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478" r:id="rId2"/>
    <p:sldId id="775" r:id="rId3"/>
    <p:sldId id="479" r:id="rId4"/>
    <p:sldId id="480" r:id="rId5"/>
    <p:sldId id="482" r:id="rId6"/>
    <p:sldId id="781" r:id="rId7"/>
    <p:sldId id="782" r:id="rId8"/>
    <p:sldId id="783" r:id="rId9"/>
    <p:sldId id="784" r:id="rId10"/>
    <p:sldId id="785" r:id="rId11"/>
    <p:sldId id="786" r:id="rId12"/>
    <p:sldId id="787" r:id="rId13"/>
    <p:sldId id="788" r:id="rId14"/>
    <p:sldId id="789" r:id="rId15"/>
    <p:sldId id="790" r:id="rId16"/>
    <p:sldId id="791" r:id="rId17"/>
    <p:sldId id="471" r:id="rId18"/>
    <p:sldId id="472" r:id="rId19"/>
    <p:sldId id="474" r:id="rId20"/>
    <p:sldId id="473" r:id="rId21"/>
    <p:sldId id="475" r:id="rId22"/>
    <p:sldId id="476" r:id="rId23"/>
    <p:sldId id="477" r:id="rId24"/>
    <p:sldId id="469" r:id="rId25"/>
    <p:sldId id="792" r:id="rId26"/>
    <p:sldId id="793" r:id="rId27"/>
    <p:sldId id="794" r:id="rId28"/>
    <p:sldId id="795" r:id="rId29"/>
    <p:sldId id="796" r:id="rId30"/>
    <p:sldId id="797" r:id="rId31"/>
    <p:sldId id="798" r:id="rId32"/>
    <p:sldId id="799" r:id="rId33"/>
    <p:sldId id="776" r:id="rId34"/>
    <p:sldId id="777" r:id="rId35"/>
    <p:sldId id="778" r:id="rId36"/>
    <p:sldId id="78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8863AD-A05D-4651-9910-202E3C83AB83}" type="datetimeFigureOut">
              <a:rPr lang="en-IN" smtClean="0"/>
              <a:t>25-06-2023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3FF0E8-98EE-4792-92CC-66DD4C44F83C}" type="slidenum">
              <a:rPr lang="en-IN" smtClean="0"/>
              <a:t>‹#›</a:t>
            </a:fld>
            <a:endParaRPr lang="en-IN"/>
          </a:p>
        </p:txBody>
      </p:sp>
    </p:spTree>
    <p:extLst>
      <p:ext uri="{BB962C8B-B14F-4D97-AF65-F5344CB8AC3E}">
        <p14:creationId xmlns:p14="http://schemas.microsoft.com/office/powerpoint/2010/main" val="2693078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D62209-BB4B-4EFF-8D53-BC32412273E5}" type="slidenum">
              <a:rPr lang="en-US" smtClean="0"/>
              <a:t>33</a:t>
            </a:fld>
            <a:endParaRPr lang="en-US"/>
          </a:p>
        </p:txBody>
      </p:sp>
    </p:spTree>
    <p:extLst>
      <p:ext uri="{BB962C8B-B14F-4D97-AF65-F5344CB8AC3E}">
        <p14:creationId xmlns:p14="http://schemas.microsoft.com/office/powerpoint/2010/main" val="1078504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FAA95-039E-D0A3-DC4C-C90771B15F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E3AED4-D5DF-8C7A-FB83-03FFB16C57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C1AC36-FCEE-EB31-01B2-D109709A8595}"/>
              </a:ext>
            </a:extLst>
          </p:cNvPr>
          <p:cNvSpPr>
            <a:spLocks noGrp="1"/>
          </p:cNvSpPr>
          <p:nvPr>
            <p:ph type="dt" sz="half" idx="10"/>
          </p:nvPr>
        </p:nvSpPr>
        <p:spPr/>
        <p:txBody>
          <a:bodyPr/>
          <a:lstStyle/>
          <a:p>
            <a:fld id="{470530DA-04E8-4F37-80FF-B01FC6FF93BC}" type="datetimeFigureOut">
              <a:rPr lang="en-IN" smtClean="0"/>
              <a:t>25-06-2023</a:t>
            </a:fld>
            <a:endParaRPr lang="en-IN"/>
          </a:p>
        </p:txBody>
      </p:sp>
      <p:sp>
        <p:nvSpPr>
          <p:cNvPr id="5" name="Footer Placeholder 4">
            <a:extLst>
              <a:ext uri="{FF2B5EF4-FFF2-40B4-BE49-F238E27FC236}">
                <a16:creationId xmlns:a16="http://schemas.microsoft.com/office/drawing/2014/main" id="{A810807B-80BA-B547-BC5C-C285B98428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D113B8-B0F1-5CD2-F9D5-5429D2F11231}"/>
              </a:ext>
            </a:extLst>
          </p:cNvPr>
          <p:cNvSpPr>
            <a:spLocks noGrp="1"/>
          </p:cNvSpPr>
          <p:nvPr>
            <p:ph type="sldNum" sz="quarter" idx="12"/>
          </p:nvPr>
        </p:nvSpPr>
        <p:spPr/>
        <p:txBody>
          <a:bodyPr/>
          <a:lstStyle/>
          <a:p>
            <a:fld id="{EF819138-E745-49FC-9606-BA9B0153B5AD}" type="slidenum">
              <a:rPr lang="en-IN" smtClean="0"/>
              <a:t>‹#›</a:t>
            </a:fld>
            <a:endParaRPr lang="en-IN"/>
          </a:p>
        </p:txBody>
      </p:sp>
    </p:spTree>
    <p:extLst>
      <p:ext uri="{BB962C8B-B14F-4D97-AF65-F5344CB8AC3E}">
        <p14:creationId xmlns:p14="http://schemas.microsoft.com/office/powerpoint/2010/main" val="152542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5C77-E992-A630-50FD-911C297A8C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81CED2-B8A2-1E17-B4E2-8BC1135078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CE25E0-0814-D729-007B-7B02B697A420}"/>
              </a:ext>
            </a:extLst>
          </p:cNvPr>
          <p:cNvSpPr>
            <a:spLocks noGrp="1"/>
          </p:cNvSpPr>
          <p:nvPr>
            <p:ph type="dt" sz="half" idx="10"/>
          </p:nvPr>
        </p:nvSpPr>
        <p:spPr/>
        <p:txBody>
          <a:bodyPr/>
          <a:lstStyle/>
          <a:p>
            <a:fld id="{470530DA-04E8-4F37-80FF-B01FC6FF93BC}" type="datetimeFigureOut">
              <a:rPr lang="en-IN" smtClean="0"/>
              <a:t>25-06-2023</a:t>
            </a:fld>
            <a:endParaRPr lang="en-IN"/>
          </a:p>
        </p:txBody>
      </p:sp>
      <p:sp>
        <p:nvSpPr>
          <p:cNvPr id="5" name="Footer Placeholder 4">
            <a:extLst>
              <a:ext uri="{FF2B5EF4-FFF2-40B4-BE49-F238E27FC236}">
                <a16:creationId xmlns:a16="http://schemas.microsoft.com/office/drawing/2014/main" id="{9C59790A-D846-E02A-F0F0-1FE617EFE3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03C22E-E5B7-DD25-924D-ED48BB75F843}"/>
              </a:ext>
            </a:extLst>
          </p:cNvPr>
          <p:cNvSpPr>
            <a:spLocks noGrp="1"/>
          </p:cNvSpPr>
          <p:nvPr>
            <p:ph type="sldNum" sz="quarter" idx="12"/>
          </p:nvPr>
        </p:nvSpPr>
        <p:spPr/>
        <p:txBody>
          <a:bodyPr/>
          <a:lstStyle/>
          <a:p>
            <a:fld id="{EF819138-E745-49FC-9606-BA9B0153B5AD}" type="slidenum">
              <a:rPr lang="en-IN" smtClean="0"/>
              <a:t>‹#›</a:t>
            </a:fld>
            <a:endParaRPr lang="en-IN"/>
          </a:p>
        </p:txBody>
      </p:sp>
    </p:spTree>
    <p:extLst>
      <p:ext uri="{BB962C8B-B14F-4D97-AF65-F5344CB8AC3E}">
        <p14:creationId xmlns:p14="http://schemas.microsoft.com/office/powerpoint/2010/main" val="2402035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BE0B94-0B78-2E43-EAB3-64C4CF0F0A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4B050C-28B1-262B-4D1D-DA98001041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08E057-CCDE-E097-437B-5F6C9264A2BC}"/>
              </a:ext>
            </a:extLst>
          </p:cNvPr>
          <p:cNvSpPr>
            <a:spLocks noGrp="1"/>
          </p:cNvSpPr>
          <p:nvPr>
            <p:ph type="dt" sz="half" idx="10"/>
          </p:nvPr>
        </p:nvSpPr>
        <p:spPr/>
        <p:txBody>
          <a:bodyPr/>
          <a:lstStyle/>
          <a:p>
            <a:fld id="{470530DA-04E8-4F37-80FF-B01FC6FF93BC}" type="datetimeFigureOut">
              <a:rPr lang="en-IN" smtClean="0"/>
              <a:t>25-06-2023</a:t>
            </a:fld>
            <a:endParaRPr lang="en-IN"/>
          </a:p>
        </p:txBody>
      </p:sp>
      <p:sp>
        <p:nvSpPr>
          <p:cNvPr id="5" name="Footer Placeholder 4">
            <a:extLst>
              <a:ext uri="{FF2B5EF4-FFF2-40B4-BE49-F238E27FC236}">
                <a16:creationId xmlns:a16="http://schemas.microsoft.com/office/drawing/2014/main" id="{8EEBA418-B33A-01AB-EE51-79E942E7D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F21F1A-4299-23E7-959E-0C59E0DCBF30}"/>
              </a:ext>
            </a:extLst>
          </p:cNvPr>
          <p:cNvSpPr>
            <a:spLocks noGrp="1"/>
          </p:cNvSpPr>
          <p:nvPr>
            <p:ph type="sldNum" sz="quarter" idx="12"/>
          </p:nvPr>
        </p:nvSpPr>
        <p:spPr/>
        <p:txBody>
          <a:bodyPr/>
          <a:lstStyle/>
          <a:p>
            <a:fld id="{EF819138-E745-49FC-9606-BA9B0153B5AD}" type="slidenum">
              <a:rPr lang="en-IN" smtClean="0"/>
              <a:t>‹#›</a:t>
            </a:fld>
            <a:endParaRPr lang="en-IN"/>
          </a:p>
        </p:txBody>
      </p:sp>
    </p:spTree>
    <p:extLst>
      <p:ext uri="{BB962C8B-B14F-4D97-AF65-F5344CB8AC3E}">
        <p14:creationId xmlns:p14="http://schemas.microsoft.com/office/powerpoint/2010/main" val="943995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301350D-E194-DD62-B49B-FAE25C383498}"/>
              </a:ext>
            </a:extLst>
          </p:cNvPr>
          <p:cNvSpPr/>
          <p:nvPr userDrawn="1"/>
        </p:nvSpPr>
        <p:spPr>
          <a:xfrm>
            <a:off x="0" y="0"/>
            <a:ext cx="12192000" cy="6858000"/>
          </a:xfrm>
          <a:prstGeom prst="rect">
            <a:avLst/>
          </a:prstGeom>
          <a:solidFill>
            <a:schemeClr val="accent1">
              <a:lumMod val="20000"/>
              <a:lumOff val="80000"/>
            </a:schemeClr>
          </a:solidFill>
          <a:ln w="0"/>
          <a:scene3d>
            <a:camera prst="orthographicFront"/>
            <a:lightRig rig="threePt" dir="t"/>
          </a:scene3d>
          <a:sp3d>
            <a:bevelT w="15240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extBox 6">
            <a:extLst>
              <a:ext uri="{FF2B5EF4-FFF2-40B4-BE49-F238E27FC236}">
                <a16:creationId xmlns:a16="http://schemas.microsoft.com/office/drawing/2014/main" id="{0EBAE7CC-B78F-F0EE-17B2-2049F340218A}"/>
              </a:ext>
            </a:extLst>
          </p:cNvPr>
          <p:cNvSpPr txBox="1"/>
          <p:nvPr userDrawn="1"/>
        </p:nvSpPr>
        <p:spPr>
          <a:xfrm>
            <a:off x="-3459" y="6461484"/>
            <a:ext cx="12192000" cy="338554"/>
          </a:xfrm>
          <a:prstGeom prst="rect">
            <a:avLst/>
          </a:prstGeom>
          <a:noFill/>
        </p:spPr>
        <p:txBody>
          <a:bodyPr wrap="square" rtlCol="0">
            <a:spAutoFit/>
          </a:bodyPr>
          <a:lstStyle/>
          <a:p>
            <a:r>
              <a:rPr lang="en-US" sz="1600" dirty="0">
                <a:solidFill>
                  <a:srgbClr val="0000FF"/>
                </a:solidFill>
              </a:rPr>
              <a:t>“We Serve Knowledge, with Knowledge”                                                                                                                   </a:t>
            </a:r>
            <a:fld id="{343FAE63-DFE1-4595-A58F-DCCA6FB0EBAD}" type="slidenum">
              <a:rPr lang="en-US" sz="1600" smtClean="0">
                <a:solidFill>
                  <a:srgbClr val="0000FF"/>
                </a:solidFill>
              </a:rPr>
              <a:pPr/>
              <a:t>‹#›</a:t>
            </a:fld>
            <a:endParaRPr lang="en-US" sz="1600" dirty="0">
              <a:solidFill>
                <a:srgbClr val="0000FF"/>
              </a:solidFill>
            </a:endParaRPr>
          </a:p>
        </p:txBody>
      </p:sp>
    </p:spTree>
    <p:extLst>
      <p:ext uri="{BB962C8B-B14F-4D97-AF65-F5344CB8AC3E}">
        <p14:creationId xmlns:p14="http://schemas.microsoft.com/office/powerpoint/2010/main" val="105022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9D46D-CC0E-8CF7-DCD4-26FCE20CD3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491C4E-49C7-A54D-554D-42E21CD0CB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4E1180-90C4-4E7C-7C78-BF4A106EC6BE}"/>
              </a:ext>
            </a:extLst>
          </p:cNvPr>
          <p:cNvSpPr>
            <a:spLocks noGrp="1"/>
          </p:cNvSpPr>
          <p:nvPr>
            <p:ph type="dt" sz="half" idx="10"/>
          </p:nvPr>
        </p:nvSpPr>
        <p:spPr/>
        <p:txBody>
          <a:bodyPr/>
          <a:lstStyle/>
          <a:p>
            <a:fld id="{470530DA-04E8-4F37-80FF-B01FC6FF93BC}" type="datetimeFigureOut">
              <a:rPr lang="en-IN" smtClean="0"/>
              <a:t>25-06-2023</a:t>
            </a:fld>
            <a:endParaRPr lang="en-IN"/>
          </a:p>
        </p:txBody>
      </p:sp>
      <p:sp>
        <p:nvSpPr>
          <p:cNvPr id="5" name="Footer Placeholder 4">
            <a:extLst>
              <a:ext uri="{FF2B5EF4-FFF2-40B4-BE49-F238E27FC236}">
                <a16:creationId xmlns:a16="http://schemas.microsoft.com/office/drawing/2014/main" id="{D57A2C6D-22AF-26E9-6115-FECBD57FFD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B1E4FB-5D38-1F58-AEB4-B9726A0E270C}"/>
              </a:ext>
            </a:extLst>
          </p:cNvPr>
          <p:cNvSpPr>
            <a:spLocks noGrp="1"/>
          </p:cNvSpPr>
          <p:nvPr>
            <p:ph type="sldNum" sz="quarter" idx="12"/>
          </p:nvPr>
        </p:nvSpPr>
        <p:spPr/>
        <p:txBody>
          <a:bodyPr/>
          <a:lstStyle/>
          <a:p>
            <a:fld id="{EF819138-E745-49FC-9606-BA9B0153B5AD}" type="slidenum">
              <a:rPr lang="en-IN" smtClean="0"/>
              <a:t>‹#›</a:t>
            </a:fld>
            <a:endParaRPr lang="en-IN"/>
          </a:p>
        </p:txBody>
      </p:sp>
    </p:spTree>
    <p:extLst>
      <p:ext uri="{BB962C8B-B14F-4D97-AF65-F5344CB8AC3E}">
        <p14:creationId xmlns:p14="http://schemas.microsoft.com/office/powerpoint/2010/main" val="3994154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34F6-5782-EEC4-1DCB-EB7F9C9B5E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E31267-3A84-6DEB-0278-536B6907FA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D6517B-ACBD-E55B-4153-A6E29D9CB143}"/>
              </a:ext>
            </a:extLst>
          </p:cNvPr>
          <p:cNvSpPr>
            <a:spLocks noGrp="1"/>
          </p:cNvSpPr>
          <p:nvPr>
            <p:ph type="dt" sz="half" idx="10"/>
          </p:nvPr>
        </p:nvSpPr>
        <p:spPr/>
        <p:txBody>
          <a:bodyPr/>
          <a:lstStyle/>
          <a:p>
            <a:fld id="{470530DA-04E8-4F37-80FF-B01FC6FF93BC}" type="datetimeFigureOut">
              <a:rPr lang="en-IN" smtClean="0"/>
              <a:t>25-06-2023</a:t>
            </a:fld>
            <a:endParaRPr lang="en-IN"/>
          </a:p>
        </p:txBody>
      </p:sp>
      <p:sp>
        <p:nvSpPr>
          <p:cNvPr id="5" name="Footer Placeholder 4">
            <a:extLst>
              <a:ext uri="{FF2B5EF4-FFF2-40B4-BE49-F238E27FC236}">
                <a16:creationId xmlns:a16="http://schemas.microsoft.com/office/drawing/2014/main" id="{A2CCF1D8-9978-B578-75F4-942FCDC8BB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0C0EA4-9026-F102-6BD0-1C850EE07D42}"/>
              </a:ext>
            </a:extLst>
          </p:cNvPr>
          <p:cNvSpPr>
            <a:spLocks noGrp="1"/>
          </p:cNvSpPr>
          <p:nvPr>
            <p:ph type="sldNum" sz="quarter" idx="12"/>
          </p:nvPr>
        </p:nvSpPr>
        <p:spPr/>
        <p:txBody>
          <a:bodyPr/>
          <a:lstStyle/>
          <a:p>
            <a:fld id="{EF819138-E745-49FC-9606-BA9B0153B5AD}" type="slidenum">
              <a:rPr lang="en-IN" smtClean="0"/>
              <a:t>‹#›</a:t>
            </a:fld>
            <a:endParaRPr lang="en-IN"/>
          </a:p>
        </p:txBody>
      </p:sp>
    </p:spTree>
    <p:extLst>
      <p:ext uri="{BB962C8B-B14F-4D97-AF65-F5344CB8AC3E}">
        <p14:creationId xmlns:p14="http://schemas.microsoft.com/office/powerpoint/2010/main" val="2273780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B42FA-F58E-7B1D-2EC2-1D908A4299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5DD09D-B55D-6D44-E54A-B61D5F6B03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B59873-C689-77A2-7EC4-EE76013F7A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1A48A0-C393-DF2D-FF34-5B1EB413321A}"/>
              </a:ext>
            </a:extLst>
          </p:cNvPr>
          <p:cNvSpPr>
            <a:spLocks noGrp="1"/>
          </p:cNvSpPr>
          <p:nvPr>
            <p:ph type="dt" sz="half" idx="10"/>
          </p:nvPr>
        </p:nvSpPr>
        <p:spPr/>
        <p:txBody>
          <a:bodyPr/>
          <a:lstStyle/>
          <a:p>
            <a:fld id="{470530DA-04E8-4F37-80FF-B01FC6FF93BC}" type="datetimeFigureOut">
              <a:rPr lang="en-IN" smtClean="0"/>
              <a:t>25-06-2023</a:t>
            </a:fld>
            <a:endParaRPr lang="en-IN"/>
          </a:p>
        </p:txBody>
      </p:sp>
      <p:sp>
        <p:nvSpPr>
          <p:cNvPr id="6" name="Footer Placeholder 5">
            <a:extLst>
              <a:ext uri="{FF2B5EF4-FFF2-40B4-BE49-F238E27FC236}">
                <a16:creationId xmlns:a16="http://schemas.microsoft.com/office/drawing/2014/main" id="{763A412E-9D5B-5CCF-C284-69693A4C64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46034D-2451-9DE2-C06E-D9473BB64110}"/>
              </a:ext>
            </a:extLst>
          </p:cNvPr>
          <p:cNvSpPr>
            <a:spLocks noGrp="1"/>
          </p:cNvSpPr>
          <p:nvPr>
            <p:ph type="sldNum" sz="quarter" idx="12"/>
          </p:nvPr>
        </p:nvSpPr>
        <p:spPr/>
        <p:txBody>
          <a:bodyPr/>
          <a:lstStyle/>
          <a:p>
            <a:fld id="{EF819138-E745-49FC-9606-BA9B0153B5AD}" type="slidenum">
              <a:rPr lang="en-IN" smtClean="0"/>
              <a:t>‹#›</a:t>
            </a:fld>
            <a:endParaRPr lang="en-IN"/>
          </a:p>
        </p:txBody>
      </p:sp>
    </p:spTree>
    <p:extLst>
      <p:ext uri="{BB962C8B-B14F-4D97-AF65-F5344CB8AC3E}">
        <p14:creationId xmlns:p14="http://schemas.microsoft.com/office/powerpoint/2010/main" val="231126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A460-26B1-9D07-FBA8-F5F2DF5F44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4872AF-0E89-223F-A336-7F802E9283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91ED44-2561-E474-900C-3A4BDCFFBC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1587C7-A31B-5091-5D4F-414C6E316A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B5D2A4-0305-222B-A844-D77BF9011D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80AB89-B8E1-D321-78C4-453919650499}"/>
              </a:ext>
            </a:extLst>
          </p:cNvPr>
          <p:cNvSpPr>
            <a:spLocks noGrp="1"/>
          </p:cNvSpPr>
          <p:nvPr>
            <p:ph type="dt" sz="half" idx="10"/>
          </p:nvPr>
        </p:nvSpPr>
        <p:spPr/>
        <p:txBody>
          <a:bodyPr/>
          <a:lstStyle/>
          <a:p>
            <a:fld id="{470530DA-04E8-4F37-80FF-B01FC6FF93BC}" type="datetimeFigureOut">
              <a:rPr lang="en-IN" smtClean="0"/>
              <a:t>25-06-2023</a:t>
            </a:fld>
            <a:endParaRPr lang="en-IN"/>
          </a:p>
        </p:txBody>
      </p:sp>
      <p:sp>
        <p:nvSpPr>
          <p:cNvPr id="8" name="Footer Placeholder 7">
            <a:extLst>
              <a:ext uri="{FF2B5EF4-FFF2-40B4-BE49-F238E27FC236}">
                <a16:creationId xmlns:a16="http://schemas.microsoft.com/office/drawing/2014/main" id="{09E48661-B1FD-1450-47E1-C3BF51D00C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8C6DB8-2D64-D29B-FD52-0C91F2C8F4AE}"/>
              </a:ext>
            </a:extLst>
          </p:cNvPr>
          <p:cNvSpPr>
            <a:spLocks noGrp="1"/>
          </p:cNvSpPr>
          <p:nvPr>
            <p:ph type="sldNum" sz="quarter" idx="12"/>
          </p:nvPr>
        </p:nvSpPr>
        <p:spPr/>
        <p:txBody>
          <a:bodyPr/>
          <a:lstStyle/>
          <a:p>
            <a:fld id="{EF819138-E745-49FC-9606-BA9B0153B5AD}" type="slidenum">
              <a:rPr lang="en-IN" smtClean="0"/>
              <a:t>‹#›</a:t>
            </a:fld>
            <a:endParaRPr lang="en-IN"/>
          </a:p>
        </p:txBody>
      </p:sp>
    </p:spTree>
    <p:extLst>
      <p:ext uri="{BB962C8B-B14F-4D97-AF65-F5344CB8AC3E}">
        <p14:creationId xmlns:p14="http://schemas.microsoft.com/office/powerpoint/2010/main" val="2229128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4A5BF-6787-7937-55EF-2063AF77EC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C44AD9-4DF3-6DBD-209F-7FD4D42CB4C6}"/>
              </a:ext>
            </a:extLst>
          </p:cNvPr>
          <p:cNvSpPr>
            <a:spLocks noGrp="1"/>
          </p:cNvSpPr>
          <p:nvPr>
            <p:ph type="dt" sz="half" idx="10"/>
          </p:nvPr>
        </p:nvSpPr>
        <p:spPr/>
        <p:txBody>
          <a:bodyPr/>
          <a:lstStyle/>
          <a:p>
            <a:fld id="{470530DA-04E8-4F37-80FF-B01FC6FF93BC}" type="datetimeFigureOut">
              <a:rPr lang="en-IN" smtClean="0"/>
              <a:t>25-06-2023</a:t>
            </a:fld>
            <a:endParaRPr lang="en-IN"/>
          </a:p>
        </p:txBody>
      </p:sp>
      <p:sp>
        <p:nvSpPr>
          <p:cNvPr id="4" name="Footer Placeholder 3">
            <a:extLst>
              <a:ext uri="{FF2B5EF4-FFF2-40B4-BE49-F238E27FC236}">
                <a16:creationId xmlns:a16="http://schemas.microsoft.com/office/drawing/2014/main" id="{5F8D8ECB-5BAC-1DC3-ADE0-36BE89ADFA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5FE0D7-F750-2247-808A-9CD9B603FF4D}"/>
              </a:ext>
            </a:extLst>
          </p:cNvPr>
          <p:cNvSpPr>
            <a:spLocks noGrp="1"/>
          </p:cNvSpPr>
          <p:nvPr>
            <p:ph type="sldNum" sz="quarter" idx="12"/>
          </p:nvPr>
        </p:nvSpPr>
        <p:spPr/>
        <p:txBody>
          <a:bodyPr/>
          <a:lstStyle/>
          <a:p>
            <a:fld id="{EF819138-E745-49FC-9606-BA9B0153B5AD}" type="slidenum">
              <a:rPr lang="en-IN" smtClean="0"/>
              <a:t>‹#›</a:t>
            </a:fld>
            <a:endParaRPr lang="en-IN"/>
          </a:p>
        </p:txBody>
      </p:sp>
    </p:spTree>
    <p:extLst>
      <p:ext uri="{BB962C8B-B14F-4D97-AF65-F5344CB8AC3E}">
        <p14:creationId xmlns:p14="http://schemas.microsoft.com/office/powerpoint/2010/main" val="1740504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2CBA7D-C282-A925-63AF-BF9CF18B8BE2}"/>
              </a:ext>
            </a:extLst>
          </p:cNvPr>
          <p:cNvSpPr>
            <a:spLocks noGrp="1"/>
          </p:cNvSpPr>
          <p:nvPr>
            <p:ph type="dt" sz="half" idx="10"/>
          </p:nvPr>
        </p:nvSpPr>
        <p:spPr/>
        <p:txBody>
          <a:bodyPr/>
          <a:lstStyle/>
          <a:p>
            <a:fld id="{470530DA-04E8-4F37-80FF-B01FC6FF93BC}" type="datetimeFigureOut">
              <a:rPr lang="en-IN" smtClean="0"/>
              <a:t>25-06-2023</a:t>
            </a:fld>
            <a:endParaRPr lang="en-IN"/>
          </a:p>
        </p:txBody>
      </p:sp>
      <p:sp>
        <p:nvSpPr>
          <p:cNvPr id="3" name="Footer Placeholder 2">
            <a:extLst>
              <a:ext uri="{FF2B5EF4-FFF2-40B4-BE49-F238E27FC236}">
                <a16:creationId xmlns:a16="http://schemas.microsoft.com/office/drawing/2014/main" id="{4500864C-E64C-5AC8-0AAE-823B1FF57E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29E27E-32E3-64F1-E407-6B6418FCDB13}"/>
              </a:ext>
            </a:extLst>
          </p:cNvPr>
          <p:cNvSpPr>
            <a:spLocks noGrp="1"/>
          </p:cNvSpPr>
          <p:nvPr>
            <p:ph type="sldNum" sz="quarter" idx="12"/>
          </p:nvPr>
        </p:nvSpPr>
        <p:spPr/>
        <p:txBody>
          <a:bodyPr/>
          <a:lstStyle/>
          <a:p>
            <a:fld id="{EF819138-E745-49FC-9606-BA9B0153B5AD}" type="slidenum">
              <a:rPr lang="en-IN" smtClean="0"/>
              <a:t>‹#›</a:t>
            </a:fld>
            <a:endParaRPr lang="en-IN"/>
          </a:p>
        </p:txBody>
      </p:sp>
    </p:spTree>
    <p:extLst>
      <p:ext uri="{BB962C8B-B14F-4D97-AF65-F5344CB8AC3E}">
        <p14:creationId xmlns:p14="http://schemas.microsoft.com/office/powerpoint/2010/main" val="2937769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6F3C-8CEE-2F29-3F65-399454D10F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30E3AB-EA62-059D-1365-DE870524FB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2D29BE-C458-7E21-6AB6-81BDB5488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7C3057-7D99-6BFC-DCC7-72BE5B62DAAE}"/>
              </a:ext>
            </a:extLst>
          </p:cNvPr>
          <p:cNvSpPr>
            <a:spLocks noGrp="1"/>
          </p:cNvSpPr>
          <p:nvPr>
            <p:ph type="dt" sz="half" idx="10"/>
          </p:nvPr>
        </p:nvSpPr>
        <p:spPr/>
        <p:txBody>
          <a:bodyPr/>
          <a:lstStyle/>
          <a:p>
            <a:fld id="{470530DA-04E8-4F37-80FF-B01FC6FF93BC}" type="datetimeFigureOut">
              <a:rPr lang="en-IN" smtClean="0"/>
              <a:t>25-06-2023</a:t>
            </a:fld>
            <a:endParaRPr lang="en-IN"/>
          </a:p>
        </p:txBody>
      </p:sp>
      <p:sp>
        <p:nvSpPr>
          <p:cNvPr id="6" name="Footer Placeholder 5">
            <a:extLst>
              <a:ext uri="{FF2B5EF4-FFF2-40B4-BE49-F238E27FC236}">
                <a16:creationId xmlns:a16="http://schemas.microsoft.com/office/drawing/2014/main" id="{6FB014E6-95EB-580D-B2E0-CF5207D153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0BD875-0D6B-BF6B-AFC6-F3605BB18A88}"/>
              </a:ext>
            </a:extLst>
          </p:cNvPr>
          <p:cNvSpPr>
            <a:spLocks noGrp="1"/>
          </p:cNvSpPr>
          <p:nvPr>
            <p:ph type="sldNum" sz="quarter" idx="12"/>
          </p:nvPr>
        </p:nvSpPr>
        <p:spPr/>
        <p:txBody>
          <a:bodyPr/>
          <a:lstStyle/>
          <a:p>
            <a:fld id="{EF819138-E745-49FC-9606-BA9B0153B5AD}" type="slidenum">
              <a:rPr lang="en-IN" smtClean="0"/>
              <a:t>‹#›</a:t>
            </a:fld>
            <a:endParaRPr lang="en-IN"/>
          </a:p>
        </p:txBody>
      </p:sp>
    </p:spTree>
    <p:extLst>
      <p:ext uri="{BB962C8B-B14F-4D97-AF65-F5344CB8AC3E}">
        <p14:creationId xmlns:p14="http://schemas.microsoft.com/office/powerpoint/2010/main" val="1960947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E15D8-29AD-7BF7-B342-0D9194D95E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E2B095-400E-2E73-860A-25275322B6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E4928E-E4DD-7AC3-C1D5-B0D9F91E4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5ED04D-B42C-92E1-8FC1-1C716CFAAA7A}"/>
              </a:ext>
            </a:extLst>
          </p:cNvPr>
          <p:cNvSpPr>
            <a:spLocks noGrp="1"/>
          </p:cNvSpPr>
          <p:nvPr>
            <p:ph type="dt" sz="half" idx="10"/>
          </p:nvPr>
        </p:nvSpPr>
        <p:spPr/>
        <p:txBody>
          <a:bodyPr/>
          <a:lstStyle/>
          <a:p>
            <a:fld id="{470530DA-04E8-4F37-80FF-B01FC6FF93BC}" type="datetimeFigureOut">
              <a:rPr lang="en-IN" smtClean="0"/>
              <a:t>25-06-2023</a:t>
            </a:fld>
            <a:endParaRPr lang="en-IN"/>
          </a:p>
        </p:txBody>
      </p:sp>
      <p:sp>
        <p:nvSpPr>
          <p:cNvPr id="6" name="Footer Placeholder 5">
            <a:extLst>
              <a:ext uri="{FF2B5EF4-FFF2-40B4-BE49-F238E27FC236}">
                <a16:creationId xmlns:a16="http://schemas.microsoft.com/office/drawing/2014/main" id="{603ED0CD-2A23-2748-F9DC-B8E624426A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967984-896A-794C-1CC7-D900DD04C9A6}"/>
              </a:ext>
            </a:extLst>
          </p:cNvPr>
          <p:cNvSpPr>
            <a:spLocks noGrp="1"/>
          </p:cNvSpPr>
          <p:nvPr>
            <p:ph type="sldNum" sz="quarter" idx="12"/>
          </p:nvPr>
        </p:nvSpPr>
        <p:spPr/>
        <p:txBody>
          <a:bodyPr/>
          <a:lstStyle/>
          <a:p>
            <a:fld id="{EF819138-E745-49FC-9606-BA9B0153B5AD}" type="slidenum">
              <a:rPr lang="en-IN" smtClean="0"/>
              <a:t>‹#›</a:t>
            </a:fld>
            <a:endParaRPr lang="en-IN"/>
          </a:p>
        </p:txBody>
      </p:sp>
    </p:spTree>
    <p:extLst>
      <p:ext uri="{BB962C8B-B14F-4D97-AF65-F5344CB8AC3E}">
        <p14:creationId xmlns:p14="http://schemas.microsoft.com/office/powerpoint/2010/main" val="376207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8C5B92-FD85-75DD-2B5A-027130201C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1412C3-4995-4695-9768-B4128E14F0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5CE92-875B-1671-03FA-055EE129A8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530DA-04E8-4F37-80FF-B01FC6FF93BC}" type="datetimeFigureOut">
              <a:rPr lang="en-IN" smtClean="0"/>
              <a:t>25-06-2023</a:t>
            </a:fld>
            <a:endParaRPr lang="en-IN"/>
          </a:p>
        </p:txBody>
      </p:sp>
      <p:sp>
        <p:nvSpPr>
          <p:cNvPr id="5" name="Footer Placeholder 4">
            <a:extLst>
              <a:ext uri="{FF2B5EF4-FFF2-40B4-BE49-F238E27FC236}">
                <a16:creationId xmlns:a16="http://schemas.microsoft.com/office/drawing/2014/main" id="{D6C16078-FD5F-0E2E-149F-BDC68FE3E0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0BB3DD-86AC-5A80-B606-6873EF0B3D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819138-E745-49FC-9606-BA9B0153B5AD}" type="slidenum">
              <a:rPr lang="en-IN" smtClean="0"/>
              <a:t>‹#›</a:t>
            </a:fld>
            <a:endParaRPr lang="en-IN"/>
          </a:p>
        </p:txBody>
      </p:sp>
    </p:spTree>
    <p:extLst>
      <p:ext uri="{BB962C8B-B14F-4D97-AF65-F5344CB8AC3E}">
        <p14:creationId xmlns:p14="http://schemas.microsoft.com/office/powerpoint/2010/main" val="2619651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image" Target="../media/image1.gif"/><Relationship Id="rId1" Type="http://schemas.openxmlformats.org/officeDocument/2006/relationships/slideLayout" Target="../slideLayouts/slideLayout12.xml"/><Relationship Id="rId6" Type="http://schemas.openxmlformats.org/officeDocument/2006/relationships/image" Target="../media/image19.wmf"/><Relationship Id="rId5" Type="http://schemas.openxmlformats.org/officeDocument/2006/relationships/oleObject" Target="../embeddings/oleObject3.bin"/><Relationship Id="rId4" Type="http://schemas.openxmlformats.org/officeDocument/2006/relationships/image" Target="../media/image18.w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946257-A7CE-2A84-4F13-78CCF8E157A9}"/>
              </a:ext>
            </a:extLst>
          </p:cNvPr>
          <p:cNvSpPr txBox="1"/>
          <p:nvPr/>
        </p:nvSpPr>
        <p:spPr>
          <a:xfrm>
            <a:off x="2337319" y="647067"/>
            <a:ext cx="6130212" cy="4524315"/>
          </a:xfrm>
          <a:prstGeom prst="rect">
            <a:avLst/>
          </a:prstGeom>
          <a:noFill/>
        </p:spPr>
        <p:txBody>
          <a:bodyPr wrap="square">
            <a:spAutoFit/>
          </a:bodyPr>
          <a:lstStyle/>
          <a:p>
            <a:r>
              <a:rPr lang="en-IN" sz="3200" b="0" i="0" u="none" strike="noStrike" baseline="0" dirty="0">
                <a:solidFill>
                  <a:srgbClr val="C00000"/>
                </a:solidFill>
                <a:latin typeface="Times New Roman" panose="02020603050405020304" pitchFamily="18" charset="0"/>
                <a:cs typeface="Times New Roman" panose="02020603050405020304" pitchFamily="18" charset="0"/>
              </a:rPr>
              <a:t>Presentation Outline</a:t>
            </a:r>
          </a:p>
          <a:p>
            <a:endParaRPr lang="en-IN" sz="3200" b="0" i="0" u="none" strike="noStrike" baseline="0" dirty="0">
              <a:solidFill>
                <a:srgbClr val="C00000"/>
              </a:solidFill>
              <a:latin typeface="Times New Roman" panose="02020603050405020304" pitchFamily="18" charset="0"/>
              <a:cs typeface="Times New Roman" panose="02020603050405020304" pitchFamily="18" charset="0"/>
            </a:endParaRPr>
          </a:p>
          <a:p>
            <a:r>
              <a:rPr lang="en-IN" sz="3200" b="0" i="0" u="none" strike="noStrike" baseline="0" dirty="0">
                <a:solidFill>
                  <a:srgbClr val="375F92"/>
                </a:solidFill>
                <a:latin typeface="Times New Roman" panose="02020603050405020304" pitchFamily="18" charset="0"/>
                <a:cs typeface="Times New Roman" panose="02020603050405020304" pitchFamily="18" charset="0"/>
              </a:rPr>
              <a:t>Transmitters and Receivers:</a:t>
            </a:r>
          </a:p>
          <a:p>
            <a:endParaRPr lang="en-IN" sz="3200" b="0" i="0" u="none" strike="noStrike" baseline="0" dirty="0">
              <a:solidFill>
                <a:srgbClr val="375F92"/>
              </a:solidFill>
              <a:latin typeface="Times New Roman" panose="02020603050405020304" pitchFamily="18" charset="0"/>
              <a:cs typeface="Times New Roman" panose="02020603050405020304" pitchFamily="18" charset="0"/>
            </a:endParaRPr>
          </a:p>
          <a:p>
            <a:r>
              <a:rPr lang="en-IN" sz="3200" b="0" i="0" u="none" strike="noStrike" baseline="0" dirty="0">
                <a:solidFill>
                  <a:srgbClr val="000000"/>
                </a:solidFill>
                <a:latin typeface="Times New Roman" panose="02020603050405020304" pitchFamily="18" charset="0"/>
                <a:cs typeface="Times New Roman" panose="02020603050405020304" pitchFamily="18" charset="0"/>
              </a:rPr>
              <a:t>–AM Radio Transmitters</a:t>
            </a:r>
          </a:p>
          <a:p>
            <a:r>
              <a:rPr lang="en-IN" sz="3200" b="0" i="0" u="none" strike="noStrike" baseline="0" dirty="0">
                <a:solidFill>
                  <a:srgbClr val="000000"/>
                </a:solidFill>
                <a:latin typeface="Times New Roman" panose="02020603050405020304" pitchFamily="18" charset="0"/>
                <a:cs typeface="Times New Roman" panose="02020603050405020304" pitchFamily="18" charset="0"/>
              </a:rPr>
              <a:t>–FM Transmitters</a:t>
            </a:r>
          </a:p>
          <a:p>
            <a:r>
              <a:rPr lang="en-IN" sz="3200" b="0" i="0" u="none" strike="noStrike" baseline="0" dirty="0">
                <a:solidFill>
                  <a:srgbClr val="000000"/>
                </a:solidFill>
                <a:latin typeface="Times New Roman" panose="02020603050405020304" pitchFamily="18" charset="0"/>
                <a:cs typeface="Times New Roman" panose="02020603050405020304" pitchFamily="18" charset="0"/>
              </a:rPr>
              <a:t>–AM Receivers</a:t>
            </a:r>
          </a:p>
          <a:p>
            <a:r>
              <a:rPr lang="en-IN" sz="3200" b="0" i="0" u="none" strike="noStrike" baseline="0" dirty="0">
                <a:solidFill>
                  <a:srgbClr val="000000"/>
                </a:solidFill>
                <a:latin typeface="Times New Roman" panose="02020603050405020304" pitchFamily="18" charset="0"/>
                <a:cs typeface="Times New Roman" panose="02020603050405020304" pitchFamily="18" charset="0"/>
              </a:rPr>
              <a:t>–FM Receivers</a:t>
            </a:r>
          </a:p>
          <a:p>
            <a:r>
              <a:rPr lang="en-IN" sz="3200" b="0" i="0" u="none" strike="noStrike" baseline="0" dirty="0">
                <a:solidFill>
                  <a:srgbClr val="000000"/>
                </a:solidFill>
                <a:latin typeface="Times New Roman" panose="02020603050405020304" pitchFamily="18" charset="0"/>
                <a:cs typeface="Times New Roman" panose="02020603050405020304" pitchFamily="18" charset="0"/>
              </a:rPr>
              <a:t>–Problems</a:t>
            </a:r>
          </a:p>
        </p:txBody>
      </p:sp>
    </p:spTree>
    <p:extLst>
      <p:ext uri="{BB962C8B-B14F-4D97-AF65-F5344CB8AC3E}">
        <p14:creationId xmlns:p14="http://schemas.microsoft.com/office/powerpoint/2010/main" val="227616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7B0C6F-680A-5FF9-D8DD-0BC99BF0D5E9}"/>
              </a:ext>
            </a:extLst>
          </p:cNvPr>
          <p:cNvSpPr txBox="1"/>
          <p:nvPr/>
        </p:nvSpPr>
        <p:spPr>
          <a:xfrm>
            <a:off x="2355978" y="506401"/>
            <a:ext cx="8644813" cy="2923877"/>
          </a:xfrm>
          <a:prstGeom prst="rect">
            <a:avLst/>
          </a:prstGeom>
          <a:noFill/>
        </p:spPr>
        <p:txBody>
          <a:bodyPr wrap="square">
            <a:spAutoFit/>
          </a:bodyPr>
          <a:lstStyle/>
          <a:p>
            <a:r>
              <a:rPr lang="en-US" sz="3200" dirty="0">
                <a:solidFill>
                  <a:srgbClr val="0070C0"/>
                </a:solidFill>
              </a:rPr>
              <a:t>FM Transmitters</a:t>
            </a:r>
          </a:p>
          <a:p>
            <a:endParaRPr lang="en-US" sz="3200" dirty="0">
              <a:solidFill>
                <a:srgbClr val="0070C0"/>
              </a:solidFill>
            </a:endParaRPr>
          </a:p>
          <a:p>
            <a:pPr marL="285750" indent="-285750">
              <a:buFont typeface="Wingdings" panose="05000000000000000000" pitchFamily="2" charset="2"/>
              <a:buChar char="Ø"/>
            </a:pPr>
            <a:r>
              <a:rPr lang="en-US" sz="2400" dirty="0"/>
              <a:t>FM signals have no amplitude variation, therefore FM transmitter can employ class C throughout, even after modulation</a:t>
            </a:r>
          </a:p>
          <a:p>
            <a:pPr marL="285750" indent="-285750">
              <a:buFont typeface="Wingdings" panose="05000000000000000000" pitchFamily="2" charset="2"/>
              <a:buChar char="Ø"/>
            </a:pPr>
            <a:r>
              <a:rPr lang="en-US" sz="2400" dirty="0"/>
              <a:t>There are two types of FM transmitters</a:t>
            </a:r>
          </a:p>
          <a:p>
            <a:pPr marL="342900" indent="-342900">
              <a:buFont typeface="+mj-lt"/>
              <a:buAutoNum type="arabicPeriod"/>
            </a:pPr>
            <a:r>
              <a:rPr lang="en-US" sz="2400" dirty="0"/>
              <a:t> Directly modulated (Variable Reactance Type) FM transmitter</a:t>
            </a:r>
          </a:p>
          <a:p>
            <a:pPr marL="342900" indent="-342900">
              <a:buFont typeface="+mj-lt"/>
              <a:buAutoNum type="arabicPeriod"/>
            </a:pPr>
            <a:r>
              <a:rPr lang="en-US" sz="2400" dirty="0"/>
              <a:t> Indirectly ( modulated FM transmitter</a:t>
            </a:r>
            <a:endParaRPr lang="en-IN" sz="2400" dirty="0"/>
          </a:p>
        </p:txBody>
      </p:sp>
    </p:spTree>
    <p:extLst>
      <p:ext uri="{BB962C8B-B14F-4D97-AF65-F5344CB8AC3E}">
        <p14:creationId xmlns:p14="http://schemas.microsoft.com/office/powerpoint/2010/main" val="158691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F10840-2FA2-C47F-9E28-77E37EC3873D}"/>
              </a:ext>
            </a:extLst>
          </p:cNvPr>
          <p:cNvSpPr txBox="1"/>
          <p:nvPr/>
        </p:nvSpPr>
        <p:spPr>
          <a:xfrm>
            <a:off x="1936102" y="211885"/>
            <a:ext cx="6130212" cy="584775"/>
          </a:xfrm>
          <a:prstGeom prst="rect">
            <a:avLst/>
          </a:prstGeom>
          <a:noFill/>
        </p:spPr>
        <p:txBody>
          <a:bodyPr wrap="square">
            <a:spAutoFit/>
          </a:bodyPr>
          <a:lstStyle/>
          <a:p>
            <a:r>
              <a:rPr lang="en-IN" sz="3200" b="0" i="0" u="none" strike="noStrike" baseline="0" dirty="0">
                <a:solidFill>
                  <a:srgbClr val="1F487C"/>
                </a:solidFill>
                <a:latin typeface="Times New Roman" panose="02020603050405020304" pitchFamily="18" charset="0"/>
              </a:rPr>
              <a:t>Directly Modulated FM Transmitter</a:t>
            </a:r>
            <a:endParaRPr lang="en-IN" sz="3200" dirty="0"/>
          </a:p>
        </p:txBody>
      </p:sp>
      <p:sp>
        <p:nvSpPr>
          <p:cNvPr id="5" name="TextBox 4">
            <a:extLst>
              <a:ext uri="{FF2B5EF4-FFF2-40B4-BE49-F238E27FC236}">
                <a16:creationId xmlns:a16="http://schemas.microsoft.com/office/drawing/2014/main" id="{3BE8D5AF-489B-AAC2-8023-43DFC1B8BA47}"/>
              </a:ext>
            </a:extLst>
          </p:cNvPr>
          <p:cNvSpPr txBox="1"/>
          <p:nvPr/>
        </p:nvSpPr>
        <p:spPr>
          <a:xfrm>
            <a:off x="597159" y="1166843"/>
            <a:ext cx="10823509" cy="4893647"/>
          </a:xfrm>
          <a:prstGeom prst="rect">
            <a:avLst/>
          </a:prstGeom>
          <a:noFill/>
        </p:spPr>
        <p:txBody>
          <a:bodyPr wrap="square">
            <a:spAutoFit/>
          </a:bodyPr>
          <a:lstStyle/>
          <a:p>
            <a:pPr marL="285750" indent="-285750">
              <a:buFont typeface="Wingdings" panose="05000000000000000000" pitchFamily="2" charset="2"/>
              <a:buChar char="Ø"/>
            </a:pPr>
            <a:r>
              <a:rPr lang="en-US" sz="2400" dirty="0"/>
              <a:t>Direct frequency modulation can be employed using any of the FM circuits However, direct FM at the final carrier frequency is not feasible because of the problem of maintaining high frequency stability of the carrier while at the same time obtaining adequate frequency deviation</a:t>
            </a:r>
          </a:p>
          <a:p>
            <a:endParaRPr lang="en-US" sz="2400" dirty="0"/>
          </a:p>
          <a:p>
            <a:pPr marL="285750" indent="-285750">
              <a:buFont typeface="Wingdings" panose="05000000000000000000" pitchFamily="2" charset="2"/>
              <a:buChar char="Ø"/>
            </a:pPr>
            <a:r>
              <a:rPr lang="en-US" sz="2400" dirty="0"/>
              <a:t>To solve this problem, in directly modulated FM transmitters, the frequency modulation is carried out at a lower frequency and with a smaller frequency deviation Then passing this FM wave through frequency multiplier circuit, the desired carrier frequency and desired frequency deviation is achieved</a:t>
            </a:r>
          </a:p>
          <a:p>
            <a:endParaRPr lang="en-US" sz="2400" dirty="0"/>
          </a:p>
          <a:p>
            <a:pPr marL="285750" indent="-285750">
              <a:buFont typeface="Wingdings" panose="05000000000000000000" pitchFamily="2" charset="2"/>
              <a:buChar char="Ø"/>
            </a:pPr>
            <a:r>
              <a:rPr lang="en-US" sz="2400" dirty="0"/>
              <a:t>With frequency multiplication, the instantaneous frequency is multiplied</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With frequency mixing, the deviation is not altered</a:t>
            </a:r>
            <a:endParaRPr lang="en-IN" sz="2400" dirty="0"/>
          </a:p>
        </p:txBody>
      </p:sp>
    </p:spTree>
    <p:extLst>
      <p:ext uri="{BB962C8B-B14F-4D97-AF65-F5344CB8AC3E}">
        <p14:creationId xmlns:p14="http://schemas.microsoft.com/office/powerpoint/2010/main" val="3049367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A5048-119D-C528-4D7A-7C4C7DA082CC}"/>
              </a:ext>
            </a:extLst>
          </p:cNvPr>
          <p:cNvSpPr txBox="1"/>
          <p:nvPr/>
        </p:nvSpPr>
        <p:spPr>
          <a:xfrm>
            <a:off x="1845129" y="389167"/>
            <a:ext cx="9081018"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Indirect (Phase) Modulated FM Transmitter</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C409CB-FE08-BF6E-B21E-590C82748936}"/>
              </a:ext>
            </a:extLst>
          </p:cNvPr>
          <p:cNvSpPr txBox="1"/>
          <p:nvPr/>
        </p:nvSpPr>
        <p:spPr>
          <a:xfrm>
            <a:off x="905069" y="1305342"/>
            <a:ext cx="10021077" cy="4893647"/>
          </a:xfrm>
          <a:prstGeom prst="rect">
            <a:avLst/>
          </a:prstGeom>
          <a:noFill/>
        </p:spPr>
        <p:txBody>
          <a:bodyPr wrap="square">
            <a:spAutoFit/>
          </a:bodyPr>
          <a:lstStyle/>
          <a:p>
            <a:pPr marL="342900" indent="-342900">
              <a:buFont typeface="Wingdings" panose="05000000000000000000" pitchFamily="2" charset="2"/>
              <a:buChar char="Ø"/>
            </a:pPr>
            <a:r>
              <a:rPr lang="en-US" sz="2400" dirty="0"/>
              <a:t>One of the difficulties encountered in FM transmitters which depend upon the direct method of frequency modulation is that because of the variable nature of the tuning of the tank circuit, crystal controlled oscillators cannot be used and therefore the stability inherent in such crystal controlled units is not available</a:t>
            </a:r>
          </a:p>
          <a:p>
            <a:endParaRPr lang="en-US" sz="2400" dirty="0"/>
          </a:p>
          <a:p>
            <a:pPr marL="342900" indent="-342900">
              <a:buFont typeface="Wingdings" panose="05000000000000000000" pitchFamily="2" charset="2"/>
              <a:buChar char="Ø"/>
            </a:pPr>
            <a:r>
              <a:rPr lang="en-US" sz="2400" dirty="0"/>
              <a:t>An alternative technique for the generation of a frequency modulated signal which permits the use of crystal control is called the “Indirect Method” In this technique, the phase angle is made to vary while holding the frequency constant</a:t>
            </a:r>
          </a:p>
          <a:p>
            <a:endParaRPr lang="en-US" sz="2400" dirty="0"/>
          </a:p>
          <a:p>
            <a:pPr marL="342900" indent="-342900">
              <a:buFont typeface="Wingdings" panose="05000000000000000000" pitchFamily="2" charset="2"/>
              <a:buChar char="Ø"/>
            </a:pPr>
            <a:r>
              <a:rPr lang="en-US" sz="2400" dirty="0"/>
              <a:t>By this technique a phase modulated signal is generated and it can be passed off as an FM signal</a:t>
            </a:r>
            <a:endParaRPr lang="en-IN" sz="2400" dirty="0"/>
          </a:p>
        </p:txBody>
      </p:sp>
    </p:spTree>
    <p:extLst>
      <p:ext uri="{BB962C8B-B14F-4D97-AF65-F5344CB8AC3E}">
        <p14:creationId xmlns:p14="http://schemas.microsoft.com/office/powerpoint/2010/main" val="1521032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0A31AC-283F-8513-44B5-5CCA0D8DB726}"/>
              </a:ext>
            </a:extLst>
          </p:cNvPr>
          <p:cNvSpPr txBox="1"/>
          <p:nvPr/>
        </p:nvSpPr>
        <p:spPr>
          <a:xfrm>
            <a:off x="1611863" y="426489"/>
            <a:ext cx="6097554" cy="369332"/>
          </a:xfrm>
          <a:prstGeom prst="rect">
            <a:avLst/>
          </a:prstGeom>
          <a:noFill/>
        </p:spPr>
        <p:txBody>
          <a:bodyPr wrap="square">
            <a:spAutoFit/>
          </a:bodyPr>
          <a:lstStyle/>
          <a:p>
            <a:r>
              <a:rPr lang="en-US" dirty="0"/>
              <a:t>Indirect (Phase) Modulated FM Transmitter</a:t>
            </a:r>
            <a:endParaRPr lang="en-IN" dirty="0"/>
          </a:p>
        </p:txBody>
      </p:sp>
      <p:pic>
        <p:nvPicPr>
          <p:cNvPr id="5" name="Picture 4">
            <a:extLst>
              <a:ext uri="{FF2B5EF4-FFF2-40B4-BE49-F238E27FC236}">
                <a16:creationId xmlns:a16="http://schemas.microsoft.com/office/drawing/2014/main" id="{472FB683-A347-604A-4B2B-9A0FA9E37658}"/>
              </a:ext>
            </a:extLst>
          </p:cNvPr>
          <p:cNvPicPr>
            <a:picLocks noChangeAspect="1"/>
          </p:cNvPicPr>
          <p:nvPr/>
        </p:nvPicPr>
        <p:blipFill>
          <a:blip r:embed="rId2"/>
          <a:stretch>
            <a:fillRect/>
          </a:stretch>
        </p:blipFill>
        <p:spPr>
          <a:xfrm>
            <a:off x="1359936" y="786544"/>
            <a:ext cx="8745117" cy="4433124"/>
          </a:xfrm>
          <a:prstGeom prst="rect">
            <a:avLst/>
          </a:prstGeom>
        </p:spPr>
      </p:pic>
      <p:sp>
        <p:nvSpPr>
          <p:cNvPr id="7" name="TextBox 6">
            <a:extLst>
              <a:ext uri="{FF2B5EF4-FFF2-40B4-BE49-F238E27FC236}">
                <a16:creationId xmlns:a16="http://schemas.microsoft.com/office/drawing/2014/main" id="{4C2A662E-2B21-75A6-5377-650542CA6736}"/>
              </a:ext>
            </a:extLst>
          </p:cNvPr>
          <p:cNvSpPr txBox="1"/>
          <p:nvPr/>
        </p:nvSpPr>
        <p:spPr>
          <a:xfrm>
            <a:off x="1098679" y="5255639"/>
            <a:ext cx="10200691" cy="369332"/>
          </a:xfrm>
          <a:prstGeom prst="rect">
            <a:avLst/>
          </a:prstGeom>
          <a:noFill/>
        </p:spPr>
        <p:txBody>
          <a:bodyPr wrap="square">
            <a:spAutoFit/>
          </a:bodyPr>
          <a:lstStyle/>
          <a:p>
            <a:r>
              <a:rPr lang="en-US" dirty="0"/>
              <a:t>Figure: FM transmitter in which FM is achieved through Phase Modulation</a:t>
            </a:r>
            <a:endParaRPr lang="en-IN" dirty="0"/>
          </a:p>
        </p:txBody>
      </p:sp>
    </p:spTree>
    <p:extLst>
      <p:ext uri="{BB962C8B-B14F-4D97-AF65-F5344CB8AC3E}">
        <p14:creationId xmlns:p14="http://schemas.microsoft.com/office/powerpoint/2010/main" val="319915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5C317A-10EE-DC4F-8CA7-F71A256E1F65}"/>
              </a:ext>
            </a:extLst>
          </p:cNvPr>
          <p:cNvSpPr txBox="1"/>
          <p:nvPr/>
        </p:nvSpPr>
        <p:spPr>
          <a:xfrm>
            <a:off x="417543" y="137241"/>
            <a:ext cx="9864791" cy="584775"/>
          </a:xfrm>
          <a:prstGeom prst="rect">
            <a:avLst/>
          </a:prstGeom>
          <a:noFill/>
        </p:spPr>
        <p:txBody>
          <a:bodyPr wrap="square">
            <a:spAutoFit/>
          </a:bodyPr>
          <a:lstStyle/>
          <a:p>
            <a:pPr algn="ctr"/>
            <a:r>
              <a:rPr lang="en-US" sz="3200" b="0" i="0" u="none" strike="noStrike" baseline="0" dirty="0">
                <a:solidFill>
                  <a:srgbClr val="1F487C"/>
                </a:solidFill>
                <a:latin typeface="Times New Roman" panose="02020603050405020304" pitchFamily="18" charset="0"/>
              </a:rPr>
              <a:t>FM Transmitter (Armstrong Method) Contd.,</a:t>
            </a:r>
            <a:endParaRPr lang="en-IN"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761C0FA-FC4C-7843-F768-32D6C6929123}"/>
              </a:ext>
            </a:extLst>
          </p:cNvPr>
          <p:cNvSpPr txBox="1"/>
          <p:nvPr/>
        </p:nvSpPr>
        <p:spPr>
          <a:xfrm>
            <a:off x="681135" y="1166843"/>
            <a:ext cx="10403632" cy="4893647"/>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method, the initial modulation takes place as an amplitude modulated DSBSC signal so that a crystal controlled oscillator can be used if desired</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crystal oscillator generates the subcarrier, which can be low, say on the order of 100 </a:t>
            </a:r>
            <a:r>
              <a:rPr lang="en-US" sz="2400" dirty="0" err="1">
                <a:latin typeface="Times New Roman" panose="02020603050405020304" pitchFamily="18" charset="0"/>
                <a:cs typeface="Times New Roman" panose="02020603050405020304" pitchFamily="18" charset="0"/>
              </a:rPr>
              <a:t>KHz</a:t>
            </a:r>
            <a:r>
              <a:rPr lang="en-US" sz="2400" dirty="0">
                <a:latin typeface="Times New Roman" panose="02020603050405020304" pitchFamily="18" charset="0"/>
                <a:cs typeface="Times New Roman" panose="02020603050405020304" pitchFamily="18" charset="0"/>
              </a:rPr>
              <a:t> One output from the oscillator is phase shifted by 90 degrees to produce the sine term, which is then DSBSC modulated in the balanced modulator by </a:t>
            </a:r>
            <a:r>
              <a:rPr lang="en-US" sz="2400" dirty="0" err="1">
                <a:latin typeface="Times New Roman" panose="02020603050405020304" pitchFamily="18" charset="0"/>
                <a:cs typeface="Times New Roman" panose="02020603050405020304" pitchFamily="18" charset="0"/>
              </a:rPr>
              <a:t>Vm</a:t>
            </a:r>
            <a:r>
              <a:rPr lang="en-US" sz="2400" dirty="0">
                <a:latin typeface="Times New Roman" panose="02020603050405020304" pitchFamily="18" charset="0"/>
                <a:cs typeface="Times New Roman" panose="02020603050405020304" pitchFamily="18" charset="0"/>
              </a:rPr>
              <a:t>(t) This is combined with the direct output from the oscillator in the summing amplifier, the result then being the phase modulated signal</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modulating signal is passed through an integrator to the modulated to get the frequency modulated signal At this stage, the equivalent frequency deviation will be low</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00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562098-EF63-4D03-03AC-BC226ACA86DC}"/>
              </a:ext>
            </a:extLst>
          </p:cNvPr>
          <p:cNvSpPr txBox="1"/>
          <p:nvPr/>
        </p:nvSpPr>
        <p:spPr>
          <a:xfrm>
            <a:off x="1102956" y="5930950"/>
            <a:ext cx="9407590"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Figure: </a:t>
            </a:r>
            <a:r>
              <a:rPr lang="en-US" sz="1800" b="0" i="0" u="none" strike="noStrike" baseline="0" dirty="0">
                <a:solidFill>
                  <a:srgbClr val="000000"/>
                </a:solidFill>
                <a:latin typeface="Times New Roman" panose="02020603050405020304" pitchFamily="18" charset="0"/>
              </a:rPr>
              <a:t>FM transmitter in which FM is achieved through Armstrong Method</a:t>
            </a:r>
            <a:endParaRPr lang="en-IN" dirty="0"/>
          </a:p>
        </p:txBody>
      </p:sp>
      <p:sp>
        <p:nvSpPr>
          <p:cNvPr id="7" name="TextBox 6">
            <a:extLst>
              <a:ext uri="{FF2B5EF4-FFF2-40B4-BE49-F238E27FC236}">
                <a16:creationId xmlns:a16="http://schemas.microsoft.com/office/drawing/2014/main" id="{2D0B8AD5-4EFE-284B-04B7-61BF6929B925}"/>
              </a:ext>
            </a:extLst>
          </p:cNvPr>
          <p:cNvSpPr txBox="1"/>
          <p:nvPr/>
        </p:nvSpPr>
        <p:spPr>
          <a:xfrm>
            <a:off x="837423" y="257516"/>
            <a:ext cx="9332944" cy="584775"/>
          </a:xfrm>
          <a:prstGeom prst="rect">
            <a:avLst/>
          </a:prstGeom>
          <a:noFill/>
        </p:spPr>
        <p:txBody>
          <a:bodyPr wrap="square">
            <a:spAutoFit/>
          </a:bodyPr>
          <a:lstStyle/>
          <a:p>
            <a:r>
              <a:rPr lang="en-IN" sz="3200" b="0" i="0" u="none" strike="noStrike" baseline="0" dirty="0">
                <a:solidFill>
                  <a:srgbClr val="1F487C"/>
                </a:solidFill>
                <a:latin typeface="Times New Roman" panose="02020603050405020304" pitchFamily="18" charset="0"/>
              </a:rPr>
              <a:t>FM Transmitter (Armstrong Method)</a:t>
            </a:r>
            <a:endParaRPr lang="en-IN" sz="3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7ECEE00-9721-F87F-C94C-8F076EB0CFB9}"/>
              </a:ext>
            </a:extLst>
          </p:cNvPr>
          <p:cNvPicPr>
            <a:picLocks noChangeAspect="1"/>
          </p:cNvPicPr>
          <p:nvPr/>
        </p:nvPicPr>
        <p:blipFill>
          <a:blip r:embed="rId2"/>
          <a:stretch>
            <a:fillRect/>
          </a:stretch>
        </p:blipFill>
        <p:spPr>
          <a:xfrm>
            <a:off x="1184987" y="1124881"/>
            <a:ext cx="8145625" cy="4608238"/>
          </a:xfrm>
          <a:prstGeom prst="rect">
            <a:avLst/>
          </a:prstGeom>
        </p:spPr>
      </p:pic>
    </p:spTree>
    <p:extLst>
      <p:ext uri="{BB962C8B-B14F-4D97-AF65-F5344CB8AC3E}">
        <p14:creationId xmlns:p14="http://schemas.microsoft.com/office/powerpoint/2010/main" val="3823799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69A5E4-C67B-88BC-FD38-325575128B90}"/>
              </a:ext>
            </a:extLst>
          </p:cNvPr>
          <p:cNvSpPr txBox="1"/>
          <p:nvPr/>
        </p:nvSpPr>
        <p:spPr>
          <a:xfrm>
            <a:off x="1777482" y="295861"/>
            <a:ext cx="6130212" cy="584775"/>
          </a:xfrm>
          <a:prstGeom prst="rect">
            <a:avLst/>
          </a:prstGeom>
          <a:noFill/>
        </p:spPr>
        <p:txBody>
          <a:bodyPr wrap="square">
            <a:spAutoFit/>
          </a:bodyPr>
          <a:lstStyle/>
          <a:p>
            <a:r>
              <a:rPr lang="en-IN" sz="3200" dirty="0">
                <a:solidFill>
                  <a:srgbClr val="0070C0"/>
                </a:solidFill>
                <a:latin typeface="Times New Roman" panose="02020603050405020304" pitchFamily="18" charset="0"/>
                <a:cs typeface="Times New Roman" panose="02020603050405020304" pitchFamily="18" charset="0"/>
              </a:rPr>
              <a:t>AM Radio Receivers</a:t>
            </a:r>
          </a:p>
        </p:txBody>
      </p:sp>
      <p:sp>
        <p:nvSpPr>
          <p:cNvPr id="5" name="TextBox 4">
            <a:extLst>
              <a:ext uri="{FF2B5EF4-FFF2-40B4-BE49-F238E27FC236}">
                <a16:creationId xmlns:a16="http://schemas.microsoft.com/office/drawing/2014/main" id="{927AFB13-6BEE-E5C8-91B0-F86C96588BA2}"/>
              </a:ext>
            </a:extLst>
          </p:cNvPr>
          <p:cNvSpPr txBox="1"/>
          <p:nvPr/>
        </p:nvSpPr>
        <p:spPr>
          <a:xfrm>
            <a:off x="1609530" y="1000352"/>
            <a:ext cx="9381931" cy="4524315"/>
          </a:xfrm>
          <a:prstGeom prst="rect">
            <a:avLst/>
          </a:prstGeom>
          <a:noFill/>
        </p:spPr>
        <p:txBody>
          <a:bodyPr wrap="square">
            <a:spAutoFit/>
          </a:bodyPr>
          <a:lstStyle/>
          <a:p>
            <a:pPr marL="285750" indent="-285750">
              <a:buFont typeface="Wingdings" panose="05000000000000000000" pitchFamily="2" charset="2"/>
              <a:buChar char="Ø"/>
            </a:pPr>
            <a:r>
              <a:rPr lang="en-US" sz="2400" dirty="0"/>
              <a:t>AM radio receiver is a device which receives the desired AM signal, amplifies it followed by demodulation to get back the original modulating signal</a:t>
            </a:r>
          </a:p>
          <a:p>
            <a:endParaRPr lang="en-US" sz="2400" dirty="0"/>
          </a:p>
          <a:p>
            <a:pPr marL="285750" indent="-285750">
              <a:buFont typeface="Wingdings" panose="05000000000000000000" pitchFamily="2" charset="2"/>
              <a:buChar char="Ø"/>
            </a:pPr>
            <a:r>
              <a:rPr lang="en-US" sz="2400" dirty="0"/>
              <a:t>Radio receivers are broadly of TWO types</a:t>
            </a:r>
          </a:p>
          <a:p>
            <a:pPr marL="342900" indent="-342900">
              <a:buFont typeface="+mj-lt"/>
              <a:buAutoNum type="arabicPeriod"/>
            </a:pPr>
            <a:r>
              <a:rPr lang="en-US" sz="2400" dirty="0"/>
              <a:t>pending on the application AM, FM, COMM .., RADAR</a:t>
            </a:r>
          </a:p>
          <a:p>
            <a:pPr marL="342900" indent="-342900">
              <a:buFont typeface="+mj-lt"/>
              <a:buAutoNum type="arabicPeriod"/>
            </a:pPr>
            <a:r>
              <a:rPr lang="en-US" sz="2400" dirty="0"/>
              <a:t>Depending on the fundamental aspect/ principle</a:t>
            </a:r>
          </a:p>
          <a:p>
            <a:endParaRPr lang="en-US" sz="2400" dirty="0"/>
          </a:p>
          <a:p>
            <a:pPr marL="285750" indent="-285750">
              <a:buFont typeface="Wingdings" panose="05000000000000000000" pitchFamily="2" charset="2"/>
              <a:buChar char="Ø"/>
            </a:pPr>
            <a:r>
              <a:rPr lang="en-US" sz="2400" dirty="0"/>
              <a:t>Based on principle of operation, the TWO popular radio receivers are there, they are</a:t>
            </a:r>
          </a:p>
          <a:p>
            <a:pPr marL="342900" indent="-342900">
              <a:buFont typeface="+mj-lt"/>
              <a:buAutoNum type="arabicPeriod"/>
            </a:pPr>
            <a:r>
              <a:rPr lang="en-US" sz="2400" dirty="0"/>
              <a:t>Tuned Radio Frequency ( Receiver</a:t>
            </a:r>
          </a:p>
          <a:p>
            <a:pPr marL="342900" indent="-342900">
              <a:buFont typeface="+mj-lt"/>
              <a:buAutoNum type="arabicPeriod"/>
            </a:pPr>
            <a:r>
              <a:rPr lang="en-US" sz="2400" dirty="0"/>
              <a:t>Superheterodyne Receiver</a:t>
            </a:r>
            <a:endParaRPr lang="en-IN" sz="2400" dirty="0"/>
          </a:p>
        </p:txBody>
      </p:sp>
    </p:spTree>
    <p:extLst>
      <p:ext uri="{BB962C8B-B14F-4D97-AF65-F5344CB8AC3E}">
        <p14:creationId xmlns:p14="http://schemas.microsoft.com/office/powerpoint/2010/main" val="2920773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0262-D7FC-B5CC-7B0B-94F82E7B9D30}"/>
              </a:ext>
            </a:extLst>
          </p:cNvPr>
          <p:cNvSpPr txBox="1">
            <a:spLocks/>
          </p:cNvSpPr>
          <p:nvPr/>
        </p:nvSpPr>
        <p:spPr>
          <a:xfrm>
            <a:off x="1598951" y="128677"/>
            <a:ext cx="8904157" cy="443639"/>
          </a:xfrm>
          <a:prstGeom prst="rect">
            <a:avLst/>
          </a:prstGeom>
          <a:ln w="25400">
            <a:solidFill>
              <a:srgbClr val="00B050"/>
            </a:solidFill>
          </a:ln>
        </p:spPr>
        <p:txBody>
          <a:bodyPr vert="horz" lIns="91440" tIns="45720" rIns="91440" bIns="45720" rtlCol="0" anchor="ctr">
            <a:normAutofit fontScale="77500" lnSpcReduction="20000"/>
          </a:bodyPr>
          <a:lst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a:lstStyle>
          <a:p>
            <a:pPr algn="just"/>
            <a:r>
              <a:rPr lang="en-US" sz="3600" dirty="0">
                <a:solidFill>
                  <a:srgbClr val="FF0000"/>
                </a:solidFill>
                <a:latin typeface="Times New Roman" panose="02020603050405020304" pitchFamily="18" charset="0"/>
              </a:rPr>
              <a:t>TRF (Tuned Radio Frequency) Receivers</a:t>
            </a:r>
            <a:endParaRPr lang="en-US" sz="3600" b="0" dirty="0">
              <a:solidFill>
                <a:srgbClr val="FF0000"/>
              </a:solidFill>
              <a:latin typeface="Times New Roman" panose="02020603050405020304" pitchFamily="18" charset="0"/>
            </a:endParaRPr>
          </a:p>
        </p:txBody>
      </p:sp>
      <p:pic>
        <p:nvPicPr>
          <p:cNvPr id="3" name="Picture 6">
            <a:extLst>
              <a:ext uri="{FF2B5EF4-FFF2-40B4-BE49-F238E27FC236}">
                <a16:creationId xmlns:a16="http://schemas.microsoft.com/office/drawing/2014/main" id="{536CCC9C-C7EE-CBE5-90C5-E5ADA09DC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521" y="898160"/>
            <a:ext cx="7911152" cy="2819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CA39F28-228A-F8A5-B6C8-340AC63416A0}"/>
              </a:ext>
            </a:extLst>
          </p:cNvPr>
          <p:cNvSpPr>
            <a:spLocks noChangeArrowheads="1"/>
          </p:cNvSpPr>
          <p:nvPr/>
        </p:nvSpPr>
        <p:spPr bwMode="auto">
          <a:xfrm>
            <a:off x="1492192" y="4043405"/>
            <a:ext cx="8949128" cy="2548390"/>
          </a:xfrm>
          <a:prstGeom prst="rect">
            <a:avLst/>
          </a:prstGeom>
          <a:noFill/>
          <a:ln w="9525">
            <a:noFill/>
            <a:miter lim="800000"/>
            <a:headEnd/>
            <a:tailEnd/>
          </a:ln>
        </p:spPr>
        <p:txBody>
          <a:bodyPr wrap="square">
            <a:spAutoFit/>
          </a:bodyPr>
          <a:lstStyle/>
          <a:p>
            <a:pPr marL="723900" indent="-723900" algn="just">
              <a:spcBef>
                <a:spcPct val="35000"/>
              </a:spcBef>
              <a:buClr>
                <a:srgbClr val="FF0000"/>
              </a:buClr>
              <a:buFont typeface="Fira Sans Condensed ExtraBold" panose="020B0903050000020004" pitchFamily="34" charset="0"/>
              <a:buChar char="■"/>
            </a:pPr>
            <a:r>
              <a:rPr lang="en-US" altLang="en-US" sz="2800" dirty="0"/>
              <a:t>The above Figure shows the block diagram of TRF receiver.</a:t>
            </a:r>
          </a:p>
          <a:p>
            <a:pPr marL="723900" indent="-723900" algn="just">
              <a:spcBef>
                <a:spcPct val="35000"/>
              </a:spcBef>
              <a:buClr>
                <a:srgbClr val="FF0000"/>
              </a:buClr>
              <a:buFont typeface="Fira Sans Condensed ExtraBold" panose="020B0903050000020004" pitchFamily="34" charset="0"/>
              <a:buChar char="■"/>
            </a:pPr>
            <a:r>
              <a:rPr lang="en-US" altLang="en-US" sz="2800" dirty="0">
                <a:cs typeface="Times New Roman" pitchFamily="18" charset="0"/>
              </a:rPr>
              <a:t>The various components of the systems are:</a:t>
            </a:r>
          </a:p>
          <a:p>
            <a:pPr marL="723900" indent="-723900" algn="just">
              <a:spcBef>
                <a:spcPct val="35000"/>
              </a:spcBef>
              <a:buClr>
                <a:srgbClr val="FF0000"/>
              </a:buClr>
              <a:buFont typeface="Fira Sans Condensed ExtraBold" panose="020B0903050000020004" pitchFamily="34" charset="0"/>
              <a:buChar char="■"/>
            </a:pPr>
            <a:r>
              <a:rPr lang="en-US" altLang="en-US" sz="2800" dirty="0">
                <a:solidFill>
                  <a:srgbClr val="FF0000"/>
                </a:solidFill>
                <a:cs typeface="Times New Roman" pitchFamily="18" charset="0"/>
              </a:rPr>
              <a:t>Antenna: </a:t>
            </a:r>
            <a:r>
              <a:rPr lang="en-US" altLang="en-US" sz="2800" dirty="0">
                <a:cs typeface="Times New Roman" pitchFamily="18" charset="0"/>
              </a:rPr>
              <a:t>It intercepts the incoming electromagnetic wave and convert it to electrical signals.</a:t>
            </a:r>
          </a:p>
        </p:txBody>
      </p:sp>
    </p:spTree>
    <p:extLst>
      <p:ext uri="{BB962C8B-B14F-4D97-AF65-F5344CB8AC3E}">
        <p14:creationId xmlns:p14="http://schemas.microsoft.com/office/powerpoint/2010/main" val="1762713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67F9F5-1C48-4867-72EF-FDD2B4E4C635}"/>
              </a:ext>
            </a:extLst>
          </p:cNvPr>
          <p:cNvSpPr>
            <a:spLocks noChangeArrowheads="1"/>
          </p:cNvSpPr>
          <p:nvPr/>
        </p:nvSpPr>
        <p:spPr bwMode="auto">
          <a:xfrm>
            <a:off x="1524000" y="175942"/>
            <a:ext cx="8949128" cy="8774710"/>
          </a:xfrm>
          <a:prstGeom prst="rect">
            <a:avLst/>
          </a:prstGeom>
          <a:noFill/>
          <a:ln w="9525">
            <a:noFill/>
            <a:miter lim="800000"/>
            <a:headEnd/>
            <a:tailEnd/>
          </a:ln>
        </p:spPr>
        <p:txBody>
          <a:bodyPr wrap="square">
            <a:spAutoFit/>
          </a:bodyPr>
          <a:lstStyle/>
          <a:p>
            <a:pPr marL="723900" indent="-723900" algn="just">
              <a:spcBef>
                <a:spcPct val="35000"/>
              </a:spcBef>
              <a:buClr>
                <a:srgbClr val="FF0000"/>
              </a:buClr>
              <a:buFont typeface="Fira Sans Condensed ExtraBold" panose="020B0903050000020004" pitchFamily="34" charset="0"/>
              <a:buChar char="■"/>
            </a:pPr>
            <a:r>
              <a:rPr lang="en-US" altLang="en-US" sz="2800" dirty="0">
                <a:solidFill>
                  <a:srgbClr val="FF0000"/>
                </a:solidFill>
                <a:cs typeface="Times New Roman" pitchFamily="18" charset="0"/>
              </a:rPr>
              <a:t>Feeder cable: </a:t>
            </a:r>
            <a:r>
              <a:rPr lang="en-US" altLang="en-US" sz="2800" dirty="0">
                <a:cs typeface="Times New Roman" pitchFamily="18" charset="0"/>
              </a:rPr>
              <a:t>It connects the antenna to the receiver front end</a:t>
            </a:r>
          </a:p>
          <a:p>
            <a:pPr marL="723900" indent="-723900" algn="just">
              <a:spcBef>
                <a:spcPct val="35000"/>
              </a:spcBef>
              <a:buClr>
                <a:srgbClr val="FF0000"/>
              </a:buClr>
              <a:buFont typeface="Fira Sans Condensed ExtraBold" panose="020B0903050000020004" pitchFamily="34" charset="0"/>
              <a:buChar char="■"/>
            </a:pPr>
            <a:r>
              <a:rPr lang="en-US" altLang="en-US" sz="2800" dirty="0">
                <a:solidFill>
                  <a:srgbClr val="FF0000"/>
                </a:solidFill>
                <a:cs typeface="Times New Roman" pitchFamily="18" charset="0"/>
              </a:rPr>
              <a:t>Bandpass Filer: </a:t>
            </a:r>
            <a:r>
              <a:rPr lang="en-US" altLang="en-US" sz="2800" dirty="0">
                <a:cs typeface="Times New Roman" pitchFamily="18" charset="0"/>
              </a:rPr>
              <a:t>It selects only one </a:t>
            </a:r>
            <a:r>
              <a:rPr lang="en-US" altLang="en-US" sz="2800" dirty="0">
                <a:solidFill>
                  <a:schemeClr val="bg1">
                    <a:lumMod val="65000"/>
                  </a:schemeClr>
                </a:solidFill>
                <a:cs typeface="Times New Roman" pitchFamily="18" charset="0"/>
              </a:rPr>
              <a:t>(modulated carrier) </a:t>
            </a:r>
            <a:r>
              <a:rPr lang="en-US" altLang="en-US" sz="2800" dirty="0">
                <a:cs typeface="Times New Roman" pitchFamily="18" charset="0"/>
              </a:rPr>
              <a:t>signal from the many received signals at the antenna output.</a:t>
            </a:r>
          </a:p>
          <a:p>
            <a:pPr marL="723900" indent="-723900" algn="just">
              <a:spcBef>
                <a:spcPct val="35000"/>
              </a:spcBef>
              <a:buClr>
                <a:srgbClr val="FF0000"/>
              </a:buClr>
              <a:buFont typeface="Fira Sans Condensed ExtraBold" panose="020B0903050000020004" pitchFamily="34" charset="0"/>
              <a:buChar char="■"/>
            </a:pPr>
            <a:r>
              <a:rPr lang="en-US" altLang="en-US" sz="2800" dirty="0">
                <a:solidFill>
                  <a:srgbClr val="FF0000"/>
                </a:solidFill>
                <a:cs typeface="Times New Roman" pitchFamily="18" charset="0"/>
              </a:rPr>
              <a:t>RF Amplifier: </a:t>
            </a:r>
            <a:r>
              <a:rPr lang="en-US" altLang="en-US" sz="2800" dirty="0">
                <a:cs typeface="Times New Roman" pitchFamily="18" charset="0"/>
              </a:rPr>
              <a:t>It amplifies the selected signal to the level required to drive the demodulator.</a:t>
            </a:r>
          </a:p>
          <a:p>
            <a:pPr marL="723900" indent="-723900" algn="just">
              <a:spcBef>
                <a:spcPct val="35000"/>
              </a:spcBef>
              <a:buClr>
                <a:srgbClr val="FF0000"/>
              </a:buClr>
              <a:buFont typeface="Fira Sans Condensed ExtraBold" panose="020B0903050000020004" pitchFamily="34" charset="0"/>
              <a:buChar char="■"/>
            </a:pPr>
            <a:r>
              <a:rPr lang="en-US" altLang="en-US" sz="2800" dirty="0">
                <a:solidFill>
                  <a:srgbClr val="FF0000"/>
                </a:solidFill>
                <a:cs typeface="Times New Roman" pitchFamily="18" charset="0"/>
              </a:rPr>
              <a:t>Demodulator: </a:t>
            </a:r>
            <a:r>
              <a:rPr lang="en-US" altLang="en-US" sz="2800" dirty="0">
                <a:cs typeface="Times New Roman" pitchFamily="18" charset="0"/>
              </a:rPr>
              <a:t>It converts </a:t>
            </a:r>
            <a:r>
              <a:rPr lang="en-US" altLang="en-US" sz="2800" dirty="0">
                <a:solidFill>
                  <a:schemeClr val="bg1">
                    <a:lumMod val="65000"/>
                  </a:schemeClr>
                </a:solidFill>
                <a:cs typeface="Times New Roman" pitchFamily="18" charset="0"/>
              </a:rPr>
              <a:t>(modulated carrier) </a:t>
            </a:r>
            <a:r>
              <a:rPr lang="en-US" altLang="en-US" sz="2800" dirty="0">
                <a:cs typeface="Times New Roman" pitchFamily="18" charset="0"/>
              </a:rPr>
              <a:t>signal back to message signal.</a:t>
            </a:r>
          </a:p>
          <a:p>
            <a:pPr marL="723900" indent="-723900" algn="just">
              <a:spcBef>
                <a:spcPct val="35000"/>
              </a:spcBef>
              <a:buClr>
                <a:srgbClr val="FF0000"/>
              </a:buClr>
              <a:buFont typeface="Fira Sans Condensed ExtraBold" panose="020B0903050000020004" pitchFamily="34" charset="0"/>
              <a:buChar char="■"/>
            </a:pPr>
            <a:r>
              <a:rPr lang="en-US" altLang="en-US" sz="2800" dirty="0">
                <a:solidFill>
                  <a:srgbClr val="FF0000"/>
                </a:solidFill>
                <a:cs typeface="Times New Roman" pitchFamily="18" charset="0"/>
              </a:rPr>
              <a:t>Audio Amplifier: </a:t>
            </a:r>
            <a:r>
              <a:rPr lang="en-US" altLang="en-US" sz="2800" dirty="0">
                <a:cs typeface="Times New Roman" pitchFamily="18" charset="0"/>
              </a:rPr>
              <a:t>It amplifies the demodulated message to the level required to drive the loudspeaker.</a:t>
            </a:r>
          </a:p>
          <a:p>
            <a:pPr marL="723900" indent="-723900" algn="just">
              <a:spcBef>
                <a:spcPct val="35000"/>
              </a:spcBef>
              <a:buClr>
                <a:srgbClr val="FF0000"/>
              </a:buClr>
              <a:buFont typeface="Fira Sans Condensed ExtraBold" panose="020B0903050000020004" pitchFamily="34" charset="0"/>
              <a:buChar char="■"/>
            </a:pPr>
            <a:r>
              <a:rPr lang="en-US" altLang="en-US" sz="2800" dirty="0">
                <a:solidFill>
                  <a:srgbClr val="FF0000"/>
                </a:solidFill>
                <a:cs typeface="Times New Roman" pitchFamily="18" charset="0"/>
              </a:rPr>
              <a:t>Loud Speaker: </a:t>
            </a:r>
            <a:r>
              <a:rPr lang="en-US" altLang="en-US" sz="2800" dirty="0">
                <a:cs typeface="Times New Roman" pitchFamily="18" charset="0"/>
              </a:rPr>
              <a:t>It produces the sound corresponding to message signal.</a:t>
            </a:r>
          </a:p>
          <a:p>
            <a:pPr marL="723900" indent="-723900" algn="just">
              <a:spcBef>
                <a:spcPct val="35000"/>
              </a:spcBef>
              <a:buClr>
                <a:srgbClr val="FF0000"/>
              </a:buClr>
              <a:buFont typeface="Fira Sans Condensed ExtraBold" panose="020B0903050000020004" pitchFamily="34" charset="0"/>
              <a:buChar char="■"/>
            </a:pPr>
            <a:endParaRPr lang="en-US" altLang="en-US" sz="2800" dirty="0">
              <a:cs typeface="Times New Roman" pitchFamily="18" charset="0"/>
            </a:endParaRPr>
          </a:p>
          <a:p>
            <a:pPr marL="723900" indent="-723900" algn="just">
              <a:spcBef>
                <a:spcPct val="35000"/>
              </a:spcBef>
              <a:buClr>
                <a:srgbClr val="FF0000"/>
              </a:buClr>
              <a:buFont typeface="Fira Sans Condensed ExtraBold" panose="020B0903050000020004" pitchFamily="34" charset="0"/>
              <a:buChar char="■"/>
            </a:pPr>
            <a:endParaRPr lang="en-US" altLang="en-US" sz="2800" dirty="0">
              <a:cs typeface="Times New Roman" pitchFamily="18" charset="0"/>
            </a:endParaRPr>
          </a:p>
          <a:p>
            <a:pPr marL="723900" indent="-723900" algn="just">
              <a:spcBef>
                <a:spcPct val="35000"/>
              </a:spcBef>
              <a:buClr>
                <a:srgbClr val="FF0000"/>
              </a:buClr>
              <a:buFont typeface="Fira Sans Condensed ExtraBold" panose="020B0903050000020004" pitchFamily="34" charset="0"/>
              <a:buChar char="■"/>
            </a:pPr>
            <a:endParaRPr lang="en-US" altLang="en-US" sz="2800" dirty="0">
              <a:cs typeface="Times New Roman" pitchFamily="18" charset="0"/>
            </a:endParaRPr>
          </a:p>
          <a:p>
            <a:pPr marL="723900" indent="-723900" algn="just">
              <a:spcBef>
                <a:spcPct val="35000"/>
              </a:spcBef>
              <a:buClr>
                <a:srgbClr val="FF0000"/>
              </a:buClr>
              <a:buFont typeface="Fira Sans Condensed ExtraBold" panose="020B0903050000020004" pitchFamily="34" charset="0"/>
              <a:buChar char="■"/>
            </a:pPr>
            <a:endParaRPr lang="en-US" altLang="en-US" sz="2800" dirty="0">
              <a:cs typeface="Times New Roman" pitchFamily="18" charset="0"/>
            </a:endParaRPr>
          </a:p>
        </p:txBody>
      </p:sp>
    </p:spTree>
    <p:extLst>
      <p:ext uri="{BB962C8B-B14F-4D97-AF65-F5344CB8AC3E}">
        <p14:creationId xmlns:p14="http://schemas.microsoft.com/office/powerpoint/2010/main" val="4201217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D443D9-11BB-59CA-DA0D-D1DC58A5F59C}"/>
              </a:ext>
            </a:extLst>
          </p:cNvPr>
          <p:cNvSpPr txBox="1"/>
          <p:nvPr/>
        </p:nvSpPr>
        <p:spPr>
          <a:xfrm>
            <a:off x="1658912" y="355938"/>
            <a:ext cx="8709285" cy="5262979"/>
          </a:xfrm>
          <a:prstGeom prst="rect">
            <a:avLst/>
          </a:prstGeom>
          <a:noFill/>
        </p:spPr>
        <p:txBody>
          <a:bodyPr wrap="square">
            <a:spAutoFit/>
          </a:bodyPr>
          <a:lstStyle/>
          <a:p>
            <a:pPr marL="342900" indent="-342900" algn="just">
              <a:buClr>
                <a:srgbClr val="FF0000"/>
              </a:buClr>
              <a:buFont typeface="Fira Sans Condensed ExtraBold" panose="020B0903050000020004" pitchFamily="34" charset="0"/>
              <a:buChar char="■"/>
            </a:pPr>
            <a:r>
              <a:rPr lang="en-US" sz="2400" u="sng" dirty="0">
                <a:solidFill>
                  <a:srgbClr val="202124"/>
                </a:solidFill>
                <a:latin typeface="arial" panose="020B0604020202020204" pitchFamily="34" charset="0"/>
              </a:rPr>
              <a:t>Advantages of TRF receiver</a:t>
            </a:r>
          </a:p>
          <a:p>
            <a:pPr marL="342900" indent="-342900" algn="just">
              <a:buClr>
                <a:srgbClr val="FF0000"/>
              </a:buClr>
              <a:buFont typeface="Fira Sans Condensed ExtraBold" panose="020B0903050000020004" pitchFamily="34" charset="0"/>
              <a:buChar char="■"/>
            </a:pPr>
            <a:endParaRPr lang="en-US" sz="2400" u="sng" dirty="0">
              <a:solidFill>
                <a:srgbClr val="202124"/>
              </a:solidFill>
              <a:latin typeface="arial" panose="020B0604020202020204" pitchFamily="34" charset="0"/>
            </a:endParaRPr>
          </a:p>
          <a:p>
            <a:pPr marL="914400" lvl="1" indent="-457200" algn="just">
              <a:buClr>
                <a:srgbClr val="FF0000"/>
              </a:buClr>
              <a:buFont typeface="+mj-lt"/>
              <a:buAutoNum type="arabicPeriod"/>
            </a:pPr>
            <a:r>
              <a:rPr lang="en-US" sz="2400" dirty="0">
                <a:solidFill>
                  <a:srgbClr val="202124"/>
                </a:solidFill>
                <a:latin typeface="arial" panose="020B0604020202020204" pitchFamily="34" charset="0"/>
              </a:rPr>
              <a:t>Simplest type of receiver since it does not involve mixing and IF operation.</a:t>
            </a:r>
          </a:p>
          <a:p>
            <a:pPr marL="914400" lvl="1" indent="-457200" algn="just">
              <a:buClr>
                <a:srgbClr val="FF0000"/>
              </a:buClr>
              <a:buFont typeface="+mj-lt"/>
              <a:buAutoNum type="arabicPeriod"/>
            </a:pPr>
            <a:r>
              <a:rPr lang="en-US" sz="2400" dirty="0">
                <a:solidFill>
                  <a:srgbClr val="202124"/>
                </a:solidFill>
                <a:latin typeface="arial" panose="020B0604020202020204" pitchFamily="34" charset="0"/>
              </a:rPr>
              <a:t>TRF receives have good sensitivity.</a:t>
            </a:r>
          </a:p>
          <a:p>
            <a:pPr marL="914400" lvl="1" indent="-457200" algn="just">
              <a:buClr>
                <a:srgbClr val="FF0000"/>
              </a:buClr>
              <a:buFont typeface="+mj-lt"/>
              <a:buAutoNum type="arabicPeriod"/>
            </a:pPr>
            <a:endParaRPr lang="en-US" sz="2400" dirty="0">
              <a:solidFill>
                <a:srgbClr val="202124"/>
              </a:solidFill>
              <a:latin typeface="arial" panose="020B0604020202020204" pitchFamily="34" charset="0"/>
            </a:endParaRPr>
          </a:p>
          <a:p>
            <a:pPr marL="342900" indent="-342900" algn="just">
              <a:buClr>
                <a:srgbClr val="FF0000"/>
              </a:buClr>
              <a:buFont typeface="Fira Sans Condensed ExtraBold" panose="020B0903050000020004" pitchFamily="34" charset="0"/>
              <a:buChar char="■"/>
            </a:pPr>
            <a:r>
              <a:rPr lang="en-US" sz="2400" u="sng" dirty="0">
                <a:solidFill>
                  <a:srgbClr val="202124"/>
                </a:solidFill>
                <a:latin typeface="arial" panose="020B0604020202020204" pitchFamily="34" charset="0"/>
              </a:rPr>
              <a:t>Disadvantage TRF receiver </a:t>
            </a:r>
          </a:p>
          <a:p>
            <a:pPr marL="342900" indent="-342900" algn="just">
              <a:buClr>
                <a:srgbClr val="FF0000"/>
              </a:buClr>
              <a:buFont typeface="Fira Sans Condensed ExtraBold" panose="020B0903050000020004" pitchFamily="34" charset="0"/>
              <a:buChar char="■"/>
            </a:pPr>
            <a:endParaRPr lang="en-US" sz="2400" u="sng" dirty="0">
              <a:solidFill>
                <a:srgbClr val="202124"/>
              </a:solidFill>
              <a:latin typeface="arial" panose="020B0604020202020204" pitchFamily="34" charset="0"/>
            </a:endParaRPr>
          </a:p>
          <a:p>
            <a:pPr marL="914400" lvl="1" indent="-457200" algn="just">
              <a:buClr>
                <a:srgbClr val="FF0000"/>
              </a:buClr>
              <a:buFont typeface="+mj-lt"/>
              <a:buAutoNum type="arabicPeriod"/>
            </a:pPr>
            <a:r>
              <a:rPr lang="en-US" sz="2400" dirty="0">
                <a:solidFill>
                  <a:srgbClr val="202124"/>
                </a:solidFill>
                <a:latin typeface="arial" panose="020B0604020202020204" pitchFamily="34" charset="0"/>
              </a:rPr>
              <a:t>It suffers from variations in BW over the tuning range</a:t>
            </a:r>
          </a:p>
          <a:p>
            <a:pPr marL="914400" lvl="1" indent="-457200" algn="just">
              <a:buClr>
                <a:srgbClr val="FF0000"/>
              </a:buClr>
              <a:buFont typeface="+mj-lt"/>
              <a:buAutoNum type="arabicPeriod"/>
            </a:pPr>
            <a:r>
              <a:rPr lang="en-US" sz="2400" dirty="0">
                <a:solidFill>
                  <a:srgbClr val="202124"/>
                </a:solidFill>
                <a:latin typeface="arial" panose="020B0604020202020204" pitchFamily="34" charset="0"/>
              </a:rPr>
              <a:t>The gain of TRF receiver is not uniform over the tuning range.</a:t>
            </a:r>
          </a:p>
          <a:p>
            <a:pPr marL="914400" lvl="1" indent="-457200" algn="just">
              <a:buClr>
                <a:srgbClr val="FF0000"/>
              </a:buClr>
              <a:buFont typeface="+mj-lt"/>
              <a:buAutoNum type="arabicPeriod"/>
            </a:pPr>
            <a:r>
              <a:rPr lang="en-US" sz="2400" dirty="0">
                <a:solidFill>
                  <a:srgbClr val="202124"/>
                </a:solidFill>
                <a:latin typeface="arial" panose="020B0604020202020204" pitchFamily="34" charset="0"/>
              </a:rPr>
              <a:t>The TRF is unstable at high frequency.</a:t>
            </a:r>
          </a:p>
          <a:p>
            <a:pPr marL="914400" lvl="1" indent="-457200" algn="just">
              <a:buClr>
                <a:srgbClr val="FF0000"/>
              </a:buClr>
              <a:buFont typeface="+mj-lt"/>
              <a:buAutoNum type="arabicPeriod"/>
            </a:pPr>
            <a:r>
              <a:rPr lang="en-US" sz="2400" dirty="0">
                <a:solidFill>
                  <a:srgbClr val="202124"/>
                </a:solidFill>
                <a:latin typeface="arial" panose="020B0604020202020204" pitchFamily="34" charset="0"/>
              </a:rPr>
              <a:t>Gang tuning of a greater number of capacitors simultaneously is difficult.</a:t>
            </a:r>
            <a:endParaRPr lang="en-US" dirty="0">
              <a:solidFill>
                <a:srgbClr val="202124"/>
              </a:solidFill>
              <a:latin typeface="arial" panose="020B0604020202020204" pitchFamily="34" charset="0"/>
            </a:endParaRPr>
          </a:p>
        </p:txBody>
      </p:sp>
    </p:spTree>
    <p:extLst>
      <p:ext uri="{BB962C8B-B14F-4D97-AF65-F5344CB8AC3E}">
        <p14:creationId xmlns:p14="http://schemas.microsoft.com/office/powerpoint/2010/main" val="3667130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9EEAD4-2085-EA90-1F9B-610175F695CC}"/>
              </a:ext>
            </a:extLst>
          </p:cNvPr>
          <p:cNvSpPr/>
          <p:nvPr/>
        </p:nvSpPr>
        <p:spPr>
          <a:xfrm>
            <a:off x="1524000" y="838201"/>
            <a:ext cx="9144000" cy="4524315"/>
          </a:xfrm>
          <a:prstGeom prst="rect">
            <a:avLst/>
          </a:prstGeom>
        </p:spPr>
        <p:txBody>
          <a:bodyPr wrap="square">
            <a:spAutoFit/>
          </a:bodyPr>
          <a:lstStyle/>
          <a:p>
            <a:pPr marL="712788" indent="-712788">
              <a:buBlip>
                <a:blip r:embed="rId2"/>
              </a:buBlip>
            </a:pPr>
            <a:endParaRPr lang="en-US" sz="2400" dirty="0"/>
          </a:p>
          <a:p>
            <a:pPr marL="712788" indent="-712788">
              <a:buBlip>
                <a:blip r:embed="rId2"/>
              </a:buBlip>
            </a:pPr>
            <a:endParaRPr lang="en-US" sz="2400" dirty="0"/>
          </a:p>
          <a:p>
            <a:pPr marL="712788" indent="-712788">
              <a:buBlip>
                <a:blip r:embed="rId2"/>
              </a:buBlip>
            </a:pPr>
            <a:endParaRPr lang="en-US" sz="2400" dirty="0"/>
          </a:p>
          <a:p>
            <a:pPr marL="712788" indent="-712788">
              <a:buBlip>
                <a:blip r:embed="rId2"/>
              </a:buBlip>
            </a:pPr>
            <a:endParaRPr lang="en-US" sz="2400" dirty="0"/>
          </a:p>
          <a:p>
            <a:pPr marL="712788" indent="-712788">
              <a:buBlip>
                <a:blip r:embed="rId2"/>
              </a:buBlip>
            </a:pPr>
            <a:endParaRPr lang="en-US" sz="2400" dirty="0"/>
          </a:p>
          <a:p>
            <a:pPr marL="712788" indent="-712788">
              <a:buBlip>
                <a:blip r:embed="rId2"/>
              </a:buBlip>
            </a:pPr>
            <a:endParaRPr lang="en-US" sz="2400" dirty="0"/>
          </a:p>
          <a:p>
            <a:pPr marL="712788" indent="-712788">
              <a:buBlip>
                <a:blip r:embed="rId2"/>
              </a:buBlip>
            </a:pPr>
            <a:endParaRPr lang="en-US" sz="2400" dirty="0"/>
          </a:p>
          <a:p>
            <a:pPr marL="712788" indent="-712788">
              <a:buBlip>
                <a:blip r:embed="rId2"/>
              </a:buBlip>
            </a:pPr>
            <a:endParaRPr lang="en-US" sz="2400" dirty="0"/>
          </a:p>
          <a:p>
            <a:pPr marL="712788" indent="-712788">
              <a:buBlip>
                <a:blip r:embed="rId2"/>
              </a:buBlip>
            </a:pPr>
            <a:endParaRPr lang="en-US" sz="2400" dirty="0"/>
          </a:p>
          <a:p>
            <a:pPr marL="712788" indent="-712788">
              <a:buBlip>
                <a:blip r:embed="rId2"/>
              </a:buBlip>
            </a:pPr>
            <a:endParaRPr lang="en-US" sz="2400" dirty="0"/>
          </a:p>
          <a:p>
            <a:pPr marL="712788" indent="-712788">
              <a:buBlip>
                <a:blip r:embed="rId2"/>
              </a:buBlip>
            </a:pPr>
            <a:endParaRPr lang="en-US" sz="2400" dirty="0"/>
          </a:p>
          <a:p>
            <a:pPr marL="712788" indent="-712788">
              <a:buBlip>
                <a:blip r:embed="rId2"/>
              </a:buBlip>
            </a:pPr>
            <a:endParaRPr lang="en-US" sz="2400" dirty="0"/>
          </a:p>
        </p:txBody>
      </p:sp>
      <p:sp>
        <p:nvSpPr>
          <p:cNvPr id="3" name="Rectangle 2">
            <a:extLst>
              <a:ext uri="{FF2B5EF4-FFF2-40B4-BE49-F238E27FC236}">
                <a16:creationId xmlns:a16="http://schemas.microsoft.com/office/drawing/2014/main" id="{3372E815-9F19-C666-34A1-F45C464949AD}"/>
              </a:ext>
            </a:extLst>
          </p:cNvPr>
          <p:cNvSpPr/>
          <p:nvPr/>
        </p:nvSpPr>
        <p:spPr>
          <a:xfrm>
            <a:off x="1524000" y="427598"/>
            <a:ext cx="9144000" cy="5632311"/>
          </a:xfrm>
          <a:prstGeom prst="rect">
            <a:avLst/>
          </a:prstGeom>
        </p:spPr>
        <p:txBody>
          <a:bodyPr wrap="square">
            <a:spAutoFit/>
          </a:bodyPr>
          <a:lstStyle/>
          <a:p>
            <a:pPr marL="723900" indent="-723900" algn="just">
              <a:buBlip>
                <a:blip r:embed="rId2"/>
              </a:buBlip>
            </a:pPr>
            <a:r>
              <a:rPr lang="en-US" sz="2400" dirty="0"/>
              <a:t>The increase in the received SNR is obtained by increasing the bandwidth. Therefore, angle modulation provides a way to trade-off bandwidth for transmitted power.</a:t>
            </a:r>
          </a:p>
          <a:p>
            <a:pPr marL="723900" indent="-723900" algn="just">
              <a:buBlip>
                <a:blip r:embed="rId2"/>
              </a:buBlip>
            </a:pPr>
            <a:r>
              <a:rPr lang="en-US" sz="2400" dirty="0"/>
              <a:t>Although we can increase the output SNR by increasing β, having a large β means having a large B</a:t>
            </a:r>
            <a:r>
              <a:rPr lang="en-US" sz="2400" baseline="-25000" dirty="0"/>
              <a:t>T</a:t>
            </a:r>
            <a:r>
              <a:rPr lang="en-US" sz="2400" dirty="0"/>
              <a:t>(by Carson’s rule bandwidth).</a:t>
            </a:r>
          </a:p>
          <a:p>
            <a:pPr marL="723900" indent="-723900" algn="just">
              <a:buBlip>
                <a:blip r:embed="rId2"/>
              </a:buBlip>
            </a:pPr>
            <a:endParaRPr lang="en-US" sz="2400" dirty="0"/>
          </a:p>
          <a:p>
            <a:pPr marL="723900" indent="-723900" algn="just">
              <a:buBlip>
                <a:blip r:embed="rId2"/>
              </a:buBlip>
            </a:pPr>
            <a:r>
              <a:rPr lang="en-US" sz="2400" dirty="0"/>
              <a:t>Having a large B</a:t>
            </a:r>
            <a:r>
              <a:rPr lang="en-US" sz="2400" baseline="-25000" dirty="0"/>
              <a:t>T</a:t>
            </a:r>
            <a:r>
              <a:rPr lang="en-US" sz="2400" dirty="0"/>
              <a:t> means having a large noise power at the input of the demodulator. </a:t>
            </a:r>
          </a:p>
          <a:p>
            <a:pPr marL="723900" indent="-723900" algn="just">
              <a:buBlip>
                <a:blip r:embed="rId2"/>
              </a:buBlip>
            </a:pPr>
            <a:endParaRPr lang="en-US" sz="2400" dirty="0"/>
          </a:p>
          <a:p>
            <a:pPr marL="723900" indent="-723900" algn="just">
              <a:buBlip>
                <a:blip r:embed="rId2"/>
              </a:buBlip>
            </a:pPr>
            <a:r>
              <a:rPr lang="en-US" sz="2400" dirty="0"/>
              <a:t>This means that the approximation </a:t>
            </a:r>
            <a:r>
              <a:rPr lang="en-US" sz="2400" b="1" u="sng" dirty="0">
                <a:solidFill>
                  <a:srgbClr val="FF0000"/>
                </a:solidFill>
              </a:rPr>
              <a:t>p(r(t)&lt;&lt; Ac)≈1</a:t>
            </a:r>
            <a:r>
              <a:rPr lang="en-US" sz="2400" dirty="0"/>
              <a:t>, we assumed earlier in the FM noise analysis,  will no longer apply and that the  analysis will not hold.</a:t>
            </a:r>
          </a:p>
          <a:p>
            <a:pPr marL="723900" indent="-723900" algn="just">
              <a:buBlip>
                <a:blip r:embed="rId2"/>
              </a:buBlip>
            </a:pPr>
            <a:r>
              <a:rPr lang="en-US" sz="2400" dirty="0"/>
              <a:t>Thus, if we increase β, a phenomenon known as the threshold effect will occur, and </a:t>
            </a:r>
            <a:r>
              <a:rPr lang="en-US" sz="2400" b="1" dirty="0">
                <a:solidFill>
                  <a:srgbClr val="FF0000"/>
                </a:solidFill>
              </a:rPr>
              <a:t>the signal will be lost in the noise</a:t>
            </a:r>
            <a:r>
              <a:rPr lang="en-US" sz="2400" dirty="0"/>
              <a:t>. This is called as </a:t>
            </a:r>
            <a:r>
              <a:rPr lang="en-US" sz="2400" b="1" dirty="0">
                <a:solidFill>
                  <a:srgbClr val="FF0000"/>
                </a:solidFill>
              </a:rPr>
              <a:t>threshold effect </a:t>
            </a:r>
            <a:r>
              <a:rPr lang="en-US" sz="2400" dirty="0"/>
              <a:t>in FM. </a:t>
            </a:r>
            <a:endParaRPr lang="en-IN" sz="2400" dirty="0"/>
          </a:p>
        </p:txBody>
      </p:sp>
    </p:spTree>
    <p:extLst>
      <p:ext uri="{BB962C8B-B14F-4D97-AF65-F5344CB8AC3E}">
        <p14:creationId xmlns:p14="http://schemas.microsoft.com/office/powerpoint/2010/main" val="1262205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0262-D7FC-B5CC-7B0B-94F82E7B9D30}"/>
              </a:ext>
            </a:extLst>
          </p:cNvPr>
          <p:cNvSpPr txBox="1">
            <a:spLocks/>
          </p:cNvSpPr>
          <p:nvPr/>
        </p:nvSpPr>
        <p:spPr>
          <a:xfrm>
            <a:off x="1598951" y="128677"/>
            <a:ext cx="8904157" cy="443639"/>
          </a:xfrm>
          <a:prstGeom prst="rect">
            <a:avLst/>
          </a:prstGeom>
          <a:ln w="25400">
            <a:solidFill>
              <a:srgbClr val="00B050"/>
            </a:solidFill>
          </a:ln>
        </p:spPr>
        <p:txBody>
          <a:bodyPr vert="horz" lIns="91440" tIns="45720" rIns="91440" bIns="45720" rtlCol="0" anchor="ctr">
            <a:normAutofit fontScale="77500" lnSpcReduction="20000"/>
          </a:bodyPr>
          <a:lst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a:lstStyle>
          <a:p>
            <a:pPr algn="just"/>
            <a:r>
              <a:rPr lang="en-US" sz="3600" dirty="0">
                <a:solidFill>
                  <a:srgbClr val="FF0000"/>
                </a:solidFill>
                <a:latin typeface="Times New Roman" panose="02020603050405020304" pitchFamily="18" charset="0"/>
              </a:rPr>
              <a:t>Superheterodyne Receivers</a:t>
            </a:r>
            <a:endParaRPr lang="en-US" sz="3600" b="0" dirty="0">
              <a:solidFill>
                <a:srgbClr val="FF0000"/>
              </a:solidFill>
              <a:latin typeface="Times New Roman" panose="02020603050405020304" pitchFamily="18" charset="0"/>
            </a:endParaRPr>
          </a:p>
        </p:txBody>
      </p:sp>
      <p:sp>
        <p:nvSpPr>
          <p:cNvPr id="4" name="Rectangle 3">
            <a:extLst>
              <a:ext uri="{FF2B5EF4-FFF2-40B4-BE49-F238E27FC236}">
                <a16:creationId xmlns:a16="http://schemas.microsoft.com/office/drawing/2014/main" id="{5CA39F28-228A-F8A5-B6C8-340AC63416A0}"/>
              </a:ext>
            </a:extLst>
          </p:cNvPr>
          <p:cNvSpPr>
            <a:spLocks noChangeArrowheads="1"/>
          </p:cNvSpPr>
          <p:nvPr/>
        </p:nvSpPr>
        <p:spPr bwMode="auto">
          <a:xfrm>
            <a:off x="1492192" y="4043405"/>
            <a:ext cx="8949128" cy="2548390"/>
          </a:xfrm>
          <a:prstGeom prst="rect">
            <a:avLst/>
          </a:prstGeom>
          <a:noFill/>
          <a:ln w="9525">
            <a:noFill/>
            <a:miter lim="800000"/>
            <a:headEnd/>
            <a:tailEnd/>
          </a:ln>
        </p:spPr>
        <p:txBody>
          <a:bodyPr wrap="square">
            <a:spAutoFit/>
          </a:bodyPr>
          <a:lstStyle/>
          <a:p>
            <a:pPr marL="723900" indent="-723900" algn="just">
              <a:spcBef>
                <a:spcPct val="35000"/>
              </a:spcBef>
              <a:buClr>
                <a:srgbClr val="FF0000"/>
              </a:buClr>
              <a:buFont typeface="Fira Sans Condensed ExtraBold" panose="020B0903050000020004" pitchFamily="34" charset="0"/>
              <a:buChar char="■"/>
            </a:pPr>
            <a:r>
              <a:rPr lang="en-US" altLang="en-US" sz="2800" dirty="0"/>
              <a:t>The above Figure shows the block diagram of </a:t>
            </a:r>
            <a:r>
              <a:rPr lang="en-US" altLang="en-US" sz="2800" dirty="0" err="1"/>
              <a:t>Superhetrodyne</a:t>
            </a:r>
            <a:r>
              <a:rPr lang="en-US" altLang="en-US" sz="2800" dirty="0"/>
              <a:t> receiver.</a:t>
            </a:r>
          </a:p>
          <a:p>
            <a:pPr marL="723900" indent="-723900" algn="just">
              <a:spcBef>
                <a:spcPct val="35000"/>
              </a:spcBef>
              <a:buClr>
                <a:srgbClr val="FF0000"/>
              </a:buClr>
              <a:buFont typeface="Fira Sans Condensed ExtraBold" panose="020B0903050000020004" pitchFamily="34" charset="0"/>
              <a:buChar char="■"/>
            </a:pPr>
            <a:r>
              <a:rPr lang="en-US" altLang="en-US" sz="2800" dirty="0">
                <a:cs typeface="Times New Roman" pitchFamily="18" charset="0"/>
              </a:rPr>
              <a:t>The various components in the systems are:</a:t>
            </a:r>
          </a:p>
          <a:p>
            <a:pPr marL="723900" indent="-723900" algn="just">
              <a:spcBef>
                <a:spcPct val="35000"/>
              </a:spcBef>
              <a:buClr>
                <a:srgbClr val="FF0000"/>
              </a:buClr>
              <a:buFont typeface="Fira Sans Condensed ExtraBold" panose="020B0903050000020004" pitchFamily="34" charset="0"/>
              <a:buChar char="■"/>
            </a:pPr>
            <a:r>
              <a:rPr lang="en-US" altLang="en-US" sz="2800" dirty="0">
                <a:solidFill>
                  <a:srgbClr val="FF0000"/>
                </a:solidFill>
                <a:cs typeface="Times New Roman" pitchFamily="18" charset="0"/>
              </a:rPr>
              <a:t>Antenna: </a:t>
            </a:r>
            <a:r>
              <a:rPr lang="en-US" altLang="en-US" sz="2800" dirty="0">
                <a:cs typeface="Times New Roman" pitchFamily="18" charset="0"/>
              </a:rPr>
              <a:t>It intercepts the incoming electromagnetic wave and convert it to electrical signals.</a:t>
            </a:r>
          </a:p>
        </p:txBody>
      </p:sp>
      <p:pic>
        <p:nvPicPr>
          <p:cNvPr id="5" name="Picture 6">
            <a:extLst>
              <a:ext uri="{FF2B5EF4-FFF2-40B4-BE49-F238E27FC236}">
                <a16:creationId xmlns:a16="http://schemas.microsoft.com/office/drawing/2014/main" id="{16B2A493-A394-16FB-EAFE-211D5B16F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950" y="898160"/>
            <a:ext cx="89281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789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67F9F5-1C48-4867-72EF-FDD2B4E4C635}"/>
              </a:ext>
            </a:extLst>
          </p:cNvPr>
          <p:cNvSpPr>
            <a:spLocks noChangeArrowheads="1"/>
          </p:cNvSpPr>
          <p:nvPr/>
        </p:nvSpPr>
        <p:spPr bwMode="auto">
          <a:xfrm>
            <a:off x="1524000" y="41032"/>
            <a:ext cx="8949128" cy="6598730"/>
          </a:xfrm>
          <a:prstGeom prst="rect">
            <a:avLst/>
          </a:prstGeom>
          <a:noFill/>
          <a:ln w="9525">
            <a:noFill/>
            <a:miter lim="800000"/>
            <a:headEnd/>
            <a:tailEnd/>
          </a:ln>
        </p:spPr>
        <p:txBody>
          <a:bodyPr wrap="square">
            <a:spAutoFit/>
          </a:bodyPr>
          <a:lstStyle/>
          <a:p>
            <a:pPr marL="723900" indent="-723900" algn="just">
              <a:spcBef>
                <a:spcPct val="35000"/>
              </a:spcBef>
              <a:buClr>
                <a:srgbClr val="FF0000"/>
              </a:buClr>
              <a:buFont typeface="Fira Sans Condensed ExtraBold" panose="020B0903050000020004" pitchFamily="34" charset="0"/>
              <a:buChar char="■"/>
            </a:pPr>
            <a:r>
              <a:rPr lang="en-US" altLang="en-US" sz="2800" dirty="0">
                <a:solidFill>
                  <a:srgbClr val="FF0000"/>
                </a:solidFill>
                <a:cs typeface="Times New Roman" pitchFamily="18" charset="0"/>
              </a:rPr>
              <a:t>Feeder cable: </a:t>
            </a:r>
            <a:r>
              <a:rPr lang="en-US" altLang="en-US" sz="2800" dirty="0">
                <a:cs typeface="Times New Roman" pitchFamily="18" charset="0"/>
              </a:rPr>
              <a:t>It connects the antenna to the receiver front end</a:t>
            </a:r>
          </a:p>
          <a:p>
            <a:pPr marL="723900" indent="-723900" algn="just">
              <a:spcBef>
                <a:spcPct val="35000"/>
              </a:spcBef>
              <a:buClr>
                <a:srgbClr val="FF0000"/>
              </a:buClr>
              <a:buFont typeface="Fira Sans Condensed ExtraBold" panose="020B0903050000020004" pitchFamily="34" charset="0"/>
              <a:buChar char="■"/>
            </a:pPr>
            <a:r>
              <a:rPr lang="en-US" altLang="en-US" sz="2800" dirty="0">
                <a:solidFill>
                  <a:srgbClr val="FF0000"/>
                </a:solidFill>
                <a:cs typeface="Times New Roman" pitchFamily="18" charset="0"/>
              </a:rPr>
              <a:t>RF Filer: </a:t>
            </a:r>
            <a:r>
              <a:rPr lang="en-US" altLang="en-US" sz="2800" dirty="0">
                <a:cs typeface="Times New Roman" pitchFamily="18" charset="0"/>
              </a:rPr>
              <a:t>It selects only one </a:t>
            </a:r>
            <a:r>
              <a:rPr lang="en-US" altLang="en-US" sz="2800" dirty="0">
                <a:solidFill>
                  <a:schemeClr val="bg1">
                    <a:lumMod val="65000"/>
                  </a:schemeClr>
                </a:solidFill>
                <a:cs typeface="Times New Roman" pitchFamily="18" charset="0"/>
              </a:rPr>
              <a:t>(modulated carrier) </a:t>
            </a:r>
            <a:r>
              <a:rPr lang="en-US" altLang="en-US" sz="2800" dirty="0">
                <a:cs typeface="Times New Roman" pitchFamily="18" charset="0"/>
              </a:rPr>
              <a:t>signal from the many received signals at the antenna output.</a:t>
            </a:r>
          </a:p>
          <a:p>
            <a:pPr marL="723900" indent="-723900" algn="just">
              <a:spcBef>
                <a:spcPct val="35000"/>
              </a:spcBef>
              <a:buClr>
                <a:srgbClr val="FF0000"/>
              </a:buClr>
              <a:buFont typeface="Fira Sans Condensed ExtraBold" panose="020B0903050000020004" pitchFamily="34" charset="0"/>
              <a:buChar char="■"/>
            </a:pPr>
            <a:r>
              <a:rPr lang="en-US" altLang="en-US" sz="2800" dirty="0">
                <a:solidFill>
                  <a:srgbClr val="FF0000"/>
                </a:solidFill>
                <a:cs typeface="Times New Roman" pitchFamily="18" charset="0"/>
              </a:rPr>
              <a:t>RF Amplifier: </a:t>
            </a:r>
            <a:r>
              <a:rPr lang="en-US" altLang="en-US" sz="2800" dirty="0">
                <a:cs typeface="Times New Roman" pitchFamily="18" charset="0"/>
              </a:rPr>
              <a:t>It amplifies the selected signal to the level required to drive the next unit, that is the Mixer.</a:t>
            </a:r>
          </a:p>
          <a:p>
            <a:pPr marL="723900" indent="-723900" algn="just">
              <a:spcBef>
                <a:spcPct val="35000"/>
              </a:spcBef>
              <a:buClr>
                <a:srgbClr val="FF0000"/>
              </a:buClr>
              <a:buFont typeface="Fira Sans Condensed ExtraBold" panose="020B0903050000020004" pitchFamily="34" charset="0"/>
              <a:buChar char="■"/>
            </a:pPr>
            <a:r>
              <a:rPr lang="en-US" altLang="en-US" sz="2800" dirty="0">
                <a:solidFill>
                  <a:srgbClr val="FF0000"/>
                </a:solidFill>
                <a:cs typeface="Times New Roman" pitchFamily="18" charset="0"/>
              </a:rPr>
              <a:t>Mixer and Local Oscillator: </a:t>
            </a:r>
          </a:p>
          <a:p>
            <a:pPr marL="914400" lvl="1" indent="-457200" algn="just">
              <a:spcBef>
                <a:spcPct val="35000"/>
              </a:spcBef>
              <a:buClr>
                <a:srgbClr val="FF0000"/>
              </a:buClr>
              <a:buFont typeface="Courier New" panose="02070309020205020404" pitchFamily="49" charset="0"/>
              <a:buChar char="o"/>
            </a:pPr>
            <a:r>
              <a:rPr lang="en-US" altLang="en-US" sz="2800" dirty="0">
                <a:cs typeface="Times New Roman" pitchFamily="18" charset="0"/>
              </a:rPr>
              <a:t>This combination converts </a:t>
            </a:r>
            <a:r>
              <a:rPr lang="en-US" altLang="en-US" sz="2800" dirty="0">
                <a:solidFill>
                  <a:schemeClr val="bg1">
                    <a:lumMod val="65000"/>
                  </a:schemeClr>
                </a:solidFill>
                <a:cs typeface="Times New Roman" pitchFamily="18" charset="0"/>
              </a:rPr>
              <a:t>(modulated carrier) </a:t>
            </a:r>
            <a:r>
              <a:rPr lang="en-US" altLang="en-US" sz="2800" dirty="0">
                <a:cs typeface="Times New Roman" pitchFamily="18" charset="0"/>
              </a:rPr>
              <a:t>signal  frequency into intermediate frequency (IF).</a:t>
            </a:r>
          </a:p>
          <a:p>
            <a:pPr marL="914400" lvl="1" indent="-457200" algn="just">
              <a:spcBef>
                <a:spcPct val="35000"/>
              </a:spcBef>
              <a:buClr>
                <a:srgbClr val="FF0000"/>
              </a:buClr>
              <a:buFont typeface="Courier New" panose="02070309020205020404" pitchFamily="49" charset="0"/>
              <a:buChar char="o"/>
            </a:pPr>
            <a:r>
              <a:rPr lang="en-US" altLang="en-US" sz="2800" dirty="0">
                <a:cs typeface="Times New Roman" pitchFamily="18" charset="0"/>
              </a:rPr>
              <a:t>Mixer is basically a non-linear device, and it produces infinite number of components in its output.</a:t>
            </a:r>
          </a:p>
          <a:p>
            <a:pPr marL="914400" lvl="1" indent="-457200" algn="just">
              <a:spcBef>
                <a:spcPct val="35000"/>
              </a:spcBef>
              <a:buClr>
                <a:srgbClr val="FF0000"/>
              </a:buClr>
              <a:buFont typeface="Courier New" panose="02070309020205020404" pitchFamily="49" charset="0"/>
              <a:buChar char="o"/>
            </a:pPr>
            <a:r>
              <a:rPr lang="en-US" altLang="en-US" sz="2800" dirty="0">
                <a:cs typeface="Times New Roman" pitchFamily="18" charset="0"/>
              </a:rPr>
              <a:t>For example, if </a:t>
            </a:r>
            <a:r>
              <a:rPr lang="en-US" altLang="en-US" sz="2800" dirty="0">
                <a:solidFill>
                  <a:srgbClr val="FF00FF"/>
                </a:solidFill>
                <a:cs typeface="Times New Roman" pitchFamily="18" charset="0"/>
              </a:rPr>
              <a:t>fs</a:t>
            </a:r>
            <a:r>
              <a:rPr lang="en-US" altLang="en-US" sz="2800" dirty="0">
                <a:cs typeface="Times New Roman" pitchFamily="18" charset="0"/>
              </a:rPr>
              <a:t> is the signal frequency and </a:t>
            </a:r>
            <a:r>
              <a:rPr lang="en-US" altLang="en-US" sz="2800" dirty="0">
                <a:solidFill>
                  <a:srgbClr val="FF00FF"/>
                </a:solidFill>
                <a:cs typeface="Times New Roman" pitchFamily="18" charset="0"/>
              </a:rPr>
              <a:t>fo</a:t>
            </a:r>
            <a:r>
              <a:rPr lang="en-US" altLang="en-US" sz="2800" dirty="0">
                <a:cs typeface="Times New Roman" pitchFamily="18" charset="0"/>
              </a:rPr>
              <a:t> is the local oscillator frequency, then the mixer output will </a:t>
            </a:r>
          </a:p>
        </p:txBody>
      </p:sp>
    </p:spTree>
    <p:extLst>
      <p:ext uri="{BB962C8B-B14F-4D97-AF65-F5344CB8AC3E}">
        <p14:creationId xmlns:p14="http://schemas.microsoft.com/office/powerpoint/2010/main" val="3653991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CC626F-F570-1C1E-F99C-D3D7966509C3}"/>
              </a:ext>
            </a:extLst>
          </p:cNvPr>
          <p:cNvSpPr>
            <a:spLocks noChangeArrowheads="1"/>
          </p:cNvSpPr>
          <p:nvPr/>
        </p:nvSpPr>
        <p:spPr bwMode="auto">
          <a:xfrm>
            <a:off x="1524000" y="130973"/>
            <a:ext cx="8949128" cy="6392519"/>
          </a:xfrm>
          <a:prstGeom prst="rect">
            <a:avLst/>
          </a:prstGeom>
          <a:noFill/>
          <a:ln w="9525">
            <a:noFill/>
            <a:miter lim="800000"/>
            <a:headEnd/>
            <a:tailEnd/>
          </a:ln>
        </p:spPr>
        <p:txBody>
          <a:bodyPr wrap="square">
            <a:spAutoFit/>
          </a:bodyPr>
          <a:lstStyle/>
          <a:p>
            <a:pPr marL="1181100" lvl="1" indent="-723900" algn="just">
              <a:spcBef>
                <a:spcPct val="35000"/>
              </a:spcBef>
              <a:buClr>
                <a:srgbClr val="FF0000"/>
              </a:buClr>
              <a:buFont typeface="Courier New" panose="02070309020205020404" pitchFamily="49" charset="0"/>
              <a:buChar char="o"/>
            </a:pPr>
            <a:r>
              <a:rPr lang="en-US" altLang="en-US" sz="2400" dirty="0">
                <a:cs typeface="Times New Roman" pitchFamily="18" charset="0"/>
              </a:rPr>
              <a:t>contain: </a:t>
            </a:r>
            <a:r>
              <a:rPr lang="en-US" altLang="en-US" sz="2400" dirty="0">
                <a:solidFill>
                  <a:srgbClr val="FF00FF"/>
                </a:solidFill>
                <a:cs typeface="Times New Roman" pitchFamily="18" charset="0"/>
              </a:rPr>
              <a:t>fs, fo, fs</a:t>
            </a:r>
            <a:r>
              <a:rPr lang="en-US" altLang="en-US" sz="2400" dirty="0">
                <a:cs typeface="Times New Roman" pitchFamily="18" charset="0"/>
              </a:rPr>
              <a:t>-</a:t>
            </a:r>
            <a:r>
              <a:rPr lang="en-US" altLang="en-US" sz="2400" dirty="0">
                <a:solidFill>
                  <a:srgbClr val="FF00FF"/>
                </a:solidFill>
                <a:cs typeface="Times New Roman" pitchFamily="18" charset="0"/>
              </a:rPr>
              <a:t>fo, </a:t>
            </a:r>
            <a:r>
              <a:rPr lang="en-US" altLang="en-US" sz="2400" dirty="0" err="1">
                <a:solidFill>
                  <a:srgbClr val="FF00FF"/>
                </a:solidFill>
                <a:cs typeface="Times New Roman" pitchFamily="18" charset="0"/>
              </a:rPr>
              <a:t>fs</a:t>
            </a:r>
            <a:r>
              <a:rPr lang="en-US" altLang="en-US" sz="2400" dirty="0" err="1">
                <a:cs typeface="Times New Roman" pitchFamily="18" charset="0"/>
              </a:rPr>
              <a:t>+</a:t>
            </a:r>
            <a:r>
              <a:rPr lang="en-US" altLang="en-US" sz="2400" dirty="0" err="1">
                <a:solidFill>
                  <a:srgbClr val="FF00FF"/>
                </a:solidFill>
                <a:cs typeface="Times New Roman" pitchFamily="18" charset="0"/>
              </a:rPr>
              <a:t>fo</a:t>
            </a:r>
            <a:r>
              <a:rPr lang="en-US" altLang="en-US" sz="2400" dirty="0">
                <a:solidFill>
                  <a:srgbClr val="FF00FF"/>
                </a:solidFill>
                <a:cs typeface="Times New Roman" pitchFamily="18" charset="0"/>
              </a:rPr>
              <a:t>, fs</a:t>
            </a:r>
            <a:r>
              <a:rPr lang="en-US" altLang="en-US" sz="2400" dirty="0">
                <a:cs typeface="Times New Roman" pitchFamily="18" charset="0"/>
              </a:rPr>
              <a:t>-</a:t>
            </a:r>
            <a:r>
              <a:rPr lang="en-US" altLang="en-US" sz="2400" dirty="0">
                <a:solidFill>
                  <a:srgbClr val="FF00FF"/>
                </a:solidFill>
                <a:cs typeface="Times New Roman" pitchFamily="18" charset="0"/>
              </a:rPr>
              <a:t>2fs, fs</a:t>
            </a:r>
            <a:r>
              <a:rPr lang="en-US" altLang="en-US" sz="2400" dirty="0">
                <a:cs typeface="Times New Roman" pitchFamily="18" charset="0"/>
              </a:rPr>
              <a:t>+</a:t>
            </a:r>
            <a:r>
              <a:rPr lang="en-US" altLang="en-US" sz="2400" dirty="0">
                <a:solidFill>
                  <a:srgbClr val="FF00FF"/>
                </a:solidFill>
                <a:cs typeface="Times New Roman" pitchFamily="18" charset="0"/>
              </a:rPr>
              <a:t>2fs, fs</a:t>
            </a:r>
            <a:r>
              <a:rPr lang="en-US" altLang="en-US" sz="2400" dirty="0">
                <a:cs typeface="Times New Roman" pitchFamily="18" charset="0"/>
              </a:rPr>
              <a:t>-</a:t>
            </a:r>
            <a:r>
              <a:rPr lang="en-US" altLang="en-US" sz="2400" dirty="0">
                <a:solidFill>
                  <a:srgbClr val="FF00FF"/>
                </a:solidFill>
                <a:cs typeface="Times New Roman" pitchFamily="18" charset="0"/>
              </a:rPr>
              <a:t>3fs, fs</a:t>
            </a:r>
            <a:r>
              <a:rPr lang="en-US" altLang="en-US" sz="2400" dirty="0">
                <a:cs typeface="Times New Roman" pitchFamily="18" charset="0"/>
              </a:rPr>
              <a:t>+</a:t>
            </a:r>
            <a:r>
              <a:rPr lang="en-US" altLang="en-US" sz="2400" dirty="0">
                <a:solidFill>
                  <a:srgbClr val="FF00FF"/>
                </a:solidFill>
                <a:cs typeface="Times New Roman" pitchFamily="18" charset="0"/>
              </a:rPr>
              <a:t>3fs, ….. </a:t>
            </a:r>
          </a:p>
          <a:p>
            <a:pPr marL="1181100" lvl="1" indent="-723900" algn="just">
              <a:spcBef>
                <a:spcPct val="35000"/>
              </a:spcBef>
              <a:buClr>
                <a:srgbClr val="FF0000"/>
              </a:buClr>
              <a:buFont typeface="Courier New" panose="02070309020205020404" pitchFamily="49" charset="0"/>
              <a:buChar char="o"/>
            </a:pPr>
            <a:r>
              <a:rPr lang="en-US" altLang="en-US" sz="2400" dirty="0">
                <a:cs typeface="Times New Roman" pitchFamily="18" charset="0"/>
              </a:rPr>
              <a:t>The </a:t>
            </a:r>
            <a:r>
              <a:rPr lang="en-US" altLang="en-US" sz="2400" b="1" dirty="0">
                <a:solidFill>
                  <a:srgbClr val="FF0000"/>
                </a:solidFill>
                <a:cs typeface="Times New Roman" pitchFamily="18" charset="0"/>
              </a:rPr>
              <a:t>fs-fo </a:t>
            </a:r>
            <a:r>
              <a:rPr lang="en-US" altLang="en-US" sz="2400" dirty="0">
                <a:cs typeface="Times New Roman" pitchFamily="18" charset="0"/>
              </a:rPr>
              <a:t>frequency is called as intermediate frequency, that is  </a:t>
            </a:r>
            <a:r>
              <a:rPr lang="en-US" altLang="en-US" sz="2400" b="1" dirty="0" err="1">
                <a:solidFill>
                  <a:srgbClr val="FF0000"/>
                </a:solidFill>
                <a:cs typeface="Times New Roman" pitchFamily="18" charset="0"/>
              </a:rPr>
              <a:t>f</a:t>
            </a:r>
            <a:r>
              <a:rPr lang="en-US" altLang="en-US" sz="2400" b="1" baseline="-25000" dirty="0" err="1">
                <a:solidFill>
                  <a:srgbClr val="FF0000"/>
                </a:solidFill>
                <a:cs typeface="Times New Roman" pitchFamily="18" charset="0"/>
              </a:rPr>
              <a:t>IF</a:t>
            </a:r>
            <a:r>
              <a:rPr lang="en-US" altLang="en-US" sz="2400" b="1" dirty="0">
                <a:solidFill>
                  <a:srgbClr val="FF0000"/>
                </a:solidFill>
                <a:cs typeface="Times New Roman" pitchFamily="18" charset="0"/>
              </a:rPr>
              <a:t> = fs-fo</a:t>
            </a:r>
            <a:endParaRPr lang="en-US" altLang="en-US" sz="2400" dirty="0">
              <a:cs typeface="Times New Roman" pitchFamily="18" charset="0"/>
            </a:endParaRPr>
          </a:p>
          <a:p>
            <a:pPr marL="723900" indent="-723900" algn="just">
              <a:spcBef>
                <a:spcPct val="35000"/>
              </a:spcBef>
              <a:buClr>
                <a:srgbClr val="FF0000"/>
              </a:buClr>
              <a:buFont typeface="Fira Sans Condensed ExtraBold" panose="020B0903050000020004" pitchFamily="34" charset="0"/>
              <a:buChar char="■"/>
            </a:pPr>
            <a:r>
              <a:rPr lang="en-US" altLang="en-US" sz="2800" dirty="0">
                <a:solidFill>
                  <a:srgbClr val="FF0000"/>
                </a:solidFill>
                <a:cs typeface="Times New Roman" pitchFamily="18" charset="0"/>
              </a:rPr>
              <a:t>IF Filter: </a:t>
            </a:r>
            <a:r>
              <a:rPr lang="en-US" altLang="en-US" sz="2800" dirty="0">
                <a:cs typeface="Times New Roman" pitchFamily="18" charset="0"/>
              </a:rPr>
              <a:t>It selects only the intermediate frequency from the mixer output</a:t>
            </a:r>
          </a:p>
          <a:p>
            <a:pPr marL="723900" indent="-723900" algn="just">
              <a:spcBef>
                <a:spcPct val="35000"/>
              </a:spcBef>
              <a:buClr>
                <a:srgbClr val="FF0000"/>
              </a:buClr>
              <a:buFont typeface="Fira Sans Condensed ExtraBold" panose="020B0903050000020004" pitchFamily="34" charset="0"/>
              <a:buChar char="■"/>
            </a:pPr>
            <a:r>
              <a:rPr lang="en-US" altLang="en-US" sz="2800" dirty="0">
                <a:solidFill>
                  <a:srgbClr val="FF0000"/>
                </a:solidFill>
                <a:cs typeface="Times New Roman" pitchFamily="18" charset="0"/>
              </a:rPr>
              <a:t>IF Amplifier: </a:t>
            </a:r>
            <a:r>
              <a:rPr lang="en-US" altLang="en-US" sz="2800" dirty="0">
                <a:cs typeface="Times New Roman" pitchFamily="18" charset="0"/>
              </a:rPr>
              <a:t>It amplifies the IF signal to the level required to drive the demodulator.</a:t>
            </a:r>
          </a:p>
          <a:p>
            <a:pPr marL="723900" indent="-723900" algn="just">
              <a:spcBef>
                <a:spcPct val="35000"/>
              </a:spcBef>
              <a:buClr>
                <a:srgbClr val="FF0000"/>
              </a:buClr>
              <a:buFont typeface="Fira Sans Condensed ExtraBold" panose="020B0903050000020004" pitchFamily="34" charset="0"/>
              <a:buChar char="■"/>
            </a:pPr>
            <a:r>
              <a:rPr lang="en-US" altLang="en-US" sz="2800" dirty="0">
                <a:solidFill>
                  <a:srgbClr val="FF0000"/>
                </a:solidFill>
                <a:cs typeface="Times New Roman" pitchFamily="18" charset="0"/>
              </a:rPr>
              <a:t>Demodulator: </a:t>
            </a:r>
            <a:r>
              <a:rPr lang="en-US" altLang="en-US" sz="2800" dirty="0">
                <a:cs typeface="Times New Roman" pitchFamily="18" charset="0"/>
              </a:rPr>
              <a:t>It perform demodulation, that is, it converts IF signal back to message signal.</a:t>
            </a:r>
          </a:p>
          <a:p>
            <a:pPr marL="723900" indent="-723900" algn="just">
              <a:spcBef>
                <a:spcPct val="35000"/>
              </a:spcBef>
              <a:buClr>
                <a:srgbClr val="FF0000"/>
              </a:buClr>
              <a:buFont typeface="Fira Sans Condensed ExtraBold" panose="020B0903050000020004" pitchFamily="34" charset="0"/>
              <a:buChar char="■"/>
            </a:pPr>
            <a:r>
              <a:rPr lang="en-US" altLang="en-US" sz="2800" dirty="0">
                <a:solidFill>
                  <a:srgbClr val="FF0000"/>
                </a:solidFill>
                <a:cs typeface="Times New Roman" pitchFamily="18" charset="0"/>
              </a:rPr>
              <a:t>Audio Amplifier: </a:t>
            </a:r>
            <a:r>
              <a:rPr lang="en-US" altLang="en-US" sz="2800" dirty="0">
                <a:cs typeface="Times New Roman" pitchFamily="18" charset="0"/>
              </a:rPr>
              <a:t>It amplifies the demodulated message to the level required to drive the loudspeaker.</a:t>
            </a:r>
          </a:p>
          <a:p>
            <a:pPr marL="723900" indent="-723900" algn="just">
              <a:spcBef>
                <a:spcPct val="35000"/>
              </a:spcBef>
              <a:buClr>
                <a:srgbClr val="FF0000"/>
              </a:buClr>
              <a:buFont typeface="Fira Sans Condensed ExtraBold" panose="020B0903050000020004" pitchFamily="34" charset="0"/>
              <a:buChar char="■"/>
            </a:pPr>
            <a:r>
              <a:rPr lang="en-US" altLang="en-US" sz="2800" dirty="0">
                <a:solidFill>
                  <a:srgbClr val="FF0000"/>
                </a:solidFill>
                <a:cs typeface="Times New Roman" pitchFamily="18" charset="0"/>
              </a:rPr>
              <a:t>Loud Speaker: </a:t>
            </a:r>
            <a:r>
              <a:rPr lang="en-US" altLang="en-US" sz="2800" dirty="0">
                <a:cs typeface="Times New Roman" pitchFamily="18" charset="0"/>
              </a:rPr>
              <a:t>It produces the sound corresponding to message signal.</a:t>
            </a:r>
          </a:p>
        </p:txBody>
      </p:sp>
    </p:spTree>
    <p:extLst>
      <p:ext uri="{BB962C8B-B14F-4D97-AF65-F5344CB8AC3E}">
        <p14:creationId xmlns:p14="http://schemas.microsoft.com/office/powerpoint/2010/main" val="3349158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D443D9-11BB-59CA-DA0D-D1DC58A5F59C}"/>
              </a:ext>
            </a:extLst>
          </p:cNvPr>
          <p:cNvSpPr txBox="1"/>
          <p:nvPr/>
        </p:nvSpPr>
        <p:spPr>
          <a:xfrm>
            <a:off x="1658911" y="116098"/>
            <a:ext cx="8724276" cy="6001643"/>
          </a:xfrm>
          <a:prstGeom prst="rect">
            <a:avLst/>
          </a:prstGeom>
          <a:noFill/>
        </p:spPr>
        <p:txBody>
          <a:bodyPr wrap="square">
            <a:spAutoFit/>
          </a:bodyPr>
          <a:lstStyle/>
          <a:p>
            <a:pPr marL="342900" indent="-342900" algn="just">
              <a:buClr>
                <a:srgbClr val="FF0000"/>
              </a:buClr>
              <a:buFont typeface="Fira Sans Condensed ExtraBold" panose="020B0903050000020004" pitchFamily="34" charset="0"/>
              <a:buChar char="■"/>
            </a:pPr>
            <a:r>
              <a:rPr lang="en-US" sz="2400" dirty="0">
                <a:solidFill>
                  <a:schemeClr val="bg1">
                    <a:lumMod val="65000"/>
                  </a:schemeClr>
                </a:solidFill>
                <a:latin typeface="arial" panose="020B0604020202020204" pitchFamily="34" charset="0"/>
              </a:rPr>
              <a:t>Note: The IF frequency is internationally constant (fixed!). Can you research yourself (and/or discuss with Faculty) about the IF frequency for different application.</a:t>
            </a:r>
          </a:p>
          <a:p>
            <a:pPr marL="342900" indent="-342900" algn="just">
              <a:buClr>
                <a:srgbClr val="FF0000"/>
              </a:buClr>
              <a:buFont typeface="Fira Sans Condensed ExtraBold" panose="020B0903050000020004" pitchFamily="34" charset="0"/>
              <a:buChar char="■"/>
            </a:pPr>
            <a:endParaRPr lang="en-US" sz="2400" u="sng" dirty="0">
              <a:solidFill>
                <a:srgbClr val="202124"/>
              </a:solidFill>
              <a:latin typeface="arial" panose="020B0604020202020204" pitchFamily="34" charset="0"/>
            </a:endParaRPr>
          </a:p>
          <a:p>
            <a:pPr marL="342900" indent="-342900" algn="just">
              <a:buClr>
                <a:srgbClr val="FF0000"/>
              </a:buClr>
              <a:buFont typeface="Fira Sans Condensed ExtraBold" panose="020B0903050000020004" pitchFamily="34" charset="0"/>
              <a:buChar char="■"/>
            </a:pPr>
            <a:r>
              <a:rPr lang="en-US" sz="2400" u="sng" dirty="0">
                <a:solidFill>
                  <a:srgbClr val="202124"/>
                </a:solidFill>
                <a:latin typeface="arial" panose="020B0604020202020204" pitchFamily="34" charset="0"/>
              </a:rPr>
              <a:t>Advantages of </a:t>
            </a:r>
            <a:r>
              <a:rPr lang="en-US" sz="2400" u="sng" dirty="0" err="1">
                <a:solidFill>
                  <a:srgbClr val="202124"/>
                </a:solidFill>
                <a:latin typeface="arial" panose="020B0604020202020204" pitchFamily="34" charset="0"/>
              </a:rPr>
              <a:t>Superhetrodyne</a:t>
            </a:r>
            <a:r>
              <a:rPr lang="en-US" sz="2400" u="sng" dirty="0">
                <a:solidFill>
                  <a:srgbClr val="202124"/>
                </a:solidFill>
                <a:latin typeface="arial" panose="020B0604020202020204" pitchFamily="34" charset="0"/>
              </a:rPr>
              <a:t> receiver</a:t>
            </a:r>
          </a:p>
          <a:p>
            <a:pPr marL="914400" lvl="1" indent="-457200" algn="just">
              <a:buClr>
                <a:srgbClr val="FF0000"/>
              </a:buClr>
              <a:buFont typeface="+mj-lt"/>
              <a:buAutoNum type="arabicPeriod"/>
            </a:pPr>
            <a:r>
              <a:rPr lang="en-US" sz="2400" dirty="0">
                <a:solidFill>
                  <a:srgbClr val="202124"/>
                </a:solidFill>
                <a:latin typeface="arial" panose="020B0604020202020204" pitchFamily="34" charset="0"/>
              </a:rPr>
              <a:t>As it converts high frequency to low frequency, all processing takes place at lower frequencies. The devices are cheaper at such lower frequencies compare to higher frequencies.</a:t>
            </a:r>
          </a:p>
          <a:p>
            <a:pPr marL="914400" lvl="1" indent="-457200" algn="just">
              <a:buClr>
                <a:srgbClr val="FF0000"/>
              </a:buClr>
              <a:buFont typeface="+mj-lt"/>
              <a:buAutoNum type="arabicPeriod"/>
            </a:pPr>
            <a:r>
              <a:rPr lang="en-US" sz="2400" dirty="0">
                <a:solidFill>
                  <a:srgbClr val="202124"/>
                </a:solidFill>
                <a:latin typeface="arial" panose="020B0604020202020204" pitchFamily="34" charset="0"/>
              </a:rPr>
              <a:t>It is easy to filter IF signal compare to RF signal.</a:t>
            </a:r>
          </a:p>
          <a:p>
            <a:pPr marL="914400" lvl="1" indent="-457200" algn="just">
              <a:buClr>
                <a:srgbClr val="FF0000"/>
              </a:buClr>
              <a:buFont typeface="+mj-lt"/>
              <a:buAutoNum type="arabicPeriod"/>
            </a:pPr>
            <a:r>
              <a:rPr lang="en-US" sz="2400" dirty="0">
                <a:solidFill>
                  <a:srgbClr val="202124"/>
                </a:solidFill>
                <a:latin typeface="arial" panose="020B0604020202020204" pitchFamily="34" charset="0"/>
              </a:rPr>
              <a:t>It offers better sensitivity compare to TRF receiver architecture.</a:t>
            </a:r>
          </a:p>
          <a:p>
            <a:pPr marL="342900" indent="-342900" algn="just">
              <a:buClr>
                <a:srgbClr val="FF0000"/>
              </a:buClr>
              <a:buFont typeface="Fira Sans Condensed ExtraBold" panose="020B0903050000020004" pitchFamily="34" charset="0"/>
              <a:buChar char="■"/>
            </a:pPr>
            <a:r>
              <a:rPr lang="en-US" sz="2400" u="sng" dirty="0">
                <a:solidFill>
                  <a:srgbClr val="202124"/>
                </a:solidFill>
                <a:latin typeface="arial" panose="020B0604020202020204" pitchFamily="34" charset="0"/>
              </a:rPr>
              <a:t>Disadvantage </a:t>
            </a:r>
            <a:r>
              <a:rPr lang="en-US" sz="2400" u="sng" dirty="0" err="1">
                <a:solidFill>
                  <a:srgbClr val="202124"/>
                </a:solidFill>
                <a:latin typeface="arial" panose="020B0604020202020204" pitchFamily="34" charset="0"/>
              </a:rPr>
              <a:t>Superhetrodyne</a:t>
            </a:r>
            <a:r>
              <a:rPr lang="en-US" sz="2400" u="sng" dirty="0">
                <a:solidFill>
                  <a:srgbClr val="202124"/>
                </a:solidFill>
                <a:latin typeface="arial" panose="020B0604020202020204" pitchFamily="34" charset="0"/>
              </a:rPr>
              <a:t> receiver </a:t>
            </a:r>
          </a:p>
          <a:p>
            <a:pPr marL="914400" lvl="1" indent="-457200" algn="just">
              <a:buClr>
                <a:srgbClr val="FF0000"/>
              </a:buClr>
              <a:buFont typeface="+mj-lt"/>
              <a:buAutoNum type="arabicPeriod"/>
            </a:pPr>
            <a:r>
              <a:rPr lang="en-US" sz="2400" dirty="0">
                <a:solidFill>
                  <a:srgbClr val="202124"/>
                </a:solidFill>
                <a:latin typeface="arial" panose="020B0604020202020204" pitchFamily="34" charset="0"/>
              </a:rPr>
              <a:t>It requires additional LOs (Local Oscillators) and RF Mixers to convert signal from RF to IF before conversion to baseband. This increases cost of overall receiver.</a:t>
            </a:r>
          </a:p>
        </p:txBody>
      </p:sp>
    </p:spTree>
    <p:extLst>
      <p:ext uri="{BB962C8B-B14F-4D97-AF65-F5344CB8AC3E}">
        <p14:creationId xmlns:p14="http://schemas.microsoft.com/office/powerpoint/2010/main" val="1982953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4C2A12-70CE-8BD6-A8A6-EBD65EC16EA8}"/>
              </a:ext>
            </a:extLst>
          </p:cNvPr>
          <p:cNvSpPr txBox="1"/>
          <p:nvPr/>
        </p:nvSpPr>
        <p:spPr>
          <a:xfrm>
            <a:off x="1560342" y="193624"/>
            <a:ext cx="8927776" cy="6247864"/>
          </a:xfrm>
          <a:prstGeom prst="rect">
            <a:avLst/>
          </a:prstGeom>
          <a:noFill/>
        </p:spPr>
        <p:txBody>
          <a:bodyPr wrap="square">
            <a:spAutoFit/>
          </a:bodyPr>
          <a:lstStyle/>
          <a:p>
            <a:pPr algn="just"/>
            <a:r>
              <a:rPr lang="en-US" sz="2000" b="1" u="sng" dirty="0">
                <a:solidFill>
                  <a:srgbClr val="FF0000"/>
                </a:solidFill>
                <a:latin typeface="arial" panose="020B0604020202020204" pitchFamily="34" charset="0"/>
              </a:rPr>
              <a:t>RECEIVERS:</a:t>
            </a:r>
          </a:p>
          <a:p>
            <a:pPr marL="342900" indent="-342900" algn="just">
              <a:buClr>
                <a:srgbClr val="FF0000"/>
              </a:buClr>
              <a:buFont typeface="Fira Sans Condensed ExtraBold" panose="020B0903050000020004" pitchFamily="34" charset="0"/>
              <a:buChar char="■"/>
            </a:pPr>
            <a:r>
              <a:rPr lang="en-US" sz="2000" dirty="0">
                <a:solidFill>
                  <a:srgbClr val="202124"/>
                </a:solidFill>
                <a:latin typeface="arial" panose="020B0604020202020204" pitchFamily="34" charset="0"/>
              </a:rPr>
              <a:t>Receivers are hardware circuits that receives modulated signals, and reproduce message signal back at the destination (end of communication)</a:t>
            </a:r>
          </a:p>
          <a:p>
            <a:pPr marL="342900" indent="-342900" algn="just">
              <a:buClr>
                <a:srgbClr val="FF0000"/>
              </a:buClr>
              <a:buFont typeface="Fira Sans Condensed ExtraBold" panose="020B0903050000020004" pitchFamily="34" charset="0"/>
              <a:buChar char="■"/>
            </a:pPr>
            <a:r>
              <a:rPr lang="en-US" sz="2000" dirty="0">
                <a:solidFill>
                  <a:srgbClr val="202124"/>
                </a:solidFill>
                <a:latin typeface="arial" panose="020B0604020202020204" pitchFamily="34" charset="0"/>
              </a:rPr>
              <a:t>The basic performance characteristics of a any receiver are:</a:t>
            </a:r>
          </a:p>
          <a:p>
            <a:pPr marL="1371600" lvl="2" indent="-457200" algn="just">
              <a:buClr>
                <a:srgbClr val="FF0000"/>
              </a:buClr>
              <a:buFont typeface="+mj-lt"/>
              <a:buAutoNum type="arabicPeriod"/>
            </a:pPr>
            <a:r>
              <a:rPr lang="en-US" sz="2000" b="1" dirty="0">
                <a:solidFill>
                  <a:srgbClr val="202124"/>
                </a:solidFill>
                <a:latin typeface="arial" panose="020B0604020202020204" pitchFamily="34" charset="0"/>
              </a:rPr>
              <a:t>sensitivity, </a:t>
            </a:r>
          </a:p>
          <a:p>
            <a:pPr marL="1371600" lvl="2" indent="-457200" algn="just">
              <a:buClr>
                <a:srgbClr val="FF0000"/>
              </a:buClr>
              <a:buFont typeface="+mj-lt"/>
              <a:buAutoNum type="arabicPeriod"/>
            </a:pPr>
            <a:r>
              <a:rPr lang="en-US" sz="2000" b="1" dirty="0">
                <a:solidFill>
                  <a:srgbClr val="202124"/>
                </a:solidFill>
                <a:latin typeface="arial" panose="020B0604020202020204" pitchFamily="34" charset="0"/>
              </a:rPr>
              <a:t>selectivity, and </a:t>
            </a:r>
          </a:p>
          <a:p>
            <a:pPr marL="1371600" lvl="2" indent="-457200" algn="just">
              <a:buClr>
                <a:srgbClr val="FF0000"/>
              </a:buClr>
              <a:buFont typeface="+mj-lt"/>
              <a:buAutoNum type="arabicPeriod"/>
            </a:pPr>
            <a:r>
              <a:rPr lang="en-US" sz="2000" b="1" dirty="0">
                <a:solidFill>
                  <a:srgbClr val="202124"/>
                </a:solidFill>
                <a:latin typeface="arial" panose="020B0604020202020204" pitchFamily="34" charset="0"/>
              </a:rPr>
              <a:t>stability</a:t>
            </a:r>
            <a:r>
              <a:rPr lang="en-US" sz="2000" dirty="0">
                <a:solidFill>
                  <a:srgbClr val="202124"/>
                </a:solidFill>
                <a:latin typeface="arial" panose="020B0604020202020204" pitchFamily="34" charset="0"/>
              </a:rPr>
              <a:t>.</a:t>
            </a:r>
          </a:p>
          <a:p>
            <a:pPr marL="342900" indent="-342900" algn="just">
              <a:buClr>
                <a:srgbClr val="FF0000"/>
              </a:buClr>
              <a:buFont typeface="Fira Sans Condensed ExtraBold" panose="020B0903050000020004" pitchFamily="34" charset="0"/>
              <a:buChar char="■"/>
            </a:pPr>
            <a:r>
              <a:rPr lang="en-US" sz="2000" b="1" u="sng" dirty="0">
                <a:solidFill>
                  <a:srgbClr val="CC00CC"/>
                </a:solidFill>
                <a:latin typeface="arial" panose="020B0604020202020204" pitchFamily="34" charset="0"/>
              </a:rPr>
              <a:t>Sensitivity</a:t>
            </a:r>
            <a:r>
              <a:rPr lang="en-US" sz="2000" dirty="0">
                <a:solidFill>
                  <a:srgbClr val="202124"/>
                </a:solidFill>
                <a:latin typeface="arial" panose="020B0604020202020204" pitchFamily="34" charset="0"/>
              </a:rPr>
              <a:t> is </a:t>
            </a:r>
            <a:r>
              <a:rPr lang="en-US" sz="2000" dirty="0">
                <a:solidFill>
                  <a:schemeClr val="bg1">
                    <a:lumMod val="65000"/>
                  </a:schemeClr>
                </a:solidFill>
                <a:latin typeface="arial" panose="020B0604020202020204" pitchFamily="34" charset="0"/>
              </a:rPr>
              <a:t>(defined as) </a:t>
            </a:r>
            <a:r>
              <a:rPr lang="en-US" sz="2000" dirty="0">
                <a:solidFill>
                  <a:srgbClr val="202124"/>
                </a:solidFill>
                <a:latin typeface="arial" panose="020B0604020202020204" pitchFamily="34" charset="0"/>
              </a:rPr>
              <a:t> the ability of the receiver to respond to weak signals!</a:t>
            </a:r>
          </a:p>
          <a:p>
            <a:pPr marL="342900" indent="-342900" algn="just">
              <a:buClr>
                <a:srgbClr val="FF0000"/>
              </a:buClr>
              <a:buFont typeface="Fira Sans Condensed ExtraBold" panose="020B0903050000020004" pitchFamily="34" charset="0"/>
              <a:buChar char="■"/>
            </a:pPr>
            <a:endParaRPr lang="en-US" sz="2000" dirty="0">
              <a:solidFill>
                <a:srgbClr val="202124"/>
              </a:solidFill>
              <a:latin typeface="arial" panose="020B0604020202020204" pitchFamily="34" charset="0"/>
            </a:endParaRPr>
          </a:p>
          <a:p>
            <a:pPr marL="342900" indent="-342900" algn="just">
              <a:buClr>
                <a:srgbClr val="FF0000"/>
              </a:buClr>
              <a:buFont typeface="Fira Sans Condensed ExtraBold" panose="020B0903050000020004" pitchFamily="34" charset="0"/>
              <a:buChar char="■"/>
            </a:pPr>
            <a:r>
              <a:rPr lang="en-US" sz="2000" b="1" u="sng" dirty="0">
                <a:solidFill>
                  <a:srgbClr val="CC00CC"/>
                </a:solidFill>
                <a:latin typeface="arial" panose="020B0604020202020204" pitchFamily="34" charset="0"/>
              </a:rPr>
              <a:t>Selectivity</a:t>
            </a:r>
            <a:r>
              <a:rPr lang="en-US" sz="2000" dirty="0">
                <a:solidFill>
                  <a:srgbClr val="202124"/>
                </a:solidFill>
                <a:latin typeface="arial" panose="020B0604020202020204" pitchFamily="34" charset="0"/>
              </a:rPr>
              <a:t> is  </a:t>
            </a:r>
            <a:r>
              <a:rPr lang="en-US" sz="2000" dirty="0">
                <a:solidFill>
                  <a:schemeClr val="bg1">
                    <a:lumMod val="65000"/>
                  </a:schemeClr>
                </a:solidFill>
                <a:latin typeface="arial" panose="020B0604020202020204" pitchFamily="34" charset="0"/>
              </a:rPr>
              <a:t>(defined as)</a:t>
            </a:r>
            <a:r>
              <a:rPr lang="en-US" sz="2000" dirty="0">
                <a:solidFill>
                  <a:srgbClr val="202124"/>
                </a:solidFill>
                <a:latin typeface="arial" panose="020B0604020202020204" pitchFamily="34" charset="0"/>
              </a:rPr>
              <a:t> the ability of the receiver to select a required signal from many incoming signals</a:t>
            </a:r>
          </a:p>
          <a:p>
            <a:pPr marL="342900" indent="-342900" algn="just">
              <a:buClr>
                <a:srgbClr val="FF0000"/>
              </a:buClr>
              <a:buFont typeface="Fira Sans Condensed ExtraBold" panose="020B0903050000020004" pitchFamily="34" charset="0"/>
              <a:buChar char="■"/>
            </a:pPr>
            <a:endParaRPr lang="en-US" sz="2000" dirty="0">
              <a:solidFill>
                <a:srgbClr val="202124"/>
              </a:solidFill>
              <a:latin typeface="arial" panose="020B0604020202020204" pitchFamily="34" charset="0"/>
            </a:endParaRPr>
          </a:p>
          <a:p>
            <a:pPr marL="342900" indent="-342900" algn="just">
              <a:buClr>
                <a:srgbClr val="FF0000"/>
              </a:buClr>
              <a:buFont typeface="Fira Sans Condensed ExtraBold" panose="020B0903050000020004" pitchFamily="34" charset="0"/>
              <a:buChar char="■"/>
            </a:pPr>
            <a:r>
              <a:rPr lang="en-US" sz="2000" b="1" u="sng" dirty="0">
                <a:solidFill>
                  <a:srgbClr val="CC00CC"/>
                </a:solidFill>
                <a:latin typeface="arial" panose="020B0604020202020204" pitchFamily="34" charset="0"/>
              </a:rPr>
              <a:t>Stability</a:t>
            </a:r>
            <a:r>
              <a:rPr lang="en-US" sz="2000" b="1" dirty="0">
                <a:solidFill>
                  <a:srgbClr val="CC00CC"/>
                </a:solidFill>
                <a:latin typeface="arial" panose="020B0604020202020204" pitchFamily="34" charset="0"/>
              </a:rPr>
              <a:t> </a:t>
            </a:r>
            <a:r>
              <a:rPr lang="en-US" sz="2000" dirty="0">
                <a:solidFill>
                  <a:srgbClr val="202124"/>
                </a:solidFill>
                <a:latin typeface="arial" panose="020B0604020202020204" pitchFamily="34" charset="0"/>
              </a:rPr>
              <a:t>is </a:t>
            </a:r>
            <a:r>
              <a:rPr lang="en-US" sz="2000" dirty="0">
                <a:solidFill>
                  <a:schemeClr val="bg1">
                    <a:lumMod val="65000"/>
                  </a:schemeClr>
                </a:solidFill>
                <a:latin typeface="arial" panose="020B0604020202020204" pitchFamily="34" charset="0"/>
              </a:rPr>
              <a:t>(defined as) </a:t>
            </a:r>
            <a:r>
              <a:rPr lang="en-US" sz="2000" dirty="0">
                <a:solidFill>
                  <a:srgbClr val="202124"/>
                </a:solidFill>
                <a:latin typeface="arial" panose="020B0604020202020204" pitchFamily="34" charset="0"/>
              </a:rPr>
              <a:t>the ability of the receiver to provide constant output irrespective of any changes </a:t>
            </a:r>
            <a:r>
              <a:rPr lang="en-US" sz="2000" dirty="0">
                <a:solidFill>
                  <a:schemeClr val="bg1">
                    <a:lumMod val="65000"/>
                  </a:schemeClr>
                </a:solidFill>
                <a:latin typeface="arial" panose="020B0604020202020204" pitchFamily="34" charset="0"/>
              </a:rPr>
              <a:t>(such as supply voltage, temperature, aging of components, and </a:t>
            </a:r>
            <a:r>
              <a:rPr lang="en-US" sz="2000" dirty="0" err="1">
                <a:solidFill>
                  <a:schemeClr val="bg1">
                    <a:lumMod val="65000"/>
                  </a:schemeClr>
                </a:solidFill>
                <a:latin typeface="arial" panose="020B0604020202020204" pitchFamily="34" charset="0"/>
              </a:rPr>
              <a:t>etc</a:t>
            </a:r>
            <a:r>
              <a:rPr lang="en-US" sz="2000" dirty="0">
                <a:solidFill>
                  <a:schemeClr val="bg1">
                    <a:lumMod val="65000"/>
                  </a:schemeClr>
                </a:solidFill>
                <a:latin typeface="arial" panose="020B0604020202020204" pitchFamily="34" charset="0"/>
              </a:rPr>
              <a:t>)</a:t>
            </a:r>
          </a:p>
          <a:p>
            <a:pPr marL="342900" indent="-342900" algn="just">
              <a:buClr>
                <a:srgbClr val="FF0000"/>
              </a:buClr>
              <a:buFont typeface="Fira Sans Condensed ExtraBold" panose="020B0903050000020004" pitchFamily="34" charset="0"/>
              <a:buChar char="■"/>
            </a:pPr>
            <a:r>
              <a:rPr lang="en-US" sz="2000" dirty="0">
                <a:solidFill>
                  <a:srgbClr val="202124"/>
                </a:solidFill>
                <a:latin typeface="arial" panose="020B0604020202020204" pitchFamily="34" charset="0"/>
              </a:rPr>
              <a:t>Receivers are of two architecture:</a:t>
            </a:r>
          </a:p>
          <a:p>
            <a:pPr marL="914400" lvl="1" indent="-457200" algn="just">
              <a:buClr>
                <a:srgbClr val="FF0000"/>
              </a:buClr>
              <a:buFont typeface="+mj-lt"/>
              <a:buAutoNum type="arabicPeriod"/>
            </a:pPr>
            <a:r>
              <a:rPr lang="en-US" sz="2000" dirty="0">
                <a:solidFill>
                  <a:srgbClr val="FF0000"/>
                </a:solidFill>
                <a:latin typeface="arial" panose="020B0604020202020204" pitchFamily="34" charset="0"/>
              </a:rPr>
              <a:t>Tuned Radio Frequency (TRF) receivers</a:t>
            </a:r>
            <a:r>
              <a:rPr lang="en-US" sz="2000" dirty="0">
                <a:solidFill>
                  <a:srgbClr val="202124"/>
                </a:solidFill>
                <a:latin typeface="arial" panose="020B0604020202020204" pitchFamily="34" charset="0"/>
              </a:rPr>
              <a:t>, and</a:t>
            </a:r>
          </a:p>
          <a:p>
            <a:pPr marL="914400" lvl="1" indent="-457200" algn="just">
              <a:buClr>
                <a:srgbClr val="FF0000"/>
              </a:buClr>
              <a:buFont typeface="+mj-lt"/>
              <a:buAutoNum type="arabicPeriod"/>
            </a:pPr>
            <a:r>
              <a:rPr lang="en-US" sz="2000" dirty="0" err="1">
                <a:solidFill>
                  <a:srgbClr val="FF0000"/>
                </a:solidFill>
                <a:latin typeface="arial" panose="020B0604020202020204" pitchFamily="34" charset="0"/>
              </a:rPr>
              <a:t>Superhetrodyne</a:t>
            </a:r>
            <a:r>
              <a:rPr lang="en-US" sz="2000" dirty="0">
                <a:solidFill>
                  <a:srgbClr val="FF0000"/>
                </a:solidFill>
                <a:latin typeface="arial" panose="020B0604020202020204" pitchFamily="34" charset="0"/>
              </a:rPr>
              <a:t> receivers</a:t>
            </a:r>
          </a:p>
          <a:p>
            <a:pPr marL="342900" indent="-342900" algn="just">
              <a:buClr>
                <a:srgbClr val="FF0000"/>
              </a:buClr>
              <a:buFont typeface="Fira Sans Condensed ExtraBold" panose="020B0903050000020004" pitchFamily="34" charset="0"/>
              <a:buChar char="■"/>
            </a:pPr>
            <a:r>
              <a:rPr lang="en-US" sz="2000" dirty="0">
                <a:solidFill>
                  <a:srgbClr val="202124"/>
                </a:solidFill>
                <a:latin typeface="arial" panose="020B0604020202020204" pitchFamily="34" charset="0"/>
              </a:rPr>
              <a:t>Let us explain the two architecture here</a:t>
            </a:r>
          </a:p>
        </p:txBody>
      </p:sp>
    </p:spTree>
    <p:extLst>
      <p:ext uri="{BB962C8B-B14F-4D97-AF65-F5344CB8AC3E}">
        <p14:creationId xmlns:p14="http://schemas.microsoft.com/office/powerpoint/2010/main" val="598776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C3EF19-0683-57C0-5FBA-58289A9D4B9D}"/>
              </a:ext>
            </a:extLst>
          </p:cNvPr>
          <p:cNvSpPr txBox="1"/>
          <p:nvPr/>
        </p:nvSpPr>
        <p:spPr>
          <a:xfrm>
            <a:off x="1534885" y="269644"/>
            <a:ext cx="8607490" cy="4093428"/>
          </a:xfrm>
          <a:prstGeom prst="rect">
            <a:avLst/>
          </a:prstGeom>
          <a:noFill/>
        </p:spPr>
        <p:txBody>
          <a:bodyPr wrap="square">
            <a:spAutoFit/>
          </a:bodyPr>
          <a:lstStyle/>
          <a:p>
            <a:r>
              <a:rPr lang="en-US" sz="3200" dirty="0">
                <a:solidFill>
                  <a:srgbClr val="0070C0"/>
                </a:solidFill>
              </a:rPr>
              <a:t>Characteristics of Radio Receivers</a:t>
            </a:r>
          </a:p>
          <a:p>
            <a:endParaRPr lang="en-US" dirty="0"/>
          </a:p>
          <a:p>
            <a:endParaRPr lang="en-US" dirty="0"/>
          </a:p>
          <a:p>
            <a:r>
              <a:rPr lang="en-US" sz="2400" dirty="0">
                <a:latin typeface="Times New Roman" panose="02020603050405020304" pitchFamily="18" charset="0"/>
                <a:cs typeface="Times New Roman" panose="02020603050405020304" pitchFamily="18" charset="0"/>
              </a:rPr>
              <a:t>The characteristics of a Radio Receiver are as follows</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Sensitivity</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Selectivity</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Fidelity</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Adjacent Channel Selectivity (Double Spotting)</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Image Frequency</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Image Frequency Rejection Ratio</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166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ACD288-060A-8338-8054-D088B98AFA60}"/>
              </a:ext>
            </a:extLst>
          </p:cNvPr>
          <p:cNvSpPr txBox="1"/>
          <p:nvPr/>
        </p:nvSpPr>
        <p:spPr>
          <a:xfrm>
            <a:off x="900403" y="296748"/>
            <a:ext cx="10417629" cy="2215991"/>
          </a:xfrm>
          <a:prstGeom prst="rect">
            <a:avLst/>
          </a:prstGeom>
          <a:noFill/>
        </p:spPr>
        <p:txBody>
          <a:bodyPr wrap="square">
            <a:spAutoFit/>
          </a:bodyPr>
          <a:lstStyle/>
          <a:p>
            <a:r>
              <a:rPr lang="en-US" sz="2400" dirty="0">
                <a:solidFill>
                  <a:srgbClr val="FF0000"/>
                </a:solidFill>
                <a:latin typeface="Times New Roman" panose="02020603050405020304" pitchFamily="18" charset="0"/>
                <a:cs typeface="Times New Roman" panose="02020603050405020304" pitchFamily="18" charset="0"/>
              </a:rPr>
              <a:t>Sensitivity:</a:t>
            </a:r>
          </a:p>
          <a:p>
            <a:endParaRPr lang="en-US" dirty="0"/>
          </a:p>
          <a:p>
            <a:r>
              <a:rPr lang="en-US" sz="2400" dirty="0">
                <a:latin typeface="Times New Roman" panose="02020603050405020304" pitchFamily="18" charset="0"/>
                <a:cs typeface="Times New Roman" panose="02020603050405020304" pitchFamily="18" charset="0"/>
              </a:rPr>
              <a:t>The minimum RF signal level that can be detected at the input of the receiver and produce a usable demodulated information signal with a minimum acceptable signal to noise ratio Typical sensitivity for commercial broadcast band AM</a:t>
            </a:r>
          </a:p>
          <a:p>
            <a:r>
              <a:rPr lang="en-US" sz="2400" dirty="0">
                <a:latin typeface="Times New Roman" panose="02020603050405020304" pitchFamily="18" charset="0"/>
                <a:cs typeface="Times New Roman" panose="02020603050405020304" pitchFamily="18" charset="0"/>
              </a:rPr>
              <a:t>receiver is 50 </a:t>
            </a:r>
            <a:r>
              <a:rPr lang="en-US" sz="2400" dirty="0" err="1">
                <a:latin typeface="Times New Roman" panose="02020603050405020304" pitchFamily="18" charset="0"/>
                <a:cs typeface="Times New Roman" panose="02020603050405020304" pitchFamily="18" charset="0"/>
              </a:rPr>
              <a:t>μV</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8B80B8-CD9E-2AAE-67CF-15F97176AC8B}"/>
              </a:ext>
            </a:extLst>
          </p:cNvPr>
          <p:cNvSpPr txBox="1"/>
          <p:nvPr/>
        </p:nvSpPr>
        <p:spPr>
          <a:xfrm>
            <a:off x="1768151" y="5550455"/>
            <a:ext cx="7637106" cy="369332"/>
          </a:xfrm>
          <a:prstGeom prst="rect">
            <a:avLst/>
          </a:prstGeom>
          <a:noFill/>
        </p:spPr>
        <p:txBody>
          <a:bodyPr wrap="square">
            <a:spAutoFit/>
          </a:bodyPr>
          <a:lstStyle/>
          <a:p>
            <a:r>
              <a:rPr lang="en-US" dirty="0"/>
              <a:t>Figure: Sensitivity curve of AM Receiver</a:t>
            </a:r>
            <a:endParaRPr lang="en-IN" dirty="0"/>
          </a:p>
        </p:txBody>
      </p:sp>
      <p:pic>
        <p:nvPicPr>
          <p:cNvPr id="7" name="Picture 6">
            <a:extLst>
              <a:ext uri="{FF2B5EF4-FFF2-40B4-BE49-F238E27FC236}">
                <a16:creationId xmlns:a16="http://schemas.microsoft.com/office/drawing/2014/main" id="{4487BD99-9319-3D43-621E-898ECE8407BE}"/>
              </a:ext>
            </a:extLst>
          </p:cNvPr>
          <p:cNvPicPr>
            <a:picLocks noChangeAspect="1"/>
          </p:cNvPicPr>
          <p:nvPr/>
        </p:nvPicPr>
        <p:blipFill>
          <a:blip r:embed="rId2"/>
          <a:stretch>
            <a:fillRect/>
          </a:stretch>
        </p:blipFill>
        <p:spPr>
          <a:xfrm>
            <a:off x="3433818" y="2512739"/>
            <a:ext cx="5660265" cy="2749685"/>
          </a:xfrm>
          <a:prstGeom prst="rect">
            <a:avLst/>
          </a:prstGeom>
        </p:spPr>
      </p:pic>
    </p:spTree>
    <p:extLst>
      <p:ext uri="{BB962C8B-B14F-4D97-AF65-F5344CB8AC3E}">
        <p14:creationId xmlns:p14="http://schemas.microsoft.com/office/powerpoint/2010/main" val="4087890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5E55E2-756A-1ACC-A337-1274AC4D572C}"/>
              </a:ext>
            </a:extLst>
          </p:cNvPr>
          <p:cNvSpPr txBox="1"/>
          <p:nvPr/>
        </p:nvSpPr>
        <p:spPr>
          <a:xfrm>
            <a:off x="984380" y="376345"/>
            <a:ext cx="9867122" cy="1569660"/>
          </a:xfrm>
          <a:prstGeom prst="rect">
            <a:avLst/>
          </a:prstGeom>
          <a:noFill/>
        </p:spPr>
        <p:txBody>
          <a:bodyPr wrap="square">
            <a:spAutoFit/>
          </a:bodyPr>
          <a:lstStyle/>
          <a:p>
            <a:r>
              <a:rPr lang="en-US" sz="2400" dirty="0">
                <a:solidFill>
                  <a:srgbClr val="FF0000"/>
                </a:solidFill>
                <a:latin typeface="Times New Roman" panose="02020603050405020304" pitchFamily="18" charset="0"/>
                <a:cs typeface="Times New Roman" panose="02020603050405020304" pitchFamily="18" charset="0"/>
              </a:rPr>
              <a:t>Selectivity: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Used to measure the ability of the receiver to accept a given </a:t>
            </a:r>
            <a:r>
              <a:rPr lang="en-US" sz="2400" dirty="0" err="1">
                <a:latin typeface="Times New Roman" panose="02020603050405020304" pitchFamily="18" charset="0"/>
                <a:cs typeface="Times New Roman" panose="02020603050405020304" pitchFamily="18" charset="0"/>
              </a:rPr>
              <a:t>Bband</a:t>
            </a:r>
            <a:r>
              <a:rPr lang="en-US" sz="2400" dirty="0">
                <a:latin typeface="Times New Roman" panose="02020603050405020304" pitchFamily="18" charset="0"/>
                <a:cs typeface="Times New Roman" panose="02020603050405020304" pitchFamily="18" charset="0"/>
              </a:rPr>
              <a:t> of frequencies and reject all other unwanted signal frequencies</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447E1D5-5380-44F6-2C30-E2B4CD41C785}"/>
              </a:ext>
            </a:extLst>
          </p:cNvPr>
          <p:cNvSpPr txBox="1"/>
          <p:nvPr/>
        </p:nvSpPr>
        <p:spPr>
          <a:xfrm>
            <a:off x="4026159" y="5578447"/>
            <a:ext cx="6130212" cy="369332"/>
          </a:xfrm>
          <a:prstGeom prst="rect">
            <a:avLst/>
          </a:prstGeom>
          <a:noFill/>
        </p:spPr>
        <p:txBody>
          <a:bodyPr wrap="square">
            <a:spAutoFit/>
          </a:bodyPr>
          <a:lstStyle/>
          <a:p>
            <a:r>
              <a:rPr lang="en-US" dirty="0"/>
              <a:t>Figure: Selectivity curve of AM Receiver</a:t>
            </a:r>
            <a:endParaRPr lang="en-IN" dirty="0"/>
          </a:p>
        </p:txBody>
      </p:sp>
      <p:pic>
        <p:nvPicPr>
          <p:cNvPr id="7" name="Picture 6">
            <a:extLst>
              <a:ext uri="{FF2B5EF4-FFF2-40B4-BE49-F238E27FC236}">
                <a16:creationId xmlns:a16="http://schemas.microsoft.com/office/drawing/2014/main" id="{590540E5-D3A5-F1F6-6938-73C19CA07C10}"/>
              </a:ext>
            </a:extLst>
          </p:cNvPr>
          <p:cNvPicPr>
            <a:picLocks noChangeAspect="1"/>
          </p:cNvPicPr>
          <p:nvPr/>
        </p:nvPicPr>
        <p:blipFill>
          <a:blip r:embed="rId2"/>
          <a:stretch>
            <a:fillRect/>
          </a:stretch>
        </p:blipFill>
        <p:spPr>
          <a:xfrm>
            <a:off x="2985818" y="1946005"/>
            <a:ext cx="5119352" cy="3521413"/>
          </a:xfrm>
          <a:prstGeom prst="rect">
            <a:avLst/>
          </a:prstGeom>
        </p:spPr>
      </p:pic>
    </p:spTree>
    <p:extLst>
      <p:ext uri="{BB962C8B-B14F-4D97-AF65-F5344CB8AC3E}">
        <p14:creationId xmlns:p14="http://schemas.microsoft.com/office/powerpoint/2010/main" val="1105133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E69C96-476B-C9F9-BE46-39F16880AE1A}"/>
              </a:ext>
            </a:extLst>
          </p:cNvPr>
          <p:cNvSpPr txBox="1"/>
          <p:nvPr/>
        </p:nvSpPr>
        <p:spPr>
          <a:xfrm>
            <a:off x="984379" y="300240"/>
            <a:ext cx="10305661" cy="1569660"/>
          </a:xfrm>
          <a:prstGeom prst="rect">
            <a:avLst/>
          </a:prstGeom>
          <a:noFill/>
        </p:spPr>
        <p:txBody>
          <a:bodyPr wrap="square">
            <a:spAutoFit/>
          </a:bodyPr>
          <a:lstStyle/>
          <a:p>
            <a:r>
              <a:rPr lang="en-US" sz="2400" b="1" dirty="0">
                <a:solidFill>
                  <a:srgbClr val="FF0000"/>
                </a:solidFill>
                <a:latin typeface="Times New Roman" panose="02020603050405020304" pitchFamily="18" charset="0"/>
                <a:cs typeface="Times New Roman" panose="02020603050405020304" pitchFamily="18" charset="0"/>
              </a:rPr>
              <a:t>Fidelity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receiver’s ability to reproduce all the modulating frequencies of the original information</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B6589E-B2A8-B0C0-609E-3CFDAAF02425}"/>
              </a:ext>
            </a:extLst>
          </p:cNvPr>
          <p:cNvSpPr txBox="1"/>
          <p:nvPr/>
        </p:nvSpPr>
        <p:spPr>
          <a:xfrm>
            <a:off x="4343401" y="5763599"/>
            <a:ext cx="6130212" cy="36933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Figure: </a:t>
            </a:r>
            <a:r>
              <a:rPr lang="en-US" sz="1800" b="0" i="0" u="none" strike="noStrike" baseline="0" dirty="0">
                <a:solidFill>
                  <a:srgbClr val="000000"/>
                </a:solidFill>
                <a:latin typeface="Times New Roman" panose="02020603050405020304" pitchFamily="18" charset="0"/>
              </a:rPr>
              <a:t>Fidelity curve of AM Receiver</a:t>
            </a:r>
            <a:endParaRPr lang="en-IN" dirty="0"/>
          </a:p>
        </p:txBody>
      </p:sp>
      <p:pic>
        <p:nvPicPr>
          <p:cNvPr id="7" name="Picture 6">
            <a:extLst>
              <a:ext uri="{FF2B5EF4-FFF2-40B4-BE49-F238E27FC236}">
                <a16:creationId xmlns:a16="http://schemas.microsoft.com/office/drawing/2014/main" id="{4CE9FAE1-BF0C-AE69-B367-3FD237331BBE}"/>
              </a:ext>
            </a:extLst>
          </p:cNvPr>
          <p:cNvPicPr>
            <a:picLocks noChangeAspect="1"/>
          </p:cNvPicPr>
          <p:nvPr/>
        </p:nvPicPr>
        <p:blipFill>
          <a:blip r:embed="rId2"/>
          <a:stretch>
            <a:fillRect/>
          </a:stretch>
        </p:blipFill>
        <p:spPr>
          <a:xfrm>
            <a:off x="3256800" y="1655323"/>
            <a:ext cx="6742090" cy="3547353"/>
          </a:xfrm>
          <a:prstGeom prst="rect">
            <a:avLst/>
          </a:prstGeom>
        </p:spPr>
      </p:pic>
    </p:spTree>
    <p:extLst>
      <p:ext uri="{BB962C8B-B14F-4D97-AF65-F5344CB8AC3E}">
        <p14:creationId xmlns:p14="http://schemas.microsoft.com/office/powerpoint/2010/main" val="3198266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A3134E-7042-C217-EC84-6132C6D9E130}"/>
              </a:ext>
            </a:extLst>
          </p:cNvPr>
          <p:cNvSpPr txBox="1"/>
          <p:nvPr/>
        </p:nvSpPr>
        <p:spPr>
          <a:xfrm>
            <a:off x="1357603" y="322709"/>
            <a:ext cx="9633857" cy="4524315"/>
          </a:xfrm>
          <a:prstGeom prst="rect">
            <a:avLst/>
          </a:prstGeom>
          <a:noFill/>
        </p:spPr>
        <p:txBody>
          <a:bodyPr wrap="square">
            <a:spAutoFit/>
          </a:bodyPr>
          <a:lstStyle/>
          <a:p>
            <a:r>
              <a:rPr lang="en-US" sz="2400" dirty="0">
                <a:solidFill>
                  <a:srgbClr val="FF0000"/>
                </a:solidFill>
                <a:latin typeface="Times New Roman" panose="02020603050405020304" pitchFamily="18" charset="0"/>
                <a:cs typeface="Times New Roman" panose="02020603050405020304" pitchFamily="18" charset="0"/>
              </a:rPr>
              <a:t>Adjacent Channel Selectivity (Double Spotting):</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is well known phenomenon, which manifests itself by the picking up of the same short wave station at two near by points on the receiver dial It is caused by poor front end selectivity</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front end of the receiver does not select different </a:t>
            </a:r>
            <a:r>
              <a:rPr lang="en-US" sz="2400" dirty="0" err="1">
                <a:latin typeface="Times New Roman" panose="02020603050405020304" pitchFamily="18" charset="0"/>
                <a:cs typeface="Times New Roman" panose="02020603050405020304" pitchFamily="18" charset="0"/>
              </a:rPr>
              <a:t>adjacentN</a:t>
            </a:r>
            <a:r>
              <a:rPr lang="en-US" sz="2400" dirty="0">
                <a:latin typeface="Times New Roman" panose="02020603050405020304" pitchFamily="18" charset="0"/>
                <a:cs typeface="Times New Roman" panose="02020603050405020304" pitchFamily="18" charset="0"/>
              </a:rPr>
              <a:t> signals very well, but the IF stage eliminating almost all of them</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Double spotting may be used to calculate the intermediate frequency of an unknown receiver, since the spurious point on the dial is precisely 2 fi below the correct frequency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680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1194A2-54F1-C2EA-C3AB-1382A8ACE02C}"/>
              </a:ext>
            </a:extLst>
          </p:cNvPr>
          <p:cNvSpPr txBox="1"/>
          <p:nvPr/>
        </p:nvSpPr>
        <p:spPr>
          <a:xfrm>
            <a:off x="1087017" y="412255"/>
            <a:ext cx="9549882" cy="5047536"/>
          </a:xfrm>
          <a:prstGeom prst="rect">
            <a:avLst/>
          </a:prstGeom>
          <a:noFill/>
        </p:spPr>
        <p:txBody>
          <a:bodyPr wrap="square">
            <a:spAutoFit/>
          </a:bodyPr>
          <a:lstStyle/>
          <a:p>
            <a:r>
              <a:rPr lang="en-IN" sz="3200" b="0" i="0" u="none" strike="noStrike" baseline="0" dirty="0">
                <a:solidFill>
                  <a:srgbClr val="375F92"/>
                </a:solidFill>
                <a:latin typeface="Times New Roman" panose="02020603050405020304" pitchFamily="18" charset="0"/>
                <a:cs typeface="Times New Roman" panose="02020603050405020304" pitchFamily="18" charset="0"/>
              </a:rPr>
              <a:t>AM Radio Transmitters</a:t>
            </a:r>
          </a:p>
          <a:p>
            <a:endParaRPr lang="en-IN" sz="2800" b="0" i="0" u="none" strike="noStrike" baseline="0" dirty="0">
              <a:solidFill>
                <a:srgbClr val="375F9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b="0" i="0" u="none" strike="noStrike" baseline="0" dirty="0">
                <a:solidFill>
                  <a:srgbClr val="000000"/>
                </a:solidFill>
                <a:latin typeface="Times New Roman" panose="02020603050405020304" pitchFamily="18" charset="0"/>
                <a:cs typeface="Times New Roman" panose="02020603050405020304" pitchFamily="18" charset="0"/>
              </a:rPr>
              <a:t>Transmitter must </a:t>
            </a:r>
            <a:r>
              <a:rPr lang="en-IN" sz="2400" b="0" i="0" u="none" strike="noStrike" baseline="0" dirty="0" err="1">
                <a:solidFill>
                  <a:srgbClr val="000000"/>
                </a:solidFill>
                <a:latin typeface="Times New Roman" panose="02020603050405020304" pitchFamily="18" charset="0"/>
                <a:cs typeface="Times New Roman" panose="02020603050405020304" pitchFamily="18" charset="0"/>
              </a:rPr>
              <a:t>generatea</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 signal with the right type of modulation, with sufficient power, at the right carrier frequency, and with reasonable efficiency.</a:t>
            </a:r>
          </a:p>
          <a:p>
            <a:pPr marL="342900" indent="-342900">
              <a:buFont typeface="Wingdings" panose="05000000000000000000" pitchFamily="2" charset="2"/>
              <a:buChar char="Ø"/>
            </a:pPr>
            <a:r>
              <a:rPr lang="en-IN" sz="2400" b="0" i="0" u="none" strike="noStrike" baseline="0" dirty="0">
                <a:solidFill>
                  <a:srgbClr val="000000"/>
                </a:solidFill>
                <a:latin typeface="Times New Roman" panose="02020603050405020304" pitchFamily="18" charset="0"/>
                <a:cs typeface="Times New Roman" panose="02020603050405020304" pitchFamily="18" charset="0"/>
              </a:rPr>
              <a:t>Earlier, we have studied the basic concepts of amplitude modulation. Now, we are going to study the two basic topologies to generate and transmit amplitude modulated waves. They are</a:t>
            </a:r>
          </a:p>
          <a:p>
            <a:endParaRPr lang="en-IN" sz="1800" b="0" i="0" u="none" strike="noStrike" baseline="0" dirty="0">
              <a:solidFill>
                <a:srgbClr val="000000"/>
              </a:solidFill>
              <a:latin typeface="Times New Roman" panose="02020603050405020304" pitchFamily="18" charset="0"/>
              <a:cs typeface="Times New Roman" panose="02020603050405020304" pitchFamily="18" charset="0"/>
            </a:endParaRPr>
          </a:p>
          <a:p>
            <a:r>
              <a:rPr lang="en-IN" sz="2800" b="1" i="0" u="none" strike="noStrike" baseline="0" dirty="0">
                <a:solidFill>
                  <a:srgbClr val="C00000"/>
                </a:solidFill>
                <a:latin typeface="Times New Roman" panose="02020603050405020304" pitchFamily="18" charset="0"/>
                <a:cs typeface="Times New Roman" panose="02020603050405020304" pitchFamily="18" charset="0"/>
              </a:rPr>
              <a:t>1. Low level modulation</a:t>
            </a:r>
            <a:endParaRPr lang="en-IN" sz="2800" b="0" i="0" u="none" strike="noStrike" baseline="0" dirty="0">
              <a:solidFill>
                <a:srgbClr val="C00000"/>
              </a:solidFill>
              <a:latin typeface="Times New Roman" panose="02020603050405020304" pitchFamily="18" charset="0"/>
              <a:cs typeface="Times New Roman" panose="02020603050405020304" pitchFamily="18" charset="0"/>
            </a:endParaRPr>
          </a:p>
          <a:p>
            <a:r>
              <a:rPr lang="en-IN" sz="2400" b="0" i="0" u="none" strike="noStrike" baseline="0" dirty="0">
                <a:solidFill>
                  <a:srgbClr val="000000"/>
                </a:solidFill>
                <a:latin typeface="Times New Roman" panose="02020603050405020304" pitchFamily="18" charset="0"/>
                <a:cs typeface="Times New Roman" panose="02020603050405020304" pitchFamily="18" charset="0"/>
              </a:rPr>
              <a:t>In low level modulation, the generation of AM wave takes place in the initial stage of amplification, </a:t>
            </a:r>
            <a:r>
              <a:rPr lang="en-IN" sz="2400" b="0" i="0" u="none" strike="noStrike" baseline="0" dirty="0" err="1">
                <a:solidFill>
                  <a:srgbClr val="000000"/>
                </a:solidFill>
                <a:latin typeface="Times New Roman" panose="02020603050405020304" pitchFamily="18" charset="0"/>
                <a:cs typeface="Times New Roman" panose="02020603050405020304" pitchFamily="18" charset="0"/>
              </a:rPr>
              <a:t>i.e</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 at a low power level. The generated AM signal then amplified using number of amplifier stages.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209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2E43A5-5BAD-A570-D344-98154658DD18}"/>
              </a:ext>
            </a:extLst>
          </p:cNvPr>
          <p:cNvSpPr txBox="1"/>
          <p:nvPr/>
        </p:nvSpPr>
        <p:spPr>
          <a:xfrm>
            <a:off x="807099" y="254474"/>
            <a:ext cx="9773816" cy="5755422"/>
          </a:xfrm>
          <a:prstGeom prst="rect">
            <a:avLst/>
          </a:prstGeom>
          <a:noFill/>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Image Frequency:</a:t>
            </a:r>
          </a:p>
          <a:p>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image frequency is defined as the received signal frequency plus twice the intermediate frequency Image</a:t>
            </a:r>
          </a:p>
          <a:p>
            <a:endParaRPr lang="en-US" sz="2400" dirty="0">
              <a:latin typeface="Times New Roman" panose="02020603050405020304" pitchFamily="18" charset="0"/>
              <a:cs typeface="Times New Roman" panose="02020603050405020304" pitchFamily="18" charset="0"/>
            </a:endParaRPr>
          </a:p>
          <a:p>
            <a:endParaRPr lang="en-US" sz="2400" dirty="0">
              <a:solidFill>
                <a:srgbClr val="FF0000"/>
              </a:solidFill>
              <a:latin typeface="Times New Roman" panose="02020603050405020304" pitchFamily="18" charset="0"/>
              <a:cs typeface="Times New Roman" panose="02020603050405020304" pitchFamily="18" charset="0"/>
            </a:endParaRPr>
          </a:p>
          <a:p>
            <a:endParaRPr lang="en-US" sz="2400" dirty="0">
              <a:solidFill>
                <a:srgbClr val="FF0000"/>
              </a:solidFill>
              <a:latin typeface="Times New Roman" panose="02020603050405020304" pitchFamily="18" charset="0"/>
              <a:cs typeface="Times New Roman" panose="02020603050405020304" pitchFamily="18" charset="0"/>
            </a:endParaRPr>
          </a:p>
          <a:p>
            <a:endParaRPr lang="en-US" sz="2400" dirty="0">
              <a:solidFill>
                <a:srgbClr val="FF0000"/>
              </a:solidFill>
              <a:latin typeface="Times New Roman" panose="02020603050405020304" pitchFamily="18" charset="0"/>
              <a:cs typeface="Times New Roman" panose="02020603050405020304" pitchFamily="18" charset="0"/>
            </a:endParaRPr>
          </a:p>
          <a:p>
            <a:endParaRPr lang="en-US" sz="2400" dirty="0">
              <a:solidFill>
                <a:srgbClr val="FF0000"/>
              </a:solidFill>
              <a:latin typeface="Times New Roman" panose="02020603050405020304" pitchFamily="18" charset="0"/>
              <a:cs typeface="Times New Roman" panose="02020603050405020304" pitchFamily="18" charset="0"/>
            </a:endParaRPr>
          </a:p>
          <a:p>
            <a:endParaRPr lang="en-US" sz="2400" dirty="0">
              <a:solidFill>
                <a:srgbClr val="FF0000"/>
              </a:solidFill>
              <a:latin typeface="Times New Roman" panose="02020603050405020304" pitchFamily="18" charset="0"/>
              <a:cs typeface="Times New Roman" panose="02020603050405020304" pitchFamily="18" charset="0"/>
            </a:endParaRPr>
          </a:p>
          <a:p>
            <a:r>
              <a:rPr lang="en-US" sz="2800" dirty="0">
                <a:solidFill>
                  <a:srgbClr val="FF0000"/>
                </a:solidFill>
                <a:latin typeface="Times New Roman" panose="02020603050405020304" pitchFamily="18" charset="0"/>
                <a:cs typeface="Times New Roman" panose="02020603050405020304" pitchFamily="18" charset="0"/>
              </a:rPr>
              <a:t>Frequency Rejection Ratio</a:t>
            </a:r>
          </a:p>
          <a:p>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image frequency rejection ratio of an image frequency</a:t>
            </a:r>
          </a:p>
          <a:p>
            <a:r>
              <a:rPr lang="en-US" sz="2400" dirty="0">
                <a:latin typeface="Times New Roman" panose="02020603050405020304" pitchFamily="18" charset="0"/>
                <a:cs typeface="Times New Roman" panose="02020603050405020304" pitchFamily="18" charset="0"/>
              </a:rPr>
              <a:t>signal by a single tuned circuit may be defined as the ratio of the gain at the signal frequency to the gain at the image frequency</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A51D79-B3AB-4133-FB5F-C89DCB8C208C}"/>
              </a:ext>
            </a:extLst>
          </p:cNvPr>
          <p:cNvPicPr>
            <a:picLocks noChangeAspect="1"/>
          </p:cNvPicPr>
          <p:nvPr/>
        </p:nvPicPr>
        <p:blipFill>
          <a:blip r:embed="rId2"/>
          <a:stretch>
            <a:fillRect/>
          </a:stretch>
        </p:blipFill>
        <p:spPr>
          <a:xfrm>
            <a:off x="3361605" y="1920618"/>
            <a:ext cx="3804305" cy="1932157"/>
          </a:xfrm>
          <a:prstGeom prst="rect">
            <a:avLst/>
          </a:prstGeom>
        </p:spPr>
      </p:pic>
    </p:spTree>
    <p:extLst>
      <p:ext uri="{BB962C8B-B14F-4D97-AF65-F5344CB8AC3E}">
        <p14:creationId xmlns:p14="http://schemas.microsoft.com/office/powerpoint/2010/main" val="3058869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BA13EF6-0EAF-8445-5728-472C476533FB}"/>
              </a:ext>
            </a:extLst>
          </p:cNvPr>
          <p:cNvPicPr>
            <a:picLocks noChangeAspect="1"/>
          </p:cNvPicPr>
          <p:nvPr/>
        </p:nvPicPr>
        <p:blipFill>
          <a:blip r:embed="rId2"/>
          <a:stretch>
            <a:fillRect/>
          </a:stretch>
        </p:blipFill>
        <p:spPr>
          <a:xfrm>
            <a:off x="279918" y="0"/>
            <a:ext cx="11467322" cy="6694334"/>
          </a:xfrm>
          <a:prstGeom prst="rect">
            <a:avLst/>
          </a:prstGeom>
        </p:spPr>
      </p:pic>
    </p:spTree>
    <p:extLst>
      <p:ext uri="{BB962C8B-B14F-4D97-AF65-F5344CB8AC3E}">
        <p14:creationId xmlns:p14="http://schemas.microsoft.com/office/powerpoint/2010/main" val="2545159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32E6B0-6F65-08CD-5E73-84D539A8B167}"/>
              </a:ext>
            </a:extLst>
          </p:cNvPr>
          <p:cNvPicPr>
            <a:picLocks noChangeAspect="1"/>
          </p:cNvPicPr>
          <p:nvPr/>
        </p:nvPicPr>
        <p:blipFill>
          <a:blip r:embed="rId2"/>
          <a:stretch>
            <a:fillRect/>
          </a:stretch>
        </p:blipFill>
        <p:spPr>
          <a:xfrm>
            <a:off x="2052034" y="410183"/>
            <a:ext cx="8087932" cy="6037634"/>
          </a:xfrm>
          <a:prstGeom prst="rect">
            <a:avLst/>
          </a:prstGeom>
        </p:spPr>
      </p:pic>
    </p:spTree>
    <p:extLst>
      <p:ext uri="{BB962C8B-B14F-4D97-AF65-F5344CB8AC3E}">
        <p14:creationId xmlns:p14="http://schemas.microsoft.com/office/powerpoint/2010/main" val="3638040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8C99D2-6AEE-5492-A425-EEA6DD0FDA2C}"/>
              </a:ext>
            </a:extLst>
          </p:cNvPr>
          <p:cNvSpPr/>
          <p:nvPr/>
        </p:nvSpPr>
        <p:spPr>
          <a:xfrm>
            <a:off x="1638300" y="108083"/>
            <a:ext cx="8915400" cy="584775"/>
          </a:xfrm>
          <a:prstGeom prst="rect">
            <a:avLst/>
          </a:prstGeom>
          <a:solidFill>
            <a:srgbClr val="FFFF00"/>
          </a:solidFill>
          <a:ln w="114300">
            <a:solidFill>
              <a:srgbClr val="00B0F0"/>
            </a:solidFill>
          </a:ln>
          <a:scene3d>
            <a:camera prst="orthographicFront"/>
            <a:lightRig rig="threePt" dir="t"/>
          </a:scene3d>
          <a:sp3d>
            <a:bevelT prst="slope"/>
            <a:bevelB/>
          </a:sp3d>
        </p:spPr>
        <p:txBody>
          <a:bodyPr wrap="square">
            <a:spAutoFit/>
          </a:bodyPr>
          <a:lstStyle/>
          <a:p>
            <a:r>
              <a:rPr lang="en-US" sz="3200" b="1" dirty="0">
                <a:solidFill>
                  <a:srgbClr val="FF0000"/>
                </a:solidFill>
              </a:rPr>
              <a:t>Pre-emphasis and De-emphasis in FM</a:t>
            </a:r>
          </a:p>
        </p:txBody>
      </p:sp>
      <p:sp>
        <p:nvSpPr>
          <p:cNvPr id="3" name="Rectangle 2">
            <a:extLst>
              <a:ext uri="{FF2B5EF4-FFF2-40B4-BE49-F238E27FC236}">
                <a16:creationId xmlns:a16="http://schemas.microsoft.com/office/drawing/2014/main" id="{A9597925-42E5-8A9B-4E79-29E09605BC10}"/>
              </a:ext>
            </a:extLst>
          </p:cNvPr>
          <p:cNvSpPr/>
          <p:nvPr/>
        </p:nvSpPr>
        <p:spPr>
          <a:xfrm>
            <a:off x="1524000" y="838201"/>
            <a:ext cx="5257800" cy="6001643"/>
          </a:xfrm>
          <a:prstGeom prst="rect">
            <a:avLst/>
          </a:prstGeom>
        </p:spPr>
        <p:txBody>
          <a:bodyPr wrap="square">
            <a:spAutoFit/>
          </a:bodyPr>
          <a:lstStyle/>
          <a:p>
            <a:pPr marL="712788" indent="-712788" algn="just">
              <a:buBlip>
                <a:blip r:embed="rId3"/>
              </a:buBlip>
            </a:pPr>
            <a:r>
              <a:rPr lang="en-US" sz="2400" b="1" dirty="0">
                <a:solidFill>
                  <a:srgbClr val="FF0000"/>
                </a:solidFill>
              </a:rPr>
              <a:t>Recall: </a:t>
            </a:r>
            <a:r>
              <a:rPr lang="en-US" sz="2400" dirty="0"/>
              <a:t>We have seen during the FM noise analysis, that power spectral density </a:t>
            </a:r>
            <a:r>
              <a:rPr lang="en-US" sz="2400" i="1" dirty="0" err="1"/>
              <a:t>S</a:t>
            </a:r>
            <a:r>
              <a:rPr lang="en-US" sz="2400" i="1" baseline="-25000" dirty="0" err="1"/>
              <a:t>N</a:t>
            </a:r>
            <a:r>
              <a:rPr lang="en-US" sz="2400" i="1" baseline="-38000" dirty="0" err="1"/>
              <a:t>d</a:t>
            </a:r>
            <a:r>
              <a:rPr lang="en-US" sz="2400" i="1" dirty="0"/>
              <a:t>(f) of noise at an </a:t>
            </a:r>
            <a:r>
              <a:rPr lang="en-US" sz="2400" dirty="0"/>
              <a:t>FM receiver (discriminator) output has a </a:t>
            </a:r>
            <a:r>
              <a:rPr lang="en-US" sz="2400" dirty="0">
                <a:solidFill>
                  <a:srgbClr val="7030A0"/>
                </a:solidFill>
              </a:rPr>
              <a:t>square law dependence</a:t>
            </a:r>
            <a:r>
              <a:rPr lang="en-US" sz="2400" dirty="0"/>
              <a:t> on the operating frequency, as given by:</a:t>
            </a:r>
          </a:p>
          <a:p>
            <a:pPr marL="712788" indent="-712788" algn="just">
              <a:buBlip>
                <a:blip r:embed="rId3"/>
              </a:buBlip>
            </a:pPr>
            <a:endParaRPr lang="en-US" sz="2400" dirty="0"/>
          </a:p>
          <a:p>
            <a:pPr marL="712788" indent="-712788" algn="just">
              <a:buBlip>
                <a:blip r:embed="rId3"/>
              </a:buBlip>
            </a:pPr>
            <a:endParaRPr lang="en-US" sz="2400" dirty="0"/>
          </a:p>
          <a:p>
            <a:pPr marL="712788" indent="-712788" algn="just">
              <a:buBlip>
                <a:blip r:embed="rId3"/>
              </a:buBlip>
            </a:pPr>
            <a:endParaRPr lang="en-US" sz="2400" dirty="0"/>
          </a:p>
          <a:p>
            <a:pPr marL="712788" indent="-712788" algn="just">
              <a:buBlip>
                <a:blip r:embed="rId3"/>
              </a:buBlip>
            </a:pPr>
            <a:endParaRPr lang="en-US" sz="2400" dirty="0"/>
          </a:p>
          <a:p>
            <a:pPr marL="712788" indent="-712788" algn="just">
              <a:buBlip>
                <a:blip r:embed="rId3"/>
              </a:buBlip>
            </a:pPr>
            <a:r>
              <a:rPr lang="en-US" sz="2400" dirty="0"/>
              <a:t>The above Equation and Figure  shows that the </a:t>
            </a:r>
            <a:r>
              <a:rPr lang="en-US" sz="2400" b="1" dirty="0">
                <a:solidFill>
                  <a:srgbClr val="7030A0"/>
                </a:solidFill>
              </a:rPr>
              <a:t>high-frequency noise is dominant</a:t>
            </a:r>
            <a:r>
              <a:rPr lang="en-US" sz="2400" dirty="0"/>
              <a:t> at the output of an FM receiver.</a:t>
            </a:r>
          </a:p>
          <a:p>
            <a:pPr marL="712788" indent="-712788" algn="just">
              <a:buBlip>
                <a:blip r:embed="rId3"/>
              </a:buBlip>
            </a:pPr>
            <a:endParaRPr lang="en-US" sz="2400" dirty="0"/>
          </a:p>
        </p:txBody>
      </p:sp>
      <p:graphicFrame>
        <p:nvGraphicFramePr>
          <p:cNvPr id="4" name="Object 2">
            <a:extLst>
              <a:ext uri="{FF2B5EF4-FFF2-40B4-BE49-F238E27FC236}">
                <a16:creationId xmlns:a16="http://schemas.microsoft.com/office/drawing/2014/main" id="{2230BF20-A7F7-AF86-91DA-A3EDF886F39C}"/>
              </a:ext>
            </a:extLst>
          </p:cNvPr>
          <p:cNvGraphicFramePr>
            <a:graphicFrameLocks noChangeAspect="1"/>
          </p:cNvGraphicFramePr>
          <p:nvPr/>
        </p:nvGraphicFramePr>
        <p:xfrm>
          <a:off x="2209801" y="3733800"/>
          <a:ext cx="3236637" cy="1143000"/>
        </p:xfrm>
        <a:graphic>
          <a:graphicData uri="http://schemas.openxmlformats.org/presentationml/2006/ole">
            <mc:AlternateContent xmlns:mc="http://schemas.openxmlformats.org/markup-compatibility/2006">
              <mc:Choice xmlns:v="urn:schemas-microsoft-com:vml" Requires="v">
                <p:oleObj name="Equation" r:id="rId4" imgW="1333440" imgH="469800" progId="">
                  <p:embed/>
                </p:oleObj>
              </mc:Choice>
              <mc:Fallback>
                <p:oleObj name="Equation" r:id="rId4" imgW="1333440" imgH="469800" progId="">
                  <p:embed/>
                  <p:pic>
                    <p:nvPicPr>
                      <p:cNvPr id="4" name="Object 2">
                        <a:extLst>
                          <a:ext uri="{FF2B5EF4-FFF2-40B4-BE49-F238E27FC236}">
                            <a16:creationId xmlns:a16="http://schemas.microsoft.com/office/drawing/2014/main" id="{2230BF20-A7F7-AF86-91DA-A3EDF886F3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1" y="3733800"/>
                        <a:ext cx="3236637"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a:extLst>
              <a:ext uri="{FF2B5EF4-FFF2-40B4-BE49-F238E27FC236}">
                <a16:creationId xmlns:a16="http://schemas.microsoft.com/office/drawing/2014/main" id="{A6DD90DC-4C8B-6B4C-14D7-CDE73498018E}"/>
              </a:ext>
            </a:extLst>
          </p:cNvPr>
          <p:cNvSpPr txBox="1"/>
          <p:nvPr/>
        </p:nvSpPr>
        <p:spPr>
          <a:xfrm>
            <a:off x="5943601" y="4110336"/>
            <a:ext cx="827471" cy="461665"/>
          </a:xfrm>
          <a:prstGeom prst="rect">
            <a:avLst/>
          </a:prstGeom>
          <a:noFill/>
        </p:spPr>
        <p:txBody>
          <a:bodyPr wrap="none" rtlCol="0">
            <a:spAutoFit/>
          </a:bodyPr>
          <a:lstStyle/>
          <a:p>
            <a:r>
              <a:rPr lang="en-US" sz="2400" dirty="0">
                <a:solidFill>
                  <a:srgbClr val="FF0000"/>
                </a:solidFill>
                <a:sym typeface="Wingdings" pitchFamily="2" charset="2"/>
              </a:rPr>
              <a:t>(1)</a:t>
            </a:r>
            <a:endParaRPr lang="en-US" sz="2400" dirty="0">
              <a:solidFill>
                <a:srgbClr val="FF0000"/>
              </a:solidFill>
            </a:endParaRPr>
          </a:p>
        </p:txBody>
      </p:sp>
      <p:pic>
        <p:nvPicPr>
          <p:cNvPr id="6" name="Picture 5">
            <a:extLst>
              <a:ext uri="{FF2B5EF4-FFF2-40B4-BE49-F238E27FC236}">
                <a16:creationId xmlns:a16="http://schemas.microsoft.com/office/drawing/2014/main" id="{CDB80BB6-57AF-980A-1DBE-FA2897C3C478}"/>
              </a:ext>
            </a:extLst>
          </p:cNvPr>
          <p:cNvPicPr>
            <a:picLocks noChangeAspect="1" noChangeArrowheads="1"/>
          </p:cNvPicPr>
          <p:nvPr/>
        </p:nvPicPr>
        <p:blipFill>
          <a:blip r:embed="rId6" cstate="print"/>
          <a:srcRect b="19771"/>
          <a:stretch>
            <a:fillRect/>
          </a:stretch>
        </p:blipFill>
        <p:spPr bwMode="auto">
          <a:xfrm>
            <a:off x="6881944" y="914401"/>
            <a:ext cx="3673763" cy="5638799"/>
          </a:xfrm>
          <a:prstGeom prst="rect">
            <a:avLst/>
          </a:prstGeom>
          <a:noFill/>
          <a:ln w="12700">
            <a:noFill/>
            <a:miter lim="800000"/>
            <a:headEnd type="none" w="sm" len="sm"/>
            <a:tailEnd type="none" w="sm" len="sm"/>
          </a:ln>
        </p:spPr>
      </p:pic>
      <p:sp>
        <p:nvSpPr>
          <p:cNvPr id="7" name="TextBox 6">
            <a:extLst>
              <a:ext uri="{FF2B5EF4-FFF2-40B4-BE49-F238E27FC236}">
                <a16:creationId xmlns:a16="http://schemas.microsoft.com/office/drawing/2014/main" id="{F49C3F61-4E79-4C58-8696-17C2C13DADBD}"/>
              </a:ext>
            </a:extLst>
          </p:cNvPr>
          <p:cNvSpPr txBox="1"/>
          <p:nvPr/>
        </p:nvSpPr>
        <p:spPr>
          <a:xfrm>
            <a:off x="7772400" y="2785646"/>
            <a:ext cx="2258632" cy="338554"/>
          </a:xfrm>
          <a:prstGeom prst="rect">
            <a:avLst/>
          </a:prstGeom>
          <a:noFill/>
        </p:spPr>
        <p:txBody>
          <a:bodyPr wrap="none" rtlCol="0">
            <a:spAutoFit/>
          </a:bodyPr>
          <a:lstStyle/>
          <a:p>
            <a:r>
              <a:rPr lang="en-US" sz="1600" b="1" dirty="0">
                <a:solidFill>
                  <a:srgbClr val="20907D"/>
                </a:solidFill>
              </a:rPr>
              <a:t>Noise PSD at BPF output</a:t>
            </a:r>
          </a:p>
        </p:txBody>
      </p:sp>
      <p:sp>
        <p:nvSpPr>
          <p:cNvPr id="8" name="TextBox 7">
            <a:extLst>
              <a:ext uri="{FF2B5EF4-FFF2-40B4-BE49-F238E27FC236}">
                <a16:creationId xmlns:a16="http://schemas.microsoft.com/office/drawing/2014/main" id="{D5BF5096-FB53-9529-2311-AEAE6E4AE50E}"/>
              </a:ext>
            </a:extLst>
          </p:cNvPr>
          <p:cNvSpPr txBox="1"/>
          <p:nvPr/>
        </p:nvSpPr>
        <p:spPr>
          <a:xfrm>
            <a:off x="7391400" y="4843046"/>
            <a:ext cx="2756076" cy="338554"/>
          </a:xfrm>
          <a:prstGeom prst="rect">
            <a:avLst/>
          </a:prstGeom>
          <a:noFill/>
        </p:spPr>
        <p:txBody>
          <a:bodyPr wrap="none" rtlCol="0">
            <a:spAutoFit/>
          </a:bodyPr>
          <a:lstStyle/>
          <a:p>
            <a:r>
              <a:rPr lang="en-US" sz="1600" b="1" dirty="0">
                <a:solidFill>
                  <a:srgbClr val="20907D"/>
                </a:solidFill>
              </a:rPr>
              <a:t>Noise PSD at detector output</a:t>
            </a:r>
          </a:p>
        </p:txBody>
      </p:sp>
      <p:sp>
        <p:nvSpPr>
          <p:cNvPr id="9" name="TextBox 8">
            <a:extLst>
              <a:ext uri="{FF2B5EF4-FFF2-40B4-BE49-F238E27FC236}">
                <a16:creationId xmlns:a16="http://schemas.microsoft.com/office/drawing/2014/main" id="{65CAA9C9-0134-CE15-D5D5-66C2C5EE0EA7}"/>
              </a:ext>
            </a:extLst>
          </p:cNvPr>
          <p:cNvSpPr txBox="1"/>
          <p:nvPr/>
        </p:nvSpPr>
        <p:spPr>
          <a:xfrm>
            <a:off x="7467601" y="6324600"/>
            <a:ext cx="2698431" cy="338554"/>
          </a:xfrm>
          <a:prstGeom prst="rect">
            <a:avLst/>
          </a:prstGeom>
          <a:noFill/>
        </p:spPr>
        <p:txBody>
          <a:bodyPr wrap="none" rtlCol="0">
            <a:spAutoFit/>
          </a:bodyPr>
          <a:lstStyle/>
          <a:p>
            <a:r>
              <a:rPr lang="en-US" sz="1600" b="1" dirty="0">
                <a:solidFill>
                  <a:srgbClr val="20907D"/>
                </a:solidFill>
              </a:rPr>
              <a:t>Noise PSD at receiver output</a:t>
            </a:r>
          </a:p>
        </p:txBody>
      </p:sp>
    </p:spTree>
    <p:extLst>
      <p:ext uri="{BB962C8B-B14F-4D97-AF65-F5344CB8AC3E}">
        <p14:creationId xmlns:p14="http://schemas.microsoft.com/office/powerpoint/2010/main" val="132758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F132BC-8213-F594-8210-AA70D32B3E60}"/>
              </a:ext>
            </a:extLst>
          </p:cNvPr>
          <p:cNvSpPr/>
          <p:nvPr/>
        </p:nvSpPr>
        <p:spPr>
          <a:xfrm>
            <a:off x="1524000" y="644516"/>
            <a:ext cx="8855242" cy="5632311"/>
          </a:xfrm>
          <a:prstGeom prst="rect">
            <a:avLst/>
          </a:prstGeom>
        </p:spPr>
        <p:txBody>
          <a:bodyPr wrap="square">
            <a:spAutoFit/>
          </a:bodyPr>
          <a:lstStyle/>
          <a:p>
            <a:pPr marL="712788" indent="-712788" algn="just">
              <a:buBlip>
                <a:blip r:embed="rId2"/>
              </a:buBlip>
            </a:pPr>
            <a:r>
              <a:rPr lang="en-US" sz="2400" dirty="0"/>
              <a:t>In other words, high frequency signals are more affected by noise than the low frequency content of the signal.</a:t>
            </a:r>
          </a:p>
          <a:p>
            <a:pPr marL="712788" indent="-712788" algn="just">
              <a:buBlip>
                <a:blip r:embed="rId2"/>
              </a:buBlip>
            </a:pPr>
            <a:endParaRPr lang="en-US" sz="2400" dirty="0"/>
          </a:p>
          <a:p>
            <a:pPr marL="712788" indent="-712788" algn="just">
              <a:buBlip>
                <a:blip r:embed="rId2"/>
              </a:buBlip>
            </a:pPr>
            <a:r>
              <a:rPr lang="en-US" sz="2400" dirty="0"/>
              <a:t>To combat the behavior of noise in FM, the high frequency content of  the message is </a:t>
            </a:r>
            <a:r>
              <a:rPr lang="en-US" sz="2400" u="sng" dirty="0"/>
              <a:t>emphasized</a:t>
            </a:r>
            <a:r>
              <a:rPr lang="en-US" sz="2400" dirty="0"/>
              <a:t> (boosted), prior to the modulation process in the </a:t>
            </a:r>
            <a:r>
              <a:rPr lang="en-US" sz="2400" i="1" u="sng" dirty="0"/>
              <a:t>transmitter</a:t>
            </a:r>
            <a:r>
              <a:rPr lang="en-US" sz="2400" dirty="0"/>
              <a:t>; and this is called as </a:t>
            </a:r>
            <a:r>
              <a:rPr lang="en-US" sz="2400" b="1" dirty="0">
                <a:solidFill>
                  <a:srgbClr val="FF0000"/>
                </a:solidFill>
              </a:rPr>
              <a:t>pre-emphasis</a:t>
            </a:r>
            <a:r>
              <a:rPr lang="en-US" sz="2400" dirty="0"/>
              <a:t>. A </a:t>
            </a:r>
            <a:r>
              <a:rPr lang="en-US" sz="2400" u="sng" dirty="0"/>
              <a:t>high-pass filter </a:t>
            </a:r>
            <a:r>
              <a:rPr lang="en-US" sz="2400" dirty="0"/>
              <a:t>is a good approximation for pre-emphasis.</a:t>
            </a:r>
          </a:p>
          <a:p>
            <a:pPr marL="712788" indent="-712788" algn="just">
              <a:buBlip>
                <a:blip r:embed="rId2"/>
              </a:buBlip>
            </a:pPr>
            <a:endParaRPr lang="en-US" sz="2400" dirty="0"/>
          </a:p>
          <a:p>
            <a:pPr marL="712788" indent="-712788" algn="just">
              <a:buBlip>
                <a:blip r:embed="rId2"/>
              </a:buBlip>
            </a:pPr>
            <a:r>
              <a:rPr lang="en-US" sz="2400" dirty="0"/>
              <a:t>And conversely, the high frequency content of  the message is </a:t>
            </a:r>
            <a:r>
              <a:rPr lang="en-US" sz="2400" u="sng" dirty="0"/>
              <a:t>de-emphasized</a:t>
            </a:r>
            <a:r>
              <a:rPr lang="en-US" sz="2400" dirty="0"/>
              <a:t> (attenuated), after the demodulation in the </a:t>
            </a:r>
            <a:r>
              <a:rPr lang="en-US" sz="2400" u="sng" dirty="0"/>
              <a:t>receiver</a:t>
            </a:r>
            <a:r>
              <a:rPr lang="en-US" sz="2400" dirty="0"/>
              <a:t>; and this is called as </a:t>
            </a:r>
            <a:r>
              <a:rPr lang="en-US" sz="2400" b="1" dirty="0">
                <a:solidFill>
                  <a:srgbClr val="FF0000"/>
                </a:solidFill>
              </a:rPr>
              <a:t>de-emphasis</a:t>
            </a:r>
            <a:r>
              <a:rPr lang="en-US" sz="2400" dirty="0"/>
              <a:t>. A </a:t>
            </a:r>
            <a:r>
              <a:rPr lang="en-US" sz="2400" u="sng" dirty="0"/>
              <a:t>low-pass filter </a:t>
            </a:r>
            <a:r>
              <a:rPr lang="en-US" sz="2400" dirty="0"/>
              <a:t>is a good approximation for de-emphasis.</a:t>
            </a:r>
          </a:p>
          <a:p>
            <a:pPr marL="712788" indent="-712788" algn="just">
              <a:buBlip>
                <a:blip r:embed="rId2"/>
              </a:buBlip>
            </a:pPr>
            <a:endParaRPr lang="en-US" sz="2400" dirty="0"/>
          </a:p>
          <a:p>
            <a:pPr marL="712788" indent="-712788" algn="just">
              <a:buBlip>
                <a:blip r:embed="rId2"/>
              </a:buBlip>
            </a:pPr>
            <a:endParaRPr lang="en-US" sz="2400" dirty="0"/>
          </a:p>
        </p:txBody>
      </p:sp>
    </p:spTree>
    <p:extLst>
      <p:ext uri="{BB962C8B-B14F-4D97-AF65-F5344CB8AC3E}">
        <p14:creationId xmlns:p14="http://schemas.microsoft.com/office/powerpoint/2010/main" val="3015820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F6415E-23AE-EEAE-5CBD-48E3BE052CB7}"/>
              </a:ext>
            </a:extLst>
          </p:cNvPr>
          <p:cNvSpPr/>
          <p:nvPr/>
        </p:nvSpPr>
        <p:spPr>
          <a:xfrm>
            <a:off x="2133600" y="320846"/>
            <a:ext cx="1295400" cy="838200"/>
          </a:xfrm>
          <a:prstGeom prst="rect">
            <a:avLst/>
          </a:prstGeom>
          <a:ln w="952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Pre-Emphasis</a:t>
            </a:r>
          </a:p>
          <a:p>
            <a:pPr algn="ctr"/>
            <a:r>
              <a:rPr lang="en-US" b="1" dirty="0" err="1"/>
              <a:t>H</a:t>
            </a:r>
            <a:r>
              <a:rPr lang="en-US" b="1" baseline="-25000" dirty="0" err="1"/>
              <a:t>pre</a:t>
            </a:r>
            <a:r>
              <a:rPr lang="en-US" b="1" dirty="0"/>
              <a:t>(f)</a:t>
            </a:r>
          </a:p>
        </p:txBody>
      </p:sp>
      <p:sp>
        <p:nvSpPr>
          <p:cNvPr id="3" name="Rectangle 2">
            <a:extLst>
              <a:ext uri="{FF2B5EF4-FFF2-40B4-BE49-F238E27FC236}">
                <a16:creationId xmlns:a16="http://schemas.microsoft.com/office/drawing/2014/main" id="{750CB109-27A1-3C80-06E1-477EA5CE67AC}"/>
              </a:ext>
            </a:extLst>
          </p:cNvPr>
          <p:cNvSpPr/>
          <p:nvPr/>
        </p:nvSpPr>
        <p:spPr>
          <a:xfrm>
            <a:off x="1447800" y="854246"/>
            <a:ext cx="762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m(t)</a:t>
            </a:r>
          </a:p>
        </p:txBody>
      </p:sp>
      <p:sp>
        <p:nvSpPr>
          <p:cNvPr id="4" name="Rectangle 3">
            <a:extLst>
              <a:ext uri="{FF2B5EF4-FFF2-40B4-BE49-F238E27FC236}">
                <a16:creationId xmlns:a16="http://schemas.microsoft.com/office/drawing/2014/main" id="{65D5D5CF-8100-96ED-CA33-566B7C2EEACD}"/>
              </a:ext>
            </a:extLst>
          </p:cNvPr>
          <p:cNvSpPr/>
          <p:nvPr/>
        </p:nvSpPr>
        <p:spPr>
          <a:xfrm>
            <a:off x="5562600" y="1387646"/>
            <a:ext cx="12954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Noise</a:t>
            </a:r>
          </a:p>
        </p:txBody>
      </p:sp>
      <p:cxnSp>
        <p:nvCxnSpPr>
          <p:cNvPr id="5" name="Straight Arrow Connector 4">
            <a:extLst>
              <a:ext uri="{FF2B5EF4-FFF2-40B4-BE49-F238E27FC236}">
                <a16:creationId xmlns:a16="http://schemas.microsoft.com/office/drawing/2014/main" id="{F53AD9C7-2825-2C47-4B40-C4E9E1E77AB7}"/>
              </a:ext>
            </a:extLst>
          </p:cNvPr>
          <p:cNvCxnSpPr/>
          <p:nvPr/>
        </p:nvCxnSpPr>
        <p:spPr>
          <a:xfrm>
            <a:off x="3352800" y="701846"/>
            <a:ext cx="685800" cy="824"/>
          </a:xfrm>
          <a:prstGeom prst="straightConnector1">
            <a:avLst/>
          </a:prstGeom>
          <a:ln w="88900">
            <a:solidFill>
              <a:srgbClr val="FF0000"/>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A82A5CF-2955-24FA-D50C-DE738AB06721}"/>
              </a:ext>
            </a:extLst>
          </p:cNvPr>
          <p:cNvSpPr/>
          <p:nvPr/>
        </p:nvSpPr>
        <p:spPr>
          <a:xfrm>
            <a:off x="4038600" y="320846"/>
            <a:ext cx="1295400" cy="838200"/>
          </a:xfrm>
          <a:prstGeom prst="rect">
            <a:avLst/>
          </a:prstGeom>
          <a:ln w="952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FM Modulation</a:t>
            </a:r>
          </a:p>
        </p:txBody>
      </p:sp>
      <p:cxnSp>
        <p:nvCxnSpPr>
          <p:cNvPr id="7" name="Straight Arrow Connector 6">
            <a:extLst>
              <a:ext uri="{FF2B5EF4-FFF2-40B4-BE49-F238E27FC236}">
                <a16:creationId xmlns:a16="http://schemas.microsoft.com/office/drawing/2014/main" id="{57AF1F99-10D9-774D-5FE0-9CC2DC0DB4BF}"/>
              </a:ext>
            </a:extLst>
          </p:cNvPr>
          <p:cNvCxnSpPr/>
          <p:nvPr/>
        </p:nvCxnSpPr>
        <p:spPr>
          <a:xfrm>
            <a:off x="6324600" y="701846"/>
            <a:ext cx="609600" cy="1"/>
          </a:xfrm>
          <a:prstGeom prst="straightConnector1">
            <a:avLst/>
          </a:prstGeom>
          <a:ln w="88900">
            <a:solidFill>
              <a:srgbClr val="FF0000"/>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95F6637-15D4-BC76-9858-289C6209F0B4}"/>
              </a:ext>
            </a:extLst>
          </p:cNvPr>
          <p:cNvSpPr/>
          <p:nvPr/>
        </p:nvSpPr>
        <p:spPr>
          <a:xfrm>
            <a:off x="5943600" y="473245"/>
            <a:ext cx="381000" cy="381000"/>
          </a:xfrm>
          <a:prstGeom prst="ellipse">
            <a:avLst/>
          </a:prstGeom>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9" name="Straight Arrow Connector 8">
            <a:extLst>
              <a:ext uri="{FF2B5EF4-FFF2-40B4-BE49-F238E27FC236}">
                <a16:creationId xmlns:a16="http://schemas.microsoft.com/office/drawing/2014/main" id="{7BE57A09-488E-7D37-7B1C-0C9B91CDB093}"/>
              </a:ext>
            </a:extLst>
          </p:cNvPr>
          <p:cNvCxnSpPr/>
          <p:nvPr/>
        </p:nvCxnSpPr>
        <p:spPr>
          <a:xfrm>
            <a:off x="5334000" y="701846"/>
            <a:ext cx="609600" cy="1"/>
          </a:xfrm>
          <a:prstGeom prst="straightConnector1">
            <a:avLst/>
          </a:prstGeom>
          <a:ln w="88900">
            <a:solidFill>
              <a:srgbClr val="FF0000"/>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2A2B9A-E4AE-F0C6-AF2C-A856058D5A3D}"/>
              </a:ext>
            </a:extLst>
          </p:cNvPr>
          <p:cNvCxnSpPr/>
          <p:nvPr/>
        </p:nvCxnSpPr>
        <p:spPr>
          <a:xfrm rot="5400000" flipH="1" flipV="1">
            <a:off x="5868512" y="1157937"/>
            <a:ext cx="609600" cy="2221"/>
          </a:xfrm>
          <a:prstGeom prst="straightConnector1">
            <a:avLst/>
          </a:prstGeom>
          <a:ln w="88900">
            <a:solidFill>
              <a:srgbClr val="FF0000"/>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4E649D0-952D-8EC4-3F20-2AF971E98103}"/>
              </a:ext>
            </a:extLst>
          </p:cNvPr>
          <p:cNvCxnSpPr/>
          <p:nvPr/>
        </p:nvCxnSpPr>
        <p:spPr>
          <a:xfrm>
            <a:off x="1524000" y="701847"/>
            <a:ext cx="609600" cy="1"/>
          </a:xfrm>
          <a:prstGeom prst="straightConnector1">
            <a:avLst/>
          </a:prstGeom>
          <a:ln w="88900">
            <a:solidFill>
              <a:srgbClr val="FF0000"/>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5B18642-FDA0-FA0B-E1C1-CB05E96AB487}"/>
              </a:ext>
            </a:extLst>
          </p:cNvPr>
          <p:cNvSpPr/>
          <p:nvPr/>
        </p:nvSpPr>
        <p:spPr>
          <a:xfrm>
            <a:off x="6934200" y="320846"/>
            <a:ext cx="1295400" cy="838200"/>
          </a:xfrm>
          <a:prstGeom prst="rect">
            <a:avLst/>
          </a:prstGeom>
          <a:ln w="952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FM Demodulation</a:t>
            </a:r>
          </a:p>
        </p:txBody>
      </p:sp>
      <p:cxnSp>
        <p:nvCxnSpPr>
          <p:cNvPr id="13" name="Straight Arrow Connector 12">
            <a:extLst>
              <a:ext uri="{FF2B5EF4-FFF2-40B4-BE49-F238E27FC236}">
                <a16:creationId xmlns:a16="http://schemas.microsoft.com/office/drawing/2014/main" id="{CC6AF1CD-E9A5-CB15-A852-A88D4A89A91D}"/>
              </a:ext>
            </a:extLst>
          </p:cNvPr>
          <p:cNvCxnSpPr/>
          <p:nvPr/>
        </p:nvCxnSpPr>
        <p:spPr>
          <a:xfrm>
            <a:off x="8153400" y="701846"/>
            <a:ext cx="685800" cy="824"/>
          </a:xfrm>
          <a:prstGeom prst="straightConnector1">
            <a:avLst/>
          </a:prstGeom>
          <a:ln w="88900">
            <a:solidFill>
              <a:srgbClr val="FF0000"/>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7A01B0C-1F56-BFCC-A0B0-330ACF9D9B15}"/>
              </a:ext>
            </a:extLst>
          </p:cNvPr>
          <p:cNvSpPr/>
          <p:nvPr/>
        </p:nvSpPr>
        <p:spPr>
          <a:xfrm>
            <a:off x="8839200" y="320846"/>
            <a:ext cx="1295400" cy="838200"/>
          </a:xfrm>
          <a:prstGeom prst="rect">
            <a:avLst/>
          </a:prstGeom>
          <a:ln w="952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De-Emphasis</a:t>
            </a:r>
          </a:p>
          <a:p>
            <a:pPr algn="ctr"/>
            <a:r>
              <a:rPr lang="en-US" b="1" dirty="0" err="1"/>
              <a:t>H</a:t>
            </a:r>
            <a:r>
              <a:rPr lang="en-US" b="1" baseline="-25000" dirty="0" err="1"/>
              <a:t>de</a:t>
            </a:r>
            <a:r>
              <a:rPr lang="en-US" b="1" dirty="0"/>
              <a:t>(f)</a:t>
            </a:r>
          </a:p>
        </p:txBody>
      </p:sp>
      <p:cxnSp>
        <p:nvCxnSpPr>
          <p:cNvPr id="15" name="Straight Arrow Connector 14">
            <a:extLst>
              <a:ext uri="{FF2B5EF4-FFF2-40B4-BE49-F238E27FC236}">
                <a16:creationId xmlns:a16="http://schemas.microsoft.com/office/drawing/2014/main" id="{D7C1AE20-1DD7-1599-2BFE-34BE371836EA}"/>
              </a:ext>
            </a:extLst>
          </p:cNvPr>
          <p:cNvCxnSpPr/>
          <p:nvPr/>
        </p:nvCxnSpPr>
        <p:spPr>
          <a:xfrm>
            <a:off x="10134600" y="701846"/>
            <a:ext cx="609600" cy="1"/>
          </a:xfrm>
          <a:prstGeom prst="straightConnector1">
            <a:avLst/>
          </a:prstGeom>
          <a:ln w="88900">
            <a:solidFill>
              <a:srgbClr val="FF0000"/>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9875051-CFC5-CBD3-723D-AB8684771434}"/>
              </a:ext>
            </a:extLst>
          </p:cNvPr>
          <p:cNvSpPr/>
          <p:nvPr/>
        </p:nvSpPr>
        <p:spPr>
          <a:xfrm>
            <a:off x="9982200" y="1006646"/>
            <a:ext cx="762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m(t) plus noise</a:t>
            </a:r>
          </a:p>
        </p:txBody>
      </p:sp>
      <p:sp>
        <p:nvSpPr>
          <p:cNvPr id="17" name="Rectangle 16">
            <a:extLst>
              <a:ext uri="{FF2B5EF4-FFF2-40B4-BE49-F238E27FC236}">
                <a16:creationId xmlns:a16="http://schemas.microsoft.com/office/drawing/2014/main" id="{BDBAD341-C77E-D978-5DDD-CF3079E4764B}"/>
              </a:ext>
            </a:extLst>
          </p:cNvPr>
          <p:cNvSpPr/>
          <p:nvPr/>
        </p:nvSpPr>
        <p:spPr>
          <a:xfrm>
            <a:off x="7307180" y="2983468"/>
            <a:ext cx="3360821" cy="523220"/>
          </a:xfrm>
          <a:prstGeom prst="rect">
            <a:avLst/>
          </a:prstGeom>
        </p:spPr>
        <p:txBody>
          <a:bodyPr wrap="square">
            <a:spAutoFit/>
          </a:bodyPr>
          <a:lstStyle/>
          <a:p>
            <a:r>
              <a:rPr lang="en-US" sz="1400" b="1" dirty="0">
                <a:solidFill>
                  <a:srgbClr val="FF0000"/>
                </a:solidFill>
              </a:rPr>
              <a:t>Figure:  (a) </a:t>
            </a:r>
            <a:r>
              <a:rPr lang="en-US" sz="1400" dirty="0"/>
              <a:t>Pre-emphasis Filter response </a:t>
            </a:r>
            <a:r>
              <a:rPr lang="en-US" sz="1400" b="1" dirty="0">
                <a:solidFill>
                  <a:srgbClr val="FF0000"/>
                </a:solidFill>
              </a:rPr>
              <a:t>(b) </a:t>
            </a:r>
            <a:r>
              <a:rPr lang="en-US" sz="1400" dirty="0"/>
              <a:t>Pre-emphasis Filter circuit</a:t>
            </a:r>
          </a:p>
        </p:txBody>
      </p:sp>
      <p:pic>
        <p:nvPicPr>
          <p:cNvPr id="18" name="Picture 17">
            <a:extLst>
              <a:ext uri="{FF2B5EF4-FFF2-40B4-BE49-F238E27FC236}">
                <a16:creationId xmlns:a16="http://schemas.microsoft.com/office/drawing/2014/main" id="{D802C60F-161D-9D80-D3A7-463445777E45}"/>
              </a:ext>
            </a:extLst>
          </p:cNvPr>
          <p:cNvPicPr>
            <a:picLocks noChangeAspect="1"/>
          </p:cNvPicPr>
          <p:nvPr/>
        </p:nvPicPr>
        <p:blipFill>
          <a:blip r:embed="rId2"/>
          <a:stretch>
            <a:fillRect/>
          </a:stretch>
        </p:blipFill>
        <p:spPr>
          <a:xfrm>
            <a:off x="1676400" y="2073443"/>
            <a:ext cx="5334000" cy="4374297"/>
          </a:xfrm>
          <a:prstGeom prst="rect">
            <a:avLst/>
          </a:prstGeom>
        </p:spPr>
      </p:pic>
      <p:sp>
        <p:nvSpPr>
          <p:cNvPr id="19" name="Rectangle 18">
            <a:extLst>
              <a:ext uri="{FF2B5EF4-FFF2-40B4-BE49-F238E27FC236}">
                <a16:creationId xmlns:a16="http://schemas.microsoft.com/office/drawing/2014/main" id="{8224EDDF-C6F7-D3E3-7D84-7727BC792E3E}"/>
              </a:ext>
            </a:extLst>
          </p:cNvPr>
          <p:cNvSpPr/>
          <p:nvPr/>
        </p:nvSpPr>
        <p:spPr>
          <a:xfrm>
            <a:off x="7239001" y="5344180"/>
            <a:ext cx="3360821" cy="523220"/>
          </a:xfrm>
          <a:prstGeom prst="rect">
            <a:avLst/>
          </a:prstGeom>
        </p:spPr>
        <p:txBody>
          <a:bodyPr wrap="square">
            <a:spAutoFit/>
          </a:bodyPr>
          <a:lstStyle/>
          <a:p>
            <a:r>
              <a:rPr lang="en-US" sz="1400" b="1" dirty="0">
                <a:solidFill>
                  <a:srgbClr val="FF0000"/>
                </a:solidFill>
              </a:rPr>
              <a:t>Figure:  (a) </a:t>
            </a:r>
            <a:r>
              <a:rPr lang="en-US" sz="1400" dirty="0"/>
              <a:t>De-emphasis Filter response </a:t>
            </a:r>
            <a:r>
              <a:rPr lang="en-US" sz="1400" b="1" dirty="0">
                <a:solidFill>
                  <a:srgbClr val="FF0000"/>
                </a:solidFill>
              </a:rPr>
              <a:t>(b) </a:t>
            </a:r>
            <a:r>
              <a:rPr lang="en-US" sz="1400" dirty="0"/>
              <a:t>De-emphasis Filter circuit</a:t>
            </a:r>
          </a:p>
        </p:txBody>
      </p:sp>
    </p:spTree>
    <p:extLst>
      <p:ext uri="{BB962C8B-B14F-4D97-AF65-F5344CB8AC3E}">
        <p14:creationId xmlns:p14="http://schemas.microsoft.com/office/powerpoint/2010/main" val="1518579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783EE1-C1BA-287B-3E77-51FDEED77ABB}"/>
              </a:ext>
            </a:extLst>
          </p:cNvPr>
          <p:cNvSpPr/>
          <p:nvPr/>
        </p:nvSpPr>
        <p:spPr>
          <a:xfrm>
            <a:off x="1524000" y="116311"/>
            <a:ext cx="9144000" cy="6370975"/>
          </a:xfrm>
          <a:prstGeom prst="rect">
            <a:avLst/>
          </a:prstGeom>
        </p:spPr>
        <p:txBody>
          <a:bodyPr wrap="square">
            <a:spAutoFit/>
          </a:bodyPr>
          <a:lstStyle/>
          <a:p>
            <a:pPr marL="534988" indent="-534988">
              <a:buBlip>
                <a:blip r:embed="rId2"/>
              </a:buBlip>
            </a:pPr>
            <a:r>
              <a:rPr lang="en-US" sz="2400" dirty="0"/>
              <a:t>The frequency response of the </a:t>
            </a:r>
            <a:r>
              <a:rPr lang="en-US" sz="2400" b="1" dirty="0"/>
              <a:t>pre-emphasis</a:t>
            </a:r>
            <a:r>
              <a:rPr lang="en-US" sz="2400" dirty="0"/>
              <a:t> (at transmitter) filter is given by</a:t>
            </a:r>
          </a:p>
          <a:p>
            <a:pPr marL="534988" indent="-534988">
              <a:buBlip>
                <a:blip r:embed="rId2"/>
              </a:buBlip>
            </a:pPr>
            <a:endParaRPr lang="en-US" sz="2400" dirty="0"/>
          </a:p>
          <a:p>
            <a:pPr marL="534988" indent="-534988">
              <a:buBlip>
                <a:blip r:embed="rId2"/>
              </a:buBlip>
            </a:pPr>
            <a:endParaRPr lang="en-US" sz="2400" dirty="0"/>
          </a:p>
          <a:p>
            <a:pPr marL="534988" indent="-534988">
              <a:buBlip>
                <a:blip r:embed="rId2"/>
              </a:buBlip>
            </a:pPr>
            <a:r>
              <a:rPr lang="en-US" sz="2400" dirty="0"/>
              <a:t>The  inverse effect of  the </a:t>
            </a:r>
            <a:r>
              <a:rPr lang="en-US" sz="2400" b="1" dirty="0"/>
              <a:t>de-emphasis</a:t>
            </a:r>
            <a:r>
              <a:rPr lang="en-US" sz="2400" dirty="0"/>
              <a:t> (at receiver) filter is given by</a:t>
            </a:r>
          </a:p>
          <a:p>
            <a:pPr marL="534988" indent="-534988">
              <a:buBlip>
                <a:blip r:embed="rId2"/>
              </a:buBlip>
            </a:pPr>
            <a:endParaRPr lang="en-US" sz="2400" dirty="0"/>
          </a:p>
          <a:p>
            <a:pPr marL="534988" indent="-534988">
              <a:buBlip>
                <a:blip r:embed="rId2"/>
              </a:buBlip>
            </a:pPr>
            <a:endParaRPr lang="en-US" sz="2400" dirty="0"/>
          </a:p>
          <a:p>
            <a:pPr marL="534988" indent="-534988">
              <a:buBlip>
                <a:blip r:embed="rId2"/>
              </a:buBlip>
            </a:pPr>
            <a:endParaRPr lang="en-US" sz="2400" dirty="0"/>
          </a:p>
          <a:p>
            <a:pPr marL="534988" indent="-534988">
              <a:buBlip>
                <a:blip r:embed="rId2"/>
              </a:buBlip>
            </a:pPr>
            <a:endParaRPr lang="en-US" sz="2400" dirty="0"/>
          </a:p>
          <a:p>
            <a:pPr marL="534988" indent="-534988">
              <a:buBlip>
                <a:blip r:embed="rId2"/>
              </a:buBlip>
            </a:pPr>
            <a:r>
              <a:rPr lang="en-US" sz="2400" dirty="0"/>
              <a:t>The combined effect of </a:t>
            </a:r>
            <a:r>
              <a:rPr lang="en-US" sz="2400" b="1" dirty="0"/>
              <a:t>pre-emphasis</a:t>
            </a:r>
            <a:r>
              <a:rPr lang="en-US" sz="2400" dirty="0"/>
              <a:t> and </a:t>
            </a:r>
            <a:r>
              <a:rPr lang="en-US" sz="2400" b="1" dirty="0"/>
              <a:t>de-emphasis</a:t>
            </a:r>
            <a:r>
              <a:rPr lang="en-US" sz="2400" dirty="0"/>
              <a:t>  becomes</a:t>
            </a:r>
          </a:p>
          <a:p>
            <a:pPr marL="534988" indent="-534988">
              <a:buBlip>
                <a:blip r:embed="rId2"/>
              </a:buBlip>
            </a:pPr>
            <a:endParaRPr lang="en-US" sz="2400" dirty="0"/>
          </a:p>
          <a:p>
            <a:pPr marL="534988" indent="-534988">
              <a:buBlip>
                <a:blip r:embed="rId2"/>
              </a:buBlip>
            </a:pPr>
            <a:endParaRPr lang="en-US" sz="2400" dirty="0"/>
          </a:p>
          <a:p>
            <a:pPr marL="534988" indent="-534988">
              <a:buBlip>
                <a:blip r:embed="rId2"/>
              </a:buBlip>
            </a:pPr>
            <a:endParaRPr lang="en-US" sz="2400" dirty="0"/>
          </a:p>
          <a:p>
            <a:pPr marL="534988" indent="-534988">
              <a:buBlip>
                <a:blip r:embed="rId2"/>
              </a:buBlip>
            </a:pPr>
            <a:endParaRPr lang="en-US" sz="2400" dirty="0"/>
          </a:p>
          <a:p>
            <a:pPr marL="534988" indent="-534988">
              <a:buBlip>
                <a:blip r:embed="rId2"/>
              </a:buBlip>
            </a:pPr>
            <a:r>
              <a:rPr lang="en-US" sz="2400" dirty="0"/>
              <a:t>The combined effect cancel each other, resulting in no changes in the signal but </a:t>
            </a:r>
            <a:r>
              <a:rPr lang="en-US" sz="2400" b="1" dirty="0">
                <a:solidFill>
                  <a:srgbClr val="FF0000"/>
                </a:solidFill>
              </a:rPr>
              <a:t>improvement in the noise performance </a:t>
            </a:r>
            <a:r>
              <a:rPr lang="en-US" sz="2400" dirty="0"/>
              <a:t>of the FM communication.</a:t>
            </a:r>
          </a:p>
        </p:txBody>
      </p:sp>
      <p:graphicFrame>
        <p:nvGraphicFramePr>
          <p:cNvPr id="9" name="Object 2">
            <a:extLst>
              <a:ext uri="{FF2B5EF4-FFF2-40B4-BE49-F238E27FC236}">
                <a16:creationId xmlns:a16="http://schemas.microsoft.com/office/drawing/2014/main" id="{6127B54C-55AE-DADE-C92F-A39F878D2AC2}"/>
              </a:ext>
            </a:extLst>
          </p:cNvPr>
          <p:cNvGraphicFramePr>
            <a:graphicFrameLocks noChangeAspect="1"/>
          </p:cNvGraphicFramePr>
          <p:nvPr/>
        </p:nvGraphicFramePr>
        <p:xfrm>
          <a:off x="3886201" y="573511"/>
          <a:ext cx="1828800" cy="853784"/>
        </p:xfrm>
        <a:graphic>
          <a:graphicData uri="http://schemas.openxmlformats.org/presentationml/2006/ole">
            <mc:AlternateContent xmlns:mc="http://schemas.openxmlformats.org/markup-compatibility/2006">
              <mc:Choice xmlns:v="urn:schemas-microsoft-com:vml" Requires="v">
                <p:oleObj name="Equation" r:id="rId3" imgW="927000" imgH="431640" progId="">
                  <p:embed/>
                </p:oleObj>
              </mc:Choice>
              <mc:Fallback>
                <p:oleObj name="Equation" r:id="rId3" imgW="927000" imgH="431640" progId="">
                  <p:embed/>
                  <p:pic>
                    <p:nvPicPr>
                      <p:cNvPr id="9" name="Object 2">
                        <a:extLst>
                          <a:ext uri="{FF2B5EF4-FFF2-40B4-BE49-F238E27FC236}">
                            <a16:creationId xmlns:a16="http://schemas.microsoft.com/office/drawing/2014/main" id="{6127B54C-55AE-DADE-C92F-A39F878D2A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1" y="573511"/>
                        <a:ext cx="1828800" cy="8537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3">
            <a:extLst>
              <a:ext uri="{FF2B5EF4-FFF2-40B4-BE49-F238E27FC236}">
                <a16:creationId xmlns:a16="http://schemas.microsoft.com/office/drawing/2014/main" id="{B187E896-8345-39A6-7F7A-B4FD03BC0576}"/>
              </a:ext>
            </a:extLst>
          </p:cNvPr>
          <p:cNvGraphicFramePr>
            <a:graphicFrameLocks noChangeAspect="1"/>
          </p:cNvGraphicFramePr>
          <p:nvPr/>
        </p:nvGraphicFramePr>
        <p:xfrm>
          <a:off x="3916364" y="2021310"/>
          <a:ext cx="1646237" cy="1138876"/>
        </p:xfrm>
        <a:graphic>
          <a:graphicData uri="http://schemas.openxmlformats.org/presentationml/2006/ole">
            <mc:AlternateContent xmlns:mc="http://schemas.openxmlformats.org/markup-compatibility/2006">
              <mc:Choice xmlns:v="urn:schemas-microsoft-com:vml" Requires="v">
                <p:oleObj name="Equation" r:id="rId5" imgW="901440" imgH="622080" progId="">
                  <p:embed/>
                </p:oleObj>
              </mc:Choice>
              <mc:Fallback>
                <p:oleObj name="Equation" r:id="rId5" imgW="901440" imgH="622080" progId="">
                  <p:embed/>
                  <p:pic>
                    <p:nvPicPr>
                      <p:cNvPr id="10" name="Object 3">
                        <a:extLst>
                          <a:ext uri="{FF2B5EF4-FFF2-40B4-BE49-F238E27FC236}">
                            <a16:creationId xmlns:a16="http://schemas.microsoft.com/office/drawing/2014/main" id="{B187E896-8345-39A6-7F7A-B4FD03BC05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6364" y="2021310"/>
                        <a:ext cx="1646237" cy="11388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a:extLst>
              <a:ext uri="{FF2B5EF4-FFF2-40B4-BE49-F238E27FC236}">
                <a16:creationId xmlns:a16="http://schemas.microsoft.com/office/drawing/2014/main" id="{4FE0B485-166F-81A2-BE9B-883F1E767F0B}"/>
              </a:ext>
            </a:extLst>
          </p:cNvPr>
          <p:cNvSpPr txBox="1"/>
          <p:nvPr/>
        </p:nvSpPr>
        <p:spPr>
          <a:xfrm>
            <a:off x="9840530" y="721446"/>
            <a:ext cx="827471" cy="461665"/>
          </a:xfrm>
          <a:prstGeom prst="rect">
            <a:avLst/>
          </a:prstGeom>
          <a:noFill/>
        </p:spPr>
        <p:txBody>
          <a:bodyPr wrap="none" rtlCol="0">
            <a:spAutoFit/>
          </a:bodyPr>
          <a:lstStyle/>
          <a:p>
            <a:r>
              <a:rPr lang="en-US" sz="2400" dirty="0">
                <a:solidFill>
                  <a:srgbClr val="FF0000"/>
                </a:solidFill>
                <a:sym typeface="Wingdings" pitchFamily="2" charset="2"/>
              </a:rPr>
              <a:t>(2)</a:t>
            </a:r>
            <a:endParaRPr lang="en-US" sz="2400" dirty="0">
              <a:solidFill>
                <a:srgbClr val="FF0000"/>
              </a:solidFill>
            </a:endParaRPr>
          </a:p>
        </p:txBody>
      </p:sp>
      <p:sp>
        <p:nvSpPr>
          <p:cNvPr id="12" name="TextBox 11">
            <a:extLst>
              <a:ext uri="{FF2B5EF4-FFF2-40B4-BE49-F238E27FC236}">
                <a16:creationId xmlns:a16="http://schemas.microsoft.com/office/drawing/2014/main" id="{BDEC4F62-77C8-0569-5595-13453E4982C7}"/>
              </a:ext>
            </a:extLst>
          </p:cNvPr>
          <p:cNvSpPr txBox="1"/>
          <p:nvPr/>
        </p:nvSpPr>
        <p:spPr>
          <a:xfrm>
            <a:off x="9829801" y="2173711"/>
            <a:ext cx="827471" cy="461665"/>
          </a:xfrm>
          <a:prstGeom prst="rect">
            <a:avLst/>
          </a:prstGeom>
          <a:noFill/>
        </p:spPr>
        <p:txBody>
          <a:bodyPr wrap="none" rtlCol="0">
            <a:spAutoFit/>
          </a:bodyPr>
          <a:lstStyle/>
          <a:p>
            <a:r>
              <a:rPr lang="en-US" sz="2400" dirty="0">
                <a:solidFill>
                  <a:srgbClr val="FF0000"/>
                </a:solidFill>
                <a:sym typeface="Wingdings" pitchFamily="2" charset="2"/>
              </a:rPr>
              <a:t>(3)</a:t>
            </a:r>
            <a:endParaRPr lang="en-US" sz="2400" dirty="0">
              <a:solidFill>
                <a:srgbClr val="FF0000"/>
              </a:solidFill>
            </a:endParaRPr>
          </a:p>
        </p:txBody>
      </p:sp>
      <p:graphicFrame>
        <p:nvGraphicFramePr>
          <p:cNvPr id="13" name="Object 4">
            <a:extLst>
              <a:ext uri="{FF2B5EF4-FFF2-40B4-BE49-F238E27FC236}">
                <a16:creationId xmlns:a16="http://schemas.microsoft.com/office/drawing/2014/main" id="{004DB468-563E-61BD-62CB-9CC12101E02B}"/>
              </a:ext>
            </a:extLst>
          </p:cNvPr>
          <p:cNvGraphicFramePr>
            <a:graphicFrameLocks noChangeAspect="1"/>
          </p:cNvGraphicFramePr>
          <p:nvPr/>
        </p:nvGraphicFramePr>
        <p:xfrm>
          <a:off x="2968626" y="3954302"/>
          <a:ext cx="3508375" cy="1440112"/>
        </p:xfrm>
        <a:graphic>
          <a:graphicData uri="http://schemas.openxmlformats.org/presentationml/2006/ole">
            <mc:AlternateContent xmlns:mc="http://schemas.openxmlformats.org/markup-compatibility/2006">
              <mc:Choice xmlns:v="urn:schemas-microsoft-com:vml" Requires="v">
                <p:oleObj name="Equation" r:id="rId7" imgW="2108160" imgH="863280" progId="">
                  <p:embed/>
                </p:oleObj>
              </mc:Choice>
              <mc:Fallback>
                <p:oleObj name="Equation" r:id="rId7" imgW="2108160" imgH="863280" progId="">
                  <p:embed/>
                  <p:pic>
                    <p:nvPicPr>
                      <p:cNvPr id="13" name="Object 4">
                        <a:extLst>
                          <a:ext uri="{FF2B5EF4-FFF2-40B4-BE49-F238E27FC236}">
                            <a16:creationId xmlns:a16="http://schemas.microsoft.com/office/drawing/2014/main" id="{004DB468-563E-61BD-62CB-9CC12101E0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8626" y="3954302"/>
                        <a:ext cx="3508375" cy="144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a:extLst>
              <a:ext uri="{FF2B5EF4-FFF2-40B4-BE49-F238E27FC236}">
                <a16:creationId xmlns:a16="http://schemas.microsoft.com/office/drawing/2014/main" id="{BDF494D9-B877-9B2C-FF5B-1B447B01F1FF}"/>
              </a:ext>
            </a:extLst>
          </p:cNvPr>
          <p:cNvSpPr txBox="1"/>
          <p:nvPr/>
        </p:nvSpPr>
        <p:spPr>
          <a:xfrm>
            <a:off x="9704167" y="4627700"/>
            <a:ext cx="827471" cy="461665"/>
          </a:xfrm>
          <a:prstGeom prst="rect">
            <a:avLst/>
          </a:prstGeom>
          <a:noFill/>
        </p:spPr>
        <p:txBody>
          <a:bodyPr wrap="none" rtlCol="0">
            <a:spAutoFit/>
          </a:bodyPr>
          <a:lstStyle/>
          <a:p>
            <a:r>
              <a:rPr lang="en-US" sz="2400" dirty="0">
                <a:solidFill>
                  <a:srgbClr val="FF0000"/>
                </a:solidFill>
                <a:sym typeface="Wingdings" pitchFamily="2" charset="2"/>
              </a:rPr>
              <a:t>(4)</a:t>
            </a:r>
            <a:endParaRPr lang="en-US" sz="2400" dirty="0">
              <a:solidFill>
                <a:srgbClr val="FF0000"/>
              </a:solidFill>
            </a:endParaRPr>
          </a:p>
        </p:txBody>
      </p:sp>
    </p:spTree>
    <p:extLst>
      <p:ext uri="{BB962C8B-B14F-4D97-AF65-F5344CB8AC3E}">
        <p14:creationId xmlns:p14="http://schemas.microsoft.com/office/powerpoint/2010/main" val="245987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BED993-8899-3069-EF6C-1F7A6E25183D}"/>
              </a:ext>
            </a:extLst>
          </p:cNvPr>
          <p:cNvSpPr txBox="1"/>
          <p:nvPr/>
        </p:nvSpPr>
        <p:spPr>
          <a:xfrm>
            <a:off x="2561254" y="311384"/>
            <a:ext cx="6130212" cy="954107"/>
          </a:xfrm>
          <a:prstGeom prst="rect">
            <a:avLst/>
          </a:prstGeom>
          <a:noFill/>
        </p:spPr>
        <p:txBody>
          <a:bodyPr wrap="square">
            <a:spAutoFit/>
          </a:bodyPr>
          <a:lstStyle/>
          <a:p>
            <a:r>
              <a:rPr lang="en-IN" sz="3600" b="0" i="0" u="none" strike="noStrike" baseline="0" dirty="0">
                <a:solidFill>
                  <a:srgbClr val="1F487C"/>
                </a:solidFill>
                <a:latin typeface="Times New Roman" panose="02020603050405020304" pitchFamily="18" charset="0"/>
              </a:rPr>
              <a:t>AM Low-Level Transmitter</a:t>
            </a:r>
          </a:p>
          <a:p>
            <a:r>
              <a:rPr lang="en-IN" sz="2000" b="1" i="0" u="none" strike="noStrike" baseline="0" dirty="0">
                <a:solidFill>
                  <a:srgbClr val="000000"/>
                </a:solidFill>
                <a:latin typeface="Times New Roman" panose="02020603050405020304" pitchFamily="18" charset="0"/>
              </a:rPr>
              <a:t> </a:t>
            </a:r>
            <a:endParaRPr lang="en-IN" dirty="0"/>
          </a:p>
        </p:txBody>
      </p:sp>
      <p:pic>
        <p:nvPicPr>
          <p:cNvPr id="7" name="Picture 6">
            <a:extLst>
              <a:ext uri="{FF2B5EF4-FFF2-40B4-BE49-F238E27FC236}">
                <a16:creationId xmlns:a16="http://schemas.microsoft.com/office/drawing/2014/main" id="{F52F50D2-9E06-ACC1-3C5B-A8400E5F50FE}"/>
              </a:ext>
            </a:extLst>
          </p:cNvPr>
          <p:cNvPicPr>
            <a:picLocks noChangeAspect="1"/>
          </p:cNvPicPr>
          <p:nvPr/>
        </p:nvPicPr>
        <p:blipFill>
          <a:blip r:embed="rId2"/>
          <a:stretch>
            <a:fillRect/>
          </a:stretch>
        </p:blipFill>
        <p:spPr>
          <a:xfrm>
            <a:off x="1182571" y="970384"/>
            <a:ext cx="9286376" cy="3505541"/>
          </a:xfrm>
          <a:prstGeom prst="rect">
            <a:avLst/>
          </a:prstGeom>
        </p:spPr>
      </p:pic>
      <p:sp>
        <p:nvSpPr>
          <p:cNvPr id="9" name="TextBox 8">
            <a:extLst>
              <a:ext uri="{FF2B5EF4-FFF2-40B4-BE49-F238E27FC236}">
                <a16:creationId xmlns:a16="http://schemas.microsoft.com/office/drawing/2014/main" id="{F5E89837-4206-6D79-6432-ECFB5C0F35F4}"/>
              </a:ext>
            </a:extLst>
          </p:cNvPr>
          <p:cNvSpPr txBox="1"/>
          <p:nvPr/>
        </p:nvSpPr>
        <p:spPr>
          <a:xfrm>
            <a:off x="2495939" y="4811759"/>
            <a:ext cx="7543800" cy="369332"/>
          </a:xfrm>
          <a:prstGeom prst="rect">
            <a:avLst/>
          </a:prstGeom>
          <a:noFill/>
        </p:spPr>
        <p:txBody>
          <a:bodyPr wrap="square">
            <a:spAutoFit/>
          </a:bodyPr>
          <a:lstStyle/>
          <a:p>
            <a:r>
              <a:rPr lang="en-US" dirty="0"/>
              <a:t>Figure:   AM transmitter Block diagram with Low Level Transmitter</a:t>
            </a:r>
            <a:endParaRPr lang="en-IN" dirty="0"/>
          </a:p>
        </p:txBody>
      </p:sp>
    </p:spTree>
    <p:extLst>
      <p:ext uri="{BB962C8B-B14F-4D97-AF65-F5344CB8AC3E}">
        <p14:creationId xmlns:p14="http://schemas.microsoft.com/office/powerpoint/2010/main" val="840946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E19ADA-4A81-2A4A-9DCA-31CBEFA64989}"/>
              </a:ext>
            </a:extLst>
          </p:cNvPr>
          <p:cNvSpPr txBox="1"/>
          <p:nvPr/>
        </p:nvSpPr>
        <p:spPr>
          <a:xfrm>
            <a:off x="975050" y="249123"/>
            <a:ext cx="9932436" cy="1938992"/>
          </a:xfrm>
          <a:prstGeom prst="rect">
            <a:avLst/>
          </a:prstGeom>
          <a:noFill/>
        </p:spPr>
        <p:txBody>
          <a:bodyPr wrap="square">
            <a:spAutoFit/>
          </a:bodyPr>
          <a:lstStyle/>
          <a:p>
            <a:r>
              <a:rPr lang="en-IN" sz="2400" b="0" i="0" u="none" strike="noStrike" baseline="0" dirty="0">
                <a:solidFill>
                  <a:srgbClr val="1F487C"/>
                </a:solidFill>
                <a:latin typeface="Times New Roman" panose="02020603050405020304" pitchFamily="18" charset="0"/>
              </a:rPr>
              <a:t>Radio Transmitters Contd.,</a:t>
            </a:r>
            <a:endParaRPr lang="en-IN" sz="2400" dirty="0"/>
          </a:p>
          <a:p>
            <a:endParaRPr lang="en-IN" sz="2400" b="1" i="0" u="none" strike="noStrike" baseline="0" dirty="0">
              <a:solidFill>
                <a:srgbClr val="C00000"/>
              </a:solidFill>
              <a:latin typeface="Times New Roman" panose="02020603050405020304" pitchFamily="18" charset="0"/>
            </a:endParaRPr>
          </a:p>
          <a:p>
            <a:r>
              <a:rPr lang="en-IN" sz="2400" b="1" i="0" u="none" strike="noStrike" baseline="0" dirty="0">
                <a:solidFill>
                  <a:srgbClr val="C00000"/>
                </a:solidFill>
                <a:latin typeface="Times New Roman" panose="02020603050405020304" pitchFamily="18" charset="0"/>
              </a:rPr>
              <a:t>2. High level modulation</a:t>
            </a:r>
            <a:endParaRPr lang="en-IN" sz="2400" b="0" i="0" u="none" strike="noStrike" baseline="0" dirty="0">
              <a:solidFill>
                <a:srgbClr val="C00000"/>
              </a:solidFill>
              <a:latin typeface="Times New Roman" panose="02020603050405020304" pitchFamily="18" charset="0"/>
            </a:endParaRPr>
          </a:p>
          <a:p>
            <a:r>
              <a:rPr lang="en-IN" sz="2400" b="0" i="0" u="none" strike="noStrike" baseline="0" dirty="0">
                <a:solidFill>
                  <a:srgbClr val="000000"/>
                </a:solidFill>
                <a:latin typeface="Times New Roman" panose="02020603050405020304" pitchFamily="18" charset="0"/>
              </a:rPr>
              <a:t>In high level modulation, modulation takes place in the final stage of amplification and therefore modulation circuitry has to handle high power.</a:t>
            </a:r>
          </a:p>
        </p:txBody>
      </p:sp>
      <p:pic>
        <p:nvPicPr>
          <p:cNvPr id="9" name="Picture 8">
            <a:extLst>
              <a:ext uri="{FF2B5EF4-FFF2-40B4-BE49-F238E27FC236}">
                <a16:creationId xmlns:a16="http://schemas.microsoft.com/office/drawing/2014/main" id="{8687BD6D-07F2-366F-F969-93063D7A3AAB}"/>
              </a:ext>
            </a:extLst>
          </p:cNvPr>
          <p:cNvPicPr>
            <a:picLocks noChangeAspect="1"/>
          </p:cNvPicPr>
          <p:nvPr/>
        </p:nvPicPr>
        <p:blipFill>
          <a:blip r:embed="rId2"/>
          <a:stretch>
            <a:fillRect/>
          </a:stretch>
        </p:blipFill>
        <p:spPr>
          <a:xfrm>
            <a:off x="1987464" y="2188115"/>
            <a:ext cx="8210851" cy="3644228"/>
          </a:xfrm>
          <a:prstGeom prst="rect">
            <a:avLst/>
          </a:prstGeom>
        </p:spPr>
      </p:pic>
      <p:sp>
        <p:nvSpPr>
          <p:cNvPr id="11" name="TextBox 10">
            <a:extLst>
              <a:ext uri="{FF2B5EF4-FFF2-40B4-BE49-F238E27FC236}">
                <a16:creationId xmlns:a16="http://schemas.microsoft.com/office/drawing/2014/main" id="{320CE719-B16E-8FDC-319B-8791872F6757}"/>
              </a:ext>
            </a:extLst>
          </p:cNvPr>
          <p:cNvSpPr txBox="1"/>
          <p:nvPr/>
        </p:nvSpPr>
        <p:spPr>
          <a:xfrm>
            <a:off x="3671596" y="5832343"/>
            <a:ext cx="6130212" cy="369332"/>
          </a:xfrm>
          <a:prstGeom prst="rect">
            <a:avLst/>
          </a:prstGeom>
          <a:noFill/>
        </p:spPr>
        <p:txBody>
          <a:bodyPr wrap="square">
            <a:spAutoFit/>
          </a:bodyPr>
          <a:lstStyle/>
          <a:p>
            <a:r>
              <a:rPr lang="en-US" dirty="0"/>
              <a:t>Figure: transmitter Block diagram with High Level Transmitter</a:t>
            </a:r>
            <a:endParaRPr lang="en-IN" dirty="0"/>
          </a:p>
        </p:txBody>
      </p:sp>
    </p:spTree>
    <p:extLst>
      <p:ext uri="{BB962C8B-B14F-4D97-AF65-F5344CB8AC3E}">
        <p14:creationId xmlns:p14="http://schemas.microsoft.com/office/powerpoint/2010/main" val="791642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ECFAC0-69D6-DE5F-7351-60C9FDCDD6B1}"/>
              </a:ext>
            </a:extLst>
          </p:cNvPr>
          <p:cNvSpPr txBox="1"/>
          <p:nvPr/>
        </p:nvSpPr>
        <p:spPr>
          <a:xfrm>
            <a:off x="884076" y="373225"/>
            <a:ext cx="9491565" cy="5539978"/>
          </a:xfrm>
          <a:prstGeom prst="rect">
            <a:avLst/>
          </a:prstGeom>
          <a:noFill/>
        </p:spPr>
        <p:txBody>
          <a:bodyPr wrap="square">
            <a:spAutoFit/>
          </a:bodyPr>
          <a:lstStyle/>
          <a:p>
            <a:endParaRPr lang="en-US" dirty="0"/>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can be seen that stable RF source, buffer amplifier and subsequent RF power amplifiers are common for both low level modulation transmitter and high level modulation transmitter</a:t>
            </a: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stable RF source is provided by crystal oscillator with a carrier frequency or submultiple of it</a:t>
            </a: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buffer amplifiers are usually class A amplifier where as power amplifiers are class C amplifiers in both, audio and power audio frequency (AF) amplifiers are present</a:t>
            </a: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fact, the only </a:t>
            </a:r>
            <a:r>
              <a:rPr lang="en-US" sz="2400" dirty="0" err="1">
                <a:latin typeface="Times New Roman" panose="02020603050405020304" pitchFamily="18" charset="0"/>
                <a:cs typeface="Times New Roman" panose="02020603050405020304" pitchFamily="18" charset="0"/>
              </a:rPr>
              <a:t>differnce</a:t>
            </a:r>
            <a:r>
              <a:rPr lang="en-US" sz="2400" dirty="0">
                <a:latin typeface="Times New Roman" panose="02020603050405020304" pitchFamily="18" charset="0"/>
                <a:cs typeface="Times New Roman" panose="02020603050405020304" pitchFamily="18" charset="0"/>
              </a:rPr>
              <a:t> is the point at which the modulation takes place In case of low level modulation, modulation takes place at low power level,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e before the final output amplifier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442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85549E-C4FD-D0CC-473C-DC1184E09E4E}"/>
              </a:ext>
            </a:extLst>
          </p:cNvPr>
          <p:cNvSpPr txBox="1"/>
          <p:nvPr/>
        </p:nvSpPr>
        <p:spPr>
          <a:xfrm>
            <a:off x="1080018" y="789239"/>
            <a:ext cx="9547550" cy="4154984"/>
          </a:xfrm>
          <a:prstGeom prst="rect">
            <a:avLst/>
          </a:prstGeom>
          <a:noFill/>
        </p:spPr>
        <p:txBody>
          <a:bodyPr wrap="square">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low level modulation system amplifier efficiency and bandwidth preservations are important factors since audio signal is having low power</a:t>
            </a: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For high level modulation other than efficiency of amplifier power handling capability, distortion, capability of handling amplitude variations are important parameter</a:t>
            </a: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output of final amplifier is passed through an impedance matching network that includes the tank circuit of the final amplifier For tank circuits, Q is kept low enough to pass all sideband signals without amplitude and frequency distortion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651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E45774-0C04-5CA8-E119-F2806FECC7FD}"/>
              </a:ext>
            </a:extLst>
          </p:cNvPr>
          <p:cNvSpPr txBox="1"/>
          <p:nvPr/>
        </p:nvSpPr>
        <p:spPr>
          <a:xfrm>
            <a:off x="550506" y="195942"/>
            <a:ext cx="11576180" cy="892552"/>
          </a:xfrm>
          <a:prstGeom prst="rect">
            <a:avLst/>
          </a:prstGeom>
          <a:noFill/>
        </p:spPr>
        <p:txBody>
          <a:bodyPr wrap="square">
            <a:spAutoFit/>
          </a:bodyPr>
          <a:lstStyle/>
          <a:p>
            <a:pPr algn="l"/>
            <a:endParaRPr lang="en-IN" sz="800" b="0" i="0" u="none" strike="noStrike" baseline="0" dirty="0">
              <a:solidFill>
                <a:srgbClr val="0070C0"/>
              </a:solidFill>
              <a:latin typeface="Times New Roman" panose="02020603050405020304" pitchFamily="18" charset="0"/>
            </a:endParaRPr>
          </a:p>
          <a:p>
            <a:r>
              <a:rPr lang="en-IN" sz="1200" b="0" i="0" u="none" strike="noStrike" baseline="0" dirty="0">
                <a:solidFill>
                  <a:srgbClr val="0070C0"/>
                </a:solidFill>
                <a:latin typeface="Times New Roman" panose="02020603050405020304" pitchFamily="18" charset="0"/>
              </a:rPr>
              <a:t>.</a:t>
            </a:r>
          </a:p>
          <a:p>
            <a:r>
              <a:rPr lang="en-US" sz="3200" b="0" i="0" u="none" strike="noStrike" baseline="0" dirty="0">
                <a:solidFill>
                  <a:srgbClr val="0070C0"/>
                </a:solidFill>
                <a:latin typeface="Times New Roman" panose="02020603050405020304" pitchFamily="18" charset="0"/>
              </a:rPr>
              <a:t>Effect of Feedback on Performance of AM Transmitter Contd</a:t>
            </a:r>
            <a:r>
              <a:rPr lang="en-US" sz="1800" b="0" i="0" u="none" strike="noStrike" baseline="0" dirty="0">
                <a:solidFill>
                  <a:srgbClr val="0070C0"/>
                </a:solidFill>
                <a:latin typeface="Times New Roman" panose="02020603050405020304" pitchFamily="18" charset="0"/>
              </a:rPr>
              <a:t>.,</a:t>
            </a:r>
            <a:endParaRPr lang="en-IN" dirty="0">
              <a:solidFill>
                <a:srgbClr val="0070C0"/>
              </a:solidFill>
            </a:endParaRPr>
          </a:p>
        </p:txBody>
      </p:sp>
      <p:sp>
        <p:nvSpPr>
          <p:cNvPr id="5" name="TextBox 4">
            <a:extLst>
              <a:ext uri="{FF2B5EF4-FFF2-40B4-BE49-F238E27FC236}">
                <a16:creationId xmlns:a16="http://schemas.microsoft.com/office/drawing/2014/main" id="{1A95F49E-3BCF-4266-6E1F-1AEFD7D81CAC}"/>
              </a:ext>
            </a:extLst>
          </p:cNvPr>
          <p:cNvSpPr txBox="1"/>
          <p:nvPr/>
        </p:nvSpPr>
        <p:spPr>
          <a:xfrm>
            <a:off x="681134" y="982176"/>
            <a:ext cx="10450285" cy="4893647"/>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Generally, negative feedback is provided in AM transmitters This negative feedback reduces the distortion in a class C modulator system It also linearizes the output of the class C modulator</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negative feedback circuitry samples the RF signal send to the antenna This sample signal is demodulated by linear demodulator to produce feedback signal</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Tuned class C amplifier must provide sufficient power gain to drive the final power amplifier</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Antenna systems for AM transmitters must be located at some point remote from the studio operations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7325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608DAF-04EE-63D4-69D2-9D0F5FB14EDD}"/>
              </a:ext>
            </a:extLst>
          </p:cNvPr>
          <p:cNvSpPr txBox="1"/>
          <p:nvPr/>
        </p:nvSpPr>
        <p:spPr>
          <a:xfrm>
            <a:off x="2355980" y="529126"/>
            <a:ext cx="6130212" cy="954107"/>
          </a:xfrm>
          <a:prstGeom prst="rect">
            <a:avLst/>
          </a:prstGeom>
          <a:noFill/>
        </p:spPr>
        <p:txBody>
          <a:bodyPr wrap="square">
            <a:spAutoFit/>
          </a:bodyPr>
          <a:lstStyle/>
          <a:p>
            <a:r>
              <a:rPr lang="en-US" sz="2800" b="0" i="0" u="none" strike="noStrike" baseline="0" dirty="0">
                <a:solidFill>
                  <a:srgbClr val="1F487C"/>
                </a:solidFill>
                <a:latin typeface="Times New Roman" panose="02020603050405020304" pitchFamily="18" charset="0"/>
              </a:rPr>
              <a:t>Effect of Feedback on Performance of AM Transmitter</a:t>
            </a:r>
            <a:endParaRPr lang="en-IN" sz="2800" dirty="0"/>
          </a:p>
        </p:txBody>
      </p:sp>
      <p:pic>
        <p:nvPicPr>
          <p:cNvPr id="5" name="Picture 4">
            <a:extLst>
              <a:ext uri="{FF2B5EF4-FFF2-40B4-BE49-F238E27FC236}">
                <a16:creationId xmlns:a16="http://schemas.microsoft.com/office/drawing/2014/main" id="{F4EA8CF3-5ADF-158A-6BB2-41473C269FD3}"/>
              </a:ext>
            </a:extLst>
          </p:cNvPr>
          <p:cNvPicPr>
            <a:picLocks noChangeAspect="1"/>
          </p:cNvPicPr>
          <p:nvPr/>
        </p:nvPicPr>
        <p:blipFill>
          <a:blip r:embed="rId2"/>
          <a:stretch>
            <a:fillRect/>
          </a:stretch>
        </p:blipFill>
        <p:spPr>
          <a:xfrm>
            <a:off x="1474237" y="1017581"/>
            <a:ext cx="7679094" cy="4096620"/>
          </a:xfrm>
          <a:prstGeom prst="rect">
            <a:avLst/>
          </a:prstGeom>
        </p:spPr>
      </p:pic>
      <p:sp>
        <p:nvSpPr>
          <p:cNvPr id="7" name="TextBox 6">
            <a:extLst>
              <a:ext uri="{FF2B5EF4-FFF2-40B4-BE49-F238E27FC236}">
                <a16:creationId xmlns:a16="http://schemas.microsoft.com/office/drawing/2014/main" id="{BFE60087-A4EF-C906-4999-1ACBCACC04D1}"/>
              </a:ext>
            </a:extLst>
          </p:cNvPr>
          <p:cNvSpPr txBox="1"/>
          <p:nvPr/>
        </p:nvSpPr>
        <p:spPr>
          <a:xfrm>
            <a:off x="2719874" y="5471087"/>
            <a:ext cx="6130212" cy="369332"/>
          </a:xfrm>
          <a:prstGeom prst="rect">
            <a:avLst/>
          </a:prstGeom>
          <a:noFill/>
        </p:spPr>
        <p:txBody>
          <a:bodyPr wrap="square">
            <a:spAutoFit/>
          </a:bodyPr>
          <a:lstStyle/>
          <a:p>
            <a:r>
              <a:rPr lang="en-IN" sz="1800" b="1" i="0" u="none" strike="noStrike" baseline="0" dirty="0">
                <a:solidFill>
                  <a:srgbClr val="000000"/>
                </a:solidFill>
                <a:latin typeface="Times New Roman" panose="02020603050405020304" pitchFamily="18" charset="0"/>
              </a:rPr>
              <a:t>Figure: </a:t>
            </a:r>
            <a:r>
              <a:rPr lang="en-IN" sz="1800" b="0" i="0" u="none" strike="noStrike" baseline="0" dirty="0">
                <a:solidFill>
                  <a:srgbClr val="000000"/>
                </a:solidFill>
                <a:latin typeface="Times New Roman" panose="02020603050405020304" pitchFamily="18" charset="0"/>
              </a:rPr>
              <a:t>Negative Feedback Circuitry</a:t>
            </a:r>
            <a:endParaRPr lang="en-IN" dirty="0"/>
          </a:p>
        </p:txBody>
      </p:sp>
    </p:spTree>
    <p:extLst>
      <p:ext uri="{BB962C8B-B14F-4D97-AF65-F5344CB8AC3E}">
        <p14:creationId xmlns:p14="http://schemas.microsoft.com/office/powerpoint/2010/main" val="1323734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0568CE85963C4E9F7FF8CC26FAF3FC" ma:contentTypeVersion="2" ma:contentTypeDescription="Create a new document." ma:contentTypeScope="" ma:versionID="c0ad496381794fc5813088df3cb9dcbd">
  <xsd:schema xmlns:xsd="http://www.w3.org/2001/XMLSchema" xmlns:xs="http://www.w3.org/2001/XMLSchema" xmlns:p="http://schemas.microsoft.com/office/2006/metadata/properties" xmlns:ns2="fe0a40f5-f620-4214-a4bc-4ec21c506338" targetNamespace="http://schemas.microsoft.com/office/2006/metadata/properties" ma:root="true" ma:fieldsID="c2b51037c6b7e8883e2c02da1a892794" ns2:_="">
    <xsd:import namespace="fe0a40f5-f620-4214-a4bc-4ec21c5063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0a40f5-f620-4214-a4bc-4ec21c5063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F798AC-A7E0-4C57-8B84-84DD61B9FA5F}"/>
</file>

<file path=customXml/itemProps2.xml><?xml version="1.0" encoding="utf-8"?>
<ds:datastoreItem xmlns:ds="http://schemas.openxmlformats.org/officeDocument/2006/customXml" ds:itemID="{8A95F667-3686-4ABD-A539-F6DD953CDC65}"/>
</file>

<file path=customXml/itemProps3.xml><?xml version="1.0" encoding="utf-8"?>
<ds:datastoreItem xmlns:ds="http://schemas.openxmlformats.org/officeDocument/2006/customXml" ds:itemID="{929FEE81-26FD-4F2A-86E8-792FEDB37203}"/>
</file>

<file path=docProps/app.xml><?xml version="1.0" encoding="utf-8"?>
<Properties xmlns="http://schemas.openxmlformats.org/officeDocument/2006/extended-properties" xmlns:vt="http://schemas.openxmlformats.org/officeDocument/2006/docPropsVTypes">
  <TotalTime>106</TotalTime>
  <Words>2494</Words>
  <Application>Microsoft Office PowerPoint</Application>
  <PresentationFormat>Widescreen</PresentationFormat>
  <Paragraphs>262</Paragraphs>
  <Slides>36</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6" baseType="lpstr">
      <vt:lpstr>Arial</vt:lpstr>
      <vt:lpstr>Arial</vt:lpstr>
      <vt:lpstr>Calibri</vt:lpstr>
      <vt:lpstr>Calibri Light</vt:lpstr>
      <vt:lpstr>Courier New</vt:lpstr>
      <vt:lpstr>Fira Sans Condensed ExtraBold</vt:lpstr>
      <vt:lpstr>Times New Roman</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Chandramauleshwar Roy</dc:creator>
  <cp:lastModifiedBy>Chandramauleshwar Roy</cp:lastModifiedBy>
  <cp:revision>28</cp:revision>
  <dcterms:created xsi:type="dcterms:W3CDTF">2023-06-21T01:41:15Z</dcterms:created>
  <dcterms:modified xsi:type="dcterms:W3CDTF">2023-06-25T11:33:24Z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0x010100DB0568CE85963C4E9F7FF8CC26FAF3FC</vt:lpwstr>
  </property>
</Properties>
</file>