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media/image10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39.jpg" ContentType="image/jpg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media/image52.jpg" ContentType="image/jpg"/>
  <Override PartName="/ppt/media/image53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48"/>
  </p:notesMasterIdLst>
  <p:sldIdLst>
    <p:sldId id="256" r:id="rId4"/>
    <p:sldId id="320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  <p:sldId id="38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BBC0B-F017-4F4A-8156-6E21889475BC}" v="2" dt="2023-04-20T03:30:31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Priya S" userId="S::sripriya.s2021@vitstudent.ac.in::6428c640-6200-4721-87b0-809e3cd3084f" providerId="AD" clId="Web-{1F7BBC0B-F017-4F4A-8156-6E21889475BC}"/>
    <pc:docChg chg="sldOrd">
      <pc:chgData name="Sri Priya S" userId="S::sripriya.s2021@vitstudent.ac.in::6428c640-6200-4721-87b0-809e3cd3084f" providerId="AD" clId="Web-{1F7BBC0B-F017-4F4A-8156-6E21889475BC}" dt="2023-04-20T03:30:31.818" v="1"/>
      <pc:docMkLst>
        <pc:docMk/>
      </pc:docMkLst>
      <pc:sldChg chg="ord">
        <pc:chgData name="Sri Priya S" userId="S::sripriya.s2021@vitstudent.ac.in::6428c640-6200-4721-87b0-809e3cd3084f" providerId="AD" clId="Web-{1F7BBC0B-F017-4F4A-8156-6E21889475BC}" dt="2023-04-20T03:30:31.818" v="1"/>
        <pc:sldMkLst>
          <pc:docMk/>
          <pc:sldMk cId="839076143" sldId="320"/>
        </pc:sldMkLst>
      </pc:sldChg>
      <pc:sldChg chg="ord">
        <pc:chgData name="Sri Priya S" userId="S::sripriya.s2021@vitstudent.ac.in::6428c640-6200-4721-87b0-809e3cd3084f" providerId="AD" clId="Web-{1F7BBC0B-F017-4F4A-8156-6E21889475BC}" dt="2023-04-20T03:30:26.412" v="0"/>
        <pc:sldMkLst>
          <pc:docMk/>
          <pc:sldMk cId="1536215840" sldId="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19-04-2023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6/5/2020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6/5/2020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Prof.Ch.Srinivasa Rao - JNTUK - UCEV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6/5/2020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Prof.Ch.Srinivasa Rao - JNTUK - UCEV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jp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Communication 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Tw Cen MT" pitchFamily="34" charset="0"/>
              </a:rPr>
              <a:t>BECE304L</a:t>
            </a:r>
          </a:p>
          <a:p>
            <a:r>
              <a:rPr lang="en-US" b="1" dirty="0">
                <a:solidFill>
                  <a:srgbClr val="0D0D0D"/>
                </a:solidFill>
                <a:latin typeface="Tw Cen MT" pitchFamily="34" charset="0"/>
              </a:rPr>
              <a:t>Module-7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7070" y="-23848"/>
            <a:ext cx="480131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Aliasing</a:t>
            </a:r>
            <a:r>
              <a:rPr spc="-60" dirty="0"/>
              <a:t> </a:t>
            </a:r>
            <a:r>
              <a:rPr spc="-35" dirty="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08405"/>
            <a:ext cx="807402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 , an </a:t>
            </a:r>
            <a:r>
              <a:rPr sz="2400" spc="-5" dirty="0">
                <a:latin typeface="Times New Roman"/>
                <a:cs typeface="Times New Roman"/>
              </a:rPr>
              <a:t>information bearing </a:t>
            </a:r>
            <a:r>
              <a:rPr sz="2400" dirty="0">
                <a:latin typeface="Times New Roman"/>
                <a:cs typeface="Times New Roman"/>
              </a:rPr>
              <a:t>signal is not </a:t>
            </a:r>
            <a:r>
              <a:rPr sz="2400" spc="-5" dirty="0">
                <a:latin typeface="Times New Roman"/>
                <a:cs typeface="Times New Roman"/>
              </a:rPr>
              <a:t>strictly band-limited,  some </a:t>
            </a:r>
            <a:r>
              <a:rPr sz="2400" dirty="0">
                <a:latin typeface="Times New Roman"/>
                <a:cs typeface="Times New Roman"/>
              </a:rPr>
              <a:t>aliasing is produced by the </a:t>
            </a:r>
            <a:r>
              <a:rPr sz="2400" spc="-5" dirty="0">
                <a:latin typeface="Times New Roman"/>
                <a:cs typeface="Times New Roman"/>
              </a:rPr>
              <a:t>sampling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Aliasing refers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phenomenon </a:t>
            </a:r>
            <a:r>
              <a:rPr sz="2400" dirty="0">
                <a:latin typeface="Times New Roman"/>
                <a:cs typeface="Times New Roman"/>
              </a:rPr>
              <a:t>of a high frequency  </a:t>
            </a:r>
            <a:r>
              <a:rPr sz="2400" spc="-5" dirty="0">
                <a:latin typeface="Times New Roman"/>
                <a:cs typeface="Times New Roman"/>
              </a:rPr>
              <a:t>component 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spectrum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signal seemingly taking </a:t>
            </a:r>
            <a:r>
              <a:rPr sz="2400" spc="-15" dirty="0">
                <a:latin typeface="Times New Roman"/>
                <a:cs typeface="Times New Roman"/>
              </a:rPr>
              <a:t>on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identity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lower frequency </a:t>
            </a:r>
            <a:r>
              <a:rPr sz="2400" dirty="0">
                <a:latin typeface="Times New Roman"/>
                <a:cs typeface="Times New Roman"/>
              </a:rPr>
              <a:t>in the spectrum of its  </a:t>
            </a:r>
            <a:r>
              <a:rPr sz="2400" spc="-5" dirty="0">
                <a:latin typeface="Times New Roman"/>
                <a:cs typeface="Times New Roman"/>
              </a:rPr>
              <a:t>sampled </a:t>
            </a:r>
            <a:r>
              <a:rPr sz="2400" dirty="0">
                <a:latin typeface="Times New Roman"/>
                <a:cs typeface="Times New Roman"/>
              </a:rPr>
              <a:t>version, </a:t>
            </a:r>
            <a:r>
              <a:rPr sz="2400" spc="-5" dirty="0">
                <a:latin typeface="Times New Roman"/>
                <a:cs typeface="Times New Roman"/>
              </a:rPr>
              <a:t>as illustrated </a:t>
            </a:r>
            <a:r>
              <a:rPr sz="2400" dirty="0">
                <a:latin typeface="Times New Roman"/>
                <a:cs typeface="Times New Roman"/>
              </a:rPr>
              <a:t>in below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8021" y="3220742"/>
            <a:ext cx="5632173" cy="25704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4540" y="5926023"/>
            <a:ext cx="80537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Figure: </a:t>
            </a:r>
            <a:r>
              <a:rPr sz="1800" spc="-5" dirty="0">
                <a:latin typeface="Carlito"/>
                <a:cs typeface="Carlito"/>
              </a:rPr>
              <a:t>(a)Spectrum of </a:t>
            </a:r>
            <a:r>
              <a:rPr sz="1800" dirty="0">
                <a:latin typeface="Carlito"/>
                <a:cs typeface="Carlito"/>
              </a:rPr>
              <a:t>a signal </a:t>
            </a:r>
            <a:r>
              <a:rPr sz="1800" spc="-5" dirty="0">
                <a:latin typeface="Carlito"/>
                <a:cs typeface="Carlito"/>
              </a:rPr>
              <a:t>(b) Spectrum of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undersampled </a:t>
            </a:r>
            <a:r>
              <a:rPr sz="1800" spc="-10" dirty="0">
                <a:latin typeface="Carlito"/>
                <a:cs typeface="Carlito"/>
              </a:rPr>
              <a:t>version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signal</a:t>
            </a:r>
            <a:endParaRPr sz="1800">
              <a:latin typeface="Carlito"/>
              <a:cs typeface="Carlito"/>
            </a:endParaRPr>
          </a:p>
          <a:p>
            <a:pPr marL="79883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exhibiting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aliasing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phenomenon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7145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852" y="-23848"/>
            <a:ext cx="725761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Corrective Measures </a:t>
            </a:r>
            <a:r>
              <a:rPr spc="-25" dirty="0"/>
              <a:t>for</a:t>
            </a:r>
            <a:r>
              <a:rPr spc="-75" dirty="0"/>
              <a:t> </a:t>
            </a:r>
            <a:r>
              <a:rPr dirty="0"/>
              <a:t>Aliasing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5605"/>
            <a:ext cx="807339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Prior to </a:t>
            </a:r>
            <a:r>
              <a:rPr sz="2400" spc="-5" dirty="0">
                <a:latin typeface="Times New Roman"/>
                <a:cs typeface="Times New Roman"/>
              </a:rPr>
              <a:t>sampling,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low-pass </a:t>
            </a:r>
            <a:r>
              <a:rPr sz="2400" spc="-5" dirty="0">
                <a:solidFill>
                  <a:srgbClr val="17375E"/>
                </a:solidFill>
                <a:latin typeface="Times New Roman"/>
                <a:cs typeface="Times New Roman"/>
              </a:rPr>
              <a:t>anti-aliasing filter </a:t>
            </a:r>
            <a:r>
              <a:rPr sz="2400" dirty="0">
                <a:latin typeface="Times New Roman"/>
                <a:cs typeface="Times New Roman"/>
              </a:rPr>
              <a:t>is used </a:t>
            </a:r>
            <a:r>
              <a:rPr sz="2400" spc="5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attenuate those </a:t>
            </a:r>
            <a:r>
              <a:rPr sz="2400" dirty="0">
                <a:latin typeface="Times New Roman"/>
                <a:cs typeface="Times New Roman"/>
              </a:rPr>
              <a:t>high frequency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of the signal </a:t>
            </a:r>
            <a:r>
              <a:rPr sz="2400" spc="-5" dirty="0">
                <a:latin typeface="Times New Roman"/>
                <a:cs typeface="Times New Roman"/>
              </a:rPr>
              <a:t>that 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not essential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information being conveyed by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filtered </a:t>
            </a:r>
            <a:r>
              <a:rPr sz="2400" dirty="0">
                <a:latin typeface="Times New Roman"/>
                <a:cs typeface="Times New Roman"/>
              </a:rPr>
              <a:t>signal is </a:t>
            </a:r>
            <a:r>
              <a:rPr sz="2400" spc="-5" dirty="0">
                <a:latin typeface="Times New Roman"/>
                <a:cs typeface="Times New Roman"/>
              </a:rPr>
              <a:t>sampled </a:t>
            </a:r>
            <a:r>
              <a:rPr sz="2400" dirty="0">
                <a:latin typeface="Times New Roman"/>
                <a:cs typeface="Times New Roman"/>
              </a:rPr>
              <a:t>at a </a:t>
            </a:r>
            <a:r>
              <a:rPr sz="2400" spc="-5" dirty="0">
                <a:latin typeface="Times New Roman"/>
                <a:cs typeface="Times New Roman"/>
              </a:rPr>
              <a:t>rate </a:t>
            </a:r>
            <a:r>
              <a:rPr sz="2400" spc="-5" dirty="0">
                <a:solidFill>
                  <a:srgbClr val="17375E"/>
                </a:solidFill>
                <a:latin typeface="Times New Roman"/>
                <a:cs typeface="Times New Roman"/>
              </a:rPr>
              <a:t>slightly </a:t>
            </a:r>
            <a:r>
              <a:rPr sz="2400" dirty="0">
                <a:solidFill>
                  <a:srgbClr val="17375E"/>
                </a:solidFill>
                <a:latin typeface="Times New Roman"/>
                <a:cs typeface="Times New Roman"/>
              </a:rPr>
              <a:t>higher than </a:t>
            </a:r>
            <a:r>
              <a:rPr sz="2400" spc="-5" dirty="0">
                <a:solidFill>
                  <a:srgbClr val="17375E"/>
                </a:solidFill>
                <a:latin typeface="Times New Roman"/>
                <a:cs typeface="Times New Roman"/>
              </a:rPr>
              <a:t>the  Nyquist rate. </a:t>
            </a:r>
            <a:r>
              <a:rPr sz="2400" spc="-5" dirty="0">
                <a:latin typeface="Times New Roman"/>
                <a:cs typeface="Times New Roman"/>
              </a:rPr>
              <a:t>Also,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10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beneficial </a:t>
            </a:r>
            <a:r>
              <a:rPr sz="2400" spc="-10" dirty="0">
                <a:latin typeface="Times New Roman"/>
                <a:cs typeface="Times New Roman"/>
              </a:rPr>
              <a:t>effect of </a:t>
            </a:r>
            <a:r>
              <a:rPr sz="2400" dirty="0">
                <a:latin typeface="Times New Roman"/>
                <a:cs typeface="Times New Roman"/>
              </a:rPr>
              <a:t>easing the  design </a:t>
            </a:r>
            <a:r>
              <a:rPr sz="2400" spc="-5" dirty="0">
                <a:latin typeface="Times New Roman"/>
                <a:cs typeface="Times New Roman"/>
              </a:rPr>
              <a:t>of the reconstruction filter 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recover the original  </a:t>
            </a:r>
            <a:r>
              <a:rPr sz="2400" dirty="0">
                <a:latin typeface="Times New Roman"/>
                <a:cs typeface="Times New Roman"/>
              </a:rPr>
              <a:t>signal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its </a:t>
            </a:r>
            <a:r>
              <a:rPr sz="2400" spc="-5" dirty="0">
                <a:latin typeface="Times New Roman"/>
                <a:cs typeface="Times New Roman"/>
              </a:rPr>
              <a:t>sampled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version.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223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4353" y="304800"/>
            <a:ext cx="8192446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9740" y="5657799"/>
            <a:ext cx="8530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Figure: </a:t>
            </a:r>
            <a:r>
              <a:rPr sz="1800" spc="-5" dirty="0">
                <a:latin typeface="Carlito"/>
                <a:cs typeface="Carlito"/>
              </a:rPr>
              <a:t>(a) Anti-alias </a:t>
            </a:r>
            <a:r>
              <a:rPr sz="1800" spc="-10" dirty="0">
                <a:latin typeface="Carlito"/>
                <a:cs typeface="Carlito"/>
              </a:rPr>
              <a:t>filtered </a:t>
            </a:r>
            <a:r>
              <a:rPr sz="1800" spc="-5" dirty="0">
                <a:latin typeface="Carlito"/>
                <a:cs typeface="Carlito"/>
              </a:rPr>
              <a:t>spectrum of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information </a:t>
            </a:r>
            <a:r>
              <a:rPr sz="1800" spc="-5" dirty="0">
                <a:latin typeface="Carlito"/>
                <a:cs typeface="Carlito"/>
              </a:rPr>
              <a:t>bearing </a:t>
            </a:r>
            <a:r>
              <a:rPr sz="1800" dirty="0">
                <a:latin typeface="Carlito"/>
                <a:cs typeface="Carlito"/>
              </a:rPr>
              <a:t>signal </a:t>
            </a:r>
            <a:r>
              <a:rPr sz="1800" spc="-5" dirty="0">
                <a:latin typeface="Carlito"/>
                <a:cs typeface="Carlito"/>
              </a:rPr>
              <a:t>(b) Spectrum of  </a:t>
            </a:r>
            <a:r>
              <a:rPr sz="1800" spc="-10" dirty="0">
                <a:latin typeface="Carlito"/>
                <a:cs typeface="Carlito"/>
              </a:rPr>
              <a:t>instantaneously </a:t>
            </a:r>
            <a:r>
              <a:rPr sz="1800" dirty="0">
                <a:latin typeface="Carlito"/>
                <a:cs typeface="Carlito"/>
              </a:rPr>
              <a:t>sampled </a:t>
            </a:r>
            <a:r>
              <a:rPr sz="1800" spc="-10" dirty="0">
                <a:latin typeface="Carlito"/>
                <a:cs typeface="Carlito"/>
              </a:rPr>
              <a:t>version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signal, </a:t>
            </a:r>
            <a:r>
              <a:rPr sz="1800" dirty="0">
                <a:latin typeface="Carlito"/>
                <a:cs typeface="Carlito"/>
              </a:rPr>
              <a:t>assuming the use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sampling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10" dirty="0">
                <a:latin typeface="Carlito"/>
                <a:cs typeface="Carlito"/>
              </a:rPr>
              <a:t>greater  </a:t>
            </a:r>
            <a:r>
              <a:rPr sz="1800" dirty="0">
                <a:latin typeface="Carlito"/>
                <a:cs typeface="Carlito"/>
              </a:rPr>
              <a:t>than the </a:t>
            </a:r>
            <a:r>
              <a:rPr sz="1800" spc="-10" dirty="0">
                <a:latin typeface="Carlito"/>
                <a:cs typeface="Carlito"/>
              </a:rPr>
              <a:t>Nyquist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10" dirty="0">
                <a:latin typeface="Carlito"/>
                <a:cs typeface="Carlito"/>
              </a:rPr>
              <a:t>(c) </a:t>
            </a:r>
            <a:r>
              <a:rPr sz="1800" spc="-5" dirty="0">
                <a:latin typeface="Carlito"/>
                <a:cs typeface="Carlito"/>
              </a:rPr>
              <a:t>Magnitude response of </a:t>
            </a:r>
            <a:r>
              <a:rPr sz="1800" spc="-10" dirty="0">
                <a:latin typeface="Carlito"/>
                <a:cs typeface="Carlito"/>
              </a:rPr>
              <a:t>reconstruction</a:t>
            </a:r>
            <a:r>
              <a:rPr sz="1800" spc="17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filter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13187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557" y="42164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Pulse Analog</a:t>
            </a:r>
            <a:r>
              <a:rPr spc="-25" dirty="0"/>
              <a:t> </a:t>
            </a:r>
            <a:r>
              <a:rPr spc="-10" dirty="0"/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9405"/>
            <a:ext cx="807275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analog modulation systems, some parameter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sinusoidal  carrier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varied according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instantaneous value </a:t>
            </a:r>
            <a:r>
              <a:rPr sz="2400" dirty="0">
                <a:latin typeface="Times New Roman"/>
                <a:cs typeface="Times New Roman"/>
              </a:rPr>
              <a:t>of the  </a:t>
            </a:r>
            <a:r>
              <a:rPr sz="2400" spc="-5" dirty="0">
                <a:latin typeface="Times New Roman"/>
                <a:cs typeface="Times New Roman"/>
              </a:rPr>
              <a:t>modulating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Pulse modulation methods,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17375E"/>
                </a:solidFill>
                <a:latin typeface="Times New Roman"/>
                <a:cs typeface="Times New Roman"/>
              </a:rPr>
              <a:t>carrier </a:t>
            </a:r>
            <a:r>
              <a:rPr sz="2400" dirty="0">
                <a:solidFill>
                  <a:srgbClr val="17375E"/>
                </a:solidFill>
                <a:latin typeface="Times New Roman"/>
                <a:cs typeface="Times New Roman"/>
              </a:rPr>
              <a:t>is no longer a  continuous </a:t>
            </a:r>
            <a:r>
              <a:rPr sz="2400" spc="-5" dirty="0">
                <a:solidFill>
                  <a:srgbClr val="17375E"/>
                </a:solidFill>
                <a:latin typeface="Times New Roman"/>
                <a:cs typeface="Times New Roman"/>
              </a:rPr>
              <a:t>signal but consists </a:t>
            </a:r>
            <a:r>
              <a:rPr sz="2400" dirty="0">
                <a:solidFill>
                  <a:srgbClr val="17375E"/>
                </a:solidFill>
                <a:latin typeface="Times New Roman"/>
                <a:cs typeface="Times New Roman"/>
              </a:rPr>
              <a:t>of a </a:t>
            </a:r>
            <a:r>
              <a:rPr sz="2400" spc="-5" dirty="0">
                <a:solidFill>
                  <a:srgbClr val="17375E"/>
                </a:solidFill>
                <a:latin typeface="Times New Roman"/>
                <a:cs typeface="Times New Roman"/>
              </a:rPr>
              <a:t>pulse train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spc="-5" dirty="0">
                <a:latin typeface="Times New Roman"/>
                <a:cs typeface="Times New Roman"/>
              </a:rPr>
              <a:t>parameter  </a:t>
            </a:r>
            <a:r>
              <a:rPr sz="2400" dirty="0">
                <a:latin typeface="Times New Roman"/>
                <a:cs typeface="Times New Roman"/>
              </a:rPr>
              <a:t>of which is varied </a:t>
            </a:r>
            <a:r>
              <a:rPr sz="2400" spc="-5" dirty="0">
                <a:latin typeface="Times New Roman"/>
                <a:cs typeface="Times New Roman"/>
              </a:rPr>
              <a:t>according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instantaneous value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 modulating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18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2540" y="-23848"/>
            <a:ext cx="64898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Types </a:t>
            </a:r>
            <a:r>
              <a:rPr spc="-10" dirty="0"/>
              <a:t>of </a:t>
            </a:r>
            <a:r>
              <a:rPr spc="-5" dirty="0"/>
              <a:t>Pulse</a:t>
            </a:r>
            <a:r>
              <a:rPr dirty="0"/>
              <a:t> </a:t>
            </a:r>
            <a:r>
              <a:rPr spc="-10" dirty="0"/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1161" y="1219961"/>
            <a:ext cx="2362200" cy="6096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65"/>
              </a:spcBef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Pulse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Modulation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761" y="2591561"/>
            <a:ext cx="2362200" cy="6096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30860">
              <a:lnSpc>
                <a:spcPts val="2270"/>
              </a:lnSpc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Pulse</a:t>
            </a:r>
            <a:r>
              <a:rPr sz="20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Digital</a:t>
            </a:r>
            <a:endParaRPr sz="2000">
              <a:latin typeface="Carlito"/>
              <a:cs typeface="Carlito"/>
            </a:endParaRPr>
          </a:p>
          <a:p>
            <a:pPr marL="558165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Modulation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761" y="2591561"/>
            <a:ext cx="2362200" cy="6096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1015">
              <a:lnSpc>
                <a:spcPts val="2270"/>
              </a:lnSpc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Pulse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Analog</a:t>
            </a:r>
            <a:endParaRPr sz="2000">
              <a:latin typeface="Carlito"/>
              <a:cs typeface="Carlito"/>
            </a:endParaRPr>
          </a:p>
          <a:p>
            <a:pPr marL="55753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Modulation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05037" y="3195637"/>
            <a:ext cx="690880" cy="2200275"/>
            <a:chOff x="2205037" y="3195637"/>
            <a:chExt cx="690880" cy="2200275"/>
          </a:xfrm>
        </p:grpSpPr>
        <p:sp>
          <p:nvSpPr>
            <p:cNvPr id="7" name="object 7"/>
            <p:cNvSpPr/>
            <p:nvPr/>
          </p:nvSpPr>
          <p:spPr>
            <a:xfrm>
              <a:off x="2209800" y="3200400"/>
              <a:ext cx="1905" cy="2133600"/>
            </a:xfrm>
            <a:custGeom>
              <a:avLst/>
              <a:gdLst/>
              <a:ahLst/>
              <a:cxnLst/>
              <a:rect l="l" t="t" r="r" b="b"/>
              <a:pathLst>
                <a:path w="1905" h="2133600">
                  <a:moveTo>
                    <a:pt x="1650" y="0"/>
                  </a:moveTo>
                  <a:lnTo>
                    <a:pt x="0" y="2133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9673" y="3683507"/>
              <a:ext cx="686435" cy="1711960"/>
            </a:xfrm>
            <a:custGeom>
              <a:avLst/>
              <a:gdLst/>
              <a:ahLst/>
              <a:cxnLst/>
              <a:rect l="l" t="t" r="r" b="b"/>
              <a:pathLst>
                <a:path w="686435" h="1711960">
                  <a:moveTo>
                    <a:pt x="674992" y="820166"/>
                  </a:moveTo>
                  <a:lnTo>
                    <a:pt x="673354" y="820166"/>
                  </a:lnTo>
                  <a:lnTo>
                    <a:pt x="649833" y="820166"/>
                  </a:lnTo>
                  <a:lnTo>
                    <a:pt x="593852" y="852678"/>
                  </a:lnTo>
                  <a:lnTo>
                    <a:pt x="590804" y="854329"/>
                  </a:lnTo>
                  <a:lnTo>
                    <a:pt x="589788" y="858266"/>
                  </a:lnTo>
                  <a:lnTo>
                    <a:pt x="593344" y="864362"/>
                  </a:lnTo>
                  <a:lnTo>
                    <a:pt x="597154" y="865378"/>
                  </a:lnTo>
                  <a:lnTo>
                    <a:pt x="674992" y="820166"/>
                  </a:lnTo>
                  <a:close/>
                </a:path>
                <a:path w="686435" h="1711960">
                  <a:moveTo>
                    <a:pt x="674992" y="58166"/>
                  </a:moveTo>
                  <a:lnTo>
                    <a:pt x="673354" y="58166"/>
                  </a:lnTo>
                  <a:lnTo>
                    <a:pt x="649833" y="58166"/>
                  </a:lnTo>
                  <a:lnTo>
                    <a:pt x="593852" y="90678"/>
                  </a:lnTo>
                  <a:lnTo>
                    <a:pt x="590804" y="92329"/>
                  </a:lnTo>
                  <a:lnTo>
                    <a:pt x="589788" y="96266"/>
                  </a:lnTo>
                  <a:lnTo>
                    <a:pt x="593344" y="102362"/>
                  </a:lnTo>
                  <a:lnTo>
                    <a:pt x="597154" y="103378"/>
                  </a:lnTo>
                  <a:lnTo>
                    <a:pt x="674992" y="58166"/>
                  </a:lnTo>
                  <a:close/>
                </a:path>
                <a:path w="686435" h="1711960">
                  <a:moveTo>
                    <a:pt x="685927" y="1661541"/>
                  </a:moveTo>
                  <a:lnTo>
                    <a:pt x="601218" y="1610233"/>
                  </a:lnTo>
                  <a:lnTo>
                    <a:pt x="598170" y="1608455"/>
                  </a:lnTo>
                  <a:lnTo>
                    <a:pt x="594233" y="1609471"/>
                  </a:lnTo>
                  <a:lnTo>
                    <a:pt x="592455" y="1612392"/>
                  </a:lnTo>
                  <a:lnTo>
                    <a:pt x="590677" y="1615440"/>
                  </a:lnTo>
                  <a:lnTo>
                    <a:pt x="591566" y="1619377"/>
                  </a:lnTo>
                  <a:lnTo>
                    <a:pt x="594614" y="1621155"/>
                  </a:lnTo>
                  <a:lnTo>
                    <a:pt x="649922" y="1654683"/>
                  </a:lnTo>
                  <a:lnTo>
                    <a:pt x="254" y="1644142"/>
                  </a:lnTo>
                  <a:lnTo>
                    <a:pt x="0" y="1656842"/>
                  </a:lnTo>
                  <a:lnTo>
                    <a:pt x="649757" y="1667395"/>
                  </a:lnTo>
                  <a:lnTo>
                    <a:pt x="593344" y="1699133"/>
                  </a:lnTo>
                  <a:lnTo>
                    <a:pt x="590296" y="1700784"/>
                  </a:lnTo>
                  <a:lnTo>
                    <a:pt x="589153" y="1704721"/>
                  </a:lnTo>
                  <a:lnTo>
                    <a:pt x="590931" y="1707769"/>
                  </a:lnTo>
                  <a:lnTo>
                    <a:pt x="592582" y="1710817"/>
                  </a:lnTo>
                  <a:lnTo>
                    <a:pt x="596519" y="1711833"/>
                  </a:lnTo>
                  <a:lnTo>
                    <a:pt x="599567" y="1710182"/>
                  </a:lnTo>
                  <a:lnTo>
                    <a:pt x="674878" y="1667764"/>
                  </a:lnTo>
                  <a:lnTo>
                    <a:pt x="685927" y="1661541"/>
                  </a:lnTo>
                  <a:close/>
                </a:path>
                <a:path w="686435" h="1711960">
                  <a:moveTo>
                    <a:pt x="685927" y="813816"/>
                  </a:moveTo>
                  <a:lnTo>
                    <a:pt x="597408" y="762000"/>
                  </a:lnTo>
                  <a:lnTo>
                    <a:pt x="593598" y="763016"/>
                  </a:lnTo>
                  <a:lnTo>
                    <a:pt x="591820" y="766064"/>
                  </a:lnTo>
                  <a:lnTo>
                    <a:pt x="590042" y="768985"/>
                  </a:lnTo>
                  <a:lnTo>
                    <a:pt x="591058" y="772922"/>
                  </a:lnTo>
                  <a:lnTo>
                    <a:pt x="649922" y="807415"/>
                  </a:lnTo>
                  <a:lnTo>
                    <a:pt x="127" y="805942"/>
                  </a:lnTo>
                  <a:lnTo>
                    <a:pt x="127" y="818642"/>
                  </a:lnTo>
                  <a:lnTo>
                    <a:pt x="649922" y="820115"/>
                  </a:lnTo>
                  <a:lnTo>
                    <a:pt x="673354" y="820166"/>
                  </a:lnTo>
                  <a:lnTo>
                    <a:pt x="675081" y="820115"/>
                  </a:lnTo>
                  <a:lnTo>
                    <a:pt x="685927" y="813816"/>
                  </a:lnTo>
                  <a:close/>
                </a:path>
                <a:path w="686435" h="1711960">
                  <a:moveTo>
                    <a:pt x="685927" y="51816"/>
                  </a:moveTo>
                  <a:lnTo>
                    <a:pt x="597408" y="0"/>
                  </a:lnTo>
                  <a:lnTo>
                    <a:pt x="593598" y="1016"/>
                  </a:lnTo>
                  <a:lnTo>
                    <a:pt x="591820" y="4064"/>
                  </a:lnTo>
                  <a:lnTo>
                    <a:pt x="590042" y="6985"/>
                  </a:lnTo>
                  <a:lnTo>
                    <a:pt x="591058" y="10922"/>
                  </a:lnTo>
                  <a:lnTo>
                    <a:pt x="649922" y="45415"/>
                  </a:lnTo>
                  <a:lnTo>
                    <a:pt x="127" y="43942"/>
                  </a:lnTo>
                  <a:lnTo>
                    <a:pt x="127" y="56642"/>
                  </a:lnTo>
                  <a:lnTo>
                    <a:pt x="649922" y="58115"/>
                  </a:lnTo>
                  <a:lnTo>
                    <a:pt x="673354" y="58166"/>
                  </a:lnTo>
                  <a:lnTo>
                    <a:pt x="675081" y="58115"/>
                  </a:lnTo>
                  <a:lnTo>
                    <a:pt x="685927" y="5181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44698" y="3600069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17375E"/>
                </a:solidFill>
                <a:latin typeface="Carlito"/>
                <a:cs typeface="Carlito"/>
              </a:rPr>
              <a:t>P</a:t>
            </a:r>
            <a:r>
              <a:rPr sz="1800" dirty="0">
                <a:solidFill>
                  <a:srgbClr val="17375E"/>
                </a:solidFill>
                <a:latin typeface="Carlito"/>
                <a:cs typeface="Carlito"/>
              </a:rPr>
              <a:t>AM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1175" y="5123764"/>
            <a:ext cx="455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375E"/>
                </a:solidFill>
                <a:latin typeface="Carlito"/>
                <a:cs typeface="Carlito"/>
              </a:rPr>
              <a:t>PPM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1175" y="4362069"/>
            <a:ext cx="54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7375E"/>
                </a:solidFill>
                <a:latin typeface="Carlito"/>
                <a:cs typeface="Carlito"/>
              </a:rPr>
              <a:t>PWM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5609" y="3523310"/>
            <a:ext cx="46100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CM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81038" y="4373626"/>
            <a:ext cx="600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</a:t>
            </a:r>
            <a:r>
              <a:rPr sz="1800" spc="-10" dirty="0">
                <a:latin typeface="Carlito"/>
                <a:cs typeface="Carlito"/>
              </a:rPr>
              <a:t>P</a:t>
            </a:r>
            <a:r>
              <a:rPr sz="1800" spc="-5" dirty="0">
                <a:latin typeface="Carlito"/>
                <a:cs typeface="Carlito"/>
              </a:rPr>
              <a:t>CM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85609" y="5136007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DM </a:t>
            </a:r>
            <a:r>
              <a:rPr sz="1800" dirty="0">
                <a:latin typeface="Carlito"/>
                <a:cs typeface="Carlito"/>
              </a:rPr>
              <a:t>&amp;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ADM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62637" y="3195637"/>
            <a:ext cx="692150" cy="2200275"/>
            <a:chOff x="5862637" y="3195637"/>
            <a:chExt cx="692150" cy="2200275"/>
          </a:xfrm>
        </p:grpSpPr>
        <p:sp>
          <p:nvSpPr>
            <p:cNvPr id="16" name="object 16"/>
            <p:cNvSpPr/>
            <p:nvPr/>
          </p:nvSpPr>
          <p:spPr>
            <a:xfrm>
              <a:off x="5867400" y="3200400"/>
              <a:ext cx="1905" cy="2133600"/>
            </a:xfrm>
            <a:custGeom>
              <a:avLst/>
              <a:gdLst/>
              <a:ahLst/>
              <a:cxnLst/>
              <a:rect l="l" t="t" r="r" b="b"/>
              <a:pathLst>
                <a:path w="1904" h="2133600">
                  <a:moveTo>
                    <a:pt x="1650" y="0"/>
                  </a:moveTo>
                  <a:lnTo>
                    <a:pt x="0" y="21336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68797" y="3683507"/>
              <a:ext cx="686435" cy="1711960"/>
            </a:xfrm>
            <a:custGeom>
              <a:avLst/>
              <a:gdLst/>
              <a:ahLst/>
              <a:cxnLst/>
              <a:rect l="l" t="t" r="r" b="b"/>
              <a:pathLst>
                <a:path w="686434" h="1711960">
                  <a:moveTo>
                    <a:pt x="674992" y="820166"/>
                  </a:moveTo>
                  <a:lnTo>
                    <a:pt x="673354" y="820166"/>
                  </a:lnTo>
                  <a:lnTo>
                    <a:pt x="649833" y="820166"/>
                  </a:lnTo>
                  <a:lnTo>
                    <a:pt x="593852" y="852678"/>
                  </a:lnTo>
                  <a:lnTo>
                    <a:pt x="590804" y="854329"/>
                  </a:lnTo>
                  <a:lnTo>
                    <a:pt x="589788" y="858266"/>
                  </a:lnTo>
                  <a:lnTo>
                    <a:pt x="593344" y="864362"/>
                  </a:lnTo>
                  <a:lnTo>
                    <a:pt x="597154" y="865378"/>
                  </a:lnTo>
                  <a:lnTo>
                    <a:pt x="674992" y="820166"/>
                  </a:lnTo>
                  <a:close/>
                </a:path>
                <a:path w="686434" h="1711960">
                  <a:moveTo>
                    <a:pt x="674992" y="58166"/>
                  </a:moveTo>
                  <a:lnTo>
                    <a:pt x="673354" y="58166"/>
                  </a:lnTo>
                  <a:lnTo>
                    <a:pt x="649833" y="58166"/>
                  </a:lnTo>
                  <a:lnTo>
                    <a:pt x="593852" y="90678"/>
                  </a:lnTo>
                  <a:lnTo>
                    <a:pt x="590804" y="92329"/>
                  </a:lnTo>
                  <a:lnTo>
                    <a:pt x="589788" y="96266"/>
                  </a:lnTo>
                  <a:lnTo>
                    <a:pt x="593344" y="102362"/>
                  </a:lnTo>
                  <a:lnTo>
                    <a:pt x="597154" y="103378"/>
                  </a:lnTo>
                  <a:lnTo>
                    <a:pt x="674992" y="58166"/>
                  </a:lnTo>
                  <a:close/>
                </a:path>
                <a:path w="686434" h="1711960">
                  <a:moveTo>
                    <a:pt x="685927" y="1661541"/>
                  </a:moveTo>
                  <a:lnTo>
                    <a:pt x="601218" y="1610233"/>
                  </a:lnTo>
                  <a:lnTo>
                    <a:pt x="598170" y="1608455"/>
                  </a:lnTo>
                  <a:lnTo>
                    <a:pt x="594233" y="1609471"/>
                  </a:lnTo>
                  <a:lnTo>
                    <a:pt x="592455" y="1612392"/>
                  </a:lnTo>
                  <a:lnTo>
                    <a:pt x="590677" y="1615440"/>
                  </a:lnTo>
                  <a:lnTo>
                    <a:pt x="591566" y="1619377"/>
                  </a:lnTo>
                  <a:lnTo>
                    <a:pt x="594614" y="1621155"/>
                  </a:lnTo>
                  <a:lnTo>
                    <a:pt x="649922" y="1654683"/>
                  </a:lnTo>
                  <a:lnTo>
                    <a:pt x="254" y="1644142"/>
                  </a:lnTo>
                  <a:lnTo>
                    <a:pt x="0" y="1656842"/>
                  </a:lnTo>
                  <a:lnTo>
                    <a:pt x="649757" y="1667395"/>
                  </a:lnTo>
                  <a:lnTo>
                    <a:pt x="593344" y="1699133"/>
                  </a:lnTo>
                  <a:lnTo>
                    <a:pt x="590296" y="1700784"/>
                  </a:lnTo>
                  <a:lnTo>
                    <a:pt x="589153" y="1704721"/>
                  </a:lnTo>
                  <a:lnTo>
                    <a:pt x="590931" y="1707769"/>
                  </a:lnTo>
                  <a:lnTo>
                    <a:pt x="592582" y="1710817"/>
                  </a:lnTo>
                  <a:lnTo>
                    <a:pt x="596519" y="1711833"/>
                  </a:lnTo>
                  <a:lnTo>
                    <a:pt x="599567" y="1710182"/>
                  </a:lnTo>
                  <a:lnTo>
                    <a:pt x="674878" y="1667764"/>
                  </a:lnTo>
                  <a:lnTo>
                    <a:pt x="685927" y="1661541"/>
                  </a:lnTo>
                  <a:close/>
                </a:path>
                <a:path w="686434" h="1711960">
                  <a:moveTo>
                    <a:pt x="685927" y="813816"/>
                  </a:moveTo>
                  <a:lnTo>
                    <a:pt x="597408" y="762000"/>
                  </a:lnTo>
                  <a:lnTo>
                    <a:pt x="593598" y="763016"/>
                  </a:lnTo>
                  <a:lnTo>
                    <a:pt x="591820" y="766064"/>
                  </a:lnTo>
                  <a:lnTo>
                    <a:pt x="590042" y="768985"/>
                  </a:lnTo>
                  <a:lnTo>
                    <a:pt x="591058" y="772922"/>
                  </a:lnTo>
                  <a:lnTo>
                    <a:pt x="593979" y="774700"/>
                  </a:lnTo>
                  <a:lnTo>
                    <a:pt x="649897" y="807415"/>
                  </a:lnTo>
                  <a:lnTo>
                    <a:pt x="127" y="805942"/>
                  </a:lnTo>
                  <a:lnTo>
                    <a:pt x="127" y="818642"/>
                  </a:lnTo>
                  <a:lnTo>
                    <a:pt x="649922" y="820115"/>
                  </a:lnTo>
                  <a:lnTo>
                    <a:pt x="673354" y="820166"/>
                  </a:lnTo>
                  <a:lnTo>
                    <a:pt x="675081" y="820115"/>
                  </a:lnTo>
                  <a:lnTo>
                    <a:pt x="685927" y="813816"/>
                  </a:lnTo>
                  <a:close/>
                </a:path>
                <a:path w="686434" h="1711960">
                  <a:moveTo>
                    <a:pt x="685927" y="51816"/>
                  </a:moveTo>
                  <a:lnTo>
                    <a:pt x="597408" y="0"/>
                  </a:lnTo>
                  <a:lnTo>
                    <a:pt x="593598" y="1016"/>
                  </a:lnTo>
                  <a:lnTo>
                    <a:pt x="591820" y="4064"/>
                  </a:lnTo>
                  <a:lnTo>
                    <a:pt x="590042" y="6985"/>
                  </a:lnTo>
                  <a:lnTo>
                    <a:pt x="591058" y="10922"/>
                  </a:lnTo>
                  <a:lnTo>
                    <a:pt x="593979" y="12700"/>
                  </a:lnTo>
                  <a:lnTo>
                    <a:pt x="649897" y="45415"/>
                  </a:lnTo>
                  <a:lnTo>
                    <a:pt x="127" y="43942"/>
                  </a:lnTo>
                  <a:lnTo>
                    <a:pt x="127" y="56642"/>
                  </a:lnTo>
                  <a:lnTo>
                    <a:pt x="649922" y="58115"/>
                  </a:lnTo>
                  <a:lnTo>
                    <a:pt x="673354" y="58166"/>
                  </a:lnTo>
                  <a:lnTo>
                    <a:pt x="675081" y="58115"/>
                  </a:lnTo>
                  <a:lnTo>
                    <a:pt x="685927" y="5181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615692" y="1824037"/>
            <a:ext cx="3532504" cy="767080"/>
            <a:chOff x="2615692" y="1824037"/>
            <a:chExt cx="3532504" cy="767080"/>
          </a:xfrm>
        </p:grpSpPr>
        <p:sp>
          <p:nvSpPr>
            <p:cNvPr id="19" name="object 19"/>
            <p:cNvSpPr/>
            <p:nvPr/>
          </p:nvSpPr>
          <p:spPr>
            <a:xfrm>
              <a:off x="4343400" y="1828800"/>
              <a:ext cx="1905" cy="381000"/>
            </a:xfrm>
            <a:custGeom>
              <a:avLst/>
              <a:gdLst/>
              <a:ahLst/>
              <a:cxnLst/>
              <a:rect l="l" t="t" r="r" b="b"/>
              <a:pathLst>
                <a:path w="1904" h="381000">
                  <a:moveTo>
                    <a:pt x="1650" y="0"/>
                  </a:moveTo>
                  <a:lnTo>
                    <a:pt x="0" y="3810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15692" y="2209799"/>
              <a:ext cx="3532504" cy="381000"/>
            </a:xfrm>
            <a:custGeom>
              <a:avLst/>
              <a:gdLst/>
              <a:ahLst/>
              <a:cxnLst/>
              <a:rect l="l" t="t" r="r" b="b"/>
              <a:pathLst>
                <a:path w="3532504" h="381000">
                  <a:moveTo>
                    <a:pt x="103378" y="292608"/>
                  </a:moveTo>
                  <a:lnTo>
                    <a:pt x="102362" y="288671"/>
                  </a:lnTo>
                  <a:lnTo>
                    <a:pt x="96266" y="285115"/>
                  </a:lnTo>
                  <a:lnTo>
                    <a:pt x="92456" y="286131"/>
                  </a:lnTo>
                  <a:lnTo>
                    <a:pt x="90678" y="289179"/>
                  </a:lnTo>
                  <a:lnTo>
                    <a:pt x="57759" y="345033"/>
                  </a:lnTo>
                  <a:lnTo>
                    <a:pt x="59309" y="0"/>
                  </a:lnTo>
                  <a:lnTo>
                    <a:pt x="46609" y="0"/>
                  </a:lnTo>
                  <a:lnTo>
                    <a:pt x="45288" y="292227"/>
                  </a:lnTo>
                  <a:lnTo>
                    <a:pt x="45173" y="345033"/>
                  </a:lnTo>
                  <a:lnTo>
                    <a:pt x="45059" y="344830"/>
                  </a:lnTo>
                  <a:lnTo>
                    <a:pt x="10922" y="285877"/>
                  </a:lnTo>
                  <a:lnTo>
                    <a:pt x="7112" y="284734"/>
                  </a:lnTo>
                  <a:lnTo>
                    <a:pt x="1016" y="288290"/>
                  </a:lnTo>
                  <a:lnTo>
                    <a:pt x="0" y="292227"/>
                  </a:lnTo>
                  <a:lnTo>
                    <a:pt x="1778" y="295275"/>
                  </a:lnTo>
                  <a:lnTo>
                    <a:pt x="51308" y="381000"/>
                  </a:lnTo>
                  <a:lnTo>
                    <a:pt x="58712" y="368427"/>
                  </a:lnTo>
                  <a:lnTo>
                    <a:pt x="101600" y="295656"/>
                  </a:lnTo>
                  <a:lnTo>
                    <a:pt x="103378" y="292608"/>
                  </a:lnTo>
                  <a:close/>
                </a:path>
                <a:path w="3532504" h="381000">
                  <a:moveTo>
                    <a:pt x="3532378" y="292608"/>
                  </a:moveTo>
                  <a:lnTo>
                    <a:pt x="3531362" y="288671"/>
                  </a:lnTo>
                  <a:lnTo>
                    <a:pt x="3525266" y="285115"/>
                  </a:lnTo>
                  <a:lnTo>
                    <a:pt x="3521456" y="286131"/>
                  </a:lnTo>
                  <a:lnTo>
                    <a:pt x="3519678" y="289179"/>
                  </a:lnTo>
                  <a:lnTo>
                    <a:pt x="3486759" y="345033"/>
                  </a:lnTo>
                  <a:lnTo>
                    <a:pt x="3488309" y="0"/>
                  </a:lnTo>
                  <a:lnTo>
                    <a:pt x="3475609" y="0"/>
                  </a:lnTo>
                  <a:lnTo>
                    <a:pt x="3474288" y="292227"/>
                  </a:lnTo>
                  <a:lnTo>
                    <a:pt x="3474174" y="345033"/>
                  </a:lnTo>
                  <a:lnTo>
                    <a:pt x="3474059" y="344830"/>
                  </a:lnTo>
                  <a:lnTo>
                    <a:pt x="3439922" y="285877"/>
                  </a:lnTo>
                  <a:lnTo>
                    <a:pt x="3436112" y="284734"/>
                  </a:lnTo>
                  <a:lnTo>
                    <a:pt x="3430016" y="288290"/>
                  </a:lnTo>
                  <a:lnTo>
                    <a:pt x="3429000" y="292227"/>
                  </a:lnTo>
                  <a:lnTo>
                    <a:pt x="3430778" y="295275"/>
                  </a:lnTo>
                  <a:lnTo>
                    <a:pt x="3480308" y="381000"/>
                  </a:lnTo>
                  <a:lnTo>
                    <a:pt x="3487712" y="368427"/>
                  </a:lnTo>
                  <a:lnTo>
                    <a:pt x="3530600" y="295656"/>
                  </a:lnTo>
                  <a:lnTo>
                    <a:pt x="3532378" y="29260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67000" y="2208275"/>
              <a:ext cx="3429000" cy="1905"/>
            </a:xfrm>
            <a:custGeom>
              <a:avLst/>
              <a:gdLst/>
              <a:ahLst/>
              <a:cxnLst/>
              <a:rect l="l" t="t" r="r" b="b"/>
              <a:pathLst>
                <a:path w="3429000" h="1905">
                  <a:moveTo>
                    <a:pt x="0" y="0"/>
                  </a:moveTo>
                  <a:lnTo>
                    <a:pt x="3429000" y="1524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131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228" y="-61948"/>
            <a:ext cx="677583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Pulse </a:t>
            </a:r>
            <a:r>
              <a:rPr dirty="0"/>
              <a:t>Amplitude</a:t>
            </a:r>
            <a:r>
              <a:rPr spc="-40" dirty="0"/>
              <a:t> </a:t>
            </a:r>
            <a:r>
              <a:rPr spc="-10" dirty="0"/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9405"/>
            <a:ext cx="80721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30" dirty="0">
                <a:latin typeface="Trebuchet MS"/>
                <a:cs typeface="Trebuchet MS"/>
              </a:rPr>
              <a:t>The </a:t>
            </a:r>
            <a:r>
              <a:rPr sz="2400" spc="-45" dirty="0">
                <a:latin typeface="Trebuchet MS"/>
                <a:cs typeface="Trebuchet MS"/>
              </a:rPr>
              <a:t>amplitude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100" dirty="0">
                <a:latin typeface="Trebuchet MS"/>
                <a:cs typeface="Trebuchet MS"/>
              </a:rPr>
              <a:t>the </a:t>
            </a:r>
            <a:r>
              <a:rPr sz="2400" spc="-85" dirty="0">
                <a:latin typeface="Trebuchet MS"/>
                <a:cs typeface="Trebuchet MS"/>
              </a:rPr>
              <a:t>pulses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100" dirty="0">
                <a:latin typeface="Trebuchet MS"/>
                <a:cs typeface="Trebuchet MS"/>
              </a:rPr>
              <a:t>the </a:t>
            </a:r>
            <a:r>
              <a:rPr sz="2400" spc="-95" dirty="0">
                <a:latin typeface="Trebuchet MS"/>
                <a:cs typeface="Trebuchet MS"/>
              </a:rPr>
              <a:t>carrier </a:t>
            </a:r>
            <a:r>
              <a:rPr sz="2400" spc="-70" dirty="0">
                <a:latin typeface="Trebuchet MS"/>
                <a:cs typeface="Trebuchet MS"/>
              </a:rPr>
              <a:t>pulse train </a:t>
            </a:r>
            <a:r>
              <a:rPr sz="2400" spc="-120" dirty="0">
                <a:latin typeface="Trebuchet MS"/>
                <a:cs typeface="Trebuchet MS"/>
              </a:rPr>
              <a:t>is  </a:t>
            </a:r>
            <a:r>
              <a:rPr sz="2400" spc="-35" dirty="0">
                <a:latin typeface="Trebuchet MS"/>
                <a:cs typeface="Trebuchet MS"/>
              </a:rPr>
              <a:t>varied </a:t>
            </a:r>
            <a:r>
              <a:rPr sz="2400" spc="-25" dirty="0">
                <a:latin typeface="Trebuchet MS"/>
                <a:cs typeface="Trebuchet MS"/>
              </a:rPr>
              <a:t>in </a:t>
            </a:r>
            <a:r>
              <a:rPr sz="2400" spc="-65" dirty="0">
                <a:latin typeface="Trebuchet MS"/>
                <a:cs typeface="Trebuchet MS"/>
              </a:rPr>
              <a:t>accordance </a:t>
            </a:r>
            <a:r>
              <a:rPr sz="2400" spc="-15" dirty="0">
                <a:latin typeface="Trebuchet MS"/>
                <a:cs typeface="Trebuchet MS"/>
              </a:rPr>
              <a:t>with </a:t>
            </a:r>
            <a:r>
              <a:rPr sz="2400" spc="-100" dirty="0">
                <a:latin typeface="Trebuchet MS"/>
                <a:cs typeface="Trebuchet MS"/>
              </a:rPr>
              <a:t>the </a:t>
            </a:r>
            <a:r>
              <a:rPr sz="2400" spc="-20" dirty="0">
                <a:latin typeface="Trebuchet MS"/>
                <a:cs typeface="Trebuchet MS"/>
              </a:rPr>
              <a:t>modulating </a:t>
            </a:r>
            <a:r>
              <a:rPr sz="2400" spc="-80" dirty="0">
                <a:latin typeface="Trebuchet MS"/>
                <a:cs typeface="Trebuchet MS"/>
              </a:rPr>
              <a:t>signal, </a:t>
            </a:r>
            <a:r>
              <a:rPr sz="2400" spc="-95" dirty="0">
                <a:latin typeface="Trebuchet MS"/>
                <a:cs typeface="Trebuchet MS"/>
              </a:rPr>
              <a:t>that </a:t>
            </a:r>
            <a:r>
              <a:rPr sz="2400" spc="-120" dirty="0">
                <a:latin typeface="Trebuchet MS"/>
                <a:cs typeface="Trebuchet MS"/>
              </a:rPr>
              <a:t>is  </a:t>
            </a:r>
            <a:r>
              <a:rPr sz="2400" spc="-45" dirty="0">
                <a:latin typeface="Trebuchet MS"/>
                <a:cs typeface="Trebuchet MS"/>
              </a:rPr>
              <a:t>amplitude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95" dirty="0">
                <a:latin typeface="Trebuchet MS"/>
                <a:cs typeface="Trebuchet MS"/>
              </a:rPr>
              <a:t>the </a:t>
            </a:r>
            <a:r>
              <a:rPr sz="2400" spc="-80" dirty="0">
                <a:latin typeface="Trebuchet MS"/>
                <a:cs typeface="Trebuchet MS"/>
              </a:rPr>
              <a:t>pulses </a:t>
            </a:r>
            <a:r>
              <a:rPr sz="2400" spc="-35" dirty="0">
                <a:latin typeface="Trebuchet MS"/>
                <a:cs typeface="Trebuchet MS"/>
              </a:rPr>
              <a:t>depends </a:t>
            </a:r>
            <a:r>
              <a:rPr sz="2400" spc="90" dirty="0">
                <a:latin typeface="Trebuchet MS"/>
                <a:cs typeface="Trebuchet MS"/>
              </a:rPr>
              <a:t>on </a:t>
            </a:r>
            <a:r>
              <a:rPr sz="2400" spc="-95" dirty="0">
                <a:latin typeface="Trebuchet MS"/>
                <a:cs typeface="Trebuchet MS"/>
              </a:rPr>
              <a:t>the </a:t>
            </a:r>
            <a:r>
              <a:rPr sz="2400" spc="-40" dirty="0">
                <a:latin typeface="Trebuchet MS"/>
                <a:cs typeface="Trebuchet MS"/>
              </a:rPr>
              <a:t>value </a:t>
            </a:r>
            <a:r>
              <a:rPr sz="2400" dirty="0">
                <a:latin typeface="Trebuchet MS"/>
                <a:cs typeface="Trebuchet MS"/>
              </a:rPr>
              <a:t>of </a:t>
            </a:r>
            <a:r>
              <a:rPr sz="2400" spc="-50" dirty="0">
                <a:latin typeface="Trebuchet MS"/>
                <a:cs typeface="Trebuchet MS"/>
              </a:rPr>
              <a:t>m(t)  </a:t>
            </a:r>
            <a:r>
              <a:rPr sz="2400" spc="-15" dirty="0">
                <a:latin typeface="Trebuchet MS"/>
                <a:cs typeface="Trebuchet MS"/>
              </a:rPr>
              <a:t>during </a:t>
            </a:r>
            <a:r>
              <a:rPr sz="2400" spc="-100" dirty="0">
                <a:latin typeface="Trebuchet MS"/>
                <a:cs typeface="Trebuchet MS"/>
              </a:rPr>
              <a:t>the </a:t>
            </a:r>
            <a:r>
              <a:rPr sz="2400" spc="-85" dirty="0">
                <a:latin typeface="Trebuchet MS"/>
                <a:cs typeface="Trebuchet MS"/>
              </a:rPr>
              <a:t>time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pulse.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0382" y="2971800"/>
            <a:ext cx="5554934" cy="3525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75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2228" y="-61948"/>
            <a:ext cx="6988243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Pulse </a:t>
            </a:r>
            <a:r>
              <a:rPr dirty="0"/>
              <a:t>Amplitude</a:t>
            </a:r>
            <a:r>
              <a:rPr spc="-40" dirty="0"/>
              <a:t> </a:t>
            </a:r>
            <a:r>
              <a:rPr spc="-10" dirty="0"/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35482"/>
            <a:ext cx="8074659" cy="5337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In fact the </a:t>
            </a:r>
            <a:r>
              <a:rPr sz="2600" dirty="0">
                <a:latin typeface="Times New Roman"/>
                <a:cs typeface="Times New Roman"/>
              </a:rPr>
              <a:t>pulses </a:t>
            </a:r>
            <a:r>
              <a:rPr sz="2600" spc="-5" dirty="0">
                <a:latin typeface="Times New Roman"/>
                <a:cs typeface="Times New Roman"/>
              </a:rPr>
              <a:t>in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80" dirty="0">
                <a:latin typeface="Times New Roman"/>
                <a:cs typeface="Times New Roman"/>
              </a:rPr>
              <a:t>PAM </a:t>
            </a:r>
            <a:r>
              <a:rPr sz="2600" spc="-5" dirty="0">
                <a:latin typeface="Times New Roman"/>
                <a:cs typeface="Times New Roman"/>
              </a:rPr>
              <a:t>signal may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17375E"/>
                </a:solidFill>
                <a:latin typeface="Times New Roman"/>
                <a:cs typeface="Times New Roman"/>
              </a:rPr>
              <a:t>Flat-top type </a:t>
            </a:r>
            <a:r>
              <a:rPr sz="2600" spc="5" dirty="0">
                <a:solidFill>
                  <a:srgbClr val="17375E"/>
                </a:solidFill>
                <a:latin typeface="Times New Roman"/>
                <a:cs typeface="Times New Roman"/>
              </a:rPr>
              <a:t>or  </a:t>
            </a:r>
            <a:r>
              <a:rPr sz="2600" dirty="0">
                <a:solidFill>
                  <a:srgbClr val="17375E"/>
                </a:solidFill>
                <a:latin typeface="Times New Roman"/>
                <a:cs typeface="Times New Roman"/>
              </a:rPr>
              <a:t>natural type or ideal</a:t>
            </a:r>
            <a:r>
              <a:rPr sz="2600" spc="-70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17375E"/>
                </a:solidFill>
                <a:latin typeface="Times New Roman"/>
                <a:cs typeface="Times New Roman"/>
              </a:rPr>
              <a:t>type.</a:t>
            </a:r>
            <a:endParaRPr sz="26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17375E"/>
                </a:solidFill>
                <a:latin typeface="Times New Roman"/>
                <a:cs typeface="Times New Roman"/>
              </a:rPr>
              <a:t>Flat-top </a:t>
            </a:r>
            <a:r>
              <a:rPr sz="2600" spc="-85" dirty="0">
                <a:solidFill>
                  <a:srgbClr val="17375E"/>
                </a:solidFill>
                <a:latin typeface="Times New Roman"/>
                <a:cs typeface="Times New Roman"/>
              </a:rPr>
              <a:t>PAM </a:t>
            </a:r>
            <a:r>
              <a:rPr sz="2600" spc="-5" dirty="0">
                <a:solidFill>
                  <a:srgbClr val="17375E"/>
                </a:solidFill>
                <a:latin typeface="Times New Roman"/>
                <a:cs typeface="Times New Roman"/>
              </a:rPr>
              <a:t>is most </a:t>
            </a:r>
            <a:r>
              <a:rPr sz="2600" dirty="0">
                <a:solidFill>
                  <a:srgbClr val="17375E"/>
                </a:solidFill>
                <a:latin typeface="Times New Roman"/>
                <a:cs typeface="Times New Roman"/>
              </a:rPr>
              <a:t>popular </a:t>
            </a:r>
            <a:r>
              <a:rPr sz="2600" spc="-5" dirty="0">
                <a:solidFill>
                  <a:srgbClr val="17375E"/>
                </a:solidFill>
                <a:latin typeface="Times New Roman"/>
                <a:cs typeface="Times New Roman"/>
              </a:rPr>
              <a:t>and is </a:t>
            </a:r>
            <a:r>
              <a:rPr sz="2600" dirty="0">
                <a:solidFill>
                  <a:srgbClr val="17375E"/>
                </a:solidFill>
                <a:latin typeface="Times New Roman"/>
                <a:cs typeface="Times New Roman"/>
              </a:rPr>
              <a:t>widely </a:t>
            </a:r>
            <a:r>
              <a:rPr sz="2600" spc="-5" dirty="0">
                <a:solidFill>
                  <a:srgbClr val="17375E"/>
                </a:solidFill>
                <a:latin typeface="Times New Roman"/>
                <a:cs typeface="Times New Roman"/>
              </a:rPr>
              <a:t>used</a:t>
            </a:r>
            <a:r>
              <a:rPr sz="2600" spc="-5" dirty="0">
                <a:latin typeface="Times New Roman"/>
                <a:cs typeface="Times New Roman"/>
              </a:rPr>
              <a:t>. 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reason </a:t>
            </a:r>
            <a:r>
              <a:rPr sz="2600" dirty="0">
                <a:latin typeface="Times New Roman"/>
                <a:cs typeface="Times New Roman"/>
              </a:rPr>
              <a:t>for using </a:t>
            </a:r>
            <a:r>
              <a:rPr sz="2600" spc="-5" dirty="0">
                <a:latin typeface="Times New Roman"/>
                <a:cs typeface="Times New Roman"/>
              </a:rPr>
              <a:t>Flat-top </a:t>
            </a:r>
            <a:r>
              <a:rPr sz="2600" spc="-80" dirty="0">
                <a:latin typeface="Times New Roman"/>
                <a:cs typeface="Times New Roman"/>
              </a:rPr>
              <a:t>PAM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that during </a:t>
            </a:r>
            <a:r>
              <a:rPr sz="2600" spc="-5" dirty="0">
                <a:latin typeface="Times New Roman"/>
                <a:cs typeface="Times New Roman"/>
              </a:rPr>
              <a:t>the  </a:t>
            </a:r>
            <a:r>
              <a:rPr sz="2600" dirty="0">
                <a:latin typeface="Times New Roman"/>
                <a:cs typeface="Times New Roman"/>
              </a:rPr>
              <a:t>transmission, the </a:t>
            </a:r>
            <a:r>
              <a:rPr sz="2600" spc="-5" dirty="0">
                <a:latin typeface="Times New Roman"/>
                <a:cs typeface="Times New Roman"/>
              </a:rPr>
              <a:t>noise interferes </a:t>
            </a:r>
            <a:r>
              <a:rPr sz="2600" dirty="0">
                <a:latin typeface="Times New Roman"/>
                <a:cs typeface="Times New Roman"/>
              </a:rPr>
              <a:t>with the top of </a:t>
            </a:r>
            <a:r>
              <a:rPr sz="2600" spc="-5" dirty="0">
                <a:latin typeface="Times New Roman"/>
                <a:cs typeface="Times New Roman"/>
              </a:rPr>
              <a:t>the  transmitted </a:t>
            </a:r>
            <a:r>
              <a:rPr sz="2600" dirty="0">
                <a:latin typeface="Times New Roman"/>
                <a:cs typeface="Times New Roman"/>
              </a:rPr>
              <a:t>pulses and this noise </a:t>
            </a:r>
            <a:r>
              <a:rPr sz="2600" spc="-5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5" dirty="0">
                <a:latin typeface="Times New Roman"/>
                <a:cs typeface="Times New Roman"/>
              </a:rPr>
              <a:t>easily removed if 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80" dirty="0">
                <a:latin typeface="Times New Roman"/>
                <a:cs typeface="Times New Roman"/>
              </a:rPr>
              <a:t>PAM </a:t>
            </a:r>
            <a:r>
              <a:rPr sz="2600" dirty="0">
                <a:latin typeface="Times New Roman"/>
                <a:cs typeface="Times New Roman"/>
              </a:rPr>
              <a:t>pulse as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Flat-top.</a:t>
            </a:r>
            <a:endParaRPr sz="26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In natural samples </a:t>
            </a:r>
            <a:r>
              <a:rPr sz="2600" spc="-80" dirty="0">
                <a:latin typeface="Times New Roman"/>
                <a:cs typeface="Times New Roman"/>
              </a:rPr>
              <a:t>PAM </a:t>
            </a:r>
            <a:r>
              <a:rPr sz="2600" dirty="0">
                <a:latin typeface="Times New Roman"/>
                <a:cs typeface="Times New Roman"/>
              </a:rPr>
              <a:t>signal, the </a:t>
            </a:r>
            <a:r>
              <a:rPr sz="2600" spc="-5" dirty="0">
                <a:latin typeface="Times New Roman"/>
                <a:cs typeface="Times New Roman"/>
              </a:rPr>
              <a:t>pulse has </a:t>
            </a:r>
            <a:r>
              <a:rPr sz="2600" dirty="0">
                <a:latin typeface="Times New Roman"/>
                <a:cs typeface="Times New Roman"/>
              </a:rPr>
              <a:t>varying </a:t>
            </a:r>
            <a:r>
              <a:rPr sz="2600" spc="-5" dirty="0">
                <a:latin typeface="Times New Roman"/>
                <a:cs typeface="Times New Roman"/>
              </a:rPr>
              <a:t>top  in accordance </a:t>
            </a:r>
            <a:r>
              <a:rPr sz="2600" dirty="0">
                <a:latin typeface="Times New Roman"/>
                <a:cs typeface="Times New Roman"/>
              </a:rPr>
              <a:t>with the </a:t>
            </a:r>
            <a:r>
              <a:rPr sz="2600" spc="-5" dirty="0">
                <a:latin typeface="Times New Roman"/>
                <a:cs typeface="Times New Roman"/>
              </a:rPr>
              <a:t>signal </a:t>
            </a:r>
            <a:r>
              <a:rPr sz="2600" dirty="0">
                <a:latin typeface="Times New Roman"/>
                <a:cs typeface="Times New Roman"/>
              </a:rPr>
              <a:t>variation. </a:t>
            </a:r>
            <a:r>
              <a:rPr sz="2600" spc="-5" dirty="0">
                <a:latin typeface="Times New Roman"/>
                <a:cs typeface="Times New Roman"/>
              </a:rPr>
              <a:t>Such type </a:t>
            </a:r>
            <a:r>
              <a:rPr sz="2600" spc="-10" dirty="0">
                <a:latin typeface="Times New Roman"/>
                <a:cs typeface="Times New Roman"/>
              </a:rPr>
              <a:t>of  </a:t>
            </a:r>
            <a:r>
              <a:rPr sz="2600" dirty="0">
                <a:latin typeface="Times New Roman"/>
                <a:cs typeface="Times New Roman"/>
              </a:rPr>
              <a:t>pulse </a:t>
            </a:r>
            <a:r>
              <a:rPr sz="2600" spc="-5" dirty="0">
                <a:latin typeface="Times New Roman"/>
                <a:cs typeface="Times New Roman"/>
              </a:rPr>
              <a:t>is received at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15" dirty="0">
                <a:latin typeface="Times New Roman"/>
                <a:cs typeface="Times New Roman"/>
              </a:rPr>
              <a:t>receiver, </a:t>
            </a:r>
            <a:r>
              <a:rPr sz="2600" spc="-5" dirty="0">
                <a:latin typeface="Times New Roman"/>
                <a:cs typeface="Times New Roman"/>
              </a:rPr>
              <a:t>it is </a:t>
            </a:r>
            <a:r>
              <a:rPr sz="2600" dirty="0">
                <a:latin typeface="Times New Roman"/>
                <a:cs typeface="Times New Roman"/>
              </a:rPr>
              <a:t>always </a:t>
            </a:r>
            <a:r>
              <a:rPr sz="2600" spc="-5" dirty="0">
                <a:latin typeface="Times New Roman"/>
                <a:cs typeface="Times New Roman"/>
              </a:rPr>
              <a:t>contaminated 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5" dirty="0">
                <a:latin typeface="Times New Roman"/>
                <a:cs typeface="Times New Roman"/>
              </a:rPr>
              <a:t>noise. Then it becomes </a:t>
            </a:r>
            <a:r>
              <a:rPr sz="2600" dirty="0">
                <a:latin typeface="Times New Roman"/>
                <a:cs typeface="Times New Roman"/>
              </a:rPr>
              <a:t>quite </a:t>
            </a:r>
            <a:r>
              <a:rPr sz="2600" spc="-10" dirty="0">
                <a:latin typeface="Times New Roman"/>
                <a:cs typeface="Times New Roman"/>
              </a:rPr>
              <a:t>difficult </a:t>
            </a:r>
            <a:r>
              <a:rPr sz="2600" spc="-5" dirty="0">
                <a:latin typeface="Times New Roman"/>
                <a:cs typeface="Times New Roman"/>
              </a:rPr>
              <a:t>to determine </a:t>
            </a:r>
            <a:r>
              <a:rPr sz="2600" dirty="0">
                <a:latin typeface="Times New Roman"/>
                <a:cs typeface="Times New Roman"/>
              </a:rPr>
              <a:t>the  shape of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top of the pulse </a:t>
            </a:r>
            <a:r>
              <a:rPr sz="2600" spc="-5" dirty="0">
                <a:latin typeface="Times New Roman"/>
                <a:cs typeface="Times New Roman"/>
              </a:rPr>
              <a:t>and </a:t>
            </a:r>
            <a:r>
              <a:rPr sz="2600" dirty="0">
                <a:latin typeface="Times New Roman"/>
                <a:cs typeface="Times New Roman"/>
              </a:rPr>
              <a:t>thus amplitude </a:t>
            </a:r>
            <a:r>
              <a:rPr sz="2600" spc="-5" dirty="0">
                <a:latin typeface="Times New Roman"/>
                <a:cs typeface="Times New Roman"/>
              </a:rPr>
              <a:t>detection  </a:t>
            </a:r>
            <a:r>
              <a:rPr sz="2600" dirty="0">
                <a:latin typeface="Times New Roman"/>
                <a:cs typeface="Times New Roman"/>
              </a:rPr>
              <a:t>of the pulse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spc="5" dirty="0">
                <a:latin typeface="Times New Roman"/>
                <a:cs typeface="Times New Roman"/>
              </a:rPr>
              <a:t>not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exact.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442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151" y="-61948"/>
            <a:ext cx="5861813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Generation </a:t>
            </a:r>
            <a:r>
              <a:rPr dirty="0"/>
              <a:t>of</a:t>
            </a:r>
            <a:r>
              <a:rPr spc="-20" dirty="0"/>
              <a:t> </a:t>
            </a:r>
            <a:r>
              <a:rPr spc="-80" dirty="0"/>
              <a:t>PAM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60805"/>
            <a:ext cx="807402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two </a:t>
            </a:r>
            <a:r>
              <a:rPr sz="2400" spc="-5" dirty="0">
                <a:latin typeface="Times New Roman"/>
                <a:cs typeface="Times New Roman"/>
              </a:rPr>
              <a:t>operations involved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generation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75" dirty="0">
                <a:latin typeface="Times New Roman"/>
                <a:cs typeface="Times New Roman"/>
              </a:rPr>
              <a:t>PAM 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endParaRPr sz="2400">
              <a:latin typeface="Times New Roman"/>
              <a:cs typeface="Times New Roman"/>
            </a:endParaRPr>
          </a:p>
          <a:p>
            <a:pPr marL="469900" marR="5715" indent="-457834" algn="just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Instantaneous sampling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message signal m(t) </a:t>
            </a:r>
            <a:r>
              <a:rPr sz="2400" dirty="0">
                <a:latin typeface="Times New Roman"/>
                <a:cs typeface="Times New Roman"/>
              </a:rPr>
              <a:t>every </a:t>
            </a:r>
            <a:r>
              <a:rPr sz="2400" spc="-175" dirty="0">
                <a:latin typeface="Times New Roman"/>
                <a:cs typeface="Times New Roman"/>
              </a:rPr>
              <a:t>Ts  </a:t>
            </a:r>
            <a:r>
              <a:rPr sz="2400" dirty="0">
                <a:latin typeface="Times New Roman"/>
                <a:cs typeface="Times New Roman"/>
              </a:rPr>
              <a:t>seconds, where </a:t>
            </a:r>
            <a:r>
              <a:rPr sz="2400" spc="-5" dirty="0">
                <a:latin typeface="Times New Roman"/>
                <a:cs typeface="Times New Roman"/>
              </a:rPr>
              <a:t>the sampling </a:t>
            </a:r>
            <a:r>
              <a:rPr sz="2400" dirty="0">
                <a:latin typeface="Times New Roman"/>
                <a:cs typeface="Times New Roman"/>
              </a:rPr>
              <a:t>rate </a:t>
            </a:r>
            <a:r>
              <a:rPr sz="2400" spc="-10" dirty="0">
                <a:latin typeface="Times New Roman"/>
                <a:cs typeface="Times New Roman"/>
              </a:rPr>
              <a:t>fs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45" dirty="0">
                <a:latin typeface="Times New Roman"/>
                <a:cs typeface="Times New Roman"/>
              </a:rPr>
              <a:t>1/Ts </a:t>
            </a:r>
            <a:r>
              <a:rPr sz="2400" dirty="0">
                <a:latin typeface="Times New Roman"/>
                <a:cs typeface="Times New Roman"/>
              </a:rPr>
              <a:t>is chosen </a:t>
            </a:r>
            <a:r>
              <a:rPr sz="2400" spc="-10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accordance with the </a:t>
            </a:r>
            <a:r>
              <a:rPr sz="2400" spc="-5" dirty="0">
                <a:latin typeface="Times New Roman"/>
                <a:cs typeface="Times New Roman"/>
              </a:rPr>
              <a:t>sampling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theorem.</a:t>
            </a:r>
            <a:endParaRPr sz="2400">
              <a:latin typeface="Times New Roman"/>
              <a:cs typeface="Times New Roman"/>
            </a:endParaRPr>
          </a:p>
          <a:p>
            <a:pPr marL="469900" marR="8255" indent="-457834" algn="just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Lengthening the duration </a:t>
            </a:r>
            <a:r>
              <a:rPr sz="2400" dirty="0">
                <a:latin typeface="Times New Roman"/>
                <a:cs typeface="Times New Roman"/>
              </a:rPr>
              <a:t>of each </a:t>
            </a:r>
            <a:r>
              <a:rPr sz="2400" spc="-10" dirty="0">
                <a:latin typeface="Times New Roman"/>
                <a:cs typeface="Times New Roman"/>
              </a:rPr>
              <a:t>sample </a:t>
            </a:r>
            <a:r>
              <a:rPr sz="2400" spc="-5" dirty="0">
                <a:latin typeface="Times New Roman"/>
                <a:cs typeface="Times New Roman"/>
              </a:rPr>
              <a:t>so obtained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some  </a:t>
            </a:r>
            <a:r>
              <a:rPr sz="2400" dirty="0">
                <a:latin typeface="Times New Roman"/>
                <a:cs typeface="Times New Roman"/>
              </a:rPr>
              <a:t>constant value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53067" y="3657600"/>
            <a:ext cx="4845652" cy="2432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81298" y="6126276"/>
            <a:ext cx="1737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Figure: </a:t>
            </a:r>
            <a:r>
              <a:rPr sz="1800" spc="-50" dirty="0">
                <a:latin typeface="Carlito"/>
                <a:cs typeface="Carlito"/>
              </a:rPr>
              <a:t>PAM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signal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21785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942" y="57099"/>
            <a:ext cx="74250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265" marR="5080" indent="-16002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 and Hold </a:t>
            </a:r>
            <a:r>
              <a:rPr spc="-10" dirty="0"/>
              <a:t>Circuit </a:t>
            </a:r>
            <a:r>
              <a:rPr spc="-25" dirty="0"/>
              <a:t>for </a:t>
            </a:r>
            <a:r>
              <a:rPr spc="-15" dirty="0"/>
              <a:t>Generating  </a:t>
            </a:r>
            <a:r>
              <a:rPr spc="-10" dirty="0"/>
              <a:t>Flat-top </a:t>
            </a:r>
            <a:r>
              <a:rPr dirty="0"/>
              <a:t>sampled </a:t>
            </a:r>
            <a:r>
              <a:rPr spc="-80" dirty="0"/>
              <a:t>PAM</a:t>
            </a:r>
          </a:p>
        </p:txBody>
      </p:sp>
      <p:sp>
        <p:nvSpPr>
          <p:cNvPr id="3" name="object 3"/>
          <p:cNvSpPr/>
          <p:nvPr/>
        </p:nvSpPr>
        <p:spPr>
          <a:xfrm>
            <a:off x="1066800" y="1524000"/>
            <a:ext cx="6949791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5844" y="5970219"/>
            <a:ext cx="7707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Figure: </a:t>
            </a:r>
            <a:r>
              <a:rPr sz="2000" dirty="0">
                <a:latin typeface="Arial"/>
                <a:cs typeface="Arial"/>
              </a:rPr>
              <a:t>(a) Sample and hold circuit generating flat </a:t>
            </a:r>
            <a:r>
              <a:rPr sz="2000" spc="-5" dirty="0">
                <a:latin typeface="Arial"/>
                <a:cs typeface="Arial"/>
              </a:rPr>
              <a:t>top </a:t>
            </a:r>
            <a:r>
              <a:rPr sz="2000" dirty="0">
                <a:latin typeface="Arial"/>
                <a:cs typeface="Arial"/>
              </a:rPr>
              <a:t>sampled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8698" y="6275019"/>
            <a:ext cx="4471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(b) </a:t>
            </a:r>
            <a:r>
              <a:rPr sz="2000" spc="-215" dirty="0">
                <a:latin typeface="Arial"/>
                <a:cs typeface="Arial"/>
              </a:rPr>
              <a:t>Waveform</a:t>
            </a:r>
            <a:r>
              <a:rPr sz="1800" spc="-322" baseline="-18518" dirty="0">
                <a:solidFill>
                  <a:srgbClr val="888888"/>
                </a:solidFill>
                <a:latin typeface="Carlito"/>
                <a:cs typeface="Carlito"/>
              </a:rPr>
              <a:t>Pro</a:t>
            </a:r>
            <a:r>
              <a:rPr sz="2000" spc="-215" dirty="0">
                <a:latin typeface="Arial"/>
                <a:cs typeface="Arial"/>
              </a:rPr>
              <a:t>s</a:t>
            </a:r>
            <a:r>
              <a:rPr sz="1800" spc="-322" baseline="-18518" dirty="0">
                <a:solidFill>
                  <a:srgbClr val="888888"/>
                </a:solidFill>
                <a:latin typeface="Carlito"/>
                <a:cs typeface="Carlito"/>
              </a:rPr>
              <a:t>f.C</a:t>
            </a:r>
            <a:r>
              <a:rPr sz="2000" spc="-215" dirty="0">
                <a:latin typeface="Arial"/>
                <a:cs typeface="Arial"/>
              </a:rPr>
              <a:t>o</a:t>
            </a:r>
            <a:r>
              <a:rPr sz="1800" spc="-322" baseline="-18518" dirty="0">
                <a:solidFill>
                  <a:srgbClr val="888888"/>
                </a:solidFill>
                <a:latin typeface="Carlito"/>
                <a:cs typeface="Carlito"/>
              </a:rPr>
              <a:t>h.S</a:t>
            </a:r>
            <a:r>
              <a:rPr sz="2000" spc="-215" dirty="0">
                <a:latin typeface="Arial"/>
                <a:cs typeface="Arial"/>
              </a:rPr>
              <a:t>f</a:t>
            </a:r>
            <a:r>
              <a:rPr sz="1800" spc="-322" baseline="-18518" dirty="0">
                <a:solidFill>
                  <a:srgbClr val="888888"/>
                </a:solidFill>
                <a:latin typeface="Carlito"/>
                <a:cs typeface="Carlito"/>
              </a:rPr>
              <a:t>ri</a:t>
            </a:r>
            <a:r>
              <a:rPr sz="2000" spc="-215" dirty="0">
                <a:latin typeface="Arial"/>
                <a:cs typeface="Arial"/>
              </a:rPr>
              <a:t>f</a:t>
            </a:r>
            <a:r>
              <a:rPr sz="1800" spc="-322" baseline="-18518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2000" spc="-215" dirty="0">
                <a:latin typeface="Arial"/>
                <a:cs typeface="Arial"/>
              </a:rPr>
              <a:t>l</a:t>
            </a:r>
            <a:r>
              <a:rPr sz="1800" spc="-322" baseline="-18518" dirty="0">
                <a:solidFill>
                  <a:srgbClr val="888888"/>
                </a:solidFill>
                <a:latin typeface="Carlito"/>
                <a:cs typeface="Carlito"/>
              </a:rPr>
              <a:t>iv</a:t>
            </a:r>
            <a:r>
              <a:rPr sz="2000" spc="-215" dirty="0">
                <a:latin typeface="Arial"/>
                <a:cs typeface="Arial"/>
              </a:rPr>
              <a:t>a</a:t>
            </a:r>
            <a:r>
              <a:rPr sz="1800" spc="-322" baseline="-18518" dirty="0">
                <a:solidFill>
                  <a:srgbClr val="888888"/>
                </a:solidFill>
                <a:latin typeface="Carlito"/>
                <a:cs typeface="Carlito"/>
              </a:rPr>
              <a:t>as</a:t>
            </a:r>
            <a:r>
              <a:rPr sz="2000" spc="-215" dirty="0">
                <a:latin typeface="Arial"/>
                <a:cs typeface="Arial"/>
              </a:rPr>
              <a:t>t</a:t>
            </a:r>
            <a:r>
              <a:rPr sz="1800" spc="-322" baseline="-18518" dirty="0">
                <a:solidFill>
                  <a:srgbClr val="888888"/>
                </a:solidFill>
                <a:latin typeface="Carlito"/>
                <a:cs typeface="Carlito"/>
              </a:rPr>
              <a:t>a </a:t>
            </a:r>
            <a:r>
              <a:rPr sz="2000" spc="-335" dirty="0">
                <a:latin typeface="Arial"/>
                <a:cs typeface="Arial"/>
              </a:rPr>
              <a:t>t</a:t>
            </a:r>
            <a:r>
              <a:rPr sz="1800" spc="-502" baseline="-18518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2000" spc="-335" dirty="0">
                <a:latin typeface="Arial"/>
                <a:cs typeface="Arial"/>
              </a:rPr>
              <a:t>o</a:t>
            </a:r>
            <a:r>
              <a:rPr sz="1800" spc="-502" baseline="-18518" dirty="0">
                <a:solidFill>
                  <a:srgbClr val="888888"/>
                </a:solidFill>
                <a:latin typeface="Carlito"/>
                <a:cs typeface="Carlito"/>
              </a:rPr>
              <a:t>ao</a:t>
            </a:r>
            <a:r>
              <a:rPr sz="2000" spc="-335" dirty="0">
                <a:latin typeface="Arial"/>
                <a:cs typeface="Arial"/>
              </a:rPr>
              <a:t>p</a:t>
            </a:r>
            <a:r>
              <a:rPr sz="1800" spc="-502" baseline="-18518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1800" spc="-15" baseline="-18518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800" spc="-712" baseline="-18518" dirty="0">
                <a:solidFill>
                  <a:srgbClr val="888888"/>
                </a:solidFill>
                <a:latin typeface="Carlito"/>
                <a:cs typeface="Carlito"/>
              </a:rPr>
              <a:t>J</a:t>
            </a:r>
            <a:r>
              <a:rPr sz="2000" spc="-475" dirty="0">
                <a:latin typeface="Arial"/>
                <a:cs typeface="Arial"/>
              </a:rPr>
              <a:t>s</a:t>
            </a:r>
            <a:r>
              <a:rPr sz="1800" spc="-712" baseline="-18518" dirty="0">
                <a:solidFill>
                  <a:srgbClr val="888888"/>
                </a:solidFill>
                <a:latin typeface="Carlito"/>
                <a:cs typeface="Carlito"/>
              </a:rPr>
              <a:t>NT</a:t>
            </a:r>
            <a:r>
              <a:rPr sz="2000" spc="-475" dirty="0">
                <a:latin typeface="Arial"/>
                <a:cs typeface="Arial"/>
              </a:rPr>
              <a:t>a</a:t>
            </a:r>
            <a:r>
              <a:rPr sz="1800" spc="-712" baseline="-18518" dirty="0">
                <a:solidFill>
                  <a:srgbClr val="888888"/>
                </a:solidFill>
                <a:latin typeface="Carlito"/>
                <a:cs typeface="Carlito"/>
              </a:rPr>
              <a:t>U</a:t>
            </a:r>
            <a:r>
              <a:rPr sz="2000" spc="-475" dirty="0">
                <a:latin typeface="Arial"/>
                <a:cs typeface="Arial"/>
              </a:rPr>
              <a:t>m</a:t>
            </a:r>
            <a:r>
              <a:rPr sz="1800" spc="-712" baseline="-18518" dirty="0">
                <a:solidFill>
                  <a:srgbClr val="888888"/>
                </a:solidFill>
                <a:latin typeface="Carlito"/>
                <a:cs typeface="Carlito"/>
              </a:rPr>
              <a:t>K</a:t>
            </a:r>
            <a:r>
              <a:rPr sz="1800" baseline="-18518" dirty="0">
                <a:solidFill>
                  <a:srgbClr val="888888"/>
                </a:solidFill>
                <a:latin typeface="Carlito"/>
                <a:cs typeface="Carlito"/>
              </a:rPr>
              <a:t> - </a:t>
            </a:r>
            <a:r>
              <a:rPr sz="1800" spc="-577" baseline="-18518" dirty="0">
                <a:solidFill>
                  <a:srgbClr val="888888"/>
                </a:solidFill>
                <a:latin typeface="Carlito"/>
                <a:cs typeface="Carlito"/>
              </a:rPr>
              <a:t>U</a:t>
            </a:r>
            <a:r>
              <a:rPr sz="2000" spc="-385" dirty="0">
                <a:latin typeface="Arial"/>
                <a:cs typeface="Arial"/>
              </a:rPr>
              <a:t>p</a:t>
            </a:r>
            <a:r>
              <a:rPr sz="1800" spc="-577" baseline="-18518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2000" spc="-385" dirty="0">
                <a:latin typeface="Arial"/>
                <a:cs typeface="Arial"/>
              </a:rPr>
              <a:t>l</a:t>
            </a:r>
            <a:r>
              <a:rPr sz="1800" spc="-577" baseline="-18518" dirty="0">
                <a:solidFill>
                  <a:srgbClr val="888888"/>
                </a:solidFill>
                <a:latin typeface="Carlito"/>
                <a:cs typeface="Carlito"/>
              </a:rPr>
              <a:t>E</a:t>
            </a:r>
            <a:r>
              <a:rPr sz="2000" spc="-385" dirty="0">
                <a:latin typeface="Arial"/>
                <a:cs typeface="Arial"/>
              </a:rPr>
              <a:t>e</a:t>
            </a:r>
            <a:r>
              <a:rPr sz="1800" spc="-577" baseline="-18518" dirty="0">
                <a:solidFill>
                  <a:srgbClr val="888888"/>
                </a:solidFill>
                <a:latin typeface="Carlito"/>
                <a:cs typeface="Carlito"/>
              </a:rPr>
              <a:t>V</a:t>
            </a:r>
            <a:r>
              <a:rPr sz="1800" spc="-240" baseline="-18518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6426809"/>
            <a:ext cx="609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0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26957" y="6426809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19</a:t>
            </a:r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266388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64107"/>
            <a:ext cx="8074025" cy="492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sample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hold circuit </a:t>
            </a:r>
            <a:r>
              <a:rPr sz="2400" dirty="0">
                <a:latin typeface="Times New Roman"/>
                <a:cs typeface="Times New Roman"/>
              </a:rPr>
              <a:t>consists of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Field </a:t>
            </a:r>
            <a:r>
              <a:rPr sz="2400" spc="-15" dirty="0">
                <a:latin typeface="Times New Roman"/>
                <a:cs typeface="Times New Roman"/>
              </a:rPr>
              <a:t>Effect 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Transistor </a:t>
            </a:r>
            <a:r>
              <a:rPr sz="2400" dirty="0">
                <a:latin typeface="Times New Roman"/>
                <a:cs typeface="Times New Roman"/>
              </a:rPr>
              <a:t>switches and 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capacitor.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sampling </a:t>
            </a:r>
            <a:r>
              <a:rPr sz="2400" dirty="0">
                <a:latin typeface="Times New Roman"/>
                <a:cs typeface="Times New Roman"/>
              </a:rPr>
              <a:t>switch is closed for a short </a:t>
            </a:r>
            <a:r>
              <a:rPr sz="2400" spc="-5" dirty="0">
                <a:latin typeface="Times New Roman"/>
                <a:cs typeface="Times New Roman"/>
              </a:rPr>
              <a:t>duration </a:t>
            </a:r>
            <a:r>
              <a:rPr sz="2400" dirty="0">
                <a:latin typeface="Times New Roman"/>
                <a:cs typeface="Times New Roman"/>
              </a:rPr>
              <a:t>by a short  pulse </a:t>
            </a:r>
            <a:r>
              <a:rPr sz="2400" spc="-5" dirty="0">
                <a:latin typeface="Times New Roman"/>
                <a:cs typeface="Times New Roman"/>
              </a:rPr>
              <a:t>applied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gate G1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5" dirty="0">
                <a:latin typeface="Times New Roman"/>
                <a:cs typeface="Times New Roman"/>
              </a:rPr>
              <a:t>transistor. </a:t>
            </a:r>
            <a:r>
              <a:rPr sz="2400" dirty="0">
                <a:latin typeface="Times New Roman"/>
                <a:cs typeface="Times New Roman"/>
              </a:rPr>
              <a:t>During </a:t>
            </a:r>
            <a:r>
              <a:rPr sz="2400" spc="-5" dirty="0">
                <a:latin typeface="Times New Roman"/>
                <a:cs typeface="Times New Roman"/>
              </a:rPr>
              <a:t>this  </a:t>
            </a:r>
            <a:r>
              <a:rPr sz="2400" dirty="0">
                <a:latin typeface="Times New Roman"/>
                <a:cs typeface="Times New Roman"/>
              </a:rPr>
              <a:t>period, </a:t>
            </a:r>
            <a:r>
              <a:rPr sz="2400" spc="-5" dirty="0">
                <a:latin typeface="Times New Roman"/>
                <a:cs typeface="Times New Roman"/>
              </a:rPr>
              <a:t>the capacitor </a:t>
            </a:r>
            <a:r>
              <a:rPr sz="2400" dirty="0">
                <a:latin typeface="Times New Roman"/>
                <a:cs typeface="Times New Roman"/>
              </a:rPr>
              <a:t>C is quickly </a:t>
            </a:r>
            <a:r>
              <a:rPr sz="2400" spc="-10" dirty="0">
                <a:latin typeface="Times New Roman"/>
                <a:cs typeface="Times New Roman"/>
              </a:rPr>
              <a:t>charged </a:t>
            </a:r>
            <a:r>
              <a:rPr sz="2400" dirty="0">
                <a:latin typeface="Times New Roman"/>
                <a:cs typeface="Times New Roman"/>
              </a:rPr>
              <a:t>up to a </a:t>
            </a:r>
            <a:r>
              <a:rPr sz="2400" spc="-5" dirty="0">
                <a:latin typeface="Times New Roman"/>
                <a:cs typeface="Times New Roman"/>
              </a:rPr>
              <a:t>voltage equal  </a:t>
            </a:r>
            <a:r>
              <a:rPr sz="2400" dirty="0">
                <a:latin typeface="Times New Roman"/>
                <a:cs typeface="Times New Roman"/>
              </a:rPr>
              <a:t>to the instantaneous </a:t>
            </a:r>
            <a:r>
              <a:rPr sz="2400" spc="-5" dirty="0">
                <a:latin typeface="Times New Roman"/>
                <a:cs typeface="Times New Roman"/>
              </a:rPr>
              <a:t>sample </a:t>
            </a:r>
            <a:r>
              <a:rPr sz="2400" dirty="0">
                <a:latin typeface="Times New Roman"/>
                <a:cs typeface="Times New Roman"/>
              </a:rPr>
              <a:t>value of the </a:t>
            </a:r>
            <a:r>
              <a:rPr sz="2400" spc="-5" dirty="0">
                <a:latin typeface="Times New Roman"/>
                <a:cs typeface="Times New Roman"/>
              </a:rPr>
              <a:t>incoming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40" dirty="0">
                <a:latin typeface="Times New Roman"/>
                <a:cs typeface="Times New Roman"/>
              </a:rPr>
              <a:t>Now,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sampling switch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opened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capacitor </a:t>
            </a:r>
            <a:r>
              <a:rPr sz="2400" spc="-10" dirty="0">
                <a:latin typeface="Times New Roman"/>
                <a:cs typeface="Times New Roman"/>
              </a:rPr>
              <a:t>holds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charge.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discharge </a:t>
            </a:r>
            <a:r>
              <a:rPr sz="2400" spc="-5" dirty="0">
                <a:latin typeface="Times New Roman"/>
                <a:cs typeface="Times New Roman"/>
              </a:rPr>
              <a:t>switch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closed </a:t>
            </a:r>
            <a:r>
              <a:rPr sz="2400" dirty="0">
                <a:latin typeface="Times New Roman"/>
                <a:cs typeface="Times New Roman"/>
              </a:rPr>
              <a:t>by a pulse  </a:t>
            </a:r>
            <a:r>
              <a:rPr sz="2400" spc="-5" dirty="0">
                <a:latin typeface="Times New Roman"/>
                <a:cs typeface="Times New Roman"/>
              </a:rPr>
              <a:t>applied </a:t>
            </a:r>
            <a:r>
              <a:rPr sz="2400" dirty="0">
                <a:latin typeface="Times New Roman"/>
                <a:cs typeface="Times New Roman"/>
              </a:rPr>
              <a:t>to gate </a:t>
            </a:r>
            <a:r>
              <a:rPr sz="2400" spc="-5" dirty="0">
                <a:latin typeface="Times New Roman"/>
                <a:cs typeface="Times New Roman"/>
              </a:rPr>
              <a:t>G2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spc="-15" dirty="0">
                <a:latin typeface="Times New Roman"/>
                <a:cs typeface="Times New Roman"/>
              </a:rPr>
              <a:t>transistor. </a:t>
            </a:r>
            <a:r>
              <a:rPr sz="2400" spc="-5" dirty="0">
                <a:latin typeface="Times New Roman"/>
                <a:cs typeface="Times New Roman"/>
              </a:rPr>
              <a:t>Due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this, </a:t>
            </a:r>
            <a:r>
              <a:rPr sz="240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capacitor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discharged to </a:t>
            </a:r>
            <a:r>
              <a:rPr sz="2400" dirty="0">
                <a:latin typeface="Times New Roman"/>
                <a:cs typeface="Times New Roman"/>
              </a:rPr>
              <a:t>zero </a:t>
            </a:r>
            <a:r>
              <a:rPr sz="2400" spc="-5" dirty="0">
                <a:latin typeface="Times New Roman"/>
                <a:cs typeface="Times New Roman"/>
              </a:rPr>
              <a:t>volts.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discharges </a:t>
            </a:r>
            <a:r>
              <a:rPr sz="2400" spc="-5" dirty="0">
                <a:latin typeface="Times New Roman"/>
                <a:cs typeface="Times New Roman"/>
              </a:rPr>
              <a:t>switch </a:t>
            </a:r>
            <a:r>
              <a:rPr sz="2400" spc="-10" dirty="0">
                <a:latin typeface="Times New Roman"/>
                <a:cs typeface="Times New Roman"/>
              </a:rPr>
              <a:t>is 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opened </a:t>
            </a:r>
            <a:r>
              <a:rPr sz="2400" dirty="0">
                <a:latin typeface="Times New Roman"/>
                <a:cs typeface="Times New Roman"/>
              </a:rPr>
              <a:t>and thus </a:t>
            </a:r>
            <a:r>
              <a:rPr sz="2400" spc="-5" dirty="0">
                <a:latin typeface="Times New Roman"/>
                <a:cs typeface="Times New Roman"/>
              </a:rPr>
              <a:t>capacitor has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voltage. </a:t>
            </a:r>
            <a:r>
              <a:rPr sz="2400" dirty="0">
                <a:latin typeface="Times New Roman"/>
                <a:cs typeface="Times New Roman"/>
              </a:rPr>
              <a:t>Hence the  </a:t>
            </a:r>
            <a:r>
              <a:rPr sz="2400" spc="-5" dirty="0">
                <a:latin typeface="Times New Roman"/>
                <a:cs typeface="Times New Roman"/>
              </a:rPr>
              <a:t>output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sample and </a:t>
            </a:r>
            <a:r>
              <a:rPr sz="2400" dirty="0">
                <a:latin typeface="Times New Roman"/>
                <a:cs typeface="Times New Roman"/>
              </a:rPr>
              <a:t>hold </a:t>
            </a:r>
            <a:r>
              <a:rPr sz="2400" spc="-5" dirty="0">
                <a:latin typeface="Times New Roman"/>
                <a:cs typeface="Times New Roman"/>
              </a:rPr>
              <a:t>circuit consists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sequence </a:t>
            </a:r>
            <a:r>
              <a:rPr sz="2400" dirty="0">
                <a:latin typeface="Times New Roman"/>
                <a:cs typeface="Times New Roman"/>
              </a:rPr>
              <a:t>of  flat-top </a:t>
            </a:r>
            <a:r>
              <a:rPr sz="2400" spc="-5" dirty="0">
                <a:latin typeface="Times New Roman"/>
                <a:cs typeface="Times New Roman"/>
              </a:rPr>
              <a:t>samples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-157097"/>
            <a:ext cx="91440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265" marR="5080" indent="-16002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Sample and Hold </a:t>
            </a:r>
            <a:r>
              <a:rPr spc="-10" dirty="0"/>
              <a:t>Circuit </a:t>
            </a:r>
            <a:r>
              <a:rPr spc="-25" dirty="0"/>
              <a:t>for </a:t>
            </a:r>
            <a:r>
              <a:rPr spc="-15" dirty="0"/>
              <a:t>Generating  </a:t>
            </a:r>
            <a:r>
              <a:rPr spc="-10" dirty="0"/>
              <a:t>Flat-top </a:t>
            </a:r>
            <a:r>
              <a:rPr dirty="0"/>
              <a:t>sampled </a:t>
            </a:r>
            <a:r>
              <a:rPr spc="-80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178287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633300-31A3-4937-8DB3-E565CAFB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dirty="0"/>
              <a:t>Course-modules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90750"/>
            <a:ext cx="8384767" cy="152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076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6434" y="-61948"/>
            <a:ext cx="815756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Mathematical </a:t>
            </a:r>
            <a:r>
              <a:rPr spc="-20" dirty="0"/>
              <a:t>Representation </a:t>
            </a:r>
            <a:r>
              <a:rPr dirty="0"/>
              <a:t>of</a:t>
            </a:r>
            <a:r>
              <a:rPr spc="30" dirty="0"/>
              <a:t> </a:t>
            </a:r>
            <a:r>
              <a:rPr spc="-80" dirty="0"/>
              <a:t>PAM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60805"/>
            <a:ext cx="8300720" cy="339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express the </a:t>
            </a:r>
            <a:r>
              <a:rPr sz="2400" spc="-75" dirty="0">
                <a:latin typeface="Times New Roman"/>
                <a:cs typeface="Times New Roman"/>
              </a:rPr>
              <a:t>PAM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where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90" dirty="0">
                <a:latin typeface="Times New Roman"/>
                <a:cs typeface="Times New Roman"/>
              </a:rPr>
              <a:t>Ts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sampling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period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spc="-35" dirty="0">
                <a:latin typeface="Times New Roman"/>
                <a:cs typeface="Times New Roman"/>
              </a:rPr>
              <a:t>m(nTs)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sample </a:t>
            </a:r>
            <a:r>
              <a:rPr sz="2400" dirty="0">
                <a:latin typeface="Times New Roman"/>
                <a:cs typeface="Times New Roman"/>
              </a:rPr>
              <a:t>value of </a:t>
            </a:r>
            <a:r>
              <a:rPr sz="2400" spc="-5" dirty="0">
                <a:latin typeface="Times New Roman"/>
                <a:cs typeface="Times New Roman"/>
              </a:rPr>
              <a:t>m(t) </a:t>
            </a:r>
            <a:r>
              <a:rPr sz="2400" dirty="0">
                <a:latin typeface="Times New Roman"/>
                <a:cs typeface="Times New Roman"/>
              </a:rPr>
              <a:t>obtained at t 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nTs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  <a:tabLst>
                <a:tab pos="970915" algn="l"/>
              </a:tabLst>
            </a:pPr>
            <a:r>
              <a:rPr sz="2400" dirty="0">
                <a:latin typeface="Times New Roman"/>
                <a:cs typeface="Times New Roman"/>
              </a:rPr>
              <a:t>h(t)	= </a:t>
            </a:r>
            <a:r>
              <a:rPr sz="2400" spc="-5" dirty="0">
                <a:latin typeface="Times New Roman"/>
                <a:cs typeface="Times New Roman"/>
              </a:rPr>
              <a:t>standard rectangular pulse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unit amplitude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duration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 and it is defined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177790"/>
            <a:ext cx="4864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629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fla</a:t>
            </a:r>
            <a:r>
              <a:rPr sz="2400" spc="5" dirty="0">
                <a:latin typeface="Times New Roman"/>
                <a:cs typeface="Times New Roman"/>
              </a:rPr>
              <a:t>t-</a:t>
            </a:r>
            <a:r>
              <a:rPr sz="2400" dirty="0">
                <a:latin typeface="Times New Roman"/>
                <a:cs typeface="Times New Roman"/>
              </a:rPr>
              <a:t>top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AM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	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1447800"/>
            <a:ext cx="3429000" cy="801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4038600"/>
            <a:ext cx="2667000" cy="100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0" y="5791200"/>
            <a:ext cx="2729415" cy="6474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16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-23848"/>
            <a:ext cx="689445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Naturally </a:t>
            </a:r>
            <a:r>
              <a:rPr dirty="0"/>
              <a:t>Sampled </a:t>
            </a:r>
            <a:r>
              <a:rPr spc="-80" dirty="0"/>
              <a:t>PAM</a:t>
            </a:r>
            <a:r>
              <a:rPr spc="-60" dirty="0"/>
              <a:t> </a:t>
            </a:r>
            <a:r>
              <a:rPr dirty="0"/>
              <a:t>signal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9405"/>
            <a:ext cx="807339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natural sampling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basically </a:t>
            </a:r>
            <a:r>
              <a:rPr sz="2400" dirty="0">
                <a:latin typeface="Times New Roman"/>
                <a:cs typeface="Times New Roman"/>
              </a:rPr>
              <a:t>pulse </a:t>
            </a:r>
            <a:r>
              <a:rPr sz="2400" spc="-5" dirty="0">
                <a:latin typeface="Times New Roman"/>
                <a:cs typeface="Times New Roman"/>
              </a:rPr>
              <a:t>amplitude modulation.  </a:t>
            </a:r>
            <a:r>
              <a:rPr sz="2400" dirty="0">
                <a:latin typeface="Times New Roman"/>
                <a:cs typeface="Times New Roman"/>
              </a:rPr>
              <a:t>Therefore it is called naturally </a:t>
            </a:r>
            <a:r>
              <a:rPr sz="2400" spc="-5" dirty="0">
                <a:latin typeface="Times New Roman"/>
                <a:cs typeface="Times New Roman"/>
              </a:rPr>
              <a:t>sampled </a:t>
            </a:r>
            <a:r>
              <a:rPr sz="2400" spc="-75" dirty="0">
                <a:latin typeface="Times New Roman"/>
                <a:cs typeface="Times New Roman"/>
              </a:rPr>
              <a:t>PAM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time-domain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representation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naturally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sampled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PAM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signal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be given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16120"/>
            <a:ext cx="8072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frequency </a:t>
            </a:r>
            <a:r>
              <a:rPr sz="2400" dirty="0">
                <a:latin typeface="Times New Roman"/>
                <a:cs typeface="Times New Roman"/>
              </a:rPr>
              <a:t>spectrum of naturally </a:t>
            </a:r>
            <a:r>
              <a:rPr sz="2400" spc="-5" dirty="0">
                <a:latin typeface="Times New Roman"/>
                <a:cs typeface="Times New Roman"/>
              </a:rPr>
              <a:t>sampled </a:t>
            </a:r>
            <a:r>
              <a:rPr sz="2400" spc="-75" dirty="0">
                <a:latin typeface="Times New Roman"/>
                <a:cs typeface="Times New Roman"/>
              </a:rPr>
              <a:t>PAM </a:t>
            </a:r>
            <a:r>
              <a:rPr sz="2400" dirty="0">
                <a:latin typeface="Times New Roman"/>
                <a:cs typeface="Times New Roman"/>
              </a:rPr>
              <a:t>signal </a:t>
            </a:r>
            <a:r>
              <a:rPr sz="2400" spc="-5" dirty="0">
                <a:latin typeface="Times New Roman"/>
                <a:cs typeface="Times New Roman"/>
              </a:rPr>
              <a:t>will  </a:t>
            </a:r>
            <a:r>
              <a:rPr sz="2400" dirty="0">
                <a:latin typeface="Times New Roman"/>
                <a:cs typeface="Times New Roman"/>
              </a:rPr>
              <a:t>be given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54807" y="2895600"/>
            <a:ext cx="3974592" cy="780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200" y="4953000"/>
            <a:ext cx="3810000" cy="7134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9388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11682"/>
            <a:ext cx="8072755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 instantaneous </a:t>
            </a:r>
            <a:r>
              <a:rPr sz="2600" spc="-5" dirty="0">
                <a:latin typeface="Times New Roman"/>
                <a:cs typeface="Times New Roman"/>
              </a:rPr>
              <a:t>sampling is basically </a:t>
            </a:r>
            <a:r>
              <a:rPr sz="2600" spc="-60" dirty="0">
                <a:latin typeface="Times New Roman"/>
                <a:cs typeface="Times New Roman"/>
              </a:rPr>
              <a:t>PAM. </a:t>
            </a:r>
            <a:r>
              <a:rPr sz="2600" spc="-5" dirty="0">
                <a:latin typeface="Times New Roman"/>
                <a:cs typeface="Times New Roman"/>
              </a:rPr>
              <a:t>It is </a:t>
            </a:r>
            <a:r>
              <a:rPr sz="2600" dirty="0">
                <a:latin typeface="Times New Roman"/>
                <a:cs typeface="Times New Roman"/>
              </a:rPr>
              <a:t>called  ideally or instantaneously </a:t>
            </a:r>
            <a:r>
              <a:rPr sz="2600" spc="-5" dirty="0">
                <a:latin typeface="Times New Roman"/>
                <a:cs typeface="Times New Roman"/>
              </a:rPr>
              <a:t>sampled </a:t>
            </a:r>
            <a:r>
              <a:rPr sz="2600" spc="-80" dirty="0">
                <a:latin typeface="Times New Roman"/>
                <a:cs typeface="Times New Roman"/>
              </a:rPr>
              <a:t>PAM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signal.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  <a:tab pos="1071880" algn="l"/>
                <a:tab pos="2963545" algn="l"/>
                <a:tab pos="5033010" algn="l"/>
                <a:tab pos="5511800" algn="l"/>
                <a:tab pos="5861050" algn="l"/>
                <a:tab pos="6961505" algn="l"/>
              </a:tabLst>
            </a:pPr>
            <a:r>
              <a:rPr sz="2600" dirty="0">
                <a:latin typeface="Times New Roman"/>
                <a:cs typeface="Times New Roman"/>
              </a:rPr>
              <a:t>The	t</a:t>
            </a:r>
            <a:r>
              <a:rPr sz="2600" spc="-15" dirty="0">
                <a:latin typeface="Times New Roman"/>
                <a:cs typeface="Times New Roman"/>
              </a:rPr>
              <a:t>im</a:t>
            </a:r>
            <a:r>
              <a:rPr sz="2600" spc="-5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-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	r</a:t>
            </a:r>
            <a:r>
              <a:rPr sz="2600" spc="-2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pre</a:t>
            </a:r>
            <a:r>
              <a:rPr sz="2600" spc="-15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ent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on	of	a	i</a:t>
            </a:r>
            <a:r>
              <a:rPr sz="2600" spc="-15" dirty="0">
                <a:latin typeface="Times New Roman"/>
                <a:cs typeface="Times New Roman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l</a:t>
            </a:r>
            <a:r>
              <a:rPr sz="2600" spc="-1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y	s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pl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d  </a:t>
            </a:r>
            <a:r>
              <a:rPr sz="2600" spc="-80" dirty="0">
                <a:latin typeface="Times New Roman"/>
                <a:cs typeface="Times New Roman"/>
              </a:rPr>
              <a:t>PAM </a:t>
            </a:r>
            <a:r>
              <a:rPr sz="2600" dirty="0">
                <a:latin typeface="Times New Roman"/>
                <a:cs typeface="Times New Roman"/>
              </a:rPr>
              <a:t>signal will be given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706748"/>
            <a:ext cx="8072755" cy="1214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frequency domain representation i.e., frequency  </a:t>
            </a:r>
            <a:r>
              <a:rPr sz="2600" dirty="0">
                <a:latin typeface="Times New Roman"/>
                <a:cs typeface="Times New Roman"/>
              </a:rPr>
              <a:t>spectrum </a:t>
            </a:r>
            <a:r>
              <a:rPr sz="2600" spc="-5" dirty="0">
                <a:latin typeface="Times New Roman"/>
                <a:cs typeface="Times New Roman"/>
              </a:rPr>
              <a:t>of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ideally sampled </a:t>
            </a:r>
            <a:r>
              <a:rPr sz="2600" spc="-80" dirty="0">
                <a:latin typeface="Times New Roman"/>
                <a:cs typeface="Times New Roman"/>
              </a:rPr>
              <a:t>PAM </a:t>
            </a:r>
            <a:r>
              <a:rPr sz="2600" spc="-5" dirty="0">
                <a:latin typeface="Times New Roman"/>
                <a:cs typeface="Times New Roman"/>
              </a:rPr>
              <a:t>signal </a:t>
            </a:r>
            <a:r>
              <a:rPr sz="2600" dirty="0">
                <a:latin typeface="Times New Roman"/>
                <a:cs typeface="Times New Roman"/>
              </a:rPr>
              <a:t>will be </a:t>
            </a:r>
            <a:r>
              <a:rPr sz="2600" spc="-5" dirty="0">
                <a:latin typeface="Times New Roman"/>
                <a:cs typeface="Times New Roman"/>
              </a:rPr>
              <a:t>given  as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5673" y="-23848"/>
            <a:ext cx="665302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Ideally Sampled </a:t>
            </a:r>
            <a:r>
              <a:rPr spc="-80" dirty="0"/>
              <a:t>PAM</a:t>
            </a:r>
            <a:r>
              <a:rPr spc="-90" dirty="0"/>
              <a:t> </a:t>
            </a:r>
            <a:r>
              <a:rPr dirty="0"/>
              <a:t>signal</a:t>
            </a:r>
          </a:p>
        </p:txBody>
      </p:sp>
      <p:sp>
        <p:nvSpPr>
          <p:cNvPr id="5" name="object 5"/>
          <p:cNvSpPr/>
          <p:nvPr/>
        </p:nvSpPr>
        <p:spPr>
          <a:xfrm>
            <a:off x="2484120" y="2819400"/>
            <a:ext cx="3276600" cy="806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4572000"/>
            <a:ext cx="2743200" cy="8061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654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2377" y="-39076"/>
            <a:ext cx="754411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Transmission </a:t>
            </a:r>
            <a:r>
              <a:rPr dirty="0"/>
              <a:t>Bandwidth of</a:t>
            </a:r>
            <a:r>
              <a:rPr spc="-15" dirty="0"/>
              <a:t> </a:t>
            </a:r>
            <a:r>
              <a:rPr spc="-80" dirty="0"/>
              <a:t>PAM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6608" y="1089405"/>
            <a:ext cx="8139430" cy="122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635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  <a:tab pos="3847465" algn="l"/>
                <a:tab pos="5013325" algn="l"/>
                <a:tab pos="6845934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75" dirty="0">
                <a:latin typeface="Times New Roman"/>
                <a:cs typeface="Times New Roman"/>
              </a:rPr>
              <a:t>PAM </a:t>
            </a:r>
            <a:r>
              <a:rPr sz="2400" dirty="0">
                <a:latin typeface="Times New Roman"/>
                <a:cs typeface="Times New Roman"/>
              </a:rPr>
              <a:t>signal </a:t>
            </a:r>
            <a:r>
              <a:rPr sz="2400" spc="-5" dirty="0">
                <a:latin typeface="Times New Roman"/>
                <a:cs typeface="Times New Roman"/>
              </a:rPr>
              <a:t>the pulse </a:t>
            </a:r>
            <a:r>
              <a:rPr sz="2400" dirty="0">
                <a:latin typeface="Times New Roman"/>
                <a:cs typeface="Times New Roman"/>
              </a:rPr>
              <a:t>duration τ is </a:t>
            </a:r>
            <a:r>
              <a:rPr sz="2400" spc="-5" dirty="0">
                <a:latin typeface="Times New Roman"/>
                <a:cs typeface="Times New Roman"/>
              </a:rPr>
              <a:t>assumed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	</a:t>
            </a:r>
            <a:r>
              <a:rPr sz="2400" spc="-5" dirty="0">
                <a:latin typeface="Times New Roman"/>
                <a:cs typeface="Times New Roman"/>
              </a:rPr>
              <a:t>very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  compared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period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Ts	</a:t>
            </a:r>
            <a:r>
              <a:rPr sz="2400" dirty="0">
                <a:latin typeface="Times New Roman"/>
                <a:cs typeface="Times New Roman"/>
              </a:rPr>
              <a:t>between	the </a:t>
            </a:r>
            <a:r>
              <a:rPr sz="2400" spc="-5" dirty="0">
                <a:latin typeface="Times New Roman"/>
                <a:cs typeface="Times New Roman"/>
              </a:rPr>
              <a:t>two samples </a:t>
            </a:r>
            <a:r>
              <a:rPr sz="2400" dirty="0">
                <a:latin typeface="Times New Roman"/>
                <a:cs typeface="Times New Roman"/>
              </a:rPr>
              <a:t>i.e </a:t>
            </a:r>
            <a:r>
              <a:rPr sz="2400" spc="-5" dirty="0">
                <a:latin typeface="Times New Roman"/>
                <a:cs typeface="Times New Roman"/>
              </a:rPr>
              <a:t>τ&lt;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Ts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6870" algn="l"/>
                <a:tab pos="357505" algn="l"/>
                <a:tab pos="695515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maximum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frequency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modulating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	x(t) is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1996" y="2289175"/>
            <a:ext cx="2612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fs&gt;=2fm Or </a:t>
            </a:r>
            <a:r>
              <a:rPr sz="2400" spc="-45" dirty="0">
                <a:latin typeface="Times New Roman"/>
                <a:cs typeface="Times New Roman"/>
              </a:rPr>
              <a:t>1/Ts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" y="2289175"/>
            <a:ext cx="5320665" cy="1223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sampling frequency </a:t>
            </a:r>
            <a:r>
              <a:rPr sz="2400" spc="-10" dirty="0">
                <a:latin typeface="Times New Roman"/>
                <a:cs typeface="Times New Roman"/>
              </a:rPr>
              <a:t>fs </a:t>
            </a:r>
            <a:r>
              <a:rPr sz="2400" dirty="0">
                <a:latin typeface="Times New Roman"/>
                <a:cs typeface="Times New Roman"/>
              </a:rPr>
              <a:t>is given by  </a:t>
            </a:r>
            <a:r>
              <a:rPr sz="2400" spc="-5" dirty="0">
                <a:latin typeface="Times New Roman"/>
                <a:cs typeface="Times New Roman"/>
              </a:rPr>
              <a:t>2fm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90" dirty="0">
                <a:latin typeface="Times New Roman"/>
                <a:cs typeface="Times New Roman"/>
              </a:rPr>
              <a:t>Ts </a:t>
            </a:r>
            <a:r>
              <a:rPr sz="2400" dirty="0">
                <a:latin typeface="Times New Roman"/>
                <a:cs typeface="Times New Roman"/>
              </a:rPr>
              <a:t>&lt;=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1/2fm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489200" algn="l"/>
              </a:tabLst>
            </a:pPr>
            <a:r>
              <a:rPr sz="2400" dirty="0">
                <a:latin typeface="Times New Roman"/>
                <a:cs typeface="Times New Roman"/>
              </a:rPr>
              <a:t>Therefore, τ &lt;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Ts	</a:t>
            </a:r>
            <a:r>
              <a:rPr sz="2400" dirty="0">
                <a:latin typeface="Times New Roman"/>
                <a:cs typeface="Times New Roman"/>
              </a:rPr>
              <a:t>&lt;=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1/2fm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608" y="3589401"/>
            <a:ext cx="8138159" cy="262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870" algn="l"/>
                <a:tab pos="357505" algn="l"/>
                <a:tab pos="5348605" algn="l"/>
                <a:tab pos="688848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pulse 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 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en	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axi</a:t>
            </a:r>
            <a:r>
              <a:rPr sz="2400" spc="5" dirty="0">
                <a:latin typeface="Times New Roman"/>
                <a:cs typeface="Times New Roman"/>
              </a:rPr>
              <a:t>mu</a:t>
            </a:r>
            <a:r>
              <a:rPr sz="2400" dirty="0">
                <a:latin typeface="Times New Roman"/>
                <a:cs typeface="Times New Roman"/>
              </a:rPr>
              <a:t>m  frequency of </a:t>
            </a:r>
            <a:r>
              <a:rPr sz="2400" spc="-75" dirty="0">
                <a:latin typeface="Times New Roman"/>
                <a:cs typeface="Times New Roman"/>
              </a:rPr>
              <a:t>PAM </a:t>
            </a:r>
            <a:r>
              <a:rPr sz="2400" dirty="0">
                <a:latin typeface="Times New Roman"/>
                <a:cs typeface="Times New Roman"/>
              </a:rPr>
              <a:t>pulse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fmax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	1/ </a:t>
            </a:r>
            <a:r>
              <a:rPr sz="2400" spc="-5" dirty="0">
                <a:latin typeface="Times New Roman"/>
                <a:cs typeface="Times New Roman"/>
              </a:rPr>
              <a:t>τ+ </a:t>
            </a:r>
            <a:r>
              <a:rPr sz="2400" dirty="0">
                <a:latin typeface="Times New Roman"/>
                <a:cs typeface="Times New Roman"/>
              </a:rPr>
              <a:t>τ = 1/2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τ</a:t>
            </a:r>
            <a:endParaRPr sz="2400">
              <a:latin typeface="Times New Roman"/>
              <a:cs typeface="Times New Roman"/>
            </a:endParaRPr>
          </a:p>
          <a:p>
            <a:pPr marL="12700" marR="2817495">
              <a:lnSpc>
                <a:spcPct val="127499"/>
              </a:lnSpc>
              <a:spcBef>
                <a:spcPts val="10"/>
              </a:spcBef>
            </a:pPr>
            <a:r>
              <a:rPr sz="2400" dirty="0">
                <a:latin typeface="Times New Roman"/>
                <a:cs typeface="Times New Roman"/>
              </a:rPr>
              <a:t>Therefore, </a:t>
            </a:r>
            <a:r>
              <a:rPr sz="2400" spc="-5" dirty="0">
                <a:latin typeface="Times New Roman"/>
                <a:cs typeface="Times New Roman"/>
              </a:rPr>
              <a:t>transmission </a:t>
            </a:r>
            <a:r>
              <a:rPr sz="2400" dirty="0">
                <a:latin typeface="Times New Roman"/>
                <a:cs typeface="Times New Roman"/>
              </a:rPr>
              <a:t>bandwidth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&gt;=fmax  But fmax=1/2</a:t>
            </a:r>
            <a:r>
              <a:rPr sz="2400" dirty="0">
                <a:latin typeface="Times New Roman"/>
                <a:cs typeface="Times New Roman"/>
              </a:rPr>
              <a:t> τ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Times New Roman"/>
                <a:cs typeface="Times New Roman"/>
              </a:rPr>
              <a:t>B.W&gt;=1/2 </a:t>
            </a:r>
            <a:r>
              <a:rPr sz="2400" dirty="0">
                <a:latin typeface="Times New Roman"/>
                <a:cs typeface="Times New Roman"/>
              </a:rPr>
              <a:t>τ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5" dirty="0">
                <a:latin typeface="Times New Roman"/>
                <a:cs typeface="Times New Roman"/>
              </a:rPr>
              <a:t>B.W&gt;=1/2 </a:t>
            </a:r>
            <a:r>
              <a:rPr sz="2400" dirty="0">
                <a:latin typeface="Times New Roman"/>
                <a:cs typeface="Times New Roman"/>
              </a:rPr>
              <a:t>τ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&gt;&gt;fm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9824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7" y="-23848"/>
            <a:ext cx="627773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Demodulation </a:t>
            </a:r>
            <a:r>
              <a:rPr dirty="0"/>
              <a:t>of</a:t>
            </a:r>
            <a:r>
              <a:rPr spc="-15" dirty="0"/>
              <a:t> </a:t>
            </a:r>
            <a:r>
              <a:rPr spc="-80" dirty="0"/>
              <a:t>PAM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50152" y="3208020"/>
            <a:ext cx="2180590" cy="677545"/>
            <a:chOff x="6550152" y="3208020"/>
            <a:chExt cx="2180590" cy="677545"/>
          </a:xfrm>
        </p:grpSpPr>
        <p:sp>
          <p:nvSpPr>
            <p:cNvPr id="4" name="object 4"/>
            <p:cNvSpPr/>
            <p:nvPr/>
          </p:nvSpPr>
          <p:spPr>
            <a:xfrm>
              <a:off x="6550152" y="3208020"/>
              <a:ext cx="1401318" cy="6774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39812" y="3208020"/>
              <a:ext cx="1090422" cy="677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5940" y="2228215"/>
            <a:ext cx="8073390" cy="378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Figure: </a:t>
            </a:r>
            <a:r>
              <a:rPr sz="1800" spc="-15" dirty="0">
                <a:latin typeface="Carlito"/>
                <a:cs typeface="Carlito"/>
              </a:rPr>
              <a:t>System for </a:t>
            </a:r>
            <a:r>
              <a:rPr sz="1800" spc="-10" dirty="0">
                <a:latin typeface="Carlito"/>
                <a:cs typeface="Carlito"/>
              </a:rPr>
              <a:t>recovering </a:t>
            </a:r>
            <a:r>
              <a:rPr sz="1800" spc="-5" dirty="0">
                <a:latin typeface="Carlito"/>
                <a:cs typeface="Carlito"/>
              </a:rPr>
              <a:t>message signal m(t) </a:t>
            </a:r>
            <a:r>
              <a:rPr sz="1800" spc="-10" dirty="0">
                <a:latin typeface="Carlito"/>
                <a:cs typeface="Carlito"/>
              </a:rPr>
              <a:t>from </a:t>
            </a:r>
            <a:r>
              <a:rPr sz="1800" spc="-50" dirty="0">
                <a:latin typeface="Carlito"/>
                <a:cs typeface="Carlito"/>
              </a:rPr>
              <a:t>PAM </a:t>
            </a:r>
            <a:r>
              <a:rPr sz="1800" spc="-5" dirty="0">
                <a:latin typeface="Carlito"/>
                <a:cs typeface="Carlito"/>
              </a:rPr>
              <a:t>signal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s(t)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Carlito"/>
              <a:cs typeface="Carlito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distortion </a:t>
            </a:r>
            <a:r>
              <a:rPr sz="2400" dirty="0">
                <a:latin typeface="Times New Roman"/>
                <a:cs typeface="Times New Roman"/>
              </a:rPr>
              <a:t>caused </a:t>
            </a:r>
            <a:r>
              <a:rPr sz="2400" spc="-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use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75" dirty="0">
                <a:latin typeface="Times New Roman"/>
                <a:cs typeface="Times New Roman"/>
              </a:rPr>
              <a:t>PAM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transmit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analog  information </a:t>
            </a:r>
            <a:r>
              <a:rPr sz="2400" dirty="0">
                <a:latin typeface="Times New Roman"/>
                <a:cs typeface="Times New Roman"/>
              </a:rPr>
              <a:t>bearing </a:t>
            </a:r>
            <a:r>
              <a:rPr sz="2400" spc="-5" dirty="0">
                <a:latin typeface="Times New Roman"/>
                <a:cs typeface="Times New Roman"/>
              </a:rPr>
              <a:t>signal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referred </a:t>
            </a:r>
            <a:r>
              <a:rPr sz="2400" dirty="0">
                <a:latin typeface="Times New Roman"/>
                <a:cs typeface="Times New Roman"/>
              </a:rPr>
              <a:t>to as the </a:t>
            </a:r>
            <a:r>
              <a:rPr sz="2400" spc="-5" dirty="0">
                <a:solidFill>
                  <a:srgbClr val="17375E"/>
                </a:solidFill>
                <a:latin typeface="Times New Roman"/>
                <a:cs typeface="Times New Roman"/>
              </a:rPr>
              <a:t>aperture </a:t>
            </a:r>
            <a:r>
              <a:rPr sz="2400" spc="-10" dirty="0">
                <a:solidFill>
                  <a:srgbClr val="17375E"/>
                </a:solidFill>
                <a:latin typeface="Times New Roman"/>
                <a:cs typeface="Times New Roman"/>
              </a:rPr>
              <a:t>effect</a:t>
            </a:r>
            <a:r>
              <a:rPr sz="2400" spc="-10" dirty="0">
                <a:latin typeface="Times New Roman"/>
                <a:cs typeface="Times New Roman"/>
              </a:rPr>
              <a:t>.  </a:t>
            </a:r>
            <a:r>
              <a:rPr sz="2400" spc="-5" dirty="0">
                <a:latin typeface="Times New Roman"/>
                <a:cs typeface="Times New Roman"/>
              </a:rPr>
              <a:t>This distortion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-5" dirty="0">
                <a:latin typeface="Times New Roman"/>
                <a:cs typeface="Times New Roman"/>
              </a:rPr>
              <a:t>be corrected by connecting </a:t>
            </a:r>
            <a:r>
              <a:rPr sz="2400" spc="-1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equalizer </a:t>
            </a:r>
            <a:r>
              <a:rPr sz="2400" spc="-15" dirty="0">
                <a:latin typeface="Times New Roman"/>
                <a:cs typeface="Times New Roman"/>
              </a:rPr>
              <a:t>in  </a:t>
            </a:r>
            <a:r>
              <a:rPr sz="2400" dirty="0">
                <a:latin typeface="Times New Roman"/>
                <a:cs typeface="Times New Roman"/>
              </a:rPr>
              <a:t>cascade </a:t>
            </a:r>
            <a:r>
              <a:rPr sz="2400" spc="-5" dirty="0">
                <a:latin typeface="Times New Roman"/>
                <a:cs typeface="Times New Roman"/>
              </a:rPr>
              <a:t>with the low-pass </a:t>
            </a:r>
            <a:r>
              <a:rPr sz="2400" dirty="0">
                <a:latin typeface="Times New Roman"/>
                <a:cs typeface="Times New Roman"/>
              </a:rPr>
              <a:t>reconstruction filter </a:t>
            </a:r>
            <a:r>
              <a:rPr sz="2400" spc="-5" dirty="0">
                <a:latin typeface="Times New Roman"/>
                <a:cs typeface="Times New Roman"/>
              </a:rPr>
              <a:t>as shown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equalizer </a:t>
            </a:r>
            <a:r>
              <a:rPr sz="2400" dirty="0">
                <a:latin typeface="Times New Roman"/>
                <a:cs typeface="Times New Roman"/>
              </a:rPr>
              <a:t>has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effect </a:t>
            </a:r>
            <a:r>
              <a:rPr sz="2400" spc="-5" dirty="0">
                <a:latin typeface="Times New Roman"/>
                <a:cs typeface="Times New Roman"/>
              </a:rPr>
              <a:t>of decreasing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in-band </a:t>
            </a:r>
            <a:r>
              <a:rPr sz="2400" dirty="0">
                <a:latin typeface="Times New Roman"/>
                <a:cs typeface="Times New Roman"/>
              </a:rPr>
              <a:t>loss </a:t>
            </a:r>
            <a:r>
              <a:rPr sz="2400" spc="-5" dirty="0">
                <a:latin typeface="Times New Roman"/>
                <a:cs typeface="Times New Roman"/>
              </a:rPr>
              <a:t>of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reconstruction filter as the frequency increases </a:t>
            </a:r>
            <a:r>
              <a:rPr sz="2400" dirty="0">
                <a:latin typeface="Times New Roman"/>
                <a:cs typeface="Times New Roman"/>
              </a:rPr>
              <a:t>in such a  </a:t>
            </a:r>
            <a:r>
              <a:rPr sz="2400" spc="-5" dirty="0">
                <a:latin typeface="Times New Roman"/>
                <a:cs typeface="Times New Roman"/>
              </a:rPr>
              <a:t>manner as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compensate </a:t>
            </a:r>
            <a:r>
              <a:rPr sz="2400" dirty="0">
                <a:latin typeface="Times New Roman"/>
                <a:cs typeface="Times New Roman"/>
              </a:rPr>
              <a:t>for the aperture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9161" y="1067561"/>
            <a:ext cx="18288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640080" marR="109855" indent="-523240">
              <a:lnSpc>
                <a:spcPct val="100000"/>
              </a:lnSpc>
              <a:spcBef>
                <a:spcPts val="1065"/>
              </a:spcBef>
            </a:pP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000" b="1" spc="5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tructi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n 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Filter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7561" y="1067561"/>
            <a:ext cx="15240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282575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Equalizer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1473708"/>
            <a:ext cx="762000" cy="103505"/>
          </a:xfrm>
          <a:custGeom>
            <a:avLst/>
            <a:gdLst/>
            <a:ahLst/>
            <a:cxnLst/>
            <a:rect l="l" t="t" r="r" b="b"/>
            <a:pathLst>
              <a:path w="762000" h="103505">
                <a:moveTo>
                  <a:pt x="673481" y="0"/>
                </a:moveTo>
                <a:lnTo>
                  <a:pt x="669670" y="1015"/>
                </a:lnTo>
                <a:lnTo>
                  <a:pt x="666114" y="7112"/>
                </a:lnTo>
                <a:lnTo>
                  <a:pt x="667131" y="10921"/>
                </a:lnTo>
                <a:lnTo>
                  <a:pt x="670051" y="12700"/>
                </a:lnTo>
                <a:lnTo>
                  <a:pt x="725980" y="45418"/>
                </a:lnTo>
                <a:lnTo>
                  <a:pt x="749426" y="45465"/>
                </a:lnTo>
                <a:lnTo>
                  <a:pt x="749426" y="58165"/>
                </a:lnTo>
                <a:lnTo>
                  <a:pt x="725916" y="58165"/>
                </a:lnTo>
                <a:lnTo>
                  <a:pt x="666876" y="92455"/>
                </a:lnTo>
                <a:lnTo>
                  <a:pt x="665861" y="96265"/>
                </a:lnTo>
                <a:lnTo>
                  <a:pt x="669417" y="102362"/>
                </a:lnTo>
                <a:lnTo>
                  <a:pt x="673226" y="103377"/>
                </a:lnTo>
                <a:lnTo>
                  <a:pt x="751067" y="58165"/>
                </a:lnTo>
                <a:lnTo>
                  <a:pt x="749426" y="58165"/>
                </a:lnTo>
                <a:lnTo>
                  <a:pt x="751149" y="58118"/>
                </a:lnTo>
                <a:lnTo>
                  <a:pt x="762000" y="51815"/>
                </a:lnTo>
                <a:lnTo>
                  <a:pt x="673481" y="0"/>
                </a:lnTo>
                <a:close/>
              </a:path>
              <a:path w="762000" h="103505">
                <a:moveTo>
                  <a:pt x="736883" y="51796"/>
                </a:moveTo>
                <a:lnTo>
                  <a:pt x="725998" y="58118"/>
                </a:lnTo>
                <a:lnTo>
                  <a:pt x="749426" y="58165"/>
                </a:lnTo>
                <a:lnTo>
                  <a:pt x="749426" y="57276"/>
                </a:lnTo>
                <a:lnTo>
                  <a:pt x="746251" y="57276"/>
                </a:lnTo>
                <a:lnTo>
                  <a:pt x="736883" y="51796"/>
                </a:lnTo>
                <a:close/>
              </a:path>
              <a:path w="762000" h="103505">
                <a:moveTo>
                  <a:pt x="0" y="43941"/>
                </a:moveTo>
                <a:lnTo>
                  <a:pt x="0" y="56641"/>
                </a:lnTo>
                <a:lnTo>
                  <a:pt x="725998" y="58118"/>
                </a:lnTo>
                <a:lnTo>
                  <a:pt x="736883" y="51796"/>
                </a:lnTo>
                <a:lnTo>
                  <a:pt x="725980" y="45418"/>
                </a:lnTo>
                <a:lnTo>
                  <a:pt x="0" y="43941"/>
                </a:lnTo>
                <a:close/>
              </a:path>
              <a:path w="762000" h="103505">
                <a:moveTo>
                  <a:pt x="746251" y="46354"/>
                </a:moveTo>
                <a:lnTo>
                  <a:pt x="736883" y="51796"/>
                </a:lnTo>
                <a:lnTo>
                  <a:pt x="746251" y="57276"/>
                </a:lnTo>
                <a:lnTo>
                  <a:pt x="746251" y="46354"/>
                </a:lnTo>
                <a:close/>
              </a:path>
              <a:path w="762000" h="103505">
                <a:moveTo>
                  <a:pt x="749426" y="46354"/>
                </a:moveTo>
                <a:lnTo>
                  <a:pt x="746251" y="46354"/>
                </a:lnTo>
                <a:lnTo>
                  <a:pt x="746251" y="57276"/>
                </a:lnTo>
                <a:lnTo>
                  <a:pt x="749426" y="57276"/>
                </a:lnTo>
                <a:lnTo>
                  <a:pt x="749426" y="46354"/>
                </a:lnTo>
                <a:close/>
              </a:path>
              <a:path w="762000" h="103505">
                <a:moveTo>
                  <a:pt x="725980" y="45418"/>
                </a:moveTo>
                <a:lnTo>
                  <a:pt x="736883" y="51796"/>
                </a:lnTo>
                <a:lnTo>
                  <a:pt x="746251" y="46354"/>
                </a:lnTo>
                <a:lnTo>
                  <a:pt x="749426" y="46354"/>
                </a:lnTo>
                <a:lnTo>
                  <a:pt x="749426" y="45465"/>
                </a:lnTo>
                <a:lnTo>
                  <a:pt x="725980" y="4541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200" y="147370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5">
                <a:moveTo>
                  <a:pt x="521080" y="0"/>
                </a:moveTo>
                <a:lnTo>
                  <a:pt x="517271" y="1015"/>
                </a:lnTo>
                <a:lnTo>
                  <a:pt x="515492" y="3937"/>
                </a:lnTo>
                <a:lnTo>
                  <a:pt x="513714" y="6984"/>
                </a:lnTo>
                <a:lnTo>
                  <a:pt x="514730" y="10921"/>
                </a:lnTo>
                <a:lnTo>
                  <a:pt x="573590" y="45406"/>
                </a:lnTo>
                <a:lnTo>
                  <a:pt x="597026" y="45465"/>
                </a:lnTo>
                <a:lnTo>
                  <a:pt x="597026" y="58165"/>
                </a:lnTo>
                <a:lnTo>
                  <a:pt x="573460" y="58165"/>
                </a:lnTo>
                <a:lnTo>
                  <a:pt x="514476" y="92328"/>
                </a:lnTo>
                <a:lnTo>
                  <a:pt x="513461" y="96265"/>
                </a:lnTo>
                <a:lnTo>
                  <a:pt x="517016" y="102362"/>
                </a:lnTo>
                <a:lnTo>
                  <a:pt x="520826" y="103377"/>
                </a:lnTo>
                <a:lnTo>
                  <a:pt x="598667" y="58165"/>
                </a:lnTo>
                <a:lnTo>
                  <a:pt x="597026" y="58165"/>
                </a:lnTo>
                <a:lnTo>
                  <a:pt x="598770" y="58106"/>
                </a:lnTo>
                <a:lnTo>
                  <a:pt x="609600" y="51815"/>
                </a:lnTo>
                <a:lnTo>
                  <a:pt x="521080" y="0"/>
                </a:lnTo>
                <a:close/>
              </a:path>
              <a:path w="609600" h="103505">
                <a:moveTo>
                  <a:pt x="584477" y="51784"/>
                </a:moveTo>
                <a:lnTo>
                  <a:pt x="573563" y="58106"/>
                </a:lnTo>
                <a:lnTo>
                  <a:pt x="597026" y="58165"/>
                </a:lnTo>
                <a:lnTo>
                  <a:pt x="597026" y="57276"/>
                </a:lnTo>
                <a:lnTo>
                  <a:pt x="593851" y="57276"/>
                </a:lnTo>
                <a:lnTo>
                  <a:pt x="584477" y="51784"/>
                </a:lnTo>
                <a:close/>
              </a:path>
              <a:path w="609600" h="103505">
                <a:moveTo>
                  <a:pt x="0" y="43941"/>
                </a:moveTo>
                <a:lnTo>
                  <a:pt x="0" y="56641"/>
                </a:lnTo>
                <a:lnTo>
                  <a:pt x="573563" y="58106"/>
                </a:lnTo>
                <a:lnTo>
                  <a:pt x="584477" y="51784"/>
                </a:lnTo>
                <a:lnTo>
                  <a:pt x="573590" y="45406"/>
                </a:lnTo>
                <a:lnTo>
                  <a:pt x="0" y="43941"/>
                </a:lnTo>
                <a:close/>
              </a:path>
              <a:path w="609600" h="103505">
                <a:moveTo>
                  <a:pt x="593851" y="46354"/>
                </a:moveTo>
                <a:lnTo>
                  <a:pt x="584477" y="51784"/>
                </a:lnTo>
                <a:lnTo>
                  <a:pt x="593851" y="57276"/>
                </a:lnTo>
                <a:lnTo>
                  <a:pt x="593851" y="46354"/>
                </a:lnTo>
                <a:close/>
              </a:path>
              <a:path w="609600" h="103505">
                <a:moveTo>
                  <a:pt x="597026" y="46354"/>
                </a:moveTo>
                <a:lnTo>
                  <a:pt x="593851" y="46354"/>
                </a:lnTo>
                <a:lnTo>
                  <a:pt x="593851" y="57276"/>
                </a:lnTo>
                <a:lnTo>
                  <a:pt x="597026" y="57276"/>
                </a:lnTo>
                <a:lnTo>
                  <a:pt x="597026" y="46354"/>
                </a:lnTo>
                <a:close/>
              </a:path>
              <a:path w="609600" h="103505">
                <a:moveTo>
                  <a:pt x="573590" y="45406"/>
                </a:moveTo>
                <a:lnTo>
                  <a:pt x="584477" y="51784"/>
                </a:lnTo>
                <a:lnTo>
                  <a:pt x="593851" y="46354"/>
                </a:lnTo>
                <a:lnTo>
                  <a:pt x="597026" y="46354"/>
                </a:lnTo>
                <a:lnTo>
                  <a:pt x="597026" y="45465"/>
                </a:lnTo>
                <a:lnTo>
                  <a:pt x="573590" y="454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00800" y="1473708"/>
            <a:ext cx="762000" cy="103505"/>
          </a:xfrm>
          <a:custGeom>
            <a:avLst/>
            <a:gdLst/>
            <a:ahLst/>
            <a:cxnLst/>
            <a:rect l="l" t="t" r="r" b="b"/>
            <a:pathLst>
              <a:path w="762000" h="103505">
                <a:moveTo>
                  <a:pt x="673480" y="0"/>
                </a:moveTo>
                <a:lnTo>
                  <a:pt x="669671" y="1015"/>
                </a:lnTo>
                <a:lnTo>
                  <a:pt x="666115" y="7112"/>
                </a:lnTo>
                <a:lnTo>
                  <a:pt x="667130" y="10921"/>
                </a:lnTo>
                <a:lnTo>
                  <a:pt x="670051" y="12700"/>
                </a:lnTo>
                <a:lnTo>
                  <a:pt x="725980" y="45418"/>
                </a:lnTo>
                <a:lnTo>
                  <a:pt x="749426" y="45465"/>
                </a:lnTo>
                <a:lnTo>
                  <a:pt x="749426" y="58165"/>
                </a:lnTo>
                <a:lnTo>
                  <a:pt x="725916" y="58165"/>
                </a:lnTo>
                <a:lnTo>
                  <a:pt x="666876" y="92455"/>
                </a:lnTo>
                <a:lnTo>
                  <a:pt x="665860" y="96265"/>
                </a:lnTo>
                <a:lnTo>
                  <a:pt x="669417" y="102362"/>
                </a:lnTo>
                <a:lnTo>
                  <a:pt x="673226" y="103377"/>
                </a:lnTo>
                <a:lnTo>
                  <a:pt x="751067" y="58165"/>
                </a:lnTo>
                <a:lnTo>
                  <a:pt x="749426" y="58165"/>
                </a:lnTo>
                <a:lnTo>
                  <a:pt x="751149" y="58118"/>
                </a:lnTo>
                <a:lnTo>
                  <a:pt x="762000" y="51815"/>
                </a:lnTo>
                <a:lnTo>
                  <a:pt x="673480" y="0"/>
                </a:lnTo>
                <a:close/>
              </a:path>
              <a:path w="762000" h="103505">
                <a:moveTo>
                  <a:pt x="736883" y="51796"/>
                </a:moveTo>
                <a:lnTo>
                  <a:pt x="725998" y="58118"/>
                </a:lnTo>
                <a:lnTo>
                  <a:pt x="749426" y="58165"/>
                </a:lnTo>
                <a:lnTo>
                  <a:pt x="749426" y="57276"/>
                </a:lnTo>
                <a:lnTo>
                  <a:pt x="746251" y="57276"/>
                </a:lnTo>
                <a:lnTo>
                  <a:pt x="736883" y="51796"/>
                </a:lnTo>
                <a:close/>
              </a:path>
              <a:path w="762000" h="103505">
                <a:moveTo>
                  <a:pt x="0" y="43941"/>
                </a:moveTo>
                <a:lnTo>
                  <a:pt x="0" y="56641"/>
                </a:lnTo>
                <a:lnTo>
                  <a:pt x="725998" y="58118"/>
                </a:lnTo>
                <a:lnTo>
                  <a:pt x="736883" y="51796"/>
                </a:lnTo>
                <a:lnTo>
                  <a:pt x="725980" y="45418"/>
                </a:lnTo>
                <a:lnTo>
                  <a:pt x="0" y="43941"/>
                </a:lnTo>
                <a:close/>
              </a:path>
              <a:path w="762000" h="103505">
                <a:moveTo>
                  <a:pt x="746251" y="46354"/>
                </a:moveTo>
                <a:lnTo>
                  <a:pt x="736883" y="51796"/>
                </a:lnTo>
                <a:lnTo>
                  <a:pt x="746251" y="57276"/>
                </a:lnTo>
                <a:lnTo>
                  <a:pt x="746251" y="46354"/>
                </a:lnTo>
                <a:close/>
              </a:path>
              <a:path w="762000" h="103505">
                <a:moveTo>
                  <a:pt x="749426" y="46354"/>
                </a:moveTo>
                <a:lnTo>
                  <a:pt x="746251" y="46354"/>
                </a:lnTo>
                <a:lnTo>
                  <a:pt x="746251" y="57276"/>
                </a:lnTo>
                <a:lnTo>
                  <a:pt x="749426" y="57276"/>
                </a:lnTo>
                <a:lnTo>
                  <a:pt x="749426" y="46354"/>
                </a:lnTo>
                <a:close/>
              </a:path>
              <a:path w="762000" h="103505">
                <a:moveTo>
                  <a:pt x="725980" y="45418"/>
                </a:moveTo>
                <a:lnTo>
                  <a:pt x="736883" y="51796"/>
                </a:lnTo>
                <a:lnTo>
                  <a:pt x="746251" y="46354"/>
                </a:lnTo>
                <a:lnTo>
                  <a:pt x="749426" y="46354"/>
                </a:lnTo>
                <a:lnTo>
                  <a:pt x="749426" y="45465"/>
                </a:lnTo>
                <a:lnTo>
                  <a:pt x="725980" y="4541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98626" y="1200099"/>
            <a:ext cx="10382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rlito"/>
                <a:cs typeface="Carlito"/>
              </a:rPr>
              <a:t>PAM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signal</a:t>
            </a:r>
            <a:endParaRPr sz="18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s(t)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52641" y="1161034"/>
            <a:ext cx="142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984" marR="5080" indent="-5029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Message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signal  m(t)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4079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05382"/>
            <a:ext cx="82137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Times New Roman"/>
                <a:cs typeface="Times New Roman"/>
              </a:rPr>
              <a:t>Ideally, </a:t>
            </a:r>
            <a:r>
              <a:rPr sz="2600" dirty="0">
                <a:latin typeface="Times New Roman"/>
                <a:cs typeface="Times New Roman"/>
              </a:rPr>
              <a:t>the magnitude response of the equalizer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given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by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332101"/>
            <a:ext cx="8301990" cy="3533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  <a:tab pos="1010919" algn="l"/>
                <a:tab pos="2141855" algn="l"/>
                <a:tab pos="2559685" algn="l"/>
                <a:tab pos="4312285" algn="l"/>
                <a:tab pos="5388610" algn="l"/>
                <a:tab pos="5786120" algn="l"/>
                <a:tab pos="6970395" algn="l"/>
                <a:tab pos="7331709" algn="l"/>
              </a:tabLst>
            </a:pPr>
            <a:r>
              <a:rPr sz="2600" dirty="0">
                <a:latin typeface="Times New Roman"/>
                <a:cs typeface="Times New Roman"/>
              </a:rPr>
              <a:t>The	a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ount	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f	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q</a:t>
            </a:r>
            <a:r>
              <a:rPr sz="2600" spc="10" dirty="0">
                <a:latin typeface="Times New Roman"/>
                <a:cs typeface="Times New Roman"/>
              </a:rPr>
              <a:t>u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l</a:t>
            </a:r>
            <a:r>
              <a:rPr sz="2600" spc="-2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on	ne</a:t>
            </a:r>
            <a:r>
              <a:rPr sz="2600" spc="-20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d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d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n	pr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c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e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	u</a:t>
            </a:r>
            <a:r>
              <a:rPr sz="2600" spc="1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ually  </a:t>
            </a:r>
            <a:r>
              <a:rPr sz="2600" spc="-5" dirty="0">
                <a:latin typeface="Times New Roman"/>
                <a:cs typeface="Times New Roman"/>
              </a:rPr>
              <a:t>small.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solidFill>
                  <a:srgbClr val="C00000"/>
                </a:solidFill>
                <a:latin typeface="Times New Roman"/>
                <a:cs typeface="Times New Roman"/>
              </a:rPr>
              <a:t>Advantages of </a:t>
            </a:r>
            <a:r>
              <a:rPr sz="2600" spc="-80" dirty="0">
                <a:solidFill>
                  <a:srgbClr val="C00000"/>
                </a:solidFill>
                <a:latin typeface="Times New Roman"/>
                <a:cs typeface="Times New Roman"/>
              </a:rPr>
              <a:t>PAM</a:t>
            </a:r>
            <a:r>
              <a:rPr sz="26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  <a:tab pos="724535" algn="l"/>
                <a:tab pos="1113155" algn="l"/>
                <a:tab pos="1684655" algn="l"/>
                <a:tab pos="2733040" algn="l"/>
                <a:tab pos="3378200" algn="l"/>
                <a:tab pos="4426585" algn="l"/>
                <a:tab pos="5583555" algn="l"/>
                <a:tab pos="6136640" algn="l"/>
                <a:tab pos="7810500" algn="l"/>
              </a:tabLst>
            </a:pP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t	</a:t>
            </a:r>
            <a:r>
              <a:rPr sz="2600" spc="-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s	the	simple	and	simple	</a:t>
            </a:r>
            <a:r>
              <a:rPr sz="2600" spc="5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ro</a:t>
            </a:r>
            <a:r>
              <a:rPr sz="2600" spc="-1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ess	for	m</a:t>
            </a:r>
            <a:r>
              <a:rPr sz="2600" spc="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dul</a:t>
            </a:r>
            <a:r>
              <a:rPr sz="2600" spc="-1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t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on	a</a:t>
            </a:r>
            <a:r>
              <a:rPr sz="2600" spc="-1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d  demodulation</a:t>
            </a:r>
            <a:endParaRPr sz="26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  <a:tab pos="2045335" algn="l"/>
                <a:tab pos="2684780" algn="l"/>
                <a:tab pos="3906520" algn="l"/>
                <a:tab pos="5039360" algn="l"/>
                <a:tab pos="5603240" algn="l"/>
                <a:tab pos="6645909" algn="l"/>
                <a:tab pos="7284720" algn="l"/>
                <a:tab pos="8031480" algn="l"/>
              </a:tabLst>
            </a:pPr>
            <a:r>
              <a:rPr sz="2600" spc="-9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rans</a:t>
            </a:r>
            <a:r>
              <a:rPr sz="2600" spc="-10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ter	a</a:t>
            </a:r>
            <a:r>
              <a:rPr sz="2600" spc="-1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d	re</a:t>
            </a: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ver	c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r</a:t>
            </a:r>
            <a:r>
              <a:rPr sz="2600" spc="-20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uits	are	s</a:t>
            </a:r>
            <a:r>
              <a:rPr sz="2600" spc="-10" dirty="0">
                <a:latin typeface="Times New Roman"/>
                <a:cs typeface="Times New Roman"/>
              </a:rPr>
              <a:t>i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e	a</a:t>
            </a:r>
            <a:r>
              <a:rPr sz="2600" spc="-15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d	</a:t>
            </a:r>
            <a:r>
              <a:rPr sz="2600" spc="-5" dirty="0">
                <a:latin typeface="Times New Roman"/>
                <a:cs typeface="Times New Roman"/>
              </a:rPr>
              <a:t>eas</a:t>
            </a:r>
            <a:r>
              <a:rPr sz="2600" dirty="0">
                <a:latin typeface="Times New Roman"/>
                <a:cs typeface="Times New Roman"/>
              </a:rPr>
              <a:t>y	</a:t>
            </a:r>
            <a:r>
              <a:rPr sz="2600" spc="-5" dirty="0">
                <a:latin typeface="Times New Roman"/>
                <a:cs typeface="Times New Roman"/>
              </a:rPr>
              <a:t>to  </a:t>
            </a:r>
            <a:r>
              <a:rPr sz="2600" dirty="0">
                <a:latin typeface="Times New Roman"/>
                <a:cs typeface="Times New Roman"/>
              </a:rPr>
              <a:t>construct.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1539630"/>
            <a:ext cx="3157728" cy="531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2497" y="-23848"/>
            <a:ext cx="600793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Demodulation </a:t>
            </a:r>
            <a:r>
              <a:rPr dirty="0"/>
              <a:t>of</a:t>
            </a:r>
            <a:r>
              <a:rPr spc="-15" dirty="0"/>
              <a:t> </a:t>
            </a:r>
            <a:r>
              <a:rPr spc="-80" dirty="0"/>
              <a:t>PAM</a:t>
            </a:r>
          </a:p>
        </p:txBody>
      </p:sp>
    </p:spTree>
    <p:extLst>
      <p:ext uri="{BB962C8B-B14F-4D97-AF65-F5344CB8AC3E}">
        <p14:creationId xmlns:p14="http://schemas.microsoft.com/office/powerpoint/2010/main" val="895201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4273" y="-61948"/>
            <a:ext cx="634816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Drawbacks </a:t>
            </a:r>
            <a:r>
              <a:rPr dirty="0"/>
              <a:t>of </a:t>
            </a:r>
            <a:r>
              <a:rPr spc="-85" dirty="0"/>
              <a:t>PAM</a:t>
            </a:r>
            <a:r>
              <a:rPr spc="-40" dirty="0"/>
              <a:t> </a:t>
            </a:r>
            <a:r>
              <a:rPr dirty="0"/>
              <a:t>signal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843533"/>
            <a:ext cx="8074025" cy="4147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bandwidth required </a:t>
            </a:r>
            <a:r>
              <a:rPr sz="2600" spc="-10" dirty="0">
                <a:latin typeface="Times New Roman"/>
                <a:cs typeface="Times New Roman"/>
              </a:rPr>
              <a:t>for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transmission </a:t>
            </a:r>
            <a:r>
              <a:rPr sz="2600" dirty="0">
                <a:latin typeface="Times New Roman"/>
                <a:cs typeface="Times New Roman"/>
              </a:rPr>
              <a:t>of a </a:t>
            </a:r>
            <a:r>
              <a:rPr sz="2600" spc="-85" dirty="0">
                <a:latin typeface="Times New Roman"/>
                <a:cs typeface="Times New Roman"/>
              </a:rPr>
              <a:t>PAM  </a:t>
            </a:r>
            <a:r>
              <a:rPr sz="2600" dirty="0">
                <a:latin typeface="Times New Roman"/>
                <a:cs typeface="Times New Roman"/>
              </a:rPr>
              <a:t>signal </a:t>
            </a:r>
            <a:r>
              <a:rPr sz="2600" spc="-5" dirty="0">
                <a:latin typeface="Times New Roman"/>
                <a:cs typeface="Times New Roman"/>
              </a:rPr>
              <a:t>is very </a:t>
            </a:r>
            <a:r>
              <a:rPr sz="2600" spc="-15" dirty="0">
                <a:latin typeface="Times New Roman"/>
                <a:cs typeface="Times New Roman"/>
              </a:rPr>
              <a:t>large</a:t>
            </a:r>
            <a:r>
              <a:rPr sz="2600" spc="62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 comparison to the maximum  </a:t>
            </a:r>
            <a:r>
              <a:rPr sz="2600" dirty="0">
                <a:latin typeface="Times New Roman"/>
                <a:cs typeface="Times New Roman"/>
              </a:rPr>
              <a:t>frequency </a:t>
            </a:r>
            <a:r>
              <a:rPr sz="2600" spc="-5" dirty="0">
                <a:latin typeface="Times New Roman"/>
                <a:cs typeface="Times New Roman"/>
              </a:rPr>
              <a:t>present in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modulating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signal.</a:t>
            </a:r>
            <a:endParaRPr sz="26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Since the amplitude of the </a:t>
            </a:r>
            <a:r>
              <a:rPr sz="2600" spc="-80" dirty="0">
                <a:latin typeface="Times New Roman"/>
                <a:cs typeface="Times New Roman"/>
              </a:rPr>
              <a:t>PAM </a:t>
            </a:r>
            <a:r>
              <a:rPr sz="2600" spc="-5" dirty="0">
                <a:latin typeface="Times New Roman"/>
                <a:cs typeface="Times New Roman"/>
              </a:rPr>
              <a:t>pulses </a:t>
            </a:r>
            <a:r>
              <a:rPr sz="2600" dirty="0">
                <a:latin typeface="Times New Roman"/>
                <a:cs typeface="Times New Roman"/>
              </a:rPr>
              <a:t>varies </a:t>
            </a:r>
            <a:r>
              <a:rPr sz="2600" spc="-20" dirty="0">
                <a:latin typeface="Times New Roman"/>
                <a:cs typeface="Times New Roman"/>
              </a:rPr>
              <a:t>in  </a:t>
            </a:r>
            <a:r>
              <a:rPr sz="2600" spc="-5" dirty="0">
                <a:latin typeface="Times New Roman"/>
                <a:cs typeface="Times New Roman"/>
              </a:rPr>
              <a:t>accordance </a:t>
            </a:r>
            <a:r>
              <a:rPr sz="2600" dirty="0">
                <a:latin typeface="Times New Roman"/>
                <a:cs typeface="Times New Roman"/>
              </a:rPr>
              <a:t>with the </a:t>
            </a:r>
            <a:r>
              <a:rPr sz="2600" spc="-5" dirty="0">
                <a:latin typeface="Times New Roman"/>
                <a:cs typeface="Times New Roman"/>
              </a:rPr>
              <a:t>modulating signal therefore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24406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44060"/>
                </a:solidFill>
                <a:latin typeface="Times New Roman"/>
                <a:cs typeface="Times New Roman"/>
              </a:rPr>
              <a:t>interference </a:t>
            </a:r>
            <a:r>
              <a:rPr sz="2600" dirty="0">
                <a:solidFill>
                  <a:srgbClr val="244060"/>
                </a:solidFill>
                <a:latin typeface="Times New Roman"/>
                <a:cs typeface="Times New Roman"/>
              </a:rPr>
              <a:t>of noise </a:t>
            </a:r>
            <a:r>
              <a:rPr sz="2600" spc="-5" dirty="0">
                <a:solidFill>
                  <a:srgbClr val="244060"/>
                </a:solidFill>
                <a:latin typeface="Times New Roman"/>
                <a:cs typeface="Times New Roman"/>
              </a:rPr>
              <a:t>is maximum in </a:t>
            </a:r>
            <a:r>
              <a:rPr sz="2600" dirty="0">
                <a:solidFill>
                  <a:srgbClr val="244060"/>
                </a:solidFill>
                <a:latin typeface="Times New Roman"/>
                <a:cs typeface="Times New Roman"/>
              </a:rPr>
              <a:t>a </a:t>
            </a:r>
            <a:r>
              <a:rPr sz="2600" spc="-80" dirty="0">
                <a:solidFill>
                  <a:srgbClr val="244060"/>
                </a:solidFill>
                <a:latin typeface="Times New Roman"/>
                <a:cs typeface="Times New Roman"/>
              </a:rPr>
              <a:t>PAM </a:t>
            </a:r>
            <a:r>
              <a:rPr sz="2600" dirty="0">
                <a:solidFill>
                  <a:srgbClr val="244060"/>
                </a:solidFill>
                <a:latin typeface="Times New Roman"/>
                <a:cs typeface="Times New Roman"/>
              </a:rPr>
              <a:t>signal</a:t>
            </a:r>
            <a:r>
              <a:rPr sz="2600" dirty="0">
                <a:latin typeface="Times New Roman"/>
                <a:cs typeface="Times New Roman"/>
              </a:rPr>
              <a:t>. This  noise cannot be removed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Times New Roman"/>
                <a:cs typeface="Times New Roman"/>
              </a:rPr>
              <a:t>easily.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Since the </a:t>
            </a:r>
            <a:r>
              <a:rPr sz="2600" spc="-5" dirty="0">
                <a:latin typeface="Times New Roman"/>
                <a:cs typeface="Times New Roman"/>
              </a:rPr>
              <a:t>amplitude of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85" dirty="0">
                <a:latin typeface="Times New Roman"/>
                <a:cs typeface="Times New Roman"/>
              </a:rPr>
              <a:t>PAM </a:t>
            </a:r>
            <a:r>
              <a:rPr sz="2600" dirty="0">
                <a:latin typeface="Times New Roman"/>
                <a:cs typeface="Times New Roman"/>
              </a:rPr>
              <a:t>pulses </a:t>
            </a:r>
            <a:r>
              <a:rPr sz="2600" spc="-5" dirty="0">
                <a:latin typeface="Times New Roman"/>
                <a:cs typeface="Times New Roman"/>
              </a:rPr>
              <a:t>varies, </a:t>
            </a:r>
            <a:r>
              <a:rPr sz="2600" dirty="0">
                <a:latin typeface="Times New Roman"/>
                <a:cs typeface="Times New Roman"/>
              </a:rPr>
              <a:t>therefore,  this </a:t>
            </a:r>
            <a:r>
              <a:rPr sz="2600" spc="-5" dirty="0">
                <a:latin typeface="Times New Roman"/>
                <a:cs typeface="Times New Roman"/>
              </a:rPr>
              <a:t>also varies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peak power </a:t>
            </a:r>
            <a:r>
              <a:rPr sz="2600" spc="-10" dirty="0">
                <a:latin typeface="Times New Roman"/>
                <a:cs typeface="Times New Roman"/>
              </a:rPr>
              <a:t>required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5" dirty="0">
                <a:latin typeface="Times New Roman"/>
                <a:cs typeface="Times New Roman"/>
              </a:rPr>
              <a:t>the transmitter 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spc="-5" dirty="0">
                <a:latin typeface="Times New Roman"/>
                <a:cs typeface="Times New Roman"/>
              </a:rPr>
              <a:t>modulating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signal.</a:t>
            </a:r>
            <a:endParaRPr sz="2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3308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3708" y="-61948"/>
            <a:ext cx="6216724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Pulse Width</a:t>
            </a:r>
            <a:r>
              <a:rPr spc="-45" dirty="0"/>
              <a:t> </a:t>
            </a:r>
            <a:r>
              <a:rPr spc="-10" dirty="0"/>
              <a:t>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860805"/>
            <a:ext cx="807212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PWM </a:t>
            </a:r>
            <a:r>
              <a:rPr sz="2400" dirty="0">
                <a:latin typeface="Times New Roman"/>
                <a:cs typeface="Times New Roman"/>
              </a:rPr>
              <a:t>is also </a:t>
            </a:r>
            <a:r>
              <a:rPr sz="2400" spc="-5" dirty="0">
                <a:latin typeface="Times New Roman"/>
                <a:cs typeface="Times New Roman"/>
              </a:rPr>
              <a:t>called Pulse </a:t>
            </a:r>
            <a:r>
              <a:rPr sz="2400" dirty="0">
                <a:latin typeface="Times New Roman"/>
                <a:cs typeface="Times New Roman"/>
              </a:rPr>
              <a:t>Duration </a:t>
            </a:r>
            <a:r>
              <a:rPr sz="2400" spc="-5" dirty="0">
                <a:latin typeface="Times New Roman"/>
                <a:cs typeface="Times New Roman"/>
              </a:rPr>
              <a:t>Modulation (PDM), Pulse  </a:t>
            </a:r>
            <a:r>
              <a:rPr sz="2400" dirty="0">
                <a:latin typeface="Times New Roman"/>
                <a:cs typeface="Times New Roman"/>
              </a:rPr>
              <a:t>Length Modulation </a:t>
            </a:r>
            <a:r>
              <a:rPr sz="2400" spc="-5" dirty="0">
                <a:latin typeface="Times New Roman"/>
                <a:cs typeface="Times New Roman"/>
              </a:rPr>
              <a:t>(PLM)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PWM, </a:t>
            </a:r>
            <a:r>
              <a:rPr sz="2400" spc="-25" dirty="0">
                <a:latin typeface="Times New Roman"/>
                <a:cs typeface="Times New Roman"/>
              </a:rPr>
              <a:t>Width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pulses </a:t>
            </a:r>
            <a:r>
              <a:rPr sz="2400" dirty="0">
                <a:latin typeface="Times New Roman"/>
                <a:cs typeface="Times New Roman"/>
              </a:rPr>
              <a:t>of the carrier pulse </a:t>
            </a:r>
            <a:r>
              <a:rPr sz="2400" spc="-5" dirty="0">
                <a:latin typeface="Times New Roman"/>
                <a:cs typeface="Times New Roman"/>
              </a:rPr>
              <a:t>train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varied  </a:t>
            </a:r>
            <a:r>
              <a:rPr sz="2400" dirty="0">
                <a:latin typeface="Times New Roman"/>
                <a:cs typeface="Times New Roman"/>
              </a:rPr>
              <a:t>in accordance with the </a:t>
            </a:r>
            <a:r>
              <a:rPr sz="2400" spc="-5" dirty="0">
                <a:latin typeface="Times New Roman"/>
                <a:cs typeface="Times New Roman"/>
              </a:rPr>
              <a:t>modulating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4831" y="2858812"/>
            <a:ext cx="5190911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6335826"/>
            <a:ext cx="807212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390" baseline="-25462" dirty="0">
                <a:solidFill>
                  <a:srgbClr val="888888"/>
                </a:solidFill>
                <a:latin typeface="Carlito"/>
                <a:cs typeface="Carlito"/>
              </a:rPr>
              <a:t>6/5/</a:t>
            </a:r>
            <a:r>
              <a:rPr sz="1800" b="1" spc="-260" dirty="0">
                <a:latin typeface="Carlito"/>
                <a:cs typeface="Carlito"/>
              </a:rPr>
              <a:t>F</a:t>
            </a:r>
            <a:r>
              <a:rPr sz="1800" spc="-390" baseline="-25462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r>
              <a:rPr sz="1800" b="1" spc="-260" dirty="0">
                <a:latin typeface="Carlito"/>
                <a:cs typeface="Carlito"/>
              </a:rPr>
              <a:t>i</a:t>
            </a:r>
            <a:r>
              <a:rPr sz="1800" spc="-390" baseline="-25462" dirty="0">
                <a:solidFill>
                  <a:srgbClr val="888888"/>
                </a:solidFill>
                <a:latin typeface="Carlito"/>
                <a:cs typeface="Carlito"/>
              </a:rPr>
              <a:t>0</a:t>
            </a:r>
            <a:r>
              <a:rPr sz="1800" b="1" spc="-260" dirty="0">
                <a:latin typeface="Carlito"/>
                <a:cs typeface="Carlito"/>
              </a:rPr>
              <a:t>g</a:t>
            </a:r>
            <a:r>
              <a:rPr sz="1800" spc="-390" baseline="-25462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r>
              <a:rPr sz="1800" b="1" spc="-260" dirty="0">
                <a:latin typeface="Carlito"/>
                <a:cs typeface="Carlito"/>
              </a:rPr>
              <a:t>u</a:t>
            </a:r>
            <a:r>
              <a:rPr sz="1800" spc="-390" baseline="-25462" dirty="0">
                <a:solidFill>
                  <a:srgbClr val="888888"/>
                </a:solidFill>
                <a:latin typeface="Carlito"/>
                <a:cs typeface="Carlito"/>
              </a:rPr>
              <a:t>0 </a:t>
            </a:r>
            <a:r>
              <a:rPr sz="1800" b="1" spc="-10" dirty="0">
                <a:latin typeface="Carlito"/>
                <a:cs typeface="Carlito"/>
              </a:rPr>
              <a:t>re: </a:t>
            </a:r>
            <a:r>
              <a:rPr sz="1800" spc="-10" dirty="0">
                <a:latin typeface="Carlito"/>
                <a:cs typeface="Carlito"/>
              </a:rPr>
              <a:t>Illustration </a:t>
            </a:r>
            <a:r>
              <a:rPr sz="1800" spc="-5" dirty="0">
                <a:latin typeface="Carlito"/>
                <a:cs typeface="Carlito"/>
              </a:rPr>
              <a:t>of PWM </a:t>
            </a:r>
            <a:r>
              <a:rPr sz="1800" spc="-290" dirty="0">
                <a:latin typeface="Carlito"/>
                <a:cs typeface="Carlito"/>
              </a:rPr>
              <a:t>(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800" spc="-290" dirty="0">
                <a:latin typeface="Carlito"/>
                <a:cs typeface="Carlito"/>
              </a:rPr>
              <a:t>a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800" spc="-290" dirty="0">
                <a:latin typeface="Carlito"/>
                <a:cs typeface="Carlito"/>
              </a:rPr>
              <a:t>)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of.</a:t>
            </a:r>
            <a:r>
              <a:rPr sz="1800" spc="-290" dirty="0">
                <a:latin typeface="Carlito"/>
                <a:cs typeface="Carlito"/>
              </a:rPr>
              <a:t>M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Ch.</a:t>
            </a:r>
            <a:r>
              <a:rPr sz="1800" spc="-290" dirty="0">
                <a:latin typeface="Carlito"/>
                <a:cs typeface="Carlito"/>
              </a:rPr>
              <a:t>o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Sr</a:t>
            </a:r>
            <a:r>
              <a:rPr sz="1800" spc="-290" dirty="0">
                <a:latin typeface="Carlito"/>
                <a:cs typeface="Carlito"/>
              </a:rPr>
              <a:t>d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in</a:t>
            </a:r>
            <a:r>
              <a:rPr sz="1800" spc="-290" dirty="0">
                <a:latin typeface="Carlito"/>
                <a:cs typeface="Carlito"/>
              </a:rPr>
              <a:t>u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iv</a:t>
            </a:r>
            <a:r>
              <a:rPr sz="1800" spc="-290" dirty="0">
                <a:latin typeface="Carlito"/>
                <a:cs typeface="Carlito"/>
              </a:rPr>
              <a:t>l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a</a:t>
            </a:r>
            <a:r>
              <a:rPr sz="1800" spc="-290" dirty="0">
                <a:latin typeface="Carlito"/>
                <a:cs typeface="Carlito"/>
              </a:rPr>
              <a:t>a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sa</a:t>
            </a:r>
            <a:r>
              <a:rPr sz="1800" spc="-290" dirty="0">
                <a:latin typeface="Carlito"/>
                <a:cs typeface="Carlito"/>
              </a:rPr>
              <a:t>ti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800" spc="-290" dirty="0">
                <a:latin typeface="Carlito"/>
                <a:cs typeface="Carlito"/>
              </a:rPr>
              <a:t>n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ao</a:t>
            </a:r>
            <a:r>
              <a:rPr sz="1800" spc="-290" dirty="0">
                <a:latin typeface="Carlito"/>
                <a:cs typeface="Carlito"/>
              </a:rPr>
              <a:t>g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1800" spc="-290" dirty="0">
                <a:latin typeface="Carlito"/>
                <a:cs typeface="Carlito"/>
              </a:rPr>
              <a:t>s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JN</a:t>
            </a:r>
            <a:r>
              <a:rPr sz="1800" spc="-290" dirty="0">
                <a:latin typeface="Carlito"/>
                <a:cs typeface="Carlito"/>
              </a:rPr>
              <a:t>ig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T</a:t>
            </a:r>
            <a:r>
              <a:rPr sz="1800" spc="-290" dirty="0">
                <a:latin typeface="Carlito"/>
                <a:cs typeface="Carlito"/>
              </a:rPr>
              <a:t>n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UK</a:t>
            </a:r>
            <a:r>
              <a:rPr sz="1800" spc="-290" dirty="0">
                <a:latin typeface="Carlito"/>
                <a:cs typeface="Carlito"/>
              </a:rPr>
              <a:t>a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1800" spc="-290" dirty="0">
                <a:latin typeface="Carlito"/>
                <a:cs typeface="Carlito"/>
              </a:rPr>
              <a:t>l 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U</a:t>
            </a:r>
            <a:r>
              <a:rPr sz="1800" spc="-290" dirty="0">
                <a:latin typeface="Carlito"/>
                <a:cs typeface="Carlito"/>
              </a:rPr>
              <a:t>(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1800" spc="-290" dirty="0">
                <a:latin typeface="Carlito"/>
                <a:cs typeface="Carlito"/>
              </a:rPr>
              <a:t>b</a:t>
            </a:r>
            <a:r>
              <a:rPr sz="1800" spc="-434" baseline="-25462" dirty="0">
                <a:solidFill>
                  <a:srgbClr val="888888"/>
                </a:solidFill>
                <a:latin typeface="Carlito"/>
                <a:cs typeface="Carlito"/>
              </a:rPr>
              <a:t>EV</a:t>
            </a:r>
            <a:r>
              <a:rPr sz="1800" spc="-290" dirty="0">
                <a:latin typeface="Carlito"/>
                <a:cs typeface="Carlito"/>
              </a:rPr>
              <a:t>) </a:t>
            </a:r>
            <a:r>
              <a:rPr sz="1800" spc="-5" dirty="0">
                <a:latin typeface="Carlito"/>
                <a:cs typeface="Carlito"/>
              </a:rPr>
              <a:t>Pulse Carrier (c) PWM</a:t>
            </a:r>
            <a:r>
              <a:rPr sz="1800" spc="1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signal</a:t>
            </a:r>
            <a:r>
              <a:rPr sz="1800" spc="-7" baseline="-25462" dirty="0">
                <a:solidFill>
                  <a:srgbClr val="888888"/>
                </a:solidFill>
                <a:latin typeface="Carlito"/>
                <a:cs typeface="Carlito"/>
              </a:rPr>
              <a:t>29</a:t>
            </a:r>
            <a:endParaRPr sz="1800" baseline="-25462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063769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126" y="-23848"/>
            <a:ext cx="554730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PWM</a:t>
            </a:r>
            <a:r>
              <a:rPr spc="-85" dirty="0"/>
              <a:t> </a:t>
            </a:r>
            <a:r>
              <a:rPr spc="-15" dirty="0"/>
              <a:t>Generation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97512" y="1013460"/>
            <a:ext cx="7908925" cy="677545"/>
            <a:chOff x="897512" y="1013460"/>
            <a:chExt cx="7908925" cy="677545"/>
          </a:xfrm>
        </p:grpSpPr>
        <p:sp>
          <p:nvSpPr>
            <p:cNvPr id="4" name="object 4"/>
            <p:cNvSpPr/>
            <p:nvPr/>
          </p:nvSpPr>
          <p:spPr>
            <a:xfrm>
              <a:off x="897512" y="1199863"/>
              <a:ext cx="822442" cy="2364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4500" y="1013460"/>
              <a:ext cx="1416558" cy="6774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5224" y="1013460"/>
              <a:ext cx="657605" cy="6774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6996" y="1013460"/>
              <a:ext cx="1181862" cy="6774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83024" y="1013460"/>
              <a:ext cx="1789938" cy="67741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77127" y="1013460"/>
              <a:ext cx="1096518" cy="67741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7812" y="1013460"/>
              <a:ext cx="1928622" cy="67741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13658" y="1089405"/>
            <a:ext cx="5494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  <a:tab pos="1459865" algn="l"/>
                <a:tab pos="3054350" algn="l"/>
                <a:tab pos="3955415" algn="l"/>
              </a:tabLst>
            </a:pPr>
            <a:r>
              <a:rPr sz="2400" b="1" dirty="0">
                <a:solidFill>
                  <a:srgbClr val="375F92"/>
                </a:solidFill>
                <a:latin typeface="Times New Roman"/>
                <a:cs typeface="Times New Roman"/>
              </a:rPr>
              <a:t>of	PWM	gen</a:t>
            </a:r>
            <a:r>
              <a:rPr sz="2400" b="1" spc="-10" dirty="0">
                <a:solidFill>
                  <a:srgbClr val="375F92"/>
                </a:solidFill>
                <a:latin typeface="Times New Roman"/>
                <a:cs typeface="Times New Roman"/>
              </a:rPr>
              <a:t>er</a:t>
            </a:r>
            <a:r>
              <a:rPr sz="2400" b="1" dirty="0">
                <a:solidFill>
                  <a:srgbClr val="375F92"/>
                </a:solidFill>
                <a:latin typeface="Times New Roman"/>
                <a:cs typeface="Times New Roman"/>
              </a:rPr>
              <a:t>at</a:t>
            </a:r>
            <a:r>
              <a:rPr sz="2400" b="1" spc="5" dirty="0">
                <a:solidFill>
                  <a:srgbClr val="375F92"/>
                </a:solidFill>
                <a:latin typeface="Times New Roman"/>
                <a:cs typeface="Times New Roman"/>
              </a:rPr>
              <a:t>i</a:t>
            </a:r>
            <a:r>
              <a:rPr sz="24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on</a:t>
            </a:r>
            <a:r>
              <a:rPr sz="2400" b="1" dirty="0">
                <a:solidFill>
                  <a:srgbClr val="375F92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usi</a:t>
            </a:r>
            <a:r>
              <a:rPr sz="2400" b="1" spc="-15" dirty="0">
                <a:solidFill>
                  <a:srgbClr val="375F92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375F92"/>
                </a:solidFill>
                <a:latin typeface="Times New Roman"/>
                <a:cs typeface="Times New Roman"/>
              </a:rPr>
              <a:t>g	M</a:t>
            </a:r>
            <a:r>
              <a:rPr sz="2400" b="1" spc="5" dirty="0">
                <a:solidFill>
                  <a:srgbClr val="375F92"/>
                </a:solidFill>
                <a:latin typeface="Times New Roman"/>
                <a:cs typeface="Times New Roman"/>
              </a:rPr>
              <a:t>o</a:t>
            </a:r>
            <a:r>
              <a:rPr sz="24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nos</a:t>
            </a:r>
            <a:r>
              <a:rPr sz="2400" b="1" dirty="0">
                <a:solidFill>
                  <a:srgbClr val="375F92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able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01040" y="1379219"/>
            <a:ext cx="2218182" cy="67741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839" y="1089405"/>
            <a:ext cx="2052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026160" algn="l"/>
              </a:tabLst>
            </a:pPr>
            <a:r>
              <a:rPr sz="24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Di</a:t>
            </a:r>
            <a:r>
              <a:rPr sz="2400" b="1" spc="-50" dirty="0">
                <a:solidFill>
                  <a:srgbClr val="375F92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r>
              <a:rPr sz="2400" b="1" spc="5" dirty="0">
                <a:solidFill>
                  <a:srgbClr val="375F92"/>
                </a:solidFill>
                <a:latin typeface="Times New Roman"/>
                <a:cs typeface="Times New Roman"/>
              </a:rPr>
              <a:t>c</a:t>
            </a:r>
            <a:r>
              <a:rPr sz="2400" b="1" dirty="0">
                <a:solidFill>
                  <a:srgbClr val="375F92"/>
                </a:solidFill>
                <a:latin typeface="Times New Roman"/>
                <a:cs typeface="Times New Roman"/>
              </a:rPr>
              <a:t>t	M</a:t>
            </a:r>
            <a:r>
              <a:rPr sz="2400" b="1" spc="-10" dirty="0">
                <a:solidFill>
                  <a:srgbClr val="375F92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t</a:t>
            </a:r>
            <a:r>
              <a:rPr sz="2400" b="1" spc="-15" dirty="0">
                <a:solidFill>
                  <a:srgbClr val="375F92"/>
                </a:solidFill>
                <a:latin typeface="Times New Roman"/>
                <a:cs typeface="Times New Roman"/>
              </a:rPr>
              <a:t>h</a:t>
            </a:r>
            <a:r>
              <a:rPr sz="2400" b="1" spc="-5" dirty="0">
                <a:solidFill>
                  <a:srgbClr val="375F92"/>
                </a:solidFill>
                <a:latin typeface="Times New Roman"/>
                <a:cs typeface="Times New Roman"/>
              </a:rPr>
              <a:t>od  </a:t>
            </a:r>
            <a:r>
              <a:rPr sz="2400" b="1" dirty="0">
                <a:solidFill>
                  <a:srgbClr val="375F92"/>
                </a:solidFill>
                <a:latin typeface="Times New Roman"/>
                <a:cs typeface="Times New Roman"/>
              </a:rPr>
              <a:t>Multivibrator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600" y="1828800"/>
            <a:ext cx="8077200" cy="4419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999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0117"/>
            <a:ext cx="8072755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know </a:t>
            </a:r>
            <a:r>
              <a:rPr sz="2400" spc="-5" dirty="0">
                <a:latin typeface="Times New Roman"/>
                <a:cs typeface="Times New Roman"/>
              </a:rPr>
              <a:t>that stable state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this type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multivibrator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T1  </a:t>
            </a:r>
            <a:r>
              <a:rPr sz="2400" spc="-25" dirty="0">
                <a:latin typeface="Times New Roman"/>
                <a:cs typeface="Times New Roman"/>
              </a:rPr>
              <a:t>Off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applied trigger pulse </a:t>
            </a:r>
            <a:r>
              <a:rPr sz="2400" dirty="0">
                <a:latin typeface="Times New Roman"/>
                <a:cs typeface="Times New Roman"/>
              </a:rPr>
              <a:t>switches </a:t>
            </a:r>
            <a:r>
              <a:rPr sz="2400" spc="-5" dirty="0">
                <a:latin typeface="Times New Roman"/>
                <a:cs typeface="Times New Roman"/>
              </a:rPr>
              <a:t>T1 ON, </a:t>
            </a:r>
            <a:r>
              <a:rPr sz="2400" dirty="0">
                <a:latin typeface="Times New Roman"/>
                <a:cs typeface="Times New Roman"/>
              </a:rPr>
              <a:t>whereupon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voltage at </a:t>
            </a:r>
            <a:r>
              <a:rPr sz="2400" spc="-5" dirty="0">
                <a:latin typeface="Times New Roman"/>
                <a:cs typeface="Times New Roman"/>
              </a:rPr>
              <a:t>C1 falls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T1 now </a:t>
            </a:r>
            <a:r>
              <a:rPr sz="2400" dirty="0">
                <a:latin typeface="Times New Roman"/>
                <a:cs typeface="Times New Roman"/>
              </a:rPr>
              <a:t>begins to draw collector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voltage at B2 follows C1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T2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switched </a:t>
            </a:r>
            <a:r>
              <a:rPr sz="2400" spc="-20" dirty="0">
                <a:latin typeface="Times New Roman"/>
                <a:cs typeface="Times New Roman"/>
              </a:rPr>
              <a:t>off </a:t>
            </a:r>
            <a:r>
              <a:rPr sz="2400" dirty="0">
                <a:latin typeface="Times New Roman"/>
                <a:cs typeface="Times New Roman"/>
              </a:rPr>
              <a:t>by  regenerative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soon </a:t>
            </a:r>
            <a:r>
              <a:rPr sz="2400" spc="-5" dirty="0">
                <a:latin typeface="Times New Roman"/>
                <a:cs typeface="Times New Roman"/>
              </a:rPr>
              <a:t>as this happens, </a:t>
            </a:r>
            <a:r>
              <a:rPr sz="2400" dirty="0">
                <a:latin typeface="Times New Roman"/>
                <a:cs typeface="Times New Roman"/>
              </a:rPr>
              <a:t>C </a:t>
            </a:r>
            <a:r>
              <a:rPr sz="2400" spc="-5" dirty="0">
                <a:latin typeface="Times New Roman"/>
                <a:cs typeface="Times New Roman"/>
              </a:rPr>
              <a:t>begins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charge </a:t>
            </a:r>
            <a:r>
              <a:rPr sz="2400" dirty="0">
                <a:latin typeface="Times New Roman"/>
                <a:cs typeface="Times New Roman"/>
              </a:rPr>
              <a:t>up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collector  </a:t>
            </a:r>
            <a:r>
              <a:rPr sz="2400" dirty="0">
                <a:latin typeface="Times New Roman"/>
                <a:cs typeface="Times New Roman"/>
              </a:rPr>
              <a:t>supply potential through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time determined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supply voltage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RC </a:t>
            </a:r>
            <a:r>
              <a:rPr sz="2400" spc="-10" dirty="0">
                <a:latin typeface="Times New Roman"/>
                <a:cs typeface="Times New Roman"/>
              </a:rPr>
              <a:t>time  </a:t>
            </a:r>
            <a:r>
              <a:rPr sz="2400" dirty="0">
                <a:latin typeface="Times New Roman"/>
                <a:cs typeface="Times New Roman"/>
              </a:rPr>
              <a:t>constant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charging </a:t>
            </a:r>
            <a:r>
              <a:rPr sz="2400" spc="-5" dirty="0">
                <a:latin typeface="Times New Roman"/>
                <a:cs typeface="Times New Roman"/>
              </a:rPr>
              <a:t>network, B2 becomes </a:t>
            </a:r>
            <a:r>
              <a:rPr sz="2400" spc="-10" dirty="0">
                <a:latin typeface="Times New Roman"/>
                <a:cs typeface="Times New Roman"/>
              </a:rPr>
              <a:t>sufficiently  </a:t>
            </a:r>
            <a:r>
              <a:rPr sz="2400" dirty="0">
                <a:latin typeface="Times New Roman"/>
                <a:cs typeface="Times New Roman"/>
              </a:rPr>
              <a:t>positive to switch </a:t>
            </a:r>
            <a:r>
              <a:rPr sz="2400" spc="-5" dirty="0">
                <a:latin typeface="Times New Roman"/>
                <a:cs typeface="Times New Roman"/>
              </a:rPr>
              <a:t>T2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T1 is </a:t>
            </a:r>
            <a:r>
              <a:rPr sz="2400" spc="-5" dirty="0">
                <a:latin typeface="Times New Roman"/>
                <a:cs typeface="Times New Roman"/>
              </a:rPr>
              <a:t>simultaneously switched </a:t>
            </a:r>
            <a:r>
              <a:rPr sz="2400" spc="-15" dirty="0">
                <a:latin typeface="Times New Roman"/>
                <a:cs typeface="Times New Roman"/>
              </a:rPr>
              <a:t>off </a:t>
            </a:r>
            <a:r>
              <a:rPr sz="2400" spc="5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regenerative action and  </a:t>
            </a:r>
            <a:r>
              <a:rPr sz="2400" dirty="0">
                <a:latin typeface="Times New Roman"/>
                <a:cs typeface="Times New Roman"/>
              </a:rPr>
              <a:t>stays </a:t>
            </a:r>
            <a:r>
              <a:rPr sz="2400" spc="-5" dirty="0">
                <a:latin typeface="Times New Roman"/>
                <a:cs typeface="Times New Roman"/>
              </a:rPr>
              <a:t>OFF </a:t>
            </a:r>
            <a:r>
              <a:rPr sz="2400" dirty="0">
                <a:latin typeface="Times New Roman"/>
                <a:cs typeface="Times New Roman"/>
              </a:rPr>
              <a:t>until the arrival of the next trigger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pulse.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027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479281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097" y="3056966"/>
            <a:ext cx="7689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PULSE ANALOG</a:t>
            </a:r>
            <a:r>
              <a:rPr sz="4000" spc="-250" dirty="0">
                <a:latin typeface="Times New Roman"/>
                <a:cs typeface="Times New Roman"/>
              </a:rPr>
              <a:t> </a:t>
            </a:r>
            <a:r>
              <a:rPr sz="4000" spc="-35" dirty="0">
                <a:latin typeface="Times New Roman"/>
                <a:cs typeface="Times New Roman"/>
              </a:rPr>
              <a:t>MODULATION</a:t>
            </a:r>
            <a:endParaRPr sz="4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621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32205"/>
            <a:ext cx="8074025" cy="492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2521585" algn="l"/>
                <a:tab pos="4484370" algn="l"/>
                <a:tab pos="5840730" algn="l"/>
                <a:tab pos="760285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voltage 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base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T2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reach to </a:t>
            </a:r>
            <a:r>
              <a:rPr sz="2400" spc="-5" dirty="0">
                <a:latin typeface="Times New Roman"/>
                <a:cs typeface="Times New Roman"/>
              </a:rPr>
              <a:t>allow T2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turn  </a:t>
            </a:r>
            <a:r>
              <a:rPr sz="2400" dirty="0">
                <a:latin typeface="Times New Roman"/>
                <a:cs typeface="Times New Roman"/>
              </a:rPr>
              <a:t>on, is </a:t>
            </a:r>
            <a:r>
              <a:rPr sz="2400" spc="-5" dirty="0">
                <a:latin typeface="Times New Roman"/>
                <a:cs typeface="Times New Roman"/>
              </a:rPr>
              <a:t>slightly more positive than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voltage </a:t>
            </a:r>
            <a:r>
              <a:rPr sz="2400" dirty="0">
                <a:latin typeface="Times New Roman"/>
                <a:cs typeface="Times New Roman"/>
              </a:rPr>
              <a:t>across </a:t>
            </a:r>
            <a:r>
              <a:rPr sz="2400" spc="-5" dirty="0">
                <a:latin typeface="Times New Roman"/>
                <a:cs typeface="Times New Roman"/>
              </a:rPr>
              <a:t>the  common emitter resistor Rk. This voltage depends </a:t>
            </a:r>
            <a:r>
              <a:rPr sz="2400" dirty="0">
                <a:latin typeface="Times New Roman"/>
                <a:cs typeface="Times New Roman"/>
              </a:rPr>
              <a:t>on the  current </a:t>
            </a:r>
            <a:r>
              <a:rPr sz="2400" spc="-5" dirty="0">
                <a:latin typeface="Times New Roman"/>
                <a:cs typeface="Times New Roman"/>
              </a:rPr>
              <a:t>flowing </a:t>
            </a:r>
            <a:r>
              <a:rPr sz="2400" dirty="0">
                <a:latin typeface="Times New Roman"/>
                <a:cs typeface="Times New Roman"/>
              </a:rPr>
              <a:t>through the </a:t>
            </a:r>
            <a:r>
              <a:rPr sz="2400" spc="-5" dirty="0">
                <a:latin typeface="Times New Roman"/>
                <a:cs typeface="Times New Roman"/>
              </a:rPr>
              <a:t>circuit, which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is the  col</a:t>
            </a:r>
            <a:r>
              <a:rPr sz="2400" spc="-10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ector	curre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	of	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1(at	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at  </a:t>
            </a:r>
            <a:r>
              <a:rPr sz="2400" spc="-5" dirty="0">
                <a:latin typeface="Times New Roman"/>
                <a:cs typeface="Times New Roman"/>
              </a:rPr>
              <a:t>time T1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ON)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collector current </a:t>
            </a:r>
            <a:r>
              <a:rPr sz="2400" dirty="0">
                <a:latin typeface="Times New Roman"/>
                <a:cs typeface="Times New Roman"/>
              </a:rPr>
              <a:t>depends on </a:t>
            </a:r>
            <a:r>
              <a:rPr sz="2400" spc="-5" dirty="0">
                <a:latin typeface="Times New Roman"/>
                <a:cs typeface="Times New Roman"/>
              </a:rPr>
              <a:t>the base </a:t>
            </a:r>
            <a:r>
              <a:rPr sz="2400" dirty="0">
                <a:latin typeface="Times New Roman"/>
                <a:cs typeface="Times New Roman"/>
              </a:rPr>
              <a:t>bias,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is  </a:t>
            </a:r>
            <a:r>
              <a:rPr sz="2400" spc="-5" dirty="0">
                <a:latin typeface="Times New Roman"/>
                <a:cs typeface="Times New Roman"/>
              </a:rPr>
              <a:t>controlled </a:t>
            </a:r>
            <a:r>
              <a:rPr sz="2400" spc="-1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instantaneous changes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applied signal  </a:t>
            </a:r>
            <a:r>
              <a:rPr sz="2400" dirty="0">
                <a:latin typeface="Times New Roman"/>
                <a:cs typeface="Times New Roman"/>
              </a:rPr>
              <a:t>voltage.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applied modulating </a:t>
            </a:r>
            <a:r>
              <a:rPr sz="2400" dirty="0">
                <a:latin typeface="Times New Roman"/>
                <a:cs typeface="Times New Roman"/>
              </a:rPr>
              <a:t>voltage control </a:t>
            </a:r>
            <a:r>
              <a:rPr sz="2400" spc="-5" dirty="0">
                <a:latin typeface="Times New Roman"/>
                <a:cs typeface="Times New Roman"/>
              </a:rPr>
              <a:t>the voltage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which  B2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rise to </a:t>
            </a:r>
            <a:r>
              <a:rPr sz="2400" spc="-5" dirty="0">
                <a:latin typeface="Times New Roman"/>
                <a:cs typeface="Times New Roman"/>
              </a:rPr>
              <a:t>switch T2 ON. </a:t>
            </a:r>
            <a:r>
              <a:rPr sz="2400" dirty="0">
                <a:latin typeface="Times New Roman"/>
                <a:cs typeface="Times New Roman"/>
              </a:rPr>
              <a:t>Since </a:t>
            </a:r>
            <a:r>
              <a:rPr sz="2400" spc="-5" dirty="0">
                <a:latin typeface="Times New Roman"/>
                <a:cs typeface="Times New Roman"/>
              </a:rPr>
              <a:t>the voltage rise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20" dirty="0">
                <a:latin typeface="Times New Roman"/>
                <a:cs typeface="Times New Roman"/>
              </a:rPr>
              <a:t>linear,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modulating voltage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seen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control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period of </a:t>
            </a:r>
            <a:r>
              <a:rPr sz="2400" spc="-10" dirty="0">
                <a:latin typeface="Times New Roman"/>
                <a:cs typeface="Times New Roman"/>
              </a:rPr>
              <a:t>time  </a:t>
            </a:r>
            <a:r>
              <a:rPr sz="2400" dirty="0">
                <a:latin typeface="Times New Roman"/>
                <a:cs typeface="Times New Roman"/>
              </a:rPr>
              <a:t>during which </a:t>
            </a:r>
            <a:r>
              <a:rPr sz="2400" spc="-5" dirty="0">
                <a:latin typeface="Times New Roman"/>
                <a:cs typeface="Times New Roman"/>
              </a:rPr>
              <a:t>T2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OFF.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55342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612" y="-23848"/>
            <a:ext cx="555378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PWM</a:t>
            </a:r>
            <a:r>
              <a:rPr spc="-50" dirty="0"/>
              <a:t> </a:t>
            </a:r>
            <a:r>
              <a:rPr spc="-10" dirty="0"/>
              <a:t>Demodulation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8161" y="1219961"/>
            <a:ext cx="16002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70"/>
              </a:lnSpc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PWM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PAM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converter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48961" y="1219961"/>
            <a:ext cx="16002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526415" marR="306705" indent="-213360">
              <a:lnSpc>
                <a:spcPct val="100000"/>
              </a:lnSpc>
              <a:spcBef>
                <a:spcPts val="1065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Lo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w-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ass 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Filter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600" y="1626107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5">
                <a:moveTo>
                  <a:pt x="902080" y="0"/>
                </a:moveTo>
                <a:lnTo>
                  <a:pt x="898144" y="1015"/>
                </a:lnTo>
                <a:lnTo>
                  <a:pt x="894588" y="7112"/>
                </a:lnTo>
                <a:lnTo>
                  <a:pt x="895603" y="11049"/>
                </a:lnTo>
                <a:lnTo>
                  <a:pt x="954541" y="45429"/>
                </a:lnTo>
                <a:lnTo>
                  <a:pt x="978026" y="45465"/>
                </a:lnTo>
                <a:lnTo>
                  <a:pt x="978026" y="58165"/>
                </a:lnTo>
                <a:lnTo>
                  <a:pt x="954516" y="58165"/>
                </a:lnTo>
                <a:lnTo>
                  <a:pt x="895476" y="92455"/>
                </a:lnTo>
                <a:lnTo>
                  <a:pt x="894461" y="96392"/>
                </a:lnTo>
                <a:lnTo>
                  <a:pt x="896238" y="99440"/>
                </a:lnTo>
                <a:lnTo>
                  <a:pt x="898016" y="102362"/>
                </a:lnTo>
                <a:lnTo>
                  <a:pt x="901953" y="103377"/>
                </a:lnTo>
                <a:lnTo>
                  <a:pt x="905001" y="101726"/>
                </a:lnTo>
                <a:lnTo>
                  <a:pt x="979709" y="58165"/>
                </a:lnTo>
                <a:lnTo>
                  <a:pt x="978026" y="58165"/>
                </a:lnTo>
                <a:lnTo>
                  <a:pt x="979772" y="58129"/>
                </a:lnTo>
                <a:lnTo>
                  <a:pt x="990600" y="51815"/>
                </a:lnTo>
                <a:lnTo>
                  <a:pt x="902080" y="0"/>
                </a:lnTo>
                <a:close/>
              </a:path>
              <a:path w="990600" h="103505">
                <a:moveTo>
                  <a:pt x="965469" y="51804"/>
                </a:moveTo>
                <a:lnTo>
                  <a:pt x="954579" y="58129"/>
                </a:lnTo>
                <a:lnTo>
                  <a:pt x="978026" y="58165"/>
                </a:lnTo>
                <a:lnTo>
                  <a:pt x="978026" y="57276"/>
                </a:lnTo>
                <a:lnTo>
                  <a:pt x="974851" y="57276"/>
                </a:lnTo>
                <a:lnTo>
                  <a:pt x="965469" y="51804"/>
                </a:lnTo>
                <a:close/>
              </a:path>
              <a:path w="990600" h="103505">
                <a:moveTo>
                  <a:pt x="0" y="43941"/>
                </a:moveTo>
                <a:lnTo>
                  <a:pt x="0" y="56641"/>
                </a:lnTo>
                <a:lnTo>
                  <a:pt x="954579" y="58129"/>
                </a:lnTo>
                <a:lnTo>
                  <a:pt x="965469" y="51804"/>
                </a:lnTo>
                <a:lnTo>
                  <a:pt x="954541" y="45429"/>
                </a:lnTo>
                <a:lnTo>
                  <a:pt x="0" y="43941"/>
                </a:lnTo>
                <a:close/>
              </a:path>
              <a:path w="990600" h="103505">
                <a:moveTo>
                  <a:pt x="974851" y="46354"/>
                </a:moveTo>
                <a:lnTo>
                  <a:pt x="965469" y="51804"/>
                </a:lnTo>
                <a:lnTo>
                  <a:pt x="974851" y="57276"/>
                </a:lnTo>
                <a:lnTo>
                  <a:pt x="974851" y="46354"/>
                </a:lnTo>
                <a:close/>
              </a:path>
              <a:path w="990600" h="103505">
                <a:moveTo>
                  <a:pt x="978026" y="46354"/>
                </a:moveTo>
                <a:lnTo>
                  <a:pt x="974851" y="46354"/>
                </a:lnTo>
                <a:lnTo>
                  <a:pt x="974851" y="57276"/>
                </a:lnTo>
                <a:lnTo>
                  <a:pt x="978026" y="57276"/>
                </a:lnTo>
                <a:lnTo>
                  <a:pt x="978026" y="46354"/>
                </a:lnTo>
                <a:close/>
              </a:path>
              <a:path w="990600" h="103505">
                <a:moveTo>
                  <a:pt x="954541" y="45429"/>
                </a:moveTo>
                <a:lnTo>
                  <a:pt x="965469" y="51804"/>
                </a:lnTo>
                <a:lnTo>
                  <a:pt x="974851" y="46354"/>
                </a:lnTo>
                <a:lnTo>
                  <a:pt x="978026" y="46354"/>
                </a:lnTo>
                <a:lnTo>
                  <a:pt x="978026" y="45465"/>
                </a:lnTo>
                <a:lnTo>
                  <a:pt x="954541" y="454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00" y="1626107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5">
                <a:moveTo>
                  <a:pt x="902080" y="0"/>
                </a:moveTo>
                <a:lnTo>
                  <a:pt x="898144" y="1015"/>
                </a:lnTo>
                <a:lnTo>
                  <a:pt x="894588" y="7112"/>
                </a:lnTo>
                <a:lnTo>
                  <a:pt x="895603" y="11049"/>
                </a:lnTo>
                <a:lnTo>
                  <a:pt x="954541" y="45429"/>
                </a:lnTo>
                <a:lnTo>
                  <a:pt x="978026" y="45465"/>
                </a:lnTo>
                <a:lnTo>
                  <a:pt x="978026" y="58165"/>
                </a:lnTo>
                <a:lnTo>
                  <a:pt x="954516" y="58165"/>
                </a:lnTo>
                <a:lnTo>
                  <a:pt x="895476" y="92455"/>
                </a:lnTo>
                <a:lnTo>
                  <a:pt x="894460" y="96392"/>
                </a:lnTo>
                <a:lnTo>
                  <a:pt x="896239" y="99440"/>
                </a:lnTo>
                <a:lnTo>
                  <a:pt x="898017" y="102362"/>
                </a:lnTo>
                <a:lnTo>
                  <a:pt x="901953" y="103377"/>
                </a:lnTo>
                <a:lnTo>
                  <a:pt x="905001" y="101726"/>
                </a:lnTo>
                <a:lnTo>
                  <a:pt x="979709" y="58165"/>
                </a:lnTo>
                <a:lnTo>
                  <a:pt x="978026" y="58165"/>
                </a:lnTo>
                <a:lnTo>
                  <a:pt x="979772" y="58129"/>
                </a:lnTo>
                <a:lnTo>
                  <a:pt x="990600" y="51815"/>
                </a:lnTo>
                <a:lnTo>
                  <a:pt x="902080" y="0"/>
                </a:lnTo>
                <a:close/>
              </a:path>
              <a:path w="990600" h="103505">
                <a:moveTo>
                  <a:pt x="965469" y="51804"/>
                </a:moveTo>
                <a:lnTo>
                  <a:pt x="954579" y="58129"/>
                </a:lnTo>
                <a:lnTo>
                  <a:pt x="978026" y="58165"/>
                </a:lnTo>
                <a:lnTo>
                  <a:pt x="978026" y="57276"/>
                </a:lnTo>
                <a:lnTo>
                  <a:pt x="974851" y="57276"/>
                </a:lnTo>
                <a:lnTo>
                  <a:pt x="965469" y="51804"/>
                </a:lnTo>
                <a:close/>
              </a:path>
              <a:path w="990600" h="103505">
                <a:moveTo>
                  <a:pt x="0" y="43941"/>
                </a:moveTo>
                <a:lnTo>
                  <a:pt x="0" y="56641"/>
                </a:lnTo>
                <a:lnTo>
                  <a:pt x="954579" y="58129"/>
                </a:lnTo>
                <a:lnTo>
                  <a:pt x="965469" y="51804"/>
                </a:lnTo>
                <a:lnTo>
                  <a:pt x="954541" y="45429"/>
                </a:lnTo>
                <a:lnTo>
                  <a:pt x="0" y="43941"/>
                </a:lnTo>
                <a:close/>
              </a:path>
              <a:path w="990600" h="103505">
                <a:moveTo>
                  <a:pt x="974851" y="46354"/>
                </a:moveTo>
                <a:lnTo>
                  <a:pt x="965469" y="51804"/>
                </a:lnTo>
                <a:lnTo>
                  <a:pt x="974851" y="57276"/>
                </a:lnTo>
                <a:lnTo>
                  <a:pt x="974851" y="46354"/>
                </a:lnTo>
                <a:close/>
              </a:path>
              <a:path w="990600" h="103505">
                <a:moveTo>
                  <a:pt x="978026" y="46354"/>
                </a:moveTo>
                <a:lnTo>
                  <a:pt x="974851" y="46354"/>
                </a:lnTo>
                <a:lnTo>
                  <a:pt x="974851" y="57276"/>
                </a:lnTo>
                <a:lnTo>
                  <a:pt x="978026" y="57276"/>
                </a:lnTo>
                <a:lnTo>
                  <a:pt x="978026" y="46354"/>
                </a:lnTo>
                <a:close/>
              </a:path>
              <a:path w="990600" h="103505">
                <a:moveTo>
                  <a:pt x="954541" y="45429"/>
                </a:moveTo>
                <a:lnTo>
                  <a:pt x="965469" y="51804"/>
                </a:lnTo>
                <a:lnTo>
                  <a:pt x="974851" y="46354"/>
                </a:lnTo>
                <a:lnTo>
                  <a:pt x="978026" y="46354"/>
                </a:lnTo>
                <a:lnTo>
                  <a:pt x="978026" y="45465"/>
                </a:lnTo>
                <a:lnTo>
                  <a:pt x="954541" y="454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787" y="1626107"/>
            <a:ext cx="991235" cy="103505"/>
          </a:xfrm>
          <a:custGeom>
            <a:avLst/>
            <a:gdLst/>
            <a:ahLst/>
            <a:cxnLst/>
            <a:rect l="l" t="t" r="r" b="b"/>
            <a:pathLst>
              <a:path w="991235" h="103505">
                <a:moveTo>
                  <a:pt x="902093" y="0"/>
                </a:moveTo>
                <a:lnTo>
                  <a:pt x="898156" y="1015"/>
                </a:lnTo>
                <a:lnTo>
                  <a:pt x="894600" y="7112"/>
                </a:lnTo>
                <a:lnTo>
                  <a:pt x="895616" y="11049"/>
                </a:lnTo>
                <a:lnTo>
                  <a:pt x="954554" y="45429"/>
                </a:lnTo>
                <a:lnTo>
                  <a:pt x="978039" y="45465"/>
                </a:lnTo>
                <a:lnTo>
                  <a:pt x="978039" y="58165"/>
                </a:lnTo>
                <a:lnTo>
                  <a:pt x="954528" y="58165"/>
                </a:lnTo>
                <a:lnTo>
                  <a:pt x="895489" y="92455"/>
                </a:lnTo>
                <a:lnTo>
                  <a:pt x="894473" y="96392"/>
                </a:lnTo>
                <a:lnTo>
                  <a:pt x="896251" y="99440"/>
                </a:lnTo>
                <a:lnTo>
                  <a:pt x="898029" y="102362"/>
                </a:lnTo>
                <a:lnTo>
                  <a:pt x="901966" y="103377"/>
                </a:lnTo>
                <a:lnTo>
                  <a:pt x="905014" y="101726"/>
                </a:lnTo>
                <a:lnTo>
                  <a:pt x="979722" y="58165"/>
                </a:lnTo>
                <a:lnTo>
                  <a:pt x="978039" y="58165"/>
                </a:lnTo>
                <a:lnTo>
                  <a:pt x="979785" y="58129"/>
                </a:lnTo>
                <a:lnTo>
                  <a:pt x="990612" y="51815"/>
                </a:lnTo>
                <a:lnTo>
                  <a:pt x="902093" y="0"/>
                </a:lnTo>
                <a:close/>
              </a:path>
              <a:path w="991235" h="103505">
                <a:moveTo>
                  <a:pt x="965482" y="51804"/>
                </a:moveTo>
                <a:lnTo>
                  <a:pt x="954591" y="58129"/>
                </a:lnTo>
                <a:lnTo>
                  <a:pt x="978039" y="58165"/>
                </a:lnTo>
                <a:lnTo>
                  <a:pt x="978039" y="57276"/>
                </a:lnTo>
                <a:lnTo>
                  <a:pt x="974864" y="57276"/>
                </a:lnTo>
                <a:lnTo>
                  <a:pt x="965482" y="51804"/>
                </a:lnTo>
                <a:close/>
              </a:path>
              <a:path w="991235" h="103505">
                <a:moveTo>
                  <a:pt x="25" y="43941"/>
                </a:moveTo>
                <a:lnTo>
                  <a:pt x="0" y="56641"/>
                </a:lnTo>
                <a:lnTo>
                  <a:pt x="954591" y="58129"/>
                </a:lnTo>
                <a:lnTo>
                  <a:pt x="965482" y="51804"/>
                </a:lnTo>
                <a:lnTo>
                  <a:pt x="954554" y="45429"/>
                </a:lnTo>
                <a:lnTo>
                  <a:pt x="25" y="43941"/>
                </a:lnTo>
                <a:close/>
              </a:path>
              <a:path w="991235" h="103505">
                <a:moveTo>
                  <a:pt x="974864" y="46354"/>
                </a:moveTo>
                <a:lnTo>
                  <a:pt x="965482" y="51804"/>
                </a:lnTo>
                <a:lnTo>
                  <a:pt x="974864" y="57276"/>
                </a:lnTo>
                <a:lnTo>
                  <a:pt x="974864" y="46354"/>
                </a:lnTo>
                <a:close/>
              </a:path>
              <a:path w="991235" h="103505">
                <a:moveTo>
                  <a:pt x="978039" y="46354"/>
                </a:moveTo>
                <a:lnTo>
                  <a:pt x="974864" y="46354"/>
                </a:lnTo>
                <a:lnTo>
                  <a:pt x="974864" y="57276"/>
                </a:lnTo>
                <a:lnTo>
                  <a:pt x="978039" y="57276"/>
                </a:lnTo>
                <a:lnTo>
                  <a:pt x="978039" y="46354"/>
                </a:lnTo>
                <a:close/>
              </a:path>
              <a:path w="991235" h="103505">
                <a:moveTo>
                  <a:pt x="954554" y="45429"/>
                </a:moveTo>
                <a:lnTo>
                  <a:pt x="965482" y="51804"/>
                </a:lnTo>
                <a:lnTo>
                  <a:pt x="974864" y="46354"/>
                </a:lnTo>
                <a:lnTo>
                  <a:pt x="978039" y="46354"/>
                </a:lnTo>
                <a:lnTo>
                  <a:pt x="978039" y="45465"/>
                </a:lnTo>
                <a:lnTo>
                  <a:pt x="954554" y="454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739" y="1389634"/>
            <a:ext cx="557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PWM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sign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8210" y="1389634"/>
            <a:ext cx="84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Mes</a:t>
            </a:r>
            <a:r>
              <a:rPr sz="1800" spc="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0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  </a:t>
            </a:r>
            <a:r>
              <a:rPr sz="1800" spc="-5" dirty="0">
                <a:latin typeface="Carlito"/>
                <a:cs typeface="Carlito"/>
              </a:rPr>
              <a:t>signal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8442" y="2752344"/>
            <a:ext cx="6841671" cy="2764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69794" y="5712967"/>
            <a:ext cx="3527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Figure: </a:t>
            </a:r>
            <a:r>
              <a:rPr sz="2000" dirty="0">
                <a:latin typeface="Carlito"/>
                <a:cs typeface="Carlito"/>
              </a:rPr>
              <a:t>PWM </a:t>
            </a:r>
            <a:r>
              <a:rPr sz="2000" spc="-10" dirty="0">
                <a:latin typeface="Carlito"/>
                <a:cs typeface="Carlito"/>
              </a:rPr>
              <a:t>Demodulator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Circuit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395573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79805"/>
            <a:ext cx="8073390" cy="580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transistor T1 works as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15" dirty="0">
                <a:latin typeface="Times New Roman"/>
                <a:cs typeface="Times New Roman"/>
              </a:rPr>
              <a:t>inverter. </a:t>
            </a:r>
            <a:r>
              <a:rPr sz="2400" dirty="0">
                <a:latin typeface="Times New Roman"/>
                <a:cs typeface="Times New Roman"/>
              </a:rPr>
              <a:t>Hence </a:t>
            </a:r>
            <a:r>
              <a:rPr sz="2400" spc="-5" dirty="0">
                <a:latin typeface="Times New Roman"/>
                <a:cs typeface="Times New Roman"/>
              </a:rPr>
              <a:t>during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time  </a:t>
            </a:r>
            <a:r>
              <a:rPr sz="2400" spc="-5" dirty="0">
                <a:latin typeface="Times New Roman"/>
                <a:cs typeface="Times New Roman"/>
              </a:rPr>
              <a:t>interval A –B, </a:t>
            </a:r>
            <a:r>
              <a:rPr sz="2400" dirty="0">
                <a:latin typeface="Times New Roman"/>
                <a:cs typeface="Times New Roman"/>
              </a:rPr>
              <a:t>when the </a:t>
            </a:r>
            <a:r>
              <a:rPr sz="2400" spc="-10" dirty="0">
                <a:latin typeface="Times New Roman"/>
                <a:cs typeface="Times New Roman"/>
              </a:rPr>
              <a:t>PWM </a:t>
            </a:r>
            <a:r>
              <a:rPr sz="2400" dirty="0">
                <a:latin typeface="Times New Roman"/>
                <a:cs typeface="Times New Roman"/>
              </a:rPr>
              <a:t>signal is </a:t>
            </a:r>
            <a:r>
              <a:rPr sz="2400" spc="-5" dirty="0">
                <a:latin typeface="Times New Roman"/>
                <a:cs typeface="Times New Roman"/>
              </a:rPr>
              <a:t>high, the input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transistor </a:t>
            </a:r>
            <a:r>
              <a:rPr sz="2400" spc="-10" dirty="0">
                <a:latin typeface="Times New Roman"/>
                <a:cs typeface="Times New Roman"/>
              </a:rPr>
              <a:t>T2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5" dirty="0">
                <a:latin typeface="Times New Roman"/>
                <a:cs typeface="Times New Roman"/>
              </a:rPr>
              <a:t>low.Therefore, </a:t>
            </a:r>
            <a:r>
              <a:rPr sz="2400" spc="-5" dirty="0">
                <a:latin typeface="Times New Roman"/>
                <a:cs typeface="Times New Roman"/>
              </a:rPr>
              <a:t>during this time interval, the  </a:t>
            </a:r>
            <a:r>
              <a:rPr sz="2400" dirty="0">
                <a:latin typeface="Times New Roman"/>
                <a:cs typeface="Times New Roman"/>
              </a:rPr>
              <a:t>transistor </a:t>
            </a:r>
            <a:r>
              <a:rPr sz="2400" spc="-10" dirty="0">
                <a:latin typeface="Times New Roman"/>
                <a:cs typeface="Times New Roman"/>
              </a:rPr>
              <a:t>T2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cut-off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capacitor </a:t>
            </a:r>
            <a:r>
              <a:rPr sz="2400" dirty="0">
                <a:latin typeface="Times New Roman"/>
                <a:cs typeface="Times New Roman"/>
              </a:rPr>
              <a:t>C gets </a:t>
            </a:r>
            <a:r>
              <a:rPr sz="2400" spc="-10" dirty="0">
                <a:latin typeface="Times New Roman"/>
                <a:cs typeface="Times New Roman"/>
              </a:rPr>
              <a:t>charged  </a:t>
            </a:r>
            <a:r>
              <a:rPr sz="2400" dirty="0">
                <a:latin typeface="Times New Roman"/>
                <a:cs typeface="Times New Roman"/>
              </a:rPr>
              <a:t>through an </a:t>
            </a:r>
            <a:r>
              <a:rPr sz="2400" spc="-5" dirty="0">
                <a:latin typeface="Times New Roman"/>
                <a:cs typeface="Times New Roman"/>
              </a:rPr>
              <a:t>R-C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combination.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During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interval </a:t>
            </a:r>
            <a:r>
              <a:rPr sz="2400" dirty="0">
                <a:latin typeface="Times New Roman"/>
                <a:cs typeface="Times New Roman"/>
              </a:rPr>
              <a:t>B –C when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PWM </a:t>
            </a:r>
            <a:r>
              <a:rPr sz="2400" dirty="0">
                <a:latin typeface="Times New Roman"/>
                <a:cs typeface="Times New Roman"/>
              </a:rPr>
              <a:t>signal is </a:t>
            </a:r>
            <a:r>
              <a:rPr sz="2400" spc="-45" dirty="0">
                <a:latin typeface="Times New Roman"/>
                <a:cs typeface="Times New Roman"/>
              </a:rPr>
              <a:t>low,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input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transistor T2 </a:t>
            </a:r>
            <a:r>
              <a:rPr sz="2400" dirty="0">
                <a:latin typeface="Times New Roman"/>
                <a:cs typeface="Times New Roman"/>
              </a:rPr>
              <a:t>is high, and </a:t>
            </a:r>
            <a:r>
              <a:rPr sz="2400" spc="-5" dirty="0">
                <a:latin typeface="Times New Roman"/>
                <a:cs typeface="Times New Roman"/>
              </a:rPr>
              <a:t>it gets saturated.The  capacitor </a:t>
            </a:r>
            <a:r>
              <a:rPr sz="2400" dirty="0">
                <a:latin typeface="Times New Roman"/>
                <a:cs typeface="Times New Roman"/>
              </a:rPr>
              <a:t>C then </a:t>
            </a:r>
            <a:r>
              <a:rPr sz="2400" spc="-10" dirty="0">
                <a:latin typeface="Times New Roman"/>
                <a:cs typeface="Times New Roman"/>
              </a:rPr>
              <a:t>discharges </a:t>
            </a:r>
            <a:r>
              <a:rPr sz="2400" dirty="0">
                <a:latin typeface="Times New Roman"/>
                <a:cs typeface="Times New Roman"/>
              </a:rPr>
              <a:t>very rapidly </a:t>
            </a:r>
            <a:r>
              <a:rPr sz="2400" spc="-5" dirty="0">
                <a:latin typeface="Times New Roman"/>
                <a:cs typeface="Times New Roman"/>
              </a:rPr>
              <a:t>through T2. The  collector voltage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T2 </a:t>
            </a:r>
            <a:r>
              <a:rPr sz="2400" dirty="0">
                <a:latin typeface="Times New Roman"/>
                <a:cs typeface="Times New Roman"/>
              </a:rPr>
              <a:t>during </a:t>
            </a:r>
            <a:r>
              <a:rPr sz="2400" spc="-5" dirty="0">
                <a:latin typeface="Times New Roman"/>
                <a:cs typeface="Times New Roman"/>
              </a:rPr>
              <a:t>the interval B-C </a:t>
            </a:r>
            <a:r>
              <a:rPr sz="2400" dirty="0">
                <a:latin typeface="Times New Roman"/>
                <a:cs typeface="Times New Roman"/>
              </a:rPr>
              <a:t>is then </a:t>
            </a:r>
            <a:r>
              <a:rPr sz="2400" spc="-45" dirty="0">
                <a:latin typeface="Times New Roman"/>
                <a:cs typeface="Times New Roman"/>
              </a:rPr>
              <a:t>low.  </a:t>
            </a:r>
            <a:r>
              <a:rPr sz="2400" dirty="0">
                <a:latin typeface="Times New Roman"/>
                <a:cs typeface="Times New Roman"/>
              </a:rPr>
              <a:t>Thus the </a:t>
            </a:r>
            <a:r>
              <a:rPr sz="2400" spc="-5" dirty="0">
                <a:latin typeface="Times New Roman"/>
                <a:cs typeface="Times New Roman"/>
              </a:rPr>
              <a:t>waveform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the collector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T2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less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saw-  </a:t>
            </a:r>
            <a:r>
              <a:rPr sz="2400" dirty="0">
                <a:latin typeface="Times New Roman"/>
                <a:cs typeface="Times New Roman"/>
              </a:rPr>
              <a:t>tooth </a:t>
            </a:r>
            <a:r>
              <a:rPr sz="2400" spc="-5" dirty="0">
                <a:latin typeface="Times New Roman"/>
                <a:cs typeface="Times New Roman"/>
              </a:rPr>
              <a:t>waveform whose </a:t>
            </a:r>
            <a:r>
              <a:rPr sz="2400" dirty="0">
                <a:latin typeface="Times New Roman"/>
                <a:cs typeface="Times New Roman"/>
              </a:rPr>
              <a:t>envelope is the </a:t>
            </a:r>
            <a:r>
              <a:rPr sz="2400" spc="-5" dirty="0">
                <a:latin typeface="Times New Roman"/>
                <a:cs typeface="Times New Roman"/>
              </a:rPr>
              <a:t>modulating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passed </a:t>
            </a:r>
            <a:r>
              <a:rPr sz="2400" dirty="0">
                <a:latin typeface="Times New Roman"/>
                <a:cs typeface="Times New Roman"/>
              </a:rPr>
              <a:t>through a second – order OP-AMP low  pass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filter,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desired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demodulated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9684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8613" y="52352"/>
            <a:ext cx="561174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PWM</a:t>
            </a:r>
            <a:r>
              <a:rPr spc="-50" dirty="0"/>
              <a:t> </a:t>
            </a:r>
            <a:r>
              <a:rPr spc="-10" dirty="0"/>
              <a:t>Demodulation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762" y="1753361"/>
            <a:ext cx="9144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315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Schmitt</a:t>
            </a:r>
            <a:endParaRPr sz="1800">
              <a:latin typeface="Carlito"/>
              <a:cs typeface="Carlito"/>
            </a:endParaRPr>
          </a:p>
          <a:p>
            <a:pPr marL="130810">
              <a:lnSpc>
                <a:spcPct val="100000"/>
              </a:lnSpc>
              <a:spcBef>
                <a:spcPts val="5"/>
              </a:spcBef>
            </a:pP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Trigger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0561" y="2972561"/>
            <a:ext cx="12954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162560" marR="156845" indent="208279">
              <a:lnSpc>
                <a:spcPct val="100000"/>
              </a:lnSpc>
              <a:spcBef>
                <a:spcPts val="1315"/>
              </a:spcBef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Ramp  G</a:t>
            </a:r>
            <a:r>
              <a:rPr sz="1800" b="1" spc="1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ne</a:t>
            </a:r>
            <a:r>
              <a:rPr sz="1800" b="1" spc="-4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9761" y="4420361"/>
            <a:ext cx="9144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29464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LPF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0561" y="4496561"/>
            <a:ext cx="18288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67640" rIns="0" bIns="0" rtlCol="0">
            <a:spAutoFit/>
          </a:bodyPr>
          <a:lstStyle/>
          <a:p>
            <a:pPr marL="150495" marR="144780" indent="5715">
              <a:lnSpc>
                <a:spcPct val="100000"/>
              </a:lnSpc>
              <a:spcBef>
                <a:spcPts val="1320"/>
              </a:spcBef>
            </a:pP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yn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oni</a:t>
            </a:r>
            <a:r>
              <a:rPr sz="1800" b="1" spc="-35" dirty="0">
                <a:solidFill>
                  <a:srgbClr val="FFFFFF"/>
                </a:solidFill>
                <a:latin typeface="Carlito"/>
                <a:cs typeface="Carlito"/>
              </a:rPr>
              <a:t>z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n  Pulse</a:t>
            </a:r>
            <a:r>
              <a:rPr sz="18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Generator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5561" y="2972561"/>
            <a:ext cx="9144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Adder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39561" y="2972561"/>
            <a:ext cx="9144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marL="140970" marR="132715" indent="71120">
              <a:lnSpc>
                <a:spcPct val="100000"/>
              </a:lnSpc>
              <a:spcBef>
                <a:spcPts val="1315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Level 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Shif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er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3561" y="2972561"/>
            <a:ext cx="10668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3462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Rectifier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14437" y="2662237"/>
            <a:ext cx="995680" cy="2418715"/>
            <a:chOff x="1214437" y="2662237"/>
            <a:chExt cx="995680" cy="2418715"/>
          </a:xfrm>
        </p:grpSpPr>
        <p:sp>
          <p:nvSpPr>
            <p:cNvPr id="11" name="object 11"/>
            <p:cNvSpPr/>
            <p:nvPr/>
          </p:nvSpPr>
          <p:spPr>
            <a:xfrm>
              <a:off x="1219187" y="3378707"/>
              <a:ext cx="991235" cy="1702435"/>
            </a:xfrm>
            <a:custGeom>
              <a:avLst/>
              <a:gdLst/>
              <a:ahLst/>
              <a:cxnLst/>
              <a:rect l="l" t="t" r="r" b="b"/>
              <a:pathLst>
                <a:path w="991235" h="1702435">
                  <a:moveTo>
                    <a:pt x="979716" y="1656842"/>
                  </a:moveTo>
                  <a:lnTo>
                    <a:pt x="978039" y="1656842"/>
                  </a:lnTo>
                  <a:lnTo>
                    <a:pt x="954519" y="1656842"/>
                  </a:lnTo>
                  <a:lnTo>
                    <a:pt x="895489" y="1691132"/>
                  </a:lnTo>
                  <a:lnTo>
                    <a:pt x="894473" y="1695069"/>
                  </a:lnTo>
                  <a:lnTo>
                    <a:pt x="896251" y="1697990"/>
                  </a:lnTo>
                  <a:lnTo>
                    <a:pt x="898029" y="1701038"/>
                  </a:lnTo>
                  <a:lnTo>
                    <a:pt x="901966" y="1702054"/>
                  </a:lnTo>
                  <a:lnTo>
                    <a:pt x="905014" y="1700403"/>
                  </a:lnTo>
                  <a:lnTo>
                    <a:pt x="979716" y="1656842"/>
                  </a:lnTo>
                  <a:close/>
                </a:path>
                <a:path w="991235" h="1702435">
                  <a:moveTo>
                    <a:pt x="979716" y="58166"/>
                  </a:moveTo>
                  <a:lnTo>
                    <a:pt x="978039" y="58166"/>
                  </a:lnTo>
                  <a:lnTo>
                    <a:pt x="954519" y="58166"/>
                  </a:lnTo>
                  <a:lnTo>
                    <a:pt x="895489" y="92456"/>
                  </a:lnTo>
                  <a:lnTo>
                    <a:pt x="894473" y="96393"/>
                  </a:lnTo>
                  <a:lnTo>
                    <a:pt x="896251" y="99314"/>
                  </a:lnTo>
                  <a:lnTo>
                    <a:pt x="898029" y="102362"/>
                  </a:lnTo>
                  <a:lnTo>
                    <a:pt x="901966" y="103378"/>
                  </a:lnTo>
                  <a:lnTo>
                    <a:pt x="905014" y="101727"/>
                  </a:lnTo>
                  <a:lnTo>
                    <a:pt x="979716" y="58166"/>
                  </a:lnTo>
                  <a:close/>
                </a:path>
                <a:path w="991235" h="1702435">
                  <a:moveTo>
                    <a:pt x="990612" y="1650492"/>
                  </a:moveTo>
                  <a:lnTo>
                    <a:pt x="902093" y="1598676"/>
                  </a:lnTo>
                  <a:lnTo>
                    <a:pt x="898156" y="1599692"/>
                  </a:lnTo>
                  <a:lnTo>
                    <a:pt x="894600" y="1605788"/>
                  </a:lnTo>
                  <a:lnTo>
                    <a:pt x="895616" y="1609725"/>
                  </a:lnTo>
                  <a:lnTo>
                    <a:pt x="954544" y="1644116"/>
                  </a:lnTo>
                  <a:lnTo>
                    <a:pt x="25" y="1642618"/>
                  </a:lnTo>
                  <a:lnTo>
                    <a:pt x="0" y="1655318"/>
                  </a:lnTo>
                  <a:lnTo>
                    <a:pt x="954582" y="1656816"/>
                  </a:lnTo>
                  <a:lnTo>
                    <a:pt x="978039" y="1656842"/>
                  </a:lnTo>
                  <a:lnTo>
                    <a:pt x="979779" y="1656816"/>
                  </a:lnTo>
                  <a:lnTo>
                    <a:pt x="990612" y="1650492"/>
                  </a:lnTo>
                  <a:close/>
                </a:path>
                <a:path w="991235" h="1702435">
                  <a:moveTo>
                    <a:pt x="990612" y="51816"/>
                  </a:moveTo>
                  <a:lnTo>
                    <a:pt x="902093" y="0"/>
                  </a:lnTo>
                  <a:lnTo>
                    <a:pt x="898156" y="1016"/>
                  </a:lnTo>
                  <a:lnTo>
                    <a:pt x="894600" y="7112"/>
                  </a:lnTo>
                  <a:lnTo>
                    <a:pt x="895616" y="11049"/>
                  </a:lnTo>
                  <a:lnTo>
                    <a:pt x="954544" y="45440"/>
                  </a:lnTo>
                  <a:lnTo>
                    <a:pt x="25" y="43942"/>
                  </a:lnTo>
                  <a:lnTo>
                    <a:pt x="0" y="56642"/>
                  </a:lnTo>
                  <a:lnTo>
                    <a:pt x="954582" y="58140"/>
                  </a:lnTo>
                  <a:lnTo>
                    <a:pt x="978039" y="58166"/>
                  </a:lnTo>
                  <a:lnTo>
                    <a:pt x="979779" y="58140"/>
                  </a:lnTo>
                  <a:lnTo>
                    <a:pt x="990612" y="51816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200" y="2667000"/>
              <a:ext cx="1905" cy="2362200"/>
            </a:xfrm>
            <a:custGeom>
              <a:avLst/>
              <a:gdLst/>
              <a:ahLst/>
              <a:cxnLst/>
              <a:rect l="l" t="t" r="r" b="b"/>
              <a:pathLst>
                <a:path w="1905" h="2362200">
                  <a:moveTo>
                    <a:pt x="1587" y="0"/>
                  </a:moveTo>
                  <a:lnTo>
                    <a:pt x="0" y="23622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505200" y="337870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0" y="0"/>
                </a:moveTo>
                <a:lnTo>
                  <a:pt x="517271" y="1015"/>
                </a:lnTo>
                <a:lnTo>
                  <a:pt x="515492" y="3937"/>
                </a:lnTo>
                <a:lnTo>
                  <a:pt x="513714" y="6984"/>
                </a:lnTo>
                <a:lnTo>
                  <a:pt x="514730" y="10921"/>
                </a:lnTo>
                <a:lnTo>
                  <a:pt x="573590" y="45406"/>
                </a:lnTo>
                <a:lnTo>
                  <a:pt x="597026" y="45465"/>
                </a:lnTo>
                <a:lnTo>
                  <a:pt x="597026" y="58165"/>
                </a:lnTo>
                <a:lnTo>
                  <a:pt x="573460" y="58165"/>
                </a:lnTo>
                <a:lnTo>
                  <a:pt x="514476" y="92328"/>
                </a:lnTo>
                <a:lnTo>
                  <a:pt x="513461" y="96265"/>
                </a:lnTo>
                <a:lnTo>
                  <a:pt x="517016" y="102362"/>
                </a:lnTo>
                <a:lnTo>
                  <a:pt x="520826" y="103377"/>
                </a:lnTo>
                <a:lnTo>
                  <a:pt x="598667" y="58165"/>
                </a:lnTo>
                <a:lnTo>
                  <a:pt x="597026" y="58165"/>
                </a:lnTo>
                <a:lnTo>
                  <a:pt x="598770" y="58106"/>
                </a:lnTo>
                <a:lnTo>
                  <a:pt x="609600" y="51815"/>
                </a:lnTo>
                <a:lnTo>
                  <a:pt x="521080" y="0"/>
                </a:lnTo>
                <a:close/>
              </a:path>
              <a:path w="609600" h="103504">
                <a:moveTo>
                  <a:pt x="584477" y="51784"/>
                </a:moveTo>
                <a:lnTo>
                  <a:pt x="573563" y="58106"/>
                </a:lnTo>
                <a:lnTo>
                  <a:pt x="597026" y="58165"/>
                </a:lnTo>
                <a:lnTo>
                  <a:pt x="597026" y="57276"/>
                </a:lnTo>
                <a:lnTo>
                  <a:pt x="593851" y="57276"/>
                </a:lnTo>
                <a:lnTo>
                  <a:pt x="584477" y="51784"/>
                </a:lnTo>
                <a:close/>
              </a:path>
              <a:path w="609600" h="103504">
                <a:moveTo>
                  <a:pt x="0" y="43941"/>
                </a:moveTo>
                <a:lnTo>
                  <a:pt x="0" y="56641"/>
                </a:lnTo>
                <a:lnTo>
                  <a:pt x="573563" y="58106"/>
                </a:lnTo>
                <a:lnTo>
                  <a:pt x="584477" y="51784"/>
                </a:lnTo>
                <a:lnTo>
                  <a:pt x="573590" y="45406"/>
                </a:lnTo>
                <a:lnTo>
                  <a:pt x="0" y="43941"/>
                </a:lnTo>
                <a:close/>
              </a:path>
              <a:path w="609600" h="103504">
                <a:moveTo>
                  <a:pt x="593851" y="46354"/>
                </a:moveTo>
                <a:lnTo>
                  <a:pt x="584477" y="51784"/>
                </a:lnTo>
                <a:lnTo>
                  <a:pt x="593851" y="57276"/>
                </a:lnTo>
                <a:lnTo>
                  <a:pt x="593851" y="46354"/>
                </a:lnTo>
                <a:close/>
              </a:path>
              <a:path w="609600" h="103504">
                <a:moveTo>
                  <a:pt x="597026" y="46354"/>
                </a:moveTo>
                <a:lnTo>
                  <a:pt x="593851" y="46354"/>
                </a:lnTo>
                <a:lnTo>
                  <a:pt x="593851" y="57276"/>
                </a:lnTo>
                <a:lnTo>
                  <a:pt x="597026" y="57276"/>
                </a:lnTo>
                <a:lnTo>
                  <a:pt x="597026" y="46354"/>
                </a:lnTo>
                <a:close/>
              </a:path>
              <a:path w="609600" h="103504">
                <a:moveTo>
                  <a:pt x="573590" y="45406"/>
                </a:moveTo>
                <a:lnTo>
                  <a:pt x="584477" y="51784"/>
                </a:lnTo>
                <a:lnTo>
                  <a:pt x="593851" y="46354"/>
                </a:lnTo>
                <a:lnTo>
                  <a:pt x="597026" y="46354"/>
                </a:lnTo>
                <a:lnTo>
                  <a:pt x="597026" y="45465"/>
                </a:lnTo>
                <a:lnTo>
                  <a:pt x="573590" y="454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3200" y="337870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0" y="0"/>
                </a:moveTo>
                <a:lnTo>
                  <a:pt x="517271" y="1015"/>
                </a:lnTo>
                <a:lnTo>
                  <a:pt x="515493" y="3937"/>
                </a:lnTo>
                <a:lnTo>
                  <a:pt x="513715" y="6984"/>
                </a:lnTo>
                <a:lnTo>
                  <a:pt x="514730" y="10921"/>
                </a:lnTo>
                <a:lnTo>
                  <a:pt x="573590" y="45406"/>
                </a:lnTo>
                <a:lnTo>
                  <a:pt x="597026" y="45465"/>
                </a:lnTo>
                <a:lnTo>
                  <a:pt x="597026" y="58165"/>
                </a:lnTo>
                <a:lnTo>
                  <a:pt x="573460" y="58165"/>
                </a:lnTo>
                <a:lnTo>
                  <a:pt x="514476" y="92328"/>
                </a:lnTo>
                <a:lnTo>
                  <a:pt x="513460" y="96265"/>
                </a:lnTo>
                <a:lnTo>
                  <a:pt x="517017" y="102362"/>
                </a:lnTo>
                <a:lnTo>
                  <a:pt x="520826" y="103377"/>
                </a:lnTo>
                <a:lnTo>
                  <a:pt x="598667" y="58165"/>
                </a:lnTo>
                <a:lnTo>
                  <a:pt x="597026" y="58165"/>
                </a:lnTo>
                <a:lnTo>
                  <a:pt x="598770" y="58106"/>
                </a:lnTo>
                <a:lnTo>
                  <a:pt x="609600" y="51815"/>
                </a:lnTo>
                <a:lnTo>
                  <a:pt x="521080" y="0"/>
                </a:lnTo>
                <a:close/>
              </a:path>
              <a:path w="609600" h="103504">
                <a:moveTo>
                  <a:pt x="584477" y="51784"/>
                </a:moveTo>
                <a:lnTo>
                  <a:pt x="573563" y="58106"/>
                </a:lnTo>
                <a:lnTo>
                  <a:pt x="597026" y="58165"/>
                </a:lnTo>
                <a:lnTo>
                  <a:pt x="597026" y="57276"/>
                </a:lnTo>
                <a:lnTo>
                  <a:pt x="593851" y="57276"/>
                </a:lnTo>
                <a:lnTo>
                  <a:pt x="584477" y="51784"/>
                </a:lnTo>
                <a:close/>
              </a:path>
              <a:path w="609600" h="103504">
                <a:moveTo>
                  <a:pt x="0" y="43941"/>
                </a:moveTo>
                <a:lnTo>
                  <a:pt x="0" y="56641"/>
                </a:lnTo>
                <a:lnTo>
                  <a:pt x="573563" y="58106"/>
                </a:lnTo>
                <a:lnTo>
                  <a:pt x="584477" y="51784"/>
                </a:lnTo>
                <a:lnTo>
                  <a:pt x="573590" y="45406"/>
                </a:lnTo>
                <a:lnTo>
                  <a:pt x="0" y="43941"/>
                </a:lnTo>
                <a:close/>
              </a:path>
              <a:path w="609600" h="103504">
                <a:moveTo>
                  <a:pt x="593851" y="46354"/>
                </a:moveTo>
                <a:lnTo>
                  <a:pt x="584477" y="51784"/>
                </a:lnTo>
                <a:lnTo>
                  <a:pt x="593851" y="57276"/>
                </a:lnTo>
                <a:lnTo>
                  <a:pt x="593851" y="46354"/>
                </a:lnTo>
                <a:close/>
              </a:path>
              <a:path w="609600" h="103504">
                <a:moveTo>
                  <a:pt x="597026" y="46354"/>
                </a:moveTo>
                <a:lnTo>
                  <a:pt x="593851" y="46354"/>
                </a:lnTo>
                <a:lnTo>
                  <a:pt x="593851" y="57276"/>
                </a:lnTo>
                <a:lnTo>
                  <a:pt x="597026" y="57276"/>
                </a:lnTo>
                <a:lnTo>
                  <a:pt x="597026" y="46354"/>
                </a:lnTo>
                <a:close/>
              </a:path>
              <a:path w="609600" h="103504">
                <a:moveTo>
                  <a:pt x="573590" y="45406"/>
                </a:moveTo>
                <a:lnTo>
                  <a:pt x="584477" y="51784"/>
                </a:lnTo>
                <a:lnTo>
                  <a:pt x="593851" y="46354"/>
                </a:lnTo>
                <a:lnTo>
                  <a:pt x="597026" y="46354"/>
                </a:lnTo>
                <a:lnTo>
                  <a:pt x="597026" y="45465"/>
                </a:lnTo>
                <a:lnTo>
                  <a:pt x="573590" y="454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44765" y="3884676"/>
            <a:ext cx="103505" cy="535305"/>
          </a:xfrm>
          <a:custGeom>
            <a:avLst/>
            <a:gdLst/>
            <a:ahLst/>
            <a:cxnLst/>
            <a:rect l="l" t="t" r="r" b="b"/>
            <a:pathLst>
              <a:path w="103504" h="535304">
                <a:moveTo>
                  <a:pt x="7111" y="438785"/>
                </a:moveTo>
                <a:lnTo>
                  <a:pt x="1015" y="442341"/>
                </a:lnTo>
                <a:lnTo>
                  <a:pt x="0" y="446278"/>
                </a:lnTo>
                <a:lnTo>
                  <a:pt x="51434" y="535051"/>
                </a:lnTo>
                <a:lnTo>
                  <a:pt x="58814" y="522478"/>
                </a:lnTo>
                <a:lnTo>
                  <a:pt x="45084" y="522350"/>
                </a:lnTo>
                <a:lnTo>
                  <a:pt x="45159" y="498750"/>
                </a:lnTo>
                <a:lnTo>
                  <a:pt x="10921" y="439800"/>
                </a:lnTo>
                <a:lnTo>
                  <a:pt x="7111" y="438785"/>
                </a:lnTo>
                <a:close/>
              </a:path>
              <a:path w="103504" h="535304">
                <a:moveTo>
                  <a:pt x="45159" y="498750"/>
                </a:moveTo>
                <a:lnTo>
                  <a:pt x="45084" y="522350"/>
                </a:lnTo>
                <a:lnTo>
                  <a:pt x="57784" y="522478"/>
                </a:lnTo>
                <a:lnTo>
                  <a:pt x="57795" y="519175"/>
                </a:lnTo>
                <a:lnTo>
                  <a:pt x="45974" y="519175"/>
                </a:lnTo>
                <a:lnTo>
                  <a:pt x="51530" y="509718"/>
                </a:lnTo>
                <a:lnTo>
                  <a:pt x="45159" y="498750"/>
                </a:lnTo>
                <a:close/>
              </a:path>
              <a:path w="103504" h="535304">
                <a:moveTo>
                  <a:pt x="96392" y="439038"/>
                </a:moveTo>
                <a:lnTo>
                  <a:pt x="92455" y="440055"/>
                </a:lnTo>
                <a:lnTo>
                  <a:pt x="57859" y="498944"/>
                </a:lnTo>
                <a:lnTo>
                  <a:pt x="57784" y="522478"/>
                </a:lnTo>
                <a:lnTo>
                  <a:pt x="58814" y="522478"/>
                </a:lnTo>
                <a:lnTo>
                  <a:pt x="103377" y="446531"/>
                </a:lnTo>
                <a:lnTo>
                  <a:pt x="102361" y="442594"/>
                </a:lnTo>
                <a:lnTo>
                  <a:pt x="99313" y="440817"/>
                </a:lnTo>
                <a:lnTo>
                  <a:pt x="96392" y="439038"/>
                </a:lnTo>
                <a:close/>
              </a:path>
              <a:path w="103504" h="535304">
                <a:moveTo>
                  <a:pt x="51530" y="509718"/>
                </a:moveTo>
                <a:lnTo>
                  <a:pt x="45974" y="519175"/>
                </a:lnTo>
                <a:lnTo>
                  <a:pt x="57023" y="519175"/>
                </a:lnTo>
                <a:lnTo>
                  <a:pt x="51530" y="509718"/>
                </a:lnTo>
                <a:close/>
              </a:path>
              <a:path w="103504" h="535304">
                <a:moveTo>
                  <a:pt x="57859" y="498944"/>
                </a:moveTo>
                <a:lnTo>
                  <a:pt x="51530" y="509718"/>
                </a:lnTo>
                <a:lnTo>
                  <a:pt x="57023" y="519175"/>
                </a:lnTo>
                <a:lnTo>
                  <a:pt x="57795" y="519175"/>
                </a:lnTo>
                <a:lnTo>
                  <a:pt x="57859" y="498944"/>
                </a:lnTo>
                <a:close/>
              </a:path>
              <a:path w="103504" h="535304">
                <a:moveTo>
                  <a:pt x="59435" y="0"/>
                </a:moveTo>
                <a:lnTo>
                  <a:pt x="46735" y="0"/>
                </a:lnTo>
                <a:lnTo>
                  <a:pt x="45349" y="438785"/>
                </a:lnTo>
                <a:lnTo>
                  <a:pt x="45272" y="498944"/>
                </a:lnTo>
                <a:lnTo>
                  <a:pt x="51530" y="509718"/>
                </a:lnTo>
                <a:lnTo>
                  <a:pt x="57859" y="498944"/>
                </a:lnTo>
                <a:lnTo>
                  <a:pt x="5943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00" y="3378708"/>
            <a:ext cx="609600" cy="103505"/>
          </a:xfrm>
          <a:custGeom>
            <a:avLst/>
            <a:gdLst/>
            <a:ahLst/>
            <a:cxnLst/>
            <a:rect l="l" t="t" r="r" b="b"/>
            <a:pathLst>
              <a:path w="609600" h="103504">
                <a:moveTo>
                  <a:pt x="521080" y="0"/>
                </a:moveTo>
                <a:lnTo>
                  <a:pt x="517271" y="1015"/>
                </a:lnTo>
                <a:lnTo>
                  <a:pt x="515492" y="3937"/>
                </a:lnTo>
                <a:lnTo>
                  <a:pt x="513714" y="6984"/>
                </a:lnTo>
                <a:lnTo>
                  <a:pt x="514730" y="10921"/>
                </a:lnTo>
                <a:lnTo>
                  <a:pt x="573590" y="45406"/>
                </a:lnTo>
                <a:lnTo>
                  <a:pt x="597026" y="45465"/>
                </a:lnTo>
                <a:lnTo>
                  <a:pt x="597026" y="58165"/>
                </a:lnTo>
                <a:lnTo>
                  <a:pt x="573460" y="58165"/>
                </a:lnTo>
                <a:lnTo>
                  <a:pt x="514476" y="92328"/>
                </a:lnTo>
                <a:lnTo>
                  <a:pt x="513461" y="96265"/>
                </a:lnTo>
                <a:lnTo>
                  <a:pt x="517016" y="102362"/>
                </a:lnTo>
                <a:lnTo>
                  <a:pt x="520826" y="103377"/>
                </a:lnTo>
                <a:lnTo>
                  <a:pt x="598667" y="58165"/>
                </a:lnTo>
                <a:lnTo>
                  <a:pt x="597026" y="58165"/>
                </a:lnTo>
                <a:lnTo>
                  <a:pt x="598770" y="58106"/>
                </a:lnTo>
                <a:lnTo>
                  <a:pt x="609600" y="51815"/>
                </a:lnTo>
                <a:lnTo>
                  <a:pt x="521080" y="0"/>
                </a:lnTo>
                <a:close/>
              </a:path>
              <a:path w="609600" h="103504">
                <a:moveTo>
                  <a:pt x="584477" y="51784"/>
                </a:moveTo>
                <a:lnTo>
                  <a:pt x="573563" y="58106"/>
                </a:lnTo>
                <a:lnTo>
                  <a:pt x="597026" y="58165"/>
                </a:lnTo>
                <a:lnTo>
                  <a:pt x="597026" y="57276"/>
                </a:lnTo>
                <a:lnTo>
                  <a:pt x="593851" y="57276"/>
                </a:lnTo>
                <a:lnTo>
                  <a:pt x="584477" y="51784"/>
                </a:lnTo>
                <a:close/>
              </a:path>
              <a:path w="609600" h="103504">
                <a:moveTo>
                  <a:pt x="0" y="43941"/>
                </a:moveTo>
                <a:lnTo>
                  <a:pt x="0" y="56641"/>
                </a:lnTo>
                <a:lnTo>
                  <a:pt x="573563" y="58106"/>
                </a:lnTo>
                <a:lnTo>
                  <a:pt x="584477" y="51784"/>
                </a:lnTo>
                <a:lnTo>
                  <a:pt x="573590" y="45406"/>
                </a:lnTo>
                <a:lnTo>
                  <a:pt x="0" y="43941"/>
                </a:lnTo>
                <a:close/>
              </a:path>
              <a:path w="609600" h="103504">
                <a:moveTo>
                  <a:pt x="593851" y="46354"/>
                </a:moveTo>
                <a:lnTo>
                  <a:pt x="584477" y="51784"/>
                </a:lnTo>
                <a:lnTo>
                  <a:pt x="593851" y="57276"/>
                </a:lnTo>
                <a:lnTo>
                  <a:pt x="593851" y="46354"/>
                </a:lnTo>
                <a:close/>
              </a:path>
              <a:path w="609600" h="103504">
                <a:moveTo>
                  <a:pt x="597026" y="46354"/>
                </a:moveTo>
                <a:lnTo>
                  <a:pt x="593851" y="46354"/>
                </a:lnTo>
                <a:lnTo>
                  <a:pt x="593851" y="57276"/>
                </a:lnTo>
                <a:lnTo>
                  <a:pt x="597026" y="57276"/>
                </a:lnTo>
                <a:lnTo>
                  <a:pt x="597026" y="46354"/>
                </a:lnTo>
                <a:close/>
              </a:path>
              <a:path w="609600" h="103504">
                <a:moveTo>
                  <a:pt x="573590" y="45406"/>
                </a:moveTo>
                <a:lnTo>
                  <a:pt x="584477" y="51784"/>
                </a:lnTo>
                <a:lnTo>
                  <a:pt x="593851" y="46354"/>
                </a:lnTo>
                <a:lnTo>
                  <a:pt x="597026" y="46354"/>
                </a:lnTo>
                <a:lnTo>
                  <a:pt x="597026" y="45465"/>
                </a:lnTo>
                <a:lnTo>
                  <a:pt x="573590" y="454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033837" y="3886200"/>
            <a:ext cx="591820" cy="1073150"/>
            <a:chOff x="4033837" y="3886200"/>
            <a:chExt cx="591820" cy="1073150"/>
          </a:xfrm>
        </p:grpSpPr>
        <p:sp>
          <p:nvSpPr>
            <p:cNvPr id="18" name="object 18"/>
            <p:cNvSpPr/>
            <p:nvPr/>
          </p:nvSpPr>
          <p:spPr>
            <a:xfrm>
              <a:off x="4521708" y="3886200"/>
              <a:ext cx="103505" cy="1066800"/>
            </a:xfrm>
            <a:custGeom>
              <a:avLst/>
              <a:gdLst/>
              <a:ahLst/>
              <a:cxnLst/>
              <a:rect l="l" t="t" r="r" b="b"/>
              <a:pathLst>
                <a:path w="103504" h="1066800">
                  <a:moveTo>
                    <a:pt x="51804" y="25130"/>
                  </a:moveTo>
                  <a:lnTo>
                    <a:pt x="45448" y="36025"/>
                  </a:lnTo>
                  <a:lnTo>
                    <a:pt x="45345" y="96138"/>
                  </a:lnTo>
                  <a:lnTo>
                    <a:pt x="43941" y="1066800"/>
                  </a:lnTo>
                  <a:lnTo>
                    <a:pt x="56641" y="1066800"/>
                  </a:lnTo>
                  <a:lnTo>
                    <a:pt x="58132" y="36025"/>
                  </a:lnTo>
                  <a:lnTo>
                    <a:pt x="51804" y="25130"/>
                  </a:lnTo>
                  <a:close/>
                </a:path>
                <a:path w="103504" h="1066800">
                  <a:moveTo>
                    <a:pt x="59147" y="12573"/>
                  </a:moveTo>
                  <a:lnTo>
                    <a:pt x="58165" y="12573"/>
                  </a:lnTo>
                  <a:lnTo>
                    <a:pt x="58148" y="36053"/>
                  </a:lnTo>
                  <a:lnTo>
                    <a:pt x="92455" y="95123"/>
                  </a:lnTo>
                  <a:lnTo>
                    <a:pt x="96392" y="96138"/>
                  </a:lnTo>
                  <a:lnTo>
                    <a:pt x="99440" y="94361"/>
                  </a:lnTo>
                  <a:lnTo>
                    <a:pt x="102362" y="92582"/>
                  </a:lnTo>
                  <a:lnTo>
                    <a:pt x="103504" y="88645"/>
                  </a:lnTo>
                  <a:lnTo>
                    <a:pt x="59147" y="12573"/>
                  </a:lnTo>
                  <a:close/>
                </a:path>
                <a:path w="103504" h="1066800">
                  <a:moveTo>
                    <a:pt x="51815" y="0"/>
                  </a:moveTo>
                  <a:lnTo>
                    <a:pt x="0" y="88518"/>
                  </a:lnTo>
                  <a:lnTo>
                    <a:pt x="1015" y="92456"/>
                  </a:lnTo>
                  <a:lnTo>
                    <a:pt x="7112" y="96012"/>
                  </a:lnTo>
                  <a:lnTo>
                    <a:pt x="11049" y="94995"/>
                  </a:lnTo>
                  <a:lnTo>
                    <a:pt x="45432" y="36053"/>
                  </a:lnTo>
                  <a:lnTo>
                    <a:pt x="45465" y="12573"/>
                  </a:lnTo>
                  <a:lnTo>
                    <a:pt x="59147" y="12573"/>
                  </a:lnTo>
                  <a:lnTo>
                    <a:pt x="51815" y="0"/>
                  </a:lnTo>
                  <a:close/>
                </a:path>
                <a:path w="103504" h="1066800">
                  <a:moveTo>
                    <a:pt x="58165" y="12573"/>
                  </a:moveTo>
                  <a:lnTo>
                    <a:pt x="45465" y="12573"/>
                  </a:lnTo>
                  <a:lnTo>
                    <a:pt x="45432" y="36053"/>
                  </a:lnTo>
                  <a:lnTo>
                    <a:pt x="51804" y="25130"/>
                  </a:lnTo>
                  <a:lnTo>
                    <a:pt x="46354" y="15748"/>
                  </a:lnTo>
                  <a:lnTo>
                    <a:pt x="58161" y="15748"/>
                  </a:lnTo>
                  <a:lnTo>
                    <a:pt x="58165" y="12573"/>
                  </a:lnTo>
                  <a:close/>
                </a:path>
                <a:path w="103504" h="1066800">
                  <a:moveTo>
                    <a:pt x="58161" y="15748"/>
                  </a:moveTo>
                  <a:lnTo>
                    <a:pt x="57276" y="15748"/>
                  </a:lnTo>
                  <a:lnTo>
                    <a:pt x="51804" y="25130"/>
                  </a:lnTo>
                  <a:lnTo>
                    <a:pt x="58132" y="36025"/>
                  </a:lnTo>
                  <a:lnTo>
                    <a:pt x="58161" y="15748"/>
                  </a:lnTo>
                  <a:close/>
                </a:path>
                <a:path w="103504" h="1066800">
                  <a:moveTo>
                    <a:pt x="57276" y="15748"/>
                  </a:moveTo>
                  <a:lnTo>
                    <a:pt x="46354" y="15748"/>
                  </a:lnTo>
                  <a:lnTo>
                    <a:pt x="51804" y="25130"/>
                  </a:lnTo>
                  <a:lnTo>
                    <a:pt x="57276" y="1574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38600" y="4953000"/>
              <a:ext cx="533400" cy="1905"/>
            </a:xfrm>
            <a:custGeom>
              <a:avLst/>
              <a:gdLst/>
              <a:ahLst/>
              <a:cxnLst/>
              <a:rect l="l" t="t" r="r" b="b"/>
              <a:pathLst>
                <a:path w="533400" h="1904">
                  <a:moveTo>
                    <a:pt x="0" y="0"/>
                  </a:moveTo>
                  <a:lnTo>
                    <a:pt x="533400" y="1524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7644765" y="5334000"/>
            <a:ext cx="103505" cy="535305"/>
          </a:xfrm>
          <a:custGeom>
            <a:avLst/>
            <a:gdLst/>
            <a:ahLst/>
            <a:cxnLst/>
            <a:rect l="l" t="t" r="r" b="b"/>
            <a:pathLst>
              <a:path w="103504" h="535304">
                <a:moveTo>
                  <a:pt x="7111" y="438823"/>
                </a:moveTo>
                <a:lnTo>
                  <a:pt x="1015" y="442341"/>
                </a:lnTo>
                <a:lnTo>
                  <a:pt x="0" y="446227"/>
                </a:lnTo>
                <a:lnTo>
                  <a:pt x="1777" y="449262"/>
                </a:lnTo>
                <a:lnTo>
                  <a:pt x="51434" y="535012"/>
                </a:lnTo>
                <a:lnTo>
                  <a:pt x="58816" y="522439"/>
                </a:lnTo>
                <a:lnTo>
                  <a:pt x="45084" y="522401"/>
                </a:lnTo>
                <a:lnTo>
                  <a:pt x="45159" y="498797"/>
                </a:lnTo>
                <a:lnTo>
                  <a:pt x="10921" y="439864"/>
                </a:lnTo>
                <a:lnTo>
                  <a:pt x="7111" y="438823"/>
                </a:lnTo>
                <a:close/>
              </a:path>
              <a:path w="103504" h="535304">
                <a:moveTo>
                  <a:pt x="45159" y="498797"/>
                </a:moveTo>
                <a:lnTo>
                  <a:pt x="45084" y="522401"/>
                </a:lnTo>
                <a:lnTo>
                  <a:pt x="57784" y="522439"/>
                </a:lnTo>
                <a:lnTo>
                  <a:pt x="57795" y="519226"/>
                </a:lnTo>
                <a:lnTo>
                  <a:pt x="45974" y="519201"/>
                </a:lnTo>
                <a:lnTo>
                  <a:pt x="51524" y="509757"/>
                </a:lnTo>
                <a:lnTo>
                  <a:pt x="45159" y="498797"/>
                </a:lnTo>
                <a:close/>
              </a:path>
              <a:path w="103504" h="535304">
                <a:moveTo>
                  <a:pt x="96392" y="439089"/>
                </a:moveTo>
                <a:lnTo>
                  <a:pt x="92455" y="440105"/>
                </a:lnTo>
                <a:lnTo>
                  <a:pt x="57859" y="498977"/>
                </a:lnTo>
                <a:lnTo>
                  <a:pt x="57784" y="522439"/>
                </a:lnTo>
                <a:lnTo>
                  <a:pt x="58816" y="522439"/>
                </a:lnTo>
                <a:lnTo>
                  <a:pt x="103377" y="446531"/>
                </a:lnTo>
                <a:lnTo>
                  <a:pt x="102361" y="442645"/>
                </a:lnTo>
                <a:lnTo>
                  <a:pt x="99313" y="440867"/>
                </a:lnTo>
                <a:lnTo>
                  <a:pt x="96392" y="439089"/>
                </a:lnTo>
                <a:close/>
              </a:path>
              <a:path w="103504" h="535304">
                <a:moveTo>
                  <a:pt x="51524" y="509757"/>
                </a:moveTo>
                <a:lnTo>
                  <a:pt x="45974" y="519201"/>
                </a:lnTo>
                <a:lnTo>
                  <a:pt x="57023" y="519226"/>
                </a:lnTo>
                <a:lnTo>
                  <a:pt x="51524" y="509757"/>
                </a:lnTo>
                <a:close/>
              </a:path>
              <a:path w="103504" h="535304">
                <a:moveTo>
                  <a:pt x="57859" y="498977"/>
                </a:moveTo>
                <a:lnTo>
                  <a:pt x="51524" y="509757"/>
                </a:lnTo>
                <a:lnTo>
                  <a:pt x="57023" y="519226"/>
                </a:lnTo>
                <a:lnTo>
                  <a:pt x="57795" y="519226"/>
                </a:lnTo>
                <a:lnTo>
                  <a:pt x="57859" y="498977"/>
                </a:lnTo>
                <a:close/>
              </a:path>
              <a:path w="103504" h="535304">
                <a:moveTo>
                  <a:pt x="59435" y="0"/>
                </a:moveTo>
                <a:lnTo>
                  <a:pt x="46735" y="0"/>
                </a:lnTo>
                <a:lnTo>
                  <a:pt x="45349" y="438823"/>
                </a:lnTo>
                <a:lnTo>
                  <a:pt x="45264" y="498977"/>
                </a:lnTo>
                <a:lnTo>
                  <a:pt x="51524" y="509757"/>
                </a:lnTo>
                <a:lnTo>
                  <a:pt x="57859" y="498977"/>
                </a:lnTo>
                <a:lnTo>
                  <a:pt x="5943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173594" y="5773318"/>
            <a:ext cx="1434465" cy="86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630" marR="147955" indent="-3295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Demod</a:t>
            </a:r>
            <a:r>
              <a:rPr sz="1800" spc="5" dirty="0">
                <a:latin typeface="Carlito"/>
                <a:cs typeface="Carlito"/>
              </a:rPr>
              <a:t>u</a:t>
            </a:r>
            <a:r>
              <a:rPr sz="1800" spc="-5" dirty="0">
                <a:latin typeface="Carlito"/>
                <a:cs typeface="Carlito"/>
              </a:rPr>
              <a:t>l</a:t>
            </a:r>
            <a:r>
              <a:rPr sz="1800" spc="-15" dirty="0">
                <a:latin typeface="Carlito"/>
                <a:cs typeface="Carlito"/>
              </a:rPr>
              <a:t>a</a:t>
            </a:r>
            <a:r>
              <a:rPr sz="1800" spc="-30" dirty="0">
                <a:latin typeface="Carlito"/>
                <a:cs typeface="Carlito"/>
              </a:rPr>
              <a:t>t</a:t>
            </a:r>
            <a:r>
              <a:rPr sz="1800" dirty="0">
                <a:latin typeface="Carlito"/>
                <a:cs typeface="Carlito"/>
              </a:rPr>
              <a:t>ed  </a:t>
            </a:r>
            <a:r>
              <a:rPr sz="1800" spc="-5" dirty="0">
                <a:latin typeface="Carlito"/>
                <a:cs typeface="Carlito"/>
              </a:rPr>
              <a:t>Output</a:t>
            </a:r>
            <a:endParaRPr sz="18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825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67764" y="1219200"/>
            <a:ext cx="103505" cy="535305"/>
          </a:xfrm>
          <a:custGeom>
            <a:avLst/>
            <a:gdLst/>
            <a:ahLst/>
            <a:cxnLst/>
            <a:rect l="l" t="t" r="r" b="b"/>
            <a:pathLst>
              <a:path w="103505" h="535305">
                <a:moveTo>
                  <a:pt x="7099" y="438785"/>
                </a:moveTo>
                <a:lnTo>
                  <a:pt x="1028" y="442340"/>
                </a:lnTo>
                <a:lnTo>
                  <a:pt x="0" y="446277"/>
                </a:lnTo>
                <a:lnTo>
                  <a:pt x="51434" y="535051"/>
                </a:lnTo>
                <a:lnTo>
                  <a:pt x="58818" y="522477"/>
                </a:lnTo>
                <a:lnTo>
                  <a:pt x="45123" y="522350"/>
                </a:lnTo>
                <a:lnTo>
                  <a:pt x="45192" y="498850"/>
                </a:lnTo>
                <a:lnTo>
                  <a:pt x="12738" y="442849"/>
                </a:lnTo>
                <a:lnTo>
                  <a:pt x="10985" y="439927"/>
                </a:lnTo>
                <a:lnTo>
                  <a:pt x="7099" y="438785"/>
                </a:lnTo>
                <a:close/>
              </a:path>
              <a:path w="103505" h="535305">
                <a:moveTo>
                  <a:pt x="45192" y="498850"/>
                </a:moveTo>
                <a:lnTo>
                  <a:pt x="45123" y="522350"/>
                </a:lnTo>
                <a:lnTo>
                  <a:pt x="57823" y="522477"/>
                </a:lnTo>
                <a:lnTo>
                  <a:pt x="57832" y="519175"/>
                </a:lnTo>
                <a:lnTo>
                  <a:pt x="45999" y="519175"/>
                </a:lnTo>
                <a:lnTo>
                  <a:pt x="51522" y="509772"/>
                </a:lnTo>
                <a:lnTo>
                  <a:pt x="45192" y="498850"/>
                </a:lnTo>
                <a:close/>
              </a:path>
              <a:path w="103505" h="535305">
                <a:moveTo>
                  <a:pt x="96342" y="439038"/>
                </a:moveTo>
                <a:lnTo>
                  <a:pt x="92443" y="440054"/>
                </a:lnTo>
                <a:lnTo>
                  <a:pt x="90678" y="443102"/>
                </a:lnTo>
                <a:lnTo>
                  <a:pt x="57936" y="498850"/>
                </a:lnTo>
                <a:lnTo>
                  <a:pt x="57823" y="522477"/>
                </a:lnTo>
                <a:lnTo>
                  <a:pt x="58818" y="522477"/>
                </a:lnTo>
                <a:lnTo>
                  <a:pt x="101625" y="449579"/>
                </a:lnTo>
                <a:lnTo>
                  <a:pt x="103378" y="446532"/>
                </a:lnTo>
                <a:lnTo>
                  <a:pt x="102362" y="442595"/>
                </a:lnTo>
                <a:lnTo>
                  <a:pt x="96342" y="439038"/>
                </a:lnTo>
                <a:close/>
              </a:path>
              <a:path w="103505" h="535305">
                <a:moveTo>
                  <a:pt x="51522" y="509772"/>
                </a:moveTo>
                <a:lnTo>
                  <a:pt x="45999" y="519175"/>
                </a:lnTo>
                <a:lnTo>
                  <a:pt x="56972" y="519175"/>
                </a:lnTo>
                <a:lnTo>
                  <a:pt x="51522" y="509772"/>
                </a:lnTo>
                <a:close/>
              </a:path>
              <a:path w="103505" h="535305">
                <a:moveTo>
                  <a:pt x="57892" y="498925"/>
                </a:moveTo>
                <a:lnTo>
                  <a:pt x="51522" y="509772"/>
                </a:lnTo>
                <a:lnTo>
                  <a:pt x="56972" y="519175"/>
                </a:lnTo>
                <a:lnTo>
                  <a:pt x="57832" y="519175"/>
                </a:lnTo>
                <a:lnTo>
                  <a:pt x="57892" y="498925"/>
                </a:lnTo>
                <a:close/>
              </a:path>
              <a:path w="103505" h="535305">
                <a:moveTo>
                  <a:pt x="59372" y="0"/>
                </a:moveTo>
                <a:lnTo>
                  <a:pt x="46672" y="0"/>
                </a:lnTo>
                <a:lnTo>
                  <a:pt x="45360" y="442340"/>
                </a:lnTo>
                <a:lnTo>
                  <a:pt x="45236" y="498925"/>
                </a:lnTo>
                <a:lnTo>
                  <a:pt x="51522" y="509772"/>
                </a:lnTo>
                <a:lnTo>
                  <a:pt x="57892" y="498925"/>
                </a:lnTo>
                <a:lnTo>
                  <a:pt x="593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3826" y="867283"/>
            <a:ext cx="1125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PWM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signal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1975" y="6324701"/>
            <a:ext cx="2641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spc="-450" baseline="12500" dirty="0">
                <a:latin typeface="Carlito"/>
                <a:cs typeface="Carlito"/>
              </a:rPr>
              <a:t>Fig</a:t>
            </a:r>
            <a:r>
              <a:rPr sz="1200" spc="-300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3000" b="1" spc="-450" baseline="12500" dirty="0">
                <a:latin typeface="Carlito"/>
                <a:cs typeface="Carlito"/>
              </a:rPr>
              <a:t>u</a:t>
            </a:r>
            <a:r>
              <a:rPr sz="1200" spc="-300" dirty="0">
                <a:solidFill>
                  <a:srgbClr val="888888"/>
                </a:solidFill>
                <a:latin typeface="Carlito"/>
                <a:cs typeface="Carlito"/>
              </a:rPr>
              <a:t>ro</a:t>
            </a:r>
            <a:r>
              <a:rPr sz="3000" b="1" spc="-450" baseline="12500" dirty="0">
                <a:latin typeface="Carlito"/>
                <a:cs typeface="Carlito"/>
              </a:rPr>
              <a:t>r</a:t>
            </a:r>
            <a:r>
              <a:rPr sz="1200" spc="-300" dirty="0">
                <a:solidFill>
                  <a:srgbClr val="888888"/>
                </a:solidFill>
                <a:latin typeface="Carlito"/>
                <a:cs typeface="Carlito"/>
              </a:rPr>
              <a:t>f</a:t>
            </a:r>
            <a:r>
              <a:rPr sz="3000" b="1" spc="-450" baseline="12500" dirty="0">
                <a:latin typeface="Carlito"/>
                <a:cs typeface="Carlito"/>
              </a:rPr>
              <a:t>e</a:t>
            </a:r>
            <a:r>
              <a:rPr sz="1200" spc="-300" dirty="0">
                <a:solidFill>
                  <a:srgbClr val="888888"/>
                </a:solidFill>
                <a:latin typeface="Carlito"/>
                <a:cs typeface="Carlito"/>
              </a:rPr>
              <a:t>.C</a:t>
            </a:r>
            <a:r>
              <a:rPr sz="3000" b="1" spc="-450" baseline="12500" dirty="0">
                <a:latin typeface="Carlito"/>
                <a:cs typeface="Carlito"/>
              </a:rPr>
              <a:t>:</a:t>
            </a:r>
            <a:r>
              <a:rPr sz="1200" spc="-300" dirty="0">
                <a:solidFill>
                  <a:srgbClr val="888888"/>
                </a:solidFill>
                <a:latin typeface="Carlito"/>
                <a:cs typeface="Carlito"/>
              </a:rPr>
              <a:t>h.</a:t>
            </a:r>
            <a:r>
              <a:rPr sz="3000" spc="-450" baseline="12500" dirty="0">
                <a:latin typeface="Carlito"/>
                <a:cs typeface="Carlito"/>
              </a:rPr>
              <a:t>P</a:t>
            </a:r>
            <a:r>
              <a:rPr sz="1200" spc="-300" dirty="0">
                <a:solidFill>
                  <a:srgbClr val="888888"/>
                </a:solidFill>
                <a:latin typeface="Carlito"/>
                <a:cs typeface="Carlito"/>
              </a:rPr>
              <a:t>Sri</a:t>
            </a:r>
            <a:r>
              <a:rPr sz="3000" spc="-450" baseline="12500" dirty="0">
                <a:latin typeface="Carlito"/>
                <a:cs typeface="Carlito"/>
              </a:rPr>
              <a:t>W</a:t>
            </a:r>
            <a:r>
              <a:rPr sz="1200" spc="-300" dirty="0">
                <a:solidFill>
                  <a:srgbClr val="888888"/>
                </a:solidFill>
                <a:latin typeface="Carlito"/>
                <a:cs typeface="Carlito"/>
              </a:rPr>
              <a:t>niva</a:t>
            </a:r>
            <a:r>
              <a:rPr sz="3000" spc="-450" baseline="12500" dirty="0">
                <a:latin typeface="Carlito"/>
                <a:cs typeface="Carlito"/>
              </a:rPr>
              <a:t>M</a:t>
            </a:r>
            <a:r>
              <a:rPr sz="1200" spc="-300" dirty="0">
                <a:solidFill>
                  <a:srgbClr val="888888"/>
                </a:solidFill>
                <a:latin typeface="Carlito"/>
                <a:cs typeface="Carlito"/>
              </a:rPr>
              <a:t>sa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spc="-330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3000" spc="-494" baseline="12500" dirty="0">
                <a:latin typeface="Carlito"/>
                <a:cs typeface="Carlito"/>
              </a:rPr>
              <a:t>D</a:t>
            </a:r>
            <a:r>
              <a:rPr sz="1200" spc="-330" dirty="0">
                <a:solidFill>
                  <a:srgbClr val="888888"/>
                </a:solidFill>
                <a:latin typeface="Carlito"/>
                <a:cs typeface="Carlito"/>
              </a:rPr>
              <a:t>ao</a:t>
            </a:r>
            <a:r>
              <a:rPr sz="3000" spc="-494" baseline="12500" dirty="0">
                <a:latin typeface="Carlito"/>
                <a:cs typeface="Carlito"/>
              </a:rPr>
              <a:t>e</a:t>
            </a:r>
            <a:r>
              <a:rPr sz="1200" spc="-33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1200" spc="-15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3000" spc="-525" baseline="12500" dirty="0">
                <a:latin typeface="Carlito"/>
                <a:cs typeface="Carlito"/>
              </a:rPr>
              <a:t>t</a:t>
            </a:r>
            <a:r>
              <a:rPr sz="1200" spc="-350" dirty="0">
                <a:solidFill>
                  <a:srgbClr val="888888"/>
                </a:solidFill>
                <a:latin typeface="Carlito"/>
                <a:cs typeface="Carlito"/>
              </a:rPr>
              <a:t>JN</a:t>
            </a:r>
            <a:r>
              <a:rPr sz="3000" spc="-525" baseline="12500" dirty="0">
                <a:latin typeface="Carlito"/>
                <a:cs typeface="Carlito"/>
              </a:rPr>
              <a:t>e</a:t>
            </a:r>
            <a:r>
              <a:rPr sz="1200" spc="-350" dirty="0">
                <a:solidFill>
                  <a:srgbClr val="888888"/>
                </a:solidFill>
                <a:latin typeface="Carlito"/>
                <a:cs typeface="Carlito"/>
              </a:rPr>
              <a:t>T</a:t>
            </a:r>
            <a:r>
              <a:rPr sz="3000" spc="-525" baseline="12500" dirty="0">
                <a:latin typeface="Carlito"/>
                <a:cs typeface="Carlito"/>
              </a:rPr>
              <a:t>c</a:t>
            </a:r>
            <a:r>
              <a:rPr sz="1200" spc="-350" dirty="0">
                <a:solidFill>
                  <a:srgbClr val="888888"/>
                </a:solidFill>
                <a:latin typeface="Carlito"/>
                <a:cs typeface="Carlito"/>
              </a:rPr>
              <a:t>U</a:t>
            </a:r>
            <a:r>
              <a:rPr sz="3000" spc="-525" baseline="12500" dirty="0">
                <a:latin typeface="Carlito"/>
                <a:cs typeface="Carlito"/>
              </a:rPr>
              <a:t>t</a:t>
            </a:r>
            <a:r>
              <a:rPr sz="1200" spc="-350" dirty="0">
                <a:solidFill>
                  <a:srgbClr val="888888"/>
                </a:solidFill>
                <a:latin typeface="Carlito"/>
                <a:cs typeface="Carlito"/>
              </a:rPr>
              <a:t>K</a:t>
            </a:r>
            <a:r>
              <a:rPr sz="3000" spc="-525" baseline="12500" dirty="0">
                <a:latin typeface="Carlito"/>
                <a:cs typeface="Carlito"/>
              </a:rPr>
              <a:t>o</a:t>
            </a:r>
            <a:r>
              <a:rPr sz="1200" spc="-35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3000" spc="-217" baseline="12500" dirty="0">
                <a:latin typeface="Carlito"/>
                <a:cs typeface="Carlito"/>
              </a:rPr>
              <a:t>r</a:t>
            </a:r>
            <a:r>
              <a:rPr sz="1200" spc="-145" dirty="0">
                <a:solidFill>
                  <a:srgbClr val="888888"/>
                </a:solidFill>
                <a:latin typeface="Carlito"/>
                <a:cs typeface="Carlito"/>
              </a:rPr>
              <a:t>UCEV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940" y="6426809"/>
            <a:ext cx="609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/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0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20</a:t>
            </a:r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04106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5341" y="0"/>
            <a:ext cx="5969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PWM Demodulation</a:t>
            </a:r>
            <a:r>
              <a:rPr sz="4000" spc="-15" dirty="0"/>
              <a:t> </a:t>
            </a:r>
            <a:r>
              <a:rPr sz="4000" spc="-20" dirty="0"/>
              <a:t>Contd.,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85800" y="838200"/>
            <a:ext cx="54102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2829" y="3218815"/>
            <a:ext cx="2103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Figure: </a:t>
            </a:r>
            <a:r>
              <a:rPr sz="1800" spc="-20" dirty="0">
                <a:latin typeface="Carlito"/>
                <a:cs typeface="Carlito"/>
              </a:rPr>
              <a:t>Waveforms</a:t>
            </a:r>
            <a:r>
              <a:rPr sz="1800" spc="-105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for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PWM </a:t>
            </a:r>
            <a:r>
              <a:rPr sz="1800" spc="-10" dirty="0">
                <a:latin typeface="Carlito"/>
                <a:cs typeface="Carlito"/>
              </a:rPr>
              <a:t>detection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circuit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39820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60805"/>
            <a:ext cx="8074025" cy="573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received </a:t>
            </a:r>
            <a:r>
              <a:rPr sz="2400" spc="-10" dirty="0">
                <a:latin typeface="Times New Roman"/>
                <a:cs typeface="Times New Roman"/>
              </a:rPr>
              <a:t>PWM </a:t>
            </a:r>
            <a:r>
              <a:rPr sz="2400" dirty="0">
                <a:latin typeface="Times New Roman"/>
                <a:cs typeface="Times New Roman"/>
              </a:rPr>
              <a:t>signal is </a:t>
            </a:r>
            <a:r>
              <a:rPr sz="2400" spc="-5" dirty="0">
                <a:latin typeface="Times New Roman"/>
                <a:cs typeface="Times New Roman"/>
              </a:rPr>
              <a:t>applied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schmitt trigger  circuit. </a:t>
            </a: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schmitt trigger circuit removes </a:t>
            </a:r>
            <a:r>
              <a:rPr sz="2400" dirty="0">
                <a:latin typeface="Times New Roman"/>
                <a:cs typeface="Times New Roman"/>
              </a:rPr>
              <a:t>the noise 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PWM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waveform.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regenerated </a:t>
            </a:r>
            <a:r>
              <a:rPr sz="2400" spc="-10" dirty="0">
                <a:latin typeface="Times New Roman"/>
                <a:cs typeface="Times New Roman"/>
              </a:rPr>
              <a:t>PWM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then </a:t>
            </a:r>
            <a:r>
              <a:rPr sz="2400" spc="-5" dirty="0">
                <a:latin typeface="Times New Roman"/>
                <a:cs typeface="Times New Roman"/>
              </a:rPr>
              <a:t>applied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ramp </a:t>
            </a:r>
            <a:r>
              <a:rPr sz="2400" spc="-5" dirty="0">
                <a:latin typeface="Times New Roman"/>
                <a:cs typeface="Times New Roman"/>
              </a:rPr>
              <a:t>generator 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synchronization </a:t>
            </a:r>
            <a:r>
              <a:rPr sz="2400" dirty="0">
                <a:latin typeface="Times New Roman"/>
                <a:cs typeface="Times New Roman"/>
              </a:rPr>
              <a:t>pulse </a:t>
            </a:r>
            <a:r>
              <a:rPr sz="2400" spc="-20" dirty="0">
                <a:latin typeface="Times New Roman"/>
                <a:cs typeface="Times New Roman"/>
              </a:rPr>
              <a:t>detector.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ramp </a:t>
            </a:r>
            <a:r>
              <a:rPr sz="2400" spc="-5" dirty="0">
                <a:latin typeface="Times New Roman"/>
                <a:cs typeface="Times New Roman"/>
              </a:rPr>
              <a:t>generator 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produces </a:t>
            </a:r>
            <a:r>
              <a:rPr sz="2400" spc="-10" dirty="0">
                <a:latin typeface="Times New Roman"/>
                <a:cs typeface="Times New Roman"/>
              </a:rPr>
              <a:t>ramps </a:t>
            </a:r>
            <a:r>
              <a:rPr sz="2400" dirty="0">
                <a:latin typeface="Times New Roman"/>
                <a:cs typeface="Times New Roman"/>
              </a:rPr>
              <a:t>for the duration of pulses such that </a:t>
            </a:r>
            <a:r>
              <a:rPr sz="2400" spc="-5" dirty="0">
                <a:latin typeface="Times New Roman"/>
                <a:cs typeface="Times New Roman"/>
              </a:rPr>
              <a:t>height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ramps </a:t>
            </a:r>
            <a:r>
              <a:rPr sz="2400" dirty="0">
                <a:latin typeface="Times New Roman"/>
                <a:cs typeface="Times New Roman"/>
              </a:rPr>
              <a:t>are proportional to the width of </a:t>
            </a:r>
            <a:r>
              <a:rPr sz="2400" spc="-10" dirty="0">
                <a:latin typeface="Times New Roman"/>
                <a:cs typeface="Times New Roman"/>
              </a:rPr>
              <a:t>PWM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pulses.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maximum ramp voltage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retained till the </a:t>
            </a:r>
            <a:r>
              <a:rPr sz="2400" dirty="0">
                <a:latin typeface="Times New Roman"/>
                <a:cs typeface="Times New Roman"/>
              </a:rPr>
              <a:t>next </a:t>
            </a:r>
            <a:r>
              <a:rPr sz="2400" spc="-5" dirty="0">
                <a:latin typeface="Times New Roman"/>
                <a:cs typeface="Times New Roman"/>
              </a:rPr>
              <a:t>pulse. </a:t>
            </a:r>
            <a:r>
              <a:rPr sz="2400" spc="-10" dirty="0">
                <a:latin typeface="Times New Roman"/>
                <a:cs typeface="Times New Roman"/>
              </a:rPr>
              <a:t>On 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other hand, synchronous </a:t>
            </a:r>
            <a:r>
              <a:rPr sz="2400" dirty="0">
                <a:latin typeface="Times New Roman"/>
                <a:cs typeface="Times New Roman"/>
              </a:rPr>
              <a:t>pulse </a:t>
            </a:r>
            <a:r>
              <a:rPr sz="2400" spc="-5" dirty="0">
                <a:latin typeface="Times New Roman"/>
                <a:cs typeface="Times New Roman"/>
              </a:rPr>
              <a:t>detector produces reference  </a:t>
            </a:r>
            <a:r>
              <a:rPr sz="2400" dirty="0">
                <a:latin typeface="Times New Roman"/>
                <a:cs typeface="Times New Roman"/>
              </a:rPr>
              <a:t>pulses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constant </a:t>
            </a:r>
            <a:r>
              <a:rPr sz="2400" spc="-5" dirty="0">
                <a:latin typeface="Times New Roman"/>
                <a:cs typeface="Times New Roman"/>
              </a:rPr>
              <a:t>amplitude </a:t>
            </a:r>
            <a:r>
              <a:rPr sz="2400" dirty="0">
                <a:latin typeface="Times New Roman"/>
                <a:cs typeface="Times New Roman"/>
              </a:rPr>
              <a:t>and pulse </a:t>
            </a:r>
            <a:r>
              <a:rPr sz="2400" spc="-5" dirty="0">
                <a:latin typeface="Times New Roman"/>
                <a:cs typeface="Times New Roman"/>
              </a:rPr>
              <a:t>width. </a:t>
            </a:r>
            <a:r>
              <a:rPr sz="2400" dirty="0">
                <a:latin typeface="Times New Roman"/>
                <a:cs typeface="Times New Roman"/>
              </a:rPr>
              <a:t>These </a:t>
            </a:r>
            <a:r>
              <a:rPr sz="2400" spc="-5" dirty="0">
                <a:latin typeface="Times New Roman"/>
                <a:cs typeface="Times New Roman"/>
              </a:rPr>
              <a:t>pulses  </a:t>
            </a:r>
            <a:r>
              <a:rPr sz="2400" dirty="0">
                <a:latin typeface="Times New Roman"/>
                <a:cs typeface="Times New Roman"/>
              </a:rPr>
              <a:t>are delayed for specific </a:t>
            </a:r>
            <a:r>
              <a:rPr sz="2400" spc="-5" dirty="0">
                <a:latin typeface="Times New Roman"/>
                <a:cs typeface="Times New Roman"/>
              </a:rPr>
              <a:t>amount </a:t>
            </a:r>
            <a:r>
              <a:rPr sz="2400" dirty="0">
                <a:latin typeface="Times New Roman"/>
                <a:cs typeface="Times New Roman"/>
              </a:rPr>
              <a:t>of delay </a:t>
            </a:r>
            <a:r>
              <a:rPr sz="2400" spc="-5" dirty="0">
                <a:latin typeface="Times New Roman"/>
                <a:cs typeface="Times New Roman"/>
              </a:rPr>
              <a:t>as shown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delayed reference pulses </a:t>
            </a:r>
            <a:r>
              <a:rPr sz="2400" dirty="0">
                <a:latin typeface="Times New Roman"/>
                <a:cs typeface="Times New Roman"/>
              </a:rPr>
              <a:t>and the output of </a:t>
            </a:r>
            <a:r>
              <a:rPr sz="2400" spc="-5" dirty="0">
                <a:latin typeface="Times New Roman"/>
                <a:cs typeface="Times New Roman"/>
              </a:rPr>
              <a:t>ramp generator 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added 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help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25" dirty="0">
                <a:latin typeface="Times New Roman"/>
                <a:cs typeface="Times New Roman"/>
              </a:rPr>
              <a:t>adder.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output of adder is </a:t>
            </a:r>
            <a:r>
              <a:rPr sz="2400" spc="-5" dirty="0">
                <a:latin typeface="Times New Roman"/>
                <a:cs typeface="Times New Roman"/>
              </a:rPr>
              <a:t>given  </a:t>
            </a:r>
            <a:r>
              <a:rPr sz="2400" dirty="0">
                <a:latin typeface="Times New Roman"/>
                <a:cs typeface="Times New Roman"/>
              </a:rPr>
              <a:t>to the </a:t>
            </a:r>
            <a:r>
              <a:rPr sz="2400" spc="-5" dirty="0">
                <a:latin typeface="Times New Roman"/>
                <a:cs typeface="Times New Roman"/>
              </a:rPr>
              <a:t>level </a:t>
            </a:r>
            <a:r>
              <a:rPr sz="2400" spc="-20" dirty="0">
                <a:latin typeface="Times New Roman"/>
                <a:cs typeface="Times New Roman"/>
              </a:rPr>
              <a:t>shifter. </a:t>
            </a:r>
            <a:r>
              <a:rPr sz="2400" spc="-5" dirty="0">
                <a:latin typeface="Times New Roman"/>
                <a:cs typeface="Times New Roman"/>
              </a:rPr>
              <a:t>Here, negative </a:t>
            </a:r>
            <a:r>
              <a:rPr sz="2400" spc="-15" dirty="0">
                <a:latin typeface="Times New Roman"/>
                <a:cs typeface="Times New Roman"/>
              </a:rPr>
              <a:t>offset </a:t>
            </a:r>
            <a:r>
              <a:rPr sz="2400" spc="-5" dirty="0">
                <a:latin typeface="Times New Roman"/>
                <a:cs typeface="Times New Roman"/>
              </a:rPr>
              <a:t>shifts the waveform 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8612" y="52352"/>
            <a:ext cx="540977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PWM</a:t>
            </a:r>
            <a:r>
              <a:rPr spc="-50" dirty="0"/>
              <a:t> </a:t>
            </a:r>
            <a:r>
              <a:rPr spc="-10" dirty="0"/>
              <a:t>Demodulation</a:t>
            </a:r>
          </a:p>
        </p:txBody>
      </p:sp>
    </p:spTree>
    <p:extLst>
      <p:ext uri="{BB962C8B-B14F-4D97-AF65-F5344CB8AC3E}">
        <p14:creationId xmlns:p14="http://schemas.microsoft.com/office/powerpoint/2010/main" val="1355672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59054"/>
            <a:ext cx="8074659" cy="58058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negative part of the </a:t>
            </a:r>
            <a:r>
              <a:rPr sz="2400" spc="-5" dirty="0">
                <a:latin typeface="Times New Roman"/>
                <a:cs typeface="Times New Roman"/>
              </a:rPr>
              <a:t>waveform </a:t>
            </a:r>
            <a:r>
              <a:rPr sz="2400" dirty="0">
                <a:latin typeface="Times New Roman"/>
                <a:cs typeface="Times New Roman"/>
              </a:rPr>
              <a:t>is clipped by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rectifier.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/>
                <a:cs typeface="Times New Roman"/>
              </a:rPr>
              <a:t>Finally, </a:t>
            </a:r>
            <a:r>
              <a:rPr sz="2400" dirty="0">
                <a:latin typeface="Times New Roman"/>
                <a:cs typeface="Times New Roman"/>
              </a:rPr>
              <a:t>the output of </a:t>
            </a:r>
            <a:r>
              <a:rPr sz="2400" spc="-5" dirty="0">
                <a:latin typeface="Times New Roman"/>
                <a:cs typeface="Times New Roman"/>
              </a:rPr>
              <a:t>rectifier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passed </a:t>
            </a:r>
            <a:r>
              <a:rPr sz="2400" dirty="0">
                <a:latin typeface="Times New Roman"/>
                <a:cs typeface="Times New Roman"/>
              </a:rPr>
              <a:t>through </a:t>
            </a:r>
            <a:r>
              <a:rPr sz="2400" spc="-5" dirty="0">
                <a:latin typeface="Times New Roman"/>
                <a:cs typeface="Times New Roman"/>
              </a:rPr>
              <a:t>lowpass filter  </a:t>
            </a:r>
            <a:r>
              <a:rPr sz="2400" dirty="0">
                <a:latin typeface="Times New Roman"/>
                <a:cs typeface="Times New Roman"/>
              </a:rPr>
              <a:t>to recover the </a:t>
            </a:r>
            <a:r>
              <a:rPr sz="2400" spc="-5" dirty="0">
                <a:latin typeface="Times New Roman"/>
                <a:cs typeface="Times New Roman"/>
              </a:rPr>
              <a:t>modulating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Advantages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PWM: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Noise </a:t>
            </a:r>
            <a:r>
              <a:rPr sz="2400" dirty="0">
                <a:latin typeface="Times New Roman"/>
                <a:cs typeface="Times New Roman"/>
              </a:rPr>
              <a:t>is less, since in </a:t>
            </a:r>
            <a:r>
              <a:rPr sz="2400" spc="-10" dirty="0">
                <a:latin typeface="Times New Roman"/>
                <a:cs typeface="Times New Roman"/>
              </a:rPr>
              <a:t>PWM, </a:t>
            </a:r>
            <a:r>
              <a:rPr sz="2400" spc="-5" dirty="0">
                <a:latin typeface="Times New Roman"/>
                <a:cs typeface="Times New Roman"/>
              </a:rPr>
              <a:t>amplitude </a:t>
            </a:r>
            <a:r>
              <a:rPr sz="2400" dirty="0">
                <a:latin typeface="Times New Roman"/>
                <a:cs typeface="Times New Roman"/>
              </a:rPr>
              <a:t>is held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Signal and noise separation is very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  <a:tab pos="1316990" algn="l"/>
                <a:tab pos="3446779" algn="l"/>
                <a:tab pos="4240530" algn="l"/>
                <a:tab pos="4864100" algn="l"/>
                <a:tab pos="6113780" algn="l"/>
              </a:tabLst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20" dirty="0">
                <a:latin typeface="Times New Roman"/>
                <a:cs typeface="Times New Roman"/>
              </a:rPr>
              <a:t>W</a:t>
            </a:r>
            <a:r>
              <a:rPr sz="2400" spc="-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c</a:t>
            </a:r>
            <a:r>
              <a:rPr sz="2400" spc="1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unic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tion	does	not	requ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red	synch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z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tion  between </a:t>
            </a:r>
            <a:r>
              <a:rPr sz="2400" spc="-5" dirty="0">
                <a:latin typeface="Times New Roman"/>
                <a:cs typeface="Times New Roman"/>
              </a:rPr>
              <a:t>transmitter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receiver.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Disadvantages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PWM: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10" dirty="0">
                <a:latin typeface="Times New Roman"/>
                <a:cs typeface="Times New Roman"/>
              </a:rPr>
              <a:t>PWM, </a:t>
            </a:r>
            <a:r>
              <a:rPr sz="2400" dirty="0">
                <a:latin typeface="Times New Roman"/>
                <a:cs typeface="Times New Roman"/>
              </a:rPr>
              <a:t>pulses are </a:t>
            </a:r>
            <a:r>
              <a:rPr sz="2400" spc="-5" dirty="0">
                <a:latin typeface="Times New Roman"/>
                <a:cs typeface="Times New Roman"/>
              </a:rPr>
              <a:t>varying </a:t>
            </a:r>
            <a:r>
              <a:rPr sz="2400" dirty="0">
                <a:latin typeface="Times New Roman"/>
                <a:cs typeface="Times New Roman"/>
              </a:rPr>
              <a:t>in width and </a:t>
            </a:r>
            <a:r>
              <a:rPr sz="2400" spc="-5" dirty="0">
                <a:latin typeface="Times New Roman"/>
                <a:cs typeface="Times New Roman"/>
              </a:rPr>
              <a:t>therefore their power  contents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variable this </a:t>
            </a:r>
            <a:r>
              <a:rPr sz="2400" dirty="0">
                <a:latin typeface="Times New Roman"/>
                <a:cs typeface="Times New Roman"/>
              </a:rPr>
              <a:t>requires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transmitter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spc="-5" dirty="0">
                <a:latin typeface="Times New Roman"/>
                <a:cs typeface="Times New Roman"/>
              </a:rPr>
              <a:t>be  </a:t>
            </a:r>
            <a:r>
              <a:rPr sz="2400" dirty="0">
                <a:latin typeface="Times New Roman"/>
                <a:cs typeface="Times New Roman"/>
              </a:rPr>
              <a:t>able to </a:t>
            </a:r>
            <a:r>
              <a:rPr sz="2400" spc="-5" dirty="0">
                <a:latin typeface="Times New Roman"/>
                <a:cs typeface="Times New Roman"/>
              </a:rPr>
              <a:t>handle the </a:t>
            </a:r>
            <a:r>
              <a:rPr sz="2400" dirty="0">
                <a:latin typeface="Times New Roman"/>
                <a:cs typeface="Times New Roman"/>
              </a:rPr>
              <a:t>power </a:t>
            </a:r>
            <a:r>
              <a:rPr sz="2400" spc="-5" dirty="0">
                <a:latin typeface="Times New Roman"/>
                <a:cs typeface="Times New Roman"/>
              </a:rPr>
              <a:t>content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pulse </a:t>
            </a:r>
            <a:r>
              <a:rPr sz="2400" spc="-5" dirty="0">
                <a:latin typeface="Times New Roman"/>
                <a:cs typeface="Times New Roman"/>
              </a:rPr>
              <a:t>having maximum  </a:t>
            </a:r>
            <a:r>
              <a:rPr sz="2400" dirty="0">
                <a:latin typeface="Times New Roman"/>
                <a:cs typeface="Times New Roman"/>
              </a:rPr>
              <a:t>pulse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width.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bandwidth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required </a:t>
            </a:r>
            <a:r>
              <a:rPr sz="2400" dirty="0">
                <a:latin typeface="Times New Roman"/>
                <a:cs typeface="Times New Roman"/>
              </a:rPr>
              <a:t>for the </a:t>
            </a:r>
            <a:r>
              <a:rPr sz="2400" spc="-10" dirty="0">
                <a:latin typeface="Times New Roman"/>
                <a:cs typeface="Times New Roman"/>
              </a:rPr>
              <a:t>PWM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5" dirty="0">
                <a:latin typeface="Times New Roman"/>
                <a:cs typeface="Times New Roman"/>
              </a:rPr>
              <a:t>compared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0942" y="6339027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18612" y="-100048"/>
            <a:ext cx="504973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PWM</a:t>
            </a:r>
            <a:r>
              <a:rPr spc="-50" dirty="0"/>
              <a:t> </a:t>
            </a:r>
            <a:r>
              <a:rPr spc="-10" dirty="0"/>
              <a:t>Demodulation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0540" y="6274409"/>
            <a:ext cx="660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310" dirty="0">
                <a:solidFill>
                  <a:srgbClr val="888888"/>
                </a:solidFill>
                <a:latin typeface="Carlito"/>
                <a:cs typeface="Carlito"/>
              </a:rPr>
              <a:t>6/5/2</a:t>
            </a:r>
            <a:r>
              <a:rPr sz="3600" spc="-465" baseline="-11574" dirty="0">
                <a:latin typeface="Times New Roman"/>
                <a:cs typeface="Times New Roman"/>
              </a:rPr>
              <a:t>P</a:t>
            </a:r>
            <a:r>
              <a:rPr sz="1200" spc="-310" dirty="0">
                <a:solidFill>
                  <a:srgbClr val="888888"/>
                </a:solidFill>
                <a:latin typeface="Carlito"/>
                <a:cs typeface="Carlito"/>
              </a:rPr>
              <a:t>02</a:t>
            </a:r>
            <a:r>
              <a:rPr sz="3600" spc="-465" baseline="-11574" dirty="0">
                <a:latin typeface="Times New Roman"/>
                <a:cs typeface="Times New Roman"/>
              </a:rPr>
              <a:t>A</a:t>
            </a:r>
            <a:r>
              <a:rPr sz="1200" spc="-310" dirty="0">
                <a:solidFill>
                  <a:srgbClr val="888888"/>
                </a:solidFill>
                <a:latin typeface="Carlito"/>
                <a:cs typeface="Carlito"/>
              </a:rPr>
              <a:t>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6714" y="6426809"/>
            <a:ext cx="5181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2690" algn="l"/>
              </a:tabLst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P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r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o</a:t>
            </a:r>
            <a:r>
              <a:rPr sz="1200" spc="-75" dirty="0">
                <a:solidFill>
                  <a:srgbClr val="888888"/>
                </a:solidFill>
                <a:latin typeface="Carlito"/>
                <a:cs typeface="Carlito"/>
              </a:rPr>
              <a:t>f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.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h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.Sri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ni</a:t>
            </a:r>
            <a:r>
              <a:rPr sz="1200" spc="-30" dirty="0">
                <a:solidFill>
                  <a:srgbClr val="888888"/>
                </a:solidFill>
                <a:latin typeface="Carlito"/>
                <a:cs typeface="Carlito"/>
              </a:rPr>
              <a:t>v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asa</a:t>
            </a:r>
            <a:r>
              <a:rPr sz="1200" spc="-2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Rao</a:t>
            </a:r>
            <a:r>
              <a:rPr sz="1200" spc="10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J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N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TU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K</a:t>
            </a: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-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U</a:t>
            </a:r>
            <a:r>
              <a:rPr sz="1200" spc="-10" dirty="0">
                <a:solidFill>
                  <a:srgbClr val="888888"/>
                </a:solidFill>
                <a:latin typeface="Carlito"/>
                <a:cs typeface="Carlito"/>
              </a:rPr>
              <a:t>C</a:t>
            </a: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E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V	38</a:t>
            </a:r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759344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3352" y="116632"/>
            <a:ext cx="732511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Pulse </a:t>
            </a:r>
            <a:r>
              <a:rPr spc="-10" dirty="0"/>
              <a:t>Position Modulation</a:t>
            </a:r>
            <a:r>
              <a:rPr spc="-5" dirty="0"/>
              <a:t> </a:t>
            </a:r>
            <a:r>
              <a:rPr dirty="0"/>
              <a:t>(PPM)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708405"/>
            <a:ext cx="77673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Definition:</a:t>
            </a:r>
            <a:endParaRPr sz="2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PPM, </a:t>
            </a:r>
            <a:r>
              <a:rPr sz="2400" dirty="0">
                <a:latin typeface="Times New Roman"/>
                <a:cs typeface="Times New Roman"/>
              </a:rPr>
              <a:t>the position of the </a:t>
            </a:r>
            <a:r>
              <a:rPr sz="2400" spc="-5" dirty="0">
                <a:latin typeface="Times New Roman"/>
                <a:cs typeface="Times New Roman"/>
              </a:rPr>
              <a:t>pulse relative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its un-modulated  </a:t>
            </a:r>
            <a:r>
              <a:rPr sz="2400" spc="-10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occurrence is </a:t>
            </a:r>
            <a:r>
              <a:rPr sz="2400" spc="-5" dirty="0">
                <a:latin typeface="Times New Roman"/>
                <a:cs typeface="Times New Roman"/>
              </a:rPr>
              <a:t>varied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accordance with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message 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1981200"/>
            <a:ext cx="6206085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3594" y="3523310"/>
            <a:ext cx="163385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Modulating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wave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arlito"/>
              <a:cs typeface="Carlito"/>
            </a:endParaRPr>
          </a:p>
          <a:p>
            <a:pPr marL="3302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Pulse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carrier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rlito"/>
              <a:cs typeface="Carlito"/>
            </a:endParaRPr>
          </a:p>
          <a:p>
            <a:pPr marL="635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PWM </a:t>
            </a:r>
            <a:r>
              <a:rPr sz="1800" spc="-20" dirty="0">
                <a:latin typeface="Carlito"/>
                <a:cs typeface="Carlito"/>
              </a:rPr>
              <a:t>wave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69794" y="6202476"/>
            <a:ext cx="99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PPM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wave</a:t>
            </a:r>
            <a:endParaRPr sz="18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23333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990600"/>
            <a:ext cx="8153400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8873" y="240792"/>
            <a:ext cx="7290054" cy="14996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PPM</a:t>
            </a:r>
            <a:r>
              <a:rPr spc="-80" dirty="0"/>
              <a:t> </a:t>
            </a:r>
            <a:r>
              <a:rPr spc="-15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27667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PPM</a:t>
            </a:r>
            <a:r>
              <a:rPr spc="-80" dirty="0"/>
              <a:t> </a:t>
            </a:r>
            <a:r>
              <a:rPr spc="-15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8" y="2564904"/>
            <a:ext cx="807339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PPM </a:t>
            </a:r>
            <a:r>
              <a:rPr sz="2400" dirty="0">
                <a:latin typeface="Times New Roman"/>
                <a:cs typeface="Times New Roman"/>
              </a:rPr>
              <a:t>generator </a:t>
            </a:r>
            <a:r>
              <a:rPr sz="2400" spc="-5" dirty="0">
                <a:latin typeface="Times New Roman"/>
                <a:cs typeface="Times New Roman"/>
              </a:rPr>
              <a:t>consists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differentiator and monostable  </a:t>
            </a:r>
            <a:r>
              <a:rPr sz="2400" spc="-15" dirty="0">
                <a:latin typeface="Times New Roman"/>
                <a:cs typeface="Times New Roman"/>
              </a:rPr>
              <a:t>multivibrator.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differentiator </a:t>
            </a:r>
            <a:r>
              <a:rPr sz="2400" spc="-5" dirty="0">
                <a:latin typeface="Times New Roman"/>
                <a:cs typeface="Times New Roman"/>
              </a:rPr>
              <a:t>generates positive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negative spikes  </a:t>
            </a:r>
            <a:r>
              <a:rPr sz="2400" dirty="0">
                <a:latin typeface="Times New Roman"/>
                <a:cs typeface="Times New Roman"/>
              </a:rPr>
              <a:t>corresponding to </a:t>
            </a:r>
            <a:r>
              <a:rPr sz="2400" spc="-5" dirty="0">
                <a:latin typeface="Times New Roman"/>
                <a:cs typeface="Times New Roman"/>
              </a:rPr>
              <a:t>leading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trailing edges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0" dirty="0">
                <a:latin typeface="Times New Roman"/>
                <a:cs typeface="Times New Roman"/>
              </a:rPr>
              <a:t>PWM  </a:t>
            </a:r>
            <a:r>
              <a:rPr sz="2400" spc="-5" dirty="0">
                <a:latin typeface="Times New Roman"/>
                <a:cs typeface="Times New Roman"/>
              </a:rPr>
              <a:t>waveform.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Diode </a:t>
            </a:r>
            <a:r>
              <a:rPr sz="2400" spc="-5" dirty="0">
                <a:latin typeface="Times New Roman"/>
                <a:cs typeface="Times New Roman"/>
              </a:rPr>
              <a:t>D1 </a:t>
            </a:r>
            <a:r>
              <a:rPr sz="2400" dirty="0">
                <a:latin typeface="Times New Roman"/>
                <a:cs typeface="Times New Roman"/>
              </a:rPr>
              <a:t>is used to </a:t>
            </a:r>
            <a:r>
              <a:rPr sz="2400" spc="-5" dirty="0">
                <a:latin typeface="Times New Roman"/>
                <a:cs typeface="Times New Roman"/>
              </a:rPr>
              <a:t>bypass </a:t>
            </a:r>
            <a:r>
              <a:rPr sz="2400" dirty="0">
                <a:latin typeface="Times New Roman"/>
                <a:cs typeface="Times New Roman"/>
              </a:rPr>
              <a:t>the positive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spikes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negative spikes are used to trigger 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multivibrator.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monostable multivibrator then generates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pulses </a:t>
            </a:r>
            <a:r>
              <a:rPr sz="2400" spc="1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width and </a:t>
            </a:r>
            <a:r>
              <a:rPr sz="2400" spc="-5" dirty="0">
                <a:latin typeface="Times New Roman"/>
                <a:cs typeface="Times New Roman"/>
              </a:rPr>
              <a:t>amplitude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reference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the trigger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give  PPM waveform as shown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figure.</a:t>
            </a:r>
          </a:p>
        </p:txBody>
      </p:sp>
    </p:spTree>
    <p:extLst>
      <p:ext uri="{BB962C8B-B14F-4D97-AF65-F5344CB8AC3E}">
        <p14:creationId xmlns:p14="http://schemas.microsoft.com/office/powerpoint/2010/main" val="381094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25728"/>
            <a:ext cx="8071484" cy="19037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dirty="0">
                <a:solidFill>
                  <a:srgbClr val="1F487C"/>
                </a:solidFill>
                <a:latin typeface="Times New Roman"/>
                <a:cs typeface="Times New Roman"/>
              </a:rPr>
              <a:t>Definition:</a:t>
            </a:r>
            <a:endParaRPr sz="2800">
              <a:latin typeface="Times New Roman"/>
              <a:cs typeface="Times New Roman"/>
            </a:endParaRPr>
          </a:p>
          <a:p>
            <a:pPr marL="355600" marR="5080" algn="just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analog </a:t>
            </a:r>
            <a:r>
              <a:rPr sz="2800" dirty="0">
                <a:latin typeface="Times New Roman"/>
                <a:cs typeface="Times New Roman"/>
              </a:rPr>
              <a:t>signal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converted into a corresponding  sequence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samples </a:t>
            </a:r>
            <a:r>
              <a:rPr sz="2800" spc="-10" dirty="0">
                <a:latin typeface="Times New Roman"/>
                <a:cs typeface="Times New Roman"/>
              </a:rPr>
              <a:t>that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usually </a:t>
            </a:r>
            <a:r>
              <a:rPr sz="2800" spc="-10" dirty="0">
                <a:latin typeface="Times New Roman"/>
                <a:cs typeface="Times New Roman"/>
              </a:rPr>
              <a:t>spaced  </a:t>
            </a:r>
            <a:r>
              <a:rPr sz="2800" dirty="0">
                <a:latin typeface="Times New Roman"/>
                <a:cs typeface="Times New Roman"/>
              </a:rPr>
              <a:t>uniformly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092" y="122354"/>
            <a:ext cx="556310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Sampling</a:t>
            </a:r>
            <a:r>
              <a:rPr spc="-5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5723026"/>
            <a:ext cx="66687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rlito"/>
                <a:cs typeface="Carlito"/>
              </a:rPr>
              <a:t>Figure: </a:t>
            </a:r>
            <a:r>
              <a:rPr sz="2000" spc="-10" dirty="0">
                <a:latin typeface="Carlito"/>
                <a:cs typeface="Carlito"/>
              </a:rPr>
              <a:t>Illustration </a:t>
            </a:r>
            <a:r>
              <a:rPr sz="2000" spc="-5" dirty="0">
                <a:latin typeface="Carlito"/>
                <a:cs typeface="Carlito"/>
              </a:rPr>
              <a:t>of sampling </a:t>
            </a:r>
            <a:r>
              <a:rPr sz="2000" spc="-10" dirty="0">
                <a:latin typeface="Carlito"/>
                <a:cs typeface="Carlito"/>
              </a:rPr>
              <a:t>process. </a:t>
            </a:r>
            <a:r>
              <a:rPr sz="2000" spc="-5" dirty="0">
                <a:latin typeface="Carlito"/>
                <a:cs typeface="Carlito"/>
              </a:rPr>
              <a:t>(a) Analog </a:t>
            </a:r>
            <a:r>
              <a:rPr sz="2000" spc="-20" dirty="0">
                <a:latin typeface="Carlito"/>
                <a:cs typeface="Carlito"/>
              </a:rPr>
              <a:t>waveform </a:t>
            </a:r>
            <a:r>
              <a:rPr sz="2000" spc="-5" dirty="0">
                <a:latin typeface="Carlito"/>
                <a:cs typeface="Carlito"/>
              </a:rPr>
              <a:t>(b)  </a:t>
            </a:r>
            <a:r>
              <a:rPr sz="2000" spc="-10" dirty="0">
                <a:latin typeface="Carlito"/>
                <a:cs typeface="Carlito"/>
              </a:rPr>
              <a:t>Instantaneously </a:t>
            </a:r>
            <a:r>
              <a:rPr sz="2000" dirty="0">
                <a:latin typeface="Carlito"/>
                <a:cs typeface="Carlito"/>
              </a:rPr>
              <a:t>sampled </a:t>
            </a:r>
            <a:r>
              <a:rPr sz="2000" spc="-10" dirty="0">
                <a:latin typeface="Carlito"/>
                <a:cs typeface="Carlito"/>
              </a:rPr>
              <a:t>representation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analog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Signal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0" y="2819400"/>
            <a:ext cx="54102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79281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41498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20" y="-23848"/>
            <a:ext cx="586658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Demodulation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PPM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961" y="1219961"/>
            <a:ext cx="16002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PPM 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PAM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converter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53761" y="1219961"/>
            <a:ext cx="1600200" cy="9144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526415" marR="306705" indent="-213360">
              <a:lnSpc>
                <a:spcPct val="100000"/>
              </a:lnSpc>
              <a:spcBef>
                <a:spcPts val="1065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Lo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w-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ass  </a:t>
            </a:r>
            <a:r>
              <a:rPr sz="2000" b="1" spc="-5" dirty="0">
                <a:solidFill>
                  <a:srgbClr val="FFFFFF"/>
                </a:solidFill>
                <a:latin typeface="Carlito"/>
                <a:cs typeface="Carlito"/>
              </a:rPr>
              <a:t>Filter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1626107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5">
                <a:moveTo>
                  <a:pt x="902080" y="0"/>
                </a:moveTo>
                <a:lnTo>
                  <a:pt x="898144" y="1015"/>
                </a:lnTo>
                <a:lnTo>
                  <a:pt x="894588" y="7112"/>
                </a:lnTo>
                <a:lnTo>
                  <a:pt x="895603" y="11049"/>
                </a:lnTo>
                <a:lnTo>
                  <a:pt x="954541" y="45429"/>
                </a:lnTo>
                <a:lnTo>
                  <a:pt x="978026" y="45465"/>
                </a:lnTo>
                <a:lnTo>
                  <a:pt x="978026" y="58165"/>
                </a:lnTo>
                <a:lnTo>
                  <a:pt x="954516" y="58165"/>
                </a:lnTo>
                <a:lnTo>
                  <a:pt x="895476" y="92455"/>
                </a:lnTo>
                <a:lnTo>
                  <a:pt x="894461" y="96392"/>
                </a:lnTo>
                <a:lnTo>
                  <a:pt x="896238" y="99440"/>
                </a:lnTo>
                <a:lnTo>
                  <a:pt x="898016" y="102362"/>
                </a:lnTo>
                <a:lnTo>
                  <a:pt x="901953" y="103377"/>
                </a:lnTo>
                <a:lnTo>
                  <a:pt x="905001" y="101726"/>
                </a:lnTo>
                <a:lnTo>
                  <a:pt x="979709" y="58165"/>
                </a:lnTo>
                <a:lnTo>
                  <a:pt x="978026" y="58165"/>
                </a:lnTo>
                <a:lnTo>
                  <a:pt x="979772" y="58129"/>
                </a:lnTo>
                <a:lnTo>
                  <a:pt x="990600" y="51815"/>
                </a:lnTo>
                <a:lnTo>
                  <a:pt x="902080" y="0"/>
                </a:lnTo>
                <a:close/>
              </a:path>
              <a:path w="990600" h="103505">
                <a:moveTo>
                  <a:pt x="965469" y="51804"/>
                </a:moveTo>
                <a:lnTo>
                  <a:pt x="954579" y="58129"/>
                </a:lnTo>
                <a:lnTo>
                  <a:pt x="978026" y="58165"/>
                </a:lnTo>
                <a:lnTo>
                  <a:pt x="978026" y="57276"/>
                </a:lnTo>
                <a:lnTo>
                  <a:pt x="974851" y="57276"/>
                </a:lnTo>
                <a:lnTo>
                  <a:pt x="965469" y="51804"/>
                </a:lnTo>
                <a:close/>
              </a:path>
              <a:path w="990600" h="103505">
                <a:moveTo>
                  <a:pt x="0" y="43941"/>
                </a:moveTo>
                <a:lnTo>
                  <a:pt x="0" y="56641"/>
                </a:lnTo>
                <a:lnTo>
                  <a:pt x="954579" y="58129"/>
                </a:lnTo>
                <a:lnTo>
                  <a:pt x="965469" y="51804"/>
                </a:lnTo>
                <a:lnTo>
                  <a:pt x="954541" y="45429"/>
                </a:lnTo>
                <a:lnTo>
                  <a:pt x="0" y="43941"/>
                </a:lnTo>
                <a:close/>
              </a:path>
              <a:path w="990600" h="103505">
                <a:moveTo>
                  <a:pt x="974851" y="46354"/>
                </a:moveTo>
                <a:lnTo>
                  <a:pt x="965469" y="51804"/>
                </a:lnTo>
                <a:lnTo>
                  <a:pt x="974851" y="57276"/>
                </a:lnTo>
                <a:lnTo>
                  <a:pt x="974851" y="46354"/>
                </a:lnTo>
                <a:close/>
              </a:path>
              <a:path w="990600" h="103505">
                <a:moveTo>
                  <a:pt x="978026" y="46354"/>
                </a:moveTo>
                <a:lnTo>
                  <a:pt x="974851" y="46354"/>
                </a:lnTo>
                <a:lnTo>
                  <a:pt x="974851" y="57276"/>
                </a:lnTo>
                <a:lnTo>
                  <a:pt x="978026" y="57276"/>
                </a:lnTo>
                <a:lnTo>
                  <a:pt x="978026" y="46354"/>
                </a:lnTo>
                <a:close/>
              </a:path>
              <a:path w="990600" h="103505">
                <a:moveTo>
                  <a:pt x="954541" y="45429"/>
                </a:moveTo>
                <a:lnTo>
                  <a:pt x="965469" y="51804"/>
                </a:lnTo>
                <a:lnTo>
                  <a:pt x="974851" y="46354"/>
                </a:lnTo>
                <a:lnTo>
                  <a:pt x="978026" y="46354"/>
                </a:lnTo>
                <a:lnTo>
                  <a:pt x="978026" y="45465"/>
                </a:lnTo>
                <a:lnTo>
                  <a:pt x="954541" y="454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1626107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5">
                <a:moveTo>
                  <a:pt x="902080" y="0"/>
                </a:moveTo>
                <a:lnTo>
                  <a:pt x="898144" y="1015"/>
                </a:lnTo>
                <a:lnTo>
                  <a:pt x="894588" y="7112"/>
                </a:lnTo>
                <a:lnTo>
                  <a:pt x="895603" y="11049"/>
                </a:lnTo>
                <a:lnTo>
                  <a:pt x="954541" y="45429"/>
                </a:lnTo>
                <a:lnTo>
                  <a:pt x="978026" y="45465"/>
                </a:lnTo>
                <a:lnTo>
                  <a:pt x="978026" y="58165"/>
                </a:lnTo>
                <a:lnTo>
                  <a:pt x="954516" y="58165"/>
                </a:lnTo>
                <a:lnTo>
                  <a:pt x="895476" y="92455"/>
                </a:lnTo>
                <a:lnTo>
                  <a:pt x="894460" y="96392"/>
                </a:lnTo>
                <a:lnTo>
                  <a:pt x="896239" y="99440"/>
                </a:lnTo>
                <a:lnTo>
                  <a:pt x="898017" y="102362"/>
                </a:lnTo>
                <a:lnTo>
                  <a:pt x="901953" y="103377"/>
                </a:lnTo>
                <a:lnTo>
                  <a:pt x="905001" y="101726"/>
                </a:lnTo>
                <a:lnTo>
                  <a:pt x="979709" y="58165"/>
                </a:lnTo>
                <a:lnTo>
                  <a:pt x="978026" y="58165"/>
                </a:lnTo>
                <a:lnTo>
                  <a:pt x="979772" y="58129"/>
                </a:lnTo>
                <a:lnTo>
                  <a:pt x="990600" y="51815"/>
                </a:lnTo>
                <a:lnTo>
                  <a:pt x="902080" y="0"/>
                </a:lnTo>
                <a:close/>
              </a:path>
              <a:path w="990600" h="103505">
                <a:moveTo>
                  <a:pt x="965469" y="51804"/>
                </a:moveTo>
                <a:lnTo>
                  <a:pt x="954579" y="58129"/>
                </a:lnTo>
                <a:lnTo>
                  <a:pt x="978026" y="58165"/>
                </a:lnTo>
                <a:lnTo>
                  <a:pt x="978026" y="57276"/>
                </a:lnTo>
                <a:lnTo>
                  <a:pt x="974851" y="57276"/>
                </a:lnTo>
                <a:lnTo>
                  <a:pt x="965469" y="51804"/>
                </a:lnTo>
                <a:close/>
              </a:path>
              <a:path w="990600" h="103505">
                <a:moveTo>
                  <a:pt x="0" y="43941"/>
                </a:moveTo>
                <a:lnTo>
                  <a:pt x="0" y="56641"/>
                </a:lnTo>
                <a:lnTo>
                  <a:pt x="954579" y="58129"/>
                </a:lnTo>
                <a:lnTo>
                  <a:pt x="965469" y="51804"/>
                </a:lnTo>
                <a:lnTo>
                  <a:pt x="954541" y="45429"/>
                </a:lnTo>
                <a:lnTo>
                  <a:pt x="0" y="43941"/>
                </a:lnTo>
                <a:close/>
              </a:path>
              <a:path w="990600" h="103505">
                <a:moveTo>
                  <a:pt x="974851" y="46354"/>
                </a:moveTo>
                <a:lnTo>
                  <a:pt x="965469" y="51804"/>
                </a:lnTo>
                <a:lnTo>
                  <a:pt x="974851" y="57276"/>
                </a:lnTo>
                <a:lnTo>
                  <a:pt x="974851" y="46354"/>
                </a:lnTo>
                <a:close/>
              </a:path>
              <a:path w="990600" h="103505">
                <a:moveTo>
                  <a:pt x="978026" y="46354"/>
                </a:moveTo>
                <a:lnTo>
                  <a:pt x="974851" y="46354"/>
                </a:lnTo>
                <a:lnTo>
                  <a:pt x="974851" y="57276"/>
                </a:lnTo>
                <a:lnTo>
                  <a:pt x="978026" y="57276"/>
                </a:lnTo>
                <a:lnTo>
                  <a:pt x="978026" y="46354"/>
                </a:lnTo>
                <a:close/>
              </a:path>
              <a:path w="990600" h="103505">
                <a:moveTo>
                  <a:pt x="954541" y="45429"/>
                </a:moveTo>
                <a:lnTo>
                  <a:pt x="965469" y="51804"/>
                </a:lnTo>
                <a:lnTo>
                  <a:pt x="974851" y="46354"/>
                </a:lnTo>
                <a:lnTo>
                  <a:pt x="978026" y="46354"/>
                </a:lnTo>
                <a:lnTo>
                  <a:pt x="978026" y="45465"/>
                </a:lnTo>
                <a:lnTo>
                  <a:pt x="954541" y="454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1626107"/>
            <a:ext cx="990600" cy="103505"/>
          </a:xfrm>
          <a:custGeom>
            <a:avLst/>
            <a:gdLst/>
            <a:ahLst/>
            <a:cxnLst/>
            <a:rect l="l" t="t" r="r" b="b"/>
            <a:pathLst>
              <a:path w="990600" h="103505">
                <a:moveTo>
                  <a:pt x="902081" y="0"/>
                </a:moveTo>
                <a:lnTo>
                  <a:pt x="898144" y="1015"/>
                </a:lnTo>
                <a:lnTo>
                  <a:pt x="894588" y="7112"/>
                </a:lnTo>
                <a:lnTo>
                  <a:pt x="895604" y="11049"/>
                </a:lnTo>
                <a:lnTo>
                  <a:pt x="954541" y="45429"/>
                </a:lnTo>
                <a:lnTo>
                  <a:pt x="978026" y="45465"/>
                </a:lnTo>
                <a:lnTo>
                  <a:pt x="978026" y="58165"/>
                </a:lnTo>
                <a:lnTo>
                  <a:pt x="954516" y="58165"/>
                </a:lnTo>
                <a:lnTo>
                  <a:pt x="895476" y="92455"/>
                </a:lnTo>
                <a:lnTo>
                  <a:pt x="894461" y="96392"/>
                </a:lnTo>
                <a:lnTo>
                  <a:pt x="896238" y="99440"/>
                </a:lnTo>
                <a:lnTo>
                  <a:pt x="898017" y="102362"/>
                </a:lnTo>
                <a:lnTo>
                  <a:pt x="901954" y="103377"/>
                </a:lnTo>
                <a:lnTo>
                  <a:pt x="905001" y="101726"/>
                </a:lnTo>
                <a:lnTo>
                  <a:pt x="979709" y="58165"/>
                </a:lnTo>
                <a:lnTo>
                  <a:pt x="978026" y="58165"/>
                </a:lnTo>
                <a:lnTo>
                  <a:pt x="979772" y="58129"/>
                </a:lnTo>
                <a:lnTo>
                  <a:pt x="990600" y="51815"/>
                </a:lnTo>
                <a:lnTo>
                  <a:pt x="902081" y="0"/>
                </a:lnTo>
                <a:close/>
              </a:path>
              <a:path w="990600" h="103505">
                <a:moveTo>
                  <a:pt x="965469" y="51804"/>
                </a:moveTo>
                <a:lnTo>
                  <a:pt x="954579" y="58129"/>
                </a:lnTo>
                <a:lnTo>
                  <a:pt x="978026" y="58165"/>
                </a:lnTo>
                <a:lnTo>
                  <a:pt x="978026" y="57276"/>
                </a:lnTo>
                <a:lnTo>
                  <a:pt x="974851" y="57276"/>
                </a:lnTo>
                <a:lnTo>
                  <a:pt x="965469" y="51804"/>
                </a:lnTo>
                <a:close/>
              </a:path>
              <a:path w="990600" h="103505">
                <a:moveTo>
                  <a:pt x="0" y="43941"/>
                </a:moveTo>
                <a:lnTo>
                  <a:pt x="0" y="56641"/>
                </a:lnTo>
                <a:lnTo>
                  <a:pt x="954579" y="58129"/>
                </a:lnTo>
                <a:lnTo>
                  <a:pt x="965469" y="51804"/>
                </a:lnTo>
                <a:lnTo>
                  <a:pt x="954541" y="45429"/>
                </a:lnTo>
                <a:lnTo>
                  <a:pt x="0" y="43941"/>
                </a:lnTo>
                <a:close/>
              </a:path>
              <a:path w="990600" h="103505">
                <a:moveTo>
                  <a:pt x="974851" y="46354"/>
                </a:moveTo>
                <a:lnTo>
                  <a:pt x="965469" y="51804"/>
                </a:lnTo>
                <a:lnTo>
                  <a:pt x="974851" y="57276"/>
                </a:lnTo>
                <a:lnTo>
                  <a:pt x="974851" y="46354"/>
                </a:lnTo>
                <a:close/>
              </a:path>
              <a:path w="990600" h="103505">
                <a:moveTo>
                  <a:pt x="978026" y="46354"/>
                </a:moveTo>
                <a:lnTo>
                  <a:pt x="974851" y="46354"/>
                </a:lnTo>
                <a:lnTo>
                  <a:pt x="974851" y="57276"/>
                </a:lnTo>
                <a:lnTo>
                  <a:pt x="978026" y="57276"/>
                </a:lnTo>
                <a:lnTo>
                  <a:pt x="978026" y="46354"/>
                </a:lnTo>
                <a:close/>
              </a:path>
              <a:path w="990600" h="103505">
                <a:moveTo>
                  <a:pt x="954541" y="45429"/>
                </a:moveTo>
                <a:lnTo>
                  <a:pt x="965469" y="51804"/>
                </a:lnTo>
                <a:lnTo>
                  <a:pt x="974851" y="46354"/>
                </a:lnTo>
                <a:lnTo>
                  <a:pt x="978026" y="46354"/>
                </a:lnTo>
                <a:lnTo>
                  <a:pt x="978026" y="45465"/>
                </a:lnTo>
                <a:lnTo>
                  <a:pt x="954541" y="4542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45844" y="1389634"/>
            <a:ext cx="557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PPM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sign</a:t>
            </a:r>
            <a:r>
              <a:rPr sz="1800" spc="5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73010" y="1389634"/>
            <a:ext cx="844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Mes</a:t>
            </a:r>
            <a:r>
              <a:rPr sz="1800" spc="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10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  </a:t>
            </a:r>
            <a:r>
              <a:rPr sz="1800" spc="-5" dirty="0">
                <a:latin typeface="Carlito"/>
                <a:cs typeface="Carlito"/>
              </a:rPr>
              <a:t>signal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1942" y="2619755"/>
            <a:ext cx="6879057" cy="2965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69794" y="5712967"/>
            <a:ext cx="3527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Figure: </a:t>
            </a:r>
            <a:r>
              <a:rPr sz="2000" dirty="0">
                <a:latin typeface="Carlito"/>
                <a:cs typeface="Carlito"/>
              </a:rPr>
              <a:t>PWM </a:t>
            </a:r>
            <a:r>
              <a:rPr sz="2000" spc="-10" dirty="0">
                <a:latin typeface="Carlito"/>
                <a:cs typeface="Carlito"/>
              </a:rPr>
              <a:t>Demodulator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Circuit</a:t>
            </a:r>
            <a:endParaRPr sz="2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56491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37005"/>
            <a:ext cx="8074025" cy="4269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 </a:t>
            </a:r>
            <a:r>
              <a:rPr sz="2400" spc="-5" dirty="0">
                <a:latin typeface="Times New Roman"/>
                <a:cs typeface="Times New Roman"/>
              </a:rPr>
              <a:t>utilizes </a:t>
            </a:r>
            <a:r>
              <a:rPr sz="2400" dirty="0">
                <a:latin typeface="Times New Roman"/>
                <a:cs typeface="Times New Roman"/>
              </a:rPr>
              <a:t>the fact that the gaps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pulses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" dirty="0">
                <a:latin typeface="Times New Roman"/>
                <a:cs typeface="Times New Roman"/>
              </a:rPr>
              <a:t>PPM  </a:t>
            </a:r>
            <a:r>
              <a:rPr sz="2400" dirty="0">
                <a:latin typeface="Times New Roman"/>
                <a:cs typeface="Times New Roman"/>
              </a:rPr>
              <a:t>signal contain the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regarding the </a:t>
            </a:r>
            <a:r>
              <a:rPr sz="2400" spc="-5" dirty="0">
                <a:latin typeface="Times New Roman"/>
                <a:cs typeface="Times New Roman"/>
              </a:rPr>
              <a:t>modulating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During the </a:t>
            </a:r>
            <a:r>
              <a:rPr sz="2400" spc="-5" dirty="0">
                <a:latin typeface="Times New Roman"/>
                <a:cs typeface="Times New Roman"/>
              </a:rPr>
              <a:t>gap A- </a:t>
            </a:r>
            <a:r>
              <a:rPr sz="2400" dirty="0">
                <a:latin typeface="Times New Roman"/>
                <a:cs typeface="Times New Roman"/>
              </a:rPr>
              <a:t>B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the pulses, </a:t>
            </a:r>
            <a:r>
              <a:rPr sz="2400" spc="-5" dirty="0">
                <a:latin typeface="Times New Roman"/>
                <a:cs typeface="Times New Roman"/>
              </a:rPr>
              <a:t>the transmitter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cut-  </a:t>
            </a:r>
            <a:r>
              <a:rPr sz="2400" spc="-15" dirty="0">
                <a:latin typeface="Times New Roman"/>
                <a:cs typeface="Times New Roman"/>
              </a:rPr>
              <a:t>off,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-5" dirty="0">
                <a:latin typeface="Times New Roman"/>
                <a:cs typeface="Times New Roman"/>
              </a:rPr>
              <a:t>capacitor </a:t>
            </a:r>
            <a:r>
              <a:rPr sz="2400" dirty="0">
                <a:latin typeface="Times New Roman"/>
                <a:cs typeface="Times New Roman"/>
              </a:rPr>
              <a:t>C gets </a:t>
            </a:r>
            <a:r>
              <a:rPr sz="2400" spc="-10" dirty="0">
                <a:latin typeface="Times New Roman"/>
                <a:cs typeface="Times New Roman"/>
              </a:rPr>
              <a:t>charged </a:t>
            </a:r>
            <a:r>
              <a:rPr sz="2400" spc="-5" dirty="0">
                <a:latin typeface="Times New Roman"/>
                <a:cs typeface="Times New Roman"/>
              </a:rPr>
              <a:t>through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R-C  combination. </a:t>
            </a:r>
            <a:r>
              <a:rPr sz="2400" dirty="0">
                <a:latin typeface="Times New Roman"/>
                <a:cs typeface="Times New Roman"/>
              </a:rPr>
              <a:t>During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pulse </a:t>
            </a:r>
            <a:r>
              <a:rPr sz="2400" spc="-5" dirty="0">
                <a:latin typeface="Times New Roman"/>
                <a:cs typeface="Times New Roman"/>
              </a:rPr>
              <a:t>duration B-C,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capacitor  discharges through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transistor,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collector voltage  becomes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low.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Thus the </a:t>
            </a:r>
            <a:r>
              <a:rPr sz="2400" spc="-5" dirty="0">
                <a:latin typeface="Times New Roman"/>
                <a:cs typeface="Times New Roman"/>
              </a:rPr>
              <a:t>waveform </a:t>
            </a:r>
            <a:r>
              <a:rPr sz="2400" dirty="0">
                <a:latin typeface="Times New Roman"/>
                <a:cs typeface="Times New Roman"/>
              </a:rPr>
              <a:t>at the </a:t>
            </a:r>
            <a:r>
              <a:rPr sz="2400" spc="-5" dirty="0">
                <a:latin typeface="Times New Roman"/>
                <a:cs typeface="Times New Roman"/>
              </a:rPr>
              <a:t>collector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approximately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saw  </a:t>
            </a:r>
            <a:r>
              <a:rPr sz="2400" dirty="0">
                <a:latin typeface="Times New Roman"/>
                <a:cs typeface="Times New Roman"/>
              </a:rPr>
              <a:t>tooth </a:t>
            </a:r>
            <a:r>
              <a:rPr sz="2400" spc="-5" dirty="0">
                <a:latin typeface="Times New Roman"/>
                <a:cs typeface="Times New Roman"/>
              </a:rPr>
              <a:t>waveform whose </a:t>
            </a:r>
            <a:r>
              <a:rPr sz="2400" dirty="0">
                <a:latin typeface="Times New Roman"/>
                <a:cs typeface="Times New Roman"/>
              </a:rPr>
              <a:t>envelope is the </a:t>
            </a:r>
            <a:r>
              <a:rPr sz="2400" spc="-5" dirty="0">
                <a:latin typeface="Times New Roman"/>
                <a:cs typeface="Times New Roman"/>
              </a:rPr>
              <a:t>modulating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 this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passed through </a:t>
            </a:r>
            <a:r>
              <a:rPr sz="2400" dirty="0">
                <a:latin typeface="Times New Roman"/>
                <a:cs typeface="Times New Roman"/>
              </a:rPr>
              <a:t>a second order </a:t>
            </a:r>
            <a:r>
              <a:rPr sz="2400" spc="-5" dirty="0">
                <a:latin typeface="Times New Roman"/>
                <a:cs typeface="Times New Roman"/>
              </a:rPr>
              <a:t>OP- AMP </a:t>
            </a:r>
            <a:r>
              <a:rPr sz="2400" spc="-10" dirty="0">
                <a:latin typeface="Times New Roman"/>
                <a:cs typeface="Times New Roman"/>
              </a:rPr>
              <a:t>low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pass  </a:t>
            </a:r>
            <a:r>
              <a:rPr sz="2400" spc="-20" dirty="0">
                <a:latin typeface="Times New Roman"/>
                <a:cs typeface="Times New Roman"/>
              </a:rPr>
              <a:t>filter,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get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desired </a:t>
            </a:r>
            <a:r>
              <a:rPr sz="2400" spc="-5" dirty="0">
                <a:latin typeface="Times New Roman"/>
                <a:cs typeface="Times New Roman"/>
              </a:rPr>
              <a:t>demodulated output.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77820" y="-23848"/>
            <a:ext cx="608261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Demodulation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PPM</a:t>
            </a:r>
          </a:p>
        </p:txBody>
      </p:sp>
    </p:spTree>
    <p:extLst>
      <p:ext uri="{BB962C8B-B14F-4D97-AF65-F5344CB8AC3E}">
        <p14:creationId xmlns:p14="http://schemas.microsoft.com/office/powerpoint/2010/main" val="380586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5561" y="42164"/>
            <a:ext cx="913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PPM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787654"/>
            <a:ext cx="8074659" cy="38303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Advantages of</a:t>
            </a:r>
            <a:r>
              <a:rPr sz="24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PPM: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Like </a:t>
            </a:r>
            <a:r>
              <a:rPr sz="2400" spc="-5" dirty="0">
                <a:latin typeface="Times New Roman"/>
                <a:cs typeface="Times New Roman"/>
              </a:rPr>
              <a:t>PWM,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PPM, amplitude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held constant thus </a:t>
            </a:r>
            <a:r>
              <a:rPr sz="2400" dirty="0">
                <a:latin typeface="Times New Roman"/>
                <a:cs typeface="Times New Roman"/>
              </a:rPr>
              <a:t>less </a:t>
            </a:r>
            <a:r>
              <a:rPr sz="2400" spc="-5" dirty="0">
                <a:latin typeface="Times New Roman"/>
                <a:cs typeface="Times New Roman"/>
              </a:rPr>
              <a:t>noise  </a:t>
            </a:r>
            <a:r>
              <a:rPr sz="2400" dirty="0">
                <a:latin typeface="Times New Roman"/>
                <a:cs typeface="Times New Roman"/>
              </a:rPr>
              <a:t>interference.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Signal and noise separation is very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Because of constant </a:t>
            </a:r>
            <a:r>
              <a:rPr sz="2400" spc="-5" dirty="0">
                <a:latin typeface="Times New Roman"/>
                <a:cs typeface="Times New Roman"/>
              </a:rPr>
              <a:t>pulse widths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amplitudes, transmission  </a:t>
            </a:r>
            <a:r>
              <a:rPr sz="2400" dirty="0">
                <a:latin typeface="Times New Roman"/>
                <a:cs typeface="Times New Roman"/>
              </a:rPr>
              <a:t>power for each pulse 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Disadvantages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of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PWM: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Synchronization between </a:t>
            </a:r>
            <a:r>
              <a:rPr sz="2400" spc="-5" dirty="0">
                <a:latin typeface="Times New Roman"/>
                <a:cs typeface="Times New Roman"/>
              </a:rPr>
              <a:t>transmitter </a:t>
            </a:r>
            <a:r>
              <a:rPr sz="2400" dirty="0">
                <a:latin typeface="Times New Roman"/>
                <a:cs typeface="Times New Roman"/>
              </a:rPr>
              <a:t>and receiver is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dirty="0">
                <a:latin typeface="Times New Roman"/>
                <a:cs typeface="Times New Roman"/>
              </a:rPr>
              <a:t>bandwidth is required for the </a:t>
            </a:r>
            <a:r>
              <a:rPr sz="2400" spc="-5" dirty="0">
                <a:latin typeface="Times New Roman"/>
                <a:cs typeface="Times New Roman"/>
              </a:rPr>
              <a:t>PPM as compared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PAM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6325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901" y="4064"/>
            <a:ext cx="7776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 between </a:t>
            </a:r>
            <a:r>
              <a:rPr spc="-60" dirty="0"/>
              <a:t>PAM, </a:t>
            </a:r>
            <a:r>
              <a:rPr dirty="0"/>
              <a:t>PWM &amp; PPM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0225" y="1063625"/>
          <a:ext cx="8154034" cy="5030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4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751">
                <a:tc>
                  <a:txBody>
                    <a:bodyPr/>
                    <a:lstStyle/>
                    <a:p>
                      <a:pPr marL="201930">
                        <a:lnSpc>
                          <a:spcPts val="2375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ts val="2375"/>
                        </a:lnSpc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PAM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PWM/PDM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PPM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39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72720" algn="r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9588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Amplitude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the pulse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proportional to the  amplitude of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modulating  signal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73660" marR="23241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Width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the pulse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proportional to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amplitude  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modulating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signal.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marR="156210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 relative position of  the pulse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proportional  to the amplitude of  modulating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signal.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9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185420" algn="r">
                        <a:lnSpc>
                          <a:spcPct val="100000"/>
                        </a:lnSpc>
                        <a:spcBef>
                          <a:spcPts val="163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16129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 bandwidth of the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transmission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channel  depends on width of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 pulse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3660" marR="1066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Bandwidth of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transmission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channel depends on rise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pulse.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marR="23939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Bandwidth of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transmission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channel  depends on rise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 the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pulse.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39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7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18542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513715">
                        <a:lnSpc>
                          <a:spcPct val="995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instantaneous  power of the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transmitter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varies  with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amplitude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  pulses.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marR="127000">
                        <a:lnSpc>
                          <a:spcPct val="99400"/>
                        </a:lnSpc>
                        <a:spcBef>
                          <a:spcPts val="14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 instantaneous  power of the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transmitter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varies with width of  pulses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2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marR="410845">
                        <a:lnSpc>
                          <a:spcPct val="995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The instantaneous  power of the 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transmitter</a:t>
                      </a:r>
                      <a:r>
                        <a:rPr sz="20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remains 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constant with  width of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pulses.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2113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30225" y="1974850"/>
          <a:ext cx="8154034" cy="34321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4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2751">
                <a:tc>
                  <a:txBody>
                    <a:bodyPr/>
                    <a:lstStyle/>
                    <a:p>
                      <a:pPr marL="201930">
                        <a:lnSpc>
                          <a:spcPts val="2375"/>
                        </a:lnSpc>
                        <a:spcBef>
                          <a:spcPts val="22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8590">
                        <a:lnSpc>
                          <a:spcPts val="2375"/>
                        </a:lnSpc>
                      </a:pP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PAM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4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PWM/PDM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4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PPM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746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30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2438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257810">
                        <a:lnSpc>
                          <a:spcPts val="2350"/>
                        </a:lnSpc>
                        <a:spcBef>
                          <a:spcPts val="18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Noise interference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  high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87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marR="471170">
                        <a:lnSpc>
                          <a:spcPts val="2350"/>
                        </a:lnSpc>
                        <a:spcBef>
                          <a:spcPts val="18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Noise interference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minimum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 marR="273050">
                        <a:lnSpc>
                          <a:spcPts val="2350"/>
                        </a:lnSpc>
                        <a:spcBef>
                          <a:spcPts val="18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Noise interference</a:t>
                      </a:r>
                      <a:r>
                        <a:rPr sz="2000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 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minimum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508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System is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complex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Simple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implement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Simple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implement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057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375"/>
                        </a:lnSpc>
                        <a:spcBef>
                          <a:spcPts val="83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Similar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Amplitude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3025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modulation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75"/>
                        </a:lnSpc>
                        <a:spcBef>
                          <a:spcPts val="83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Similar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frequency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modulation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75"/>
                        </a:lnSpc>
                        <a:spcBef>
                          <a:spcPts val="83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Simple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Phase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3660">
                        <a:lnSpc>
                          <a:spcPts val="237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modulation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901" y="80517"/>
            <a:ext cx="77762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2940" marR="5080" indent="-319087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Comparison between </a:t>
            </a:r>
            <a:r>
              <a:rPr spc="-60" dirty="0"/>
              <a:t>PAM, </a:t>
            </a:r>
            <a:r>
              <a:rPr dirty="0"/>
              <a:t>PWM &amp; PPM  </a:t>
            </a:r>
            <a:r>
              <a:rPr spc="-15" dirty="0"/>
              <a:t>Contd.,</a:t>
            </a:r>
          </a:p>
        </p:txBody>
      </p:sp>
    </p:spTree>
    <p:extLst>
      <p:ext uri="{BB962C8B-B14F-4D97-AF65-F5344CB8AC3E}">
        <p14:creationId xmlns:p14="http://schemas.microsoft.com/office/powerpoint/2010/main" val="393275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152400"/>
            <a:ext cx="2912364" cy="702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0" y="2549651"/>
            <a:ext cx="228600" cy="416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6623" y="4847844"/>
            <a:ext cx="3813048" cy="7724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67000" y="990600"/>
            <a:ext cx="2895600" cy="7738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328371"/>
            <a:ext cx="8072755" cy="5094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0880" algn="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(1)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R="666115" algn="r">
              <a:lnSpc>
                <a:spcPct val="100000"/>
              </a:lnSpc>
              <a:spcBef>
                <a:spcPts val="1670"/>
              </a:spcBef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Where </a:t>
            </a:r>
            <a:r>
              <a:rPr sz="2800" dirty="0">
                <a:latin typeface="Times New Roman"/>
                <a:cs typeface="Times New Roman"/>
              </a:rPr>
              <a:t>G(f)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Fourier </a:t>
            </a:r>
            <a:r>
              <a:rPr sz="2800" spc="-15" dirty="0">
                <a:latin typeface="Times New Roman"/>
                <a:cs typeface="Times New Roman"/>
              </a:rPr>
              <a:t>Transform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original  </a:t>
            </a:r>
            <a:r>
              <a:rPr sz="2800" dirty="0">
                <a:latin typeface="Times New Roman"/>
                <a:cs typeface="Times New Roman"/>
              </a:rPr>
              <a:t>signal </a:t>
            </a:r>
            <a:r>
              <a:rPr sz="2800" spc="-5" dirty="0">
                <a:latin typeface="Times New Roman"/>
                <a:cs typeface="Times New Roman"/>
              </a:rPr>
              <a:t>g(t), and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sampling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above equation states that the process </a:t>
            </a:r>
            <a:r>
              <a:rPr sz="2800" spc="-15" dirty="0">
                <a:latin typeface="Times New Roman"/>
                <a:cs typeface="Times New Roman"/>
              </a:rPr>
              <a:t>of  </a:t>
            </a:r>
            <a:r>
              <a:rPr sz="2800" dirty="0">
                <a:latin typeface="Times New Roman"/>
                <a:cs typeface="Times New Roman"/>
              </a:rPr>
              <a:t>uniformly </a:t>
            </a:r>
            <a:r>
              <a:rPr sz="2800" spc="-5" dirty="0">
                <a:latin typeface="Times New Roman"/>
                <a:cs typeface="Times New Roman"/>
              </a:rPr>
              <a:t>sampling a continuous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spc="-5" dirty="0">
                <a:latin typeface="Times New Roman"/>
                <a:cs typeface="Times New Roman"/>
              </a:rPr>
              <a:t>signal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finite  </a:t>
            </a:r>
            <a:r>
              <a:rPr sz="2800" spc="-10" dirty="0">
                <a:latin typeface="Times New Roman"/>
                <a:cs typeface="Times New Roman"/>
              </a:rPr>
              <a:t>energy </a:t>
            </a:r>
            <a:r>
              <a:rPr sz="2800" spc="-5" dirty="0">
                <a:latin typeface="Times New Roman"/>
                <a:cs typeface="Times New Roman"/>
              </a:rPr>
              <a:t>results in a periodic spectrum with a period  </a:t>
            </a:r>
            <a:r>
              <a:rPr sz="2800" dirty="0">
                <a:latin typeface="Times New Roman"/>
                <a:cs typeface="Times New Roman"/>
              </a:rPr>
              <a:t>equal </a:t>
            </a:r>
            <a:r>
              <a:rPr sz="2800" spc="-5" dirty="0">
                <a:latin typeface="Times New Roman"/>
                <a:cs typeface="Times New Roman"/>
              </a:rPr>
              <a:t>to sampling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rate.</a:t>
            </a:r>
            <a:endParaRPr sz="2800">
              <a:latin typeface="Times New Roman"/>
              <a:cs typeface="Times New Roman"/>
            </a:endParaRPr>
          </a:p>
          <a:p>
            <a:pPr marR="640080" algn="r">
              <a:lnSpc>
                <a:spcPct val="100000"/>
              </a:lnSpc>
              <a:spcBef>
                <a:spcPts val="2540"/>
              </a:spcBef>
            </a:pPr>
            <a:r>
              <a:rPr sz="2000" dirty="0">
                <a:latin typeface="Times New Roman"/>
                <a:cs typeface="Times New Roman"/>
              </a:rPr>
              <a:t>(3)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9281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46225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13205"/>
            <a:ext cx="807339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Suppose, that the signal </a:t>
            </a:r>
            <a:r>
              <a:rPr sz="2400" i="1" dirty="0">
                <a:latin typeface="Times New Roman"/>
                <a:cs typeface="Times New Roman"/>
              </a:rPr>
              <a:t>g(t)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strictly band-limited, with </a:t>
            </a:r>
            <a:r>
              <a:rPr sz="2400" dirty="0">
                <a:latin typeface="Times New Roman"/>
                <a:cs typeface="Times New Roman"/>
              </a:rPr>
              <a:t>no  frequency </a:t>
            </a:r>
            <a:r>
              <a:rPr sz="2400" spc="-5" dirty="0">
                <a:latin typeface="Times New Roman"/>
                <a:cs typeface="Times New Roman"/>
              </a:rPr>
              <a:t>components </a:t>
            </a:r>
            <a:r>
              <a:rPr sz="2400" dirty="0">
                <a:latin typeface="Times New Roman"/>
                <a:cs typeface="Times New Roman"/>
              </a:rPr>
              <a:t>higher than W Hertz. That </a:t>
            </a:r>
            <a:r>
              <a:rPr sz="2400" spc="-5" dirty="0">
                <a:latin typeface="Times New Roman"/>
                <a:cs typeface="Times New Roman"/>
              </a:rPr>
              <a:t>is,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Fourier transform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i="1" spc="-5" dirty="0">
                <a:latin typeface="Times New Roman"/>
                <a:cs typeface="Times New Roman"/>
              </a:rPr>
              <a:t>g(t) </a:t>
            </a:r>
            <a:r>
              <a:rPr sz="2400" dirty="0">
                <a:latin typeface="Times New Roman"/>
                <a:cs typeface="Times New Roman"/>
              </a:rPr>
              <a:t>has the property that </a:t>
            </a:r>
            <a:r>
              <a:rPr sz="2400" i="1" spc="-5" dirty="0">
                <a:latin typeface="Times New Roman"/>
                <a:cs typeface="Times New Roman"/>
              </a:rPr>
              <a:t>G(f) </a:t>
            </a:r>
            <a:r>
              <a:rPr sz="2400" i="1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endParaRPr sz="2400">
              <a:latin typeface="Times New Roman"/>
              <a:cs typeface="Times New Roman"/>
            </a:endParaRPr>
          </a:p>
          <a:p>
            <a:pPr marL="355600" marR="6350" indent="647700" algn="just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as illustrated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below figure. Also we </a:t>
            </a:r>
            <a:r>
              <a:rPr sz="2400" dirty="0">
                <a:latin typeface="Times New Roman"/>
                <a:cs typeface="Times New Roman"/>
              </a:rPr>
              <a:t>choose, </a:t>
            </a:r>
            <a:r>
              <a:rPr sz="2400" spc="-90" dirty="0">
                <a:latin typeface="Times New Roman"/>
                <a:cs typeface="Times New Roman"/>
              </a:rPr>
              <a:t>Ts </a:t>
            </a:r>
            <a:r>
              <a:rPr sz="2400" dirty="0">
                <a:latin typeface="Times New Roman"/>
                <a:cs typeface="Times New Roman"/>
              </a:rPr>
              <a:t>=  </a:t>
            </a:r>
            <a:r>
              <a:rPr sz="2400" spc="-50" dirty="0">
                <a:latin typeface="Times New Roman"/>
                <a:cs typeface="Times New Roman"/>
              </a:rPr>
              <a:t>1/2W, </a:t>
            </a:r>
            <a:r>
              <a:rPr sz="2400" dirty="0">
                <a:latin typeface="Times New Roman"/>
                <a:cs typeface="Times New Roman"/>
              </a:rPr>
              <a:t>then the corresponding spectrum </a:t>
            </a:r>
            <a:r>
              <a:rPr sz="2400" spc="-5" dirty="0">
                <a:latin typeface="Times New Roman"/>
                <a:cs typeface="Times New Roman"/>
              </a:rPr>
              <a:t>shown </a:t>
            </a:r>
            <a:r>
              <a:rPr sz="2400" dirty="0">
                <a:latin typeface="Times New Roman"/>
                <a:cs typeface="Times New Roman"/>
              </a:rPr>
              <a:t>in figure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2748" y="-77176"/>
            <a:ext cx="606166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Sampling </a:t>
            </a:r>
            <a:r>
              <a:rPr spc="-10" dirty="0"/>
              <a:t>Process</a:t>
            </a:r>
            <a:r>
              <a:rPr spc="-55" dirty="0"/>
              <a:t> </a:t>
            </a:r>
            <a:r>
              <a:rPr spc="-15" dirty="0"/>
              <a:t>Contd.,</a:t>
            </a:r>
          </a:p>
        </p:txBody>
      </p:sp>
      <p:sp>
        <p:nvSpPr>
          <p:cNvPr id="4" name="object 4"/>
          <p:cNvSpPr/>
          <p:nvPr/>
        </p:nvSpPr>
        <p:spPr>
          <a:xfrm>
            <a:off x="851916" y="2299716"/>
            <a:ext cx="672084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89264" y="3221685"/>
            <a:ext cx="7185737" cy="2502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7367" y="5933947"/>
            <a:ext cx="770953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rlito"/>
                <a:cs typeface="Carlito"/>
              </a:rPr>
              <a:t>Figure: </a:t>
            </a:r>
            <a:r>
              <a:rPr sz="1800" spc="-5" dirty="0">
                <a:latin typeface="Carlito"/>
                <a:cs typeface="Carlito"/>
              </a:rPr>
              <a:t>(a)Spectrum 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strictly </a:t>
            </a:r>
            <a:r>
              <a:rPr sz="1800" spc="-5" dirty="0">
                <a:latin typeface="Carlito"/>
                <a:cs typeface="Carlito"/>
              </a:rPr>
              <a:t>band-limited signal</a:t>
            </a:r>
            <a:r>
              <a:rPr sz="1800" spc="9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g(t)</a:t>
            </a:r>
            <a:endParaRPr sz="1800">
              <a:latin typeface="Carlito"/>
              <a:cs typeface="Carlito"/>
            </a:endParaRPr>
          </a:p>
          <a:p>
            <a:pPr marL="79883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(b) Spectrum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sampled </a:t>
            </a:r>
            <a:r>
              <a:rPr sz="1800" spc="-10" dirty="0">
                <a:latin typeface="Carlito"/>
                <a:cs typeface="Carlito"/>
              </a:rPr>
              <a:t>version </a:t>
            </a:r>
            <a:r>
              <a:rPr sz="1800" spc="-5" dirty="0">
                <a:latin typeface="Carlito"/>
                <a:cs typeface="Carlito"/>
              </a:rPr>
              <a:t>of g(t)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sampling period</a:t>
            </a:r>
            <a:r>
              <a:rPr sz="1800" spc="114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Ts=1/2W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79281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8108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998212"/>
            <a:ext cx="5314950" cy="178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Hence, under the following two </a:t>
            </a:r>
            <a:r>
              <a:rPr sz="2400" dirty="0">
                <a:latin typeface="Times New Roman"/>
                <a:cs typeface="Times New Roman"/>
              </a:rPr>
              <a:t>conditions,  </a:t>
            </a:r>
            <a:r>
              <a:rPr sz="2400" spc="-5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find from equation (5)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0" y="2133600"/>
            <a:ext cx="3733800" cy="847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74901"/>
            <a:ext cx="3148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 Fourier </a:t>
            </a:r>
            <a:r>
              <a:rPr sz="2400" spc="-10" dirty="0">
                <a:latin typeface="Times New Roman"/>
                <a:cs typeface="Times New Roman"/>
              </a:rPr>
              <a:t>Transform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1251" y="1774901"/>
            <a:ext cx="30880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dirty="0">
                <a:latin typeface="Times New Roman"/>
                <a:cs typeface="Times New Roman"/>
              </a:rPr>
              <a:t>also </a:t>
            </a:r>
            <a:r>
              <a:rPr sz="2400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expressed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0" y="1905000"/>
            <a:ext cx="533400" cy="313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3581400"/>
            <a:ext cx="2534412" cy="285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0600" y="4000500"/>
            <a:ext cx="990600" cy="247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64018" y="1014730"/>
            <a:ext cx="323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76209" y="2386711"/>
            <a:ext cx="323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76515" y="232465"/>
            <a:ext cx="6724967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Sampling </a:t>
            </a:r>
            <a:r>
              <a:rPr spc="-10" dirty="0"/>
              <a:t>Process</a:t>
            </a:r>
            <a:r>
              <a:rPr spc="-55" dirty="0"/>
              <a:t> </a:t>
            </a:r>
            <a:r>
              <a:rPr spc="-15" dirty="0"/>
              <a:t>Contd.,</a:t>
            </a:r>
          </a:p>
        </p:txBody>
      </p:sp>
      <p:sp>
        <p:nvSpPr>
          <p:cNvPr id="12" name="object 12"/>
          <p:cNvSpPr/>
          <p:nvPr/>
        </p:nvSpPr>
        <p:spPr>
          <a:xfrm>
            <a:off x="2971800" y="4966589"/>
            <a:ext cx="3124200" cy="4212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8839" y="4813443"/>
            <a:ext cx="7804150" cy="153416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R="587375" algn="r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latin typeface="Times New Roman"/>
                <a:cs typeface="Times New Roman"/>
              </a:rPr>
              <a:t>(6)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 marR="5080">
              <a:lnSpc>
                <a:spcPts val="3020"/>
              </a:lnSpc>
              <a:tabLst>
                <a:tab pos="1547495" algn="l"/>
                <a:tab pos="2945130" algn="l"/>
                <a:tab pos="3535045" algn="l"/>
                <a:tab pos="4263390" algn="l"/>
                <a:tab pos="4868545" algn="l"/>
                <a:tab pos="5891530" algn="l"/>
                <a:tab pos="7377430" algn="l"/>
              </a:tabLst>
            </a:pP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spc="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b</a:t>
            </a:r>
            <a:r>
              <a:rPr sz="2800" spc="-5" dirty="0">
                <a:latin typeface="Times New Roman"/>
                <a:cs typeface="Times New Roman"/>
              </a:rPr>
              <a:t>st</a:t>
            </a:r>
            <a:r>
              <a:rPr sz="2800" spc="-2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5" dirty="0">
                <a:latin typeface="Times New Roman"/>
                <a:cs typeface="Times New Roman"/>
              </a:rPr>
              <a:t>te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equation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5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abo</a:t>
            </a:r>
            <a:r>
              <a:rPr sz="2800" dirty="0">
                <a:latin typeface="Times New Roman"/>
                <a:cs typeface="Times New Roman"/>
              </a:rPr>
              <a:t>v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equation,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we  may </a:t>
            </a:r>
            <a:r>
              <a:rPr sz="2800" spc="-5" dirty="0">
                <a:latin typeface="Times New Roman"/>
                <a:cs typeface="Times New Roman"/>
              </a:rPr>
              <a:t>also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write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60548" y="914400"/>
            <a:ext cx="2778252" cy="5844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79281" y="6464909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89092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5070424"/>
            <a:ext cx="1327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2411" y="914400"/>
            <a:ext cx="4780788" cy="62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5524" y="4163567"/>
            <a:ext cx="5638800" cy="740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014730"/>
            <a:ext cx="8073390" cy="5544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252334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(7)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Therefore, </a:t>
            </a:r>
            <a:r>
              <a:rPr sz="2400" spc="-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sampled values of </a:t>
            </a:r>
            <a:r>
              <a:rPr sz="2400" i="1" spc="-5" dirty="0">
                <a:latin typeface="Times New Roman"/>
                <a:cs typeface="Times New Roman"/>
              </a:rPr>
              <a:t>g(n/2W)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signal </a:t>
            </a:r>
            <a:r>
              <a:rPr sz="2400" i="1" spc="-5" dirty="0">
                <a:latin typeface="Times New Roman"/>
                <a:cs typeface="Times New Roman"/>
              </a:rPr>
              <a:t>g(t) 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specified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n, then </a:t>
            </a:r>
            <a:r>
              <a:rPr sz="2400" spc="-5" dirty="0">
                <a:latin typeface="Times New Roman"/>
                <a:cs typeface="Times New Roman"/>
              </a:rPr>
              <a:t>the Fourier </a:t>
            </a:r>
            <a:r>
              <a:rPr sz="2400" dirty="0">
                <a:latin typeface="Times New Roman"/>
                <a:cs typeface="Times New Roman"/>
              </a:rPr>
              <a:t>transform G(f) of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signal is </a:t>
            </a:r>
            <a:r>
              <a:rPr sz="2400" spc="-5" dirty="0">
                <a:latin typeface="Times New Roman"/>
                <a:cs typeface="Times New Roman"/>
              </a:rPr>
              <a:t>uniquely determined </a:t>
            </a:r>
            <a:r>
              <a:rPr sz="2400" dirty="0">
                <a:latin typeface="Times New Roman"/>
                <a:cs typeface="Times New Roman"/>
              </a:rPr>
              <a:t>using eq (7). Because </a:t>
            </a:r>
            <a:r>
              <a:rPr sz="2400" spc="-5" dirty="0">
                <a:latin typeface="Times New Roman"/>
                <a:cs typeface="Times New Roman"/>
              </a:rPr>
              <a:t>the  </a:t>
            </a:r>
            <a:r>
              <a:rPr sz="2400" dirty="0">
                <a:latin typeface="Times New Roman"/>
                <a:cs typeface="Times New Roman"/>
              </a:rPr>
              <a:t>sequence </a:t>
            </a:r>
            <a:r>
              <a:rPr sz="2400" i="1" spc="-5" dirty="0">
                <a:latin typeface="Times New Roman"/>
                <a:cs typeface="Times New Roman"/>
              </a:rPr>
              <a:t>g(n/2W)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all the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contained in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g(t)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expression for reconstructing the original signal </a:t>
            </a:r>
            <a:r>
              <a:rPr sz="2400" spc="-10" dirty="0">
                <a:latin typeface="Times New Roman"/>
                <a:cs typeface="Times New Roman"/>
              </a:rPr>
              <a:t>g(t)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 sequence of </a:t>
            </a:r>
            <a:r>
              <a:rPr sz="2400" spc="-5" dirty="0">
                <a:latin typeface="Times New Roman"/>
                <a:cs typeface="Times New Roman"/>
              </a:rPr>
              <a:t>sample </a:t>
            </a:r>
            <a:r>
              <a:rPr sz="2400" dirty="0">
                <a:latin typeface="Times New Roman"/>
                <a:cs typeface="Times New Roman"/>
              </a:rPr>
              <a:t>values </a:t>
            </a:r>
            <a:r>
              <a:rPr sz="2400" spc="-5" dirty="0">
                <a:latin typeface="Times New Roman"/>
                <a:cs typeface="Times New Roman"/>
              </a:rPr>
              <a:t>{</a:t>
            </a:r>
            <a:r>
              <a:rPr sz="2400" i="1" spc="-5" dirty="0">
                <a:latin typeface="Times New Roman"/>
                <a:cs typeface="Times New Roman"/>
              </a:rPr>
              <a:t>g(n/2W)}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7239634">
              <a:lnSpc>
                <a:spcPct val="100000"/>
              </a:lnSpc>
              <a:spcBef>
                <a:spcPts val="1420"/>
              </a:spcBef>
            </a:pPr>
            <a:r>
              <a:rPr sz="2000" dirty="0">
                <a:latin typeface="Times New Roman"/>
                <a:cs typeface="Times New Roman"/>
              </a:rPr>
              <a:t>(8)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marR="5080" indent="129540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playing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role of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interpolation function. </a:t>
            </a:r>
            <a:r>
              <a:rPr sz="2400" spc="-10" dirty="0">
                <a:latin typeface="Times New Roman"/>
                <a:cs typeface="Times New Roman"/>
              </a:rPr>
              <a:t>Each  </a:t>
            </a:r>
            <a:r>
              <a:rPr sz="2400" spc="-5" dirty="0">
                <a:latin typeface="Times New Roman"/>
                <a:cs typeface="Times New Roman"/>
              </a:rPr>
              <a:t>sample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multiplied </a:t>
            </a:r>
            <a:r>
              <a:rPr sz="2400" dirty="0">
                <a:latin typeface="Times New Roman"/>
                <a:cs typeface="Times New Roman"/>
              </a:rPr>
              <a:t>by a </a:t>
            </a:r>
            <a:r>
              <a:rPr sz="2400" spc="-5" dirty="0">
                <a:latin typeface="Times New Roman"/>
                <a:cs typeface="Times New Roman"/>
              </a:rPr>
              <a:t>delayed </a:t>
            </a:r>
            <a:r>
              <a:rPr sz="2400" dirty="0">
                <a:latin typeface="Times New Roman"/>
                <a:cs typeface="Times New Roman"/>
              </a:rPr>
              <a:t>version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interpolation  </a:t>
            </a:r>
            <a:r>
              <a:rPr sz="2400" dirty="0">
                <a:latin typeface="Times New Roman"/>
                <a:cs typeface="Times New Roman"/>
              </a:rPr>
              <a:t>function, </a:t>
            </a:r>
            <a:r>
              <a:rPr sz="2400" spc="-5" dirty="0">
                <a:latin typeface="Times New Roman"/>
                <a:cs typeface="Times New Roman"/>
              </a:rPr>
              <a:t>and all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resulting waveforms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" dirty="0">
                <a:latin typeface="Times New Roman"/>
                <a:cs typeface="Times New Roman"/>
              </a:rPr>
              <a:t>added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obtain  </a:t>
            </a:r>
            <a:r>
              <a:rPr sz="2400" dirty="0">
                <a:latin typeface="Times New Roman"/>
                <a:cs typeface="Times New Roman"/>
              </a:rPr>
              <a:t>g(t)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3647" y="5219700"/>
            <a:ext cx="1063752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80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8632" y="-23848"/>
            <a:ext cx="5033728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Sampling</a:t>
            </a:r>
            <a:r>
              <a:rPr spc="-45" dirty="0"/>
              <a:t> </a:t>
            </a:r>
            <a:r>
              <a:rPr spc="-10" dirty="0"/>
              <a:t>Theorem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000244" y="4960620"/>
            <a:ext cx="1956435" cy="677545"/>
            <a:chOff x="5000244" y="4960620"/>
            <a:chExt cx="1956435" cy="677545"/>
          </a:xfrm>
        </p:grpSpPr>
        <p:sp>
          <p:nvSpPr>
            <p:cNvPr id="4" name="object 4"/>
            <p:cNvSpPr/>
            <p:nvPr/>
          </p:nvSpPr>
          <p:spPr>
            <a:xfrm>
              <a:off x="5000244" y="4960620"/>
              <a:ext cx="1367789" cy="6774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7524" y="4960620"/>
              <a:ext cx="858774" cy="6774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29839" y="5326379"/>
            <a:ext cx="2376805" cy="677545"/>
            <a:chOff x="2529839" y="5326379"/>
            <a:chExt cx="2376805" cy="677545"/>
          </a:xfrm>
        </p:grpSpPr>
        <p:sp>
          <p:nvSpPr>
            <p:cNvPr id="7" name="object 7"/>
            <p:cNvSpPr/>
            <p:nvPr/>
          </p:nvSpPr>
          <p:spPr>
            <a:xfrm>
              <a:off x="2529839" y="5326379"/>
              <a:ext cx="1369314" cy="6774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0731" y="5326379"/>
              <a:ext cx="1335786" cy="67741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5940" y="1013205"/>
            <a:ext cx="807402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band-limited </a:t>
            </a:r>
            <a:r>
              <a:rPr sz="2400" dirty="0">
                <a:latin typeface="Times New Roman"/>
                <a:cs typeface="Times New Roman"/>
              </a:rPr>
              <a:t>signal of </a:t>
            </a:r>
            <a:r>
              <a:rPr sz="2400" spc="-5" dirty="0">
                <a:latin typeface="Times New Roman"/>
                <a:cs typeface="Times New Roman"/>
              </a:rPr>
              <a:t>finite </a:t>
            </a:r>
            <a:r>
              <a:rPr sz="2400" spc="-30" dirty="0">
                <a:latin typeface="Times New Roman"/>
                <a:cs typeface="Times New Roman"/>
              </a:rPr>
              <a:t>energy,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frequency  components </a:t>
            </a:r>
            <a:r>
              <a:rPr sz="2400" dirty="0">
                <a:latin typeface="Times New Roman"/>
                <a:cs typeface="Times New Roman"/>
              </a:rPr>
              <a:t>higher than W Hertz,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completely </a:t>
            </a:r>
            <a:r>
              <a:rPr sz="2400" dirty="0">
                <a:latin typeface="Times New Roman"/>
                <a:cs typeface="Times New Roman"/>
              </a:rPr>
              <a:t>described by  specifying </a:t>
            </a:r>
            <a:r>
              <a:rPr sz="2400" spc="-5" dirty="0">
                <a:latin typeface="Times New Roman"/>
                <a:cs typeface="Times New Roman"/>
              </a:rPr>
              <a:t>the values 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signal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instants of time seperated  </a:t>
            </a:r>
            <a:r>
              <a:rPr sz="2400" dirty="0">
                <a:latin typeface="Times New Roman"/>
                <a:cs typeface="Times New Roman"/>
              </a:rPr>
              <a:t>by 1/2W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seconds.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3200" b="1" dirty="0">
                <a:solidFill>
                  <a:srgbClr val="17375E"/>
                </a:solidFill>
                <a:latin typeface="Times New Roman"/>
                <a:cs typeface="Times New Roman"/>
              </a:rPr>
              <a:t>OR</a:t>
            </a:r>
            <a:endParaRPr sz="32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A band-limited </a:t>
            </a:r>
            <a:r>
              <a:rPr sz="2400" dirty="0">
                <a:latin typeface="Times New Roman"/>
                <a:cs typeface="Times New Roman"/>
              </a:rPr>
              <a:t>signal of </a:t>
            </a:r>
            <a:r>
              <a:rPr sz="2400" spc="-5" dirty="0">
                <a:latin typeface="Times New Roman"/>
                <a:cs typeface="Times New Roman"/>
              </a:rPr>
              <a:t>finite </a:t>
            </a:r>
            <a:r>
              <a:rPr sz="2400" spc="-30" dirty="0">
                <a:latin typeface="Times New Roman"/>
                <a:cs typeface="Times New Roman"/>
              </a:rPr>
              <a:t>energy,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frequency  components </a:t>
            </a:r>
            <a:r>
              <a:rPr sz="2400" dirty="0">
                <a:latin typeface="Times New Roman"/>
                <a:cs typeface="Times New Roman"/>
              </a:rPr>
              <a:t>higher </a:t>
            </a:r>
            <a:r>
              <a:rPr sz="2400" spc="-5" dirty="0">
                <a:latin typeface="Times New Roman"/>
                <a:cs typeface="Times New Roman"/>
              </a:rPr>
              <a:t>than </a:t>
            </a:r>
            <a:r>
              <a:rPr sz="2400" dirty="0">
                <a:latin typeface="Times New Roman"/>
                <a:cs typeface="Times New Roman"/>
              </a:rPr>
              <a:t>W Hertz, </a:t>
            </a:r>
            <a:r>
              <a:rPr sz="2400" spc="-10" dirty="0">
                <a:latin typeface="Times New Roman"/>
                <a:cs typeface="Times New Roman"/>
              </a:rPr>
              <a:t>may </a:t>
            </a:r>
            <a:r>
              <a:rPr sz="2400" spc="-5" dirty="0">
                <a:latin typeface="Times New Roman"/>
                <a:cs typeface="Times New Roman"/>
              </a:rPr>
              <a:t>be completely  </a:t>
            </a:r>
            <a:r>
              <a:rPr sz="2400" dirty="0">
                <a:latin typeface="Times New Roman"/>
                <a:cs typeface="Times New Roman"/>
              </a:rPr>
              <a:t>recovered from a knowledge of </a:t>
            </a:r>
            <a:r>
              <a:rPr sz="2400" spc="-5" dirty="0">
                <a:latin typeface="Times New Roman"/>
                <a:cs typeface="Times New Roman"/>
              </a:rPr>
              <a:t>its samples taken </a:t>
            </a:r>
            <a:r>
              <a:rPr sz="2400" dirty="0">
                <a:latin typeface="Times New Roman"/>
                <a:cs typeface="Times New Roman"/>
              </a:rPr>
              <a:t>at the </a:t>
            </a:r>
            <a:r>
              <a:rPr sz="2400" spc="-5" dirty="0">
                <a:latin typeface="Times New Roman"/>
                <a:cs typeface="Times New Roman"/>
              </a:rPr>
              <a:t>rate </a:t>
            </a:r>
            <a:r>
              <a:rPr sz="2400" dirty="0">
                <a:latin typeface="Times New Roman"/>
                <a:cs typeface="Times New Roman"/>
              </a:rPr>
              <a:t>of  2W </a:t>
            </a:r>
            <a:r>
              <a:rPr sz="2400" spc="-5" dirty="0">
                <a:latin typeface="Times New Roman"/>
                <a:cs typeface="Times New Roman"/>
              </a:rPr>
              <a:t>samples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sampling </a:t>
            </a:r>
            <a:r>
              <a:rPr sz="2400" dirty="0">
                <a:latin typeface="Times New Roman"/>
                <a:cs typeface="Times New Roman"/>
              </a:rPr>
              <a:t>rate of </a:t>
            </a:r>
            <a:r>
              <a:rPr sz="2400" spc="5" dirty="0">
                <a:latin typeface="Times New Roman"/>
                <a:cs typeface="Times New Roman"/>
              </a:rPr>
              <a:t>2W </a:t>
            </a:r>
            <a:r>
              <a:rPr sz="2400" spc="-5" dirty="0">
                <a:latin typeface="Times New Roman"/>
                <a:cs typeface="Times New Roman"/>
              </a:rPr>
              <a:t>samples </a:t>
            </a:r>
            <a:r>
              <a:rPr sz="2400" dirty="0">
                <a:latin typeface="Times New Roman"/>
                <a:cs typeface="Times New Roman"/>
              </a:rPr>
              <a:t>per </a:t>
            </a:r>
            <a:r>
              <a:rPr sz="2400" spc="-5" dirty="0">
                <a:latin typeface="Times New Roman"/>
                <a:cs typeface="Times New Roman"/>
              </a:rPr>
              <a:t>second, </a:t>
            </a:r>
            <a:r>
              <a:rPr sz="2400" dirty="0">
                <a:latin typeface="Times New Roman"/>
                <a:cs typeface="Times New Roman"/>
              </a:rPr>
              <a:t>for a signal  bandwidth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W Hertz, is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spc="-5" dirty="0">
                <a:solidFill>
                  <a:srgbClr val="17375E"/>
                </a:solidFill>
                <a:latin typeface="Times New Roman"/>
                <a:cs typeface="Times New Roman"/>
              </a:rPr>
              <a:t>Nyquist rate</a:t>
            </a:r>
            <a:r>
              <a:rPr sz="2400" spc="-5" dirty="0">
                <a:latin typeface="Times New Roman"/>
                <a:cs typeface="Times New Roman"/>
              </a:rPr>
              <a:t>; its reciprocal  </a:t>
            </a:r>
            <a:r>
              <a:rPr sz="2400" dirty="0">
                <a:latin typeface="Times New Roman"/>
                <a:cs typeface="Times New Roman"/>
              </a:rPr>
              <a:t>1/2W is called </a:t>
            </a:r>
            <a:r>
              <a:rPr sz="2400" spc="-5" dirty="0">
                <a:solidFill>
                  <a:srgbClr val="17375E"/>
                </a:solidFill>
                <a:latin typeface="Times New Roman"/>
                <a:cs typeface="Times New Roman"/>
              </a:rPr>
              <a:t>Nyquist</a:t>
            </a:r>
            <a:r>
              <a:rPr sz="2400" spc="-95" dirty="0">
                <a:solidFill>
                  <a:srgbClr val="17375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17375E"/>
                </a:solidFill>
                <a:latin typeface="Times New Roman"/>
                <a:cs typeface="Times New Roman"/>
              </a:rPr>
              <a:t>interval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697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FCB249-8CC1-432D-A6C1-2189ACD768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601FC7-1BFF-40B3-9B6A-45991281AA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b3b4e-94b4-4794-84f5-8d6141b0f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4030</TotalTime>
  <Words>2677</Words>
  <Application>Microsoft Office PowerPoint</Application>
  <PresentationFormat>On-screen Show (4:3)</PresentationFormat>
  <Paragraphs>308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super theme</vt:lpstr>
      <vt:lpstr>Analog Communication Systems</vt:lpstr>
      <vt:lpstr>Course-modules</vt:lpstr>
      <vt:lpstr>PULSE ANALOG MODULATION</vt:lpstr>
      <vt:lpstr>Sampling Process</vt:lpstr>
      <vt:lpstr>PowerPoint Presentation</vt:lpstr>
      <vt:lpstr>Sampling Process Contd.,</vt:lpstr>
      <vt:lpstr>Sampling Process Contd.,</vt:lpstr>
      <vt:lpstr>PowerPoint Presentation</vt:lpstr>
      <vt:lpstr>Sampling Theorem</vt:lpstr>
      <vt:lpstr>Aliasing Effect</vt:lpstr>
      <vt:lpstr>Corrective Measures for Aliasing</vt:lpstr>
      <vt:lpstr>PowerPoint Presentation</vt:lpstr>
      <vt:lpstr>Pulse Analog Modulation</vt:lpstr>
      <vt:lpstr>Types of Pulse Modulation</vt:lpstr>
      <vt:lpstr>Pulse Amplitude Modulation</vt:lpstr>
      <vt:lpstr>Pulse Amplitude Modulation</vt:lpstr>
      <vt:lpstr>Generation of PAM</vt:lpstr>
      <vt:lpstr>Sample and Hold Circuit for Generating  Flat-top sampled PAM</vt:lpstr>
      <vt:lpstr>Sample and Hold Circuit for Generating  Flat-top sampled PAM</vt:lpstr>
      <vt:lpstr>Mathematical Representation of PAM</vt:lpstr>
      <vt:lpstr>Naturally Sampled PAM signal</vt:lpstr>
      <vt:lpstr>Ideally Sampled PAM signal</vt:lpstr>
      <vt:lpstr>Transmission Bandwidth of PAM</vt:lpstr>
      <vt:lpstr>Demodulation of PAM</vt:lpstr>
      <vt:lpstr>Demodulation of PAM</vt:lpstr>
      <vt:lpstr>Drawbacks of PAM signal</vt:lpstr>
      <vt:lpstr>Pulse Width Modulation</vt:lpstr>
      <vt:lpstr>PWM Generation</vt:lpstr>
      <vt:lpstr>PowerPoint Presentation</vt:lpstr>
      <vt:lpstr>PowerPoint Presentation</vt:lpstr>
      <vt:lpstr>PWM Demodulation</vt:lpstr>
      <vt:lpstr>PowerPoint Presentation</vt:lpstr>
      <vt:lpstr>PWM Demodulation</vt:lpstr>
      <vt:lpstr>PWM Demodulation Contd.,</vt:lpstr>
      <vt:lpstr>PWM Demodulation</vt:lpstr>
      <vt:lpstr>PWM Demodulation</vt:lpstr>
      <vt:lpstr>Pulse Position Modulation (PPM)</vt:lpstr>
      <vt:lpstr>PPM Generation</vt:lpstr>
      <vt:lpstr>PPM Generation</vt:lpstr>
      <vt:lpstr>Demodulation of PPM</vt:lpstr>
      <vt:lpstr>Demodulation of PPM</vt:lpstr>
      <vt:lpstr>PPM</vt:lpstr>
      <vt:lpstr>Comparison between PAM, PWM &amp; PPM</vt:lpstr>
      <vt:lpstr>Comparison between PAM, PWM &amp; PPM  Contd.,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lastModifiedBy>Admin</cp:lastModifiedBy>
  <cp:revision>18</cp:revision>
  <dcterms:created xsi:type="dcterms:W3CDTF">2019-11-30T14:57:16Z</dcterms:created>
  <dcterms:modified xsi:type="dcterms:W3CDTF">2023-04-20T03:30:36Z</dcterms:modified>
</cp:coreProperties>
</file>