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64"/>
  </p:notesMasterIdLst>
  <p:sldIdLst>
    <p:sldId id="318" r:id="rId2"/>
    <p:sldId id="319" r:id="rId3"/>
    <p:sldId id="793" r:id="rId4"/>
    <p:sldId id="502" r:id="rId5"/>
    <p:sldId id="811" r:id="rId6"/>
    <p:sldId id="792" r:id="rId7"/>
    <p:sldId id="794" r:id="rId8"/>
    <p:sldId id="795" r:id="rId9"/>
    <p:sldId id="796" r:id="rId10"/>
    <p:sldId id="797" r:id="rId11"/>
    <p:sldId id="798" r:id="rId12"/>
    <p:sldId id="800" r:id="rId13"/>
    <p:sldId id="801" r:id="rId14"/>
    <p:sldId id="805" r:id="rId15"/>
    <p:sldId id="807" r:id="rId16"/>
    <p:sldId id="808" r:id="rId17"/>
    <p:sldId id="809" r:id="rId18"/>
    <p:sldId id="810" r:id="rId19"/>
    <p:sldId id="812" r:id="rId20"/>
    <p:sldId id="813" r:id="rId21"/>
    <p:sldId id="802" r:id="rId22"/>
    <p:sldId id="803" r:id="rId23"/>
    <p:sldId id="804" r:id="rId24"/>
    <p:sldId id="814" r:id="rId25"/>
    <p:sldId id="815" r:id="rId26"/>
    <p:sldId id="816" r:id="rId27"/>
    <p:sldId id="817" r:id="rId28"/>
    <p:sldId id="818" r:id="rId29"/>
    <p:sldId id="819" r:id="rId30"/>
    <p:sldId id="821" r:id="rId31"/>
    <p:sldId id="822" r:id="rId32"/>
    <p:sldId id="823" r:id="rId33"/>
    <p:sldId id="824" r:id="rId34"/>
    <p:sldId id="825" r:id="rId35"/>
    <p:sldId id="826" r:id="rId36"/>
    <p:sldId id="828" r:id="rId37"/>
    <p:sldId id="830" r:id="rId38"/>
    <p:sldId id="831" r:id="rId39"/>
    <p:sldId id="835" r:id="rId40"/>
    <p:sldId id="833" r:id="rId41"/>
    <p:sldId id="836" r:id="rId42"/>
    <p:sldId id="829" r:id="rId43"/>
    <p:sldId id="837" r:id="rId44"/>
    <p:sldId id="838" r:id="rId45"/>
    <p:sldId id="839" r:id="rId46"/>
    <p:sldId id="840" r:id="rId47"/>
    <p:sldId id="841" r:id="rId48"/>
    <p:sldId id="842" r:id="rId49"/>
    <p:sldId id="843" r:id="rId50"/>
    <p:sldId id="845" r:id="rId51"/>
    <p:sldId id="847" r:id="rId52"/>
    <p:sldId id="848" r:id="rId53"/>
    <p:sldId id="851" r:id="rId54"/>
    <p:sldId id="849" r:id="rId55"/>
    <p:sldId id="850" r:id="rId56"/>
    <p:sldId id="852" r:id="rId57"/>
    <p:sldId id="853" r:id="rId58"/>
    <p:sldId id="854" r:id="rId59"/>
    <p:sldId id="855" r:id="rId60"/>
    <p:sldId id="859" r:id="rId61"/>
    <p:sldId id="858" r:id="rId62"/>
    <p:sldId id="501" r:id="rId6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0000FF"/>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148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C7D1D3-4104-400F-A456-1A1506F4C0FD}" type="datetimeFigureOut">
              <a:rPr lang="en-US" smtClean="0"/>
              <a:t>12/7/2022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D62209-BB4B-4EFF-8D53-BC32412273E5}" type="slidenum">
              <a:rPr lang="en-US" smtClean="0"/>
              <a:t>‹#›</a:t>
            </a:fld>
            <a:endParaRPr lang="en-US"/>
          </a:p>
        </p:txBody>
      </p:sp>
    </p:spTree>
    <p:extLst>
      <p:ext uri="{BB962C8B-B14F-4D97-AF65-F5344CB8AC3E}">
        <p14:creationId xmlns:p14="http://schemas.microsoft.com/office/powerpoint/2010/main" val="5483009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D62209-BB4B-4EFF-8D53-BC32412273E5}" type="slidenum">
              <a:rPr lang="en-US" smtClean="0"/>
              <a:t>6</a:t>
            </a:fld>
            <a:endParaRPr lang="en-US"/>
          </a:p>
        </p:txBody>
      </p:sp>
    </p:spTree>
    <p:extLst>
      <p:ext uri="{BB962C8B-B14F-4D97-AF65-F5344CB8AC3E}">
        <p14:creationId xmlns:p14="http://schemas.microsoft.com/office/powerpoint/2010/main" val="3181605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D62209-BB4B-4EFF-8D53-BC32412273E5}" type="slidenum">
              <a:rPr lang="en-US" smtClean="0"/>
              <a:t>30</a:t>
            </a:fld>
            <a:endParaRPr lang="en-US"/>
          </a:p>
        </p:txBody>
      </p:sp>
    </p:spTree>
    <p:extLst>
      <p:ext uri="{BB962C8B-B14F-4D97-AF65-F5344CB8AC3E}">
        <p14:creationId xmlns:p14="http://schemas.microsoft.com/office/powerpoint/2010/main" val="493943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D62209-BB4B-4EFF-8D53-BC32412273E5}" type="slidenum">
              <a:rPr lang="en-US" smtClean="0"/>
              <a:t>37</a:t>
            </a:fld>
            <a:endParaRPr lang="en-US"/>
          </a:p>
        </p:txBody>
      </p:sp>
    </p:spTree>
    <p:extLst>
      <p:ext uri="{BB962C8B-B14F-4D97-AF65-F5344CB8AC3E}">
        <p14:creationId xmlns:p14="http://schemas.microsoft.com/office/powerpoint/2010/main" val="31675813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D62209-BB4B-4EFF-8D53-BC32412273E5}" type="slidenum">
              <a:rPr lang="en-US" smtClean="0"/>
              <a:t>40</a:t>
            </a:fld>
            <a:endParaRPr lang="en-US"/>
          </a:p>
        </p:txBody>
      </p:sp>
    </p:spTree>
    <p:extLst>
      <p:ext uri="{BB962C8B-B14F-4D97-AF65-F5344CB8AC3E}">
        <p14:creationId xmlns:p14="http://schemas.microsoft.com/office/powerpoint/2010/main" val="2768585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301350D-E194-DD62-B49B-FAE25C383498}"/>
              </a:ext>
            </a:extLst>
          </p:cNvPr>
          <p:cNvSpPr/>
          <p:nvPr userDrawn="1"/>
        </p:nvSpPr>
        <p:spPr>
          <a:xfrm>
            <a:off x="0" y="0"/>
            <a:ext cx="9144000" cy="6858000"/>
          </a:xfrm>
          <a:prstGeom prst="rect">
            <a:avLst/>
          </a:prstGeom>
          <a:solidFill>
            <a:schemeClr val="accent1">
              <a:lumMod val="20000"/>
              <a:lumOff val="80000"/>
            </a:schemeClr>
          </a:solidFill>
          <a:ln w="0"/>
          <a:scene3d>
            <a:camera prst="orthographicFront"/>
            <a:lightRig rig="threePt" dir="t"/>
          </a:scene3d>
          <a:sp3d>
            <a:bevelT w="152400" h="1524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EBAE7CC-B78F-F0EE-17B2-2049F340218A}"/>
              </a:ext>
            </a:extLst>
          </p:cNvPr>
          <p:cNvSpPr txBox="1"/>
          <p:nvPr userDrawn="1"/>
        </p:nvSpPr>
        <p:spPr>
          <a:xfrm>
            <a:off x="-2594" y="6461484"/>
            <a:ext cx="9144000" cy="338554"/>
          </a:xfrm>
          <a:prstGeom prst="rect">
            <a:avLst/>
          </a:prstGeom>
          <a:noFill/>
        </p:spPr>
        <p:txBody>
          <a:bodyPr wrap="square" rtlCol="0">
            <a:spAutoFit/>
          </a:bodyPr>
          <a:lstStyle/>
          <a:p>
            <a:r>
              <a:rPr lang="en-US" sz="1600" dirty="0">
                <a:solidFill>
                  <a:srgbClr val="0000FF"/>
                </a:solidFill>
              </a:rPr>
              <a:t>“We Serve Knowledge, with Knowledge”                                                                                                                   </a:t>
            </a:r>
            <a:fld id="{343FAE63-DFE1-4595-A58F-DCCA6FB0EBAD}" type="slidenum">
              <a:rPr lang="en-US" sz="1600" smtClean="0">
                <a:solidFill>
                  <a:srgbClr val="0000FF"/>
                </a:solidFill>
              </a:rPr>
              <a:pPr/>
              <a:t>‹#›</a:t>
            </a:fld>
            <a:endParaRPr lang="en-US" sz="1600" dirty="0">
              <a:solidFill>
                <a:srgbClr val="0000FF"/>
              </a:solidFill>
            </a:endParaRPr>
          </a:p>
        </p:txBody>
      </p:sp>
    </p:spTree>
    <p:extLst>
      <p:ext uri="{BB962C8B-B14F-4D97-AF65-F5344CB8AC3E}">
        <p14:creationId xmlns:p14="http://schemas.microsoft.com/office/powerpoint/2010/main" val="692968575"/>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D8311-BC41-B810-02CD-49EEB6D2FAF0}"/>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E28E7A6-CEDE-12CD-77BD-74703A756A25}"/>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79AD06-B426-1263-E7E0-680496FB9494}"/>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CB40EA-43D9-4D36-A2EE-91AAF7CD93C0}" type="datetimeFigureOut">
              <a:rPr lang="en-US" smtClean="0"/>
              <a:t>12/7/2022</a:t>
            </a:fld>
            <a:endParaRPr lang="en-US"/>
          </a:p>
        </p:txBody>
      </p:sp>
      <p:sp>
        <p:nvSpPr>
          <p:cNvPr id="5" name="Footer Placeholder 4">
            <a:extLst>
              <a:ext uri="{FF2B5EF4-FFF2-40B4-BE49-F238E27FC236}">
                <a16:creationId xmlns:a16="http://schemas.microsoft.com/office/drawing/2014/main" id="{95510FAA-9955-D2A4-C4E9-66B57381EFCD}"/>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1982DEF-5B9E-CBFC-51DC-783BA9383668}"/>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F08DC5-370E-4A4E-9FAD-E19144049E82}" type="slidenum">
              <a:rPr lang="en-US" smtClean="0"/>
              <a:t>‹#›</a:t>
            </a:fld>
            <a:endParaRPr lang="en-US"/>
          </a:p>
        </p:txBody>
      </p:sp>
    </p:spTree>
    <p:extLst>
      <p:ext uri="{BB962C8B-B14F-4D97-AF65-F5344CB8AC3E}">
        <p14:creationId xmlns:p14="http://schemas.microsoft.com/office/powerpoint/2010/main" val="2977286332"/>
      </p:ext>
    </p:extLst>
  </p:cSld>
  <p:clrMap bg1="lt1" tx1="dk1" bg2="lt2" tx2="dk2" accent1="accent1" accent2="accent2" accent3="accent3" accent4="accent4" accent5="accent5" accent6="accent6" hlink="hlink" folHlink="folHlink"/>
  <p:sldLayoutIdLst>
    <p:sldLayoutId id="2147483650"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5.gi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10.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5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xml"/><Relationship Id="rId5" Type="http://schemas.openxmlformats.org/officeDocument/2006/relationships/image" Target="../media/image39.png"/><Relationship Id="rId4" Type="http://schemas.openxmlformats.org/officeDocument/2006/relationships/image" Target="../media/image38.png"/></Relationships>
</file>

<file path=ppt/slides/_rels/slide5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xml"/><Relationship Id="rId5" Type="http://schemas.openxmlformats.org/officeDocument/2006/relationships/image" Target="../media/image44.png"/><Relationship Id="rId4" Type="http://schemas.openxmlformats.org/officeDocument/2006/relationships/image" Target="../media/image43.png"/></Relationships>
</file>

<file path=ppt/slides/_rels/slide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wmf"/><Relationship Id="rId4" Type="http://schemas.openxmlformats.org/officeDocument/2006/relationships/oleObject" Target="../embeddings/oleObject1.bin"/></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gif"/><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Madanapalle Institute of Technology &amp; Science - Home | Facebook">
            <a:extLst>
              <a:ext uri="{FF2B5EF4-FFF2-40B4-BE49-F238E27FC236}">
                <a16:creationId xmlns:a16="http://schemas.microsoft.com/office/drawing/2014/main" id="{73C8DC1E-150F-20B0-9E68-F900E4CF1B12}"/>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1333500" y="289928"/>
            <a:ext cx="6477000" cy="6278144"/>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2F1AC5BE-48FC-68BA-2063-3A934988D97F}"/>
              </a:ext>
            </a:extLst>
          </p:cNvPr>
          <p:cNvSpPr txBox="1">
            <a:spLocks/>
          </p:cNvSpPr>
          <p:nvPr/>
        </p:nvSpPr>
        <p:spPr>
          <a:xfrm>
            <a:off x="0" y="1273175"/>
            <a:ext cx="9144000" cy="14700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rgbClr val="FF0000"/>
                </a:solidFill>
                <a:latin typeface="Arial" panose="020B0604020202020204" pitchFamily="34" charset="0"/>
                <a:cs typeface="Arial" panose="020B0604020202020204" pitchFamily="34" charset="0"/>
              </a:rPr>
              <a:t>20ECE109 ANALOG COMMUNICATION</a:t>
            </a:r>
            <a:endParaRPr lang="en-US" sz="8000" dirty="0">
              <a:solidFill>
                <a:srgbClr val="FF0000"/>
              </a:solidFill>
              <a:latin typeface="Arial" panose="020B0604020202020204" pitchFamily="34" charset="0"/>
              <a:cs typeface="Arial" panose="020B0604020202020204" pitchFamily="34" charset="0"/>
            </a:endParaRPr>
          </a:p>
        </p:txBody>
      </p:sp>
      <p:sp>
        <p:nvSpPr>
          <p:cNvPr id="4" name="Title 1">
            <a:extLst>
              <a:ext uri="{FF2B5EF4-FFF2-40B4-BE49-F238E27FC236}">
                <a16:creationId xmlns:a16="http://schemas.microsoft.com/office/drawing/2014/main" id="{662724D5-5EAD-CF1E-13CB-2CA3700E9577}"/>
              </a:ext>
            </a:extLst>
          </p:cNvPr>
          <p:cNvSpPr txBox="1">
            <a:spLocks/>
          </p:cNvSpPr>
          <p:nvPr/>
        </p:nvSpPr>
        <p:spPr>
          <a:xfrm>
            <a:off x="0" y="3276600"/>
            <a:ext cx="9144000" cy="147002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000" b="1" kern="1200">
                <a:solidFill>
                  <a:srgbClr val="FF0066"/>
                </a:solidFill>
                <a:latin typeface="Verdana" pitchFamily="34" charset="0"/>
                <a:ea typeface="Verdana" pitchFamily="34" charset="0"/>
                <a:cs typeface="Verdana" pitchFamily="34" charset="0"/>
              </a:defRPr>
            </a:lvl1pPr>
          </a:lstStyle>
          <a:p>
            <a:pPr algn="ctr"/>
            <a:r>
              <a:rPr lang="en-US" sz="3200" dirty="0">
                <a:solidFill>
                  <a:srgbClr val="FF00FF"/>
                </a:solidFill>
                <a:latin typeface="Arial" panose="020B0604020202020204" pitchFamily="34" charset="0"/>
                <a:cs typeface="Arial" panose="020B0604020202020204" pitchFamily="34" charset="0"/>
              </a:rPr>
              <a:t>Unit FOUR</a:t>
            </a:r>
            <a:endParaRPr lang="en-US" sz="8000" dirty="0">
              <a:solidFill>
                <a:srgbClr val="FF00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9873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CB3EB1-EF1A-F119-8DC9-146F431012BE}"/>
              </a:ext>
            </a:extLst>
          </p:cNvPr>
          <p:cNvSpPr txBox="1"/>
          <p:nvPr/>
        </p:nvSpPr>
        <p:spPr>
          <a:xfrm>
            <a:off x="0" y="125824"/>
            <a:ext cx="9144000" cy="5632311"/>
          </a:xfrm>
          <a:prstGeom prst="rect">
            <a:avLst/>
          </a:prstGeom>
          <a:noFill/>
        </p:spPr>
        <p:txBody>
          <a:bodyPr wrap="square">
            <a:spAutoFit/>
          </a:bodyPr>
          <a:lstStyle/>
          <a:p>
            <a:pPr marL="534988" indent="-534988" algn="just">
              <a:buBlip>
                <a:blip r:embed="rId2"/>
              </a:buBlip>
            </a:pPr>
            <a:r>
              <a:rPr lang="en-US" sz="2400" dirty="0"/>
              <a:t>In Equation (</a:t>
            </a:r>
            <a:r>
              <a:rPr lang="en-US" sz="2400" b="1" dirty="0">
                <a:solidFill>
                  <a:srgbClr val="0000FF"/>
                </a:solidFill>
              </a:rPr>
              <a:t>5</a:t>
            </a:r>
            <a:r>
              <a:rPr lang="en-US" sz="2400" dirty="0"/>
              <a:t>) the presence of  </a:t>
            </a:r>
            <a:r>
              <a:rPr lang="en-US" sz="2400" b="1" dirty="0" err="1">
                <a:solidFill>
                  <a:srgbClr val="FF00FF"/>
                </a:solidFill>
              </a:rPr>
              <a:t>sinc</a:t>
            </a:r>
            <a:r>
              <a:rPr lang="en-US" sz="2400" dirty="0"/>
              <a:t> reveals that original signal can be reconstructed by passing </a:t>
            </a:r>
            <a:r>
              <a:rPr lang="en-US" sz="2400" dirty="0" err="1"/>
              <a:t>g</a:t>
            </a:r>
            <a:r>
              <a:rPr lang="en-US" sz="2400" baseline="-25000" dirty="0" err="1">
                <a:solidFill>
                  <a:srgbClr val="0000FF"/>
                </a:solidFill>
              </a:rPr>
              <a:t>δ</a:t>
            </a:r>
            <a:r>
              <a:rPr lang="en-US" sz="2400" dirty="0"/>
              <a:t>(t) through an ideal low pass filter as shown in Fig (</a:t>
            </a:r>
            <a:r>
              <a:rPr lang="en-US" sz="2400" b="1" dirty="0">
                <a:solidFill>
                  <a:srgbClr val="FF00FF"/>
                </a:solidFill>
              </a:rPr>
              <a:t>2</a:t>
            </a:r>
            <a:r>
              <a:rPr lang="en-US" sz="2400" dirty="0">
                <a:solidFill>
                  <a:srgbClr val="FF0000"/>
                </a:solidFill>
              </a:rPr>
              <a:t>c</a:t>
            </a:r>
            <a:r>
              <a:rPr lang="en-US" sz="2400" dirty="0"/>
              <a:t>),  whose transfer function given as  </a:t>
            </a:r>
          </a:p>
          <a:p>
            <a:pPr marL="534988" indent="-534988" algn="just">
              <a:buBlip>
                <a:blip r:embed="rId2"/>
              </a:buBlip>
            </a:pPr>
            <a:endParaRPr lang="en-US" sz="2400" dirty="0"/>
          </a:p>
          <a:p>
            <a:pPr marL="534988" indent="-534988" algn="just">
              <a:buBlip>
                <a:blip r:embed="rId2"/>
              </a:buBlip>
            </a:pPr>
            <a:endParaRPr lang="en-US" sz="2400" dirty="0"/>
          </a:p>
          <a:p>
            <a:pPr marL="534988" indent="-534988" algn="just">
              <a:buBlip>
                <a:blip r:embed="rId2"/>
              </a:buBlip>
            </a:pPr>
            <a:endParaRPr lang="en-US" sz="2400" dirty="0"/>
          </a:p>
          <a:p>
            <a:pPr marL="534988" indent="-534988" algn="just">
              <a:buBlip>
                <a:blip r:embed="rId2"/>
              </a:buBlip>
            </a:pPr>
            <a:r>
              <a:rPr lang="en-US" sz="2400" dirty="0"/>
              <a:t>Therefore ,from Eqns. (</a:t>
            </a:r>
            <a:r>
              <a:rPr lang="en-US" sz="2400" b="1" dirty="0">
                <a:solidFill>
                  <a:srgbClr val="0000FF"/>
                </a:solidFill>
              </a:rPr>
              <a:t>5</a:t>
            </a:r>
            <a:r>
              <a:rPr lang="en-US" sz="2400" dirty="0"/>
              <a:t>) and (</a:t>
            </a:r>
            <a:r>
              <a:rPr lang="en-US" sz="2400" b="1" dirty="0">
                <a:solidFill>
                  <a:srgbClr val="0000FF"/>
                </a:solidFill>
              </a:rPr>
              <a:t>6</a:t>
            </a:r>
            <a:r>
              <a:rPr lang="en-US" sz="2400" dirty="0"/>
              <a:t>), the </a:t>
            </a:r>
            <a:r>
              <a:rPr lang="en-US" sz="2400" b="1" dirty="0">
                <a:solidFill>
                  <a:srgbClr val="FF0000"/>
                </a:solidFill>
              </a:rPr>
              <a:t>sampling theorem </a:t>
            </a:r>
            <a:r>
              <a:rPr lang="en-US" sz="2400" dirty="0"/>
              <a:t>becomes:</a:t>
            </a:r>
          </a:p>
          <a:p>
            <a:pPr marL="534988" indent="-534988" algn="just">
              <a:buBlip>
                <a:blip r:embed="rId2"/>
              </a:buBlip>
            </a:pPr>
            <a:endParaRPr lang="en-US" sz="2400" dirty="0"/>
          </a:p>
          <a:p>
            <a:pPr marL="534988" indent="-534988" algn="just">
              <a:buBlip>
                <a:blip r:embed="rId2"/>
              </a:buBlip>
            </a:pPr>
            <a:endParaRPr lang="en-US" sz="2400" dirty="0"/>
          </a:p>
          <a:p>
            <a:pPr marL="534988" indent="-534988" algn="just">
              <a:buBlip>
                <a:blip r:embed="rId2"/>
              </a:buBlip>
            </a:pPr>
            <a:endParaRPr lang="en-US" sz="2400" dirty="0"/>
          </a:p>
          <a:p>
            <a:pPr marL="534988" indent="-534988" algn="just">
              <a:buBlip>
                <a:blip r:embed="rId2"/>
              </a:buBlip>
            </a:pPr>
            <a:endParaRPr lang="en-US" sz="2400" dirty="0"/>
          </a:p>
          <a:p>
            <a:pPr marL="534988" indent="-534988" algn="just">
              <a:buBlip>
                <a:blip r:embed="rId2"/>
              </a:buBlip>
            </a:pPr>
            <a:endParaRPr lang="en-US" sz="2400" dirty="0"/>
          </a:p>
          <a:p>
            <a:pPr marL="534988" indent="-534988" algn="just">
              <a:buBlip>
                <a:blip r:embed="rId2"/>
              </a:buBlip>
            </a:pPr>
            <a:r>
              <a:rPr lang="en-US" sz="2400" dirty="0"/>
              <a:t>The sampling rate of </a:t>
            </a:r>
            <a:r>
              <a:rPr lang="en-US" sz="2400" b="1" dirty="0">
                <a:solidFill>
                  <a:srgbClr val="7030A0"/>
                </a:solidFill>
              </a:rPr>
              <a:t>2W</a:t>
            </a:r>
            <a:r>
              <a:rPr lang="en-US" sz="2400" dirty="0"/>
              <a:t> samples per second for a signal bandwidth of W hertz is called the </a:t>
            </a:r>
            <a:r>
              <a:rPr lang="en-US" sz="2400" b="1" dirty="0">
                <a:solidFill>
                  <a:srgbClr val="FF0000"/>
                </a:solidFill>
              </a:rPr>
              <a:t>Nyquist rate</a:t>
            </a:r>
            <a:r>
              <a:rPr lang="en-US" sz="2400" dirty="0"/>
              <a:t>; its reciprocal </a:t>
            </a:r>
            <a:r>
              <a:rPr lang="en-US" sz="2400" b="1" dirty="0">
                <a:solidFill>
                  <a:srgbClr val="7030A0"/>
                </a:solidFill>
              </a:rPr>
              <a:t>1/2W</a:t>
            </a:r>
            <a:r>
              <a:rPr lang="en-US" sz="2400" dirty="0"/>
              <a:t> (measured in seconds) is called the </a:t>
            </a:r>
            <a:r>
              <a:rPr lang="en-US" sz="2400" b="1" dirty="0">
                <a:solidFill>
                  <a:srgbClr val="FF0000"/>
                </a:solidFill>
              </a:rPr>
              <a:t>Nyquist interval</a:t>
            </a:r>
            <a:r>
              <a:rPr lang="en-US" sz="2400" dirty="0"/>
              <a:t>.</a:t>
            </a:r>
          </a:p>
        </p:txBody>
      </p:sp>
      <p:sp>
        <p:nvSpPr>
          <p:cNvPr id="4" name="TextBox 3">
            <a:extLst>
              <a:ext uri="{FF2B5EF4-FFF2-40B4-BE49-F238E27FC236}">
                <a16:creationId xmlns:a16="http://schemas.microsoft.com/office/drawing/2014/main" id="{E6CB8704-B9C5-3FAF-6C00-BA47085C1B41}"/>
              </a:ext>
            </a:extLst>
          </p:cNvPr>
          <p:cNvSpPr txBox="1"/>
          <p:nvPr/>
        </p:nvSpPr>
        <p:spPr>
          <a:xfrm>
            <a:off x="8472021" y="1560587"/>
            <a:ext cx="671979" cy="369332"/>
          </a:xfrm>
          <a:prstGeom prst="rect">
            <a:avLst/>
          </a:prstGeom>
          <a:noFill/>
        </p:spPr>
        <p:txBody>
          <a:bodyPr wrap="none" rtlCol="0">
            <a:spAutoFit/>
          </a:bodyPr>
          <a:lstStyle/>
          <a:p>
            <a:r>
              <a:rPr lang="en-US" b="1" dirty="0">
                <a:sym typeface="Wingdings" pitchFamily="2" charset="2"/>
              </a:rPr>
              <a:t>(</a:t>
            </a:r>
            <a:r>
              <a:rPr lang="en-US" b="1" dirty="0">
                <a:solidFill>
                  <a:srgbClr val="0000FF"/>
                </a:solidFill>
                <a:sym typeface="Wingdings" pitchFamily="2" charset="2"/>
              </a:rPr>
              <a:t>6</a:t>
            </a:r>
            <a:r>
              <a:rPr lang="en-US" b="1" dirty="0">
                <a:sym typeface="Wingdings" pitchFamily="2" charset="2"/>
              </a:rPr>
              <a:t>)</a:t>
            </a:r>
            <a:endParaRPr lang="en-US" b="1" dirty="0"/>
          </a:p>
        </p:txBody>
      </p:sp>
      <p:sp>
        <p:nvSpPr>
          <p:cNvPr id="5" name="Rectangle 4">
            <a:extLst>
              <a:ext uri="{FF2B5EF4-FFF2-40B4-BE49-F238E27FC236}">
                <a16:creationId xmlns:a16="http://schemas.microsoft.com/office/drawing/2014/main" id="{6FE38B98-3D3E-C9E2-5E2B-7532D62A6DF6}"/>
              </a:ext>
            </a:extLst>
          </p:cNvPr>
          <p:cNvSpPr/>
          <p:nvPr/>
        </p:nvSpPr>
        <p:spPr>
          <a:xfrm>
            <a:off x="569626" y="2814286"/>
            <a:ext cx="8439462" cy="1569660"/>
          </a:xfrm>
          <a:prstGeom prst="rect">
            <a:avLst/>
          </a:prstGeom>
          <a:solidFill>
            <a:srgbClr val="FFFF00"/>
          </a:solidFill>
        </p:spPr>
        <p:txBody>
          <a:bodyPr wrap="square">
            <a:spAutoFit/>
          </a:bodyPr>
          <a:lstStyle/>
          <a:p>
            <a:pPr algn="just"/>
            <a:r>
              <a:rPr lang="en-US" sz="2400" dirty="0">
                <a:uFill>
                  <a:solidFill>
                    <a:srgbClr val="FF0000"/>
                  </a:solidFill>
                </a:uFill>
              </a:rPr>
              <a:t>A band-limited signal of finite energy that has no frequency components higher than </a:t>
            </a:r>
            <a:r>
              <a:rPr lang="en-US" sz="2400" b="1" i="1" dirty="0">
                <a:solidFill>
                  <a:srgbClr val="FF0000"/>
                </a:solidFill>
                <a:uFill>
                  <a:solidFill>
                    <a:srgbClr val="FF0000"/>
                  </a:solidFill>
                </a:uFill>
              </a:rPr>
              <a:t>W</a:t>
            </a:r>
            <a:r>
              <a:rPr lang="en-US" sz="2400" i="1" dirty="0">
                <a:uFill>
                  <a:solidFill>
                    <a:srgbClr val="FF0000"/>
                  </a:solidFill>
                </a:uFill>
              </a:rPr>
              <a:t> hertz </a:t>
            </a:r>
            <a:r>
              <a:rPr lang="en-US" sz="2400" i="1" u="sng" dirty="0">
                <a:uFill>
                  <a:solidFill>
                    <a:srgbClr val="FF0000"/>
                  </a:solidFill>
                </a:uFill>
              </a:rPr>
              <a:t>is completely </a:t>
            </a:r>
            <a:r>
              <a:rPr lang="en-US" sz="2400" b="1" i="1" u="sng" dirty="0">
                <a:solidFill>
                  <a:srgbClr val="FF0000"/>
                </a:solidFill>
                <a:uFill>
                  <a:solidFill>
                    <a:srgbClr val="FF0000"/>
                  </a:solidFill>
                </a:uFill>
              </a:rPr>
              <a:t>recovered</a:t>
            </a:r>
            <a:r>
              <a:rPr lang="en-US" sz="2400" i="1" u="sng" dirty="0">
                <a:uFill>
                  <a:solidFill>
                    <a:srgbClr val="FF0000"/>
                  </a:solidFill>
                </a:uFill>
              </a:rPr>
              <a:t> from knowledge of its samples taken at </a:t>
            </a:r>
            <a:r>
              <a:rPr lang="en-US" sz="2400" u="sng" dirty="0">
                <a:uFill>
                  <a:solidFill>
                    <a:srgbClr val="FF0000"/>
                  </a:solidFill>
                </a:uFill>
              </a:rPr>
              <a:t>the rate of </a:t>
            </a:r>
            <a:r>
              <a:rPr lang="en-US" sz="2400" b="1" u="sng" dirty="0">
                <a:solidFill>
                  <a:srgbClr val="FF0000"/>
                </a:solidFill>
                <a:uFill>
                  <a:solidFill>
                    <a:srgbClr val="FF0000"/>
                  </a:solidFill>
                </a:uFill>
              </a:rPr>
              <a:t>2W</a:t>
            </a:r>
            <a:r>
              <a:rPr lang="en-US" sz="2400" u="sng" dirty="0">
                <a:uFill>
                  <a:solidFill>
                    <a:srgbClr val="FF0000"/>
                  </a:solidFill>
                </a:uFill>
              </a:rPr>
              <a:t> samples per second</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7EAA50C-67A8-BD91-578E-BEF6300F35D7}"/>
                  </a:ext>
                </a:extLst>
              </p:cNvPr>
              <p:cNvSpPr txBox="1"/>
              <p:nvPr/>
            </p:nvSpPr>
            <p:spPr>
              <a:xfrm>
                <a:off x="2453909" y="1470168"/>
                <a:ext cx="3108736" cy="829843"/>
              </a:xfrm>
              <a:prstGeom prst="rect">
                <a:avLst/>
              </a:prstGeom>
              <a:noFill/>
              <a:ln>
                <a:solidFill>
                  <a:schemeClr val="accent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𝐻</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𝑓</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r>
                            <a:rPr lang="en-US" sz="2400" b="0" i="1" smtClean="0">
                              <a:latin typeface="Cambria Math" panose="02040503050406030204" pitchFamily="18" charset="0"/>
                            </a:rPr>
                            <m:t>𝑊</m:t>
                          </m:r>
                        </m:den>
                      </m:f>
                      <m:r>
                        <a:rPr lang="en-US" sz="2400" b="0" i="1" smtClean="0">
                          <a:latin typeface="Cambria Math" panose="02040503050406030204" pitchFamily="18" charset="0"/>
                        </a:rPr>
                        <m:t>𝑟𝑒𝑐𝑡</m:t>
                      </m:r>
                      <m:d>
                        <m:dPr>
                          <m:ctrlPr>
                            <a:rPr lang="en-US" sz="2400" b="0" i="1" smtClean="0">
                              <a:latin typeface="Cambria Math" panose="02040503050406030204" pitchFamily="18" charset="0"/>
                            </a:rPr>
                          </m:ctrlPr>
                        </m:dPr>
                        <m:e>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𝑓</m:t>
                              </m:r>
                            </m:num>
                            <m:den>
                              <m:r>
                                <a:rPr lang="en-US" sz="2400" b="0" i="1" smtClean="0">
                                  <a:latin typeface="Cambria Math" panose="02040503050406030204" pitchFamily="18" charset="0"/>
                                </a:rPr>
                                <m:t>2</m:t>
                              </m:r>
                              <m:r>
                                <a:rPr lang="en-US" sz="2400" b="0" i="1" smtClean="0">
                                  <a:latin typeface="Cambria Math" panose="02040503050406030204" pitchFamily="18" charset="0"/>
                                </a:rPr>
                                <m:t>𝑊</m:t>
                              </m:r>
                            </m:den>
                          </m:f>
                        </m:e>
                      </m:d>
                    </m:oMath>
                  </m:oMathPara>
                </a14:m>
                <a:endParaRPr lang="en-US" sz="2400" dirty="0"/>
              </a:p>
            </p:txBody>
          </p:sp>
        </mc:Choice>
        <mc:Fallback xmlns="">
          <p:sp>
            <p:nvSpPr>
              <p:cNvPr id="6" name="TextBox 5">
                <a:extLst>
                  <a:ext uri="{FF2B5EF4-FFF2-40B4-BE49-F238E27FC236}">
                    <a16:creationId xmlns:a16="http://schemas.microsoft.com/office/drawing/2014/main" id="{27EAA50C-67A8-BD91-578E-BEF6300F35D7}"/>
                  </a:ext>
                </a:extLst>
              </p:cNvPr>
              <p:cNvSpPr txBox="1">
                <a:spLocks noRot="1" noChangeAspect="1" noMove="1" noResize="1" noEditPoints="1" noAdjustHandles="1" noChangeArrowheads="1" noChangeShapeType="1" noTextEdit="1"/>
              </p:cNvSpPr>
              <p:nvPr/>
            </p:nvSpPr>
            <p:spPr>
              <a:xfrm>
                <a:off x="2453909" y="1470168"/>
                <a:ext cx="3108736" cy="829843"/>
              </a:xfrm>
              <a:prstGeom prst="rect">
                <a:avLst/>
              </a:prstGeom>
              <a:blipFill>
                <a:blip r:embed="rId3"/>
                <a:stretch>
                  <a:fillRect/>
                </a:stretch>
              </a:blipFill>
              <a:ln>
                <a:solidFill>
                  <a:schemeClr val="accent1"/>
                </a:solidFill>
              </a:ln>
            </p:spPr>
            <p:txBody>
              <a:bodyPr/>
              <a:lstStyle/>
              <a:p>
                <a:r>
                  <a:rPr lang="en-US">
                    <a:noFill/>
                  </a:rPr>
                  <a:t> </a:t>
                </a:r>
              </a:p>
            </p:txBody>
          </p:sp>
        </mc:Fallback>
      </mc:AlternateContent>
    </p:spTree>
    <p:extLst>
      <p:ext uri="{BB962C8B-B14F-4D97-AF65-F5344CB8AC3E}">
        <p14:creationId xmlns:p14="http://schemas.microsoft.com/office/powerpoint/2010/main" val="4081499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AD93C5-DD74-7E18-0294-E206EAC6F5F1}"/>
              </a:ext>
            </a:extLst>
          </p:cNvPr>
          <p:cNvSpPr txBox="1"/>
          <p:nvPr/>
        </p:nvSpPr>
        <p:spPr>
          <a:xfrm>
            <a:off x="0" y="35884"/>
            <a:ext cx="9009089" cy="6740307"/>
          </a:xfrm>
          <a:prstGeom prst="rect">
            <a:avLst/>
          </a:prstGeom>
          <a:noFill/>
        </p:spPr>
        <p:txBody>
          <a:bodyPr wrap="square">
            <a:spAutoFit/>
          </a:bodyPr>
          <a:lstStyle/>
          <a:p>
            <a:pPr algn="just"/>
            <a:r>
              <a:rPr lang="en-US" sz="2400" b="1" u="sng" dirty="0">
                <a:solidFill>
                  <a:srgbClr val="FF0000"/>
                </a:solidFill>
              </a:rPr>
              <a:t>Aliasing Effect (in Sampled signal):</a:t>
            </a:r>
          </a:p>
          <a:p>
            <a:pPr marL="534988" indent="-534988" algn="just">
              <a:buBlip>
                <a:blip r:embed="rId2"/>
              </a:buBlip>
            </a:pPr>
            <a:r>
              <a:rPr lang="en-US" sz="2400" dirty="0"/>
              <a:t>Sampling theorem </a:t>
            </a:r>
            <a:r>
              <a:rPr lang="en-US" sz="2400" dirty="0">
                <a:solidFill>
                  <a:schemeClr val="bg1">
                    <a:lumMod val="65000"/>
                  </a:schemeClr>
                </a:solidFill>
              </a:rPr>
              <a:t>(discussed as above)</a:t>
            </a:r>
            <a:r>
              <a:rPr lang="en-US" sz="2400" dirty="0"/>
              <a:t> is applicable only if the information signal is bandlimited to W. </a:t>
            </a:r>
          </a:p>
          <a:p>
            <a:pPr marL="534988" indent="-534988" algn="just">
              <a:buBlip>
                <a:blip r:embed="rId2"/>
              </a:buBlip>
            </a:pPr>
            <a:r>
              <a:rPr lang="en-US" sz="2400" u="sng" dirty="0">
                <a:solidFill>
                  <a:srgbClr val="FF00FF"/>
                </a:solidFill>
              </a:rPr>
              <a:t>1. So what if the information signal is not bandlimited?  </a:t>
            </a:r>
          </a:p>
          <a:p>
            <a:pPr marL="534988" indent="-534988" algn="just">
              <a:buBlip>
                <a:blip r:embed="rId2"/>
              </a:buBlip>
            </a:pPr>
            <a:r>
              <a:rPr lang="en-US" sz="2400" dirty="0"/>
              <a:t>Real time information sources (for example audio signal generated from the microphone and/or video signal from the camera)  are not </a:t>
            </a:r>
            <a:r>
              <a:rPr lang="en-US" sz="2400" dirty="0" err="1"/>
              <a:t>strightly</a:t>
            </a:r>
            <a:r>
              <a:rPr lang="en-US" sz="2400" dirty="0"/>
              <a:t> bandlimited. </a:t>
            </a:r>
          </a:p>
          <a:p>
            <a:pPr marL="534988" indent="-534988" algn="just">
              <a:buBlip>
                <a:blip r:embed="rId2"/>
              </a:buBlip>
            </a:pPr>
            <a:r>
              <a:rPr lang="en-US" sz="2400" dirty="0"/>
              <a:t>Therefore, if the information is not bandlimited then the  spectrum of the sampled signals will get overlapped  as shown in Fig(</a:t>
            </a:r>
            <a:r>
              <a:rPr lang="en-US" sz="2400" b="1" dirty="0">
                <a:solidFill>
                  <a:srgbClr val="FF00FF"/>
                </a:solidFill>
              </a:rPr>
              <a:t>3</a:t>
            </a:r>
            <a:r>
              <a:rPr lang="en-US" sz="2400" b="1" dirty="0">
                <a:solidFill>
                  <a:srgbClr val="FF0000"/>
                </a:solidFill>
              </a:rPr>
              <a:t>b</a:t>
            </a:r>
            <a:r>
              <a:rPr lang="en-US" sz="2400" dirty="0"/>
              <a:t>). The spectrum overlapping is called as “Aliasing effect” and this overlapping will cause distortion in the reconstructed signal. </a:t>
            </a:r>
          </a:p>
          <a:p>
            <a:pPr marL="534988" indent="-534988" algn="just">
              <a:buBlip>
                <a:blip r:embed="rId2"/>
              </a:buBlip>
            </a:pPr>
            <a:r>
              <a:rPr lang="en-US" sz="2400" u="sng" dirty="0">
                <a:solidFill>
                  <a:srgbClr val="FF00FF"/>
                </a:solidFill>
              </a:rPr>
              <a:t>2. And what if the information is bandlimited  but we sample exactly at fs=2W?</a:t>
            </a:r>
          </a:p>
          <a:p>
            <a:pPr marL="534988" indent="-534988" algn="just">
              <a:buBlip>
                <a:blip r:embed="rId2"/>
              </a:buBlip>
            </a:pPr>
            <a:r>
              <a:rPr lang="en-US" sz="2400" dirty="0"/>
              <a:t>If we sample exactly at fs=2W, there is no aliasing in the spectrum, but we need “ideal filter” </a:t>
            </a:r>
            <a:r>
              <a:rPr lang="en-US" sz="2400" dirty="0">
                <a:solidFill>
                  <a:schemeClr val="bg1">
                    <a:lumMod val="65000"/>
                  </a:schemeClr>
                </a:solidFill>
              </a:rPr>
              <a:t>( </a:t>
            </a:r>
            <a:r>
              <a:rPr lang="en-US" sz="2400" dirty="0" err="1">
                <a:solidFill>
                  <a:schemeClr val="bg1">
                    <a:lumMod val="65000"/>
                  </a:schemeClr>
                </a:solidFill>
              </a:rPr>
              <a:t>i.e</a:t>
            </a:r>
            <a:r>
              <a:rPr lang="en-US" sz="2400" dirty="0">
                <a:solidFill>
                  <a:schemeClr val="bg1">
                    <a:lumMod val="65000"/>
                  </a:schemeClr>
                </a:solidFill>
              </a:rPr>
              <a:t> filter with sharp cut-off frequency with zero Hertz transition band).</a:t>
            </a:r>
            <a:endParaRPr lang="en-US" sz="2400" dirty="0"/>
          </a:p>
          <a:p>
            <a:pPr marL="534988" indent="-534988" algn="just">
              <a:buBlip>
                <a:blip r:embed="rId2"/>
              </a:buBlip>
            </a:pPr>
            <a:r>
              <a:rPr lang="en-US" sz="2400" dirty="0"/>
              <a:t>Ideal filtering is not viable and we use filters like Butterworth and Chebyshev  as shown in Fig (</a:t>
            </a:r>
            <a:r>
              <a:rPr lang="en-US" sz="2400" b="1" dirty="0">
                <a:solidFill>
                  <a:srgbClr val="FF00FF"/>
                </a:solidFill>
              </a:rPr>
              <a:t>3</a:t>
            </a:r>
            <a:r>
              <a:rPr lang="en-US" sz="2400" b="1" dirty="0">
                <a:solidFill>
                  <a:srgbClr val="FF0000"/>
                </a:solidFill>
              </a:rPr>
              <a:t>c</a:t>
            </a:r>
            <a:r>
              <a:rPr lang="en-US" sz="2400" dirty="0"/>
              <a:t>) with non-zero transition band.</a:t>
            </a:r>
          </a:p>
        </p:txBody>
      </p:sp>
    </p:spTree>
    <p:extLst>
      <p:ext uri="{BB962C8B-B14F-4D97-AF65-F5344CB8AC3E}">
        <p14:creationId xmlns:p14="http://schemas.microsoft.com/office/powerpoint/2010/main" val="502521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A1CADAA-ED09-DA80-C4D7-4DD3C6BAC50E}"/>
              </a:ext>
            </a:extLst>
          </p:cNvPr>
          <p:cNvPicPr>
            <a:picLocks noChangeAspect="1"/>
          </p:cNvPicPr>
          <p:nvPr/>
        </p:nvPicPr>
        <p:blipFill>
          <a:blip r:embed="rId2"/>
          <a:stretch>
            <a:fillRect/>
          </a:stretch>
        </p:blipFill>
        <p:spPr>
          <a:xfrm>
            <a:off x="938306" y="140308"/>
            <a:ext cx="5847505" cy="6393045"/>
          </a:xfrm>
          <a:prstGeom prst="rect">
            <a:avLst/>
          </a:prstGeom>
        </p:spPr>
      </p:pic>
      <p:sp>
        <p:nvSpPr>
          <p:cNvPr id="7" name="TextBox 6">
            <a:extLst>
              <a:ext uri="{FF2B5EF4-FFF2-40B4-BE49-F238E27FC236}">
                <a16:creationId xmlns:a16="http://schemas.microsoft.com/office/drawing/2014/main" id="{C52161C2-2E26-5267-9610-ECF718D6D664}"/>
              </a:ext>
            </a:extLst>
          </p:cNvPr>
          <p:cNvSpPr txBox="1"/>
          <p:nvPr/>
        </p:nvSpPr>
        <p:spPr>
          <a:xfrm>
            <a:off x="6785811" y="1058779"/>
            <a:ext cx="1652697" cy="369332"/>
          </a:xfrm>
          <a:prstGeom prst="rect">
            <a:avLst/>
          </a:prstGeom>
          <a:noFill/>
        </p:spPr>
        <p:txBody>
          <a:bodyPr wrap="none" rtlCol="0">
            <a:spAutoFit/>
          </a:bodyPr>
          <a:lstStyle/>
          <a:p>
            <a:r>
              <a:rPr lang="en-US" dirty="0"/>
              <a:t>Message signal </a:t>
            </a:r>
          </a:p>
        </p:txBody>
      </p:sp>
      <p:sp>
        <p:nvSpPr>
          <p:cNvPr id="8" name="TextBox 7">
            <a:extLst>
              <a:ext uri="{FF2B5EF4-FFF2-40B4-BE49-F238E27FC236}">
                <a16:creationId xmlns:a16="http://schemas.microsoft.com/office/drawing/2014/main" id="{E7BF1915-6C6F-42AE-4DFE-AC38A1EC8144}"/>
              </a:ext>
            </a:extLst>
          </p:cNvPr>
          <p:cNvSpPr txBox="1"/>
          <p:nvPr/>
        </p:nvSpPr>
        <p:spPr>
          <a:xfrm>
            <a:off x="6785811" y="2250330"/>
            <a:ext cx="2181726" cy="923330"/>
          </a:xfrm>
          <a:prstGeom prst="rect">
            <a:avLst/>
          </a:prstGeom>
          <a:noFill/>
        </p:spPr>
        <p:txBody>
          <a:bodyPr wrap="square" rtlCol="0">
            <a:spAutoFit/>
          </a:bodyPr>
          <a:lstStyle/>
          <a:p>
            <a:r>
              <a:rPr lang="en-US" dirty="0" err="1"/>
              <a:t>Undersampled</a:t>
            </a:r>
            <a:r>
              <a:rPr lang="en-US" dirty="0"/>
              <a:t> and/or </a:t>
            </a:r>
          </a:p>
          <a:p>
            <a:r>
              <a:rPr lang="en-US" dirty="0"/>
              <a:t>band unlimited  </a:t>
            </a:r>
          </a:p>
        </p:txBody>
      </p:sp>
      <p:sp>
        <p:nvSpPr>
          <p:cNvPr id="9" name="TextBox 8">
            <a:extLst>
              <a:ext uri="{FF2B5EF4-FFF2-40B4-BE49-F238E27FC236}">
                <a16:creationId xmlns:a16="http://schemas.microsoft.com/office/drawing/2014/main" id="{EE861750-626E-6309-43FA-407E461F37D5}"/>
              </a:ext>
            </a:extLst>
          </p:cNvPr>
          <p:cNvSpPr txBox="1"/>
          <p:nvPr/>
        </p:nvSpPr>
        <p:spPr>
          <a:xfrm>
            <a:off x="6777791" y="3894640"/>
            <a:ext cx="2181726" cy="646331"/>
          </a:xfrm>
          <a:prstGeom prst="rect">
            <a:avLst/>
          </a:prstGeom>
          <a:noFill/>
        </p:spPr>
        <p:txBody>
          <a:bodyPr wrap="square" rtlCol="0">
            <a:spAutoFit/>
          </a:bodyPr>
          <a:lstStyle/>
          <a:p>
            <a:r>
              <a:rPr lang="en-US" dirty="0"/>
              <a:t>fs=2W</a:t>
            </a:r>
          </a:p>
          <a:p>
            <a:r>
              <a:rPr lang="en-US" dirty="0"/>
              <a:t>(Nyquist sampled)</a:t>
            </a:r>
          </a:p>
        </p:txBody>
      </p:sp>
      <p:sp>
        <p:nvSpPr>
          <p:cNvPr id="10" name="TextBox 9">
            <a:extLst>
              <a:ext uri="{FF2B5EF4-FFF2-40B4-BE49-F238E27FC236}">
                <a16:creationId xmlns:a16="http://schemas.microsoft.com/office/drawing/2014/main" id="{A85947BC-64A7-704D-7B0C-F215F261C146}"/>
              </a:ext>
            </a:extLst>
          </p:cNvPr>
          <p:cNvSpPr txBox="1"/>
          <p:nvPr/>
        </p:nvSpPr>
        <p:spPr>
          <a:xfrm>
            <a:off x="6785811" y="5640189"/>
            <a:ext cx="2181726" cy="646331"/>
          </a:xfrm>
          <a:prstGeom prst="rect">
            <a:avLst/>
          </a:prstGeom>
          <a:noFill/>
        </p:spPr>
        <p:txBody>
          <a:bodyPr wrap="square" rtlCol="0">
            <a:spAutoFit/>
          </a:bodyPr>
          <a:lstStyle/>
          <a:p>
            <a:r>
              <a:rPr lang="en-US" dirty="0"/>
              <a:t>Fs&gt;2W (Oversampled)</a:t>
            </a:r>
          </a:p>
        </p:txBody>
      </p:sp>
      <p:cxnSp>
        <p:nvCxnSpPr>
          <p:cNvPr id="12" name="Straight Arrow Connector 11">
            <a:extLst>
              <a:ext uri="{FF2B5EF4-FFF2-40B4-BE49-F238E27FC236}">
                <a16:creationId xmlns:a16="http://schemas.microsoft.com/office/drawing/2014/main" id="{BDE00279-F74D-246C-3FE4-DDBA69748285}"/>
              </a:ext>
            </a:extLst>
          </p:cNvPr>
          <p:cNvCxnSpPr>
            <a:cxnSpLocks/>
          </p:cNvCxnSpPr>
          <p:nvPr/>
        </p:nvCxnSpPr>
        <p:spPr>
          <a:xfrm>
            <a:off x="2847474" y="1978137"/>
            <a:ext cx="136358" cy="62068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9F9EA80-E695-DF4E-6686-20F3819E94E8}"/>
              </a:ext>
            </a:extLst>
          </p:cNvPr>
          <p:cNvCxnSpPr>
            <a:cxnSpLocks/>
          </p:cNvCxnSpPr>
          <p:nvPr/>
        </p:nvCxnSpPr>
        <p:spPr>
          <a:xfrm>
            <a:off x="2711116" y="3545305"/>
            <a:ext cx="272716" cy="17061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426D234-4291-7C3B-5804-7BB603CD8E54}"/>
              </a:ext>
            </a:extLst>
          </p:cNvPr>
          <p:cNvCxnSpPr>
            <a:cxnSpLocks/>
          </p:cNvCxnSpPr>
          <p:nvPr/>
        </p:nvCxnSpPr>
        <p:spPr>
          <a:xfrm>
            <a:off x="2967790" y="5350042"/>
            <a:ext cx="272716" cy="17061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72908E9F-F3A6-6715-EE97-97C406278A31}"/>
              </a:ext>
            </a:extLst>
          </p:cNvPr>
          <p:cNvSpPr txBox="1"/>
          <p:nvPr/>
        </p:nvSpPr>
        <p:spPr>
          <a:xfrm>
            <a:off x="1708078" y="1670360"/>
            <a:ext cx="1207575" cy="307777"/>
          </a:xfrm>
          <a:prstGeom prst="rect">
            <a:avLst/>
          </a:prstGeom>
          <a:noFill/>
        </p:spPr>
        <p:txBody>
          <a:bodyPr wrap="none" rtlCol="0">
            <a:spAutoFit/>
          </a:bodyPr>
          <a:lstStyle/>
          <a:p>
            <a:r>
              <a:rPr lang="en-US" sz="1400" dirty="0"/>
              <a:t>Aliasing effect</a:t>
            </a:r>
          </a:p>
        </p:txBody>
      </p:sp>
      <p:sp>
        <p:nvSpPr>
          <p:cNvPr id="19" name="TextBox 18">
            <a:extLst>
              <a:ext uri="{FF2B5EF4-FFF2-40B4-BE49-F238E27FC236}">
                <a16:creationId xmlns:a16="http://schemas.microsoft.com/office/drawing/2014/main" id="{D4E5E5A6-17FB-4AB2-932C-A37A100828CE}"/>
              </a:ext>
            </a:extLst>
          </p:cNvPr>
          <p:cNvSpPr txBox="1"/>
          <p:nvPr/>
        </p:nvSpPr>
        <p:spPr>
          <a:xfrm>
            <a:off x="1817499" y="3350195"/>
            <a:ext cx="958596" cy="307777"/>
          </a:xfrm>
          <a:prstGeom prst="rect">
            <a:avLst/>
          </a:prstGeom>
          <a:noFill/>
        </p:spPr>
        <p:txBody>
          <a:bodyPr wrap="none" rtlCol="0">
            <a:spAutoFit/>
          </a:bodyPr>
          <a:lstStyle/>
          <a:p>
            <a:r>
              <a:rPr lang="en-US" sz="1400" dirty="0"/>
              <a:t>Ideal Filter</a:t>
            </a:r>
          </a:p>
        </p:txBody>
      </p:sp>
      <p:sp>
        <p:nvSpPr>
          <p:cNvPr id="20" name="TextBox 19">
            <a:extLst>
              <a:ext uri="{FF2B5EF4-FFF2-40B4-BE49-F238E27FC236}">
                <a16:creationId xmlns:a16="http://schemas.microsoft.com/office/drawing/2014/main" id="{AB392614-89AA-76AA-FDED-A94C34A5A5CB}"/>
              </a:ext>
            </a:extLst>
          </p:cNvPr>
          <p:cNvSpPr txBox="1"/>
          <p:nvPr/>
        </p:nvSpPr>
        <p:spPr>
          <a:xfrm>
            <a:off x="1885118" y="5087977"/>
            <a:ext cx="1192314" cy="307777"/>
          </a:xfrm>
          <a:prstGeom prst="rect">
            <a:avLst/>
          </a:prstGeom>
          <a:noFill/>
        </p:spPr>
        <p:txBody>
          <a:bodyPr wrap="none" rtlCol="0">
            <a:spAutoFit/>
          </a:bodyPr>
          <a:lstStyle/>
          <a:p>
            <a:r>
              <a:rPr lang="en-US" sz="1400" dirty="0"/>
              <a:t>Practical filter</a:t>
            </a:r>
          </a:p>
        </p:txBody>
      </p:sp>
    </p:spTree>
    <p:extLst>
      <p:ext uri="{BB962C8B-B14F-4D97-AF65-F5344CB8AC3E}">
        <p14:creationId xmlns:p14="http://schemas.microsoft.com/office/powerpoint/2010/main" val="203511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9EC202-52AF-E908-2DD4-5B49FCFE9167}"/>
              </a:ext>
            </a:extLst>
          </p:cNvPr>
          <p:cNvSpPr txBox="1"/>
          <p:nvPr/>
        </p:nvSpPr>
        <p:spPr>
          <a:xfrm>
            <a:off x="0" y="125824"/>
            <a:ext cx="9144000" cy="5262979"/>
          </a:xfrm>
          <a:prstGeom prst="rect">
            <a:avLst/>
          </a:prstGeom>
          <a:noFill/>
        </p:spPr>
        <p:txBody>
          <a:bodyPr wrap="square">
            <a:spAutoFit/>
          </a:bodyPr>
          <a:lstStyle/>
          <a:p>
            <a:pPr algn="just"/>
            <a:r>
              <a:rPr lang="en-US" sz="2400" b="1" u="sng" dirty="0">
                <a:solidFill>
                  <a:srgbClr val="FF0000"/>
                </a:solidFill>
              </a:rPr>
              <a:t>How do we eliminate Aliasing Effect?</a:t>
            </a:r>
          </a:p>
          <a:p>
            <a:pPr marL="534988" indent="-534988" algn="just">
              <a:buBlip>
                <a:blip r:embed="rId2"/>
              </a:buBlip>
            </a:pPr>
            <a:r>
              <a:rPr lang="en-US" sz="2400" dirty="0"/>
              <a:t>To avoid </a:t>
            </a:r>
            <a:r>
              <a:rPr lang="en-US" sz="2400" dirty="0" err="1"/>
              <a:t>Alaising</a:t>
            </a:r>
            <a:r>
              <a:rPr lang="en-US" sz="2400" dirty="0"/>
              <a:t> (overlapping) of sampled spectrum, we need to bandlimit the message signal by passing it through a </a:t>
            </a:r>
            <a:r>
              <a:rPr lang="en-US" sz="2400" dirty="0">
                <a:solidFill>
                  <a:srgbClr val="FF00FF"/>
                </a:solidFill>
              </a:rPr>
              <a:t>low pass filter of cut-off frequency fs/2</a:t>
            </a:r>
            <a:r>
              <a:rPr lang="en-US" sz="2400" dirty="0"/>
              <a:t>; and this LPF is called as “anti-aliasing” filter.</a:t>
            </a:r>
          </a:p>
          <a:p>
            <a:pPr marL="534988" indent="-534988" algn="just">
              <a:buBlip>
                <a:blip r:embed="rId2"/>
              </a:buBlip>
            </a:pPr>
            <a:endParaRPr lang="en-US" sz="2400" dirty="0"/>
          </a:p>
          <a:p>
            <a:pPr marL="534988" indent="-534988" algn="just">
              <a:buBlip>
                <a:blip r:embed="rId2"/>
              </a:buBlip>
            </a:pPr>
            <a:r>
              <a:rPr lang="en-US" sz="2400" dirty="0"/>
              <a:t>And considering the transition band characteristics of the practical filters, we need to keep the sampling frequency larger than  twice the message bandwidth (i.e., fs&gt;2W).</a:t>
            </a:r>
          </a:p>
          <a:p>
            <a:pPr marL="534988" indent="-534988" algn="just">
              <a:buBlip>
                <a:blip r:embed="rId2"/>
              </a:buBlip>
            </a:pPr>
            <a:endParaRPr lang="en-US" sz="2400" dirty="0"/>
          </a:p>
          <a:p>
            <a:pPr marL="534988" indent="-534988" algn="just">
              <a:buBlip>
                <a:blip r:embed="rId2"/>
              </a:buBlip>
            </a:pPr>
            <a:r>
              <a:rPr lang="en-US" sz="2400" dirty="0"/>
              <a:t>So it would be appropriate if we RECALL the sampling theorem once again here. Understand the theorem in conjunction with our discussion  on “aliasing effect” and “anti-aliasing filer”.</a:t>
            </a:r>
          </a:p>
          <a:p>
            <a:pPr marL="534988" indent="-534988" algn="just">
              <a:buBlip>
                <a:blip r:embed="rId2"/>
              </a:buBlip>
            </a:pPr>
            <a:endParaRPr lang="en-US" sz="2400" dirty="0"/>
          </a:p>
        </p:txBody>
      </p:sp>
      <p:sp>
        <p:nvSpPr>
          <p:cNvPr id="3" name="Rectangle 2">
            <a:extLst>
              <a:ext uri="{FF2B5EF4-FFF2-40B4-BE49-F238E27FC236}">
                <a16:creationId xmlns:a16="http://schemas.microsoft.com/office/drawing/2014/main" id="{8A5B0512-EB7B-8520-739F-C69A55F5F571}"/>
              </a:ext>
            </a:extLst>
          </p:cNvPr>
          <p:cNvSpPr/>
          <p:nvPr/>
        </p:nvSpPr>
        <p:spPr>
          <a:xfrm>
            <a:off x="569626" y="4972864"/>
            <a:ext cx="8439462" cy="1569660"/>
          </a:xfrm>
          <a:prstGeom prst="rect">
            <a:avLst/>
          </a:prstGeom>
          <a:solidFill>
            <a:srgbClr val="FFFF00"/>
          </a:solidFill>
        </p:spPr>
        <p:txBody>
          <a:bodyPr wrap="square">
            <a:spAutoFit/>
          </a:bodyPr>
          <a:lstStyle/>
          <a:p>
            <a:pPr algn="just"/>
            <a:r>
              <a:rPr lang="en-US" sz="2400" dirty="0">
                <a:uFill>
                  <a:solidFill>
                    <a:srgbClr val="FF0000"/>
                  </a:solidFill>
                </a:uFill>
              </a:rPr>
              <a:t>A band-limited signal of finite energy that has no frequency components higher than </a:t>
            </a:r>
            <a:r>
              <a:rPr lang="en-US" sz="2400" b="1" i="1" dirty="0">
                <a:solidFill>
                  <a:srgbClr val="FF0000"/>
                </a:solidFill>
                <a:uFill>
                  <a:solidFill>
                    <a:srgbClr val="FF0000"/>
                  </a:solidFill>
                </a:uFill>
              </a:rPr>
              <a:t>W</a:t>
            </a:r>
            <a:r>
              <a:rPr lang="en-US" sz="2400" i="1" dirty="0">
                <a:uFill>
                  <a:solidFill>
                    <a:srgbClr val="FF0000"/>
                  </a:solidFill>
                </a:uFill>
              </a:rPr>
              <a:t> hertz </a:t>
            </a:r>
            <a:r>
              <a:rPr lang="en-US" sz="2400" i="1" u="sng" dirty="0">
                <a:uFill>
                  <a:solidFill>
                    <a:srgbClr val="FF0000"/>
                  </a:solidFill>
                </a:uFill>
              </a:rPr>
              <a:t>can be completely </a:t>
            </a:r>
            <a:r>
              <a:rPr lang="en-US" sz="2400" b="1" i="1" u="sng" dirty="0">
                <a:solidFill>
                  <a:srgbClr val="FF0000"/>
                </a:solidFill>
                <a:uFill>
                  <a:solidFill>
                    <a:srgbClr val="FF0000"/>
                  </a:solidFill>
                </a:uFill>
              </a:rPr>
              <a:t>recovered</a:t>
            </a:r>
            <a:r>
              <a:rPr lang="en-US" sz="2400" i="1" u="sng" dirty="0">
                <a:uFill>
                  <a:solidFill>
                    <a:srgbClr val="FF0000"/>
                  </a:solidFill>
                </a:uFill>
              </a:rPr>
              <a:t> from knowledge of its samples, if the signal is sampled  at a rate equal to or more than </a:t>
            </a:r>
            <a:r>
              <a:rPr lang="en-US" sz="2400" b="1" i="1" u="sng" dirty="0">
                <a:solidFill>
                  <a:srgbClr val="FF0000"/>
                </a:solidFill>
                <a:uFill>
                  <a:solidFill>
                    <a:srgbClr val="FF0000"/>
                  </a:solidFill>
                </a:uFill>
              </a:rPr>
              <a:t>2W</a:t>
            </a:r>
            <a:r>
              <a:rPr lang="en-US" sz="2400" i="1" u="sng" dirty="0">
                <a:uFill>
                  <a:solidFill>
                    <a:srgbClr val="FF0000"/>
                  </a:solidFill>
                </a:uFill>
              </a:rPr>
              <a:t> samples per second  (i.e., </a:t>
            </a:r>
            <a:r>
              <a:rPr lang="en-US" sz="2400" i="1" u="sng" dirty="0">
                <a:solidFill>
                  <a:srgbClr val="FF00FF"/>
                </a:solidFill>
                <a:uFill>
                  <a:solidFill>
                    <a:srgbClr val="FF0000"/>
                  </a:solidFill>
                </a:uFill>
              </a:rPr>
              <a:t>fs&gt;= 2W</a:t>
            </a:r>
            <a:r>
              <a:rPr lang="en-US" sz="2400" i="1" u="sng" dirty="0">
                <a:uFill>
                  <a:solidFill>
                    <a:srgbClr val="FF0000"/>
                  </a:solidFill>
                </a:uFill>
              </a:rPr>
              <a:t>)</a:t>
            </a:r>
            <a:endParaRPr lang="en-US" sz="2400" u="sng" dirty="0">
              <a:uFill>
                <a:solidFill>
                  <a:srgbClr val="FF0000"/>
                </a:solidFill>
              </a:uFill>
            </a:endParaRPr>
          </a:p>
        </p:txBody>
      </p:sp>
    </p:spTree>
    <p:extLst>
      <p:ext uri="{BB962C8B-B14F-4D97-AF65-F5344CB8AC3E}">
        <p14:creationId xmlns:p14="http://schemas.microsoft.com/office/powerpoint/2010/main" val="4176461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2721464-2A1E-6537-96F9-B30E260B8783}"/>
              </a:ext>
            </a:extLst>
          </p:cNvPr>
          <p:cNvSpPr/>
          <p:nvPr/>
        </p:nvSpPr>
        <p:spPr>
          <a:xfrm>
            <a:off x="114300" y="115446"/>
            <a:ext cx="8915400" cy="584775"/>
          </a:xfrm>
          <a:prstGeom prst="rect">
            <a:avLst/>
          </a:prstGeom>
          <a:solidFill>
            <a:srgbClr val="FFFF00"/>
          </a:solidFill>
          <a:ln w="114300">
            <a:solidFill>
              <a:srgbClr val="00B0F0"/>
            </a:solidFill>
          </a:ln>
          <a:scene3d>
            <a:camera prst="orthographicFront"/>
            <a:lightRig rig="threePt" dir="t"/>
          </a:scene3d>
          <a:sp3d>
            <a:bevelT prst="slope"/>
            <a:bevelB/>
          </a:sp3d>
        </p:spPr>
        <p:txBody>
          <a:bodyPr wrap="square">
            <a:spAutoFit/>
          </a:bodyPr>
          <a:lstStyle/>
          <a:p>
            <a:r>
              <a:rPr lang="en-US" sz="3200" b="1" dirty="0">
                <a:solidFill>
                  <a:srgbClr val="FF0000"/>
                </a:solidFill>
              </a:rPr>
              <a:t>Types of Sampling</a:t>
            </a:r>
          </a:p>
        </p:txBody>
      </p:sp>
      <p:sp>
        <p:nvSpPr>
          <p:cNvPr id="3" name="TextBox 2">
            <a:extLst>
              <a:ext uri="{FF2B5EF4-FFF2-40B4-BE49-F238E27FC236}">
                <a16:creationId xmlns:a16="http://schemas.microsoft.com/office/drawing/2014/main" id="{DD435728-A744-E198-8980-950CBDA63B25}"/>
              </a:ext>
            </a:extLst>
          </p:cNvPr>
          <p:cNvSpPr txBox="1"/>
          <p:nvPr/>
        </p:nvSpPr>
        <p:spPr>
          <a:xfrm>
            <a:off x="114300" y="870951"/>
            <a:ext cx="8915400" cy="4893647"/>
          </a:xfrm>
          <a:prstGeom prst="rect">
            <a:avLst/>
          </a:prstGeom>
          <a:noFill/>
        </p:spPr>
        <p:txBody>
          <a:bodyPr wrap="square">
            <a:spAutoFit/>
          </a:bodyPr>
          <a:lstStyle/>
          <a:p>
            <a:pPr marL="342900" indent="-342900" algn="just">
              <a:buClr>
                <a:srgbClr val="FF00FF"/>
              </a:buClr>
              <a:buSzPct val="125000"/>
              <a:buFont typeface="Fira Sans Condensed ExtraBold" panose="020B0903050000020004" pitchFamily="34" charset="0"/>
              <a:buChar char="■"/>
            </a:pPr>
            <a:r>
              <a:rPr lang="en-US" sz="2400" dirty="0"/>
              <a:t> In the earlier slides, we discussed about sampling process and signal reconstruction  detail. </a:t>
            </a:r>
          </a:p>
          <a:p>
            <a:pPr marL="342900" indent="-342900" algn="just">
              <a:buClr>
                <a:srgbClr val="FF00FF"/>
              </a:buClr>
              <a:buSzPct val="125000"/>
              <a:buFont typeface="Fira Sans Condensed ExtraBold" panose="020B0903050000020004" pitchFamily="34" charset="0"/>
              <a:buChar char="■"/>
            </a:pPr>
            <a:r>
              <a:rPr lang="en-US" sz="2400" dirty="0"/>
              <a:t>We used unit delta signal to sample the message and such sampling is called as “ideal sampling”. </a:t>
            </a:r>
          </a:p>
          <a:p>
            <a:pPr marL="342900" indent="-342900" algn="just">
              <a:buClr>
                <a:srgbClr val="FF00FF"/>
              </a:buClr>
              <a:buSzPct val="125000"/>
              <a:buFont typeface="Fira Sans Condensed ExtraBold" panose="020B0903050000020004" pitchFamily="34" charset="0"/>
              <a:buChar char="■"/>
            </a:pPr>
            <a:r>
              <a:rPr lang="en-US" sz="2400" dirty="0"/>
              <a:t>Ideal sampling results in the samples whose width τ approaches zero. Due to this, the power content in the instantaneously sampled pulse is negligible. Thus, this method is not suitable for transmission purpose.</a:t>
            </a:r>
          </a:p>
          <a:p>
            <a:pPr marL="342900" indent="-342900" algn="just">
              <a:buClr>
                <a:srgbClr val="FF00FF"/>
              </a:buClr>
              <a:buSzPct val="125000"/>
              <a:buFont typeface="Fira Sans Condensed ExtraBold" panose="020B0903050000020004" pitchFamily="34" charset="0"/>
              <a:buChar char="■"/>
            </a:pPr>
            <a:r>
              <a:rPr lang="en-US" sz="2400" dirty="0"/>
              <a:t>Practically, there are two basic techniques used to perform the sampling function: </a:t>
            </a:r>
          </a:p>
          <a:p>
            <a:pPr marL="914400" lvl="1" indent="-457200" algn="just">
              <a:buClr>
                <a:srgbClr val="FF00FF"/>
              </a:buClr>
              <a:buSzPct val="125000"/>
              <a:buFont typeface="+mj-lt"/>
              <a:buAutoNum type="arabicPeriod"/>
            </a:pPr>
            <a:r>
              <a:rPr lang="en-US" sz="2400" dirty="0"/>
              <a:t>Natural sampling , and</a:t>
            </a:r>
          </a:p>
          <a:p>
            <a:pPr marL="914400" lvl="1" indent="-457200" algn="just">
              <a:buClr>
                <a:srgbClr val="FF00FF"/>
              </a:buClr>
              <a:buSzPct val="125000"/>
              <a:buFont typeface="+mj-lt"/>
              <a:buAutoNum type="arabicPeriod"/>
            </a:pPr>
            <a:r>
              <a:rPr lang="en-US" sz="2400" dirty="0"/>
              <a:t>Flat-top sampling. </a:t>
            </a:r>
          </a:p>
          <a:p>
            <a:pPr marL="342900" indent="-342900" algn="just">
              <a:buClr>
                <a:srgbClr val="FF00FF"/>
              </a:buClr>
              <a:buSzPct val="125000"/>
              <a:buFont typeface="Fira Sans Condensed ExtraBold" panose="020B0903050000020004" pitchFamily="34" charset="0"/>
              <a:buChar char="■"/>
            </a:pPr>
            <a:endParaRPr lang="en-US" sz="2400" dirty="0"/>
          </a:p>
        </p:txBody>
      </p:sp>
    </p:spTree>
    <p:extLst>
      <p:ext uri="{BB962C8B-B14F-4D97-AF65-F5344CB8AC3E}">
        <p14:creationId xmlns:p14="http://schemas.microsoft.com/office/powerpoint/2010/main" val="543002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D435728-A744-E198-8980-950CBDA63B25}"/>
              </a:ext>
            </a:extLst>
          </p:cNvPr>
          <p:cNvSpPr txBox="1"/>
          <p:nvPr/>
        </p:nvSpPr>
        <p:spPr>
          <a:xfrm>
            <a:off x="0" y="91464"/>
            <a:ext cx="8915400" cy="6432530"/>
          </a:xfrm>
          <a:prstGeom prst="rect">
            <a:avLst/>
          </a:prstGeom>
          <a:noFill/>
        </p:spPr>
        <p:txBody>
          <a:bodyPr wrap="square">
            <a:spAutoFit/>
          </a:bodyPr>
          <a:lstStyle/>
          <a:p>
            <a:pPr algn="just">
              <a:buClr>
                <a:srgbClr val="FF00FF"/>
              </a:buClr>
              <a:buSzPct val="125000"/>
            </a:pPr>
            <a:r>
              <a:rPr lang="en-US" sz="2800" b="1" u="sng" dirty="0">
                <a:solidFill>
                  <a:srgbClr val="FF0000"/>
                </a:solidFill>
              </a:rPr>
              <a:t>1. Natural Sampling </a:t>
            </a:r>
          </a:p>
          <a:p>
            <a:pPr marL="342900" indent="-342900" algn="just">
              <a:buClr>
                <a:srgbClr val="FF00FF"/>
              </a:buClr>
              <a:buSzPct val="125000"/>
              <a:buFont typeface="Fira Sans Condensed ExtraBold" panose="020B0903050000020004" pitchFamily="34" charset="0"/>
              <a:buChar char="■"/>
            </a:pPr>
            <a:r>
              <a:rPr lang="en-US" sz="2400" dirty="0"/>
              <a:t>As the name implies, in natural sampling, the tops of the sample pulses retain their natural shape during the sample interval, as shown in FIGURE </a:t>
            </a:r>
            <a:r>
              <a:rPr lang="en-US" sz="2400" b="1" dirty="0">
                <a:solidFill>
                  <a:srgbClr val="FF0000"/>
                </a:solidFill>
              </a:rPr>
              <a:t>1</a:t>
            </a:r>
          </a:p>
          <a:p>
            <a:pPr marL="342900" indent="-342900" algn="just">
              <a:buClr>
                <a:srgbClr val="FF00FF"/>
              </a:buClr>
              <a:buSzPct val="125000"/>
              <a:buFont typeface="Fira Sans Condensed ExtraBold" panose="020B0903050000020004" pitchFamily="34" charset="0"/>
              <a:buChar char="■"/>
            </a:pPr>
            <a:r>
              <a:rPr lang="en-US" sz="2400" dirty="0"/>
              <a:t>There are two points to note in natural sampling</a:t>
            </a:r>
          </a:p>
          <a:p>
            <a:pPr marL="342900" indent="-342900" algn="just">
              <a:buClr>
                <a:srgbClr val="FF00FF"/>
              </a:buClr>
              <a:buSzPct val="125000"/>
              <a:buFont typeface="Fira Sans Condensed ExtraBold" panose="020B0903050000020004" pitchFamily="34" charset="0"/>
              <a:buChar char="■"/>
            </a:pPr>
            <a:r>
              <a:rPr lang="en-US" sz="2400" dirty="0"/>
              <a:t>The first point is that: With natural sampling, the frequency spectrum of the sampled output is different from that of an ideal sample. The amplitude of the frequency components produced from narrow, finite-width sample pulses decreases for the higher harmonics in a </a:t>
            </a:r>
            <a:r>
              <a:rPr lang="en-US" sz="2400" dirty="0">
                <a:solidFill>
                  <a:srgbClr val="FF00FF"/>
                </a:solidFill>
              </a:rPr>
              <a:t>(sin x)/x </a:t>
            </a:r>
            <a:r>
              <a:rPr lang="en-US" sz="2400" dirty="0"/>
              <a:t>manner. This requires the use of frequency equalizers (compensation filters) before recovery by a low-pass filter.</a:t>
            </a:r>
          </a:p>
          <a:p>
            <a:pPr marL="342900" indent="-342900" algn="just">
              <a:buClr>
                <a:srgbClr val="FF00FF"/>
              </a:buClr>
              <a:buSzPct val="125000"/>
              <a:buFont typeface="Fira Sans Condensed ExtraBold" panose="020B0903050000020004" pitchFamily="34" charset="0"/>
              <a:buChar char="■"/>
            </a:pPr>
            <a:r>
              <a:rPr lang="en-US" sz="2400" dirty="0"/>
              <a:t>And the second point is that: The sample tops takes the shape of the amplitude of the analog signal which means that if there is </a:t>
            </a:r>
            <a:r>
              <a:rPr lang="en-US" sz="2400" dirty="0">
                <a:solidFill>
                  <a:srgbClr val="FF00FF"/>
                </a:solidFill>
              </a:rPr>
              <a:t>noise</a:t>
            </a:r>
            <a:r>
              <a:rPr lang="en-US" sz="2400" dirty="0"/>
              <a:t> above that signal, then it will appear at the sample tops and till the end of reconstruction filter output.</a:t>
            </a:r>
          </a:p>
          <a:p>
            <a:pPr marL="342900" indent="-342900" algn="just">
              <a:buClr>
                <a:srgbClr val="FF00FF"/>
              </a:buClr>
              <a:buSzPct val="125000"/>
              <a:buFont typeface="Fira Sans Condensed ExtraBold" panose="020B0903050000020004" pitchFamily="34" charset="0"/>
              <a:buChar char="■"/>
            </a:pPr>
            <a:r>
              <a:rPr lang="en-US" sz="2400" dirty="0"/>
              <a:t>As such, natural sampling is less attractive , </a:t>
            </a:r>
            <a:r>
              <a:rPr lang="en-US" sz="2400" dirty="0">
                <a:solidFill>
                  <a:schemeClr val="bg1">
                    <a:lumMod val="65000"/>
                  </a:schemeClr>
                </a:solidFill>
              </a:rPr>
              <a:t>such as in  PCM</a:t>
            </a:r>
          </a:p>
        </p:txBody>
      </p:sp>
    </p:spTree>
    <p:extLst>
      <p:ext uri="{BB962C8B-B14F-4D97-AF65-F5344CB8AC3E}">
        <p14:creationId xmlns:p14="http://schemas.microsoft.com/office/powerpoint/2010/main" val="794210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300A1E6-F294-AE9A-9392-3D75B1A2820A}"/>
              </a:ext>
            </a:extLst>
          </p:cNvPr>
          <p:cNvSpPr txBox="1"/>
          <p:nvPr/>
        </p:nvSpPr>
        <p:spPr>
          <a:xfrm>
            <a:off x="82446" y="5774231"/>
            <a:ext cx="8979108" cy="830997"/>
          </a:xfrm>
          <a:prstGeom prst="rect">
            <a:avLst/>
          </a:prstGeom>
          <a:noFill/>
        </p:spPr>
        <p:txBody>
          <a:bodyPr wrap="square">
            <a:spAutoFit/>
          </a:bodyPr>
          <a:lstStyle/>
          <a:p>
            <a:pPr algn="just"/>
            <a:r>
              <a:rPr lang="en-US" sz="2400" b="1" i="0" u="none" strike="noStrike" baseline="0" dirty="0">
                <a:solidFill>
                  <a:srgbClr val="FF0000"/>
                </a:solidFill>
                <a:latin typeface="+mj-lt"/>
              </a:rPr>
              <a:t>FIGURE 1</a:t>
            </a:r>
            <a:r>
              <a:rPr lang="en-US" sz="2400" b="1" i="0" u="none" strike="noStrike" baseline="0" dirty="0">
                <a:latin typeface="+mj-lt"/>
              </a:rPr>
              <a:t> </a:t>
            </a:r>
            <a:r>
              <a:rPr lang="en-US" sz="2400" b="0" i="0" u="none" strike="noStrike" baseline="0" dirty="0">
                <a:latin typeface="+mj-lt"/>
              </a:rPr>
              <a:t>Natural sampling: (</a:t>
            </a:r>
            <a:r>
              <a:rPr lang="en-US" sz="2400" b="1" i="0" u="none" strike="noStrike" baseline="0" dirty="0">
                <a:solidFill>
                  <a:srgbClr val="FF00FF"/>
                </a:solidFill>
                <a:latin typeface="+mj-lt"/>
              </a:rPr>
              <a:t>a</a:t>
            </a:r>
            <a:r>
              <a:rPr lang="en-US" sz="2400" b="0" i="0" u="none" strike="noStrike" baseline="0" dirty="0">
                <a:latin typeface="+mj-lt"/>
              </a:rPr>
              <a:t>) input analog signal; (</a:t>
            </a:r>
            <a:r>
              <a:rPr lang="en-US" sz="2400" b="1" i="0" u="none" strike="noStrike" baseline="0" dirty="0">
                <a:solidFill>
                  <a:srgbClr val="FF00FF"/>
                </a:solidFill>
                <a:latin typeface="+mj-lt"/>
              </a:rPr>
              <a:t>b</a:t>
            </a:r>
            <a:r>
              <a:rPr lang="en-US" sz="2400" b="0" i="0" u="none" strike="noStrike" baseline="0" dirty="0">
                <a:latin typeface="+mj-lt"/>
              </a:rPr>
              <a:t>) sample pulse; (</a:t>
            </a:r>
            <a:r>
              <a:rPr lang="en-US" sz="2400" b="1" i="0" u="none" strike="noStrike" baseline="0" dirty="0">
                <a:solidFill>
                  <a:srgbClr val="FF00FF"/>
                </a:solidFill>
                <a:latin typeface="+mj-lt"/>
              </a:rPr>
              <a:t>c</a:t>
            </a:r>
            <a:r>
              <a:rPr lang="en-US" sz="2400" b="0" i="0" u="none" strike="noStrike" baseline="0" dirty="0">
                <a:latin typeface="+mj-lt"/>
              </a:rPr>
              <a:t>) sampled output</a:t>
            </a:r>
            <a:endParaRPr lang="en-US" sz="2400" dirty="0">
              <a:latin typeface="+mj-lt"/>
            </a:endParaRPr>
          </a:p>
        </p:txBody>
      </p:sp>
      <p:pic>
        <p:nvPicPr>
          <p:cNvPr id="11" name="Picture 10">
            <a:extLst>
              <a:ext uri="{FF2B5EF4-FFF2-40B4-BE49-F238E27FC236}">
                <a16:creationId xmlns:a16="http://schemas.microsoft.com/office/drawing/2014/main" id="{757C6005-623A-06D9-8418-518DFE187057}"/>
              </a:ext>
            </a:extLst>
          </p:cNvPr>
          <p:cNvPicPr>
            <a:picLocks noChangeAspect="1"/>
          </p:cNvPicPr>
          <p:nvPr/>
        </p:nvPicPr>
        <p:blipFill>
          <a:blip r:embed="rId2"/>
          <a:stretch>
            <a:fillRect/>
          </a:stretch>
        </p:blipFill>
        <p:spPr>
          <a:xfrm>
            <a:off x="1556275" y="0"/>
            <a:ext cx="5720266" cy="5774231"/>
          </a:xfrm>
          <a:prstGeom prst="rect">
            <a:avLst/>
          </a:prstGeom>
        </p:spPr>
      </p:pic>
    </p:spTree>
    <p:extLst>
      <p:ext uri="{BB962C8B-B14F-4D97-AF65-F5344CB8AC3E}">
        <p14:creationId xmlns:p14="http://schemas.microsoft.com/office/powerpoint/2010/main" val="12549994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C15530-AC68-3032-55CA-18F464917EC5}"/>
              </a:ext>
            </a:extLst>
          </p:cNvPr>
          <p:cNvSpPr txBox="1"/>
          <p:nvPr/>
        </p:nvSpPr>
        <p:spPr>
          <a:xfrm>
            <a:off x="0" y="91464"/>
            <a:ext cx="9144000" cy="5324535"/>
          </a:xfrm>
          <a:prstGeom prst="rect">
            <a:avLst/>
          </a:prstGeom>
          <a:noFill/>
        </p:spPr>
        <p:txBody>
          <a:bodyPr wrap="square">
            <a:spAutoFit/>
          </a:bodyPr>
          <a:lstStyle/>
          <a:p>
            <a:pPr algn="just">
              <a:buClr>
                <a:srgbClr val="FF00FF"/>
              </a:buClr>
              <a:buSzPct val="125000"/>
            </a:pPr>
            <a:r>
              <a:rPr lang="en-US" sz="2800" b="1" u="sng" dirty="0">
                <a:solidFill>
                  <a:srgbClr val="FF0000"/>
                </a:solidFill>
              </a:rPr>
              <a:t>1. Flat Top Sampling </a:t>
            </a:r>
          </a:p>
          <a:p>
            <a:pPr marL="342900" indent="-342900" algn="just">
              <a:buClr>
                <a:srgbClr val="FF00FF"/>
              </a:buClr>
              <a:buSzPct val="125000"/>
              <a:buFont typeface="Fira Sans Condensed ExtraBold" panose="020B0903050000020004" pitchFamily="34" charset="0"/>
              <a:buChar char="■"/>
            </a:pPr>
            <a:r>
              <a:rPr lang="en-US" sz="2400" dirty="0"/>
              <a:t>As the name implies, in this methods of sampling the tops of the sample pulses retained constant as shown in FIGURE </a:t>
            </a:r>
            <a:r>
              <a:rPr lang="en-US" sz="2400" b="1" dirty="0">
                <a:solidFill>
                  <a:srgbClr val="FF0000"/>
                </a:solidFill>
              </a:rPr>
              <a:t>2</a:t>
            </a:r>
          </a:p>
          <a:p>
            <a:pPr marL="342900" indent="-342900" algn="just">
              <a:buClr>
                <a:srgbClr val="FF00FF"/>
              </a:buClr>
              <a:buSzPct val="125000"/>
              <a:buFont typeface="Fira Sans Condensed ExtraBold" panose="020B0903050000020004" pitchFamily="34" charset="0"/>
              <a:buChar char="■"/>
            </a:pPr>
            <a:endParaRPr lang="en-US" sz="2400" b="1" dirty="0">
              <a:solidFill>
                <a:srgbClr val="FF0000"/>
              </a:solidFill>
            </a:endParaRPr>
          </a:p>
          <a:p>
            <a:pPr marL="342900" indent="-342900" algn="just">
              <a:buClr>
                <a:srgbClr val="FF00FF"/>
              </a:buClr>
              <a:buSzPct val="125000"/>
              <a:buFont typeface="Fira Sans Condensed ExtraBold" panose="020B0903050000020004" pitchFamily="34" charset="0"/>
              <a:buChar char="■"/>
            </a:pPr>
            <a:r>
              <a:rPr lang="en-US" sz="2400" dirty="0"/>
              <a:t>With flat-top sampling, the input voltage is sampled with a narrow pulse and then </a:t>
            </a:r>
            <a:r>
              <a:rPr lang="en-US" sz="2400" dirty="0">
                <a:solidFill>
                  <a:srgbClr val="FF00FF"/>
                </a:solidFill>
              </a:rPr>
              <a:t>held relatively constant </a:t>
            </a:r>
            <a:r>
              <a:rPr lang="en-US" sz="2400" dirty="0"/>
              <a:t>until the next sample is taken.</a:t>
            </a:r>
          </a:p>
          <a:p>
            <a:pPr marL="342900" indent="-342900" algn="just">
              <a:buClr>
                <a:srgbClr val="FF00FF"/>
              </a:buClr>
              <a:buSzPct val="125000"/>
              <a:buFont typeface="Fira Sans Condensed ExtraBold" panose="020B0903050000020004" pitchFamily="34" charset="0"/>
              <a:buChar char="■"/>
            </a:pPr>
            <a:endParaRPr lang="en-US" sz="2400" dirty="0"/>
          </a:p>
          <a:p>
            <a:pPr marL="342900" indent="-342900" algn="just">
              <a:buClr>
                <a:srgbClr val="FF00FF"/>
              </a:buClr>
              <a:buSzPct val="125000"/>
              <a:buFont typeface="Fira Sans Condensed ExtraBold" panose="020B0903050000020004" pitchFamily="34" charset="0"/>
              <a:buChar char="■"/>
            </a:pPr>
            <a:r>
              <a:rPr lang="en-US" sz="2400" dirty="0"/>
              <a:t>The most common method used for sampling voice signals in PCM systems is flattop sampling, which is accomplished in a </a:t>
            </a:r>
            <a:r>
              <a:rPr lang="en-US" sz="2400" dirty="0">
                <a:solidFill>
                  <a:srgbClr val="FF00FF"/>
                </a:solidFill>
              </a:rPr>
              <a:t>sample-and-hold</a:t>
            </a:r>
            <a:r>
              <a:rPr lang="en-US" sz="2400" dirty="0"/>
              <a:t> circuit as shown in FIGURE </a:t>
            </a:r>
            <a:r>
              <a:rPr lang="en-US" sz="2400" b="1" dirty="0">
                <a:solidFill>
                  <a:srgbClr val="FF0000"/>
                </a:solidFill>
              </a:rPr>
              <a:t>3</a:t>
            </a:r>
            <a:r>
              <a:rPr lang="en-US" sz="2400" dirty="0"/>
              <a:t>.</a:t>
            </a:r>
          </a:p>
          <a:p>
            <a:pPr marL="342900" indent="-342900" algn="just">
              <a:buClr>
                <a:srgbClr val="FF00FF"/>
              </a:buClr>
              <a:buSzPct val="125000"/>
              <a:buFont typeface="Fira Sans Condensed ExtraBold" panose="020B0903050000020004" pitchFamily="34" charset="0"/>
              <a:buChar char="■"/>
            </a:pPr>
            <a:endParaRPr lang="en-US" sz="2400" dirty="0"/>
          </a:p>
          <a:p>
            <a:pPr marL="342900" indent="-342900" algn="just">
              <a:buClr>
                <a:srgbClr val="FF00FF"/>
              </a:buClr>
              <a:buSzPct val="125000"/>
              <a:buFont typeface="Fira Sans Condensed ExtraBold" panose="020B0903050000020004" pitchFamily="34" charset="0"/>
              <a:buChar char="■"/>
            </a:pPr>
            <a:r>
              <a:rPr lang="en-US" sz="2400" dirty="0"/>
              <a:t>The purpose of a sample-and-hold circuit is to periodically sample the continually changing analog input voltage and convert those samples to a series of constant-amplitude PAM voltage levels. </a:t>
            </a:r>
          </a:p>
        </p:txBody>
      </p:sp>
    </p:spTree>
    <p:extLst>
      <p:ext uri="{BB962C8B-B14F-4D97-AF65-F5344CB8AC3E}">
        <p14:creationId xmlns:p14="http://schemas.microsoft.com/office/powerpoint/2010/main" val="28570032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C15530-AC68-3032-55CA-18F464917EC5}"/>
              </a:ext>
            </a:extLst>
          </p:cNvPr>
          <p:cNvSpPr txBox="1"/>
          <p:nvPr/>
        </p:nvSpPr>
        <p:spPr>
          <a:xfrm>
            <a:off x="0" y="91464"/>
            <a:ext cx="9144000" cy="5632311"/>
          </a:xfrm>
          <a:prstGeom prst="rect">
            <a:avLst/>
          </a:prstGeom>
          <a:noFill/>
        </p:spPr>
        <p:txBody>
          <a:bodyPr wrap="square">
            <a:spAutoFit/>
          </a:bodyPr>
          <a:lstStyle/>
          <a:p>
            <a:pPr marL="342900" indent="-342900" algn="just">
              <a:buClr>
                <a:srgbClr val="FF00FF"/>
              </a:buClr>
              <a:buSzPct val="125000"/>
              <a:buFont typeface="Fira Sans Condensed ExtraBold" panose="020B0903050000020004" pitchFamily="34" charset="0"/>
              <a:buChar char="■"/>
            </a:pPr>
            <a:r>
              <a:rPr lang="en-US" sz="2400" dirty="0"/>
              <a:t>Flat top sampling process alters the frequency spectrum and introduces an error called </a:t>
            </a:r>
            <a:r>
              <a:rPr lang="en-US" sz="2400" dirty="0">
                <a:solidFill>
                  <a:srgbClr val="FF00FF"/>
                </a:solidFill>
              </a:rPr>
              <a:t>aperture error</a:t>
            </a:r>
            <a:r>
              <a:rPr lang="en-US" sz="2400" dirty="0"/>
              <a:t>, which is when the amplitude of the sampled signal changes during the sample pulse time. </a:t>
            </a:r>
          </a:p>
          <a:p>
            <a:pPr marL="342900" indent="-342900" algn="just">
              <a:buClr>
                <a:srgbClr val="FF00FF"/>
              </a:buClr>
              <a:buSzPct val="125000"/>
              <a:buFont typeface="Fira Sans Condensed ExtraBold" panose="020B0903050000020004" pitchFamily="34" charset="0"/>
              <a:buChar char="■"/>
            </a:pPr>
            <a:endParaRPr lang="en-US" sz="2400" dirty="0"/>
          </a:p>
          <a:p>
            <a:pPr marL="342900" indent="-342900" algn="just">
              <a:buClr>
                <a:srgbClr val="FF00FF"/>
              </a:buClr>
              <a:buSzPct val="125000"/>
              <a:buFont typeface="Fira Sans Condensed ExtraBold" panose="020B0903050000020004" pitchFamily="34" charset="0"/>
              <a:buChar char="■"/>
            </a:pPr>
            <a:r>
              <a:rPr lang="en-US" sz="2400" dirty="0"/>
              <a:t>This prevents the receiver recovery circuit </a:t>
            </a:r>
            <a:r>
              <a:rPr lang="en-US" sz="2400" dirty="0">
                <a:solidFill>
                  <a:schemeClr val="bg1">
                    <a:lumMod val="65000"/>
                  </a:schemeClr>
                </a:solidFill>
              </a:rPr>
              <a:t>(such as PCM)</a:t>
            </a:r>
            <a:r>
              <a:rPr lang="en-US" sz="2400" dirty="0"/>
              <a:t> from exactly reproducing the original analog signal voltage. </a:t>
            </a:r>
          </a:p>
          <a:p>
            <a:pPr marL="342900" indent="-342900" algn="just">
              <a:buClr>
                <a:srgbClr val="FF00FF"/>
              </a:buClr>
              <a:buSzPct val="125000"/>
              <a:buFont typeface="Fira Sans Condensed ExtraBold" panose="020B0903050000020004" pitchFamily="34" charset="0"/>
              <a:buChar char="■"/>
            </a:pPr>
            <a:endParaRPr lang="en-US" sz="2400" dirty="0"/>
          </a:p>
          <a:p>
            <a:pPr marL="342900" indent="-342900" algn="just">
              <a:buClr>
                <a:srgbClr val="FF00FF"/>
              </a:buClr>
              <a:buSzPct val="125000"/>
              <a:buFont typeface="Fira Sans Condensed ExtraBold" panose="020B0903050000020004" pitchFamily="34" charset="0"/>
              <a:buChar char="■"/>
            </a:pPr>
            <a:r>
              <a:rPr lang="en-US" sz="2400" dirty="0"/>
              <a:t>The magnitude of error depends on how much the analog signal voltage changes while the sample is being taken and the width (duration) of the sample pulse. </a:t>
            </a:r>
          </a:p>
          <a:p>
            <a:pPr marL="342900" indent="-342900" algn="just">
              <a:buClr>
                <a:srgbClr val="FF00FF"/>
              </a:buClr>
              <a:buSzPct val="125000"/>
              <a:buFont typeface="Fira Sans Condensed ExtraBold" panose="020B0903050000020004" pitchFamily="34" charset="0"/>
              <a:buChar char="■"/>
            </a:pPr>
            <a:endParaRPr lang="en-US" sz="2400" dirty="0"/>
          </a:p>
          <a:p>
            <a:pPr marL="342900" indent="-342900" algn="just">
              <a:buClr>
                <a:srgbClr val="FF00FF"/>
              </a:buClr>
              <a:buSzPct val="125000"/>
              <a:buFont typeface="Fira Sans Condensed ExtraBold" panose="020B0903050000020004" pitchFamily="34" charset="0"/>
              <a:buChar char="■"/>
            </a:pPr>
            <a:r>
              <a:rPr lang="en-US" sz="2400" dirty="0"/>
              <a:t>Flat-top sampling, however, introduces less aperture distortion than natural sampling and can operate with a slower analog-to-digital converter.</a:t>
            </a:r>
          </a:p>
        </p:txBody>
      </p:sp>
    </p:spTree>
    <p:extLst>
      <p:ext uri="{BB962C8B-B14F-4D97-AF65-F5344CB8AC3E}">
        <p14:creationId xmlns:p14="http://schemas.microsoft.com/office/powerpoint/2010/main" val="20037855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6D03CFD-16C6-838C-9A67-5AA5D9AC7BEC}"/>
              </a:ext>
            </a:extLst>
          </p:cNvPr>
          <p:cNvSpPr txBox="1"/>
          <p:nvPr/>
        </p:nvSpPr>
        <p:spPr>
          <a:xfrm>
            <a:off x="82446" y="5774231"/>
            <a:ext cx="8979108" cy="830997"/>
          </a:xfrm>
          <a:prstGeom prst="rect">
            <a:avLst/>
          </a:prstGeom>
          <a:noFill/>
        </p:spPr>
        <p:txBody>
          <a:bodyPr wrap="square">
            <a:spAutoFit/>
          </a:bodyPr>
          <a:lstStyle/>
          <a:p>
            <a:pPr algn="just"/>
            <a:r>
              <a:rPr lang="en-US" sz="2400" b="1" i="0" u="none" strike="noStrike" baseline="0" dirty="0">
                <a:solidFill>
                  <a:srgbClr val="FF0000"/>
                </a:solidFill>
                <a:latin typeface="+mj-lt"/>
              </a:rPr>
              <a:t>FIGURE 2: </a:t>
            </a:r>
            <a:r>
              <a:rPr lang="en-US" sz="2400" i="0" u="none" strike="noStrike" baseline="0" dirty="0">
                <a:latin typeface="+mj-lt"/>
              </a:rPr>
              <a:t>Flat-Top </a:t>
            </a:r>
            <a:r>
              <a:rPr lang="en-US" sz="2400" b="0" i="0" u="none" strike="noStrike" baseline="0" dirty="0">
                <a:latin typeface="+mj-lt"/>
              </a:rPr>
              <a:t>sampling: (</a:t>
            </a:r>
            <a:r>
              <a:rPr lang="en-US" sz="2400" b="1" i="0" u="none" strike="noStrike" baseline="0" dirty="0">
                <a:solidFill>
                  <a:srgbClr val="FF00FF"/>
                </a:solidFill>
                <a:latin typeface="+mj-lt"/>
              </a:rPr>
              <a:t>a</a:t>
            </a:r>
            <a:r>
              <a:rPr lang="en-US" sz="2400" b="0" i="0" u="none" strike="noStrike" baseline="0" dirty="0">
                <a:latin typeface="+mj-lt"/>
              </a:rPr>
              <a:t>) input analog signal; (</a:t>
            </a:r>
            <a:r>
              <a:rPr lang="en-US" sz="2400" b="1" i="0" u="none" strike="noStrike" baseline="0" dirty="0">
                <a:solidFill>
                  <a:srgbClr val="FF00FF"/>
                </a:solidFill>
                <a:latin typeface="+mj-lt"/>
              </a:rPr>
              <a:t>b</a:t>
            </a:r>
            <a:r>
              <a:rPr lang="en-US" sz="2400" b="0" i="0" u="none" strike="noStrike" baseline="0" dirty="0">
                <a:latin typeface="+mj-lt"/>
              </a:rPr>
              <a:t>) sample pulse; (</a:t>
            </a:r>
            <a:r>
              <a:rPr lang="en-US" sz="2400" b="1" i="0" u="none" strike="noStrike" baseline="0" dirty="0">
                <a:solidFill>
                  <a:srgbClr val="FF00FF"/>
                </a:solidFill>
                <a:latin typeface="+mj-lt"/>
              </a:rPr>
              <a:t>c</a:t>
            </a:r>
            <a:r>
              <a:rPr lang="en-US" sz="2400" b="0" i="0" u="none" strike="noStrike" baseline="0" dirty="0">
                <a:latin typeface="+mj-lt"/>
              </a:rPr>
              <a:t>) sampled output</a:t>
            </a:r>
            <a:endParaRPr lang="en-US" sz="2400" dirty="0">
              <a:latin typeface="+mj-lt"/>
            </a:endParaRPr>
          </a:p>
        </p:txBody>
      </p:sp>
      <p:pic>
        <p:nvPicPr>
          <p:cNvPr id="9" name="Picture 8">
            <a:extLst>
              <a:ext uri="{FF2B5EF4-FFF2-40B4-BE49-F238E27FC236}">
                <a16:creationId xmlns:a16="http://schemas.microsoft.com/office/drawing/2014/main" id="{16520DB5-0D27-9396-CCA8-513862DF2921}"/>
              </a:ext>
            </a:extLst>
          </p:cNvPr>
          <p:cNvPicPr>
            <a:picLocks noChangeAspect="1"/>
          </p:cNvPicPr>
          <p:nvPr/>
        </p:nvPicPr>
        <p:blipFill>
          <a:blip r:embed="rId2"/>
          <a:stretch>
            <a:fillRect/>
          </a:stretch>
        </p:blipFill>
        <p:spPr>
          <a:xfrm>
            <a:off x="1390206" y="122280"/>
            <a:ext cx="6149028" cy="5651951"/>
          </a:xfrm>
          <a:prstGeom prst="rect">
            <a:avLst/>
          </a:prstGeom>
        </p:spPr>
      </p:pic>
    </p:spTree>
    <p:extLst>
      <p:ext uri="{BB962C8B-B14F-4D97-AF65-F5344CB8AC3E}">
        <p14:creationId xmlns:p14="http://schemas.microsoft.com/office/powerpoint/2010/main" val="531309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E0DF6-C3E7-9A9C-935B-88E309FF34E8}"/>
              </a:ext>
            </a:extLst>
          </p:cNvPr>
          <p:cNvSpPr txBox="1">
            <a:spLocks/>
          </p:cNvSpPr>
          <p:nvPr/>
        </p:nvSpPr>
        <p:spPr>
          <a:xfrm>
            <a:off x="74952" y="2497122"/>
            <a:ext cx="8934138" cy="1470025"/>
          </a:xfrm>
          <a:prstGeom prst="rect">
            <a:avLst/>
          </a:prstGeom>
          <a:ln w="38100">
            <a:solidFill>
              <a:srgbClr val="FF00FF"/>
            </a:solidFill>
          </a:ln>
        </p:spPr>
        <p:txBody>
          <a:bodyPr vert="horz" lIns="91440" tIns="45720" rIns="91440" bIns="45720" rtlCol="0" anchor="ctr">
            <a:normAutofit lnSpcReduction="10000"/>
          </a:bodyPr>
          <a:lstStyle>
            <a:lvl1pPr algn="l" defTabSz="914400" rtl="0" eaLnBrk="1" latinLnBrk="0" hangingPunct="1">
              <a:spcBef>
                <a:spcPct val="0"/>
              </a:spcBef>
              <a:buNone/>
              <a:defRPr sz="2000" b="1" kern="1200">
                <a:solidFill>
                  <a:srgbClr val="FF0066"/>
                </a:solidFill>
                <a:latin typeface="Verdana" pitchFamily="34" charset="0"/>
                <a:ea typeface="Verdana" pitchFamily="34" charset="0"/>
                <a:cs typeface="Verdana" pitchFamily="34" charset="0"/>
              </a:defRPr>
            </a:lvl1pPr>
          </a:lstStyle>
          <a:p>
            <a:pPr algn="ctr"/>
            <a:r>
              <a:rPr lang="en-US" sz="3600" b="1" i="0" u="none" strike="noStrike" baseline="0" dirty="0">
                <a:solidFill>
                  <a:srgbClr val="FF00FF"/>
                </a:solidFill>
                <a:latin typeface="Arial" panose="020B0604020202020204" pitchFamily="34" charset="0"/>
                <a:cs typeface="Arial" panose="020B0604020202020204" pitchFamily="34" charset="0"/>
              </a:rPr>
              <a:t>ANALOG PULSE MODULATION SCHEMES</a:t>
            </a:r>
          </a:p>
          <a:p>
            <a:pPr algn="ctr"/>
            <a:r>
              <a:rPr lang="en-US" sz="2800" dirty="0">
                <a:solidFill>
                  <a:srgbClr val="FF0000"/>
                </a:solidFill>
                <a:latin typeface="Arial" panose="020B0604020202020204" pitchFamily="34" charset="0"/>
                <a:cs typeface="Arial" panose="020B0604020202020204" pitchFamily="34" charset="0"/>
              </a:rPr>
              <a:t>(contents are as per the syllabus)</a:t>
            </a:r>
            <a:endParaRPr lang="en-US" sz="2800" b="0" i="0" u="none" strike="noStrike" baseline="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724097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87419FA-D757-83A5-957B-44F73A97A30A}"/>
              </a:ext>
            </a:extLst>
          </p:cNvPr>
          <p:cNvPicPr>
            <a:picLocks noChangeAspect="1"/>
          </p:cNvPicPr>
          <p:nvPr/>
        </p:nvPicPr>
        <p:blipFill>
          <a:blip r:embed="rId2"/>
          <a:stretch>
            <a:fillRect/>
          </a:stretch>
        </p:blipFill>
        <p:spPr>
          <a:xfrm>
            <a:off x="115161" y="1083083"/>
            <a:ext cx="8884184" cy="3284201"/>
          </a:xfrm>
          <a:prstGeom prst="rect">
            <a:avLst/>
          </a:prstGeom>
        </p:spPr>
      </p:pic>
      <p:sp>
        <p:nvSpPr>
          <p:cNvPr id="4" name="TextBox 3">
            <a:extLst>
              <a:ext uri="{FF2B5EF4-FFF2-40B4-BE49-F238E27FC236}">
                <a16:creationId xmlns:a16="http://schemas.microsoft.com/office/drawing/2014/main" id="{9795671A-C88A-BD60-E310-18D081075DEE}"/>
              </a:ext>
            </a:extLst>
          </p:cNvPr>
          <p:cNvSpPr txBox="1"/>
          <p:nvPr/>
        </p:nvSpPr>
        <p:spPr>
          <a:xfrm>
            <a:off x="115161" y="4367284"/>
            <a:ext cx="8979108" cy="461665"/>
          </a:xfrm>
          <a:prstGeom prst="rect">
            <a:avLst/>
          </a:prstGeom>
          <a:noFill/>
        </p:spPr>
        <p:txBody>
          <a:bodyPr wrap="square">
            <a:spAutoFit/>
          </a:bodyPr>
          <a:lstStyle/>
          <a:p>
            <a:pPr algn="just"/>
            <a:r>
              <a:rPr lang="en-US" sz="2400" b="1" i="0" u="none" strike="noStrike" baseline="0" dirty="0">
                <a:solidFill>
                  <a:srgbClr val="FF0000"/>
                </a:solidFill>
                <a:latin typeface="+mj-lt"/>
              </a:rPr>
              <a:t>FIGURE 3:  </a:t>
            </a:r>
            <a:r>
              <a:rPr lang="en-US" sz="2400" i="0" u="none" strike="noStrike" baseline="0" dirty="0">
                <a:latin typeface="+mj-lt"/>
              </a:rPr>
              <a:t>Sample-and-Hold circuit used for Flat-Top sampling</a:t>
            </a:r>
            <a:endParaRPr lang="en-US" sz="2400" dirty="0">
              <a:latin typeface="+mj-lt"/>
            </a:endParaRPr>
          </a:p>
        </p:txBody>
      </p:sp>
    </p:spTree>
    <p:extLst>
      <p:ext uri="{BB962C8B-B14F-4D97-AF65-F5344CB8AC3E}">
        <p14:creationId xmlns:p14="http://schemas.microsoft.com/office/powerpoint/2010/main" val="23156286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5BC9513-F849-61BF-4D1C-CEF01AF925AD}"/>
              </a:ext>
            </a:extLst>
          </p:cNvPr>
          <p:cNvSpPr/>
          <p:nvPr/>
        </p:nvSpPr>
        <p:spPr>
          <a:xfrm>
            <a:off x="114300" y="220376"/>
            <a:ext cx="8915400" cy="584775"/>
          </a:xfrm>
          <a:prstGeom prst="rect">
            <a:avLst/>
          </a:prstGeom>
          <a:solidFill>
            <a:srgbClr val="FFFF00"/>
          </a:solidFill>
          <a:ln w="114300">
            <a:solidFill>
              <a:srgbClr val="00B0F0"/>
            </a:solidFill>
          </a:ln>
          <a:scene3d>
            <a:camera prst="orthographicFront"/>
            <a:lightRig rig="threePt" dir="t"/>
          </a:scene3d>
          <a:sp3d>
            <a:bevelT prst="slope"/>
            <a:bevelB/>
          </a:sp3d>
        </p:spPr>
        <p:txBody>
          <a:bodyPr wrap="square">
            <a:spAutoFit/>
          </a:bodyPr>
          <a:lstStyle/>
          <a:p>
            <a:r>
              <a:rPr lang="en-US" sz="3200" b="1" dirty="0">
                <a:solidFill>
                  <a:srgbClr val="FF0000"/>
                </a:solidFill>
              </a:rPr>
              <a:t>Pulse Modulation</a:t>
            </a:r>
          </a:p>
        </p:txBody>
      </p:sp>
      <p:sp>
        <p:nvSpPr>
          <p:cNvPr id="4" name="TextBox 3">
            <a:extLst>
              <a:ext uri="{FF2B5EF4-FFF2-40B4-BE49-F238E27FC236}">
                <a16:creationId xmlns:a16="http://schemas.microsoft.com/office/drawing/2014/main" id="{C4448CC7-D04D-7FBD-194A-1FBB60FACD8D}"/>
              </a:ext>
            </a:extLst>
          </p:cNvPr>
          <p:cNvSpPr txBox="1"/>
          <p:nvPr/>
        </p:nvSpPr>
        <p:spPr>
          <a:xfrm>
            <a:off x="114300" y="945901"/>
            <a:ext cx="8915400" cy="5262979"/>
          </a:xfrm>
          <a:prstGeom prst="rect">
            <a:avLst/>
          </a:prstGeom>
          <a:noFill/>
        </p:spPr>
        <p:txBody>
          <a:bodyPr wrap="square">
            <a:spAutoFit/>
          </a:bodyPr>
          <a:lstStyle/>
          <a:p>
            <a:pPr marL="342900" indent="-342900" algn="just">
              <a:buClr>
                <a:srgbClr val="FF00FF"/>
              </a:buClr>
              <a:buSzPct val="125000"/>
              <a:buFont typeface="Fira Sans Condensed ExtraBold" panose="020B0903050000020004" pitchFamily="34" charset="0"/>
              <a:buChar char="■"/>
            </a:pPr>
            <a:r>
              <a:rPr lang="en-US" sz="2400" dirty="0"/>
              <a:t>Sampling converts the continuous time signal into discrete time</a:t>
            </a:r>
          </a:p>
          <a:p>
            <a:pPr marL="342900" indent="-342900" algn="just">
              <a:buClr>
                <a:srgbClr val="FF00FF"/>
              </a:buClr>
              <a:buSzPct val="125000"/>
              <a:buFont typeface="Fira Sans Condensed ExtraBold" panose="020B0903050000020004" pitchFamily="34" charset="0"/>
              <a:buChar char="■"/>
            </a:pPr>
            <a:r>
              <a:rPr lang="en-US" sz="2400" dirty="0"/>
              <a:t>Pulse modulation consists essentially of sampling analog information signals and then converting those samples into discrete pulses and transporting the pulses from a source to a destination over a physical transmission medium. </a:t>
            </a:r>
          </a:p>
          <a:p>
            <a:pPr marL="342900" indent="-342900" algn="just">
              <a:buClr>
                <a:srgbClr val="FF00FF"/>
              </a:buClr>
              <a:buSzPct val="125000"/>
              <a:buFont typeface="Fira Sans Condensed ExtraBold" panose="020B0903050000020004" pitchFamily="34" charset="0"/>
              <a:buChar char="■"/>
            </a:pPr>
            <a:r>
              <a:rPr lang="en-US" sz="2400" dirty="0"/>
              <a:t>The four predominant methods of  pulse modulation include:</a:t>
            </a:r>
          </a:p>
          <a:p>
            <a:pPr marL="800100" lvl="1" indent="-342900" algn="just">
              <a:buClr>
                <a:srgbClr val="FF00FF"/>
              </a:buClr>
              <a:buSzPct val="125000"/>
              <a:buFont typeface="Courier New" panose="02070309020205020404" pitchFamily="49" charset="0"/>
              <a:buChar char="o"/>
            </a:pPr>
            <a:r>
              <a:rPr lang="en-US" sz="2400" dirty="0"/>
              <a:t>Pulse amplitude modulation (PAM), </a:t>
            </a:r>
          </a:p>
          <a:p>
            <a:pPr marL="800100" lvl="1" indent="-342900" algn="just">
              <a:buClr>
                <a:srgbClr val="FF00FF"/>
              </a:buClr>
              <a:buSzPct val="125000"/>
              <a:buFont typeface="Courier New" panose="02070309020205020404" pitchFamily="49" charset="0"/>
              <a:buChar char="o"/>
            </a:pPr>
            <a:r>
              <a:rPr lang="en-US" sz="2400" dirty="0"/>
              <a:t>Pulse width modulation (PWM), </a:t>
            </a:r>
          </a:p>
          <a:p>
            <a:pPr marL="800100" lvl="1" indent="-342900" algn="just">
              <a:buClr>
                <a:srgbClr val="FF00FF"/>
              </a:buClr>
              <a:buSzPct val="125000"/>
              <a:buFont typeface="Courier New" panose="02070309020205020404" pitchFamily="49" charset="0"/>
              <a:buChar char="o"/>
            </a:pPr>
            <a:r>
              <a:rPr lang="en-US" sz="2400" dirty="0"/>
              <a:t>Pulse position modulation (PPM),and </a:t>
            </a:r>
          </a:p>
          <a:p>
            <a:pPr marL="800100" lvl="1" indent="-342900" algn="just">
              <a:buClr>
                <a:srgbClr val="FF00FF"/>
              </a:buClr>
              <a:buSzPct val="125000"/>
              <a:buFont typeface="Courier New" panose="02070309020205020404" pitchFamily="49" charset="0"/>
              <a:buChar char="o"/>
            </a:pPr>
            <a:r>
              <a:rPr lang="en-US" sz="2400" dirty="0"/>
              <a:t>Pulse Code Modulation (PCM)</a:t>
            </a:r>
          </a:p>
          <a:p>
            <a:pPr marL="342900" indent="-342900" algn="just">
              <a:buClr>
                <a:srgbClr val="FF00FF"/>
              </a:buClr>
              <a:buSzPct val="125000"/>
              <a:buFont typeface="Fira Sans Condensed ExtraBold" panose="020B0903050000020004" pitchFamily="34" charset="0"/>
              <a:buChar char="■"/>
            </a:pPr>
            <a:r>
              <a:rPr lang="en-US" sz="2400" b="1" u="sng" dirty="0"/>
              <a:t>PWM</a:t>
            </a:r>
            <a:r>
              <a:rPr lang="en-US" sz="2400" dirty="0"/>
              <a:t> is sometimes called pulse duration modulation (PDM) or pulse length modulation (PLM), as the </a:t>
            </a:r>
            <a:r>
              <a:rPr lang="en-US" sz="2400" dirty="0">
                <a:solidFill>
                  <a:srgbClr val="FF00FF"/>
                </a:solidFill>
              </a:rPr>
              <a:t>width</a:t>
            </a:r>
            <a:r>
              <a:rPr lang="en-US" sz="2400" dirty="0"/>
              <a:t> (active portion of the duty cycle) of a constant amplitude pulse is varied proportional to the amplitude of the analog signal at the time the signal is sampled.</a:t>
            </a:r>
          </a:p>
        </p:txBody>
      </p:sp>
    </p:spTree>
    <p:extLst>
      <p:ext uri="{BB962C8B-B14F-4D97-AF65-F5344CB8AC3E}">
        <p14:creationId xmlns:p14="http://schemas.microsoft.com/office/powerpoint/2010/main" val="11263874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448CC7-D04D-7FBD-194A-1FBB60FACD8D}"/>
              </a:ext>
            </a:extLst>
          </p:cNvPr>
          <p:cNvSpPr txBox="1"/>
          <p:nvPr/>
        </p:nvSpPr>
        <p:spPr>
          <a:xfrm>
            <a:off x="114300" y="166421"/>
            <a:ext cx="8915400" cy="6001643"/>
          </a:xfrm>
          <a:prstGeom prst="rect">
            <a:avLst/>
          </a:prstGeom>
          <a:noFill/>
        </p:spPr>
        <p:txBody>
          <a:bodyPr wrap="square">
            <a:spAutoFit/>
          </a:bodyPr>
          <a:lstStyle/>
          <a:p>
            <a:pPr marL="342900" indent="-342900" algn="just">
              <a:buClr>
                <a:srgbClr val="FF00FF"/>
              </a:buClr>
              <a:buSzPct val="125000"/>
              <a:buFont typeface="Fira Sans Condensed ExtraBold" panose="020B0903050000020004" pitchFamily="34" charset="0"/>
              <a:buChar char="■"/>
            </a:pPr>
            <a:r>
              <a:rPr lang="en-US" sz="2400" dirty="0"/>
              <a:t>PWM is shown in FIGURE </a:t>
            </a:r>
            <a:r>
              <a:rPr lang="en-US" sz="2400" b="1" dirty="0">
                <a:solidFill>
                  <a:srgbClr val="FF0000"/>
                </a:solidFill>
              </a:rPr>
              <a:t>1</a:t>
            </a:r>
            <a:r>
              <a:rPr lang="en-US" sz="2400" dirty="0"/>
              <a:t>(</a:t>
            </a:r>
            <a:r>
              <a:rPr lang="en-US" sz="2400" b="1" dirty="0">
                <a:solidFill>
                  <a:srgbClr val="FF00FF"/>
                </a:solidFill>
              </a:rPr>
              <a:t>c</a:t>
            </a:r>
            <a:r>
              <a:rPr lang="en-US" sz="2400" dirty="0"/>
              <a:t>). As the Figure shows, the amplitude of sample 1 is lower than the amplitude of sample 2. Thus, pulse 1 is narrower than pulse 2. The maximum analog signal amplitude produces the widest pulse, and the minimum analog signal amplitude produces the narrowest pulse. Note, however, that all pulses have the same amplitude.</a:t>
            </a:r>
          </a:p>
          <a:p>
            <a:pPr marL="342900" indent="-342900" algn="just">
              <a:buClr>
                <a:srgbClr val="FF00FF"/>
              </a:buClr>
              <a:buSzPct val="125000"/>
              <a:buFont typeface="Fira Sans Condensed ExtraBold" panose="020B0903050000020004" pitchFamily="34" charset="0"/>
              <a:buChar char="■"/>
            </a:pPr>
            <a:endParaRPr lang="en-US" sz="2400" dirty="0"/>
          </a:p>
          <a:p>
            <a:pPr marL="342900" indent="-342900" algn="just">
              <a:buClr>
                <a:srgbClr val="FF00FF"/>
              </a:buClr>
              <a:buSzPct val="125000"/>
              <a:buFont typeface="Fira Sans Condensed ExtraBold" panose="020B0903050000020004" pitchFamily="34" charset="0"/>
              <a:buChar char="■"/>
            </a:pPr>
            <a:r>
              <a:rPr lang="en-US" sz="2400" dirty="0"/>
              <a:t>With </a:t>
            </a:r>
            <a:r>
              <a:rPr lang="en-US" sz="2400" b="1" u="sng" dirty="0">
                <a:effectLst>
                  <a:outerShdw blurRad="38100" dist="38100" dir="2700000" algn="tl">
                    <a:srgbClr val="000000">
                      <a:alpha val="43137"/>
                    </a:srgbClr>
                  </a:outerShdw>
                </a:effectLst>
              </a:rPr>
              <a:t>PPM</a:t>
            </a:r>
            <a:r>
              <a:rPr lang="en-US" sz="2400" dirty="0"/>
              <a:t>, the </a:t>
            </a:r>
            <a:r>
              <a:rPr lang="en-US" sz="2400" dirty="0">
                <a:solidFill>
                  <a:srgbClr val="FF00FF"/>
                </a:solidFill>
              </a:rPr>
              <a:t>position</a:t>
            </a:r>
            <a:r>
              <a:rPr lang="en-US" sz="2400" dirty="0"/>
              <a:t> of a constant-width pulse within a prescribed time slot is varied according to the amplitude of the sample of the analog signal. PPM is shown in FIGURE </a:t>
            </a:r>
            <a:r>
              <a:rPr lang="en-US" sz="2400" b="1" dirty="0">
                <a:solidFill>
                  <a:srgbClr val="FF0000"/>
                </a:solidFill>
              </a:rPr>
              <a:t>1</a:t>
            </a:r>
            <a:r>
              <a:rPr lang="en-US" sz="2400" dirty="0"/>
              <a:t>(</a:t>
            </a:r>
            <a:r>
              <a:rPr lang="en-US" sz="2400" b="1" dirty="0">
                <a:solidFill>
                  <a:srgbClr val="FF00FF"/>
                </a:solidFill>
              </a:rPr>
              <a:t>d</a:t>
            </a:r>
            <a:r>
              <a:rPr lang="en-US" sz="2400" dirty="0"/>
              <a:t>). </a:t>
            </a:r>
          </a:p>
          <a:p>
            <a:pPr marL="342900" indent="-342900" algn="just">
              <a:buClr>
                <a:srgbClr val="FF00FF"/>
              </a:buClr>
              <a:buSzPct val="125000"/>
              <a:buFont typeface="Fira Sans Condensed ExtraBold" panose="020B0903050000020004" pitchFamily="34" charset="0"/>
              <a:buChar char="■"/>
            </a:pPr>
            <a:endParaRPr lang="en-US" sz="2400" dirty="0"/>
          </a:p>
          <a:p>
            <a:pPr marL="342900" indent="-342900" algn="just">
              <a:buClr>
                <a:srgbClr val="FF00FF"/>
              </a:buClr>
              <a:buSzPct val="125000"/>
              <a:buFont typeface="Fira Sans Condensed ExtraBold" panose="020B0903050000020004" pitchFamily="34" charset="0"/>
              <a:buChar char="■"/>
            </a:pPr>
            <a:r>
              <a:rPr lang="en-US" sz="2400" dirty="0"/>
              <a:t>As the FIGURE shows, the higher the amplitude of the sample, the farther to the right the pulse is positioned within the prescribed time slot. The highest amplitude sample produces a pulse to the far right, and the lowest amplitude sample produces a pulse to the far left. </a:t>
            </a:r>
          </a:p>
        </p:txBody>
      </p:sp>
    </p:spTree>
    <p:extLst>
      <p:ext uri="{BB962C8B-B14F-4D97-AF65-F5344CB8AC3E}">
        <p14:creationId xmlns:p14="http://schemas.microsoft.com/office/powerpoint/2010/main" val="24778283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448CC7-D04D-7FBD-194A-1FBB60FACD8D}"/>
              </a:ext>
            </a:extLst>
          </p:cNvPr>
          <p:cNvSpPr txBox="1"/>
          <p:nvPr/>
        </p:nvSpPr>
        <p:spPr>
          <a:xfrm>
            <a:off x="0" y="117693"/>
            <a:ext cx="8915400" cy="6370975"/>
          </a:xfrm>
          <a:prstGeom prst="rect">
            <a:avLst/>
          </a:prstGeom>
          <a:noFill/>
        </p:spPr>
        <p:txBody>
          <a:bodyPr wrap="square">
            <a:spAutoFit/>
          </a:bodyPr>
          <a:lstStyle/>
          <a:p>
            <a:pPr marL="342900" indent="-342900" algn="just">
              <a:buClr>
                <a:srgbClr val="FF00FF"/>
              </a:buClr>
              <a:buSzPct val="125000"/>
              <a:buFont typeface="Fira Sans Condensed ExtraBold" panose="020B0903050000020004" pitchFamily="34" charset="0"/>
              <a:buChar char="■"/>
            </a:pPr>
            <a:r>
              <a:rPr lang="en-US" sz="2400" dirty="0"/>
              <a:t>With </a:t>
            </a:r>
            <a:r>
              <a:rPr lang="en-US" sz="2400" b="1" u="sng" dirty="0"/>
              <a:t>PAM</a:t>
            </a:r>
            <a:r>
              <a:rPr lang="en-US" sz="2400" dirty="0"/>
              <a:t>, the </a:t>
            </a:r>
            <a:r>
              <a:rPr lang="en-US" sz="2400" dirty="0">
                <a:solidFill>
                  <a:srgbClr val="FF00FF"/>
                </a:solidFill>
              </a:rPr>
              <a:t>amplitude</a:t>
            </a:r>
            <a:r>
              <a:rPr lang="en-US" sz="2400" dirty="0"/>
              <a:t> of a constant width, constant-position pulse is varied according to the amplitude of the sample of the analog signal. PAM is shown in FIGURE </a:t>
            </a:r>
            <a:r>
              <a:rPr lang="en-US" sz="2400" b="1" dirty="0">
                <a:solidFill>
                  <a:srgbClr val="FF0000"/>
                </a:solidFill>
              </a:rPr>
              <a:t>1</a:t>
            </a:r>
            <a:r>
              <a:rPr lang="en-US" sz="2400" dirty="0"/>
              <a:t>(</a:t>
            </a:r>
            <a:r>
              <a:rPr lang="en-US" sz="2400" b="1" dirty="0">
                <a:solidFill>
                  <a:srgbClr val="FF00FF"/>
                </a:solidFill>
              </a:rPr>
              <a:t>e</a:t>
            </a:r>
            <a:r>
              <a:rPr lang="en-US" sz="2400" dirty="0"/>
              <a:t>), where it can be seen that the amplitude of a pulse coincides with the amplitude of the analog signal. PAM waveforms resemble the original analog signal more than the waveforms for PWM or PPM. </a:t>
            </a:r>
          </a:p>
          <a:p>
            <a:pPr marL="342900" indent="-342900" algn="just">
              <a:buClr>
                <a:srgbClr val="FF00FF"/>
              </a:buClr>
              <a:buSzPct val="125000"/>
              <a:buFont typeface="Fira Sans Condensed ExtraBold" panose="020B0903050000020004" pitchFamily="34" charset="0"/>
              <a:buChar char="■"/>
            </a:pPr>
            <a:r>
              <a:rPr lang="en-US" sz="2400" dirty="0"/>
              <a:t>With </a:t>
            </a:r>
            <a:r>
              <a:rPr lang="en-US" sz="2400" b="1" u="sng" dirty="0"/>
              <a:t>PCM</a:t>
            </a:r>
            <a:r>
              <a:rPr lang="en-US" sz="2400" dirty="0"/>
              <a:t>, the analog signal is sampled and then converted to a serial n-bit binary code for transmission. Each code has the same number of bits and requires the same length of time for transmission. PCM is shown in FIGURE </a:t>
            </a:r>
            <a:r>
              <a:rPr lang="en-US" sz="2400" b="1" dirty="0">
                <a:solidFill>
                  <a:srgbClr val="FF0000"/>
                </a:solidFill>
              </a:rPr>
              <a:t>1</a:t>
            </a:r>
            <a:r>
              <a:rPr lang="en-US" sz="2400" dirty="0"/>
              <a:t>(</a:t>
            </a:r>
            <a:r>
              <a:rPr lang="en-US" sz="2400" b="1" dirty="0">
                <a:solidFill>
                  <a:srgbClr val="FF00FF"/>
                </a:solidFill>
              </a:rPr>
              <a:t>f</a:t>
            </a:r>
            <a:r>
              <a:rPr lang="en-US" sz="2400" dirty="0"/>
              <a:t>). PAM is used as an intermediate form of modulation with PSK, QAM, and PCM, although it is seldom used by itself. </a:t>
            </a:r>
          </a:p>
          <a:p>
            <a:pPr marL="342900" indent="-342900" algn="just">
              <a:buClr>
                <a:srgbClr val="FF00FF"/>
              </a:buClr>
              <a:buSzPct val="125000"/>
              <a:buFont typeface="Fira Sans Condensed ExtraBold" panose="020B0903050000020004" pitchFamily="34" charset="0"/>
              <a:buChar char="■"/>
            </a:pPr>
            <a:r>
              <a:rPr lang="en-US" sz="2400" dirty="0"/>
              <a:t>PWM and PPM are used in special-purpose communications systems mainly for the military but are seldom used for commercial digital transmission systems. PCM is by far the most prevalent form of pulse modulation and, consequently, will be discussed in more detail in later part of this unit FOUR.</a:t>
            </a:r>
          </a:p>
        </p:txBody>
      </p:sp>
    </p:spTree>
    <p:extLst>
      <p:ext uri="{BB962C8B-B14F-4D97-AF65-F5344CB8AC3E}">
        <p14:creationId xmlns:p14="http://schemas.microsoft.com/office/powerpoint/2010/main" val="28816319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8AC3FA3-E7C0-870E-EFBA-45836F709813}"/>
              </a:ext>
            </a:extLst>
          </p:cNvPr>
          <p:cNvPicPr>
            <a:picLocks noChangeAspect="1"/>
          </p:cNvPicPr>
          <p:nvPr/>
        </p:nvPicPr>
        <p:blipFill>
          <a:blip r:embed="rId2"/>
          <a:stretch>
            <a:fillRect/>
          </a:stretch>
        </p:blipFill>
        <p:spPr>
          <a:xfrm>
            <a:off x="1633926" y="0"/>
            <a:ext cx="5366478" cy="6055829"/>
          </a:xfrm>
          <a:prstGeom prst="rect">
            <a:avLst/>
          </a:prstGeom>
        </p:spPr>
      </p:pic>
      <p:sp>
        <p:nvSpPr>
          <p:cNvPr id="5" name="TextBox 4">
            <a:extLst>
              <a:ext uri="{FF2B5EF4-FFF2-40B4-BE49-F238E27FC236}">
                <a16:creationId xmlns:a16="http://schemas.microsoft.com/office/drawing/2014/main" id="{4762E319-EFA6-BD08-08F7-A5B3CF47B781}"/>
              </a:ext>
            </a:extLst>
          </p:cNvPr>
          <p:cNvSpPr txBox="1"/>
          <p:nvPr/>
        </p:nvSpPr>
        <p:spPr>
          <a:xfrm>
            <a:off x="0" y="5946566"/>
            <a:ext cx="9144000" cy="707886"/>
          </a:xfrm>
          <a:prstGeom prst="rect">
            <a:avLst/>
          </a:prstGeom>
          <a:noFill/>
        </p:spPr>
        <p:txBody>
          <a:bodyPr wrap="square">
            <a:spAutoFit/>
          </a:bodyPr>
          <a:lstStyle/>
          <a:p>
            <a:pPr algn="just"/>
            <a:r>
              <a:rPr lang="en-US" sz="2000" b="1" i="0" u="none" strike="noStrike" baseline="0" dirty="0">
                <a:solidFill>
                  <a:srgbClr val="FF0000"/>
                </a:solidFill>
                <a:latin typeface="+mj-lt"/>
              </a:rPr>
              <a:t>FIGURE 1 </a:t>
            </a:r>
            <a:r>
              <a:rPr lang="en-US" sz="2000" b="0" i="0" u="none" strike="noStrike" baseline="0" dirty="0">
                <a:latin typeface="+mj-lt"/>
              </a:rPr>
              <a:t>Pulse modulation: (</a:t>
            </a:r>
            <a:r>
              <a:rPr lang="en-US" sz="2000" b="1" i="0" u="none" strike="noStrike" baseline="0" dirty="0">
                <a:solidFill>
                  <a:srgbClr val="FF00FF"/>
                </a:solidFill>
                <a:latin typeface="+mj-lt"/>
              </a:rPr>
              <a:t>a</a:t>
            </a:r>
            <a:r>
              <a:rPr lang="en-US" sz="2000" b="0" i="0" u="none" strike="noStrike" baseline="0" dirty="0">
                <a:latin typeface="+mj-lt"/>
              </a:rPr>
              <a:t>) analog signal; (</a:t>
            </a:r>
            <a:r>
              <a:rPr lang="en-US" sz="2000" b="1" i="0" u="none" strike="noStrike" baseline="0" dirty="0">
                <a:solidFill>
                  <a:srgbClr val="FF00FF"/>
                </a:solidFill>
                <a:latin typeface="+mj-lt"/>
              </a:rPr>
              <a:t>b</a:t>
            </a:r>
            <a:r>
              <a:rPr lang="en-US" sz="2000" b="0" i="0" u="none" strike="noStrike" baseline="0" dirty="0">
                <a:latin typeface="+mj-lt"/>
              </a:rPr>
              <a:t>) sample pulse; (</a:t>
            </a:r>
            <a:r>
              <a:rPr lang="en-US" sz="2000" b="1" i="0" u="none" strike="noStrike" baseline="0" dirty="0">
                <a:solidFill>
                  <a:srgbClr val="FF00FF"/>
                </a:solidFill>
                <a:latin typeface="+mj-lt"/>
              </a:rPr>
              <a:t>c</a:t>
            </a:r>
            <a:r>
              <a:rPr lang="en-US" sz="2000" b="0" i="0" u="none" strike="noStrike" baseline="0" dirty="0">
                <a:latin typeface="+mj-lt"/>
              </a:rPr>
              <a:t>) PWM; (</a:t>
            </a:r>
            <a:r>
              <a:rPr lang="en-US" sz="2000" b="1" i="0" u="none" strike="noStrike" baseline="0" dirty="0">
                <a:solidFill>
                  <a:srgbClr val="FF00FF"/>
                </a:solidFill>
                <a:latin typeface="+mj-lt"/>
              </a:rPr>
              <a:t>d)</a:t>
            </a:r>
            <a:r>
              <a:rPr lang="en-US" sz="2000" b="0" i="0" u="none" strike="noStrike" baseline="0" dirty="0">
                <a:latin typeface="+mj-lt"/>
              </a:rPr>
              <a:t> PPM;</a:t>
            </a:r>
          </a:p>
          <a:p>
            <a:pPr algn="just"/>
            <a:r>
              <a:rPr lang="en-US" sz="2000" b="0" i="0" u="none" strike="noStrike" baseline="0" dirty="0">
                <a:latin typeface="+mj-lt"/>
              </a:rPr>
              <a:t>(</a:t>
            </a:r>
            <a:r>
              <a:rPr lang="en-US" sz="2000" b="1" i="0" u="none" strike="noStrike" baseline="0" dirty="0">
                <a:solidFill>
                  <a:srgbClr val="FF00FF"/>
                </a:solidFill>
                <a:latin typeface="+mj-lt"/>
              </a:rPr>
              <a:t>e</a:t>
            </a:r>
            <a:r>
              <a:rPr lang="en-US" sz="2000" b="0" i="0" u="none" strike="noStrike" baseline="0" dirty="0">
                <a:latin typeface="+mj-lt"/>
              </a:rPr>
              <a:t>) PAM; (</a:t>
            </a:r>
            <a:r>
              <a:rPr lang="en-US" sz="2000" b="1" i="0" u="none" strike="noStrike" baseline="0" dirty="0">
                <a:solidFill>
                  <a:srgbClr val="FF00FF"/>
                </a:solidFill>
                <a:latin typeface="+mj-lt"/>
              </a:rPr>
              <a:t>f</a:t>
            </a:r>
            <a:r>
              <a:rPr lang="en-US" sz="2000" b="0" i="0" u="none" strike="noStrike" baseline="0" dirty="0">
                <a:latin typeface="+mj-lt"/>
              </a:rPr>
              <a:t>) PCM</a:t>
            </a:r>
            <a:endParaRPr lang="en-US" sz="2000" dirty="0">
              <a:latin typeface="+mj-lt"/>
            </a:endParaRPr>
          </a:p>
        </p:txBody>
      </p:sp>
    </p:spTree>
    <p:extLst>
      <p:ext uri="{BB962C8B-B14F-4D97-AF65-F5344CB8AC3E}">
        <p14:creationId xmlns:p14="http://schemas.microsoft.com/office/powerpoint/2010/main" val="39295062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4ACF55-A484-43BB-6229-80506BB90AE0}"/>
              </a:ext>
            </a:extLst>
          </p:cNvPr>
          <p:cNvSpPr txBox="1"/>
          <p:nvPr/>
        </p:nvSpPr>
        <p:spPr>
          <a:xfrm>
            <a:off x="114300" y="1012954"/>
            <a:ext cx="8844197" cy="6001643"/>
          </a:xfrm>
          <a:prstGeom prst="rect">
            <a:avLst/>
          </a:prstGeom>
          <a:noFill/>
        </p:spPr>
        <p:txBody>
          <a:bodyPr wrap="square">
            <a:spAutoFit/>
          </a:bodyPr>
          <a:lstStyle/>
          <a:p>
            <a:pPr marL="457200" indent="-457200" algn="just">
              <a:buClr>
                <a:srgbClr val="FF00FF"/>
              </a:buClr>
              <a:buSzPct val="125000"/>
              <a:buFont typeface="Fira Sans Condensed ExtraBold" panose="020B0903050000020004" pitchFamily="34" charset="0"/>
              <a:buChar char="■"/>
            </a:pPr>
            <a:r>
              <a:rPr lang="en-US" sz="2400" dirty="0"/>
              <a:t>RECALL that in analog modulation systems, some parameter of a sinusoidal carrier is varied according to the instantaneous value of the modulating signal.</a:t>
            </a:r>
          </a:p>
          <a:p>
            <a:pPr marL="457200" indent="-457200" algn="just">
              <a:buClr>
                <a:srgbClr val="FF00FF"/>
              </a:buClr>
              <a:buSzPct val="125000"/>
              <a:buFont typeface="Fira Sans Condensed ExtraBold" panose="020B0903050000020004" pitchFamily="34" charset="0"/>
              <a:buChar char="■"/>
            </a:pPr>
            <a:endParaRPr lang="en-US" sz="2400" dirty="0"/>
          </a:p>
          <a:p>
            <a:pPr marL="457200" indent="-457200" algn="just">
              <a:buClr>
                <a:srgbClr val="FF00FF"/>
              </a:buClr>
              <a:buSzPct val="125000"/>
              <a:buFont typeface="Fira Sans Condensed ExtraBold" panose="020B0903050000020004" pitchFamily="34" charset="0"/>
              <a:buChar char="■"/>
            </a:pPr>
            <a:r>
              <a:rPr lang="en-US" sz="2400" dirty="0"/>
              <a:t>In Pulse modulation methods, the carrier is no longer a continuous signal but consists of a pulse train. And some parameter of which is varied according to the instantaneous value of the modulating signal.</a:t>
            </a:r>
          </a:p>
          <a:p>
            <a:pPr marL="457200" indent="-457200" algn="just">
              <a:buClr>
                <a:srgbClr val="FF00FF"/>
              </a:buClr>
              <a:buSzPct val="125000"/>
              <a:buFont typeface="Fira Sans Condensed ExtraBold" panose="020B0903050000020004" pitchFamily="34" charset="0"/>
              <a:buChar char="■"/>
            </a:pPr>
            <a:endParaRPr lang="en-US" sz="2400" dirty="0"/>
          </a:p>
          <a:p>
            <a:pPr marL="457200" indent="-457200" algn="just">
              <a:buClr>
                <a:srgbClr val="FF00FF"/>
              </a:buClr>
              <a:buSzPct val="125000"/>
              <a:buFont typeface="Fira Sans Condensed ExtraBold" panose="020B0903050000020004" pitchFamily="34" charset="0"/>
              <a:buChar char="■"/>
            </a:pPr>
            <a:r>
              <a:rPr lang="en-US" sz="2400" dirty="0"/>
              <a:t>So in </a:t>
            </a:r>
            <a:r>
              <a:rPr lang="en-US" sz="2400" b="1" dirty="0"/>
              <a:t>Pulse Amplitude Modulation</a:t>
            </a:r>
            <a:r>
              <a:rPr lang="en-US" sz="2400" dirty="0"/>
              <a:t>, the “</a:t>
            </a:r>
            <a:r>
              <a:rPr lang="en-US" sz="2400" dirty="0">
                <a:solidFill>
                  <a:srgbClr val="FF0000"/>
                </a:solidFill>
              </a:rPr>
              <a:t>amplitude</a:t>
            </a:r>
            <a:r>
              <a:rPr lang="en-US" sz="2400" dirty="0"/>
              <a:t>” of the pulse train is varied according to the instantaneous value of the modulating signal.</a:t>
            </a:r>
          </a:p>
          <a:p>
            <a:pPr marL="457200" indent="-457200" algn="just">
              <a:buClr>
                <a:srgbClr val="FF00FF"/>
              </a:buClr>
              <a:buSzPct val="125000"/>
              <a:buFont typeface="Fira Sans Condensed ExtraBold" panose="020B0903050000020004" pitchFamily="34" charset="0"/>
              <a:buChar char="■"/>
            </a:pPr>
            <a:endParaRPr lang="en-US" sz="2400" dirty="0"/>
          </a:p>
          <a:p>
            <a:pPr marL="457200" indent="-457200" algn="just">
              <a:buClr>
                <a:srgbClr val="FF00FF"/>
              </a:buClr>
              <a:buSzPct val="125000"/>
              <a:buFont typeface="Fira Sans Condensed ExtraBold" panose="020B0903050000020004" pitchFamily="34" charset="0"/>
              <a:buChar char="■"/>
            </a:pPr>
            <a:r>
              <a:rPr lang="en-US" sz="2400" dirty="0"/>
              <a:t>Let us discuss how to generate and detect the PAM </a:t>
            </a:r>
            <a:r>
              <a:rPr lang="en-US" sz="2400" dirty="0">
                <a:solidFill>
                  <a:schemeClr val="bg1">
                    <a:lumMod val="65000"/>
                  </a:schemeClr>
                </a:solidFill>
              </a:rPr>
              <a:t>(from the next slide)</a:t>
            </a:r>
          </a:p>
          <a:p>
            <a:pPr marL="457200" indent="-457200" algn="just">
              <a:buClr>
                <a:srgbClr val="FF00FF"/>
              </a:buClr>
              <a:buSzPct val="125000"/>
              <a:buFont typeface="Fira Sans Condensed ExtraBold" panose="020B0903050000020004" pitchFamily="34" charset="0"/>
              <a:buChar char="■"/>
            </a:pPr>
            <a:endParaRPr lang="en-US" sz="2400" dirty="0"/>
          </a:p>
        </p:txBody>
      </p:sp>
      <p:sp>
        <p:nvSpPr>
          <p:cNvPr id="4" name="Rectangle 3">
            <a:extLst>
              <a:ext uri="{FF2B5EF4-FFF2-40B4-BE49-F238E27FC236}">
                <a16:creationId xmlns:a16="http://schemas.microsoft.com/office/drawing/2014/main" id="{2306A74B-8EFB-9A0A-BF6F-484831090A6D}"/>
              </a:ext>
            </a:extLst>
          </p:cNvPr>
          <p:cNvSpPr/>
          <p:nvPr/>
        </p:nvSpPr>
        <p:spPr>
          <a:xfrm>
            <a:off x="114300" y="220376"/>
            <a:ext cx="8915400" cy="584775"/>
          </a:xfrm>
          <a:prstGeom prst="rect">
            <a:avLst/>
          </a:prstGeom>
          <a:solidFill>
            <a:srgbClr val="FFFF00"/>
          </a:solidFill>
          <a:ln w="114300">
            <a:solidFill>
              <a:srgbClr val="00B0F0"/>
            </a:solidFill>
          </a:ln>
          <a:scene3d>
            <a:camera prst="orthographicFront"/>
            <a:lightRig rig="threePt" dir="t"/>
          </a:scene3d>
          <a:sp3d>
            <a:bevelT prst="slope"/>
            <a:bevelB/>
          </a:sp3d>
        </p:spPr>
        <p:txBody>
          <a:bodyPr wrap="square">
            <a:spAutoFit/>
          </a:bodyPr>
          <a:lstStyle/>
          <a:p>
            <a:r>
              <a:rPr lang="en-US" sz="3200" b="1" dirty="0">
                <a:solidFill>
                  <a:srgbClr val="FF0000"/>
                </a:solidFill>
              </a:rPr>
              <a:t>Pulse Amplitude Modulation and Demodulation</a:t>
            </a:r>
          </a:p>
        </p:txBody>
      </p:sp>
    </p:spTree>
    <p:extLst>
      <p:ext uri="{BB962C8B-B14F-4D97-AF65-F5344CB8AC3E}">
        <p14:creationId xmlns:p14="http://schemas.microsoft.com/office/powerpoint/2010/main" val="1037120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2BDFE0-DA91-D5EE-7220-A88F42E739DA}"/>
              </a:ext>
            </a:extLst>
          </p:cNvPr>
          <p:cNvSpPr txBox="1"/>
          <p:nvPr/>
        </p:nvSpPr>
        <p:spPr>
          <a:xfrm>
            <a:off x="0" y="128535"/>
            <a:ext cx="9144000" cy="6432530"/>
          </a:xfrm>
          <a:prstGeom prst="rect">
            <a:avLst/>
          </a:prstGeom>
          <a:noFill/>
        </p:spPr>
        <p:txBody>
          <a:bodyPr wrap="square">
            <a:spAutoFit/>
          </a:bodyPr>
          <a:lstStyle/>
          <a:p>
            <a:pPr algn="just">
              <a:buClr>
                <a:srgbClr val="FF00FF"/>
              </a:buClr>
              <a:buSzPct val="125000"/>
            </a:pPr>
            <a:r>
              <a:rPr lang="en-US" sz="2800" b="1" u="sng" dirty="0">
                <a:solidFill>
                  <a:srgbClr val="FF0000"/>
                </a:solidFill>
              </a:rPr>
              <a:t>P</a:t>
            </a:r>
            <a:r>
              <a:rPr lang="en-US" sz="2800" b="1" u="sng" dirty="0">
                <a:solidFill>
                  <a:srgbClr val="FF00FF"/>
                </a:solidFill>
              </a:rPr>
              <a:t>A</a:t>
            </a:r>
            <a:r>
              <a:rPr lang="en-US" sz="2800" b="1" u="sng" dirty="0">
                <a:solidFill>
                  <a:srgbClr val="FF0000"/>
                </a:solidFill>
              </a:rPr>
              <a:t>M Generation</a:t>
            </a:r>
          </a:p>
          <a:p>
            <a:pPr marL="457200" indent="-457200" algn="just">
              <a:buClr>
                <a:srgbClr val="FF00FF"/>
              </a:buClr>
              <a:buSzPct val="125000"/>
              <a:buFont typeface="Fira Sans Condensed ExtraBold" panose="020B0903050000020004" pitchFamily="34" charset="0"/>
              <a:buChar char="■"/>
            </a:pPr>
            <a:r>
              <a:rPr lang="en-US" sz="2400" i="0" u="none" strike="noStrike" baseline="0" dirty="0">
                <a:latin typeface="Times New Roman" panose="02020603050405020304" pitchFamily="18" charset="0"/>
              </a:rPr>
              <a:t>The circuit of Figure 1(</a:t>
            </a:r>
            <a:r>
              <a:rPr lang="en-US" sz="2400" b="1" i="0" u="none" strike="noStrike" baseline="0" dirty="0">
                <a:solidFill>
                  <a:srgbClr val="FF0000"/>
                </a:solidFill>
                <a:latin typeface="Times New Roman" panose="02020603050405020304" pitchFamily="18" charset="0"/>
              </a:rPr>
              <a:t>a</a:t>
            </a:r>
            <a:r>
              <a:rPr lang="en-US" sz="2400" i="0" u="none" strike="noStrike" baseline="0" dirty="0">
                <a:latin typeface="Times New Roman" panose="02020603050405020304" pitchFamily="18" charset="0"/>
              </a:rPr>
              <a:t>) is used to generate pulse amplitude modulation (PAM) with </a:t>
            </a:r>
            <a:r>
              <a:rPr lang="en-US" sz="2400" i="0" u="none" strike="noStrike" baseline="0" dirty="0">
                <a:solidFill>
                  <a:srgbClr val="FF0000"/>
                </a:solidFill>
                <a:latin typeface="Times New Roman" panose="02020603050405020304" pitchFamily="18" charset="0"/>
              </a:rPr>
              <a:t>natural</a:t>
            </a:r>
            <a:r>
              <a:rPr lang="en-US" sz="2400" i="0" u="none" strike="noStrike" baseline="0" dirty="0">
                <a:latin typeface="Times New Roman" panose="02020603050405020304" pitchFamily="18" charset="0"/>
              </a:rPr>
              <a:t> sampling. </a:t>
            </a:r>
          </a:p>
          <a:p>
            <a:pPr marL="457200" indent="-457200" algn="just">
              <a:buClr>
                <a:srgbClr val="FF00FF"/>
              </a:buClr>
              <a:buSzPct val="125000"/>
              <a:buFont typeface="Fira Sans Condensed ExtraBold" panose="020B0903050000020004" pitchFamily="34" charset="0"/>
              <a:buChar char="■"/>
            </a:pPr>
            <a:endParaRPr lang="en-US" sz="2400" i="0" u="none" strike="noStrike" baseline="0" dirty="0">
              <a:latin typeface="Times New Roman" panose="02020603050405020304" pitchFamily="18" charset="0"/>
            </a:endParaRPr>
          </a:p>
          <a:p>
            <a:pPr marL="457200" indent="-457200" algn="just">
              <a:buClr>
                <a:srgbClr val="FF00FF"/>
              </a:buClr>
              <a:buSzPct val="125000"/>
              <a:buFont typeface="Fira Sans Condensed ExtraBold" panose="020B0903050000020004" pitchFamily="34" charset="0"/>
              <a:buChar char="■"/>
            </a:pPr>
            <a:r>
              <a:rPr lang="en-US" sz="2400" i="0" u="none" strike="noStrike" baseline="0" dirty="0">
                <a:latin typeface="Times New Roman" panose="02020603050405020304" pitchFamily="18" charset="0"/>
              </a:rPr>
              <a:t>The FET is the switch used as a sampling gate. When the FET is ON, the analog voltage is shorted to ground; when OFF the FET is essentially open, so that the analog signal sample appears at the output.</a:t>
            </a:r>
          </a:p>
          <a:p>
            <a:pPr marL="457200" indent="-457200" algn="just">
              <a:buClr>
                <a:srgbClr val="FF00FF"/>
              </a:buClr>
              <a:buSzPct val="125000"/>
              <a:buFont typeface="Fira Sans Condensed ExtraBold" panose="020B0903050000020004" pitchFamily="34" charset="0"/>
              <a:buChar char="■"/>
            </a:pPr>
            <a:endParaRPr lang="en-US" sz="2400" i="0" u="none" strike="noStrike" baseline="0" dirty="0">
              <a:latin typeface="Times New Roman" panose="02020603050405020304" pitchFamily="18" charset="0"/>
            </a:endParaRPr>
          </a:p>
          <a:p>
            <a:pPr marL="457200" indent="-457200" algn="just">
              <a:buClr>
                <a:srgbClr val="FF00FF"/>
              </a:buClr>
              <a:buSzPct val="125000"/>
              <a:buFont typeface="Fira Sans Condensed ExtraBold" panose="020B0903050000020004" pitchFamily="34" charset="0"/>
              <a:buChar char="■"/>
            </a:pPr>
            <a:r>
              <a:rPr lang="en-US" sz="2400" i="0" u="none" strike="noStrike" baseline="0" dirty="0">
                <a:latin typeface="Times New Roman" panose="02020603050405020304" pitchFamily="18" charset="0"/>
              </a:rPr>
              <a:t>OPAMP 1 is a noninverting amplifier that isolates the analog input channel from the switching function</a:t>
            </a:r>
          </a:p>
          <a:p>
            <a:pPr marL="457200" indent="-457200" algn="just">
              <a:buClr>
                <a:srgbClr val="FF00FF"/>
              </a:buClr>
              <a:buSzPct val="125000"/>
              <a:buFont typeface="Fira Sans Condensed ExtraBold" panose="020B0903050000020004" pitchFamily="34" charset="0"/>
              <a:buChar char="■"/>
            </a:pPr>
            <a:endParaRPr lang="en-US" sz="2400" i="0" u="none" strike="noStrike" baseline="0" dirty="0">
              <a:latin typeface="Times New Roman" panose="02020603050405020304" pitchFamily="18" charset="0"/>
            </a:endParaRPr>
          </a:p>
          <a:p>
            <a:pPr marL="457200" indent="-457200" algn="just">
              <a:buClr>
                <a:srgbClr val="FF00FF"/>
              </a:buClr>
              <a:buSzPct val="125000"/>
              <a:buFont typeface="Fira Sans Condensed ExtraBold" panose="020B0903050000020004" pitchFamily="34" charset="0"/>
              <a:buChar char="■"/>
            </a:pPr>
            <a:r>
              <a:rPr lang="en-US" sz="2400" dirty="0">
                <a:latin typeface="Times New Roman" panose="02020603050405020304" pitchFamily="18" charset="0"/>
              </a:rPr>
              <a:t>OPAMP 2 is a high input-capable of driving low-impedance loads.</a:t>
            </a:r>
          </a:p>
          <a:p>
            <a:pPr marL="457200" indent="-457200" algn="just">
              <a:buClr>
                <a:srgbClr val="FF00FF"/>
              </a:buClr>
              <a:buSzPct val="125000"/>
              <a:buFont typeface="Fira Sans Condensed ExtraBold" panose="020B0903050000020004" pitchFamily="34" charset="0"/>
              <a:buChar char="■"/>
            </a:pPr>
            <a:endParaRPr lang="en-US" sz="2400" dirty="0">
              <a:latin typeface="Times New Roman" panose="02020603050405020304" pitchFamily="18" charset="0"/>
            </a:endParaRPr>
          </a:p>
          <a:p>
            <a:pPr marL="457200" indent="-457200" algn="just">
              <a:buClr>
                <a:srgbClr val="FF00FF"/>
              </a:buClr>
              <a:buSzPct val="125000"/>
              <a:buFont typeface="Fira Sans Condensed ExtraBold" panose="020B0903050000020004" pitchFamily="34" charset="0"/>
              <a:buChar char="■"/>
            </a:pPr>
            <a:r>
              <a:rPr lang="en-US" sz="2400" dirty="0">
                <a:solidFill>
                  <a:schemeClr val="bg1">
                    <a:lumMod val="65000"/>
                  </a:schemeClr>
                </a:solidFill>
                <a:latin typeface="Times New Roman" panose="02020603050405020304" pitchFamily="18" charset="0"/>
              </a:rPr>
              <a:t>NOTE that resistor R is used to limit the output current of OPAMP 1 when the FET is “on” and provides a voltage division with </a:t>
            </a:r>
            <a:r>
              <a:rPr lang="en-US" sz="2400" dirty="0" err="1">
                <a:solidFill>
                  <a:schemeClr val="bg1">
                    <a:lumMod val="65000"/>
                  </a:schemeClr>
                </a:solidFill>
                <a:latin typeface="Times New Roman" panose="02020603050405020304" pitchFamily="18" charset="0"/>
              </a:rPr>
              <a:t>rd</a:t>
            </a:r>
            <a:r>
              <a:rPr lang="en-US" sz="2400" dirty="0">
                <a:solidFill>
                  <a:schemeClr val="bg1">
                    <a:lumMod val="65000"/>
                  </a:schemeClr>
                </a:solidFill>
                <a:latin typeface="Times New Roman" panose="02020603050405020304" pitchFamily="18" charset="0"/>
              </a:rPr>
              <a:t> of the FET. (</a:t>
            </a:r>
            <a:r>
              <a:rPr lang="en-US" sz="2400" dirty="0" err="1">
                <a:solidFill>
                  <a:schemeClr val="bg1">
                    <a:lumMod val="65000"/>
                  </a:schemeClr>
                </a:solidFill>
                <a:latin typeface="Times New Roman" panose="02020603050405020304" pitchFamily="18" charset="0"/>
              </a:rPr>
              <a:t>rd</a:t>
            </a:r>
            <a:r>
              <a:rPr lang="en-US" sz="2400" dirty="0">
                <a:solidFill>
                  <a:schemeClr val="bg1">
                    <a:lumMod val="65000"/>
                  </a:schemeClr>
                </a:solidFill>
                <a:latin typeface="Times New Roman" panose="02020603050405020304" pitchFamily="18" charset="0"/>
              </a:rPr>
              <a:t>, the drain-to-source resistance, is low but not zero)</a:t>
            </a:r>
            <a:endParaRPr lang="en-US" sz="2400" dirty="0">
              <a:solidFill>
                <a:schemeClr val="bg1">
                  <a:lumMod val="65000"/>
                </a:schemeClr>
              </a:solidFill>
            </a:endParaRPr>
          </a:p>
        </p:txBody>
      </p:sp>
    </p:spTree>
    <p:extLst>
      <p:ext uri="{BB962C8B-B14F-4D97-AF65-F5344CB8AC3E}">
        <p14:creationId xmlns:p14="http://schemas.microsoft.com/office/powerpoint/2010/main" val="29061674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E7F782C-7FB9-29FD-2773-C00121C03681}"/>
              </a:ext>
            </a:extLst>
          </p:cNvPr>
          <p:cNvPicPr>
            <a:picLocks noChangeAspect="1"/>
          </p:cNvPicPr>
          <p:nvPr/>
        </p:nvPicPr>
        <p:blipFill>
          <a:blip r:embed="rId2"/>
          <a:stretch>
            <a:fillRect/>
          </a:stretch>
        </p:blipFill>
        <p:spPr>
          <a:xfrm>
            <a:off x="166073" y="1"/>
            <a:ext cx="8664316" cy="2875616"/>
          </a:xfrm>
          <a:prstGeom prst="rect">
            <a:avLst/>
          </a:prstGeom>
        </p:spPr>
      </p:pic>
      <p:pic>
        <p:nvPicPr>
          <p:cNvPr id="5" name="Picture 4">
            <a:extLst>
              <a:ext uri="{FF2B5EF4-FFF2-40B4-BE49-F238E27FC236}">
                <a16:creationId xmlns:a16="http://schemas.microsoft.com/office/drawing/2014/main" id="{C3FCD43D-3F57-57CC-79CE-04E5B5E50E37}"/>
              </a:ext>
            </a:extLst>
          </p:cNvPr>
          <p:cNvPicPr>
            <a:picLocks noChangeAspect="1"/>
          </p:cNvPicPr>
          <p:nvPr/>
        </p:nvPicPr>
        <p:blipFill>
          <a:blip r:embed="rId3"/>
          <a:stretch>
            <a:fillRect/>
          </a:stretch>
        </p:blipFill>
        <p:spPr>
          <a:xfrm>
            <a:off x="166072" y="3234130"/>
            <a:ext cx="8664316" cy="2849989"/>
          </a:xfrm>
          <a:prstGeom prst="rect">
            <a:avLst/>
          </a:prstGeom>
        </p:spPr>
      </p:pic>
      <p:sp>
        <p:nvSpPr>
          <p:cNvPr id="7" name="TextBox 6">
            <a:extLst>
              <a:ext uri="{FF2B5EF4-FFF2-40B4-BE49-F238E27FC236}">
                <a16:creationId xmlns:a16="http://schemas.microsoft.com/office/drawing/2014/main" id="{81319785-A9FD-2CC6-DC4C-C94F27E1C906}"/>
              </a:ext>
            </a:extLst>
          </p:cNvPr>
          <p:cNvSpPr txBox="1"/>
          <p:nvPr/>
        </p:nvSpPr>
        <p:spPr>
          <a:xfrm>
            <a:off x="166073" y="2849633"/>
            <a:ext cx="8811854" cy="369332"/>
          </a:xfrm>
          <a:prstGeom prst="rect">
            <a:avLst/>
          </a:prstGeom>
          <a:noFill/>
        </p:spPr>
        <p:txBody>
          <a:bodyPr wrap="square">
            <a:spAutoFit/>
          </a:bodyPr>
          <a:lstStyle/>
          <a:p>
            <a:r>
              <a:rPr lang="en-US" b="1" dirty="0">
                <a:latin typeface="Times New Roman" panose="02020603050405020304" pitchFamily="18" charset="0"/>
              </a:rPr>
              <a:t>FIGURE 1(</a:t>
            </a:r>
            <a:r>
              <a:rPr lang="en-US" b="1" dirty="0">
                <a:solidFill>
                  <a:srgbClr val="FF0000"/>
                </a:solidFill>
                <a:latin typeface="Times New Roman" panose="02020603050405020304" pitchFamily="18" charset="0"/>
              </a:rPr>
              <a:t>a</a:t>
            </a:r>
            <a:r>
              <a:rPr lang="en-US" b="1" dirty="0">
                <a:latin typeface="Times New Roman" panose="02020603050405020304" pitchFamily="18" charset="0"/>
              </a:rPr>
              <a:t>) : PAM Generation with </a:t>
            </a:r>
            <a:r>
              <a:rPr lang="en-US" sz="1800" b="1" i="0" u="none" strike="noStrike" baseline="0" dirty="0">
                <a:solidFill>
                  <a:srgbClr val="FF0000"/>
                </a:solidFill>
                <a:latin typeface="Times New Roman" panose="02020603050405020304" pitchFamily="18" charset="0"/>
              </a:rPr>
              <a:t>natural </a:t>
            </a:r>
            <a:r>
              <a:rPr lang="en-US" sz="1800" b="1" i="0" u="none" strike="noStrike" baseline="0" dirty="0">
                <a:latin typeface="Times New Roman" panose="02020603050405020304" pitchFamily="18" charset="0"/>
              </a:rPr>
              <a:t>sampling.</a:t>
            </a:r>
            <a:endParaRPr lang="en-US" dirty="0"/>
          </a:p>
        </p:txBody>
      </p:sp>
      <p:sp>
        <p:nvSpPr>
          <p:cNvPr id="8" name="TextBox 7">
            <a:extLst>
              <a:ext uri="{FF2B5EF4-FFF2-40B4-BE49-F238E27FC236}">
                <a16:creationId xmlns:a16="http://schemas.microsoft.com/office/drawing/2014/main" id="{D3BBBD96-3FE9-707D-332C-C19456EE99BB}"/>
              </a:ext>
            </a:extLst>
          </p:cNvPr>
          <p:cNvSpPr txBox="1"/>
          <p:nvPr/>
        </p:nvSpPr>
        <p:spPr>
          <a:xfrm>
            <a:off x="168573" y="6119985"/>
            <a:ext cx="8811854" cy="369332"/>
          </a:xfrm>
          <a:prstGeom prst="rect">
            <a:avLst/>
          </a:prstGeom>
          <a:noFill/>
        </p:spPr>
        <p:txBody>
          <a:bodyPr wrap="square">
            <a:spAutoFit/>
          </a:bodyPr>
          <a:lstStyle/>
          <a:p>
            <a:r>
              <a:rPr lang="en-US" b="1" dirty="0">
                <a:latin typeface="Times New Roman" panose="02020603050405020304" pitchFamily="18" charset="0"/>
              </a:rPr>
              <a:t>FIGURE 1(</a:t>
            </a:r>
            <a:r>
              <a:rPr lang="en-US" b="1" dirty="0">
                <a:solidFill>
                  <a:srgbClr val="FF0000"/>
                </a:solidFill>
                <a:latin typeface="Times New Roman" panose="02020603050405020304" pitchFamily="18" charset="0"/>
              </a:rPr>
              <a:t>b</a:t>
            </a:r>
            <a:r>
              <a:rPr lang="en-US" b="1" dirty="0">
                <a:latin typeface="Times New Roman" panose="02020603050405020304" pitchFamily="18" charset="0"/>
              </a:rPr>
              <a:t>) : PAM Generation with </a:t>
            </a:r>
            <a:r>
              <a:rPr lang="en-US" b="1" dirty="0">
                <a:solidFill>
                  <a:srgbClr val="FF0000"/>
                </a:solidFill>
                <a:latin typeface="Times New Roman" panose="02020603050405020304" pitchFamily="18" charset="0"/>
              </a:rPr>
              <a:t>Flat-top</a:t>
            </a:r>
            <a:r>
              <a:rPr lang="en-US" sz="1800" b="1" i="0" u="none" strike="noStrike" baseline="0" dirty="0">
                <a:latin typeface="Times New Roman" panose="02020603050405020304" pitchFamily="18" charset="0"/>
              </a:rPr>
              <a:t> sampling.</a:t>
            </a:r>
            <a:endParaRPr lang="en-US" dirty="0"/>
          </a:p>
        </p:txBody>
      </p:sp>
    </p:spTree>
    <p:extLst>
      <p:ext uri="{BB962C8B-B14F-4D97-AF65-F5344CB8AC3E}">
        <p14:creationId xmlns:p14="http://schemas.microsoft.com/office/powerpoint/2010/main" val="11517513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2BDFE0-DA91-D5EE-7220-A88F42E739DA}"/>
              </a:ext>
            </a:extLst>
          </p:cNvPr>
          <p:cNvSpPr txBox="1"/>
          <p:nvPr/>
        </p:nvSpPr>
        <p:spPr>
          <a:xfrm>
            <a:off x="0" y="128535"/>
            <a:ext cx="9144000" cy="4154984"/>
          </a:xfrm>
          <a:prstGeom prst="rect">
            <a:avLst/>
          </a:prstGeom>
          <a:noFill/>
        </p:spPr>
        <p:txBody>
          <a:bodyPr wrap="square">
            <a:spAutoFit/>
          </a:bodyPr>
          <a:lstStyle/>
          <a:p>
            <a:pPr marL="457200" indent="-457200" algn="just">
              <a:buClr>
                <a:srgbClr val="FF00FF"/>
              </a:buClr>
              <a:buSzPct val="125000"/>
              <a:buFont typeface="Fira Sans Condensed ExtraBold" panose="020B0903050000020004" pitchFamily="34" charset="0"/>
              <a:buChar char="■"/>
            </a:pPr>
            <a:r>
              <a:rPr lang="en-US" sz="2400" i="0" u="none" strike="noStrike" baseline="0" dirty="0">
                <a:latin typeface="Times New Roman" panose="02020603050405020304" pitchFamily="18" charset="0"/>
              </a:rPr>
              <a:t>The circuit of Figure </a:t>
            </a:r>
            <a:r>
              <a:rPr lang="en-US" sz="2400" b="1" i="0" u="none" strike="noStrike" baseline="0" dirty="0">
                <a:solidFill>
                  <a:srgbClr val="FF0000"/>
                </a:solidFill>
                <a:latin typeface="Times New Roman" panose="02020603050405020304" pitchFamily="18" charset="0"/>
              </a:rPr>
              <a:t>1</a:t>
            </a:r>
            <a:r>
              <a:rPr lang="en-US" sz="2400" i="0" u="none" strike="noStrike" baseline="0" dirty="0">
                <a:latin typeface="Times New Roman" panose="02020603050405020304" pitchFamily="18" charset="0"/>
              </a:rPr>
              <a:t>(</a:t>
            </a:r>
            <a:r>
              <a:rPr lang="en-US" sz="2400" b="1" dirty="0">
                <a:solidFill>
                  <a:srgbClr val="FF00FF"/>
                </a:solidFill>
                <a:latin typeface="Times New Roman" panose="02020603050405020304" pitchFamily="18" charset="0"/>
              </a:rPr>
              <a:t>b</a:t>
            </a:r>
            <a:r>
              <a:rPr lang="en-US" sz="2400" i="0" u="none" strike="noStrike" baseline="0" dirty="0">
                <a:latin typeface="Times New Roman" panose="02020603050405020304" pitchFamily="18" charset="0"/>
              </a:rPr>
              <a:t>) is used to generate pulse amplitude modulation (PAM) with </a:t>
            </a:r>
            <a:r>
              <a:rPr lang="en-US" sz="2400" i="0" u="none" strike="noStrike" baseline="0" dirty="0">
                <a:solidFill>
                  <a:srgbClr val="FF0000"/>
                </a:solidFill>
                <a:latin typeface="Times New Roman" panose="02020603050405020304" pitchFamily="18" charset="0"/>
              </a:rPr>
              <a:t>Flat-top</a:t>
            </a:r>
            <a:r>
              <a:rPr lang="en-US" sz="2400" i="0" u="none" strike="noStrike" baseline="0" dirty="0">
                <a:latin typeface="Times New Roman" panose="02020603050405020304" pitchFamily="18" charset="0"/>
              </a:rPr>
              <a:t> sampling. </a:t>
            </a:r>
          </a:p>
          <a:p>
            <a:pPr marL="457200" indent="-457200" algn="just">
              <a:buClr>
                <a:srgbClr val="FF00FF"/>
              </a:buClr>
              <a:buSzPct val="125000"/>
              <a:buFont typeface="Fira Sans Condensed ExtraBold" panose="020B0903050000020004" pitchFamily="34" charset="0"/>
              <a:buChar char="■"/>
            </a:pPr>
            <a:endParaRPr lang="en-US" sz="2400" dirty="0">
              <a:latin typeface="Times New Roman" panose="02020603050405020304" pitchFamily="18" charset="0"/>
            </a:endParaRPr>
          </a:p>
          <a:p>
            <a:pPr marL="457200" indent="-457200" algn="just">
              <a:buClr>
                <a:srgbClr val="FF00FF"/>
              </a:buClr>
              <a:buSzPct val="125000"/>
              <a:buFont typeface="Fira Sans Condensed ExtraBold" panose="020B0903050000020004" pitchFamily="34" charset="0"/>
              <a:buChar char="■"/>
            </a:pPr>
            <a:r>
              <a:rPr lang="en-US" sz="2400" dirty="0">
                <a:latin typeface="Times New Roman" panose="02020603050405020304" pitchFamily="18" charset="0"/>
              </a:rPr>
              <a:t>As seen in Figure, the instantaneous amplitude of the analog signal is held as a constant charge on a capacitor for the duration of the sampling period </a:t>
            </a:r>
            <a:r>
              <a:rPr lang="en-US" sz="2400" dirty="0">
                <a:solidFill>
                  <a:srgbClr val="FF00FF"/>
                </a:solidFill>
                <a:latin typeface="Times New Roman" panose="02020603050405020304" pitchFamily="18" charset="0"/>
              </a:rPr>
              <a:t>Ts</a:t>
            </a:r>
            <a:r>
              <a:rPr lang="en-US" sz="2400" dirty="0">
                <a:latin typeface="Times New Roman" panose="02020603050405020304" pitchFamily="18" charset="0"/>
              </a:rPr>
              <a:t>. </a:t>
            </a:r>
          </a:p>
          <a:p>
            <a:pPr marL="457200" indent="-457200" algn="just">
              <a:buClr>
                <a:srgbClr val="FF00FF"/>
              </a:buClr>
              <a:buSzPct val="125000"/>
              <a:buFont typeface="Fira Sans Condensed ExtraBold" panose="020B0903050000020004" pitchFamily="34" charset="0"/>
              <a:buChar char="■"/>
            </a:pPr>
            <a:endParaRPr lang="en-US" sz="2400" dirty="0">
              <a:latin typeface="Times New Roman" panose="02020603050405020304" pitchFamily="18" charset="0"/>
            </a:endParaRPr>
          </a:p>
          <a:p>
            <a:pPr marL="457200" indent="-457200" algn="just">
              <a:buClr>
                <a:srgbClr val="FF00FF"/>
              </a:buClr>
              <a:buSzPct val="125000"/>
              <a:buFont typeface="Fira Sans Condensed ExtraBold" panose="020B0903050000020004" pitchFamily="34" charset="0"/>
              <a:buChar char="■"/>
            </a:pPr>
            <a:r>
              <a:rPr lang="en-US" sz="2400" dirty="0">
                <a:latin typeface="Times New Roman" panose="02020603050405020304" pitchFamily="18" charset="0"/>
              </a:rPr>
              <a:t>This technique is useful for holding the sample constant while other processing is taking place, but it alters the frequency spectrum and introduces an error, called </a:t>
            </a:r>
            <a:r>
              <a:rPr lang="en-US" sz="2400" b="1" dirty="0">
                <a:latin typeface="Times New Roman" panose="02020603050405020304" pitchFamily="18" charset="0"/>
              </a:rPr>
              <a:t>aperture error</a:t>
            </a:r>
            <a:r>
              <a:rPr lang="en-US" sz="2400" dirty="0">
                <a:latin typeface="Times New Roman" panose="02020603050405020304" pitchFamily="18" charset="0"/>
              </a:rPr>
              <a:t>, resulting in an inability to recover exactly the original analog signal.</a:t>
            </a:r>
          </a:p>
        </p:txBody>
      </p:sp>
    </p:spTree>
    <p:extLst>
      <p:ext uri="{BB962C8B-B14F-4D97-AF65-F5344CB8AC3E}">
        <p14:creationId xmlns:p14="http://schemas.microsoft.com/office/powerpoint/2010/main" val="27577124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14A7CF4-80C4-0573-159B-43E97AF25554}"/>
              </a:ext>
            </a:extLst>
          </p:cNvPr>
          <p:cNvSpPr/>
          <p:nvPr/>
        </p:nvSpPr>
        <p:spPr>
          <a:xfrm>
            <a:off x="2923083" y="944380"/>
            <a:ext cx="2608288" cy="11392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Reconstruction Filter (LPF)</a:t>
            </a:r>
          </a:p>
        </p:txBody>
      </p:sp>
      <p:cxnSp>
        <p:nvCxnSpPr>
          <p:cNvPr id="6" name="Straight Arrow Connector 5">
            <a:extLst>
              <a:ext uri="{FF2B5EF4-FFF2-40B4-BE49-F238E27FC236}">
                <a16:creationId xmlns:a16="http://schemas.microsoft.com/office/drawing/2014/main" id="{6F68EE7F-423C-1F59-383D-A99EE95FDC0A}"/>
              </a:ext>
            </a:extLst>
          </p:cNvPr>
          <p:cNvCxnSpPr/>
          <p:nvPr/>
        </p:nvCxnSpPr>
        <p:spPr>
          <a:xfrm>
            <a:off x="1663909" y="1528996"/>
            <a:ext cx="1274164"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786418C3-43D2-C172-8831-B42F303B7478}"/>
              </a:ext>
            </a:extLst>
          </p:cNvPr>
          <p:cNvCxnSpPr/>
          <p:nvPr/>
        </p:nvCxnSpPr>
        <p:spPr>
          <a:xfrm>
            <a:off x="5531371" y="1528996"/>
            <a:ext cx="1274164"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8DE67C00-4F32-43DB-83C8-5DA11CC52918}"/>
              </a:ext>
            </a:extLst>
          </p:cNvPr>
          <p:cNvSpPr/>
          <p:nvPr/>
        </p:nvSpPr>
        <p:spPr>
          <a:xfrm>
            <a:off x="1411581" y="3360290"/>
            <a:ext cx="2608288" cy="11392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Reconstruction Filter (LPF)</a:t>
            </a:r>
          </a:p>
        </p:txBody>
      </p:sp>
      <p:cxnSp>
        <p:nvCxnSpPr>
          <p:cNvPr id="9" name="Straight Arrow Connector 8">
            <a:extLst>
              <a:ext uri="{FF2B5EF4-FFF2-40B4-BE49-F238E27FC236}">
                <a16:creationId xmlns:a16="http://schemas.microsoft.com/office/drawing/2014/main" id="{D90D71AE-944F-D4CC-2422-6F2D9647122B}"/>
              </a:ext>
            </a:extLst>
          </p:cNvPr>
          <p:cNvCxnSpPr/>
          <p:nvPr/>
        </p:nvCxnSpPr>
        <p:spPr>
          <a:xfrm>
            <a:off x="152407" y="3944906"/>
            <a:ext cx="1274164"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D19E2D0-AFF5-6EEC-8DFF-7FBC199AACE9}"/>
              </a:ext>
            </a:extLst>
          </p:cNvPr>
          <p:cNvCxnSpPr/>
          <p:nvPr/>
        </p:nvCxnSpPr>
        <p:spPr>
          <a:xfrm>
            <a:off x="7699953" y="3944906"/>
            <a:ext cx="1274164"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B6A21BF2-F0F6-044F-1241-2863F147C343}"/>
              </a:ext>
            </a:extLst>
          </p:cNvPr>
          <p:cNvSpPr/>
          <p:nvPr/>
        </p:nvSpPr>
        <p:spPr>
          <a:xfrm>
            <a:off x="5091665" y="3360290"/>
            <a:ext cx="2608288" cy="11392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Equalizer</a:t>
            </a:r>
          </a:p>
        </p:txBody>
      </p:sp>
      <p:cxnSp>
        <p:nvCxnSpPr>
          <p:cNvPr id="12" name="Straight Arrow Connector 11">
            <a:extLst>
              <a:ext uri="{FF2B5EF4-FFF2-40B4-BE49-F238E27FC236}">
                <a16:creationId xmlns:a16="http://schemas.microsoft.com/office/drawing/2014/main" id="{5EA300B1-21B3-036E-B8B9-2A3346C3A30C}"/>
              </a:ext>
            </a:extLst>
          </p:cNvPr>
          <p:cNvCxnSpPr>
            <a:cxnSpLocks/>
          </p:cNvCxnSpPr>
          <p:nvPr/>
        </p:nvCxnSpPr>
        <p:spPr>
          <a:xfrm>
            <a:off x="4019869" y="3944906"/>
            <a:ext cx="1071796"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75BF8DC-3BF5-FD08-59DC-8033FE698683}"/>
              </a:ext>
            </a:extLst>
          </p:cNvPr>
          <p:cNvSpPr txBox="1"/>
          <p:nvPr/>
        </p:nvSpPr>
        <p:spPr>
          <a:xfrm>
            <a:off x="152266" y="2265398"/>
            <a:ext cx="8811854" cy="400110"/>
          </a:xfrm>
          <a:prstGeom prst="rect">
            <a:avLst/>
          </a:prstGeom>
          <a:noFill/>
        </p:spPr>
        <p:txBody>
          <a:bodyPr wrap="square">
            <a:spAutoFit/>
          </a:bodyPr>
          <a:lstStyle/>
          <a:p>
            <a:pPr algn="ctr"/>
            <a:r>
              <a:rPr lang="en-US" sz="2000" b="1" dirty="0">
                <a:latin typeface="Times New Roman" panose="02020603050405020304" pitchFamily="18" charset="0"/>
              </a:rPr>
              <a:t>FIGURE </a:t>
            </a:r>
            <a:r>
              <a:rPr lang="en-US" sz="2000" b="1" dirty="0">
                <a:solidFill>
                  <a:srgbClr val="FF0000"/>
                </a:solidFill>
                <a:latin typeface="Times New Roman" panose="02020603050405020304" pitchFamily="18" charset="0"/>
              </a:rPr>
              <a:t>1</a:t>
            </a:r>
            <a:r>
              <a:rPr lang="en-US" sz="2000" b="1" dirty="0">
                <a:latin typeface="Times New Roman" panose="02020603050405020304" pitchFamily="18" charset="0"/>
              </a:rPr>
              <a:t>(</a:t>
            </a:r>
            <a:r>
              <a:rPr lang="en-US" sz="2000" b="1" dirty="0">
                <a:solidFill>
                  <a:srgbClr val="FF00FF"/>
                </a:solidFill>
                <a:latin typeface="Times New Roman" panose="02020603050405020304" pitchFamily="18" charset="0"/>
              </a:rPr>
              <a:t>c</a:t>
            </a:r>
            <a:r>
              <a:rPr lang="en-US" sz="2000" b="1" dirty="0">
                <a:latin typeface="Times New Roman" panose="02020603050405020304" pitchFamily="18" charset="0"/>
              </a:rPr>
              <a:t>) : PAM detection for  </a:t>
            </a:r>
            <a:r>
              <a:rPr lang="en-US" sz="2000" b="1" i="0" u="none" strike="noStrike" baseline="0" dirty="0">
                <a:solidFill>
                  <a:srgbClr val="FF0000"/>
                </a:solidFill>
                <a:latin typeface="Times New Roman" panose="02020603050405020304" pitchFamily="18" charset="0"/>
              </a:rPr>
              <a:t>natural</a:t>
            </a:r>
            <a:r>
              <a:rPr lang="en-US" sz="2000" b="1" i="0" u="none" strike="noStrike" baseline="0" dirty="0">
                <a:latin typeface="Times New Roman" panose="02020603050405020304" pitchFamily="18" charset="0"/>
              </a:rPr>
              <a:t> sampling.</a:t>
            </a:r>
            <a:endParaRPr lang="en-US" sz="2000" dirty="0"/>
          </a:p>
        </p:txBody>
      </p:sp>
      <p:sp>
        <p:nvSpPr>
          <p:cNvPr id="15" name="TextBox 14">
            <a:extLst>
              <a:ext uri="{FF2B5EF4-FFF2-40B4-BE49-F238E27FC236}">
                <a16:creationId xmlns:a16="http://schemas.microsoft.com/office/drawing/2014/main" id="{7E0A6A03-2AC6-6757-3F52-F8125A75B2A6}"/>
              </a:ext>
            </a:extLst>
          </p:cNvPr>
          <p:cNvSpPr txBox="1"/>
          <p:nvPr/>
        </p:nvSpPr>
        <p:spPr>
          <a:xfrm>
            <a:off x="214726" y="4846205"/>
            <a:ext cx="8811854" cy="400110"/>
          </a:xfrm>
          <a:prstGeom prst="rect">
            <a:avLst/>
          </a:prstGeom>
          <a:noFill/>
        </p:spPr>
        <p:txBody>
          <a:bodyPr wrap="square">
            <a:spAutoFit/>
          </a:bodyPr>
          <a:lstStyle/>
          <a:p>
            <a:pPr algn="ctr"/>
            <a:r>
              <a:rPr lang="en-US" sz="2000" b="1" dirty="0">
                <a:latin typeface="Times New Roman" panose="02020603050405020304" pitchFamily="18" charset="0"/>
              </a:rPr>
              <a:t>FIGURE </a:t>
            </a:r>
            <a:r>
              <a:rPr lang="en-US" sz="2000" b="1" dirty="0">
                <a:solidFill>
                  <a:srgbClr val="FF0000"/>
                </a:solidFill>
                <a:latin typeface="Times New Roman" panose="02020603050405020304" pitchFamily="18" charset="0"/>
              </a:rPr>
              <a:t>1</a:t>
            </a:r>
            <a:r>
              <a:rPr lang="en-US" sz="2000" b="1" dirty="0">
                <a:latin typeface="Times New Roman" panose="02020603050405020304" pitchFamily="18" charset="0"/>
              </a:rPr>
              <a:t>(</a:t>
            </a:r>
            <a:r>
              <a:rPr lang="en-US" sz="2000" b="1" dirty="0">
                <a:solidFill>
                  <a:srgbClr val="FF00FF"/>
                </a:solidFill>
                <a:latin typeface="Times New Roman" panose="02020603050405020304" pitchFamily="18" charset="0"/>
              </a:rPr>
              <a:t>d</a:t>
            </a:r>
            <a:r>
              <a:rPr lang="en-US" sz="2000" b="1" dirty="0">
                <a:latin typeface="Times New Roman" panose="02020603050405020304" pitchFamily="18" charset="0"/>
              </a:rPr>
              <a:t>) : PAM detection for </a:t>
            </a:r>
            <a:r>
              <a:rPr lang="en-US" sz="2000" b="1" dirty="0">
                <a:solidFill>
                  <a:srgbClr val="FF0000"/>
                </a:solidFill>
                <a:latin typeface="Times New Roman" panose="02020603050405020304" pitchFamily="18" charset="0"/>
              </a:rPr>
              <a:t>flat-top</a:t>
            </a:r>
            <a:r>
              <a:rPr lang="en-US" sz="2000" b="1" dirty="0">
                <a:latin typeface="Times New Roman" panose="02020603050405020304" pitchFamily="18" charset="0"/>
              </a:rPr>
              <a:t> </a:t>
            </a:r>
            <a:r>
              <a:rPr lang="en-US" sz="2000" b="1" i="0" u="none" strike="noStrike" baseline="0" dirty="0">
                <a:latin typeface="Times New Roman" panose="02020603050405020304" pitchFamily="18" charset="0"/>
              </a:rPr>
              <a:t> sampling.</a:t>
            </a:r>
            <a:endParaRPr lang="en-US" sz="2000" dirty="0"/>
          </a:p>
        </p:txBody>
      </p:sp>
      <p:sp>
        <p:nvSpPr>
          <p:cNvPr id="17" name="TextBox 16">
            <a:extLst>
              <a:ext uri="{FF2B5EF4-FFF2-40B4-BE49-F238E27FC236}">
                <a16:creationId xmlns:a16="http://schemas.microsoft.com/office/drawing/2014/main" id="{55316201-A2F0-6EF5-58BD-A3FFD830A27B}"/>
              </a:ext>
            </a:extLst>
          </p:cNvPr>
          <p:cNvSpPr txBox="1"/>
          <p:nvPr/>
        </p:nvSpPr>
        <p:spPr>
          <a:xfrm>
            <a:off x="3683" y="212268"/>
            <a:ext cx="8970434" cy="523220"/>
          </a:xfrm>
          <a:prstGeom prst="rect">
            <a:avLst/>
          </a:prstGeom>
          <a:noFill/>
        </p:spPr>
        <p:txBody>
          <a:bodyPr wrap="square">
            <a:spAutoFit/>
          </a:bodyPr>
          <a:lstStyle/>
          <a:p>
            <a:pPr algn="just">
              <a:buClr>
                <a:srgbClr val="FF00FF"/>
              </a:buClr>
              <a:buSzPct val="125000"/>
            </a:pPr>
            <a:r>
              <a:rPr lang="en-US" sz="2800" b="1" u="sng" dirty="0">
                <a:solidFill>
                  <a:srgbClr val="FF0000"/>
                </a:solidFill>
              </a:rPr>
              <a:t>P</a:t>
            </a:r>
            <a:r>
              <a:rPr lang="en-US" sz="2800" b="1" u="sng" dirty="0">
                <a:solidFill>
                  <a:srgbClr val="FF00FF"/>
                </a:solidFill>
              </a:rPr>
              <a:t>A</a:t>
            </a:r>
            <a:r>
              <a:rPr lang="en-US" sz="2800" b="1" u="sng" dirty="0">
                <a:solidFill>
                  <a:srgbClr val="FF0000"/>
                </a:solidFill>
              </a:rPr>
              <a:t>M Detection</a:t>
            </a:r>
          </a:p>
        </p:txBody>
      </p:sp>
    </p:spTree>
    <p:extLst>
      <p:ext uri="{BB962C8B-B14F-4D97-AF65-F5344CB8AC3E}">
        <p14:creationId xmlns:p14="http://schemas.microsoft.com/office/powerpoint/2010/main" val="1624347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58B2252-C86C-1958-960A-6FDCEFB421B6}"/>
              </a:ext>
            </a:extLst>
          </p:cNvPr>
          <p:cNvSpPr/>
          <p:nvPr/>
        </p:nvSpPr>
        <p:spPr>
          <a:xfrm>
            <a:off x="114300" y="115446"/>
            <a:ext cx="8915400" cy="523220"/>
          </a:xfrm>
          <a:prstGeom prst="rect">
            <a:avLst/>
          </a:prstGeom>
          <a:solidFill>
            <a:srgbClr val="FFFF00"/>
          </a:solidFill>
          <a:ln w="114300">
            <a:solidFill>
              <a:srgbClr val="00B0F0"/>
            </a:solidFill>
          </a:ln>
          <a:scene3d>
            <a:camera prst="orthographicFront"/>
            <a:lightRig rig="threePt" dir="t"/>
          </a:scene3d>
          <a:sp3d>
            <a:bevelT prst="slope"/>
            <a:bevelB/>
          </a:sp3d>
        </p:spPr>
        <p:txBody>
          <a:bodyPr wrap="square">
            <a:spAutoFit/>
          </a:bodyPr>
          <a:lstStyle/>
          <a:p>
            <a:r>
              <a:rPr lang="en-US" sz="2800" b="1" dirty="0">
                <a:solidFill>
                  <a:srgbClr val="FF0000"/>
                </a:solidFill>
              </a:rPr>
              <a:t>RECALL Some of the important Fourier Transform Pairs </a:t>
            </a:r>
          </a:p>
        </p:txBody>
      </p:sp>
      <mc:AlternateContent xmlns:mc="http://schemas.openxmlformats.org/markup-compatibility/2006" xmlns:a14="http://schemas.microsoft.com/office/drawing/2010/main">
        <mc:Choice Requires="a14">
          <p:graphicFrame>
            <p:nvGraphicFramePr>
              <p:cNvPr id="7" name="Table 7">
                <a:extLst>
                  <a:ext uri="{FF2B5EF4-FFF2-40B4-BE49-F238E27FC236}">
                    <a16:creationId xmlns:a16="http://schemas.microsoft.com/office/drawing/2014/main" id="{3BBCE380-9BE2-16FD-F247-2DAE61110407}"/>
                  </a:ext>
                </a:extLst>
              </p:cNvPr>
              <p:cNvGraphicFramePr>
                <a:graphicFrameLocks noGrp="1"/>
              </p:cNvGraphicFramePr>
              <p:nvPr>
                <p:extLst>
                  <p:ext uri="{D42A27DB-BD31-4B8C-83A1-F6EECF244321}">
                    <p14:modId xmlns:p14="http://schemas.microsoft.com/office/powerpoint/2010/main" val="38149252"/>
                  </p:ext>
                </p:extLst>
              </p:nvPr>
            </p:nvGraphicFramePr>
            <p:xfrm>
              <a:off x="121393" y="801420"/>
              <a:ext cx="6456827" cy="5731676"/>
            </p:xfrm>
            <a:graphic>
              <a:graphicData uri="http://schemas.openxmlformats.org/drawingml/2006/table">
                <a:tbl>
                  <a:tblPr firstRow="1" bandRow="1">
                    <a:tableStyleId>{5C22544A-7EE6-4342-B048-85BDC9FD1C3A}</a:tableStyleId>
                  </a:tblPr>
                  <a:tblGrid>
                    <a:gridCol w="652664">
                      <a:extLst>
                        <a:ext uri="{9D8B030D-6E8A-4147-A177-3AD203B41FA5}">
                          <a16:colId xmlns:a16="http://schemas.microsoft.com/office/drawing/2014/main" val="3668373099"/>
                        </a:ext>
                      </a:extLst>
                    </a:gridCol>
                    <a:gridCol w="2072288">
                      <a:extLst>
                        <a:ext uri="{9D8B030D-6E8A-4147-A177-3AD203B41FA5}">
                          <a16:colId xmlns:a16="http://schemas.microsoft.com/office/drawing/2014/main" val="1175433208"/>
                        </a:ext>
                      </a:extLst>
                    </a:gridCol>
                    <a:gridCol w="3731875">
                      <a:extLst>
                        <a:ext uri="{9D8B030D-6E8A-4147-A177-3AD203B41FA5}">
                          <a16:colId xmlns:a16="http://schemas.microsoft.com/office/drawing/2014/main" val="1606610844"/>
                        </a:ext>
                      </a:extLst>
                    </a:gridCol>
                  </a:tblGrid>
                  <a:tr h="370840">
                    <a:tc>
                      <a:txBody>
                        <a:bodyPr/>
                        <a:lstStyle/>
                        <a:p>
                          <a:pPr algn="ctr"/>
                          <a:r>
                            <a:rPr lang="en-US" dirty="0" err="1"/>
                            <a:t>S.No</a:t>
                          </a:r>
                          <a:endParaRPr lang="en-US" dirty="0"/>
                        </a:p>
                      </a:txBody>
                      <a:tcPr/>
                    </a:tc>
                    <a:tc>
                      <a:txBody>
                        <a:bodyPr/>
                        <a:lstStyle/>
                        <a:p>
                          <a:pPr algn="ctr"/>
                          <a:r>
                            <a:rPr lang="en-US" dirty="0"/>
                            <a:t>g(t)</a:t>
                          </a:r>
                        </a:p>
                      </a:txBody>
                      <a:tcPr/>
                    </a:tc>
                    <a:tc>
                      <a:txBody>
                        <a:bodyPr/>
                        <a:lstStyle/>
                        <a:p>
                          <a:pPr algn="ctr"/>
                          <a:r>
                            <a:rPr lang="en-US" dirty="0"/>
                            <a:t>G(f)</a:t>
                          </a:r>
                        </a:p>
                      </a:txBody>
                      <a:tcPr/>
                    </a:tc>
                    <a:extLst>
                      <a:ext uri="{0D108BD9-81ED-4DB2-BD59-A6C34878D82A}">
                        <a16:rowId xmlns:a16="http://schemas.microsoft.com/office/drawing/2014/main" val="433222156"/>
                      </a:ext>
                    </a:extLst>
                  </a:tr>
                  <a:tr h="370840">
                    <a:tc>
                      <a:txBody>
                        <a:bodyPr/>
                        <a:lstStyle/>
                        <a:p>
                          <a:pPr algn="ctr"/>
                          <a:r>
                            <a:rPr lang="en-US" dirty="0"/>
                            <a:t>1</a:t>
                          </a:r>
                        </a:p>
                      </a:txBody>
                      <a:tcPr/>
                    </a:tc>
                    <a:tc>
                      <a:txBody>
                        <a:bodyPr/>
                        <a:lstStyle/>
                        <a:p>
                          <a:pPr algn="ct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𝛿</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oMath>
                            </m:oMathPara>
                          </a14:m>
                          <a:endParaRPr lang="en-US" dirty="0"/>
                        </a:p>
                      </a:txBody>
                      <a:tcPr/>
                    </a:tc>
                    <a:tc>
                      <a:txBody>
                        <a:bodyPr/>
                        <a:lstStyle/>
                        <a:p>
                          <a:pPr algn="ctr"/>
                          <a:r>
                            <a:rPr lang="en-US" dirty="0"/>
                            <a:t>1</a:t>
                          </a:r>
                        </a:p>
                      </a:txBody>
                      <a:tcPr/>
                    </a:tc>
                    <a:extLst>
                      <a:ext uri="{0D108BD9-81ED-4DB2-BD59-A6C34878D82A}">
                        <a16:rowId xmlns:a16="http://schemas.microsoft.com/office/drawing/2014/main" val="1057901249"/>
                      </a:ext>
                    </a:extLst>
                  </a:tr>
                  <a:tr h="370840">
                    <a:tc>
                      <a:txBody>
                        <a:bodyPr/>
                        <a:lstStyle/>
                        <a:p>
                          <a:pPr algn="ctr"/>
                          <a:r>
                            <a:rPr lang="en-US" dirty="0"/>
                            <a:t>2</a:t>
                          </a:r>
                        </a:p>
                      </a:txBody>
                      <a:tcPr/>
                    </a:tc>
                    <a:tc>
                      <a:txBody>
                        <a:bodyPr/>
                        <a:lstStyle/>
                        <a:p>
                          <a:pPr algn="ctr"/>
                          <a:r>
                            <a:rPr lang="en-US"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𝛿</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𝑓</m:t>
                                </m:r>
                                <m:r>
                                  <a:rPr lang="en-US" b="0" i="1" smtClean="0">
                                    <a:latin typeface="Cambria Math" panose="02040503050406030204" pitchFamily="18" charset="0"/>
                                    <a:ea typeface="Cambria Math" panose="02040503050406030204" pitchFamily="18" charset="0"/>
                                  </a:rPr>
                                  <m:t>)</m:t>
                                </m:r>
                              </m:oMath>
                            </m:oMathPara>
                          </a14:m>
                          <a:endParaRPr lang="en-US" dirty="0"/>
                        </a:p>
                      </a:txBody>
                      <a:tcPr/>
                    </a:tc>
                    <a:extLst>
                      <a:ext uri="{0D108BD9-81ED-4DB2-BD59-A6C34878D82A}">
                        <a16:rowId xmlns:a16="http://schemas.microsoft.com/office/drawing/2014/main" val="4279050624"/>
                      </a:ext>
                    </a:extLst>
                  </a:tr>
                  <a:tr h="388785">
                    <a:tc>
                      <a:txBody>
                        <a:bodyPr/>
                        <a:lstStyle/>
                        <a:p>
                          <a:pPr algn="ctr"/>
                          <a:r>
                            <a:rPr lang="en-US" dirty="0"/>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𝑒</m:t>
                                    </m:r>
                                  </m:e>
                                  <m:sup>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𝑓</m:t>
                                        </m:r>
                                      </m:e>
                                      <m:sub>
                                        <m:r>
                                          <a:rPr lang="en-US" b="0" i="1" smtClean="0">
                                            <a:latin typeface="Cambria Math" panose="02040503050406030204" pitchFamily="18" charset="0"/>
                                            <a:ea typeface="Cambria Math" panose="02040503050406030204" pitchFamily="18" charset="0"/>
                                          </a:rPr>
                                          <m:t>0</m:t>
                                        </m:r>
                                      </m:sub>
                                    </m:sSub>
                                    <m:r>
                                      <a:rPr lang="en-US" i="1" smtClean="0">
                                        <a:latin typeface="Cambria Math" panose="02040503050406030204" pitchFamily="18" charset="0"/>
                                        <a:ea typeface="Cambria Math" panose="02040503050406030204" pitchFamily="18" charset="0"/>
                                      </a:rPr>
                                      <m:t>𝑡</m:t>
                                    </m:r>
                                  </m:sup>
                                </m:sSup>
                              </m:oMath>
                            </m:oMathPara>
                          </a14:m>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𝛿</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𝑓</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𝑓</m:t>
                                    </m:r>
                                  </m:e>
                                  <m:sub>
                                    <m:r>
                                      <a:rPr lang="en-US" b="0" i="1" smtClean="0">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m:t>
                                </m:r>
                              </m:oMath>
                            </m:oMathPara>
                          </a14:m>
                          <a:endParaRPr lang="en-US" dirty="0"/>
                        </a:p>
                      </a:txBody>
                      <a:tcPr/>
                    </a:tc>
                    <a:extLst>
                      <a:ext uri="{0D108BD9-81ED-4DB2-BD59-A6C34878D82A}">
                        <a16:rowId xmlns:a16="http://schemas.microsoft.com/office/drawing/2014/main" val="2700755313"/>
                      </a:ext>
                    </a:extLst>
                  </a:tr>
                  <a:tr h="370840">
                    <a:tc>
                      <a:txBody>
                        <a:bodyPr/>
                        <a:lstStyle/>
                        <a:p>
                          <a:pPr algn="ctr"/>
                          <a:r>
                            <a:rPr lang="en-US" dirty="0"/>
                            <a:t>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ea typeface="Cambria Math" panose="02040503050406030204" pitchFamily="18" charset="0"/>
                            </a:rPr>
                            <a:t>cos</a:t>
                          </a:r>
                          <a14:m>
                            <m:oMath xmlns:m="http://schemas.openxmlformats.org/officeDocument/2006/math">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𝑓</m:t>
                                  </m:r>
                                </m:e>
                                <m:sub>
                                  <m:r>
                                    <a:rPr lang="en-US" b="0" i="1" smtClean="0">
                                      <a:latin typeface="Cambria Math" panose="02040503050406030204" pitchFamily="18" charset="0"/>
                                      <a:ea typeface="Cambria Math" panose="02040503050406030204" pitchFamily="18" charset="0"/>
                                    </a:rPr>
                                    <m:t>0</m:t>
                                  </m:r>
                                </m:sub>
                              </m:sSub>
                              <m:r>
                                <a:rPr lang="en-US"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oMath>
                          </a14:m>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0.5</m:t>
                                </m:r>
                                <m:d>
                                  <m:dPr>
                                    <m:begChr m:val="["/>
                                    <m:endChr m:val="]"/>
                                    <m:ctrlPr>
                                      <a:rPr lang="en-US" i="1" smtClean="0">
                                        <a:latin typeface="Cambria Math" panose="02040503050406030204" pitchFamily="18" charset="0"/>
                                        <a:ea typeface="Cambria Math" panose="02040503050406030204" pitchFamily="18" charset="0"/>
                                      </a:rPr>
                                    </m:ctrlPr>
                                  </m:dPr>
                                  <m:e>
                                    <m:r>
                                      <a:rPr lang="en-US" i="1" smtClean="0">
                                        <a:latin typeface="Cambria Math" panose="02040503050406030204" pitchFamily="18" charset="0"/>
                                        <a:ea typeface="Cambria Math" panose="02040503050406030204" pitchFamily="18" charset="0"/>
                                      </a:rPr>
                                      <m:t>𝛿</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𝑓</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𝑓</m:t>
                                        </m:r>
                                      </m:e>
                                      <m:sub>
                                        <m:r>
                                          <a:rPr lang="en-US" b="0" i="1" smtClean="0">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m:t>
                                    </m:r>
                                    <m:r>
                                      <m:rPr>
                                        <m:nor/>
                                      </m:rPr>
                                      <a:rPr lang="en-US" dirty="0"/>
                                      <m:t>+</m:t>
                                    </m:r>
                                    <m:r>
                                      <a:rPr lang="en-US" i="1" smtClean="0">
                                        <a:latin typeface="Cambria Math" panose="02040503050406030204" pitchFamily="18" charset="0"/>
                                        <a:ea typeface="Cambria Math" panose="02040503050406030204" pitchFamily="18" charset="0"/>
                                      </a:rPr>
                                      <m:t>𝛿</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𝑓</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𝑓</m:t>
                                        </m:r>
                                      </m:e>
                                      <m:sub>
                                        <m:r>
                                          <a:rPr lang="en-US" b="0" i="1" smtClean="0">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m:t>
                                    </m:r>
                                    <m:r>
                                      <m:rPr>
                                        <m:nor/>
                                      </m:rPr>
                                      <a:rPr lang="en-US" dirty="0"/>
                                      <m:t> </m:t>
                                    </m:r>
                                  </m:e>
                                </m:d>
                              </m:oMath>
                            </m:oMathPara>
                          </a14:m>
                          <a:endParaRPr lang="en-US" dirty="0"/>
                        </a:p>
                      </a:txBody>
                      <a:tcPr/>
                    </a:tc>
                    <a:extLst>
                      <a:ext uri="{0D108BD9-81ED-4DB2-BD59-A6C34878D82A}">
                        <a16:rowId xmlns:a16="http://schemas.microsoft.com/office/drawing/2014/main" val="2896002245"/>
                      </a:ext>
                    </a:extLst>
                  </a:tr>
                  <a:tr h="370840">
                    <a:tc>
                      <a:txBody>
                        <a:bodyPr/>
                        <a:lstStyle/>
                        <a:p>
                          <a:pPr algn="ctr"/>
                          <a:r>
                            <a:rPr lang="en-US" dirty="0"/>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ea typeface="Cambria Math" panose="02040503050406030204" pitchFamily="18" charset="0"/>
                            </a:rPr>
                            <a:t>sin</a:t>
                          </a:r>
                          <a14:m>
                            <m:oMath xmlns:m="http://schemas.openxmlformats.org/officeDocument/2006/math">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𝑓</m:t>
                                  </m:r>
                                </m:e>
                                <m:sub>
                                  <m:r>
                                    <a:rPr lang="en-US" b="0" i="1" smtClean="0">
                                      <a:latin typeface="Cambria Math" panose="02040503050406030204" pitchFamily="18" charset="0"/>
                                      <a:ea typeface="Cambria Math" panose="02040503050406030204" pitchFamily="18" charset="0"/>
                                    </a:rPr>
                                    <m:t>0</m:t>
                                  </m:r>
                                </m:sub>
                              </m:sSub>
                              <m:r>
                                <a:rPr lang="en-US"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oMath>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0.5</m:t>
                                </m:r>
                                <m:d>
                                  <m:dPr>
                                    <m:begChr m:val="["/>
                                    <m:endChr m:val="]"/>
                                    <m:ctrlPr>
                                      <a:rPr lang="en-US" i="1" smtClean="0">
                                        <a:latin typeface="Cambria Math" panose="02040503050406030204" pitchFamily="18" charset="0"/>
                                        <a:ea typeface="Cambria Math" panose="02040503050406030204" pitchFamily="18" charset="0"/>
                                      </a:rPr>
                                    </m:ctrlPr>
                                  </m:dPr>
                                  <m:e>
                                    <m:r>
                                      <a:rPr lang="en-US" i="1" smtClean="0">
                                        <a:latin typeface="Cambria Math" panose="02040503050406030204" pitchFamily="18" charset="0"/>
                                        <a:ea typeface="Cambria Math" panose="02040503050406030204" pitchFamily="18" charset="0"/>
                                      </a:rPr>
                                      <m:t>𝛿</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𝑓</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𝑓</m:t>
                                        </m:r>
                                      </m:e>
                                      <m:sub>
                                        <m:r>
                                          <a:rPr lang="en-US" b="0" i="1" smtClean="0">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m:t>
                                    </m:r>
                                    <m:r>
                                      <m:rPr>
                                        <m:nor/>
                                      </m:rPr>
                                      <a:rPr lang="en-US" b="0" i="0"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𝛿</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𝑓</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𝑓</m:t>
                                        </m:r>
                                      </m:e>
                                      <m:sub>
                                        <m:r>
                                          <a:rPr lang="en-US" b="0" i="1" smtClean="0">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m:t>
                                    </m:r>
                                    <m:r>
                                      <m:rPr>
                                        <m:nor/>
                                      </m:rPr>
                                      <a:rPr lang="en-US" dirty="0"/>
                                      <m:t> </m:t>
                                    </m:r>
                                  </m:e>
                                </m:d>
                              </m:oMath>
                            </m:oMathPara>
                          </a14:m>
                          <a:endParaRPr lang="en-US" dirty="0"/>
                        </a:p>
                      </a:txBody>
                      <a:tcPr/>
                    </a:tc>
                    <a:extLst>
                      <a:ext uri="{0D108BD9-81ED-4DB2-BD59-A6C34878D82A}">
                        <a16:rowId xmlns:a16="http://schemas.microsoft.com/office/drawing/2014/main" val="3341386093"/>
                      </a:ext>
                    </a:extLst>
                  </a:tr>
                  <a:tr h="373025">
                    <a:tc>
                      <a:txBody>
                        <a:bodyPr/>
                        <a:lstStyle/>
                        <a:p>
                          <a:pPr algn="ctr"/>
                          <a:r>
                            <a:rPr lang="en-US" dirty="0"/>
                            <a:t>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ea typeface="Cambria Math" panose="02040503050406030204" pitchFamily="18" charset="0"/>
                                  </a:rPr>
                                  <m:t>𝒓𝒆𝒄𝒕</m:t>
                                </m:r>
                                <m:d>
                                  <m:dPr>
                                    <m:ctrlPr>
                                      <a:rPr lang="en-US" b="0" i="1" smtClean="0">
                                        <a:latin typeface="Cambria Math" panose="02040503050406030204" pitchFamily="18" charset="0"/>
                                        <a:ea typeface="Cambria Math" panose="02040503050406030204" pitchFamily="18" charset="0"/>
                                      </a:rPr>
                                    </m:ctrlPr>
                                  </m:dPr>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𝑡</m:t>
                                        </m:r>
                                      </m:num>
                                      <m:den>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𝐵</m:t>
                                        </m:r>
                                      </m:den>
                                    </m:f>
                                  </m:e>
                                </m:d>
                              </m:oMath>
                            </m:oMathPara>
                          </a14:m>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0" smtClean="0">
                                    <a:latin typeface="Cambria Math" panose="02040503050406030204" pitchFamily="18" charset="0"/>
                                    <a:ea typeface="Cambria Math" panose="02040503050406030204" pitchFamily="18" charset="0"/>
                                  </a:rPr>
                                  <m:t>2</m:t>
                                </m:r>
                                <m:r>
                                  <m:rPr>
                                    <m:sty m:val="p"/>
                                  </m:rPr>
                                  <a:rPr lang="en-US" b="0" i="0" smtClean="0">
                                    <a:latin typeface="Cambria Math" panose="02040503050406030204" pitchFamily="18" charset="0"/>
                                    <a:ea typeface="Cambria Math" panose="02040503050406030204" pitchFamily="18" charset="0"/>
                                  </a:rPr>
                                  <m:t>B</m:t>
                                </m:r>
                                <m:r>
                                  <a:rPr lang="en-US" b="1" i="0" smtClean="0">
                                    <a:solidFill>
                                      <a:srgbClr val="FF00FF"/>
                                    </a:solidFill>
                                    <a:latin typeface="Cambria Math" panose="02040503050406030204" pitchFamily="18" charset="0"/>
                                    <a:ea typeface="Cambria Math" panose="02040503050406030204" pitchFamily="18" charset="0"/>
                                  </a:rPr>
                                  <m:t>𝐬𝐢𝐧𝐜</m:t>
                                </m:r>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𝐵𝑓</m:t>
                                </m:r>
                                <m:r>
                                  <a:rPr lang="en-US" b="0" i="1" smtClean="0">
                                    <a:latin typeface="Cambria Math" panose="02040503050406030204" pitchFamily="18" charset="0"/>
                                    <a:ea typeface="Cambria Math" panose="02040503050406030204" pitchFamily="18" charset="0"/>
                                  </a:rPr>
                                  <m:t>)</m:t>
                                </m:r>
                              </m:oMath>
                            </m:oMathPara>
                          </a14:m>
                          <a:endParaRPr lang="en-US" dirty="0"/>
                        </a:p>
                        <a:p>
                          <a:pPr algn="ctr"/>
                          <a:endParaRPr lang="en-US" dirty="0"/>
                        </a:p>
                      </a:txBody>
                      <a:tcPr/>
                    </a:tc>
                    <a:extLst>
                      <a:ext uri="{0D108BD9-81ED-4DB2-BD59-A6C34878D82A}">
                        <a16:rowId xmlns:a16="http://schemas.microsoft.com/office/drawing/2014/main" val="690794720"/>
                      </a:ext>
                    </a:extLst>
                  </a:tr>
                  <a:tr h="370840">
                    <a:tc>
                      <a:txBody>
                        <a:bodyPr/>
                        <a:lstStyle/>
                        <a:p>
                          <a:pPr algn="ctr"/>
                          <a:r>
                            <a:rPr lang="en-US" dirty="0"/>
                            <a:t>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0" smtClean="0">
                                    <a:latin typeface="Cambria Math" panose="02040503050406030204" pitchFamily="18" charset="0"/>
                                    <a:ea typeface="Cambria Math" panose="02040503050406030204" pitchFamily="18" charset="0"/>
                                  </a:rPr>
                                  <m:t>2</m:t>
                                </m:r>
                                <m:r>
                                  <m:rPr>
                                    <m:sty m:val="p"/>
                                  </m:rPr>
                                  <a:rPr lang="en-US" b="0" i="0" smtClean="0">
                                    <a:latin typeface="Cambria Math" panose="02040503050406030204" pitchFamily="18" charset="0"/>
                                    <a:ea typeface="Cambria Math" panose="02040503050406030204" pitchFamily="18" charset="0"/>
                                  </a:rPr>
                                  <m:t>B</m:t>
                                </m:r>
                                <m:r>
                                  <a:rPr lang="en-US" b="1" i="0" smtClean="0">
                                    <a:solidFill>
                                      <a:srgbClr val="FF00FF"/>
                                    </a:solidFill>
                                    <a:latin typeface="Cambria Math" panose="02040503050406030204" pitchFamily="18" charset="0"/>
                                    <a:ea typeface="Cambria Math" panose="02040503050406030204" pitchFamily="18" charset="0"/>
                                  </a:rPr>
                                  <m:t>𝐬𝐢𝐧𝐜</m:t>
                                </m:r>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𝐵𝑡</m:t>
                                </m:r>
                                <m:r>
                                  <a:rPr lang="en-US" b="0" i="1" smtClean="0">
                                    <a:latin typeface="Cambria Math" panose="02040503050406030204" pitchFamily="18" charset="0"/>
                                    <a:ea typeface="Cambria Math" panose="02040503050406030204" pitchFamily="18" charset="0"/>
                                  </a:rPr>
                                  <m:t>)</m:t>
                                </m:r>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ea typeface="Cambria Math" panose="02040503050406030204" pitchFamily="18" charset="0"/>
                                  </a:rPr>
                                  <m:t>𝒓𝒆𝒄𝒕</m:t>
                                </m:r>
                                <m:d>
                                  <m:dPr>
                                    <m:ctrlPr>
                                      <a:rPr lang="en-US" b="0" i="1" smtClean="0">
                                        <a:latin typeface="Cambria Math" panose="02040503050406030204" pitchFamily="18" charset="0"/>
                                        <a:ea typeface="Cambria Math" panose="02040503050406030204" pitchFamily="18" charset="0"/>
                                      </a:rPr>
                                    </m:ctrlPr>
                                  </m:dPr>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𝑓</m:t>
                                        </m:r>
                                      </m:num>
                                      <m:den>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𝐵</m:t>
                                        </m:r>
                                      </m:den>
                                    </m:f>
                                  </m:e>
                                </m:d>
                              </m:oMath>
                            </m:oMathPara>
                          </a14:m>
                          <a:endParaRPr lang="en-US" dirty="0"/>
                        </a:p>
                      </a:txBody>
                      <a:tcPr/>
                    </a:tc>
                    <a:extLst>
                      <a:ext uri="{0D108BD9-81ED-4DB2-BD59-A6C34878D82A}">
                        <a16:rowId xmlns:a16="http://schemas.microsoft.com/office/drawing/2014/main" val="2763447255"/>
                      </a:ext>
                    </a:extLst>
                  </a:tr>
                  <a:tr h="370840">
                    <a:tc>
                      <a:txBody>
                        <a:bodyPr/>
                        <a:lstStyle/>
                        <a:p>
                          <a:pPr algn="ctr"/>
                          <a:r>
                            <a:rPr lang="en-US" dirty="0"/>
                            <a:t>8</a:t>
                          </a:r>
                        </a:p>
                      </a:txBody>
                      <a:tcPr/>
                    </a:tc>
                    <a:tc>
                      <a:txBody>
                        <a:bodyPr/>
                        <a:lstStyle/>
                        <a:p>
                          <a:pPr algn="ctr"/>
                          <a14:m>
                            <m:oMathPara xmlns:m="http://schemas.openxmlformats.org/officeDocument/2006/math">
                              <m:oMathParaPr>
                                <m:jc m:val="centerGroup"/>
                              </m:oMathParaPr>
                              <m:oMath xmlns:m="http://schemas.openxmlformats.org/officeDocument/2006/math">
                                <m:r>
                                  <a:rPr lang="el-GR" b="1" i="0" smtClean="0">
                                    <a:solidFill>
                                      <a:srgbClr val="FF0000"/>
                                    </a:solidFill>
                                    <a:latin typeface="Cambria Math" panose="02040503050406030204" pitchFamily="18" charset="0"/>
                                    <a:ea typeface="Cambria Math" panose="02040503050406030204" pitchFamily="18" charset="0"/>
                                  </a:rPr>
                                  <m:t>𝚫</m:t>
                                </m:r>
                                <m:d>
                                  <m:dPr>
                                    <m:ctrlPr>
                                      <a:rPr lang="en-US" b="0" i="1" smtClean="0">
                                        <a:latin typeface="Cambria Math" panose="02040503050406030204" pitchFamily="18" charset="0"/>
                                        <a:ea typeface="Cambria Math" panose="02040503050406030204" pitchFamily="18" charset="0"/>
                                      </a:rPr>
                                    </m:ctrlPr>
                                  </m:dPr>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𝑡</m:t>
                                        </m:r>
                                      </m:num>
                                      <m:den>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𝐵</m:t>
                                        </m:r>
                                      </m:den>
                                    </m:f>
                                  </m:e>
                                </m:d>
                              </m:oMath>
                            </m:oMathPara>
                          </a14:m>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ea typeface="Cambria Math" panose="02040503050406030204" pitchFamily="18" charset="0"/>
                                  </a:rPr>
                                  <m:t>B</m:t>
                                </m:r>
                                <m:sSup>
                                  <m:sSupPr>
                                    <m:ctrlPr>
                                      <a:rPr lang="en-US" b="1" i="1" smtClean="0">
                                        <a:solidFill>
                                          <a:srgbClr val="FF00FF"/>
                                        </a:solidFill>
                                        <a:latin typeface="Cambria Math" panose="02040503050406030204" pitchFamily="18" charset="0"/>
                                        <a:ea typeface="Cambria Math" panose="02040503050406030204" pitchFamily="18" charset="0"/>
                                      </a:rPr>
                                    </m:ctrlPr>
                                  </m:sSupPr>
                                  <m:e>
                                    <m:r>
                                      <a:rPr lang="en-US" b="1" i="1" smtClean="0">
                                        <a:solidFill>
                                          <a:srgbClr val="FF00FF"/>
                                        </a:solidFill>
                                        <a:latin typeface="Cambria Math" panose="02040503050406030204" pitchFamily="18" charset="0"/>
                                        <a:ea typeface="Cambria Math" panose="02040503050406030204" pitchFamily="18" charset="0"/>
                                      </a:rPr>
                                      <m:t>𝒔𝒊𝒏𝒄</m:t>
                                    </m:r>
                                  </m:e>
                                  <m:sup>
                                    <m:r>
                                      <a:rPr lang="en-US" b="1" i="1" smtClean="0">
                                        <a:solidFill>
                                          <a:srgbClr val="FF00FF"/>
                                        </a:solidFill>
                                        <a:latin typeface="Cambria Math" panose="02040503050406030204" pitchFamily="18" charset="0"/>
                                        <a:ea typeface="Cambria Math" panose="02040503050406030204" pitchFamily="18" charset="0"/>
                                      </a:rPr>
                                      <m:t>𝟐</m:t>
                                    </m:r>
                                  </m:sup>
                                </m:sSup>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𝐵𝑓</m:t>
                                </m:r>
                                <m:r>
                                  <a:rPr lang="en-US" b="0" i="1" smtClean="0">
                                    <a:latin typeface="Cambria Math" panose="02040503050406030204" pitchFamily="18" charset="0"/>
                                    <a:ea typeface="Cambria Math" panose="02040503050406030204" pitchFamily="18" charset="0"/>
                                  </a:rPr>
                                  <m:t>)</m:t>
                                </m:r>
                              </m:oMath>
                            </m:oMathPara>
                          </a14:m>
                          <a:endParaRPr lang="en-US" dirty="0"/>
                        </a:p>
                      </a:txBody>
                      <a:tcPr/>
                    </a:tc>
                    <a:extLst>
                      <a:ext uri="{0D108BD9-81ED-4DB2-BD59-A6C34878D82A}">
                        <a16:rowId xmlns:a16="http://schemas.microsoft.com/office/drawing/2014/main" val="3903056087"/>
                      </a:ext>
                    </a:extLst>
                  </a:tr>
                  <a:tr h="370840">
                    <a:tc>
                      <a:txBody>
                        <a:bodyPr/>
                        <a:lstStyle/>
                        <a:p>
                          <a:pPr algn="ctr"/>
                          <a:r>
                            <a:rPr lang="en-US" dirty="0"/>
                            <a:t>9</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ea typeface="Cambria Math" panose="02040503050406030204" pitchFamily="18" charset="0"/>
                                  </a:rPr>
                                  <m:t>B</m:t>
                                </m:r>
                                <m:sSup>
                                  <m:sSupPr>
                                    <m:ctrlPr>
                                      <a:rPr lang="en-US" b="1" i="1" smtClean="0">
                                        <a:solidFill>
                                          <a:srgbClr val="FF00FF"/>
                                        </a:solidFill>
                                        <a:latin typeface="Cambria Math" panose="02040503050406030204" pitchFamily="18" charset="0"/>
                                        <a:ea typeface="Cambria Math" panose="02040503050406030204" pitchFamily="18" charset="0"/>
                                      </a:rPr>
                                    </m:ctrlPr>
                                  </m:sSupPr>
                                  <m:e>
                                    <m:r>
                                      <a:rPr lang="en-US" b="1" i="1" smtClean="0">
                                        <a:solidFill>
                                          <a:srgbClr val="FF00FF"/>
                                        </a:solidFill>
                                        <a:latin typeface="Cambria Math" panose="02040503050406030204" pitchFamily="18" charset="0"/>
                                        <a:ea typeface="Cambria Math" panose="02040503050406030204" pitchFamily="18" charset="0"/>
                                      </a:rPr>
                                      <m:t>𝒔𝒊𝒏𝒄</m:t>
                                    </m:r>
                                  </m:e>
                                  <m:sup>
                                    <m:r>
                                      <a:rPr lang="en-US" b="1" i="1" smtClean="0">
                                        <a:solidFill>
                                          <a:srgbClr val="FF00FF"/>
                                        </a:solidFill>
                                        <a:latin typeface="Cambria Math" panose="02040503050406030204" pitchFamily="18" charset="0"/>
                                        <a:ea typeface="Cambria Math" panose="02040503050406030204" pitchFamily="18" charset="0"/>
                                      </a:rPr>
                                      <m:t>𝟐</m:t>
                                    </m:r>
                                  </m:sup>
                                </m:sSup>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𝐵𝑡</m:t>
                                </m:r>
                                <m:r>
                                  <a:rPr lang="en-US" b="0" i="1" smtClean="0">
                                    <a:latin typeface="Cambria Math" panose="02040503050406030204" pitchFamily="18" charset="0"/>
                                    <a:ea typeface="Cambria Math" panose="02040503050406030204" pitchFamily="18" charset="0"/>
                                  </a:rPr>
                                  <m:t>)</m:t>
                                </m:r>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l-GR" b="1" i="0" smtClean="0">
                                    <a:solidFill>
                                      <a:srgbClr val="FF0000"/>
                                    </a:solidFill>
                                    <a:latin typeface="Cambria Math" panose="02040503050406030204" pitchFamily="18" charset="0"/>
                                    <a:ea typeface="Cambria Math" panose="02040503050406030204" pitchFamily="18" charset="0"/>
                                  </a:rPr>
                                  <m:t>𝚫</m:t>
                                </m:r>
                                <m:d>
                                  <m:dPr>
                                    <m:ctrlPr>
                                      <a:rPr lang="en-US" b="0" i="1" smtClean="0">
                                        <a:latin typeface="Cambria Math" panose="02040503050406030204" pitchFamily="18" charset="0"/>
                                        <a:ea typeface="Cambria Math" panose="02040503050406030204" pitchFamily="18" charset="0"/>
                                      </a:rPr>
                                    </m:ctrlPr>
                                  </m:dPr>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𝑓</m:t>
                                        </m:r>
                                      </m:num>
                                      <m:den>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𝐵</m:t>
                                        </m:r>
                                      </m:den>
                                    </m:f>
                                  </m:e>
                                </m:d>
                              </m:oMath>
                            </m:oMathPara>
                          </a14:m>
                          <a:endParaRPr lang="en-US" dirty="0"/>
                        </a:p>
                      </a:txBody>
                      <a:tcPr/>
                    </a:tc>
                    <a:extLst>
                      <a:ext uri="{0D108BD9-81ED-4DB2-BD59-A6C34878D82A}">
                        <a16:rowId xmlns:a16="http://schemas.microsoft.com/office/drawing/2014/main" val="1297837614"/>
                      </a:ext>
                    </a:extLst>
                  </a:tr>
                  <a:tr h="370840">
                    <a:tc>
                      <a:txBody>
                        <a:bodyPr/>
                        <a:lstStyle/>
                        <a:p>
                          <a:pPr algn="ctr"/>
                          <a:r>
                            <a:rPr lang="en-US" dirty="0"/>
                            <a:t>10</a:t>
                          </a:r>
                        </a:p>
                      </a:txBody>
                      <a:tcPr/>
                    </a:tc>
                    <a:tc>
                      <a:txBody>
                        <a:bodyPr/>
                        <a:lstStyle/>
                        <a:p>
                          <a:pPr algn="ctr"/>
                          <a14:m>
                            <m:oMathPara xmlns:m="http://schemas.openxmlformats.org/officeDocument/2006/math">
                              <m:oMathParaPr>
                                <m:jc m:val="centerGroup"/>
                              </m:oMathParaPr>
                              <m:oMath xmlns:m="http://schemas.openxmlformats.org/officeDocument/2006/math">
                                <m:nary>
                                  <m:naryPr>
                                    <m:chr m:val="∑"/>
                                    <m:ctrlPr>
                                      <a:rPr lang="el-GR" b="0"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sub>
                                  <m:sup>
                                    <m:r>
                                      <m:rPr>
                                        <m:brk m:alnAt="23"/>
                                      </m:rP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sup>
                                  <m:e>
                                    <m:r>
                                      <a:rPr lang="el-GR" b="0" i="1" smtClean="0">
                                        <a:latin typeface="Cambria Math" panose="02040503050406030204" pitchFamily="18" charset="0"/>
                                        <a:ea typeface="Cambria Math" panose="02040503050406030204" pitchFamily="18" charset="0"/>
                                      </a:rPr>
                                      <m:t>𝛿</m:t>
                                    </m:r>
                                    <m:d>
                                      <m:dPr>
                                        <m:ctrlPr>
                                          <a:rPr lang="el-GR"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𝑛𝑇</m:t>
                                        </m:r>
                                      </m:e>
                                    </m:d>
                                  </m:e>
                                </m:nary>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l-GR"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𝑓</m:t>
                                    </m:r>
                                  </m:e>
                                  <m:sub>
                                    <m:r>
                                      <a:rPr lang="en-US" b="0" i="1" smtClean="0">
                                        <a:latin typeface="Cambria Math" panose="02040503050406030204" pitchFamily="18" charset="0"/>
                                        <a:ea typeface="Cambria Math" panose="02040503050406030204" pitchFamily="18" charset="0"/>
                                      </a:rPr>
                                      <m:t>0</m:t>
                                    </m:r>
                                  </m:sub>
                                </m:sSub>
                                <m:nary>
                                  <m:naryPr>
                                    <m:chr m:val="∑"/>
                                    <m:ctrlPr>
                                      <a:rPr lang="el-GR" b="0"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sub>
                                  <m:sup>
                                    <m:r>
                                      <m:rPr>
                                        <m:brk m:alnAt="23"/>
                                      </m:rP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sup>
                                  <m:e>
                                    <m:r>
                                      <a:rPr lang="el-GR" b="0" i="1" smtClean="0">
                                        <a:latin typeface="Cambria Math" panose="02040503050406030204" pitchFamily="18" charset="0"/>
                                        <a:ea typeface="Cambria Math" panose="02040503050406030204" pitchFamily="18" charset="0"/>
                                      </a:rPr>
                                      <m:t>𝛿</m:t>
                                    </m:r>
                                    <m:d>
                                      <m:dPr>
                                        <m:ctrlPr>
                                          <a:rPr lang="el-GR"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𝑓</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𝑓</m:t>
                                            </m:r>
                                          </m:e>
                                          <m:sub>
                                            <m:r>
                                              <a:rPr lang="en-US" b="0" i="1" smtClean="0">
                                                <a:latin typeface="Cambria Math" panose="02040503050406030204" pitchFamily="18" charset="0"/>
                                                <a:ea typeface="Cambria Math" panose="02040503050406030204" pitchFamily="18" charset="0"/>
                                              </a:rPr>
                                              <m:t>0</m:t>
                                            </m:r>
                                          </m:sub>
                                        </m:sSub>
                                      </m:e>
                                    </m:d>
                                  </m:e>
                                </m:nary>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𝑤h𝑒𝑟𝑒</m:t>
                                </m:r>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𝑓</m:t>
                                    </m:r>
                                  </m:e>
                                  <m:sub>
                                    <m:r>
                                      <a:rPr lang="en-US" b="0" i="1" smtClean="0">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𝑇</m:t>
                                    </m:r>
                                  </m:den>
                                </m:f>
                              </m:oMath>
                            </m:oMathPara>
                          </a14:m>
                          <a:endParaRPr lang="en-US" dirty="0"/>
                        </a:p>
                      </a:txBody>
                      <a:tcPr/>
                    </a:tc>
                    <a:extLst>
                      <a:ext uri="{0D108BD9-81ED-4DB2-BD59-A6C34878D82A}">
                        <a16:rowId xmlns:a16="http://schemas.microsoft.com/office/drawing/2014/main" val="2563677065"/>
                      </a:ext>
                    </a:extLst>
                  </a:tr>
                </a:tbl>
              </a:graphicData>
            </a:graphic>
          </p:graphicFrame>
        </mc:Choice>
        <mc:Fallback xmlns="">
          <p:graphicFrame>
            <p:nvGraphicFramePr>
              <p:cNvPr id="7" name="Table 7">
                <a:extLst>
                  <a:ext uri="{FF2B5EF4-FFF2-40B4-BE49-F238E27FC236}">
                    <a16:creationId xmlns:a16="http://schemas.microsoft.com/office/drawing/2014/main" id="{3BBCE380-9BE2-16FD-F247-2DAE61110407}"/>
                  </a:ext>
                </a:extLst>
              </p:cNvPr>
              <p:cNvGraphicFramePr>
                <a:graphicFrameLocks noGrp="1"/>
              </p:cNvGraphicFramePr>
              <p:nvPr>
                <p:extLst>
                  <p:ext uri="{D42A27DB-BD31-4B8C-83A1-F6EECF244321}">
                    <p14:modId xmlns:p14="http://schemas.microsoft.com/office/powerpoint/2010/main" val="38149252"/>
                  </p:ext>
                </p:extLst>
              </p:nvPr>
            </p:nvGraphicFramePr>
            <p:xfrm>
              <a:off x="121393" y="801420"/>
              <a:ext cx="6456827" cy="5731676"/>
            </p:xfrm>
            <a:graphic>
              <a:graphicData uri="http://schemas.openxmlformats.org/drawingml/2006/table">
                <a:tbl>
                  <a:tblPr firstRow="1" bandRow="1">
                    <a:tableStyleId>{5C22544A-7EE6-4342-B048-85BDC9FD1C3A}</a:tableStyleId>
                  </a:tblPr>
                  <a:tblGrid>
                    <a:gridCol w="652664">
                      <a:extLst>
                        <a:ext uri="{9D8B030D-6E8A-4147-A177-3AD203B41FA5}">
                          <a16:colId xmlns:a16="http://schemas.microsoft.com/office/drawing/2014/main" val="3668373099"/>
                        </a:ext>
                      </a:extLst>
                    </a:gridCol>
                    <a:gridCol w="2072288">
                      <a:extLst>
                        <a:ext uri="{9D8B030D-6E8A-4147-A177-3AD203B41FA5}">
                          <a16:colId xmlns:a16="http://schemas.microsoft.com/office/drawing/2014/main" val="1175433208"/>
                        </a:ext>
                      </a:extLst>
                    </a:gridCol>
                    <a:gridCol w="3731875">
                      <a:extLst>
                        <a:ext uri="{9D8B030D-6E8A-4147-A177-3AD203B41FA5}">
                          <a16:colId xmlns:a16="http://schemas.microsoft.com/office/drawing/2014/main" val="1606610844"/>
                        </a:ext>
                      </a:extLst>
                    </a:gridCol>
                  </a:tblGrid>
                  <a:tr h="370840">
                    <a:tc>
                      <a:txBody>
                        <a:bodyPr/>
                        <a:lstStyle/>
                        <a:p>
                          <a:pPr algn="ctr"/>
                          <a:r>
                            <a:rPr lang="en-US" dirty="0" err="1"/>
                            <a:t>S.No</a:t>
                          </a:r>
                          <a:endParaRPr lang="en-US" dirty="0"/>
                        </a:p>
                      </a:txBody>
                      <a:tcPr/>
                    </a:tc>
                    <a:tc>
                      <a:txBody>
                        <a:bodyPr/>
                        <a:lstStyle/>
                        <a:p>
                          <a:pPr algn="ctr"/>
                          <a:r>
                            <a:rPr lang="en-US" dirty="0"/>
                            <a:t>g(t)</a:t>
                          </a:r>
                        </a:p>
                      </a:txBody>
                      <a:tcPr/>
                    </a:tc>
                    <a:tc>
                      <a:txBody>
                        <a:bodyPr/>
                        <a:lstStyle/>
                        <a:p>
                          <a:pPr algn="ctr"/>
                          <a:r>
                            <a:rPr lang="en-US" dirty="0"/>
                            <a:t>G(f)</a:t>
                          </a:r>
                        </a:p>
                      </a:txBody>
                      <a:tcPr/>
                    </a:tc>
                    <a:extLst>
                      <a:ext uri="{0D108BD9-81ED-4DB2-BD59-A6C34878D82A}">
                        <a16:rowId xmlns:a16="http://schemas.microsoft.com/office/drawing/2014/main" val="433222156"/>
                      </a:ext>
                    </a:extLst>
                  </a:tr>
                  <a:tr h="370840">
                    <a:tc>
                      <a:txBody>
                        <a:bodyPr/>
                        <a:lstStyle/>
                        <a:p>
                          <a:pPr algn="ctr"/>
                          <a:r>
                            <a:rPr lang="en-US" dirty="0"/>
                            <a:t>1</a:t>
                          </a:r>
                        </a:p>
                      </a:txBody>
                      <a:tcPr/>
                    </a:tc>
                    <a:tc>
                      <a:txBody>
                        <a:bodyPr/>
                        <a:lstStyle/>
                        <a:p>
                          <a:endParaRPr lang="en-US"/>
                        </a:p>
                      </a:txBody>
                      <a:tcPr>
                        <a:blipFill>
                          <a:blip r:embed="rId2"/>
                          <a:stretch>
                            <a:fillRect l="-31672" t="-108197" r="-180938" b="-1345902"/>
                          </a:stretch>
                        </a:blipFill>
                      </a:tcPr>
                    </a:tc>
                    <a:tc>
                      <a:txBody>
                        <a:bodyPr/>
                        <a:lstStyle/>
                        <a:p>
                          <a:pPr algn="ctr"/>
                          <a:r>
                            <a:rPr lang="en-US" dirty="0"/>
                            <a:t>1</a:t>
                          </a:r>
                        </a:p>
                      </a:txBody>
                      <a:tcPr/>
                    </a:tc>
                    <a:extLst>
                      <a:ext uri="{0D108BD9-81ED-4DB2-BD59-A6C34878D82A}">
                        <a16:rowId xmlns:a16="http://schemas.microsoft.com/office/drawing/2014/main" val="1057901249"/>
                      </a:ext>
                    </a:extLst>
                  </a:tr>
                  <a:tr h="370840">
                    <a:tc>
                      <a:txBody>
                        <a:bodyPr/>
                        <a:lstStyle/>
                        <a:p>
                          <a:pPr algn="ctr"/>
                          <a:r>
                            <a:rPr lang="en-US" dirty="0"/>
                            <a:t>2</a:t>
                          </a:r>
                        </a:p>
                      </a:txBody>
                      <a:tcPr/>
                    </a:tc>
                    <a:tc>
                      <a:txBody>
                        <a:bodyPr/>
                        <a:lstStyle/>
                        <a:p>
                          <a:pPr algn="ctr"/>
                          <a:r>
                            <a:rPr lang="en-US" dirty="0"/>
                            <a:t>1</a:t>
                          </a:r>
                        </a:p>
                      </a:txBody>
                      <a:tcPr/>
                    </a:tc>
                    <a:tc>
                      <a:txBody>
                        <a:bodyPr/>
                        <a:lstStyle/>
                        <a:p>
                          <a:endParaRPr lang="en-US"/>
                        </a:p>
                      </a:txBody>
                      <a:tcPr>
                        <a:blipFill>
                          <a:blip r:embed="rId2"/>
                          <a:stretch>
                            <a:fillRect l="-73246" t="-208197" r="-653" b="-1245902"/>
                          </a:stretch>
                        </a:blipFill>
                      </a:tcPr>
                    </a:tc>
                    <a:extLst>
                      <a:ext uri="{0D108BD9-81ED-4DB2-BD59-A6C34878D82A}">
                        <a16:rowId xmlns:a16="http://schemas.microsoft.com/office/drawing/2014/main" val="4279050624"/>
                      </a:ext>
                    </a:extLst>
                  </a:tr>
                  <a:tr h="388785">
                    <a:tc>
                      <a:txBody>
                        <a:bodyPr/>
                        <a:lstStyle/>
                        <a:p>
                          <a:pPr algn="ctr"/>
                          <a:r>
                            <a:rPr lang="en-US" dirty="0"/>
                            <a:t>3</a:t>
                          </a:r>
                        </a:p>
                      </a:txBody>
                      <a:tcPr/>
                    </a:tc>
                    <a:tc>
                      <a:txBody>
                        <a:bodyPr/>
                        <a:lstStyle/>
                        <a:p>
                          <a:endParaRPr lang="en-US"/>
                        </a:p>
                      </a:txBody>
                      <a:tcPr>
                        <a:blipFill>
                          <a:blip r:embed="rId2"/>
                          <a:stretch>
                            <a:fillRect l="-31672" t="-298413" r="-180938" b="-1106349"/>
                          </a:stretch>
                        </a:blipFill>
                      </a:tcPr>
                    </a:tc>
                    <a:tc>
                      <a:txBody>
                        <a:bodyPr/>
                        <a:lstStyle/>
                        <a:p>
                          <a:endParaRPr lang="en-US"/>
                        </a:p>
                      </a:txBody>
                      <a:tcPr>
                        <a:blipFill>
                          <a:blip r:embed="rId2"/>
                          <a:stretch>
                            <a:fillRect l="-73246" t="-298413" r="-653" b="-1106349"/>
                          </a:stretch>
                        </a:blipFill>
                      </a:tcPr>
                    </a:tc>
                    <a:extLst>
                      <a:ext uri="{0D108BD9-81ED-4DB2-BD59-A6C34878D82A}">
                        <a16:rowId xmlns:a16="http://schemas.microsoft.com/office/drawing/2014/main" val="2700755313"/>
                      </a:ext>
                    </a:extLst>
                  </a:tr>
                  <a:tr h="370840">
                    <a:tc>
                      <a:txBody>
                        <a:bodyPr/>
                        <a:lstStyle/>
                        <a:p>
                          <a:pPr algn="ctr"/>
                          <a:r>
                            <a:rPr lang="en-US" dirty="0"/>
                            <a:t>4</a:t>
                          </a:r>
                        </a:p>
                      </a:txBody>
                      <a:tcPr/>
                    </a:tc>
                    <a:tc>
                      <a:txBody>
                        <a:bodyPr/>
                        <a:lstStyle/>
                        <a:p>
                          <a:endParaRPr lang="en-US"/>
                        </a:p>
                      </a:txBody>
                      <a:tcPr>
                        <a:blipFill>
                          <a:blip r:embed="rId2"/>
                          <a:stretch>
                            <a:fillRect l="-31672" t="-411475" r="-180938" b="-1042623"/>
                          </a:stretch>
                        </a:blipFill>
                      </a:tcPr>
                    </a:tc>
                    <a:tc>
                      <a:txBody>
                        <a:bodyPr/>
                        <a:lstStyle/>
                        <a:p>
                          <a:endParaRPr lang="en-US"/>
                        </a:p>
                      </a:txBody>
                      <a:tcPr>
                        <a:blipFill>
                          <a:blip r:embed="rId2"/>
                          <a:stretch>
                            <a:fillRect l="-73246" t="-411475" r="-653" b="-1042623"/>
                          </a:stretch>
                        </a:blipFill>
                      </a:tcPr>
                    </a:tc>
                    <a:extLst>
                      <a:ext uri="{0D108BD9-81ED-4DB2-BD59-A6C34878D82A}">
                        <a16:rowId xmlns:a16="http://schemas.microsoft.com/office/drawing/2014/main" val="2896002245"/>
                      </a:ext>
                    </a:extLst>
                  </a:tr>
                  <a:tr h="370840">
                    <a:tc>
                      <a:txBody>
                        <a:bodyPr/>
                        <a:lstStyle/>
                        <a:p>
                          <a:pPr algn="ctr"/>
                          <a:r>
                            <a:rPr lang="en-US" dirty="0"/>
                            <a:t>5</a:t>
                          </a:r>
                        </a:p>
                      </a:txBody>
                      <a:tcPr/>
                    </a:tc>
                    <a:tc>
                      <a:txBody>
                        <a:bodyPr/>
                        <a:lstStyle/>
                        <a:p>
                          <a:endParaRPr lang="en-US"/>
                        </a:p>
                      </a:txBody>
                      <a:tcPr>
                        <a:blipFill>
                          <a:blip r:embed="rId2"/>
                          <a:stretch>
                            <a:fillRect l="-31672" t="-511475" r="-180938" b="-942623"/>
                          </a:stretch>
                        </a:blipFill>
                      </a:tcPr>
                    </a:tc>
                    <a:tc>
                      <a:txBody>
                        <a:bodyPr/>
                        <a:lstStyle/>
                        <a:p>
                          <a:endParaRPr lang="en-US"/>
                        </a:p>
                      </a:txBody>
                      <a:tcPr>
                        <a:blipFill>
                          <a:blip r:embed="rId2"/>
                          <a:stretch>
                            <a:fillRect l="-73246" t="-511475" r="-653" b="-942623"/>
                          </a:stretch>
                        </a:blipFill>
                      </a:tcPr>
                    </a:tc>
                    <a:extLst>
                      <a:ext uri="{0D108BD9-81ED-4DB2-BD59-A6C34878D82A}">
                        <a16:rowId xmlns:a16="http://schemas.microsoft.com/office/drawing/2014/main" val="3341386093"/>
                      </a:ext>
                    </a:extLst>
                  </a:tr>
                  <a:tr h="640080">
                    <a:tc>
                      <a:txBody>
                        <a:bodyPr/>
                        <a:lstStyle/>
                        <a:p>
                          <a:pPr algn="ctr"/>
                          <a:r>
                            <a:rPr lang="en-US" dirty="0"/>
                            <a:t>6</a:t>
                          </a:r>
                        </a:p>
                      </a:txBody>
                      <a:tcPr/>
                    </a:tc>
                    <a:tc>
                      <a:txBody>
                        <a:bodyPr/>
                        <a:lstStyle/>
                        <a:p>
                          <a:endParaRPr lang="en-US"/>
                        </a:p>
                      </a:txBody>
                      <a:tcPr>
                        <a:blipFill>
                          <a:blip r:embed="rId2"/>
                          <a:stretch>
                            <a:fillRect l="-31672" t="-355238" r="-180938" b="-447619"/>
                          </a:stretch>
                        </a:blipFill>
                      </a:tcPr>
                    </a:tc>
                    <a:tc>
                      <a:txBody>
                        <a:bodyPr/>
                        <a:lstStyle/>
                        <a:p>
                          <a:endParaRPr lang="en-US"/>
                        </a:p>
                      </a:txBody>
                      <a:tcPr>
                        <a:blipFill>
                          <a:blip r:embed="rId2"/>
                          <a:stretch>
                            <a:fillRect l="-73246" t="-355238" r="-653" b="-447619"/>
                          </a:stretch>
                        </a:blipFill>
                      </a:tcPr>
                    </a:tc>
                    <a:extLst>
                      <a:ext uri="{0D108BD9-81ED-4DB2-BD59-A6C34878D82A}">
                        <a16:rowId xmlns:a16="http://schemas.microsoft.com/office/drawing/2014/main" val="690794720"/>
                      </a:ext>
                    </a:extLst>
                  </a:tr>
                  <a:tr h="707771">
                    <a:tc>
                      <a:txBody>
                        <a:bodyPr/>
                        <a:lstStyle/>
                        <a:p>
                          <a:pPr algn="ctr"/>
                          <a:r>
                            <a:rPr lang="en-US" dirty="0"/>
                            <a:t>7</a:t>
                          </a:r>
                        </a:p>
                      </a:txBody>
                      <a:tcPr/>
                    </a:tc>
                    <a:tc>
                      <a:txBody>
                        <a:bodyPr/>
                        <a:lstStyle/>
                        <a:p>
                          <a:endParaRPr lang="en-US"/>
                        </a:p>
                      </a:txBody>
                      <a:tcPr>
                        <a:blipFill>
                          <a:blip r:embed="rId2"/>
                          <a:stretch>
                            <a:fillRect l="-31672" t="-408547" r="-180938" b="-301709"/>
                          </a:stretch>
                        </a:blipFill>
                      </a:tcPr>
                    </a:tc>
                    <a:tc>
                      <a:txBody>
                        <a:bodyPr/>
                        <a:lstStyle/>
                        <a:p>
                          <a:endParaRPr lang="en-US"/>
                        </a:p>
                      </a:txBody>
                      <a:tcPr>
                        <a:blipFill>
                          <a:blip r:embed="rId2"/>
                          <a:stretch>
                            <a:fillRect l="-73246" t="-408547" r="-653" b="-301709"/>
                          </a:stretch>
                        </a:blipFill>
                      </a:tcPr>
                    </a:tc>
                    <a:extLst>
                      <a:ext uri="{0D108BD9-81ED-4DB2-BD59-A6C34878D82A}">
                        <a16:rowId xmlns:a16="http://schemas.microsoft.com/office/drawing/2014/main" val="2763447255"/>
                      </a:ext>
                    </a:extLst>
                  </a:tr>
                  <a:tr h="592773">
                    <a:tc>
                      <a:txBody>
                        <a:bodyPr/>
                        <a:lstStyle/>
                        <a:p>
                          <a:pPr algn="ctr"/>
                          <a:r>
                            <a:rPr lang="en-US" dirty="0"/>
                            <a:t>8</a:t>
                          </a:r>
                        </a:p>
                      </a:txBody>
                      <a:tcPr/>
                    </a:tc>
                    <a:tc>
                      <a:txBody>
                        <a:bodyPr/>
                        <a:lstStyle/>
                        <a:p>
                          <a:endParaRPr lang="en-US"/>
                        </a:p>
                      </a:txBody>
                      <a:tcPr>
                        <a:blipFill>
                          <a:blip r:embed="rId2"/>
                          <a:stretch>
                            <a:fillRect l="-31672" t="-613402" r="-180938" b="-263918"/>
                          </a:stretch>
                        </a:blipFill>
                      </a:tcPr>
                    </a:tc>
                    <a:tc>
                      <a:txBody>
                        <a:bodyPr/>
                        <a:lstStyle/>
                        <a:p>
                          <a:endParaRPr lang="en-US"/>
                        </a:p>
                      </a:txBody>
                      <a:tcPr>
                        <a:blipFill>
                          <a:blip r:embed="rId2"/>
                          <a:stretch>
                            <a:fillRect l="-73246" t="-613402" r="-653" b="-263918"/>
                          </a:stretch>
                        </a:blipFill>
                      </a:tcPr>
                    </a:tc>
                    <a:extLst>
                      <a:ext uri="{0D108BD9-81ED-4DB2-BD59-A6C34878D82A}">
                        <a16:rowId xmlns:a16="http://schemas.microsoft.com/office/drawing/2014/main" val="3903056087"/>
                      </a:ext>
                    </a:extLst>
                  </a:tr>
                  <a:tr h="707771">
                    <a:tc>
                      <a:txBody>
                        <a:bodyPr/>
                        <a:lstStyle/>
                        <a:p>
                          <a:pPr algn="ctr"/>
                          <a:r>
                            <a:rPr lang="en-US" dirty="0"/>
                            <a:t>9</a:t>
                          </a:r>
                        </a:p>
                      </a:txBody>
                      <a:tcPr/>
                    </a:tc>
                    <a:tc>
                      <a:txBody>
                        <a:bodyPr/>
                        <a:lstStyle/>
                        <a:p>
                          <a:endParaRPr lang="en-US"/>
                        </a:p>
                      </a:txBody>
                      <a:tcPr>
                        <a:blipFill>
                          <a:blip r:embed="rId2"/>
                          <a:stretch>
                            <a:fillRect l="-31672" t="-596552" r="-180938" b="-120690"/>
                          </a:stretch>
                        </a:blipFill>
                      </a:tcPr>
                    </a:tc>
                    <a:tc>
                      <a:txBody>
                        <a:bodyPr/>
                        <a:lstStyle/>
                        <a:p>
                          <a:endParaRPr lang="en-US"/>
                        </a:p>
                      </a:txBody>
                      <a:tcPr>
                        <a:blipFill>
                          <a:blip r:embed="rId2"/>
                          <a:stretch>
                            <a:fillRect l="-73246" t="-596552" r="-653" b="-120690"/>
                          </a:stretch>
                        </a:blipFill>
                      </a:tcPr>
                    </a:tc>
                    <a:extLst>
                      <a:ext uri="{0D108BD9-81ED-4DB2-BD59-A6C34878D82A}">
                        <a16:rowId xmlns:a16="http://schemas.microsoft.com/office/drawing/2014/main" val="1297837614"/>
                      </a:ext>
                    </a:extLst>
                  </a:tr>
                  <a:tr h="840296">
                    <a:tc>
                      <a:txBody>
                        <a:bodyPr/>
                        <a:lstStyle/>
                        <a:p>
                          <a:pPr algn="ctr"/>
                          <a:r>
                            <a:rPr lang="en-US" dirty="0"/>
                            <a:t>10</a:t>
                          </a:r>
                        </a:p>
                      </a:txBody>
                      <a:tcPr/>
                    </a:tc>
                    <a:tc>
                      <a:txBody>
                        <a:bodyPr/>
                        <a:lstStyle/>
                        <a:p>
                          <a:endParaRPr lang="en-US"/>
                        </a:p>
                      </a:txBody>
                      <a:tcPr>
                        <a:blipFill>
                          <a:blip r:embed="rId2"/>
                          <a:stretch>
                            <a:fillRect l="-31672" t="-585507" r="-180938" b="-1449"/>
                          </a:stretch>
                        </a:blipFill>
                      </a:tcPr>
                    </a:tc>
                    <a:tc>
                      <a:txBody>
                        <a:bodyPr/>
                        <a:lstStyle/>
                        <a:p>
                          <a:endParaRPr lang="en-US"/>
                        </a:p>
                      </a:txBody>
                      <a:tcPr>
                        <a:blipFill>
                          <a:blip r:embed="rId2"/>
                          <a:stretch>
                            <a:fillRect l="-73246" t="-585507" r="-653" b="-1449"/>
                          </a:stretch>
                        </a:blipFill>
                      </a:tcPr>
                    </a:tc>
                    <a:extLst>
                      <a:ext uri="{0D108BD9-81ED-4DB2-BD59-A6C34878D82A}">
                        <a16:rowId xmlns:a16="http://schemas.microsoft.com/office/drawing/2014/main" val="2563677065"/>
                      </a:ext>
                    </a:extLst>
                  </a:tr>
                </a:tbl>
              </a:graphicData>
            </a:graphic>
          </p:graphicFrame>
        </mc:Fallback>
      </mc:AlternateContent>
      <p:sp>
        <p:nvSpPr>
          <p:cNvPr id="8" name="Rectangle: Rounded Corners 7">
            <a:extLst>
              <a:ext uri="{FF2B5EF4-FFF2-40B4-BE49-F238E27FC236}">
                <a16:creationId xmlns:a16="http://schemas.microsoft.com/office/drawing/2014/main" id="{37989278-E0F4-F1A2-0D0B-58159A641E92}"/>
              </a:ext>
            </a:extLst>
          </p:cNvPr>
          <p:cNvSpPr/>
          <p:nvPr/>
        </p:nvSpPr>
        <p:spPr>
          <a:xfrm>
            <a:off x="941047" y="3012052"/>
            <a:ext cx="5364689" cy="2665415"/>
          </a:xfrm>
          <a:prstGeom prst="roundRect">
            <a:avLst/>
          </a:prstGeom>
          <a:noFill/>
          <a:ln w="63500">
            <a:solidFill>
              <a:srgbClr val="FF00FF"/>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2F5B802F-9933-5830-1D90-B07269360299}"/>
              </a:ext>
            </a:extLst>
          </p:cNvPr>
          <p:cNvCxnSpPr/>
          <p:nvPr/>
        </p:nvCxnSpPr>
        <p:spPr>
          <a:xfrm>
            <a:off x="5895833" y="1897037"/>
            <a:ext cx="32481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74E16E4-CA63-1F94-B162-BEE0C18B122D}"/>
              </a:ext>
            </a:extLst>
          </p:cNvPr>
          <p:cNvCxnSpPr/>
          <p:nvPr/>
        </p:nvCxnSpPr>
        <p:spPr>
          <a:xfrm flipV="1">
            <a:off x="7574507" y="341192"/>
            <a:ext cx="0" cy="15421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365DB3CC-77FD-0EDD-C630-4E1AB62C1147}"/>
              </a:ext>
            </a:extLst>
          </p:cNvPr>
          <p:cNvCxnSpPr/>
          <p:nvPr/>
        </p:nvCxnSpPr>
        <p:spPr>
          <a:xfrm>
            <a:off x="6796584" y="928046"/>
            <a:ext cx="155584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C8B1689-F08C-DDDE-0664-8BB4F65A68D6}"/>
              </a:ext>
            </a:extLst>
          </p:cNvPr>
          <p:cNvCxnSpPr>
            <a:cxnSpLocks/>
          </p:cNvCxnSpPr>
          <p:nvPr/>
        </p:nvCxnSpPr>
        <p:spPr>
          <a:xfrm>
            <a:off x="6810231" y="928046"/>
            <a:ext cx="1" cy="96899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E18E818-3A55-3E52-7B03-CD32CC5C1F6F}"/>
              </a:ext>
            </a:extLst>
          </p:cNvPr>
          <p:cNvCxnSpPr>
            <a:cxnSpLocks/>
          </p:cNvCxnSpPr>
          <p:nvPr/>
        </p:nvCxnSpPr>
        <p:spPr>
          <a:xfrm>
            <a:off x="8366078" y="907576"/>
            <a:ext cx="1" cy="968991"/>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B933530-606E-4B7D-B90E-7650E4B66B6D}"/>
              </a:ext>
            </a:extLst>
          </p:cNvPr>
          <p:cNvSpPr txBox="1"/>
          <p:nvPr/>
        </p:nvSpPr>
        <p:spPr>
          <a:xfrm>
            <a:off x="6619164" y="1897037"/>
            <a:ext cx="1933543" cy="369332"/>
          </a:xfrm>
          <a:prstGeom prst="rect">
            <a:avLst/>
          </a:prstGeom>
          <a:noFill/>
        </p:spPr>
        <p:txBody>
          <a:bodyPr wrap="none" rtlCol="0">
            <a:spAutoFit/>
          </a:bodyPr>
          <a:lstStyle/>
          <a:p>
            <a:r>
              <a:rPr lang="en-US" dirty="0"/>
              <a:t>-B                           </a:t>
            </a:r>
            <a:r>
              <a:rPr lang="en-US" dirty="0" err="1"/>
              <a:t>B</a:t>
            </a:r>
            <a:endParaRPr lang="en-US" dirty="0"/>
          </a:p>
        </p:txBody>
      </p:sp>
      <p:cxnSp>
        <p:nvCxnSpPr>
          <p:cNvPr id="22" name="Straight Arrow Connector 21">
            <a:extLst>
              <a:ext uri="{FF2B5EF4-FFF2-40B4-BE49-F238E27FC236}">
                <a16:creationId xmlns:a16="http://schemas.microsoft.com/office/drawing/2014/main" id="{BECCEBB6-DBAB-926D-8096-C59E6079C62B}"/>
              </a:ext>
            </a:extLst>
          </p:cNvPr>
          <p:cNvCxnSpPr/>
          <p:nvPr/>
        </p:nvCxnSpPr>
        <p:spPr>
          <a:xfrm>
            <a:off x="5898105" y="3687169"/>
            <a:ext cx="32481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4A38224-0C65-70E6-B1E4-ABC6C5065CF1}"/>
              </a:ext>
            </a:extLst>
          </p:cNvPr>
          <p:cNvCxnSpPr/>
          <p:nvPr/>
        </p:nvCxnSpPr>
        <p:spPr>
          <a:xfrm flipV="1">
            <a:off x="7576779" y="2131324"/>
            <a:ext cx="0" cy="15421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FAF36818-0490-B72F-6629-BE2B37988A73}"/>
              </a:ext>
            </a:extLst>
          </p:cNvPr>
          <p:cNvCxnSpPr>
            <a:cxnSpLocks/>
          </p:cNvCxnSpPr>
          <p:nvPr/>
        </p:nvCxnSpPr>
        <p:spPr>
          <a:xfrm flipH="1">
            <a:off x="6812504" y="2866027"/>
            <a:ext cx="742667" cy="8211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CBD1D12-8E5F-EFF9-DEB6-0799388D43B6}"/>
              </a:ext>
            </a:extLst>
          </p:cNvPr>
          <p:cNvCxnSpPr>
            <a:cxnSpLocks/>
          </p:cNvCxnSpPr>
          <p:nvPr/>
        </p:nvCxnSpPr>
        <p:spPr>
          <a:xfrm>
            <a:off x="7585935" y="2866027"/>
            <a:ext cx="782416" cy="800672"/>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45C9B42C-F309-886B-23B3-6ED5B46E767D}"/>
              </a:ext>
            </a:extLst>
          </p:cNvPr>
          <p:cNvSpPr txBox="1"/>
          <p:nvPr/>
        </p:nvSpPr>
        <p:spPr>
          <a:xfrm>
            <a:off x="6621436" y="3687169"/>
            <a:ext cx="1933543" cy="369332"/>
          </a:xfrm>
          <a:prstGeom prst="rect">
            <a:avLst/>
          </a:prstGeom>
          <a:noFill/>
        </p:spPr>
        <p:txBody>
          <a:bodyPr wrap="none" rtlCol="0">
            <a:spAutoFit/>
          </a:bodyPr>
          <a:lstStyle/>
          <a:p>
            <a:r>
              <a:rPr lang="en-US" dirty="0"/>
              <a:t>-B                           </a:t>
            </a:r>
            <a:r>
              <a:rPr lang="en-US" dirty="0" err="1"/>
              <a:t>B</a:t>
            </a:r>
            <a:endParaRPr lang="en-US" dirty="0"/>
          </a:p>
        </p:txBody>
      </p:sp>
      <p:sp>
        <p:nvSpPr>
          <p:cNvPr id="31" name="TextBox 30">
            <a:extLst>
              <a:ext uri="{FF2B5EF4-FFF2-40B4-BE49-F238E27FC236}">
                <a16:creationId xmlns:a16="http://schemas.microsoft.com/office/drawing/2014/main" id="{877A7A24-AD2D-A57E-6C1A-517D61D95581}"/>
              </a:ext>
            </a:extLst>
          </p:cNvPr>
          <p:cNvSpPr txBox="1"/>
          <p:nvPr/>
        </p:nvSpPr>
        <p:spPr>
          <a:xfrm>
            <a:off x="7551097" y="2584960"/>
            <a:ext cx="301686" cy="369332"/>
          </a:xfrm>
          <a:prstGeom prst="rect">
            <a:avLst/>
          </a:prstGeom>
          <a:noFill/>
        </p:spPr>
        <p:txBody>
          <a:bodyPr wrap="none" rtlCol="0">
            <a:spAutoFit/>
          </a:bodyPr>
          <a:lstStyle/>
          <a:p>
            <a:r>
              <a:rPr lang="en-US" dirty="0"/>
              <a:t>1</a:t>
            </a:r>
          </a:p>
        </p:txBody>
      </p:sp>
      <p:sp>
        <p:nvSpPr>
          <p:cNvPr id="32" name="TextBox 31">
            <a:extLst>
              <a:ext uri="{FF2B5EF4-FFF2-40B4-BE49-F238E27FC236}">
                <a16:creationId xmlns:a16="http://schemas.microsoft.com/office/drawing/2014/main" id="{D8357A81-2374-12BF-CEFA-A75E49E912A0}"/>
              </a:ext>
            </a:extLst>
          </p:cNvPr>
          <p:cNvSpPr txBox="1"/>
          <p:nvPr/>
        </p:nvSpPr>
        <p:spPr>
          <a:xfrm>
            <a:off x="7567017" y="594655"/>
            <a:ext cx="301686" cy="369332"/>
          </a:xfrm>
          <a:prstGeom prst="rect">
            <a:avLst/>
          </a:prstGeom>
          <a:noFill/>
        </p:spPr>
        <p:txBody>
          <a:bodyPr wrap="none" rtlCol="0">
            <a:spAutoFit/>
          </a:bodyPr>
          <a:lstStyle/>
          <a:p>
            <a:r>
              <a:rPr lang="en-US" dirty="0"/>
              <a:t>1</a:t>
            </a:r>
          </a:p>
        </p:txBody>
      </p:sp>
      <p:pic>
        <p:nvPicPr>
          <p:cNvPr id="36" name="Picture 35">
            <a:extLst>
              <a:ext uri="{FF2B5EF4-FFF2-40B4-BE49-F238E27FC236}">
                <a16:creationId xmlns:a16="http://schemas.microsoft.com/office/drawing/2014/main" id="{C26431C4-E4C4-31CB-34EF-00FA611E05C5}"/>
              </a:ext>
            </a:extLst>
          </p:cNvPr>
          <p:cNvPicPr>
            <a:picLocks noChangeAspect="1"/>
          </p:cNvPicPr>
          <p:nvPr/>
        </p:nvPicPr>
        <p:blipFill>
          <a:blip r:embed="rId3"/>
          <a:stretch>
            <a:fillRect/>
          </a:stretch>
        </p:blipFill>
        <p:spPr>
          <a:xfrm>
            <a:off x="6531222" y="4663435"/>
            <a:ext cx="2475108" cy="1887631"/>
          </a:xfrm>
          <a:prstGeom prst="rect">
            <a:avLst/>
          </a:prstGeom>
        </p:spPr>
      </p:pic>
    </p:spTree>
    <p:extLst>
      <p:ext uri="{BB962C8B-B14F-4D97-AF65-F5344CB8AC3E}">
        <p14:creationId xmlns:p14="http://schemas.microsoft.com/office/powerpoint/2010/main" val="1781602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2BDFE0-DA91-D5EE-7220-A88F42E739DA}"/>
              </a:ext>
            </a:extLst>
          </p:cNvPr>
          <p:cNvSpPr txBox="1"/>
          <p:nvPr/>
        </p:nvSpPr>
        <p:spPr>
          <a:xfrm>
            <a:off x="0" y="158515"/>
            <a:ext cx="9144000" cy="6740307"/>
          </a:xfrm>
          <a:prstGeom prst="rect">
            <a:avLst/>
          </a:prstGeom>
          <a:noFill/>
        </p:spPr>
        <p:txBody>
          <a:bodyPr wrap="square">
            <a:spAutoFit/>
          </a:bodyPr>
          <a:lstStyle/>
          <a:p>
            <a:pPr marL="457200" indent="-457200" algn="just">
              <a:buClr>
                <a:srgbClr val="FF00FF"/>
              </a:buClr>
              <a:buSzPct val="125000"/>
              <a:buFont typeface="Fira Sans Condensed ExtraBold" panose="020B0903050000020004" pitchFamily="34" charset="0"/>
              <a:buChar char="■"/>
            </a:pPr>
            <a:r>
              <a:rPr lang="en-US" sz="2400" i="0" u="none" strike="noStrike" baseline="0" dirty="0">
                <a:latin typeface="Times New Roman" panose="02020603050405020304" pitchFamily="18" charset="0"/>
              </a:rPr>
              <a:t>The block diagram of Figure </a:t>
            </a:r>
            <a:r>
              <a:rPr lang="en-US" sz="2400" b="1" i="0" u="none" strike="noStrike" baseline="0" dirty="0">
                <a:solidFill>
                  <a:srgbClr val="FF0000"/>
                </a:solidFill>
                <a:latin typeface="Times New Roman" panose="02020603050405020304" pitchFamily="18" charset="0"/>
              </a:rPr>
              <a:t>1</a:t>
            </a:r>
            <a:r>
              <a:rPr lang="en-US" sz="2400" i="0" u="none" strike="noStrike" baseline="0" dirty="0">
                <a:latin typeface="Times New Roman" panose="02020603050405020304" pitchFamily="18" charset="0"/>
              </a:rPr>
              <a:t>(</a:t>
            </a:r>
            <a:r>
              <a:rPr lang="en-US" sz="2400" b="1" i="0" u="none" strike="noStrike" baseline="0" dirty="0">
                <a:solidFill>
                  <a:srgbClr val="FF00FF"/>
                </a:solidFill>
                <a:latin typeface="Times New Roman" panose="02020603050405020304" pitchFamily="18" charset="0"/>
              </a:rPr>
              <a:t>c</a:t>
            </a:r>
            <a:r>
              <a:rPr lang="en-US" sz="2400" i="0" u="none" strike="noStrike" baseline="0" dirty="0">
                <a:latin typeface="Times New Roman" panose="02020603050405020304" pitchFamily="18" charset="0"/>
              </a:rPr>
              <a:t>) is used to detect PAM signal with natural sampling.</a:t>
            </a:r>
          </a:p>
          <a:p>
            <a:pPr marL="457200" indent="-457200" algn="just">
              <a:buClr>
                <a:srgbClr val="FF00FF"/>
              </a:buClr>
              <a:buSzPct val="125000"/>
              <a:buFont typeface="Fira Sans Condensed ExtraBold" panose="020B0903050000020004" pitchFamily="34" charset="0"/>
              <a:buChar char="■"/>
            </a:pPr>
            <a:endParaRPr lang="en-US" sz="2400" i="0" u="none" strike="noStrike" baseline="0" dirty="0">
              <a:latin typeface="Times New Roman" panose="02020603050405020304" pitchFamily="18" charset="0"/>
            </a:endParaRPr>
          </a:p>
          <a:p>
            <a:pPr marL="457200" indent="-457200" algn="just">
              <a:buClr>
                <a:srgbClr val="FF00FF"/>
              </a:buClr>
              <a:buSzPct val="125000"/>
              <a:buFont typeface="Fira Sans Condensed ExtraBold" panose="020B0903050000020004" pitchFamily="34" charset="0"/>
              <a:buChar char="■"/>
            </a:pPr>
            <a:r>
              <a:rPr lang="en-US" sz="2400" i="0" u="none" strike="noStrike" baseline="0" dirty="0">
                <a:latin typeface="Times New Roman" panose="02020603050405020304" pitchFamily="18" charset="0"/>
              </a:rPr>
              <a:t>Whereby, the PAM is passed through a reconstruction filter which will produce the message signal from the PAM</a:t>
            </a:r>
          </a:p>
          <a:p>
            <a:pPr marL="457200" indent="-457200" algn="just">
              <a:buClr>
                <a:srgbClr val="FF00FF"/>
              </a:buClr>
              <a:buSzPct val="125000"/>
              <a:buFont typeface="Fira Sans Condensed ExtraBold" panose="020B0903050000020004" pitchFamily="34" charset="0"/>
              <a:buChar char="■"/>
            </a:pPr>
            <a:endParaRPr lang="en-US" sz="2400" i="0" u="none" strike="noStrike" baseline="0" dirty="0">
              <a:latin typeface="Times New Roman" panose="02020603050405020304" pitchFamily="18" charset="0"/>
            </a:endParaRPr>
          </a:p>
          <a:p>
            <a:pPr marL="457200" indent="-457200" algn="just">
              <a:buClr>
                <a:srgbClr val="FF00FF"/>
              </a:buClr>
              <a:buSzPct val="125000"/>
              <a:buFont typeface="Fira Sans Condensed ExtraBold" panose="020B0903050000020004" pitchFamily="34" charset="0"/>
              <a:buChar char="■"/>
            </a:pPr>
            <a:r>
              <a:rPr lang="en-US" sz="2400" dirty="0">
                <a:latin typeface="Times New Roman" panose="02020603050405020304" pitchFamily="18" charset="0"/>
              </a:rPr>
              <a:t>The reconstruction filter is a low pass filter with transfer function</a:t>
            </a:r>
          </a:p>
          <a:p>
            <a:pPr marL="457200" indent="-457200" algn="just">
              <a:buClr>
                <a:srgbClr val="FF00FF"/>
              </a:buClr>
              <a:buSzPct val="125000"/>
              <a:buFont typeface="Fira Sans Condensed ExtraBold" panose="020B0903050000020004" pitchFamily="34" charset="0"/>
              <a:buChar char="■"/>
            </a:pPr>
            <a:endParaRPr lang="en-US" sz="2400" dirty="0">
              <a:solidFill>
                <a:schemeClr val="bg1">
                  <a:lumMod val="75000"/>
                </a:schemeClr>
              </a:solidFill>
              <a:latin typeface="Times New Roman" panose="02020603050405020304" pitchFamily="18" charset="0"/>
            </a:endParaRPr>
          </a:p>
          <a:p>
            <a:pPr marL="457200" indent="-457200" algn="just">
              <a:buClr>
                <a:srgbClr val="FF00FF"/>
              </a:buClr>
              <a:buSzPct val="125000"/>
              <a:buFont typeface="Fira Sans Condensed ExtraBold" panose="020B0903050000020004" pitchFamily="34" charset="0"/>
              <a:buChar char="■"/>
            </a:pPr>
            <a:endParaRPr lang="en-US" sz="2400" dirty="0">
              <a:solidFill>
                <a:schemeClr val="bg1">
                  <a:lumMod val="75000"/>
                </a:schemeClr>
              </a:solidFill>
              <a:latin typeface="Times New Roman" panose="02020603050405020304" pitchFamily="18" charset="0"/>
            </a:endParaRPr>
          </a:p>
          <a:p>
            <a:pPr lvl="8" algn="just">
              <a:buClr>
                <a:srgbClr val="FF00FF"/>
              </a:buClr>
              <a:buSzPct val="125000"/>
            </a:pPr>
            <a:r>
              <a:rPr lang="en-US" sz="2400" dirty="0">
                <a:solidFill>
                  <a:schemeClr val="bg1">
                    <a:lumMod val="75000"/>
                  </a:schemeClr>
                </a:solidFill>
                <a:latin typeface="Times New Roman" panose="02020603050405020304" pitchFamily="18" charset="0"/>
              </a:rPr>
              <a:t>	(or)</a:t>
            </a:r>
          </a:p>
          <a:p>
            <a:pPr algn="just">
              <a:buClr>
                <a:srgbClr val="FF00FF"/>
              </a:buClr>
              <a:buSzPct val="125000"/>
            </a:pPr>
            <a:r>
              <a:rPr lang="en-US" sz="2400" dirty="0">
                <a:solidFill>
                  <a:schemeClr val="bg1">
                    <a:lumMod val="75000"/>
                  </a:schemeClr>
                </a:solidFill>
                <a:latin typeface="Times New Roman" panose="02020603050405020304" pitchFamily="18" charset="0"/>
              </a:rPr>
              <a:t>	where W is the bandwidth of the message</a:t>
            </a:r>
          </a:p>
          <a:p>
            <a:pPr marL="457200" indent="-457200" algn="just">
              <a:buClr>
                <a:srgbClr val="FF00FF"/>
              </a:buClr>
              <a:buSzPct val="125000"/>
              <a:buFont typeface="Fira Sans Condensed ExtraBold" panose="020B0903050000020004" pitchFamily="34" charset="0"/>
              <a:buChar char="■"/>
            </a:pPr>
            <a:endParaRPr lang="en-US" sz="2400" i="0" u="none" strike="noStrike" baseline="0" dirty="0">
              <a:solidFill>
                <a:schemeClr val="bg1">
                  <a:lumMod val="75000"/>
                </a:schemeClr>
              </a:solidFill>
              <a:latin typeface="Times New Roman" panose="02020603050405020304" pitchFamily="18" charset="0"/>
            </a:endParaRPr>
          </a:p>
          <a:p>
            <a:pPr marL="457200" indent="-457200" algn="just">
              <a:buClr>
                <a:srgbClr val="FF00FF"/>
              </a:buClr>
              <a:buSzPct val="125000"/>
              <a:buFont typeface="Fira Sans Condensed ExtraBold" panose="020B0903050000020004" pitchFamily="34" charset="0"/>
              <a:buChar char="■"/>
            </a:pPr>
            <a:r>
              <a:rPr lang="en-US" sz="2400" i="0" u="none" strike="noStrike" baseline="0" dirty="0">
                <a:latin typeface="Times New Roman" panose="02020603050405020304" pitchFamily="18" charset="0"/>
              </a:rPr>
              <a:t>The block diagram of Figure </a:t>
            </a:r>
            <a:r>
              <a:rPr lang="en-US" sz="2400" b="1" i="0" u="none" strike="noStrike" baseline="0" dirty="0">
                <a:solidFill>
                  <a:srgbClr val="FF0000"/>
                </a:solidFill>
                <a:latin typeface="Times New Roman" panose="02020603050405020304" pitchFamily="18" charset="0"/>
              </a:rPr>
              <a:t>1</a:t>
            </a:r>
            <a:r>
              <a:rPr lang="en-US" sz="2400" i="0" u="none" strike="noStrike" baseline="0" dirty="0">
                <a:latin typeface="Times New Roman" panose="02020603050405020304" pitchFamily="18" charset="0"/>
              </a:rPr>
              <a:t>(</a:t>
            </a:r>
            <a:r>
              <a:rPr lang="en-US" sz="2400" b="1" dirty="0">
                <a:solidFill>
                  <a:srgbClr val="FF00FF"/>
                </a:solidFill>
                <a:latin typeface="Times New Roman" panose="02020603050405020304" pitchFamily="18" charset="0"/>
              </a:rPr>
              <a:t>d</a:t>
            </a:r>
            <a:r>
              <a:rPr lang="en-US" sz="2400" i="0" u="none" strike="noStrike" baseline="0" dirty="0">
                <a:latin typeface="Times New Roman" panose="02020603050405020304" pitchFamily="18" charset="0"/>
              </a:rPr>
              <a:t>) is used to detect PAM signal with flat-top sampling.</a:t>
            </a:r>
          </a:p>
          <a:p>
            <a:pPr marL="457200" indent="-457200" algn="just">
              <a:buClr>
                <a:srgbClr val="FF00FF"/>
              </a:buClr>
              <a:buSzPct val="125000"/>
              <a:buFont typeface="Fira Sans Condensed ExtraBold" panose="020B0903050000020004" pitchFamily="34" charset="0"/>
              <a:buChar char="■"/>
            </a:pPr>
            <a:endParaRPr lang="en-US" sz="2400" i="0" u="none" strike="noStrike" baseline="0" dirty="0">
              <a:latin typeface="Times New Roman" panose="02020603050405020304" pitchFamily="18" charset="0"/>
            </a:endParaRPr>
          </a:p>
          <a:p>
            <a:pPr marL="457200" indent="-457200" algn="just">
              <a:buClr>
                <a:srgbClr val="FF00FF"/>
              </a:buClr>
              <a:buSzPct val="125000"/>
              <a:buFont typeface="Fira Sans Condensed ExtraBold" panose="020B0903050000020004" pitchFamily="34" charset="0"/>
              <a:buChar char="■"/>
            </a:pPr>
            <a:r>
              <a:rPr lang="en-US" sz="2400" dirty="0">
                <a:latin typeface="Times New Roman" panose="02020603050405020304" pitchFamily="18" charset="0"/>
              </a:rPr>
              <a:t>Whereby, the reconstruction filter is followed by an equalizer to compensate the “aperture error”  </a:t>
            </a:r>
          </a:p>
          <a:p>
            <a:pPr marL="457200" indent="-457200" algn="just">
              <a:buClr>
                <a:srgbClr val="FF00FF"/>
              </a:buClr>
              <a:buSzPct val="125000"/>
              <a:buFont typeface="Fira Sans Condensed ExtraBold" panose="020B0903050000020004" pitchFamily="34" charset="0"/>
              <a:buChar char="■"/>
            </a:pPr>
            <a:endParaRPr lang="en-US" sz="2400" i="0" u="none" strike="noStrike" baseline="0" dirty="0">
              <a:solidFill>
                <a:schemeClr val="bg1">
                  <a:lumMod val="75000"/>
                </a:schemeClr>
              </a:solidFill>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77BFECC-3801-BB04-5B5F-6BA278E0B261}"/>
                  </a:ext>
                </a:extLst>
              </p:cNvPr>
              <p:cNvSpPr txBox="1"/>
              <p:nvPr/>
            </p:nvSpPr>
            <p:spPr>
              <a:xfrm>
                <a:off x="954893" y="3067409"/>
                <a:ext cx="3108736" cy="829843"/>
              </a:xfrm>
              <a:prstGeom prst="rect">
                <a:avLst/>
              </a:prstGeom>
              <a:noFill/>
              <a:ln>
                <a:solidFill>
                  <a:schemeClr val="accent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𝐻</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𝑓</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r>
                            <a:rPr lang="en-US" sz="2400" b="0" i="1" smtClean="0">
                              <a:latin typeface="Cambria Math" panose="02040503050406030204" pitchFamily="18" charset="0"/>
                            </a:rPr>
                            <m:t>𝑊</m:t>
                          </m:r>
                        </m:den>
                      </m:f>
                      <m:r>
                        <a:rPr lang="en-US" sz="2400" b="0" i="1" smtClean="0">
                          <a:solidFill>
                            <a:srgbClr val="FF0000"/>
                          </a:solidFill>
                          <a:latin typeface="Cambria Math" panose="02040503050406030204" pitchFamily="18" charset="0"/>
                        </a:rPr>
                        <m:t>𝑟𝑒𝑐𝑡</m:t>
                      </m:r>
                      <m:d>
                        <m:dPr>
                          <m:ctrlPr>
                            <a:rPr lang="en-US" sz="2400" b="0" i="1" smtClean="0">
                              <a:latin typeface="Cambria Math" panose="02040503050406030204" pitchFamily="18" charset="0"/>
                            </a:rPr>
                          </m:ctrlPr>
                        </m:dPr>
                        <m:e>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𝑓</m:t>
                              </m:r>
                            </m:num>
                            <m:den>
                              <m:r>
                                <a:rPr lang="en-US" sz="2400" b="0" i="1" smtClean="0">
                                  <a:latin typeface="Cambria Math" panose="02040503050406030204" pitchFamily="18" charset="0"/>
                                </a:rPr>
                                <m:t>2</m:t>
                              </m:r>
                              <m:r>
                                <a:rPr lang="en-US" sz="2400" b="0" i="1" smtClean="0">
                                  <a:latin typeface="Cambria Math" panose="02040503050406030204" pitchFamily="18" charset="0"/>
                                </a:rPr>
                                <m:t>𝑊</m:t>
                              </m:r>
                            </m:den>
                          </m:f>
                        </m:e>
                      </m:d>
                    </m:oMath>
                  </m:oMathPara>
                </a14:m>
                <a:endParaRPr lang="en-US" sz="2400" dirty="0"/>
              </a:p>
            </p:txBody>
          </p:sp>
        </mc:Choice>
        <mc:Fallback xmlns="">
          <p:sp>
            <p:nvSpPr>
              <p:cNvPr id="3" name="TextBox 2">
                <a:extLst>
                  <a:ext uri="{FF2B5EF4-FFF2-40B4-BE49-F238E27FC236}">
                    <a16:creationId xmlns:a16="http://schemas.microsoft.com/office/drawing/2014/main" id="{E77BFECC-3801-BB04-5B5F-6BA278E0B261}"/>
                  </a:ext>
                </a:extLst>
              </p:cNvPr>
              <p:cNvSpPr txBox="1">
                <a:spLocks noRot="1" noChangeAspect="1" noMove="1" noResize="1" noEditPoints="1" noAdjustHandles="1" noChangeArrowheads="1" noChangeShapeType="1" noTextEdit="1"/>
              </p:cNvSpPr>
              <p:nvPr/>
            </p:nvSpPr>
            <p:spPr>
              <a:xfrm>
                <a:off x="954893" y="3067409"/>
                <a:ext cx="3108736" cy="829843"/>
              </a:xfrm>
              <a:prstGeom prst="rect">
                <a:avLst/>
              </a:prstGeom>
              <a:blipFill>
                <a:blip r:embed="rId3"/>
                <a:stretch>
                  <a:fillRect/>
                </a:stretch>
              </a:blipFill>
              <a:ln>
                <a:solidFill>
                  <a:schemeClr val="accent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3870A546-C7A6-9362-C3F4-4FCFD831C010}"/>
                  </a:ext>
                </a:extLst>
              </p:cNvPr>
              <p:cNvSpPr txBox="1"/>
              <p:nvPr/>
            </p:nvSpPr>
            <p:spPr>
              <a:xfrm>
                <a:off x="5649308" y="3482330"/>
                <a:ext cx="2627451" cy="369332"/>
              </a:xfrm>
              <a:prstGeom prst="rect">
                <a:avLst/>
              </a:prstGeom>
              <a:noFill/>
              <a:ln>
                <a:solidFill>
                  <a:schemeClr val="accent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h</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e>
                      </m:d>
                      <m:r>
                        <a:rPr lang="en-US" sz="2400" b="0" i="1" smtClean="0">
                          <a:latin typeface="Cambria Math" panose="02040503050406030204" pitchFamily="18" charset="0"/>
                        </a:rPr>
                        <m:t>=</m:t>
                      </m:r>
                      <m:r>
                        <a:rPr lang="en-US" sz="2400" b="0" i="1" smtClean="0">
                          <a:solidFill>
                            <a:srgbClr val="FF0000"/>
                          </a:solidFill>
                          <a:latin typeface="Cambria Math" panose="02040503050406030204" pitchFamily="18" charset="0"/>
                        </a:rPr>
                        <m:t>𝑠𝑖𝑛𝑐</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𝜋</m:t>
                          </m:r>
                          <m:r>
                            <a:rPr lang="en-US" sz="2400" b="0" i="1" smtClean="0">
                              <a:latin typeface="Cambria Math" panose="02040503050406030204" pitchFamily="18" charset="0"/>
                            </a:rPr>
                            <m:t>𝑊𝑡</m:t>
                          </m:r>
                        </m:e>
                      </m:d>
                    </m:oMath>
                  </m:oMathPara>
                </a14:m>
                <a:endParaRPr lang="en-US" sz="2400" dirty="0"/>
              </a:p>
            </p:txBody>
          </p:sp>
        </mc:Choice>
        <mc:Fallback>
          <p:sp>
            <p:nvSpPr>
              <p:cNvPr id="4" name="TextBox 3">
                <a:extLst>
                  <a:ext uri="{FF2B5EF4-FFF2-40B4-BE49-F238E27FC236}">
                    <a16:creationId xmlns:a16="http://schemas.microsoft.com/office/drawing/2014/main" id="{3870A546-C7A6-9362-C3F4-4FCFD831C010}"/>
                  </a:ext>
                </a:extLst>
              </p:cNvPr>
              <p:cNvSpPr txBox="1">
                <a:spLocks noRot="1" noChangeAspect="1" noMove="1" noResize="1" noEditPoints="1" noAdjustHandles="1" noChangeArrowheads="1" noChangeShapeType="1" noTextEdit="1"/>
              </p:cNvSpPr>
              <p:nvPr/>
            </p:nvSpPr>
            <p:spPr>
              <a:xfrm>
                <a:off x="5649308" y="3482330"/>
                <a:ext cx="2627451" cy="369332"/>
              </a:xfrm>
              <a:prstGeom prst="rect">
                <a:avLst/>
              </a:prstGeom>
              <a:blipFill>
                <a:blip r:embed="rId4"/>
                <a:stretch>
                  <a:fillRect l="-2079" b="-4762"/>
                </a:stretch>
              </a:blipFill>
              <a:ln>
                <a:solidFill>
                  <a:schemeClr val="accent1"/>
                </a:solidFill>
              </a:ln>
            </p:spPr>
            <p:txBody>
              <a:bodyPr/>
              <a:lstStyle/>
              <a:p>
                <a:r>
                  <a:rPr lang="en-US">
                    <a:noFill/>
                  </a:rPr>
                  <a:t> </a:t>
                </a:r>
              </a:p>
            </p:txBody>
          </p:sp>
        </mc:Fallback>
      </mc:AlternateContent>
    </p:spTree>
    <p:extLst>
      <p:ext uri="{BB962C8B-B14F-4D97-AF65-F5344CB8AC3E}">
        <p14:creationId xmlns:p14="http://schemas.microsoft.com/office/powerpoint/2010/main" val="38864776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ستطيل 21">
            <a:extLst>
              <a:ext uri="{FF2B5EF4-FFF2-40B4-BE49-F238E27FC236}">
                <a16:creationId xmlns:a16="http://schemas.microsoft.com/office/drawing/2014/main" id="{E537504D-888F-E49A-E8B7-CB9E89A824F1}"/>
              </a:ext>
            </a:extLst>
          </p:cNvPr>
          <p:cNvSpPr/>
          <p:nvPr/>
        </p:nvSpPr>
        <p:spPr>
          <a:xfrm>
            <a:off x="74952" y="205438"/>
            <a:ext cx="8964117" cy="4524315"/>
          </a:xfrm>
          <a:prstGeom prst="rect">
            <a:avLst/>
          </a:prstGeom>
        </p:spPr>
        <p:txBody>
          <a:bodyPr wrap="square">
            <a:spAutoFit/>
          </a:bodyPr>
          <a:lstStyle/>
          <a:p>
            <a:pPr marL="457200" lvl="0" indent="-457200" algn="just" fontAlgn="base">
              <a:spcBef>
                <a:spcPct val="0"/>
              </a:spcBef>
              <a:spcAft>
                <a:spcPct val="0"/>
              </a:spcAft>
              <a:buClr>
                <a:srgbClr val="FF00FF"/>
              </a:buClr>
              <a:buSzPct val="125000"/>
              <a:buFont typeface="Fira Sans Condensed ExtraBold" panose="020B0903050000020004" pitchFamily="34" charset="0"/>
              <a:buChar char="■"/>
            </a:pPr>
            <a:r>
              <a:rPr lang="en-US" sz="2400" b="1" dirty="0">
                <a:solidFill>
                  <a:srgbClr val="002060"/>
                </a:solidFill>
                <a:latin typeface="Times New Roman" pitchFamily="18" charset="0"/>
                <a:cs typeface="Times New Roman" pitchFamily="18" charset="0"/>
              </a:rPr>
              <a:t>Advantage of </a:t>
            </a:r>
            <a:r>
              <a:rPr lang="en-US" sz="2400" b="1" dirty="0">
                <a:solidFill>
                  <a:srgbClr val="FF0000"/>
                </a:solidFill>
                <a:latin typeface="Times New Roman" pitchFamily="18" charset="0"/>
                <a:cs typeface="Times New Roman" pitchFamily="18" charset="0"/>
              </a:rPr>
              <a:t>PAM</a:t>
            </a:r>
            <a:r>
              <a:rPr lang="en-US" sz="2400" b="1" dirty="0">
                <a:solidFill>
                  <a:srgbClr val="002060"/>
                </a:solidFill>
                <a:latin typeface="Times New Roman" pitchFamily="18" charset="0"/>
                <a:cs typeface="Times New Roman" pitchFamily="18" charset="0"/>
              </a:rPr>
              <a:t>:</a:t>
            </a:r>
          </a:p>
          <a:p>
            <a:pPr marL="914400" lvl="1" indent="-457200" algn="just" fontAlgn="base">
              <a:spcBef>
                <a:spcPct val="0"/>
              </a:spcBef>
              <a:spcAft>
                <a:spcPct val="0"/>
              </a:spcAft>
              <a:buClr>
                <a:srgbClr val="FF00FF"/>
              </a:buClr>
              <a:buSzPct val="125000"/>
              <a:buFont typeface="Fira Sans Condensed ExtraBold" panose="020B0903050000020004" pitchFamily="34" charset="0"/>
              <a:buChar char="■"/>
            </a:pPr>
            <a:r>
              <a:rPr lang="en-US" sz="2400" dirty="0">
                <a:latin typeface="Times New Roman" pitchFamily="18" charset="0"/>
                <a:cs typeface="Times New Roman" pitchFamily="18" charset="0"/>
              </a:rPr>
              <a:t>It  has </a:t>
            </a:r>
            <a:r>
              <a:rPr lang="en-US" sz="2400" b="1" dirty="0">
                <a:latin typeface="Times New Roman" pitchFamily="18" charset="0"/>
                <a:cs typeface="Times New Roman" pitchFamily="18" charset="0"/>
              </a:rPr>
              <a:t>simple process </a:t>
            </a:r>
            <a:r>
              <a:rPr lang="en-US" sz="2400" dirty="0">
                <a:latin typeface="Times New Roman" pitchFamily="18" charset="0"/>
                <a:cs typeface="Times New Roman" pitchFamily="18" charset="0"/>
              </a:rPr>
              <a:t>for modulation and demodulation</a:t>
            </a:r>
          </a:p>
          <a:p>
            <a:pPr marL="914400" lvl="1" indent="-457200" algn="just" fontAlgn="base">
              <a:spcBef>
                <a:spcPct val="0"/>
              </a:spcBef>
              <a:spcAft>
                <a:spcPct val="0"/>
              </a:spcAft>
              <a:buClr>
                <a:srgbClr val="FF00FF"/>
              </a:buClr>
              <a:buSzPct val="125000"/>
              <a:buFont typeface="Fira Sans Condensed ExtraBold" panose="020B0903050000020004" pitchFamily="34" charset="0"/>
              <a:buChar char="■"/>
            </a:pPr>
            <a:r>
              <a:rPr lang="en-US" sz="2400" dirty="0">
                <a:latin typeface="Times New Roman" pitchFamily="18" charset="0"/>
                <a:cs typeface="Times New Roman" pitchFamily="18" charset="0"/>
              </a:rPr>
              <a:t>Transmitter and receiver circuits are simple and easy to construct</a:t>
            </a:r>
          </a:p>
          <a:p>
            <a:pPr marL="914400" lvl="1" indent="-457200" algn="just" fontAlgn="base">
              <a:spcBef>
                <a:spcPct val="0"/>
              </a:spcBef>
              <a:spcAft>
                <a:spcPct val="0"/>
              </a:spcAft>
              <a:buClr>
                <a:srgbClr val="FF00FF"/>
              </a:buClr>
              <a:buSzPct val="125000"/>
              <a:buFont typeface="Fira Sans Condensed ExtraBold" panose="020B0903050000020004" pitchFamily="34" charset="0"/>
              <a:buChar char="■"/>
            </a:pPr>
            <a:endParaRPr lang="en-US" sz="2400" dirty="0">
              <a:latin typeface="Times New Roman" pitchFamily="18" charset="0"/>
              <a:cs typeface="Times New Roman" pitchFamily="18" charset="0"/>
            </a:endParaRPr>
          </a:p>
          <a:p>
            <a:pPr marL="457200" lvl="0" indent="-457200" algn="just" fontAlgn="base">
              <a:spcBef>
                <a:spcPct val="0"/>
              </a:spcBef>
              <a:spcAft>
                <a:spcPct val="0"/>
              </a:spcAft>
              <a:buClr>
                <a:srgbClr val="FF00FF"/>
              </a:buClr>
              <a:buSzPct val="125000"/>
              <a:buFont typeface="Fira Sans Condensed ExtraBold" panose="020B0903050000020004" pitchFamily="34" charset="0"/>
              <a:buChar char="■"/>
            </a:pPr>
            <a:r>
              <a:rPr lang="en-US" sz="2400" b="1" dirty="0">
                <a:solidFill>
                  <a:srgbClr val="002060"/>
                </a:solidFill>
                <a:latin typeface="Times New Roman" pitchFamily="18" charset="0"/>
                <a:cs typeface="Times New Roman" pitchFamily="18" charset="0"/>
              </a:rPr>
              <a:t>Disadvantage of </a:t>
            </a:r>
            <a:r>
              <a:rPr lang="en-US" sz="2400" b="1" dirty="0">
                <a:solidFill>
                  <a:srgbClr val="FF0000"/>
                </a:solidFill>
                <a:latin typeface="Times New Roman" pitchFamily="18" charset="0"/>
                <a:cs typeface="Times New Roman" pitchFamily="18" charset="0"/>
              </a:rPr>
              <a:t>PAM</a:t>
            </a:r>
            <a:r>
              <a:rPr lang="en-US" sz="2400" b="1" dirty="0">
                <a:solidFill>
                  <a:srgbClr val="002060"/>
                </a:solidFill>
                <a:latin typeface="Times New Roman" pitchFamily="18" charset="0"/>
                <a:cs typeface="Times New Roman" pitchFamily="18" charset="0"/>
              </a:rPr>
              <a:t>:</a:t>
            </a:r>
          </a:p>
          <a:p>
            <a:pPr marL="914400" lvl="1" indent="-457200" algn="just" fontAlgn="base">
              <a:spcBef>
                <a:spcPct val="0"/>
              </a:spcBef>
              <a:spcAft>
                <a:spcPct val="0"/>
              </a:spcAft>
              <a:buClr>
                <a:srgbClr val="FF00FF"/>
              </a:buClr>
              <a:buSzPct val="125000"/>
              <a:buFont typeface="Fira Sans Condensed ExtraBold" panose="020B0903050000020004" pitchFamily="34" charset="0"/>
              <a:buChar char="■"/>
            </a:pPr>
            <a:r>
              <a:rPr lang="en-US" sz="2400" b="1" dirty="0">
                <a:latin typeface="Times New Roman" pitchFamily="18" charset="0"/>
                <a:cs typeface="Times New Roman" pitchFamily="18" charset="0"/>
              </a:rPr>
              <a:t>Wide bandwidth </a:t>
            </a:r>
            <a:r>
              <a:rPr lang="en-US" sz="2400" dirty="0">
                <a:latin typeface="Times New Roman" pitchFamily="18" charset="0"/>
                <a:cs typeface="Times New Roman" pitchFamily="18" charset="0"/>
              </a:rPr>
              <a:t>required for PAM</a:t>
            </a:r>
          </a:p>
          <a:p>
            <a:pPr marL="914400" lvl="1" indent="-457200" algn="just" fontAlgn="base">
              <a:spcBef>
                <a:spcPct val="0"/>
              </a:spcBef>
              <a:spcAft>
                <a:spcPct val="0"/>
              </a:spcAft>
              <a:buClr>
                <a:srgbClr val="FF00FF"/>
              </a:buClr>
              <a:buSzPct val="125000"/>
              <a:buFont typeface="Fira Sans Condensed ExtraBold" panose="020B0903050000020004" pitchFamily="34" charset="0"/>
              <a:buChar char="■"/>
            </a:pPr>
            <a:r>
              <a:rPr lang="en-US" sz="2400" dirty="0">
                <a:latin typeface="Times New Roman" pitchFamily="18" charset="0"/>
                <a:cs typeface="Times New Roman" pitchFamily="18" charset="0"/>
              </a:rPr>
              <a:t>Since the amplitude of the PAM pulses varies, any noise picked up by the PAM cannot be removed easily. Thus, PAM has </a:t>
            </a:r>
            <a:r>
              <a:rPr lang="en-US" sz="2400" b="1" dirty="0">
                <a:latin typeface="Times New Roman" pitchFamily="18" charset="0"/>
                <a:cs typeface="Times New Roman" pitchFamily="18" charset="0"/>
              </a:rPr>
              <a:t>high interference due to noises</a:t>
            </a:r>
            <a:r>
              <a:rPr lang="en-US" sz="2400" dirty="0">
                <a:latin typeface="Times New Roman" pitchFamily="18" charset="0"/>
                <a:cs typeface="Times New Roman" pitchFamily="18" charset="0"/>
              </a:rPr>
              <a:t>.</a:t>
            </a:r>
          </a:p>
          <a:p>
            <a:pPr marL="914400" lvl="1" indent="-457200" algn="just" fontAlgn="base">
              <a:spcBef>
                <a:spcPct val="0"/>
              </a:spcBef>
              <a:spcAft>
                <a:spcPct val="0"/>
              </a:spcAft>
              <a:buClr>
                <a:srgbClr val="FF00FF"/>
              </a:buClr>
              <a:buSzPct val="125000"/>
              <a:buFont typeface="Fira Sans Condensed ExtraBold" panose="020B0903050000020004" pitchFamily="34" charset="0"/>
              <a:buChar char="■"/>
            </a:pPr>
            <a:r>
              <a:rPr lang="en-US" sz="2400" dirty="0">
                <a:latin typeface="Times New Roman" pitchFamily="18" charset="0"/>
                <a:cs typeface="Times New Roman" pitchFamily="18" charset="0"/>
              </a:rPr>
              <a:t>Also since the amplitude of the PAM pulses varies, the peak power required by the transmitter is high.</a:t>
            </a:r>
          </a:p>
        </p:txBody>
      </p:sp>
    </p:spTree>
    <p:extLst>
      <p:ext uri="{BB962C8B-B14F-4D97-AF65-F5344CB8AC3E}">
        <p14:creationId xmlns:p14="http://schemas.microsoft.com/office/powerpoint/2010/main" val="2317689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4ACF55-A484-43BB-6229-80506BB90AE0}"/>
              </a:ext>
            </a:extLst>
          </p:cNvPr>
          <p:cNvSpPr txBox="1"/>
          <p:nvPr/>
        </p:nvSpPr>
        <p:spPr>
          <a:xfrm>
            <a:off x="114300" y="1012954"/>
            <a:ext cx="8844197" cy="6001643"/>
          </a:xfrm>
          <a:prstGeom prst="rect">
            <a:avLst/>
          </a:prstGeom>
          <a:noFill/>
        </p:spPr>
        <p:txBody>
          <a:bodyPr wrap="square">
            <a:spAutoFit/>
          </a:bodyPr>
          <a:lstStyle/>
          <a:p>
            <a:pPr marL="457200" indent="-457200" algn="just">
              <a:buClr>
                <a:srgbClr val="FF00FF"/>
              </a:buClr>
              <a:buSzPct val="125000"/>
              <a:buFont typeface="Fira Sans Condensed ExtraBold" panose="020B0903050000020004" pitchFamily="34" charset="0"/>
              <a:buChar char="■"/>
            </a:pPr>
            <a:r>
              <a:rPr lang="en-US" sz="2400" dirty="0">
                <a:solidFill>
                  <a:schemeClr val="bg1">
                    <a:lumMod val="75000"/>
                  </a:schemeClr>
                </a:solidFill>
              </a:rPr>
              <a:t>RECALL that in analog modulation systems, some parameter of a sinusoidal carrier is varied according to the instantaneous value of the modulating signal.</a:t>
            </a:r>
          </a:p>
          <a:p>
            <a:pPr marL="457200" indent="-457200" algn="just">
              <a:buClr>
                <a:srgbClr val="FF00FF"/>
              </a:buClr>
              <a:buSzPct val="125000"/>
              <a:buFont typeface="Fira Sans Condensed ExtraBold" panose="020B0903050000020004" pitchFamily="34" charset="0"/>
              <a:buChar char="■"/>
            </a:pPr>
            <a:endParaRPr lang="en-US" sz="2400" dirty="0"/>
          </a:p>
          <a:p>
            <a:pPr marL="457200" indent="-457200" algn="just">
              <a:buClr>
                <a:srgbClr val="FF00FF"/>
              </a:buClr>
              <a:buSzPct val="125000"/>
              <a:buFont typeface="Fira Sans Condensed ExtraBold" panose="020B0903050000020004" pitchFamily="34" charset="0"/>
              <a:buChar char="■"/>
            </a:pPr>
            <a:r>
              <a:rPr lang="en-US" sz="2400" dirty="0"/>
              <a:t>In Pulse modulation methods, the carrier is no longer a continuous signal but consists of a pulse train. And some parameter of which is varied according to the instantaneous value of the modulating signal.</a:t>
            </a:r>
          </a:p>
          <a:p>
            <a:pPr marL="457200" indent="-457200" algn="just">
              <a:buClr>
                <a:srgbClr val="FF00FF"/>
              </a:buClr>
              <a:buSzPct val="125000"/>
              <a:buFont typeface="Fira Sans Condensed ExtraBold" panose="020B0903050000020004" pitchFamily="34" charset="0"/>
              <a:buChar char="■"/>
            </a:pPr>
            <a:endParaRPr lang="en-US" sz="2400" dirty="0"/>
          </a:p>
          <a:p>
            <a:pPr marL="457200" indent="-457200" algn="just">
              <a:buClr>
                <a:srgbClr val="FF00FF"/>
              </a:buClr>
              <a:buSzPct val="125000"/>
              <a:buFont typeface="Fira Sans Condensed ExtraBold" panose="020B0903050000020004" pitchFamily="34" charset="0"/>
              <a:buChar char="■"/>
            </a:pPr>
            <a:r>
              <a:rPr lang="en-US" sz="2400" dirty="0"/>
              <a:t>So in </a:t>
            </a:r>
            <a:r>
              <a:rPr lang="en-US" sz="2400" b="1" dirty="0"/>
              <a:t>Pulse Width Modulation</a:t>
            </a:r>
            <a:r>
              <a:rPr lang="en-US" sz="2400" dirty="0"/>
              <a:t>, the “</a:t>
            </a:r>
            <a:r>
              <a:rPr lang="en-US" sz="2400" dirty="0">
                <a:solidFill>
                  <a:srgbClr val="FF0000"/>
                </a:solidFill>
              </a:rPr>
              <a:t>Width</a:t>
            </a:r>
            <a:r>
              <a:rPr lang="en-US" sz="2400" dirty="0"/>
              <a:t>” of the pulse train is varied according to the instantaneous value of the modulating signal.</a:t>
            </a:r>
          </a:p>
          <a:p>
            <a:pPr marL="457200" indent="-457200" algn="just">
              <a:buClr>
                <a:srgbClr val="FF00FF"/>
              </a:buClr>
              <a:buSzPct val="125000"/>
              <a:buFont typeface="Fira Sans Condensed ExtraBold" panose="020B0903050000020004" pitchFamily="34" charset="0"/>
              <a:buChar char="■"/>
            </a:pPr>
            <a:endParaRPr lang="en-US" sz="2400" dirty="0"/>
          </a:p>
          <a:p>
            <a:pPr marL="457200" indent="-457200" algn="just">
              <a:buClr>
                <a:srgbClr val="FF00FF"/>
              </a:buClr>
              <a:buSzPct val="125000"/>
              <a:buFont typeface="Fira Sans Condensed ExtraBold" panose="020B0903050000020004" pitchFamily="34" charset="0"/>
              <a:buChar char="■"/>
            </a:pPr>
            <a:r>
              <a:rPr lang="en-US" sz="2400" dirty="0"/>
              <a:t>Let us discuss how to generate and detect the PWM </a:t>
            </a:r>
            <a:r>
              <a:rPr lang="en-US" sz="2400" dirty="0">
                <a:solidFill>
                  <a:schemeClr val="bg1">
                    <a:lumMod val="65000"/>
                  </a:schemeClr>
                </a:solidFill>
              </a:rPr>
              <a:t>(from the next slide)</a:t>
            </a:r>
          </a:p>
          <a:p>
            <a:pPr marL="457200" indent="-457200" algn="just">
              <a:buClr>
                <a:srgbClr val="FF00FF"/>
              </a:buClr>
              <a:buSzPct val="125000"/>
              <a:buFont typeface="Fira Sans Condensed ExtraBold" panose="020B0903050000020004" pitchFamily="34" charset="0"/>
              <a:buChar char="■"/>
            </a:pPr>
            <a:endParaRPr lang="en-US" sz="2400" dirty="0"/>
          </a:p>
        </p:txBody>
      </p:sp>
      <p:sp>
        <p:nvSpPr>
          <p:cNvPr id="4" name="Rectangle 3">
            <a:extLst>
              <a:ext uri="{FF2B5EF4-FFF2-40B4-BE49-F238E27FC236}">
                <a16:creationId xmlns:a16="http://schemas.microsoft.com/office/drawing/2014/main" id="{2306A74B-8EFB-9A0A-BF6F-484831090A6D}"/>
              </a:ext>
            </a:extLst>
          </p:cNvPr>
          <p:cNvSpPr/>
          <p:nvPr/>
        </p:nvSpPr>
        <p:spPr>
          <a:xfrm>
            <a:off x="114300" y="220376"/>
            <a:ext cx="8915400" cy="584775"/>
          </a:xfrm>
          <a:prstGeom prst="rect">
            <a:avLst/>
          </a:prstGeom>
          <a:solidFill>
            <a:srgbClr val="FFFF00"/>
          </a:solidFill>
          <a:ln w="114300">
            <a:solidFill>
              <a:srgbClr val="00B0F0"/>
            </a:solidFill>
          </a:ln>
          <a:scene3d>
            <a:camera prst="orthographicFront"/>
            <a:lightRig rig="threePt" dir="t"/>
          </a:scene3d>
          <a:sp3d>
            <a:bevelT prst="slope"/>
            <a:bevelB/>
          </a:sp3d>
        </p:spPr>
        <p:txBody>
          <a:bodyPr wrap="square">
            <a:spAutoFit/>
          </a:bodyPr>
          <a:lstStyle/>
          <a:p>
            <a:r>
              <a:rPr lang="en-US" sz="3200" b="1" dirty="0">
                <a:solidFill>
                  <a:srgbClr val="FF0000"/>
                </a:solidFill>
              </a:rPr>
              <a:t>Pulse Width Modulation and Demodulation</a:t>
            </a:r>
          </a:p>
        </p:txBody>
      </p:sp>
    </p:spTree>
    <p:extLst>
      <p:ext uri="{BB962C8B-B14F-4D97-AF65-F5344CB8AC3E}">
        <p14:creationId xmlns:p14="http://schemas.microsoft.com/office/powerpoint/2010/main" val="39199818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2BDFE0-DA91-D5EE-7220-A88F42E739DA}"/>
              </a:ext>
            </a:extLst>
          </p:cNvPr>
          <p:cNvSpPr txBox="1"/>
          <p:nvPr/>
        </p:nvSpPr>
        <p:spPr>
          <a:xfrm>
            <a:off x="0" y="128535"/>
            <a:ext cx="8987589" cy="6063198"/>
          </a:xfrm>
          <a:prstGeom prst="rect">
            <a:avLst/>
          </a:prstGeom>
          <a:noFill/>
        </p:spPr>
        <p:txBody>
          <a:bodyPr wrap="square">
            <a:spAutoFit/>
          </a:bodyPr>
          <a:lstStyle/>
          <a:p>
            <a:pPr algn="just">
              <a:buClr>
                <a:srgbClr val="FF00FF"/>
              </a:buClr>
              <a:buSzPct val="125000"/>
            </a:pPr>
            <a:r>
              <a:rPr lang="en-US" sz="2800" b="1" u="sng" dirty="0">
                <a:solidFill>
                  <a:srgbClr val="FF0000"/>
                </a:solidFill>
              </a:rPr>
              <a:t>P</a:t>
            </a:r>
            <a:r>
              <a:rPr lang="en-US" sz="2800" b="1" u="sng" dirty="0">
                <a:solidFill>
                  <a:srgbClr val="FF00FF"/>
                </a:solidFill>
              </a:rPr>
              <a:t>W</a:t>
            </a:r>
            <a:r>
              <a:rPr lang="en-US" sz="2800" b="1" u="sng" dirty="0">
                <a:solidFill>
                  <a:srgbClr val="FF0000"/>
                </a:solidFill>
              </a:rPr>
              <a:t>M Generation</a:t>
            </a:r>
          </a:p>
          <a:p>
            <a:pPr marL="457200" indent="-457200" algn="just">
              <a:buClr>
                <a:srgbClr val="FF00FF"/>
              </a:buClr>
              <a:buSzPct val="125000"/>
              <a:buFont typeface="Fira Sans Condensed ExtraBold" panose="020B0903050000020004" pitchFamily="34" charset="0"/>
              <a:buChar char="■"/>
            </a:pPr>
            <a:r>
              <a:rPr lang="en-US" sz="2400" i="0" u="none" strike="noStrike" baseline="0" dirty="0">
                <a:latin typeface="Times New Roman" panose="02020603050405020304" pitchFamily="18" charset="0"/>
              </a:rPr>
              <a:t>The </a:t>
            </a:r>
            <a:r>
              <a:rPr lang="en-US" sz="2400" dirty="0">
                <a:latin typeface="Times New Roman" panose="02020603050405020304" pitchFamily="18" charset="0"/>
              </a:rPr>
              <a:t>circuit of Figure </a:t>
            </a:r>
            <a:r>
              <a:rPr lang="en-US" sz="2400" b="1" dirty="0">
                <a:solidFill>
                  <a:srgbClr val="FF0000"/>
                </a:solidFill>
                <a:latin typeface="Times New Roman" panose="02020603050405020304" pitchFamily="18" charset="0"/>
              </a:rPr>
              <a:t>1</a:t>
            </a:r>
            <a:r>
              <a:rPr lang="en-US" sz="2400" dirty="0">
                <a:latin typeface="Times New Roman" panose="02020603050405020304" pitchFamily="18" charset="0"/>
              </a:rPr>
              <a:t>(</a:t>
            </a:r>
            <a:r>
              <a:rPr lang="en-US" sz="2400" b="1" dirty="0">
                <a:solidFill>
                  <a:srgbClr val="FF00FF"/>
                </a:solidFill>
                <a:latin typeface="Times New Roman" panose="02020603050405020304" pitchFamily="18" charset="0"/>
              </a:rPr>
              <a:t>a</a:t>
            </a:r>
            <a:r>
              <a:rPr lang="en-US" sz="2400" dirty="0">
                <a:latin typeface="Times New Roman" panose="02020603050405020304" pitchFamily="18" charset="0"/>
              </a:rPr>
              <a:t>) is used to generate pulse width modulation (PWM) signal</a:t>
            </a:r>
            <a:r>
              <a:rPr lang="en-US" sz="2400" i="0" u="none" strike="noStrike" baseline="0" dirty="0">
                <a:latin typeface="Times New Roman" panose="02020603050405020304" pitchFamily="18" charset="0"/>
              </a:rPr>
              <a:t>.</a:t>
            </a:r>
          </a:p>
          <a:p>
            <a:pPr marL="457200" indent="-457200" algn="just">
              <a:buClr>
                <a:srgbClr val="FF00FF"/>
              </a:buClr>
              <a:buSzPct val="125000"/>
              <a:buFont typeface="Fira Sans Condensed ExtraBold" panose="020B0903050000020004" pitchFamily="34" charset="0"/>
              <a:buChar char="■"/>
            </a:pPr>
            <a:r>
              <a:rPr lang="en-US" sz="2400" dirty="0">
                <a:latin typeface="Times New Roman" panose="02020603050405020304" pitchFamily="18" charset="0"/>
              </a:rPr>
              <a:t>This circuit is simply a high-gain comparator that is switched ON and OFF by the sawtooth waveform derived from a very stable-frequency oscillator. </a:t>
            </a:r>
          </a:p>
          <a:p>
            <a:pPr marL="457200" indent="-457200" algn="just">
              <a:buClr>
                <a:srgbClr val="FF00FF"/>
              </a:buClr>
              <a:buSzPct val="125000"/>
              <a:buFont typeface="Fira Sans Condensed ExtraBold" panose="020B0903050000020004" pitchFamily="34" charset="0"/>
              <a:buChar char="■"/>
            </a:pPr>
            <a:r>
              <a:rPr lang="en-US" sz="2400" dirty="0">
                <a:latin typeface="Times New Roman" panose="02020603050405020304" pitchFamily="18" charset="0"/>
              </a:rPr>
              <a:t>Notice that the output will go to +</a:t>
            </a:r>
            <a:r>
              <a:rPr lang="en-US" sz="2400" dirty="0" err="1">
                <a:latin typeface="Times New Roman" panose="02020603050405020304" pitchFamily="18" charset="0"/>
              </a:rPr>
              <a:t>Vcc</a:t>
            </a:r>
            <a:r>
              <a:rPr lang="en-US" sz="2400" dirty="0">
                <a:latin typeface="Times New Roman" panose="02020603050405020304" pitchFamily="18" charset="0"/>
              </a:rPr>
              <a:t> the instant the analog signal exceeds the sawtooth voltage. </a:t>
            </a:r>
          </a:p>
          <a:p>
            <a:pPr marL="457200" indent="-457200" algn="just">
              <a:buClr>
                <a:srgbClr val="FF00FF"/>
              </a:buClr>
              <a:buSzPct val="125000"/>
              <a:buFont typeface="Fira Sans Condensed ExtraBold" panose="020B0903050000020004" pitchFamily="34" charset="0"/>
              <a:buChar char="■"/>
            </a:pPr>
            <a:r>
              <a:rPr lang="en-US" sz="2400" dirty="0">
                <a:latin typeface="Times New Roman" panose="02020603050405020304" pitchFamily="18" charset="0"/>
              </a:rPr>
              <a:t>And the output will go to -</a:t>
            </a:r>
            <a:r>
              <a:rPr lang="en-US" sz="2400" dirty="0" err="1">
                <a:latin typeface="Times New Roman" panose="02020603050405020304" pitchFamily="18" charset="0"/>
              </a:rPr>
              <a:t>Vcc</a:t>
            </a:r>
            <a:r>
              <a:rPr lang="en-US" sz="2400" dirty="0">
                <a:latin typeface="Times New Roman" panose="02020603050405020304" pitchFamily="18" charset="0"/>
              </a:rPr>
              <a:t> the instant the analog signal is less than the sawtooth voltage. </a:t>
            </a:r>
          </a:p>
          <a:p>
            <a:pPr marL="457200" indent="-457200" algn="just">
              <a:buClr>
                <a:srgbClr val="FF00FF"/>
              </a:buClr>
              <a:buSzPct val="125000"/>
              <a:buFont typeface="Fira Sans Condensed ExtraBold" panose="020B0903050000020004" pitchFamily="34" charset="0"/>
              <a:buChar char="■"/>
            </a:pPr>
            <a:r>
              <a:rPr lang="en-US" sz="2400" dirty="0">
                <a:latin typeface="Times New Roman" panose="02020603050405020304" pitchFamily="18" charset="0"/>
              </a:rPr>
              <a:t>As a results, the circuit will produce PWM output as shown in the  output waveform</a:t>
            </a:r>
          </a:p>
          <a:p>
            <a:pPr marL="457200" indent="-457200" algn="just">
              <a:buClr>
                <a:srgbClr val="FF00FF"/>
              </a:buClr>
              <a:buSzPct val="125000"/>
              <a:buFont typeface="Fira Sans Condensed ExtraBold" panose="020B0903050000020004" pitchFamily="34" charset="0"/>
              <a:buChar char="■"/>
            </a:pPr>
            <a:r>
              <a:rPr lang="en-US" sz="2400" dirty="0">
                <a:latin typeface="Times New Roman" panose="02020603050405020304" pitchFamily="18" charset="0"/>
              </a:rPr>
              <a:t>Note 1:  With this circuit the average value of both inputs should be nearly the same. This is easily achieved with equal value resistors </a:t>
            </a:r>
            <a:r>
              <a:rPr lang="en-US" sz="2400" dirty="0">
                <a:solidFill>
                  <a:schemeClr val="bg1">
                    <a:lumMod val="65000"/>
                  </a:schemeClr>
                </a:solidFill>
                <a:latin typeface="Times New Roman" panose="02020603050405020304" pitchFamily="18" charset="0"/>
              </a:rPr>
              <a:t>(at the inverting and non-inverting terminal) </a:t>
            </a:r>
            <a:r>
              <a:rPr lang="en-US" sz="2400" dirty="0">
                <a:latin typeface="Times New Roman" panose="02020603050405020304" pitchFamily="18" charset="0"/>
              </a:rPr>
              <a:t> to ground </a:t>
            </a:r>
          </a:p>
          <a:p>
            <a:pPr marL="457200" indent="-457200" algn="just">
              <a:buClr>
                <a:srgbClr val="FF00FF"/>
              </a:buClr>
              <a:buSzPct val="125000"/>
              <a:buFont typeface="Fira Sans Condensed ExtraBold" panose="020B0903050000020004" pitchFamily="34" charset="0"/>
              <a:buChar char="■"/>
            </a:pPr>
            <a:r>
              <a:rPr lang="en-US" sz="2400" dirty="0">
                <a:latin typeface="Times New Roman" panose="02020603050405020304" pitchFamily="18" charset="0"/>
              </a:rPr>
              <a:t>Note 2: And  +V and –V values should not exceed </a:t>
            </a:r>
            <a:r>
              <a:rPr lang="en-US" sz="2400" dirty="0" err="1">
                <a:latin typeface="Times New Roman" panose="02020603050405020304" pitchFamily="18" charset="0"/>
              </a:rPr>
              <a:t>Vcc</a:t>
            </a:r>
            <a:r>
              <a:rPr lang="en-US" sz="2400" dirty="0">
                <a:latin typeface="Times New Roman" panose="02020603050405020304" pitchFamily="18" charset="0"/>
              </a:rPr>
              <a:t>.</a:t>
            </a:r>
          </a:p>
        </p:txBody>
      </p:sp>
    </p:spTree>
    <p:extLst>
      <p:ext uri="{BB962C8B-B14F-4D97-AF65-F5344CB8AC3E}">
        <p14:creationId xmlns:p14="http://schemas.microsoft.com/office/powerpoint/2010/main" val="26887430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0A16372-6095-75C0-204A-797142970DA9}"/>
              </a:ext>
            </a:extLst>
          </p:cNvPr>
          <p:cNvPicPr>
            <a:picLocks noChangeAspect="1"/>
          </p:cNvPicPr>
          <p:nvPr/>
        </p:nvPicPr>
        <p:blipFill>
          <a:blip r:embed="rId2"/>
          <a:stretch>
            <a:fillRect/>
          </a:stretch>
        </p:blipFill>
        <p:spPr>
          <a:xfrm>
            <a:off x="97436" y="816451"/>
            <a:ext cx="8949128" cy="3441281"/>
          </a:xfrm>
          <a:prstGeom prst="rect">
            <a:avLst/>
          </a:prstGeom>
        </p:spPr>
      </p:pic>
      <p:sp>
        <p:nvSpPr>
          <p:cNvPr id="5" name="TextBox 4">
            <a:extLst>
              <a:ext uri="{FF2B5EF4-FFF2-40B4-BE49-F238E27FC236}">
                <a16:creationId xmlns:a16="http://schemas.microsoft.com/office/drawing/2014/main" id="{D001D68C-6E75-3923-F146-3B3EBF18EF36}"/>
              </a:ext>
            </a:extLst>
          </p:cNvPr>
          <p:cNvSpPr txBox="1"/>
          <p:nvPr/>
        </p:nvSpPr>
        <p:spPr>
          <a:xfrm>
            <a:off x="151083" y="4363637"/>
            <a:ext cx="8811854" cy="461665"/>
          </a:xfrm>
          <a:prstGeom prst="rect">
            <a:avLst/>
          </a:prstGeom>
          <a:noFill/>
        </p:spPr>
        <p:txBody>
          <a:bodyPr wrap="square">
            <a:spAutoFit/>
          </a:bodyPr>
          <a:lstStyle/>
          <a:p>
            <a:pPr algn="ctr"/>
            <a:r>
              <a:rPr lang="en-US" sz="2400" b="1" dirty="0">
                <a:latin typeface="Times New Roman" panose="02020603050405020304" pitchFamily="18" charset="0"/>
              </a:rPr>
              <a:t>FIGURE </a:t>
            </a:r>
            <a:r>
              <a:rPr lang="en-US" sz="2400" b="1" dirty="0">
                <a:solidFill>
                  <a:srgbClr val="FF0000"/>
                </a:solidFill>
                <a:latin typeface="Times New Roman" panose="02020603050405020304" pitchFamily="18" charset="0"/>
              </a:rPr>
              <a:t>1</a:t>
            </a:r>
            <a:r>
              <a:rPr lang="en-US" sz="2400" b="1" dirty="0">
                <a:latin typeface="Times New Roman" panose="02020603050405020304" pitchFamily="18" charset="0"/>
              </a:rPr>
              <a:t>(</a:t>
            </a:r>
            <a:r>
              <a:rPr lang="en-US" sz="2400" b="1" dirty="0">
                <a:solidFill>
                  <a:srgbClr val="FF00FF"/>
                </a:solidFill>
                <a:latin typeface="Times New Roman" panose="02020603050405020304" pitchFamily="18" charset="0"/>
              </a:rPr>
              <a:t>a</a:t>
            </a:r>
            <a:r>
              <a:rPr lang="en-US" sz="2400" b="1" dirty="0">
                <a:latin typeface="Times New Roman" panose="02020603050405020304" pitchFamily="18" charset="0"/>
              </a:rPr>
              <a:t>) : PWM Generation</a:t>
            </a:r>
            <a:endParaRPr lang="en-US" sz="2400" dirty="0"/>
          </a:p>
        </p:txBody>
      </p:sp>
    </p:spTree>
    <p:extLst>
      <p:ext uri="{BB962C8B-B14F-4D97-AF65-F5344CB8AC3E}">
        <p14:creationId xmlns:p14="http://schemas.microsoft.com/office/powerpoint/2010/main" val="18498360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039110-0BC0-3E7B-BD2C-EDE85F812E90}"/>
              </a:ext>
            </a:extLst>
          </p:cNvPr>
          <p:cNvSpPr txBox="1"/>
          <p:nvPr/>
        </p:nvSpPr>
        <p:spPr>
          <a:xfrm>
            <a:off x="0" y="128535"/>
            <a:ext cx="9144000" cy="6524863"/>
          </a:xfrm>
          <a:prstGeom prst="rect">
            <a:avLst/>
          </a:prstGeom>
          <a:noFill/>
        </p:spPr>
        <p:txBody>
          <a:bodyPr wrap="square">
            <a:spAutoFit/>
          </a:bodyPr>
          <a:lstStyle/>
          <a:p>
            <a:pPr algn="just">
              <a:buClr>
                <a:srgbClr val="FF00FF"/>
              </a:buClr>
              <a:buSzPct val="125000"/>
            </a:pPr>
            <a:r>
              <a:rPr lang="en-US" sz="2200" b="1" u="sng" dirty="0">
                <a:solidFill>
                  <a:srgbClr val="FF0000"/>
                </a:solidFill>
              </a:rPr>
              <a:t>P</a:t>
            </a:r>
            <a:r>
              <a:rPr lang="en-US" sz="2200" b="1" u="sng" dirty="0">
                <a:solidFill>
                  <a:srgbClr val="FF00FF"/>
                </a:solidFill>
              </a:rPr>
              <a:t>W</a:t>
            </a:r>
            <a:r>
              <a:rPr lang="en-US" sz="2200" b="1" u="sng" dirty="0">
                <a:solidFill>
                  <a:srgbClr val="FF0000"/>
                </a:solidFill>
              </a:rPr>
              <a:t>M Detection</a:t>
            </a:r>
          </a:p>
          <a:p>
            <a:pPr marL="457200" indent="-457200" algn="just">
              <a:buClr>
                <a:srgbClr val="FF00FF"/>
              </a:buClr>
              <a:buSzPct val="125000"/>
              <a:buFont typeface="Fira Sans Condensed ExtraBold" panose="020B0903050000020004" pitchFamily="34" charset="0"/>
              <a:buChar char="■"/>
            </a:pPr>
            <a:r>
              <a:rPr lang="en-US" sz="2200" i="0" strike="noStrike" baseline="0" dirty="0">
                <a:latin typeface="Times New Roman" panose="02020603050405020304" pitchFamily="18" charset="0"/>
              </a:rPr>
              <a:t>The concept of PWM detection is shown in </a:t>
            </a:r>
            <a:r>
              <a:rPr lang="en-US" sz="2200" dirty="0">
                <a:latin typeface="Times New Roman" panose="02020603050405020304" pitchFamily="18" charset="0"/>
              </a:rPr>
              <a:t>Figure </a:t>
            </a:r>
            <a:r>
              <a:rPr lang="en-US" sz="2200" b="1" dirty="0">
                <a:solidFill>
                  <a:srgbClr val="FF0000"/>
                </a:solidFill>
                <a:latin typeface="Times New Roman" panose="02020603050405020304" pitchFamily="18" charset="0"/>
              </a:rPr>
              <a:t>1</a:t>
            </a:r>
            <a:r>
              <a:rPr lang="en-US" sz="2200" dirty="0">
                <a:latin typeface="Times New Roman" panose="02020603050405020304" pitchFamily="18" charset="0"/>
              </a:rPr>
              <a:t>(</a:t>
            </a:r>
            <a:r>
              <a:rPr lang="en-US" sz="2200" b="1" dirty="0">
                <a:solidFill>
                  <a:srgbClr val="FF00FF"/>
                </a:solidFill>
                <a:latin typeface="Times New Roman" panose="02020603050405020304" pitchFamily="18" charset="0"/>
              </a:rPr>
              <a:t>b</a:t>
            </a:r>
            <a:r>
              <a:rPr lang="en-US" sz="2200" dirty="0">
                <a:latin typeface="Times New Roman" panose="02020603050405020304" pitchFamily="18" charset="0"/>
              </a:rPr>
              <a:t>) whereby we need to convert PWM into PAM signal and then use LPF to recover the message signal</a:t>
            </a:r>
            <a:r>
              <a:rPr lang="en-US" sz="2200" i="0" strike="noStrike" baseline="0" dirty="0">
                <a:latin typeface="Times New Roman" panose="02020603050405020304" pitchFamily="18" charset="0"/>
              </a:rPr>
              <a:t>.</a:t>
            </a:r>
          </a:p>
          <a:p>
            <a:pPr marL="457200" indent="-457200" algn="just">
              <a:buClr>
                <a:srgbClr val="FF00FF"/>
              </a:buClr>
              <a:buSzPct val="125000"/>
              <a:buFont typeface="Fira Sans Condensed ExtraBold" panose="020B0903050000020004" pitchFamily="34" charset="0"/>
              <a:buChar char="■"/>
            </a:pPr>
            <a:r>
              <a:rPr lang="en-US" sz="2200" dirty="0">
                <a:latin typeface="Times New Roman" panose="02020603050405020304" pitchFamily="18" charset="0"/>
              </a:rPr>
              <a:t>And the corresponding circuit diagram is shown in Figure </a:t>
            </a:r>
            <a:r>
              <a:rPr lang="en-US" sz="2200" b="1" dirty="0">
                <a:solidFill>
                  <a:srgbClr val="FF0000"/>
                </a:solidFill>
                <a:latin typeface="Times New Roman" panose="02020603050405020304" pitchFamily="18" charset="0"/>
              </a:rPr>
              <a:t>1</a:t>
            </a:r>
            <a:r>
              <a:rPr lang="en-US" sz="2200" dirty="0">
                <a:latin typeface="Times New Roman" panose="02020603050405020304" pitchFamily="18" charset="0"/>
              </a:rPr>
              <a:t>(</a:t>
            </a:r>
            <a:r>
              <a:rPr lang="en-US" sz="2200" b="1" dirty="0">
                <a:solidFill>
                  <a:srgbClr val="FF00FF"/>
                </a:solidFill>
                <a:latin typeface="Times New Roman" panose="02020603050405020304" pitchFamily="18" charset="0"/>
              </a:rPr>
              <a:t>c</a:t>
            </a:r>
            <a:r>
              <a:rPr lang="en-US" sz="2200" dirty="0">
                <a:latin typeface="Times New Roman" panose="02020603050405020304" pitchFamily="18" charset="0"/>
              </a:rPr>
              <a:t>).</a:t>
            </a:r>
          </a:p>
          <a:p>
            <a:pPr marL="457200" indent="-457200" algn="just">
              <a:buClr>
                <a:srgbClr val="FF00FF"/>
              </a:buClr>
              <a:buSzPct val="125000"/>
              <a:buFont typeface="Fira Sans Condensed ExtraBold" panose="020B0903050000020004" pitchFamily="34" charset="0"/>
              <a:buChar char="■"/>
            </a:pPr>
            <a:endParaRPr lang="en-US" sz="2200" dirty="0">
              <a:latin typeface="Times New Roman" panose="02020603050405020304" pitchFamily="18" charset="0"/>
            </a:endParaRPr>
          </a:p>
          <a:p>
            <a:pPr marL="457200" indent="-457200" algn="just">
              <a:buClr>
                <a:srgbClr val="FF00FF"/>
              </a:buClr>
              <a:buSzPct val="125000"/>
              <a:buFont typeface="Fira Sans Condensed ExtraBold" panose="020B0903050000020004" pitchFamily="34" charset="0"/>
              <a:buChar char="■"/>
            </a:pPr>
            <a:r>
              <a:rPr lang="en-US" sz="2200" dirty="0">
                <a:latin typeface="Times New Roman" panose="02020603050405020304" pitchFamily="18" charset="0"/>
              </a:rPr>
              <a:t>The transistor T1 works as an inverter. Hence </a:t>
            </a:r>
            <a:r>
              <a:rPr lang="en-US" sz="2200" dirty="0">
                <a:solidFill>
                  <a:srgbClr val="FF0000"/>
                </a:solidFill>
                <a:latin typeface="Times New Roman" panose="02020603050405020304" pitchFamily="18" charset="0"/>
              </a:rPr>
              <a:t>during the time interval A-B</a:t>
            </a:r>
            <a:r>
              <a:rPr lang="en-US" sz="2200" dirty="0">
                <a:latin typeface="Times New Roman" panose="02020603050405020304" pitchFamily="18" charset="0"/>
              </a:rPr>
              <a:t>, when the PWM signal is high, the input to the transistor T2 is low. Therefore, during this time interval, the transistor T2 is cut-off and the </a:t>
            </a:r>
            <a:r>
              <a:rPr lang="en-US" sz="2200" dirty="0">
                <a:solidFill>
                  <a:srgbClr val="FF0000"/>
                </a:solidFill>
                <a:latin typeface="Times New Roman" panose="02020603050405020304" pitchFamily="18" charset="0"/>
              </a:rPr>
              <a:t>capacitor C gets charged through an R-C combination</a:t>
            </a:r>
          </a:p>
          <a:p>
            <a:pPr marL="457200" indent="-457200" algn="just">
              <a:buClr>
                <a:srgbClr val="FF00FF"/>
              </a:buClr>
              <a:buSzPct val="125000"/>
              <a:buFont typeface="Fira Sans Condensed ExtraBold" panose="020B0903050000020004" pitchFamily="34" charset="0"/>
              <a:buChar char="■"/>
            </a:pPr>
            <a:endParaRPr lang="en-US" sz="2200" dirty="0">
              <a:latin typeface="Times New Roman" panose="02020603050405020304" pitchFamily="18" charset="0"/>
            </a:endParaRPr>
          </a:p>
          <a:p>
            <a:pPr marL="457200" indent="-457200" algn="just">
              <a:buClr>
                <a:srgbClr val="FF00FF"/>
              </a:buClr>
              <a:buSzPct val="125000"/>
              <a:buFont typeface="Fira Sans Condensed ExtraBold" panose="020B0903050000020004" pitchFamily="34" charset="0"/>
              <a:buChar char="■"/>
            </a:pPr>
            <a:r>
              <a:rPr lang="en-US" sz="2200" dirty="0">
                <a:solidFill>
                  <a:srgbClr val="FF0000"/>
                </a:solidFill>
                <a:latin typeface="Times New Roman" panose="02020603050405020304" pitchFamily="18" charset="0"/>
              </a:rPr>
              <a:t>During the time interval B–C </a:t>
            </a:r>
            <a:r>
              <a:rPr lang="en-US" sz="2200" dirty="0">
                <a:latin typeface="Times New Roman" panose="02020603050405020304" pitchFamily="18" charset="0"/>
              </a:rPr>
              <a:t>when the PWM signal is low, the input to the transistor T2 is high, and it gets saturated. The </a:t>
            </a:r>
            <a:r>
              <a:rPr lang="en-US" sz="2200" dirty="0">
                <a:solidFill>
                  <a:srgbClr val="FF0000"/>
                </a:solidFill>
                <a:latin typeface="Times New Roman" panose="02020603050405020304" pitchFamily="18" charset="0"/>
              </a:rPr>
              <a:t>capacitor C then discharges very rapidly through T2.</a:t>
            </a:r>
            <a:r>
              <a:rPr lang="en-US" sz="2200" dirty="0">
                <a:latin typeface="Times New Roman" panose="02020603050405020304" pitchFamily="18" charset="0"/>
              </a:rPr>
              <a:t> Therefore, collector voltage of T2 during the interval B-C is then low. Thus </a:t>
            </a:r>
            <a:r>
              <a:rPr lang="en-US" sz="2200" u="sng" dirty="0">
                <a:latin typeface="Times New Roman" panose="02020603050405020304" pitchFamily="18" charset="0"/>
              </a:rPr>
              <a:t>the waveform at the collector of T2 is more or less a saw-tooth waveform whose envelope is the modulating signal</a:t>
            </a:r>
            <a:r>
              <a:rPr lang="en-US" sz="2200" b="1" dirty="0">
                <a:latin typeface="Times New Roman" panose="02020603050405020304" pitchFamily="18" charset="0"/>
              </a:rPr>
              <a:t>.</a:t>
            </a:r>
          </a:p>
          <a:p>
            <a:pPr marL="457200" indent="-457200" algn="just">
              <a:buClr>
                <a:srgbClr val="FF00FF"/>
              </a:buClr>
              <a:buSzPct val="125000"/>
              <a:buFont typeface="Fira Sans Condensed ExtraBold" panose="020B0903050000020004" pitchFamily="34" charset="0"/>
              <a:buChar char="■"/>
            </a:pPr>
            <a:endParaRPr lang="en-US" sz="2200" b="1" dirty="0">
              <a:latin typeface="Times New Roman" panose="02020603050405020304" pitchFamily="18" charset="0"/>
            </a:endParaRPr>
          </a:p>
          <a:p>
            <a:pPr marL="457200" indent="-457200" algn="just">
              <a:buClr>
                <a:srgbClr val="FF00FF"/>
              </a:buClr>
              <a:buSzPct val="125000"/>
              <a:buFont typeface="Fira Sans Condensed ExtraBold" panose="020B0903050000020004" pitchFamily="34" charset="0"/>
              <a:buChar char="■"/>
            </a:pPr>
            <a:r>
              <a:rPr lang="en-US" sz="2200" dirty="0">
                <a:latin typeface="Times New Roman" panose="02020603050405020304" pitchFamily="18" charset="0"/>
              </a:rPr>
              <a:t>The OPAMP which is designed as 2</a:t>
            </a:r>
            <a:r>
              <a:rPr lang="en-US" sz="2200" baseline="30000" dirty="0">
                <a:latin typeface="Times New Roman" panose="02020603050405020304" pitchFamily="18" charset="0"/>
              </a:rPr>
              <a:t>nd</a:t>
            </a:r>
            <a:r>
              <a:rPr lang="en-US" sz="2200" dirty="0">
                <a:latin typeface="Times New Roman" panose="02020603050405020304" pitchFamily="18" charset="0"/>
              </a:rPr>
              <a:t> order LPF will reproduce the message signal.</a:t>
            </a:r>
          </a:p>
        </p:txBody>
      </p:sp>
    </p:spTree>
    <p:extLst>
      <p:ext uri="{BB962C8B-B14F-4D97-AF65-F5344CB8AC3E}">
        <p14:creationId xmlns:p14="http://schemas.microsoft.com/office/powerpoint/2010/main" val="15897663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B429CE6-56F7-BD6B-B1FD-E1D675C19F95}"/>
              </a:ext>
            </a:extLst>
          </p:cNvPr>
          <p:cNvPicPr>
            <a:picLocks noChangeAspect="1"/>
          </p:cNvPicPr>
          <p:nvPr/>
        </p:nvPicPr>
        <p:blipFill>
          <a:blip r:embed="rId2"/>
          <a:stretch>
            <a:fillRect/>
          </a:stretch>
        </p:blipFill>
        <p:spPr>
          <a:xfrm>
            <a:off x="249269" y="2253198"/>
            <a:ext cx="8807701" cy="3562985"/>
          </a:xfrm>
          <a:prstGeom prst="rect">
            <a:avLst/>
          </a:prstGeom>
        </p:spPr>
      </p:pic>
      <p:sp>
        <p:nvSpPr>
          <p:cNvPr id="4" name="TextBox 3">
            <a:extLst>
              <a:ext uri="{FF2B5EF4-FFF2-40B4-BE49-F238E27FC236}">
                <a16:creationId xmlns:a16="http://schemas.microsoft.com/office/drawing/2014/main" id="{B8CC3231-0AAD-3A86-E67F-E023DAC6F60C}"/>
              </a:ext>
            </a:extLst>
          </p:cNvPr>
          <p:cNvSpPr txBox="1"/>
          <p:nvPr/>
        </p:nvSpPr>
        <p:spPr>
          <a:xfrm>
            <a:off x="151083" y="5802688"/>
            <a:ext cx="8811854" cy="461665"/>
          </a:xfrm>
          <a:prstGeom prst="rect">
            <a:avLst/>
          </a:prstGeom>
          <a:noFill/>
        </p:spPr>
        <p:txBody>
          <a:bodyPr wrap="square">
            <a:spAutoFit/>
          </a:bodyPr>
          <a:lstStyle/>
          <a:p>
            <a:pPr algn="ctr"/>
            <a:r>
              <a:rPr lang="en-US" sz="2400" b="1" dirty="0">
                <a:latin typeface="Times New Roman" panose="02020603050405020304" pitchFamily="18" charset="0"/>
              </a:rPr>
              <a:t>FIGURE 1(</a:t>
            </a:r>
            <a:r>
              <a:rPr lang="en-US" sz="2400" b="1" dirty="0">
                <a:solidFill>
                  <a:srgbClr val="FF00FF"/>
                </a:solidFill>
                <a:latin typeface="Times New Roman" panose="02020603050405020304" pitchFamily="18" charset="0"/>
              </a:rPr>
              <a:t>c</a:t>
            </a:r>
            <a:r>
              <a:rPr lang="en-US" sz="2400" b="1" dirty="0">
                <a:latin typeface="Times New Roman" panose="02020603050405020304" pitchFamily="18" charset="0"/>
              </a:rPr>
              <a:t>) : Circuit of PWM Detection</a:t>
            </a:r>
            <a:endParaRPr lang="en-US" sz="2400" dirty="0"/>
          </a:p>
        </p:txBody>
      </p:sp>
      <p:sp>
        <p:nvSpPr>
          <p:cNvPr id="5" name="Rectangle 4">
            <a:extLst>
              <a:ext uri="{FF2B5EF4-FFF2-40B4-BE49-F238E27FC236}">
                <a16:creationId xmlns:a16="http://schemas.microsoft.com/office/drawing/2014/main" id="{FAF242A3-E249-6154-C051-CF9FCBA99694}"/>
              </a:ext>
            </a:extLst>
          </p:cNvPr>
          <p:cNvSpPr/>
          <p:nvPr/>
        </p:nvSpPr>
        <p:spPr>
          <a:xfrm>
            <a:off x="1411581" y="197368"/>
            <a:ext cx="2608288" cy="11392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PWM to PAM Converter</a:t>
            </a:r>
          </a:p>
        </p:txBody>
      </p:sp>
      <p:cxnSp>
        <p:nvCxnSpPr>
          <p:cNvPr id="6" name="Straight Arrow Connector 5">
            <a:extLst>
              <a:ext uri="{FF2B5EF4-FFF2-40B4-BE49-F238E27FC236}">
                <a16:creationId xmlns:a16="http://schemas.microsoft.com/office/drawing/2014/main" id="{08B427F4-2249-FB97-09CC-51FAE4D688B2}"/>
              </a:ext>
            </a:extLst>
          </p:cNvPr>
          <p:cNvCxnSpPr/>
          <p:nvPr/>
        </p:nvCxnSpPr>
        <p:spPr>
          <a:xfrm>
            <a:off x="152407" y="781984"/>
            <a:ext cx="1274164"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43BFA8AB-F588-DE92-8E25-E0EE4EEC1660}"/>
              </a:ext>
            </a:extLst>
          </p:cNvPr>
          <p:cNvCxnSpPr/>
          <p:nvPr/>
        </p:nvCxnSpPr>
        <p:spPr>
          <a:xfrm>
            <a:off x="7699953" y="781984"/>
            <a:ext cx="1274164"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AB64CC21-42D7-C774-FECE-6F79AA6CDA23}"/>
              </a:ext>
            </a:extLst>
          </p:cNvPr>
          <p:cNvSpPr/>
          <p:nvPr/>
        </p:nvSpPr>
        <p:spPr>
          <a:xfrm>
            <a:off x="5091665" y="197368"/>
            <a:ext cx="2608288" cy="11392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Reconstruction Filter (LPF)</a:t>
            </a:r>
          </a:p>
        </p:txBody>
      </p:sp>
      <p:cxnSp>
        <p:nvCxnSpPr>
          <p:cNvPr id="9" name="Straight Arrow Connector 8">
            <a:extLst>
              <a:ext uri="{FF2B5EF4-FFF2-40B4-BE49-F238E27FC236}">
                <a16:creationId xmlns:a16="http://schemas.microsoft.com/office/drawing/2014/main" id="{9B1A467B-68CD-B5E5-335F-F45C971E65A7}"/>
              </a:ext>
            </a:extLst>
          </p:cNvPr>
          <p:cNvCxnSpPr>
            <a:cxnSpLocks/>
          </p:cNvCxnSpPr>
          <p:nvPr/>
        </p:nvCxnSpPr>
        <p:spPr>
          <a:xfrm>
            <a:off x="4019869" y="781984"/>
            <a:ext cx="1071796"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8C26E2C-4652-99C0-DA4F-01BAFF6B01B0}"/>
              </a:ext>
            </a:extLst>
          </p:cNvPr>
          <p:cNvSpPr txBox="1"/>
          <p:nvPr/>
        </p:nvSpPr>
        <p:spPr>
          <a:xfrm>
            <a:off x="214726" y="1683283"/>
            <a:ext cx="8811854" cy="461665"/>
          </a:xfrm>
          <a:prstGeom prst="rect">
            <a:avLst/>
          </a:prstGeom>
          <a:noFill/>
        </p:spPr>
        <p:txBody>
          <a:bodyPr wrap="square">
            <a:spAutoFit/>
          </a:bodyPr>
          <a:lstStyle/>
          <a:p>
            <a:pPr algn="ctr"/>
            <a:r>
              <a:rPr lang="en-US" sz="2400" b="1" dirty="0">
                <a:latin typeface="Times New Roman" panose="02020603050405020304" pitchFamily="18" charset="0"/>
              </a:rPr>
              <a:t>FIGURE </a:t>
            </a:r>
            <a:r>
              <a:rPr lang="en-US" sz="2400" dirty="0">
                <a:solidFill>
                  <a:srgbClr val="FF0000"/>
                </a:solidFill>
                <a:latin typeface="Times New Roman" panose="02020603050405020304" pitchFamily="18" charset="0"/>
              </a:rPr>
              <a:t>1</a:t>
            </a:r>
            <a:r>
              <a:rPr lang="en-US" sz="2400" b="1" dirty="0">
                <a:latin typeface="Times New Roman" panose="02020603050405020304" pitchFamily="18" charset="0"/>
              </a:rPr>
              <a:t>(</a:t>
            </a:r>
            <a:r>
              <a:rPr lang="en-US" sz="2400" b="1" dirty="0">
                <a:solidFill>
                  <a:srgbClr val="FF00FF"/>
                </a:solidFill>
                <a:latin typeface="Times New Roman" panose="02020603050405020304" pitchFamily="18" charset="0"/>
              </a:rPr>
              <a:t>b</a:t>
            </a:r>
            <a:r>
              <a:rPr lang="en-US" sz="2400" b="1" dirty="0">
                <a:latin typeface="Times New Roman" panose="02020603050405020304" pitchFamily="18" charset="0"/>
              </a:rPr>
              <a:t>) : Concept of PWM detection</a:t>
            </a:r>
            <a:endParaRPr lang="en-US" sz="2400" dirty="0"/>
          </a:p>
        </p:txBody>
      </p:sp>
    </p:spTree>
    <p:extLst>
      <p:ext uri="{BB962C8B-B14F-4D97-AF65-F5344CB8AC3E}">
        <p14:creationId xmlns:p14="http://schemas.microsoft.com/office/powerpoint/2010/main" val="18797216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21">
            <a:extLst>
              <a:ext uri="{FF2B5EF4-FFF2-40B4-BE49-F238E27FC236}">
                <a16:creationId xmlns:a16="http://schemas.microsoft.com/office/drawing/2014/main" id="{6AAF4046-E2B7-9F33-4B3D-6017F192AAD3}"/>
              </a:ext>
            </a:extLst>
          </p:cNvPr>
          <p:cNvSpPr/>
          <p:nvPr/>
        </p:nvSpPr>
        <p:spPr>
          <a:xfrm>
            <a:off x="74952" y="205438"/>
            <a:ext cx="8964117" cy="4893647"/>
          </a:xfrm>
          <a:prstGeom prst="rect">
            <a:avLst/>
          </a:prstGeom>
        </p:spPr>
        <p:txBody>
          <a:bodyPr wrap="square">
            <a:spAutoFit/>
          </a:bodyPr>
          <a:lstStyle/>
          <a:p>
            <a:pPr marL="457200" lvl="0" indent="-457200" algn="just" fontAlgn="base">
              <a:spcBef>
                <a:spcPct val="0"/>
              </a:spcBef>
              <a:spcAft>
                <a:spcPct val="0"/>
              </a:spcAft>
              <a:buClr>
                <a:srgbClr val="FF00FF"/>
              </a:buClr>
              <a:buSzPct val="125000"/>
              <a:buFont typeface="Fira Sans Condensed ExtraBold" panose="020B0903050000020004" pitchFamily="34" charset="0"/>
              <a:buChar char="■"/>
            </a:pPr>
            <a:r>
              <a:rPr lang="en-US" sz="2400" b="1" dirty="0">
                <a:solidFill>
                  <a:srgbClr val="002060"/>
                </a:solidFill>
                <a:latin typeface="Times New Roman" pitchFamily="18" charset="0"/>
                <a:cs typeface="Times New Roman" pitchFamily="18" charset="0"/>
              </a:rPr>
              <a:t>Advantage of </a:t>
            </a:r>
            <a:r>
              <a:rPr lang="en-US" sz="2400" b="1" dirty="0">
                <a:solidFill>
                  <a:srgbClr val="FF0000"/>
                </a:solidFill>
                <a:latin typeface="Times New Roman" pitchFamily="18" charset="0"/>
                <a:cs typeface="Times New Roman" pitchFamily="18" charset="0"/>
              </a:rPr>
              <a:t>PWM</a:t>
            </a:r>
            <a:r>
              <a:rPr lang="en-US" sz="2400" b="1" dirty="0">
                <a:solidFill>
                  <a:srgbClr val="002060"/>
                </a:solidFill>
                <a:latin typeface="Times New Roman" pitchFamily="18" charset="0"/>
                <a:cs typeface="Times New Roman" pitchFamily="18" charset="0"/>
              </a:rPr>
              <a:t>:</a:t>
            </a:r>
          </a:p>
          <a:p>
            <a:pPr marL="914400" lvl="1" indent="-457200" algn="just" fontAlgn="base">
              <a:spcBef>
                <a:spcPct val="0"/>
              </a:spcBef>
              <a:spcAft>
                <a:spcPct val="0"/>
              </a:spcAft>
              <a:buClr>
                <a:srgbClr val="FF00FF"/>
              </a:buClr>
              <a:buSzPct val="125000"/>
              <a:buFont typeface="Fira Sans Condensed ExtraBold" panose="020B0903050000020004" pitchFamily="34" charset="0"/>
              <a:buChar char="■"/>
            </a:pPr>
            <a:r>
              <a:rPr lang="en-US" sz="2400" dirty="0">
                <a:latin typeface="Times New Roman" pitchFamily="18" charset="0"/>
                <a:cs typeface="Times New Roman" pitchFamily="18" charset="0"/>
              </a:rPr>
              <a:t>As the amplitude is held constant, any noise pick-ups can easily  be removed (clipped!). Therefore, </a:t>
            </a:r>
            <a:r>
              <a:rPr lang="en-US" sz="2400" b="1" dirty="0">
                <a:latin typeface="Times New Roman" pitchFamily="18" charset="0"/>
                <a:cs typeface="Times New Roman" pitchFamily="18" charset="0"/>
              </a:rPr>
              <a:t>noise in PWM is less </a:t>
            </a:r>
            <a:r>
              <a:rPr lang="en-US" sz="2400" dirty="0">
                <a:latin typeface="Times New Roman" pitchFamily="18" charset="0"/>
                <a:cs typeface="Times New Roman" pitchFamily="18" charset="0"/>
              </a:rPr>
              <a:t>than PAM</a:t>
            </a:r>
          </a:p>
          <a:p>
            <a:pPr marL="914400" lvl="1" indent="-457200" algn="just" fontAlgn="base">
              <a:spcBef>
                <a:spcPct val="0"/>
              </a:spcBef>
              <a:spcAft>
                <a:spcPct val="0"/>
              </a:spcAft>
              <a:buClr>
                <a:srgbClr val="FF00FF"/>
              </a:buClr>
              <a:buSzPct val="125000"/>
              <a:buFont typeface="Fira Sans Condensed ExtraBold" panose="020B0903050000020004" pitchFamily="34" charset="0"/>
              <a:buChar char="■"/>
            </a:pPr>
            <a:r>
              <a:rPr lang="en-US" sz="2400" dirty="0">
                <a:latin typeface="Times New Roman" pitchFamily="18" charset="0"/>
                <a:cs typeface="Times New Roman" pitchFamily="18" charset="0"/>
              </a:rPr>
              <a:t>PWM does </a:t>
            </a:r>
            <a:r>
              <a:rPr lang="en-US" sz="2400" b="1" dirty="0">
                <a:latin typeface="Times New Roman" pitchFamily="18" charset="0"/>
                <a:cs typeface="Times New Roman" pitchFamily="18" charset="0"/>
              </a:rPr>
              <a:t>not require synchronization </a:t>
            </a:r>
            <a:r>
              <a:rPr lang="en-US" sz="2400" dirty="0">
                <a:latin typeface="Times New Roman" pitchFamily="18" charset="0"/>
                <a:cs typeface="Times New Roman" pitchFamily="18" charset="0"/>
              </a:rPr>
              <a:t>between transmitter and receiver</a:t>
            </a:r>
          </a:p>
          <a:p>
            <a:pPr marL="914400" lvl="1" indent="-457200" algn="just" fontAlgn="base">
              <a:spcBef>
                <a:spcPct val="0"/>
              </a:spcBef>
              <a:spcAft>
                <a:spcPct val="0"/>
              </a:spcAft>
              <a:buClr>
                <a:srgbClr val="FF00FF"/>
              </a:buClr>
              <a:buSzPct val="125000"/>
              <a:buFont typeface="Fira Sans Condensed ExtraBold" panose="020B0903050000020004" pitchFamily="34" charset="0"/>
              <a:buChar char="■"/>
            </a:pPr>
            <a:endParaRPr lang="en-US" sz="2400" dirty="0">
              <a:latin typeface="Times New Roman" pitchFamily="18" charset="0"/>
              <a:cs typeface="Times New Roman" pitchFamily="18" charset="0"/>
            </a:endParaRPr>
          </a:p>
          <a:p>
            <a:pPr marL="457200" lvl="0" indent="-457200" algn="just" fontAlgn="base">
              <a:spcBef>
                <a:spcPct val="0"/>
              </a:spcBef>
              <a:spcAft>
                <a:spcPct val="0"/>
              </a:spcAft>
              <a:buClr>
                <a:srgbClr val="FF00FF"/>
              </a:buClr>
              <a:buSzPct val="125000"/>
              <a:buFont typeface="Fira Sans Condensed ExtraBold" panose="020B0903050000020004" pitchFamily="34" charset="0"/>
              <a:buChar char="■"/>
            </a:pPr>
            <a:r>
              <a:rPr lang="en-US" sz="2400" b="1" dirty="0">
                <a:solidFill>
                  <a:srgbClr val="002060"/>
                </a:solidFill>
                <a:latin typeface="Times New Roman" pitchFamily="18" charset="0"/>
                <a:cs typeface="Times New Roman" pitchFamily="18" charset="0"/>
              </a:rPr>
              <a:t>Disadvantage of </a:t>
            </a:r>
            <a:r>
              <a:rPr lang="en-US" sz="2400" b="1" dirty="0">
                <a:solidFill>
                  <a:srgbClr val="FF0000"/>
                </a:solidFill>
                <a:latin typeface="Times New Roman" pitchFamily="18" charset="0"/>
                <a:cs typeface="Times New Roman" pitchFamily="18" charset="0"/>
              </a:rPr>
              <a:t>PWM</a:t>
            </a:r>
            <a:r>
              <a:rPr lang="en-US" sz="2400" b="1" dirty="0">
                <a:solidFill>
                  <a:srgbClr val="002060"/>
                </a:solidFill>
                <a:latin typeface="Times New Roman" pitchFamily="18" charset="0"/>
                <a:cs typeface="Times New Roman" pitchFamily="18" charset="0"/>
              </a:rPr>
              <a:t>:</a:t>
            </a:r>
          </a:p>
          <a:p>
            <a:pPr marL="914400" lvl="1" indent="-457200" algn="just" fontAlgn="base">
              <a:spcBef>
                <a:spcPct val="0"/>
              </a:spcBef>
              <a:spcAft>
                <a:spcPct val="0"/>
              </a:spcAft>
              <a:buClr>
                <a:srgbClr val="FF00FF"/>
              </a:buClr>
              <a:buSzPct val="125000"/>
              <a:buFont typeface="Fira Sans Condensed ExtraBold" panose="020B0903050000020004" pitchFamily="34" charset="0"/>
              <a:buChar char="■"/>
            </a:pPr>
            <a:r>
              <a:rPr lang="en-US" sz="2400" b="1" dirty="0">
                <a:latin typeface="Times New Roman" pitchFamily="18" charset="0"/>
                <a:cs typeface="Times New Roman" pitchFamily="18" charset="0"/>
              </a:rPr>
              <a:t>Large bandwidth </a:t>
            </a:r>
            <a:r>
              <a:rPr lang="en-US" sz="2400" dirty="0">
                <a:latin typeface="Times New Roman" pitchFamily="18" charset="0"/>
                <a:cs typeface="Times New Roman" pitchFamily="18" charset="0"/>
              </a:rPr>
              <a:t>is required compared with PAM</a:t>
            </a:r>
          </a:p>
          <a:p>
            <a:pPr marL="914400" lvl="1" indent="-457200" algn="just" fontAlgn="base">
              <a:spcBef>
                <a:spcPct val="0"/>
              </a:spcBef>
              <a:spcAft>
                <a:spcPct val="0"/>
              </a:spcAft>
              <a:buClr>
                <a:srgbClr val="FF00FF"/>
              </a:buClr>
              <a:buSzPct val="125000"/>
              <a:buFont typeface="Fira Sans Condensed ExtraBold" panose="020B0903050000020004" pitchFamily="34" charset="0"/>
              <a:buChar char="■"/>
            </a:pPr>
            <a:r>
              <a:rPr lang="en-US" sz="2400" dirty="0">
                <a:latin typeface="Times New Roman" pitchFamily="18" charset="0"/>
                <a:cs typeface="Times New Roman" pitchFamily="18" charset="0"/>
              </a:rPr>
              <a:t>Since width of the pulse is varying,  the transmitter </a:t>
            </a:r>
            <a:r>
              <a:rPr lang="en-US" sz="2400" b="1" dirty="0">
                <a:latin typeface="Times New Roman" pitchFamily="18" charset="0"/>
                <a:cs typeface="Times New Roman" pitchFamily="18" charset="0"/>
              </a:rPr>
              <a:t>must be able to handle the large power </a:t>
            </a:r>
            <a:r>
              <a:rPr lang="en-US" sz="2400" dirty="0">
                <a:latin typeface="Times New Roman" pitchFamily="18" charset="0"/>
                <a:cs typeface="Times New Roman" pitchFamily="18" charset="0"/>
              </a:rPr>
              <a:t>corresponding to large width of the pulse.</a:t>
            </a:r>
          </a:p>
          <a:p>
            <a:pPr marL="914400" lvl="1" indent="-457200" algn="just" fontAlgn="base">
              <a:spcBef>
                <a:spcPct val="0"/>
              </a:spcBef>
              <a:spcAft>
                <a:spcPct val="0"/>
              </a:spcAft>
              <a:buClr>
                <a:srgbClr val="FF00FF"/>
              </a:buClr>
              <a:buSzPct val="125000"/>
              <a:buFont typeface="Fira Sans Condensed ExtraBold" panose="020B0903050000020004" pitchFamily="34" charset="0"/>
              <a:buChar char="■"/>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755484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4ACF55-A484-43BB-6229-80506BB90AE0}"/>
              </a:ext>
            </a:extLst>
          </p:cNvPr>
          <p:cNvSpPr txBox="1"/>
          <p:nvPr/>
        </p:nvSpPr>
        <p:spPr>
          <a:xfrm>
            <a:off x="114300" y="1012954"/>
            <a:ext cx="8844197" cy="6001643"/>
          </a:xfrm>
          <a:prstGeom prst="rect">
            <a:avLst/>
          </a:prstGeom>
          <a:noFill/>
        </p:spPr>
        <p:txBody>
          <a:bodyPr wrap="square">
            <a:spAutoFit/>
          </a:bodyPr>
          <a:lstStyle/>
          <a:p>
            <a:pPr marL="457200" indent="-457200" algn="just">
              <a:buClr>
                <a:srgbClr val="FF00FF"/>
              </a:buClr>
              <a:buSzPct val="125000"/>
              <a:buFont typeface="Fira Sans Condensed ExtraBold" panose="020B0903050000020004" pitchFamily="34" charset="0"/>
              <a:buChar char="■"/>
            </a:pPr>
            <a:r>
              <a:rPr lang="en-US" sz="2400" dirty="0">
                <a:solidFill>
                  <a:schemeClr val="bg1">
                    <a:lumMod val="75000"/>
                  </a:schemeClr>
                </a:solidFill>
              </a:rPr>
              <a:t>RECALL that in analog modulation systems, some parameter of a sinusoidal carrier is varied according to the instantaneous value of the modulating signal.</a:t>
            </a:r>
          </a:p>
          <a:p>
            <a:pPr marL="457200" indent="-457200" algn="just">
              <a:buClr>
                <a:srgbClr val="FF00FF"/>
              </a:buClr>
              <a:buSzPct val="125000"/>
              <a:buFont typeface="Fira Sans Condensed ExtraBold" panose="020B0903050000020004" pitchFamily="34" charset="0"/>
              <a:buChar char="■"/>
            </a:pPr>
            <a:endParaRPr lang="en-US" sz="2400" dirty="0"/>
          </a:p>
          <a:p>
            <a:pPr marL="457200" indent="-457200" algn="just">
              <a:buClr>
                <a:srgbClr val="FF00FF"/>
              </a:buClr>
              <a:buSzPct val="125000"/>
              <a:buFont typeface="Fira Sans Condensed ExtraBold" panose="020B0903050000020004" pitchFamily="34" charset="0"/>
              <a:buChar char="■"/>
            </a:pPr>
            <a:r>
              <a:rPr lang="en-US" sz="2400" dirty="0"/>
              <a:t>In Pulse modulation methods, the carrier is no longer a continuous signal but consists of a pulse train. And some parameter of which is varied according to the instantaneous value of the modulating signal.</a:t>
            </a:r>
          </a:p>
          <a:p>
            <a:pPr marL="457200" indent="-457200" algn="just">
              <a:buClr>
                <a:srgbClr val="FF00FF"/>
              </a:buClr>
              <a:buSzPct val="125000"/>
              <a:buFont typeface="Fira Sans Condensed ExtraBold" panose="020B0903050000020004" pitchFamily="34" charset="0"/>
              <a:buChar char="■"/>
            </a:pPr>
            <a:endParaRPr lang="en-US" sz="2400" dirty="0"/>
          </a:p>
          <a:p>
            <a:pPr marL="457200" indent="-457200" algn="just">
              <a:buClr>
                <a:srgbClr val="FF00FF"/>
              </a:buClr>
              <a:buSzPct val="125000"/>
              <a:buFont typeface="Fira Sans Condensed ExtraBold" panose="020B0903050000020004" pitchFamily="34" charset="0"/>
              <a:buChar char="■"/>
            </a:pPr>
            <a:r>
              <a:rPr lang="en-US" sz="2400" dirty="0"/>
              <a:t>So in </a:t>
            </a:r>
            <a:r>
              <a:rPr lang="en-US" sz="2400" b="1" dirty="0"/>
              <a:t>Pulse Position Modulation</a:t>
            </a:r>
            <a:r>
              <a:rPr lang="en-US" sz="2400" dirty="0"/>
              <a:t>, the “</a:t>
            </a:r>
            <a:r>
              <a:rPr lang="en-US" sz="2400" dirty="0">
                <a:solidFill>
                  <a:srgbClr val="FF0000"/>
                </a:solidFill>
              </a:rPr>
              <a:t>position</a:t>
            </a:r>
            <a:r>
              <a:rPr lang="en-US" sz="2400" dirty="0"/>
              <a:t>” of the pulse train (</a:t>
            </a:r>
            <a:r>
              <a:rPr lang="en-US" sz="2400" dirty="0">
                <a:solidFill>
                  <a:srgbClr val="FF0000"/>
                </a:solidFill>
              </a:rPr>
              <a:t>from the reference</a:t>
            </a:r>
            <a:r>
              <a:rPr lang="en-US" sz="2400" dirty="0"/>
              <a:t>) is varied according to the instantaneous value of the modulating signal.</a:t>
            </a:r>
          </a:p>
          <a:p>
            <a:pPr marL="457200" indent="-457200" algn="just">
              <a:buClr>
                <a:srgbClr val="FF00FF"/>
              </a:buClr>
              <a:buSzPct val="125000"/>
              <a:buFont typeface="Fira Sans Condensed ExtraBold" panose="020B0903050000020004" pitchFamily="34" charset="0"/>
              <a:buChar char="■"/>
            </a:pPr>
            <a:endParaRPr lang="en-US" sz="2400" dirty="0"/>
          </a:p>
          <a:p>
            <a:pPr marL="457200" indent="-457200" algn="just">
              <a:buClr>
                <a:srgbClr val="FF00FF"/>
              </a:buClr>
              <a:buSzPct val="125000"/>
              <a:buFont typeface="Fira Sans Condensed ExtraBold" panose="020B0903050000020004" pitchFamily="34" charset="0"/>
              <a:buChar char="■"/>
            </a:pPr>
            <a:r>
              <a:rPr lang="en-US" sz="2400" dirty="0"/>
              <a:t>Let us discuss how to generate and detect the PPM </a:t>
            </a:r>
            <a:r>
              <a:rPr lang="en-US" sz="2400" dirty="0">
                <a:solidFill>
                  <a:schemeClr val="bg1">
                    <a:lumMod val="65000"/>
                  </a:schemeClr>
                </a:solidFill>
              </a:rPr>
              <a:t>(from the next slide)</a:t>
            </a:r>
          </a:p>
          <a:p>
            <a:pPr marL="457200" indent="-457200" algn="just">
              <a:buClr>
                <a:srgbClr val="FF00FF"/>
              </a:buClr>
              <a:buSzPct val="125000"/>
              <a:buFont typeface="Fira Sans Condensed ExtraBold" panose="020B0903050000020004" pitchFamily="34" charset="0"/>
              <a:buChar char="■"/>
            </a:pPr>
            <a:endParaRPr lang="en-US" sz="2400" dirty="0"/>
          </a:p>
        </p:txBody>
      </p:sp>
      <p:sp>
        <p:nvSpPr>
          <p:cNvPr id="4" name="Rectangle 3">
            <a:extLst>
              <a:ext uri="{FF2B5EF4-FFF2-40B4-BE49-F238E27FC236}">
                <a16:creationId xmlns:a16="http://schemas.microsoft.com/office/drawing/2014/main" id="{2306A74B-8EFB-9A0A-BF6F-484831090A6D}"/>
              </a:ext>
            </a:extLst>
          </p:cNvPr>
          <p:cNvSpPr/>
          <p:nvPr/>
        </p:nvSpPr>
        <p:spPr>
          <a:xfrm>
            <a:off x="114300" y="220376"/>
            <a:ext cx="8915400" cy="584775"/>
          </a:xfrm>
          <a:prstGeom prst="rect">
            <a:avLst/>
          </a:prstGeom>
          <a:solidFill>
            <a:srgbClr val="FFFF00"/>
          </a:solidFill>
          <a:ln w="114300">
            <a:solidFill>
              <a:srgbClr val="00B0F0"/>
            </a:solidFill>
          </a:ln>
          <a:scene3d>
            <a:camera prst="orthographicFront"/>
            <a:lightRig rig="threePt" dir="t"/>
          </a:scene3d>
          <a:sp3d>
            <a:bevelT prst="slope"/>
            <a:bevelB/>
          </a:sp3d>
        </p:spPr>
        <p:txBody>
          <a:bodyPr wrap="square">
            <a:spAutoFit/>
          </a:bodyPr>
          <a:lstStyle/>
          <a:p>
            <a:r>
              <a:rPr lang="en-US" sz="3200" b="1" dirty="0">
                <a:solidFill>
                  <a:srgbClr val="FF0000"/>
                </a:solidFill>
              </a:rPr>
              <a:t>Pulse Position Modulation and Demodulation</a:t>
            </a:r>
          </a:p>
        </p:txBody>
      </p:sp>
    </p:spTree>
    <p:extLst>
      <p:ext uri="{BB962C8B-B14F-4D97-AF65-F5344CB8AC3E}">
        <p14:creationId xmlns:p14="http://schemas.microsoft.com/office/powerpoint/2010/main" val="12846362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670BEF-0A20-B225-4C60-AEF2B1FB6312}"/>
              </a:ext>
            </a:extLst>
          </p:cNvPr>
          <p:cNvSpPr txBox="1"/>
          <p:nvPr/>
        </p:nvSpPr>
        <p:spPr>
          <a:xfrm>
            <a:off x="0" y="128535"/>
            <a:ext cx="8987589" cy="6432530"/>
          </a:xfrm>
          <a:prstGeom prst="rect">
            <a:avLst/>
          </a:prstGeom>
          <a:noFill/>
        </p:spPr>
        <p:txBody>
          <a:bodyPr wrap="square">
            <a:spAutoFit/>
          </a:bodyPr>
          <a:lstStyle/>
          <a:p>
            <a:pPr algn="just">
              <a:buClr>
                <a:srgbClr val="FF00FF"/>
              </a:buClr>
              <a:buSzPct val="125000"/>
            </a:pPr>
            <a:r>
              <a:rPr lang="en-US" sz="2800" b="1" u="sng" dirty="0">
                <a:solidFill>
                  <a:srgbClr val="FF0000"/>
                </a:solidFill>
              </a:rPr>
              <a:t>P</a:t>
            </a:r>
            <a:r>
              <a:rPr lang="en-US" sz="2800" b="1" u="sng" dirty="0">
                <a:solidFill>
                  <a:srgbClr val="FF00FF"/>
                </a:solidFill>
              </a:rPr>
              <a:t>W</a:t>
            </a:r>
            <a:r>
              <a:rPr lang="en-US" sz="2800" b="1" u="sng" dirty="0">
                <a:solidFill>
                  <a:srgbClr val="FF0000"/>
                </a:solidFill>
              </a:rPr>
              <a:t>M Generation</a:t>
            </a:r>
          </a:p>
          <a:p>
            <a:pPr marL="457200" indent="-457200" algn="just">
              <a:buClr>
                <a:srgbClr val="FF00FF"/>
              </a:buClr>
              <a:buSzPct val="125000"/>
              <a:buFont typeface="Fira Sans Condensed ExtraBold" panose="020B0903050000020004" pitchFamily="34" charset="0"/>
              <a:buChar char="■"/>
            </a:pPr>
            <a:r>
              <a:rPr lang="en-US" sz="2400" i="0" u="none" strike="noStrike" baseline="0" dirty="0">
                <a:latin typeface="Times New Roman" panose="02020603050405020304" pitchFamily="18" charset="0"/>
              </a:rPr>
              <a:t>The </a:t>
            </a:r>
            <a:r>
              <a:rPr lang="en-US" sz="2400" dirty="0">
                <a:latin typeface="Times New Roman" panose="02020603050405020304" pitchFamily="18" charset="0"/>
              </a:rPr>
              <a:t>circuit of Figure </a:t>
            </a:r>
            <a:r>
              <a:rPr lang="en-US" sz="2400" b="1" dirty="0">
                <a:solidFill>
                  <a:srgbClr val="FF0000"/>
                </a:solidFill>
                <a:latin typeface="Times New Roman" panose="02020603050405020304" pitchFamily="18" charset="0"/>
              </a:rPr>
              <a:t>1</a:t>
            </a:r>
            <a:r>
              <a:rPr lang="en-US" sz="2400" dirty="0">
                <a:latin typeface="Times New Roman" panose="02020603050405020304" pitchFamily="18" charset="0"/>
              </a:rPr>
              <a:t>(</a:t>
            </a:r>
            <a:r>
              <a:rPr lang="en-US" sz="2400" b="1" dirty="0">
                <a:solidFill>
                  <a:srgbClr val="FF00FF"/>
                </a:solidFill>
                <a:latin typeface="Times New Roman" panose="02020603050405020304" pitchFamily="18" charset="0"/>
              </a:rPr>
              <a:t>a</a:t>
            </a:r>
            <a:r>
              <a:rPr lang="en-US" sz="2400" dirty="0">
                <a:latin typeface="Times New Roman" panose="02020603050405020304" pitchFamily="18" charset="0"/>
              </a:rPr>
              <a:t>) is used to generate pulse position modulation (PPM) signal</a:t>
            </a:r>
            <a:r>
              <a:rPr lang="en-US" sz="2400" i="0" u="none" strike="noStrike" baseline="0" dirty="0">
                <a:latin typeface="Times New Roman" panose="02020603050405020304" pitchFamily="18" charset="0"/>
              </a:rPr>
              <a:t>.</a:t>
            </a:r>
          </a:p>
          <a:p>
            <a:pPr marL="457200" indent="-457200" algn="just">
              <a:buClr>
                <a:srgbClr val="FF00FF"/>
              </a:buClr>
              <a:buSzPct val="125000"/>
              <a:buFont typeface="Fira Sans Condensed ExtraBold" panose="020B0903050000020004" pitchFamily="34" charset="0"/>
              <a:buChar char="■"/>
            </a:pPr>
            <a:endParaRPr lang="en-US" sz="2400" i="0" u="none" strike="noStrike" baseline="0" dirty="0">
              <a:latin typeface="Times New Roman" panose="02020603050405020304" pitchFamily="18" charset="0"/>
            </a:endParaRPr>
          </a:p>
          <a:p>
            <a:pPr marL="457200" indent="-457200" algn="just">
              <a:buClr>
                <a:srgbClr val="FF00FF"/>
              </a:buClr>
              <a:buSzPct val="125000"/>
              <a:buFont typeface="Fira Sans Condensed ExtraBold" panose="020B0903050000020004" pitchFamily="34" charset="0"/>
              <a:buChar char="■"/>
            </a:pPr>
            <a:r>
              <a:rPr lang="en-US" sz="2400" dirty="0">
                <a:latin typeface="Times New Roman" panose="02020603050405020304" pitchFamily="18" charset="0"/>
              </a:rPr>
              <a:t>Firstly, a PWM signal corresponding to the message is produced using a high gain comparator and sawtooth waveform.</a:t>
            </a:r>
          </a:p>
          <a:p>
            <a:pPr marL="457200" indent="-457200" algn="just">
              <a:buClr>
                <a:srgbClr val="FF00FF"/>
              </a:buClr>
              <a:buSzPct val="125000"/>
              <a:buFont typeface="Fira Sans Condensed ExtraBold" panose="020B0903050000020004" pitchFamily="34" charset="0"/>
              <a:buChar char="■"/>
            </a:pPr>
            <a:endParaRPr lang="en-US" sz="2400" dirty="0">
              <a:latin typeface="Times New Roman" panose="02020603050405020304" pitchFamily="18" charset="0"/>
            </a:endParaRPr>
          </a:p>
          <a:p>
            <a:pPr marL="457200" indent="-457200" algn="just">
              <a:buClr>
                <a:srgbClr val="FF00FF"/>
              </a:buClr>
              <a:buSzPct val="125000"/>
              <a:buFont typeface="Fira Sans Condensed ExtraBold" panose="020B0903050000020004" pitchFamily="34" charset="0"/>
              <a:buChar char="■"/>
            </a:pPr>
            <a:r>
              <a:rPr lang="en-US" sz="2400" dirty="0">
                <a:latin typeface="Times New Roman" panose="02020603050405020304" pitchFamily="18" charset="0"/>
              </a:rPr>
              <a:t>Secondly, the PWM signals are passed through an </a:t>
            </a:r>
            <a:r>
              <a:rPr lang="en-US" sz="2400" dirty="0" err="1">
                <a:latin typeface="Times New Roman" panose="02020603050405020304" pitchFamily="18" charset="0"/>
              </a:rPr>
              <a:t>invering</a:t>
            </a:r>
            <a:r>
              <a:rPr lang="en-US" sz="2400" dirty="0">
                <a:latin typeface="Times New Roman" panose="02020603050405020304" pitchFamily="18" charset="0"/>
              </a:rPr>
              <a:t>-OPAMP based differentiator which produces negative and positive spike signals </a:t>
            </a:r>
            <a:r>
              <a:rPr lang="en-US" sz="2400" dirty="0">
                <a:solidFill>
                  <a:schemeClr val="bg1">
                    <a:lumMod val="65000"/>
                  </a:schemeClr>
                </a:solidFill>
                <a:latin typeface="Times New Roman" panose="02020603050405020304" pitchFamily="18" charset="0"/>
              </a:rPr>
              <a:t>(corresponding to rising and falling edge of the PWM)</a:t>
            </a:r>
          </a:p>
          <a:p>
            <a:pPr marL="457200" indent="-457200" algn="just">
              <a:buClr>
                <a:srgbClr val="FF00FF"/>
              </a:buClr>
              <a:buSzPct val="125000"/>
              <a:buFont typeface="Fira Sans Condensed ExtraBold" panose="020B0903050000020004" pitchFamily="34" charset="0"/>
              <a:buChar char="■"/>
            </a:pPr>
            <a:endParaRPr lang="en-US" sz="2400" dirty="0">
              <a:solidFill>
                <a:schemeClr val="bg1">
                  <a:lumMod val="65000"/>
                </a:schemeClr>
              </a:solidFill>
              <a:latin typeface="Times New Roman" panose="02020603050405020304" pitchFamily="18" charset="0"/>
            </a:endParaRPr>
          </a:p>
          <a:p>
            <a:pPr marL="457200" indent="-457200" algn="just">
              <a:buClr>
                <a:srgbClr val="FF00FF"/>
              </a:buClr>
              <a:buSzPct val="125000"/>
              <a:buFont typeface="Fira Sans Condensed ExtraBold" panose="020B0903050000020004" pitchFamily="34" charset="0"/>
              <a:buChar char="■"/>
            </a:pPr>
            <a:r>
              <a:rPr lang="en-US" sz="2400" dirty="0">
                <a:latin typeface="Times New Roman" panose="02020603050405020304" pitchFamily="18" charset="0"/>
              </a:rPr>
              <a:t>Then the negative spikes are </a:t>
            </a:r>
            <a:r>
              <a:rPr lang="en-US" sz="2400" dirty="0" err="1">
                <a:latin typeface="Times New Roman" panose="02020603050405020304" pitchFamily="18" charset="0"/>
              </a:rPr>
              <a:t>bypassd</a:t>
            </a:r>
            <a:r>
              <a:rPr lang="en-US" sz="2400" dirty="0">
                <a:latin typeface="Times New Roman" panose="02020603050405020304" pitchFamily="18" charset="0"/>
              </a:rPr>
              <a:t> to ground using the diode.</a:t>
            </a:r>
          </a:p>
          <a:p>
            <a:pPr marL="457200" indent="-457200" algn="just">
              <a:buClr>
                <a:srgbClr val="FF00FF"/>
              </a:buClr>
              <a:buSzPct val="125000"/>
              <a:buFont typeface="Fira Sans Condensed ExtraBold" panose="020B0903050000020004" pitchFamily="34" charset="0"/>
              <a:buChar char="■"/>
            </a:pPr>
            <a:endParaRPr lang="en-US" sz="2400" dirty="0">
              <a:latin typeface="Times New Roman" panose="02020603050405020304" pitchFamily="18" charset="0"/>
            </a:endParaRPr>
          </a:p>
          <a:p>
            <a:pPr marL="457200" indent="-457200" algn="just">
              <a:buClr>
                <a:srgbClr val="FF00FF"/>
              </a:buClr>
              <a:buSzPct val="125000"/>
              <a:buFont typeface="Fira Sans Condensed ExtraBold" panose="020B0903050000020004" pitchFamily="34" charset="0"/>
              <a:buChar char="■"/>
            </a:pPr>
            <a:r>
              <a:rPr lang="en-US" sz="2400" dirty="0">
                <a:latin typeface="Times New Roman" panose="02020603050405020304" pitchFamily="18" charset="0"/>
              </a:rPr>
              <a:t>And finally, the positive spikes are used to trigger a monostable multivibrator which in turn produce the PPM signal.</a:t>
            </a:r>
          </a:p>
          <a:p>
            <a:pPr marL="457200" indent="-457200" algn="just">
              <a:buClr>
                <a:srgbClr val="FF00FF"/>
              </a:buClr>
              <a:buSzPct val="125000"/>
              <a:buFont typeface="Fira Sans Condensed ExtraBold" panose="020B0903050000020004" pitchFamily="34" charset="0"/>
              <a:buChar char="■"/>
            </a:pPr>
            <a:r>
              <a:rPr lang="en-US" sz="2400" dirty="0">
                <a:solidFill>
                  <a:schemeClr val="bg1">
                    <a:lumMod val="65000"/>
                  </a:schemeClr>
                </a:solidFill>
                <a:latin typeface="Times New Roman" panose="02020603050405020304" pitchFamily="18" charset="0"/>
              </a:rPr>
              <a:t>(Here it is assumed that you (the learners) are familiar with the basics of OPAMP applications and Multivibrators)</a:t>
            </a:r>
          </a:p>
        </p:txBody>
      </p:sp>
    </p:spTree>
    <p:extLst>
      <p:ext uri="{BB962C8B-B14F-4D97-AF65-F5344CB8AC3E}">
        <p14:creationId xmlns:p14="http://schemas.microsoft.com/office/powerpoint/2010/main" val="2207960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5B02FB-2430-FDD0-F5BC-05C5E1A18031}"/>
              </a:ext>
            </a:extLst>
          </p:cNvPr>
          <p:cNvSpPr/>
          <p:nvPr/>
        </p:nvSpPr>
        <p:spPr>
          <a:xfrm>
            <a:off x="114300" y="220376"/>
            <a:ext cx="8915400" cy="584775"/>
          </a:xfrm>
          <a:prstGeom prst="rect">
            <a:avLst/>
          </a:prstGeom>
          <a:solidFill>
            <a:srgbClr val="FFFF00"/>
          </a:solidFill>
          <a:ln w="114300">
            <a:solidFill>
              <a:srgbClr val="00B0F0"/>
            </a:solidFill>
          </a:ln>
          <a:scene3d>
            <a:camera prst="orthographicFront"/>
            <a:lightRig rig="threePt" dir="t"/>
          </a:scene3d>
          <a:sp3d>
            <a:bevelT prst="slope"/>
            <a:bevelB/>
          </a:sp3d>
        </p:spPr>
        <p:txBody>
          <a:bodyPr wrap="square">
            <a:spAutoFit/>
          </a:bodyPr>
          <a:lstStyle/>
          <a:p>
            <a:r>
              <a:rPr lang="en-US" sz="3200" b="1" dirty="0">
                <a:solidFill>
                  <a:srgbClr val="FF0000"/>
                </a:solidFill>
              </a:rPr>
              <a:t>SAMPLING THEORM</a:t>
            </a:r>
          </a:p>
        </p:txBody>
      </p:sp>
      <p:sp>
        <p:nvSpPr>
          <p:cNvPr id="2" name="Rectangle: Rounded Corners 1">
            <a:extLst>
              <a:ext uri="{FF2B5EF4-FFF2-40B4-BE49-F238E27FC236}">
                <a16:creationId xmlns:a16="http://schemas.microsoft.com/office/drawing/2014/main" id="{97A93966-0189-035D-9798-9DA2D6523FAD}"/>
              </a:ext>
            </a:extLst>
          </p:cNvPr>
          <p:cNvSpPr/>
          <p:nvPr/>
        </p:nvSpPr>
        <p:spPr>
          <a:xfrm>
            <a:off x="594542" y="1116566"/>
            <a:ext cx="1204211" cy="8569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Sampling</a:t>
            </a:r>
          </a:p>
        </p:txBody>
      </p:sp>
      <p:sp>
        <p:nvSpPr>
          <p:cNvPr id="3" name="Rectangle: Rounded Corners 2">
            <a:extLst>
              <a:ext uri="{FF2B5EF4-FFF2-40B4-BE49-F238E27FC236}">
                <a16:creationId xmlns:a16="http://schemas.microsoft.com/office/drawing/2014/main" id="{D723D46C-BFD7-8DF7-C2E7-8DA7AB1CEF86}"/>
              </a:ext>
            </a:extLst>
          </p:cNvPr>
          <p:cNvSpPr/>
          <p:nvPr/>
        </p:nvSpPr>
        <p:spPr>
          <a:xfrm>
            <a:off x="2199230" y="1116566"/>
            <a:ext cx="1204211" cy="8569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A-D Conversion</a:t>
            </a:r>
          </a:p>
        </p:txBody>
      </p:sp>
      <p:sp>
        <p:nvSpPr>
          <p:cNvPr id="5" name="Rectangle: Rounded Corners 4">
            <a:extLst>
              <a:ext uri="{FF2B5EF4-FFF2-40B4-BE49-F238E27FC236}">
                <a16:creationId xmlns:a16="http://schemas.microsoft.com/office/drawing/2014/main" id="{04235B82-B07B-83CF-BDA9-3F94F876A6D9}"/>
              </a:ext>
            </a:extLst>
          </p:cNvPr>
          <p:cNvSpPr/>
          <p:nvPr/>
        </p:nvSpPr>
        <p:spPr>
          <a:xfrm>
            <a:off x="3826895" y="1116566"/>
            <a:ext cx="1332918" cy="8694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Transmission (in suitable form) </a:t>
            </a:r>
          </a:p>
        </p:txBody>
      </p:sp>
      <p:sp>
        <p:nvSpPr>
          <p:cNvPr id="6" name="Rectangle: Rounded Corners 5">
            <a:extLst>
              <a:ext uri="{FF2B5EF4-FFF2-40B4-BE49-F238E27FC236}">
                <a16:creationId xmlns:a16="http://schemas.microsoft.com/office/drawing/2014/main" id="{B3B4DDBA-F780-A27C-388E-920EAE0660AA}"/>
              </a:ext>
            </a:extLst>
          </p:cNvPr>
          <p:cNvSpPr/>
          <p:nvPr/>
        </p:nvSpPr>
        <p:spPr>
          <a:xfrm>
            <a:off x="5570511" y="1101577"/>
            <a:ext cx="1204211" cy="8694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D-A Conversion</a:t>
            </a:r>
          </a:p>
        </p:txBody>
      </p:sp>
      <p:sp>
        <p:nvSpPr>
          <p:cNvPr id="8" name="Rectangle: Rounded Corners 7">
            <a:extLst>
              <a:ext uri="{FF2B5EF4-FFF2-40B4-BE49-F238E27FC236}">
                <a16:creationId xmlns:a16="http://schemas.microsoft.com/office/drawing/2014/main" id="{7698AB6D-41F6-F62B-A4F4-E2058D40D9EB}"/>
              </a:ext>
            </a:extLst>
          </p:cNvPr>
          <p:cNvSpPr/>
          <p:nvPr/>
        </p:nvSpPr>
        <p:spPr>
          <a:xfrm>
            <a:off x="7193767" y="1116566"/>
            <a:ext cx="1204211" cy="8569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Signal Reconstruction</a:t>
            </a:r>
          </a:p>
        </p:txBody>
      </p:sp>
      <p:cxnSp>
        <p:nvCxnSpPr>
          <p:cNvPr id="12" name="Straight Arrow Connector 11">
            <a:extLst>
              <a:ext uri="{FF2B5EF4-FFF2-40B4-BE49-F238E27FC236}">
                <a16:creationId xmlns:a16="http://schemas.microsoft.com/office/drawing/2014/main" id="{36249E31-FE74-0CCB-312F-AA5CCCCAA914}"/>
              </a:ext>
            </a:extLst>
          </p:cNvPr>
          <p:cNvCxnSpPr>
            <a:cxnSpLocks/>
          </p:cNvCxnSpPr>
          <p:nvPr/>
        </p:nvCxnSpPr>
        <p:spPr>
          <a:xfrm>
            <a:off x="219230" y="1545036"/>
            <a:ext cx="425344" cy="0"/>
          </a:xfrm>
          <a:prstGeom prst="straightConnector1">
            <a:avLst/>
          </a:prstGeom>
          <a:ln w="38100">
            <a:solidFill>
              <a:srgbClr val="FF00FF"/>
            </a:solidFill>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63FAE9C-6BEB-92BD-86E3-7FCC1EA3431E}"/>
              </a:ext>
            </a:extLst>
          </p:cNvPr>
          <p:cNvCxnSpPr>
            <a:cxnSpLocks/>
          </p:cNvCxnSpPr>
          <p:nvPr/>
        </p:nvCxnSpPr>
        <p:spPr>
          <a:xfrm>
            <a:off x="1791375" y="1545036"/>
            <a:ext cx="425344" cy="0"/>
          </a:xfrm>
          <a:prstGeom prst="straightConnector1">
            <a:avLst/>
          </a:prstGeom>
          <a:ln w="38100">
            <a:solidFill>
              <a:srgbClr val="FF00FF"/>
            </a:solidFill>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D92E4A4-FE4A-3A9C-B25F-75A8B68BE6C4}"/>
              </a:ext>
            </a:extLst>
          </p:cNvPr>
          <p:cNvCxnSpPr>
            <a:cxnSpLocks/>
          </p:cNvCxnSpPr>
          <p:nvPr/>
        </p:nvCxnSpPr>
        <p:spPr>
          <a:xfrm>
            <a:off x="3410260" y="1545036"/>
            <a:ext cx="425344" cy="0"/>
          </a:xfrm>
          <a:prstGeom prst="straightConnector1">
            <a:avLst/>
          </a:prstGeom>
          <a:ln w="38100">
            <a:solidFill>
              <a:srgbClr val="FF00FF"/>
            </a:solidFill>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CB5D34F-1C1B-FA33-764B-B7D1E955B713}"/>
              </a:ext>
            </a:extLst>
          </p:cNvPr>
          <p:cNvCxnSpPr>
            <a:cxnSpLocks/>
          </p:cNvCxnSpPr>
          <p:nvPr/>
        </p:nvCxnSpPr>
        <p:spPr>
          <a:xfrm>
            <a:off x="5159813" y="1545036"/>
            <a:ext cx="425344" cy="0"/>
          </a:xfrm>
          <a:prstGeom prst="straightConnector1">
            <a:avLst/>
          </a:prstGeom>
          <a:ln w="38100">
            <a:solidFill>
              <a:srgbClr val="FF00FF"/>
            </a:solidFill>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496DCD6-135B-7006-71A6-4F7F92880D6B}"/>
              </a:ext>
            </a:extLst>
          </p:cNvPr>
          <p:cNvCxnSpPr>
            <a:cxnSpLocks/>
          </p:cNvCxnSpPr>
          <p:nvPr/>
        </p:nvCxnSpPr>
        <p:spPr>
          <a:xfrm>
            <a:off x="6783431" y="1545036"/>
            <a:ext cx="425344" cy="0"/>
          </a:xfrm>
          <a:prstGeom prst="straightConnector1">
            <a:avLst/>
          </a:prstGeom>
          <a:ln w="38100">
            <a:solidFill>
              <a:srgbClr val="FF00FF"/>
            </a:solidFill>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337AF25-AE73-C24B-2D58-E0A6124B2B61}"/>
              </a:ext>
            </a:extLst>
          </p:cNvPr>
          <p:cNvCxnSpPr>
            <a:cxnSpLocks/>
          </p:cNvCxnSpPr>
          <p:nvPr/>
        </p:nvCxnSpPr>
        <p:spPr>
          <a:xfrm>
            <a:off x="8389268" y="1545036"/>
            <a:ext cx="425344" cy="0"/>
          </a:xfrm>
          <a:prstGeom prst="straightConnector1">
            <a:avLst/>
          </a:prstGeom>
          <a:ln w="38100">
            <a:solidFill>
              <a:srgbClr val="FF00FF"/>
            </a:solidFill>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B7F81993-915E-D759-685C-A3E52DAAEA4C}"/>
              </a:ext>
            </a:extLst>
          </p:cNvPr>
          <p:cNvSpPr txBox="1"/>
          <p:nvPr/>
        </p:nvSpPr>
        <p:spPr>
          <a:xfrm>
            <a:off x="114300" y="2147114"/>
            <a:ext cx="8915399" cy="3170099"/>
          </a:xfrm>
          <a:prstGeom prst="rect">
            <a:avLst/>
          </a:prstGeom>
          <a:noFill/>
        </p:spPr>
        <p:txBody>
          <a:bodyPr wrap="square">
            <a:spAutoFit/>
          </a:bodyPr>
          <a:lstStyle/>
          <a:p>
            <a:pPr marL="342900" indent="-342900" algn="just">
              <a:buClr>
                <a:srgbClr val="FF00FF"/>
              </a:buClr>
              <a:buSzPct val="125000"/>
              <a:buFont typeface="Fira Sans Condensed ExtraBold" panose="020B0903050000020004" pitchFamily="34" charset="0"/>
              <a:buChar char="■"/>
            </a:pPr>
            <a:r>
              <a:rPr lang="en-US" sz="2000" dirty="0"/>
              <a:t>The block diagram above shows some of the  signal processing in  any digital communication </a:t>
            </a:r>
          </a:p>
          <a:p>
            <a:pPr marL="342900" indent="-342900" algn="just">
              <a:buClr>
                <a:srgbClr val="FF00FF"/>
              </a:buClr>
              <a:buSzPct val="125000"/>
              <a:buFont typeface="Fira Sans Condensed ExtraBold" panose="020B0903050000020004" pitchFamily="34" charset="0"/>
              <a:buChar char="■"/>
            </a:pPr>
            <a:r>
              <a:rPr lang="en-US" sz="2000" dirty="0"/>
              <a:t>The sampler converts continuous-time signal x(t) into discrete-time signal x(n)</a:t>
            </a:r>
          </a:p>
          <a:p>
            <a:pPr marL="342900" indent="-342900" algn="just">
              <a:buClr>
                <a:srgbClr val="FF00FF"/>
              </a:buClr>
              <a:buSzPct val="125000"/>
              <a:buFont typeface="Fira Sans Condensed ExtraBold" panose="020B0903050000020004" pitchFamily="34" charset="0"/>
              <a:buChar char="■"/>
            </a:pPr>
            <a:r>
              <a:rPr lang="en-US" sz="2000" dirty="0"/>
              <a:t>The A-D converter produces corresponding binary data stream</a:t>
            </a:r>
          </a:p>
          <a:p>
            <a:pPr marL="342900" indent="-342900" algn="just">
              <a:buClr>
                <a:srgbClr val="FF00FF"/>
              </a:buClr>
              <a:buSzPct val="125000"/>
              <a:buFont typeface="Fira Sans Condensed ExtraBold" panose="020B0903050000020004" pitchFamily="34" charset="0"/>
              <a:buChar char="■"/>
            </a:pPr>
            <a:r>
              <a:rPr lang="en-US" sz="2000" dirty="0"/>
              <a:t>The binary data may be further processed /stored/modulated and transmitted </a:t>
            </a:r>
          </a:p>
          <a:p>
            <a:pPr marL="342900" indent="-342900" algn="just">
              <a:buClr>
                <a:srgbClr val="FF00FF"/>
              </a:buClr>
              <a:buSzPct val="125000"/>
              <a:buFont typeface="Fira Sans Condensed ExtraBold" panose="020B0903050000020004" pitchFamily="34" charset="0"/>
              <a:buChar char="■"/>
            </a:pPr>
            <a:r>
              <a:rPr lang="en-US" sz="2000" dirty="0"/>
              <a:t>The D-A converter converts the binary data stream into  discrete-time pulses</a:t>
            </a:r>
          </a:p>
          <a:p>
            <a:pPr marL="342900" indent="-342900" algn="just">
              <a:buClr>
                <a:srgbClr val="FF00FF"/>
              </a:buClr>
              <a:buSzPct val="125000"/>
              <a:buFont typeface="Fira Sans Condensed ExtraBold" panose="020B0903050000020004" pitchFamily="34" charset="0"/>
              <a:buChar char="■"/>
            </a:pPr>
            <a:r>
              <a:rPr lang="en-US" sz="2000" dirty="0"/>
              <a:t>Finally, the reconstruction (interpolation) filter reproduces the message back.</a:t>
            </a:r>
          </a:p>
          <a:p>
            <a:pPr marL="342900" indent="-342900" algn="just">
              <a:buClr>
                <a:srgbClr val="FF00FF"/>
              </a:buClr>
              <a:buSzPct val="125000"/>
              <a:buFont typeface="Fira Sans Condensed ExtraBold" panose="020B0903050000020004" pitchFamily="34" charset="0"/>
              <a:buChar char="■"/>
            </a:pPr>
            <a:r>
              <a:rPr lang="en-US" sz="2000" dirty="0"/>
              <a:t>As such, sampling becomes the essential part of any communication (/signal processing) hardware.</a:t>
            </a:r>
          </a:p>
          <a:p>
            <a:pPr marL="342900" indent="-342900" algn="just">
              <a:buClr>
                <a:srgbClr val="FF00FF"/>
              </a:buClr>
              <a:buSzPct val="125000"/>
              <a:buFont typeface="Fira Sans Condensed ExtraBold" panose="020B0903050000020004" pitchFamily="34" charset="0"/>
              <a:buChar char="■"/>
            </a:pPr>
            <a:r>
              <a:rPr lang="en-US" sz="2000" dirty="0"/>
              <a:t>We will discuss the sampling process (in the next slide)</a:t>
            </a:r>
          </a:p>
        </p:txBody>
      </p:sp>
    </p:spTree>
    <p:extLst>
      <p:ext uri="{BB962C8B-B14F-4D97-AF65-F5344CB8AC3E}">
        <p14:creationId xmlns:p14="http://schemas.microsoft.com/office/powerpoint/2010/main" val="16632151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562F705-63DF-FEFE-B003-FB3B16FB4AFF}"/>
              </a:ext>
            </a:extLst>
          </p:cNvPr>
          <p:cNvPicPr>
            <a:picLocks noChangeAspect="1"/>
          </p:cNvPicPr>
          <p:nvPr/>
        </p:nvPicPr>
        <p:blipFill>
          <a:blip r:embed="rId3"/>
          <a:stretch>
            <a:fillRect/>
          </a:stretch>
        </p:blipFill>
        <p:spPr>
          <a:xfrm>
            <a:off x="163697" y="118121"/>
            <a:ext cx="8811855" cy="3992744"/>
          </a:xfrm>
          <a:prstGeom prst="rect">
            <a:avLst/>
          </a:prstGeom>
        </p:spPr>
      </p:pic>
      <p:sp>
        <p:nvSpPr>
          <p:cNvPr id="4" name="TextBox 3">
            <a:extLst>
              <a:ext uri="{FF2B5EF4-FFF2-40B4-BE49-F238E27FC236}">
                <a16:creationId xmlns:a16="http://schemas.microsoft.com/office/drawing/2014/main" id="{FF03D0BA-F5B9-845D-6A25-ADD314AAF185}"/>
              </a:ext>
            </a:extLst>
          </p:cNvPr>
          <p:cNvSpPr txBox="1"/>
          <p:nvPr/>
        </p:nvSpPr>
        <p:spPr>
          <a:xfrm>
            <a:off x="181063" y="4267388"/>
            <a:ext cx="8811854" cy="461665"/>
          </a:xfrm>
          <a:prstGeom prst="rect">
            <a:avLst/>
          </a:prstGeom>
          <a:noFill/>
        </p:spPr>
        <p:txBody>
          <a:bodyPr wrap="square">
            <a:spAutoFit/>
          </a:bodyPr>
          <a:lstStyle/>
          <a:p>
            <a:r>
              <a:rPr lang="en-US" sz="2400" b="1" dirty="0">
                <a:latin typeface="Times New Roman" panose="02020603050405020304" pitchFamily="18" charset="0"/>
              </a:rPr>
              <a:t>FIGURE </a:t>
            </a:r>
            <a:r>
              <a:rPr lang="en-US" sz="2400" b="1" dirty="0">
                <a:solidFill>
                  <a:srgbClr val="FF0000"/>
                </a:solidFill>
                <a:latin typeface="Times New Roman" panose="02020603050405020304" pitchFamily="18" charset="0"/>
              </a:rPr>
              <a:t>1</a:t>
            </a:r>
            <a:r>
              <a:rPr lang="en-US" sz="2400" b="1" dirty="0">
                <a:latin typeface="Times New Roman" panose="02020603050405020304" pitchFamily="18" charset="0"/>
              </a:rPr>
              <a:t>(</a:t>
            </a:r>
            <a:r>
              <a:rPr lang="en-US" sz="2400" b="1" dirty="0">
                <a:solidFill>
                  <a:srgbClr val="FF00FF"/>
                </a:solidFill>
                <a:latin typeface="Times New Roman" panose="02020603050405020304" pitchFamily="18" charset="0"/>
              </a:rPr>
              <a:t>a</a:t>
            </a:r>
            <a:r>
              <a:rPr lang="en-US" sz="2400" b="1" dirty="0">
                <a:latin typeface="Times New Roman" panose="02020603050405020304" pitchFamily="18" charset="0"/>
              </a:rPr>
              <a:t>) : PPM Generation</a:t>
            </a:r>
            <a:endParaRPr lang="en-US" sz="2400" dirty="0"/>
          </a:p>
        </p:txBody>
      </p:sp>
      <p:pic>
        <p:nvPicPr>
          <p:cNvPr id="5" name="Picture 4">
            <a:extLst>
              <a:ext uri="{FF2B5EF4-FFF2-40B4-BE49-F238E27FC236}">
                <a16:creationId xmlns:a16="http://schemas.microsoft.com/office/drawing/2014/main" id="{CC837C67-469E-A44B-480A-84AF6A967E23}"/>
              </a:ext>
            </a:extLst>
          </p:cNvPr>
          <p:cNvPicPr>
            <a:picLocks noChangeAspect="1"/>
          </p:cNvPicPr>
          <p:nvPr/>
        </p:nvPicPr>
        <p:blipFill>
          <a:blip r:embed="rId4"/>
          <a:stretch>
            <a:fillRect/>
          </a:stretch>
        </p:blipFill>
        <p:spPr>
          <a:xfrm>
            <a:off x="5085550" y="2821658"/>
            <a:ext cx="3907367" cy="3986231"/>
          </a:xfrm>
          <a:prstGeom prst="rect">
            <a:avLst/>
          </a:prstGeom>
        </p:spPr>
      </p:pic>
    </p:spTree>
    <p:extLst>
      <p:ext uri="{BB962C8B-B14F-4D97-AF65-F5344CB8AC3E}">
        <p14:creationId xmlns:p14="http://schemas.microsoft.com/office/powerpoint/2010/main" val="2627310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039110-0BC0-3E7B-BD2C-EDE85F812E90}"/>
              </a:ext>
            </a:extLst>
          </p:cNvPr>
          <p:cNvSpPr txBox="1"/>
          <p:nvPr/>
        </p:nvSpPr>
        <p:spPr>
          <a:xfrm>
            <a:off x="0" y="128535"/>
            <a:ext cx="9144000" cy="6524863"/>
          </a:xfrm>
          <a:prstGeom prst="rect">
            <a:avLst/>
          </a:prstGeom>
          <a:noFill/>
        </p:spPr>
        <p:txBody>
          <a:bodyPr wrap="square">
            <a:spAutoFit/>
          </a:bodyPr>
          <a:lstStyle/>
          <a:p>
            <a:pPr algn="just">
              <a:buClr>
                <a:srgbClr val="FF00FF"/>
              </a:buClr>
              <a:buSzPct val="125000"/>
            </a:pPr>
            <a:r>
              <a:rPr lang="en-US" sz="2200" b="1" u="sng" dirty="0">
                <a:solidFill>
                  <a:srgbClr val="FF0000"/>
                </a:solidFill>
              </a:rPr>
              <a:t>P</a:t>
            </a:r>
            <a:r>
              <a:rPr lang="en-US" sz="2200" b="1" u="sng" dirty="0">
                <a:solidFill>
                  <a:srgbClr val="FF00FF"/>
                </a:solidFill>
              </a:rPr>
              <a:t>P</a:t>
            </a:r>
            <a:r>
              <a:rPr lang="en-US" sz="2200" b="1" u="sng" dirty="0">
                <a:solidFill>
                  <a:srgbClr val="FF0000"/>
                </a:solidFill>
              </a:rPr>
              <a:t>M Detection</a:t>
            </a:r>
          </a:p>
          <a:p>
            <a:pPr marL="457200" indent="-457200" algn="just">
              <a:buClr>
                <a:srgbClr val="FF00FF"/>
              </a:buClr>
              <a:buSzPct val="125000"/>
              <a:buFont typeface="Fira Sans Condensed ExtraBold" panose="020B0903050000020004" pitchFamily="34" charset="0"/>
              <a:buChar char="■"/>
            </a:pPr>
            <a:r>
              <a:rPr lang="en-US" sz="2200" i="0" strike="noStrike" baseline="0" dirty="0">
                <a:latin typeface="Times New Roman" panose="02020603050405020304" pitchFamily="18" charset="0"/>
              </a:rPr>
              <a:t>The concept of PPM detection is shown in </a:t>
            </a:r>
            <a:r>
              <a:rPr lang="en-US" sz="2200" dirty="0">
                <a:latin typeface="Times New Roman" panose="02020603050405020304" pitchFamily="18" charset="0"/>
              </a:rPr>
              <a:t>Figure </a:t>
            </a:r>
            <a:r>
              <a:rPr lang="en-US" sz="2200" b="1" dirty="0">
                <a:solidFill>
                  <a:srgbClr val="FF0000"/>
                </a:solidFill>
                <a:latin typeface="Times New Roman" panose="02020603050405020304" pitchFamily="18" charset="0"/>
              </a:rPr>
              <a:t>1</a:t>
            </a:r>
            <a:r>
              <a:rPr lang="en-US" sz="2200" dirty="0">
                <a:latin typeface="Times New Roman" panose="02020603050405020304" pitchFamily="18" charset="0"/>
              </a:rPr>
              <a:t>(</a:t>
            </a:r>
            <a:r>
              <a:rPr lang="en-US" sz="2200" b="1" dirty="0">
                <a:solidFill>
                  <a:srgbClr val="FF00FF"/>
                </a:solidFill>
                <a:latin typeface="Times New Roman" panose="02020603050405020304" pitchFamily="18" charset="0"/>
              </a:rPr>
              <a:t>b</a:t>
            </a:r>
            <a:r>
              <a:rPr lang="en-US" sz="2200" dirty="0">
                <a:latin typeface="Times New Roman" panose="02020603050405020304" pitchFamily="18" charset="0"/>
              </a:rPr>
              <a:t>) whereby we need to convert PPM into PAM signal and then use LPF to recover the message signal</a:t>
            </a:r>
            <a:r>
              <a:rPr lang="en-US" sz="2200" i="0" strike="noStrike" baseline="0" dirty="0">
                <a:latin typeface="Times New Roman" panose="02020603050405020304" pitchFamily="18" charset="0"/>
              </a:rPr>
              <a:t>.</a:t>
            </a:r>
          </a:p>
          <a:p>
            <a:pPr marL="457200" indent="-457200" algn="just">
              <a:buClr>
                <a:srgbClr val="FF00FF"/>
              </a:buClr>
              <a:buSzPct val="125000"/>
              <a:buFont typeface="Fira Sans Condensed ExtraBold" panose="020B0903050000020004" pitchFamily="34" charset="0"/>
              <a:buChar char="■"/>
            </a:pPr>
            <a:r>
              <a:rPr lang="en-US" sz="2200" dirty="0">
                <a:latin typeface="Times New Roman" panose="02020603050405020304" pitchFamily="18" charset="0"/>
              </a:rPr>
              <a:t>And the corresponding circuit diagram is shown in Figure </a:t>
            </a:r>
            <a:r>
              <a:rPr lang="en-US" sz="2200" b="1" dirty="0">
                <a:solidFill>
                  <a:srgbClr val="FF0000"/>
                </a:solidFill>
                <a:latin typeface="Times New Roman" panose="02020603050405020304" pitchFamily="18" charset="0"/>
              </a:rPr>
              <a:t>1</a:t>
            </a:r>
            <a:r>
              <a:rPr lang="en-US" sz="2200" dirty="0">
                <a:latin typeface="Times New Roman" panose="02020603050405020304" pitchFamily="18" charset="0"/>
              </a:rPr>
              <a:t>(</a:t>
            </a:r>
            <a:r>
              <a:rPr lang="en-US" sz="2200" b="1" dirty="0">
                <a:solidFill>
                  <a:srgbClr val="FF00FF"/>
                </a:solidFill>
                <a:latin typeface="Times New Roman" panose="02020603050405020304" pitchFamily="18" charset="0"/>
              </a:rPr>
              <a:t>c</a:t>
            </a:r>
            <a:r>
              <a:rPr lang="en-US" sz="2200" dirty="0">
                <a:latin typeface="Times New Roman" panose="02020603050405020304" pitchFamily="18" charset="0"/>
              </a:rPr>
              <a:t>). It utilizes the fact that the gaps between PPM pulse contains the information about the message signal</a:t>
            </a:r>
          </a:p>
          <a:p>
            <a:pPr marL="457200" indent="-457200" algn="just">
              <a:buClr>
                <a:srgbClr val="FF00FF"/>
              </a:buClr>
              <a:buSzPct val="125000"/>
              <a:buFont typeface="Fira Sans Condensed ExtraBold" panose="020B0903050000020004" pitchFamily="34" charset="0"/>
              <a:buChar char="■"/>
            </a:pPr>
            <a:r>
              <a:rPr lang="en-US" sz="2200" dirty="0">
                <a:solidFill>
                  <a:srgbClr val="FF0000"/>
                </a:solidFill>
                <a:latin typeface="Times New Roman" panose="02020603050405020304" pitchFamily="18" charset="0"/>
              </a:rPr>
              <a:t>During the gap interval A-B between pulses</a:t>
            </a:r>
            <a:r>
              <a:rPr lang="en-US" sz="2200" dirty="0">
                <a:latin typeface="Times New Roman" panose="02020603050405020304" pitchFamily="18" charset="0"/>
              </a:rPr>
              <a:t>, the PPM signal is low, which makes the transistor to OFF and  hence the </a:t>
            </a:r>
            <a:r>
              <a:rPr lang="en-US" sz="2200" dirty="0">
                <a:solidFill>
                  <a:srgbClr val="FF0000"/>
                </a:solidFill>
                <a:latin typeface="Times New Roman" panose="02020603050405020304" pitchFamily="18" charset="0"/>
              </a:rPr>
              <a:t>capacitor C gets charged through an R-C combination</a:t>
            </a:r>
          </a:p>
          <a:p>
            <a:pPr marL="457200" indent="-457200" algn="just">
              <a:buClr>
                <a:srgbClr val="FF00FF"/>
              </a:buClr>
              <a:buSzPct val="125000"/>
              <a:buFont typeface="Fira Sans Condensed ExtraBold" panose="020B0903050000020004" pitchFamily="34" charset="0"/>
              <a:buChar char="■"/>
            </a:pPr>
            <a:endParaRPr lang="en-US" sz="2200" dirty="0">
              <a:solidFill>
                <a:srgbClr val="FF0000"/>
              </a:solidFill>
              <a:latin typeface="Times New Roman" panose="02020603050405020304" pitchFamily="18" charset="0"/>
            </a:endParaRPr>
          </a:p>
          <a:p>
            <a:pPr marL="457200" indent="-457200" algn="just">
              <a:buClr>
                <a:srgbClr val="FF00FF"/>
              </a:buClr>
              <a:buSzPct val="125000"/>
              <a:buFont typeface="Fira Sans Condensed ExtraBold" panose="020B0903050000020004" pitchFamily="34" charset="0"/>
              <a:buChar char="■"/>
            </a:pPr>
            <a:r>
              <a:rPr lang="en-US" sz="2200" dirty="0">
                <a:solidFill>
                  <a:srgbClr val="FF0000"/>
                </a:solidFill>
                <a:latin typeface="Times New Roman" panose="02020603050405020304" pitchFamily="18" charset="0"/>
              </a:rPr>
              <a:t>During the pulse interval B–C, </a:t>
            </a:r>
            <a:r>
              <a:rPr lang="en-US" sz="2200" dirty="0">
                <a:latin typeface="Times New Roman" panose="02020603050405020304" pitchFamily="18" charset="0"/>
              </a:rPr>
              <a:t>the PWM signal is high,  which makes the transistor to ON and hence the </a:t>
            </a:r>
            <a:r>
              <a:rPr lang="en-US" sz="2200" dirty="0">
                <a:solidFill>
                  <a:srgbClr val="FF0000"/>
                </a:solidFill>
                <a:latin typeface="Times New Roman" panose="02020603050405020304" pitchFamily="18" charset="0"/>
              </a:rPr>
              <a:t>capacitor C gets discharged through the transistor</a:t>
            </a:r>
            <a:r>
              <a:rPr lang="en-US" sz="2200" dirty="0">
                <a:solidFill>
                  <a:schemeClr val="bg1">
                    <a:lumMod val="65000"/>
                  </a:schemeClr>
                </a:solidFill>
                <a:latin typeface="Times New Roman" panose="02020603050405020304" pitchFamily="18" charset="0"/>
              </a:rPr>
              <a:t> (to the ground)</a:t>
            </a:r>
          </a:p>
          <a:p>
            <a:pPr marL="457200" indent="-457200" algn="just">
              <a:buClr>
                <a:srgbClr val="FF00FF"/>
              </a:buClr>
              <a:buSzPct val="125000"/>
              <a:buFont typeface="Fira Sans Condensed ExtraBold" panose="020B0903050000020004" pitchFamily="34" charset="0"/>
              <a:buChar char="■"/>
            </a:pPr>
            <a:endParaRPr lang="en-US" sz="2200" dirty="0">
              <a:solidFill>
                <a:schemeClr val="bg1">
                  <a:lumMod val="65000"/>
                </a:schemeClr>
              </a:solidFill>
              <a:latin typeface="Times New Roman" panose="02020603050405020304" pitchFamily="18" charset="0"/>
            </a:endParaRPr>
          </a:p>
          <a:p>
            <a:pPr marL="457200" indent="-457200" algn="just">
              <a:buClr>
                <a:srgbClr val="FF00FF"/>
              </a:buClr>
              <a:buSzPct val="125000"/>
              <a:buFont typeface="Fira Sans Condensed ExtraBold" panose="020B0903050000020004" pitchFamily="34" charset="0"/>
              <a:buChar char="■"/>
            </a:pPr>
            <a:r>
              <a:rPr lang="en-US" sz="2200" dirty="0">
                <a:latin typeface="Times New Roman" panose="02020603050405020304" pitchFamily="18" charset="0"/>
              </a:rPr>
              <a:t>Thus, </a:t>
            </a:r>
            <a:r>
              <a:rPr lang="en-US" sz="2200" u="sng" dirty="0">
                <a:latin typeface="Times New Roman" panose="02020603050405020304" pitchFamily="18" charset="0"/>
              </a:rPr>
              <a:t>the waveform at the collector of the transistor is more or less a saw-tooth waveform whose envelope is the modulating signal</a:t>
            </a:r>
            <a:r>
              <a:rPr lang="en-US" sz="2200" b="1" dirty="0">
                <a:latin typeface="Times New Roman" panose="02020603050405020304" pitchFamily="18" charset="0"/>
              </a:rPr>
              <a:t>.</a:t>
            </a:r>
          </a:p>
          <a:p>
            <a:pPr marL="457200" indent="-457200" algn="just">
              <a:buClr>
                <a:srgbClr val="FF00FF"/>
              </a:buClr>
              <a:buSzPct val="125000"/>
              <a:buFont typeface="Fira Sans Condensed ExtraBold" panose="020B0903050000020004" pitchFamily="34" charset="0"/>
              <a:buChar char="■"/>
            </a:pPr>
            <a:r>
              <a:rPr lang="en-US" sz="2200" dirty="0">
                <a:latin typeface="Times New Roman" panose="02020603050405020304" pitchFamily="18" charset="0"/>
              </a:rPr>
              <a:t>The OPAMP which is designed as 2</a:t>
            </a:r>
            <a:r>
              <a:rPr lang="en-US" sz="2200" baseline="30000" dirty="0">
                <a:latin typeface="Times New Roman" panose="02020603050405020304" pitchFamily="18" charset="0"/>
              </a:rPr>
              <a:t>nd</a:t>
            </a:r>
            <a:r>
              <a:rPr lang="en-US" sz="2200" dirty="0">
                <a:latin typeface="Times New Roman" panose="02020603050405020304" pitchFamily="18" charset="0"/>
              </a:rPr>
              <a:t> order LPF will reproduce the message signal.</a:t>
            </a:r>
          </a:p>
        </p:txBody>
      </p:sp>
    </p:spTree>
    <p:extLst>
      <p:ext uri="{BB962C8B-B14F-4D97-AF65-F5344CB8AC3E}">
        <p14:creationId xmlns:p14="http://schemas.microsoft.com/office/powerpoint/2010/main" val="19785767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CD22A1-193F-225D-BEEF-AA9F887AEF7B}"/>
              </a:ext>
            </a:extLst>
          </p:cNvPr>
          <p:cNvPicPr>
            <a:picLocks noChangeAspect="1"/>
          </p:cNvPicPr>
          <p:nvPr/>
        </p:nvPicPr>
        <p:blipFill>
          <a:blip r:embed="rId2"/>
          <a:stretch>
            <a:fillRect/>
          </a:stretch>
        </p:blipFill>
        <p:spPr>
          <a:xfrm>
            <a:off x="145560" y="2188377"/>
            <a:ext cx="8852880" cy="3610057"/>
          </a:xfrm>
          <a:prstGeom prst="rect">
            <a:avLst/>
          </a:prstGeom>
        </p:spPr>
      </p:pic>
      <p:sp>
        <p:nvSpPr>
          <p:cNvPr id="4" name="Rectangle 3">
            <a:extLst>
              <a:ext uri="{FF2B5EF4-FFF2-40B4-BE49-F238E27FC236}">
                <a16:creationId xmlns:a16="http://schemas.microsoft.com/office/drawing/2014/main" id="{947699B2-B3A6-8979-E9F4-5435A21901AA}"/>
              </a:ext>
            </a:extLst>
          </p:cNvPr>
          <p:cNvSpPr/>
          <p:nvPr/>
        </p:nvSpPr>
        <p:spPr>
          <a:xfrm>
            <a:off x="1411581" y="197368"/>
            <a:ext cx="2608288" cy="11392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PPM to PAM Converter</a:t>
            </a:r>
          </a:p>
        </p:txBody>
      </p:sp>
      <p:cxnSp>
        <p:nvCxnSpPr>
          <p:cNvPr id="5" name="Straight Arrow Connector 4">
            <a:extLst>
              <a:ext uri="{FF2B5EF4-FFF2-40B4-BE49-F238E27FC236}">
                <a16:creationId xmlns:a16="http://schemas.microsoft.com/office/drawing/2014/main" id="{0EC07FB2-F054-7862-A97E-2EE2FED7B9D2}"/>
              </a:ext>
            </a:extLst>
          </p:cNvPr>
          <p:cNvCxnSpPr/>
          <p:nvPr/>
        </p:nvCxnSpPr>
        <p:spPr>
          <a:xfrm>
            <a:off x="152407" y="781984"/>
            <a:ext cx="1274164"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BC1DC3C7-7040-0DA4-D76D-907D495DC451}"/>
              </a:ext>
            </a:extLst>
          </p:cNvPr>
          <p:cNvCxnSpPr/>
          <p:nvPr/>
        </p:nvCxnSpPr>
        <p:spPr>
          <a:xfrm>
            <a:off x="7699953" y="781984"/>
            <a:ext cx="1274164"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7E1C0418-7340-B893-2BF9-2789A371BDC2}"/>
              </a:ext>
            </a:extLst>
          </p:cNvPr>
          <p:cNvSpPr/>
          <p:nvPr/>
        </p:nvSpPr>
        <p:spPr>
          <a:xfrm>
            <a:off x="5091665" y="197368"/>
            <a:ext cx="2608288" cy="11392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Reconstruction Filter (LPF)</a:t>
            </a:r>
          </a:p>
        </p:txBody>
      </p:sp>
      <p:cxnSp>
        <p:nvCxnSpPr>
          <p:cNvPr id="8" name="Straight Arrow Connector 7">
            <a:extLst>
              <a:ext uri="{FF2B5EF4-FFF2-40B4-BE49-F238E27FC236}">
                <a16:creationId xmlns:a16="http://schemas.microsoft.com/office/drawing/2014/main" id="{765F5749-F061-B76A-58C4-C187D9ADE159}"/>
              </a:ext>
            </a:extLst>
          </p:cNvPr>
          <p:cNvCxnSpPr>
            <a:cxnSpLocks/>
          </p:cNvCxnSpPr>
          <p:nvPr/>
        </p:nvCxnSpPr>
        <p:spPr>
          <a:xfrm>
            <a:off x="4019869" y="781984"/>
            <a:ext cx="1071796"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DF3F549-2B7E-9531-9653-9EDC963D16B1}"/>
              </a:ext>
            </a:extLst>
          </p:cNvPr>
          <p:cNvSpPr txBox="1"/>
          <p:nvPr/>
        </p:nvSpPr>
        <p:spPr>
          <a:xfrm>
            <a:off x="214726" y="1683283"/>
            <a:ext cx="8811854" cy="461665"/>
          </a:xfrm>
          <a:prstGeom prst="rect">
            <a:avLst/>
          </a:prstGeom>
          <a:noFill/>
        </p:spPr>
        <p:txBody>
          <a:bodyPr wrap="square">
            <a:spAutoFit/>
          </a:bodyPr>
          <a:lstStyle/>
          <a:p>
            <a:pPr algn="ctr"/>
            <a:r>
              <a:rPr lang="en-US" sz="2400" b="1" dirty="0">
                <a:latin typeface="Times New Roman" panose="02020603050405020304" pitchFamily="18" charset="0"/>
              </a:rPr>
              <a:t>FIGURE </a:t>
            </a:r>
            <a:r>
              <a:rPr lang="en-US" sz="2400" dirty="0">
                <a:solidFill>
                  <a:srgbClr val="FF0000"/>
                </a:solidFill>
                <a:latin typeface="Times New Roman" panose="02020603050405020304" pitchFamily="18" charset="0"/>
              </a:rPr>
              <a:t>1</a:t>
            </a:r>
            <a:r>
              <a:rPr lang="en-US" sz="2400" b="1" dirty="0">
                <a:latin typeface="Times New Roman" panose="02020603050405020304" pitchFamily="18" charset="0"/>
              </a:rPr>
              <a:t>(</a:t>
            </a:r>
            <a:r>
              <a:rPr lang="en-US" sz="2400" b="1" dirty="0">
                <a:solidFill>
                  <a:srgbClr val="FF00FF"/>
                </a:solidFill>
                <a:latin typeface="Times New Roman" panose="02020603050405020304" pitchFamily="18" charset="0"/>
              </a:rPr>
              <a:t>b</a:t>
            </a:r>
            <a:r>
              <a:rPr lang="en-US" sz="2400" b="1" dirty="0">
                <a:latin typeface="Times New Roman" panose="02020603050405020304" pitchFamily="18" charset="0"/>
              </a:rPr>
              <a:t>) : Concept of PPM detection</a:t>
            </a:r>
            <a:endParaRPr lang="en-US" sz="2400" dirty="0"/>
          </a:p>
        </p:txBody>
      </p:sp>
      <p:sp>
        <p:nvSpPr>
          <p:cNvPr id="10" name="TextBox 9">
            <a:extLst>
              <a:ext uri="{FF2B5EF4-FFF2-40B4-BE49-F238E27FC236}">
                <a16:creationId xmlns:a16="http://schemas.microsoft.com/office/drawing/2014/main" id="{FF37650A-99AF-8385-EF03-80C9AC166EDD}"/>
              </a:ext>
            </a:extLst>
          </p:cNvPr>
          <p:cNvSpPr txBox="1"/>
          <p:nvPr/>
        </p:nvSpPr>
        <p:spPr>
          <a:xfrm>
            <a:off x="151083" y="5802688"/>
            <a:ext cx="8811854" cy="461665"/>
          </a:xfrm>
          <a:prstGeom prst="rect">
            <a:avLst/>
          </a:prstGeom>
          <a:noFill/>
        </p:spPr>
        <p:txBody>
          <a:bodyPr wrap="square">
            <a:spAutoFit/>
          </a:bodyPr>
          <a:lstStyle/>
          <a:p>
            <a:pPr algn="ctr"/>
            <a:r>
              <a:rPr lang="en-US" sz="2400" b="1" dirty="0">
                <a:latin typeface="Times New Roman" panose="02020603050405020304" pitchFamily="18" charset="0"/>
              </a:rPr>
              <a:t>FIGURE 1(</a:t>
            </a:r>
            <a:r>
              <a:rPr lang="en-US" sz="2400" b="1" dirty="0">
                <a:solidFill>
                  <a:srgbClr val="FF00FF"/>
                </a:solidFill>
                <a:latin typeface="Times New Roman" panose="02020603050405020304" pitchFamily="18" charset="0"/>
              </a:rPr>
              <a:t>c</a:t>
            </a:r>
            <a:r>
              <a:rPr lang="en-US" sz="2400" b="1" dirty="0">
                <a:latin typeface="Times New Roman" panose="02020603050405020304" pitchFamily="18" charset="0"/>
              </a:rPr>
              <a:t>) : Circuit of PPM Detection</a:t>
            </a:r>
            <a:endParaRPr lang="en-US" sz="2400" dirty="0"/>
          </a:p>
        </p:txBody>
      </p:sp>
    </p:spTree>
    <p:extLst>
      <p:ext uri="{BB962C8B-B14F-4D97-AF65-F5344CB8AC3E}">
        <p14:creationId xmlns:p14="http://schemas.microsoft.com/office/powerpoint/2010/main" val="30280092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21">
            <a:extLst>
              <a:ext uri="{FF2B5EF4-FFF2-40B4-BE49-F238E27FC236}">
                <a16:creationId xmlns:a16="http://schemas.microsoft.com/office/drawing/2014/main" id="{6AAF4046-E2B7-9F33-4B3D-6017F192AAD3}"/>
              </a:ext>
            </a:extLst>
          </p:cNvPr>
          <p:cNvSpPr/>
          <p:nvPr/>
        </p:nvSpPr>
        <p:spPr>
          <a:xfrm>
            <a:off x="74952" y="205438"/>
            <a:ext cx="8964117" cy="4524315"/>
          </a:xfrm>
          <a:prstGeom prst="rect">
            <a:avLst/>
          </a:prstGeom>
        </p:spPr>
        <p:txBody>
          <a:bodyPr wrap="square">
            <a:spAutoFit/>
          </a:bodyPr>
          <a:lstStyle/>
          <a:p>
            <a:pPr marL="457200" lvl="0" indent="-457200" algn="just" fontAlgn="base">
              <a:spcBef>
                <a:spcPct val="0"/>
              </a:spcBef>
              <a:spcAft>
                <a:spcPct val="0"/>
              </a:spcAft>
              <a:buClr>
                <a:srgbClr val="FF00FF"/>
              </a:buClr>
              <a:buSzPct val="125000"/>
              <a:buFont typeface="Fira Sans Condensed ExtraBold" panose="020B0903050000020004" pitchFamily="34" charset="0"/>
              <a:buChar char="■"/>
            </a:pPr>
            <a:r>
              <a:rPr lang="en-US" sz="2400" b="1" dirty="0">
                <a:solidFill>
                  <a:srgbClr val="002060"/>
                </a:solidFill>
                <a:latin typeface="Times New Roman" pitchFamily="18" charset="0"/>
                <a:cs typeface="Times New Roman" pitchFamily="18" charset="0"/>
              </a:rPr>
              <a:t>Advantage of </a:t>
            </a:r>
            <a:r>
              <a:rPr lang="en-US" sz="2400" b="1" dirty="0">
                <a:solidFill>
                  <a:srgbClr val="FF0000"/>
                </a:solidFill>
                <a:latin typeface="Times New Roman" pitchFamily="18" charset="0"/>
                <a:cs typeface="Times New Roman" pitchFamily="18" charset="0"/>
              </a:rPr>
              <a:t>PPM</a:t>
            </a:r>
            <a:r>
              <a:rPr lang="en-US" sz="2400" b="1" dirty="0">
                <a:solidFill>
                  <a:srgbClr val="002060"/>
                </a:solidFill>
                <a:latin typeface="Times New Roman" pitchFamily="18" charset="0"/>
                <a:cs typeface="Times New Roman" pitchFamily="18" charset="0"/>
              </a:rPr>
              <a:t>:</a:t>
            </a:r>
          </a:p>
          <a:p>
            <a:pPr marL="914400" lvl="1" indent="-457200" algn="just" fontAlgn="base">
              <a:spcBef>
                <a:spcPct val="0"/>
              </a:spcBef>
              <a:spcAft>
                <a:spcPct val="0"/>
              </a:spcAft>
              <a:buClr>
                <a:srgbClr val="FF00FF"/>
              </a:buClr>
              <a:buSzPct val="125000"/>
              <a:buFont typeface="Fira Sans Condensed ExtraBold" panose="020B0903050000020004" pitchFamily="34" charset="0"/>
              <a:buChar char="■"/>
            </a:pPr>
            <a:r>
              <a:rPr lang="en-US" sz="2400" dirty="0">
                <a:latin typeface="Times New Roman" pitchFamily="18" charset="0"/>
                <a:cs typeface="Times New Roman" pitchFamily="18" charset="0"/>
              </a:rPr>
              <a:t>Like PWM, as the amplitude is held constant, any noise pick-ups can easily  be removed (clipped!). Therefore, noise in PPM is less than PAM</a:t>
            </a:r>
          </a:p>
          <a:p>
            <a:pPr marL="914400" lvl="1" indent="-457200" algn="just" fontAlgn="base">
              <a:spcBef>
                <a:spcPct val="0"/>
              </a:spcBef>
              <a:spcAft>
                <a:spcPct val="0"/>
              </a:spcAft>
              <a:buClr>
                <a:srgbClr val="FF00FF"/>
              </a:buClr>
              <a:buSzPct val="125000"/>
              <a:buFont typeface="Fira Sans Condensed ExtraBold" panose="020B0903050000020004" pitchFamily="34" charset="0"/>
              <a:buChar char="■"/>
            </a:pPr>
            <a:r>
              <a:rPr lang="en-US" sz="2400" dirty="0">
                <a:latin typeface="Times New Roman" pitchFamily="18" charset="0"/>
                <a:cs typeface="Times New Roman" pitchFamily="18" charset="0"/>
              </a:rPr>
              <a:t>Since pulse width of PPM is constant, transmitter power for each pulse is same.</a:t>
            </a:r>
          </a:p>
          <a:p>
            <a:pPr marL="914400" lvl="1" indent="-457200" algn="just" fontAlgn="base">
              <a:spcBef>
                <a:spcPct val="0"/>
              </a:spcBef>
              <a:spcAft>
                <a:spcPct val="0"/>
              </a:spcAft>
              <a:buClr>
                <a:srgbClr val="FF00FF"/>
              </a:buClr>
              <a:buSzPct val="125000"/>
              <a:buFont typeface="Fira Sans Condensed ExtraBold" panose="020B0903050000020004" pitchFamily="34" charset="0"/>
              <a:buChar char="■"/>
            </a:pPr>
            <a:endParaRPr lang="en-US" sz="2400" dirty="0">
              <a:latin typeface="Times New Roman" pitchFamily="18" charset="0"/>
              <a:cs typeface="Times New Roman" pitchFamily="18" charset="0"/>
            </a:endParaRPr>
          </a:p>
          <a:p>
            <a:pPr marL="457200" lvl="0" indent="-457200" algn="just" fontAlgn="base">
              <a:spcBef>
                <a:spcPct val="0"/>
              </a:spcBef>
              <a:spcAft>
                <a:spcPct val="0"/>
              </a:spcAft>
              <a:buClr>
                <a:srgbClr val="FF00FF"/>
              </a:buClr>
              <a:buSzPct val="125000"/>
              <a:buFont typeface="Fira Sans Condensed ExtraBold" panose="020B0903050000020004" pitchFamily="34" charset="0"/>
              <a:buChar char="■"/>
            </a:pPr>
            <a:r>
              <a:rPr lang="en-US" sz="2400" b="1" dirty="0">
                <a:solidFill>
                  <a:srgbClr val="002060"/>
                </a:solidFill>
                <a:latin typeface="Times New Roman" pitchFamily="18" charset="0"/>
                <a:cs typeface="Times New Roman" pitchFamily="18" charset="0"/>
              </a:rPr>
              <a:t>Disadvantage of </a:t>
            </a:r>
            <a:r>
              <a:rPr lang="en-US" sz="2400" b="1" dirty="0">
                <a:solidFill>
                  <a:srgbClr val="FF0000"/>
                </a:solidFill>
                <a:latin typeface="Times New Roman" pitchFamily="18" charset="0"/>
                <a:cs typeface="Times New Roman" pitchFamily="18" charset="0"/>
              </a:rPr>
              <a:t>PPM</a:t>
            </a:r>
            <a:r>
              <a:rPr lang="en-US" sz="2400" b="1" dirty="0">
                <a:solidFill>
                  <a:srgbClr val="002060"/>
                </a:solidFill>
                <a:latin typeface="Times New Roman" pitchFamily="18" charset="0"/>
                <a:cs typeface="Times New Roman" pitchFamily="18" charset="0"/>
              </a:rPr>
              <a:t>:</a:t>
            </a:r>
          </a:p>
          <a:p>
            <a:pPr marL="914400" lvl="1" indent="-457200" algn="just" fontAlgn="base">
              <a:spcBef>
                <a:spcPct val="0"/>
              </a:spcBef>
              <a:spcAft>
                <a:spcPct val="0"/>
              </a:spcAft>
              <a:buClr>
                <a:srgbClr val="FF00FF"/>
              </a:buClr>
              <a:buSzPct val="125000"/>
              <a:buFont typeface="Fira Sans Condensed ExtraBold" panose="020B0903050000020004" pitchFamily="34" charset="0"/>
              <a:buChar char="■"/>
            </a:pPr>
            <a:r>
              <a:rPr lang="en-US" sz="2400" dirty="0">
                <a:latin typeface="Times New Roman" pitchFamily="18" charset="0"/>
                <a:cs typeface="Times New Roman" pitchFamily="18" charset="0"/>
              </a:rPr>
              <a:t>Large bandwidth is required compared with PAM</a:t>
            </a:r>
          </a:p>
          <a:p>
            <a:pPr marL="914400" lvl="1" indent="-457200" algn="just" fontAlgn="base">
              <a:spcBef>
                <a:spcPct val="0"/>
              </a:spcBef>
              <a:spcAft>
                <a:spcPct val="0"/>
              </a:spcAft>
              <a:buClr>
                <a:srgbClr val="FF00FF"/>
              </a:buClr>
              <a:buSzPct val="125000"/>
              <a:buFont typeface="Fira Sans Condensed ExtraBold" panose="020B0903050000020004" pitchFamily="34" charset="0"/>
              <a:buChar char="■"/>
            </a:pPr>
            <a:r>
              <a:rPr lang="en-US" sz="2400" dirty="0">
                <a:latin typeface="Times New Roman" pitchFamily="18" charset="0"/>
                <a:cs typeface="Times New Roman" pitchFamily="18" charset="0"/>
              </a:rPr>
              <a:t>PPM requires perfect synchronization between transmitter and receiver</a:t>
            </a:r>
          </a:p>
          <a:p>
            <a:pPr marL="914400" lvl="1" indent="-457200" algn="just" fontAlgn="base">
              <a:spcBef>
                <a:spcPct val="0"/>
              </a:spcBef>
              <a:spcAft>
                <a:spcPct val="0"/>
              </a:spcAft>
              <a:buClr>
                <a:srgbClr val="FF00FF"/>
              </a:buClr>
              <a:buSzPct val="125000"/>
              <a:buFont typeface="Fira Sans Condensed ExtraBold" panose="020B0903050000020004" pitchFamily="34" charset="0"/>
              <a:buChar char="■"/>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696926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4ACF55-A484-43BB-6229-80506BB90AE0}"/>
              </a:ext>
            </a:extLst>
          </p:cNvPr>
          <p:cNvSpPr txBox="1"/>
          <p:nvPr/>
        </p:nvSpPr>
        <p:spPr>
          <a:xfrm>
            <a:off x="114300" y="1012954"/>
            <a:ext cx="8844197" cy="5632311"/>
          </a:xfrm>
          <a:prstGeom prst="rect">
            <a:avLst/>
          </a:prstGeom>
          <a:noFill/>
        </p:spPr>
        <p:txBody>
          <a:bodyPr wrap="square">
            <a:spAutoFit/>
          </a:bodyPr>
          <a:lstStyle/>
          <a:p>
            <a:pPr marL="457200" indent="-457200" algn="just">
              <a:buClr>
                <a:srgbClr val="FF00FF"/>
              </a:buClr>
              <a:buSzPct val="125000"/>
              <a:buFont typeface="Fira Sans Condensed ExtraBold" panose="020B0903050000020004" pitchFamily="34" charset="0"/>
              <a:buChar char="■"/>
            </a:pPr>
            <a:r>
              <a:rPr lang="en-US" sz="2400" dirty="0"/>
              <a:t>PCM is one of the important application of pulse modulation.</a:t>
            </a:r>
          </a:p>
          <a:p>
            <a:pPr marL="457200" indent="-457200" algn="just">
              <a:buClr>
                <a:srgbClr val="FF00FF"/>
              </a:buClr>
              <a:buSzPct val="125000"/>
              <a:buFont typeface="Fira Sans Condensed ExtraBold" panose="020B0903050000020004" pitchFamily="34" charset="0"/>
              <a:buChar char="■"/>
            </a:pPr>
            <a:endParaRPr lang="en-US" sz="2400" dirty="0"/>
          </a:p>
          <a:p>
            <a:pPr marL="457200" indent="-457200" algn="just">
              <a:buClr>
                <a:srgbClr val="FF00FF"/>
              </a:buClr>
              <a:buSzPct val="125000"/>
              <a:buFont typeface="Fira Sans Condensed ExtraBold" panose="020B0903050000020004" pitchFamily="34" charset="0"/>
              <a:buChar char="■"/>
            </a:pPr>
            <a:r>
              <a:rPr lang="en-US" sz="2400" dirty="0"/>
              <a:t>We know that in Pulse Modulation methods, the carrier is no longer a continuous signal but consists of a pulse train. And some parameter of which is varied according to the instantaneous value of the modulating signal.</a:t>
            </a:r>
          </a:p>
          <a:p>
            <a:pPr marL="457200" indent="-457200" algn="just">
              <a:buClr>
                <a:srgbClr val="FF00FF"/>
              </a:buClr>
              <a:buSzPct val="125000"/>
              <a:buFont typeface="Fira Sans Condensed ExtraBold" panose="020B0903050000020004" pitchFamily="34" charset="0"/>
              <a:buChar char="■"/>
            </a:pPr>
            <a:endParaRPr lang="en-US" sz="2400" dirty="0"/>
          </a:p>
          <a:p>
            <a:pPr marL="457200" indent="-457200" algn="just">
              <a:buClr>
                <a:srgbClr val="FF00FF"/>
              </a:buClr>
              <a:buSzPct val="125000"/>
              <a:buFont typeface="Fira Sans Condensed ExtraBold" panose="020B0903050000020004" pitchFamily="34" charset="0"/>
              <a:buChar char="■"/>
            </a:pPr>
            <a:r>
              <a:rPr lang="en-US" sz="2400" dirty="0"/>
              <a:t>So in </a:t>
            </a:r>
            <a:r>
              <a:rPr lang="en-US" sz="2400" b="1" dirty="0"/>
              <a:t>Pulse Code Modulation</a:t>
            </a:r>
            <a:r>
              <a:rPr lang="en-US" sz="2400" dirty="0"/>
              <a:t>, firstly, the signal is </a:t>
            </a:r>
            <a:r>
              <a:rPr lang="en-US" sz="2400" b="1" dirty="0"/>
              <a:t>sampled</a:t>
            </a:r>
            <a:r>
              <a:rPr lang="en-US" sz="2400" dirty="0"/>
              <a:t> to produce PAM, and then the PAM signal is </a:t>
            </a:r>
            <a:r>
              <a:rPr lang="en-US" sz="2400" b="1" dirty="0"/>
              <a:t>encoded</a:t>
            </a:r>
            <a:r>
              <a:rPr lang="en-US" sz="2400" dirty="0"/>
              <a:t> to produce binary waveform.</a:t>
            </a:r>
          </a:p>
          <a:p>
            <a:pPr marL="457200" indent="-457200" algn="just">
              <a:buClr>
                <a:srgbClr val="FF00FF"/>
              </a:buClr>
              <a:buSzPct val="125000"/>
              <a:buFont typeface="Fira Sans Condensed ExtraBold" panose="020B0903050000020004" pitchFamily="34" charset="0"/>
              <a:buChar char="■"/>
            </a:pPr>
            <a:endParaRPr lang="en-US" sz="2400" dirty="0"/>
          </a:p>
          <a:p>
            <a:pPr marL="457200" indent="-457200" algn="just">
              <a:buClr>
                <a:srgbClr val="FF00FF"/>
              </a:buClr>
              <a:buSzPct val="125000"/>
              <a:buFont typeface="Fira Sans Condensed ExtraBold" panose="020B0903050000020004" pitchFamily="34" charset="0"/>
              <a:buChar char="■"/>
            </a:pPr>
            <a:r>
              <a:rPr lang="en-US" sz="2400" dirty="0">
                <a:solidFill>
                  <a:schemeClr val="bg1">
                    <a:lumMod val="65000"/>
                  </a:schemeClr>
                </a:solidFill>
              </a:rPr>
              <a:t>NOTE: You will learn in detail about PCM in the next semester in Digital Communication subject. As such, here we just discuss only the concept of PCM system as a continuation of pulse modulation.</a:t>
            </a:r>
          </a:p>
          <a:p>
            <a:pPr marL="457200" indent="-457200" algn="just">
              <a:buClr>
                <a:srgbClr val="FF00FF"/>
              </a:buClr>
              <a:buSzPct val="125000"/>
              <a:buFont typeface="Fira Sans Condensed ExtraBold" panose="020B0903050000020004" pitchFamily="34" charset="0"/>
              <a:buChar char="■"/>
            </a:pPr>
            <a:endParaRPr lang="en-US" sz="2400" dirty="0"/>
          </a:p>
        </p:txBody>
      </p:sp>
      <p:sp>
        <p:nvSpPr>
          <p:cNvPr id="4" name="Rectangle 3">
            <a:extLst>
              <a:ext uri="{FF2B5EF4-FFF2-40B4-BE49-F238E27FC236}">
                <a16:creationId xmlns:a16="http://schemas.microsoft.com/office/drawing/2014/main" id="{2306A74B-8EFB-9A0A-BF6F-484831090A6D}"/>
              </a:ext>
            </a:extLst>
          </p:cNvPr>
          <p:cNvSpPr/>
          <p:nvPr/>
        </p:nvSpPr>
        <p:spPr>
          <a:xfrm>
            <a:off x="114300" y="220376"/>
            <a:ext cx="8915400" cy="584775"/>
          </a:xfrm>
          <a:prstGeom prst="rect">
            <a:avLst/>
          </a:prstGeom>
          <a:solidFill>
            <a:srgbClr val="FFFF00"/>
          </a:solidFill>
          <a:ln w="114300">
            <a:solidFill>
              <a:srgbClr val="00B0F0"/>
            </a:solidFill>
          </a:ln>
          <a:scene3d>
            <a:camera prst="orthographicFront"/>
            <a:lightRig rig="threePt" dir="t"/>
          </a:scene3d>
          <a:sp3d>
            <a:bevelT prst="slope"/>
            <a:bevelB/>
          </a:sp3d>
        </p:spPr>
        <p:txBody>
          <a:bodyPr wrap="square">
            <a:spAutoFit/>
          </a:bodyPr>
          <a:lstStyle/>
          <a:p>
            <a:r>
              <a:rPr lang="en-US" sz="3200" b="1" dirty="0">
                <a:solidFill>
                  <a:srgbClr val="FF0000"/>
                </a:solidFill>
              </a:rPr>
              <a:t>Pulse Code Modulation </a:t>
            </a:r>
          </a:p>
        </p:txBody>
      </p:sp>
    </p:spTree>
    <p:extLst>
      <p:ext uri="{BB962C8B-B14F-4D97-AF65-F5344CB8AC3E}">
        <p14:creationId xmlns:p14="http://schemas.microsoft.com/office/powerpoint/2010/main" val="31447894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0D5BB28-123B-4D19-6284-B06F16710573}"/>
              </a:ext>
            </a:extLst>
          </p:cNvPr>
          <p:cNvPicPr>
            <a:picLocks noChangeAspect="1"/>
          </p:cNvPicPr>
          <p:nvPr/>
        </p:nvPicPr>
        <p:blipFill>
          <a:blip r:embed="rId2"/>
          <a:stretch>
            <a:fillRect/>
          </a:stretch>
        </p:blipFill>
        <p:spPr>
          <a:xfrm>
            <a:off x="116260" y="221140"/>
            <a:ext cx="8862848" cy="5345686"/>
          </a:xfrm>
          <a:prstGeom prst="rect">
            <a:avLst/>
          </a:prstGeom>
        </p:spPr>
      </p:pic>
      <p:sp>
        <p:nvSpPr>
          <p:cNvPr id="5" name="TextBox 4">
            <a:extLst>
              <a:ext uri="{FF2B5EF4-FFF2-40B4-BE49-F238E27FC236}">
                <a16:creationId xmlns:a16="http://schemas.microsoft.com/office/drawing/2014/main" id="{AB3F0BF5-D638-D1AC-4ACF-C856665AB069}"/>
              </a:ext>
            </a:extLst>
          </p:cNvPr>
          <p:cNvSpPr txBox="1"/>
          <p:nvPr/>
        </p:nvSpPr>
        <p:spPr>
          <a:xfrm>
            <a:off x="239842" y="5713530"/>
            <a:ext cx="8739265" cy="461665"/>
          </a:xfrm>
          <a:prstGeom prst="rect">
            <a:avLst/>
          </a:prstGeom>
          <a:noFill/>
        </p:spPr>
        <p:txBody>
          <a:bodyPr wrap="square">
            <a:spAutoFit/>
          </a:bodyPr>
          <a:lstStyle/>
          <a:p>
            <a:pPr algn="ctr">
              <a:buClr>
                <a:srgbClr val="FF00FF"/>
              </a:buClr>
              <a:buSzPct val="125000"/>
            </a:pPr>
            <a:r>
              <a:rPr lang="en-US" sz="2400" b="1" dirty="0">
                <a:solidFill>
                  <a:srgbClr val="FF0000"/>
                </a:solidFill>
              </a:rPr>
              <a:t>Figure: </a:t>
            </a:r>
            <a:r>
              <a:rPr lang="en-US" sz="2400" dirty="0"/>
              <a:t>Block diagram PCM system. </a:t>
            </a:r>
          </a:p>
        </p:txBody>
      </p:sp>
    </p:spTree>
    <p:extLst>
      <p:ext uri="{BB962C8B-B14F-4D97-AF65-F5344CB8AC3E}">
        <p14:creationId xmlns:p14="http://schemas.microsoft.com/office/powerpoint/2010/main" val="34293772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3AD115-97C0-2BBE-0604-F54B5083335D}"/>
              </a:ext>
            </a:extLst>
          </p:cNvPr>
          <p:cNvSpPr txBox="1"/>
          <p:nvPr/>
        </p:nvSpPr>
        <p:spPr>
          <a:xfrm>
            <a:off x="134910" y="194633"/>
            <a:ext cx="8829207" cy="6124754"/>
          </a:xfrm>
          <a:prstGeom prst="rect">
            <a:avLst/>
          </a:prstGeom>
          <a:noFill/>
        </p:spPr>
        <p:txBody>
          <a:bodyPr wrap="square">
            <a:spAutoFit/>
          </a:bodyPr>
          <a:lstStyle/>
          <a:p>
            <a:pPr marL="342900" indent="-342900" algn="just">
              <a:buClr>
                <a:srgbClr val="FF00FF"/>
              </a:buClr>
              <a:buSzPct val="125000"/>
              <a:buFont typeface="Fira Sans Condensed ExtraBold" panose="020B0903050000020004" pitchFamily="34" charset="0"/>
              <a:buChar char="■"/>
            </a:pPr>
            <a:r>
              <a:rPr lang="en-US" sz="2800" dirty="0"/>
              <a:t>Figure above shows a simplified block diagram of  single-channel, simplex (one-way only) PCM system. </a:t>
            </a:r>
          </a:p>
          <a:p>
            <a:pPr algn="just">
              <a:buClr>
                <a:srgbClr val="FF00FF"/>
              </a:buClr>
              <a:buSzPct val="125000"/>
            </a:pPr>
            <a:r>
              <a:rPr lang="en-US" sz="2800" b="1" u="sng" dirty="0">
                <a:solidFill>
                  <a:srgbClr val="FF00FF"/>
                </a:solidFill>
              </a:rPr>
              <a:t>In the Transmitter:</a:t>
            </a:r>
          </a:p>
          <a:p>
            <a:pPr marL="342900" indent="-342900" algn="just">
              <a:buClr>
                <a:srgbClr val="FF00FF"/>
              </a:buClr>
              <a:buSzPct val="125000"/>
              <a:buFont typeface="Fira Sans Condensed ExtraBold" panose="020B0903050000020004" pitchFamily="34" charset="0"/>
              <a:buChar char="■"/>
            </a:pPr>
            <a:r>
              <a:rPr lang="en-US" sz="2800" dirty="0"/>
              <a:t>The </a:t>
            </a:r>
            <a:r>
              <a:rPr lang="en-US" sz="2800" dirty="0">
                <a:solidFill>
                  <a:srgbClr val="FF0000"/>
                </a:solidFill>
              </a:rPr>
              <a:t>bandpass filter </a:t>
            </a:r>
            <a:r>
              <a:rPr lang="en-US" sz="2800" dirty="0"/>
              <a:t>limits the frequency of the analog input signal to the standard voice-band frequency range of 300 Hz to 3000 Hz. </a:t>
            </a:r>
          </a:p>
          <a:p>
            <a:pPr marL="342900" indent="-342900" algn="just">
              <a:buClr>
                <a:srgbClr val="FF00FF"/>
              </a:buClr>
              <a:buSzPct val="125000"/>
              <a:buFont typeface="Fira Sans Condensed ExtraBold" panose="020B0903050000020004" pitchFamily="34" charset="0"/>
              <a:buChar char="■"/>
            </a:pPr>
            <a:r>
              <a:rPr lang="en-US" sz="2800" dirty="0"/>
              <a:t>The </a:t>
            </a:r>
            <a:r>
              <a:rPr lang="en-US" sz="2800" dirty="0">
                <a:solidFill>
                  <a:srgbClr val="FF0000"/>
                </a:solidFill>
              </a:rPr>
              <a:t>sample-and-hold</a:t>
            </a:r>
            <a:r>
              <a:rPr lang="en-US" sz="2800" dirty="0"/>
              <a:t> circuit periodically samples the analog input signal and converts those samples to a multilevel PAM signal. </a:t>
            </a:r>
          </a:p>
          <a:p>
            <a:pPr marL="342900" indent="-342900" algn="just">
              <a:buClr>
                <a:srgbClr val="FF00FF"/>
              </a:buClr>
              <a:buSzPct val="125000"/>
              <a:buFont typeface="Fira Sans Condensed ExtraBold" panose="020B0903050000020004" pitchFamily="34" charset="0"/>
              <a:buChar char="■"/>
            </a:pPr>
            <a:r>
              <a:rPr lang="en-US" sz="2800" dirty="0"/>
              <a:t>The a</a:t>
            </a:r>
            <a:r>
              <a:rPr lang="en-US" sz="2800" dirty="0">
                <a:solidFill>
                  <a:srgbClr val="FF0000"/>
                </a:solidFill>
              </a:rPr>
              <a:t>nalog-to-digital converter </a:t>
            </a:r>
            <a:r>
              <a:rPr lang="en-US" sz="2800" dirty="0"/>
              <a:t>(ADC) converts the PAM samples to parallel PCM codes.</a:t>
            </a:r>
          </a:p>
          <a:p>
            <a:pPr marL="342900" indent="-342900" algn="just">
              <a:buClr>
                <a:srgbClr val="FF00FF"/>
              </a:buClr>
              <a:buSzPct val="125000"/>
              <a:buFont typeface="Fira Sans Condensed ExtraBold" panose="020B0903050000020004" pitchFamily="34" charset="0"/>
              <a:buChar char="■"/>
            </a:pPr>
            <a:r>
              <a:rPr lang="en-US" sz="2800" dirty="0"/>
              <a:t>The </a:t>
            </a:r>
            <a:r>
              <a:rPr lang="en-US" sz="2800" dirty="0">
                <a:solidFill>
                  <a:srgbClr val="FF0000"/>
                </a:solidFill>
              </a:rPr>
              <a:t>parallel-to-serial converter </a:t>
            </a:r>
            <a:r>
              <a:rPr lang="en-US" sz="2800" dirty="0"/>
              <a:t>converts the parallel PCM codes into serial binary data and then outputted onto the transmission line as serial digital pulses. </a:t>
            </a:r>
          </a:p>
        </p:txBody>
      </p:sp>
    </p:spTree>
    <p:extLst>
      <p:ext uri="{BB962C8B-B14F-4D97-AF65-F5344CB8AC3E}">
        <p14:creationId xmlns:p14="http://schemas.microsoft.com/office/powerpoint/2010/main" val="9803742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3AD115-97C0-2BBE-0604-F54B5083335D}"/>
              </a:ext>
            </a:extLst>
          </p:cNvPr>
          <p:cNvSpPr txBox="1"/>
          <p:nvPr/>
        </p:nvSpPr>
        <p:spPr>
          <a:xfrm>
            <a:off x="134910" y="194633"/>
            <a:ext cx="8829207" cy="5262979"/>
          </a:xfrm>
          <a:prstGeom prst="rect">
            <a:avLst/>
          </a:prstGeom>
          <a:noFill/>
        </p:spPr>
        <p:txBody>
          <a:bodyPr wrap="square">
            <a:spAutoFit/>
          </a:bodyPr>
          <a:lstStyle/>
          <a:p>
            <a:pPr algn="just">
              <a:buClr>
                <a:srgbClr val="FF00FF"/>
              </a:buClr>
              <a:buSzPct val="125000"/>
            </a:pPr>
            <a:r>
              <a:rPr lang="en-US" sz="2800" b="1" dirty="0">
                <a:solidFill>
                  <a:srgbClr val="FF00FF"/>
                </a:solidFill>
              </a:rPr>
              <a:t>In the Channel</a:t>
            </a:r>
          </a:p>
          <a:p>
            <a:pPr marL="342900" indent="-342900" algn="just">
              <a:buClr>
                <a:srgbClr val="FF00FF"/>
              </a:buClr>
              <a:buSzPct val="125000"/>
              <a:buFont typeface="Fira Sans Condensed ExtraBold" panose="020B0903050000020004" pitchFamily="34" charset="0"/>
              <a:buChar char="■"/>
            </a:pPr>
            <a:r>
              <a:rPr lang="en-US" sz="2800" dirty="0"/>
              <a:t>The transmission line repeaters are placed at prescribed distances to regenerate the digital pulses.</a:t>
            </a:r>
          </a:p>
          <a:p>
            <a:pPr algn="just">
              <a:buClr>
                <a:srgbClr val="FF00FF"/>
              </a:buClr>
              <a:buSzPct val="125000"/>
            </a:pPr>
            <a:endParaRPr lang="en-US" sz="2800" dirty="0"/>
          </a:p>
          <a:p>
            <a:pPr algn="just">
              <a:buClr>
                <a:srgbClr val="FF00FF"/>
              </a:buClr>
              <a:buSzPct val="125000"/>
            </a:pPr>
            <a:r>
              <a:rPr lang="en-US" sz="2800" b="1" dirty="0">
                <a:solidFill>
                  <a:srgbClr val="FF00FF"/>
                </a:solidFill>
              </a:rPr>
              <a:t>In the Receiver</a:t>
            </a:r>
          </a:p>
          <a:p>
            <a:pPr marL="342900" indent="-342900" algn="just">
              <a:buClr>
                <a:srgbClr val="FF00FF"/>
              </a:buClr>
              <a:buSzPct val="125000"/>
              <a:buFont typeface="Fira Sans Condensed ExtraBold" panose="020B0903050000020004" pitchFamily="34" charset="0"/>
              <a:buChar char="■"/>
            </a:pPr>
            <a:r>
              <a:rPr lang="en-US" sz="2800" dirty="0">
                <a:solidFill>
                  <a:srgbClr val="FF0000"/>
                </a:solidFill>
              </a:rPr>
              <a:t>Serial-to-parallel converter </a:t>
            </a:r>
            <a:r>
              <a:rPr lang="en-US" sz="2800" dirty="0"/>
              <a:t>converts serial pulses received from the transmission line to parallel PCM codes. </a:t>
            </a:r>
          </a:p>
          <a:p>
            <a:pPr marL="342900" indent="-342900" algn="just">
              <a:buClr>
                <a:srgbClr val="FF00FF"/>
              </a:buClr>
              <a:buSzPct val="125000"/>
              <a:buFont typeface="Fira Sans Condensed ExtraBold" panose="020B0903050000020004" pitchFamily="34" charset="0"/>
              <a:buChar char="■"/>
            </a:pPr>
            <a:r>
              <a:rPr lang="en-US" sz="2800" dirty="0"/>
              <a:t>The </a:t>
            </a:r>
            <a:r>
              <a:rPr lang="en-US" sz="2800" dirty="0">
                <a:solidFill>
                  <a:srgbClr val="FF0000"/>
                </a:solidFill>
              </a:rPr>
              <a:t>digital-to-analog converter </a:t>
            </a:r>
            <a:r>
              <a:rPr lang="en-US" sz="2800" dirty="0"/>
              <a:t>(DAC) converts the parallel PCM codes to multilevel PAM signals. </a:t>
            </a:r>
          </a:p>
          <a:p>
            <a:pPr marL="342900" indent="-342900" algn="just">
              <a:buClr>
                <a:srgbClr val="FF00FF"/>
              </a:buClr>
              <a:buSzPct val="125000"/>
              <a:buFont typeface="Fira Sans Condensed ExtraBold" panose="020B0903050000020004" pitchFamily="34" charset="0"/>
              <a:buChar char="■"/>
            </a:pPr>
            <a:r>
              <a:rPr lang="en-US" sz="2800" dirty="0"/>
              <a:t>The </a:t>
            </a:r>
            <a:r>
              <a:rPr lang="en-US" sz="2800" dirty="0">
                <a:solidFill>
                  <a:srgbClr val="FF0000"/>
                </a:solidFill>
              </a:rPr>
              <a:t>hold circuit </a:t>
            </a:r>
            <a:r>
              <a:rPr lang="en-US" sz="2800" dirty="0"/>
              <a:t>and </a:t>
            </a:r>
            <a:r>
              <a:rPr lang="en-US" sz="2800" dirty="0">
                <a:solidFill>
                  <a:srgbClr val="FF0000"/>
                </a:solidFill>
              </a:rPr>
              <a:t>lowpass filter </a:t>
            </a:r>
            <a:r>
              <a:rPr lang="en-US" sz="2800" dirty="0"/>
              <a:t>that converts the PAM signals back to its original analog form</a:t>
            </a:r>
          </a:p>
        </p:txBody>
      </p:sp>
    </p:spTree>
    <p:extLst>
      <p:ext uri="{BB962C8B-B14F-4D97-AF65-F5344CB8AC3E}">
        <p14:creationId xmlns:p14="http://schemas.microsoft.com/office/powerpoint/2010/main" val="1115039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40AF11-8EEB-B2E7-B1CD-7D30AD3ADF23}"/>
              </a:ext>
            </a:extLst>
          </p:cNvPr>
          <p:cNvPicPr>
            <a:picLocks noChangeAspect="1"/>
          </p:cNvPicPr>
          <p:nvPr/>
        </p:nvPicPr>
        <p:blipFill>
          <a:blip r:embed="rId2"/>
          <a:stretch>
            <a:fillRect/>
          </a:stretch>
        </p:blipFill>
        <p:spPr>
          <a:xfrm>
            <a:off x="269823" y="1105382"/>
            <a:ext cx="8604354" cy="3808752"/>
          </a:xfrm>
          <a:prstGeom prst="rect">
            <a:avLst/>
          </a:prstGeom>
        </p:spPr>
      </p:pic>
      <p:sp>
        <p:nvSpPr>
          <p:cNvPr id="4" name="Rectangle 3">
            <a:extLst>
              <a:ext uri="{FF2B5EF4-FFF2-40B4-BE49-F238E27FC236}">
                <a16:creationId xmlns:a16="http://schemas.microsoft.com/office/drawing/2014/main" id="{95E73B9C-F144-DDD7-D518-F4BFE9AB36DA}"/>
              </a:ext>
            </a:extLst>
          </p:cNvPr>
          <p:cNvSpPr/>
          <p:nvPr/>
        </p:nvSpPr>
        <p:spPr>
          <a:xfrm>
            <a:off x="114300" y="220376"/>
            <a:ext cx="8915400" cy="584775"/>
          </a:xfrm>
          <a:prstGeom prst="rect">
            <a:avLst/>
          </a:prstGeom>
          <a:solidFill>
            <a:srgbClr val="FFFF00"/>
          </a:solidFill>
          <a:ln w="114300">
            <a:solidFill>
              <a:srgbClr val="00B0F0"/>
            </a:solidFill>
          </a:ln>
          <a:scene3d>
            <a:camera prst="orthographicFront"/>
            <a:lightRig rig="threePt" dir="t"/>
          </a:scene3d>
          <a:sp3d>
            <a:bevelT prst="slope"/>
            <a:bevelB/>
          </a:sp3d>
        </p:spPr>
        <p:txBody>
          <a:bodyPr wrap="square">
            <a:spAutoFit/>
          </a:bodyPr>
          <a:lstStyle/>
          <a:p>
            <a:r>
              <a:rPr lang="en-US" sz="3200" b="1" dirty="0">
                <a:solidFill>
                  <a:srgbClr val="FF0000"/>
                </a:solidFill>
              </a:rPr>
              <a:t>PAM-TDM </a:t>
            </a:r>
          </a:p>
        </p:txBody>
      </p:sp>
      <p:sp>
        <p:nvSpPr>
          <p:cNvPr id="5" name="TextBox 4">
            <a:extLst>
              <a:ext uri="{FF2B5EF4-FFF2-40B4-BE49-F238E27FC236}">
                <a16:creationId xmlns:a16="http://schemas.microsoft.com/office/drawing/2014/main" id="{437818AD-7A8C-6935-DB0C-3B8EFF787A42}"/>
              </a:ext>
            </a:extLst>
          </p:cNvPr>
          <p:cNvSpPr txBox="1"/>
          <p:nvPr/>
        </p:nvSpPr>
        <p:spPr>
          <a:xfrm>
            <a:off x="0" y="4983532"/>
            <a:ext cx="8739265" cy="461665"/>
          </a:xfrm>
          <a:prstGeom prst="rect">
            <a:avLst/>
          </a:prstGeom>
          <a:noFill/>
        </p:spPr>
        <p:txBody>
          <a:bodyPr wrap="square">
            <a:spAutoFit/>
          </a:bodyPr>
          <a:lstStyle/>
          <a:p>
            <a:pPr algn="ctr">
              <a:buClr>
                <a:srgbClr val="FF00FF"/>
              </a:buClr>
              <a:buSzPct val="125000"/>
            </a:pPr>
            <a:r>
              <a:rPr lang="en-US" sz="2400" b="1" dirty="0">
                <a:solidFill>
                  <a:srgbClr val="FF0000"/>
                </a:solidFill>
              </a:rPr>
              <a:t>Figure: </a:t>
            </a:r>
            <a:r>
              <a:rPr lang="en-US" sz="2400" dirty="0"/>
              <a:t>Block diagram PAM-TDM system. </a:t>
            </a:r>
          </a:p>
        </p:txBody>
      </p:sp>
    </p:spTree>
    <p:extLst>
      <p:ext uri="{BB962C8B-B14F-4D97-AF65-F5344CB8AC3E}">
        <p14:creationId xmlns:p14="http://schemas.microsoft.com/office/powerpoint/2010/main" val="35256168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B0BE4D-932D-4510-8539-EB342F1300A2}"/>
              </a:ext>
            </a:extLst>
          </p:cNvPr>
          <p:cNvSpPr txBox="1"/>
          <p:nvPr/>
        </p:nvSpPr>
        <p:spPr>
          <a:xfrm>
            <a:off x="134910" y="123269"/>
            <a:ext cx="8859187" cy="6370975"/>
          </a:xfrm>
          <a:prstGeom prst="rect">
            <a:avLst/>
          </a:prstGeom>
          <a:noFill/>
        </p:spPr>
        <p:txBody>
          <a:bodyPr wrap="square">
            <a:spAutoFit/>
          </a:bodyPr>
          <a:lstStyle/>
          <a:p>
            <a:pPr marL="457200" indent="-457200" algn="just">
              <a:buClr>
                <a:srgbClr val="FF0000"/>
              </a:buClr>
              <a:buSzPct val="125000"/>
              <a:buFont typeface="Fira Sans Condensed ExtraBold" panose="020B0903050000020004" pitchFamily="34" charset="0"/>
              <a:buChar char="■"/>
            </a:pPr>
            <a:r>
              <a:rPr lang="en-US" sz="2400" b="0" i="0" u="none" strike="noStrike" baseline="0" dirty="0">
                <a:latin typeface="Sabon-Roman"/>
              </a:rPr>
              <a:t>An important feature of the sampling process is a </a:t>
            </a:r>
            <a:r>
              <a:rPr lang="en-US" sz="2400" b="0" i="1" u="none" strike="noStrike" baseline="0" dirty="0">
                <a:solidFill>
                  <a:srgbClr val="0000FF"/>
                </a:solidFill>
                <a:latin typeface="Sabon-Italic"/>
              </a:rPr>
              <a:t>conservation of time</a:t>
            </a:r>
            <a:r>
              <a:rPr lang="en-US" sz="2400" b="0" i="0" u="none" strike="noStrike" baseline="0" dirty="0">
                <a:latin typeface="Sabon-Roman"/>
              </a:rPr>
              <a:t>. </a:t>
            </a:r>
          </a:p>
          <a:p>
            <a:pPr marL="457200" indent="-457200" algn="just">
              <a:buClr>
                <a:srgbClr val="FF0000"/>
              </a:buClr>
              <a:buSzPct val="125000"/>
              <a:buFont typeface="Fira Sans Condensed ExtraBold" panose="020B0903050000020004" pitchFamily="34" charset="0"/>
              <a:buChar char="■"/>
            </a:pPr>
            <a:r>
              <a:rPr lang="en-US" sz="2400" b="0" i="0" u="none" strike="noStrike" baseline="0" dirty="0">
                <a:latin typeface="Sabon-Roman"/>
              </a:rPr>
              <a:t>That is, </a:t>
            </a:r>
            <a:r>
              <a:rPr lang="en-US" sz="2400" b="0" i="0" u="sng" strike="noStrike" baseline="0" dirty="0">
                <a:solidFill>
                  <a:srgbClr val="FF0000"/>
                </a:solidFill>
                <a:latin typeface="Sabon-Roman"/>
              </a:rPr>
              <a:t>the transmission of the message samples engages the communication channel for only a fraction of the sampling interval</a:t>
            </a:r>
            <a:r>
              <a:rPr lang="en-US" sz="2400" b="0" i="0" strike="noStrike" baseline="0" dirty="0">
                <a:solidFill>
                  <a:srgbClr val="FF0000"/>
                </a:solidFill>
                <a:latin typeface="Sabon-Roman"/>
              </a:rPr>
              <a:t> </a:t>
            </a:r>
            <a:r>
              <a:rPr lang="en-US" sz="2400" b="0" i="0" u="none" strike="noStrike" baseline="0" dirty="0">
                <a:latin typeface="Sabon-Roman"/>
              </a:rPr>
              <a:t>on a periodic basis, and this  give way to send more independent message sources on a time-shared basis.</a:t>
            </a:r>
          </a:p>
          <a:p>
            <a:pPr marL="457200" indent="-457200" algn="just">
              <a:buClr>
                <a:srgbClr val="FF0000"/>
              </a:buClr>
              <a:buSzPct val="125000"/>
              <a:buFont typeface="Fira Sans Condensed ExtraBold" panose="020B0903050000020004" pitchFamily="34" charset="0"/>
              <a:buChar char="■"/>
            </a:pPr>
            <a:endParaRPr lang="en-US" sz="2400" dirty="0">
              <a:latin typeface="Sabon-Roman"/>
            </a:endParaRPr>
          </a:p>
          <a:p>
            <a:pPr marL="457200" indent="-457200" algn="just">
              <a:buClr>
                <a:srgbClr val="FF0000"/>
              </a:buClr>
              <a:buSzPct val="125000"/>
              <a:buFont typeface="Fira Sans Condensed ExtraBold" panose="020B0903050000020004" pitchFamily="34" charset="0"/>
              <a:buChar char="■"/>
            </a:pPr>
            <a:r>
              <a:rPr lang="en-US" sz="2400" dirty="0"/>
              <a:t>The concept of TDM is illustrated by the block diagram shown in Figure above. </a:t>
            </a:r>
          </a:p>
          <a:p>
            <a:pPr marL="457200" indent="-457200" algn="just">
              <a:buClr>
                <a:srgbClr val="FF0000"/>
              </a:buClr>
              <a:buSzPct val="125000"/>
              <a:buFont typeface="Fira Sans Condensed ExtraBold" panose="020B0903050000020004" pitchFamily="34" charset="0"/>
              <a:buChar char="■"/>
            </a:pPr>
            <a:endParaRPr lang="en-US" sz="2400" dirty="0"/>
          </a:p>
          <a:p>
            <a:pPr algn="just">
              <a:buClr>
                <a:srgbClr val="FF0000"/>
              </a:buClr>
              <a:buSzPct val="125000"/>
            </a:pPr>
            <a:r>
              <a:rPr lang="en-US" sz="2400" b="1" dirty="0">
                <a:solidFill>
                  <a:srgbClr val="FF00FF"/>
                </a:solidFill>
              </a:rPr>
              <a:t>At the transmitter end:</a:t>
            </a:r>
          </a:p>
          <a:p>
            <a:pPr marL="457200" indent="-457200" algn="just">
              <a:buClr>
                <a:srgbClr val="FF0000"/>
              </a:buClr>
              <a:buSzPct val="125000"/>
              <a:buFont typeface="Fira Sans Condensed ExtraBold" panose="020B0903050000020004" pitchFamily="34" charset="0"/>
              <a:buChar char="■"/>
            </a:pPr>
            <a:r>
              <a:rPr lang="en-US" sz="2400" dirty="0"/>
              <a:t>Each input message signal is first restricted in bandwidth by a </a:t>
            </a:r>
            <a:r>
              <a:rPr lang="en-US" sz="2400" dirty="0">
                <a:solidFill>
                  <a:srgbClr val="0000FF"/>
                </a:solidFill>
              </a:rPr>
              <a:t>low-pass anti-aliasing filter</a:t>
            </a:r>
            <a:r>
              <a:rPr lang="en-US" sz="2400" dirty="0">
                <a:solidFill>
                  <a:srgbClr val="0070C0"/>
                </a:solidFill>
              </a:rPr>
              <a:t> </a:t>
            </a:r>
            <a:r>
              <a:rPr lang="en-US" sz="2400" dirty="0"/>
              <a:t>to remove the frequencies that are nonessential to an adequate signal representation. </a:t>
            </a:r>
          </a:p>
          <a:p>
            <a:pPr marL="457200" indent="-457200" algn="just">
              <a:buClr>
                <a:srgbClr val="FF0000"/>
              </a:buClr>
              <a:buSzPct val="125000"/>
              <a:buFont typeface="Fira Sans Condensed ExtraBold" panose="020B0903050000020004" pitchFamily="34" charset="0"/>
              <a:buChar char="■"/>
            </a:pPr>
            <a:endParaRPr lang="en-US" sz="2400" dirty="0"/>
          </a:p>
          <a:p>
            <a:pPr marL="457200" indent="-457200" algn="just">
              <a:buClr>
                <a:srgbClr val="FF0000"/>
              </a:buClr>
              <a:buSzPct val="125000"/>
              <a:buFont typeface="Fira Sans Condensed ExtraBold" panose="020B0903050000020004" pitchFamily="34" charset="0"/>
              <a:buChar char="■"/>
            </a:pPr>
            <a:r>
              <a:rPr lang="en-US" sz="2400" dirty="0"/>
              <a:t>The low-pass filter outputs are then applied to a </a:t>
            </a:r>
            <a:r>
              <a:rPr lang="en-US" sz="2400" dirty="0">
                <a:solidFill>
                  <a:srgbClr val="0000FF"/>
                </a:solidFill>
              </a:rPr>
              <a:t>commutator</a:t>
            </a:r>
            <a:r>
              <a:rPr lang="en-US" sz="2400" dirty="0"/>
              <a:t>, which is usually implemented using electronic switching circuitry. </a:t>
            </a:r>
          </a:p>
        </p:txBody>
      </p:sp>
    </p:spTree>
    <p:extLst>
      <p:ext uri="{BB962C8B-B14F-4D97-AF65-F5344CB8AC3E}">
        <p14:creationId xmlns:p14="http://schemas.microsoft.com/office/powerpoint/2010/main" val="1292778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5B02FB-2430-FDD0-F5BC-05C5E1A18031}"/>
              </a:ext>
            </a:extLst>
          </p:cNvPr>
          <p:cNvSpPr/>
          <p:nvPr/>
        </p:nvSpPr>
        <p:spPr>
          <a:xfrm>
            <a:off x="114300" y="220376"/>
            <a:ext cx="8915400" cy="584775"/>
          </a:xfrm>
          <a:prstGeom prst="rect">
            <a:avLst/>
          </a:prstGeom>
          <a:solidFill>
            <a:srgbClr val="FFFF00"/>
          </a:solidFill>
          <a:ln w="114300">
            <a:solidFill>
              <a:srgbClr val="00B0F0"/>
            </a:solidFill>
          </a:ln>
          <a:scene3d>
            <a:camera prst="orthographicFront"/>
            <a:lightRig rig="threePt" dir="t"/>
          </a:scene3d>
          <a:sp3d>
            <a:bevelT prst="slope"/>
            <a:bevelB/>
          </a:sp3d>
        </p:spPr>
        <p:txBody>
          <a:bodyPr wrap="square">
            <a:spAutoFit/>
          </a:bodyPr>
          <a:lstStyle/>
          <a:p>
            <a:r>
              <a:rPr lang="en-US" sz="3200" b="1" dirty="0">
                <a:solidFill>
                  <a:srgbClr val="FF0000"/>
                </a:solidFill>
              </a:rPr>
              <a:t>SAMPLING THEORM</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443F9CF-D1AA-2EED-A0B7-38999479B1F6}"/>
                  </a:ext>
                </a:extLst>
              </p:cNvPr>
              <p:cNvSpPr txBox="1"/>
              <p:nvPr/>
            </p:nvSpPr>
            <p:spPr>
              <a:xfrm>
                <a:off x="114299" y="1097630"/>
                <a:ext cx="8915399" cy="1569660"/>
              </a:xfrm>
              <a:prstGeom prst="rect">
                <a:avLst/>
              </a:prstGeom>
              <a:noFill/>
            </p:spPr>
            <p:txBody>
              <a:bodyPr wrap="square">
                <a:spAutoFit/>
              </a:bodyPr>
              <a:lstStyle/>
              <a:p>
                <a:pPr marL="342900" indent="-342900" algn="just">
                  <a:buClr>
                    <a:srgbClr val="FF00FF"/>
                  </a:buClr>
                  <a:buSzPct val="125000"/>
                  <a:buFont typeface="Fira Sans Condensed ExtraBold" panose="020B0903050000020004" pitchFamily="34" charset="0"/>
                  <a:buChar char="■"/>
                </a:pPr>
                <a:r>
                  <a:rPr lang="en-US" sz="2400" b="1" u="sng" dirty="0"/>
                  <a:t>Statement:</a:t>
                </a:r>
                <a:r>
                  <a:rPr lang="en-US" sz="2400" b="1" dirty="0"/>
                  <a:t> </a:t>
                </a:r>
                <a:r>
                  <a:rPr lang="en-US" sz="2400" dirty="0"/>
                  <a:t>A continuous time signal can be represented in its samples and can be recovered back when sampling frequency </a:t>
                </a:r>
                <a:r>
                  <a:rPr lang="en-US" sz="2400" dirty="0">
                    <a:solidFill>
                      <a:srgbClr val="FF0000"/>
                    </a:solidFill>
                  </a:rPr>
                  <a:t>fs</a:t>
                </a:r>
                <a:r>
                  <a:rPr lang="en-US" sz="2400" dirty="0"/>
                  <a:t> is greater than or equal to the twice the highest frequency </a:t>
                </a:r>
                <a:r>
                  <a:rPr lang="en-US" sz="2400" b="1" dirty="0">
                    <a:solidFill>
                      <a:srgbClr val="FF00FF"/>
                    </a:solidFill>
                  </a:rPr>
                  <a:t>W</a:t>
                </a:r>
                <a:r>
                  <a:rPr lang="en-US" sz="2400" dirty="0"/>
                  <a:t> of message signal. i.e. </a:t>
                </a:r>
                <a14:m>
                  <m:oMath xmlns:m="http://schemas.openxmlformats.org/officeDocument/2006/math">
                    <m:sSub>
                      <m:sSubPr>
                        <m:ctrlPr>
                          <a:rPr lang="en-US" sz="2400" b="1" i="1" smtClean="0">
                            <a:solidFill>
                              <a:srgbClr val="FF0000"/>
                            </a:solidFill>
                            <a:latin typeface="Cambria Math" panose="02040503050406030204" pitchFamily="18" charset="0"/>
                          </a:rPr>
                        </m:ctrlPr>
                      </m:sSubPr>
                      <m:e>
                        <m:r>
                          <a:rPr lang="en-US" sz="2400" b="1" i="1" smtClean="0">
                            <a:solidFill>
                              <a:srgbClr val="FF0000"/>
                            </a:solidFill>
                            <a:latin typeface="Cambria Math" panose="02040503050406030204" pitchFamily="18" charset="0"/>
                          </a:rPr>
                          <m:t>𝒇</m:t>
                        </m:r>
                      </m:e>
                      <m:sub>
                        <m:r>
                          <a:rPr lang="en-US" sz="2400" b="1" i="1" smtClean="0">
                            <a:solidFill>
                              <a:srgbClr val="FF0000"/>
                            </a:solidFill>
                            <a:latin typeface="Cambria Math" panose="02040503050406030204" pitchFamily="18" charset="0"/>
                          </a:rPr>
                          <m:t>𝒔</m:t>
                        </m:r>
                      </m:sub>
                    </m:sSub>
                    <m:r>
                      <a:rPr lang="en-US" sz="2400" b="1" i="1" smtClean="0">
                        <a:solidFill>
                          <a:schemeClr val="tx1"/>
                        </a:solidFill>
                        <a:latin typeface="Cambria Math" panose="02040503050406030204" pitchFamily="18" charset="0"/>
                        <a:ea typeface="Cambria Math" panose="02040503050406030204" pitchFamily="18" charset="0"/>
                      </a:rPr>
                      <m:t>≥</m:t>
                    </m:r>
                    <m:r>
                      <a:rPr lang="en-US" sz="2400" b="1" i="1" smtClean="0">
                        <a:solidFill>
                          <a:schemeClr val="tx1"/>
                        </a:solidFill>
                        <a:latin typeface="Cambria Math" panose="02040503050406030204" pitchFamily="18" charset="0"/>
                        <a:ea typeface="Cambria Math" panose="02040503050406030204" pitchFamily="18" charset="0"/>
                      </a:rPr>
                      <m:t>𝟐</m:t>
                    </m:r>
                    <m:r>
                      <a:rPr lang="en-US" sz="2400" b="1" i="1" smtClean="0">
                        <a:solidFill>
                          <a:srgbClr val="FF00FF"/>
                        </a:solidFill>
                        <a:latin typeface="Cambria Math" panose="02040503050406030204" pitchFamily="18" charset="0"/>
                        <a:ea typeface="Cambria Math" panose="02040503050406030204" pitchFamily="18" charset="0"/>
                      </a:rPr>
                      <m:t>𝑾</m:t>
                    </m:r>
                  </m:oMath>
                </a14:m>
                <a:r>
                  <a:rPr lang="en-US" sz="2400" b="1" dirty="0"/>
                  <a:t> </a:t>
                </a:r>
              </a:p>
            </p:txBody>
          </p:sp>
        </mc:Choice>
        <mc:Fallback xmlns="">
          <p:sp>
            <p:nvSpPr>
              <p:cNvPr id="4" name="TextBox 3">
                <a:extLst>
                  <a:ext uri="{FF2B5EF4-FFF2-40B4-BE49-F238E27FC236}">
                    <a16:creationId xmlns:a16="http://schemas.microsoft.com/office/drawing/2014/main" id="{5443F9CF-D1AA-2EED-A0B7-38999479B1F6}"/>
                  </a:ext>
                </a:extLst>
              </p:cNvPr>
              <p:cNvSpPr txBox="1">
                <a:spLocks noRot="1" noChangeAspect="1" noMove="1" noResize="1" noEditPoints="1" noAdjustHandles="1" noChangeArrowheads="1" noChangeShapeType="1" noTextEdit="1"/>
              </p:cNvSpPr>
              <p:nvPr/>
            </p:nvSpPr>
            <p:spPr>
              <a:xfrm>
                <a:off x="114299" y="1097630"/>
                <a:ext cx="8915399" cy="1569660"/>
              </a:xfrm>
              <a:prstGeom prst="rect">
                <a:avLst/>
              </a:prstGeom>
              <a:blipFill>
                <a:blip r:embed="rId2"/>
                <a:stretch>
                  <a:fillRect l="-1436" t="-7752" r="-1026" b="-7752"/>
                </a:stretch>
              </a:blipFill>
            </p:spPr>
            <p:txBody>
              <a:bodyPr/>
              <a:lstStyle/>
              <a:p>
                <a:r>
                  <a:rPr lang="en-US">
                    <a:noFill/>
                  </a:rPr>
                  <a:t> </a:t>
                </a:r>
              </a:p>
            </p:txBody>
          </p:sp>
        </mc:Fallback>
      </mc:AlternateContent>
      <p:sp>
        <p:nvSpPr>
          <p:cNvPr id="9" name="Rectangle 8">
            <a:extLst>
              <a:ext uri="{FF2B5EF4-FFF2-40B4-BE49-F238E27FC236}">
                <a16:creationId xmlns:a16="http://schemas.microsoft.com/office/drawing/2014/main" id="{F0B8F6D8-9737-978E-F622-8DCFA4696E78}"/>
              </a:ext>
            </a:extLst>
          </p:cNvPr>
          <p:cNvSpPr/>
          <p:nvPr/>
        </p:nvSpPr>
        <p:spPr>
          <a:xfrm>
            <a:off x="0" y="5767465"/>
            <a:ext cx="9144000" cy="707886"/>
          </a:xfrm>
          <a:prstGeom prst="rect">
            <a:avLst/>
          </a:prstGeom>
        </p:spPr>
        <p:txBody>
          <a:bodyPr wrap="square">
            <a:spAutoFit/>
          </a:bodyPr>
          <a:lstStyle/>
          <a:p>
            <a:pPr algn="just"/>
            <a:r>
              <a:rPr lang="en-US" sz="2000" b="1" dirty="0">
                <a:solidFill>
                  <a:srgbClr val="FF00FF"/>
                </a:solidFill>
              </a:rPr>
              <a:t>FIGURE</a:t>
            </a:r>
            <a:r>
              <a:rPr lang="en-US" sz="2000" b="1" dirty="0">
                <a:solidFill>
                  <a:srgbClr val="FF0000"/>
                </a:solidFill>
              </a:rPr>
              <a:t> </a:t>
            </a:r>
            <a:r>
              <a:rPr lang="en-US" sz="2000" b="1" dirty="0">
                <a:solidFill>
                  <a:srgbClr val="FF00FF"/>
                </a:solidFill>
              </a:rPr>
              <a:t>1</a:t>
            </a:r>
            <a:r>
              <a:rPr lang="en-US" sz="2000" b="1" dirty="0">
                <a:solidFill>
                  <a:srgbClr val="FF0000"/>
                </a:solidFill>
              </a:rPr>
              <a:t>: </a:t>
            </a:r>
            <a:r>
              <a:rPr lang="en-US" sz="2000" dirty="0"/>
              <a:t>Sampling process </a:t>
            </a:r>
            <a:r>
              <a:rPr lang="en-US" sz="2000" b="1" dirty="0">
                <a:solidFill>
                  <a:srgbClr val="FF0000"/>
                </a:solidFill>
              </a:rPr>
              <a:t>(a) </a:t>
            </a:r>
            <a:r>
              <a:rPr lang="en-US" sz="2000" dirty="0"/>
              <a:t>analog signal </a:t>
            </a:r>
            <a:r>
              <a:rPr lang="en-US" sz="2000" b="1" dirty="0">
                <a:solidFill>
                  <a:srgbClr val="FF0000"/>
                </a:solidFill>
              </a:rPr>
              <a:t>(b)</a:t>
            </a:r>
            <a:r>
              <a:rPr lang="en-US" sz="2000" dirty="0"/>
              <a:t> instantaneously sampled version of analog signal</a:t>
            </a:r>
          </a:p>
        </p:txBody>
      </p:sp>
      <p:pic>
        <p:nvPicPr>
          <p:cNvPr id="11" name="Picture 10">
            <a:extLst>
              <a:ext uri="{FF2B5EF4-FFF2-40B4-BE49-F238E27FC236}">
                <a16:creationId xmlns:a16="http://schemas.microsoft.com/office/drawing/2014/main" id="{D639BA5B-C273-2E5B-4306-8A737E7AD5A6}"/>
              </a:ext>
            </a:extLst>
          </p:cNvPr>
          <p:cNvPicPr>
            <a:picLocks noChangeAspect="1"/>
          </p:cNvPicPr>
          <p:nvPr/>
        </p:nvPicPr>
        <p:blipFill>
          <a:blip r:embed="rId3"/>
          <a:stretch>
            <a:fillRect/>
          </a:stretch>
        </p:blipFill>
        <p:spPr>
          <a:xfrm>
            <a:off x="114299" y="2755403"/>
            <a:ext cx="8724250" cy="2870615"/>
          </a:xfrm>
          <a:prstGeom prst="rect">
            <a:avLst/>
          </a:prstGeom>
        </p:spPr>
      </p:pic>
    </p:spTree>
    <p:extLst>
      <p:ext uri="{BB962C8B-B14F-4D97-AF65-F5344CB8AC3E}">
        <p14:creationId xmlns:p14="http://schemas.microsoft.com/office/powerpoint/2010/main" val="12082634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B0BE4D-932D-4510-8539-EB342F1300A2}"/>
              </a:ext>
            </a:extLst>
          </p:cNvPr>
          <p:cNvSpPr txBox="1"/>
          <p:nvPr/>
        </p:nvSpPr>
        <p:spPr>
          <a:xfrm>
            <a:off x="134910" y="33329"/>
            <a:ext cx="8859187" cy="6370975"/>
          </a:xfrm>
          <a:prstGeom prst="rect">
            <a:avLst/>
          </a:prstGeom>
          <a:noFill/>
        </p:spPr>
        <p:txBody>
          <a:bodyPr wrap="square">
            <a:spAutoFit/>
          </a:bodyPr>
          <a:lstStyle/>
          <a:p>
            <a:pPr marL="457200" indent="-457200" algn="just">
              <a:buClr>
                <a:srgbClr val="FF0000"/>
              </a:buClr>
              <a:buSzPct val="125000"/>
              <a:buFont typeface="Fira Sans Condensed ExtraBold" panose="020B0903050000020004" pitchFamily="34" charset="0"/>
              <a:buChar char="■"/>
            </a:pPr>
            <a:r>
              <a:rPr lang="en-US" sz="2400" dirty="0"/>
              <a:t>The function of the commutator is twofold: </a:t>
            </a:r>
          </a:p>
          <a:p>
            <a:pPr marL="914400" lvl="1" indent="-457200" algn="just">
              <a:buClr>
                <a:srgbClr val="FF0000"/>
              </a:buClr>
              <a:buSzPct val="125000"/>
              <a:buFont typeface="+mj-lt"/>
              <a:buAutoNum type="arabicPeriod"/>
            </a:pPr>
            <a:r>
              <a:rPr lang="en-US" sz="2400" dirty="0"/>
              <a:t>It takes a narrow sample of each of the N input messages at a rate that is slightly higher than 2W,</a:t>
            </a:r>
            <a:r>
              <a:rPr lang="en-US" sz="2400" dirty="0">
                <a:solidFill>
                  <a:schemeClr val="bg1">
                    <a:lumMod val="75000"/>
                  </a:schemeClr>
                </a:solidFill>
              </a:rPr>
              <a:t> </a:t>
            </a:r>
            <a:r>
              <a:rPr lang="en-US" sz="2400" dirty="0">
                <a:solidFill>
                  <a:schemeClr val="bg1">
                    <a:lumMod val="65000"/>
                  </a:schemeClr>
                </a:solidFill>
              </a:rPr>
              <a:t>where W is the cutoff frequency of the anti-aliasing filter,</a:t>
            </a:r>
            <a:r>
              <a:rPr lang="en-US" sz="2400" dirty="0"/>
              <a:t> and </a:t>
            </a:r>
          </a:p>
          <a:p>
            <a:pPr marL="914400" lvl="1" indent="-457200" algn="just">
              <a:buClr>
                <a:srgbClr val="FF0000"/>
              </a:buClr>
              <a:buSzPct val="125000"/>
              <a:buFont typeface="+mj-lt"/>
              <a:buAutoNum type="arabicPeriod"/>
            </a:pPr>
            <a:r>
              <a:rPr lang="en-US" sz="2400" dirty="0"/>
              <a:t>It  sequentially interleave these N samples inside the sampling interval</a:t>
            </a:r>
            <a:r>
              <a:rPr lang="en-US" sz="2400" dirty="0">
                <a:solidFill>
                  <a:schemeClr val="bg1">
                    <a:lumMod val="65000"/>
                  </a:schemeClr>
                </a:solidFill>
              </a:rPr>
              <a:t>. Indeed, this is the essence of the time-division multiplexing operation.</a:t>
            </a:r>
          </a:p>
          <a:p>
            <a:pPr marL="457200" indent="-457200" algn="just">
              <a:buClr>
                <a:srgbClr val="FF0000"/>
              </a:buClr>
              <a:buSzPct val="125000"/>
              <a:buFont typeface="Fira Sans Condensed ExtraBold" panose="020B0903050000020004" pitchFamily="34" charset="0"/>
              <a:buChar char="■"/>
            </a:pPr>
            <a:r>
              <a:rPr lang="en-US" sz="2400" dirty="0"/>
              <a:t>Following the commutation process, the multiplexed signal is applied to a </a:t>
            </a:r>
            <a:r>
              <a:rPr lang="en-US" sz="2400" dirty="0">
                <a:solidFill>
                  <a:srgbClr val="0000FF"/>
                </a:solidFill>
              </a:rPr>
              <a:t>pulse modulator</a:t>
            </a:r>
            <a:r>
              <a:rPr lang="en-US" sz="2400" dirty="0"/>
              <a:t> which transform the pulse suitable for transmission.</a:t>
            </a:r>
          </a:p>
          <a:p>
            <a:pPr marL="457200" indent="-457200" algn="just">
              <a:buClr>
                <a:srgbClr val="FF0000"/>
              </a:buClr>
              <a:buSzPct val="125000"/>
              <a:buFont typeface="Fira Sans Condensed ExtraBold" panose="020B0903050000020004" pitchFamily="34" charset="0"/>
              <a:buChar char="■"/>
            </a:pPr>
            <a:endParaRPr lang="en-US" sz="2400" dirty="0"/>
          </a:p>
          <a:p>
            <a:pPr algn="just">
              <a:buClr>
                <a:srgbClr val="FF0000"/>
              </a:buClr>
              <a:buSzPct val="125000"/>
            </a:pPr>
            <a:r>
              <a:rPr lang="en-US" sz="2400" b="1" dirty="0">
                <a:solidFill>
                  <a:srgbClr val="FF00FF"/>
                </a:solidFill>
              </a:rPr>
              <a:t>At the receiving end:</a:t>
            </a:r>
          </a:p>
          <a:p>
            <a:pPr marL="457200" indent="-457200" algn="just">
              <a:buClr>
                <a:srgbClr val="FF0000"/>
              </a:buClr>
              <a:buSzPct val="125000"/>
              <a:buFont typeface="Fira Sans Condensed ExtraBold" panose="020B0903050000020004" pitchFamily="34" charset="0"/>
              <a:buChar char="■"/>
            </a:pPr>
            <a:r>
              <a:rPr lang="en-US" sz="2400" dirty="0"/>
              <a:t>The received signal is applied to a </a:t>
            </a:r>
            <a:r>
              <a:rPr lang="en-US" sz="2400" dirty="0">
                <a:solidFill>
                  <a:srgbClr val="0000FF"/>
                </a:solidFill>
              </a:rPr>
              <a:t>pulse demodulator</a:t>
            </a:r>
            <a:r>
              <a:rPr lang="en-US" sz="2400" dirty="0"/>
              <a:t>, which performs the reverse operation of the pulse modulator.</a:t>
            </a:r>
          </a:p>
          <a:p>
            <a:pPr marL="457200" indent="-457200" algn="just">
              <a:buClr>
                <a:srgbClr val="FF0000"/>
              </a:buClr>
              <a:buSzPct val="125000"/>
              <a:buFont typeface="Fira Sans Condensed ExtraBold" panose="020B0903050000020004" pitchFamily="34" charset="0"/>
              <a:buChar char="■"/>
            </a:pPr>
            <a:r>
              <a:rPr lang="en-US" sz="2400" dirty="0"/>
              <a:t>The narrow samples produced at the pulse demodulator output are distributed to the appropriate </a:t>
            </a:r>
            <a:r>
              <a:rPr lang="en-US" sz="2400" dirty="0">
                <a:solidFill>
                  <a:srgbClr val="0000FF"/>
                </a:solidFill>
              </a:rPr>
              <a:t>low-pass reconstruction filters</a:t>
            </a:r>
            <a:r>
              <a:rPr lang="en-US" sz="2400" dirty="0"/>
              <a:t> by means of a </a:t>
            </a:r>
            <a:r>
              <a:rPr lang="en-US" sz="2400" dirty="0" err="1">
                <a:solidFill>
                  <a:srgbClr val="0000FF"/>
                </a:solidFill>
              </a:rPr>
              <a:t>decommutator</a:t>
            </a:r>
            <a:r>
              <a:rPr lang="en-US" sz="2400" dirty="0"/>
              <a:t>.</a:t>
            </a:r>
          </a:p>
        </p:txBody>
      </p:sp>
    </p:spTree>
    <p:extLst>
      <p:ext uri="{BB962C8B-B14F-4D97-AF65-F5344CB8AC3E}">
        <p14:creationId xmlns:p14="http://schemas.microsoft.com/office/powerpoint/2010/main" val="15508142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7F8E0F-399B-2DD0-283A-5FC348442661}"/>
              </a:ext>
            </a:extLst>
          </p:cNvPr>
          <p:cNvSpPr txBox="1"/>
          <p:nvPr/>
        </p:nvSpPr>
        <p:spPr>
          <a:xfrm>
            <a:off x="232347" y="118647"/>
            <a:ext cx="8679305" cy="3970318"/>
          </a:xfrm>
          <a:prstGeom prst="rect">
            <a:avLst/>
          </a:prstGeom>
          <a:noFill/>
        </p:spPr>
        <p:txBody>
          <a:bodyPr wrap="square">
            <a:spAutoFit/>
          </a:bodyPr>
          <a:lstStyle/>
          <a:p>
            <a:pPr marL="457200" indent="-457200" algn="just">
              <a:buClr>
                <a:srgbClr val="FF00FF"/>
              </a:buClr>
              <a:buSzPct val="125000"/>
              <a:buFont typeface="Fira Sans Condensed ExtraBold" panose="020B0903050000020004" pitchFamily="34" charset="0"/>
              <a:buChar char="■"/>
            </a:pPr>
            <a:r>
              <a:rPr lang="en-US" sz="2800" dirty="0"/>
              <a:t>NOTE that:</a:t>
            </a:r>
          </a:p>
          <a:p>
            <a:pPr marL="514350" indent="-514350" algn="just">
              <a:buFont typeface="+mj-lt"/>
              <a:buAutoNum type="arabicPeriod"/>
            </a:pPr>
            <a:r>
              <a:rPr lang="en-US" sz="2800" dirty="0"/>
              <a:t>The use of time-division multiplexing introduces a </a:t>
            </a:r>
            <a:r>
              <a:rPr lang="en-US" sz="2800" dirty="0">
                <a:solidFill>
                  <a:srgbClr val="0000FF"/>
                </a:solidFill>
              </a:rPr>
              <a:t>bandwidth expansion factor N</a:t>
            </a:r>
            <a:r>
              <a:rPr lang="en-US" sz="2800" dirty="0"/>
              <a:t>, because the scheme must squeeze N samples derived from N independent message sources into a time slot equal to one sampling interval. </a:t>
            </a:r>
          </a:p>
          <a:p>
            <a:pPr marL="514350" indent="-514350" algn="just">
              <a:buFont typeface="+mj-lt"/>
              <a:buAutoNum type="arabicPeriod"/>
            </a:pPr>
            <a:r>
              <a:rPr lang="en-US" sz="2800" dirty="0"/>
              <a:t>The commutator at the transmitter and  the </a:t>
            </a:r>
            <a:r>
              <a:rPr lang="en-US" sz="2800" dirty="0" err="1"/>
              <a:t>decommutator</a:t>
            </a:r>
            <a:r>
              <a:rPr lang="en-US" sz="2800" dirty="0"/>
              <a:t> at the receiver need </a:t>
            </a:r>
            <a:r>
              <a:rPr lang="en-US" sz="2800" dirty="0">
                <a:solidFill>
                  <a:srgbClr val="0000FF"/>
                </a:solidFill>
              </a:rPr>
              <a:t>synchronization</a:t>
            </a:r>
            <a:r>
              <a:rPr lang="en-US" sz="2800" dirty="0"/>
              <a:t> for a satisfactory operation of the system. </a:t>
            </a:r>
          </a:p>
        </p:txBody>
      </p:sp>
    </p:spTree>
    <p:extLst>
      <p:ext uri="{BB962C8B-B14F-4D97-AF65-F5344CB8AC3E}">
        <p14:creationId xmlns:p14="http://schemas.microsoft.com/office/powerpoint/2010/main" val="16835028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A6D6B89-3B9B-30FE-8BF1-522BC35DD408}"/>
              </a:ext>
            </a:extLst>
          </p:cNvPr>
          <p:cNvSpPr/>
          <p:nvPr/>
        </p:nvSpPr>
        <p:spPr>
          <a:xfrm>
            <a:off x="114300" y="220376"/>
            <a:ext cx="8915400" cy="2739211"/>
          </a:xfrm>
          <a:prstGeom prst="rect">
            <a:avLst/>
          </a:prstGeom>
          <a:solidFill>
            <a:schemeClr val="bg1">
              <a:lumMod val="85000"/>
            </a:schemeClr>
          </a:solidFill>
          <a:ln w="114300">
            <a:solidFill>
              <a:srgbClr val="00B0F0"/>
            </a:solidFill>
          </a:ln>
          <a:scene3d>
            <a:camera prst="orthographicFront"/>
            <a:lightRig rig="threePt" dir="t"/>
          </a:scene3d>
          <a:sp3d>
            <a:bevelT prst="slope"/>
            <a:bevelB/>
          </a:sp3d>
        </p:spPr>
        <p:txBody>
          <a:bodyPr wrap="square">
            <a:spAutoFit/>
          </a:bodyPr>
          <a:lstStyle/>
          <a:p>
            <a:pPr marR="0" lvl="0" algn="just">
              <a:spcBef>
                <a:spcPts val="0"/>
              </a:spcBef>
              <a:spcAft>
                <a:spcPts val="0"/>
              </a:spcAft>
              <a:buClr>
                <a:srgbClr val="FF0000"/>
              </a:buClr>
            </a:pPr>
            <a:r>
              <a:rPr lang="en-US" sz="2800" b="1" dirty="0">
                <a:solidFill>
                  <a:srgbClr val="FF00FF"/>
                </a:solidFill>
                <a:effectLst/>
                <a:latin typeface="Times New Roman" panose="02020603050405020304" pitchFamily="18" charset="0"/>
                <a:ea typeface="Times New Roman" panose="02020603050405020304" pitchFamily="18" charset="0"/>
              </a:rPr>
              <a:t>Question 1:</a:t>
            </a:r>
          </a:p>
          <a:p>
            <a:pPr marR="0" lvl="0" algn="just">
              <a:spcBef>
                <a:spcPts val="0"/>
              </a:spcBef>
              <a:spcAft>
                <a:spcPts val="0"/>
              </a:spcAft>
              <a:buClr>
                <a:srgbClr val="FF0000"/>
              </a:buClr>
            </a:pPr>
            <a:r>
              <a:rPr lang="en-US" sz="2400" dirty="0">
                <a:effectLst/>
                <a:latin typeface="Times New Roman" panose="02020603050405020304" pitchFamily="18" charset="0"/>
                <a:ea typeface="Times New Roman" panose="02020603050405020304" pitchFamily="18" charset="0"/>
              </a:rPr>
              <a:t>A signal g(t) = sinc</a:t>
            </a:r>
            <a:r>
              <a:rPr lang="en-US" sz="2400" baseline="30000" dirty="0">
                <a:effectLst/>
                <a:latin typeface="Times New Roman" panose="02020603050405020304" pitchFamily="18" charset="0"/>
                <a:ea typeface="Times New Roman" panose="02020603050405020304" pitchFamily="18" charset="0"/>
              </a:rPr>
              <a:t>2</a:t>
            </a:r>
            <a:r>
              <a:rPr lang="en-US" sz="2400" dirty="0">
                <a:effectLst/>
                <a:latin typeface="Times New Roman" panose="02020603050405020304" pitchFamily="18" charset="0"/>
                <a:ea typeface="Times New Roman" panose="02020603050405020304" pitchFamily="18" charset="0"/>
              </a:rPr>
              <a:t>(5</a:t>
            </a:r>
            <a:r>
              <a:rPr lang="el-GR" sz="2400" dirty="0">
                <a:effectLst/>
                <a:latin typeface="Arial" panose="020B0604020202020204" pitchFamily="34" charset="0"/>
                <a:ea typeface="Times New Roman" panose="02020603050405020304" pitchFamily="18" charset="0"/>
                <a:cs typeface="Arial" panose="020B0604020202020204" pitchFamily="34" charset="0"/>
              </a:rPr>
              <a:t>π</a:t>
            </a:r>
            <a:r>
              <a:rPr lang="en-US" sz="2400" dirty="0">
                <a:effectLst/>
                <a:latin typeface="Times New Roman" panose="02020603050405020304" pitchFamily="18" charset="0"/>
                <a:ea typeface="Times New Roman" panose="02020603050405020304" pitchFamily="18" charset="0"/>
              </a:rPr>
              <a:t>t) is uniformly sampled at a rate of (</a:t>
            </a:r>
            <a:r>
              <a:rPr lang="en-US" sz="2400" dirty="0" err="1">
                <a:effectLst/>
                <a:latin typeface="Times New Roman" panose="02020603050405020304" pitchFamily="18" charset="0"/>
                <a:ea typeface="Times New Roman" panose="02020603050405020304" pitchFamily="18" charset="0"/>
              </a:rPr>
              <a:t>i</a:t>
            </a:r>
            <a:r>
              <a:rPr lang="en-US" sz="2400" dirty="0">
                <a:effectLst/>
                <a:latin typeface="Times New Roman" panose="02020603050405020304" pitchFamily="18" charset="0"/>
                <a:ea typeface="Times New Roman" panose="02020603050405020304" pitchFamily="18" charset="0"/>
              </a:rPr>
              <a:t>) 5 Hz; (ii) 10 Hz; (iii) 20 Hz. </a:t>
            </a:r>
          </a:p>
          <a:p>
            <a:pPr marL="514350" marR="0" indent="-514350" algn="just">
              <a:spcBef>
                <a:spcPts val="0"/>
              </a:spcBef>
              <a:spcAft>
                <a:spcPts val="0"/>
              </a:spcAft>
              <a:buAutoNum type="alphaLcParenBoth"/>
            </a:pPr>
            <a:r>
              <a:rPr lang="en-US" sz="2400" dirty="0">
                <a:effectLst/>
                <a:latin typeface="Times New Roman" panose="02020603050405020304" pitchFamily="18" charset="0"/>
                <a:ea typeface="Times New Roman" panose="02020603050405020304" pitchFamily="18" charset="0"/>
              </a:rPr>
              <a:t>Sketch the spectrum of the signal g(t) </a:t>
            </a:r>
          </a:p>
          <a:p>
            <a:pPr marL="514350" marR="0" indent="-514350" algn="just">
              <a:spcBef>
                <a:spcPts val="0"/>
              </a:spcBef>
              <a:spcAft>
                <a:spcPts val="0"/>
              </a:spcAft>
              <a:buAutoNum type="alphaLcParenBoth"/>
            </a:pPr>
            <a:r>
              <a:rPr lang="en-US" sz="2400" dirty="0">
                <a:effectLst/>
                <a:latin typeface="Times New Roman" panose="02020603050405020304" pitchFamily="18" charset="0"/>
                <a:ea typeface="Times New Roman" panose="02020603050405020304" pitchFamily="18" charset="0"/>
              </a:rPr>
              <a:t>For each sampling, sketch the spectrum of the sampled signal.</a:t>
            </a:r>
          </a:p>
          <a:p>
            <a:pPr marL="514350" marR="0" indent="-514350" algn="just">
              <a:spcBef>
                <a:spcPts val="0"/>
              </a:spcBef>
              <a:spcAft>
                <a:spcPts val="0"/>
              </a:spcAft>
              <a:buAutoNum type="alphaLcParenBoth"/>
            </a:pPr>
            <a:r>
              <a:rPr lang="en-US" sz="2400" dirty="0">
                <a:effectLst/>
                <a:latin typeface="Times New Roman" panose="02020603050405020304" pitchFamily="18" charset="0"/>
                <a:ea typeface="Times New Roman" panose="02020603050405020304" pitchFamily="18" charset="0"/>
              </a:rPr>
              <a:t>For each sampling, explain whether you can recover the signal g(t) from the sampled signal.</a:t>
            </a:r>
          </a:p>
        </p:txBody>
      </p:sp>
    </p:spTree>
    <p:extLst>
      <p:ext uri="{BB962C8B-B14F-4D97-AF65-F5344CB8AC3E}">
        <p14:creationId xmlns:p14="http://schemas.microsoft.com/office/powerpoint/2010/main" val="99267901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F7844298-AB14-C82E-3D76-2BFC9859BA72}"/>
                  </a:ext>
                </a:extLst>
              </p:cNvPr>
              <p:cNvSpPr txBox="1"/>
              <p:nvPr/>
            </p:nvSpPr>
            <p:spPr>
              <a:xfrm>
                <a:off x="2731859" y="433236"/>
                <a:ext cx="293407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𝑔</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𝑠𝑖𝑛𝑐</m:t>
                          </m:r>
                        </m:e>
                        <m:sup>
                          <m:r>
                            <a:rPr lang="en-US" sz="2800" b="0" i="1" smtClean="0">
                              <a:latin typeface="Cambria Math" panose="02040503050406030204" pitchFamily="18" charset="0"/>
                            </a:rPr>
                            <m:t>2</m:t>
                          </m:r>
                        </m:sup>
                      </m:sSup>
                      <m:d>
                        <m:dPr>
                          <m:ctrlPr>
                            <a:rPr lang="en-US" sz="2800" b="0" i="1" smtClean="0">
                              <a:latin typeface="Cambria Math" panose="02040503050406030204" pitchFamily="18" charset="0"/>
                            </a:rPr>
                          </m:ctrlPr>
                        </m:dPr>
                        <m:e>
                          <m:r>
                            <a:rPr lang="en-US" sz="2800" b="1" i="1" smtClean="0">
                              <a:solidFill>
                                <a:srgbClr val="FF0000"/>
                              </a:solidFill>
                              <a:latin typeface="Cambria Math" panose="02040503050406030204" pitchFamily="18" charset="0"/>
                            </a:rPr>
                            <m:t>𝟓</m:t>
                          </m:r>
                          <m:r>
                            <a:rPr lang="en-US" sz="2800" b="0" i="1" smtClean="0">
                              <a:latin typeface="Cambria Math" panose="02040503050406030204" pitchFamily="18" charset="0"/>
                              <a:ea typeface="Cambria Math" panose="02040503050406030204" pitchFamily="18" charset="0"/>
                            </a:rPr>
                            <m:t>𝜋</m:t>
                          </m:r>
                          <m:r>
                            <a:rPr lang="en-US" sz="2800" b="0" i="1" smtClean="0">
                              <a:latin typeface="Cambria Math" panose="02040503050406030204" pitchFamily="18" charset="0"/>
                            </a:rPr>
                            <m:t>𝑡</m:t>
                          </m:r>
                        </m:e>
                      </m:d>
                    </m:oMath>
                  </m:oMathPara>
                </a14:m>
                <a:endParaRPr lang="en-US" sz="2800" dirty="0"/>
              </a:p>
            </p:txBody>
          </p:sp>
        </mc:Choice>
        <mc:Fallback>
          <p:sp>
            <p:nvSpPr>
              <p:cNvPr id="2" name="TextBox 1">
                <a:extLst>
                  <a:ext uri="{FF2B5EF4-FFF2-40B4-BE49-F238E27FC236}">
                    <a16:creationId xmlns:a16="http://schemas.microsoft.com/office/drawing/2014/main" id="{F7844298-AB14-C82E-3D76-2BFC9859BA72}"/>
                  </a:ext>
                </a:extLst>
              </p:cNvPr>
              <p:cNvSpPr txBox="1">
                <a:spLocks noRot="1" noChangeAspect="1" noMove="1" noResize="1" noEditPoints="1" noAdjustHandles="1" noChangeArrowheads="1" noChangeShapeType="1" noTextEdit="1"/>
              </p:cNvSpPr>
              <p:nvPr/>
            </p:nvSpPr>
            <p:spPr>
              <a:xfrm>
                <a:off x="2731859" y="433236"/>
                <a:ext cx="2934072" cy="430887"/>
              </a:xfrm>
              <a:prstGeom prst="rect">
                <a:avLst/>
              </a:prstGeom>
              <a:blipFill>
                <a:blip r:embed="rId2"/>
                <a:stretch>
                  <a:fillRect/>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311EB140-55F6-E341-1452-36DC077736C5}"/>
              </a:ext>
            </a:extLst>
          </p:cNvPr>
          <p:cNvSpPr txBox="1"/>
          <p:nvPr/>
        </p:nvSpPr>
        <p:spPr>
          <a:xfrm>
            <a:off x="112296" y="56557"/>
            <a:ext cx="1203158" cy="523220"/>
          </a:xfrm>
          <a:prstGeom prst="rect">
            <a:avLst/>
          </a:prstGeom>
          <a:noFill/>
        </p:spPr>
        <p:txBody>
          <a:bodyPr wrap="square" rtlCol="0">
            <a:spAutoFit/>
          </a:bodyPr>
          <a:lstStyle/>
          <a:p>
            <a:r>
              <a:rPr lang="en-US" sz="2800" b="1" dirty="0">
                <a:solidFill>
                  <a:srgbClr val="FF00FF"/>
                </a:solidFill>
              </a:rPr>
              <a:t>(a)</a:t>
            </a:r>
          </a:p>
        </p:txBody>
      </p:sp>
      <p:sp>
        <p:nvSpPr>
          <p:cNvPr id="4" name="TextBox 3">
            <a:extLst>
              <a:ext uri="{FF2B5EF4-FFF2-40B4-BE49-F238E27FC236}">
                <a16:creationId xmlns:a16="http://schemas.microsoft.com/office/drawing/2014/main" id="{893D8574-3258-9FE6-E0EB-EC191FC81B34}"/>
              </a:ext>
            </a:extLst>
          </p:cNvPr>
          <p:cNvSpPr txBox="1"/>
          <p:nvPr/>
        </p:nvSpPr>
        <p:spPr>
          <a:xfrm>
            <a:off x="104273" y="417098"/>
            <a:ext cx="8927431" cy="4893647"/>
          </a:xfrm>
          <a:prstGeom prst="rect">
            <a:avLst/>
          </a:prstGeom>
          <a:noFill/>
        </p:spPr>
        <p:txBody>
          <a:bodyPr wrap="square" rtlCol="0">
            <a:spAutoFit/>
          </a:bodyPr>
          <a:lstStyle/>
          <a:p>
            <a:pPr marL="457200" indent="-457200">
              <a:buClr>
                <a:srgbClr val="FF0000"/>
              </a:buClr>
              <a:buSzPct val="125000"/>
              <a:buFont typeface="Fira Sans Condensed ExtraBold" panose="020B0903050000020004" pitchFamily="34" charset="0"/>
              <a:buChar char="■"/>
            </a:pPr>
            <a:r>
              <a:rPr lang="en-US" sz="2400" dirty="0"/>
              <a:t>The given signal                               </a:t>
            </a:r>
          </a:p>
          <a:p>
            <a:pPr marL="457200" indent="-457200">
              <a:buClr>
                <a:srgbClr val="FF0000"/>
              </a:buClr>
              <a:buSzPct val="125000"/>
              <a:buFont typeface="Fira Sans Condensed ExtraBold" panose="020B0903050000020004" pitchFamily="34" charset="0"/>
              <a:buChar char="■"/>
            </a:pPr>
            <a:r>
              <a:rPr lang="en-US" sz="2400" dirty="0"/>
              <a:t>has the bandwidth  B=</a:t>
            </a:r>
            <a:r>
              <a:rPr lang="en-US" sz="2400" b="1" dirty="0">
                <a:solidFill>
                  <a:srgbClr val="FF0000"/>
                </a:solidFill>
              </a:rPr>
              <a:t>5</a:t>
            </a:r>
            <a:r>
              <a:rPr lang="en-US" sz="2400" dirty="0"/>
              <a:t>Hz</a:t>
            </a:r>
          </a:p>
          <a:p>
            <a:pPr marL="457200" indent="-457200">
              <a:buClr>
                <a:srgbClr val="FF0000"/>
              </a:buClr>
              <a:buSzPct val="125000"/>
              <a:buFont typeface="Fira Sans Condensed ExtraBold" panose="020B0903050000020004" pitchFamily="34" charset="0"/>
              <a:buChar char="■"/>
            </a:pPr>
            <a:r>
              <a:rPr lang="en-US" sz="2400" dirty="0"/>
              <a:t>Therefore, the Nyquist rate, 2B =10Hz</a:t>
            </a:r>
          </a:p>
          <a:p>
            <a:pPr marL="457200" indent="-457200">
              <a:buClr>
                <a:srgbClr val="FF0000"/>
              </a:buClr>
              <a:buSzPct val="125000"/>
              <a:buFont typeface="Fira Sans Condensed ExtraBold" panose="020B0903050000020004" pitchFamily="34" charset="0"/>
              <a:buChar char="■"/>
            </a:pPr>
            <a:r>
              <a:rPr lang="en-US" sz="2400" dirty="0"/>
              <a:t>We know that</a:t>
            </a:r>
          </a:p>
          <a:p>
            <a:pPr marL="457200" indent="-457200">
              <a:buClr>
                <a:srgbClr val="FF0000"/>
              </a:buClr>
              <a:buSzPct val="125000"/>
              <a:buFont typeface="Fira Sans Condensed ExtraBold" panose="020B0903050000020004" pitchFamily="34" charset="0"/>
              <a:buChar char="■"/>
            </a:pPr>
            <a:endParaRPr lang="en-US" sz="2400" dirty="0"/>
          </a:p>
          <a:p>
            <a:pPr marL="457200" indent="-457200">
              <a:buClr>
                <a:srgbClr val="FF0000"/>
              </a:buClr>
              <a:buSzPct val="125000"/>
              <a:buFont typeface="Fira Sans Condensed ExtraBold" panose="020B0903050000020004" pitchFamily="34" charset="0"/>
              <a:buChar char="■"/>
            </a:pPr>
            <a:endParaRPr lang="en-US" sz="2400" dirty="0"/>
          </a:p>
          <a:p>
            <a:pPr marL="457200" indent="-457200">
              <a:buClr>
                <a:srgbClr val="FF0000"/>
              </a:buClr>
              <a:buSzPct val="125000"/>
              <a:buFont typeface="Fira Sans Condensed ExtraBold" panose="020B0903050000020004" pitchFamily="34" charset="0"/>
              <a:buChar char="■"/>
            </a:pPr>
            <a:r>
              <a:rPr lang="en-US" sz="2400" dirty="0"/>
              <a:t>And/or equivalently</a:t>
            </a:r>
          </a:p>
          <a:p>
            <a:pPr marL="457200" indent="-457200">
              <a:buClr>
                <a:srgbClr val="FF0000"/>
              </a:buClr>
              <a:buSzPct val="125000"/>
              <a:buFont typeface="Fira Sans Condensed ExtraBold" panose="020B0903050000020004" pitchFamily="34" charset="0"/>
              <a:buChar char="■"/>
            </a:pPr>
            <a:endParaRPr lang="en-US" sz="2400" dirty="0"/>
          </a:p>
          <a:p>
            <a:pPr marL="457200" indent="-457200">
              <a:buClr>
                <a:srgbClr val="FF0000"/>
              </a:buClr>
              <a:buSzPct val="125000"/>
              <a:buFont typeface="Fira Sans Condensed ExtraBold" panose="020B0903050000020004" pitchFamily="34" charset="0"/>
              <a:buChar char="■"/>
            </a:pPr>
            <a:r>
              <a:rPr lang="en-US" sz="2400" dirty="0"/>
              <a:t>Therefore, for g(t)</a:t>
            </a:r>
          </a:p>
          <a:p>
            <a:pPr marL="457200" indent="-457200">
              <a:buClr>
                <a:srgbClr val="FF0000"/>
              </a:buClr>
              <a:buSzPct val="125000"/>
              <a:buFont typeface="Fira Sans Condensed ExtraBold" panose="020B0903050000020004" pitchFamily="34" charset="0"/>
              <a:buChar char="■"/>
            </a:pPr>
            <a:endParaRPr lang="en-US" sz="2400" dirty="0"/>
          </a:p>
          <a:p>
            <a:pPr marL="457200" indent="-457200">
              <a:buClr>
                <a:srgbClr val="FF0000"/>
              </a:buClr>
              <a:buSzPct val="125000"/>
              <a:buFont typeface="Fira Sans Condensed ExtraBold" panose="020B0903050000020004" pitchFamily="34" charset="0"/>
              <a:buChar char="■"/>
            </a:pPr>
            <a:endParaRPr lang="en-US" sz="2400" dirty="0"/>
          </a:p>
          <a:p>
            <a:pPr marL="457200" indent="-457200">
              <a:buClr>
                <a:srgbClr val="FF0000"/>
              </a:buClr>
              <a:buSzPct val="125000"/>
              <a:buFont typeface="Fira Sans Condensed ExtraBold" panose="020B0903050000020004" pitchFamily="34" charset="0"/>
              <a:buChar char="■"/>
            </a:pPr>
            <a:r>
              <a:rPr lang="en-US" sz="2400" dirty="0"/>
              <a:t>And the spectrum of g(t)</a:t>
            </a:r>
          </a:p>
          <a:p>
            <a:pPr>
              <a:buClr>
                <a:srgbClr val="FF0000"/>
              </a:buClr>
              <a:buSzPct val="125000"/>
            </a:pPr>
            <a:r>
              <a:rPr lang="en-US" sz="2400" dirty="0"/>
              <a:t>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2AB5030-5297-7052-19E5-3AF9C8A10DDC}"/>
                  </a:ext>
                </a:extLst>
              </p:cNvPr>
              <p:cNvSpPr txBox="1"/>
              <p:nvPr/>
            </p:nvSpPr>
            <p:spPr>
              <a:xfrm>
                <a:off x="3244512" y="1496103"/>
                <a:ext cx="4106781" cy="922176"/>
              </a:xfrm>
              <a:prstGeom prst="rect">
                <a:avLst/>
              </a:prstGeom>
              <a:noFill/>
              <a:ln>
                <a:solidFill>
                  <a:srgbClr val="00B0F0"/>
                </a:solidFill>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m:rPr>
                          <m:sty m:val="p"/>
                        </m:rPr>
                        <a:rPr lang="en-US" sz="2400" b="0" i="0" smtClean="0">
                          <a:latin typeface="Cambria Math" panose="02040503050406030204" pitchFamily="18" charset="0"/>
                          <a:ea typeface="Cambria Math" panose="02040503050406030204" pitchFamily="18" charset="0"/>
                        </a:rPr>
                        <m:t>B</m:t>
                      </m:r>
                      <m:sSup>
                        <m:sSupPr>
                          <m:ctrlPr>
                            <a:rPr lang="en-US" sz="2400" b="1" i="1" smtClean="0">
                              <a:solidFill>
                                <a:srgbClr val="FF00FF"/>
                              </a:solidFill>
                              <a:latin typeface="Cambria Math" panose="02040503050406030204" pitchFamily="18" charset="0"/>
                              <a:ea typeface="Cambria Math" panose="02040503050406030204" pitchFamily="18" charset="0"/>
                            </a:rPr>
                          </m:ctrlPr>
                        </m:sSupPr>
                        <m:e>
                          <m:r>
                            <a:rPr lang="en-US" sz="2400" b="1" i="1" smtClean="0">
                              <a:solidFill>
                                <a:srgbClr val="FF00FF"/>
                              </a:solidFill>
                              <a:latin typeface="Cambria Math" panose="02040503050406030204" pitchFamily="18" charset="0"/>
                              <a:ea typeface="Cambria Math" panose="02040503050406030204" pitchFamily="18" charset="0"/>
                            </a:rPr>
                            <m:t>𝒔𝒊𝒏𝒄</m:t>
                          </m:r>
                        </m:e>
                        <m:sup>
                          <m:r>
                            <a:rPr lang="en-US" sz="2400" b="1" i="1" smtClean="0">
                              <a:solidFill>
                                <a:srgbClr val="FF00FF"/>
                              </a:solidFill>
                              <a:latin typeface="Cambria Math" panose="02040503050406030204" pitchFamily="18" charset="0"/>
                              <a:ea typeface="Cambria Math" panose="02040503050406030204" pitchFamily="18" charset="0"/>
                            </a:rPr>
                            <m:t>𝟐</m:t>
                          </m:r>
                        </m:sup>
                      </m:sSup>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𝜋</m:t>
                      </m:r>
                      <m:r>
                        <a:rPr lang="en-US" sz="2400" b="0" i="1" smtClean="0">
                          <a:latin typeface="Cambria Math" panose="02040503050406030204" pitchFamily="18" charset="0"/>
                          <a:ea typeface="Cambria Math" panose="02040503050406030204" pitchFamily="18" charset="0"/>
                        </a:rPr>
                        <m:t>𝐵𝑡</m:t>
                      </m:r>
                      <m:r>
                        <a:rPr lang="en-US" sz="2400" b="0" i="1" smtClean="0">
                          <a:latin typeface="Cambria Math" panose="02040503050406030204" pitchFamily="18" charset="0"/>
                          <a:ea typeface="Cambria Math" panose="02040503050406030204" pitchFamily="18" charset="0"/>
                        </a:rPr>
                        <m:t>)⇔</m:t>
                      </m:r>
                      <m:r>
                        <a:rPr lang="el-GR" sz="2400" b="1" i="0" smtClean="0">
                          <a:solidFill>
                            <a:srgbClr val="FF0000"/>
                          </a:solidFill>
                          <a:latin typeface="Cambria Math" panose="02040503050406030204" pitchFamily="18" charset="0"/>
                          <a:ea typeface="Cambria Math" panose="02040503050406030204" pitchFamily="18" charset="0"/>
                        </a:rPr>
                        <m:t>𝚫</m:t>
                      </m:r>
                      <m:d>
                        <m:dPr>
                          <m:ctrlPr>
                            <a:rPr lang="el-GR" sz="2400" b="0" i="1" smtClean="0">
                              <a:latin typeface="Cambria Math" panose="02040503050406030204" pitchFamily="18" charset="0"/>
                              <a:ea typeface="Cambria Math" panose="02040503050406030204" pitchFamily="18" charset="0"/>
                            </a:rPr>
                          </m:ctrlPr>
                        </m:dPr>
                        <m:e>
                          <m:f>
                            <m:fPr>
                              <m:ctrlPr>
                                <a:rPr lang="el-GR"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𝑓</m:t>
                              </m:r>
                            </m:num>
                            <m:den>
                              <m:r>
                                <a:rPr lang="en-US" sz="2400" b="0" i="1" smtClean="0">
                                  <a:latin typeface="Cambria Math" panose="02040503050406030204" pitchFamily="18" charset="0"/>
                                  <a:ea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𝐵</m:t>
                              </m:r>
                            </m:den>
                          </m:f>
                        </m:e>
                      </m:d>
                    </m:oMath>
                  </m:oMathPara>
                </a14:m>
                <a:endParaRPr lang="en-US" sz="2400" dirty="0"/>
              </a:p>
            </p:txBody>
          </p:sp>
        </mc:Choice>
        <mc:Fallback xmlns="">
          <p:sp>
            <p:nvSpPr>
              <p:cNvPr id="6" name="TextBox 5">
                <a:extLst>
                  <a:ext uri="{FF2B5EF4-FFF2-40B4-BE49-F238E27FC236}">
                    <a16:creationId xmlns:a16="http://schemas.microsoft.com/office/drawing/2014/main" id="{72AB5030-5297-7052-19E5-3AF9C8A10DDC}"/>
                  </a:ext>
                </a:extLst>
              </p:cNvPr>
              <p:cNvSpPr txBox="1">
                <a:spLocks noRot="1" noChangeAspect="1" noMove="1" noResize="1" noEditPoints="1" noAdjustHandles="1" noChangeArrowheads="1" noChangeShapeType="1" noTextEdit="1"/>
              </p:cNvSpPr>
              <p:nvPr/>
            </p:nvSpPr>
            <p:spPr>
              <a:xfrm>
                <a:off x="3244512" y="1496103"/>
                <a:ext cx="4106781" cy="922176"/>
              </a:xfrm>
              <a:prstGeom prst="rect">
                <a:avLst/>
              </a:prstGeom>
              <a:blipFill>
                <a:blip r:embed="rId3"/>
                <a:stretch>
                  <a:fillRect/>
                </a:stretch>
              </a:blipFill>
              <a:ln>
                <a:solidFill>
                  <a:srgbClr val="00B0F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8614B3F-2DD2-F843-0C23-024E56F3AE9E}"/>
                  </a:ext>
                </a:extLst>
              </p:cNvPr>
              <p:cNvSpPr txBox="1"/>
              <p:nvPr/>
            </p:nvSpPr>
            <p:spPr>
              <a:xfrm>
                <a:off x="3228471" y="2506824"/>
                <a:ext cx="4122823" cy="922176"/>
              </a:xfrm>
              <a:prstGeom prst="rect">
                <a:avLst/>
              </a:prstGeom>
              <a:noFill/>
              <a:ln>
                <a:solidFill>
                  <a:srgbClr val="00B0F0"/>
                </a:solidFill>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sz="2400" b="1" i="1" smtClean="0">
                              <a:solidFill>
                                <a:srgbClr val="FF00FF"/>
                              </a:solidFill>
                              <a:latin typeface="Cambria Math" panose="02040503050406030204" pitchFamily="18" charset="0"/>
                              <a:ea typeface="Cambria Math" panose="02040503050406030204" pitchFamily="18" charset="0"/>
                            </a:rPr>
                          </m:ctrlPr>
                        </m:sSupPr>
                        <m:e>
                          <m:r>
                            <a:rPr lang="en-US" sz="2400" b="1" i="1" smtClean="0">
                              <a:solidFill>
                                <a:srgbClr val="FF00FF"/>
                              </a:solidFill>
                              <a:latin typeface="Cambria Math" panose="02040503050406030204" pitchFamily="18" charset="0"/>
                              <a:ea typeface="Cambria Math" panose="02040503050406030204" pitchFamily="18" charset="0"/>
                            </a:rPr>
                            <m:t>𝒔𝒊𝒏𝒄</m:t>
                          </m:r>
                        </m:e>
                        <m:sup>
                          <m:r>
                            <a:rPr lang="en-US" sz="2400" b="1" i="1" smtClean="0">
                              <a:solidFill>
                                <a:srgbClr val="FF00FF"/>
                              </a:solidFill>
                              <a:latin typeface="Cambria Math" panose="02040503050406030204" pitchFamily="18" charset="0"/>
                              <a:ea typeface="Cambria Math" panose="02040503050406030204" pitchFamily="18" charset="0"/>
                            </a:rPr>
                            <m:t>𝟐</m:t>
                          </m:r>
                        </m:sup>
                      </m:sSup>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𝜋</m:t>
                      </m:r>
                      <m:r>
                        <a:rPr lang="en-US" sz="2400" b="0" i="1" smtClean="0">
                          <a:latin typeface="Cambria Math" panose="02040503050406030204" pitchFamily="18" charset="0"/>
                          <a:ea typeface="Cambria Math" panose="02040503050406030204" pitchFamily="18" charset="0"/>
                        </a:rPr>
                        <m:t>𝐵𝑡</m:t>
                      </m:r>
                      <m:r>
                        <a:rPr lang="en-US" sz="2400" b="0" i="1" smtClean="0">
                          <a:latin typeface="Cambria Math" panose="02040503050406030204" pitchFamily="18" charset="0"/>
                          <a:ea typeface="Cambria Math" panose="02040503050406030204" pitchFamily="18" charset="0"/>
                        </a:rPr>
                        <m:t>)⇔</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1</m:t>
                          </m:r>
                        </m:num>
                        <m:den>
                          <m:r>
                            <a:rPr lang="en-US" sz="2400" b="0" i="1" smtClean="0">
                              <a:latin typeface="Cambria Math" panose="02040503050406030204" pitchFamily="18" charset="0"/>
                              <a:ea typeface="Cambria Math" panose="02040503050406030204" pitchFamily="18" charset="0"/>
                            </a:rPr>
                            <m:t>𝐵</m:t>
                          </m:r>
                        </m:den>
                      </m:f>
                      <m:r>
                        <a:rPr lang="el-GR" sz="2400" b="1" i="0" smtClean="0">
                          <a:solidFill>
                            <a:srgbClr val="FF0000"/>
                          </a:solidFill>
                          <a:latin typeface="Cambria Math" panose="02040503050406030204" pitchFamily="18" charset="0"/>
                          <a:ea typeface="Cambria Math" panose="02040503050406030204" pitchFamily="18" charset="0"/>
                        </a:rPr>
                        <m:t>𝚫</m:t>
                      </m:r>
                      <m:d>
                        <m:dPr>
                          <m:ctrlPr>
                            <a:rPr lang="el-GR" sz="2400" b="0" i="1" smtClean="0">
                              <a:latin typeface="Cambria Math" panose="02040503050406030204" pitchFamily="18" charset="0"/>
                              <a:ea typeface="Cambria Math" panose="02040503050406030204" pitchFamily="18" charset="0"/>
                            </a:rPr>
                          </m:ctrlPr>
                        </m:dPr>
                        <m:e>
                          <m:f>
                            <m:fPr>
                              <m:ctrlPr>
                                <a:rPr lang="el-GR"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𝑓</m:t>
                              </m:r>
                            </m:num>
                            <m:den>
                              <m:r>
                                <a:rPr lang="en-US" sz="2400" b="0" i="1" smtClean="0">
                                  <a:latin typeface="Cambria Math" panose="02040503050406030204" pitchFamily="18" charset="0"/>
                                  <a:ea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𝐵</m:t>
                              </m:r>
                            </m:den>
                          </m:f>
                        </m:e>
                      </m:d>
                    </m:oMath>
                  </m:oMathPara>
                </a14:m>
                <a:endParaRPr lang="en-US" sz="2400" dirty="0"/>
              </a:p>
            </p:txBody>
          </p:sp>
        </mc:Choice>
        <mc:Fallback xmlns="">
          <p:sp>
            <p:nvSpPr>
              <p:cNvPr id="7" name="TextBox 6">
                <a:extLst>
                  <a:ext uri="{FF2B5EF4-FFF2-40B4-BE49-F238E27FC236}">
                    <a16:creationId xmlns:a16="http://schemas.microsoft.com/office/drawing/2014/main" id="{28614B3F-2DD2-F843-0C23-024E56F3AE9E}"/>
                  </a:ext>
                </a:extLst>
              </p:cNvPr>
              <p:cNvSpPr txBox="1">
                <a:spLocks noRot="1" noChangeAspect="1" noMove="1" noResize="1" noEditPoints="1" noAdjustHandles="1" noChangeArrowheads="1" noChangeShapeType="1" noTextEdit="1"/>
              </p:cNvSpPr>
              <p:nvPr/>
            </p:nvSpPr>
            <p:spPr>
              <a:xfrm>
                <a:off x="3228471" y="2506824"/>
                <a:ext cx="4122823" cy="922176"/>
              </a:xfrm>
              <a:prstGeom prst="rect">
                <a:avLst/>
              </a:prstGeom>
              <a:blipFill>
                <a:blip r:embed="rId4"/>
                <a:stretch>
                  <a:fillRect/>
                </a:stretch>
              </a:blipFill>
              <a:ln>
                <a:solidFill>
                  <a:srgbClr val="00B0F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8885819-EFE6-57F5-E698-DFEE4FFF85E8}"/>
                  </a:ext>
                </a:extLst>
              </p:cNvPr>
              <p:cNvSpPr txBox="1"/>
              <p:nvPr/>
            </p:nvSpPr>
            <p:spPr>
              <a:xfrm>
                <a:off x="3232481" y="3517546"/>
                <a:ext cx="4122823" cy="922176"/>
              </a:xfrm>
              <a:prstGeom prst="rect">
                <a:avLst/>
              </a:prstGeom>
              <a:noFill/>
              <a:ln>
                <a:solidFill>
                  <a:srgbClr val="00B0F0"/>
                </a:solidFill>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sz="2400" b="1" i="1" smtClean="0">
                              <a:solidFill>
                                <a:srgbClr val="FF00FF"/>
                              </a:solidFill>
                              <a:latin typeface="Cambria Math" panose="02040503050406030204" pitchFamily="18" charset="0"/>
                              <a:ea typeface="Cambria Math" panose="02040503050406030204" pitchFamily="18" charset="0"/>
                            </a:rPr>
                          </m:ctrlPr>
                        </m:sSupPr>
                        <m:e>
                          <m:r>
                            <a:rPr lang="en-US" sz="2400" b="1" i="1" smtClean="0">
                              <a:solidFill>
                                <a:srgbClr val="FF00FF"/>
                              </a:solidFill>
                              <a:latin typeface="Cambria Math" panose="02040503050406030204" pitchFamily="18" charset="0"/>
                              <a:ea typeface="Cambria Math" panose="02040503050406030204" pitchFamily="18" charset="0"/>
                            </a:rPr>
                            <m:t>𝒔𝒊𝒏𝒄</m:t>
                          </m:r>
                        </m:e>
                        <m:sup>
                          <m:r>
                            <a:rPr lang="en-US" sz="2400" b="1" i="1" smtClean="0">
                              <a:solidFill>
                                <a:srgbClr val="FF00FF"/>
                              </a:solidFill>
                              <a:latin typeface="Cambria Math" panose="02040503050406030204" pitchFamily="18" charset="0"/>
                              <a:ea typeface="Cambria Math" panose="02040503050406030204" pitchFamily="18" charset="0"/>
                            </a:rPr>
                            <m:t>𝟐</m:t>
                          </m:r>
                        </m:sup>
                      </m:sSup>
                      <m:r>
                        <a:rPr lang="en-US" sz="2400" b="0" i="1" smtClean="0">
                          <a:latin typeface="Cambria Math" panose="02040503050406030204" pitchFamily="18" charset="0"/>
                          <a:ea typeface="Cambria Math" panose="02040503050406030204" pitchFamily="18" charset="0"/>
                        </a:rPr>
                        <m:t> (5</m:t>
                      </m:r>
                      <m:r>
                        <a:rPr lang="en-US" sz="2400" b="0" i="1" smtClean="0">
                          <a:latin typeface="Cambria Math" panose="02040503050406030204" pitchFamily="18" charset="0"/>
                          <a:ea typeface="Cambria Math" panose="02040503050406030204" pitchFamily="18" charset="0"/>
                        </a:rPr>
                        <m:t>𝜋</m:t>
                      </m:r>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1</m:t>
                          </m:r>
                        </m:num>
                        <m:den>
                          <m:r>
                            <a:rPr lang="en-US" sz="2400" b="0" i="1" smtClean="0">
                              <a:latin typeface="Cambria Math" panose="02040503050406030204" pitchFamily="18" charset="0"/>
                              <a:ea typeface="Cambria Math" panose="02040503050406030204" pitchFamily="18" charset="0"/>
                            </a:rPr>
                            <m:t>5</m:t>
                          </m:r>
                        </m:den>
                      </m:f>
                      <m:r>
                        <a:rPr lang="el-GR" sz="2400" b="1" i="0" smtClean="0">
                          <a:solidFill>
                            <a:srgbClr val="FF0000"/>
                          </a:solidFill>
                          <a:latin typeface="Cambria Math" panose="02040503050406030204" pitchFamily="18" charset="0"/>
                          <a:ea typeface="Cambria Math" panose="02040503050406030204" pitchFamily="18" charset="0"/>
                        </a:rPr>
                        <m:t>𝚫</m:t>
                      </m:r>
                      <m:d>
                        <m:dPr>
                          <m:ctrlPr>
                            <a:rPr lang="el-GR" sz="2400" b="0" i="1" smtClean="0">
                              <a:latin typeface="Cambria Math" panose="02040503050406030204" pitchFamily="18" charset="0"/>
                              <a:ea typeface="Cambria Math" panose="02040503050406030204" pitchFamily="18" charset="0"/>
                            </a:rPr>
                          </m:ctrlPr>
                        </m:dPr>
                        <m:e>
                          <m:f>
                            <m:fPr>
                              <m:ctrlPr>
                                <a:rPr lang="el-GR"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𝑓</m:t>
                              </m:r>
                            </m:num>
                            <m:den>
                              <m:r>
                                <a:rPr lang="en-US" sz="2400" b="0" i="1" smtClean="0">
                                  <a:latin typeface="Cambria Math" panose="02040503050406030204" pitchFamily="18" charset="0"/>
                                  <a:ea typeface="Cambria Math" panose="02040503050406030204" pitchFamily="18" charset="0"/>
                                </a:rPr>
                                <m:t>10</m:t>
                              </m:r>
                            </m:den>
                          </m:f>
                        </m:e>
                      </m:d>
                    </m:oMath>
                  </m:oMathPara>
                </a14:m>
                <a:endParaRPr lang="en-US" sz="2400" dirty="0"/>
              </a:p>
            </p:txBody>
          </p:sp>
        </mc:Choice>
        <mc:Fallback xmlns="">
          <p:sp>
            <p:nvSpPr>
              <p:cNvPr id="8" name="TextBox 7">
                <a:extLst>
                  <a:ext uri="{FF2B5EF4-FFF2-40B4-BE49-F238E27FC236}">
                    <a16:creationId xmlns:a16="http://schemas.microsoft.com/office/drawing/2014/main" id="{B8885819-EFE6-57F5-E698-DFEE4FFF85E8}"/>
                  </a:ext>
                </a:extLst>
              </p:cNvPr>
              <p:cNvSpPr txBox="1">
                <a:spLocks noRot="1" noChangeAspect="1" noMove="1" noResize="1" noEditPoints="1" noAdjustHandles="1" noChangeArrowheads="1" noChangeShapeType="1" noTextEdit="1"/>
              </p:cNvSpPr>
              <p:nvPr/>
            </p:nvSpPr>
            <p:spPr>
              <a:xfrm>
                <a:off x="3232481" y="3517546"/>
                <a:ext cx="4122823" cy="922176"/>
              </a:xfrm>
              <a:prstGeom prst="rect">
                <a:avLst/>
              </a:prstGeom>
              <a:blipFill>
                <a:blip r:embed="rId5"/>
                <a:stretch>
                  <a:fillRect/>
                </a:stretch>
              </a:blipFill>
              <a:ln>
                <a:solidFill>
                  <a:srgbClr val="00B0F0"/>
                </a:solidFill>
              </a:ln>
            </p:spPr>
            <p:txBody>
              <a:bodyPr/>
              <a:lstStyle/>
              <a:p>
                <a:r>
                  <a:rPr lang="en-US">
                    <a:noFill/>
                  </a:rPr>
                  <a:t> </a:t>
                </a:r>
              </a:p>
            </p:txBody>
          </p:sp>
        </mc:Fallback>
      </mc:AlternateContent>
      <p:pic>
        <p:nvPicPr>
          <p:cNvPr id="9" name="Picture 8">
            <a:extLst>
              <a:ext uri="{FF2B5EF4-FFF2-40B4-BE49-F238E27FC236}">
                <a16:creationId xmlns:a16="http://schemas.microsoft.com/office/drawing/2014/main" id="{903A9771-C6FF-AB54-B009-FE780DCD188C}"/>
              </a:ext>
            </a:extLst>
          </p:cNvPr>
          <p:cNvPicPr>
            <a:picLocks noChangeAspect="1"/>
          </p:cNvPicPr>
          <p:nvPr/>
        </p:nvPicPr>
        <p:blipFill>
          <a:blip r:embed="rId6"/>
          <a:stretch>
            <a:fillRect/>
          </a:stretch>
        </p:blipFill>
        <p:spPr>
          <a:xfrm>
            <a:off x="4007946" y="4350619"/>
            <a:ext cx="2790372" cy="2464550"/>
          </a:xfrm>
          <a:prstGeom prst="rect">
            <a:avLst/>
          </a:prstGeom>
        </p:spPr>
      </p:pic>
    </p:spTree>
    <p:extLst>
      <p:ext uri="{BB962C8B-B14F-4D97-AF65-F5344CB8AC3E}">
        <p14:creationId xmlns:p14="http://schemas.microsoft.com/office/powerpoint/2010/main" val="43621291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41927F9-4685-92B2-5932-2C04376A71E8}"/>
              </a:ext>
            </a:extLst>
          </p:cNvPr>
          <p:cNvPicPr>
            <a:picLocks noChangeAspect="1"/>
          </p:cNvPicPr>
          <p:nvPr/>
        </p:nvPicPr>
        <p:blipFill>
          <a:blip r:embed="rId2"/>
          <a:stretch>
            <a:fillRect/>
          </a:stretch>
        </p:blipFill>
        <p:spPr>
          <a:xfrm>
            <a:off x="4012686" y="116071"/>
            <a:ext cx="4962023" cy="2215438"/>
          </a:xfrm>
          <a:prstGeom prst="rect">
            <a:avLst/>
          </a:prstGeom>
        </p:spPr>
      </p:pic>
      <p:pic>
        <p:nvPicPr>
          <p:cNvPr id="11" name="Picture 10">
            <a:extLst>
              <a:ext uri="{FF2B5EF4-FFF2-40B4-BE49-F238E27FC236}">
                <a16:creationId xmlns:a16="http://schemas.microsoft.com/office/drawing/2014/main" id="{D9DB58C7-F4A2-7CB7-1C39-6FB972BBD9D6}"/>
              </a:ext>
            </a:extLst>
          </p:cNvPr>
          <p:cNvPicPr>
            <a:picLocks noChangeAspect="1"/>
          </p:cNvPicPr>
          <p:nvPr/>
        </p:nvPicPr>
        <p:blipFill>
          <a:blip r:embed="rId3"/>
          <a:stretch>
            <a:fillRect/>
          </a:stretch>
        </p:blipFill>
        <p:spPr>
          <a:xfrm>
            <a:off x="4012686" y="2577763"/>
            <a:ext cx="4882251" cy="1881985"/>
          </a:xfrm>
          <a:prstGeom prst="rect">
            <a:avLst/>
          </a:prstGeom>
        </p:spPr>
      </p:pic>
      <p:pic>
        <p:nvPicPr>
          <p:cNvPr id="13" name="Picture 12">
            <a:extLst>
              <a:ext uri="{FF2B5EF4-FFF2-40B4-BE49-F238E27FC236}">
                <a16:creationId xmlns:a16="http://schemas.microsoft.com/office/drawing/2014/main" id="{A4FB8B4B-76FA-DECC-3726-ABBA10D772B2}"/>
              </a:ext>
            </a:extLst>
          </p:cNvPr>
          <p:cNvPicPr>
            <a:picLocks noChangeAspect="1"/>
          </p:cNvPicPr>
          <p:nvPr/>
        </p:nvPicPr>
        <p:blipFill>
          <a:blip r:embed="rId4"/>
          <a:stretch>
            <a:fillRect/>
          </a:stretch>
        </p:blipFill>
        <p:spPr>
          <a:xfrm>
            <a:off x="4012686" y="4657876"/>
            <a:ext cx="4882250" cy="2102527"/>
          </a:xfrm>
          <a:prstGeom prst="rect">
            <a:avLst/>
          </a:prstGeom>
        </p:spPr>
      </p:pic>
      <p:sp>
        <p:nvSpPr>
          <p:cNvPr id="16" name="TextBox 15">
            <a:extLst>
              <a:ext uri="{FF2B5EF4-FFF2-40B4-BE49-F238E27FC236}">
                <a16:creationId xmlns:a16="http://schemas.microsoft.com/office/drawing/2014/main" id="{0732E7A3-1CAD-DBB9-5009-9F6B91DAECC4}"/>
              </a:ext>
            </a:extLst>
          </p:cNvPr>
          <p:cNvSpPr txBox="1"/>
          <p:nvPr/>
        </p:nvSpPr>
        <p:spPr>
          <a:xfrm>
            <a:off x="112296" y="56557"/>
            <a:ext cx="1203158" cy="523220"/>
          </a:xfrm>
          <a:prstGeom prst="rect">
            <a:avLst/>
          </a:prstGeom>
          <a:noFill/>
        </p:spPr>
        <p:txBody>
          <a:bodyPr wrap="square" rtlCol="0">
            <a:spAutoFit/>
          </a:bodyPr>
          <a:lstStyle/>
          <a:p>
            <a:r>
              <a:rPr lang="en-US" sz="2800" b="1" dirty="0">
                <a:solidFill>
                  <a:srgbClr val="FF00FF"/>
                </a:solidFill>
              </a:rPr>
              <a:t>(b)</a:t>
            </a:r>
          </a:p>
        </p:txBody>
      </p:sp>
      <p:sp>
        <p:nvSpPr>
          <p:cNvPr id="17" name="TextBox 16">
            <a:extLst>
              <a:ext uri="{FF2B5EF4-FFF2-40B4-BE49-F238E27FC236}">
                <a16:creationId xmlns:a16="http://schemas.microsoft.com/office/drawing/2014/main" id="{8934CD2C-9EA2-E583-8AB6-C8DFDB76E262}"/>
              </a:ext>
            </a:extLst>
          </p:cNvPr>
          <p:cNvSpPr txBox="1"/>
          <p:nvPr/>
        </p:nvSpPr>
        <p:spPr>
          <a:xfrm>
            <a:off x="112296" y="597786"/>
            <a:ext cx="3769893" cy="1323439"/>
          </a:xfrm>
          <a:prstGeom prst="rect">
            <a:avLst/>
          </a:prstGeom>
          <a:noFill/>
        </p:spPr>
        <p:txBody>
          <a:bodyPr wrap="square" rtlCol="0">
            <a:spAutoFit/>
          </a:bodyPr>
          <a:lstStyle/>
          <a:p>
            <a:pPr marL="342900" indent="-342900" algn="just">
              <a:buClr>
                <a:srgbClr val="FF0000"/>
              </a:buClr>
              <a:buFont typeface="Fira Sans Condensed ExtraBold" panose="020B0903050000020004" pitchFamily="34" charset="0"/>
              <a:buChar char="■"/>
            </a:pPr>
            <a:r>
              <a:rPr lang="en-US" sz="2000" dirty="0"/>
              <a:t>The spectrum  of sampled signal when </a:t>
            </a:r>
            <a:r>
              <a:rPr lang="en-US" sz="2000" b="1" dirty="0">
                <a:solidFill>
                  <a:srgbClr val="FF0000"/>
                </a:solidFill>
              </a:rPr>
              <a:t>Fs=5Hz </a:t>
            </a:r>
            <a:r>
              <a:rPr lang="en-US" sz="2000" dirty="0"/>
              <a:t>is shown on the right; which is </a:t>
            </a:r>
            <a:r>
              <a:rPr lang="en-US" sz="2000" b="1" dirty="0">
                <a:solidFill>
                  <a:srgbClr val="FF0000"/>
                </a:solidFill>
              </a:rPr>
              <a:t>under sampled</a:t>
            </a:r>
            <a:r>
              <a:rPr lang="en-US" sz="2000" dirty="0"/>
              <a:t> and aliasing occurs </a:t>
            </a:r>
          </a:p>
        </p:txBody>
      </p:sp>
      <p:sp>
        <p:nvSpPr>
          <p:cNvPr id="18" name="TextBox 17">
            <a:extLst>
              <a:ext uri="{FF2B5EF4-FFF2-40B4-BE49-F238E27FC236}">
                <a16:creationId xmlns:a16="http://schemas.microsoft.com/office/drawing/2014/main" id="{DD78D395-1B26-DD2E-57DB-1B657FD22368}"/>
              </a:ext>
            </a:extLst>
          </p:cNvPr>
          <p:cNvSpPr txBox="1"/>
          <p:nvPr/>
        </p:nvSpPr>
        <p:spPr>
          <a:xfrm>
            <a:off x="120318" y="2835660"/>
            <a:ext cx="3769893" cy="1323439"/>
          </a:xfrm>
          <a:prstGeom prst="rect">
            <a:avLst/>
          </a:prstGeom>
          <a:noFill/>
        </p:spPr>
        <p:txBody>
          <a:bodyPr wrap="square" rtlCol="0">
            <a:spAutoFit/>
          </a:bodyPr>
          <a:lstStyle/>
          <a:p>
            <a:pPr marL="342900" indent="-342900" algn="just">
              <a:buClr>
                <a:srgbClr val="FF0000"/>
              </a:buClr>
              <a:buFont typeface="Fira Sans Condensed ExtraBold" panose="020B0903050000020004" pitchFamily="34" charset="0"/>
              <a:buChar char="■"/>
            </a:pPr>
            <a:r>
              <a:rPr lang="en-US" sz="2000" dirty="0"/>
              <a:t>The spectrum  of sampled signal when </a:t>
            </a:r>
            <a:r>
              <a:rPr lang="en-US" sz="2000" b="1" dirty="0">
                <a:solidFill>
                  <a:srgbClr val="FF0000"/>
                </a:solidFill>
              </a:rPr>
              <a:t>Fs=10Hz </a:t>
            </a:r>
            <a:r>
              <a:rPr lang="en-US" sz="2000" dirty="0"/>
              <a:t>is shown on the right; which is </a:t>
            </a:r>
            <a:r>
              <a:rPr lang="en-US" sz="2000" b="1" dirty="0">
                <a:solidFill>
                  <a:srgbClr val="FF0000"/>
                </a:solidFill>
              </a:rPr>
              <a:t>Nyquist sampled</a:t>
            </a:r>
            <a:r>
              <a:rPr lang="en-US" sz="2000" dirty="0"/>
              <a:t> case</a:t>
            </a:r>
          </a:p>
        </p:txBody>
      </p:sp>
      <p:sp>
        <p:nvSpPr>
          <p:cNvPr id="19" name="TextBox 18">
            <a:extLst>
              <a:ext uri="{FF2B5EF4-FFF2-40B4-BE49-F238E27FC236}">
                <a16:creationId xmlns:a16="http://schemas.microsoft.com/office/drawing/2014/main" id="{B7A27DF3-B6B2-D934-F3BB-4258E2A1546C}"/>
              </a:ext>
            </a:extLst>
          </p:cNvPr>
          <p:cNvSpPr txBox="1"/>
          <p:nvPr/>
        </p:nvSpPr>
        <p:spPr>
          <a:xfrm>
            <a:off x="112298" y="5121663"/>
            <a:ext cx="3769893" cy="1323439"/>
          </a:xfrm>
          <a:prstGeom prst="rect">
            <a:avLst/>
          </a:prstGeom>
          <a:noFill/>
        </p:spPr>
        <p:txBody>
          <a:bodyPr wrap="square" rtlCol="0">
            <a:spAutoFit/>
          </a:bodyPr>
          <a:lstStyle/>
          <a:p>
            <a:pPr marL="342900" indent="-342900" algn="just">
              <a:buClr>
                <a:srgbClr val="FF0000"/>
              </a:buClr>
              <a:buFont typeface="Fira Sans Condensed ExtraBold" panose="020B0903050000020004" pitchFamily="34" charset="0"/>
              <a:buChar char="■"/>
            </a:pPr>
            <a:r>
              <a:rPr lang="en-US" sz="2000" dirty="0"/>
              <a:t>The spectrum  of sampled signal when </a:t>
            </a:r>
            <a:r>
              <a:rPr lang="en-US" sz="2000" b="1" dirty="0">
                <a:solidFill>
                  <a:srgbClr val="FF0000"/>
                </a:solidFill>
              </a:rPr>
              <a:t>Fs=15Hz </a:t>
            </a:r>
            <a:r>
              <a:rPr lang="en-US" sz="2000" dirty="0"/>
              <a:t>is shown on the right; which is </a:t>
            </a:r>
            <a:r>
              <a:rPr lang="en-US" sz="2000" b="1" dirty="0">
                <a:solidFill>
                  <a:srgbClr val="FF0000"/>
                </a:solidFill>
              </a:rPr>
              <a:t>over sampled </a:t>
            </a:r>
            <a:r>
              <a:rPr lang="en-US" sz="2000" dirty="0"/>
              <a:t>case</a:t>
            </a:r>
          </a:p>
        </p:txBody>
      </p:sp>
    </p:spTree>
    <p:extLst>
      <p:ext uri="{BB962C8B-B14F-4D97-AF65-F5344CB8AC3E}">
        <p14:creationId xmlns:p14="http://schemas.microsoft.com/office/powerpoint/2010/main" val="32167949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A503DF-817D-253B-D19E-5327835F4849}"/>
              </a:ext>
            </a:extLst>
          </p:cNvPr>
          <p:cNvSpPr txBox="1"/>
          <p:nvPr/>
        </p:nvSpPr>
        <p:spPr>
          <a:xfrm>
            <a:off x="112296" y="56557"/>
            <a:ext cx="1203158" cy="523220"/>
          </a:xfrm>
          <a:prstGeom prst="rect">
            <a:avLst/>
          </a:prstGeom>
          <a:noFill/>
        </p:spPr>
        <p:txBody>
          <a:bodyPr wrap="square" rtlCol="0">
            <a:spAutoFit/>
          </a:bodyPr>
          <a:lstStyle/>
          <a:p>
            <a:r>
              <a:rPr lang="en-US" sz="2800" b="1" dirty="0">
                <a:solidFill>
                  <a:srgbClr val="FF00FF"/>
                </a:solidFill>
              </a:rPr>
              <a:t>(c)</a:t>
            </a:r>
          </a:p>
        </p:txBody>
      </p:sp>
      <p:sp>
        <p:nvSpPr>
          <p:cNvPr id="3" name="TextBox 2">
            <a:extLst>
              <a:ext uri="{FF2B5EF4-FFF2-40B4-BE49-F238E27FC236}">
                <a16:creationId xmlns:a16="http://schemas.microsoft.com/office/drawing/2014/main" id="{7E60773A-C465-CCA0-FAAF-E70D5D9C2473}"/>
              </a:ext>
            </a:extLst>
          </p:cNvPr>
          <p:cNvSpPr txBox="1"/>
          <p:nvPr/>
        </p:nvSpPr>
        <p:spPr>
          <a:xfrm>
            <a:off x="112296" y="597786"/>
            <a:ext cx="8855241" cy="1200329"/>
          </a:xfrm>
          <a:prstGeom prst="rect">
            <a:avLst/>
          </a:prstGeom>
          <a:noFill/>
        </p:spPr>
        <p:txBody>
          <a:bodyPr wrap="square" rtlCol="0">
            <a:spAutoFit/>
          </a:bodyPr>
          <a:lstStyle/>
          <a:p>
            <a:pPr algn="just">
              <a:buClr>
                <a:srgbClr val="FF0000"/>
              </a:buClr>
            </a:pPr>
            <a:r>
              <a:rPr lang="en-US" sz="2400" dirty="0"/>
              <a:t>Case 1</a:t>
            </a:r>
            <a:r>
              <a:rPr lang="en-US" sz="2400" b="1" dirty="0"/>
              <a:t>: </a:t>
            </a:r>
            <a:r>
              <a:rPr lang="en-US" sz="2400" b="1" dirty="0">
                <a:solidFill>
                  <a:srgbClr val="FF0000"/>
                </a:solidFill>
              </a:rPr>
              <a:t>Fs=5Hz</a:t>
            </a:r>
          </a:p>
          <a:p>
            <a:pPr marL="342900" indent="-342900" algn="just">
              <a:buClr>
                <a:srgbClr val="FF0000"/>
              </a:buClr>
              <a:buFont typeface="Fira Sans Condensed ExtraBold" panose="020B0903050000020004" pitchFamily="34" charset="0"/>
              <a:buChar char="■"/>
            </a:pPr>
            <a:r>
              <a:rPr lang="en-US" sz="2400" dirty="0"/>
              <a:t>Here we can NOT recover the signal faithfully, because of spectrum overlap</a:t>
            </a:r>
          </a:p>
        </p:txBody>
      </p:sp>
      <p:sp>
        <p:nvSpPr>
          <p:cNvPr id="6" name="TextBox 5">
            <a:extLst>
              <a:ext uri="{FF2B5EF4-FFF2-40B4-BE49-F238E27FC236}">
                <a16:creationId xmlns:a16="http://schemas.microsoft.com/office/drawing/2014/main" id="{4D76A18B-14BE-AA43-7554-A1429C72BA7A}"/>
              </a:ext>
            </a:extLst>
          </p:cNvPr>
          <p:cNvSpPr txBox="1"/>
          <p:nvPr/>
        </p:nvSpPr>
        <p:spPr>
          <a:xfrm>
            <a:off x="136360" y="2001470"/>
            <a:ext cx="8855241" cy="1200329"/>
          </a:xfrm>
          <a:prstGeom prst="rect">
            <a:avLst/>
          </a:prstGeom>
          <a:noFill/>
        </p:spPr>
        <p:txBody>
          <a:bodyPr wrap="square" rtlCol="0">
            <a:spAutoFit/>
          </a:bodyPr>
          <a:lstStyle/>
          <a:p>
            <a:pPr algn="just">
              <a:buClr>
                <a:srgbClr val="FF0000"/>
              </a:buClr>
            </a:pPr>
            <a:r>
              <a:rPr lang="en-US" sz="2400" dirty="0"/>
              <a:t>Case 2</a:t>
            </a:r>
            <a:r>
              <a:rPr lang="en-US" sz="2400" b="1" dirty="0"/>
              <a:t>: </a:t>
            </a:r>
            <a:r>
              <a:rPr lang="en-US" sz="2400" b="1" dirty="0">
                <a:solidFill>
                  <a:srgbClr val="FF0000"/>
                </a:solidFill>
              </a:rPr>
              <a:t>Fs=10Hz</a:t>
            </a:r>
          </a:p>
          <a:p>
            <a:pPr marL="342900" indent="-342900" algn="just">
              <a:buClr>
                <a:srgbClr val="FF0000"/>
              </a:buClr>
              <a:buFont typeface="Fira Sans Condensed ExtraBold" panose="020B0903050000020004" pitchFamily="34" charset="0"/>
              <a:buChar char="■"/>
            </a:pPr>
            <a:r>
              <a:rPr lang="en-US" sz="2400" dirty="0"/>
              <a:t>Here we can NOT recover the signal faithfully, because, even though there is no spectrum overlap,  we need ideal low pass filter</a:t>
            </a:r>
          </a:p>
        </p:txBody>
      </p:sp>
      <p:sp>
        <p:nvSpPr>
          <p:cNvPr id="7" name="TextBox 6">
            <a:extLst>
              <a:ext uri="{FF2B5EF4-FFF2-40B4-BE49-F238E27FC236}">
                <a16:creationId xmlns:a16="http://schemas.microsoft.com/office/drawing/2014/main" id="{481D9F68-62D8-664D-CF4C-FCEAC80A671B}"/>
              </a:ext>
            </a:extLst>
          </p:cNvPr>
          <p:cNvSpPr txBox="1"/>
          <p:nvPr/>
        </p:nvSpPr>
        <p:spPr>
          <a:xfrm>
            <a:off x="160424" y="3340985"/>
            <a:ext cx="8855241" cy="1200329"/>
          </a:xfrm>
          <a:prstGeom prst="rect">
            <a:avLst/>
          </a:prstGeom>
          <a:noFill/>
        </p:spPr>
        <p:txBody>
          <a:bodyPr wrap="square" rtlCol="0">
            <a:spAutoFit/>
          </a:bodyPr>
          <a:lstStyle/>
          <a:p>
            <a:pPr algn="just">
              <a:buClr>
                <a:srgbClr val="FF0000"/>
              </a:buClr>
            </a:pPr>
            <a:r>
              <a:rPr lang="en-US" sz="2400" dirty="0"/>
              <a:t>Case 3</a:t>
            </a:r>
            <a:r>
              <a:rPr lang="en-US" sz="2400" b="1" dirty="0"/>
              <a:t>: </a:t>
            </a:r>
            <a:r>
              <a:rPr lang="en-US" sz="2400" b="1" dirty="0">
                <a:solidFill>
                  <a:srgbClr val="FF0000"/>
                </a:solidFill>
              </a:rPr>
              <a:t>Fs=15z</a:t>
            </a:r>
          </a:p>
          <a:p>
            <a:pPr marL="342900" indent="-342900" algn="just">
              <a:buClr>
                <a:srgbClr val="FF0000"/>
              </a:buClr>
              <a:buFont typeface="Fira Sans Condensed ExtraBold" panose="020B0903050000020004" pitchFamily="34" charset="0"/>
              <a:buChar char="■"/>
            </a:pPr>
            <a:r>
              <a:rPr lang="en-US" sz="2400" dirty="0"/>
              <a:t>Here we CAN  recover the signal faithfully, because, there is no spectrum overlap and  practical low pass filter can be used </a:t>
            </a:r>
          </a:p>
        </p:txBody>
      </p:sp>
    </p:spTree>
    <p:extLst>
      <p:ext uri="{BB962C8B-B14F-4D97-AF65-F5344CB8AC3E}">
        <p14:creationId xmlns:p14="http://schemas.microsoft.com/office/powerpoint/2010/main" val="386954214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CA6D6B89-3B9B-30FE-8BF1-522BC35DD408}"/>
                  </a:ext>
                </a:extLst>
              </p:cNvPr>
              <p:cNvSpPr/>
              <p:nvPr/>
            </p:nvSpPr>
            <p:spPr>
              <a:xfrm>
                <a:off x="114300" y="220376"/>
                <a:ext cx="8915400" cy="3046988"/>
              </a:xfrm>
              <a:prstGeom prst="rect">
                <a:avLst/>
              </a:prstGeom>
              <a:solidFill>
                <a:schemeClr val="bg1">
                  <a:lumMod val="85000"/>
                </a:schemeClr>
              </a:solidFill>
              <a:ln w="114300">
                <a:solidFill>
                  <a:srgbClr val="00B0F0"/>
                </a:solidFill>
              </a:ln>
              <a:scene3d>
                <a:camera prst="orthographicFront"/>
                <a:lightRig rig="threePt" dir="t"/>
              </a:scene3d>
              <a:sp3d>
                <a:bevelT prst="slope"/>
                <a:bevelB/>
              </a:sp3d>
            </p:spPr>
            <p:txBody>
              <a:bodyPr wrap="square">
                <a:spAutoFit/>
              </a:bodyPr>
              <a:lstStyle/>
              <a:p>
                <a:pPr marR="0" lvl="0" algn="just">
                  <a:spcBef>
                    <a:spcPts val="0"/>
                  </a:spcBef>
                  <a:spcAft>
                    <a:spcPts val="0"/>
                  </a:spcAft>
                  <a:buClr>
                    <a:srgbClr val="FF0000"/>
                  </a:buClr>
                </a:pPr>
                <a:r>
                  <a:rPr lang="en-US" sz="2400" b="1" dirty="0">
                    <a:solidFill>
                      <a:srgbClr val="FF00FF"/>
                    </a:solidFill>
                    <a:effectLst/>
                    <a:latin typeface="Times New Roman" panose="02020603050405020304" pitchFamily="18" charset="0"/>
                    <a:ea typeface="Times New Roman" panose="02020603050405020304" pitchFamily="18" charset="0"/>
                  </a:rPr>
                  <a:t>Question 2:</a:t>
                </a:r>
              </a:p>
              <a:p>
                <a:pPr marR="0" lvl="0" algn="just">
                  <a:spcBef>
                    <a:spcPts val="0"/>
                  </a:spcBef>
                  <a:spcAft>
                    <a:spcPts val="0"/>
                  </a:spcAft>
                  <a:buClr>
                    <a:srgbClr val="FF0000"/>
                  </a:buClr>
                </a:pPr>
                <a:r>
                  <a:rPr lang="en-US" sz="2400" dirty="0">
                    <a:effectLst/>
                    <a:latin typeface="Times New Roman" panose="02020603050405020304" pitchFamily="18" charset="0"/>
                    <a:ea typeface="Times New Roman" panose="02020603050405020304" pitchFamily="18" charset="0"/>
                  </a:rPr>
                  <a:t>Twenty-four voice signals are sampled uniformly and then time division multiplexer PAM/TDM. The highest frequency of each voice signal is 3.4 </a:t>
                </a:r>
                <a:r>
                  <a:rPr lang="en-US" sz="2400" dirty="0" err="1">
                    <a:effectLst/>
                    <a:latin typeface="Times New Roman" panose="02020603050405020304" pitchFamily="18" charset="0"/>
                    <a:ea typeface="Times New Roman" panose="02020603050405020304" pitchFamily="18" charset="0"/>
                  </a:rPr>
                  <a:t>KHz</a:t>
                </a:r>
                <a:r>
                  <a:rPr lang="en-US" sz="2400" dirty="0">
                    <a:effectLst/>
                    <a:latin typeface="Times New Roman" panose="02020603050405020304" pitchFamily="18" charset="0"/>
                    <a:ea typeface="Times New Roman" panose="02020603050405020304" pitchFamily="18" charset="0"/>
                  </a:rPr>
                  <a:t> and sampling rate of </a:t>
                </a:r>
                <a14:m>
                  <m:oMath xmlns:m="http://schemas.openxmlformats.org/officeDocument/2006/math">
                    <m:sSub>
                      <m:sSubPr>
                        <m:ctrlPr>
                          <a:rPr lang="en-US" sz="2400" i="1">
                            <a:effectLst/>
                            <a:latin typeface="Cambria Math" panose="02040503050406030204" pitchFamily="18" charset="0"/>
                            <a:ea typeface="Times New Roman" panose="02020603050405020304" pitchFamily="18" charset="0"/>
                          </a:rPr>
                        </m:ctrlPr>
                      </m:sSubPr>
                      <m:e>
                        <m:r>
                          <a:rPr lang="en-US" sz="2400" i="1">
                            <a:effectLst/>
                            <a:latin typeface="Cambria Math" panose="02040503050406030204" pitchFamily="18" charset="0"/>
                            <a:ea typeface="Times New Roman" panose="02020603050405020304" pitchFamily="18" charset="0"/>
                          </a:rPr>
                          <m:t>𝑓</m:t>
                        </m:r>
                      </m:e>
                      <m:sub>
                        <m:r>
                          <a:rPr lang="en-US" sz="2400" i="1">
                            <a:effectLst/>
                            <a:latin typeface="Cambria Math" panose="02040503050406030204" pitchFamily="18" charset="0"/>
                            <a:ea typeface="Times New Roman" panose="02020603050405020304" pitchFamily="18" charset="0"/>
                          </a:rPr>
                          <m:t>𝑠</m:t>
                        </m:r>
                      </m:sub>
                    </m:sSub>
                  </m:oMath>
                </a14:m>
                <a:r>
                  <a:rPr lang="en-US" sz="2400" dirty="0">
                    <a:effectLst/>
                    <a:latin typeface="Times New Roman" panose="02020603050405020304" pitchFamily="18" charset="0"/>
                    <a:ea typeface="Times New Roman" panose="02020603050405020304" pitchFamily="18" charset="0"/>
                  </a:rPr>
                  <a:t> = 8kHz.  </a:t>
                </a:r>
              </a:p>
              <a:p>
                <a:pPr marL="742950" marR="0" lvl="1" indent="-285750" algn="just">
                  <a:spcBef>
                    <a:spcPts val="0"/>
                  </a:spcBef>
                  <a:spcAft>
                    <a:spcPts val="0"/>
                  </a:spcAft>
                  <a:buClr>
                    <a:srgbClr val="808080"/>
                  </a:buClr>
                  <a:buFont typeface="+mj-lt"/>
                  <a:buAutoNum type="alphaLcParenR"/>
                </a:pPr>
                <a:r>
                  <a:rPr lang="en-US" sz="2400" dirty="0">
                    <a:effectLst/>
                    <a:latin typeface="Times New Roman" panose="02020603050405020304" pitchFamily="18" charset="0"/>
                    <a:ea typeface="Times New Roman" panose="02020603050405020304" pitchFamily="18" charset="0"/>
                  </a:rPr>
                  <a:t>Calculate the transmission bandwidth of TDM channel. </a:t>
                </a:r>
              </a:p>
              <a:p>
                <a:pPr marL="742950" marR="0" lvl="1" indent="-285750" algn="just">
                  <a:spcBef>
                    <a:spcPts val="0"/>
                  </a:spcBef>
                  <a:spcAft>
                    <a:spcPts val="0"/>
                  </a:spcAft>
                  <a:buClr>
                    <a:srgbClr val="808080"/>
                  </a:buClr>
                  <a:buFont typeface="+mj-lt"/>
                  <a:buAutoNum type="alphaLcParenR"/>
                </a:pPr>
                <a:r>
                  <a:rPr lang="en-US" sz="2400" dirty="0">
                    <a:effectLst/>
                    <a:latin typeface="Times New Roman" panose="02020603050405020304" pitchFamily="18" charset="0"/>
                    <a:ea typeface="Times New Roman" panose="02020603050405020304" pitchFamily="18" charset="0"/>
                  </a:rPr>
                  <a:t>Calculate the sampling interval.</a:t>
                </a:r>
              </a:p>
              <a:p>
                <a:pPr marL="742950" marR="0" lvl="1" indent="-285750" algn="just">
                  <a:spcBef>
                    <a:spcPts val="0"/>
                  </a:spcBef>
                  <a:spcAft>
                    <a:spcPts val="0"/>
                  </a:spcAft>
                  <a:buClr>
                    <a:srgbClr val="808080"/>
                  </a:buClr>
                  <a:buFont typeface="+mj-lt"/>
                  <a:buAutoNum type="alphaLcParenR"/>
                </a:pPr>
                <a:r>
                  <a:rPr lang="en-US" sz="2400" dirty="0">
                    <a:effectLst/>
                    <a:latin typeface="Times New Roman" panose="02020603050405020304" pitchFamily="18" charset="0"/>
                    <a:ea typeface="Times New Roman" panose="02020603050405020304" pitchFamily="18" charset="0"/>
                  </a:rPr>
                  <a:t>Calculate the time allotted to each channel.</a:t>
                </a:r>
              </a:p>
              <a:p>
                <a:pPr marL="742950" marR="0" lvl="1" indent="-285750" algn="just">
                  <a:spcBef>
                    <a:spcPts val="0"/>
                  </a:spcBef>
                  <a:spcAft>
                    <a:spcPts val="0"/>
                  </a:spcAft>
                  <a:buClr>
                    <a:srgbClr val="808080"/>
                  </a:buClr>
                  <a:buFont typeface="+mj-lt"/>
                  <a:buAutoNum type="alphaLcParenR"/>
                </a:pPr>
                <a:r>
                  <a:rPr lang="en-US" sz="2400" dirty="0">
                    <a:effectLst/>
                    <a:latin typeface="Times New Roman" panose="02020603050405020304" pitchFamily="18" charset="0"/>
                    <a:ea typeface="Times New Roman" panose="02020603050405020304" pitchFamily="18" charset="0"/>
                  </a:rPr>
                  <a:t>Calculate the pulse rate (signaling rate)</a:t>
                </a:r>
              </a:p>
            </p:txBody>
          </p:sp>
        </mc:Choice>
        <mc:Fallback xmlns="">
          <p:sp>
            <p:nvSpPr>
              <p:cNvPr id="4" name="Rectangle 3">
                <a:extLst>
                  <a:ext uri="{FF2B5EF4-FFF2-40B4-BE49-F238E27FC236}">
                    <a16:creationId xmlns:a16="http://schemas.microsoft.com/office/drawing/2014/main" id="{CA6D6B89-3B9B-30FE-8BF1-522BC35DD408}"/>
                  </a:ext>
                </a:extLst>
              </p:cNvPr>
              <p:cNvSpPr>
                <a:spLocks noRot="1" noChangeAspect="1" noMove="1" noResize="1" noEditPoints="1" noAdjustHandles="1" noChangeArrowheads="1" noChangeShapeType="1" noTextEdit="1"/>
              </p:cNvSpPr>
              <p:nvPr/>
            </p:nvSpPr>
            <p:spPr>
              <a:xfrm>
                <a:off x="114300" y="220376"/>
                <a:ext cx="8915400" cy="3046988"/>
              </a:xfrm>
              <a:prstGeom prst="rect">
                <a:avLst/>
              </a:prstGeom>
              <a:blipFill>
                <a:blip r:embed="rId2"/>
                <a:stretch>
                  <a:fillRect l="-269" r="-202" b="-1145"/>
                </a:stretch>
              </a:blipFill>
              <a:ln w="114300">
                <a:solidFill>
                  <a:srgbClr val="00B0F0"/>
                </a:solidFill>
              </a:ln>
            </p:spPr>
            <p:txBody>
              <a:bodyPr/>
              <a:lstStyle/>
              <a:p>
                <a:r>
                  <a:rPr lang="en-US">
                    <a:noFill/>
                  </a:rPr>
                  <a:t> </a:t>
                </a:r>
              </a:p>
            </p:txBody>
          </p:sp>
        </mc:Fallback>
      </mc:AlternateContent>
    </p:spTree>
    <p:extLst>
      <p:ext uri="{BB962C8B-B14F-4D97-AF65-F5344CB8AC3E}">
        <p14:creationId xmlns:p14="http://schemas.microsoft.com/office/powerpoint/2010/main" val="6096527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مستطيل 1">
                <a:extLst>
                  <a:ext uri="{FF2B5EF4-FFF2-40B4-BE49-F238E27FC236}">
                    <a16:creationId xmlns:a16="http://schemas.microsoft.com/office/drawing/2014/main" id="{849C75AB-B3AC-2D4C-EAD1-C20AD1966401}"/>
                  </a:ext>
                </a:extLst>
              </p:cNvPr>
              <p:cNvSpPr/>
              <p:nvPr/>
            </p:nvSpPr>
            <p:spPr>
              <a:xfrm>
                <a:off x="626666" y="416328"/>
                <a:ext cx="7217922" cy="1165195"/>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sz="2200" b="1" dirty="0">
                    <a:solidFill>
                      <a:srgbClr val="FF0000"/>
                    </a:solidFill>
                    <a:latin typeface="Times New Roman" pitchFamily="18" charset="0"/>
                    <a:cs typeface="Times New Roman" pitchFamily="18" charset="0"/>
                  </a:rPr>
                  <a:t>a)</a:t>
                </a:r>
                <a14:m>
                  <m:oMath xmlns:m="http://schemas.openxmlformats.org/officeDocument/2006/math">
                    <m:r>
                      <a:rPr lang="en-US" sz="2200" b="1" i="0" dirty="0" smtClean="0">
                        <a:solidFill>
                          <a:prstClr val="black"/>
                        </a:solidFill>
                        <a:latin typeface="Cambria Math" panose="02040503050406030204" pitchFamily="18" charset="0"/>
                        <a:cs typeface="Times New Roman" pitchFamily="18" charset="0"/>
                      </a:rPr>
                      <m:t>   </m:t>
                    </m:r>
                    <m:sSub>
                      <m:sSubPr>
                        <m:ctrlPr>
                          <a:rPr lang="en-US" sz="2200" i="1" dirty="0">
                            <a:solidFill>
                              <a:prstClr val="black"/>
                            </a:solidFill>
                            <a:latin typeface="Cambria Math" panose="02040503050406030204" pitchFamily="18" charset="0"/>
                            <a:cs typeface="Times New Roman" pitchFamily="18" charset="0"/>
                          </a:rPr>
                        </m:ctrlPr>
                      </m:sSubPr>
                      <m:e>
                        <m:r>
                          <a:rPr lang="en-US" sz="2200" b="0" i="1" dirty="0" smtClean="0">
                            <a:solidFill>
                              <a:prstClr val="black"/>
                            </a:solidFill>
                            <a:latin typeface="Cambria Math"/>
                            <a:cs typeface="Times New Roman" pitchFamily="18" charset="0"/>
                          </a:rPr>
                          <m:t> </m:t>
                        </m:r>
                        <m:r>
                          <a:rPr lang="en-US" sz="2200" i="1" dirty="0">
                            <a:solidFill>
                              <a:prstClr val="black"/>
                            </a:solidFill>
                            <a:latin typeface="Cambria Math"/>
                            <a:cs typeface="Times New Roman" pitchFamily="18" charset="0"/>
                          </a:rPr>
                          <m:t>𝐵</m:t>
                        </m:r>
                      </m:e>
                      <m:sub>
                        <m:r>
                          <a:rPr lang="en-US" sz="2200" i="1" dirty="0">
                            <a:solidFill>
                              <a:prstClr val="black"/>
                            </a:solidFill>
                            <a:latin typeface="Cambria Math"/>
                            <a:cs typeface="Times New Roman" pitchFamily="18" charset="0"/>
                          </a:rPr>
                          <m:t>𝑇𝐷𝑀</m:t>
                        </m:r>
                      </m:sub>
                    </m:sSub>
                  </m:oMath>
                </a14:m>
                <a:r>
                  <a:rPr lang="en-US" sz="2200" i="1" dirty="0">
                    <a:solidFill>
                      <a:prstClr val="black"/>
                    </a:solidFill>
                    <a:latin typeface="Times New Roman" pitchFamily="18" charset="0"/>
                    <a:ea typeface="Cambria Math" pitchFamily="18" charset="0"/>
                    <a:cs typeface="Times New Roman" pitchFamily="18" charset="0"/>
                  </a:rPr>
                  <a:t> ≥ </a:t>
                </a:r>
                <a:r>
                  <a:rPr lang="en-US" sz="2200" i="1" dirty="0">
                    <a:solidFill>
                      <a:prstClr val="black"/>
                    </a:solidFill>
                    <a:latin typeface="Times New Roman" pitchFamily="18" charset="0"/>
                    <a:cs typeface="Times New Roman" pitchFamily="18" charset="0"/>
                  </a:rPr>
                  <a:t>N*</a:t>
                </a:r>
                <a14:m>
                  <m:oMath xmlns:m="http://schemas.openxmlformats.org/officeDocument/2006/math">
                    <m:sSub>
                      <m:sSubPr>
                        <m:ctrlPr>
                          <a:rPr lang="en-US" sz="2200" i="1" dirty="0">
                            <a:solidFill>
                              <a:prstClr val="black"/>
                            </a:solidFill>
                            <a:latin typeface="Cambria Math" panose="02040503050406030204" pitchFamily="18" charset="0"/>
                            <a:ea typeface="Cambria Math" pitchFamily="18" charset="0"/>
                            <a:cs typeface="Times New Roman" pitchFamily="18" charset="0"/>
                          </a:rPr>
                        </m:ctrlPr>
                      </m:sSubPr>
                      <m:e>
                        <m:r>
                          <a:rPr lang="en-US" sz="2200" i="1" dirty="0">
                            <a:solidFill>
                              <a:prstClr val="black"/>
                            </a:solidFill>
                            <a:latin typeface="Cambria Math"/>
                            <a:ea typeface="Cambria Math" pitchFamily="18" charset="0"/>
                            <a:cs typeface="Times New Roman" pitchFamily="18" charset="0"/>
                          </a:rPr>
                          <m:t>𝑓</m:t>
                        </m:r>
                      </m:e>
                      <m:sub>
                        <m:r>
                          <a:rPr lang="en-US" sz="2200" i="1" dirty="0">
                            <a:solidFill>
                              <a:prstClr val="black"/>
                            </a:solidFill>
                            <a:latin typeface="Cambria Math"/>
                            <a:ea typeface="Cambria Math" pitchFamily="18" charset="0"/>
                            <a:cs typeface="Times New Roman" pitchFamily="18" charset="0"/>
                          </a:rPr>
                          <m:t>𝑚</m:t>
                        </m:r>
                        <m:r>
                          <a:rPr lang="en-US" sz="2200" i="1" dirty="0">
                            <a:solidFill>
                              <a:prstClr val="black"/>
                            </a:solidFill>
                            <a:latin typeface="Cambria Math"/>
                            <a:ea typeface="Cambria Math" pitchFamily="18" charset="0"/>
                            <a:cs typeface="Times New Roman" pitchFamily="18" charset="0"/>
                          </a:rPr>
                          <m:t> (</m:t>
                        </m:r>
                        <m:r>
                          <a:rPr lang="en-US" sz="2200" i="1" dirty="0">
                            <a:solidFill>
                              <a:prstClr val="black"/>
                            </a:solidFill>
                            <a:latin typeface="Cambria Math"/>
                            <a:ea typeface="Cambria Math" pitchFamily="18" charset="0"/>
                            <a:cs typeface="Times New Roman" pitchFamily="18" charset="0"/>
                          </a:rPr>
                          <m:t>𝑇𝐷𝑀</m:t>
                        </m:r>
                        <m:r>
                          <a:rPr lang="en-US" sz="2200" i="1" dirty="0">
                            <a:solidFill>
                              <a:prstClr val="black"/>
                            </a:solidFill>
                            <a:latin typeface="Cambria Math"/>
                            <a:ea typeface="Cambria Math" pitchFamily="18" charset="0"/>
                            <a:cs typeface="Times New Roman" pitchFamily="18" charset="0"/>
                          </a:rPr>
                          <m:t>)</m:t>
                        </m:r>
                      </m:sub>
                    </m:sSub>
                  </m:oMath>
                </a14:m>
                <a:endParaRPr lang="en-US" sz="2200" dirty="0">
                  <a:solidFill>
                    <a:prstClr val="black"/>
                  </a:solidFill>
                  <a:latin typeface="Times New Roman" pitchFamily="18" charset="0"/>
                  <a:cs typeface="Times New Roman" pitchFamily="18" charset="0"/>
                </a:endParaRPr>
              </a:p>
              <a:p>
                <a:pPr defTabSz="914400"/>
                <a14:m>
                  <m:oMath xmlns:m="http://schemas.openxmlformats.org/officeDocument/2006/math">
                    <m:sSub>
                      <m:sSubPr>
                        <m:ctrlPr>
                          <a:rPr lang="en-US" sz="2200" i="1" dirty="0">
                            <a:solidFill>
                              <a:prstClr val="black"/>
                            </a:solidFill>
                            <a:latin typeface="Cambria Math" panose="02040503050406030204" pitchFamily="18" charset="0"/>
                            <a:cs typeface="Times New Roman" pitchFamily="18" charset="0"/>
                          </a:rPr>
                        </m:ctrlPr>
                      </m:sSubPr>
                      <m:e>
                        <m:r>
                          <a:rPr lang="en-US" sz="2200" i="1" dirty="0">
                            <a:solidFill>
                              <a:prstClr val="black"/>
                            </a:solidFill>
                            <a:latin typeface="Cambria Math"/>
                            <a:cs typeface="Times New Roman" pitchFamily="18" charset="0"/>
                          </a:rPr>
                          <m:t> </m:t>
                        </m:r>
                        <m:r>
                          <a:rPr lang="en-US" sz="2200" b="0" i="1" dirty="0" smtClean="0">
                            <a:solidFill>
                              <a:prstClr val="black"/>
                            </a:solidFill>
                            <a:latin typeface="Cambria Math"/>
                            <a:cs typeface="Times New Roman" pitchFamily="18" charset="0"/>
                          </a:rPr>
                          <m:t>     </m:t>
                        </m:r>
                        <m:r>
                          <a:rPr lang="en-US" sz="2200" i="1" dirty="0">
                            <a:solidFill>
                              <a:prstClr val="black"/>
                            </a:solidFill>
                            <a:latin typeface="Cambria Math"/>
                            <a:cs typeface="Times New Roman" pitchFamily="18" charset="0"/>
                          </a:rPr>
                          <m:t>𝐵</m:t>
                        </m:r>
                      </m:e>
                      <m:sub>
                        <m:r>
                          <a:rPr lang="en-US" sz="2200" i="1" dirty="0">
                            <a:solidFill>
                              <a:prstClr val="black"/>
                            </a:solidFill>
                            <a:latin typeface="Cambria Math"/>
                            <a:cs typeface="Times New Roman" pitchFamily="18" charset="0"/>
                          </a:rPr>
                          <m:t>𝑇𝐷𝑀</m:t>
                        </m:r>
                      </m:sub>
                    </m:sSub>
                  </m:oMath>
                </a14:m>
                <a:r>
                  <a:rPr lang="en-US" sz="2200" i="1" dirty="0">
                    <a:solidFill>
                      <a:prstClr val="black"/>
                    </a:solidFill>
                    <a:latin typeface="Times New Roman" pitchFamily="18" charset="0"/>
                    <a:ea typeface="Cambria Math" pitchFamily="18" charset="0"/>
                    <a:cs typeface="Times New Roman" pitchFamily="18" charset="0"/>
                  </a:rPr>
                  <a:t> ≥ 24 * 3.4 KHz </a:t>
                </a:r>
                <a:endParaRPr lang="en-US" sz="2200" dirty="0">
                  <a:solidFill>
                    <a:prstClr val="black"/>
                  </a:solidFill>
                  <a:latin typeface="Times New Roman" pitchFamily="18" charset="0"/>
                  <a:cs typeface="Times New Roman" pitchFamily="18" charset="0"/>
                </a:endParaRPr>
              </a:p>
              <a:p>
                <a:pPr defTabSz="914400"/>
                <a14:m>
                  <m:oMath xmlns:m="http://schemas.openxmlformats.org/officeDocument/2006/math">
                    <m:sSub>
                      <m:sSubPr>
                        <m:ctrlPr>
                          <a:rPr lang="en-US" sz="2200" i="1" dirty="0">
                            <a:solidFill>
                              <a:prstClr val="black"/>
                            </a:solidFill>
                            <a:latin typeface="Cambria Math" panose="02040503050406030204" pitchFamily="18" charset="0"/>
                            <a:cs typeface="Times New Roman" pitchFamily="18" charset="0"/>
                          </a:rPr>
                        </m:ctrlPr>
                      </m:sSubPr>
                      <m:e>
                        <m:r>
                          <a:rPr lang="en-US" sz="2200" i="1" dirty="0">
                            <a:solidFill>
                              <a:prstClr val="black"/>
                            </a:solidFill>
                            <a:latin typeface="Cambria Math"/>
                            <a:cs typeface="Times New Roman" pitchFamily="18" charset="0"/>
                          </a:rPr>
                          <m:t>      </m:t>
                        </m:r>
                        <m:r>
                          <a:rPr lang="en-US" sz="2200" i="1" dirty="0">
                            <a:solidFill>
                              <a:prstClr val="black"/>
                            </a:solidFill>
                            <a:latin typeface="Cambria Math"/>
                            <a:cs typeface="Times New Roman" pitchFamily="18" charset="0"/>
                          </a:rPr>
                          <m:t>𝐵</m:t>
                        </m:r>
                      </m:e>
                      <m:sub>
                        <m:r>
                          <a:rPr lang="en-US" sz="2200" i="1" dirty="0">
                            <a:solidFill>
                              <a:prstClr val="black"/>
                            </a:solidFill>
                            <a:latin typeface="Cambria Math"/>
                            <a:cs typeface="Times New Roman" pitchFamily="18" charset="0"/>
                          </a:rPr>
                          <m:t>𝑇𝐷𝑀</m:t>
                        </m:r>
                      </m:sub>
                    </m:sSub>
                  </m:oMath>
                </a14:m>
                <a:r>
                  <a:rPr lang="en-US" sz="2200" i="1" dirty="0">
                    <a:solidFill>
                      <a:prstClr val="black"/>
                    </a:solidFill>
                    <a:latin typeface="Times New Roman" pitchFamily="18" charset="0"/>
                    <a:ea typeface="Cambria Math" pitchFamily="18" charset="0"/>
                    <a:cs typeface="Times New Roman" pitchFamily="18" charset="0"/>
                  </a:rPr>
                  <a:t> ≥  81.6 KHz</a:t>
                </a:r>
                <a:endParaRPr lang="en-US" sz="2200" dirty="0">
                  <a:solidFill>
                    <a:prstClr val="black"/>
                  </a:solidFill>
                  <a:latin typeface="Times New Roman" pitchFamily="18" charset="0"/>
                  <a:cs typeface="Times New Roman" pitchFamily="18" charset="0"/>
                </a:endParaRPr>
              </a:p>
            </p:txBody>
          </p:sp>
        </mc:Choice>
        <mc:Fallback xmlns="">
          <p:sp>
            <p:nvSpPr>
              <p:cNvPr id="3" name="مستطيل 1">
                <a:extLst>
                  <a:ext uri="{FF2B5EF4-FFF2-40B4-BE49-F238E27FC236}">
                    <a16:creationId xmlns:a16="http://schemas.microsoft.com/office/drawing/2014/main" id="{849C75AB-B3AC-2D4C-EAD1-C20AD1966401}"/>
                  </a:ext>
                </a:extLst>
              </p:cNvPr>
              <p:cNvSpPr>
                <a:spLocks noRot="1" noChangeAspect="1" noMove="1" noResize="1" noEditPoints="1" noAdjustHandles="1" noChangeArrowheads="1" noChangeShapeType="1" noTextEdit="1"/>
              </p:cNvSpPr>
              <p:nvPr/>
            </p:nvSpPr>
            <p:spPr>
              <a:xfrm>
                <a:off x="626666" y="416328"/>
                <a:ext cx="7217922" cy="1165195"/>
              </a:xfrm>
              <a:prstGeom prst="rect">
                <a:avLst/>
              </a:prstGeom>
              <a:blipFill>
                <a:blip r:embed="rId2"/>
                <a:stretch>
                  <a:fillRect l="-1012" t="-1554" b="-9326"/>
                </a:stretch>
              </a:blipFill>
              <a:ln>
                <a:solidFill>
                  <a:srgbClr val="00206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مستطيل 6">
                <a:extLst>
                  <a:ext uri="{FF2B5EF4-FFF2-40B4-BE49-F238E27FC236}">
                    <a16:creationId xmlns:a16="http://schemas.microsoft.com/office/drawing/2014/main" id="{73601FFC-CB7A-2590-BD11-E73BAC733BE5}"/>
                  </a:ext>
                </a:extLst>
              </p:cNvPr>
              <p:cNvSpPr/>
              <p:nvPr/>
            </p:nvSpPr>
            <p:spPr>
              <a:xfrm>
                <a:off x="626666" y="2072342"/>
                <a:ext cx="7217922" cy="681256"/>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defTabSz="914400"/>
                <a:r>
                  <a:rPr lang="en-US" sz="2200" b="1" dirty="0">
                    <a:solidFill>
                      <a:srgbClr val="FF0000"/>
                    </a:solidFill>
                    <a:latin typeface="Times New Roman" pitchFamily="18" charset="0"/>
                    <a:cs typeface="Times New Roman" pitchFamily="18" charset="0"/>
                  </a:rPr>
                  <a:t>b) </a:t>
                </a:r>
                <a14:m>
                  <m:oMath xmlns:m="http://schemas.openxmlformats.org/officeDocument/2006/math">
                    <m:sSub>
                      <m:sSubPr>
                        <m:ctrlPr>
                          <a:rPr lang="en-US" sz="2400" i="1" dirty="0" smtClean="0">
                            <a:solidFill>
                              <a:schemeClr val="tx1"/>
                            </a:solidFill>
                            <a:latin typeface="Cambria Math" panose="02040503050406030204" pitchFamily="18" charset="0"/>
                            <a:cs typeface="Times New Roman" pitchFamily="18" charset="0"/>
                          </a:rPr>
                        </m:ctrlPr>
                      </m:sSubPr>
                      <m:e>
                        <m:r>
                          <a:rPr lang="en-US" sz="2400" b="0" i="1" dirty="0">
                            <a:solidFill>
                              <a:schemeClr val="tx1"/>
                            </a:solidFill>
                            <a:latin typeface="Cambria Math"/>
                            <a:cs typeface="Times New Roman" pitchFamily="18" charset="0"/>
                          </a:rPr>
                          <m:t>𝑡</m:t>
                        </m:r>
                      </m:e>
                      <m:sub>
                        <m:r>
                          <a:rPr lang="en-US" sz="2400" b="0" i="1" dirty="0">
                            <a:solidFill>
                              <a:schemeClr val="tx1"/>
                            </a:solidFill>
                            <a:latin typeface="Cambria Math"/>
                            <a:cs typeface="Times New Roman" pitchFamily="18" charset="0"/>
                          </a:rPr>
                          <m:t>𝑠</m:t>
                        </m:r>
                      </m:sub>
                    </m:sSub>
                    <m:r>
                      <a:rPr lang="en-US" sz="2400" b="0" i="1" dirty="0" smtClean="0">
                        <a:solidFill>
                          <a:schemeClr val="tx1"/>
                        </a:solidFill>
                        <a:latin typeface="Cambria Math"/>
                        <a:cs typeface="Times New Roman" pitchFamily="18" charset="0"/>
                      </a:rPr>
                      <m:t> </m:t>
                    </m:r>
                  </m:oMath>
                </a14:m>
                <a:r>
                  <a:rPr lang="en-US" sz="2400" dirty="0">
                    <a:solidFill>
                      <a:schemeClr val="tx1"/>
                    </a:solidFill>
                    <a:latin typeface="Times New Roman" pitchFamily="18" charset="0"/>
                    <a:cs typeface="Times New Roman" pitchFamily="18" charset="0"/>
                  </a:rPr>
                  <a:t>= </a:t>
                </a:r>
                <a14:m>
                  <m:oMath xmlns:m="http://schemas.openxmlformats.org/officeDocument/2006/math">
                    <m:f>
                      <m:fPr>
                        <m:ctrlPr>
                          <a:rPr lang="en-US" sz="2400" i="1" dirty="0" smtClean="0">
                            <a:solidFill>
                              <a:schemeClr val="tx1"/>
                            </a:solidFill>
                            <a:latin typeface="Cambria Math" panose="02040503050406030204" pitchFamily="18" charset="0"/>
                            <a:cs typeface="Times New Roman" pitchFamily="18" charset="0"/>
                          </a:rPr>
                        </m:ctrlPr>
                      </m:fPr>
                      <m:num>
                        <m:r>
                          <a:rPr lang="en-US" sz="2400" b="0" i="1" dirty="0" smtClean="0">
                            <a:solidFill>
                              <a:schemeClr val="tx1"/>
                            </a:solidFill>
                            <a:latin typeface="Cambria Math"/>
                            <a:cs typeface="Times New Roman" pitchFamily="18" charset="0"/>
                          </a:rPr>
                          <m:t>1</m:t>
                        </m:r>
                      </m:num>
                      <m:den>
                        <m:sSub>
                          <m:sSubPr>
                            <m:ctrlPr>
                              <a:rPr lang="en-US" sz="2400" i="1" dirty="0">
                                <a:solidFill>
                                  <a:schemeClr val="tx1"/>
                                </a:solidFill>
                                <a:latin typeface="Cambria Math" panose="02040503050406030204" pitchFamily="18" charset="0"/>
                                <a:ea typeface="Cambria Math" pitchFamily="18" charset="0"/>
                                <a:cs typeface="Times New Roman" pitchFamily="18" charset="0"/>
                              </a:rPr>
                            </m:ctrlPr>
                          </m:sSubPr>
                          <m:e>
                            <m:r>
                              <a:rPr lang="en-US" sz="2400" b="0" i="1" dirty="0">
                                <a:solidFill>
                                  <a:schemeClr val="tx1"/>
                                </a:solidFill>
                                <a:latin typeface="Cambria Math"/>
                                <a:ea typeface="Cambria Math" pitchFamily="18" charset="0"/>
                                <a:cs typeface="Times New Roman" pitchFamily="18" charset="0"/>
                              </a:rPr>
                              <m:t>𝑓</m:t>
                            </m:r>
                          </m:e>
                          <m:sub>
                            <m:r>
                              <a:rPr lang="en-US" sz="2400" b="0" i="1" dirty="0">
                                <a:solidFill>
                                  <a:schemeClr val="tx1"/>
                                </a:solidFill>
                                <a:latin typeface="Cambria Math"/>
                                <a:ea typeface="Cambria Math" pitchFamily="18" charset="0"/>
                                <a:cs typeface="Times New Roman" pitchFamily="18" charset="0"/>
                              </a:rPr>
                              <m:t>𝑠</m:t>
                            </m:r>
                          </m:sub>
                        </m:sSub>
                      </m:den>
                    </m:f>
                    <m:r>
                      <a:rPr lang="en-US" sz="2400" b="0" i="1" dirty="0" smtClean="0">
                        <a:solidFill>
                          <a:schemeClr val="tx1"/>
                        </a:solidFill>
                        <a:latin typeface="Cambria Math"/>
                        <a:cs typeface="Times New Roman" pitchFamily="18" charset="0"/>
                      </a:rPr>
                      <m:t>=</m:t>
                    </m:r>
                    <m:f>
                      <m:fPr>
                        <m:ctrlPr>
                          <a:rPr lang="en-US" sz="2400" i="1" dirty="0">
                            <a:solidFill>
                              <a:schemeClr val="tx1"/>
                            </a:solidFill>
                            <a:latin typeface="Cambria Math" panose="02040503050406030204" pitchFamily="18" charset="0"/>
                            <a:cs typeface="Times New Roman" pitchFamily="18" charset="0"/>
                          </a:rPr>
                        </m:ctrlPr>
                      </m:fPr>
                      <m:num>
                        <m:r>
                          <a:rPr lang="en-US" sz="2400" b="0" i="1" dirty="0">
                            <a:solidFill>
                              <a:schemeClr val="tx1"/>
                            </a:solidFill>
                            <a:latin typeface="Cambria Math"/>
                            <a:cs typeface="Times New Roman" pitchFamily="18" charset="0"/>
                          </a:rPr>
                          <m:t>1</m:t>
                        </m:r>
                      </m:num>
                      <m:den>
                        <m:r>
                          <a:rPr lang="en-US" sz="2400" b="0" i="1" dirty="0" smtClean="0">
                            <a:solidFill>
                              <a:schemeClr val="tx1"/>
                            </a:solidFill>
                            <a:latin typeface="Cambria Math"/>
                            <a:cs typeface="Times New Roman" pitchFamily="18" charset="0"/>
                          </a:rPr>
                          <m:t>8 </m:t>
                        </m:r>
                        <m:r>
                          <a:rPr lang="en-US" sz="2400" b="0" i="1" dirty="0" smtClean="0">
                            <a:solidFill>
                              <a:schemeClr val="tx1"/>
                            </a:solidFill>
                            <a:latin typeface="Cambria Math"/>
                            <a:cs typeface="Times New Roman" pitchFamily="18" charset="0"/>
                          </a:rPr>
                          <m:t>𝐾</m:t>
                        </m:r>
                      </m:den>
                    </m:f>
                    <m:r>
                      <a:rPr lang="en-US" sz="2400" b="0" i="1" dirty="0">
                        <a:solidFill>
                          <a:schemeClr val="tx1"/>
                        </a:solidFill>
                        <a:latin typeface="Cambria Math"/>
                        <a:cs typeface="Times New Roman" pitchFamily="18" charset="0"/>
                      </a:rPr>
                      <m:t>=</m:t>
                    </m:r>
                    <m:r>
                      <a:rPr lang="en-US" sz="2400" b="0" i="1" dirty="0" smtClean="0">
                        <a:solidFill>
                          <a:schemeClr val="tx1"/>
                        </a:solidFill>
                        <a:latin typeface="Cambria Math"/>
                        <a:cs typeface="Times New Roman" pitchFamily="18" charset="0"/>
                      </a:rPr>
                      <m:t>125</m:t>
                    </m:r>
                  </m:oMath>
                </a14:m>
                <a:r>
                  <a:rPr lang="en-US" sz="2400" dirty="0">
                    <a:solidFill>
                      <a:schemeClr val="tx1"/>
                    </a:solidFill>
                    <a:latin typeface="Times New Roman" pitchFamily="18" charset="0"/>
                    <a:cs typeface="Times New Roman" pitchFamily="18" charset="0"/>
                  </a:rPr>
                  <a:t> µs</a:t>
                </a:r>
              </a:p>
            </p:txBody>
          </p:sp>
        </mc:Choice>
        <mc:Fallback xmlns="">
          <p:sp>
            <p:nvSpPr>
              <p:cNvPr id="4" name="مستطيل 6">
                <a:extLst>
                  <a:ext uri="{FF2B5EF4-FFF2-40B4-BE49-F238E27FC236}">
                    <a16:creationId xmlns:a16="http://schemas.microsoft.com/office/drawing/2014/main" id="{73601FFC-CB7A-2590-BD11-E73BAC733BE5}"/>
                  </a:ext>
                </a:extLst>
              </p:cNvPr>
              <p:cNvSpPr>
                <a:spLocks noRot="1" noChangeAspect="1" noMove="1" noResize="1" noEditPoints="1" noAdjustHandles="1" noChangeArrowheads="1" noChangeShapeType="1" noTextEdit="1"/>
              </p:cNvSpPr>
              <p:nvPr/>
            </p:nvSpPr>
            <p:spPr>
              <a:xfrm>
                <a:off x="626666" y="2072342"/>
                <a:ext cx="7217922" cy="681256"/>
              </a:xfrm>
              <a:prstGeom prst="rect">
                <a:avLst/>
              </a:prstGeom>
              <a:blipFill>
                <a:blip r:embed="rId3"/>
                <a:stretch>
                  <a:fillRect l="-1012"/>
                </a:stretch>
              </a:blipFill>
              <a:ln>
                <a:solidFill>
                  <a:srgbClr val="00206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مستطيل 7">
                <a:extLst>
                  <a:ext uri="{FF2B5EF4-FFF2-40B4-BE49-F238E27FC236}">
                    <a16:creationId xmlns:a16="http://schemas.microsoft.com/office/drawing/2014/main" id="{A726D1B7-2B96-A56C-3752-59730D74FA21}"/>
                  </a:ext>
                </a:extLst>
              </p:cNvPr>
              <p:cNvSpPr/>
              <p:nvPr/>
            </p:nvSpPr>
            <p:spPr>
              <a:xfrm>
                <a:off x="626666" y="3192025"/>
                <a:ext cx="7217923" cy="635022"/>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defTabSz="914400"/>
                <a:r>
                  <a:rPr lang="en-US" sz="2200" b="1" dirty="0">
                    <a:solidFill>
                      <a:srgbClr val="FF0000"/>
                    </a:solidFill>
                    <a:latin typeface="Times New Roman" pitchFamily="18" charset="0"/>
                    <a:cs typeface="Times New Roman" pitchFamily="18" charset="0"/>
                  </a:rPr>
                  <a:t>c) </a:t>
                </a:r>
                <a14:m>
                  <m:oMath xmlns:m="http://schemas.openxmlformats.org/officeDocument/2006/math">
                    <m:sSub>
                      <m:sSubPr>
                        <m:ctrlPr>
                          <a:rPr lang="en-US" sz="2400" i="1" dirty="0">
                            <a:solidFill>
                              <a:prstClr val="black"/>
                            </a:solidFill>
                            <a:latin typeface="Cambria Math" panose="02040503050406030204" pitchFamily="18" charset="0"/>
                            <a:ea typeface="Cambria Math" pitchFamily="18" charset="0"/>
                            <a:cs typeface="Times New Roman" pitchFamily="18" charset="0"/>
                          </a:rPr>
                        </m:ctrlPr>
                      </m:sSubPr>
                      <m:e>
                        <m:r>
                          <a:rPr lang="en-US" sz="2400" i="1" dirty="0">
                            <a:solidFill>
                              <a:prstClr val="black"/>
                            </a:solidFill>
                            <a:latin typeface="Cambria Math"/>
                            <a:ea typeface="Cambria Math" pitchFamily="18" charset="0"/>
                            <a:cs typeface="Times New Roman" pitchFamily="18" charset="0"/>
                          </a:rPr>
                          <m:t>𝑡</m:t>
                        </m:r>
                      </m:e>
                      <m:sub>
                        <m:r>
                          <a:rPr lang="en-US" sz="2400" i="1" dirty="0">
                            <a:solidFill>
                              <a:prstClr val="black"/>
                            </a:solidFill>
                            <a:latin typeface="Cambria Math"/>
                            <a:ea typeface="Cambria Math" pitchFamily="18" charset="0"/>
                            <a:cs typeface="Times New Roman" pitchFamily="18" charset="0"/>
                          </a:rPr>
                          <m:t>𝑐h</m:t>
                        </m:r>
                      </m:sub>
                    </m:sSub>
                  </m:oMath>
                </a14:m>
                <a:r>
                  <a:rPr lang="en-US" sz="2400" dirty="0">
                    <a:solidFill>
                      <a:prstClr val="black"/>
                    </a:solidFill>
                    <a:latin typeface="Times New Roman" pitchFamily="18" charset="0"/>
                    <a:ea typeface="Cambria Math" pitchFamily="18" charset="0"/>
                    <a:cs typeface="Times New Roman" pitchFamily="18" charset="0"/>
                  </a:rPr>
                  <a:t> = </a:t>
                </a:r>
                <a14:m>
                  <m:oMath xmlns:m="http://schemas.openxmlformats.org/officeDocument/2006/math">
                    <m:f>
                      <m:fPr>
                        <m:ctrlPr>
                          <a:rPr lang="en-US" sz="2400" i="1" dirty="0">
                            <a:solidFill>
                              <a:prstClr val="black"/>
                            </a:solidFill>
                            <a:latin typeface="Cambria Math" panose="02040503050406030204" pitchFamily="18" charset="0"/>
                            <a:ea typeface="Cambria Math" pitchFamily="18" charset="0"/>
                          </a:rPr>
                        </m:ctrlPr>
                      </m:fPr>
                      <m:num>
                        <m:sSub>
                          <m:sSubPr>
                            <m:ctrlPr>
                              <a:rPr lang="en-US" sz="2400" i="1" dirty="0">
                                <a:solidFill>
                                  <a:prstClr val="black"/>
                                </a:solidFill>
                                <a:latin typeface="Cambria Math" panose="02040503050406030204" pitchFamily="18" charset="0"/>
                                <a:ea typeface="Cambria Math" pitchFamily="18" charset="0"/>
                                <a:cs typeface="Times New Roman" pitchFamily="18" charset="0"/>
                              </a:rPr>
                            </m:ctrlPr>
                          </m:sSubPr>
                          <m:e>
                            <m:r>
                              <a:rPr lang="en-US" sz="2400" i="1" dirty="0">
                                <a:solidFill>
                                  <a:prstClr val="black"/>
                                </a:solidFill>
                                <a:latin typeface="Cambria Math"/>
                                <a:ea typeface="Cambria Math" pitchFamily="18" charset="0"/>
                                <a:cs typeface="Times New Roman" pitchFamily="18" charset="0"/>
                              </a:rPr>
                              <m:t>𝑡</m:t>
                            </m:r>
                          </m:e>
                          <m:sub>
                            <m:r>
                              <a:rPr lang="en-US" sz="2400" i="1" dirty="0">
                                <a:solidFill>
                                  <a:prstClr val="black"/>
                                </a:solidFill>
                                <a:latin typeface="Cambria Math"/>
                                <a:ea typeface="Cambria Math" pitchFamily="18" charset="0"/>
                                <a:cs typeface="Times New Roman" pitchFamily="18" charset="0"/>
                              </a:rPr>
                              <m:t>𝑠</m:t>
                            </m:r>
                          </m:sub>
                        </m:sSub>
                      </m:num>
                      <m:den>
                        <m:r>
                          <a:rPr lang="en-US" sz="2400" i="1" dirty="0">
                            <a:solidFill>
                              <a:prstClr val="black"/>
                            </a:solidFill>
                            <a:latin typeface="Cambria Math"/>
                            <a:ea typeface="Cambria Math" pitchFamily="18" charset="0"/>
                          </a:rPr>
                          <m:t>𝑁</m:t>
                        </m:r>
                      </m:den>
                    </m:f>
                    <m:r>
                      <a:rPr lang="en-US" sz="2400" b="0" i="0" dirty="0" smtClean="0">
                        <a:solidFill>
                          <a:prstClr val="black"/>
                        </a:solidFill>
                        <a:latin typeface="Cambria Math"/>
                        <a:ea typeface="Cambria Math" pitchFamily="18" charset="0"/>
                      </a:rPr>
                      <m:t>=</m:t>
                    </m:r>
                    <m:f>
                      <m:fPr>
                        <m:ctrlPr>
                          <a:rPr lang="en-US" sz="2400" i="1" dirty="0">
                            <a:solidFill>
                              <a:prstClr val="black"/>
                            </a:solidFill>
                            <a:latin typeface="Cambria Math" panose="02040503050406030204" pitchFamily="18" charset="0"/>
                            <a:ea typeface="Cambria Math" pitchFamily="18" charset="0"/>
                          </a:rPr>
                        </m:ctrlPr>
                      </m:fPr>
                      <m:num>
                        <m:r>
                          <a:rPr lang="en-US" sz="2400" b="0" i="1" dirty="0" smtClean="0">
                            <a:solidFill>
                              <a:prstClr val="black"/>
                            </a:solidFill>
                            <a:latin typeface="Cambria Math"/>
                            <a:ea typeface="Cambria Math" pitchFamily="18" charset="0"/>
                            <a:cs typeface="Times New Roman" pitchFamily="18" charset="0"/>
                          </a:rPr>
                          <m:t>125µ</m:t>
                        </m:r>
                      </m:num>
                      <m:den>
                        <m:r>
                          <a:rPr lang="en-US" sz="2400" b="0" i="1" dirty="0" smtClean="0">
                            <a:solidFill>
                              <a:prstClr val="black"/>
                            </a:solidFill>
                            <a:latin typeface="Cambria Math"/>
                            <a:ea typeface="Cambria Math" pitchFamily="18" charset="0"/>
                          </a:rPr>
                          <m:t>24</m:t>
                        </m:r>
                      </m:den>
                    </m:f>
                    <m:r>
                      <a:rPr lang="en-US" sz="2400" b="0" i="1" dirty="0" smtClean="0">
                        <a:solidFill>
                          <a:prstClr val="black"/>
                        </a:solidFill>
                        <a:latin typeface="Cambria Math"/>
                        <a:ea typeface="Cambria Math" pitchFamily="18" charset="0"/>
                      </a:rPr>
                      <m:t>=5.2 </m:t>
                    </m:r>
                    <m:r>
                      <m:rPr>
                        <m:nor/>
                      </m:rPr>
                      <a:rPr lang="en-US" sz="2400" dirty="0">
                        <a:solidFill>
                          <a:schemeClr val="tx1"/>
                        </a:solidFill>
                        <a:latin typeface="Times New Roman" pitchFamily="18" charset="0"/>
                        <a:cs typeface="Times New Roman" pitchFamily="18" charset="0"/>
                      </a:rPr>
                      <m:t>µ</m:t>
                    </m:r>
                    <m:r>
                      <m:rPr>
                        <m:nor/>
                      </m:rPr>
                      <a:rPr lang="en-US" sz="2400" dirty="0">
                        <a:solidFill>
                          <a:schemeClr val="tx1"/>
                        </a:solidFill>
                        <a:latin typeface="Times New Roman" pitchFamily="18" charset="0"/>
                        <a:cs typeface="Times New Roman" pitchFamily="18" charset="0"/>
                      </a:rPr>
                      <m:t>s</m:t>
                    </m:r>
                  </m:oMath>
                </a14:m>
                <a:endParaRPr lang="en-US" sz="2400" dirty="0">
                  <a:solidFill>
                    <a:prstClr val="black"/>
                  </a:solidFill>
                  <a:latin typeface="Gill Sans MT"/>
                </a:endParaRPr>
              </a:p>
            </p:txBody>
          </p:sp>
        </mc:Choice>
        <mc:Fallback xmlns="">
          <p:sp>
            <p:nvSpPr>
              <p:cNvPr id="5" name="مستطيل 7">
                <a:extLst>
                  <a:ext uri="{FF2B5EF4-FFF2-40B4-BE49-F238E27FC236}">
                    <a16:creationId xmlns:a16="http://schemas.microsoft.com/office/drawing/2014/main" id="{A726D1B7-2B96-A56C-3752-59730D74FA21}"/>
                  </a:ext>
                </a:extLst>
              </p:cNvPr>
              <p:cNvSpPr>
                <a:spLocks noRot="1" noChangeAspect="1" noMove="1" noResize="1" noEditPoints="1" noAdjustHandles="1" noChangeArrowheads="1" noChangeShapeType="1" noTextEdit="1"/>
              </p:cNvSpPr>
              <p:nvPr/>
            </p:nvSpPr>
            <p:spPr>
              <a:xfrm>
                <a:off x="626666" y="3192025"/>
                <a:ext cx="7217923" cy="635022"/>
              </a:xfrm>
              <a:prstGeom prst="rect">
                <a:avLst/>
              </a:prstGeom>
              <a:blipFill>
                <a:blip r:embed="rId4"/>
                <a:stretch>
                  <a:fillRect l="-1012" b="-6604"/>
                </a:stretch>
              </a:blipFill>
              <a:ln>
                <a:solidFill>
                  <a:srgbClr val="00206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مستطيل 9">
                <a:extLst>
                  <a:ext uri="{FF2B5EF4-FFF2-40B4-BE49-F238E27FC236}">
                    <a16:creationId xmlns:a16="http://schemas.microsoft.com/office/drawing/2014/main" id="{F7883086-DF6E-7E96-C589-A0560E4E2410}"/>
                  </a:ext>
                </a:extLst>
              </p:cNvPr>
              <p:cNvSpPr/>
              <p:nvPr/>
            </p:nvSpPr>
            <p:spPr>
              <a:xfrm>
                <a:off x="626666" y="4295340"/>
                <a:ext cx="7217923" cy="1306287"/>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sz="2200" b="1" dirty="0">
                    <a:solidFill>
                      <a:srgbClr val="FF0000"/>
                    </a:solidFill>
                    <a:latin typeface="Times New Roman" pitchFamily="18" charset="0"/>
                    <a:cs typeface="Times New Roman" pitchFamily="18" charset="0"/>
                  </a:rPr>
                  <a:t>d) </a:t>
                </a:r>
                <a14:m>
                  <m:oMath xmlns:m="http://schemas.openxmlformats.org/officeDocument/2006/math">
                    <m:sSub>
                      <m:sSubPr>
                        <m:ctrlPr>
                          <a:rPr lang="en-US" sz="2400" i="1" dirty="0">
                            <a:solidFill>
                              <a:prstClr val="black"/>
                            </a:solidFill>
                            <a:latin typeface="Cambria Math" panose="02040503050406030204" pitchFamily="18" charset="0"/>
                            <a:ea typeface="Cambria Math" pitchFamily="18" charset="0"/>
                            <a:cs typeface="Times New Roman" pitchFamily="18" charset="0"/>
                          </a:rPr>
                        </m:ctrlPr>
                      </m:sSubPr>
                      <m:e>
                        <m:r>
                          <a:rPr lang="en-US" sz="2400" i="1" dirty="0">
                            <a:solidFill>
                              <a:prstClr val="black"/>
                            </a:solidFill>
                            <a:latin typeface="Cambria Math"/>
                            <a:ea typeface="Cambria Math" pitchFamily="18" charset="0"/>
                            <a:cs typeface="Times New Roman" pitchFamily="18" charset="0"/>
                          </a:rPr>
                          <m:t>𝑅</m:t>
                        </m:r>
                      </m:e>
                      <m:sub>
                        <m:r>
                          <a:rPr lang="en-US" sz="2400" i="1" dirty="0">
                            <a:solidFill>
                              <a:prstClr val="black"/>
                            </a:solidFill>
                            <a:latin typeface="Cambria Math"/>
                            <a:ea typeface="Cambria Math" pitchFamily="18" charset="0"/>
                            <a:cs typeface="Times New Roman" pitchFamily="18" charset="0"/>
                          </a:rPr>
                          <m:t>𝑝</m:t>
                        </m:r>
                      </m:sub>
                    </m:sSub>
                    <m:r>
                      <a:rPr lang="en-US" sz="2400" i="1" dirty="0">
                        <a:solidFill>
                          <a:prstClr val="black"/>
                        </a:solidFill>
                        <a:latin typeface="Cambria Math" panose="02040503050406030204" pitchFamily="18" charset="0"/>
                        <a:cs typeface="Times New Roman" pitchFamily="18" charset="0"/>
                      </a:rPr>
                      <m:t>= </m:t>
                    </m:r>
                    <m:f>
                      <m:fPr>
                        <m:ctrlPr>
                          <a:rPr lang="en-US" sz="2400" i="1" dirty="0">
                            <a:solidFill>
                              <a:prstClr val="black"/>
                            </a:solidFill>
                            <a:latin typeface="Cambria Math" panose="02040503050406030204" pitchFamily="18" charset="0"/>
                            <a:cs typeface="Times New Roman" pitchFamily="18" charset="0"/>
                          </a:rPr>
                        </m:ctrlPr>
                      </m:fPr>
                      <m:num>
                        <m:r>
                          <a:rPr lang="en-US" sz="2400" i="1" dirty="0">
                            <a:solidFill>
                              <a:prstClr val="black"/>
                            </a:solidFill>
                            <a:latin typeface="Cambria Math" panose="02040503050406030204" pitchFamily="18" charset="0"/>
                            <a:cs typeface="Times New Roman" pitchFamily="18" charset="0"/>
                          </a:rPr>
                          <m:t>𝑁</m:t>
                        </m:r>
                      </m:num>
                      <m:den>
                        <m:sSub>
                          <m:sSubPr>
                            <m:ctrlPr>
                              <a:rPr lang="en-US" sz="2400" i="1" dirty="0">
                                <a:solidFill>
                                  <a:prstClr val="black"/>
                                </a:solidFill>
                                <a:latin typeface="Cambria Math" panose="02040503050406030204" pitchFamily="18" charset="0"/>
                                <a:ea typeface="Cambria Math" pitchFamily="18" charset="0"/>
                                <a:cs typeface="Times New Roman" pitchFamily="18" charset="0"/>
                              </a:rPr>
                            </m:ctrlPr>
                          </m:sSubPr>
                          <m:e>
                            <m:r>
                              <a:rPr lang="en-US" sz="2400" i="1" dirty="0">
                                <a:solidFill>
                                  <a:prstClr val="black"/>
                                </a:solidFill>
                                <a:latin typeface="Cambria Math"/>
                                <a:ea typeface="Cambria Math" pitchFamily="18" charset="0"/>
                                <a:cs typeface="Times New Roman" pitchFamily="18" charset="0"/>
                              </a:rPr>
                              <m:t>𝑡</m:t>
                            </m:r>
                          </m:e>
                          <m:sub>
                            <m:r>
                              <a:rPr lang="en-US" sz="2400" i="1" dirty="0">
                                <a:solidFill>
                                  <a:prstClr val="black"/>
                                </a:solidFill>
                                <a:latin typeface="Cambria Math"/>
                                <a:ea typeface="Cambria Math" pitchFamily="18" charset="0"/>
                                <a:cs typeface="Times New Roman" pitchFamily="18" charset="0"/>
                              </a:rPr>
                              <m:t>𝑠</m:t>
                            </m:r>
                          </m:sub>
                        </m:sSub>
                      </m:den>
                    </m:f>
                    <m:r>
                      <a:rPr lang="en-US" sz="2400" i="1" dirty="0">
                        <a:solidFill>
                          <a:prstClr val="black"/>
                        </a:solidFill>
                        <a:latin typeface="Cambria Math" panose="02040503050406030204" pitchFamily="18" charset="0"/>
                        <a:cs typeface="Times New Roman" pitchFamily="18" charset="0"/>
                      </a:rPr>
                      <m:t>=</m:t>
                    </m:r>
                    <m:r>
                      <a:rPr lang="en-US" sz="2400" i="1" dirty="0">
                        <a:solidFill>
                          <a:prstClr val="black"/>
                        </a:solidFill>
                        <a:latin typeface="Cambria Math" panose="02040503050406030204" pitchFamily="18" charset="0"/>
                        <a:cs typeface="Times New Roman" pitchFamily="18" charset="0"/>
                      </a:rPr>
                      <m:t>𝑁</m:t>
                    </m:r>
                    <m:r>
                      <a:rPr lang="en-US" sz="2400" i="1" dirty="0">
                        <a:solidFill>
                          <a:prstClr val="black"/>
                        </a:solidFill>
                        <a:latin typeface="Cambria Math" panose="02040503050406030204" pitchFamily="18" charset="0"/>
                        <a:cs typeface="Times New Roman" pitchFamily="18" charset="0"/>
                      </a:rPr>
                      <m:t>∗</m:t>
                    </m:r>
                    <m:sSub>
                      <m:sSubPr>
                        <m:ctrlPr>
                          <a:rPr lang="en-US" sz="2400" i="1" dirty="0">
                            <a:solidFill>
                              <a:prstClr val="black"/>
                            </a:solidFill>
                            <a:latin typeface="Cambria Math" panose="02040503050406030204" pitchFamily="18" charset="0"/>
                            <a:ea typeface="Cambria Math" pitchFamily="18" charset="0"/>
                            <a:cs typeface="Times New Roman" pitchFamily="18" charset="0"/>
                          </a:rPr>
                        </m:ctrlPr>
                      </m:sSubPr>
                      <m:e>
                        <m:r>
                          <a:rPr lang="en-US" sz="2400" i="1" dirty="0">
                            <a:solidFill>
                              <a:prstClr val="black"/>
                            </a:solidFill>
                            <a:latin typeface="Cambria Math"/>
                            <a:ea typeface="Cambria Math" pitchFamily="18" charset="0"/>
                            <a:cs typeface="Times New Roman" pitchFamily="18" charset="0"/>
                          </a:rPr>
                          <m:t>𝑓</m:t>
                        </m:r>
                      </m:e>
                      <m:sub>
                        <m:r>
                          <a:rPr lang="en-US" sz="2400" i="1" dirty="0">
                            <a:solidFill>
                              <a:prstClr val="black"/>
                            </a:solidFill>
                            <a:latin typeface="Cambria Math"/>
                            <a:ea typeface="Cambria Math" pitchFamily="18" charset="0"/>
                            <a:cs typeface="Times New Roman" pitchFamily="18" charset="0"/>
                          </a:rPr>
                          <m:t>𝑠</m:t>
                        </m:r>
                      </m:sub>
                    </m:sSub>
                    <m:r>
                      <a:rPr lang="en-US" sz="2400" b="0" i="1" dirty="0" smtClean="0">
                        <a:solidFill>
                          <a:prstClr val="black"/>
                        </a:solidFill>
                        <a:latin typeface="Cambria Math"/>
                        <a:ea typeface="Cambria Math" pitchFamily="18" charset="0"/>
                        <a:cs typeface="Times New Roman" pitchFamily="18" charset="0"/>
                      </a:rPr>
                      <m:t>=24∗8 </m:t>
                    </m:r>
                    <m:r>
                      <a:rPr lang="en-US" sz="2400" b="0" i="1" dirty="0" smtClean="0">
                        <a:solidFill>
                          <a:prstClr val="black"/>
                        </a:solidFill>
                        <a:latin typeface="Cambria Math"/>
                        <a:ea typeface="Cambria Math" pitchFamily="18" charset="0"/>
                        <a:cs typeface="Times New Roman" pitchFamily="18" charset="0"/>
                      </a:rPr>
                      <m:t>𝐾𝐻𝑧</m:t>
                    </m:r>
                    <m:sSub>
                      <m:sSubPr>
                        <m:ctrlPr>
                          <a:rPr lang="en-US" sz="2400" i="1" dirty="0">
                            <a:solidFill>
                              <a:prstClr val="black"/>
                            </a:solidFill>
                            <a:latin typeface="Cambria Math" panose="02040503050406030204" pitchFamily="18" charset="0"/>
                            <a:ea typeface="Cambria Math" pitchFamily="18" charset="0"/>
                            <a:cs typeface="Times New Roman" pitchFamily="18" charset="0"/>
                          </a:rPr>
                        </m:ctrlPr>
                      </m:sSubPr>
                      <m:e>
                        <m:r>
                          <a:rPr lang="en-US" sz="2400" i="1" dirty="0">
                            <a:solidFill>
                              <a:prstClr val="black"/>
                            </a:solidFill>
                            <a:latin typeface="Cambria Math"/>
                            <a:ea typeface="Cambria Math" pitchFamily="18" charset="0"/>
                            <a:cs typeface="Times New Roman" pitchFamily="18" charset="0"/>
                          </a:rPr>
                          <m:t>𝑅</m:t>
                        </m:r>
                      </m:e>
                      <m:sub>
                        <m:r>
                          <a:rPr lang="en-US" sz="2400" i="1" dirty="0">
                            <a:solidFill>
                              <a:prstClr val="black"/>
                            </a:solidFill>
                            <a:latin typeface="Cambria Math"/>
                            <a:ea typeface="Cambria Math" pitchFamily="18" charset="0"/>
                            <a:cs typeface="Times New Roman" pitchFamily="18" charset="0"/>
                          </a:rPr>
                          <m:t>𝑝</m:t>
                        </m:r>
                      </m:sub>
                    </m:sSub>
                    <m:r>
                      <a:rPr lang="en-US" sz="2400" b="0" i="1" dirty="0" smtClean="0">
                        <a:solidFill>
                          <a:prstClr val="black"/>
                        </a:solidFill>
                        <a:latin typeface="Cambria Math"/>
                        <a:ea typeface="Cambria Math" pitchFamily="18" charset="0"/>
                        <a:cs typeface="Times New Roman" pitchFamily="18" charset="0"/>
                      </a:rPr>
                      <m:t>=192  </m:t>
                    </m:r>
                    <m:r>
                      <a:rPr lang="en-US" sz="2400" b="0" i="1" dirty="0" smtClean="0">
                        <a:solidFill>
                          <a:prstClr val="black"/>
                        </a:solidFill>
                        <a:latin typeface="Cambria Math"/>
                        <a:ea typeface="Cambria Math" pitchFamily="18" charset="0"/>
                        <a:cs typeface="Times New Roman" pitchFamily="18" charset="0"/>
                      </a:rPr>
                      <m:t>𝐾𝐻𝑧</m:t>
                    </m:r>
                  </m:oMath>
                </a14:m>
                <a:endParaRPr lang="en-US" sz="2400" i="1" dirty="0">
                  <a:solidFill>
                    <a:prstClr val="black">
                      <a:hueOff val="0"/>
                      <a:satOff val="0"/>
                      <a:lumOff val="0"/>
                      <a:alphaOff val="0"/>
                    </a:prstClr>
                  </a:solidFill>
                  <a:latin typeface="Times New Roman" pitchFamily="18" charset="0"/>
                  <a:cs typeface="Times New Roman" pitchFamily="18" charset="0"/>
                </a:endParaRPr>
              </a:p>
            </p:txBody>
          </p:sp>
        </mc:Choice>
        <mc:Fallback xmlns="">
          <p:sp>
            <p:nvSpPr>
              <p:cNvPr id="6" name="مستطيل 9">
                <a:extLst>
                  <a:ext uri="{FF2B5EF4-FFF2-40B4-BE49-F238E27FC236}">
                    <a16:creationId xmlns:a16="http://schemas.microsoft.com/office/drawing/2014/main" id="{F7883086-DF6E-7E96-C589-A0560E4E2410}"/>
                  </a:ext>
                </a:extLst>
              </p:cNvPr>
              <p:cNvSpPr>
                <a:spLocks noRot="1" noChangeAspect="1" noMove="1" noResize="1" noEditPoints="1" noAdjustHandles="1" noChangeArrowheads="1" noChangeShapeType="1" noTextEdit="1"/>
              </p:cNvSpPr>
              <p:nvPr/>
            </p:nvSpPr>
            <p:spPr>
              <a:xfrm>
                <a:off x="626666" y="4295340"/>
                <a:ext cx="7217923" cy="1306287"/>
              </a:xfrm>
              <a:prstGeom prst="rect">
                <a:avLst/>
              </a:prstGeom>
              <a:blipFill>
                <a:blip r:embed="rId5"/>
                <a:stretch>
                  <a:fillRect l="-1012"/>
                </a:stretch>
              </a:blipFill>
              <a:ln>
                <a:solidFill>
                  <a:srgbClr val="002060"/>
                </a:solidFill>
              </a:ln>
            </p:spPr>
            <p:txBody>
              <a:bodyPr/>
              <a:lstStyle/>
              <a:p>
                <a:r>
                  <a:rPr lang="en-US">
                    <a:noFill/>
                  </a:rPr>
                  <a:t> </a:t>
                </a:r>
              </a:p>
            </p:txBody>
          </p:sp>
        </mc:Fallback>
      </mc:AlternateContent>
    </p:spTree>
    <p:extLst>
      <p:ext uri="{BB962C8B-B14F-4D97-AF65-F5344CB8AC3E}">
        <p14:creationId xmlns:p14="http://schemas.microsoft.com/office/powerpoint/2010/main" val="1904918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1000" fill="hold"/>
                                        <p:tgtEl>
                                          <p:spTgt spid="4"/>
                                        </p:tgtEl>
                                        <p:attrNameLst>
                                          <p:attrName>ppt_w</p:attrName>
                                        </p:attrNameLst>
                                      </p:cBhvr>
                                      <p:tavLst>
                                        <p:tav tm="0">
                                          <p:val>
                                            <p:fltVal val="0"/>
                                          </p:val>
                                        </p:tav>
                                        <p:tav tm="100000">
                                          <p:val>
                                            <p:strVal val="#ppt_w"/>
                                          </p:val>
                                        </p:tav>
                                      </p:tavLst>
                                    </p:anim>
                                    <p:anim calcmode="lin" valueType="num">
                                      <p:cBhvr>
                                        <p:cTn id="16" dur="1000" fill="hold"/>
                                        <p:tgtEl>
                                          <p:spTgt spid="4"/>
                                        </p:tgtEl>
                                        <p:attrNameLst>
                                          <p:attrName>ppt_h</p:attrName>
                                        </p:attrNameLst>
                                      </p:cBhvr>
                                      <p:tavLst>
                                        <p:tav tm="0">
                                          <p:val>
                                            <p:fltVal val="0"/>
                                          </p:val>
                                        </p:tav>
                                        <p:tav tm="100000">
                                          <p:val>
                                            <p:strVal val="#ppt_h"/>
                                          </p:val>
                                        </p:tav>
                                      </p:tavLst>
                                    </p:anim>
                                    <p:anim calcmode="lin" valueType="num">
                                      <p:cBhvr>
                                        <p:cTn id="17" dur="1000" fill="hold"/>
                                        <p:tgtEl>
                                          <p:spTgt spid="4"/>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p:stCondLst>
                        <p:cond delay="indefinite"/>
                      </p:stCondLst>
                      <p:childTnLst>
                        <p:par>
                          <p:cTn id="20" fill="hold">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p:cTn id="23" dur="1000" fill="hold"/>
                                        <p:tgtEl>
                                          <p:spTgt spid="5"/>
                                        </p:tgtEl>
                                        <p:attrNameLst>
                                          <p:attrName>ppt_w</p:attrName>
                                        </p:attrNameLst>
                                      </p:cBhvr>
                                      <p:tavLst>
                                        <p:tav tm="0">
                                          <p:val>
                                            <p:fltVal val="0"/>
                                          </p:val>
                                        </p:tav>
                                        <p:tav tm="100000">
                                          <p:val>
                                            <p:strVal val="#ppt_w"/>
                                          </p:val>
                                        </p:tav>
                                      </p:tavLst>
                                    </p:anim>
                                    <p:anim calcmode="lin" valueType="num">
                                      <p:cBhvr>
                                        <p:cTn id="24" dur="1000" fill="hold"/>
                                        <p:tgtEl>
                                          <p:spTgt spid="5"/>
                                        </p:tgtEl>
                                        <p:attrNameLst>
                                          <p:attrName>ppt_h</p:attrName>
                                        </p:attrNameLst>
                                      </p:cBhvr>
                                      <p:tavLst>
                                        <p:tav tm="0">
                                          <p:val>
                                            <p:fltVal val="0"/>
                                          </p:val>
                                        </p:tav>
                                        <p:tav tm="100000">
                                          <p:val>
                                            <p:strVal val="#ppt_h"/>
                                          </p:val>
                                        </p:tav>
                                      </p:tavLst>
                                    </p:anim>
                                    <p:anim calcmode="lin" valueType="num">
                                      <p:cBhvr>
                                        <p:cTn id="25"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7" fill="hold">
                      <p:stCondLst>
                        <p:cond delay="indefinite"/>
                      </p:stCondLst>
                      <p:childTnLst>
                        <p:par>
                          <p:cTn id="28" fill="hold">
                            <p:stCondLst>
                              <p:cond delay="0"/>
                            </p:stCondLst>
                            <p:childTnLst>
                              <p:par>
                                <p:cTn id="29" presetID="15"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p:cTn id="31" dur="1000" fill="hold"/>
                                        <p:tgtEl>
                                          <p:spTgt spid="6"/>
                                        </p:tgtEl>
                                        <p:attrNameLst>
                                          <p:attrName>ppt_w</p:attrName>
                                        </p:attrNameLst>
                                      </p:cBhvr>
                                      <p:tavLst>
                                        <p:tav tm="0">
                                          <p:val>
                                            <p:fltVal val="0"/>
                                          </p:val>
                                        </p:tav>
                                        <p:tav tm="100000">
                                          <p:val>
                                            <p:strVal val="#ppt_w"/>
                                          </p:val>
                                        </p:tav>
                                      </p:tavLst>
                                    </p:anim>
                                    <p:anim calcmode="lin" valueType="num">
                                      <p:cBhvr>
                                        <p:cTn id="32" dur="1000" fill="hold"/>
                                        <p:tgtEl>
                                          <p:spTgt spid="6"/>
                                        </p:tgtEl>
                                        <p:attrNameLst>
                                          <p:attrName>ppt_h</p:attrName>
                                        </p:attrNameLst>
                                      </p:cBhvr>
                                      <p:tavLst>
                                        <p:tav tm="0">
                                          <p:val>
                                            <p:fltVal val="0"/>
                                          </p:val>
                                        </p:tav>
                                        <p:tav tm="100000">
                                          <p:val>
                                            <p:strVal val="#ppt_h"/>
                                          </p:val>
                                        </p:tav>
                                      </p:tavLst>
                                    </p:anim>
                                    <p:anim calcmode="lin" valueType="num">
                                      <p:cBhvr>
                                        <p:cTn id="33" dur="1000" fill="hold"/>
                                        <p:tgtEl>
                                          <p:spTgt spid="6"/>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6"/>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32713B74-7C37-3964-7C57-989F0AC4D5EC}"/>
                  </a:ext>
                </a:extLst>
              </p:cNvPr>
              <p:cNvSpPr/>
              <p:nvPr/>
            </p:nvSpPr>
            <p:spPr>
              <a:xfrm>
                <a:off x="114300" y="220376"/>
                <a:ext cx="8915400" cy="3416320"/>
              </a:xfrm>
              <a:prstGeom prst="rect">
                <a:avLst/>
              </a:prstGeom>
              <a:solidFill>
                <a:schemeClr val="bg1">
                  <a:lumMod val="85000"/>
                </a:schemeClr>
              </a:solidFill>
              <a:ln w="114300">
                <a:solidFill>
                  <a:srgbClr val="00B0F0"/>
                </a:solidFill>
              </a:ln>
              <a:scene3d>
                <a:camera prst="orthographicFront"/>
                <a:lightRig rig="threePt" dir="t"/>
              </a:scene3d>
              <a:sp3d>
                <a:bevelT prst="slope"/>
                <a:bevelB/>
              </a:sp3d>
            </p:spPr>
            <p:txBody>
              <a:bodyPr wrap="square">
                <a:spAutoFit/>
              </a:bodyPr>
              <a:lstStyle/>
              <a:p>
                <a:pPr marR="0" lvl="0" algn="just">
                  <a:spcBef>
                    <a:spcPts val="0"/>
                  </a:spcBef>
                  <a:spcAft>
                    <a:spcPts val="0"/>
                  </a:spcAft>
                  <a:buClr>
                    <a:srgbClr val="FF0000"/>
                  </a:buClr>
                </a:pPr>
                <a:r>
                  <a:rPr lang="en-US" sz="2400" b="1" dirty="0">
                    <a:solidFill>
                      <a:srgbClr val="FF00FF"/>
                    </a:solidFill>
                    <a:effectLst/>
                    <a:latin typeface="Times New Roman" panose="02020603050405020304" pitchFamily="18" charset="0"/>
                    <a:ea typeface="Times New Roman" panose="02020603050405020304" pitchFamily="18" charset="0"/>
                  </a:rPr>
                  <a:t>Question 3:</a:t>
                </a:r>
              </a:p>
              <a:p>
                <a:pPr lvl="0" algn="just"/>
                <a:r>
                  <a:rPr lang="en-US" sz="2400" dirty="0"/>
                  <a:t>For a PAM transmission of voice signal with sampling frequency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𝑓</m:t>
                        </m:r>
                      </m:e>
                      <m:sub>
                        <m:r>
                          <a:rPr lang="en-US" sz="2400" i="1">
                            <a:latin typeface="Cambria Math" panose="02040503050406030204" pitchFamily="18" charset="0"/>
                          </a:rPr>
                          <m:t>𝑠</m:t>
                        </m:r>
                      </m:sub>
                    </m:sSub>
                  </m:oMath>
                </a14:m>
                <a:r>
                  <a:rPr lang="en-US" sz="2400" dirty="0"/>
                  <a:t> = 8KHz and pulse width of</a:t>
                </a:r>
                <a14:m>
                  <m:oMath xmlns:m="http://schemas.openxmlformats.org/officeDocument/2006/math">
                    <m:r>
                      <a:rPr lang="en-US" sz="2400" i="1">
                        <a:latin typeface="Cambria Math" panose="02040503050406030204" pitchFamily="18" charset="0"/>
                      </a:rPr>
                      <m:t>  </m:t>
                    </m:r>
                    <m:r>
                      <a:rPr lang="en-US" sz="2400" i="1">
                        <a:latin typeface="Cambria Math" panose="02040503050406030204" pitchFamily="18" charset="0"/>
                      </a:rPr>
                      <m:t>𝜏</m:t>
                    </m:r>
                  </m:oMath>
                </a14:m>
                <a:r>
                  <a:rPr lang="en-US" sz="2400" dirty="0"/>
                  <a:t> = 0.1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𝑠</m:t>
                        </m:r>
                      </m:sub>
                    </m:sSub>
                  </m:oMath>
                </a14:m>
                <a:r>
                  <a:rPr lang="en-US" sz="2400" dirty="0"/>
                  <a:t>.  </a:t>
                </a:r>
              </a:p>
              <a:p>
                <a:pPr marL="457200" lvl="0" indent="-457200" algn="just">
                  <a:buFont typeface="+mj-lt"/>
                  <a:buAutoNum type="arabicPeriod"/>
                </a:pPr>
                <a:r>
                  <a:rPr lang="en-US" sz="2400" dirty="0"/>
                  <a:t>Calculate the sampling period. </a:t>
                </a:r>
              </a:p>
              <a:p>
                <a:pPr marL="457200" lvl="0" indent="-457200" algn="just">
                  <a:buFont typeface="+mj-lt"/>
                  <a:buAutoNum type="arabicPeriod"/>
                </a:pPr>
                <a:r>
                  <a:rPr lang="en-US" sz="2400" dirty="0"/>
                  <a:t>Calculate the pulse width.</a:t>
                </a:r>
              </a:p>
              <a:p>
                <a:pPr marL="457200" lvl="0" indent="-457200" algn="just">
                  <a:buFont typeface="+mj-lt"/>
                  <a:buAutoNum type="arabicPeriod"/>
                </a:pPr>
                <a:r>
                  <a:rPr lang="en-US" sz="2400" dirty="0"/>
                  <a:t>Calculate transmission bandwidth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𝐵</m:t>
                        </m:r>
                      </m:e>
                      <m:sub>
                        <m:r>
                          <a:rPr lang="en-US" sz="2400" i="1">
                            <a:latin typeface="Cambria Math" panose="02040503050406030204" pitchFamily="18" charset="0"/>
                          </a:rPr>
                          <m:t>𝑃𝐴𝑀</m:t>
                        </m:r>
                      </m:sub>
                    </m:sSub>
                  </m:oMath>
                </a14:m>
                <a:r>
                  <a:rPr lang="en-US" sz="2400" dirty="0"/>
                  <a:t> needed for PAM.</a:t>
                </a:r>
              </a:p>
              <a:p>
                <a:pPr marL="457200" lvl="0" indent="-457200" algn="just">
                  <a:buFont typeface="+mj-lt"/>
                  <a:buAutoNum type="arabicPeriod"/>
                </a:pPr>
                <a:r>
                  <a:rPr lang="en-US" sz="2400" dirty="0"/>
                  <a:t>If the rise time</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 </m:t>
                        </m:r>
                        <m:r>
                          <a:rPr lang="en-US" sz="2400" i="1">
                            <a:latin typeface="Cambria Math" panose="02040503050406030204" pitchFamily="18" charset="0"/>
                          </a:rPr>
                          <m:t>𝑡</m:t>
                        </m:r>
                      </m:e>
                      <m:sub>
                        <m:r>
                          <a:rPr lang="en-US" sz="2400" i="1">
                            <a:latin typeface="Cambria Math" panose="02040503050406030204" pitchFamily="18" charset="0"/>
                          </a:rPr>
                          <m:t>𝑟</m:t>
                        </m:r>
                      </m:sub>
                    </m:sSub>
                  </m:oMath>
                </a14:m>
                <a:r>
                  <a:rPr lang="en-US" sz="2400" dirty="0"/>
                  <a:t> is 1% of the pulse width. Calculate transmission bandwidth,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𝐵</m:t>
                        </m:r>
                      </m:e>
                      <m:sub>
                        <m:r>
                          <a:rPr lang="en-US" sz="2400" i="1">
                            <a:latin typeface="Cambria Math" panose="02040503050406030204" pitchFamily="18" charset="0"/>
                          </a:rPr>
                          <m:t>𝑃𝑊𝑀</m:t>
                        </m:r>
                      </m:sub>
                    </m:sSub>
                    <m:r>
                      <a:rPr lang="en-US" sz="2400" i="1">
                        <a:latin typeface="Cambria Math" panose="02040503050406030204" pitchFamily="18" charset="0"/>
                      </a:rPr>
                      <m:t> </m:t>
                    </m:r>
                  </m:oMath>
                </a14:m>
                <a:r>
                  <a:rPr lang="en-US" sz="2400" dirty="0"/>
                  <a:t>and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𝐵</m:t>
                        </m:r>
                      </m:e>
                      <m:sub>
                        <m:r>
                          <a:rPr lang="en-US" sz="2400" i="1">
                            <a:latin typeface="Cambria Math" panose="02040503050406030204" pitchFamily="18" charset="0"/>
                          </a:rPr>
                          <m:t>𝑃𝑃𝑀</m:t>
                        </m:r>
                      </m:sub>
                    </m:sSub>
                  </m:oMath>
                </a14:m>
                <a:r>
                  <a:rPr lang="en-US" sz="2400" dirty="0"/>
                  <a:t> , needed for PWM and PPM respectively.</a:t>
                </a:r>
              </a:p>
            </p:txBody>
          </p:sp>
        </mc:Choice>
        <mc:Fallback xmlns="">
          <p:sp>
            <p:nvSpPr>
              <p:cNvPr id="2" name="Rectangle 1">
                <a:extLst>
                  <a:ext uri="{FF2B5EF4-FFF2-40B4-BE49-F238E27FC236}">
                    <a16:creationId xmlns:a16="http://schemas.microsoft.com/office/drawing/2014/main" id="{32713B74-7C37-3964-7C57-989F0AC4D5EC}"/>
                  </a:ext>
                </a:extLst>
              </p:cNvPr>
              <p:cNvSpPr>
                <a:spLocks noRot="1" noChangeAspect="1" noMove="1" noResize="1" noEditPoints="1" noAdjustHandles="1" noChangeArrowheads="1" noChangeShapeType="1" noTextEdit="1"/>
              </p:cNvSpPr>
              <p:nvPr/>
            </p:nvSpPr>
            <p:spPr>
              <a:xfrm>
                <a:off x="114300" y="220376"/>
                <a:ext cx="8915400" cy="3416320"/>
              </a:xfrm>
              <a:prstGeom prst="rect">
                <a:avLst/>
              </a:prstGeom>
              <a:blipFill>
                <a:blip r:embed="rId2"/>
                <a:stretch>
                  <a:fillRect l="-269" r="-202" b="-1027"/>
                </a:stretch>
              </a:blipFill>
              <a:ln w="114300">
                <a:solidFill>
                  <a:srgbClr val="00B0F0"/>
                </a:solidFill>
              </a:ln>
            </p:spPr>
            <p:txBody>
              <a:bodyPr/>
              <a:lstStyle/>
              <a:p>
                <a:r>
                  <a:rPr lang="en-US">
                    <a:noFill/>
                  </a:rPr>
                  <a:t> </a:t>
                </a:r>
              </a:p>
            </p:txBody>
          </p:sp>
        </mc:Fallback>
      </mc:AlternateContent>
    </p:spTree>
    <p:extLst>
      <p:ext uri="{BB962C8B-B14F-4D97-AF65-F5344CB8AC3E}">
        <p14:creationId xmlns:p14="http://schemas.microsoft.com/office/powerpoint/2010/main" val="310145690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مستطيل 1">
                <a:extLst>
                  <a:ext uri="{FF2B5EF4-FFF2-40B4-BE49-F238E27FC236}">
                    <a16:creationId xmlns:a16="http://schemas.microsoft.com/office/drawing/2014/main" id="{2E78788E-3F5A-C520-7AB9-20920567F792}"/>
                  </a:ext>
                </a:extLst>
              </p:cNvPr>
              <p:cNvSpPr/>
              <p:nvPr/>
            </p:nvSpPr>
            <p:spPr>
              <a:xfrm>
                <a:off x="350773" y="404640"/>
                <a:ext cx="3080457" cy="650135"/>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914400"/>
                <a:r>
                  <a:rPr lang="en-US" sz="2200" b="1" dirty="0">
                    <a:solidFill>
                      <a:srgbClr val="FF0000"/>
                    </a:solidFill>
                    <a:latin typeface="Times New Roman" pitchFamily="18" charset="0"/>
                    <a:cs typeface="Times New Roman" pitchFamily="18" charset="0"/>
                  </a:rPr>
                  <a:t>a)-</a:t>
                </a:r>
                <a:r>
                  <a:rPr lang="en-US" sz="2200" dirty="0">
                    <a:solidFill>
                      <a:prstClr val="black">
                        <a:hueOff val="0"/>
                        <a:satOff val="0"/>
                        <a:lumOff val="0"/>
                        <a:alphaOff val="0"/>
                      </a:prstClr>
                    </a:solidFill>
                    <a:latin typeface="Times New Roman" pitchFamily="18" charset="0"/>
                    <a:cs typeface="Times New Roman" pitchFamily="18" charset="0"/>
                  </a:rPr>
                  <a:t> </a:t>
                </a:r>
                <a14:m>
                  <m:oMath xmlns:m="http://schemas.openxmlformats.org/officeDocument/2006/math">
                    <m:sSub>
                      <m:sSubPr>
                        <m:ctrlPr>
                          <a:rPr lang="en-US" sz="2200" i="1" dirty="0" smtClean="0">
                            <a:solidFill>
                              <a:schemeClr val="tx1"/>
                            </a:solidFill>
                            <a:latin typeface="Cambria Math" panose="02040503050406030204" pitchFamily="18" charset="0"/>
                            <a:cs typeface="Times New Roman" pitchFamily="18" charset="0"/>
                          </a:rPr>
                        </m:ctrlPr>
                      </m:sSubPr>
                      <m:e>
                        <m:r>
                          <a:rPr lang="en-US" sz="2200" b="0" i="1" dirty="0">
                            <a:solidFill>
                              <a:schemeClr val="tx1"/>
                            </a:solidFill>
                            <a:latin typeface="Cambria Math"/>
                            <a:cs typeface="Times New Roman" pitchFamily="18" charset="0"/>
                          </a:rPr>
                          <m:t>𝑡</m:t>
                        </m:r>
                      </m:e>
                      <m:sub>
                        <m:r>
                          <a:rPr lang="en-US" sz="2200" b="0" i="1" dirty="0">
                            <a:solidFill>
                              <a:schemeClr val="tx1"/>
                            </a:solidFill>
                            <a:latin typeface="Cambria Math"/>
                            <a:cs typeface="Times New Roman" pitchFamily="18" charset="0"/>
                          </a:rPr>
                          <m:t>𝑠</m:t>
                        </m:r>
                      </m:sub>
                    </m:sSub>
                  </m:oMath>
                </a14:m>
                <a:r>
                  <a:rPr lang="en-US" sz="2200" dirty="0">
                    <a:solidFill>
                      <a:schemeClr val="tx1"/>
                    </a:solidFill>
                    <a:latin typeface="Times New Roman" pitchFamily="18" charset="0"/>
                    <a:cs typeface="Times New Roman" pitchFamily="18" charset="0"/>
                  </a:rPr>
                  <a:t> = </a:t>
                </a:r>
                <a14:m>
                  <m:oMath xmlns:m="http://schemas.openxmlformats.org/officeDocument/2006/math">
                    <m:f>
                      <m:fPr>
                        <m:ctrlPr>
                          <a:rPr lang="en-US" sz="2200" i="1" dirty="0" smtClean="0">
                            <a:solidFill>
                              <a:schemeClr val="tx1"/>
                            </a:solidFill>
                            <a:latin typeface="Cambria Math" panose="02040503050406030204" pitchFamily="18" charset="0"/>
                            <a:cs typeface="Times New Roman" pitchFamily="18" charset="0"/>
                          </a:rPr>
                        </m:ctrlPr>
                      </m:fPr>
                      <m:num>
                        <m:r>
                          <a:rPr lang="en-US" sz="2200" b="0" i="1" dirty="0" smtClean="0">
                            <a:solidFill>
                              <a:schemeClr val="tx1"/>
                            </a:solidFill>
                            <a:latin typeface="Cambria Math"/>
                            <a:cs typeface="Times New Roman" pitchFamily="18" charset="0"/>
                          </a:rPr>
                          <m:t>  1   </m:t>
                        </m:r>
                      </m:num>
                      <m:den>
                        <m:sSub>
                          <m:sSubPr>
                            <m:ctrlPr>
                              <a:rPr lang="en-US" sz="2200" i="1" dirty="0">
                                <a:solidFill>
                                  <a:schemeClr val="tx1"/>
                                </a:solidFill>
                                <a:latin typeface="Cambria Math" panose="02040503050406030204" pitchFamily="18" charset="0"/>
                                <a:ea typeface="Cambria Math" pitchFamily="18" charset="0"/>
                                <a:cs typeface="Times New Roman" pitchFamily="18" charset="0"/>
                              </a:rPr>
                            </m:ctrlPr>
                          </m:sSubPr>
                          <m:e>
                            <m:r>
                              <a:rPr lang="en-US" sz="2200" b="0" i="1" dirty="0">
                                <a:solidFill>
                                  <a:schemeClr val="tx1"/>
                                </a:solidFill>
                                <a:latin typeface="Cambria Math"/>
                                <a:ea typeface="Cambria Math" pitchFamily="18" charset="0"/>
                                <a:cs typeface="Times New Roman" pitchFamily="18" charset="0"/>
                              </a:rPr>
                              <m:t>𝑓</m:t>
                            </m:r>
                          </m:e>
                          <m:sub>
                            <m:r>
                              <a:rPr lang="en-US" sz="2200" b="0" i="1" dirty="0">
                                <a:solidFill>
                                  <a:schemeClr val="tx1"/>
                                </a:solidFill>
                                <a:latin typeface="Cambria Math"/>
                                <a:ea typeface="Cambria Math" pitchFamily="18" charset="0"/>
                                <a:cs typeface="Times New Roman" pitchFamily="18" charset="0"/>
                              </a:rPr>
                              <m:t>𝑠</m:t>
                            </m:r>
                          </m:sub>
                        </m:sSub>
                      </m:den>
                    </m:f>
                  </m:oMath>
                </a14:m>
                <a:r>
                  <a:rPr lang="en-US" sz="2200" dirty="0">
                    <a:solidFill>
                      <a:schemeClr val="tx1"/>
                    </a:solidFill>
                    <a:latin typeface="Times New Roman" pitchFamily="18" charset="0"/>
                    <a:ea typeface="Cambria Math" pitchFamily="18" charset="0"/>
                    <a:cs typeface="Times New Roman" pitchFamily="18" charset="0"/>
                  </a:rPr>
                  <a:t> </a:t>
                </a:r>
                <a:r>
                  <a:rPr lang="en-US" sz="2200" dirty="0">
                    <a:solidFill>
                      <a:schemeClr val="tx1"/>
                    </a:solidFill>
                    <a:latin typeface="Times New Roman" pitchFamily="18" charset="0"/>
                    <a:cs typeface="Times New Roman" pitchFamily="18" charset="0"/>
                  </a:rPr>
                  <a:t>= </a:t>
                </a:r>
                <a14:m>
                  <m:oMath xmlns:m="http://schemas.openxmlformats.org/officeDocument/2006/math">
                    <m:f>
                      <m:fPr>
                        <m:ctrlPr>
                          <a:rPr lang="en-US" sz="2200" i="1" dirty="0">
                            <a:solidFill>
                              <a:schemeClr val="tx1"/>
                            </a:solidFill>
                            <a:latin typeface="Cambria Math" panose="02040503050406030204" pitchFamily="18" charset="0"/>
                            <a:cs typeface="Times New Roman" pitchFamily="18" charset="0"/>
                          </a:rPr>
                        </m:ctrlPr>
                      </m:fPr>
                      <m:num>
                        <m:r>
                          <a:rPr lang="en-US" sz="2200" b="0" i="1" dirty="0">
                            <a:solidFill>
                              <a:schemeClr val="tx1"/>
                            </a:solidFill>
                            <a:latin typeface="Cambria Math"/>
                            <a:cs typeface="Times New Roman" pitchFamily="18" charset="0"/>
                          </a:rPr>
                          <m:t>1</m:t>
                        </m:r>
                      </m:num>
                      <m:den>
                        <m:r>
                          <a:rPr lang="en-US" sz="2200" b="0" i="1" dirty="0" smtClean="0">
                            <a:solidFill>
                              <a:schemeClr val="tx1"/>
                            </a:solidFill>
                            <a:latin typeface="Cambria Math"/>
                            <a:ea typeface="Cambria Math" pitchFamily="18" charset="0"/>
                            <a:cs typeface="Times New Roman" pitchFamily="18" charset="0"/>
                          </a:rPr>
                          <m:t>8</m:t>
                        </m:r>
                        <m:r>
                          <a:rPr lang="en-US" sz="2200" b="0" i="1" dirty="0" smtClean="0">
                            <a:solidFill>
                              <a:schemeClr val="tx1"/>
                            </a:solidFill>
                            <a:latin typeface="Cambria Math"/>
                            <a:ea typeface="Cambria Math" pitchFamily="18" charset="0"/>
                            <a:cs typeface="Times New Roman" pitchFamily="18" charset="0"/>
                          </a:rPr>
                          <m:t>𝐾</m:t>
                        </m:r>
                      </m:den>
                    </m:f>
                  </m:oMath>
                </a14:m>
                <a:r>
                  <a:rPr lang="en-US" sz="2200" dirty="0">
                    <a:solidFill>
                      <a:schemeClr val="tx1"/>
                    </a:solidFill>
                    <a:latin typeface="Times New Roman" pitchFamily="18" charset="0"/>
                    <a:ea typeface="Cambria Math" pitchFamily="18" charset="0"/>
                    <a:cs typeface="Times New Roman" pitchFamily="18" charset="0"/>
                  </a:rPr>
                  <a:t> </a:t>
                </a:r>
                <a:r>
                  <a:rPr lang="en-US" sz="2200" dirty="0">
                    <a:solidFill>
                      <a:schemeClr val="tx1"/>
                    </a:solidFill>
                    <a:latin typeface="Times New Roman" pitchFamily="18" charset="0"/>
                    <a:cs typeface="Times New Roman" pitchFamily="18" charset="0"/>
                  </a:rPr>
                  <a:t>= 125 µs</a:t>
                </a:r>
              </a:p>
            </p:txBody>
          </p:sp>
        </mc:Choice>
        <mc:Fallback xmlns="">
          <p:sp>
            <p:nvSpPr>
              <p:cNvPr id="3" name="مستطيل 1">
                <a:extLst>
                  <a:ext uri="{FF2B5EF4-FFF2-40B4-BE49-F238E27FC236}">
                    <a16:creationId xmlns:a16="http://schemas.microsoft.com/office/drawing/2014/main" id="{2E78788E-3F5A-C520-7AB9-20920567F792}"/>
                  </a:ext>
                </a:extLst>
              </p:cNvPr>
              <p:cNvSpPr>
                <a:spLocks noRot="1" noChangeAspect="1" noMove="1" noResize="1" noEditPoints="1" noAdjustHandles="1" noChangeArrowheads="1" noChangeShapeType="1" noTextEdit="1"/>
              </p:cNvSpPr>
              <p:nvPr/>
            </p:nvSpPr>
            <p:spPr>
              <a:xfrm>
                <a:off x="350773" y="404640"/>
                <a:ext cx="3080457" cy="650135"/>
              </a:xfrm>
              <a:prstGeom prst="rect">
                <a:avLst/>
              </a:prstGeom>
              <a:blipFill>
                <a:blip r:embed="rId2"/>
                <a:stretch>
                  <a:fillRect l="-2367" r="-1972"/>
                </a:stretch>
              </a:blipFill>
              <a:ln>
                <a:solidFill>
                  <a:srgbClr val="00206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مستطيل 6">
                <a:extLst>
                  <a:ext uri="{FF2B5EF4-FFF2-40B4-BE49-F238E27FC236}">
                    <a16:creationId xmlns:a16="http://schemas.microsoft.com/office/drawing/2014/main" id="{4FDD634A-F8E4-AC40-8FDB-98181E78D874}"/>
                  </a:ext>
                </a:extLst>
              </p:cNvPr>
              <p:cNvSpPr/>
              <p:nvPr/>
            </p:nvSpPr>
            <p:spPr>
              <a:xfrm>
                <a:off x="350773" y="1450353"/>
                <a:ext cx="4119035" cy="650135"/>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defTabSz="914400"/>
                <a:r>
                  <a:rPr lang="en-US" sz="2200" b="1" dirty="0">
                    <a:solidFill>
                      <a:srgbClr val="FF0000"/>
                    </a:solidFill>
                    <a:latin typeface="Times New Roman" pitchFamily="18" charset="0"/>
                    <a:cs typeface="Times New Roman" pitchFamily="18" charset="0"/>
                  </a:rPr>
                  <a:t>b)- </a:t>
                </a:r>
                <a:r>
                  <a:rPr lang="el-GR" sz="2200" dirty="0">
                    <a:solidFill>
                      <a:prstClr val="black">
                        <a:hueOff val="0"/>
                        <a:satOff val="0"/>
                        <a:lumOff val="0"/>
                        <a:alphaOff val="0"/>
                      </a:prstClr>
                    </a:solidFill>
                    <a:latin typeface="Times New Roman" pitchFamily="18" charset="0"/>
                    <a:cs typeface="Times New Roman" pitchFamily="18" charset="0"/>
                  </a:rPr>
                  <a:t>τ</a:t>
                </a:r>
                <a:r>
                  <a:rPr lang="en-US" sz="2200" dirty="0">
                    <a:solidFill>
                      <a:prstClr val="black">
                        <a:hueOff val="0"/>
                        <a:satOff val="0"/>
                        <a:lumOff val="0"/>
                        <a:alphaOff val="0"/>
                      </a:prstClr>
                    </a:solidFill>
                    <a:latin typeface="Times New Roman" pitchFamily="18" charset="0"/>
                    <a:cs typeface="Times New Roman" pitchFamily="18" charset="0"/>
                  </a:rPr>
                  <a:t> = 0.1 </a:t>
                </a:r>
                <a14:m>
                  <m:oMath xmlns:m="http://schemas.openxmlformats.org/officeDocument/2006/math">
                    <m:sSub>
                      <m:sSubPr>
                        <m:ctrlPr>
                          <a:rPr lang="en-US" sz="2200" i="1" dirty="0">
                            <a:solidFill>
                              <a:schemeClr val="tx1"/>
                            </a:solidFill>
                            <a:latin typeface="Cambria Math" panose="02040503050406030204" pitchFamily="18" charset="0"/>
                            <a:cs typeface="Times New Roman" pitchFamily="18" charset="0"/>
                          </a:rPr>
                        </m:ctrlPr>
                      </m:sSubPr>
                      <m:e>
                        <m:r>
                          <a:rPr lang="en-US" sz="2200" i="1" dirty="0">
                            <a:solidFill>
                              <a:schemeClr val="tx1"/>
                            </a:solidFill>
                            <a:latin typeface="Cambria Math"/>
                            <a:cs typeface="Times New Roman" pitchFamily="18" charset="0"/>
                          </a:rPr>
                          <m:t>𝑡</m:t>
                        </m:r>
                      </m:e>
                      <m:sub>
                        <m:r>
                          <a:rPr lang="en-US" sz="2200" i="1" dirty="0">
                            <a:solidFill>
                              <a:schemeClr val="tx1"/>
                            </a:solidFill>
                            <a:latin typeface="Cambria Math"/>
                            <a:cs typeface="Times New Roman" pitchFamily="18" charset="0"/>
                          </a:rPr>
                          <m:t>𝑠</m:t>
                        </m:r>
                      </m:sub>
                    </m:sSub>
                    <m:r>
                      <a:rPr lang="en-US" sz="2200" b="0" i="1" dirty="0" smtClean="0">
                        <a:solidFill>
                          <a:schemeClr val="tx1"/>
                        </a:solidFill>
                        <a:latin typeface="Cambria Math"/>
                        <a:cs typeface="Times New Roman" pitchFamily="18" charset="0"/>
                      </a:rPr>
                      <m:t> </m:t>
                    </m:r>
                  </m:oMath>
                </a14:m>
                <a:r>
                  <a:rPr lang="en-US" sz="2200" dirty="0">
                    <a:solidFill>
                      <a:prstClr val="black">
                        <a:hueOff val="0"/>
                        <a:satOff val="0"/>
                        <a:lumOff val="0"/>
                        <a:alphaOff val="0"/>
                      </a:prstClr>
                    </a:solidFill>
                    <a:latin typeface="Times New Roman" pitchFamily="18" charset="0"/>
                    <a:cs typeface="Times New Roman" pitchFamily="18" charset="0"/>
                  </a:rPr>
                  <a:t>= 0.1*125µ = 12.5 µs</a:t>
                </a:r>
                <a:endParaRPr lang="en-US" sz="2200" dirty="0">
                  <a:solidFill>
                    <a:prstClr val="black">
                      <a:hueOff val="0"/>
                      <a:satOff val="0"/>
                      <a:lumOff val="0"/>
                      <a:alphaOff val="0"/>
                    </a:prstClr>
                  </a:solidFill>
                  <a:latin typeface="Gill Sans MT"/>
                </a:endParaRPr>
              </a:p>
            </p:txBody>
          </p:sp>
        </mc:Choice>
        <mc:Fallback xmlns="">
          <p:sp>
            <p:nvSpPr>
              <p:cNvPr id="4" name="مستطيل 6">
                <a:extLst>
                  <a:ext uri="{FF2B5EF4-FFF2-40B4-BE49-F238E27FC236}">
                    <a16:creationId xmlns:a16="http://schemas.microsoft.com/office/drawing/2014/main" id="{4FDD634A-F8E4-AC40-8FDB-98181E78D874}"/>
                  </a:ext>
                </a:extLst>
              </p:cNvPr>
              <p:cNvSpPr>
                <a:spLocks noRot="1" noChangeAspect="1" noMove="1" noResize="1" noEditPoints="1" noAdjustHandles="1" noChangeArrowheads="1" noChangeShapeType="1" noTextEdit="1"/>
              </p:cNvSpPr>
              <p:nvPr/>
            </p:nvSpPr>
            <p:spPr>
              <a:xfrm>
                <a:off x="350773" y="1450353"/>
                <a:ext cx="4119035" cy="650135"/>
              </a:xfrm>
              <a:prstGeom prst="rect">
                <a:avLst/>
              </a:prstGeom>
              <a:blipFill>
                <a:blip r:embed="rId3"/>
                <a:stretch>
                  <a:fillRect l="-1773" t="-13761" r="-1920" b="-25688"/>
                </a:stretch>
              </a:blipFill>
              <a:ln>
                <a:solidFill>
                  <a:srgbClr val="00206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مستطيل 7">
                <a:extLst>
                  <a:ext uri="{FF2B5EF4-FFF2-40B4-BE49-F238E27FC236}">
                    <a16:creationId xmlns:a16="http://schemas.microsoft.com/office/drawing/2014/main" id="{8EFF9739-AC16-CE22-B590-25B20B6D830D}"/>
                  </a:ext>
                </a:extLst>
              </p:cNvPr>
              <p:cNvSpPr/>
              <p:nvPr/>
            </p:nvSpPr>
            <p:spPr>
              <a:xfrm>
                <a:off x="350773" y="2498443"/>
                <a:ext cx="2470859" cy="1648178"/>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defTabSz="914400"/>
                <a:r>
                  <a:rPr lang="en-US" sz="2200" b="1" dirty="0">
                    <a:solidFill>
                      <a:srgbClr val="FF0000"/>
                    </a:solidFill>
                    <a:latin typeface="Times New Roman" pitchFamily="18" charset="0"/>
                    <a:cs typeface="Times New Roman" pitchFamily="18" charset="0"/>
                  </a:rPr>
                  <a:t>c)- </a:t>
                </a:r>
                <a14:m>
                  <m:oMath xmlns:m="http://schemas.openxmlformats.org/officeDocument/2006/math">
                    <m:sSub>
                      <m:sSubPr>
                        <m:ctrlPr>
                          <a:rPr lang="en-US" sz="2200" i="1" dirty="0">
                            <a:solidFill>
                              <a:schemeClr val="tx1"/>
                            </a:solidFill>
                            <a:latin typeface="Cambria Math" panose="02040503050406030204" pitchFamily="18" charset="0"/>
                            <a:cs typeface="Times New Roman" pitchFamily="18" charset="0"/>
                          </a:rPr>
                        </m:ctrlPr>
                      </m:sSubPr>
                      <m:e>
                        <m:r>
                          <a:rPr lang="en-US" sz="2200" i="1" dirty="0">
                            <a:solidFill>
                              <a:schemeClr val="tx1"/>
                            </a:solidFill>
                            <a:latin typeface="Cambria Math"/>
                            <a:cs typeface="Times New Roman" pitchFamily="18" charset="0"/>
                          </a:rPr>
                          <m:t>𝐵</m:t>
                        </m:r>
                      </m:e>
                      <m:sub>
                        <m:r>
                          <a:rPr lang="en-US" sz="2200" i="1" dirty="0">
                            <a:solidFill>
                              <a:schemeClr val="tx1"/>
                            </a:solidFill>
                            <a:latin typeface="Cambria Math"/>
                            <a:cs typeface="Times New Roman" pitchFamily="18" charset="0"/>
                          </a:rPr>
                          <m:t>𝑃𝐴𝑀</m:t>
                        </m:r>
                      </m:sub>
                    </m:sSub>
                  </m:oMath>
                </a14:m>
                <a:r>
                  <a:rPr lang="en-US" sz="2200" dirty="0">
                    <a:solidFill>
                      <a:schemeClr val="tx1"/>
                    </a:solidFill>
                    <a:latin typeface="Times New Roman" pitchFamily="18" charset="0"/>
                    <a:ea typeface="Calibri" pitchFamily="34" charset="0"/>
                    <a:cs typeface="Times New Roman" pitchFamily="18" charset="0"/>
                  </a:rPr>
                  <a:t> ≥ </a:t>
                </a:r>
                <a:r>
                  <a:rPr lang="en-US" sz="2200" dirty="0">
                    <a:solidFill>
                      <a:schemeClr val="tx1"/>
                    </a:solidFill>
                    <a:latin typeface="Times New Roman" pitchFamily="18" charset="0"/>
                    <a:cs typeface="Times New Roman" pitchFamily="18" charset="0"/>
                  </a:rPr>
                  <a:t> </a:t>
                </a:r>
                <a14:m>
                  <m:oMath xmlns:m="http://schemas.openxmlformats.org/officeDocument/2006/math">
                    <m:f>
                      <m:fPr>
                        <m:ctrlPr>
                          <a:rPr lang="en-US" sz="2200" i="1" dirty="0" smtClean="0">
                            <a:solidFill>
                              <a:schemeClr val="tx1"/>
                            </a:solidFill>
                            <a:latin typeface="Cambria Math" panose="02040503050406030204" pitchFamily="18" charset="0"/>
                            <a:cs typeface="Times New Roman" pitchFamily="18" charset="0"/>
                          </a:rPr>
                        </m:ctrlPr>
                      </m:fPr>
                      <m:num>
                        <m:r>
                          <a:rPr lang="en-US" sz="2200" i="1" dirty="0">
                            <a:solidFill>
                              <a:schemeClr val="tx1"/>
                            </a:solidFill>
                            <a:latin typeface="Cambria Math"/>
                            <a:cs typeface="Times New Roman" pitchFamily="18" charset="0"/>
                          </a:rPr>
                          <m:t>1</m:t>
                        </m:r>
                      </m:num>
                      <m:den>
                        <m:r>
                          <a:rPr lang="en-US" sz="2200" b="0" i="1" dirty="0" smtClean="0">
                            <a:solidFill>
                              <a:schemeClr val="tx1"/>
                            </a:solidFill>
                            <a:latin typeface="Cambria Math"/>
                            <a:ea typeface="Cambria Math" pitchFamily="18" charset="0"/>
                            <a:cs typeface="Times New Roman" pitchFamily="18" charset="0"/>
                          </a:rPr>
                          <m:t>2</m:t>
                        </m:r>
                        <m:r>
                          <a:rPr lang="en-US" sz="2200" b="0" i="1" dirty="0" smtClean="0">
                            <a:solidFill>
                              <a:schemeClr val="tx1"/>
                            </a:solidFill>
                            <a:latin typeface="Cambria Math"/>
                            <a:ea typeface="Cambria Math"/>
                            <a:cs typeface="Times New Roman" pitchFamily="18" charset="0"/>
                          </a:rPr>
                          <m:t>𝜏</m:t>
                        </m:r>
                      </m:den>
                    </m:f>
                  </m:oMath>
                </a14:m>
                <a:endParaRPr lang="en-US" sz="2200" dirty="0">
                  <a:latin typeface="Times New Roman" pitchFamily="18" charset="0"/>
                  <a:cs typeface="Times New Roman" pitchFamily="18" charset="0"/>
                </a:endParaRPr>
              </a:p>
              <a:p>
                <a:pPr lvl="0" algn="just"/>
                <a14:m>
                  <m:oMath xmlns:m="http://schemas.openxmlformats.org/officeDocument/2006/math">
                    <m:sSub>
                      <m:sSubPr>
                        <m:ctrlPr>
                          <a:rPr lang="en-US" sz="2200" i="1" dirty="0">
                            <a:solidFill>
                              <a:schemeClr val="tx1"/>
                            </a:solidFill>
                            <a:latin typeface="Cambria Math" panose="02040503050406030204" pitchFamily="18" charset="0"/>
                            <a:cs typeface="Times New Roman" pitchFamily="18" charset="0"/>
                          </a:rPr>
                        </m:ctrlPr>
                      </m:sSubPr>
                      <m:e>
                        <m:r>
                          <a:rPr lang="en-US" sz="2200" b="0" i="1" dirty="0" smtClean="0">
                            <a:solidFill>
                              <a:schemeClr val="tx1"/>
                            </a:solidFill>
                            <a:latin typeface="Cambria Math"/>
                            <a:cs typeface="Times New Roman" pitchFamily="18" charset="0"/>
                          </a:rPr>
                          <m:t>    </m:t>
                        </m:r>
                        <m:r>
                          <a:rPr lang="en-US" sz="2200" i="1" dirty="0">
                            <a:solidFill>
                              <a:schemeClr val="tx1"/>
                            </a:solidFill>
                            <a:latin typeface="Cambria Math"/>
                            <a:cs typeface="Times New Roman" pitchFamily="18" charset="0"/>
                          </a:rPr>
                          <m:t>𝐵</m:t>
                        </m:r>
                      </m:e>
                      <m:sub>
                        <m:r>
                          <a:rPr lang="en-US" sz="2200" i="1" dirty="0">
                            <a:solidFill>
                              <a:schemeClr val="tx1"/>
                            </a:solidFill>
                            <a:latin typeface="Cambria Math"/>
                            <a:cs typeface="Times New Roman" pitchFamily="18" charset="0"/>
                          </a:rPr>
                          <m:t>𝑃𝐴𝑀</m:t>
                        </m:r>
                      </m:sub>
                    </m:sSub>
                  </m:oMath>
                </a14:m>
                <a:r>
                  <a:rPr lang="en-US" sz="2200" dirty="0">
                    <a:solidFill>
                      <a:schemeClr val="tx1"/>
                    </a:solidFill>
                    <a:latin typeface="Times New Roman" pitchFamily="18" charset="0"/>
                    <a:ea typeface="Calibri" pitchFamily="34" charset="0"/>
                    <a:cs typeface="Times New Roman" pitchFamily="18" charset="0"/>
                  </a:rPr>
                  <a:t> ≥ </a:t>
                </a:r>
                <a14:m>
                  <m:oMath xmlns:m="http://schemas.openxmlformats.org/officeDocument/2006/math">
                    <m:f>
                      <m:fPr>
                        <m:ctrlPr>
                          <a:rPr lang="en-US" sz="2200" i="1" dirty="0" smtClean="0">
                            <a:solidFill>
                              <a:schemeClr val="tx1"/>
                            </a:solidFill>
                            <a:latin typeface="Cambria Math" panose="02040503050406030204" pitchFamily="18" charset="0"/>
                            <a:cs typeface="Times New Roman" pitchFamily="18" charset="0"/>
                          </a:rPr>
                        </m:ctrlPr>
                      </m:fPr>
                      <m:num>
                        <m:r>
                          <a:rPr lang="en-US" sz="2200" i="1" dirty="0">
                            <a:solidFill>
                              <a:schemeClr val="tx1"/>
                            </a:solidFill>
                            <a:latin typeface="Cambria Math"/>
                            <a:cs typeface="Times New Roman" pitchFamily="18" charset="0"/>
                          </a:rPr>
                          <m:t>1</m:t>
                        </m:r>
                      </m:num>
                      <m:den>
                        <m:r>
                          <a:rPr lang="en-US" sz="2200" b="0" i="1" dirty="0" smtClean="0">
                            <a:solidFill>
                              <a:schemeClr val="tx1"/>
                            </a:solidFill>
                            <a:latin typeface="Cambria Math"/>
                            <a:cs typeface="Times New Roman" pitchFamily="18" charset="0"/>
                          </a:rPr>
                          <m:t>(</m:t>
                        </m:r>
                        <m:r>
                          <a:rPr lang="en-US" sz="2200" i="1" dirty="0">
                            <a:solidFill>
                              <a:schemeClr val="tx1"/>
                            </a:solidFill>
                            <a:latin typeface="Cambria Math"/>
                            <a:ea typeface="Cambria Math" pitchFamily="18" charset="0"/>
                            <a:cs typeface="Times New Roman" pitchFamily="18" charset="0"/>
                          </a:rPr>
                          <m:t>2</m:t>
                        </m:r>
                        <m:r>
                          <a:rPr lang="en-US" sz="2200" b="0" i="1" dirty="0" smtClean="0">
                            <a:solidFill>
                              <a:schemeClr val="tx1"/>
                            </a:solidFill>
                            <a:latin typeface="Cambria Math"/>
                            <a:ea typeface="Cambria Math" pitchFamily="18" charset="0"/>
                            <a:cs typeface="Times New Roman" pitchFamily="18" charset="0"/>
                          </a:rPr>
                          <m:t> </m:t>
                        </m:r>
                        <m:r>
                          <a:rPr lang="en-US" sz="2200" b="0" i="1" dirty="0" smtClean="0">
                            <a:solidFill>
                              <a:schemeClr val="tx1"/>
                            </a:solidFill>
                            <a:latin typeface="Cambria Math"/>
                            <a:ea typeface="Cambria Math"/>
                            <a:cs typeface="Times New Roman" pitchFamily="18" charset="0"/>
                          </a:rPr>
                          <m:t>∗ 12.5</m:t>
                        </m:r>
                        <m:r>
                          <a:rPr lang="en-US" sz="2200" b="0" i="1" dirty="0" smtClean="0">
                            <a:solidFill>
                              <a:schemeClr val="tx1"/>
                            </a:solidFill>
                            <a:latin typeface="Cambria Math"/>
                            <a:ea typeface="Cambria Math"/>
                            <a:cs typeface="Times New Roman" pitchFamily="18" charset="0"/>
                          </a:rPr>
                          <m:t>𝜇</m:t>
                        </m:r>
                        <m:r>
                          <a:rPr lang="en-US" sz="2200" b="0" i="1" dirty="0" smtClean="0">
                            <a:solidFill>
                              <a:schemeClr val="tx1"/>
                            </a:solidFill>
                            <a:latin typeface="Cambria Math"/>
                            <a:ea typeface="Cambria Math"/>
                            <a:cs typeface="Times New Roman" pitchFamily="18" charset="0"/>
                          </a:rPr>
                          <m:t>)</m:t>
                        </m:r>
                      </m:den>
                    </m:f>
                    <m:r>
                      <a:rPr lang="en-US" sz="2200" i="1" dirty="0">
                        <a:solidFill>
                          <a:schemeClr val="tx1"/>
                        </a:solidFill>
                        <a:latin typeface="Cambria Math"/>
                        <a:ea typeface="Cambria Math"/>
                        <a:cs typeface="Times New Roman" pitchFamily="18" charset="0"/>
                      </a:rPr>
                      <m:t> </m:t>
                    </m:r>
                  </m:oMath>
                </a14:m>
                <a:endParaRPr lang="en-US" sz="2200" dirty="0">
                  <a:solidFill>
                    <a:schemeClr val="tx1"/>
                  </a:solidFill>
                  <a:latin typeface="Times New Roman" pitchFamily="18" charset="0"/>
                  <a:ea typeface="Cambria Math"/>
                  <a:cs typeface="Times New Roman" pitchFamily="18" charset="0"/>
                </a:endParaRPr>
              </a:p>
              <a:p>
                <a:pPr lvl="0" algn="just"/>
                <a14:m>
                  <m:oMath xmlns:m="http://schemas.openxmlformats.org/officeDocument/2006/math">
                    <m:sSub>
                      <m:sSubPr>
                        <m:ctrlPr>
                          <a:rPr lang="en-US" sz="2200" i="1" dirty="0">
                            <a:solidFill>
                              <a:schemeClr val="tx1"/>
                            </a:solidFill>
                            <a:latin typeface="Cambria Math" panose="02040503050406030204" pitchFamily="18" charset="0"/>
                            <a:cs typeface="Times New Roman" pitchFamily="18" charset="0"/>
                          </a:rPr>
                        </m:ctrlPr>
                      </m:sSubPr>
                      <m:e>
                        <m:r>
                          <a:rPr lang="en-US" sz="2200" b="0" i="1" dirty="0" smtClean="0">
                            <a:solidFill>
                              <a:schemeClr val="tx1"/>
                            </a:solidFill>
                            <a:latin typeface="Cambria Math"/>
                            <a:cs typeface="Times New Roman" pitchFamily="18" charset="0"/>
                          </a:rPr>
                          <m:t>   </m:t>
                        </m:r>
                        <m:r>
                          <a:rPr lang="en-US" sz="2200" i="1" dirty="0">
                            <a:solidFill>
                              <a:schemeClr val="tx1"/>
                            </a:solidFill>
                            <a:latin typeface="Cambria Math"/>
                            <a:cs typeface="Times New Roman" pitchFamily="18" charset="0"/>
                          </a:rPr>
                          <m:t>𝐵</m:t>
                        </m:r>
                      </m:e>
                      <m:sub>
                        <m:r>
                          <a:rPr lang="en-US" sz="2200" i="1" dirty="0">
                            <a:solidFill>
                              <a:schemeClr val="tx1"/>
                            </a:solidFill>
                            <a:latin typeface="Cambria Math"/>
                            <a:cs typeface="Times New Roman" pitchFamily="18" charset="0"/>
                          </a:rPr>
                          <m:t>𝑃𝐴𝑀</m:t>
                        </m:r>
                      </m:sub>
                    </m:sSub>
                  </m:oMath>
                </a14:m>
                <a:r>
                  <a:rPr lang="en-US" sz="2200" dirty="0">
                    <a:solidFill>
                      <a:schemeClr val="tx1"/>
                    </a:solidFill>
                    <a:latin typeface="Times New Roman" pitchFamily="18" charset="0"/>
                    <a:ea typeface="Calibri" pitchFamily="34" charset="0"/>
                    <a:cs typeface="Times New Roman" pitchFamily="18" charset="0"/>
                  </a:rPr>
                  <a:t> ≥ </a:t>
                </a:r>
                <a:r>
                  <a:rPr lang="en-US" sz="2200" dirty="0">
                    <a:solidFill>
                      <a:schemeClr val="tx1"/>
                    </a:solidFill>
                    <a:latin typeface="Times New Roman" pitchFamily="18" charset="0"/>
                    <a:cs typeface="Times New Roman" pitchFamily="18" charset="0"/>
                  </a:rPr>
                  <a:t>40 KHz</a:t>
                </a:r>
                <a:endParaRPr lang="en-US" sz="2200" dirty="0">
                  <a:solidFill>
                    <a:schemeClr val="tx1"/>
                  </a:solidFill>
                  <a:latin typeface="Gill Sans MT"/>
                </a:endParaRPr>
              </a:p>
            </p:txBody>
          </p:sp>
        </mc:Choice>
        <mc:Fallback xmlns="">
          <p:sp>
            <p:nvSpPr>
              <p:cNvPr id="5" name="مستطيل 7">
                <a:extLst>
                  <a:ext uri="{FF2B5EF4-FFF2-40B4-BE49-F238E27FC236}">
                    <a16:creationId xmlns:a16="http://schemas.microsoft.com/office/drawing/2014/main" id="{8EFF9739-AC16-CE22-B590-25B20B6D830D}"/>
                  </a:ext>
                </a:extLst>
              </p:cNvPr>
              <p:cNvSpPr>
                <a:spLocks noRot="1" noChangeAspect="1" noMove="1" noResize="1" noEditPoints="1" noAdjustHandles="1" noChangeArrowheads="1" noChangeShapeType="1" noTextEdit="1"/>
              </p:cNvSpPr>
              <p:nvPr/>
            </p:nvSpPr>
            <p:spPr>
              <a:xfrm>
                <a:off x="350773" y="2498443"/>
                <a:ext cx="2470859" cy="1648178"/>
              </a:xfrm>
              <a:prstGeom prst="rect">
                <a:avLst/>
              </a:prstGeom>
              <a:blipFill>
                <a:blip r:embed="rId4"/>
                <a:stretch>
                  <a:fillRect l="-2948" b="-368"/>
                </a:stretch>
              </a:blipFill>
              <a:ln>
                <a:solidFill>
                  <a:srgbClr val="00206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مستطيل 9">
                <a:extLst>
                  <a:ext uri="{FF2B5EF4-FFF2-40B4-BE49-F238E27FC236}">
                    <a16:creationId xmlns:a16="http://schemas.microsoft.com/office/drawing/2014/main" id="{B15B2B19-850C-55B8-59AE-A55516C00F34}"/>
                  </a:ext>
                </a:extLst>
              </p:cNvPr>
              <p:cNvSpPr/>
              <p:nvPr/>
            </p:nvSpPr>
            <p:spPr>
              <a:xfrm>
                <a:off x="350773" y="4404589"/>
                <a:ext cx="5376259" cy="1896534"/>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914400"/>
                <a:r>
                  <a:rPr lang="en-US" sz="2200" b="1" dirty="0">
                    <a:solidFill>
                      <a:srgbClr val="FF0000"/>
                    </a:solidFill>
                    <a:latin typeface="Times New Roman" pitchFamily="18" charset="0"/>
                    <a:cs typeface="Times New Roman" pitchFamily="18" charset="0"/>
                  </a:rPr>
                  <a:t>d)- </a:t>
                </a:r>
                <a14:m>
                  <m:oMath xmlns:m="http://schemas.openxmlformats.org/officeDocument/2006/math">
                    <m:sSub>
                      <m:sSubPr>
                        <m:ctrlPr>
                          <a:rPr lang="en-US" sz="2200" i="1" dirty="0">
                            <a:solidFill>
                              <a:schemeClr val="tx1"/>
                            </a:solidFill>
                            <a:latin typeface="Cambria Math" panose="02040503050406030204" pitchFamily="18" charset="0"/>
                            <a:cs typeface="Times New Roman" pitchFamily="18" charset="0"/>
                          </a:rPr>
                        </m:ctrlPr>
                      </m:sSubPr>
                      <m:e>
                        <m:r>
                          <a:rPr lang="en-US" sz="2200" i="1" dirty="0">
                            <a:solidFill>
                              <a:schemeClr val="tx1"/>
                            </a:solidFill>
                            <a:latin typeface="Cambria Math"/>
                            <a:cs typeface="Times New Roman" pitchFamily="18" charset="0"/>
                          </a:rPr>
                          <m:t>𝑡</m:t>
                        </m:r>
                      </m:e>
                      <m:sub>
                        <m:r>
                          <a:rPr lang="en-US" sz="2200" b="0" i="1" dirty="0" smtClean="0">
                            <a:solidFill>
                              <a:schemeClr val="tx1"/>
                            </a:solidFill>
                            <a:latin typeface="Cambria Math"/>
                            <a:cs typeface="Times New Roman" pitchFamily="18" charset="0"/>
                          </a:rPr>
                          <m:t>𝑟</m:t>
                        </m:r>
                      </m:sub>
                    </m:sSub>
                  </m:oMath>
                </a14:m>
                <a:r>
                  <a:rPr lang="en-US" sz="2200" dirty="0">
                    <a:solidFill>
                      <a:prstClr val="black">
                        <a:hueOff val="0"/>
                        <a:satOff val="0"/>
                        <a:lumOff val="0"/>
                        <a:alphaOff val="0"/>
                      </a:prstClr>
                    </a:solidFill>
                    <a:latin typeface="Times New Roman" pitchFamily="18" charset="0"/>
                    <a:cs typeface="Times New Roman" pitchFamily="18" charset="0"/>
                  </a:rPr>
                  <a:t> = 1% </a:t>
                </a:r>
                <a:r>
                  <a:rPr lang="el-GR" sz="2200" dirty="0">
                    <a:solidFill>
                      <a:prstClr val="black">
                        <a:hueOff val="0"/>
                        <a:satOff val="0"/>
                        <a:lumOff val="0"/>
                        <a:alphaOff val="0"/>
                      </a:prstClr>
                    </a:solidFill>
                    <a:latin typeface="Times New Roman" pitchFamily="18" charset="0"/>
                    <a:cs typeface="Times New Roman" pitchFamily="18" charset="0"/>
                  </a:rPr>
                  <a:t>τ</a:t>
                </a:r>
                <a:r>
                  <a:rPr lang="en-US" sz="2200" dirty="0">
                    <a:solidFill>
                      <a:prstClr val="black">
                        <a:hueOff val="0"/>
                        <a:satOff val="0"/>
                        <a:lumOff val="0"/>
                        <a:alphaOff val="0"/>
                      </a:prstClr>
                    </a:solidFill>
                    <a:latin typeface="Times New Roman" pitchFamily="18" charset="0"/>
                    <a:cs typeface="Times New Roman" pitchFamily="18" charset="0"/>
                  </a:rPr>
                  <a:t> = 0.01*12.5µ = 0.125 µs</a:t>
                </a:r>
              </a:p>
              <a:p>
                <a:pPr lvl="0" defTabSz="914400"/>
                <a14:m>
                  <m:oMath xmlns:m="http://schemas.openxmlformats.org/officeDocument/2006/math">
                    <m:sSub>
                      <m:sSubPr>
                        <m:ctrlPr>
                          <a:rPr lang="en-US" sz="2200" i="1" dirty="0">
                            <a:solidFill>
                              <a:prstClr val="black"/>
                            </a:solidFill>
                            <a:latin typeface="Cambria Math" panose="02040503050406030204" pitchFamily="18" charset="0"/>
                            <a:cs typeface="Times New Roman" pitchFamily="18" charset="0"/>
                          </a:rPr>
                        </m:ctrlPr>
                      </m:sSubPr>
                      <m:e>
                        <m:r>
                          <a:rPr lang="en-US" sz="2200" i="1" dirty="0">
                            <a:solidFill>
                              <a:prstClr val="black"/>
                            </a:solidFill>
                            <a:latin typeface="Cambria Math"/>
                            <a:cs typeface="Times New Roman" pitchFamily="18" charset="0"/>
                          </a:rPr>
                          <m:t>𝐵</m:t>
                        </m:r>
                      </m:e>
                      <m:sub>
                        <m:r>
                          <a:rPr lang="en-US" sz="2200" i="1" dirty="0">
                            <a:solidFill>
                              <a:prstClr val="black"/>
                            </a:solidFill>
                            <a:latin typeface="Cambria Math"/>
                            <a:cs typeface="Times New Roman" pitchFamily="18" charset="0"/>
                          </a:rPr>
                          <m:t>𝑃𝑊𝑀</m:t>
                        </m:r>
                      </m:sub>
                    </m:sSub>
                    <m:r>
                      <a:rPr lang="en-US" sz="2200" i="1" dirty="0">
                        <a:solidFill>
                          <a:prstClr val="black"/>
                        </a:solidFill>
                        <a:latin typeface="Cambria Math"/>
                        <a:cs typeface="Times New Roman" pitchFamily="18" charset="0"/>
                      </a:rPr>
                      <m:t> </m:t>
                    </m:r>
                  </m:oMath>
                </a14:m>
                <a:r>
                  <a:rPr lang="en-US" sz="2200" dirty="0">
                    <a:solidFill>
                      <a:prstClr val="black">
                        <a:hueOff val="0"/>
                        <a:satOff val="0"/>
                        <a:lumOff val="0"/>
                        <a:alphaOff val="0"/>
                      </a:prstClr>
                    </a:solidFill>
                    <a:latin typeface="Times New Roman" pitchFamily="18" charset="0"/>
                    <a:cs typeface="Times New Roman" pitchFamily="18" charset="0"/>
                  </a:rPr>
                  <a:t>= </a:t>
                </a:r>
                <a14:m>
                  <m:oMath xmlns:m="http://schemas.openxmlformats.org/officeDocument/2006/math">
                    <m:sSub>
                      <m:sSubPr>
                        <m:ctrlPr>
                          <a:rPr lang="en-US" sz="2200" i="1" dirty="0">
                            <a:solidFill>
                              <a:prstClr val="black"/>
                            </a:solidFill>
                            <a:latin typeface="Cambria Math" panose="02040503050406030204" pitchFamily="18" charset="0"/>
                            <a:cs typeface="Times New Roman" pitchFamily="18" charset="0"/>
                          </a:rPr>
                        </m:ctrlPr>
                      </m:sSubPr>
                      <m:e>
                        <m:r>
                          <a:rPr lang="en-US" sz="2200" i="1" dirty="0">
                            <a:solidFill>
                              <a:prstClr val="black"/>
                            </a:solidFill>
                            <a:latin typeface="Cambria Math"/>
                            <a:cs typeface="Times New Roman" pitchFamily="18" charset="0"/>
                          </a:rPr>
                          <m:t>𝐵</m:t>
                        </m:r>
                      </m:e>
                      <m:sub>
                        <m:r>
                          <a:rPr lang="en-US" sz="2200" i="1" dirty="0">
                            <a:solidFill>
                              <a:prstClr val="black"/>
                            </a:solidFill>
                            <a:latin typeface="Cambria Math"/>
                            <a:cs typeface="Times New Roman" pitchFamily="18" charset="0"/>
                          </a:rPr>
                          <m:t>𝑃𝑃𝑀</m:t>
                        </m:r>
                      </m:sub>
                    </m:sSub>
                  </m:oMath>
                </a14:m>
                <a:r>
                  <a:rPr lang="en-US" sz="2200" dirty="0">
                    <a:solidFill>
                      <a:prstClr val="black">
                        <a:hueOff val="0"/>
                        <a:satOff val="0"/>
                        <a:lumOff val="0"/>
                        <a:alphaOff val="0"/>
                      </a:prstClr>
                    </a:solidFill>
                    <a:latin typeface="Times New Roman" pitchFamily="18" charset="0"/>
                    <a:cs typeface="Times New Roman" pitchFamily="18" charset="0"/>
                  </a:rPr>
                  <a:t> ≥ </a:t>
                </a:r>
                <a14:m>
                  <m:oMath xmlns:m="http://schemas.openxmlformats.org/officeDocument/2006/math">
                    <m:f>
                      <m:fPr>
                        <m:ctrlPr>
                          <a:rPr lang="en-US" sz="2200" i="1" dirty="0">
                            <a:solidFill>
                              <a:schemeClr val="tx1"/>
                            </a:solidFill>
                            <a:latin typeface="Cambria Math" panose="02040503050406030204" pitchFamily="18" charset="0"/>
                            <a:cs typeface="Times New Roman" pitchFamily="18" charset="0"/>
                          </a:rPr>
                        </m:ctrlPr>
                      </m:fPr>
                      <m:num>
                        <m:r>
                          <a:rPr lang="en-US" sz="2200" i="1" dirty="0">
                            <a:solidFill>
                              <a:schemeClr val="tx1"/>
                            </a:solidFill>
                            <a:latin typeface="Cambria Math"/>
                            <a:cs typeface="Times New Roman" pitchFamily="18" charset="0"/>
                          </a:rPr>
                          <m:t>1</m:t>
                        </m:r>
                      </m:num>
                      <m:den>
                        <m:r>
                          <a:rPr lang="en-US" sz="2200" i="1" dirty="0">
                            <a:solidFill>
                              <a:schemeClr val="tx1"/>
                            </a:solidFill>
                            <a:latin typeface="Cambria Math"/>
                            <a:ea typeface="Cambria Math" pitchFamily="18" charset="0"/>
                            <a:cs typeface="Times New Roman" pitchFamily="18" charset="0"/>
                          </a:rPr>
                          <m:t>2</m:t>
                        </m:r>
                        <m:sSub>
                          <m:sSubPr>
                            <m:ctrlPr>
                              <a:rPr lang="en-US" sz="2200" i="1" dirty="0">
                                <a:solidFill>
                                  <a:schemeClr val="tx1"/>
                                </a:solidFill>
                                <a:latin typeface="Cambria Math" panose="02040503050406030204" pitchFamily="18" charset="0"/>
                                <a:cs typeface="Times New Roman" pitchFamily="18" charset="0"/>
                              </a:rPr>
                            </m:ctrlPr>
                          </m:sSubPr>
                          <m:e>
                            <m:r>
                              <a:rPr lang="en-US" sz="2200" i="1" dirty="0">
                                <a:solidFill>
                                  <a:schemeClr val="tx1"/>
                                </a:solidFill>
                                <a:latin typeface="Cambria Math"/>
                                <a:cs typeface="Times New Roman" pitchFamily="18" charset="0"/>
                              </a:rPr>
                              <m:t>𝑡</m:t>
                            </m:r>
                          </m:e>
                          <m:sub>
                            <m:r>
                              <a:rPr lang="en-US" sz="2200" i="1" dirty="0">
                                <a:solidFill>
                                  <a:schemeClr val="tx1"/>
                                </a:solidFill>
                                <a:latin typeface="Cambria Math"/>
                                <a:cs typeface="Times New Roman" pitchFamily="18" charset="0"/>
                              </a:rPr>
                              <m:t>𝑟</m:t>
                            </m:r>
                          </m:sub>
                        </m:sSub>
                      </m:den>
                    </m:f>
                    <m:r>
                      <a:rPr lang="en-US" sz="2200" i="1" dirty="0">
                        <a:solidFill>
                          <a:schemeClr val="tx1"/>
                        </a:solidFill>
                        <a:latin typeface="Cambria Math"/>
                        <a:ea typeface="Cambria Math"/>
                        <a:cs typeface="Times New Roman" pitchFamily="18" charset="0"/>
                      </a:rPr>
                      <m:t> </m:t>
                    </m:r>
                  </m:oMath>
                </a14:m>
                <a:endParaRPr lang="en-US" sz="2200" i="1" dirty="0">
                  <a:solidFill>
                    <a:schemeClr val="tx1"/>
                  </a:solidFill>
                  <a:latin typeface="Cambria Math"/>
                  <a:ea typeface="Cambria Math"/>
                  <a:cs typeface="Times New Roman" pitchFamily="18" charset="0"/>
                </a:endParaRPr>
              </a:p>
              <a:p>
                <a:pPr lvl="0" defTabSz="914400"/>
                <a14:m>
                  <m:oMath xmlns:m="http://schemas.openxmlformats.org/officeDocument/2006/math">
                    <m:sSub>
                      <m:sSubPr>
                        <m:ctrlPr>
                          <a:rPr lang="en-US" sz="2200" i="1" dirty="0">
                            <a:solidFill>
                              <a:prstClr val="black"/>
                            </a:solidFill>
                            <a:latin typeface="Cambria Math" panose="02040503050406030204" pitchFamily="18" charset="0"/>
                            <a:cs typeface="Times New Roman" pitchFamily="18" charset="0"/>
                          </a:rPr>
                        </m:ctrlPr>
                      </m:sSubPr>
                      <m:e>
                        <m:r>
                          <a:rPr lang="en-US" sz="2200" i="1" dirty="0">
                            <a:solidFill>
                              <a:prstClr val="black"/>
                            </a:solidFill>
                            <a:latin typeface="Cambria Math"/>
                            <a:cs typeface="Times New Roman" pitchFamily="18" charset="0"/>
                          </a:rPr>
                          <m:t>𝐵</m:t>
                        </m:r>
                      </m:e>
                      <m:sub>
                        <m:r>
                          <a:rPr lang="en-US" sz="2200" i="1" dirty="0">
                            <a:solidFill>
                              <a:prstClr val="black"/>
                            </a:solidFill>
                            <a:latin typeface="Cambria Math"/>
                            <a:cs typeface="Times New Roman" pitchFamily="18" charset="0"/>
                          </a:rPr>
                          <m:t>𝑃𝑊𝑀</m:t>
                        </m:r>
                      </m:sub>
                    </m:sSub>
                    <m:r>
                      <a:rPr lang="en-US" sz="2200" i="1" dirty="0">
                        <a:solidFill>
                          <a:prstClr val="black"/>
                        </a:solidFill>
                        <a:latin typeface="Cambria Math"/>
                        <a:cs typeface="Times New Roman" pitchFamily="18" charset="0"/>
                      </a:rPr>
                      <m:t> </m:t>
                    </m:r>
                  </m:oMath>
                </a14:m>
                <a:r>
                  <a:rPr lang="en-US" sz="2200" dirty="0">
                    <a:solidFill>
                      <a:prstClr val="black">
                        <a:hueOff val="0"/>
                        <a:satOff val="0"/>
                        <a:lumOff val="0"/>
                        <a:alphaOff val="0"/>
                      </a:prstClr>
                    </a:solidFill>
                    <a:latin typeface="Times New Roman" pitchFamily="18" charset="0"/>
                    <a:cs typeface="Times New Roman" pitchFamily="18" charset="0"/>
                  </a:rPr>
                  <a:t>= </a:t>
                </a:r>
                <a14:m>
                  <m:oMath xmlns:m="http://schemas.openxmlformats.org/officeDocument/2006/math">
                    <m:sSub>
                      <m:sSubPr>
                        <m:ctrlPr>
                          <a:rPr lang="en-US" sz="2200" i="1" dirty="0">
                            <a:solidFill>
                              <a:prstClr val="black"/>
                            </a:solidFill>
                            <a:latin typeface="Cambria Math" panose="02040503050406030204" pitchFamily="18" charset="0"/>
                            <a:cs typeface="Times New Roman" pitchFamily="18" charset="0"/>
                          </a:rPr>
                        </m:ctrlPr>
                      </m:sSubPr>
                      <m:e>
                        <m:r>
                          <a:rPr lang="en-US" sz="2200" i="1" dirty="0">
                            <a:solidFill>
                              <a:prstClr val="black"/>
                            </a:solidFill>
                            <a:latin typeface="Cambria Math"/>
                            <a:cs typeface="Times New Roman" pitchFamily="18" charset="0"/>
                          </a:rPr>
                          <m:t>𝐵</m:t>
                        </m:r>
                      </m:e>
                      <m:sub>
                        <m:r>
                          <a:rPr lang="en-US" sz="2200" i="1" dirty="0">
                            <a:solidFill>
                              <a:prstClr val="black"/>
                            </a:solidFill>
                            <a:latin typeface="Cambria Math"/>
                            <a:cs typeface="Times New Roman" pitchFamily="18" charset="0"/>
                          </a:rPr>
                          <m:t>𝑃𝑃𝑀</m:t>
                        </m:r>
                      </m:sub>
                    </m:sSub>
                  </m:oMath>
                </a14:m>
                <a:r>
                  <a:rPr lang="en-US" sz="2200" dirty="0">
                    <a:solidFill>
                      <a:prstClr val="black">
                        <a:hueOff val="0"/>
                        <a:satOff val="0"/>
                        <a:lumOff val="0"/>
                        <a:alphaOff val="0"/>
                      </a:prstClr>
                    </a:solidFill>
                    <a:latin typeface="Times New Roman" pitchFamily="18" charset="0"/>
                    <a:cs typeface="Times New Roman" pitchFamily="18" charset="0"/>
                  </a:rPr>
                  <a:t> ≥ </a:t>
                </a:r>
                <a14:m>
                  <m:oMath xmlns:m="http://schemas.openxmlformats.org/officeDocument/2006/math">
                    <m:f>
                      <m:fPr>
                        <m:ctrlPr>
                          <a:rPr lang="en-US" sz="2200" i="1" dirty="0">
                            <a:solidFill>
                              <a:schemeClr val="tx1"/>
                            </a:solidFill>
                            <a:latin typeface="Cambria Math" panose="02040503050406030204" pitchFamily="18" charset="0"/>
                            <a:cs typeface="Times New Roman" pitchFamily="18" charset="0"/>
                          </a:rPr>
                        </m:ctrlPr>
                      </m:fPr>
                      <m:num>
                        <m:r>
                          <a:rPr lang="en-US" sz="2200" i="1" dirty="0">
                            <a:solidFill>
                              <a:schemeClr val="tx1"/>
                            </a:solidFill>
                            <a:latin typeface="Cambria Math"/>
                            <a:cs typeface="Times New Roman" pitchFamily="18" charset="0"/>
                          </a:rPr>
                          <m:t>1</m:t>
                        </m:r>
                      </m:num>
                      <m:den>
                        <m:r>
                          <a:rPr lang="en-US" sz="2200" b="0" i="1" dirty="0" smtClean="0">
                            <a:solidFill>
                              <a:schemeClr val="tx1"/>
                            </a:solidFill>
                            <a:latin typeface="Cambria Math"/>
                            <a:cs typeface="Times New Roman" pitchFamily="18" charset="0"/>
                          </a:rPr>
                          <m:t>(</m:t>
                        </m:r>
                        <m:r>
                          <a:rPr lang="en-US" sz="2200" i="1" dirty="0">
                            <a:solidFill>
                              <a:schemeClr val="tx1"/>
                            </a:solidFill>
                            <a:latin typeface="Cambria Math"/>
                            <a:ea typeface="Cambria Math" pitchFamily="18" charset="0"/>
                            <a:cs typeface="Times New Roman" pitchFamily="18" charset="0"/>
                          </a:rPr>
                          <m:t>2 ∗</m:t>
                        </m:r>
                        <m:r>
                          <a:rPr lang="en-US" sz="2200" b="0" i="1" dirty="0" smtClean="0">
                            <a:solidFill>
                              <a:schemeClr val="tx1"/>
                            </a:solidFill>
                            <a:latin typeface="Cambria Math"/>
                            <a:ea typeface="Cambria Math"/>
                            <a:cs typeface="Times New Roman" pitchFamily="18" charset="0"/>
                          </a:rPr>
                          <m:t> 0.125</m:t>
                        </m:r>
                        <m:r>
                          <a:rPr lang="en-US" sz="2200" i="1" dirty="0">
                            <a:solidFill>
                              <a:schemeClr val="tx1"/>
                            </a:solidFill>
                            <a:latin typeface="Cambria Math"/>
                            <a:ea typeface="Cambria Math"/>
                            <a:cs typeface="Times New Roman" pitchFamily="18" charset="0"/>
                          </a:rPr>
                          <m:t>𝜇</m:t>
                        </m:r>
                        <m:r>
                          <a:rPr lang="en-US" sz="2200" b="0" i="1" dirty="0" smtClean="0">
                            <a:solidFill>
                              <a:schemeClr val="tx1"/>
                            </a:solidFill>
                            <a:latin typeface="Cambria Math"/>
                            <a:ea typeface="Cambria Math"/>
                            <a:cs typeface="Times New Roman" pitchFamily="18" charset="0"/>
                          </a:rPr>
                          <m:t>)</m:t>
                        </m:r>
                      </m:den>
                    </m:f>
                    <m:r>
                      <a:rPr lang="en-US" sz="2200" i="1" dirty="0">
                        <a:solidFill>
                          <a:schemeClr val="tx1"/>
                        </a:solidFill>
                        <a:latin typeface="Cambria Math"/>
                        <a:ea typeface="Cambria Math"/>
                        <a:cs typeface="Times New Roman" pitchFamily="18" charset="0"/>
                      </a:rPr>
                      <m:t> </m:t>
                    </m:r>
                  </m:oMath>
                </a14:m>
                <a:endParaRPr lang="en-US" sz="2200" i="1" dirty="0">
                  <a:solidFill>
                    <a:schemeClr val="tx1"/>
                  </a:solidFill>
                  <a:latin typeface="Cambria Math"/>
                  <a:ea typeface="Cambria Math"/>
                  <a:cs typeface="Times New Roman" pitchFamily="18" charset="0"/>
                </a:endParaRPr>
              </a:p>
              <a:p>
                <a:pPr lvl="0" defTabSz="914400"/>
                <a14:m>
                  <m:oMath xmlns:m="http://schemas.openxmlformats.org/officeDocument/2006/math">
                    <m:sSub>
                      <m:sSubPr>
                        <m:ctrlPr>
                          <a:rPr lang="en-US" sz="2200" i="1" dirty="0">
                            <a:solidFill>
                              <a:prstClr val="black"/>
                            </a:solidFill>
                            <a:latin typeface="Cambria Math" panose="02040503050406030204" pitchFamily="18" charset="0"/>
                            <a:cs typeface="Times New Roman" pitchFamily="18" charset="0"/>
                          </a:rPr>
                        </m:ctrlPr>
                      </m:sSubPr>
                      <m:e>
                        <m:r>
                          <a:rPr lang="en-US" sz="2200" i="1" dirty="0">
                            <a:solidFill>
                              <a:prstClr val="black"/>
                            </a:solidFill>
                            <a:latin typeface="Cambria Math"/>
                            <a:cs typeface="Times New Roman" pitchFamily="18" charset="0"/>
                          </a:rPr>
                          <m:t>𝐵</m:t>
                        </m:r>
                      </m:e>
                      <m:sub>
                        <m:r>
                          <a:rPr lang="en-US" sz="2200" i="1" dirty="0">
                            <a:solidFill>
                              <a:prstClr val="black"/>
                            </a:solidFill>
                            <a:latin typeface="Cambria Math"/>
                            <a:cs typeface="Times New Roman" pitchFamily="18" charset="0"/>
                          </a:rPr>
                          <m:t>𝑃𝑊𝑀</m:t>
                        </m:r>
                      </m:sub>
                    </m:sSub>
                    <m:r>
                      <a:rPr lang="en-US" sz="2200" i="1" dirty="0">
                        <a:solidFill>
                          <a:prstClr val="black"/>
                        </a:solidFill>
                        <a:latin typeface="Cambria Math"/>
                        <a:cs typeface="Times New Roman" pitchFamily="18" charset="0"/>
                      </a:rPr>
                      <m:t> </m:t>
                    </m:r>
                  </m:oMath>
                </a14:m>
                <a:r>
                  <a:rPr lang="en-US" sz="2200" dirty="0">
                    <a:solidFill>
                      <a:prstClr val="black">
                        <a:hueOff val="0"/>
                        <a:satOff val="0"/>
                        <a:lumOff val="0"/>
                        <a:alphaOff val="0"/>
                      </a:prstClr>
                    </a:solidFill>
                    <a:latin typeface="Times New Roman" pitchFamily="18" charset="0"/>
                    <a:cs typeface="Times New Roman" pitchFamily="18" charset="0"/>
                  </a:rPr>
                  <a:t>= </a:t>
                </a:r>
                <a14:m>
                  <m:oMath xmlns:m="http://schemas.openxmlformats.org/officeDocument/2006/math">
                    <m:sSub>
                      <m:sSubPr>
                        <m:ctrlPr>
                          <a:rPr lang="en-US" sz="2200" i="1" dirty="0">
                            <a:solidFill>
                              <a:prstClr val="black"/>
                            </a:solidFill>
                            <a:latin typeface="Cambria Math" panose="02040503050406030204" pitchFamily="18" charset="0"/>
                            <a:cs typeface="Times New Roman" pitchFamily="18" charset="0"/>
                          </a:rPr>
                        </m:ctrlPr>
                      </m:sSubPr>
                      <m:e>
                        <m:r>
                          <a:rPr lang="en-US" sz="2200" i="1" dirty="0">
                            <a:solidFill>
                              <a:prstClr val="black"/>
                            </a:solidFill>
                            <a:latin typeface="Cambria Math"/>
                            <a:cs typeface="Times New Roman" pitchFamily="18" charset="0"/>
                          </a:rPr>
                          <m:t>𝐵</m:t>
                        </m:r>
                      </m:e>
                      <m:sub>
                        <m:r>
                          <a:rPr lang="en-US" sz="2200" i="1" dirty="0">
                            <a:solidFill>
                              <a:prstClr val="black"/>
                            </a:solidFill>
                            <a:latin typeface="Cambria Math"/>
                            <a:cs typeface="Times New Roman" pitchFamily="18" charset="0"/>
                          </a:rPr>
                          <m:t>𝑃𝑃𝑀</m:t>
                        </m:r>
                      </m:sub>
                    </m:sSub>
                  </m:oMath>
                </a14:m>
                <a:r>
                  <a:rPr lang="en-US" sz="2200" dirty="0">
                    <a:solidFill>
                      <a:prstClr val="black">
                        <a:hueOff val="0"/>
                        <a:satOff val="0"/>
                        <a:lumOff val="0"/>
                        <a:alphaOff val="0"/>
                      </a:prstClr>
                    </a:solidFill>
                    <a:latin typeface="Times New Roman" pitchFamily="18" charset="0"/>
                    <a:cs typeface="Times New Roman" pitchFamily="18" charset="0"/>
                  </a:rPr>
                  <a:t> ≥ 4 MHz</a:t>
                </a:r>
              </a:p>
            </p:txBody>
          </p:sp>
        </mc:Choice>
        <mc:Fallback xmlns="">
          <p:sp>
            <p:nvSpPr>
              <p:cNvPr id="6" name="مستطيل 9">
                <a:extLst>
                  <a:ext uri="{FF2B5EF4-FFF2-40B4-BE49-F238E27FC236}">
                    <a16:creationId xmlns:a16="http://schemas.microsoft.com/office/drawing/2014/main" id="{B15B2B19-850C-55B8-59AE-A55516C00F34}"/>
                  </a:ext>
                </a:extLst>
              </p:cNvPr>
              <p:cNvSpPr>
                <a:spLocks noRot="1" noChangeAspect="1" noMove="1" noResize="1" noEditPoints="1" noAdjustHandles="1" noChangeArrowheads="1" noChangeShapeType="1" noTextEdit="1"/>
              </p:cNvSpPr>
              <p:nvPr/>
            </p:nvSpPr>
            <p:spPr>
              <a:xfrm>
                <a:off x="350773" y="4404589"/>
                <a:ext cx="5376259" cy="1896534"/>
              </a:xfrm>
              <a:prstGeom prst="rect">
                <a:avLst/>
              </a:prstGeom>
              <a:blipFill>
                <a:blip r:embed="rId5"/>
                <a:stretch>
                  <a:fillRect l="-1359" b="-3514"/>
                </a:stretch>
              </a:blipFill>
              <a:ln>
                <a:solidFill>
                  <a:srgbClr val="002060"/>
                </a:solidFill>
              </a:ln>
            </p:spPr>
            <p:txBody>
              <a:bodyPr/>
              <a:lstStyle/>
              <a:p>
                <a:r>
                  <a:rPr lang="en-US">
                    <a:noFill/>
                  </a:rPr>
                  <a:t> </a:t>
                </a:r>
              </a:p>
            </p:txBody>
          </p:sp>
        </mc:Fallback>
      </mc:AlternateContent>
    </p:spTree>
    <p:extLst>
      <p:ext uri="{BB962C8B-B14F-4D97-AF65-F5344CB8AC3E}">
        <p14:creationId xmlns:p14="http://schemas.microsoft.com/office/powerpoint/2010/main" val="1988105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43"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
                                        <p:tgtEl>
                                          <p:spTgt spid="4"/>
                                        </p:tgtEl>
                                      </p:cBhvr>
                                    </p:animEffect>
                                    <p:anim calcmode="lin" valueType="num">
                                      <p:cBhvr>
                                        <p:cTn id="15" dur="400" fill="hold"/>
                                        <p:tgtEl>
                                          <p:spTgt spid="4"/>
                                        </p:tgtEl>
                                        <p:attrNameLst>
                                          <p:attrName>ppt_x</p:attrName>
                                        </p:attrNameLst>
                                      </p:cBhvr>
                                      <p:tavLst>
                                        <p:tav tm="0">
                                          <p:val>
                                            <p:strVal val="#ppt_x"/>
                                          </p:val>
                                        </p:tav>
                                        <p:tav tm="100000">
                                          <p:val>
                                            <p:strVal val="#ppt_x"/>
                                          </p:val>
                                        </p:tav>
                                      </p:tavLst>
                                    </p:anim>
                                    <p:anim calcmode="lin" valueType="num">
                                      <p:cBhvr>
                                        <p:cTn id="16" dur="400" fill="hold"/>
                                        <p:tgtEl>
                                          <p:spTgt spid="4"/>
                                        </p:tgtEl>
                                        <p:attrNameLst>
                                          <p:attrName>ppt_y</p:attrName>
                                        </p:attrNameLst>
                                      </p:cBhvr>
                                      <p:tavLst>
                                        <p:tav tm="0">
                                          <p:val>
                                            <p:strVal val="#ppt_y+0.31"/>
                                          </p:val>
                                        </p:tav>
                                        <p:tav tm="100000">
                                          <p:val>
                                            <p:strVal val="#ppt_y+0.31"/>
                                          </p:val>
                                        </p:tav>
                                      </p:tavLst>
                                    </p:anim>
                                    <p:anim calcmode="lin" valueType="num">
                                      <p:cBhvr>
                                        <p:cTn id="17" dur="600" decel="50000" fill="hold">
                                          <p:stCondLst>
                                            <p:cond delay="400"/>
                                          </p:stCondLst>
                                        </p:cTn>
                                        <p:tgtEl>
                                          <p:spTgt spid="4"/>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8" dur="600" decel="50000" fill="hold">
                                          <p:stCondLst>
                                            <p:cond delay="400"/>
                                          </p:stCondLst>
                                        </p:cTn>
                                        <p:tgtEl>
                                          <p:spTgt spid="4"/>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1000"/>
                                        <p:tgtEl>
                                          <p:spTgt spid="5"/>
                                        </p:tgtEl>
                                      </p:cBhvr>
                                    </p:animEffect>
                                    <p:anim calcmode="lin" valueType="num">
                                      <p:cBhvr>
                                        <p:cTn id="24" dur="1000" fill="hold"/>
                                        <p:tgtEl>
                                          <p:spTgt spid="5"/>
                                        </p:tgtEl>
                                        <p:attrNameLst>
                                          <p:attrName>ppt_x</p:attrName>
                                        </p:attrNameLst>
                                      </p:cBhvr>
                                      <p:tavLst>
                                        <p:tav tm="0">
                                          <p:val>
                                            <p:strVal val="#ppt_x"/>
                                          </p:val>
                                        </p:tav>
                                        <p:tav tm="100000">
                                          <p:val>
                                            <p:strVal val="#ppt_x"/>
                                          </p:val>
                                        </p:tav>
                                      </p:tavLst>
                                    </p:anim>
                                    <p:anim calcmode="lin" valueType="num">
                                      <p:cBhvr>
                                        <p:cTn id="25" dur="900" decel="100000" fill="hold"/>
                                        <p:tgtEl>
                                          <p:spTgt spid="5"/>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3"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100"/>
                                        <p:tgtEl>
                                          <p:spTgt spid="6"/>
                                        </p:tgtEl>
                                      </p:cBhvr>
                                    </p:animEffect>
                                    <p:anim calcmode="lin" valueType="num">
                                      <p:cBhvr>
                                        <p:cTn id="32" dur="400" fill="hold"/>
                                        <p:tgtEl>
                                          <p:spTgt spid="6"/>
                                        </p:tgtEl>
                                        <p:attrNameLst>
                                          <p:attrName>ppt_x</p:attrName>
                                        </p:attrNameLst>
                                      </p:cBhvr>
                                      <p:tavLst>
                                        <p:tav tm="0">
                                          <p:val>
                                            <p:strVal val="#ppt_x"/>
                                          </p:val>
                                        </p:tav>
                                        <p:tav tm="100000">
                                          <p:val>
                                            <p:strVal val="#ppt_x"/>
                                          </p:val>
                                        </p:tav>
                                      </p:tavLst>
                                    </p:anim>
                                    <p:anim calcmode="lin" valueType="num">
                                      <p:cBhvr>
                                        <p:cTn id="33" dur="400" fill="hold"/>
                                        <p:tgtEl>
                                          <p:spTgt spid="6"/>
                                        </p:tgtEl>
                                        <p:attrNameLst>
                                          <p:attrName>ppt_y</p:attrName>
                                        </p:attrNameLst>
                                      </p:cBhvr>
                                      <p:tavLst>
                                        <p:tav tm="0">
                                          <p:val>
                                            <p:strVal val="#ppt_y+0.31"/>
                                          </p:val>
                                        </p:tav>
                                        <p:tav tm="100000">
                                          <p:val>
                                            <p:strVal val="#ppt_y+0.31"/>
                                          </p:val>
                                        </p:tav>
                                      </p:tavLst>
                                    </p:anim>
                                    <p:anim calcmode="lin" valueType="num">
                                      <p:cBhvr>
                                        <p:cTn id="34" dur="600" decel="50000" fill="hold">
                                          <p:stCondLst>
                                            <p:cond delay="400"/>
                                          </p:stCondLst>
                                        </p:cTn>
                                        <p:tgtEl>
                                          <p:spTgt spid="6"/>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35" dur="600" decel="50000" fill="hold">
                                          <p:stCondLst>
                                            <p:cond delay="400"/>
                                          </p:stCondLst>
                                        </p:cTn>
                                        <p:tgtEl>
                                          <p:spTgt spid="6"/>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12283D2-8534-F525-B35D-A322A35755B5}"/>
              </a:ext>
            </a:extLst>
          </p:cNvPr>
          <p:cNvSpPr/>
          <p:nvPr/>
        </p:nvSpPr>
        <p:spPr>
          <a:xfrm>
            <a:off x="0" y="343262"/>
            <a:ext cx="9144000" cy="6001643"/>
          </a:xfrm>
          <a:prstGeom prst="rect">
            <a:avLst/>
          </a:prstGeom>
        </p:spPr>
        <p:txBody>
          <a:bodyPr wrap="square">
            <a:spAutoFit/>
          </a:bodyPr>
          <a:lstStyle/>
          <a:p>
            <a:pPr marL="534988" indent="-534988" algn="just">
              <a:buBlip>
                <a:blip r:embed="rId3"/>
              </a:buBlip>
            </a:pPr>
            <a:r>
              <a:rPr lang="en-US" sz="2400" dirty="0"/>
              <a:t>Consider an arbitrary signal </a:t>
            </a:r>
            <a:r>
              <a:rPr lang="en-US" sz="2400" dirty="0">
                <a:solidFill>
                  <a:srgbClr val="FF0000"/>
                </a:solidFill>
              </a:rPr>
              <a:t>g(t)</a:t>
            </a:r>
            <a:r>
              <a:rPr lang="en-US" sz="2400" dirty="0"/>
              <a:t> of finite energy, which is specified for all time t. A segment of the signal </a:t>
            </a:r>
            <a:r>
              <a:rPr lang="en-US" sz="2400" dirty="0">
                <a:solidFill>
                  <a:srgbClr val="FF0000"/>
                </a:solidFill>
              </a:rPr>
              <a:t>g(t)</a:t>
            </a:r>
            <a:r>
              <a:rPr lang="en-US" sz="2400" dirty="0"/>
              <a:t> is shown in Fig. (</a:t>
            </a:r>
            <a:r>
              <a:rPr lang="en-US" sz="2400" b="1" dirty="0">
                <a:solidFill>
                  <a:srgbClr val="FF00FF"/>
                </a:solidFill>
              </a:rPr>
              <a:t>1</a:t>
            </a:r>
            <a:r>
              <a:rPr lang="en-US" sz="2400" dirty="0">
                <a:solidFill>
                  <a:srgbClr val="FF0000"/>
                </a:solidFill>
              </a:rPr>
              <a:t>a</a:t>
            </a:r>
            <a:r>
              <a:rPr lang="en-US" sz="2400" dirty="0"/>
              <a:t>).</a:t>
            </a:r>
          </a:p>
          <a:p>
            <a:pPr marL="534988" indent="-534988" algn="just">
              <a:buBlip>
                <a:blip r:embed="rId3"/>
              </a:buBlip>
            </a:pPr>
            <a:endParaRPr lang="en-US" sz="2400" dirty="0"/>
          </a:p>
          <a:p>
            <a:pPr marL="534988" indent="-534988" algn="just">
              <a:buBlip>
                <a:blip r:embed="rId3"/>
              </a:buBlip>
            </a:pPr>
            <a:r>
              <a:rPr lang="en-US" sz="2400" dirty="0"/>
              <a:t>Suppose that we sample the signal </a:t>
            </a:r>
            <a:r>
              <a:rPr lang="en-US" sz="2400" dirty="0">
                <a:solidFill>
                  <a:srgbClr val="FF0000"/>
                </a:solidFill>
              </a:rPr>
              <a:t>g(t)</a:t>
            </a:r>
            <a:r>
              <a:rPr lang="en-US" sz="2400" dirty="0"/>
              <a:t> instantaneously and at a uniform rate, once every </a:t>
            </a:r>
            <a:r>
              <a:rPr lang="en-US" sz="2400" dirty="0">
                <a:solidFill>
                  <a:srgbClr val="FF0000"/>
                </a:solidFill>
              </a:rPr>
              <a:t>T</a:t>
            </a:r>
            <a:r>
              <a:rPr lang="en-US" sz="2400" baseline="-25000" dirty="0">
                <a:solidFill>
                  <a:srgbClr val="FF0000"/>
                </a:solidFill>
              </a:rPr>
              <a:t>s</a:t>
            </a:r>
            <a:r>
              <a:rPr lang="en-US" sz="2400" baseline="-25000" dirty="0"/>
              <a:t> </a:t>
            </a:r>
            <a:r>
              <a:rPr lang="en-US" sz="2400" dirty="0"/>
              <a:t>seconds. Consequently, we obtain an infinite sequence of samples spaced </a:t>
            </a:r>
            <a:r>
              <a:rPr lang="en-US" sz="2400" dirty="0">
                <a:solidFill>
                  <a:srgbClr val="FF0000"/>
                </a:solidFill>
              </a:rPr>
              <a:t>T</a:t>
            </a:r>
            <a:r>
              <a:rPr lang="en-US" sz="2400" baseline="-25000" dirty="0">
                <a:solidFill>
                  <a:srgbClr val="FF0000"/>
                </a:solidFill>
              </a:rPr>
              <a:t>s</a:t>
            </a:r>
            <a:r>
              <a:rPr lang="en-US" sz="2400" baseline="-25000" dirty="0"/>
              <a:t>  </a:t>
            </a:r>
            <a:r>
              <a:rPr lang="en-US" sz="2400" dirty="0"/>
              <a:t>seconds apart and denoted by </a:t>
            </a:r>
            <a:r>
              <a:rPr lang="en-US" sz="2400" dirty="0">
                <a:solidFill>
                  <a:srgbClr val="FF0000"/>
                </a:solidFill>
              </a:rPr>
              <a:t>g</a:t>
            </a:r>
            <a:r>
              <a:rPr lang="el-GR" sz="2400" baseline="-25000" dirty="0">
                <a:solidFill>
                  <a:srgbClr val="0000FF"/>
                </a:solidFill>
              </a:rPr>
              <a:t>δ</a:t>
            </a:r>
            <a:r>
              <a:rPr lang="en-US" sz="2400" dirty="0">
                <a:solidFill>
                  <a:srgbClr val="FF0000"/>
                </a:solidFill>
              </a:rPr>
              <a:t>(t)  </a:t>
            </a:r>
            <a:r>
              <a:rPr lang="en-US" sz="2400" dirty="0"/>
              <a:t>as  shown in  Fig. (</a:t>
            </a:r>
            <a:r>
              <a:rPr lang="en-US" sz="2400" b="1" dirty="0">
                <a:solidFill>
                  <a:srgbClr val="FF00FF"/>
                </a:solidFill>
              </a:rPr>
              <a:t>1</a:t>
            </a:r>
            <a:r>
              <a:rPr lang="en-US" sz="2400" dirty="0">
                <a:solidFill>
                  <a:srgbClr val="FF0000"/>
                </a:solidFill>
              </a:rPr>
              <a:t>b</a:t>
            </a:r>
            <a:r>
              <a:rPr lang="en-US" sz="2400" dirty="0"/>
              <a:t>).  </a:t>
            </a:r>
          </a:p>
          <a:p>
            <a:pPr marL="534988" indent="-534988" algn="just">
              <a:buBlip>
                <a:blip r:embed="rId3"/>
              </a:buBlip>
            </a:pPr>
            <a:r>
              <a:rPr lang="en-US" sz="2400" dirty="0"/>
              <a:t>Mathematically,</a:t>
            </a:r>
          </a:p>
          <a:p>
            <a:pPr marL="534988" indent="-534988" algn="just">
              <a:buBlip>
                <a:blip r:embed="rId3"/>
              </a:buBlip>
            </a:pPr>
            <a:endParaRPr lang="en-US" sz="2400" dirty="0"/>
          </a:p>
          <a:p>
            <a:pPr marL="534988" indent="-534988" algn="just">
              <a:buBlip>
                <a:blip r:embed="rId3"/>
              </a:buBlip>
            </a:pPr>
            <a:endParaRPr lang="en-US" sz="2400" dirty="0"/>
          </a:p>
          <a:p>
            <a:pPr marL="534988" indent="-534988" algn="just">
              <a:buBlip>
                <a:blip r:embed="rId3"/>
              </a:buBlip>
            </a:pPr>
            <a:r>
              <a:rPr lang="en-US" sz="2400" dirty="0"/>
              <a:t>We refer to </a:t>
            </a:r>
            <a:r>
              <a:rPr lang="en-US" sz="2400" b="1" dirty="0"/>
              <a:t>g</a:t>
            </a:r>
            <a:r>
              <a:rPr lang="el-GR" sz="2400" b="1" baseline="-25000" dirty="0">
                <a:solidFill>
                  <a:srgbClr val="0000FF"/>
                </a:solidFill>
              </a:rPr>
              <a:t>δ</a:t>
            </a:r>
            <a:r>
              <a:rPr lang="en-US" sz="2400" b="1" dirty="0"/>
              <a:t>(t) </a:t>
            </a:r>
            <a:r>
              <a:rPr lang="en-US" sz="2400" dirty="0"/>
              <a:t>as the </a:t>
            </a:r>
            <a:r>
              <a:rPr lang="en-US" sz="2400" i="1" dirty="0"/>
              <a:t>instantaneously (ideal) sampled signal. The term  </a:t>
            </a:r>
            <a:r>
              <a:rPr lang="el-GR" sz="2400" dirty="0">
                <a:solidFill>
                  <a:srgbClr val="FF0000"/>
                </a:solidFill>
              </a:rPr>
              <a:t>δ</a:t>
            </a:r>
            <a:r>
              <a:rPr lang="en-US" sz="2400" dirty="0">
                <a:solidFill>
                  <a:srgbClr val="FF0000"/>
                </a:solidFill>
              </a:rPr>
              <a:t>(t-</a:t>
            </a:r>
            <a:r>
              <a:rPr lang="en-US" sz="2400" dirty="0" err="1">
                <a:solidFill>
                  <a:srgbClr val="FF0000"/>
                </a:solidFill>
              </a:rPr>
              <a:t>nT</a:t>
            </a:r>
            <a:r>
              <a:rPr lang="en-US" sz="2400" baseline="-25000" dirty="0" err="1">
                <a:solidFill>
                  <a:srgbClr val="FF0000"/>
                </a:solidFill>
              </a:rPr>
              <a:t>s</a:t>
            </a:r>
            <a:r>
              <a:rPr lang="en-US" sz="2400" dirty="0">
                <a:solidFill>
                  <a:srgbClr val="FF0000"/>
                </a:solidFill>
              </a:rPr>
              <a:t>) </a:t>
            </a:r>
            <a:r>
              <a:rPr lang="en-US" sz="2400" i="1" dirty="0"/>
              <a:t>represents </a:t>
            </a:r>
            <a:r>
              <a:rPr lang="en-US" sz="2400" dirty="0"/>
              <a:t>a delta function positioned at time </a:t>
            </a:r>
            <a:r>
              <a:rPr lang="en-US" sz="2400" dirty="0">
                <a:solidFill>
                  <a:srgbClr val="FF0000"/>
                </a:solidFill>
              </a:rPr>
              <a:t>t=</a:t>
            </a:r>
            <a:r>
              <a:rPr lang="en-US" sz="2400" dirty="0" err="1">
                <a:solidFill>
                  <a:srgbClr val="FF0000"/>
                </a:solidFill>
              </a:rPr>
              <a:t>nT</a:t>
            </a:r>
            <a:r>
              <a:rPr lang="en-US" sz="2400" baseline="-25000" dirty="0" err="1">
                <a:solidFill>
                  <a:srgbClr val="FF0000"/>
                </a:solidFill>
              </a:rPr>
              <a:t>s</a:t>
            </a:r>
            <a:endParaRPr lang="en-US" sz="2400" dirty="0">
              <a:solidFill>
                <a:srgbClr val="FF0000"/>
              </a:solidFill>
            </a:endParaRPr>
          </a:p>
          <a:p>
            <a:pPr marL="534988" indent="-534988" algn="just">
              <a:buBlip>
                <a:blip r:embed="rId3"/>
              </a:buBlip>
            </a:pPr>
            <a:endParaRPr lang="en-US" sz="2400" dirty="0"/>
          </a:p>
          <a:p>
            <a:pPr marL="534988" indent="-534988" algn="just">
              <a:buBlip>
                <a:blip r:embed="rId3"/>
              </a:buBlip>
            </a:pPr>
            <a:r>
              <a:rPr lang="en-US" sz="2400" dirty="0"/>
              <a:t>And we refer to </a:t>
            </a:r>
            <a:r>
              <a:rPr lang="en-US" sz="2400" dirty="0">
                <a:solidFill>
                  <a:srgbClr val="FF0000"/>
                </a:solidFill>
              </a:rPr>
              <a:t>T</a:t>
            </a:r>
            <a:r>
              <a:rPr lang="en-US" sz="2400" baseline="-25000" dirty="0">
                <a:solidFill>
                  <a:srgbClr val="FF0000"/>
                </a:solidFill>
              </a:rPr>
              <a:t>s</a:t>
            </a:r>
            <a:r>
              <a:rPr lang="en-US" sz="2400" dirty="0"/>
              <a:t> as the </a:t>
            </a:r>
            <a:r>
              <a:rPr lang="en-US" sz="2400" b="1" dirty="0">
                <a:solidFill>
                  <a:srgbClr val="7030A0"/>
                </a:solidFill>
              </a:rPr>
              <a:t>sampling period </a:t>
            </a:r>
            <a:r>
              <a:rPr lang="en-US" sz="2400" dirty="0"/>
              <a:t>or </a:t>
            </a:r>
            <a:r>
              <a:rPr lang="en-US" sz="2400" b="1" dirty="0">
                <a:solidFill>
                  <a:srgbClr val="7030A0"/>
                </a:solidFill>
              </a:rPr>
              <a:t>sampling interval </a:t>
            </a:r>
            <a:r>
              <a:rPr lang="en-US" sz="2400" dirty="0"/>
              <a:t>and to its reciprocal </a:t>
            </a:r>
            <a:r>
              <a:rPr lang="en-US" sz="2400" dirty="0">
                <a:solidFill>
                  <a:srgbClr val="FF0000"/>
                </a:solidFill>
              </a:rPr>
              <a:t>f</a:t>
            </a:r>
            <a:r>
              <a:rPr lang="en-US" sz="2400" baseline="-25000" dirty="0">
                <a:solidFill>
                  <a:srgbClr val="FF0000"/>
                </a:solidFill>
              </a:rPr>
              <a:t>s </a:t>
            </a:r>
            <a:r>
              <a:rPr lang="en-US" sz="2400" dirty="0">
                <a:solidFill>
                  <a:srgbClr val="FF0000"/>
                </a:solidFill>
              </a:rPr>
              <a:t>=1/T</a:t>
            </a:r>
            <a:r>
              <a:rPr lang="en-US" sz="2400" baseline="-25000" dirty="0">
                <a:solidFill>
                  <a:srgbClr val="FF0000"/>
                </a:solidFill>
              </a:rPr>
              <a:t>s </a:t>
            </a:r>
            <a:r>
              <a:rPr lang="en-US" sz="2400" dirty="0"/>
              <a:t>as the </a:t>
            </a:r>
            <a:r>
              <a:rPr lang="en-US" sz="2400" b="1" dirty="0">
                <a:solidFill>
                  <a:srgbClr val="7030A0"/>
                </a:solidFill>
              </a:rPr>
              <a:t>sampling rate</a:t>
            </a:r>
            <a:r>
              <a:rPr lang="en-US" sz="2400" dirty="0"/>
              <a:t>. This ideal form of sampling is called instantaneous sampling.</a:t>
            </a:r>
          </a:p>
        </p:txBody>
      </p:sp>
      <p:graphicFrame>
        <p:nvGraphicFramePr>
          <p:cNvPr id="3" name="Object 2">
            <a:extLst>
              <a:ext uri="{FF2B5EF4-FFF2-40B4-BE49-F238E27FC236}">
                <a16:creationId xmlns:a16="http://schemas.microsoft.com/office/drawing/2014/main" id="{6C7673C7-9836-BCC1-FB9C-BC2E01CB4523}"/>
              </a:ext>
            </a:extLst>
          </p:cNvPr>
          <p:cNvGraphicFramePr>
            <a:graphicFrameLocks noChangeAspect="1"/>
          </p:cNvGraphicFramePr>
          <p:nvPr>
            <p:extLst>
              <p:ext uri="{D42A27DB-BD31-4B8C-83A1-F6EECF244321}">
                <p14:modId xmlns:p14="http://schemas.microsoft.com/office/powerpoint/2010/main" val="2409568319"/>
              </p:ext>
            </p:extLst>
          </p:nvPr>
        </p:nvGraphicFramePr>
        <p:xfrm>
          <a:off x="2971800" y="3190875"/>
          <a:ext cx="3352800" cy="838200"/>
        </p:xfrm>
        <a:graphic>
          <a:graphicData uri="http://schemas.openxmlformats.org/presentationml/2006/ole">
            <mc:AlternateContent xmlns:mc="http://schemas.openxmlformats.org/markup-compatibility/2006">
              <mc:Choice xmlns:v="urn:schemas-microsoft-com:vml" Requires="v">
                <p:oleObj name="Equation" r:id="rId4" imgW="1726920" imgH="431640" progId="">
                  <p:embed/>
                </p:oleObj>
              </mc:Choice>
              <mc:Fallback>
                <p:oleObj name="Equation" r:id="rId4" imgW="1726920" imgH="431640" progId="">
                  <p:embed/>
                  <p:pic>
                    <p:nvPicPr>
                      <p:cNvPr id="6"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1800" y="3190875"/>
                        <a:ext cx="3352800" cy="838200"/>
                      </a:xfrm>
                      <a:prstGeom prst="rect">
                        <a:avLst/>
                      </a:prstGeom>
                      <a:noFill/>
                      <a:ln>
                        <a:solidFill>
                          <a:schemeClr val="accent1"/>
                        </a:solidFill>
                      </a:ln>
                    </p:spPr>
                  </p:pic>
                </p:oleObj>
              </mc:Fallback>
            </mc:AlternateContent>
          </a:graphicData>
        </a:graphic>
      </p:graphicFrame>
      <p:sp>
        <p:nvSpPr>
          <p:cNvPr id="4" name="TextBox 3">
            <a:extLst>
              <a:ext uri="{FF2B5EF4-FFF2-40B4-BE49-F238E27FC236}">
                <a16:creationId xmlns:a16="http://schemas.microsoft.com/office/drawing/2014/main" id="{E0EADCC6-C8D4-412D-DF9A-84E3AFCFEDBC}"/>
              </a:ext>
            </a:extLst>
          </p:cNvPr>
          <p:cNvSpPr txBox="1"/>
          <p:nvPr/>
        </p:nvSpPr>
        <p:spPr>
          <a:xfrm>
            <a:off x="8458200" y="3419004"/>
            <a:ext cx="668773" cy="369332"/>
          </a:xfrm>
          <a:prstGeom prst="rect">
            <a:avLst/>
          </a:prstGeom>
          <a:noFill/>
        </p:spPr>
        <p:txBody>
          <a:bodyPr wrap="none" rtlCol="0">
            <a:spAutoFit/>
          </a:bodyPr>
          <a:lstStyle/>
          <a:p>
            <a:r>
              <a:rPr lang="en-US" dirty="0">
                <a:sym typeface="Wingdings" pitchFamily="2" charset="2"/>
              </a:rPr>
              <a:t>(</a:t>
            </a:r>
            <a:r>
              <a:rPr lang="en-US" b="1" dirty="0">
                <a:solidFill>
                  <a:srgbClr val="0000FF"/>
                </a:solidFill>
                <a:sym typeface="Wingdings" pitchFamily="2" charset="2"/>
              </a:rPr>
              <a:t>1</a:t>
            </a:r>
            <a:r>
              <a:rPr lang="en-US" dirty="0">
                <a:sym typeface="Wingdings" pitchFamily="2" charset="2"/>
              </a:rPr>
              <a:t>)</a:t>
            </a:r>
            <a:endParaRPr lang="en-US" dirty="0"/>
          </a:p>
        </p:txBody>
      </p:sp>
    </p:spTree>
    <p:extLst>
      <p:ext uri="{BB962C8B-B14F-4D97-AF65-F5344CB8AC3E}">
        <p14:creationId xmlns:p14="http://schemas.microsoft.com/office/powerpoint/2010/main" val="3820164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2713B74-7C37-3964-7C57-989F0AC4D5EC}"/>
              </a:ext>
            </a:extLst>
          </p:cNvPr>
          <p:cNvSpPr/>
          <p:nvPr/>
        </p:nvSpPr>
        <p:spPr>
          <a:xfrm>
            <a:off x="114300" y="115446"/>
            <a:ext cx="8915400" cy="1569660"/>
          </a:xfrm>
          <a:prstGeom prst="rect">
            <a:avLst/>
          </a:prstGeom>
          <a:solidFill>
            <a:schemeClr val="bg1">
              <a:lumMod val="85000"/>
            </a:schemeClr>
          </a:solidFill>
          <a:ln w="114300">
            <a:solidFill>
              <a:srgbClr val="00B0F0"/>
            </a:solidFill>
          </a:ln>
          <a:scene3d>
            <a:camera prst="orthographicFront"/>
            <a:lightRig rig="threePt" dir="t"/>
          </a:scene3d>
          <a:sp3d>
            <a:bevelT prst="slope"/>
            <a:bevelB/>
          </a:sp3d>
        </p:spPr>
        <p:txBody>
          <a:bodyPr wrap="square">
            <a:spAutoFit/>
          </a:bodyPr>
          <a:lstStyle/>
          <a:p>
            <a:pPr marR="0" lvl="0" algn="just">
              <a:spcBef>
                <a:spcPts val="0"/>
              </a:spcBef>
              <a:spcAft>
                <a:spcPts val="0"/>
              </a:spcAft>
              <a:buClr>
                <a:srgbClr val="FF0000"/>
              </a:buClr>
            </a:pPr>
            <a:r>
              <a:rPr lang="en-US" sz="2400" b="1" dirty="0">
                <a:solidFill>
                  <a:srgbClr val="FF00FF"/>
                </a:solidFill>
                <a:effectLst/>
                <a:latin typeface="Times New Roman" panose="02020603050405020304" pitchFamily="18" charset="0"/>
                <a:ea typeface="Times New Roman" panose="02020603050405020304" pitchFamily="18" charset="0"/>
              </a:rPr>
              <a:t>Question 4:</a:t>
            </a:r>
          </a:p>
          <a:p>
            <a:pPr marL="457200" lvl="0" indent="-457200" algn="just">
              <a:buFont typeface="+mj-lt"/>
              <a:buAutoNum type="alphaLcParenR"/>
            </a:pPr>
            <a:r>
              <a:rPr lang="en-US" sz="2400" dirty="0"/>
              <a:t>Explain the sampling of analog signals with suitable sketches and mathematical expressions.</a:t>
            </a:r>
          </a:p>
          <a:p>
            <a:pPr marL="457200" lvl="0" indent="-457200" algn="just">
              <a:buFont typeface="+mj-lt"/>
              <a:buAutoNum type="alphaLcParenR"/>
            </a:pPr>
            <a:r>
              <a:rPr lang="en-US" sz="2400" dirty="0"/>
              <a:t>Explain about aliasing effect and anti-aliasing filter </a:t>
            </a:r>
          </a:p>
        </p:txBody>
      </p:sp>
      <p:sp>
        <p:nvSpPr>
          <p:cNvPr id="3" name="Rectangle 2">
            <a:extLst>
              <a:ext uri="{FF2B5EF4-FFF2-40B4-BE49-F238E27FC236}">
                <a16:creationId xmlns:a16="http://schemas.microsoft.com/office/drawing/2014/main" id="{13125553-0E0E-5465-6076-CD345D673C6D}"/>
              </a:ext>
            </a:extLst>
          </p:cNvPr>
          <p:cNvSpPr/>
          <p:nvPr/>
        </p:nvSpPr>
        <p:spPr>
          <a:xfrm>
            <a:off x="90238" y="2163713"/>
            <a:ext cx="8915400" cy="1200329"/>
          </a:xfrm>
          <a:prstGeom prst="rect">
            <a:avLst/>
          </a:prstGeom>
          <a:solidFill>
            <a:schemeClr val="bg1">
              <a:lumMod val="85000"/>
            </a:schemeClr>
          </a:solidFill>
          <a:ln w="114300">
            <a:solidFill>
              <a:srgbClr val="00B0F0"/>
            </a:solidFill>
          </a:ln>
          <a:scene3d>
            <a:camera prst="orthographicFront"/>
            <a:lightRig rig="threePt" dir="t"/>
          </a:scene3d>
          <a:sp3d>
            <a:bevelT prst="slope"/>
            <a:bevelB/>
          </a:sp3d>
        </p:spPr>
        <p:txBody>
          <a:bodyPr wrap="square">
            <a:spAutoFit/>
          </a:bodyPr>
          <a:lstStyle/>
          <a:p>
            <a:pPr marR="0" lvl="0" algn="just">
              <a:spcBef>
                <a:spcPts val="0"/>
              </a:spcBef>
              <a:spcAft>
                <a:spcPts val="0"/>
              </a:spcAft>
              <a:buClr>
                <a:srgbClr val="FF0000"/>
              </a:buClr>
            </a:pPr>
            <a:r>
              <a:rPr lang="en-US" sz="2400" b="1" dirty="0">
                <a:solidFill>
                  <a:srgbClr val="FF00FF"/>
                </a:solidFill>
                <a:effectLst/>
                <a:latin typeface="Times New Roman" panose="02020603050405020304" pitchFamily="18" charset="0"/>
                <a:ea typeface="Times New Roman" panose="02020603050405020304" pitchFamily="18" charset="0"/>
              </a:rPr>
              <a:t>Question 5:</a:t>
            </a:r>
          </a:p>
          <a:p>
            <a:pPr marR="0" lvl="0" algn="just">
              <a:spcBef>
                <a:spcPts val="0"/>
              </a:spcBef>
              <a:spcAft>
                <a:spcPts val="0"/>
              </a:spcAft>
              <a:buClr>
                <a:srgbClr val="FF0000"/>
              </a:buClr>
            </a:pPr>
            <a:r>
              <a:rPr lang="en-US" sz="2400" dirty="0">
                <a:effectLst/>
                <a:latin typeface="Times New Roman" panose="02020603050405020304" pitchFamily="18" charset="0"/>
                <a:ea typeface="Times New Roman" panose="02020603050405020304" pitchFamily="18" charset="0"/>
              </a:rPr>
              <a:t>Explain about natural sampling and flat-top sampling with suitable circuits and waveform sketches.</a:t>
            </a:r>
          </a:p>
        </p:txBody>
      </p:sp>
      <p:sp>
        <p:nvSpPr>
          <p:cNvPr id="4" name="Rectangle 3">
            <a:extLst>
              <a:ext uri="{FF2B5EF4-FFF2-40B4-BE49-F238E27FC236}">
                <a16:creationId xmlns:a16="http://schemas.microsoft.com/office/drawing/2014/main" id="{78FC1CDE-3D21-DAFC-48C9-7680D7CD0E3D}"/>
              </a:ext>
            </a:extLst>
          </p:cNvPr>
          <p:cNvSpPr/>
          <p:nvPr/>
        </p:nvSpPr>
        <p:spPr>
          <a:xfrm>
            <a:off x="74196" y="3844454"/>
            <a:ext cx="8915400" cy="1200329"/>
          </a:xfrm>
          <a:prstGeom prst="rect">
            <a:avLst/>
          </a:prstGeom>
          <a:solidFill>
            <a:schemeClr val="bg1">
              <a:lumMod val="85000"/>
            </a:schemeClr>
          </a:solidFill>
          <a:ln w="114300">
            <a:solidFill>
              <a:srgbClr val="00B0F0"/>
            </a:solidFill>
          </a:ln>
          <a:scene3d>
            <a:camera prst="orthographicFront"/>
            <a:lightRig rig="threePt" dir="t"/>
          </a:scene3d>
          <a:sp3d>
            <a:bevelT prst="slope"/>
            <a:bevelB/>
          </a:sp3d>
        </p:spPr>
        <p:txBody>
          <a:bodyPr wrap="square">
            <a:spAutoFit/>
          </a:bodyPr>
          <a:lstStyle/>
          <a:p>
            <a:pPr marR="0" lvl="0" algn="just">
              <a:spcBef>
                <a:spcPts val="0"/>
              </a:spcBef>
              <a:spcAft>
                <a:spcPts val="0"/>
              </a:spcAft>
              <a:buClr>
                <a:srgbClr val="FF0000"/>
              </a:buClr>
            </a:pPr>
            <a:r>
              <a:rPr lang="en-US" sz="2400" b="1" dirty="0">
                <a:solidFill>
                  <a:srgbClr val="FF00FF"/>
                </a:solidFill>
                <a:effectLst/>
                <a:latin typeface="Times New Roman" panose="02020603050405020304" pitchFamily="18" charset="0"/>
                <a:ea typeface="Times New Roman" panose="02020603050405020304" pitchFamily="18" charset="0"/>
              </a:rPr>
              <a:t>Question 6:</a:t>
            </a:r>
          </a:p>
          <a:p>
            <a:pPr marR="0" lvl="0" algn="just">
              <a:spcBef>
                <a:spcPts val="0"/>
              </a:spcBef>
              <a:spcAft>
                <a:spcPts val="0"/>
              </a:spcAft>
              <a:buClr>
                <a:srgbClr val="FF0000"/>
              </a:buClr>
            </a:pPr>
            <a:r>
              <a:rPr lang="en-US" sz="2400" dirty="0">
                <a:effectLst/>
                <a:latin typeface="Times New Roman" panose="02020603050405020304" pitchFamily="18" charset="0"/>
                <a:ea typeface="Times New Roman" panose="02020603050405020304" pitchFamily="18" charset="0"/>
              </a:rPr>
              <a:t>With suitable diagram and sketches, explain the modulation and demodulation of PAM signal</a:t>
            </a:r>
          </a:p>
        </p:txBody>
      </p:sp>
      <p:sp>
        <p:nvSpPr>
          <p:cNvPr id="5" name="TextBox 4">
            <a:extLst>
              <a:ext uri="{FF2B5EF4-FFF2-40B4-BE49-F238E27FC236}">
                <a16:creationId xmlns:a16="http://schemas.microsoft.com/office/drawing/2014/main" id="{90407EE6-27B8-1DA0-68E6-F17867FEC78A}"/>
              </a:ext>
            </a:extLst>
          </p:cNvPr>
          <p:cNvSpPr txBox="1"/>
          <p:nvPr/>
        </p:nvSpPr>
        <p:spPr>
          <a:xfrm>
            <a:off x="114300" y="1754734"/>
            <a:ext cx="8875296" cy="369332"/>
          </a:xfrm>
          <a:prstGeom prst="rect">
            <a:avLst/>
          </a:prstGeom>
          <a:noFill/>
        </p:spPr>
        <p:txBody>
          <a:bodyPr wrap="square" rtlCol="0">
            <a:spAutoFit/>
          </a:bodyPr>
          <a:lstStyle/>
          <a:p>
            <a:pPr marL="285750" indent="-285750">
              <a:buClr>
                <a:srgbClr val="FF0000"/>
              </a:buClr>
              <a:buSzPct val="150000"/>
              <a:buFont typeface="Fira Sans Condensed ExtraBold" panose="020B0903050000020004" pitchFamily="34" charset="0"/>
              <a:buChar char="■"/>
            </a:pPr>
            <a:r>
              <a:rPr lang="en-US" dirty="0">
                <a:solidFill>
                  <a:schemeClr val="bg1">
                    <a:lumMod val="65000"/>
                  </a:schemeClr>
                </a:solidFill>
              </a:rPr>
              <a:t>Refer to the previous slides</a:t>
            </a:r>
          </a:p>
        </p:txBody>
      </p:sp>
      <p:sp>
        <p:nvSpPr>
          <p:cNvPr id="6" name="TextBox 5">
            <a:extLst>
              <a:ext uri="{FF2B5EF4-FFF2-40B4-BE49-F238E27FC236}">
                <a16:creationId xmlns:a16="http://schemas.microsoft.com/office/drawing/2014/main" id="{E245F3A7-1F20-8940-3DDB-7C58A4EEAB2A}"/>
              </a:ext>
            </a:extLst>
          </p:cNvPr>
          <p:cNvSpPr txBox="1"/>
          <p:nvPr/>
        </p:nvSpPr>
        <p:spPr>
          <a:xfrm>
            <a:off x="116800" y="3406152"/>
            <a:ext cx="8875296" cy="369332"/>
          </a:xfrm>
          <a:prstGeom prst="rect">
            <a:avLst/>
          </a:prstGeom>
          <a:noFill/>
        </p:spPr>
        <p:txBody>
          <a:bodyPr wrap="square" rtlCol="0">
            <a:spAutoFit/>
          </a:bodyPr>
          <a:lstStyle/>
          <a:p>
            <a:pPr marL="285750" indent="-285750">
              <a:buClr>
                <a:srgbClr val="FF0000"/>
              </a:buClr>
              <a:buSzPct val="150000"/>
              <a:buFont typeface="Fira Sans Condensed ExtraBold" panose="020B0903050000020004" pitchFamily="34" charset="0"/>
              <a:buChar char="■"/>
            </a:pPr>
            <a:r>
              <a:rPr lang="en-US" dirty="0">
                <a:solidFill>
                  <a:schemeClr val="bg1">
                    <a:lumMod val="65000"/>
                  </a:schemeClr>
                </a:solidFill>
              </a:rPr>
              <a:t>Refer to the previous slides</a:t>
            </a:r>
          </a:p>
        </p:txBody>
      </p:sp>
      <p:sp>
        <p:nvSpPr>
          <p:cNvPr id="7" name="Rectangle 6">
            <a:extLst>
              <a:ext uri="{FF2B5EF4-FFF2-40B4-BE49-F238E27FC236}">
                <a16:creationId xmlns:a16="http://schemas.microsoft.com/office/drawing/2014/main" id="{01032345-E2C5-E120-C97B-0D6F8990A51C}"/>
              </a:ext>
            </a:extLst>
          </p:cNvPr>
          <p:cNvSpPr/>
          <p:nvPr/>
        </p:nvSpPr>
        <p:spPr>
          <a:xfrm>
            <a:off x="91686" y="5480876"/>
            <a:ext cx="8915400" cy="1200329"/>
          </a:xfrm>
          <a:prstGeom prst="rect">
            <a:avLst/>
          </a:prstGeom>
          <a:solidFill>
            <a:schemeClr val="bg1">
              <a:lumMod val="85000"/>
            </a:schemeClr>
          </a:solidFill>
          <a:ln w="114300">
            <a:solidFill>
              <a:srgbClr val="00B0F0"/>
            </a:solidFill>
          </a:ln>
          <a:scene3d>
            <a:camera prst="orthographicFront"/>
            <a:lightRig rig="threePt" dir="t"/>
          </a:scene3d>
          <a:sp3d>
            <a:bevelT prst="slope"/>
            <a:bevelB/>
          </a:sp3d>
        </p:spPr>
        <p:txBody>
          <a:bodyPr wrap="square">
            <a:spAutoFit/>
          </a:bodyPr>
          <a:lstStyle/>
          <a:p>
            <a:pPr marR="0" lvl="0" algn="just">
              <a:spcBef>
                <a:spcPts val="0"/>
              </a:spcBef>
              <a:spcAft>
                <a:spcPts val="0"/>
              </a:spcAft>
              <a:buClr>
                <a:srgbClr val="FF0000"/>
              </a:buClr>
            </a:pPr>
            <a:r>
              <a:rPr lang="en-US" sz="2400" b="1" dirty="0">
                <a:solidFill>
                  <a:srgbClr val="FF00FF"/>
                </a:solidFill>
                <a:effectLst/>
                <a:latin typeface="Times New Roman" panose="02020603050405020304" pitchFamily="18" charset="0"/>
                <a:ea typeface="Times New Roman" panose="02020603050405020304" pitchFamily="18" charset="0"/>
              </a:rPr>
              <a:t>Question </a:t>
            </a:r>
            <a:r>
              <a:rPr lang="en-US" sz="2400" b="1" dirty="0">
                <a:solidFill>
                  <a:srgbClr val="FF00FF"/>
                </a:solidFill>
                <a:latin typeface="Times New Roman" panose="02020603050405020304" pitchFamily="18" charset="0"/>
                <a:ea typeface="Times New Roman" panose="02020603050405020304" pitchFamily="18" charset="0"/>
              </a:rPr>
              <a:t>7</a:t>
            </a:r>
            <a:r>
              <a:rPr lang="en-US" sz="2400" b="1" dirty="0">
                <a:solidFill>
                  <a:srgbClr val="FF00FF"/>
                </a:solidFill>
                <a:effectLst/>
                <a:latin typeface="Times New Roman" panose="02020603050405020304" pitchFamily="18" charset="0"/>
                <a:ea typeface="Times New Roman" panose="02020603050405020304" pitchFamily="18" charset="0"/>
              </a:rPr>
              <a:t>:</a:t>
            </a:r>
          </a:p>
          <a:p>
            <a:pPr marR="0" lvl="0" algn="just">
              <a:spcBef>
                <a:spcPts val="0"/>
              </a:spcBef>
              <a:spcAft>
                <a:spcPts val="0"/>
              </a:spcAft>
              <a:buClr>
                <a:srgbClr val="FF0000"/>
              </a:buClr>
            </a:pPr>
            <a:r>
              <a:rPr lang="en-US" sz="2400" dirty="0">
                <a:effectLst/>
                <a:latin typeface="Times New Roman" panose="02020603050405020304" pitchFamily="18" charset="0"/>
                <a:ea typeface="Times New Roman" panose="02020603050405020304" pitchFamily="18" charset="0"/>
              </a:rPr>
              <a:t>With suitable diagram and sketches, explain the modulation and demodulation of PWM signal</a:t>
            </a:r>
          </a:p>
        </p:txBody>
      </p:sp>
      <p:sp>
        <p:nvSpPr>
          <p:cNvPr id="8" name="TextBox 7">
            <a:extLst>
              <a:ext uri="{FF2B5EF4-FFF2-40B4-BE49-F238E27FC236}">
                <a16:creationId xmlns:a16="http://schemas.microsoft.com/office/drawing/2014/main" id="{BFF007D8-E167-9CB6-7B10-BBADADF5BF5B}"/>
              </a:ext>
            </a:extLst>
          </p:cNvPr>
          <p:cNvSpPr txBox="1"/>
          <p:nvPr/>
        </p:nvSpPr>
        <p:spPr>
          <a:xfrm>
            <a:off x="149280" y="5102536"/>
            <a:ext cx="8875296" cy="369332"/>
          </a:xfrm>
          <a:prstGeom prst="rect">
            <a:avLst/>
          </a:prstGeom>
          <a:noFill/>
        </p:spPr>
        <p:txBody>
          <a:bodyPr wrap="square" rtlCol="0">
            <a:spAutoFit/>
          </a:bodyPr>
          <a:lstStyle/>
          <a:p>
            <a:pPr marL="285750" indent="-285750">
              <a:buClr>
                <a:srgbClr val="FF0000"/>
              </a:buClr>
              <a:buSzPct val="150000"/>
              <a:buFont typeface="Fira Sans Condensed ExtraBold" panose="020B0903050000020004" pitchFamily="34" charset="0"/>
              <a:buChar char="■"/>
            </a:pPr>
            <a:r>
              <a:rPr lang="en-US" dirty="0">
                <a:solidFill>
                  <a:schemeClr val="bg1">
                    <a:lumMod val="65000"/>
                  </a:schemeClr>
                </a:solidFill>
              </a:rPr>
              <a:t>Refer to the previous slides</a:t>
            </a:r>
          </a:p>
        </p:txBody>
      </p:sp>
    </p:spTree>
    <p:extLst>
      <p:ext uri="{BB962C8B-B14F-4D97-AF65-F5344CB8AC3E}">
        <p14:creationId xmlns:p14="http://schemas.microsoft.com/office/powerpoint/2010/main" val="33540481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9C47377-6D76-61D3-3DD2-E249655306C1}"/>
              </a:ext>
            </a:extLst>
          </p:cNvPr>
          <p:cNvSpPr/>
          <p:nvPr/>
        </p:nvSpPr>
        <p:spPr>
          <a:xfrm>
            <a:off x="122322" y="239851"/>
            <a:ext cx="8915400" cy="1200329"/>
          </a:xfrm>
          <a:prstGeom prst="rect">
            <a:avLst/>
          </a:prstGeom>
          <a:solidFill>
            <a:schemeClr val="bg1">
              <a:lumMod val="85000"/>
            </a:schemeClr>
          </a:solidFill>
          <a:ln w="114300">
            <a:solidFill>
              <a:srgbClr val="00B0F0"/>
            </a:solidFill>
          </a:ln>
          <a:scene3d>
            <a:camera prst="orthographicFront"/>
            <a:lightRig rig="threePt" dir="t"/>
          </a:scene3d>
          <a:sp3d>
            <a:bevelT prst="slope"/>
            <a:bevelB/>
          </a:sp3d>
        </p:spPr>
        <p:txBody>
          <a:bodyPr wrap="square">
            <a:spAutoFit/>
          </a:bodyPr>
          <a:lstStyle/>
          <a:p>
            <a:pPr marR="0" lvl="0" algn="just">
              <a:spcBef>
                <a:spcPts val="0"/>
              </a:spcBef>
              <a:spcAft>
                <a:spcPts val="0"/>
              </a:spcAft>
              <a:buClr>
                <a:srgbClr val="FF0000"/>
              </a:buClr>
            </a:pPr>
            <a:r>
              <a:rPr lang="en-US" sz="2400" b="1" dirty="0">
                <a:solidFill>
                  <a:srgbClr val="FF00FF"/>
                </a:solidFill>
                <a:effectLst/>
                <a:latin typeface="Times New Roman" panose="02020603050405020304" pitchFamily="18" charset="0"/>
                <a:ea typeface="Times New Roman" panose="02020603050405020304" pitchFamily="18" charset="0"/>
              </a:rPr>
              <a:t>Question 8:</a:t>
            </a:r>
          </a:p>
          <a:p>
            <a:pPr marR="0" lvl="0" algn="just">
              <a:spcBef>
                <a:spcPts val="0"/>
              </a:spcBef>
              <a:spcAft>
                <a:spcPts val="0"/>
              </a:spcAft>
              <a:buClr>
                <a:srgbClr val="FF0000"/>
              </a:buClr>
            </a:pPr>
            <a:r>
              <a:rPr lang="en-US" sz="2400" dirty="0">
                <a:effectLst/>
                <a:latin typeface="Times New Roman" panose="02020603050405020304" pitchFamily="18" charset="0"/>
                <a:ea typeface="Times New Roman" panose="02020603050405020304" pitchFamily="18" charset="0"/>
              </a:rPr>
              <a:t>With suitable diagram and sketches, explain the modulation and demodulation of PPM signal</a:t>
            </a:r>
          </a:p>
        </p:txBody>
      </p:sp>
      <p:sp>
        <p:nvSpPr>
          <p:cNvPr id="4" name="Rectangle 3">
            <a:extLst>
              <a:ext uri="{FF2B5EF4-FFF2-40B4-BE49-F238E27FC236}">
                <a16:creationId xmlns:a16="http://schemas.microsoft.com/office/drawing/2014/main" id="{C8D1E7D5-F3F5-882F-0E78-2659FB6D6FD9}"/>
              </a:ext>
            </a:extLst>
          </p:cNvPr>
          <p:cNvSpPr/>
          <p:nvPr/>
        </p:nvSpPr>
        <p:spPr>
          <a:xfrm>
            <a:off x="114302" y="1928345"/>
            <a:ext cx="8915400" cy="1200329"/>
          </a:xfrm>
          <a:prstGeom prst="rect">
            <a:avLst/>
          </a:prstGeom>
          <a:solidFill>
            <a:schemeClr val="bg1">
              <a:lumMod val="85000"/>
            </a:schemeClr>
          </a:solidFill>
          <a:ln w="114300">
            <a:solidFill>
              <a:srgbClr val="00B0F0"/>
            </a:solidFill>
          </a:ln>
          <a:scene3d>
            <a:camera prst="orthographicFront"/>
            <a:lightRig rig="threePt" dir="t"/>
          </a:scene3d>
          <a:sp3d>
            <a:bevelT prst="slope"/>
            <a:bevelB/>
          </a:sp3d>
        </p:spPr>
        <p:txBody>
          <a:bodyPr wrap="square">
            <a:spAutoFit/>
          </a:bodyPr>
          <a:lstStyle/>
          <a:p>
            <a:pPr marR="0" lvl="0" algn="just">
              <a:spcBef>
                <a:spcPts val="0"/>
              </a:spcBef>
              <a:spcAft>
                <a:spcPts val="0"/>
              </a:spcAft>
              <a:buClr>
                <a:srgbClr val="FF0000"/>
              </a:buClr>
            </a:pPr>
            <a:r>
              <a:rPr lang="en-US" sz="2400" b="1" dirty="0">
                <a:solidFill>
                  <a:srgbClr val="FF00FF"/>
                </a:solidFill>
                <a:effectLst/>
                <a:latin typeface="Times New Roman" panose="02020603050405020304" pitchFamily="18" charset="0"/>
                <a:ea typeface="Times New Roman" panose="02020603050405020304" pitchFamily="18" charset="0"/>
              </a:rPr>
              <a:t>Question 9:</a:t>
            </a:r>
          </a:p>
          <a:p>
            <a:pPr marR="0" lvl="0" algn="just">
              <a:spcBef>
                <a:spcPts val="0"/>
              </a:spcBef>
              <a:spcAft>
                <a:spcPts val="0"/>
              </a:spcAft>
              <a:buClr>
                <a:srgbClr val="FF0000"/>
              </a:buClr>
            </a:pPr>
            <a:r>
              <a:rPr lang="en-US" sz="2400" dirty="0">
                <a:effectLst/>
                <a:latin typeface="Times New Roman" panose="02020603050405020304" pitchFamily="18" charset="0"/>
                <a:ea typeface="Times New Roman" panose="02020603050405020304" pitchFamily="18" charset="0"/>
              </a:rPr>
              <a:t>With suitable block diagram explain the principle of pulse code modulation and demodulation</a:t>
            </a:r>
          </a:p>
        </p:txBody>
      </p:sp>
      <p:sp>
        <p:nvSpPr>
          <p:cNvPr id="5" name="Rectangle 4">
            <a:extLst>
              <a:ext uri="{FF2B5EF4-FFF2-40B4-BE49-F238E27FC236}">
                <a16:creationId xmlns:a16="http://schemas.microsoft.com/office/drawing/2014/main" id="{EA3FD791-D96A-EAE8-F5C8-E8FB582559EE}"/>
              </a:ext>
            </a:extLst>
          </p:cNvPr>
          <p:cNvSpPr/>
          <p:nvPr/>
        </p:nvSpPr>
        <p:spPr>
          <a:xfrm>
            <a:off x="74198" y="3572925"/>
            <a:ext cx="8915400" cy="1200329"/>
          </a:xfrm>
          <a:prstGeom prst="rect">
            <a:avLst/>
          </a:prstGeom>
          <a:solidFill>
            <a:schemeClr val="bg1">
              <a:lumMod val="85000"/>
            </a:schemeClr>
          </a:solidFill>
          <a:ln w="114300">
            <a:solidFill>
              <a:srgbClr val="00B0F0"/>
            </a:solidFill>
          </a:ln>
          <a:scene3d>
            <a:camera prst="orthographicFront"/>
            <a:lightRig rig="threePt" dir="t"/>
          </a:scene3d>
          <a:sp3d>
            <a:bevelT prst="slope"/>
            <a:bevelB/>
          </a:sp3d>
        </p:spPr>
        <p:txBody>
          <a:bodyPr wrap="square">
            <a:spAutoFit/>
          </a:bodyPr>
          <a:lstStyle/>
          <a:p>
            <a:pPr marR="0" lvl="0" algn="just">
              <a:spcBef>
                <a:spcPts val="0"/>
              </a:spcBef>
              <a:spcAft>
                <a:spcPts val="0"/>
              </a:spcAft>
              <a:buClr>
                <a:srgbClr val="FF0000"/>
              </a:buClr>
            </a:pPr>
            <a:r>
              <a:rPr lang="en-US" sz="2400" b="1" dirty="0">
                <a:solidFill>
                  <a:srgbClr val="FF00FF"/>
                </a:solidFill>
                <a:effectLst/>
                <a:latin typeface="Times New Roman" panose="02020603050405020304" pitchFamily="18" charset="0"/>
                <a:ea typeface="Times New Roman" panose="02020603050405020304" pitchFamily="18" charset="0"/>
              </a:rPr>
              <a:t>Question 10:</a:t>
            </a:r>
          </a:p>
          <a:p>
            <a:pPr marR="0" lvl="0" algn="just">
              <a:spcBef>
                <a:spcPts val="0"/>
              </a:spcBef>
              <a:spcAft>
                <a:spcPts val="0"/>
              </a:spcAft>
              <a:buClr>
                <a:srgbClr val="FF0000"/>
              </a:buClr>
            </a:pPr>
            <a:r>
              <a:rPr lang="en-US" sz="2400" dirty="0">
                <a:effectLst/>
                <a:latin typeface="Times New Roman" panose="02020603050405020304" pitchFamily="18" charset="0"/>
                <a:ea typeface="Times New Roman" panose="02020603050405020304" pitchFamily="18" charset="0"/>
              </a:rPr>
              <a:t>With suitable diagram and sketches, explain the working of PAM-TDM system</a:t>
            </a:r>
          </a:p>
        </p:txBody>
      </p:sp>
      <p:sp>
        <p:nvSpPr>
          <p:cNvPr id="7" name="TextBox 6">
            <a:extLst>
              <a:ext uri="{FF2B5EF4-FFF2-40B4-BE49-F238E27FC236}">
                <a16:creationId xmlns:a16="http://schemas.microsoft.com/office/drawing/2014/main" id="{95C4FC22-24CF-7D48-0E24-575A8A9B99EA}"/>
              </a:ext>
            </a:extLst>
          </p:cNvPr>
          <p:cNvSpPr txBox="1"/>
          <p:nvPr/>
        </p:nvSpPr>
        <p:spPr>
          <a:xfrm>
            <a:off x="119300" y="1519885"/>
            <a:ext cx="8875296" cy="369332"/>
          </a:xfrm>
          <a:prstGeom prst="rect">
            <a:avLst/>
          </a:prstGeom>
          <a:noFill/>
        </p:spPr>
        <p:txBody>
          <a:bodyPr wrap="square" rtlCol="0">
            <a:spAutoFit/>
          </a:bodyPr>
          <a:lstStyle/>
          <a:p>
            <a:pPr marL="285750" indent="-285750">
              <a:buClr>
                <a:srgbClr val="FF0000"/>
              </a:buClr>
              <a:buSzPct val="150000"/>
              <a:buFont typeface="Fira Sans Condensed ExtraBold" panose="020B0903050000020004" pitchFamily="34" charset="0"/>
              <a:buChar char="■"/>
            </a:pPr>
            <a:r>
              <a:rPr lang="en-US" dirty="0">
                <a:solidFill>
                  <a:schemeClr val="bg1">
                    <a:lumMod val="65000"/>
                  </a:schemeClr>
                </a:solidFill>
              </a:rPr>
              <a:t>Refer to the previous slides</a:t>
            </a:r>
          </a:p>
        </p:txBody>
      </p:sp>
      <p:sp>
        <p:nvSpPr>
          <p:cNvPr id="8" name="TextBox 7">
            <a:extLst>
              <a:ext uri="{FF2B5EF4-FFF2-40B4-BE49-F238E27FC236}">
                <a16:creationId xmlns:a16="http://schemas.microsoft.com/office/drawing/2014/main" id="{405FFBDA-2759-7E25-2658-67D571A73D0D}"/>
              </a:ext>
            </a:extLst>
          </p:cNvPr>
          <p:cNvSpPr txBox="1"/>
          <p:nvPr/>
        </p:nvSpPr>
        <p:spPr>
          <a:xfrm>
            <a:off x="121800" y="3171301"/>
            <a:ext cx="8875296" cy="369332"/>
          </a:xfrm>
          <a:prstGeom prst="rect">
            <a:avLst/>
          </a:prstGeom>
          <a:noFill/>
        </p:spPr>
        <p:txBody>
          <a:bodyPr wrap="square" rtlCol="0">
            <a:spAutoFit/>
          </a:bodyPr>
          <a:lstStyle/>
          <a:p>
            <a:pPr marL="285750" indent="-285750">
              <a:buClr>
                <a:srgbClr val="FF0000"/>
              </a:buClr>
              <a:buSzPct val="150000"/>
              <a:buFont typeface="Fira Sans Condensed ExtraBold" panose="020B0903050000020004" pitchFamily="34" charset="0"/>
              <a:buChar char="■"/>
            </a:pPr>
            <a:r>
              <a:rPr lang="en-US" dirty="0">
                <a:solidFill>
                  <a:schemeClr val="bg1">
                    <a:lumMod val="65000"/>
                  </a:schemeClr>
                </a:solidFill>
              </a:rPr>
              <a:t>Refer to the previous slides</a:t>
            </a:r>
          </a:p>
        </p:txBody>
      </p:sp>
      <p:sp>
        <p:nvSpPr>
          <p:cNvPr id="9" name="TextBox 8">
            <a:extLst>
              <a:ext uri="{FF2B5EF4-FFF2-40B4-BE49-F238E27FC236}">
                <a16:creationId xmlns:a16="http://schemas.microsoft.com/office/drawing/2014/main" id="{ABD66255-D278-72BA-3A41-1EA85AB18FA1}"/>
              </a:ext>
            </a:extLst>
          </p:cNvPr>
          <p:cNvSpPr txBox="1"/>
          <p:nvPr/>
        </p:nvSpPr>
        <p:spPr>
          <a:xfrm>
            <a:off x="124300" y="4867685"/>
            <a:ext cx="8875296" cy="369332"/>
          </a:xfrm>
          <a:prstGeom prst="rect">
            <a:avLst/>
          </a:prstGeom>
          <a:noFill/>
        </p:spPr>
        <p:txBody>
          <a:bodyPr wrap="square" rtlCol="0">
            <a:spAutoFit/>
          </a:bodyPr>
          <a:lstStyle/>
          <a:p>
            <a:pPr marL="285750" indent="-285750">
              <a:buClr>
                <a:srgbClr val="FF0000"/>
              </a:buClr>
              <a:buSzPct val="150000"/>
              <a:buFont typeface="Fira Sans Condensed ExtraBold" panose="020B0903050000020004" pitchFamily="34" charset="0"/>
              <a:buChar char="■"/>
            </a:pPr>
            <a:r>
              <a:rPr lang="en-US" dirty="0">
                <a:solidFill>
                  <a:schemeClr val="bg1">
                    <a:lumMod val="65000"/>
                  </a:schemeClr>
                </a:solidFill>
              </a:rPr>
              <a:t>Refer to the  previous slides</a:t>
            </a:r>
          </a:p>
        </p:txBody>
      </p:sp>
    </p:spTree>
    <p:extLst>
      <p:ext uri="{BB962C8B-B14F-4D97-AF65-F5344CB8AC3E}">
        <p14:creationId xmlns:p14="http://schemas.microsoft.com/office/powerpoint/2010/main" val="217804047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a:extLst>
              <a:ext uri="{FF2B5EF4-FFF2-40B4-BE49-F238E27FC236}">
                <a16:creationId xmlns:a16="http://schemas.microsoft.com/office/drawing/2014/main" id="{70CE283D-AD18-B1EF-208F-990B3C53A80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2560638" y="227805"/>
            <a:ext cx="4139424" cy="4314215"/>
          </a:xfrm>
          <a:prstGeom prst="rect">
            <a:avLst/>
          </a:prstGeom>
        </p:spPr>
      </p:pic>
      <p:pic>
        <p:nvPicPr>
          <p:cNvPr id="3" name="Picture 4">
            <a:extLst>
              <a:ext uri="{FF2B5EF4-FFF2-40B4-BE49-F238E27FC236}">
                <a16:creationId xmlns:a16="http://schemas.microsoft.com/office/drawing/2014/main" id="{FEA664C6-42BF-FF69-41CB-DB41C35E0E3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3554" y="4542020"/>
            <a:ext cx="5065713" cy="181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56106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CF6C05E-53C0-68E6-3762-40CC92E282DB}"/>
              </a:ext>
            </a:extLst>
          </p:cNvPr>
          <p:cNvPicPr>
            <a:picLocks noChangeAspect="1"/>
          </p:cNvPicPr>
          <p:nvPr/>
        </p:nvPicPr>
        <p:blipFill>
          <a:blip r:embed="rId2"/>
          <a:stretch>
            <a:fillRect/>
          </a:stretch>
        </p:blipFill>
        <p:spPr>
          <a:xfrm>
            <a:off x="2068642" y="109290"/>
            <a:ext cx="5006715" cy="5196671"/>
          </a:xfrm>
          <a:prstGeom prst="rect">
            <a:avLst/>
          </a:prstGeom>
        </p:spPr>
      </p:pic>
      <p:sp>
        <p:nvSpPr>
          <p:cNvPr id="4" name="Rectangle 3">
            <a:extLst>
              <a:ext uri="{FF2B5EF4-FFF2-40B4-BE49-F238E27FC236}">
                <a16:creationId xmlns:a16="http://schemas.microsoft.com/office/drawing/2014/main" id="{09CEA1C1-8132-3F6B-F6CD-72FD3838F323}"/>
              </a:ext>
            </a:extLst>
          </p:cNvPr>
          <p:cNvSpPr/>
          <p:nvPr/>
        </p:nvSpPr>
        <p:spPr>
          <a:xfrm>
            <a:off x="-1" y="5305961"/>
            <a:ext cx="9024079" cy="1323439"/>
          </a:xfrm>
          <a:prstGeom prst="rect">
            <a:avLst/>
          </a:prstGeom>
        </p:spPr>
        <p:txBody>
          <a:bodyPr wrap="square">
            <a:spAutoFit/>
          </a:bodyPr>
          <a:lstStyle/>
          <a:p>
            <a:pPr algn="just"/>
            <a:r>
              <a:rPr lang="en-US" sz="2000" b="1" dirty="0">
                <a:solidFill>
                  <a:srgbClr val="FF00FF"/>
                </a:solidFill>
              </a:rPr>
              <a:t>FIGURE</a:t>
            </a:r>
            <a:r>
              <a:rPr lang="en-US" sz="2000" b="1" dirty="0">
                <a:solidFill>
                  <a:srgbClr val="FF0000"/>
                </a:solidFill>
              </a:rPr>
              <a:t> </a:t>
            </a:r>
            <a:r>
              <a:rPr lang="en-US" sz="2000" b="1" dirty="0">
                <a:solidFill>
                  <a:srgbClr val="FF00FF"/>
                </a:solidFill>
              </a:rPr>
              <a:t>2</a:t>
            </a:r>
            <a:r>
              <a:rPr lang="en-US" sz="2000" b="1" dirty="0">
                <a:solidFill>
                  <a:srgbClr val="FF0000"/>
                </a:solidFill>
              </a:rPr>
              <a:t>:  </a:t>
            </a:r>
            <a:r>
              <a:rPr lang="en-US" sz="2000" b="1" dirty="0">
                <a:solidFill>
                  <a:srgbClr val="7030A0"/>
                </a:solidFill>
              </a:rPr>
              <a:t>(</a:t>
            </a:r>
            <a:r>
              <a:rPr lang="en-US" sz="2000" b="1" dirty="0">
                <a:solidFill>
                  <a:srgbClr val="FF0000"/>
                </a:solidFill>
              </a:rPr>
              <a:t>a</a:t>
            </a:r>
            <a:r>
              <a:rPr lang="en-US" sz="2000" b="1" dirty="0">
                <a:solidFill>
                  <a:srgbClr val="7030A0"/>
                </a:solidFill>
              </a:rPr>
              <a:t>) </a:t>
            </a:r>
            <a:r>
              <a:rPr lang="en-US" sz="2000" dirty="0"/>
              <a:t>Spectrum of a strictly  band-limited signal </a:t>
            </a:r>
            <a:r>
              <a:rPr lang="en-US" sz="2000" b="1" dirty="0"/>
              <a:t>g(t</a:t>
            </a:r>
            <a:r>
              <a:rPr lang="en-US" sz="2000" dirty="0"/>
              <a:t>) </a:t>
            </a:r>
            <a:r>
              <a:rPr lang="en-US" sz="2000" b="1" dirty="0">
                <a:solidFill>
                  <a:srgbClr val="7030A0"/>
                </a:solidFill>
              </a:rPr>
              <a:t>(</a:t>
            </a:r>
            <a:r>
              <a:rPr lang="en-US" sz="2000" b="1" dirty="0">
                <a:solidFill>
                  <a:srgbClr val="FF0000"/>
                </a:solidFill>
              </a:rPr>
              <a:t>b</a:t>
            </a:r>
            <a:r>
              <a:rPr lang="en-US" sz="2000" b="1" dirty="0">
                <a:solidFill>
                  <a:srgbClr val="7030A0"/>
                </a:solidFill>
              </a:rPr>
              <a:t>) </a:t>
            </a:r>
            <a:r>
              <a:rPr lang="en-US" sz="2000" dirty="0"/>
              <a:t>Spectrum of  instantaneously sampled version of </a:t>
            </a:r>
            <a:r>
              <a:rPr lang="en-US" sz="2000" b="1" dirty="0"/>
              <a:t>g(t</a:t>
            </a:r>
            <a:r>
              <a:rPr lang="en-US" sz="2000" dirty="0"/>
              <a:t>) for a sampling period </a:t>
            </a:r>
            <a:r>
              <a:rPr lang="en-US" sz="2000" b="1" dirty="0"/>
              <a:t>T</a:t>
            </a:r>
            <a:r>
              <a:rPr lang="en-US" sz="2000" b="1" baseline="-25000" dirty="0"/>
              <a:t>S</a:t>
            </a:r>
            <a:r>
              <a:rPr lang="en-US" sz="2000" b="1" dirty="0"/>
              <a:t>=1/2w</a:t>
            </a:r>
            <a:r>
              <a:rPr lang="en-US" sz="2000" dirty="0"/>
              <a:t> </a:t>
            </a:r>
            <a:r>
              <a:rPr lang="en-US" sz="2000" b="1" dirty="0">
                <a:solidFill>
                  <a:srgbClr val="7030A0"/>
                </a:solidFill>
              </a:rPr>
              <a:t>(</a:t>
            </a:r>
            <a:r>
              <a:rPr lang="en-US" sz="2000" b="1" dirty="0">
                <a:solidFill>
                  <a:srgbClr val="FF0000"/>
                </a:solidFill>
              </a:rPr>
              <a:t>c</a:t>
            </a:r>
            <a:r>
              <a:rPr lang="en-US" sz="2000" b="1" dirty="0">
                <a:solidFill>
                  <a:srgbClr val="7030A0"/>
                </a:solidFill>
              </a:rPr>
              <a:t>) </a:t>
            </a:r>
            <a:r>
              <a:rPr lang="en-US" sz="2000" dirty="0"/>
              <a:t>Frequency response of ideal </a:t>
            </a:r>
            <a:r>
              <a:rPr lang="en-US" sz="2000" b="1" dirty="0"/>
              <a:t>low-pass filter </a:t>
            </a:r>
            <a:r>
              <a:rPr lang="en-US" sz="2000" dirty="0"/>
              <a:t>aimed at recovering the original message signal </a:t>
            </a:r>
            <a:r>
              <a:rPr lang="en-US" sz="2000" b="1" dirty="0"/>
              <a:t>g(t) </a:t>
            </a:r>
            <a:r>
              <a:rPr lang="en-US" sz="2000" dirty="0"/>
              <a:t>from its uniformly sampled version.</a:t>
            </a:r>
          </a:p>
        </p:txBody>
      </p:sp>
    </p:spTree>
    <p:extLst>
      <p:ext uri="{BB962C8B-B14F-4D97-AF65-F5344CB8AC3E}">
        <p14:creationId xmlns:p14="http://schemas.microsoft.com/office/powerpoint/2010/main" val="2419361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87276D-4D3C-7F1E-F90E-59B97E5AC92C}"/>
              </a:ext>
            </a:extLst>
          </p:cNvPr>
          <p:cNvSpPr txBox="1"/>
          <p:nvPr/>
        </p:nvSpPr>
        <p:spPr>
          <a:xfrm>
            <a:off x="0" y="125824"/>
            <a:ext cx="9144000" cy="5632311"/>
          </a:xfrm>
          <a:prstGeom prst="rect">
            <a:avLst/>
          </a:prstGeom>
          <a:noFill/>
        </p:spPr>
        <p:txBody>
          <a:bodyPr wrap="square">
            <a:spAutoFit/>
          </a:bodyPr>
          <a:lstStyle/>
          <a:p>
            <a:pPr marL="534988" indent="-534988" algn="just">
              <a:buBlip>
                <a:blip r:embed="rId2"/>
              </a:buBlip>
            </a:pPr>
            <a:r>
              <a:rPr lang="en-US" sz="2400" dirty="0"/>
              <a:t>Uniform sampling at the time domain results in a periodic spectrum with a period equal to the sampling rate. The Fourier transform of the sampled signal g</a:t>
            </a:r>
            <a:r>
              <a:rPr lang="el-GR" sz="2400" baseline="-40000" dirty="0">
                <a:solidFill>
                  <a:srgbClr val="0000FF"/>
                </a:solidFill>
              </a:rPr>
              <a:t>δ</a:t>
            </a:r>
            <a:r>
              <a:rPr lang="en-US" sz="2400" dirty="0"/>
              <a:t>(t)</a:t>
            </a:r>
          </a:p>
          <a:p>
            <a:pPr marL="534988" indent="-534988" algn="just">
              <a:buBlip>
                <a:blip r:embed="rId2"/>
              </a:buBlip>
            </a:pPr>
            <a:endParaRPr lang="en-US" sz="2400" dirty="0"/>
          </a:p>
          <a:p>
            <a:pPr marL="534988" indent="-534988" algn="just">
              <a:buBlip>
                <a:blip r:embed="rId2"/>
              </a:buBlip>
            </a:pPr>
            <a:endParaRPr lang="en-US" sz="2400" dirty="0"/>
          </a:p>
          <a:p>
            <a:pPr marL="534988" indent="-534988" algn="just">
              <a:buBlip>
                <a:blip r:embed="rId2"/>
              </a:buBlip>
            </a:pPr>
            <a:endParaRPr lang="en-US" sz="2400" dirty="0"/>
          </a:p>
          <a:p>
            <a:pPr marL="534988" indent="-534988" algn="just">
              <a:buBlip>
                <a:blip r:embed="rId2"/>
              </a:buBlip>
            </a:pPr>
            <a:r>
              <a:rPr lang="en-US" sz="2400" dirty="0"/>
              <a:t>Suppose, however, that the signal </a:t>
            </a:r>
            <a:r>
              <a:rPr lang="en-US" sz="2400" b="1" dirty="0"/>
              <a:t>g(t) </a:t>
            </a:r>
            <a:r>
              <a:rPr lang="en-US" sz="2400" dirty="0"/>
              <a:t>is strictly band-limited, with no frequency components higher than </a:t>
            </a:r>
            <a:r>
              <a:rPr lang="en-US" sz="2400" b="1" dirty="0"/>
              <a:t>W</a:t>
            </a:r>
            <a:r>
              <a:rPr lang="en-US" sz="2400" dirty="0"/>
              <a:t> hertz. That is, the Fourier transform </a:t>
            </a:r>
            <a:r>
              <a:rPr lang="en-US" sz="2400" b="1" dirty="0"/>
              <a:t>G(f) </a:t>
            </a:r>
            <a:r>
              <a:rPr lang="en-US" sz="2400" dirty="0"/>
              <a:t>of the signal </a:t>
            </a:r>
            <a:r>
              <a:rPr lang="en-US" sz="2400" b="1" dirty="0"/>
              <a:t>g(t) </a:t>
            </a:r>
            <a:r>
              <a:rPr lang="en-US" sz="2400" dirty="0"/>
              <a:t>has the property that </a:t>
            </a:r>
            <a:r>
              <a:rPr lang="en-US" sz="2400" b="1" dirty="0"/>
              <a:t>G(f) </a:t>
            </a:r>
            <a:r>
              <a:rPr lang="en-US" sz="2400" dirty="0"/>
              <a:t>is zero for </a:t>
            </a:r>
            <a:r>
              <a:rPr lang="en-US" sz="2400" b="1" dirty="0"/>
              <a:t>|f|&gt;W </a:t>
            </a:r>
            <a:r>
              <a:rPr lang="en-US" sz="2400" dirty="0"/>
              <a:t>as illustrated in Fig (</a:t>
            </a:r>
            <a:r>
              <a:rPr lang="en-US" sz="2400" b="1" dirty="0">
                <a:solidFill>
                  <a:srgbClr val="FF00FF"/>
                </a:solidFill>
              </a:rPr>
              <a:t>2</a:t>
            </a:r>
            <a:r>
              <a:rPr lang="en-US" sz="2400" dirty="0">
                <a:solidFill>
                  <a:srgbClr val="FF0000"/>
                </a:solidFill>
              </a:rPr>
              <a:t>a</a:t>
            </a:r>
            <a:r>
              <a:rPr lang="en-US" sz="2400" dirty="0"/>
              <a:t>).</a:t>
            </a:r>
          </a:p>
          <a:p>
            <a:pPr marL="534988" indent="-534988" algn="just">
              <a:buBlip>
                <a:blip r:embed="rId2"/>
              </a:buBlip>
            </a:pPr>
            <a:endParaRPr lang="en-US" sz="2400" dirty="0"/>
          </a:p>
          <a:p>
            <a:pPr marL="534988" indent="-534988" algn="just">
              <a:buBlip>
                <a:blip r:embed="rId2"/>
              </a:buBlip>
            </a:pPr>
            <a:r>
              <a:rPr lang="en-US" sz="2400" dirty="0"/>
              <a:t>Suppose we choose the sampling period </a:t>
            </a:r>
            <a:r>
              <a:rPr lang="en-US" sz="2400" b="1" dirty="0"/>
              <a:t>T</a:t>
            </a:r>
            <a:r>
              <a:rPr lang="en-US" sz="2400" b="1" baseline="-25000" dirty="0"/>
              <a:t>s</a:t>
            </a:r>
            <a:r>
              <a:rPr lang="en-US" sz="2400" b="1" dirty="0"/>
              <a:t>=1/2W</a:t>
            </a:r>
            <a:r>
              <a:rPr lang="en-US" sz="2400" dirty="0"/>
              <a:t>, then the corresponding spectrum of the sampled signal becomes as shown in Fig (</a:t>
            </a:r>
            <a:r>
              <a:rPr lang="en-US" sz="2400" b="1" dirty="0">
                <a:solidFill>
                  <a:srgbClr val="FF00FF"/>
                </a:solidFill>
              </a:rPr>
              <a:t>2</a:t>
            </a:r>
            <a:r>
              <a:rPr lang="en-US" sz="2400" dirty="0">
                <a:solidFill>
                  <a:srgbClr val="FF0000"/>
                </a:solidFill>
              </a:rPr>
              <a:t>b</a:t>
            </a:r>
            <a:r>
              <a:rPr lang="en-US" sz="2400" dirty="0"/>
              <a:t>).  And the Fourier transform of </a:t>
            </a:r>
            <a:r>
              <a:rPr lang="en-US" sz="2400" b="1" dirty="0"/>
              <a:t>g</a:t>
            </a:r>
            <a:r>
              <a:rPr lang="el-GR" sz="2400" b="1" baseline="-25000" dirty="0">
                <a:solidFill>
                  <a:srgbClr val="0000FF"/>
                </a:solidFill>
              </a:rPr>
              <a:t>δ</a:t>
            </a:r>
            <a:r>
              <a:rPr lang="en-US" sz="2400" b="1" dirty="0"/>
              <a:t>(t)</a:t>
            </a:r>
            <a:r>
              <a:rPr lang="en-US" sz="2400" dirty="0"/>
              <a:t> given in Eqn.(</a:t>
            </a:r>
            <a:r>
              <a:rPr lang="en-US" sz="2400" b="1" dirty="0">
                <a:solidFill>
                  <a:srgbClr val="0000FF"/>
                </a:solidFill>
              </a:rPr>
              <a:t>2</a:t>
            </a:r>
            <a:r>
              <a:rPr lang="en-US" sz="2400" dirty="0"/>
              <a:t>)  becomes </a:t>
            </a:r>
          </a:p>
        </p:txBody>
      </p:sp>
      <p:pic>
        <p:nvPicPr>
          <p:cNvPr id="5" name="Picture 4">
            <a:extLst>
              <a:ext uri="{FF2B5EF4-FFF2-40B4-BE49-F238E27FC236}">
                <a16:creationId xmlns:a16="http://schemas.microsoft.com/office/drawing/2014/main" id="{DADE2FE1-68ED-BABC-9FF8-78E990986489}"/>
              </a:ext>
            </a:extLst>
          </p:cNvPr>
          <p:cNvPicPr>
            <a:picLocks noChangeAspect="1"/>
          </p:cNvPicPr>
          <p:nvPr/>
        </p:nvPicPr>
        <p:blipFill>
          <a:blip r:embed="rId3"/>
          <a:stretch>
            <a:fillRect/>
          </a:stretch>
        </p:blipFill>
        <p:spPr>
          <a:xfrm>
            <a:off x="1885292" y="1305166"/>
            <a:ext cx="4953691" cy="1009791"/>
          </a:xfrm>
          <a:prstGeom prst="rect">
            <a:avLst/>
          </a:prstGeom>
          <a:ln>
            <a:solidFill>
              <a:schemeClr val="accent1"/>
            </a:solidFill>
          </a:ln>
        </p:spPr>
      </p:pic>
      <p:sp>
        <p:nvSpPr>
          <p:cNvPr id="6" name="TextBox 5">
            <a:extLst>
              <a:ext uri="{FF2B5EF4-FFF2-40B4-BE49-F238E27FC236}">
                <a16:creationId xmlns:a16="http://schemas.microsoft.com/office/drawing/2014/main" id="{F5CE0662-BA84-DBA2-ADA1-7A9AA3189632}"/>
              </a:ext>
            </a:extLst>
          </p:cNvPr>
          <p:cNvSpPr txBox="1"/>
          <p:nvPr/>
        </p:nvSpPr>
        <p:spPr>
          <a:xfrm>
            <a:off x="8458200" y="1605196"/>
            <a:ext cx="668773" cy="369332"/>
          </a:xfrm>
          <a:prstGeom prst="rect">
            <a:avLst/>
          </a:prstGeom>
          <a:noFill/>
        </p:spPr>
        <p:txBody>
          <a:bodyPr wrap="none" rtlCol="0">
            <a:spAutoFit/>
          </a:bodyPr>
          <a:lstStyle/>
          <a:p>
            <a:r>
              <a:rPr lang="en-US" b="1" dirty="0">
                <a:sym typeface="Wingdings" pitchFamily="2" charset="2"/>
              </a:rPr>
              <a:t>(</a:t>
            </a:r>
            <a:r>
              <a:rPr lang="en-US" b="1" dirty="0">
                <a:solidFill>
                  <a:srgbClr val="0000FF"/>
                </a:solidFill>
                <a:sym typeface="Wingdings" pitchFamily="2" charset="2"/>
              </a:rPr>
              <a:t>2</a:t>
            </a:r>
            <a:r>
              <a:rPr lang="en-US" b="1" dirty="0">
                <a:sym typeface="Wingdings" pitchFamily="2" charset="2"/>
              </a:rPr>
              <a:t>)</a:t>
            </a:r>
            <a:endParaRPr lang="en-US" b="1" dirty="0"/>
          </a:p>
        </p:txBody>
      </p:sp>
      <p:pic>
        <p:nvPicPr>
          <p:cNvPr id="8" name="Picture 7">
            <a:extLst>
              <a:ext uri="{FF2B5EF4-FFF2-40B4-BE49-F238E27FC236}">
                <a16:creationId xmlns:a16="http://schemas.microsoft.com/office/drawing/2014/main" id="{E10E90D0-ED0B-E58C-A21A-C13B2F49CBC1}"/>
              </a:ext>
            </a:extLst>
          </p:cNvPr>
          <p:cNvPicPr>
            <a:picLocks noChangeAspect="1"/>
          </p:cNvPicPr>
          <p:nvPr/>
        </p:nvPicPr>
        <p:blipFill>
          <a:blip r:embed="rId4"/>
          <a:stretch>
            <a:fillRect/>
          </a:stretch>
        </p:blipFill>
        <p:spPr>
          <a:xfrm>
            <a:off x="1904344" y="5552834"/>
            <a:ext cx="4934639" cy="876422"/>
          </a:xfrm>
          <a:prstGeom prst="rect">
            <a:avLst/>
          </a:prstGeom>
          <a:ln>
            <a:solidFill>
              <a:schemeClr val="accent1"/>
            </a:solidFill>
          </a:ln>
        </p:spPr>
      </p:pic>
      <p:sp>
        <p:nvSpPr>
          <p:cNvPr id="9" name="TextBox 8">
            <a:extLst>
              <a:ext uri="{FF2B5EF4-FFF2-40B4-BE49-F238E27FC236}">
                <a16:creationId xmlns:a16="http://schemas.microsoft.com/office/drawing/2014/main" id="{A8946B7A-666D-968B-EFCF-1B35720E4A58}"/>
              </a:ext>
            </a:extLst>
          </p:cNvPr>
          <p:cNvSpPr txBox="1"/>
          <p:nvPr/>
        </p:nvSpPr>
        <p:spPr>
          <a:xfrm>
            <a:off x="8458200" y="5806379"/>
            <a:ext cx="668773" cy="369332"/>
          </a:xfrm>
          <a:prstGeom prst="rect">
            <a:avLst/>
          </a:prstGeom>
          <a:noFill/>
        </p:spPr>
        <p:txBody>
          <a:bodyPr wrap="none" rtlCol="0">
            <a:spAutoFit/>
          </a:bodyPr>
          <a:lstStyle/>
          <a:p>
            <a:r>
              <a:rPr lang="en-US" b="1" dirty="0">
                <a:sym typeface="Wingdings" pitchFamily="2" charset="2"/>
              </a:rPr>
              <a:t>(</a:t>
            </a:r>
            <a:r>
              <a:rPr lang="en-US" b="1" dirty="0">
                <a:solidFill>
                  <a:srgbClr val="0000FF"/>
                </a:solidFill>
                <a:sym typeface="Wingdings" pitchFamily="2" charset="2"/>
              </a:rPr>
              <a:t>3</a:t>
            </a:r>
            <a:r>
              <a:rPr lang="en-US" b="1" dirty="0">
                <a:sym typeface="Wingdings" pitchFamily="2" charset="2"/>
              </a:rPr>
              <a:t>)</a:t>
            </a:r>
            <a:endParaRPr lang="en-US" b="1" dirty="0"/>
          </a:p>
        </p:txBody>
      </p:sp>
    </p:spTree>
    <p:extLst>
      <p:ext uri="{BB962C8B-B14F-4D97-AF65-F5344CB8AC3E}">
        <p14:creationId xmlns:p14="http://schemas.microsoft.com/office/powerpoint/2010/main" val="3835358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1663559-7789-62F9-FFED-9C0C6676A568}"/>
              </a:ext>
            </a:extLst>
          </p:cNvPr>
          <p:cNvPicPr>
            <a:picLocks noChangeAspect="1"/>
          </p:cNvPicPr>
          <p:nvPr/>
        </p:nvPicPr>
        <p:blipFill>
          <a:blip r:embed="rId2"/>
          <a:stretch>
            <a:fillRect/>
          </a:stretch>
        </p:blipFill>
        <p:spPr>
          <a:xfrm>
            <a:off x="1324185" y="3578900"/>
            <a:ext cx="5451369" cy="3083969"/>
          </a:xfrm>
          <a:prstGeom prst="rect">
            <a:avLst/>
          </a:prstGeom>
        </p:spPr>
      </p:pic>
      <p:sp>
        <p:nvSpPr>
          <p:cNvPr id="2" name="TextBox 1">
            <a:extLst>
              <a:ext uri="{FF2B5EF4-FFF2-40B4-BE49-F238E27FC236}">
                <a16:creationId xmlns:a16="http://schemas.microsoft.com/office/drawing/2014/main" id="{B9423792-25B7-74D5-9B84-4B92AAAEF861}"/>
              </a:ext>
            </a:extLst>
          </p:cNvPr>
          <p:cNvSpPr txBox="1"/>
          <p:nvPr/>
        </p:nvSpPr>
        <p:spPr>
          <a:xfrm>
            <a:off x="0" y="125824"/>
            <a:ext cx="9144000" cy="3785652"/>
          </a:xfrm>
          <a:prstGeom prst="rect">
            <a:avLst/>
          </a:prstGeom>
          <a:noFill/>
        </p:spPr>
        <p:txBody>
          <a:bodyPr wrap="square">
            <a:spAutoFit/>
          </a:bodyPr>
          <a:lstStyle/>
          <a:p>
            <a:pPr algn="just"/>
            <a:r>
              <a:rPr lang="en-US" sz="2400" b="1" u="sng" dirty="0">
                <a:solidFill>
                  <a:srgbClr val="FF0000"/>
                </a:solidFill>
              </a:rPr>
              <a:t>Signal Reconstruction:</a:t>
            </a:r>
          </a:p>
          <a:p>
            <a:pPr marL="534988" indent="-534988" algn="just">
              <a:buBlip>
                <a:blip r:embed="rId3"/>
              </a:buBlip>
            </a:pPr>
            <a:r>
              <a:rPr lang="en-US" sz="2400" dirty="0"/>
              <a:t>Equation (</a:t>
            </a:r>
            <a:r>
              <a:rPr lang="en-US" sz="2400" b="1" dirty="0">
                <a:solidFill>
                  <a:srgbClr val="0000FF"/>
                </a:solidFill>
              </a:rPr>
              <a:t>3</a:t>
            </a:r>
            <a:r>
              <a:rPr lang="en-US" sz="2400" dirty="0"/>
              <a:t>) shows that g(t) can be uniquely determined from g(n/2W). In other words, g(n/2W) contains all the information about g(t).</a:t>
            </a:r>
          </a:p>
          <a:p>
            <a:pPr marL="534988" indent="-534988" algn="just">
              <a:buBlip>
                <a:blip r:embed="rId3"/>
              </a:buBlip>
            </a:pPr>
            <a:r>
              <a:rPr lang="en-US" sz="2400" dirty="0"/>
              <a:t>From the spectrum in Figure </a:t>
            </a:r>
            <a:r>
              <a:rPr lang="en-US" sz="2400" dirty="0">
                <a:solidFill>
                  <a:srgbClr val="FF0000"/>
                </a:solidFill>
              </a:rPr>
              <a:t>2</a:t>
            </a:r>
            <a:r>
              <a:rPr lang="en-US" sz="2400" dirty="0"/>
              <a:t>(</a:t>
            </a:r>
            <a:r>
              <a:rPr lang="en-US" sz="2400" b="1" dirty="0">
                <a:solidFill>
                  <a:srgbClr val="FF00FF"/>
                </a:solidFill>
              </a:rPr>
              <a:t>a</a:t>
            </a:r>
            <a:r>
              <a:rPr lang="en-US" sz="2400" dirty="0"/>
              <a:t>) and </a:t>
            </a:r>
            <a:r>
              <a:rPr lang="en-US" sz="2400" dirty="0">
                <a:solidFill>
                  <a:srgbClr val="FF0000"/>
                </a:solidFill>
              </a:rPr>
              <a:t>2</a:t>
            </a:r>
            <a:r>
              <a:rPr lang="en-US" sz="2400" dirty="0"/>
              <a:t>(</a:t>
            </a:r>
            <a:r>
              <a:rPr lang="en-US" sz="2400" b="1" dirty="0"/>
              <a:t>b</a:t>
            </a:r>
            <a:r>
              <a:rPr lang="en-US" sz="2400" dirty="0"/>
              <a:t>), we can understand that</a:t>
            </a:r>
          </a:p>
          <a:p>
            <a:pPr marL="534988" indent="-534988" algn="just">
              <a:buBlip>
                <a:blip r:embed="rId3"/>
              </a:buBlip>
            </a:pPr>
            <a:endParaRPr lang="en-US" sz="2400" dirty="0"/>
          </a:p>
          <a:p>
            <a:pPr marL="534988" indent="-534988" algn="just">
              <a:buBlip>
                <a:blip r:embed="rId3"/>
              </a:buBlip>
            </a:pPr>
            <a:endParaRPr lang="en-US" sz="2400" dirty="0"/>
          </a:p>
          <a:p>
            <a:pPr marL="534988" indent="-534988" algn="just">
              <a:buBlip>
                <a:blip r:embed="rId3"/>
              </a:buBlip>
            </a:pPr>
            <a:r>
              <a:rPr lang="en-US" sz="2400" dirty="0"/>
              <a:t>Intuitively, let us take the inverse Fourier Transform of  eqn. (</a:t>
            </a:r>
            <a:r>
              <a:rPr lang="en-US" sz="2400" b="1" dirty="0">
                <a:solidFill>
                  <a:srgbClr val="0000FF"/>
                </a:solidFill>
              </a:rPr>
              <a:t>4</a:t>
            </a:r>
            <a:r>
              <a:rPr lang="en-US" sz="2400" dirty="0"/>
              <a:t>), and look for its meaningful insights.</a:t>
            </a:r>
          </a:p>
          <a:p>
            <a:pPr marL="534988" indent="-534988" algn="just">
              <a:buBlip>
                <a:blip r:embed="rId3"/>
              </a:buBlip>
            </a:pPr>
            <a:endParaRPr lang="en-US" sz="2400" dirty="0"/>
          </a:p>
        </p:txBody>
      </p:sp>
      <p:sp>
        <p:nvSpPr>
          <p:cNvPr id="5" name="Rectangle: Rounded Corners 4">
            <a:extLst>
              <a:ext uri="{FF2B5EF4-FFF2-40B4-BE49-F238E27FC236}">
                <a16:creationId xmlns:a16="http://schemas.microsoft.com/office/drawing/2014/main" id="{52F37363-956E-8773-182D-7A031C22C715}"/>
              </a:ext>
            </a:extLst>
          </p:cNvPr>
          <p:cNvSpPr/>
          <p:nvPr/>
        </p:nvSpPr>
        <p:spPr>
          <a:xfrm>
            <a:off x="1514007" y="6061053"/>
            <a:ext cx="3102964" cy="550125"/>
          </a:xfrm>
          <a:prstGeom prst="roundRect">
            <a:avLst/>
          </a:prstGeom>
          <a:noFill/>
          <a:ln>
            <a:solidFill>
              <a:srgbClr val="FF00FF"/>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TextBox 5">
            <a:extLst>
              <a:ext uri="{FF2B5EF4-FFF2-40B4-BE49-F238E27FC236}">
                <a16:creationId xmlns:a16="http://schemas.microsoft.com/office/drawing/2014/main" id="{B82B9DE6-3BBE-1438-5829-62DEF16C99C6}"/>
              </a:ext>
            </a:extLst>
          </p:cNvPr>
          <p:cNvSpPr txBox="1"/>
          <p:nvPr/>
        </p:nvSpPr>
        <p:spPr>
          <a:xfrm>
            <a:off x="8458200" y="5896319"/>
            <a:ext cx="671979" cy="369332"/>
          </a:xfrm>
          <a:prstGeom prst="rect">
            <a:avLst/>
          </a:prstGeom>
          <a:noFill/>
        </p:spPr>
        <p:txBody>
          <a:bodyPr wrap="none" rtlCol="0">
            <a:spAutoFit/>
          </a:bodyPr>
          <a:lstStyle/>
          <a:p>
            <a:r>
              <a:rPr lang="en-US" b="1" dirty="0">
                <a:sym typeface="Wingdings" pitchFamily="2" charset="2"/>
              </a:rPr>
              <a:t>(</a:t>
            </a:r>
            <a:r>
              <a:rPr lang="en-US" b="1" dirty="0">
                <a:solidFill>
                  <a:srgbClr val="0000FF"/>
                </a:solidFill>
                <a:sym typeface="Wingdings" pitchFamily="2" charset="2"/>
              </a:rPr>
              <a:t>5</a:t>
            </a:r>
            <a:r>
              <a:rPr lang="en-US" b="1" dirty="0">
                <a:sym typeface="Wingdings" pitchFamily="2" charset="2"/>
              </a:rPr>
              <a:t>)</a:t>
            </a:r>
            <a:endParaRPr lang="en-US" b="1" dirty="0"/>
          </a:p>
        </p:txBody>
      </p:sp>
      <p:sp>
        <p:nvSpPr>
          <p:cNvPr id="3" name="TextBox 2">
            <a:extLst>
              <a:ext uri="{FF2B5EF4-FFF2-40B4-BE49-F238E27FC236}">
                <a16:creationId xmlns:a16="http://schemas.microsoft.com/office/drawing/2014/main" id="{3586946B-95C2-4D16-2856-B631559BCB66}"/>
              </a:ext>
            </a:extLst>
          </p:cNvPr>
          <p:cNvSpPr txBox="1"/>
          <p:nvPr/>
        </p:nvSpPr>
        <p:spPr>
          <a:xfrm>
            <a:off x="8472021" y="2175177"/>
            <a:ext cx="671979" cy="369332"/>
          </a:xfrm>
          <a:prstGeom prst="rect">
            <a:avLst/>
          </a:prstGeom>
          <a:noFill/>
        </p:spPr>
        <p:txBody>
          <a:bodyPr wrap="none" rtlCol="0">
            <a:spAutoFit/>
          </a:bodyPr>
          <a:lstStyle/>
          <a:p>
            <a:r>
              <a:rPr lang="en-US" b="1" dirty="0">
                <a:sym typeface="Wingdings" pitchFamily="2" charset="2"/>
              </a:rPr>
              <a:t>(</a:t>
            </a:r>
            <a:r>
              <a:rPr lang="en-US" b="1" dirty="0">
                <a:solidFill>
                  <a:srgbClr val="0000FF"/>
                </a:solidFill>
                <a:sym typeface="Wingdings" pitchFamily="2" charset="2"/>
              </a:rPr>
              <a:t>4</a:t>
            </a:r>
            <a:r>
              <a:rPr lang="en-US" b="1" dirty="0">
                <a:sym typeface="Wingdings" pitchFamily="2" charset="2"/>
              </a:rPr>
              <a:t>)</a:t>
            </a:r>
            <a:endParaRPr lang="en-US" b="1" dirty="0"/>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E7FBAB64-8173-A143-91B3-3BE561629407}"/>
                  </a:ext>
                </a:extLst>
              </p:cNvPr>
              <p:cNvSpPr txBox="1"/>
              <p:nvPr/>
            </p:nvSpPr>
            <p:spPr>
              <a:xfrm>
                <a:off x="2453909" y="2084758"/>
                <a:ext cx="2200218" cy="523220"/>
              </a:xfrm>
              <a:prstGeom prst="rect">
                <a:avLst/>
              </a:prstGeom>
              <a:noFill/>
              <a:ln>
                <a:solidFill>
                  <a:schemeClr val="accent1"/>
                </a:solidFill>
              </a:ln>
            </p:spPr>
            <p:txBody>
              <a:bodyPr wrap="none" lIns="0" tIns="0" rIns="0" bIns="0" rtlCol="0">
                <a:spAutoFit/>
              </a:bodyPr>
              <a:lstStyle/>
              <a:p>
                <a:pPr/>
                <a:r>
                  <a:rPr lang="en-US" sz="2400" b="0" dirty="0"/>
                  <a:t>G</a:t>
                </a:r>
                <a14:m>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𝑓</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r>
                          <a:rPr lang="en-US" sz="2400" b="0" i="1" smtClean="0">
                            <a:latin typeface="Cambria Math" panose="02040503050406030204" pitchFamily="18" charset="0"/>
                          </a:rPr>
                          <m:t>𝑊</m:t>
                        </m:r>
                      </m:den>
                    </m:f>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𝐺</m:t>
                        </m:r>
                      </m:e>
                      <m:sub>
                        <m:r>
                          <a:rPr lang="en-US" sz="2400" b="0" i="1" smtClean="0">
                            <a:latin typeface="Cambria Math" panose="02040503050406030204" pitchFamily="18" charset="0"/>
                            <a:ea typeface="Cambria Math" panose="02040503050406030204" pitchFamily="18" charset="0"/>
                          </a:rPr>
                          <m:t>𝛿</m:t>
                        </m:r>
                      </m:sub>
                    </m:sSub>
                    <m:d>
                      <m:dPr>
                        <m:ctrlPr>
                          <a:rPr lang="en-US" sz="2400" i="1">
                            <a:latin typeface="Cambria Math" panose="02040503050406030204" pitchFamily="18" charset="0"/>
                          </a:rPr>
                        </m:ctrlPr>
                      </m:dPr>
                      <m:e>
                        <m:r>
                          <a:rPr lang="en-US" sz="2400" i="1">
                            <a:latin typeface="Cambria Math" panose="02040503050406030204" pitchFamily="18" charset="0"/>
                          </a:rPr>
                          <m:t>𝑓</m:t>
                        </m:r>
                      </m:e>
                    </m:d>
                  </m:oMath>
                </a14:m>
                <a:endParaRPr lang="en-US" sz="2400" dirty="0"/>
              </a:p>
            </p:txBody>
          </p:sp>
        </mc:Choice>
        <mc:Fallback>
          <p:sp>
            <p:nvSpPr>
              <p:cNvPr id="4" name="TextBox 3">
                <a:extLst>
                  <a:ext uri="{FF2B5EF4-FFF2-40B4-BE49-F238E27FC236}">
                    <a16:creationId xmlns:a16="http://schemas.microsoft.com/office/drawing/2014/main" id="{E7FBAB64-8173-A143-91B3-3BE561629407}"/>
                  </a:ext>
                </a:extLst>
              </p:cNvPr>
              <p:cNvSpPr txBox="1">
                <a:spLocks noRot="1" noChangeAspect="1" noMove="1" noResize="1" noEditPoints="1" noAdjustHandles="1" noChangeArrowheads="1" noChangeShapeType="1" noTextEdit="1"/>
              </p:cNvSpPr>
              <p:nvPr/>
            </p:nvSpPr>
            <p:spPr>
              <a:xfrm>
                <a:off x="2453909" y="2084758"/>
                <a:ext cx="2200218" cy="523220"/>
              </a:xfrm>
              <a:prstGeom prst="rect">
                <a:avLst/>
              </a:prstGeom>
              <a:blipFill>
                <a:blip r:embed="rId4"/>
                <a:stretch>
                  <a:fillRect l="-8287" t="-2273" b="-18182"/>
                </a:stretch>
              </a:blipFill>
              <a:ln>
                <a:solidFill>
                  <a:schemeClr val="accent1"/>
                </a:solidFill>
              </a:ln>
            </p:spPr>
            <p:txBody>
              <a:bodyPr/>
              <a:lstStyle/>
              <a:p>
                <a:r>
                  <a:rPr lang="en-US">
                    <a:noFill/>
                  </a:rPr>
                  <a:t> </a:t>
                </a:r>
              </a:p>
            </p:txBody>
          </p:sp>
        </mc:Fallback>
      </mc:AlternateContent>
    </p:spTree>
    <p:extLst>
      <p:ext uri="{BB962C8B-B14F-4D97-AF65-F5344CB8AC3E}">
        <p14:creationId xmlns:p14="http://schemas.microsoft.com/office/powerpoint/2010/main" val="2191024990"/>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9474</TotalTime>
  <Words>5371</Words>
  <Application>Microsoft Office PowerPoint</Application>
  <PresentationFormat>On-screen Show (4:3)</PresentationFormat>
  <Paragraphs>437</Paragraphs>
  <Slides>62</Slides>
  <Notes>4</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62</vt:i4>
      </vt:variant>
    </vt:vector>
  </HeadingPairs>
  <TitlesOfParts>
    <vt:vector size="74" baseType="lpstr">
      <vt:lpstr>Arial</vt:lpstr>
      <vt:lpstr>Calibri</vt:lpstr>
      <vt:lpstr>Calibri Light</vt:lpstr>
      <vt:lpstr>Cambria Math</vt:lpstr>
      <vt:lpstr>Courier New</vt:lpstr>
      <vt:lpstr>Fira Sans Condensed ExtraBold</vt:lpstr>
      <vt:lpstr>Gill Sans MT</vt:lpstr>
      <vt:lpstr>Sabon-Italic</vt:lpstr>
      <vt:lpstr>Sabon-Roman</vt:lpstr>
      <vt:lpstr>Times New Roman</vt:lpstr>
      <vt:lpstr>Custom Design</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1330</dc:creator>
  <cp:lastModifiedBy>1330</cp:lastModifiedBy>
  <cp:revision>264</cp:revision>
  <dcterms:created xsi:type="dcterms:W3CDTF">2022-06-20T01:56:24Z</dcterms:created>
  <dcterms:modified xsi:type="dcterms:W3CDTF">2022-12-07T02:08:14Z</dcterms:modified>
</cp:coreProperties>
</file>