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56" r:id="rId5"/>
    <p:sldId id="313" r:id="rId6"/>
    <p:sldId id="314" r:id="rId7"/>
    <p:sldId id="315" r:id="rId8"/>
    <p:sldId id="318" r:id="rId9"/>
    <p:sldId id="320" r:id="rId10"/>
    <p:sldId id="319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F4D36-1D2B-47AE-8170-34509ADAE93A}" v="1" dt="2023-01-27T08:48:33.015"/>
    <p1510:client id="{16541ADB-AEC1-41D4-AFF6-51391E87E092}" v="1" dt="2023-01-28T01:16:45.165"/>
    <p1510:client id="{3189FC6F-367D-4898-8A03-236F68453F2A}" v="1" dt="2023-02-11T02:21:45.175"/>
    <p1510:client id="{569F471F-0FA0-413A-88EC-2FC9A486D007}" v="2" dt="2022-12-16T15:25:43.636"/>
    <p1510:client id="{87757387-C0E2-4F6D-B27E-A252B4F5A126}" v="6" dt="2023-02-12T03:56:07.341"/>
    <p1510:client id="{92691C6E-DCFB-4349-9926-D0BE8A51A507}" v="2" dt="2023-03-17T04:13:20.292"/>
    <p1510:client id="{AC233C77-4CE5-4387-AC84-F5E712DBC822}" v="2" dt="2023-01-26T15:52:15.712"/>
    <p1510:client id="{AD6B42E9-A012-49B2-99B8-6EE2A9EE72FA}" v="1" dt="2023-04-10T17:32:52.696"/>
    <p1510:client id="{BA52F185-1B7A-4157-A79E-552CB50DA3E5}" v="1" dt="2022-12-18T14:28:48.236"/>
    <p1510:client id="{E67626C7-E390-44C9-AA25-D3311F9B2BAB}" v="1" dt="2022-12-18T14:25:5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lessh Khumar L S" userId="S::shailesshkhumar.ls2021@vitstudent.ac.in::6597858e-490c-4b81-8026-f1415151bef7" providerId="AD" clId="Web-{E67626C7-E390-44C9-AA25-D3311F9B2BAB}"/>
    <pc:docChg chg="modSld">
      <pc:chgData name="Shailessh Khumar L S" userId="S::shailesshkhumar.ls2021@vitstudent.ac.in::6597858e-490c-4b81-8026-f1415151bef7" providerId="AD" clId="Web-{E67626C7-E390-44C9-AA25-D3311F9B2BAB}" dt="2022-12-18T14:25:59.115" v="0" actId="1076"/>
      <pc:docMkLst>
        <pc:docMk/>
      </pc:docMkLst>
      <pc:sldChg chg="modSp">
        <pc:chgData name="Shailessh Khumar L S" userId="S::shailesshkhumar.ls2021@vitstudent.ac.in::6597858e-490c-4b81-8026-f1415151bef7" providerId="AD" clId="Web-{E67626C7-E390-44C9-AA25-D3311F9B2BAB}" dt="2022-12-18T14:25:59.115" v="0" actId="1076"/>
        <pc:sldMkLst>
          <pc:docMk/>
          <pc:sldMk cId="2261852565" sldId="288"/>
        </pc:sldMkLst>
        <pc:picChg chg="mod">
          <ac:chgData name="Shailessh Khumar L S" userId="S::shailesshkhumar.ls2021@vitstudent.ac.in::6597858e-490c-4b81-8026-f1415151bef7" providerId="AD" clId="Web-{E67626C7-E390-44C9-AA25-D3311F9B2BAB}" dt="2022-12-18T14:25:59.115" v="0" actId="1076"/>
          <ac:picMkLst>
            <pc:docMk/>
            <pc:sldMk cId="2261852565" sldId="288"/>
            <ac:picMk id="120836" creationId="{00000000-0000-0000-0000-000000000000}"/>
          </ac:picMkLst>
        </pc:picChg>
      </pc:sldChg>
    </pc:docChg>
  </pc:docChgLst>
  <pc:docChgLst>
    <pc:chgData name="Annaa Mounika" userId="S::annaa.mounika2021@vitstudent.ac.in::7878331f-38c4-4e00-b2d0-3a61b32c1b7f" providerId="AD" clId="Web-{3189FC6F-367D-4898-8A03-236F68453F2A}"/>
    <pc:docChg chg="modSld">
      <pc:chgData name="Annaa Mounika" userId="S::annaa.mounika2021@vitstudent.ac.in::7878331f-38c4-4e00-b2d0-3a61b32c1b7f" providerId="AD" clId="Web-{3189FC6F-367D-4898-8A03-236F68453F2A}" dt="2023-02-11T02:21:45.175" v="0" actId="1076"/>
      <pc:docMkLst>
        <pc:docMk/>
      </pc:docMkLst>
      <pc:sldChg chg="modSp">
        <pc:chgData name="Annaa Mounika" userId="S::annaa.mounika2021@vitstudent.ac.in::7878331f-38c4-4e00-b2d0-3a61b32c1b7f" providerId="AD" clId="Web-{3189FC6F-367D-4898-8A03-236F68453F2A}" dt="2023-02-11T02:21:45.175" v="0" actId="1076"/>
        <pc:sldMkLst>
          <pc:docMk/>
          <pc:sldMk cId="2792595068" sldId="315"/>
        </pc:sldMkLst>
        <pc:picChg chg="mod">
          <ac:chgData name="Annaa Mounika" userId="S::annaa.mounika2021@vitstudent.ac.in::7878331f-38c4-4e00-b2d0-3a61b32c1b7f" providerId="AD" clId="Web-{3189FC6F-367D-4898-8A03-236F68453F2A}" dt="2023-02-11T02:21:45.175" v="0" actId="1076"/>
          <ac:picMkLst>
            <pc:docMk/>
            <pc:sldMk cId="2792595068" sldId="315"/>
            <ac:picMk id="3074" creationId="{00000000-0000-0000-0000-000000000000}"/>
          </ac:picMkLst>
        </pc:picChg>
      </pc:sldChg>
    </pc:docChg>
  </pc:docChgLst>
  <pc:docChgLst>
    <pc:chgData name="Yogender Raju R" userId="S::yogenderraju.r2021@vitstudent.ac.in::f4fef3fa-f186-47eb-91e9-67c5062d62d0" providerId="AD" clId="Web-{AC233C77-4CE5-4387-AC84-F5E712DBC822}"/>
    <pc:docChg chg="modSld">
      <pc:chgData name="Yogender Raju R" userId="S::yogenderraju.r2021@vitstudent.ac.in::f4fef3fa-f186-47eb-91e9-67c5062d62d0" providerId="AD" clId="Web-{AC233C77-4CE5-4387-AC84-F5E712DBC822}" dt="2023-01-26T15:52:15.712" v="1" actId="1076"/>
      <pc:docMkLst>
        <pc:docMk/>
      </pc:docMkLst>
      <pc:sldChg chg="modSp">
        <pc:chgData name="Yogender Raju R" userId="S::yogenderraju.r2021@vitstudent.ac.in::f4fef3fa-f186-47eb-91e9-67c5062d62d0" providerId="AD" clId="Web-{AC233C77-4CE5-4387-AC84-F5E712DBC822}" dt="2023-01-26T02:39:34.373" v="0" actId="1076"/>
        <pc:sldMkLst>
          <pc:docMk/>
          <pc:sldMk cId="2418721056" sldId="256"/>
        </pc:sldMkLst>
        <pc:picChg chg="mod">
          <ac:chgData name="Yogender Raju R" userId="S::yogenderraju.r2021@vitstudent.ac.in::f4fef3fa-f186-47eb-91e9-67c5062d62d0" providerId="AD" clId="Web-{AC233C77-4CE5-4387-AC84-F5E712DBC822}" dt="2023-01-26T02:39:34.373" v="0" actId="1076"/>
          <ac:picMkLst>
            <pc:docMk/>
            <pc:sldMk cId="2418721056" sldId="256"/>
            <ac:picMk id="4" creationId="{00000000-0000-0000-0000-000000000000}"/>
          </ac:picMkLst>
        </pc:picChg>
      </pc:sldChg>
      <pc:sldChg chg="modSp">
        <pc:chgData name="Yogender Raju R" userId="S::yogenderraju.r2021@vitstudent.ac.in::f4fef3fa-f186-47eb-91e9-67c5062d62d0" providerId="AD" clId="Web-{AC233C77-4CE5-4387-AC84-F5E712DBC822}" dt="2023-01-26T15:52:15.712" v="1" actId="1076"/>
        <pc:sldMkLst>
          <pc:docMk/>
          <pc:sldMk cId="36573988" sldId="278"/>
        </pc:sldMkLst>
        <pc:picChg chg="mod">
          <ac:chgData name="Yogender Raju R" userId="S::yogenderraju.r2021@vitstudent.ac.in::f4fef3fa-f186-47eb-91e9-67c5062d62d0" providerId="AD" clId="Web-{AC233C77-4CE5-4387-AC84-F5E712DBC822}" dt="2023-01-26T15:52:15.712" v="1" actId="1076"/>
          <ac:picMkLst>
            <pc:docMk/>
            <pc:sldMk cId="36573988" sldId="278"/>
            <ac:picMk id="116740" creationId="{00000000-0000-0000-0000-000000000000}"/>
          </ac:picMkLst>
        </pc:picChg>
      </pc:sldChg>
    </pc:docChg>
  </pc:docChgLst>
  <pc:docChgLst>
    <pc:chgData name="Santhosh Kumar S" userId="S::santhoshkumar.s2021c@vitstudent.ac.in::649a0539-3834-41b7-b6eb-e5e960cc799c" providerId="AD" clId="Web-{122F4D36-1D2B-47AE-8170-34509ADAE93A}"/>
    <pc:docChg chg="modSld">
      <pc:chgData name="Santhosh Kumar S" userId="S::santhoshkumar.s2021c@vitstudent.ac.in::649a0539-3834-41b7-b6eb-e5e960cc799c" providerId="AD" clId="Web-{122F4D36-1D2B-47AE-8170-34509ADAE93A}" dt="2023-01-27T08:48:33.015" v="0" actId="1076"/>
      <pc:docMkLst>
        <pc:docMk/>
      </pc:docMkLst>
      <pc:sldChg chg="modSp">
        <pc:chgData name="Santhosh Kumar S" userId="S::santhoshkumar.s2021c@vitstudent.ac.in::649a0539-3834-41b7-b6eb-e5e960cc799c" providerId="AD" clId="Web-{122F4D36-1D2B-47AE-8170-34509ADAE93A}" dt="2023-01-27T08:48:33.015" v="0" actId="1076"/>
        <pc:sldMkLst>
          <pc:docMk/>
          <pc:sldMk cId="2792595068" sldId="315"/>
        </pc:sldMkLst>
        <pc:picChg chg="mod">
          <ac:chgData name="Santhosh Kumar S" userId="S::santhoshkumar.s2021c@vitstudent.ac.in::649a0539-3834-41b7-b6eb-e5e960cc799c" providerId="AD" clId="Web-{122F4D36-1D2B-47AE-8170-34509ADAE93A}" dt="2023-01-27T08:48:33.015" v="0" actId="1076"/>
          <ac:picMkLst>
            <pc:docMk/>
            <pc:sldMk cId="2792595068" sldId="315"/>
            <ac:picMk id="3074" creationId="{00000000-0000-0000-0000-000000000000}"/>
          </ac:picMkLst>
        </pc:picChg>
      </pc:sldChg>
    </pc:docChg>
  </pc:docChgLst>
  <pc:docChgLst>
    <pc:chgData name="Annaa Mounika" userId="S::annaa.mounika2021@vitstudent.ac.in::7878331f-38c4-4e00-b2d0-3a61b32c1b7f" providerId="AD" clId="Web-{87757387-C0E2-4F6D-B27E-A252B4F5A126}"/>
    <pc:docChg chg="addSld delSld">
      <pc:chgData name="Annaa Mounika" userId="S::annaa.mounika2021@vitstudent.ac.in::7878331f-38c4-4e00-b2d0-3a61b32c1b7f" providerId="AD" clId="Web-{87757387-C0E2-4F6D-B27E-A252B4F5A126}" dt="2023-02-12T03:56:05.685" v="1"/>
      <pc:docMkLst>
        <pc:docMk/>
      </pc:docMkLst>
      <pc:sldChg chg="add del">
        <pc:chgData name="Annaa Mounika" userId="S::annaa.mounika2021@vitstudent.ac.in::7878331f-38c4-4e00-b2d0-3a61b32c1b7f" providerId="AD" clId="Web-{87757387-C0E2-4F6D-B27E-A252B4F5A126}" dt="2023-02-12T03:56:05.685" v="1"/>
        <pc:sldMkLst>
          <pc:docMk/>
          <pc:sldMk cId="1937881226" sldId="265"/>
        </pc:sldMkLst>
      </pc:sldChg>
    </pc:docChg>
  </pc:docChgLst>
  <pc:docChgLst>
    <pc:chgData name="Shailessh Khumar L S" userId="S::shailesshkhumar.ls2021@vitstudent.ac.in::6597858e-490c-4b81-8026-f1415151bef7" providerId="AD" clId="Web-{BA52F185-1B7A-4157-A79E-552CB50DA3E5}"/>
    <pc:docChg chg="modSld">
      <pc:chgData name="Shailessh Khumar L S" userId="S::shailesshkhumar.ls2021@vitstudent.ac.in::6597858e-490c-4b81-8026-f1415151bef7" providerId="AD" clId="Web-{BA52F185-1B7A-4157-A79E-552CB50DA3E5}" dt="2022-12-18T14:28:48.236" v="0" actId="1076"/>
      <pc:docMkLst>
        <pc:docMk/>
      </pc:docMkLst>
      <pc:sldChg chg="modSp">
        <pc:chgData name="Shailessh Khumar L S" userId="S::shailesshkhumar.ls2021@vitstudent.ac.in::6597858e-490c-4b81-8026-f1415151bef7" providerId="AD" clId="Web-{BA52F185-1B7A-4157-A79E-552CB50DA3E5}" dt="2022-12-18T14:28:48.236" v="0" actId="1076"/>
        <pc:sldMkLst>
          <pc:docMk/>
          <pc:sldMk cId="2261852565" sldId="288"/>
        </pc:sldMkLst>
        <pc:picChg chg="mod">
          <ac:chgData name="Shailessh Khumar L S" userId="S::shailesshkhumar.ls2021@vitstudent.ac.in::6597858e-490c-4b81-8026-f1415151bef7" providerId="AD" clId="Web-{BA52F185-1B7A-4157-A79E-552CB50DA3E5}" dt="2022-12-18T14:28:48.236" v="0" actId="1076"/>
          <ac:picMkLst>
            <pc:docMk/>
            <pc:sldMk cId="2261852565" sldId="288"/>
            <ac:picMk id="120836" creationId="{00000000-0000-0000-0000-000000000000}"/>
          </ac:picMkLst>
        </pc:picChg>
      </pc:sldChg>
    </pc:docChg>
  </pc:docChgLst>
  <pc:docChgLst>
    <pc:chgData name="Jayasoorya V" userId="S::jayasoorya.v2021@vitstudent.ac.in::40953e71-9a8e-49e5-b819-a7816456d634" providerId="AD" clId="Web-{16541ADB-AEC1-41D4-AFF6-51391E87E092}"/>
    <pc:docChg chg="modSld">
      <pc:chgData name="Jayasoorya V" userId="S::jayasoorya.v2021@vitstudent.ac.in::40953e71-9a8e-49e5-b819-a7816456d634" providerId="AD" clId="Web-{16541ADB-AEC1-41D4-AFF6-51391E87E092}" dt="2023-01-28T01:16:45.165" v="0" actId="1076"/>
      <pc:docMkLst>
        <pc:docMk/>
      </pc:docMkLst>
      <pc:sldChg chg="modSp">
        <pc:chgData name="Jayasoorya V" userId="S::jayasoorya.v2021@vitstudent.ac.in::40953e71-9a8e-49e5-b819-a7816456d634" providerId="AD" clId="Web-{16541ADB-AEC1-41D4-AFF6-51391E87E092}" dt="2023-01-28T01:16:45.165" v="0" actId="1076"/>
        <pc:sldMkLst>
          <pc:docMk/>
          <pc:sldMk cId="2418721056" sldId="256"/>
        </pc:sldMkLst>
        <pc:picChg chg="mod">
          <ac:chgData name="Jayasoorya V" userId="S::jayasoorya.v2021@vitstudent.ac.in::40953e71-9a8e-49e5-b819-a7816456d634" providerId="AD" clId="Web-{16541ADB-AEC1-41D4-AFF6-51391E87E092}" dt="2023-01-28T01:16:45.165" v="0" actId="1076"/>
          <ac:picMkLst>
            <pc:docMk/>
            <pc:sldMk cId="2418721056" sldId="256"/>
            <ac:picMk id="4" creationId="{00000000-0000-0000-0000-000000000000}"/>
          </ac:picMkLst>
        </pc:picChg>
      </pc:sldChg>
    </pc:docChg>
  </pc:docChgLst>
  <pc:docChgLst>
    <pc:chgData name="Bezawada Naga Venkata Kanaka Satya Sowmya" userId="S::nakasatya.sowmya2021@vitstudent.ac.in::61717739-feb9-4623-8fbf-b48861954eaa" providerId="AD" clId="Web-{AD6B42E9-A012-49B2-99B8-6EE2A9EE72FA}"/>
    <pc:docChg chg="modSld">
      <pc:chgData name="Bezawada Naga Venkata Kanaka Satya Sowmya" userId="S::nakasatya.sowmya2021@vitstudent.ac.in::61717739-feb9-4623-8fbf-b48861954eaa" providerId="AD" clId="Web-{AD6B42E9-A012-49B2-99B8-6EE2A9EE72FA}" dt="2023-04-10T17:32:52.696" v="0" actId="1076"/>
      <pc:docMkLst>
        <pc:docMk/>
      </pc:docMkLst>
      <pc:sldChg chg="modSp">
        <pc:chgData name="Bezawada Naga Venkata Kanaka Satya Sowmya" userId="S::nakasatya.sowmya2021@vitstudent.ac.in::61717739-feb9-4623-8fbf-b48861954eaa" providerId="AD" clId="Web-{AD6B42E9-A012-49B2-99B8-6EE2A9EE72FA}" dt="2023-04-10T17:32:52.696" v="0" actId="1076"/>
        <pc:sldMkLst>
          <pc:docMk/>
          <pc:sldMk cId="384507429" sldId="318"/>
        </pc:sldMkLst>
        <pc:picChg chg="mod">
          <ac:chgData name="Bezawada Naga Venkata Kanaka Satya Sowmya" userId="S::nakasatya.sowmya2021@vitstudent.ac.in::61717739-feb9-4623-8fbf-b48861954eaa" providerId="AD" clId="Web-{AD6B42E9-A012-49B2-99B8-6EE2A9EE72FA}" dt="2023-04-10T17:32:52.696" v="0" actId="1076"/>
          <ac:picMkLst>
            <pc:docMk/>
            <pc:sldMk cId="384507429" sldId="318"/>
            <ac:picMk id="3" creationId="{00000000-0000-0000-0000-000000000000}"/>
          </ac:picMkLst>
        </pc:picChg>
      </pc:sldChg>
    </pc:docChg>
  </pc:docChgLst>
  <pc:docChgLst>
    <pc:chgData name="Sadu Rahul Raj" userId="S::sadurahul.raj2021@vitstudent.ac.in::36a5ddea-9ba5-42e8-9211-291a22d670ef" providerId="AD" clId="Web-{92691C6E-DCFB-4349-9926-D0BE8A51A507}"/>
    <pc:docChg chg="addSld delSld">
      <pc:chgData name="Sadu Rahul Raj" userId="S::sadurahul.raj2021@vitstudent.ac.in::36a5ddea-9ba5-42e8-9211-291a22d670ef" providerId="AD" clId="Web-{92691C6E-DCFB-4349-9926-D0BE8A51A507}" dt="2023-03-17T04:13:20.292" v="1"/>
      <pc:docMkLst>
        <pc:docMk/>
      </pc:docMkLst>
      <pc:sldChg chg="new del">
        <pc:chgData name="Sadu Rahul Raj" userId="S::sadurahul.raj2021@vitstudent.ac.in::36a5ddea-9ba5-42e8-9211-291a22d670ef" providerId="AD" clId="Web-{92691C6E-DCFB-4349-9926-D0BE8A51A507}" dt="2023-03-17T04:13:20.292" v="1"/>
        <pc:sldMkLst>
          <pc:docMk/>
          <pc:sldMk cId="3102757008" sldId="321"/>
        </pc:sldMkLst>
      </pc:sldChg>
    </pc:docChg>
  </pc:docChgLst>
  <pc:docChgLst>
    <pc:chgData name="Verlin Krisha J" userId="S::verlinkrisha.j2021@vitstudent.ac.in::14bf1450-c0ea-49ad-b409-8f3a6fb764b6" providerId="AD" clId="Web-{569F471F-0FA0-413A-88EC-2FC9A486D007}"/>
    <pc:docChg chg="modSld">
      <pc:chgData name="Verlin Krisha J" userId="S::verlinkrisha.j2021@vitstudent.ac.in::14bf1450-c0ea-49ad-b409-8f3a6fb764b6" providerId="AD" clId="Web-{569F471F-0FA0-413A-88EC-2FC9A486D007}" dt="2022-12-16T15:25:43.636" v="1" actId="1076"/>
      <pc:docMkLst>
        <pc:docMk/>
      </pc:docMkLst>
      <pc:sldChg chg="modSp">
        <pc:chgData name="Verlin Krisha J" userId="S::verlinkrisha.j2021@vitstudent.ac.in::14bf1450-c0ea-49ad-b409-8f3a6fb764b6" providerId="AD" clId="Web-{569F471F-0FA0-413A-88EC-2FC9A486D007}" dt="2022-12-16T15:25:43.636" v="1" actId="1076"/>
        <pc:sldMkLst>
          <pc:docMk/>
          <pc:sldMk cId="2792595068" sldId="315"/>
        </pc:sldMkLst>
        <pc:picChg chg="mod">
          <ac:chgData name="Verlin Krisha J" userId="S::verlinkrisha.j2021@vitstudent.ac.in::14bf1450-c0ea-49ad-b409-8f3a6fb764b6" providerId="AD" clId="Web-{569F471F-0FA0-413A-88EC-2FC9A486D007}" dt="2022-12-16T15:25:43.636" v="1" actId="1076"/>
          <ac:picMkLst>
            <pc:docMk/>
            <pc:sldMk cId="2792595068" sldId="315"/>
            <ac:picMk id="30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06671A-8DF6-4422-9AC8-EA8998FDB30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Analog Communication Systems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BECE304L</a:t>
            </a:r>
          </a:p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Module-1</a:t>
            </a:r>
          </a:p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Lecture 1&amp;2: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0391"/>
            <a:ext cx="9144000" cy="458112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165304"/>
            <a:ext cx="15335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72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/>
              <a:t>Significance of Human Communication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100"/>
              <a:t>Methods of communication: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Face to face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Signals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Written word (letters)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/>
              <a:t>Electrical innovations:</a:t>
            </a:r>
          </a:p>
          <a:p>
            <a:pPr lvl="2">
              <a:lnSpc>
                <a:spcPct val="90000"/>
              </a:lnSpc>
              <a:buClr>
                <a:schemeClr val="accent2"/>
              </a:buClr>
            </a:pPr>
            <a:r>
              <a:rPr lang="en-US" sz="2800"/>
              <a:t>Telegraph</a:t>
            </a:r>
          </a:p>
          <a:p>
            <a:pPr lvl="2">
              <a:lnSpc>
                <a:spcPct val="90000"/>
              </a:lnSpc>
              <a:buClr>
                <a:schemeClr val="accent2"/>
              </a:buClr>
            </a:pPr>
            <a:r>
              <a:rPr lang="en-US" sz="2800"/>
              <a:t>Telephone</a:t>
            </a:r>
          </a:p>
          <a:p>
            <a:pPr lvl="2">
              <a:lnSpc>
                <a:spcPct val="90000"/>
              </a:lnSpc>
              <a:buClr>
                <a:schemeClr val="accent2"/>
              </a:buClr>
            </a:pPr>
            <a:r>
              <a:rPr lang="en-US" sz="2800"/>
              <a:t>Radio</a:t>
            </a:r>
          </a:p>
          <a:p>
            <a:pPr lvl="2">
              <a:lnSpc>
                <a:spcPct val="90000"/>
              </a:lnSpc>
              <a:buClr>
                <a:schemeClr val="accent2"/>
              </a:buClr>
            </a:pPr>
            <a:r>
              <a:rPr lang="en-US" sz="2800"/>
              <a:t>Television</a:t>
            </a:r>
          </a:p>
          <a:p>
            <a:pPr lvl="2">
              <a:lnSpc>
                <a:spcPct val="90000"/>
              </a:lnSpc>
              <a:buClr>
                <a:schemeClr val="accent2"/>
              </a:buClr>
            </a:pPr>
            <a:r>
              <a:rPr lang="en-US" sz="2800"/>
              <a:t>Internet (computer)</a:t>
            </a:r>
          </a:p>
        </p:txBody>
      </p:sp>
    </p:spTree>
    <p:extLst>
      <p:ext uri="{BB962C8B-B14F-4D97-AF65-F5344CB8AC3E}">
        <p14:creationId xmlns:p14="http://schemas.microsoft.com/office/powerpoint/2010/main" val="306700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Systems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7290055" cy="4023360"/>
          </a:xfrm>
        </p:spPr>
        <p:txBody>
          <a:bodyPr>
            <a:noAutofit/>
          </a:bodyPr>
          <a:lstStyle/>
          <a:p>
            <a:pPr marL="514350" indent="-514350">
              <a:lnSpc>
                <a:spcPct val="80000"/>
              </a:lnSpc>
            </a:pPr>
            <a:endParaRPr lang="en-US" sz="2800"/>
          </a:p>
          <a:p>
            <a:pPr marL="514350" indent="-514350">
              <a:lnSpc>
                <a:spcPct val="80000"/>
              </a:lnSpc>
            </a:pPr>
            <a:r>
              <a:rPr lang="en-US" sz="2800"/>
              <a:t>Basic components:</a:t>
            </a:r>
          </a:p>
          <a:p>
            <a:pPr marL="514350" indent="-514350">
              <a:lnSpc>
                <a:spcPct val="80000"/>
              </a:lnSpc>
            </a:pPr>
            <a:endParaRPr lang="en-US" sz="2800"/>
          </a:p>
          <a:p>
            <a:pPr marL="976313" lvl="1" indent="-347663">
              <a:lnSpc>
                <a:spcPct val="80000"/>
              </a:lnSpc>
            </a:pPr>
            <a:r>
              <a:rPr lang="en-US" sz="2800"/>
              <a:t>Transmitter</a:t>
            </a:r>
          </a:p>
          <a:p>
            <a:pPr marL="976313" lvl="1" indent="-347663">
              <a:lnSpc>
                <a:spcPct val="80000"/>
              </a:lnSpc>
            </a:pPr>
            <a:r>
              <a:rPr lang="en-US" sz="2800"/>
              <a:t>Channel or medium</a:t>
            </a:r>
          </a:p>
          <a:p>
            <a:pPr marL="976313" lvl="1" indent="-347663">
              <a:lnSpc>
                <a:spcPct val="80000"/>
              </a:lnSpc>
            </a:pPr>
            <a:r>
              <a:rPr lang="en-US" sz="2800"/>
              <a:t>Receiver</a:t>
            </a:r>
          </a:p>
          <a:p>
            <a:pPr marL="514350" indent="-514350">
              <a:lnSpc>
                <a:spcPct val="80000"/>
              </a:lnSpc>
            </a:pPr>
            <a:endParaRPr lang="en-US" sz="2800">
              <a:cs typeface="Times New Roman" pitchFamily="18" charset="0"/>
            </a:endParaRPr>
          </a:p>
          <a:p>
            <a:pPr marL="514350" indent="-514350">
              <a:lnSpc>
                <a:spcPct val="80000"/>
              </a:lnSpc>
            </a:pPr>
            <a:r>
              <a:rPr lang="en-US" sz="2800" b="1">
                <a:cs typeface="Times New Roman" pitchFamily="18" charset="0"/>
              </a:rPr>
              <a:t>Noise</a:t>
            </a:r>
            <a:r>
              <a:rPr lang="en-US" sz="2800">
                <a:cs typeface="Times New Roman" pitchFamily="18" charset="0"/>
              </a:rPr>
              <a:t> degrades or interferes with transmitted information.</a:t>
            </a:r>
          </a:p>
          <a:p>
            <a:pPr marL="514350" indent="-514350">
              <a:lnSpc>
                <a:spcPct val="80000"/>
              </a:lnSpc>
            </a:pPr>
            <a:endParaRPr lang="en-US" sz="2800"/>
          </a:p>
          <a:p>
            <a:pPr marL="514350" indent="-514350">
              <a:lnSpc>
                <a:spcPct val="8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3687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Systems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916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95000"/>
              <a:buFont typeface="Wingdings" pitchFamily="2" charset="2"/>
              <a:buNone/>
            </a:pPr>
            <a:r>
              <a:rPr lang="en-US" sz="2800"/>
              <a:t> A general model of all communication systems.</a:t>
            </a:r>
          </a:p>
        </p:txBody>
      </p:sp>
      <p:pic>
        <p:nvPicPr>
          <p:cNvPr id="110597" name="Picture 5" descr="fre07042_01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86000"/>
            <a:ext cx="8342313" cy="3348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8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Systems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496944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Transmitter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/>
              <a:t>transmitter </a:t>
            </a:r>
            <a:r>
              <a:rPr lang="en-US" sz="2800" dirty="0"/>
              <a:t>is a collection of electronic components and circuits that converts the electrical signal into a signal suitable for transmission over a given medium.</a:t>
            </a:r>
          </a:p>
          <a:p>
            <a:pPr lvl="1">
              <a:buFont typeface="Wingdings" pitchFamily="2" charset="2"/>
              <a:buNone/>
            </a:pPr>
            <a:endParaRPr lang="en-US" sz="2800"/>
          </a:p>
          <a:p>
            <a:pPr lvl="1"/>
            <a:r>
              <a:rPr lang="en-US" sz="2800" dirty="0"/>
              <a:t>Transmitters are made up of oscillators, amplifiers, tuned circuits and filters, modulators, frequency mixers, frequency synthesizers, and other circuits.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3788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Systems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8280920" cy="475252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Communication Channel</a:t>
            </a:r>
          </a:p>
          <a:p>
            <a:pPr lvl="1"/>
            <a:r>
              <a:rPr lang="en-US" sz="2800"/>
              <a:t>The </a:t>
            </a:r>
            <a:r>
              <a:rPr lang="en-US" sz="2800" b="1"/>
              <a:t>communication channel</a:t>
            </a:r>
            <a:r>
              <a:rPr lang="en-US" sz="2800"/>
              <a:t> is the medium by which the electronic signal is sent from one place to another.</a:t>
            </a:r>
          </a:p>
          <a:p>
            <a:pPr lvl="1"/>
            <a:r>
              <a:rPr lang="en-US" sz="2800"/>
              <a:t>Types of media include</a:t>
            </a:r>
          </a:p>
          <a:p>
            <a:pPr lvl="2"/>
            <a:r>
              <a:rPr lang="en-US" sz="2800"/>
              <a:t>Electrical conductors</a:t>
            </a:r>
          </a:p>
          <a:p>
            <a:pPr lvl="2"/>
            <a:r>
              <a:rPr lang="en-US" sz="2800"/>
              <a:t>Optical media</a:t>
            </a:r>
          </a:p>
          <a:p>
            <a:pPr lvl="2"/>
            <a:r>
              <a:rPr lang="en-US" sz="2800"/>
              <a:t>Free space</a:t>
            </a:r>
          </a:p>
          <a:p>
            <a:pPr lvl="2"/>
            <a:r>
              <a:rPr lang="en-US" sz="2800"/>
              <a:t>System-specific media (e.g., water is the medium for sonar).</a:t>
            </a:r>
          </a:p>
        </p:txBody>
      </p:sp>
    </p:spTree>
    <p:extLst>
      <p:ext uri="{BB962C8B-B14F-4D97-AF65-F5344CB8AC3E}">
        <p14:creationId xmlns:p14="http://schemas.microsoft.com/office/powerpoint/2010/main" val="308557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Systems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8136904" cy="402336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2800"/>
              <a:t>Receivers </a:t>
            </a:r>
          </a:p>
          <a:p>
            <a:pPr lvl="1" algn="just"/>
            <a:r>
              <a:rPr lang="en-US" sz="2800"/>
              <a:t>A </a:t>
            </a:r>
            <a:r>
              <a:rPr lang="en-US" sz="2800" b="1"/>
              <a:t>receiver</a:t>
            </a:r>
            <a:r>
              <a:rPr lang="en-US" sz="2800">
                <a:solidFill>
                  <a:srgbClr val="9A2A4A"/>
                </a:solidFill>
              </a:rPr>
              <a:t> </a:t>
            </a:r>
            <a:r>
              <a:rPr lang="en-US" sz="2800"/>
              <a:t>is a collection of electronic components and circuits that accepts the transmitted message from the channel and converts it back into a form understandable by humans.</a:t>
            </a:r>
          </a:p>
          <a:p>
            <a:pPr lvl="1" algn="just"/>
            <a:r>
              <a:rPr lang="en-US" sz="2800"/>
              <a:t>Receivers contain amplifiers, oscillators, mixers, tuned circuits and filters, and a </a:t>
            </a:r>
            <a:r>
              <a:rPr lang="en-US" sz="2800" b="1"/>
              <a:t>demodulator </a:t>
            </a:r>
            <a:r>
              <a:rPr lang="en-US" sz="2800"/>
              <a:t>or detector that recovers the original intelligence signal from the modulated carrier. </a:t>
            </a:r>
          </a:p>
        </p:txBody>
      </p:sp>
    </p:spTree>
    <p:extLst>
      <p:ext uri="{BB962C8B-B14F-4D97-AF65-F5344CB8AC3E}">
        <p14:creationId xmlns:p14="http://schemas.microsoft.com/office/powerpoint/2010/main" val="126153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Systems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16832"/>
            <a:ext cx="7920880" cy="45365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Transceivers 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/>
              <a:t>transceiver</a:t>
            </a:r>
            <a:r>
              <a:rPr lang="en-US" sz="2800">
                <a:solidFill>
                  <a:srgbClr val="9A2A4A"/>
                </a:solidFill>
              </a:rPr>
              <a:t> </a:t>
            </a:r>
            <a:r>
              <a:rPr lang="en-US" sz="2800"/>
              <a:t>is an electronic unit that incorporates circuits that both send and receive signals.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Examples are: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800"/>
              <a:t>Telephones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800"/>
              <a:t>Fax machines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800"/>
              <a:t>Handheld CB radios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800"/>
              <a:t>Cell phones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800"/>
              <a:t>Computer modems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9688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Systems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060848"/>
            <a:ext cx="7290055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Attenuation </a:t>
            </a:r>
          </a:p>
          <a:p>
            <a:pPr lvl="1" algn="just"/>
            <a:r>
              <a:rPr lang="en-US" sz="2800"/>
              <a:t>Signal </a:t>
            </a:r>
            <a:r>
              <a:rPr lang="en-US" sz="2800" b="1"/>
              <a:t>attenuation,</a:t>
            </a:r>
            <a:r>
              <a:rPr lang="en-US" sz="2800">
                <a:solidFill>
                  <a:srgbClr val="9A2A4A"/>
                </a:solidFill>
              </a:rPr>
              <a:t> </a:t>
            </a:r>
            <a:r>
              <a:rPr lang="en-US" sz="2800"/>
              <a:t>or degradation, exists in all media of wireless transmission. It is proportional to the square of the distance between the transmitter and receiver.</a:t>
            </a:r>
          </a:p>
        </p:txBody>
      </p:sp>
    </p:spTree>
    <p:extLst>
      <p:ext uri="{BB962C8B-B14F-4D97-AF65-F5344CB8AC3E}">
        <p14:creationId xmlns:p14="http://schemas.microsoft.com/office/powerpoint/2010/main" val="277631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Systems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1988840"/>
            <a:ext cx="7290055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Noise</a:t>
            </a:r>
          </a:p>
          <a:p>
            <a:pPr lvl="1" algn="just"/>
            <a:r>
              <a:rPr lang="en-US" sz="2800" b="1"/>
              <a:t>Noise</a:t>
            </a:r>
            <a:r>
              <a:rPr lang="en-US" sz="2800"/>
              <a:t> is random, undesirable electronic energy that enters the communication system via the communicating medium and interferes with the transmitted message.</a:t>
            </a:r>
          </a:p>
        </p:txBody>
      </p:sp>
    </p:spTree>
    <p:extLst>
      <p:ext uri="{BB962C8B-B14F-4D97-AF65-F5344CB8AC3E}">
        <p14:creationId xmlns:p14="http://schemas.microsoft.com/office/powerpoint/2010/main" val="374596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>
            <a:normAutofit/>
          </a:bodyPr>
          <a:lstStyle/>
          <a:p>
            <a:r>
              <a:rPr lang="en-US"/>
              <a:t>Types of Electronic Communication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2286000"/>
            <a:ext cx="7908360" cy="4023360"/>
          </a:xfrm>
        </p:spPr>
        <p:txBody>
          <a:bodyPr/>
          <a:lstStyle/>
          <a:p>
            <a:pPr marL="514350" indent="-514350" algn="just"/>
            <a:r>
              <a:rPr lang="en-US" sz="2800"/>
              <a:t>Electronic communications are classified according to whether they are </a:t>
            </a:r>
          </a:p>
          <a:p>
            <a:pPr marL="1104900" lvl="1" indent="-476250" algn="just">
              <a:buFont typeface="Wingdings" pitchFamily="2" charset="2"/>
              <a:buAutoNum type="arabicPeriod"/>
            </a:pPr>
            <a:r>
              <a:rPr lang="en-US" sz="2800"/>
              <a:t>One-way (simplex) or two-way (full duplex or half duplex) transmissions </a:t>
            </a:r>
          </a:p>
          <a:p>
            <a:pPr marL="1104900" lvl="1" indent="-476250" algn="just">
              <a:buFont typeface="Wingdings" pitchFamily="2" charset="2"/>
              <a:buAutoNum type="arabicPeriod"/>
            </a:pPr>
            <a:r>
              <a:rPr lang="en-US" sz="2800"/>
              <a:t>Analog or digital signals.</a:t>
            </a:r>
            <a:endParaRPr lang="en-US" sz="2800">
              <a:latin typeface="Times New Roman" pitchFamily="18" charset="0"/>
            </a:endParaRPr>
          </a:p>
          <a:p>
            <a:pPr marL="514350" indent="-514350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1460-2B78-493F-892B-CBC39EA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89057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10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268400" cy="1499616"/>
          </a:xfrm>
        </p:spPr>
        <p:txBody>
          <a:bodyPr>
            <a:normAutofit/>
          </a:bodyPr>
          <a:lstStyle/>
          <a:p>
            <a:r>
              <a:rPr lang="en-US"/>
              <a:t>Types of Electronic Communication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060848"/>
            <a:ext cx="7992888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Simplex</a:t>
            </a:r>
          </a:p>
          <a:p>
            <a:pPr lvl="1"/>
            <a:r>
              <a:rPr lang="en-US" sz="2800"/>
              <a:t>The simplest method of electronic communication is referred to as </a:t>
            </a:r>
            <a:r>
              <a:rPr lang="en-US" sz="2800" b="1"/>
              <a:t>simplex</a:t>
            </a:r>
            <a:r>
              <a:rPr lang="en-US" sz="2800"/>
              <a:t>. </a:t>
            </a:r>
          </a:p>
          <a:p>
            <a:pPr lvl="1"/>
            <a:r>
              <a:rPr lang="en-US" sz="2800"/>
              <a:t>This type of communication is one-way. Examples are:</a:t>
            </a:r>
          </a:p>
          <a:p>
            <a:pPr lvl="2"/>
            <a:r>
              <a:rPr lang="en-US" sz="2800"/>
              <a:t>Radio</a:t>
            </a:r>
          </a:p>
          <a:p>
            <a:pPr lvl="2"/>
            <a:r>
              <a:rPr lang="en-US" sz="2800"/>
              <a:t>TV broadcasting</a:t>
            </a:r>
          </a:p>
          <a:p>
            <a:pPr lvl="2"/>
            <a:r>
              <a:rPr lang="en-US" sz="2800"/>
              <a:t>Beeper (personal receiver)</a:t>
            </a:r>
          </a:p>
        </p:txBody>
      </p:sp>
    </p:spTree>
    <p:extLst>
      <p:ext uri="{BB962C8B-B14F-4D97-AF65-F5344CB8AC3E}">
        <p14:creationId xmlns:p14="http://schemas.microsoft.com/office/powerpoint/2010/main" val="323091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2286000"/>
            <a:ext cx="8124384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Full Duplex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pPr lvl="1"/>
            <a:r>
              <a:rPr lang="en-US" sz="2800"/>
              <a:t>Most electronic communication is two-way and is referred to as </a:t>
            </a:r>
            <a:r>
              <a:rPr lang="en-US" sz="2800" b="1"/>
              <a:t>duplex</a:t>
            </a:r>
            <a:r>
              <a:rPr lang="en-US" sz="2800"/>
              <a:t>. </a:t>
            </a:r>
          </a:p>
          <a:p>
            <a:pPr lvl="1"/>
            <a:r>
              <a:rPr lang="en-US" sz="2800"/>
              <a:t>When people can talk and listen simultaneously, it is called </a:t>
            </a:r>
            <a:r>
              <a:rPr lang="en-US" sz="2800" b="1"/>
              <a:t>full duplex</a:t>
            </a:r>
            <a:r>
              <a:rPr lang="en-US" sz="2800"/>
              <a:t>. The telephone is an example of this type of communication.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268400" cy="1499616"/>
          </a:xfrm>
        </p:spPr>
        <p:txBody>
          <a:bodyPr>
            <a:normAutofit/>
          </a:bodyPr>
          <a:lstStyle/>
          <a:p>
            <a:r>
              <a:rPr lang="en-US"/>
              <a:t>Types of Electronic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3982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2286000"/>
            <a:ext cx="8196392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Half Duplex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pPr lvl="1"/>
            <a:r>
              <a:rPr lang="en-US" sz="2800"/>
              <a:t>The form of two-way communication in which only one party transmits at a time is known as </a:t>
            </a:r>
            <a:r>
              <a:rPr lang="en-US" sz="2800" b="1"/>
              <a:t>half duplex</a:t>
            </a:r>
            <a:r>
              <a:rPr lang="en-US" sz="2800"/>
              <a:t>. Examples are:</a:t>
            </a:r>
          </a:p>
          <a:p>
            <a:pPr lvl="2"/>
            <a:r>
              <a:rPr lang="en-US" sz="2800"/>
              <a:t>Police, military, etc. radio transmissions</a:t>
            </a:r>
          </a:p>
          <a:p>
            <a:pPr lvl="2"/>
            <a:r>
              <a:rPr lang="en-US" sz="2800"/>
              <a:t>Citizen band (CB)</a:t>
            </a:r>
          </a:p>
          <a:p>
            <a:pPr lvl="2"/>
            <a:r>
              <a:rPr lang="en-US" sz="2800"/>
              <a:t>Family radio</a:t>
            </a:r>
          </a:p>
          <a:p>
            <a:pPr lvl="2"/>
            <a:r>
              <a:rPr lang="en-US" sz="2800"/>
              <a:t>Amateur radio </a:t>
            </a:r>
          </a:p>
          <a:p>
            <a:pPr>
              <a:buFont typeface="Wingdings" pitchFamily="2" charset="2"/>
              <a:buChar char="Ø"/>
            </a:pPr>
            <a:endParaRPr lang="en-US" sz="28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268400" cy="1499616"/>
          </a:xfrm>
        </p:spPr>
        <p:txBody>
          <a:bodyPr>
            <a:normAutofit/>
          </a:bodyPr>
          <a:lstStyle/>
          <a:p>
            <a:r>
              <a:rPr lang="en-US"/>
              <a:t>Types of Electronic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8278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Analog Signals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pPr lvl="1"/>
            <a:r>
              <a:rPr lang="en-US" sz="2800"/>
              <a:t>An </a:t>
            </a:r>
            <a:r>
              <a:rPr lang="en-US" sz="2800" b="1"/>
              <a:t>analog signal</a:t>
            </a:r>
            <a:r>
              <a:rPr lang="en-US" sz="2800"/>
              <a:t> is a smoothly and continuously varying voltage or current. Examples are:</a:t>
            </a:r>
          </a:p>
          <a:p>
            <a:pPr lvl="2"/>
            <a:r>
              <a:rPr lang="en-US" sz="2800"/>
              <a:t>Sine wave</a:t>
            </a:r>
          </a:p>
          <a:p>
            <a:pPr lvl="2"/>
            <a:r>
              <a:rPr lang="en-US" sz="2800"/>
              <a:t>Voice</a:t>
            </a:r>
          </a:p>
          <a:p>
            <a:pPr lvl="2"/>
            <a:r>
              <a:rPr lang="en-US" sz="2800"/>
              <a:t>Video (TV)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124384" cy="1499616"/>
          </a:xfrm>
        </p:spPr>
        <p:txBody>
          <a:bodyPr>
            <a:normAutofit/>
          </a:bodyPr>
          <a:lstStyle/>
          <a:p>
            <a:r>
              <a:rPr lang="en-US"/>
              <a:t>Types of Electronic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86842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12725" y="6132513"/>
            <a:ext cx="8466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Analog signals (a) Sine wave “tone.” (b) Voice. (c) Video (TV) signal.</a:t>
            </a:r>
          </a:p>
        </p:txBody>
      </p:sp>
      <p:pic>
        <p:nvPicPr>
          <p:cNvPr id="113670" name="Picture 6" descr="fre07042_01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3276600"/>
            <a:ext cx="8737600" cy="2427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>
            <a:normAutofit/>
          </a:bodyPr>
          <a:lstStyle/>
          <a:p>
            <a:r>
              <a:rPr lang="en-US"/>
              <a:t>Types of Electronic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99669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/>
              <a:t>Digital Signals</a:t>
            </a:r>
            <a:r>
              <a:rPr lang="en-US" sz="3200">
                <a:solidFill>
                  <a:srgbClr val="9A2A4A"/>
                </a:solidFill>
                <a:latin typeface="Times New Roman" pitchFamily="18" charset="0"/>
              </a:rPr>
              <a:t> </a:t>
            </a:r>
          </a:p>
          <a:p>
            <a:pPr lvl="1"/>
            <a:r>
              <a:rPr lang="en-US" sz="3200"/>
              <a:t>Digital signals change in steps or in discrete increments. </a:t>
            </a:r>
          </a:p>
          <a:p>
            <a:pPr lvl="1"/>
            <a:r>
              <a:rPr lang="en-US" sz="3200"/>
              <a:t>Most digital signals use binary or two-state codes. Examples are:</a:t>
            </a:r>
          </a:p>
          <a:p>
            <a:pPr lvl="2"/>
            <a:r>
              <a:rPr lang="en-US" sz="3200"/>
              <a:t>Telegraph (Morse code)</a:t>
            </a:r>
          </a:p>
          <a:p>
            <a:pPr lvl="2"/>
            <a:r>
              <a:rPr lang="en-US" sz="3200"/>
              <a:t>Continuous wave (CW) code</a:t>
            </a:r>
          </a:p>
          <a:p>
            <a:pPr lvl="2"/>
            <a:r>
              <a:rPr lang="en-US" sz="3200"/>
              <a:t>Serial binary code (used in computers)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8096" y="585216"/>
            <a:ext cx="826840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 of Electronic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8870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228600" y="5867400"/>
            <a:ext cx="8702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Digital signals (a) Telegraph (Morse code). (b) Continuous-wave (CW) code. (c) Serial binary code.</a:t>
            </a:r>
          </a:p>
        </p:txBody>
      </p:sp>
      <p:pic>
        <p:nvPicPr>
          <p:cNvPr id="116740" name="Picture 4" descr="fre07042_01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0575" y="2060848"/>
            <a:ext cx="7932738" cy="3352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268400" cy="1499616"/>
          </a:xfrm>
        </p:spPr>
        <p:txBody>
          <a:bodyPr>
            <a:normAutofit/>
          </a:bodyPr>
          <a:lstStyle/>
          <a:p>
            <a:r>
              <a:rPr lang="en-US"/>
              <a:t>Types of Electronic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573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1988840"/>
            <a:ext cx="8196392" cy="40233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Digital Signals</a:t>
            </a:r>
          </a:p>
          <a:p>
            <a:pPr lvl="1"/>
            <a:r>
              <a:rPr lang="en-US" sz="2800"/>
              <a:t>Many transmissions are of signals that originate in digital form but must be converted to analog form to match the transmission medium. </a:t>
            </a:r>
          </a:p>
          <a:p>
            <a:pPr lvl="2"/>
            <a:r>
              <a:rPr lang="en-US" sz="2800"/>
              <a:t>Digital data over the telephone network.</a:t>
            </a:r>
          </a:p>
          <a:p>
            <a:pPr lvl="2"/>
            <a:r>
              <a:rPr lang="en-US" sz="2800"/>
              <a:t>Analog signals. </a:t>
            </a:r>
          </a:p>
          <a:p>
            <a:pPr lvl="3"/>
            <a:r>
              <a:rPr lang="en-US" sz="2800"/>
              <a:t>They are first digitized with an analog-to-digital (A/D) converter.</a:t>
            </a:r>
          </a:p>
          <a:p>
            <a:pPr lvl="3"/>
            <a:r>
              <a:rPr lang="en-US" sz="2800"/>
              <a:t>The data can then be transmitted and processed by computers and other digital circuits.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375904" cy="1499616"/>
          </a:xfrm>
        </p:spPr>
        <p:txBody>
          <a:bodyPr>
            <a:normAutofit/>
          </a:bodyPr>
          <a:lstStyle/>
          <a:p>
            <a:r>
              <a:rPr lang="en-US"/>
              <a:t>Types of Electronic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0824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Modulation and Multiplexing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096" y="2286000"/>
            <a:ext cx="8268400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b="1"/>
              <a:t>Modulation</a:t>
            </a:r>
            <a:r>
              <a:rPr lang="en-US" sz="2800"/>
              <a:t> and </a:t>
            </a:r>
            <a:r>
              <a:rPr lang="en-US" sz="2800" b="1"/>
              <a:t>multiplexing</a:t>
            </a:r>
            <a:r>
              <a:rPr lang="en-US" sz="2800"/>
              <a:t> are electronic techniques for transmitting information efficiently from one place to another. </a:t>
            </a:r>
          </a:p>
          <a:p>
            <a:pPr algn="just"/>
            <a:r>
              <a:rPr lang="en-US" sz="2800" b="1"/>
              <a:t>Modulation</a:t>
            </a:r>
            <a:r>
              <a:rPr lang="en-US" sz="2800"/>
              <a:t> makes the information signal more compatible with the medium.</a:t>
            </a:r>
          </a:p>
          <a:p>
            <a:pPr algn="just"/>
            <a:r>
              <a:rPr lang="en-US" sz="2800" b="1"/>
              <a:t>Multiplexing</a:t>
            </a:r>
            <a:r>
              <a:rPr lang="en-US" sz="2800" i="1"/>
              <a:t> </a:t>
            </a:r>
            <a:r>
              <a:rPr lang="en-US" sz="2800"/>
              <a:t>allows more than one signal to be transmitted concurrently over a single medium. </a:t>
            </a:r>
            <a:endParaRPr lang="en-US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2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Modulation and Multiplexing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7290055" cy="40233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Baseband Transmission</a:t>
            </a:r>
            <a:r>
              <a:rPr lang="en-US" sz="2800">
                <a:solidFill>
                  <a:srgbClr val="9A2A4A"/>
                </a:solidFill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800" b="1"/>
              <a:t>Baseband</a:t>
            </a:r>
            <a:r>
              <a:rPr lang="en-US" sz="2800"/>
              <a:t> information can be sent directly and unmodified over the medium or can be used to modulate a carrier for transmission over the medium. </a:t>
            </a:r>
          </a:p>
          <a:p>
            <a:pPr lvl="2">
              <a:lnSpc>
                <a:spcPct val="90000"/>
              </a:lnSpc>
            </a:pPr>
            <a:r>
              <a:rPr lang="en-US" sz="2800"/>
              <a:t>In telephone or intercom systems, the voice is placed on the wires and transmitted.</a:t>
            </a:r>
          </a:p>
          <a:p>
            <a:pPr lvl="2">
              <a:lnSpc>
                <a:spcPct val="90000"/>
              </a:lnSpc>
            </a:pPr>
            <a:r>
              <a:rPr lang="en-US" sz="2800"/>
              <a:t>In some computer networks, the digital signals are applied directly to coaxial or twisted-pair cables for transmission. </a:t>
            </a:r>
          </a:p>
        </p:txBody>
      </p:sp>
    </p:spTree>
    <p:extLst>
      <p:ext uri="{BB962C8B-B14F-4D97-AF65-F5344CB8AC3E}">
        <p14:creationId xmlns:p14="http://schemas.microsoft.com/office/powerpoint/2010/main" val="88011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983-FE64-4412-9E58-EF2B3E0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Outcomes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99553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890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8064896" cy="4023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Broadband Transmission</a:t>
            </a:r>
            <a:r>
              <a:rPr lang="en-US" sz="2800">
                <a:solidFill>
                  <a:srgbClr val="9A2A4A"/>
                </a:solidFill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/>
              <a:t>carrier</a:t>
            </a:r>
            <a:r>
              <a:rPr lang="en-US" sz="2800"/>
              <a:t> is a high frequency signal that is modulated by audio, video, or data.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/>
              <a:t>radio-frequency (RF) wave</a:t>
            </a:r>
            <a:r>
              <a:rPr lang="en-US" sz="2800"/>
              <a:t> is an electromagnetic signal that is able to travel long distances through space.</a:t>
            </a:r>
            <a:endParaRPr lang="en-US" sz="2800">
              <a:solidFill>
                <a:srgbClr val="9A2A4A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Modulation and Multiplexing</a:t>
            </a:r>
          </a:p>
        </p:txBody>
      </p:sp>
    </p:spTree>
    <p:extLst>
      <p:ext uri="{BB962C8B-B14F-4D97-AF65-F5344CB8AC3E}">
        <p14:creationId xmlns:p14="http://schemas.microsoft.com/office/powerpoint/2010/main" val="3567980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88840"/>
            <a:ext cx="8352928" cy="40233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Broadband Transmission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pPr lvl="1"/>
            <a:r>
              <a:rPr lang="en-US" sz="2800"/>
              <a:t>A broadband transmission takes place when a carrier signal is modulated, amplified, and sent to the antenna for transmission. </a:t>
            </a:r>
          </a:p>
          <a:p>
            <a:pPr lvl="1"/>
            <a:r>
              <a:rPr lang="en-US" sz="2800"/>
              <a:t>The two most common methods of modulation are:</a:t>
            </a:r>
          </a:p>
          <a:p>
            <a:pPr lvl="2"/>
            <a:r>
              <a:rPr lang="en-US" sz="2800"/>
              <a:t>Amplitude Modulation (AM)</a:t>
            </a:r>
          </a:p>
          <a:p>
            <a:pPr lvl="2"/>
            <a:r>
              <a:rPr lang="en-US" sz="2800"/>
              <a:t>Frequency Modulation (FM)</a:t>
            </a:r>
          </a:p>
          <a:p>
            <a:pPr lvl="1"/>
            <a:r>
              <a:rPr lang="en-US" sz="2800"/>
              <a:t>Another method is called </a:t>
            </a:r>
            <a:r>
              <a:rPr lang="en-US" sz="2800" b="1"/>
              <a:t>phase modulation (PM),</a:t>
            </a:r>
            <a:r>
              <a:rPr lang="en-US" sz="2800"/>
              <a:t> in which the phase angle of the sine wave is varied.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Modulation and Multiplexing</a:t>
            </a:r>
          </a:p>
        </p:txBody>
      </p:sp>
    </p:spTree>
    <p:extLst>
      <p:ext uri="{BB962C8B-B14F-4D97-AF65-F5344CB8AC3E}">
        <p14:creationId xmlns:p14="http://schemas.microsoft.com/office/powerpoint/2010/main" val="2761783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28600" y="6172200"/>
            <a:ext cx="37685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Modulation at the transmitter.</a:t>
            </a:r>
          </a:p>
        </p:txBody>
      </p:sp>
      <p:pic>
        <p:nvPicPr>
          <p:cNvPr id="118788" name="Picture 4" descr="fre07042_01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133600"/>
            <a:ext cx="8116888" cy="3652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Modulation and Multiplexing</a:t>
            </a:r>
          </a:p>
        </p:txBody>
      </p:sp>
    </p:spTree>
    <p:extLst>
      <p:ext uri="{BB962C8B-B14F-4D97-AF65-F5344CB8AC3E}">
        <p14:creationId xmlns:p14="http://schemas.microsoft.com/office/powerpoint/2010/main" val="2380074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/>
              <a:t>1-4: Modulation and Multiplexing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5496" y="6172200"/>
            <a:ext cx="92224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Types of modulation. (a) Amplitude modulation. (b) Frequency modulation.</a:t>
            </a:r>
          </a:p>
        </p:txBody>
      </p:sp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457200" y="2133600"/>
            <a:ext cx="8382000" cy="3625850"/>
            <a:chOff x="288" y="1440"/>
            <a:chExt cx="5119" cy="2188"/>
          </a:xfrm>
        </p:grpSpPr>
        <p:pic>
          <p:nvPicPr>
            <p:cNvPr id="119812" name="Picture 4" descr="fre07042_0108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1440"/>
              <a:ext cx="2335" cy="2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813" name="Picture 5" descr="fre07042_0108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440"/>
              <a:ext cx="2352" cy="2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90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8064896" cy="48691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Broadband Transmission </a:t>
            </a:r>
          </a:p>
          <a:p>
            <a:pPr lvl="1">
              <a:lnSpc>
                <a:spcPct val="90000"/>
              </a:lnSpc>
            </a:pPr>
            <a:r>
              <a:rPr lang="en-US" sz="2800" b="1"/>
              <a:t>Frequency-shift keying (FSK)</a:t>
            </a:r>
            <a:r>
              <a:rPr lang="en-US" sz="2800"/>
              <a:t> takes place when data is converted to frequency-varying tones.</a:t>
            </a:r>
          </a:p>
          <a:p>
            <a:pPr lvl="1">
              <a:lnSpc>
                <a:spcPct val="90000"/>
              </a:lnSpc>
            </a:pP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800"/>
              <a:t>Devices called </a:t>
            </a:r>
            <a:r>
              <a:rPr lang="en-US" sz="2800" b="1"/>
              <a:t>modems</a:t>
            </a:r>
            <a:r>
              <a:rPr lang="en-US" sz="2800"/>
              <a:t> (</a:t>
            </a:r>
            <a:r>
              <a:rPr lang="en-US" sz="2800" b="1"/>
              <a:t>mo</a:t>
            </a:r>
            <a:r>
              <a:rPr lang="en-US" sz="2800"/>
              <a:t>dulator-</a:t>
            </a:r>
            <a:r>
              <a:rPr lang="en-US" sz="2800" b="1"/>
              <a:t>dem</a:t>
            </a:r>
            <a:r>
              <a:rPr lang="en-US" sz="2800"/>
              <a:t>odulator) translate the data from digital to analog and back again.</a:t>
            </a:r>
          </a:p>
          <a:p>
            <a:pPr lvl="1">
              <a:lnSpc>
                <a:spcPct val="90000"/>
              </a:lnSpc>
            </a:pP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800" b="1"/>
              <a:t>Demodulation</a:t>
            </a:r>
            <a:r>
              <a:rPr lang="en-US" sz="2800"/>
              <a:t> or detection takes place in the receiver when the original baseband (e.g. audio) signal is extracted.</a:t>
            </a:r>
          </a:p>
          <a:p>
            <a:pPr lvl="1">
              <a:lnSpc>
                <a:spcPct val="90000"/>
              </a:lnSpc>
            </a:pPr>
            <a:endParaRPr lang="en-US" sz="28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Modulation and Multiplexing</a:t>
            </a:r>
          </a:p>
        </p:txBody>
      </p:sp>
    </p:spTree>
    <p:extLst>
      <p:ext uri="{BB962C8B-B14F-4D97-AF65-F5344CB8AC3E}">
        <p14:creationId xmlns:p14="http://schemas.microsoft.com/office/powerpoint/2010/main" val="2559145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8136904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Multiplexing</a:t>
            </a:r>
          </a:p>
          <a:p>
            <a:pPr lvl="1"/>
            <a:r>
              <a:rPr lang="en-US" sz="2800"/>
              <a:t>Multiplexing is the process of allowing two or more signals to share the same medium or channel.</a:t>
            </a:r>
          </a:p>
          <a:p>
            <a:pPr lvl="1"/>
            <a:r>
              <a:rPr lang="en-US" sz="2800"/>
              <a:t>The three basic types of multiplexing are:</a:t>
            </a:r>
          </a:p>
          <a:p>
            <a:pPr lvl="2"/>
            <a:r>
              <a:rPr lang="en-US" sz="2800"/>
              <a:t>Frequency division</a:t>
            </a:r>
          </a:p>
          <a:p>
            <a:pPr lvl="2"/>
            <a:r>
              <a:rPr lang="en-US" sz="2800"/>
              <a:t>Time division</a:t>
            </a:r>
          </a:p>
          <a:p>
            <a:pPr lvl="2"/>
            <a:r>
              <a:rPr lang="en-US" sz="2800"/>
              <a:t>Code division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Modulation and Multiplexing</a:t>
            </a:r>
          </a:p>
        </p:txBody>
      </p:sp>
    </p:spTree>
    <p:extLst>
      <p:ext uri="{BB962C8B-B14F-4D97-AF65-F5344CB8AC3E}">
        <p14:creationId xmlns:p14="http://schemas.microsoft.com/office/powerpoint/2010/main" val="1979261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28600" y="6248400"/>
            <a:ext cx="4519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Multiplexing at the transmitter.</a:t>
            </a:r>
          </a:p>
        </p:txBody>
      </p:sp>
      <p:pic>
        <p:nvPicPr>
          <p:cNvPr id="120836" name="Picture 4" descr="fre07042_01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571" y="1882223"/>
            <a:ext cx="8269288" cy="3441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Modulation and Multiplexing</a:t>
            </a:r>
          </a:p>
        </p:txBody>
      </p:sp>
    </p:spTree>
    <p:extLst>
      <p:ext uri="{BB962C8B-B14F-4D97-AF65-F5344CB8AC3E}">
        <p14:creationId xmlns:p14="http://schemas.microsoft.com/office/powerpoint/2010/main" val="22618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02B8-08A5-48BC-81DA-B1064F2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Course- modules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2" y="1972816"/>
            <a:ext cx="8342452" cy="378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59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3300-31A3-4937-8DB3-E565CAFB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Course-modules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831456"/>
            <a:ext cx="863583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0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633300-31A3-4937-8DB3-E565CAFB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Course-modules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90750"/>
            <a:ext cx="8384767" cy="152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07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13FA-62CA-4726-8679-FA600DE6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Books to follow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47063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47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55576" y="2069936"/>
            <a:ext cx="8208912" cy="4455408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Significance of Human Communication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Communication Systems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Types of Electronic Communication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Modulation and Multiplexing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The Electromagnetic Spectrum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Bandwidth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A Survey of Communication Applications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Careers in the Communication Industry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4584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8052376" cy="1499616"/>
          </a:xfrm>
        </p:spPr>
        <p:txBody>
          <a:bodyPr/>
          <a:lstStyle/>
          <a:p>
            <a:r>
              <a:rPr lang="en-US" sz="3900"/>
              <a:t>Significance of Human Communication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290055" cy="40233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/>
              <a:t>Communication is the process of exchanging information.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/>
              <a:t>Main barriers are language and distance.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Contemporary society’s emphasis is now the accumulation, packaging, and exchange of information.</a:t>
            </a:r>
          </a:p>
          <a:p>
            <a:pPr marL="514350" indent="-514350">
              <a:lnSpc>
                <a:spcPct val="8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5039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ABD6BE-BED7-4B5A-AB0A-6F279BFF82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3B2CEB-2186-469B-BC2A-6A3ADCEAAF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6BC495-F46B-4283-9EA7-81530DB70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b3b4e-94b4-4794-84f5-8d6141b0f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super theme</Template>
  <Application>Microsoft Office PowerPoint</Application>
  <PresentationFormat>On-screen Show (4:3)</PresentationFormat>
  <Slides>36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super theme</vt:lpstr>
      <vt:lpstr>Analog Communication Systems</vt:lpstr>
      <vt:lpstr>Objectives</vt:lpstr>
      <vt:lpstr>Course Outcomes</vt:lpstr>
      <vt:lpstr>Course- modules</vt:lpstr>
      <vt:lpstr>Course-modules</vt:lpstr>
      <vt:lpstr>Course-modules</vt:lpstr>
      <vt:lpstr>Books to follow</vt:lpstr>
      <vt:lpstr>introduction</vt:lpstr>
      <vt:lpstr>Significance of Human Communication</vt:lpstr>
      <vt:lpstr>Significance of Human Communication</vt:lpstr>
      <vt:lpstr>Communication Systems</vt:lpstr>
      <vt:lpstr>Communication Systems</vt:lpstr>
      <vt:lpstr>Communication Systems</vt:lpstr>
      <vt:lpstr>Communication Systems</vt:lpstr>
      <vt:lpstr>Communication Systems</vt:lpstr>
      <vt:lpstr>Communication Systems</vt:lpstr>
      <vt:lpstr>Communication Systems</vt:lpstr>
      <vt:lpstr>Communication Systems</vt:lpstr>
      <vt:lpstr>Types of Electronic Communication</vt:lpstr>
      <vt:lpstr>Types of Electronic Communication</vt:lpstr>
      <vt:lpstr>Types of Electronic Communication</vt:lpstr>
      <vt:lpstr>Types of Electronic Communication</vt:lpstr>
      <vt:lpstr>Types of Electronic Communication</vt:lpstr>
      <vt:lpstr>Types of Electronic Communication</vt:lpstr>
      <vt:lpstr>PowerPoint Presentation</vt:lpstr>
      <vt:lpstr>Types of Electronic Communication</vt:lpstr>
      <vt:lpstr>Types of Electronic Communication</vt:lpstr>
      <vt:lpstr>Modulation and Multiplexing</vt:lpstr>
      <vt:lpstr>Modulation and Multiplexing</vt:lpstr>
      <vt:lpstr>Modulation and Multiplexing</vt:lpstr>
      <vt:lpstr>Modulation and Multiplexing</vt:lpstr>
      <vt:lpstr>Modulation and Multiplexing</vt:lpstr>
      <vt:lpstr>1-4: Modulation and Multiplexing</vt:lpstr>
      <vt:lpstr>Modulation and Multiplexing</vt:lpstr>
      <vt:lpstr>Modulation and Multiplexing</vt:lpstr>
      <vt:lpstr>Modulation and Multiplexing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revision>8</cp:revision>
  <dcterms:created xsi:type="dcterms:W3CDTF">2019-11-30T14:57:16Z</dcterms:created>
  <dcterms:modified xsi:type="dcterms:W3CDTF">2023-04-10T17:32:52Z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