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sldIdLst>
    <p:sldId id="256" r:id="rId5"/>
    <p:sldId id="315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8" r:id="rId25"/>
    <p:sldId id="349" r:id="rId26"/>
    <p:sldId id="350" r:id="rId27"/>
    <p:sldId id="351" r:id="rId28"/>
    <p:sldId id="340" r:id="rId29"/>
    <p:sldId id="342" r:id="rId30"/>
    <p:sldId id="343" r:id="rId31"/>
    <p:sldId id="341" r:id="rId32"/>
    <p:sldId id="344" r:id="rId33"/>
    <p:sldId id="345" r:id="rId34"/>
    <p:sldId id="34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C8CFD-A440-4C7E-8CF3-C81258D21E78}" v="1" dt="2023-01-17T05:56:19.273"/>
    <p1510:client id="{3C4206CC-FCB3-43A8-98B4-E4BF3807D70C}" v="1" dt="2023-04-20T13:22:39.813"/>
    <p1510:client id="{5EF98DCA-EC5F-4536-BEAC-C96D8E28E5FE}" v="3" dt="2023-01-26T16:03:57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a D" userId="S::niranjana.d2021@vitstudent.ac.in::a280a3eb-28c3-46dc-96eb-56b5c61479dc" providerId="AD" clId="Web-{10DC8CFD-A440-4C7E-8CF3-C81258D21E78}"/>
    <pc:docChg chg="modSld">
      <pc:chgData name="Niranjana D" userId="S::niranjana.d2021@vitstudent.ac.in::a280a3eb-28c3-46dc-96eb-56b5c61479dc" providerId="AD" clId="Web-{10DC8CFD-A440-4C7E-8CF3-C81258D21E78}" dt="2023-01-17T05:56:19.273" v="0" actId="1076"/>
      <pc:docMkLst>
        <pc:docMk/>
      </pc:docMkLst>
      <pc:sldChg chg="modSp">
        <pc:chgData name="Niranjana D" userId="S::niranjana.d2021@vitstudent.ac.in::a280a3eb-28c3-46dc-96eb-56b5c61479dc" providerId="AD" clId="Web-{10DC8CFD-A440-4C7E-8CF3-C81258D21E78}" dt="2023-01-17T05:56:19.273" v="0" actId="1076"/>
        <pc:sldMkLst>
          <pc:docMk/>
          <pc:sldMk cId="2418721056" sldId="256"/>
        </pc:sldMkLst>
        <pc:picChg chg="mod">
          <ac:chgData name="Niranjana D" userId="S::niranjana.d2021@vitstudent.ac.in::a280a3eb-28c3-46dc-96eb-56b5c61479dc" providerId="AD" clId="Web-{10DC8CFD-A440-4C7E-8CF3-C81258D21E78}" dt="2023-01-17T05:56:19.273" v="0" actId="1076"/>
          <ac:picMkLst>
            <pc:docMk/>
            <pc:sldMk cId="2418721056" sldId="256"/>
            <ac:picMk id="4" creationId="{00000000-0000-0000-0000-000000000000}"/>
          </ac:picMkLst>
        </pc:picChg>
      </pc:sldChg>
    </pc:docChg>
  </pc:docChgLst>
  <pc:docChgLst>
    <pc:chgData name="Vaishnav" userId="S::vaishnav.2021@vitstudent.ac.in::a5f3ff67-5cbb-4d60-9151-4c13296fd40b" providerId="AD" clId="Web-{5EF98DCA-EC5F-4536-BEAC-C96D8E28E5FE}"/>
    <pc:docChg chg="sldOrd">
      <pc:chgData name="Vaishnav" userId="S::vaishnav.2021@vitstudent.ac.in::a5f3ff67-5cbb-4d60-9151-4c13296fd40b" providerId="AD" clId="Web-{5EF98DCA-EC5F-4536-BEAC-C96D8E28E5FE}" dt="2023-01-26T16:03:57.202" v="2"/>
      <pc:docMkLst>
        <pc:docMk/>
      </pc:docMkLst>
      <pc:sldChg chg="ord">
        <pc:chgData name="Vaishnav" userId="S::vaishnav.2021@vitstudent.ac.in::a5f3ff67-5cbb-4d60-9151-4c13296fd40b" providerId="AD" clId="Web-{5EF98DCA-EC5F-4536-BEAC-C96D8E28E5FE}" dt="2023-01-26T15:39:47.220" v="1"/>
        <pc:sldMkLst>
          <pc:docMk/>
          <pc:sldMk cId="3927354853" sldId="337"/>
        </pc:sldMkLst>
      </pc:sldChg>
      <pc:sldChg chg="ord">
        <pc:chgData name="Vaishnav" userId="S::vaishnav.2021@vitstudent.ac.in::a5f3ff67-5cbb-4d60-9151-4c13296fd40b" providerId="AD" clId="Web-{5EF98DCA-EC5F-4536-BEAC-C96D8E28E5FE}" dt="2023-01-26T16:03:57.202" v="2"/>
        <pc:sldMkLst>
          <pc:docMk/>
          <pc:sldMk cId="512321213" sldId="341"/>
        </pc:sldMkLst>
      </pc:sldChg>
    </pc:docChg>
  </pc:docChgLst>
  <pc:docChgLst>
    <pc:chgData name="Sadu Rahul Raj" userId="S::sadurahul.raj2021@vitstudent.ac.in::36a5ddea-9ba5-42e8-9211-291a22d670ef" providerId="AD" clId="Web-{3C4206CC-FCB3-43A8-98B4-E4BF3807D70C}"/>
    <pc:docChg chg="modSld">
      <pc:chgData name="Sadu Rahul Raj" userId="S::sadurahul.raj2021@vitstudent.ac.in::36a5ddea-9ba5-42e8-9211-291a22d670ef" providerId="AD" clId="Web-{3C4206CC-FCB3-43A8-98B4-E4BF3807D70C}" dt="2023-04-20T13:22:39.813" v="0" actId="1076"/>
      <pc:docMkLst>
        <pc:docMk/>
      </pc:docMkLst>
      <pc:sldChg chg="modSp">
        <pc:chgData name="Sadu Rahul Raj" userId="S::sadurahul.raj2021@vitstudent.ac.in::36a5ddea-9ba5-42e8-9211-291a22d670ef" providerId="AD" clId="Web-{3C4206CC-FCB3-43A8-98B4-E4BF3807D70C}" dt="2023-04-20T13:22:39.813" v="0" actId="1076"/>
        <pc:sldMkLst>
          <pc:docMk/>
          <pc:sldMk cId="2964668097" sldId="349"/>
        </pc:sldMkLst>
        <pc:picChg chg="mod">
          <ac:chgData name="Sadu Rahul Raj" userId="S::sadurahul.raj2021@vitstudent.ac.in::36a5ddea-9ba5-42e8-9211-291a22d670ef" providerId="AD" clId="Web-{3C4206CC-FCB3-43A8-98B4-E4BF3807D70C}" dt="2023-04-20T13:22:39.813" v="0" actId="1076"/>
          <ac:picMkLst>
            <pc:docMk/>
            <pc:sldMk cId="2964668097" sldId="349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98438"/>
            <a:ext cx="8647112" cy="1120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2725" y="1627188"/>
            <a:ext cx="873125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725" y="4192588"/>
            <a:ext cx="873125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7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Analog Communication Systems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BECE 304L</a:t>
            </a:r>
          </a:p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Module-1</a:t>
            </a:r>
          </a:p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Lecture: 3 &amp; 4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7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52041"/>
            <a:ext cx="8647112" cy="1120775"/>
          </a:xfrm>
        </p:spPr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6" y="1628800"/>
            <a:ext cx="7383611" cy="6588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Frequency Ranges from 30 Hz to 300 GHz</a:t>
            </a:r>
            <a:endParaRPr lang="en-US" sz="2800">
              <a:latin typeface="Times New Roman" pitchFamily="18" charset="0"/>
            </a:endParaRPr>
          </a:p>
        </p:txBody>
      </p:sp>
      <p:graphicFrame>
        <p:nvGraphicFramePr>
          <p:cNvPr id="92212" name="Group 52"/>
          <p:cNvGraphicFramePr>
            <a:graphicFrameLocks noGrp="1"/>
          </p:cNvGraphicFramePr>
          <p:nvPr>
            <p:ph sz="half" idx="2"/>
          </p:nvPr>
        </p:nvGraphicFramePr>
        <p:xfrm>
          <a:off x="228600" y="2438400"/>
          <a:ext cx="8731250" cy="3724656"/>
        </p:xfrm>
        <a:graphic>
          <a:graphicData uri="http://schemas.openxmlformats.org/drawingml/2006/table">
            <a:tbl>
              <a:tblPr/>
              <a:tblGrid>
                <a:gridCol w="436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Frequencies (HF)</a:t>
                      </a:r>
                    </a:p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(short waves; VOA, BBC broadcasts; government and military two-way communication; amateur radio, CB.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3–30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High Frequencies (VHF)</a:t>
                      </a:r>
                    </a:p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FM radio broadcasting (88–108 MHz), television channels 2–13.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30–300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High Frequencies (UHF)</a:t>
                      </a:r>
                    </a:p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TV channels 14–67, cellular phones, military communication.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300–3000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8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8208912" cy="1120775"/>
          </a:xfrm>
        </p:spPr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129051" name="Rectangle 27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6" y="1628800"/>
            <a:ext cx="6231483" cy="5826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Frequency Ranges from 30 Hz to 300 GHz</a:t>
            </a:r>
          </a:p>
        </p:txBody>
      </p:sp>
      <p:graphicFrame>
        <p:nvGraphicFramePr>
          <p:cNvPr id="129053" name="Group 29"/>
          <p:cNvGraphicFramePr>
            <a:graphicFrameLocks noGrp="1"/>
          </p:cNvGraphicFramePr>
          <p:nvPr>
            <p:ph sz="half" idx="2"/>
          </p:nvPr>
        </p:nvGraphicFramePr>
        <p:xfrm>
          <a:off x="228600" y="2362200"/>
          <a:ext cx="8731250" cy="2593150"/>
        </p:xfrm>
        <a:graphic>
          <a:graphicData uri="http://schemas.openxmlformats.org/drawingml/2006/table">
            <a:tbl>
              <a:tblPr/>
              <a:tblGrid>
                <a:gridCol w="436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Microwaves and Super High Frequencies (SHF)</a:t>
                      </a:r>
                    </a:p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Satellite communication, radar, wireless LANs, microwave ovens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1–30 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Extremely High Frequencies (EHF)</a:t>
                      </a:r>
                    </a:p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Satellite communication, computer data, radar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30–300 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9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Optical Spectrum</a:t>
            </a:r>
          </a:p>
          <a:p>
            <a:pPr lvl="1"/>
            <a:r>
              <a:rPr lang="en-US" sz="2800"/>
              <a:t>The </a:t>
            </a:r>
            <a:r>
              <a:rPr lang="en-US" sz="2800" b="1"/>
              <a:t>optical spectrum</a:t>
            </a:r>
            <a:r>
              <a:rPr lang="en-US" sz="2800"/>
              <a:t> exists directly above the millimeter wave region. </a:t>
            </a:r>
          </a:p>
          <a:p>
            <a:pPr lvl="1"/>
            <a:r>
              <a:rPr lang="en-US" sz="2800"/>
              <a:t>Three types of light waves are:</a:t>
            </a:r>
          </a:p>
          <a:p>
            <a:pPr lvl="2"/>
            <a:r>
              <a:rPr lang="en-US" sz="2800"/>
              <a:t>Infrared</a:t>
            </a:r>
          </a:p>
          <a:p>
            <a:pPr lvl="2"/>
            <a:r>
              <a:rPr lang="en-US" sz="2800"/>
              <a:t>Visible spectrum</a:t>
            </a:r>
          </a:p>
          <a:p>
            <a:pPr lvl="2"/>
            <a:r>
              <a:rPr lang="en-US" sz="2800"/>
              <a:t>Ultraviolet</a:t>
            </a:r>
          </a:p>
        </p:txBody>
      </p:sp>
    </p:spTree>
    <p:extLst>
      <p:ext uri="{BB962C8B-B14F-4D97-AF65-F5344CB8AC3E}">
        <p14:creationId xmlns:p14="http://schemas.microsoft.com/office/powerpoint/2010/main" val="201675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1772816"/>
            <a:ext cx="7290055" cy="40233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Optical Spectrum: Infrared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Infrared radiation is produced by any physical equipment that generates heat, including our bodies.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Infrared is used: </a:t>
            </a:r>
          </a:p>
          <a:p>
            <a:pPr lvl="2">
              <a:lnSpc>
                <a:spcPct val="90000"/>
              </a:lnSpc>
            </a:pPr>
            <a:r>
              <a:rPr lang="en-US" sz="2800"/>
              <a:t>In astronomy, to detect stars and other physical bodies in the universe,</a:t>
            </a:r>
          </a:p>
          <a:p>
            <a:pPr lvl="2">
              <a:lnSpc>
                <a:spcPct val="90000"/>
              </a:lnSpc>
            </a:pPr>
            <a:r>
              <a:rPr lang="en-US" sz="2800"/>
              <a:t>For guidance in weapons systems, where the heat radiated from airplanes or missiles can be detected and used to guide missiles to targets.</a:t>
            </a:r>
          </a:p>
        </p:txBody>
      </p:sp>
    </p:spTree>
    <p:extLst>
      <p:ext uri="{BB962C8B-B14F-4D97-AF65-F5344CB8AC3E}">
        <p14:creationId xmlns:p14="http://schemas.microsoft.com/office/powerpoint/2010/main" val="121623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800"/>
              <a:t>In most new TV remote-control units, where special coded signals are transmitted by an infrared LED to the TV receiver to change channels, set the volume, and perform other functions. </a:t>
            </a:r>
          </a:p>
          <a:p>
            <a:pPr lvl="2"/>
            <a:r>
              <a:rPr lang="en-US" sz="2800"/>
              <a:t>In some of the newer wireless LANs and all fiber-optic communication.</a:t>
            </a:r>
          </a:p>
          <a:p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</p:spTree>
    <p:extLst>
      <p:ext uri="{BB962C8B-B14F-4D97-AF65-F5344CB8AC3E}">
        <p14:creationId xmlns:p14="http://schemas.microsoft.com/office/powerpoint/2010/main" val="120056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Optical Spectrum: The Visible Spectrum</a:t>
            </a:r>
          </a:p>
          <a:p>
            <a:pPr lvl="1"/>
            <a:r>
              <a:rPr lang="en-US" sz="2800"/>
              <a:t>Just above the infrared region is the </a:t>
            </a:r>
            <a:r>
              <a:rPr lang="en-US" sz="2800" b="1"/>
              <a:t>visible spectrum</a:t>
            </a:r>
            <a:r>
              <a:rPr lang="en-US" sz="2800" i="1"/>
              <a:t> </a:t>
            </a:r>
            <a:r>
              <a:rPr lang="en-US" sz="2800"/>
              <a:t>we refer to as </a:t>
            </a:r>
            <a:r>
              <a:rPr lang="en-US" sz="2800" b="1"/>
              <a:t>light. </a:t>
            </a:r>
          </a:p>
          <a:p>
            <a:pPr lvl="1"/>
            <a:r>
              <a:rPr lang="en-US" sz="2800"/>
              <a:t>Red is low-frequency or long-wavelength light</a:t>
            </a:r>
          </a:p>
          <a:p>
            <a:pPr lvl="1"/>
            <a:r>
              <a:rPr lang="en-US" sz="2800"/>
              <a:t>Violet is high-frequency or short-wavelength light.</a:t>
            </a:r>
          </a:p>
          <a:p>
            <a:pPr lvl="1"/>
            <a:r>
              <a:rPr lang="en-US" sz="2800"/>
              <a:t>Light waves’ very high frequency enables them to handle a tremendous amount of information (the bandwidth of the baseband signals can be very wide).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</p:spTree>
    <p:extLst>
      <p:ext uri="{BB962C8B-B14F-4D97-AF65-F5344CB8AC3E}">
        <p14:creationId xmlns:p14="http://schemas.microsoft.com/office/powerpoint/2010/main" val="309340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Optical Spectrum: Ultraviolet</a:t>
            </a:r>
          </a:p>
          <a:p>
            <a:pPr lvl="1"/>
            <a:r>
              <a:rPr lang="en-US" sz="2800"/>
              <a:t>Ultraviolet is not used for communication</a:t>
            </a:r>
          </a:p>
          <a:p>
            <a:pPr lvl="1"/>
            <a:r>
              <a:rPr lang="en-US" sz="2800"/>
              <a:t>Its primary use is medical.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</p:spTree>
    <p:extLst>
      <p:ext uri="{BB962C8B-B14F-4D97-AF65-F5344CB8AC3E}">
        <p14:creationId xmlns:p14="http://schemas.microsoft.com/office/powerpoint/2010/main" val="178427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204864"/>
            <a:ext cx="8208912" cy="402336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b="1"/>
              <a:t>Bandwidth (BW)</a:t>
            </a:r>
            <a:r>
              <a:rPr lang="en-US" sz="2800"/>
              <a:t> is that portion of the electromagnetic spectrum occupied by a signal. </a:t>
            </a:r>
          </a:p>
          <a:p>
            <a:pPr lvl="1" algn="just">
              <a:lnSpc>
                <a:spcPct val="80000"/>
              </a:lnSpc>
            </a:pPr>
            <a:endParaRPr lang="en-US" sz="2800" b="1"/>
          </a:p>
          <a:p>
            <a:pPr algn="just">
              <a:lnSpc>
                <a:spcPct val="80000"/>
              </a:lnSpc>
            </a:pPr>
            <a:r>
              <a:rPr lang="en-US" sz="2800" b="1"/>
              <a:t>Channel bandwidth</a:t>
            </a:r>
            <a:r>
              <a:rPr lang="en-US" sz="2800"/>
              <a:t> refers to the range of frequencies required to transmit the desired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93284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88840"/>
            <a:ext cx="8568952" cy="40233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More Room at the Top</a:t>
            </a:r>
          </a:p>
          <a:p>
            <a:pPr lvl="1"/>
            <a:r>
              <a:rPr lang="en-US" sz="2800"/>
              <a:t>Today, virtually the entire frequency spectrum between approximately 30 kHz and 300 MHz has been spoken for. </a:t>
            </a:r>
          </a:p>
          <a:p>
            <a:pPr lvl="1"/>
            <a:r>
              <a:rPr lang="en-US" sz="2800"/>
              <a:t>There is tremendous competition for these frequencies, between companies, individuals, and government services in individual carriers and between the different nations of the world. </a:t>
            </a:r>
          </a:p>
          <a:p>
            <a:pPr lvl="1"/>
            <a:r>
              <a:rPr lang="en-US" sz="2800"/>
              <a:t>The electromagnetic spectrum is one of our most precious natural resources. </a:t>
            </a:r>
          </a:p>
        </p:txBody>
      </p:sp>
    </p:spTree>
    <p:extLst>
      <p:ext uri="{BB962C8B-B14F-4D97-AF65-F5344CB8AC3E}">
        <p14:creationId xmlns:p14="http://schemas.microsoft.com/office/powerpoint/2010/main" val="392735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7290055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/>
              <a:t>More Room at the Top</a:t>
            </a:r>
          </a:p>
          <a:p>
            <a:pPr lvl="1"/>
            <a:r>
              <a:rPr lang="en-US" sz="2400"/>
              <a:t>Communication engineering is devoted to making the best use of that finite spectrum. </a:t>
            </a:r>
          </a:p>
          <a:p>
            <a:pPr lvl="1"/>
            <a:r>
              <a:rPr lang="en-US" sz="2400"/>
              <a:t>Great effort goes into developing communication techniques that  minimize the bandwidth required to transmit given information and thus conserve spectrum space. </a:t>
            </a:r>
          </a:p>
          <a:p>
            <a:pPr lvl="1"/>
            <a:r>
              <a:rPr lang="en-US" sz="2400"/>
              <a:t>This provides more room for additional communication channels and gives other services or users an opportunity to take advantage of it. 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230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02B8-08A5-48BC-81DA-B1064F2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Course- modules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4064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59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136904" cy="475252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Spectrum Management and Standards</a:t>
            </a:r>
          </a:p>
          <a:p>
            <a:pPr lvl="1"/>
            <a:r>
              <a:rPr lang="en-US" sz="2800" b="1"/>
              <a:t>Spectrum management</a:t>
            </a:r>
            <a:r>
              <a:rPr lang="en-US" sz="2800"/>
              <a:t> is provided by agencies set up by the United States and other countries to control spectrum use. </a:t>
            </a:r>
          </a:p>
          <a:p>
            <a:pPr lvl="2"/>
            <a:r>
              <a:rPr lang="en-US" sz="2800"/>
              <a:t>The Federal Communications Commission (FCC) and the National Telecommunications and Information Administration (NTIA)</a:t>
            </a:r>
            <a:r>
              <a:rPr lang="en-US" sz="2800" i="1"/>
              <a:t> </a:t>
            </a:r>
            <a:r>
              <a:rPr lang="en-US" sz="2800"/>
              <a:t>are two agencies that deal in spectrum management.</a:t>
            </a:r>
          </a:p>
          <a:p>
            <a:pPr lvl="1"/>
            <a:r>
              <a:rPr lang="en-US" sz="2800" b="1"/>
              <a:t>Standards </a:t>
            </a:r>
            <a:r>
              <a:rPr lang="en-US" sz="2800"/>
              <a:t>are specifications and guidelines necessary to ensure compatibility between transmitting and receiving equipment.</a:t>
            </a:r>
          </a:p>
          <a:p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128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Need for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/>
              <a:t>Practically speaking, modulation is required for;</a:t>
            </a:r>
          </a:p>
          <a:p>
            <a:pPr>
              <a:buFont typeface="Wingdings" pitchFamily="2" charset="2"/>
              <a:buChar char="§"/>
            </a:pPr>
            <a:r>
              <a:rPr lang="en-IN" sz="2800"/>
              <a:t>High range transmission</a:t>
            </a:r>
          </a:p>
          <a:p>
            <a:pPr>
              <a:buFont typeface="Wingdings" pitchFamily="2" charset="2"/>
              <a:buChar char="§"/>
            </a:pPr>
            <a:r>
              <a:rPr lang="en-IN" sz="2800"/>
              <a:t>Quality of transmission</a:t>
            </a:r>
          </a:p>
          <a:p>
            <a:pPr>
              <a:buFont typeface="Wingdings" pitchFamily="2" charset="2"/>
              <a:buChar char="§"/>
            </a:pPr>
            <a:r>
              <a:rPr lang="en-IN" sz="2800"/>
              <a:t>To avoid the overlapping of signals.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1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Need for modulation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" t="29734" r="37643" b="25000"/>
          <a:stretch/>
        </p:blipFill>
        <p:spPr bwMode="auto">
          <a:xfrm>
            <a:off x="230738" y="2504744"/>
            <a:ext cx="859397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66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Need for modulation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35318" r="39427" b="28175"/>
          <a:stretch/>
        </p:blipFill>
        <p:spPr bwMode="auto">
          <a:xfrm>
            <a:off x="467543" y="2420888"/>
            <a:ext cx="866326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587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Need for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12104" r="36639" b="17857"/>
          <a:stretch/>
        </p:blipFill>
        <p:spPr bwMode="auto">
          <a:xfrm>
            <a:off x="611560" y="1556792"/>
            <a:ext cx="7300685" cy="512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31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/>
          <a:lstStyle/>
          <a:p>
            <a:r>
              <a:rPr lang="en-US" sz="3900"/>
              <a:t>A Survey of Communications Applications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304800" indent="-304800"/>
            <a:r>
              <a:rPr lang="en-US"/>
              <a:t>Simplex</a:t>
            </a:r>
          </a:p>
          <a:p>
            <a:pPr marL="690563" lvl="1" indent="-304800"/>
            <a:r>
              <a:rPr lang="en-US" sz="2500"/>
              <a:t>AM and FM broadcasting</a:t>
            </a:r>
          </a:p>
          <a:p>
            <a:pPr marL="690563" lvl="1" indent="-304800"/>
            <a:r>
              <a:rPr lang="en-US" sz="2500"/>
              <a:t>Digital radio</a:t>
            </a:r>
          </a:p>
          <a:p>
            <a:pPr marL="690563" lvl="1" indent="-304800"/>
            <a:r>
              <a:rPr lang="en-US" sz="2500"/>
              <a:t>TV broadcasting</a:t>
            </a:r>
          </a:p>
          <a:p>
            <a:pPr marL="690563" lvl="1" indent="-304800"/>
            <a:r>
              <a:rPr lang="en-US" sz="2500"/>
              <a:t>Digital television (DTV)</a:t>
            </a:r>
          </a:p>
          <a:p>
            <a:pPr marL="690563" lvl="1" indent="-304800"/>
            <a:r>
              <a:rPr lang="en-US" sz="2500"/>
              <a:t>Cable television</a:t>
            </a:r>
          </a:p>
          <a:p>
            <a:pPr marL="690563" lvl="1" indent="-304800"/>
            <a:r>
              <a:rPr lang="en-US" sz="2500"/>
              <a:t>Facsimile</a:t>
            </a:r>
          </a:p>
          <a:p>
            <a:pPr marL="690563" lvl="1" indent="-304800"/>
            <a:r>
              <a:rPr lang="en-US" sz="2500"/>
              <a:t>Wireless remote control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785813" lvl="1" indent="-400050">
              <a:buFont typeface="Wingdings" pitchFamily="2" charset="2"/>
              <a:buAutoNum type="arabicPeriod" startAt="8"/>
            </a:pPr>
            <a:endParaRPr lang="en-US" sz="3200"/>
          </a:p>
          <a:p>
            <a:pPr marL="785813" lvl="1" indent="-400050"/>
            <a:r>
              <a:rPr lang="en-US" sz="2500"/>
              <a:t>Paging services</a:t>
            </a:r>
          </a:p>
          <a:p>
            <a:pPr marL="785813" lvl="1" indent="-400050"/>
            <a:r>
              <a:rPr lang="en-US" sz="2500"/>
              <a:t>Navigation and direction-finding services</a:t>
            </a:r>
          </a:p>
          <a:p>
            <a:pPr marL="785813" lvl="1" indent="-400050"/>
            <a:r>
              <a:rPr lang="en-US" sz="2500"/>
              <a:t>Telemetry</a:t>
            </a:r>
          </a:p>
          <a:p>
            <a:pPr marL="785813" lvl="1" indent="-400050"/>
            <a:r>
              <a:rPr lang="en-US" sz="2500"/>
              <a:t>Radio astronomy</a:t>
            </a:r>
          </a:p>
          <a:p>
            <a:pPr marL="785813" lvl="1" indent="-400050"/>
            <a:r>
              <a:rPr lang="en-US" sz="2500"/>
              <a:t>Surveillance</a:t>
            </a:r>
          </a:p>
          <a:p>
            <a:pPr marL="785813" lvl="1" indent="-400050"/>
            <a:r>
              <a:rPr lang="en-US" sz="2500"/>
              <a:t>Music services</a:t>
            </a:r>
          </a:p>
          <a:p>
            <a:pPr marL="785813" lvl="1" indent="-400050"/>
            <a:r>
              <a:rPr lang="en-US" sz="2500"/>
              <a:t>Internet radio and video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/>
              <a:t>1-8: Jobs and Careers in the </a:t>
            </a:r>
            <a:br>
              <a:rPr lang="en-US" sz="3900"/>
            </a:br>
            <a:r>
              <a:rPr lang="en-US" sz="3900"/>
              <a:t>Communication Industry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438150">
              <a:lnSpc>
                <a:spcPct val="80000"/>
              </a:lnSpc>
            </a:pPr>
            <a:r>
              <a:rPr lang="en-US" sz="2900"/>
              <a:t>The electronics industry is roughly divided into four major specializations: </a:t>
            </a:r>
          </a:p>
          <a:p>
            <a:pPr marL="785813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/>
              <a:t>Communications (largest in terms of people employed and the dollar value of equipment purchased) </a:t>
            </a:r>
          </a:p>
          <a:p>
            <a:pPr marL="785813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/>
              <a:t>Computers (second largest).</a:t>
            </a:r>
          </a:p>
          <a:p>
            <a:pPr marL="785813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/>
              <a:t>Industrial controls.</a:t>
            </a:r>
          </a:p>
          <a:p>
            <a:pPr marL="785813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/>
              <a:t>Instrumentation. </a:t>
            </a:r>
          </a:p>
        </p:txBody>
      </p:sp>
    </p:spTree>
    <p:extLst>
      <p:ext uri="{BB962C8B-B14F-4D97-AF65-F5344CB8AC3E}">
        <p14:creationId xmlns:p14="http://schemas.microsoft.com/office/powerpoint/2010/main" val="3880326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124384" cy="1499616"/>
          </a:xfrm>
        </p:spPr>
        <p:txBody>
          <a:bodyPr/>
          <a:lstStyle/>
          <a:p>
            <a:r>
              <a:rPr lang="en-US" sz="3900"/>
              <a:t>Careers in the </a:t>
            </a:r>
            <a:br>
              <a:rPr lang="en-US" sz="3900"/>
            </a:br>
            <a:r>
              <a:rPr lang="en-US" sz="3900"/>
              <a:t>Communication Industry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Types of Jobs</a:t>
            </a:r>
          </a:p>
          <a:p>
            <a:pPr lvl="1"/>
            <a:r>
              <a:rPr lang="en-US" sz="2800" u="sng"/>
              <a:t>Engineers</a:t>
            </a:r>
            <a:r>
              <a:rPr lang="en-US" sz="2800"/>
              <a:t> design communication equipment and systems.</a:t>
            </a:r>
          </a:p>
          <a:p>
            <a:pPr lvl="1">
              <a:buFont typeface="Wingdings" pitchFamily="2" charset="2"/>
              <a:buNone/>
            </a:pPr>
            <a:endParaRPr lang="en-US" sz="2800"/>
          </a:p>
          <a:p>
            <a:pPr lvl="1"/>
            <a:r>
              <a:rPr lang="en-US" sz="2800" u="sng"/>
              <a:t>Technicians</a:t>
            </a:r>
            <a:r>
              <a:rPr lang="en-US" sz="2800"/>
              <a:t> install, troubleshoot, repair, calibrate, and maintain equipment.</a:t>
            </a:r>
          </a:p>
          <a:p>
            <a:pPr lvl="1">
              <a:buFont typeface="Wingdings" pitchFamily="2" charset="2"/>
              <a:buNone/>
            </a:pPr>
            <a:endParaRPr lang="en-US" sz="2800"/>
          </a:p>
          <a:p>
            <a:pPr lvl="1"/>
            <a:r>
              <a:rPr lang="en-US" sz="2800" u="sng"/>
              <a:t>Engineering Technicians</a:t>
            </a:r>
            <a:r>
              <a:rPr lang="en-US" sz="2800"/>
              <a:t> assist in equipment design, testing, and assembly.</a:t>
            </a:r>
          </a:p>
        </p:txBody>
      </p:sp>
    </p:spTree>
    <p:extLst>
      <p:ext uri="{BB962C8B-B14F-4D97-AF65-F5344CB8AC3E}">
        <p14:creationId xmlns:p14="http://schemas.microsoft.com/office/powerpoint/2010/main" val="1109454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268400" cy="1499616"/>
          </a:xfrm>
        </p:spPr>
        <p:txBody>
          <a:bodyPr/>
          <a:lstStyle/>
          <a:p>
            <a:r>
              <a:rPr lang="en-US" sz="3900"/>
              <a:t>A Survey of Communications Applications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sz="2700"/>
              <a:t>Duplex</a:t>
            </a:r>
          </a:p>
          <a:p>
            <a:pPr marL="1047750" lvl="1" indent="-476250">
              <a:lnSpc>
                <a:spcPct val="80000"/>
              </a:lnSpc>
            </a:pPr>
            <a:r>
              <a:rPr lang="en-US" sz="2500"/>
              <a:t>Telephones</a:t>
            </a:r>
          </a:p>
          <a:p>
            <a:pPr marL="1047750" lvl="1" indent="-476250">
              <a:lnSpc>
                <a:spcPct val="80000"/>
              </a:lnSpc>
            </a:pPr>
            <a:r>
              <a:rPr lang="en-US" sz="2500"/>
              <a:t>Two-way radio</a:t>
            </a:r>
          </a:p>
          <a:p>
            <a:pPr marL="1047750" lvl="1" indent="-476250">
              <a:lnSpc>
                <a:spcPct val="80000"/>
              </a:lnSpc>
            </a:pPr>
            <a:r>
              <a:rPr lang="en-US" sz="2500"/>
              <a:t>Radar</a:t>
            </a:r>
          </a:p>
          <a:p>
            <a:pPr marL="1047750" lvl="1" indent="-476250">
              <a:lnSpc>
                <a:spcPct val="80000"/>
              </a:lnSpc>
            </a:pPr>
            <a:r>
              <a:rPr lang="en-US" sz="2500"/>
              <a:t>Sonar</a:t>
            </a:r>
          </a:p>
          <a:p>
            <a:pPr marL="1047750" lvl="1" indent="-476250">
              <a:lnSpc>
                <a:spcPct val="80000"/>
              </a:lnSpc>
            </a:pPr>
            <a:r>
              <a:rPr lang="en-US" sz="2500"/>
              <a:t>Amateur radio</a:t>
            </a:r>
          </a:p>
          <a:p>
            <a:pPr marL="1047750" lvl="1" indent="-476250">
              <a:lnSpc>
                <a:spcPct val="80000"/>
              </a:lnSpc>
            </a:pPr>
            <a:r>
              <a:rPr lang="en-US" sz="2500"/>
              <a:t>Citizens radio</a:t>
            </a:r>
          </a:p>
          <a:p>
            <a:pPr marL="1047750" lvl="1" indent="-476250">
              <a:lnSpc>
                <a:spcPct val="80000"/>
              </a:lnSpc>
            </a:pPr>
            <a:endParaRPr lang="en-US" sz="250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4575" y="1447800"/>
            <a:ext cx="3984625" cy="4700588"/>
          </a:xfrm>
        </p:spPr>
        <p:txBody>
          <a:bodyPr/>
          <a:lstStyle/>
          <a:p>
            <a:pPr marL="823913" lvl="1" indent="-438150">
              <a:buFont typeface="Wingdings" pitchFamily="2" charset="2"/>
              <a:buAutoNum type="arabicPeriod" startAt="21"/>
            </a:pPr>
            <a:endParaRPr lang="en-US" sz="2500"/>
          </a:p>
          <a:p>
            <a:pPr marL="823913" lvl="1" indent="-438150"/>
            <a:r>
              <a:rPr lang="en-US" sz="2500"/>
              <a:t>Family Radio service</a:t>
            </a:r>
          </a:p>
          <a:p>
            <a:pPr marL="823913" lvl="1" indent="-438150"/>
            <a:r>
              <a:rPr lang="en-US" sz="2500"/>
              <a:t>The Internet</a:t>
            </a:r>
          </a:p>
          <a:p>
            <a:pPr marL="823913" lvl="1" indent="-438150"/>
            <a:r>
              <a:rPr lang="en-US" sz="2500"/>
              <a:t>Wide-area networks (WANs)</a:t>
            </a:r>
          </a:p>
          <a:p>
            <a:pPr marL="823913" lvl="1" indent="-438150"/>
            <a:r>
              <a:rPr lang="en-US" sz="2500"/>
              <a:t>Metropolitan-area networks (MANs)</a:t>
            </a:r>
          </a:p>
          <a:p>
            <a:pPr marL="823913" lvl="1" indent="-438150"/>
            <a:r>
              <a:rPr lang="en-US" sz="2500"/>
              <a:t>Local area networks (LANs)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512321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268400" cy="1499616"/>
          </a:xfrm>
        </p:spPr>
        <p:txBody>
          <a:bodyPr/>
          <a:lstStyle/>
          <a:p>
            <a:r>
              <a:rPr lang="en-US" sz="3900"/>
              <a:t>Careers in the Communication Industry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060848"/>
            <a:ext cx="7290055" cy="40233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Types of Jobs</a:t>
            </a:r>
          </a:p>
          <a:p>
            <a:pPr lvl="1">
              <a:lnSpc>
                <a:spcPct val="90000"/>
              </a:lnSpc>
            </a:pPr>
            <a:r>
              <a:rPr lang="en-US" sz="2800" u="sng"/>
              <a:t>Technical sales representatives</a:t>
            </a:r>
            <a:r>
              <a:rPr lang="en-US" sz="2800"/>
              <a:t> determine customer needs and related specifications, write proposals and sell equipment.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800" u="sng"/>
              <a:t>Technical writers</a:t>
            </a:r>
            <a:r>
              <a:rPr lang="en-US" sz="2800"/>
              <a:t> generate technical documentation for equipment and systems.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800" u="sng"/>
              <a:t>Trainers</a:t>
            </a:r>
            <a:r>
              <a:rPr lang="en-US" sz="2800"/>
              <a:t> develop programs, generate training and presentation materials, and conduct classroom training.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1421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2286000"/>
            <a:ext cx="7692336" cy="4023360"/>
          </a:xfrm>
        </p:spPr>
        <p:txBody>
          <a:bodyPr>
            <a:normAutofit/>
          </a:bodyPr>
          <a:lstStyle/>
          <a:p>
            <a:r>
              <a:rPr lang="en-US" sz="2800"/>
              <a:t>The range of electromagnetic signals encompassing all frequencies is referred to as the </a:t>
            </a:r>
            <a:r>
              <a:rPr lang="en-US" sz="2800" b="1"/>
              <a:t>electromagnetic spectrum.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57508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/>
          <a:lstStyle/>
          <a:p>
            <a:r>
              <a:rPr lang="en-US" sz="3900"/>
              <a:t>Careers in the Communication Industry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1844824"/>
            <a:ext cx="8052376" cy="46085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Major Employers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The communication electronics industry is made up of the following segments:</a:t>
            </a:r>
          </a:p>
          <a:p>
            <a:pPr lvl="1">
              <a:lnSpc>
                <a:spcPct val="80000"/>
              </a:lnSpc>
            </a:pPr>
            <a:endParaRPr lang="en-US" sz="2800"/>
          </a:p>
          <a:p>
            <a:pPr lvl="2">
              <a:lnSpc>
                <a:spcPct val="80000"/>
              </a:lnSpc>
            </a:pPr>
            <a:r>
              <a:rPr lang="en-US" sz="2800"/>
              <a:t>Manufacturers</a:t>
            </a:r>
          </a:p>
          <a:p>
            <a:pPr lvl="2">
              <a:lnSpc>
                <a:spcPct val="80000"/>
              </a:lnSpc>
            </a:pPr>
            <a:endParaRPr lang="en-US" sz="2800"/>
          </a:p>
          <a:p>
            <a:pPr lvl="2">
              <a:lnSpc>
                <a:spcPct val="80000"/>
              </a:lnSpc>
            </a:pPr>
            <a:r>
              <a:rPr lang="en-US" sz="2800"/>
              <a:t>Resellers</a:t>
            </a:r>
          </a:p>
          <a:p>
            <a:pPr lvl="2">
              <a:lnSpc>
                <a:spcPct val="80000"/>
              </a:lnSpc>
            </a:pPr>
            <a:endParaRPr lang="en-US" sz="2800"/>
          </a:p>
          <a:p>
            <a:pPr lvl="2">
              <a:lnSpc>
                <a:spcPct val="80000"/>
              </a:lnSpc>
            </a:pPr>
            <a:r>
              <a:rPr lang="en-US" sz="2800"/>
              <a:t>Service Organizations</a:t>
            </a:r>
          </a:p>
          <a:p>
            <a:pPr lvl="2">
              <a:lnSpc>
                <a:spcPct val="80000"/>
              </a:lnSpc>
            </a:pPr>
            <a:endParaRPr lang="en-US" sz="2800"/>
          </a:p>
          <a:p>
            <a:pPr lvl="2">
              <a:lnSpc>
                <a:spcPct val="80000"/>
              </a:lnSpc>
            </a:pPr>
            <a:r>
              <a:rPr lang="en-US" sz="280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105585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7980368" cy="1499616"/>
          </a:xfrm>
        </p:spPr>
        <p:txBody>
          <a:bodyPr/>
          <a:lstStyle/>
          <a:p>
            <a:r>
              <a:rPr lang="en-US" sz="3900"/>
              <a:t>Careers in the Communication Industry</a:t>
            </a:r>
          </a:p>
        </p:txBody>
      </p:sp>
      <p:pic>
        <p:nvPicPr>
          <p:cNvPr id="152581" name="Picture 5" descr="fre07042_01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752600"/>
            <a:ext cx="6172200" cy="427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28600" y="6248400"/>
            <a:ext cx="63226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Structure of the communication electronics industry.</a:t>
            </a:r>
          </a:p>
        </p:txBody>
      </p:sp>
    </p:spTree>
    <p:extLst>
      <p:ext uri="{BB962C8B-B14F-4D97-AF65-F5344CB8AC3E}">
        <p14:creationId xmlns:p14="http://schemas.microsoft.com/office/powerpoint/2010/main" val="19398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28600" y="6248400"/>
            <a:ext cx="461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Figure 1-13: The electromagnetic spectrum.</a:t>
            </a:r>
          </a:p>
        </p:txBody>
      </p:sp>
      <p:pic>
        <p:nvPicPr>
          <p:cNvPr id="121860" name="Picture 4" descr="fre07042_01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05000"/>
            <a:ext cx="7964488" cy="3905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75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6"/>
            <a:ext cx="8136904" cy="40324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Frequency and Wavelength: Frequency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 signal is located on the frequency spectrum according to its frequency and wavelength.</a:t>
            </a:r>
          </a:p>
          <a:p>
            <a:pPr lvl="1">
              <a:lnSpc>
                <a:spcPct val="90000"/>
              </a:lnSpc>
            </a:pPr>
            <a:r>
              <a:rPr lang="en-US" sz="2800" b="1"/>
              <a:t>Frequency</a:t>
            </a:r>
            <a:r>
              <a:rPr lang="en-US" sz="2800"/>
              <a:t> is the number of cycles of a repetitive wave that occur in a given period of time.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 cycle consists of two voltage polarity reversals, current reversals, or electromagnetic field oscillations.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Frequency is measured in cycles per second (cps).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The unit of frequency is the hertz (Hz).</a:t>
            </a:r>
          </a:p>
        </p:txBody>
      </p:sp>
    </p:spTree>
    <p:extLst>
      <p:ext uri="{BB962C8B-B14F-4D97-AF65-F5344CB8AC3E}">
        <p14:creationId xmlns:p14="http://schemas.microsoft.com/office/powerpoint/2010/main" val="121661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8280920" cy="4023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Frequency and Wavelength: Wavelength</a:t>
            </a:r>
            <a:r>
              <a:rPr lang="en-US" sz="2800">
                <a:solidFill>
                  <a:srgbClr val="9A2A4A"/>
                </a:solidFill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800" b="1"/>
              <a:t>Wavelength</a:t>
            </a:r>
            <a:r>
              <a:rPr lang="en-US" sz="2800"/>
              <a:t> is the distance occupied by one cycle of a wave and is usually expressed in meters.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Wavelength is also the distance traveled by an electromagnetic wave during the time of one cycle.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The wavelength of a signal is represented by the Greek letter lambda (</a:t>
            </a:r>
            <a:r>
              <a:rPr lang="el-GR" sz="2800">
                <a:cs typeface="Arial" charset="0"/>
              </a:rPr>
              <a:t>λ</a:t>
            </a:r>
            <a:r>
              <a:rPr lang="en-US" sz="2800">
                <a:cs typeface="Times New Roman" pitchFamily="18" charset="0"/>
              </a:rPr>
              <a:t>).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l-GR" sz="2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0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228600" y="6248400"/>
            <a:ext cx="79035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Frequency and wavelength. (a) One cycle. (b) One wavelength.</a:t>
            </a:r>
          </a:p>
        </p:txBody>
      </p:sp>
      <p:pic>
        <p:nvPicPr>
          <p:cNvPr id="122884" name="Picture 4" descr="fre07042_011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743200"/>
            <a:ext cx="8610600" cy="2554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32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1967632"/>
            <a:ext cx="8731250" cy="4978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>
              <a:cs typeface="Times New Roman" pitchFamily="18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28600" y="4226644"/>
            <a:ext cx="8915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500"/>
              <a:t>Example:</a:t>
            </a:r>
          </a:p>
          <a:p>
            <a:pPr lvl="1"/>
            <a:r>
              <a:rPr lang="en-US" sz="2500"/>
              <a:t>What is the wavelength if the frequency is 4MHz?</a:t>
            </a:r>
          </a:p>
          <a:p>
            <a:endParaRPr lang="en-US" sz="2500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8600" y="1916832"/>
            <a:ext cx="89154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95000"/>
              <a:buFont typeface="Wingdings" pitchFamily="2" charset="2"/>
              <a:buNone/>
            </a:pPr>
            <a:r>
              <a:rPr lang="en-US" sz="2700"/>
              <a:t>Frequency and Wavelength: Wavelength</a:t>
            </a:r>
          </a:p>
          <a:p>
            <a:endParaRPr lang="en-US" sz="2700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228600" y="2462932"/>
            <a:ext cx="8915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500"/>
              <a:t>Wavelength (</a:t>
            </a:r>
            <a:r>
              <a:rPr lang="el-GR" sz="2500"/>
              <a:t>λ</a:t>
            </a:r>
            <a:r>
              <a:rPr lang="en-US" sz="2500"/>
              <a:t>) = speed of light ÷ frequency</a:t>
            </a:r>
          </a:p>
          <a:p>
            <a:pPr algn="ctr"/>
            <a:r>
              <a:rPr lang="en-US" sz="2500"/>
              <a:t>Speed of light = 3 × 10</a:t>
            </a:r>
            <a:r>
              <a:rPr lang="en-US" sz="2500" baseline="30000"/>
              <a:t>8</a:t>
            </a:r>
            <a:r>
              <a:rPr lang="en-US" sz="2500"/>
              <a:t> meters/second</a:t>
            </a:r>
          </a:p>
          <a:p>
            <a:pPr algn="ctr"/>
            <a:r>
              <a:rPr lang="en-US" sz="2500"/>
              <a:t>Therefore:</a:t>
            </a:r>
          </a:p>
          <a:p>
            <a:pPr algn="ctr"/>
            <a:r>
              <a:rPr lang="el-GR" sz="2500"/>
              <a:t>λ</a:t>
            </a:r>
            <a:r>
              <a:rPr lang="en-US" sz="2500"/>
              <a:t> = 3 × 10</a:t>
            </a:r>
            <a:r>
              <a:rPr lang="en-US" sz="2500" baseline="30000"/>
              <a:t>8</a:t>
            </a:r>
            <a:r>
              <a:rPr lang="en-US" sz="2500"/>
              <a:t> / f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228600" y="5214069"/>
            <a:ext cx="8915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95000"/>
              <a:buFont typeface="Wingdings" pitchFamily="2" charset="2"/>
              <a:buNone/>
            </a:pPr>
            <a:r>
              <a:rPr lang="el-GR" sz="2500"/>
              <a:t>λ</a:t>
            </a:r>
            <a:r>
              <a:rPr lang="en-US" sz="2500"/>
              <a:t> = 3 </a:t>
            </a:r>
            <a:r>
              <a:rPr lang="en-US" sz="2500">
                <a:cs typeface="Arial" charset="0"/>
              </a:rPr>
              <a:t>×</a:t>
            </a:r>
            <a:r>
              <a:rPr lang="en-US" sz="2500"/>
              <a:t> 10</a:t>
            </a:r>
            <a:r>
              <a:rPr lang="en-US" sz="2500" baseline="30000"/>
              <a:t>8</a:t>
            </a:r>
            <a:r>
              <a:rPr lang="en-US" sz="2500"/>
              <a:t> / 4 MHz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95000"/>
              <a:buFont typeface="Wingdings" pitchFamily="2" charset="2"/>
              <a:buNone/>
            </a:pPr>
            <a:r>
              <a:rPr lang="en-US" sz="2500"/>
              <a:t>  =  75 meters (m)</a:t>
            </a:r>
          </a:p>
        </p:txBody>
      </p:sp>
    </p:spTree>
    <p:extLst>
      <p:ext uri="{BB962C8B-B14F-4D97-AF65-F5344CB8AC3E}">
        <p14:creationId xmlns:p14="http://schemas.microsoft.com/office/powerpoint/2010/main" val="4611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476672"/>
            <a:ext cx="8647112" cy="1120775"/>
          </a:xfrm>
        </p:spPr>
        <p:txBody>
          <a:bodyPr>
            <a:normAutofit/>
          </a:bodyPr>
          <a:lstStyle/>
          <a:p>
            <a:r>
              <a:rPr lang="en-US"/>
              <a:t>The Electromagnetic Spectrum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700808"/>
            <a:ext cx="8532440" cy="11922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Frequency Ranges from 30 Hz to 300 GHz</a:t>
            </a:r>
          </a:p>
          <a:p>
            <a:pPr lvl="1"/>
            <a:r>
              <a:rPr lang="en-US" sz="2800"/>
              <a:t>The electromagnetic spectrum is divided into segments:</a:t>
            </a:r>
          </a:p>
        </p:txBody>
      </p:sp>
      <p:graphicFrame>
        <p:nvGraphicFramePr>
          <p:cNvPr id="91203" name="Group 67"/>
          <p:cNvGraphicFramePr>
            <a:graphicFrameLocks noGrp="1"/>
          </p:cNvGraphicFramePr>
          <p:nvPr>
            <p:ph sz="half" idx="2"/>
          </p:nvPr>
        </p:nvGraphicFramePr>
        <p:xfrm>
          <a:off x="228600" y="2841625"/>
          <a:ext cx="8731250" cy="3538093"/>
        </p:xfrm>
        <a:graphic>
          <a:graphicData uri="http://schemas.openxmlformats.org/drawingml/2006/table">
            <a:tbl>
              <a:tblPr/>
              <a:tblGrid>
                <a:gridCol w="436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Extremely Low Frequencies (ELF)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 Hz.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Voice Frequencies (VF)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3000 Hz.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Low Frequencies (VLF)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include the higher end of the human hearing range up to about 20 kHz.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 Frequencies (LF)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 kHz.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 Frequencies (MF)</a:t>
                      </a:r>
                    </a:p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57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3000 kHz </a:t>
                      </a:r>
                    </a:p>
                    <a:p>
                      <a:pPr marL="777875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 radio 535–1605 kHz.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203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680F17-7A80-4268-8484-52E1ED9D5F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2948F3-2D58-4F61-96B7-22444F1388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6F075-CD6E-4BFF-9BAF-CF73F0215D76}">
  <ds:schemaRefs>
    <ds:schemaRef ds:uri="7b7b3b4e-94b4-4794-84f5-8d6141b0fa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super theme</Template>
  <Application>Microsoft Office PowerPoint</Application>
  <PresentationFormat>On-screen Show (4:3)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super theme</vt:lpstr>
      <vt:lpstr>Analog Communication Systems</vt:lpstr>
      <vt:lpstr>Course- modules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The Electromagnetic Spectrum</vt:lpstr>
      <vt:lpstr>Bandwidth</vt:lpstr>
      <vt:lpstr>Bandwidth</vt:lpstr>
      <vt:lpstr>Bandwidth</vt:lpstr>
      <vt:lpstr>Bandwidth</vt:lpstr>
      <vt:lpstr>Need for modulation</vt:lpstr>
      <vt:lpstr>Need for modulation</vt:lpstr>
      <vt:lpstr>Need for modulation</vt:lpstr>
      <vt:lpstr>Need for modulation</vt:lpstr>
      <vt:lpstr>A Survey of Communications Applications</vt:lpstr>
      <vt:lpstr>1-8: Jobs and Careers in the  Communication Industry</vt:lpstr>
      <vt:lpstr>Careers in the  Communication Industry</vt:lpstr>
      <vt:lpstr>A Survey of Communications Applications</vt:lpstr>
      <vt:lpstr>Careers in the Communication Industry</vt:lpstr>
      <vt:lpstr>Careers in the Communication Industry</vt:lpstr>
      <vt:lpstr>Careers in the Communication Industry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revision>1</cp:revision>
  <dcterms:created xsi:type="dcterms:W3CDTF">2019-11-30T14:57:16Z</dcterms:created>
  <dcterms:modified xsi:type="dcterms:W3CDTF">2023-04-20T13:22:40Z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