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28" r:id="rId20"/>
    <p:sldId id="329" r:id="rId21"/>
    <p:sldId id="330" r:id="rId22"/>
    <p:sldId id="33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A54156-8E74-4E00-BC42-6CB94D50853E}" v="1" dt="2023-05-15T01:39:33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ramauleshwar Roy" userId="a9ec4b054f545304" providerId="LiveId" clId="{36A54156-8E74-4E00-BC42-6CB94D50853E}"/>
    <pc:docChg chg="undo custSel addSld modSld">
      <pc:chgData name="Chandramauleshwar Roy" userId="a9ec4b054f545304" providerId="LiveId" clId="{36A54156-8E74-4E00-BC42-6CB94D50853E}" dt="2023-05-15T01:44:37.049" v="1131" actId="680"/>
      <pc:docMkLst>
        <pc:docMk/>
      </pc:docMkLst>
      <pc:sldChg chg="addSp modSp new mod">
        <pc:chgData name="Chandramauleshwar Roy" userId="a9ec4b054f545304" providerId="LiveId" clId="{36A54156-8E74-4E00-BC42-6CB94D50853E}" dt="2023-05-15T01:40:07.692" v="1111" actId="207"/>
        <pc:sldMkLst>
          <pc:docMk/>
          <pc:sldMk cId="782849260" sldId="319"/>
        </pc:sldMkLst>
        <pc:spChg chg="add mod">
          <ac:chgData name="Chandramauleshwar Roy" userId="a9ec4b054f545304" providerId="LiveId" clId="{36A54156-8E74-4E00-BC42-6CB94D50853E}" dt="2023-05-15T01:37:38.061" v="876" actId="1076"/>
          <ac:spMkLst>
            <pc:docMk/>
            <pc:sldMk cId="782849260" sldId="319"/>
            <ac:spMk id="3" creationId="{05DC5F3C-EDAD-10D9-CF05-D5D01FBAE0A0}"/>
          </ac:spMkLst>
        </pc:spChg>
        <pc:spChg chg="add mod">
          <ac:chgData name="Chandramauleshwar Roy" userId="a9ec4b054f545304" providerId="LiveId" clId="{36A54156-8E74-4E00-BC42-6CB94D50853E}" dt="2023-05-15T01:40:07.692" v="1111" actId="207"/>
          <ac:spMkLst>
            <pc:docMk/>
            <pc:sldMk cId="782849260" sldId="319"/>
            <ac:spMk id="4" creationId="{4ACE32FD-AA97-559E-980F-B7F5A2D6987A}"/>
          </ac:spMkLst>
        </pc:spChg>
      </pc:sldChg>
      <pc:sldChg chg="addSp modSp new mod">
        <pc:chgData name="Chandramauleshwar Roy" userId="a9ec4b054f545304" providerId="LiveId" clId="{36A54156-8E74-4E00-BC42-6CB94D50853E}" dt="2023-05-15T01:42:17.394" v="1130" actId="20577"/>
        <pc:sldMkLst>
          <pc:docMk/>
          <pc:sldMk cId="1917725209" sldId="320"/>
        </pc:sldMkLst>
        <pc:spChg chg="add mod">
          <ac:chgData name="Chandramauleshwar Roy" userId="a9ec4b054f545304" providerId="LiveId" clId="{36A54156-8E74-4E00-BC42-6CB94D50853E}" dt="2023-05-15T01:42:17.394" v="1130" actId="20577"/>
          <ac:spMkLst>
            <pc:docMk/>
            <pc:sldMk cId="1917725209" sldId="320"/>
            <ac:spMk id="3" creationId="{68CF5E7F-2EA0-4F5C-6157-60971B5C31E1}"/>
          </ac:spMkLst>
        </pc:spChg>
      </pc:sldChg>
      <pc:sldChg chg="new">
        <pc:chgData name="Chandramauleshwar Roy" userId="a9ec4b054f545304" providerId="LiveId" clId="{36A54156-8E74-4E00-BC42-6CB94D50853E}" dt="2023-05-15T01:44:37.049" v="1131" actId="680"/>
        <pc:sldMkLst>
          <pc:docMk/>
          <pc:sldMk cId="1822905348" sldId="32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70FC-AFB1-A49C-31BD-03C6A0193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56E64-63E2-D8DC-C163-2DBD3E333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BDF04-9FA6-4D07-D1DC-B090FB664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DCA1-5535-49C2-92E5-1C1355D0AC80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E4D8A-BB72-8AF7-E4C1-7EB444E91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605F1-8AED-8E4D-8D88-4A003E52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11C9-6085-4ED2-9AE4-D1FD8DC32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46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33EF-FD55-346B-A05B-91B3D6E4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259EC-1DC8-DF3B-7EB5-BA56E34AA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1CDED-A3BD-0532-69C6-7769A894F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DCA1-5535-49C2-92E5-1C1355D0AC80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FABDC-49F6-F1B2-247A-BB82553DC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96DF8-8F81-B26C-2798-EF8A5893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11C9-6085-4ED2-9AE4-D1FD8DC32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38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C18AAE-16FE-6759-0128-C4C136091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4AF06-8C05-7769-C4C5-2AF84D556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D179C-4039-2F80-B230-5DD63003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DCA1-5535-49C2-92E5-1C1355D0AC80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47EF5-BD13-E1E3-064B-067EFFDA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EE885-7871-A7E9-3176-07052A7E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11C9-6085-4ED2-9AE4-D1FD8DC32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493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01350D-E194-DD62-B49B-FAE25C38349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/>
          <a:scene3d>
            <a:camera prst="orthographicFront"/>
            <a:lightRig rig="threePt" dir="t"/>
          </a:scene3d>
          <a:sp3d>
            <a:bevelT w="152400" h="152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BAE7CC-B78F-F0EE-17B2-2049F340218A}"/>
              </a:ext>
            </a:extLst>
          </p:cNvPr>
          <p:cNvSpPr txBox="1"/>
          <p:nvPr userDrawn="1"/>
        </p:nvSpPr>
        <p:spPr>
          <a:xfrm>
            <a:off x="-3459" y="6461484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“We Serve Knowledge, with Knowledge”                                                                                                                   </a:t>
            </a:r>
            <a:fld id="{343FAE63-DFE1-4595-A58F-DCCA6FB0EBAD}" type="slidenum">
              <a:rPr lang="en-US" sz="1600" smtClean="0">
                <a:solidFill>
                  <a:srgbClr val="0000FF"/>
                </a:solidFill>
              </a:rPr>
              <a:pPr/>
              <a:t>‹#›</a:t>
            </a:fld>
            <a:endParaRPr 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4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5AA2-5919-6713-2C0C-9D553687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DFDC2-CB7C-3653-D556-A5D2D87DB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912C5-9394-7C61-2450-D5835E557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DCA1-5535-49C2-92E5-1C1355D0AC80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A6FF1-F33D-F176-A7B2-A6A9074A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7CE00-3086-CE76-9B8F-C5894789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11C9-6085-4ED2-9AE4-D1FD8DC32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12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95B8-F0D7-F7E5-8FCD-6DF8E792F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5F7AA-CAA4-6D17-33CB-C0D401574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26F6F-E67B-07A9-D237-5850A273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DCA1-5535-49C2-92E5-1C1355D0AC80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89044-0E63-6467-C95D-8701D5646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77FDB-07F8-2395-C7FF-9B50DFF7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11C9-6085-4ED2-9AE4-D1FD8DC32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95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DF2B-8F43-233E-94E0-8D9CB1403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6452B-D85A-A0FF-1724-00B2AAF20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C47D7-931D-47AF-DFE8-85F9029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42086-94E2-B10A-75EA-E2BFEB9D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DCA1-5535-49C2-92E5-1C1355D0AC80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A7E8C-6E64-BF6F-632B-901EAFD9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E2DA4-E94C-9DAB-B6E7-72611097D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11C9-6085-4ED2-9AE4-D1FD8DC32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65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31E8-8E1A-B371-0933-625B78815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AC390-4466-697E-803D-BAE9723C3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B6A5-78C8-04EE-A643-FCD65DABD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7DFAD-A19A-513E-9487-A1B1E3977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B968E-C709-FE7E-3589-607363B0C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167340-0AF7-5F5F-030A-81721675E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DCA1-5535-49C2-92E5-1C1355D0AC80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F674F-D388-2A23-130B-619ADB2B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A931A3-2529-751E-AAD4-A7601422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11C9-6085-4ED2-9AE4-D1FD8DC32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46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F2685-05E1-2682-3069-E7BC18DF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7776C-D5F8-740B-D78C-A461BF9C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DCA1-5535-49C2-92E5-1C1355D0AC80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36420-27B1-7F93-96AD-FE861A3F0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F06D4-0078-6F69-B2F8-5FADCD93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11C9-6085-4ED2-9AE4-D1FD8DC32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95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306E23-BD32-A2A1-7BDE-AD6FA124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DCA1-5535-49C2-92E5-1C1355D0AC80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49FBC5-FBEE-E137-5236-4DD7E7A0F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6A6BD-EA51-B8F9-2427-1BCF31EF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11C9-6085-4ED2-9AE4-D1FD8DC32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15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A175-B1B6-469D-6E7A-1FB44BE62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528DC-9774-31BE-A17D-A4D84AA91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8DF2A-1FF6-287E-E702-ED8E504E6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F1A66-4EC8-619C-B053-E05AA28C4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DCA1-5535-49C2-92E5-1C1355D0AC80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DD3BC-8D15-20BC-F376-547B96C4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5BD77-55AD-9371-5560-F2F2CF8F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11C9-6085-4ED2-9AE4-D1FD8DC32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52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10E0-7F47-B39F-1C7F-1FAA69D34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E4BDA-A35B-7C11-D22C-250CFF088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F2A33-E82C-38D1-9BB8-855ED75FF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31729-8617-AF3C-AD2A-980E470C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EDCA1-5535-49C2-92E5-1C1355D0AC80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4E4AB-31F9-FCBC-18BB-759389C55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22669-14F5-29A0-EA0E-7C836D05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D11C9-6085-4ED2-9AE4-D1FD8DC32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95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A73785-446D-9EB3-302E-BC69A818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5888E-80F3-0A3D-830E-BD22DDCD0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7902F-65E0-1526-DABE-56069D037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EDCA1-5535-49C2-92E5-1C1355D0AC80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8CC29-F975-383C-A76E-12E8D5EB3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233B5-24CA-D644-F946-4A7C1C32B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D11C9-6085-4ED2-9AE4-D1FD8DC322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41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F1AC5BE-48FC-68BA-2063-3A934988D97F}"/>
              </a:ext>
            </a:extLst>
          </p:cNvPr>
          <p:cNvSpPr txBox="1">
            <a:spLocks/>
          </p:cNvSpPr>
          <p:nvPr/>
        </p:nvSpPr>
        <p:spPr>
          <a:xfrm>
            <a:off x="1524000" y="1273176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N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BECE304L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ANALOG COMMUNICATION</a:t>
            </a:r>
            <a:endParaRPr lang="en-US" sz="8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2724D5-5EAD-CF1E-13CB-2CA3700E9577}"/>
              </a:ext>
            </a:extLst>
          </p:cNvPr>
          <p:cNvSpPr txBox="1">
            <a:spLocks/>
          </p:cNvSpPr>
          <p:nvPr/>
        </p:nvSpPr>
        <p:spPr>
          <a:xfrm>
            <a:off x="1524000" y="3276601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ctr"/>
            <a:r>
              <a:rPr lang="en-US" sz="320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</a:p>
          <a:p>
            <a:pPr algn="ctr"/>
            <a:r>
              <a:rPr lang="en-US" sz="320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Chandramauleshwar Roy (C.M.ROY)</a:t>
            </a:r>
          </a:p>
          <a:p>
            <a:pPr algn="ctr"/>
            <a:r>
              <a:rPr lang="en-US" sz="320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Associate Professor, SENSE</a:t>
            </a:r>
          </a:p>
          <a:p>
            <a:pPr algn="ctr"/>
            <a:r>
              <a:rPr lang="en-US" sz="320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VIT, University, Chennai</a:t>
            </a:r>
          </a:p>
        </p:txBody>
      </p:sp>
      <p:pic>
        <p:nvPicPr>
          <p:cNvPr id="1026" name="Picture 2" descr="National Seminar on Law, Science and Technology by VIT ...">
            <a:extLst>
              <a:ext uri="{FF2B5EF4-FFF2-40B4-BE49-F238E27FC236}">
                <a16:creationId xmlns:a16="http://schemas.microsoft.com/office/drawing/2014/main" id="{8BCAFF0C-EAC6-E379-6BF6-F05403AFF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74" y="310243"/>
            <a:ext cx="19812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873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B29BE8-E840-ECC4-0826-8AE276A5E051}"/>
              </a:ext>
            </a:extLst>
          </p:cNvPr>
          <p:cNvSpPr txBox="1"/>
          <p:nvPr/>
        </p:nvSpPr>
        <p:spPr>
          <a:xfrm>
            <a:off x="520181" y="367596"/>
            <a:ext cx="1107776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Types of Signals</a:t>
            </a:r>
          </a:p>
          <a:p>
            <a:r>
              <a:rPr lang="en-IN" sz="3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Band pass signal</a:t>
            </a:r>
            <a:r>
              <a:rPr lang="en-IN" sz="3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If the signal contains band of frequencies far away from base or zero, it is called band pass signal.</a:t>
            </a:r>
          </a:p>
          <a:p>
            <a:r>
              <a:rPr lang="en-IN" sz="3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Ex: AM, FM signals. </a:t>
            </a:r>
          </a:p>
          <a:p>
            <a:r>
              <a:rPr lang="en-IN" sz="3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Message</a:t>
            </a:r>
            <a:r>
              <a:rPr lang="en-IN" sz="3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It is sequence of symbols.</a:t>
            </a:r>
          </a:p>
          <a:p>
            <a:r>
              <a:rPr lang="en-US" sz="3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Ex: Happy New Year 2020.</a:t>
            </a:r>
          </a:p>
          <a:p>
            <a:r>
              <a:rPr lang="en-IN" sz="3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Information</a:t>
            </a:r>
            <a:r>
              <a:rPr lang="en-IN" sz="3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The content in the message is called information. It is inversely proportional to probability of occurrence of the symbol.</a:t>
            </a:r>
          </a:p>
          <a:p>
            <a:r>
              <a:rPr lang="en-IN" sz="3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n-IN" sz="3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Information is measured in bits, </a:t>
            </a:r>
            <a:r>
              <a:rPr lang="en-IN" sz="3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decits</a:t>
            </a:r>
            <a:r>
              <a:rPr lang="en-IN" sz="3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IN" sz="30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nats</a:t>
            </a:r>
            <a:r>
              <a:rPr lang="en-IN" sz="3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1775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0AB0BC-C39F-00C8-4C75-198F3864216A}"/>
              </a:ext>
            </a:extLst>
          </p:cNvPr>
          <p:cNvSpPr txBox="1"/>
          <p:nvPr/>
        </p:nvSpPr>
        <p:spPr>
          <a:xfrm>
            <a:off x="902736" y="720566"/>
            <a:ext cx="8063981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44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Application Areas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b="0" i="0" u="none" strike="noStrike" baseline="0" dirty="0">
                <a:latin typeface="Calibri" panose="020F0502020204030204" pitchFamily="34" charset="0"/>
              </a:rPr>
              <a:t>Telephone/ Mobile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b="0" i="0" u="none" strike="noStrike" baseline="0" dirty="0">
                <a:latin typeface="Calibri" panose="020F0502020204030204" pitchFamily="34" charset="0"/>
              </a:rPr>
              <a:t>Telegraph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b="0" i="0" u="none" strike="noStrike" baseline="0" dirty="0">
                <a:latin typeface="Calibri" panose="020F0502020204030204" pitchFamily="34" charset="0"/>
              </a:rPr>
              <a:t>TV cable/ Radio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b="0" i="0" u="none" strike="noStrike" baseline="0" dirty="0">
                <a:latin typeface="Calibri" panose="020F0502020204030204" pitchFamily="34" charset="0"/>
              </a:rPr>
              <a:t>Computer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b="0" i="0" u="none" strike="noStrike" baseline="0" dirty="0" err="1">
                <a:latin typeface="Calibri" panose="020F0502020204030204" pitchFamily="34" charset="0"/>
              </a:rPr>
              <a:t>Defense</a:t>
            </a:r>
            <a:r>
              <a:rPr lang="en-IN" sz="2800" b="0" i="0" u="none" strike="noStrike" baseline="0" dirty="0">
                <a:latin typeface="Calibri" panose="020F0502020204030204" pitchFamily="34" charset="0"/>
              </a:rPr>
              <a:t>/ military application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0" i="0" u="none" strike="noStrike" baseline="0" dirty="0">
                <a:latin typeface="Calibri" panose="020F0502020204030204" pitchFamily="34" charset="0"/>
              </a:rPr>
              <a:t>Broadcasting, Mass Media or Journalism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b="0" i="0" u="none" strike="noStrike" baseline="0" dirty="0">
                <a:latin typeface="Calibri" panose="020F0502020204030204" pitchFamily="34" charset="0"/>
              </a:rPr>
              <a:t>Satellite/ Space Communication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b="0" i="0" u="none" strike="noStrike" baseline="0" dirty="0">
                <a:latin typeface="Calibri" panose="020F0502020204030204" pitchFamily="34" charset="0"/>
              </a:rPr>
              <a:t>Digital Signal Processing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b="0" i="0" u="none" strike="noStrike" baseline="0" dirty="0">
                <a:latin typeface="Calibri" panose="020F0502020204030204" pitchFamily="34" charset="0"/>
              </a:rPr>
              <a:t>Image Processing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b="0" i="0" u="none" strike="noStrike" baseline="0" dirty="0">
                <a:latin typeface="Calibri" panose="020F0502020204030204" pitchFamily="34" charset="0"/>
              </a:rPr>
              <a:t>And many more..... </a:t>
            </a:r>
          </a:p>
        </p:txBody>
      </p:sp>
    </p:spTree>
    <p:extLst>
      <p:ext uri="{BB962C8B-B14F-4D97-AF65-F5344CB8AC3E}">
        <p14:creationId xmlns:p14="http://schemas.microsoft.com/office/powerpoint/2010/main" val="1977418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09EB86-5D4F-D6BD-8F57-061209689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99" y="296129"/>
            <a:ext cx="10646228" cy="604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64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06C38A-119A-1DF4-D9ED-929DDF4B0C01}"/>
              </a:ext>
            </a:extLst>
          </p:cNvPr>
          <p:cNvSpPr txBox="1"/>
          <p:nvPr/>
        </p:nvSpPr>
        <p:spPr>
          <a:xfrm>
            <a:off x="2320990" y="0"/>
            <a:ext cx="609755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4400" b="0" i="0" u="none" strike="noStrike" baseline="0" dirty="0">
                <a:latin typeface="Calibri" panose="020F0502020204030204" pitchFamily="34" charset="0"/>
              </a:rPr>
              <a:t>Frequency Spectrum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DB396C-3B20-0487-CC17-A343D5F08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486" y="954108"/>
            <a:ext cx="8101972" cy="55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20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8B56C3-E6E3-708F-C25A-1355A0EC0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28" y="326572"/>
            <a:ext cx="9813693" cy="4425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61C54D-678A-FA15-F648-5B7E0586B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849" y="5060401"/>
            <a:ext cx="8712794" cy="78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69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31A714-B4BF-5AC3-2C89-804F61DC8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25" y="494522"/>
            <a:ext cx="10875952" cy="599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44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3AD6C4-0EB2-3F31-23CC-03B56C55D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04" y="338041"/>
            <a:ext cx="10655559" cy="618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5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34D304-0BF2-3925-5915-492DA9664726}"/>
              </a:ext>
            </a:extLst>
          </p:cNvPr>
          <p:cNvSpPr txBox="1"/>
          <p:nvPr/>
        </p:nvSpPr>
        <p:spPr>
          <a:xfrm>
            <a:off x="1462185" y="93306"/>
            <a:ext cx="92676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3600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Advantages of a Communication System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8DEA98-2560-07DF-DB02-A727B459A603}"/>
              </a:ext>
            </a:extLst>
          </p:cNvPr>
          <p:cNvSpPr txBox="1"/>
          <p:nvPr/>
        </p:nvSpPr>
        <p:spPr>
          <a:xfrm>
            <a:off x="597159" y="834127"/>
            <a:ext cx="11056776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i="0" u="none" strike="noStrike" baseline="0" dirty="0">
                <a:latin typeface="Calibri" panose="020F0502020204030204" pitchFamily="34" charset="0"/>
              </a:rPr>
              <a:t>Speedy transmission: </a:t>
            </a:r>
            <a:r>
              <a:rPr lang="en-US" sz="2800" b="0" i="0" u="none" strike="noStrike" baseline="0" dirty="0">
                <a:latin typeface="Calibri" panose="020F0502020204030204" pitchFamily="34" charset="0"/>
              </a:rPr>
              <a:t>It requires only a few seconds to communicate through electronic media because it supports quick transmission.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i="0" u="none" strike="noStrike" baseline="0" dirty="0">
                <a:latin typeface="Calibri" panose="020F0502020204030204" pitchFamily="34" charset="0"/>
              </a:rPr>
              <a:t>Wide coverage: </a:t>
            </a:r>
            <a:r>
              <a:rPr lang="en-US" sz="2800" b="0" i="0" u="none" strike="noStrike" baseline="0" dirty="0">
                <a:latin typeface="Calibri" panose="020F0502020204030204" pitchFamily="34" charset="0"/>
              </a:rPr>
              <a:t>World has become a global village and communication around the globe requires a second only.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i="0" u="none" strike="noStrike" baseline="0" dirty="0">
                <a:latin typeface="Calibri" panose="020F0502020204030204" pitchFamily="34" charset="0"/>
              </a:rPr>
              <a:t>Low cost: </a:t>
            </a:r>
            <a:r>
              <a:rPr lang="en-US" sz="2800" b="0" i="0" u="none" strike="noStrike" baseline="0" dirty="0">
                <a:latin typeface="Calibri" panose="020F0502020204030204" pitchFamily="34" charset="0"/>
              </a:rPr>
              <a:t>Electronic communication saves time and money. For example, Text SMS is cheaper than the traditional letter.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i="0" u="none" strike="noStrike" baseline="0" dirty="0">
                <a:latin typeface="Calibri" panose="020F0502020204030204" pitchFamily="34" charset="0"/>
              </a:rPr>
              <a:t>Exchange of feedback: </a:t>
            </a:r>
            <a:r>
              <a:rPr lang="en-US" sz="2800" b="0" i="0" u="none" strike="noStrike" baseline="0" dirty="0">
                <a:latin typeface="Calibri" panose="020F0502020204030204" pitchFamily="34" charset="0"/>
              </a:rPr>
              <a:t>Electronic communication allows the instant exchange of feedback. So communication becomes perfect using electronic media.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i="0" u="none" strike="noStrike" baseline="0" dirty="0">
                <a:latin typeface="Calibri" panose="020F0502020204030204" pitchFamily="34" charset="0"/>
              </a:rPr>
              <a:t>Managing global operation: </a:t>
            </a:r>
            <a:r>
              <a:rPr lang="en-US" sz="2800" b="0" i="0" u="none" strike="noStrike" baseline="0" dirty="0">
                <a:latin typeface="Calibri" panose="020F0502020204030204" pitchFamily="34" charset="0"/>
              </a:rPr>
              <a:t>Due to the advancement of electronic media, business managers can easily control operation across the globe. Video or teleconferencing e-mail and mobile communication are helping managers in this regard </a:t>
            </a:r>
          </a:p>
        </p:txBody>
      </p:sp>
    </p:spTree>
    <p:extLst>
      <p:ext uri="{BB962C8B-B14F-4D97-AF65-F5344CB8AC3E}">
        <p14:creationId xmlns:p14="http://schemas.microsoft.com/office/powerpoint/2010/main" val="742126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E26BF2-9FD5-89BB-4158-26ABA8058620}"/>
              </a:ext>
            </a:extLst>
          </p:cNvPr>
          <p:cNvSpPr txBox="1"/>
          <p:nvPr/>
        </p:nvSpPr>
        <p:spPr>
          <a:xfrm>
            <a:off x="725455" y="1351508"/>
            <a:ext cx="10014080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IN" sz="1200" b="0" i="0" u="none" strike="noStrike" baseline="0" dirty="0">
              <a:latin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i="0" u="none" strike="noStrike" baseline="0" dirty="0">
                <a:latin typeface="Calibri" panose="020F0502020204030204" pitchFamily="34" charset="0"/>
              </a:rPr>
              <a:t>The volume of data: </a:t>
            </a:r>
            <a:r>
              <a:rPr lang="en-US" sz="2800" b="0" i="0" u="none" strike="noStrike" baseline="0" dirty="0">
                <a:latin typeface="Calibri" panose="020F0502020204030204" pitchFamily="34" charset="0"/>
              </a:rPr>
              <a:t>The volume of telecommunication information is increasing at such a fast rate that business people are unable to absorb it within the relevant time limit.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i="0" u="none" strike="noStrike" baseline="0" dirty="0">
                <a:latin typeface="Calibri" panose="020F0502020204030204" pitchFamily="34" charset="0"/>
              </a:rPr>
              <a:t>The cost of development: </a:t>
            </a:r>
            <a:r>
              <a:rPr lang="en-US" sz="2800" b="0" i="0" u="none" strike="noStrike" baseline="0" dirty="0">
                <a:latin typeface="Calibri" panose="020F0502020204030204" pitchFamily="34" charset="0"/>
              </a:rPr>
              <a:t>Electronic communication requires huge investment for infrastructural development. Frequent change in technology also demands further investment.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i="0" u="none" strike="noStrike" baseline="0" dirty="0">
                <a:latin typeface="Calibri" panose="020F0502020204030204" pitchFamily="34" charset="0"/>
              </a:rPr>
              <a:t>Legal status: </a:t>
            </a:r>
            <a:r>
              <a:rPr lang="en-US" sz="2800" b="0" i="0" u="none" strike="noStrike" baseline="0" dirty="0">
                <a:latin typeface="Calibri" panose="020F0502020204030204" pitchFamily="34" charset="0"/>
              </a:rPr>
              <a:t>Data or information, if faxed, may be distorted and will cause zero value in the eye of law.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i="0" u="none" strike="noStrike" baseline="0" dirty="0">
                <a:latin typeface="Calibri" panose="020F0502020204030204" pitchFamily="34" charset="0"/>
              </a:rPr>
              <a:t>Undelivered data: </a:t>
            </a:r>
            <a:r>
              <a:rPr lang="en-US" sz="2800" b="0" i="0" u="none" strike="noStrike" baseline="0" dirty="0">
                <a:latin typeface="Calibri" panose="020F0502020204030204" pitchFamily="34" charset="0"/>
              </a:rPr>
              <a:t>Data may not be retrieved due to system error or fault with the technology. Hence required service will be delayed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4E901-47FD-C59F-FC1D-4411D97E4129}"/>
              </a:ext>
            </a:extLst>
          </p:cNvPr>
          <p:cNvSpPr txBox="1"/>
          <p:nvPr/>
        </p:nvSpPr>
        <p:spPr>
          <a:xfrm>
            <a:off x="725455" y="433043"/>
            <a:ext cx="10592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3600" b="1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Disadvantages of a Communication System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242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261BA1-822B-515A-9B92-9800D609E460}"/>
              </a:ext>
            </a:extLst>
          </p:cNvPr>
          <p:cNvSpPr txBox="1"/>
          <p:nvPr/>
        </p:nvSpPr>
        <p:spPr>
          <a:xfrm>
            <a:off x="492967" y="520207"/>
            <a:ext cx="11206066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Limitations of Communication System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Technological Problems</a:t>
            </a:r>
            <a:r>
              <a:rPr lang="en-IN" sz="3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</a:p>
          <a:p>
            <a:r>
              <a:rPr lang="en-IN" sz="3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To implement communication systems, Tx, Rx, channel are required which requires hardware. Communication system is expensive and complex.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Bandwidth &amp; Noise</a:t>
            </a:r>
            <a:r>
              <a:rPr lang="en-IN" sz="3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</a:p>
          <a:p>
            <a:r>
              <a:rPr lang="en-IN" sz="3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effect of noise can be reduced by providing more band width to stations but due to this less number of stations can only be accommodated.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Signal to Noise Ratio (SNR)</a:t>
            </a:r>
            <a:r>
              <a:rPr lang="en-IN" sz="3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:Noise should be low to increase channel capacity but it is an unavoidable aspect of communication system.</a:t>
            </a:r>
          </a:p>
        </p:txBody>
      </p:sp>
    </p:spTree>
    <p:extLst>
      <p:ext uri="{BB962C8B-B14F-4D97-AF65-F5344CB8AC3E}">
        <p14:creationId xmlns:p14="http://schemas.microsoft.com/office/powerpoint/2010/main" val="70904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DC5F3C-EDAD-10D9-CF05-D5D01FBAE0A0}"/>
              </a:ext>
            </a:extLst>
          </p:cNvPr>
          <p:cNvSpPr txBox="1"/>
          <p:nvPr/>
        </p:nvSpPr>
        <p:spPr>
          <a:xfrm>
            <a:off x="283029" y="817488"/>
            <a:ext cx="1162594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Arial-BoldMT"/>
              </a:rPr>
              <a:t>Module:1 Communication Systems                                                                                                     4 Hours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Need and importance of communication, Elements of communication system - Types of communication systems, Electromagnetic spectrum used in communication, Concept of bandwidth and power, Need for modulation.</a:t>
            </a:r>
          </a:p>
          <a:p>
            <a:pPr algn="l"/>
            <a:r>
              <a:rPr lang="en-US" sz="1800" b="1" i="0" u="none" strike="noStrike" baseline="0" dirty="0">
                <a:latin typeface="Arial-BoldMT"/>
              </a:rPr>
              <a:t>Module:2 Amplitude Modulation (AM) </a:t>
            </a:r>
            <a:r>
              <a:rPr lang="en-US" b="1" dirty="0">
                <a:latin typeface="Arial-BoldMT"/>
              </a:rPr>
              <a:t>                 </a:t>
            </a:r>
            <a:r>
              <a:rPr lang="en-US" sz="1800" b="1" i="0" u="none" strike="noStrike" baseline="0" dirty="0">
                <a:latin typeface="Arial-BoldMT"/>
              </a:rPr>
              <a:t>                                                                               7 Hours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Amplitude modulation – Single- tone and Multi-tone, Mathematical representation of AM signal, Bandwidth, current, power and transmission efficiency of AM. Generation of AM signal – Square law modulator, Switching modulator. AM demodulation – Envelope detector </a:t>
            </a:r>
            <a:r>
              <a:rPr lang="en-IN" sz="1800" b="0" i="0" u="none" strike="noStrike" baseline="0" dirty="0">
                <a:latin typeface="ArialMT"/>
              </a:rPr>
              <a:t>and Square law demodulator.</a:t>
            </a:r>
          </a:p>
          <a:p>
            <a:pPr algn="l"/>
            <a:r>
              <a:rPr lang="en-US" sz="1800" b="1" i="0" u="none" strike="noStrike" baseline="0" dirty="0">
                <a:latin typeface="Arial-BoldMT"/>
              </a:rPr>
              <a:t>Module:3 Bandwidth and Power Efficient AM Systems </a:t>
            </a:r>
            <a:r>
              <a:rPr lang="en-US" b="1" dirty="0">
                <a:latin typeface="Arial-BoldMT"/>
              </a:rPr>
              <a:t>          </a:t>
            </a:r>
            <a:r>
              <a:rPr lang="en-US" sz="1800" b="1" i="0" u="none" strike="noStrike" baseline="0" dirty="0">
                <a:latin typeface="Arial-BoldMT"/>
              </a:rPr>
              <a:t>                                                         7 Hours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DSB-SC generation – Balanced modulator and Ring modulator. DSB-SC demodulation – Synchronous detection, Effect of phase drift. SSB-SC generation – Filter, Phase shift and Third method. SSB-SC demodulation - Synchronous detection. VSB generation and demodulation. Power, bandwidth and transmission efficiency of DSB-SC, SSB-SC and VSB.</a:t>
            </a:r>
          </a:p>
          <a:p>
            <a:pPr algn="l"/>
            <a:r>
              <a:rPr lang="en-US" sz="1800" b="1" i="0" u="none" strike="noStrike" baseline="0" dirty="0">
                <a:latin typeface="Arial-BoldMT"/>
              </a:rPr>
              <a:t>Module:4 Angle Modulation                                                                                                                10Hours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Principles of Frequency Modulation (FM) and Phase Modulation (PM) – Relation between FM and PM, Frequency deviation and bandwidth of FM, Narrow band and Wide band FM, Bessel functions and Carson’s rule. FM generation and detection. Comparison of amplitude </a:t>
            </a:r>
            <a:r>
              <a:rPr lang="en-IN" sz="1800" b="0" i="0" u="none" strike="noStrike" baseline="0" dirty="0">
                <a:latin typeface="ArialMT"/>
              </a:rPr>
              <a:t>and angle modulation.</a:t>
            </a:r>
          </a:p>
          <a:p>
            <a:pPr algn="l"/>
            <a:r>
              <a:rPr lang="en-US" sz="1800" b="1" i="0" u="none" strike="noStrike" baseline="0" dirty="0">
                <a:latin typeface="Arial-BoldMT"/>
              </a:rPr>
              <a:t>Module:5 Transmitters and Receivers                                                                                                5 hours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Radio transmitter - Classification of transmitters - Low level and High level AM Transmitters, FM Transmitter. Radio receiver - Receiver characteristics, Tuned Radio Frequency (TRF) Receiver, Superheterodyne receiver (AM and FM), Choice of IF and oscillator frequencies, Tracking and Alignment – AGC, AFC. Pre-emphasis and De-emphasis.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CE32FD-AA97-559E-980F-B7F5A2D6987A}"/>
              </a:ext>
            </a:extLst>
          </p:cNvPr>
          <p:cNvSpPr txBox="1"/>
          <p:nvPr/>
        </p:nvSpPr>
        <p:spPr>
          <a:xfrm>
            <a:off x="4917234" y="171157"/>
            <a:ext cx="169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rgbClr val="FF0000"/>
                </a:solidFill>
              </a:rPr>
              <a:t>Syllabus</a:t>
            </a:r>
          </a:p>
        </p:txBody>
      </p:sp>
    </p:spTree>
    <p:extLst>
      <p:ext uri="{BB962C8B-B14F-4D97-AF65-F5344CB8AC3E}">
        <p14:creationId xmlns:p14="http://schemas.microsoft.com/office/powerpoint/2010/main" val="782849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A14711-107C-63F2-A944-31672F79EE0C}"/>
              </a:ext>
            </a:extLst>
          </p:cNvPr>
          <p:cNvSpPr txBox="1"/>
          <p:nvPr/>
        </p:nvSpPr>
        <p:spPr>
          <a:xfrm>
            <a:off x="559837" y="89625"/>
            <a:ext cx="1121539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Modulation</a:t>
            </a:r>
          </a:p>
          <a:p>
            <a:r>
              <a:rPr lang="en-IN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It is the process of varying the characteristics of high frequency carrier in accordance with instantaneous values of modulating or message or base band signal.</a:t>
            </a:r>
          </a:p>
          <a:p>
            <a:r>
              <a:rPr lang="en-IN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(Or)</a:t>
            </a:r>
          </a:p>
          <a:p>
            <a:r>
              <a:rPr lang="en-IN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It is a frequency translation technique which converts baseband or low frequency signal to band pass or high frequency signal.</a:t>
            </a:r>
          </a:p>
          <a:p>
            <a:endParaRPr lang="en-IN" sz="3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Modulation is used in the transmitter.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6114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7D9F8F-8E0D-1C3A-C7D2-24299E05C33B}"/>
              </a:ext>
            </a:extLst>
          </p:cNvPr>
          <p:cNvSpPr txBox="1"/>
          <p:nvPr/>
        </p:nvSpPr>
        <p:spPr>
          <a:xfrm>
            <a:off x="2069064" y="359848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Types of Modulation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B8306E-FF73-8468-BE2F-FC9BDB639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882" y="1005507"/>
            <a:ext cx="8696130" cy="540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87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6498FA-C1E2-546F-5D5E-73FA847AAC19}"/>
              </a:ext>
            </a:extLst>
          </p:cNvPr>
          <p:cNvSpPr txBox="1"/>
          <p:nvPr/>
        </p:nvSpPr>
        <p:spPr>
          <a:xfrm>
            <a:off x="634482" y="539307"/>
            <a:ext cx="11094098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40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Benefits or Need of Modulation</a:t>
            </a:r>
          </a:p>
          <a:p>
            <a:endParaRPr lang="en-US" sz="4000" b="0" i="0" u="none" strike="noStrike" baseline="0" dirty="0">
              <a:solidFill>
                <a:srgbClr val="006FC0"/>
              </a:solidFill>
              <a:latin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To reduce the length or height of antenna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For multiplexing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For narrow banding or to use antenna with single or same length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To reduce noise effect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3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To avoid equipment limitation or to reduce the size of the equipment.</a:t>
            </a:r>
          </a:p>
        </p:txBody>
      </p:sp>
    </p:spTree>
    <p:extLst>
      <p:ext uri="{BB962C8B-B14F-4D97-AF65-F5344CB8AC3E}">
        <p14:creationId xmlns:p14="http://schemas.microsoft.com/office/powerpoint/2010/main" val="428475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CF5E7F-2EA0-4F5C-6157-60971B5C31E1}"/>
              </a:ext>
            </a:extLst>
          </p:cNvPr>
          <p:cNvSpPr txBox="1"/>
          <p:nvPr/>
        </p:nvSpPr>
        <p:spPr>
          <a:xfrm>
            <a:off x="314907" y="335845"/>
            <a:ext cx="1136701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Arial-BoldMT"/>
              </a:rPr>
              <a:t>Module:6 Noise in Communication Systems                                                                                 6 hours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Noise and its types- Noise voltage and power, Signal-to-Noise Ratio (SNR), </a:t>
            </a:r>
            <a:r>
              <a:rPr lang="en-IN" sz="1800" b="0" i="0" u="none" strike="noStrike" baseline="0" dirty="0">
                <a:latin typeface="ArialMT"/>
              </a:rPr>
              <a:t>Noise figure, </a:t>
            </a:r>
            <a:r>
              <a:rPr lang="en-US" sz="1800" b="0" i="0" u="none" strike="noStrike" baseline="0" dirty="0">
                <a:latin typeface="ArialMT"/>
              </a:rPr>
              <a:t>Noise temperature. Figure of Merit in DSB-SC, SSB-SC, AM and FM receivers.</a:t>
            </a:r>
          </a:p>
          <a:p>
            <a:pPr algn="l"/>
            <a:r>
              <a:rPr lang="en-US" sz="1800" b="1" i="0" u="none" strike="noStrike" baseline="0" dirty="0">
                <a:latin typeface="Arial-BoldMT"/>
              </a:rPr>
              <a:t>Module:7 Pulse Modulation Systems                                                                                             4 hours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Sampling theorem - Types of Sampling. Pulse modulation schemes – generation and</a:t>
            </a:r>
          </a:p>
          <a:p>
            <a:pPr algn="l"/>
            <a:r>
              <a:rPr lang="en-IN" sz="1800" b="0" i="0" u="none" strike="noStrike" baseline="0" dirty="0">
                <a:latin typeface="ArialMT"/>
              </a:rPr>
              <a:t>detection PAM, PPM</a:t>
            </a:r>
          </a:p>
          <a:p>
            <a:pPr algn="l"/>
            <a:r>
              <a:rPr lang="en-US" sz="1800" b="1" i="0" u="none" strike="noStrike" baseline="0" dirty="0">
                <a:latin typeface="Arial-BoldMT"/>
              </a:rPr>
              <a:t>Module:8 Contemporary Issues                                                                                                    2 hours</a:t>
            </a:r>
          </a:p>
          <a:p>
            <a:pPr algn="l"/>
            <a:r>
              <a:rPr lang="en-US" sz="1800" b="1" i="0" u="none" strike="noStrike" baseline="0" dirty="0">
                <a:latin typeface="Arial-BoldMT"/>
              </a:rPr>
              <a:t>                                                                                                                       Total lecture hours: 45 hours</a:t>
            </a:r>
          </a:p>
          <a:p>
            <a:pPr algn="l"/>
            <a:endParaRPr lang="en-US" b="1" dirty="0">
              <a:latin typeface="Arial-BoldMT"/>
            </a:endParaRPr>
          </a:p>
          <a:p>
            <a:pPr algn="l"/>
            <a:r>
              <a:rPr lang="en-IN" sz="1800" b="1" i="0" u="none" strike="noStrike" baseline="0" dirty="0">
                <a:latin typeface="Arial-BoldMT"/>
              </a:rPr>
              <a:t>Text Books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1. George Kennedy, Bernard Davis, Electronic Communication Systems, 2017, 6</a:t>
            </a:r>
            <a:r>
              <a:rPr lang="en-US" sz="1800" b="0" i="0" u="none" strike="noStrike" baseline="30000" dirty="0">
                <a:latin typeface="ArialMT"/>
              </a:rPr>
              <a:t>th</a:t>
            </a:r>
            <a:r>
              <a:rPr lang="en-US" sz="1800" b="0" i="0" u="none" strike="noStrike" baseline="0" dirty="0">
                <a:latin typeface="ArialMT"/>
              </a:rPr>
              <a:t> Edition, Mc Graw Hill Education, New Delhi, India.</a:t>
            </a:r>
          </a:p>
          <a:p>
            <a:pPr algn="l"/>
            <a:r>
              <a:rPr lang="en-IN" sz="1800" b="1" i="0" u="none" strike="noStrike" baseline="0" dirty="0">
                <a:latin typeface="Arial-BoldMT"/>
              </a:rPr>
              <a:t>Reference Books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1. Simon </a:t>
            </a:r>
            <a:r>
              <a:rPr lang="en-US" sz="1800" b="0" i="0" u="none" strike="noStrike" baseline="0" dirty="0" err="1">
                <a:latin typeface="ArialMT"/>
              </a:rPr>
              <a:t>Haykin</a:t>
            </a:r>
            <a:r>
              <a:rPr lang="en-US" sz="1800" b="0" i="0" u="none" strike="noStrike" baseline="0" dirty="0">
                <a:latin typeface="ArialMT"/>
              </a:rPr>
              <a:t>, Communication Systems, 2019, 5th Edition, Wiley, India.</a:t>
            </a:r>
          </a:p>
          <a:p>
            <a:pPr algn="l"/>
            <a:r>
              <a:rPr lang="en-IN" sz="1800" b="0" i="0" u="none" strike="noStrike" baseline="0" dirty="0">
                <a:latin typeface="ArialMT"/>
              </a:rPr>
              <a:t>2.  P. Ramakrishna Rao, Analog Communication, 2017, Tata McGraw Hill Education Pvt Ltd., India.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3 Herbert Taub and Donald Schilling, Principles of Communication Systems, 2017, 4</a:t>
            </a:r>
            <a:r>
              <a:rPr lang="en-US" sz="1800" b="0" i="0" u="none" strike="noStrike" baseline="30000" dirty="0">
                <a:latin typeface="ArialMT"/>
              </a:rPr>
              <a:t>th</a:t>
            </a:r>
            <a:r>
              <a:rPr lang="en-US" sz="1800" b="0" i="0" u="none" strike="noStrike" baseline="0" dirty="0">
                <a:latin typeface="ArialMT"/>
              </a:rPr>
              <a:t> Edition, Mc Graw Hill Education, India.</a:t>
            </a:r>
          </a:p>
          <a:p>
            <a:pPr algn="l"/>
            <a:r>
              <a:rPr lang="en-IN" sz="1800" b="0" i="0" u="none" strike="noStrike" baseline="0" dirty="0">
                <a:latin typeface="ArialMT"/>
              </a:rPr>
              <a:t>4 </a:t>
            </a:r>
            <a:r>
              <a:rPr lang="en-IN" sz="1800" b="0" i="0" u="none" strike="noStrike" baseline="0" dirty="0" err="1">
                <a:latin typeface="ArialMT"/>
              </a:rPr>
              <a:t>HweiKsu</a:t>
            </a:r>
            <a:r>
              <a:rPr lang="en-IN" sz="1800" b="0" i="0" u="none" strike="noStrike" baseline="0" dirty="0">
                <a:latin typeface="ArialMT"/>
              </a:rPr>
              <a:t> and </a:t>
            </a:r>
            <a:r>
              <a:rPr lang="en-IN" sz="1800" b="0" i="0" u="none" strike="noStrike" baseline="0" dirty="0" err="1">
                <a:latin typeface="ArialMT"/>
              </a:rPr>
              <a:t>Debjani</a:t>
            </a:r>
            <a:r>
              <a:rPr lang="en-IN" sz="1800" b="0" i="0" u="none" strike="noStrike" baseline="0" dirty="0">
                <a:latin typeface="ArialMT"/>
              </a:rPr>
              <a:t> Mitra, Analog and Digital Communication, 2017, 3rd Edition, McGraw Hill Education, India.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0000"/>
                </a:solidFill>
                <a:latin typeface="ArialMT"/>
              </a:rPr>
              <a:t>Mode of Evaluation: Continuous Assessment Test, Digital Assignment, Quiz and Final</a:t>
            </a:r>
          </a:p>
          <a:p>
            <a:pPr algn="l"/>
            <a:r>
              <a:rPr lang="en-IN" sz="1800" b="0" i="0" u="none" strike="noStrike" baseline="0" dirty="0">
                <a:solidFill>
                  <a:srgbClr val="FF0000"/>
                </a:solidFill>
                <a:latin typeface="ArialMT"/>
              </a:rPr>
              <a:t>Assessment Test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72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6288CF-D1E3-DF3E-AD42-373EDFE9B7A2}"/>
              </a:ext>
            </a:extLst>
          </p:cNvPr>
          <p:cNvSpPr txBox="1"/>
          <p:nvPr/>
        </p:nvSpPr>
        <p:spPr>
          <a:xfrm>
            <a:off x="361562" y="414955"/>
            <a:ext cx="10349981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Introduction</a:t>
            </a:r>
          </a:p>
          <a:p>
            <a:r>
              <a:rPr lang="en-IN" sz="32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Communication</a:t>
            </a:r>
            <a:r>
              <a:rPr lang="en-IN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It is the process of conveying or transferring information from one point to another.</a:t>
            </a:r>
          </a:p>
          <a:p>
            <a:r>
              <a:rPr lang="en-IN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(Or)</a:t>
            </a:r>
          </a:p>
          <a:p>
            <a:r>
              <a:rPr lang="en-IN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It is the process of establishing connection or link between two points for information exchange.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Elements of Communication System: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4569D1-499C-38AB-EA80-6F2256410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23" y="4330182"/>
            <a:ext cx="112395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05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92A4A9-219E-1B3C-ABAE-5106E1783773}"/>
              </a:ext>
            </a:extLst>
          </p:cNvPr>
          <p:cNvSpPr txBox="1"/>
          <p:nvPr/>
        </p:nvSpPr>
        <p:spPr>
          <a:xfrm>
            <a:off x="566834" y="294192"/>
            <a:ext cx="1111509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Elements of Communication System:</a:t>
            </a:r>
          </a:p>
          <a:p>
            <a:r>
              <a:rPr lang="en-IN" sz="32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Information source</a:t>
            </a:r>
            <a:r>
              <a:rPr lang="en-IN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r>
              <a:rPr lang="en-IN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message or information to be communicated originates in information source.</a:t>
            </a:r>
          </a:p>
          <a:p>
            <a:r>
              <a:rPr lang="en-IN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Message can </a:t>
            </a:r>
            <a:r>
              <a:rPr lang="en-IN" sz="3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bewords</a:t>
            </a:r>
            <a:r>
              <a:rPr lang="en-IN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group of words, code, data, symbols, signals etc.</a:t>
            </a:r>
          </a:p>
          <a:p>
            <a:r>
              <a:rPr lang="en-IN" sz="32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Transmitter</a:t>
            </a:r>
            <a:r>
              <a:rPr lang="en-IN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r>
              <a:rPr lang="en-IN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objective of the transmitter block is to collect the incoming message signal and modify it in a suitable fashion(if needed), such that, it can be transmitted via the chosen channel to the receiving </a:t>
            </a:r>
            <a:r>
              <a:rPr lang="en-IN" sz="3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gpoint</a:t>
            </a:r>
            <a:r>
              <a:rPr lang="en-IN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006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278BA1-882C-EA4B-E283-DC50AD24471A}"/>
              </a:ext>
            </a:extLst>
          </p:cNvPr>
          <p:cNvSpPr txBox="1"/>
          <p:nvPr/>
        </p:nvSpPr>
        <p:spPr>
          <a:xfrm>
            <a:off x="492189" y="710445"/>
            <a:ext cx="10975133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Elements of Communication System:</a:t>
            </a:r>
          </a:p>
          <a:p>
            <a:r>
              <a:rPr lang="en-IN" sz="32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Channel</a:t>
            </a:r>
            <a:r>
              <a:rPr lang="en-IN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Channel is the physical medium which connects the transmitter with that of the receiver.</a:t>
            </a: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physical medium includes copper wire, coaxial cable, </a:t>
            </a:r>
            <a:r>
              <a:rPr lang="en-US" sz="3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fibre</a:t>
            </a:r>
            <a:r>
              <a:rPr lang="en-US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optic cable, wave guide and free space or atmosphere.</a:t>
            </a:r>
          </a:p>
          <a:p>
            <a:r>
              <a:rPr lang="en-IN" sz="32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Receiver</a:t>
            </a:r>
            <a:r>
              <a:rPr lang="en-IN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r>
              <a:rPr lang="en-IN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receiver block receives the incoming modified version of the message signal from the channel and processes it to recreate the original(non-electrical)form of the message signal.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0931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557AB5-AFA0-3FB7-227B-92A9426DA521}"/>
              </a:ext>
            </a:extLst>
          </p:cNvPr>
          <p:cNvSpPr txBox="1"/>
          <p:nvPr/>
        </p:nvSpPr>
        <p:spPr>
          <a:xfrm>
            <a:off x="634482" y="344471"/>
            <a:ext cx="11038113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Signal, Message, Information</a:t>
            </a:r>
          </a:p>
          <a:p>
            <a:r>
              <a:rPr lang="en-IN" sz="3200" b="0" i="0" u="none" strike="noStrike" baseline="0" dirty="0">
                <a:solidFill>
                  <a:srgbClr val="00AF50"/>
                </a:solidFill>
                <a:latin typeface="Calibri" panose="020F0502020204030204" pitchFamily="34" charset="0"/>
              </a:rPr>
              <a:t>Signal:</a:t>
            </a:r>
          </a:p>
          <a:p>
            <a:r>
              <a:rPr lang="en-IN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It is a physical quantity which varies with respect to time or space or independent or dependent variable.</a:t>
            </a:r>
          </a:p>
          <a:p>
            <a:r>
              <a:rPr lang="en-IN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(Or)</a:t>
            </a: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It is electrical waveform which carries information. </a:t>
            </a:r>
          </a:p>
          <a:p>
            <a:r>
              <a:rPr lang="fr-FR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Ex: m(t) = </a:t>
            </a:r>
            <a:r>
              <a:rPr lang="fr-FR" sz="3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Acos</a:t>
            </a:r>
            <a:r>
              <a:rPr lang="fr-FR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fr-FR" sz="3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ωt+ϕ</a:t>
            </a:r>
            <a:r>
              <a:rPr lang="fr-FR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Where, A= Amplitude or peak amplitude(Volts)</a:t>
            </a:r>
          </a:p>
          <a:p>
            <a:r>
              <a:rPr lang="en-IN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 = Frequency ( rad/sec)</a:t>
            </a:r>
          </a:p>
          <a:p>
            <a:r>
              <a:rPr lang="el-GR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ϕ = </a:t>
            </a:r>
            <a:r>
              <a:rPr lang="en-IN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Phase (rad)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916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B02E01-BBDD-6217-7E3D-E57D7A83EC6E}"/>
              </a:ext>
            </a:extLst>
          </p:cNvPr>
          <p:cNvSpPr txBox="1"/>
          <p:nvPr/>
        </p:nvSpPr>
        <p:spPr>
          <a:xfrm>
            <a:off x="576166" y="209548"/>
            <a:ext cx="1116174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Types of Signals</a:t>
            </a:r>
          </a:p>
          <a:p>
            <a:r>
              <a:rPr lang="en-IN" sz="3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IN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Analog or Continuous Signal</a:t>
            </a:r>
          </a:p>
          <a:p>
            <a:r>
              <a:rPr lang="en-IN" sz="3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IN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Digital Signal</a:t>
            </a:r>
          </a:p>
          <a:p>
            <a:endParaRPr lang="en-IN" sz="3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32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Analog or Continuous Signal</a:t>
            </a:r>
            <a:r>
              <a:rPr lang="en-IN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If the amplitude of signal continuously varies with respect to time or if the signal contains infinite number of amplitudes, it is called Analog or continuous signal.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127A6-F779-17CB-3AC1-343DF09E0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930" y="4093944"/>
            <a:ext cx="3436601" cy="184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08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A5F919-A4D5-EAEA-1362-DE8778C86D6C}"/>
              </a:ext>
            </a:extLst>
          </p:cNvPr>
          <p:cNvSpPr txBox="1"/>
          <p:nvPr/>
        </p:nvSpPr>
        <p:spPr>
          <a:xfrm>
            <a:off x="289250" y="328595"/>
            <a:ext cx="11028783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0" i="0" u="none" strike="noStrike" baseline="0" dirty="0">
                <a:solidFill>
                  <a:srgbClr val="006FC0"/>
                </a:solidFill>
                <a:latin typeface="Calibri" panose="020F0502020204030204" pitchFamily="34" charset="0"/>
              </a:rPr>
              <a:t>Types of Signals</a:t>
            </a:r>
          </a:p>
          <a:p>
            <a:r>
              <a:rPr lang="en-IN" sz="32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Digital Signal: </a:t>
            </a:r>
            <a:r>
              <a:rPr lang="en-IN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If the signal contains only two discrete amplitudes, then it is called digital signal.</a:t>
            </a:r>
          </a:p>
          <a:p>
            <a:r>
              <a:rPr lang="en-IN" sz="3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IN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With respect to communication, signals are classified into,</a:t>
            </a:r>
          </a:p>
          <a:p>
            <a:r>
              <a:rPr lang="en-IN" sz="3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IN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Baseband signal</a:t>
            </a:r>
          </a:p>
          <a:p>
            <a:r>
              <a:rPr lang="en-IN" sz="3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</a:t>
            </a:r>
            <a:r>
              <a:rPr lang="en-IN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Band pass signal</a:t>
            </a:r>
          </a:p>
          <a:p>
            <a:endParaRPr lang="en-IN" sz="3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IN" sz="32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Base band signal</a:t>
            </a:r>
            <a:r>
              <a:rPr lang="en-IN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If the signal contains zero frequency or near to zero frequency, it is called base band signal.</a:t>
            </a:r>
          </a:p>
          <a:p>
            <a:r>
              <a:rPr lang="en-IN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Ex: Voice, Audio, Video, Bio-medical signals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9494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0568CE85963C4E9F7FF8CC26FAF3FC" ma:contentTypeVersion="0" ma:contentTypeDescription="Create a new document." ma:contentTypeScope="" ma:versionID="f666ad29658463de8fa1f51b10866f0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3D2A18-8B50-4302-A13E-3BC5ABE1E428}"/>
</file>

<file path=customXml/itemProps2.xml><?xml version="1.0" encoding="utf-8"?>
<ds:datastoreItem xmlns:ds="http://schemas.openxmlformats.org/officeDocument/2006/customXml" ds:itemID="{B50DAE58-DE64-4641-B476-CCE88E9650C1}"/>
</file>

<file path=customXml/itemProps3.xml><?xml version="1.0" encoding="utf-8"?>
<ds:datastoreItem xmlns:ds="http://schemas.openxmlformats.org/officeDocument/2006/customXml" ds:itemID="{E2A24B2A-ABC8-45B1-BF23-647DB54A63C3}"/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1457</Words>
  <Application>Microsoft Office PowerPoint</Application>
  <PresentationFormat>Widescreen</PresentationFormat>
  <Paragraphs>132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Arial-BoldMT</vt:lpstr>
      <vt:lpstr>ArialMT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Chandramauleshwar Roy</dc:creator>
  <cp:lastModifiedBy>Chandramauleshwar Roy</cp:lastModifiedBy>
  <cp:revision>29</cp:revision>
  <dcterms:created xsi:type="dcterms:W3CDTF">2023-05-15T01:16:52Z</dcterms:created>
  <dcterms:modified xsi:type="dcterms:W3CDTF">2023-05-15T18:21:29Z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0x010100DB0568CE85963C4E9F7FF8CC26FAF3FC</vt:lpwstr>
  </property>
</Properties>
</file>