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315" r:id="rId6"/>
    <p:sldId id="327" r:id="rId7"/>
    <p:sldId id="359" r:id="rId8"/>
    <p:sldId id="330" r:id="rId9"/>
    <p:sldId id="331" r:id="rId10"/>
    <p:sldId id="360" r:id="rId11"/>
    <p:sldId id="361" r:id="rId12"/>
    <p:sldId id="362" r:id="rId13"/>
    <p:sldId id="332" r:id="rId14"/>
    <p:sldId id="364" r:id="rId15"/>
    <p:sldId id="363" r:id="rId16"/>
    <p:sldId id="358" r:id="rId17"/>
    <p:sldId id="335" r:id="rId18"/>
    <p:sldId id="334" r:id="rId19"/>
    <p:sldId id="365" r:id="rId20"/>
    <p:sldId id="366" r:id="rId21"/>
    <p:sldId id="3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B4789-2CD2-42F4-9A4C-D2F74A7211BB}" v="3" dt="2023-01-06T16:13:47.352"/>
    <p1510:client id="{B6FCA765-0289-4C7F-B318-0DEEB196FB1C}" v="1" dt="2023-01-27T11:08:35.621"/>
    <p1510:client id="{C05195FC-D34E-430E-B541-93F271477BF5}" v="2" dt="2023-01-26T03:32:41.015"/>
    <p1510:client id="{DE630BF2-054F-4FBF-A22D-A3CA63DE748B}" v="1" dt="2023-01-06T11:13:26.435"/>
    <p1510:client id="{E68E8DAA-AAE8-426D-A013-E407FA47DC16}" v="2" dt="2023-04-20T14:38:17.780"/>
    <p1510:client id="{EBDDAA15-2CF3-4293-91C3-12322313EC2A}" v="2" dt="2023-01-04T14:25:42.203"/>
    <p1510:client id="{F7739CE8-840A-4457-A6BE-4DBCAA7482F0}" v="3" dt="2023-01-06T16:10:14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Saha" userId="S::ankita.saha2021@vitstudent.ac.in::5469bd19-89ae-4040-b8b8-e71229f6e909" providerId="AD" clId="Web-{DE630BF2-054F-4FBF-A22D-A3CA63DE748B}"/>
    <pc:docChg chg="sldOrd">
      <pc:chgData name="Ankita Saha" userId="S::ankita.saha2021@vitstudent.ac.in::5469bd19-89ae-4040-b8b8-e71229f6e909" providerId="AD" clId="Web-{DE630BF2-054F-4FBF-A22D-A3CA63DE748B}" dt="2023-01-06T11:13:26.435" v="0"/>
      <pc:docMkLst>
        <pc:docMk/>
      </pc:docMkLst>
      <pc:sldChg chg="ord">
        <pc:chgData name="Ankita Saha" userId="S::ankita.saha2021@vitstudent.ac.in::5469bd19-89ae-4040-b8b8-e71229f6e909" providerId="AD" clId="Web-{DE630BF2-054F-4FBF-A22D-A3CA63DE748B}" dt="2023-01-06T11:13:26.435" v="0"/>
        <pc:sldMkLst>
          <pc:docMk/>
          <pc:sldMk cId="2521248891" sldId="366"/>
        </pc:sldMkLst>
      </pc:sldChg>
    </pc:docChg>
  </pc:docChgLst>
  <pc:docChgLst>
    <pc:chgData name="Shailessh Khumar L S" userId="S::shailesshkhumar.ls2021@vitstudent.ac.in::6597858e-490c-4b81-8026-f1415151bef7" providerId="AD" clId="Web-{F7739CE8-840A-4457-A6BE-4DBCAA7482F0}"/>
    <pc:docChg chg="addSld">
      <pc:chgData name="Shailessh Khumar L S" userId="S::shailesshkhumar.ls2021@vitstudent.ac.in::6597858e-490c-4b81-8026-f1415151bef7" providerId="AD" clId="Web-{F7739CE8-840A-4457-A6BE-4DBCAA7482F0}" dt="2023-01-06T16:10:14.197" v="2"/>
      <pc:docMkLst>
        <pc:docMk/>
      </pc:docMkLst>
      <pc:sldChg chg="new">
        <pc:chgData name="Shailessh Khumar L S" userId="S::shailesshkhumar.ls2021@vitstudent.ac.in::6597858e-490c-4b81-8026-f1415151bef7" providerId="AD" clId="Web-{F7739CE8-840A-4457-A6BE-4DBCAA7482F0}" dt="2023-01-06T15:52:01.577" v="0"/>
        <pc:sldMkLst>
          <pc:docMk/>
          <pc:sldMk cId="3131825244" sldId="368"/>
        </pc:sldMkLst>
      </pc:sldChg>
      <pc:sldChg chg="new">
        <pc:chgData name="Shailessh Khumar L S" userId="S::shailesshkhumar.ls2021@vitstudent.ac.in::6597858e-490c-4b81-8026-f1415151bef7" providerId="AD" clId="Web-{F7739CE8-840A-4457-A6BE-4DBCAA7482F0}" dt="2023-01-06T15:57:02.217" v="1"/>
        <pc:sldMkLst>
          <pc:docMk/>
          <pc:sldMk cId="2047622277" sldId="369"/>
        </pc:sldMkLst>
      </pc:sldChg>
      <pc:sldChg chg="new">
        <pc:chgData name="Shailessh Khumar L S" userId="S::shailesshkhumar.ls2021@vitstudent.ac.in::6597858e-490c-4b81-8026-f1415151bef7" providerId="AD" clId="Web-{F7739CE8-840A-4457-A6BE-4DBCAA7482F0}" dt="2023-01-06T16:10:14.197" v="2"/>
        <pc:sldMkLst>
          <pc:docMk/>
          <pc:sldMk cId="3509742815" sldId="370"/>
        </pc:sldMkLst>
      </pc:sldChg>
    </pc:docChg>
  </pc:docChgLst>
  <pc:docChgLst>
    <pc:chgData name="Kevin Immanuel J" userId="S::kevinimmanuel.j2021@vitstudent.ac.in::31d4f8d2-54f4-4b62-a209-3ec081c8ed45" providerId="AD" clId="Web-{C05195FC-D34E-430E-B541-93F271477BF5}"/>
    <pc:docChg chg="modSld">
      <pc:chgData name="Kevin Immanuel J" userId="S::kevinimmanuel.j2021@vitstudent.ac.in::31d4f8d2-54f4-4b62-a209-3ec081c8ed45" providerId="AD" clId="Web-{C05195FC-D34E-430E-B541-93F271477BF5}" dt="2023-01-26T03:32:41.015" v="1" actId="1076"/>
      <pc:docMkLst>
        <pc:docMk/>
      </pc:docMkLst>
      <pc:sldChg chg="modSp">
        <pc:chgData name="Kevin Immanuel J" userId="S::kevinimmanuel.j2021@vitstudent.ac.in::31d4f8d2-54f4-4b62-a209-3ec081c8ed45" providerId="AD" clId="Web-{C05195FC-D34E-430E-B541-93F271477BF5}" dt="2023-01-26T03:32:41.015" v="1" actId="1076"/>
        <pc:sldMkLst>
          <pc:docMk/>
          <pc:sldMk cId="2418721056" sldId="256"/>
        </pc:sldMkLst>
        <pc:picChg chg="mod">
          <ac:chgData name="Kevin Immanuel J" userId="S::kevinimmanuel.j2021@vitstudent.ac.in::31d4f8d2-54f4-4b62-a209-3ec081c8ed45" providerId="AD" clId="Web-{C05195FC-D34E-430E-B541-93F271477BF5}" dt="2023-01-26T03:32:41.015" v="1" actId="1076"/>
          <ac:picMkLst>
            <pc:docMk/>
            <pc:sldMk cId="2418721056" sldId="256"/>
            <ac:picMk id="4" creationId="{00000000-0000-0000-0000-000000000000}"/>
          </ac:picMkLst>
        </pc:picChg>
      </pc:sldChg>
    </pc:docChg>
  </pc:docChgLst>
  <pc:docChgLst>
    <pc:chgData name="Bapanapallinvvknithith" userId="S::bapanapallinvvknithith.2021@vitstudent.ac.in::d9126eac-04e0-482a-aded-a00f0aa661d8" providerId="AD" clId="Web-{E68E8DAA-AAE8-426D-A013-E407FA47DC16}"/>
    <pc:docChg chg="modSld">
      <pc:chgData name="Bapanapallinvvknithith" userId="S::bapanapallinvvknithith.2021@vitstudent.ac.in::d9126eac-04e0-482a-aded-a00f0aa661d8" providerId="AD" clId="Web-{E68E8DAA-AAE8-426D-A013-E407FA47DC16}" dt="2023-04-20T14:38:17.780" v="1" actId="1076"/>
      <pc:docMkLst>
        <pc:docMk/>
      </pc:docMkLst>
      <pc:sldChg chg="modSp">
        <pc:chgData name="Bapanapallinvvknithith" userId="S::bapanapallinvvknithith.2021@vitstudent.ac.in::d9126eac-04e0-482a-aded-a00f0aa661d8" providerId="AD" clId="Web-{E68E8DAA-AAE8-426D-A013-E407FA47DC16}" dt="2023-04-20T14:37:39.357" v="0" actId="1076"/>
        <pc:sldMkLst>
          <pc:docMk/>
          <pc:sldMk cId="2418721056" sldId="256"/>
        </pc:sldMkLst>
        <pc:picChg chg="mod">
          <ac:chgData name="Bapanapallinvvknithith" userId="S::bapanapallinvvknithith.2021@vitstudent.ac.in::d9126eac-04e0-482a-aded-a00f0aa661d8" providerId="AD" clId="Web-{E68E8DAA-AAE8-426D-A013-E407FA47DC16}" dt="2023-04-20T14:37:39.357" v="0" actId="1076"/>
          <ac:picMkLst>
            <pc:docMk/>
            <pc:sldMk cId="2418721056" sldId="256"/>
            <ac:picMk id="4" creationId="{00000000-0000-0000-0000-000000000000}"/>
          </ac:picMkLst>
        </pc:picChg>
      </pc:sldChg>
      <pc:sldChg chg="modSp">
        <pc:chgData name="Bapanapallinvvknithith" userId="S::bapanapallinvvknithith.2021@vitstudent.ac.in::d9126eac-04e0-482a-aded-a00f0aa661d8" providerId="AD" clId="Web-{E68E8DAA-AAE8-426D-A013-E407FA47DC16}" dt="2023-04-20T14:38:17.780" v="1" actId="1076"/>
        <pc:sldMkLst>
          <pc:docMk/>
          <pc:sldMk cId="713073132" sldId="361"/>
        </pc:sldMkLst>
        <pc:spChg chg="mod">
          <ac:chgData name="Bapanapallinvvknithith" userId="S::bapanapallinvvknithith.2021@vitstudent.ac.in::d9126eac-04e0-482a-aded-a00f0aa661d8" providerId="AD" clId="Web-{E68E8DAA-AAE8-426D-A013-E407FA47DC16}" dt="2023-04-20T14:38:17.780" v="1" actId="1076"/>
          <ac:spMkLst>
            <pc:docMk/>
            <pc:sldMk cId="713073132" sldId="361"/>
            <ac:spMk id="3" creationId="{00000000-0000-0000-0000-000000000000}"/>
          </ac:spMkLst>
        </pc:spChg>
      </pc:sldChg>
    </pc:docChg>
  </pc:docChgLst>
  <pc:docChgLst>
    <pc:chgData name="Yogender Raju R" userId="S::yogenderraju.r2021@vitstudent.ac.in::f4fef3fa-f186-47eb-91e9-67c5062d62d0" providerId="AD" clId="Web-{B6FCA765-0289-4C7F-B318-0DEEB196FB1C}"/>
    <pc:docChg chg="modSld">
      <pc:chgData name="Yogender Raju R" userId="S::yogenderraju.r2021@vitstudent.ac.in::f4fef3fa-f186-47eb-91e9-67c5062d62d0" providerId="AD" clId="Web-{B6FCA765-0289-4C7F-B318-0DEEB196FB1C}" dt="2023-01-27T11:08:35.621" v="0" actId="1076"/>
      <pc:docMkLst>
        <pc:docMk/>
      </pc:docMkLst>
      <pc:sldChg chg="modSp">
        <pc:chgData name="Yogender Raju R" userId="S::yogenderraju.r2021@vitstudent.ac.in::f4fef3fa-f186-47eb-91e9-67c5062d62d0" providerId="AD" clId="Web-{B6FCA765-0289-4C7F-B318-0DEEB196FB1C}" dt="2023-01-27T11:08:35.621" v="0" actId="1076"/>
        <pc:sldMkLst>
          <pc:docMk/>
          <pc:sldMk cId="713073132" sldId="361"/>
        </pc:sldMkLst>
        <pc:spChg chg="mod">
          <ac:chgData name="Yogender Raju R" userId="S::yogenderraju.r2021@vitstudent.ac.in::f4fef3fa-f186-47eb-91e9-67c5062d62d0" providerId="AD" clId="Web-{B6FCA765-0289-4C7F-B318-0DEEB196FB1C}" dt="2023-01-27T11:08:35.621" v="0" actId="1076"/>
          <ac:spMkLst>
            <pc:docMk/>
            <pc:sldMk cId="713073132" sldId="361"/>
            <ac:spMk id="3" creationId="{00000000-0000-0000-0000-000000000000}"/>
          </ac:spMkLst>
        </pc:spChg>
      </pc:sldChg>
    </pc:docChg>
  </pc:docChgLst>
  <pc:docChgLst>
    <pc:chgData name="Shailessh Khumar L S" userId="S::shailesshkhumar.ls2021@vitstudent.ac.in::6597858e-490c-4b81-8026-f1415151bef7" providerId="AD" clId="Web-{EBDDAA15-2CF3-4293-91C3-12322313EC2A}"/>
    <pc:docChg chg="addSld delSld">
      <pc:chgData name="Shailessh Khumar L S" userId="S::shailesshkhumar.ls2021@vitstudent.ac.in::6597858e-490c-4b81-8026-f1415151bef7" providerId="AD" clId="Web-{EBDDAA15-2CF3-4293-91C3-12322313EC2A}" dt="2023-01-04T14:25:42.203" v="1"/>
      <pc:docMkLst>
        <pc:docMk/>
      </pc:docMkLst>
      <pc:sldChg chg="new del">
        <pc:chgData name="Shailessh Khumar L S" userId="S::shailesshkhumar.ls2021@vitstudent.ac.in::6597858e-490c-4b81-8026-f1415151bef7" providerId="AD" clId="Web-{EBDDAA15-2CF3-4293-91C3-12322313EC2A}" dt="2023-01-04T14:25:42.203" v="1"/>
        <pc:sldMkLst>
          <pc:docMk/>
          <pc:sldMk cId="622375649" sldId="368"/>
        </pc:sldMkLst>
      </pc:sldChg>
    </pc:docChg>
  </pc:docChgLst>
  <pc:docChgLst>
    <pc:chgData name="Shailessh Khumar L S" userId="S::shailesshkhumar.ls2021@vitstudent.ac.in::6597858e-490c-4b81-8026-f1415151bef7" providerId="AD" clId="Web-{85EB4789-2CD2-42F4-9A4C-D2F74A7211BB}"/>
    <pc:docChg chg="delSld">
      <pc:chgData name="Shailessh Khumar L S" userId="S::shailesshkhumar.ls2021@vitstudent.ac.in::6597858e-490c-4b81-8026-f1415151bef7" providerId="AD" clId="Web-{85EB4789-2CD2-42F4-9A4C-D2F74A7211BB}" dt="2023-01-06T16:13:47.352" v="2"/>
      <pc:docMkLst>
        <pc:docMk/>
      </pc:docMkLst>
      <pc:sldChg chg="del">
        <pc:chgData name="Shailessh Khumar L S" userId="S::shailesshkhumar.ls2021@vitstudent.ac.in::6597858e-490c-4b81-8026-f1415151bef7" providerId="AD" clId="Web-{85EB4789-2CD2-42F4-9A4C-D2F74A7211BB}" dt="2023-01-06T16:13:47.352" v="2"/>
        <pc:sldMkLst>
          <pc:docMk/>
          <pc:sldMk cId="3131825244" sldId="368"/>
        </pc:sldMkLst>
      </pc:sldChg>
      <pc:sldChg chg="del">
        <pc:chgData name="Shailessh Khumar L S" userId="S::shailesshkhumar.ls2021@vitstudent.ac.in::6597858e-490c-4b81-8026-f1415151bef7" providerId="AD" clId="Web-{85EB4789-2CD2-42F4-9A4C-D2F74A7211BB}" dt="2023-01-06T16:13:34.383" v="0"/>
        <pc:sldMkLst>
          <pc:docMk/>
          <pc:sldMk cId="2047622277" sldId="369"/>
        </pc:sldMkLst>
      </pc:sldChg>
      <pc:sldChg chg="del">
        <pc:chgData name="Shailessh Khumar L S" userId="S::shailesshkhumar.ls2021@vitstudent.ac.in::6597858e-490c-4b81-8026-f1415151bef7" providerId="AD" clId="Web-{85EB4789-2CD2-42F4-9A4C-D2F74A7211BB}" dt="2023-01-06T16:13:37.461" v="1"/>
        <pc:sldMkLst>
          <pc:docMk/>
          <pc:sldMk cId="3509742815" sldId="3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D5B4C-5447-4D70-B7AE-57FDF783535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09F85-814C-4808-A17F-FD7894EEC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9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CSULB   May 22,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7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CSULB   May 22,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CSULB   May 22,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40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CSULB   May 22, 2006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77ECA0-31A1-4261-81E9-6C1C6A1E1B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51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03663"/>
            <a:ext cx="8229600" cy="215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CSULB   May 22,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AB667E5-095D-42DC-880A-F06FDA6F79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4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CSULB   May 22,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CSULB   May 22,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9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CSULB   May 22,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4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CSULB   May 22, 2006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CSULB   May 22, 2006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2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CSULB   May 22, 2006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9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CSULB   May 22,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CSULB   May 22, 2006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IN"/>
              <a:t>CSULB   May 22,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Analog Communication Systems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36368"/>
            <a:ext cx="9144000" cy="4581128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610350" y="5112537"/>
            <a:ext cx="24003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D0D0D"/>
                </a:solidFill>
                <a:latin typeface="Tw Cen MT" pitchFamily="34" charset="0"/>
              </a:rPr>
              <a:t>BECE 304L</a:t>
            </a:r>
          </a:p>
          <a:p>
            <a:r>
              <a:rPr lang="en-US" b="1">
                <a:solidFill>
                  <a:srgbClr val="0D0D0D"/>
                </a:solidFill>
                <a:latin typeface="Tw Cen MT" pitchFamily="34" charset="0"/>
              </a:rPr>
              <a:t>Module 2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2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7" y="764704"/>
            <a:ext cx="6984776" cy="671513"/>
          </a:xfrm>
        </p:spPr>
        <p:txBody>
          <a:bodyPr>
            <a:normAutofit fontScale="90000"/>
          </a:bodyPr>
          <a:lstStyle/>
          <a:p>
            <a:r>
              <a:rPr lang="en-US"/>
              <a:t>AM Signal Math Expression</a:t>
            </a:r>
            <a:endParaRPr lang="en-GB" sz="4800" b="1" baseline="-12000">
              <a:solidFill>
                <a:srgbClr val="FF0000"/>
              </a:solidFill>
            </a:endParaRPr>
          </a:p>
        </p:txBody>
      </p:sp>
      <p:pic>
        <p:nvPicPr>
          <p:cNvPr id="2090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440355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32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764344" cy="683544"/>
          </a:xfrm>
        </p:spPr>
        <p:txBody>
          <a:bodyPr>
            <a:normAutofit fontScale="90000"/>
          </a:bodyPr>
          <a:lstStyle/>
          <a:p>
            <a:r>
              <a:rPr lang="en-IN" sz="5400"/>
              <a:t>Implication of modulation index </a:t>
            </a:r>
            <a:endParaRPr lang="en-IN"/>
          </a:p>
        </p:txBody>
      </p:sp>
      <p:pic>
        <p:nvPicPr>
          <p:cNvPr id="12290" name="Picture 2" descr="Image result for over mod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6984776" cy="534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8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Over modulation effects</a:t>
            </a:r>
          </a:p>
        </p:txBody>
      </p:sp>
      <p:pic>
        <p:nvPicPr>
          <p:cNvPr id="11268" name="Picture 4" descr="Image result for over mod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559647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5805264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Leads to serious distortion</a:t>
            </a:r>
          </a:p>
        </p:txBody>
      </p:sp>
    </p:spTree>
    <p:extLst>
      <p:ext uri="{BB962C8B-B14F-4D97-AF65-F5344CB8AC3E}">
        <p14:creationId xmlns:p14="http://schemas.microsoft.com/office/powerpoint/2010/main" val="1182551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Frequency Spectrum of am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2039710"/>
            <a:ext cx="6408712" cy="326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283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54993"/>
            <a:ext cx="7772400" cy="485775"/>
          </a:xfrm>
        </p:spPr>
        <p:txBody>
          <a:bodyPr>
            <a:normAutofit fontScale="90000"/>
          </a:bodyPr>
          <a:lstStyle/>
          <a:p>
            <a:r>
              <a:rPr lang="en-US" sz="4000"/>
              <a:t>AM Modulation – Example</a:t>
            </a:r>
            <a:endParaRPr lang="en-GB" sz="400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515938" y="1794296"/>
            <a:ext cx="8372475" cy="3290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>
                <a:ea typeface="Arial Unicode MS" pitchFamily="34" charset="-128"/>
                <a:cs typeface="Arial Unicode MS" pitchFamily="34" charset="-128"/>
              </a:rPr>
              <a:t>The information signal is usually not a single frequency but a range of frequencies (band). For example, frequencies from 20Hz to 15KHz. If we use a carrier of 1.4MHz, what will be the AM spectrum?</a:t>
            </a:r>
          </a:p>
          <a:p>
            <a:pPr>
              <a:lnSpc>
                <a:spcPct val="90000"/>
              </a:lnSpc>
            </a:pPr>
            <a:r>
              <a:rPr lang="en-GB" sz="2400"/>
              <a:t>In frequency domain </a:t>
            </a:r>
            <a:r>
              <a:rPr lang="en-US" sz="2400"/>
              <a:t>the AM waveform are the lower-side frequency/band (f</a:t>
            </a:r>
            <a:r>
              <a:rPr lang="en-US" sz="2400" baseline="-25000"/>
              <a:t>c</a:t>
            </a:r>
            <a:r>
              <a:rPr lang="en-US" sz="2400"/>
              <a:t> - f</a:t>
            </a:r>
            <a:r>
              <a:rPr lang="en-US" sz="2400" baseline="-25000"/>
              <a:t>m</a:t>
            </a:r>
            <a:r>
              <a:rPr lang="en-US" sz="2400"/>
              <a:t>), the carrier frequency f</a:t>
            </a:r>
            <a:r>
              <a:rPr lang="en-US" sz="2400" baseline="-25000"/>
              <a:t>c</a:t>
            </a:r>
            <a:r>
              <a:rPr lang="en-US" sz="2400"/>
              <a:t>, the upper-side frequency/band (f</a:t>
            </a:r>
            <a:r>
              <a:rPr lang="en-US" sz="2400" baseline="-25000"/>
              <a:t>c</a:t>
            </a:r>
            <a:r>
              <a:rPr lang="en-US" sz="2400"/>
              <a:t> + f</a:t>
            </a:r>
            <a:r>
              <a:rPr lang="en-US" sz="2400" baseline="-25000"/>
              <a:t>m</a:t>
            </a:r>
            <a:r>
              <a:rPr lang="en-US" sz="2400"/>
              <a:t>).</a:t>
            </a:r>
            <a:r>
              <a:rPr lang="en-GB" sz="2400">
                <a:ea typeface="Arial Unicode MS" pitchFamily="34" charset="-128"/>
                <a:cs typeface="Arial Unicode MS" pitchFamily="34" charset="-128"/>
              </a:rPr>
              <a:t> Bandwidth: 2x(25K-20)Hz.</a:t>
            </a:r>
          </a:p>
        </p:txBody>
      </p:sp>
      <p:sp>
        <p:nvSpPr>
          <p:cNvPr id="347140" name="Line 4"/>
          <p:cNvSpPr>
            <a:spLocks noChangeShapeType="1"/>
          </p:cNvSpPr>
          <p:nvPr/>
        </p:nvSpPr>
        <p:spPr bwMode="auto">
          <a:xfrm>
            <a:off x="1174750" y="5514975"/>
            <a:ext cx="688816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7141" name="Line 5"/>
          <p:cNvSpPr>
            <a:spLocks noChangeShapeType="1"/>
          </p:cNvSpPr>
          <p:nvPr/>
        </p:nvSpPr>
        <p:spPr bwMode="auto">
          <a:xfrm flipV="1">
            <a:off x="1154113" y="4467225"/>
            <a:ext cx="1587" cy="1036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7142" name="Line 6"/>
          <p:cNvSpPr>
            <a:spLocks noChangeShapeType="1"/>
          </p:cNvSpPr>
          <p:nvPr/>
        </p:nvSpPr>
        <p:spPr bwMode="auto">
          <a:xfrm flipH="1" flipV="1">
            <a:off x="4089400" y="4503738"/>
            <a:ext cx="7938" cy="1011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7381875" y="4856163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baseline="0">
                <a:latin typeface="Times New Roman" pitchFamily="18" charset="0"/>
              </a:rPr>
              <a:t>frequency</a:t>
            </a:r>
          </a:p>
        </p:txBody>
      </p: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4292600" y="4443413"/>
            <a:ext cx="1382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baseline="0">
                <a:latin typeface="Times New Roman" pitchFamily="18" charset="0"/>
              </a:rPr>
              <a:t>1.4 MHz</a:t>
            </a:r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1547813" y="5678488"/>
            <a:ext cx="2065337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aseline="0">
                <a:latin typeface="Times New Roman" pitchFamily="18" charset="0"/>
              </a:rPr>
              <a:t>1,385,000Hz to 1,399,980Hz</a:t>
            </a:r>
            <a:endParaRPr lang="en-GB" sz="2400" baseline="0">
              <a:latin typeface="Times New Roman" pitchFamily="18" charset="0"/>
            </a:endParaRPr>
          </a:p>
        </p:txBody>
      </p:sp>
      <p:sp>
        <p:nvSpPr>
          <p:cNvPr id="347148" name="Text Box 12"/>
          <p:cNvSpPr txBox="1">
            <a:spLocks noChangeArrowheads="1"/>
          </p:cNvSpPr>
          <p:nvPr/>
        </p:nvSpPr>
        <p:spPr bwMode="auto">
          <a:xfrm>
            <a:off x="4800600" y="5622925"/>
            <a:ext cx="206692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aseline="0">
                <a:latin typeface="Times New Roman" pitchFamily="18" charset="0"/>
              </a:rPr>
              <a:t>1,400,020Hz to 1,415,000Hz</a:t>
            </a:r>
            <a:endParaRPr lang="en-GB" sz="2400" baseline="0">
              <a:latin typeface="Times New Roman" pitchFamily="18" charset="0"/>
            </a:endParaRPr>
          </a:p>
        </p:txBody>
      </p:sp>
      <p:sp>
        <p:nvSpPr>
          <p:cNvPr id="347149" name="Text Box 13"/>
          <p:cNvSpPr txBox="1">
            <a:spLocks noChangeArrowheads="1"/>
          </p:cNvSpPr>
          <p:nvPr/>
        </p:nvSpPr>
        <p:spPr bwMode="auto">
          <a:xfrm>
            <a:off x="3878263" y="5505450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 baseline="0">
                <a:latin typeface="Times New Roman" pitchFamily="18" charset="0"/>
              </a:rPr>
              <a:t>f</a:t>
            </a:r>
            <a:r>
              <a:rPr lang="en-GB" sz="2400">
                <a:latin typeface="Times New Roman" pitchFamily="18" charset="0"/>
              </a:rPr>
              <a:t>c</a:t>
            </a:r>
            <a:endParaRPr lang="en-GB" sz="2400" baseline="0">
              <a:latin typeface="Times New Roman" pitchFamily="18" charset="0"/>
            </a:endParaRPr>
          </a:p>
        </p:txBody>
      </p:sp>
      <p:grpSp>
        <p:nvGrpSpPr>
          <p:cNvPr id="347150" name="Group 14"/>
          <p:cNvGrpSpPr>
            <a:grpSpLocks/>
          </p:cNvGrpSpPr>
          <p:nvPr/>
        </p:nvGrpSpPr>
        <p:grpSpPr bwMode="auto">
          <a:xfrm>
            <a:off x="1779588" y="4813300"/>
            <a:ext cx="1658937" cy="725488"/>
            <a:chOff x="2868" y="4782"/>
            <a:chExt cx="467" cy="231"/>
          </a:xfrm>
        </p:grpSpPr>
        <p:grpSp>
          <p:nvGrpSpPr>
            <p:cNvPr id="347151" name="Group 15"/>
            <p:cNvGrpSpPr>
              <a:grpSpLocks/>
            </p:cNvGrpSpPr>
            <p:nvPr/>
          </p:nvGrpSpPr>
          <p:grpSpPr bwMode="auto">
            <a:xfrm>
              <a:off x="2874" y="4814"/>
              <a:ext cx="414" cy="191"/>
              <a:chOff x="2012" y="4380"/>
              <a:chExt cx="414" cy="191"/>
            </a:xfrm>
          </p:grpSpPr>
          <p:grpSp>
            <p:nvGrpSpPr>
              <p:cNvPr id="347152" name="Group 16"/>
              <p:cNvGrpSpPr>
                <a:grpSpLocks/>
              </p:cNvGrpSpPr>
              <p:nvPr/>
            </p:nvGrpSpPr>
            <p:grpSpPr bwMode="auto">
              <a:xfrm>
                <a:off x="2012" y="4380"/>
                <a:ext cx="414" cy="172"/>
                <a:chOff x="2012" y="4380"/>
                <a:chExt cx="414" cy="172"/>
              </a:xfrm>
            </p:grpSpPr>
            <p:grpSp>
              <p:nvGrpSpPr>
                <p:cNvPr id="347153" name="Group 17"/>
                <p:cNvGrpSpPr>
                  <a:grpSpLocks/>
                </p:cNvGrpSpPr>
                <p:nvPr/>
              </p:nvGrpSpPr>
              <p:grpSpPr bwMode="auto">
                <a:xfrm>
                  <a:off x="2034" y="4380"/>
                  <a:ext cx="284" cy="67"/>
                  <a:chOff x="2034" y="4380"/>
                  <a:chExt cx="284" cy="67"/>
                </a:xfrm>
              </p:grpSpPr>
              <p:grpSp>
                <p:nvGrpSpPr>
                  <p:cNvPr id="347154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134" y="4388"/>
                    <a:ext cx="151" cy="59"/>
                    <a:chOff x="2134" y="4388"/>
                    <a:chExt cx="151" cy="59"/>
                  </a:xfrm>
                </p:grpSpPr>
                <p:grpSp>
                  <p:nvGrpSpPr>
                    <p:cNvPr id="347155" name="Group 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4390"/>
                      <a:ext cx="97" cy="51"/>
                      <a:chOff x="2167" y="4390"/>
                      <a:chExt cx="97" cy="51"/>
                    </a:xfrm>
                  </p:grpSpPr>
                  <p:sp>
                    <p:nvSpPr>
                      <p:cNvPr id="347156" name="Freeform 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67" y="4390"/>
                        <a:ext cx="17" cy="41"/>
                      </a:xfrm>
                      <a:custGeom>
                        <a:avLst/>
                        <a:gdLst>
                          <a:gd name="T0" fmla="*/ 4 w 165"/>
                          <a:gd name="T1" fmla="*/ 4 h 250"/>
                          <a:gd name="T2" fmla="*/ 0 w 165"/>
                          <a:gd name="T3" fmla="*/ 0 h 250"/>
                          <a:gd name="T4" fmla="*/ 109 w 165"/>
                          <a:gd name="T5" fmla="*/ 250 h 250"/>
                          <a:gd name="T6" fmla="*/ 165 w 165"/>
                          <a:gd name="T7" fmla="*/ 250 h 250"/>
                          <a:gd name="T8" fmla="*/ 45 w 165"/>
                          <a:gd name="T9" fmla="*/ 0 h 250"/>
                          <a:gd name="T10" fmla="*/ 4 w 165"/>
                          <a:gd name="T11" fmla="*/ 4 h 25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65" h="250">
                            <a:moveTo>
                              <a:pt x="4" y="4"/>
                            </a:moveTo>
                            <a:lnTo>
                              <a:pt x="0" y="0"/>
                            </a:lnTo>
                            <a:lnTo>
                              <a:pt x="109" y="250"/>
                            </a:lnTo>
                            <a:lnTo>
                              <a:pt x="165" y="250"/>
                            </a:lnTo>
                            <a:lnTo>
                              <a:pt x="45" y="0"/>
                            </a:lnTo>
                            <a:lnTo>
                              <a:pt x="4" y="4"/>
                            </a:lnTo>
                            <a:close/>
                          </a:path>
                        </a:pathLst>
                      </a:custGeom>
                      <a:solidFill>
                        <a:srgbClr val="D6D6D6"/>
                      </a:solidFill>
                      <a:ln w="1588">
                        <a:solidFill>
                          <a:srgbClr val="CECECE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47157" name="Freeform 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49" y="4413"/>
                        <a:ext cx="15" cy="28"/>
                      </a:xfrm>
                      <a:custGeom>
                        <a:avLst/>
                        <a:gdLst>
                          <a:gd name="T0" fmla="*/ 41 w 153"/>
                          <a:gd name="T1" fmla="*/ 20 h 167"/>
                          <a:gd name="T2" fmla="*/ 45 w 153"/>
                          <a:gd name="T3" fmla="*/ 17 h 167"/>
                          <a:gd name="T4" fmla="*/ 153 w 153"/>
                          <a:gd name="T5" fmla="*/ 167 h 167"/>
                          <a:gd name="T6" fmla="*/ 100 w 153"/>
                          <a:gd name="T7" fmla="*/ 159 h 167"/>
                          <a:gd name="T8" fmla="*/ 0 w 153"/>
                          <a:gd name="T9" fmla="*/ 0 h 167"/>
                          <a:gd name="T10" fmla="*/ 41 w 153"/>
                          <a:gd name="T11" fmla="*/ 20 h 1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53" h="167">
                            <a:moveTo>
                              <a:pt x="41" y="20"/>
                            </a:moveTo>
                            <a:lnTo>
                              <a:pt x="45" y="17"/>
                            </a:lnTo>
                            <a:lnTo>
                              <a:pt x="153" y="167"/>
                            </a:lnTo>
                            <a:lnTo>
                              <a:pt x="100" y="159"/>
                            </a:lnTo>
                            <a:lnTo>
                              <a:pt x="0" y="0"/>
                            </a:lnTo>
                            <a:lnTo>
                              <a:pt x="41" y="20"/>
                            </a:lnTo>
                            <a:close/>
                          </a:path>
                        </a:pathLst>
                      </a:custGeom>
                      <a:solidFill>
                        <a:srgbClr val="D6D6D6"/>
                      </a:solidFill>
                      <a:ln w="1588">
                        <a:solidFill>
                          <a:srgbClr val="CECECE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347158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2134" y="4388"/>
                      <a:ext cx="151" cy="59"/>
                    </a:xfrm>
                    <a:custGeom>
                      <a:avLst/>
                      <a:gdLst>
                        <a:gd name="T0" fmla="*/ 11 w 1515"/>
                        <a:gd name="T1" fmla="*/ 47 h 354"/>
                        <a:gd name="T2" fmla="*/ 153 w 1515"/>
                        <a:gd name="T3" fmla="*/ 40 h 354"/>
                        <a:gd name="T4" fmla="*/ 262 w 1515"/>
                        <a:gd name="T5" fmla="*/ 40 h 354"/>
                        <a:gd name="T6" fmla="*/ 409 w 1515"/>
                        <a:gd name="T7" fmla="*/ 32 h 354"/>
                        <a:gd name="T8" fmla="*/ 544 w 1515"/>
                        <a:gd name="T9" fmla="*/ 32 h 354"/>
                        <a:gd name="T10" fmla="*/ 696 w 1515"/>
                        <a:gd name="T11" fmla="*/ 32 h 354"/>
                        <a:gd name="T12" fmla="*/ 832 w 1515"/>
                        <a:gd name="T13" fmla="*/ 36 h 354"/>
                        <a:gd name="T14" fmla="*/ 897 w 1515"/>
                        <a:gd name="T15" fmla="*/ 46 h 354"/>
                        <a:gd name="T16" fmla="*/ 952 w 1515"/>
                        <a:gd name="T17" fmla="*/ 59 h 354"/>
                        <a:gd name="T18" fmla="*/ 1014 w 1515"/>
                        <a:gd name="T19" fmla="*/ 83 h 354"/>
                        <a:gd name="T20" fmla="*/ 1073 w 1515"/>
                        <a:gd name="T21" fmla="*/ 108 h 354"/>
                        <a:gd name="T22" fmla="*/ 1286 w 1515"/>
                        <a:gd name="T23" fmla="*/ 227 h 354"/>
                        <a:gd name="T24" fmla="*/ 1400 w 1515"/>
                        <a:gd name="T25" fmla="*/ 282 h 354"/>
                        <a:gd name="T26" fmla="*/ 1466 w 1515"/>
                        <a:gd name="T27" fmla="*/ 327 h 354"/>
                        <a:gd name="T28" fmla="*/ 1407 w 1515"/>
                        <a:gd name="T29" fmla="*/ 326 h 354"/>
                        <a:gd name="T30" fmla="*/ 0 w 1515"/>
                        <a:gd name="T31" fmla="*/ 211 h 354"/>
                        <a:gd name="T32" fmla="*/ 2 w 1515"/>
                        <a:gd name="T33" fmla="*/ 246 h 354"/>
                        <a:gd name="T34" fmla="*/ 1470 w 1515"/>
                        <a:gd name="T35" fmla="*/ 354 h 354"/>
                        <a:gd name="T36" fmla="*/ 1515 w 1515"/>
                        <a:gd name="T37" fmla="*/ 345 h 354"/>
                        <a:gd name="T38" fmla="*/ 1492 w 1515"/>
                        <a:gd name="T39" fmla="*/ 314 h 354"/>
                        <a:gd name="T40" fmla="*/ 1452 w 1515"/>
                        <a:gd name="T41" fmla="*/ 282 h 354"/>
                        <a:gd name="T42" fmla="*/ 1353 w 1515"/>
                        <a:gd name="T43" fmla="*/ 227 h 354"/>
                        <a:gd name="T44" fmla="*/ 1276 w 1515"/>
                        <a:gd name="T45" fmla="*/ 183 h 354"/>
                        <a:gd name="T46" fmla="*/ 1082 w 1515"/>
                        <a:gd name="T47" fmla="*/ 80 h 354"/>
                        <a:gd name="T48" fmla="*/ 994 w 1515"/>
                        <a:gd name="T49" fmla="*/ 44 h 354"/>
                        <a:gd name="T50" fmla="*/ 907 w 1515"/>
                        <a:gd name="T51" fmla="*/ 20 h 354"/>
                        <a:gd name="T52" fmla="*/ 712 w 1515"/>
                        <a:gd name="T53" fmla="*/ 0 h 354"/>
                        <a:gd name="T54" fmla="*/ 446 w 1515"/>
                        <a:gd name="T55" fmla="*/ 0 h 354"/>
                        <a:gd name="T56" fmla="*/ 11 w 1515"/>
                        <a:gd name="T57" fmla="*/ 24 h 354"/>
                        <a:gd name="T58" fmla="*/ 11 w 1515"/>
                        <a:gd name="T59" fmla="*/ 47 h 3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1515" h="354">
                          <a:moveTo>
                            <a:pt x="11" y="47"/>
                          </a:moveTo>
                          <a:lnTo>
                            <a:pt x="153" y="40"/>
                          </a:lnTo>
                          <a:lnTo>
                            <a:pt x="262" y="40"/>
                          </a:lnTo>
                          <a:lnTo>
                            <a:pt x="409" y="32"/>
                          </a:lnTo>
                          <a:lnTo>
                            <a:pt x="544" y="32"/>
                          </a:lnTo>
                          <a:lnTo>
                            <a:pt x="696" y="32"/>
                          </a:lnTo>
                          <a:lnTo>
                            <a:pt x="832" y="36"/>
                          </a:lnTo>
                          <a:lnTo>
                            <a:pt x="897" y="46"/>
                          </a:lnTo>
                          <a:lnTo>
                            <a:pt x="952" y="59"/>
                          </a:lnTo>
                          <a:lnTo>
                            <a:pt x="1014" y="83"/>
                          </a:lnTo>
                          <a:lnTo>
                            <a:pt x="1073" y="108"/>
                          </a:lnTo>
                          <a:lnTo>
                            <a:pt x="1286" y="227"/>
                          </a:lnTo>
                          <a:lnTo>
                            <a:pt x="1400" y="282"/>
                          </a:lnTo>
                          <a:lnTo>
                            <a:pt x="1466" y="327"/>
                          </a:lnTo>
                          <a:lnTo>
                            <a:pt x="1407" y="326"/>
                          </a:lnTo>
                          <a:lnTo>
                            <a:pt x="0" y="211"/>
                          </a:lnTo>
                          <a:lnTo>
                            <a:pt x="2" y="246"/>
                          </a:lnTo>
                          <a:lnTo>
                            <a:pt x="1470" y="354"/>
                          </a:lnTo>
                          <a:lnTo>
                            <a:pt x="1515" y="345"/>
                          </a:lnTo>
                          <a:lnTo>
                            <a:pt x="1492" y="314"/>
                          </a:lnTo>
                          <a:lnTo>
                            <a:pt x="1452" y="282"/>
                          </a:lnTo>
                          <a:lnTo>
                            <a:pt x="1353" y="227"/>
                          </a:lnTo>
                          <a:lnTo>
                            <a:pt x="1276" y="183"/>
                          </a:lnTo>
                          <a:lnTo>
                            <a:pt x="1082" y="80"/>
                          </a:lnTo>
                          <a:lnTo>
                            <a:pt x="994" y="44"/>
                          </a:lnTo>
                          <a:lnTo>
                            <a:pt x="907" y="20"/>
                          </a:lnTo>
                          <a:lnTo>
                            <a:pt x="712" y="0"/>
                          </a:lnTo>
                          <a:lnTo>
                            <a:pt x="446" y="0"/>
                          </a:lnTo>
                          <a:lnTo>
                            <a:pt x="11" y="24"/>
                          </a:lnTo>
                          <a:lnTo>
                            <a:pt x="11" y="47"/>
                          </a:lnTo>
                          <a:close/>
                        </a:path>
                      </a:pathLst>
                    </a:custGeom>
                    <a:solidFill>
                      <a:srgbClr val="D6D6D6"/>
                    </a:solidFill>
                    <a:ln w="1588">
                      <a:solidFill>
                        <a:srgbClr val="CECECE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347159" name="Freeform 23"/>
                  <p:cNvSpPr>
                    <a:spLocks/>
                  </p:cNvSpPr>
                  <p:nvPr/>
                </p:nvSpPr>
                <p:spPr bwMode="auto">
                  <a:xfrm>
                    <a:off x="2034" y="4380"/>
                    <a:ext cx="284" cy="67"/>
                  </a:xfrm>
                  <a:custGeom>
                    <a:avLst/>
                    <a:gdLst>
                      <a:gd name="T0" fmla="*/ 109 w 2837"/>
                      <a:gd name="T1" fmla="*/ 253 h 402"/>
                      <a:gd name="T2" fmla="*/ 249 w 2837"/>
                      <a:gd name="T3" fmla="*/ 215 h 402"/>
                      <a:gd name="T4" fmla="*/ 356 w 2837"/>
                      <a:gd name="T5" fmla="*/ 185 h 402"/>
                      <a:gd name="T6" fmla="*/ 466 w 2837"/>
                      <a:gd name="T7" fmla="*/ 152 h 402"/>
                      <a:gd name="T8" fmla="*/ 578 w 2837"/>
                      <a:gd name="T9" fmla="*/ 131 h 402"/>
                      <a:gd name="T10" fmla="*/ 668 w 2837"/>
                      <a:gd name="T11" fmla="*/ 115 h 402"/>
                      <a:gd name="T12" fmla="*/ 782 w 2837"/>
                      <a:gd name="T13" fmla="*/ 95 h 402"/>
                      <a:gd name="T14" fmla="*/ 883 w 2837"/>
                      <a:gd name="T15" fmla="*/ 72 h 402"/>
                      <a:gd name="T16" fmla="*/ 956 w 2837"/>
                      <a:gd name="T17" fmla="*/ 23 h 402"/>
                      <a:gd name="T18" fmla="*/ 1106 w 2837"/>
                      <a:gd name="T19" fmla="*/ 18 h 402"/>
                      <a:gd name="T20" fmla="*/ 1286 w 2837"/>
                      <a:gd name="T21" fmla="*/ 5 h 402"/>
                      <a:gd name="T22" fmla="*/ 1514 w 2837"/>
                      <a:gd name="T23" fmla="*/ 2 h 402"/>
                      <a:gd name="T24" fmla="*/ 1702 w 2837"/>
                      <a:gd name="T25" fmla="*/ 0 h 402"/>
                      <a:gd name="T26" fmla="*/ 1882 w 2837"/>
                      <a:gd name="T27" fmla="*/ 23 h 402"/>
                      <a:gd name="T28" fmla="*/ 2010 w 2837"/>
                      <a:gd name="T29" fmla="*/ 59 h 402"/>
                      <a:gd name="T30" fmla="*/ 2147 w 2837"/>
                      <a:gd name="T31" fmla="*/ 104 h 402"/>
                      <a:gd name="T32" fmla="*/ 2298 w 2837"/>
                      <a:gd name="T33" fmla="*/ 159 h 402"/>
                      <a:gd name="T34" fmla="*/ 2453 w 2837"/>
                      <a:gd name="T35" fmla="*/ 214 h 402"/>
                      <a:gd name="T36" fmla="*/ 2568 w 2837"/>
                      <a:gd name="T37" fmla="*/ 251 h 402"/>
                      <a:gd name="T38" fmla="*/ 2691 w 2837"/>
                      <a:gd name="T39" fmla="*/ 296 h 402"/>
                      <a:gd name="T40" fmla="*/ 2837 w 2837"/>
                      <a:gd name="T41" fmla="*/ 351 h 402"/>
                      <a:gd name="T42" fmla="*/ 2768 w 2837"/>
                      <a:gd name="T43" fmla="*/ 382 h 402"/>
                      <a:gd name="T44" fmla="*/ 2666 w 2837"/>
                      <a:gd name="T45" fmla="*/ 401 h 402"/>
                      <a:gd name="T46" fmla="*/ 2517 w 2837"/>
                      <a:gd name="T47" fmla="*/ 400 h 402"/>
                      <a:gd name="T48" fmla="*/ 2479 w 2837"/>
                      <a:gd name="T49" fmla="*/ 351 h 402"/>
                      <a:gd name="T50" fmla="*/ 2367 w 2837"/>
                      <a:gd name="T51" fmla="*/ 279 h 402"/>
                      <a:gd name="T52" fmla="*/ 2188 w 2837"/>
                      <a:gd name="T53" fmla="*/ 181 h 402"/>
                      <a:gd name="T54" fmla="*/ 1999 w 2837"/>
                      <a:gd name="T55" fmla="*/ 91 h 402"/>
                      <a:gd name="T56" fmla="*/ 1851 w 2837"/>
                      <a:gd name="T57" fmla="*/ 56 h 402"/>
                      <a:gd name="T58" fmla="*/ 1567 w 2837"/>
                      <a:gd name="T59" fmla="*/ 42 h 402"/>
                      <a:gd name="T60" fmla="*/ 1236 w 2837"/>
                      <a:gd name="T61" fmla="*/ 53 h 402"/>
                      <a:gd name="T62" fmla="*/ 994 w 2837"/>
                      <a:gd name="T63" fmla="*/ 305 h 4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837" h="402">
                        <a:moveTo>
                          <a:pt x="0" y="269"/>
                        </a:moveTo>
                        <a:lnTo>
                          <a:pt x="109" y="253"/>
                        </a:lnTo>
                        <a:lnTo>
                          <a:pt x="193" y="232"/>
                        </a:lnTo>
                        <a:lnTo>
                          <a:pt x="249" y="215"/>
                        </a:lnTo>
                        <a:lnTo>
                          <a:pt x="296" y="201"/>
                        </a:lnTo>
                        <a:lnTo>
                          <a:pt x="356" y="185"/>
                        </a:lnTo>
                        <a:lnTo>
                          <a:pt x="408" y="169"/>
                        </a:lnTo>
                        <a:lnTo>
                          <a:pt x="466" y="152"/>
                        </a:lnTo>
                        <a:lnTo>
                          <a:pt x="519" y="141"/>
                        </a:lnTo>
                        <a:lnTo>
                          <a:pt x="578" y="131"/>
                        </a:lnTo>
                        <a:lnTo>
                          <a:pt x="627" y="122"/>
                        </a:lnTo>
                        <a:lnTo>
                          <a:pt x="668" y="115"/>
                        </a:lnTo>
                        <a:lnTo>
                          <a:pt x="730" y="104"/>
                        </a:lnTo>
                        <a:lnTo>
                          <a:pt x="782" y="95"/>
                        </a:lnTo>
                        <a:lnTo>
                          <a:pt x="832" y="87"/>
                        </a:lnTo>
                        <a:lnTo>
                          <a:pt x="883" y="72"/>
                        </a:lnTo>
                        <a:lnTo>
                          <a:pt x="925" y="49"/>
                        </a:lnTo>
                        <a:lnTo>
                          <a:pt x="956" y="23"/>
                        </a:lnTo>
                        <a:lnTo>
                          <a:pt x="1017" y="20"/>
                        </a:lnTo>
                        <a:lnTo>
                          <a:pt x="1106" y="18"/>
                        </a:lnTo>
                        <a:lnTo>
                          <a:pt x="1207" y="9"/>
                        </a:lnTo>
                        <a:lnTo>
                          <a:pt x="1286" y="5"/>
                        </a:lnTo>
                        <a:lnTo>
                          <a:pt x="1402" y="3"/>
                        </a:lnTo>
                        <a:lnTo>
                          <a:pt x="1514" y="2"/>
                        </a:lnTo>
                        <a:lnTo>
                          <a:pt x="1621" y="0"/>
                        </a:lnTo>
                        <a:lnTo>
                          <a:pt x="1702" y="0"/>
                        </a:lnTo>
                        <a:lnTo>
                          <a:pt x="1791" y="8"/>
                        </a:lnTo>
                        <a:lnTo>
                          <a:pt x="1882" y="23"/>
                        </a:lnTo>
                        <a:lnTo>
                          <a:pt x="1949" y="41"/>
                        </a:lnTo>
                        <a:lnTo>
                          <a:pt x="2010" y="59"/>
                        </a:lnTo>
                        <a:lnTo>
                          <a:pt x="2076" y="80"/>
                        </a:lnTo>
                        <a:lnTo>
                          <a:pt x="2147" y="104"/>
                        </a:lnTo>
                        <a:lnTo>
                          <a:pt x="2220" y="131"/>
                        </a:lnTo>
                        <a:lnTo>
                          <a:pt x="2298" y="159"/>
                        </a:lnTo>
                        <a:lnTo>
                          <a:pt x="2373" y="187"/>
                        </a:lnTo>
                        <a:lnTo>
                          <a:pt x="2453" y="214"/>
                        </a:lnTo>
                        <a:lnTo>
                          <a:pt x="2512" y="235"/>
                        </a:lnTo>
                        <a:lnTo>
                          <a:pt x="2568" y="251"/>
                        </a:lnTo>
                        <a:lnTo>
                          <a:pt x="2629" y="275"/>
                        </a:lnTo>
                        <a:lnTo>
                          <a:pt x="2691" y="296"/>
                        </a:lnTo>
                        <a:lnTo>
                          <a:pt x="2768" y="323"/>
                        </a:lnTo>
                        <a:lnTo>
                          <a:pt x="2837" y="351"/>
                        </a:lnTo>
                        <a:lnTo>
                          <a:pt x="2809" y="370"/>
                        </a:lnTo>
                        <a:lnTo>
                          <a:pt x="2768" y="382"/>
                        </a:lnTo>
                        <a:lnTo>
                          <a:pt x="2722" y="395"/>
                        </a:lnTo>
                        <a:lnTo>
                          <a:pt x="2666" y="401"/>
                        </a:lnTo>
                        <a:lnTo>
                          <a:pt x="2591" y="402"/>
                        </a:lnTo>
                        <a:lnTo>
                          <a:pt x="2517" y="400"/>
                        </a:lnTo>
                        <a:lnTo>
                          <a:pt x="2497" y="370"/>
                        </a:lnTo>
                        <a:lnTo>
                          <a:pt x="2479" y="351"/>
                        </a:lnTo>
                        <a:lnTo>
                          <a:pt x="2444" y="324"/>
                        </a:lnTo>
                        <a:lnTo>
                          <a:pt x="2367" y="279"/>
                        </a:lnTo>
                        <a:lnTo>
                          <a:pt x="2272" y="227"/>
                        </a:lnTo>
                        <a:lnTo>
                          <a:pt x="2188" y="181"/>
                        </a:lnTo>
                        <a:lnTo>
                          <a:pt x="2085" y="127"/>
                        </a:lnTo>
                        <a:lnTo>
                          <a:pt x="1999" y="91"/>
                        </a:lnTo>
                        <a:lnTo>
                          <a:pt x="1917" y="66"/>
                        </a:lnTo>
                        <a:lnTo>
                          <a:pt x="1851" y="56"/>
                        </a:lnTo>
                        <a:lnTo>
                          <a:pt x="1728" y="44"/>
                        </a:lnTo>
                        <a:lnTo>
                          <a:pt x="1567" y="42"/>
                        </a:lnTo>
                        <a:lnTo>
                          <a:pt x="1379" y="48"/>
                        </a:lnTo>
                        <a:lnTo>
                          <a:pt x="1236" y="53"/>
                        </a:lnTo>
                        <a:lnTo>
                          <a:pt x="1007" y="66"/>
                        </a:lnTo>
                        <a:lnTo>
                          <a:pt x="994" y="305"/>
                        </a:lnTo>
                        <a:lnTo>
                          <a:pt x="0" y="269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47160" name="Freeform 24"/>
                <p:cNvSpPr>
                  <a:spLocks/>
                </p:cNvSpPr>
                <p:nvPr/>
              </p:nvSpPr>
              <p:spPr bwMode="auto">
                <a:xfrm>
                  <a:off x="2042" y="4446"/>
                  <a:ext cx="384" cy="106"/>
                </a:xfrm>
                <a:custGeom>
                  <a:avLst/>
                  <a:gdLst>
                    <a:gd name="T0" fmla="*/ 3238 w 3837"/>
                    <a:gd name="T1" fmla="*/ 300 h 634"/>
                    <a:gd name="T2" fmla="*/ 3267 w 3837"/>
                    <a:gd name="T3" fmla="*/ 396 h 634"/>
                    <a:gd name="T4" fmla="*/ 3267 w 3837"/>
                    <a:gd name="T5" fmla="*/ 469 h 634"/>
                    <a:gd name="T6" fmla="*/ 3837 w 3837"/>
                    <a:gd name="T7" fmla="*/ 469 h 634"/>
                    <a:gd name="T8" fmla="*/ 3798 w 3837"/>
                    <a:gd name="T9" fmla="*/ 519 h 634"/>
                    <a:gd name="T10" fmla="*/ 3824 w 3837"/>
                    <a:gd name="T11" fmla="*/ 575 h 634"/>
                    <a:gd name="T12" fmla="*/ 3824 w 3837"/>
                    <a:gd name="T13" fmla="*/ 601 h 634"/>
                    <a:gd name="T14" fmla="*/ 3807 w 3837"/>
                    <a:gd name="T15" fmla="*/ 619 h 634"/>
                    <a:gd name="T16" fmla="*/ 3479 w 3837"/>
                    <a:gd name="T17" fmla="*/ 619 h 634"/>
                    <a:gd name="T18" fmla="*/ 3453 w 3837"/>
                    <a:gd name="T19" fmla="*/ 634 h 634"/>
                    <a:gd name="T20" fmla="*/ 3285 w 3837"/>
                    <a:gd name="T21" fmla="*/ 634 h 634"/>
                    <a:gd name="T22" fmla="*/ 3263 w 3837"/>
                    <a:gd name="T23" fmla="*/ 617 h 634"/>
                    <a:gd name="T24" fmla="*/ 227 w 3837"/>
                    <a:gd name="T25" fmla="*/ 617 h 634"/>
                    <a:gd name="T26" fmla="*/ 107 w 3837"/>
                    <a:gd name="T27" fmla="*/ 501 h 634"/>
                    <a:gd name="T28" fmla="*/ 12 w 3837"/>
                    <a:gd name="T29" fmla="*/ 539 h 634"/>
                    <a:gd name="T30" fmla="*/ 0 w 3837"/>
                    <a:gd name="T31" fmla="*/ 231 h 634"/>
                    <a:gd name="T32" fmla="*/ 231 w 3837"/>
                    <a:gd name="T33" fmla="*/ 0 h 634"/>
                    <a:gd name="T34" fmla="*/ 592 w 3837"/>
                    <a:gd name="T35" fmla="*/ 8 h 634"/>
                    <a:gd name="T36" fmla="*/ 2474 w 3837"/>
                    <a:gd name="T37" fmla="*/ 519 h 634"/>
                    <a:gd name="T38" fmla="*/ 2527 w 3837"/>
                    <a:gd name="T39" fmla="*/ 458 h 634"/>
                    <a:gd name="T40" fmla="*/ 2574 w 3837"/>
                    <a:gd name="T41" fmla="*/ 299 h 634"/>
                    <a:gd name="T42" fmla="*/ 2640 w 3837"/>
                    <a:gd name="T43" fmla="*/ 169 h 634"/>
                    <a:gd name="T44" fmla="*/ 2838 w 3837"/>
                    <a:gd name="T45" fmla="*/ 64 h 634"/>
                    <a:gd name="T46" fmla="*/ 3022 w 3837"/>
                    <a:gd name="T47" fmla="*/ 70 h 634"/>
                    <a:gd name="T48" fmla="*/ 3159 w 3837"/>
                    <a:gd name="T49" fmla="*/ 146 h 634"/>
                    <a:gd name="T50" fmla="*/ 3238 w 3837"/>
                    <a:gd name="T51" fmla="*/ 300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837" h="634">
                      <a:moveTo>
                        <a:pt x="3238" y="300"/>
                      </a:moveTo>
                      <a:lnTo>
                        <a:pt x="3267" y="396"/>
                      </a:lnTo>
                      <a:lnTo>
                        <a:pt x="3267" y="469"/>
                      </a:lnTo>
                      <a:lnTo>
                        <a:pt x="3837" y="469"/>
                      </a:lnTo>
                      <a:lnTo>
                        <a:pt x="3798" y="519"/>
                      </a:lnTo>
                      <a:lnTo>
                        <a:pt x="3824" y="575"/>
                      </a:lnTo>
                      <a:lnTo>
                        <a:pt x="3824" y="601"/>
                      </a:lnTo>
                      <a:lnTo>
                        <a:pt x="3807" y="619"/>
                      </a:lnTo>
                      <a:lnTo>
                        <a:pt x="3479" y="619"/>
                      </a:lnTo>
                      <a:lnTo>
                        <a:pt x="3453" y="634"/>
                      </a:lnTo>
                      <a:lnTo>
                        <a:pt x="3285" y="634"/>
                      </a:lnTo>
                      <a:lnTo>
                        <a:pt x="3263" y="617"/>
                      </a:lnTo>
                      <a:lnTo>
                        <a:pt x="227" y="617"/>
                      </a:lnTo>
                      <a:lnTo>
                        <a:pt x="107" y="501"/>
                      </a:lnTo>
                      <a:lnTo>
                        <a:pt x="12" y="539"/>
                      </a:lnTo>
                      <a:lnTo>
                        <a:pt x="0" y="231"/>
                      </a:lnTo>
                      <a:lnTo>
                        <a:pt x="231" y="0"/>
                      </a:lnTo>
                      <a:lnTo>
                        <a:pt x="592" y="8"/>
                      </a:lnTo>
                      <a:lnTo>
                        <a:pt x="2474" y="519"/>
                      </a:lnTo>
                      <a:lnTo>
                        <a:pt x="2527" y="458"/>
                      </a:lnTo>
                      <a:lnTo>
                        <a:pt x="2574" y="299"/>
                      </a:lnTo>
                      <a:lnTo>
                        <a:pt x="2640" y="169"/>
                      </a:lnTo>
                      <a:lnTo>
                        <a:pt x="2838" y="64"/>
                      </a:lnTo>
                      <a:lnTo>
                        <a:pt x="3022" y="70"/>
                      </a:lnTo>
                      <a:lnTo>
                        <a:pt x="3159" y="146"/>
                      </a:lnTo>
                      <a:lnTo>
                        <a:pt x="3238" y="30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1588">
                  <a:solidFill>
                    <a:srgbClr val="CECECE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347161" name="Group 25"/>
                <p:cNvGrpSpPr>
                  <a:grpSpLocks/>
                </p:cNvGrpSpPr>
                <p:nvPr/>
              </p:nvGrpSpPr>
              <p:grpSpPr bwMode="auto">
                <a:xfrm>
                  <a:off x="2012" y="4401"/>
                  <a:ext cx="414" cy="135"/>
                  <a:chOff x="2012" y="4401"/>
                  <a:chExt cx="414" cy="135"/>
                </a:xfrm>
              </p:grpSpPr>
              <p:grpSp>
                <p:nvGrpSpPr>
                  <p:cNvPr id="347162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012" y="4445"/>
                    <a:ext cx="26" cy="79"/>
                    <a:chOff x="2012" y="4445"/>
                    <a:chExt cx="26" cy="79"/>
                  </a:xfrm>
                </p:grpSpPr>
                <p:sp>
                  <p:nvSpPr>
                    <p:cNvPr id="347163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4" y="4461"/>
                      <a:ext cx="11" cy="4"/>
                    </a:xfrm>
                    <a:prstGeom prst="rect">
                      <a:avLst/>
                    </a:prstGeom>
                    <a:solidFill>
                      <a:srgbClr val="F4F4F4"/>
                    </a:solidFill>
                    <a:ln w="1588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47164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4" y="4445"/>
                      <a:ext cx="11" cy="8"/>
                    </a:xfrm>
                    <a:prstGeom prst="rect">
                      <a:avLst/>
                    </a:prstGeom>
                    <a:solidFill>
                      <a:srgbClr val="F4F4F4"/>
                    </a:solidFill>
                    <a:ln w="1588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47165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4" y="4455"/>
                      <a:ext cx="11" cy="4"/>
                    </a:xfrm>
                    <a:prstGeom prst="rect">
                      <a:avLst/>
                    </a:prstGeom>
                    <a:solidFill>
                      <a:srgbClr val="F4F4F4"/>
                    </a:solidFill>
                    <a:ln w="1588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47166" name="Arc 30"/>
                    <p:cNvSpPr>
                      <a:spLocks/>
                    </p:cNvSpPr>
                    <p:nvPr/>
                  </p:nvSpPr>
                  <p:spPr bwMode="auto">
                    <a:xfrm>
                      <a:off x="2014" y="4469"/>
                      <a:ext cx="10" cy="18"/>
                    </a:xfrm>
                    <a:custGeom>
                      <a:avLst/>
                      <a:gdLst>
                        <a:gd name="G0" fmla="+- 21600 0 0"/>
                        <a:gd name="G1" fmla="+- 0 0 0"/>
                        <a:gd name="G2" fmla="+- 21600 0 0"/>
                        <a:gd name="T0" fmla="*/ 21600 w 21600"/>
                        <a:gd name="T1" fmla="*/ 21600 h 21600"/>
                        <a:gd name="T2" fmla="*/ 0 w 21600"/>
                        <a:gd name="T3" fmla="*/ 0 h 21600"/>
                        <a:gd name="T4" fmla="*/ 21600 w 21600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21600" y="21600"/>
                          </a:moveTo>
                          <a:cubicBezTo>
                            <a:pt x="9670" y="21600"/>
                            <a:pt x="0" y="11929"/>
                            <a:pt x="0" y="0"/>
                          </a:cubicBezTo>
                        </a:path>
                        <a:path w="21600" h="21600" stroke="0" extrusionOk="0">
                          <a:moveTo>
                            <a:pt x="21600" y="21600"/>
                          </a:moveTo>
                          <a:cubicBezTo>
                            <a:pt x="9670" y="21600"/>
                            <a:pt x="0" y="11929"/>
                            <a:pt x="0" y="0"/>
                          </a:cubicBez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4F4F4"/>
                    </a:solidFill>
                    <a:ln w="1588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347167" name="Group 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2" y="4513"/>
                      <a:ext cx="26" cy="4"/>
                      <a:chOff x="2012" y="4513"/>
                      <a:chExt cx="26" cy="4"/>
                    </a:xfrm>
                  </p:grpSpPr>
                  <p:sp>
                    <p:nvSpPr>
                      <p:cNvPr id="347168" name="Rectangle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3" y="4513"/>
                        <a:ext cx="25" cy="4"/>
                      </a:xfrm>
                      <a:prstGeom prst="rect">
                        <a:avLst/>
                      </a:prstGeom>
                      <a:solidFill>
                        <a:srgbClr val="F4F4F4"/>
                      </a:solidFill>
                      <a:ln w="1588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47169" name="Oval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2" y="4513"/>
                        <a:ext cx="4" cy="4"/>
                      </a:xfrm>
                      <a:prstGeom prst="ellipse">
                        <a:avLst/>
                      </a:prstGeom>
                      <a:solidFill>
                        <a:srgbClr val="F4F4F4"/>
                      </a:solidFill>
                      <a:ln w="1588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grpSp>
                  <p:nvGrpSpPr>
                    <p:cNvPr id="347170" name="Group 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2" y="4519"/>
                      <a:ext cx="26" cy="5"/>
                      <a:chOff x="2012" y="4519"/>
                      <a:chExt cx="26" cy="5"/>
                    </a:xfrm>
                  </p:grpSpPr>
                  <p:sp>
                    <p:nvSpPr>
                      <p:cNvPr id="347171" name="Rectangle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3" y="4519"/>
                        <a:ext cx="25" cy="5"/>
                      </a:xfrm>
                      <a:prstGeom prst="rect">
                        <a:avLst/>
                      </a:prstGeom>
                      <a:solidFill>
                        <a:srgbClr val="F4F4F4"/>
                      </a:solidFill>
                      <a:ln w="1588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47172" name="Oval 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2" y="4519"/>
                        <a:ext cx="4" cy="5"/>
                      </a:xfrm>
                      <a:prstGeom prst="ellipse">
                        <a:avLst/>
                      </a:prstGeom>
                      <a:solidFill>
                        <a:srgbClr val="F4F4F4"/>
                      </a:solidFill>
                      <a:ln w="1588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grpSp>
                  <p:nvGrpSpPr>
                    <p:cNvPr id="347173" name="Group 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2" y="4507"/>
                      <a:ext cx="26" cy="4"/>
                      <a:chOff x="2012" y="4507"/>
                      <a:chExt cx="26" cy="4"/>
                    </a:xfrm>
                  </p:grpSpPr>
                  <p:sp>
                    <p:nvSpPr>
                      <p:cNvPr id="347174" name="Rectangle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3" y="4507"/>
                        <a:ext cx="25" cy="4"/>
                      </a:xfrm>
                      <a:prstGeom prst="rect">
                        <a:avLst/>
                      </a:prstGeom>
                      <a:solidFill>
                        <a:srgbClr val="F4F4F4"/>
                      </a:solidFill>
                      <a:ln w="1588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47175" name="Oval 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2" y="4507"/>
                        <a:ext cx="4" cy="4"/>
                      </a:xfrm>
                      <a:prstGeom prst="ellipse">
                        <a:avLst/>
                      </a:prstGeom>
                      <a:solidFill>
                        <a:srgbClr val="F4F4F4"/>
                      </a:solidFill>
                      <a:ln w="1588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347176" name="Freeform 40"/>
                  <p:cNvSpPr>
                    <a:spLocks/>
                  </p:cNvSpPr>
                  <p:nvPr/>
                </p:nvSpPr>
                <p:spPr bwMode="auto">
                  <a:xfrm>
                    <a:off x="2015" y="4425"/>
                    <a:ext cx="411" cy="111"/>
                  </a:xfrm>
                  <a:custGeom>
                    <a:avLst/>
                    <a:gdLst>
                      <a:gd name="T0" fmla="*/ 206 w 4116"/>
                      <a:gd name="T1" fmla="*/ 0 h 669"/>
                      <a:gd name="T2" fmla="*/ 25 w 4116"/>
                      <a:gd name="T3" fmla="*/ 0 h 669"/>
                      <a:gd name="T4" fmla="*/ 0 w 4116"/>
                      <a:gd name="T5" fmla="*/ 103 h 669"/>
                      <a:gd name="T6" fmla="*/ 81 w 4116"/>
                      <a:gd name="T7" fmla="*/ 103 h 669"/>
                      <a:gd name="T8" fmla="*/ 81 w 4116"/>
                      <a:gd name="T9" fmla="*/ 477 h 669"/>
                      <a:gd name="T10" fmla="*/ 240 w 4116"/>
                      <a:gd name="T11" fmla="*/ 646 h 669"/>
                      <a:gd name="T12" fmla="*/ 275 w 4116"/>
                      <a:gd name="T13" fmla="*/ 663 h 669"/>
                      <a:gd name="T14" fmla="*/ 305 w 4116"/>
                      <a:gd name="T15" fmla="*/ 669 h 669"/>
                      <a:gd name="T16" fmla="*/ 300 w 4116"/>
                      <a:gd name="T17" fmla="*/ 583 h 669"/>
                      <a:gd name="T18" fmla="*/ 296 w 4116"/>
                      <a:gd name="T19" fmla="*/ 482 h 669"/>
                      <a:gd name="T20" fmla="*/ 317 w 4116"/>
                      <a:gd name="T21" fmla="*/ 396 h 669"/>
                      <a:gd name="T22" fmla="*/ 346 w 4116"/>
                      <a:gd name="T23" fmla="*/ 332 h 669"/>
                      <a:gd name="T24" fmla="*/ 385 w 4116"/>
                      <a:gd name="T25" fmla="*/ 276 h 669"/>
                      <a:gd name="T26" fmla="*/ 440 w 4116"/>
                      <a:gd name="T27" fmla="*/ 222 h 669"/>
                      <a:gd name="T28" fmla="*/ 505 w 4116"/>
                      <a:gd name="T29" fmla="*/ 181 h 669"/>
                      <a:gd name="T30" fmla="*/ 596 w 4116"/>
                      <a:gd name="T31" fmla="*/ 155 h 669"/>
                      <a:gd name="T32" fmla="*/ 715 w 4116"/>
                      <a:gd name="T33" fmla="*/ 145 h 669"/>
                      <a:gd name="T34" fmla="*/ 798 w 4116"/>
                      <a:gd name="T35" fmla="*/ 168 h 669"/>
                      <a:gd name="T36" fmla="*/ 858 w 4116"/>
                      <a:gd name="T37" fmla="*/ 203 h 669"/>
                      <a:gd name="T38" fmla="*/ 908 w 4116"/>
                      <a:gd name="T39" fmla="*/ 244 h 669"/>
                      <a:gd name="T40" fmla="*/ 969 w 4116"/>
                      <a:gd name="T41" fmla="*/ 308 h 669"/>
                      <a:gd name="T42" fmla="*/ 1007 w 4116"/>
                      <a:gd name="T43" fmla="*/ 378 h 669"/>
                      <a:gd name="T44" fmla="*/ 1033 w 4116"/>
                      <a:gd name="T45" fmla="*/ 440 h 669"/>
                      <a:gd name="T46" fmla="*/ 1041 w 4116"/>
                      <a:gd name="T47" fmla="*/ 501 h 669"/>
                      <a:gd name="T48" fmla="*/ 1041 w 4116"/>
                      <a:gd name="T49" fmla="*/ 632 h 669"/>
                      <a:gd name="T50" fmla="*/ 2839 w 4116"/>
                      <a:gd name="T51" fmla="*/ 669 h 669"/>
                      <a:gd name="T52" fmla="*/ 2839 w 4116"/>
                      <a:gd name="T53" fmla="*/ 541 h 669"/>
                      <a:gd name="T54" fmla="*/ 2864 w 4116"/>
                      <a:gd name="T55" fmla="*/ 454 h 669"/>
                      <a:gd name="T56" fmla="*/ 2893 w 4116"/>
                      <a:gd name="T57" fmla="*/ 386 h 669"/>
                      <a:gd name="T58" fmla="*/ 2938 w 4116"/>
                      <a:gd name="T59" fmla="*/ 323 h 669"/>
                      <a:gd name="T60" fmla="*/ 3001 w 4116"/>
                      <a:gd name="T61" fmla="*/ 267 h 669"/>
                      <a:gd name="T62" fmla="*/ 3066 w 4116"/>
                      <a:gd name="T63" fmla="*/ 230 h 669"/>
                      <a:gd name="T64" fmla="*/ 3129 w 4116"/>
                      <a:gd name="T65" fmla="*/ 209 h 669"/>
                      <a:gd name="T66" fmla="*/ 3241 w 4116"/>
                      <a:gd name="T67" fmla="*/ 209 h 669"/>
                      <a:gd name="T68" fmla="*/ 3301 w 4116"/>
                      <a:gd name="T69" fmla="*/ 222 h 669"/>
                      <a:gd name="T70" fmla="*/ 3361 w 4116"/>
                      <a:gd name="T71" fmla="*/ 250 h 669"/>
                      <a:gd name="T72" fmla="*/ 3416 w 4116"/>
                      <a:gd name="T73" fmla="*/ 299 h 669"/>
                      <a:gd name="T74" fmla="*/ 3468 w 4116"/>
                      <a:gd name="T75" fmla="*/ 364 h 669"/>
                      <a:gd name="T76" fmla="*/ 3503 w 4116"/>
                      <a:gd name="T77" fmla="*/ 440 h 669"/>
                      <a:gd name="T78" fmla="*/ 3524 w 4116"/>
                      <a:gd name="T79" fmla="*/ 523 h 669"/>
                      <a:gd name="T80" fmla="*/ 3524 w 4116"/>
                      <a:gd name="T81" fmla="*/ 609 h 669"/>
                      <a:gd name="T82" fmla="*/ 4116 w 4116"/>
                      <a:gd name="T83" fmla="*/ 607 h 669"/>
                      <a:gd name="T84" fmla="*/ 4116 w 4116"/>
                      <a:gd name="T85" fmla="*/ 579 h 669"/>
                      <a:gd name="T86" fmla="*/ 4097 w 4116"/>
                      <a:gd name="T87" fmla="*/ 579 h 669"/>
                      <a:gd name="T88" fmla="*/ 4097 w 4116"/>
                      <a:gd name="T89" fmla="*/ 538 h 669"/>
                      <a:gd name="T90" fmla="*/ 4115 w 4116"/>
                      <a:gd name="T91" fmla="*/ 536 h 669"/>
                      <a:gd name="T92" fmla="*/ 4115 w 4116"/>
                      <a:gd name="T93" fmla="*/ 412 h 669"/>
                      <a:gd name="T94" fmla="*/ 4099 w 4116"/>
                      <a:gd name="T95" fmla="*/ 386 h 669"/>
                      <a:gd name="T96" fmla="*/ 3962 w 4116"/>
                      <a:gd name="T97" fmla="*/ 313 h 669"/>
                      <a:gd name="T98" fmla="*/ 3810 w 4116"/>
                      <a:gd name="T99" fmla="*/ 250 h 669"/>
                      <a:gd name="T100" fmla="*/ 3628 w 4116"/>
                      <a:gd name="T101" fmla="*/ 190 h 669"/>
                      <a:gd name="T102" fmla="*/ 3430 w 4116"/>
                      <a:gd name="T103" fmla="*/ 140 h 669"/>
                      <a:gd name="T104" fmla="*/ 3248 w 4116"/>
                      <a:gd name="T105" fmla="*/ 99 h 669"/>
                      <a:gd name="T106" fmla="*/ 3075 w 4116"/>
                      <a:gd name="T107" fmla="*/ 66 h 669"/>
                      <a:gd name="T108" fmla="*/ 3015 w 4116"/>
                      <a:gd name="T109" fmla="*/ 66 h 669"/>
                      <a:gd name="T110" fmla="*/ 2976 w 4116"/>
                      <a:gd name="T111" fmla="*/ 85 h 669"/>
                      <a:gd name="T112" fmla="*/ 2791 w 4116"/>
                      <a:gd name="T113" fmla="*/ 113 h 669"/>
                      <a:gd name="T114" fmla="*/ 2645 w 4116"/>
                      <a:gd name="T115" fmla="*/ 127 h 669"/>
                      <a:gd name="T116" fmla="*/ 1877 w 4116"/>
                      <a:gd name="T117" fmla="*/ 75 h 669"/>
                      <a:gd name="T118" fmla="*/ 1509 w 4116"/>
                      <a:gd name="T119" fmla="*/ 44 h 669"/>
                      <a:gd name="T120" fmla="*/ 1162 w 4116"/>
                      <a:gd name="T121" fmla="*/ 16 h 669"/>
                      <a:gd name="T122" fmla="*/ 986 w 4116"/>
                      <a:gd name="T123" fmla="*/ 3 h 669"/>
                      <a:gd name="T124" fmla="*/ 206 w 4116"/>
                      <a:gd name="T125" fmla="*/ 0 h 6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4116" h="669">
                        <a:moveTo>
                          <a:pt x="206" y="0"/>
                        </a:moveTo>
                        <a:lnTo>
                          <a:pt x="25" y="0"/>
                        </a:lnTo>
                        <a:lnTo>
                          <a:pt x="0" y="103"/>
                        </a:lnTo>
                        <a:lnTo>
                          <a:pt x="81" y="103"/>
                        </a:lnTo>
                        <a:lnTo>
                          <a:pt x="81" y="477"/>
                        </a:lnTo>
                        <a:lnTo>
                          <a:pt x="240" y="646"/>
                        </a:lnTo>
                        <a:lnTo>
                          <a:pt x="275" y="663"/>
                        </a:lnTo>
                        <a:lnTo>
                          <a:pt x="305" y="669"/>
                        </a:lnTo>
                        <a:lnTo>
                          <a:pt x="300" y="583"/>
                        </a:lnTo>
                        <a:lnTo>
                          <a:pt x="296" y="482"/>
                        </a:lnTo>
                        <a:lnTo>
                          <a:pt x="317" y="396"/>
                        </a:lnTo>
                        <a:lnTo>
                          <a:pt x="346" y="332"/>
                        </a:lnTo>
                        <a:lnTo>
                          <a:pt x="385" y="276"/>
                        </a:lnTo>
                        <a:lnTo>
                          <a:pt x="440" y="222"/>
                        </a:lnTo>
                        <a:lnTo>
                          <a:pt x="505" y="181"/>
                        </a:lnTo>
                        <a:lnTo>
                          <a:pt x="596" y="155"/>
                        </a:lnTo>
                        <a:lnTo>
                          <a:pt x="715" y="145"/>
                        </a:lnTo>
                        <a:lnTo>
                          <a:pt x="798" y="168"/>
                        </a:lnTo>
                        <a:lnTo>
                          <a:pt x="858" y="203"/>
                        </a:lnTo>
                        <a:lnTo>
                          <a:pt x="908" y="244"/>
                        </a:lnTo>
                        <a:lnTo>
                          <a:pt x="969" y="308"/>
                        </a:lnTo>
                        <a:lnTo>
                          <a:pt x="1007" y="378"/>
                        </a:lnTo>
                        <a:lnTo>
                          <a:pt x="1033" y="440"/>
                        </a:lnTo>
                        <a:lnTo>
                          <a:pt x="1041" y="501"/>
                        </a:lnTo>
                        <a:lnTo>
                          <a:pt x="1041" y="632"/>
                        </a:lnTo>
                        <a:lnTo>
                          <a:pt x="2839" y="669"/>
                        </a:lnTo>
                        <a:lnTo>
                          <a:pt x="2839" y="541"/>
                        </a:lnTo>
                        <a:lnTo>
                          <a:pt x="2864" y="454"/>
                        </a:lnTo>
                        <a:lnTo>
                          <a:pt x="2893" y="386"/>
                        </a:lnTo>
                        <a:lnTo>
                          <a:pt x="2938" y="323"/>
                        </a:lnTo>
                        <a:lnTo>
                          <a:pt x="3001" y="267"/>
                        </a:lnTo>
                        <a:lnTo>
                          <a:pt x="3066" y="230"/>
                        </a:lnTo>
                        <a:lnTo>
                          <a:pt x="3129" y="209"/>
                        </a:lnTo>
                        <a:lnTo>
                          <a:pt x="3241" y="209"/>
                        </a:lnTo>
                        <a:lnTo>
                          <a:pt x="3301" y="222"/>
                        </a:lnTo>
                        <a:lnTo>
                          <a:pt x="3361" y="250"/>
                        </a:lnTo>
                        <a:lnTo>
                          <a:pt x="3416" y="299"/>
                        </a:lnTo>
                        <a:lnTo>
                          <a:pt x="3468" y="364"/>
                        </a:lnTo>
                        <a:lnTo>
                          <a:pt x="3503" y="440"/>
                        </a:lnTo>
                        <a:lnTo>
                          <a:pt x="3524" y="523"/>
                        </a:lnTo>
                        <a:lnTo>
                          <a:pt x="3524" y="609"/>
                        </a:lnTo>
                        <a:lnTo>
                          <a:pt x="4116" y="607"/>
                        </a:lnTo>
                        <a:lnTo>
                          <a:pt x="4116" y="579"/>
                        </a:lnTo>
                        <a:lnTo>
                          <a:pt x="4097" y="579"/>
                        </a:lnTo>
                        <a:lnTo>
                          <a:pt x="4097" y="538"/>
                        </a:lnTo>
                        <a:lnTo>
                          <a:pt x="4115" y="536"/>
                        </a:lnTo>
                        <a:lnTo>
                          <a:pt x="4115" y="412"/>
                        </a:lnTo>
                        <a:lnTo>
                          <a:pt x="4099" y="386"/>
                        </a:lnTo>
                        <a:lnTo>
                          <a:pt x="3962" y="313"/>
                        </a:lnTo>
                        <a:lnTo>
                          <a:pt x="3810" y="250"/>
                        </a:lnTo>
                        <a:lnTo>
                          <a:pt x="3628" y="190"/>
                        </a:lnTo>
                        <a:lnTo>
                          <a:pt x="3430" y="140"/>
                        </a:lnTo>
                        <a:lnTo>
                          <a:pt x="3248" y="99"/>
                        </a:lnTo>
                        <a:lnTo>
                          <a:pt x="3075" y="66"/>
                        </a:lnTo>
                        <a:lnTo>
                          <a:pt x="3015" y="66"/>
                        </a:lnTo>
                        <a:lnTo>
                          <a:pt x="2976" y="85"/>
                        </a:lnTo>
                        <a:lnTo>
                          <a:pt x="2791" y="113"/>
                        </a:lnTo>
                        <a:lnTo>
                          <a:pt x="2645" y="127"/>
                        </a:lnTo>
                        <a:lnTo>
                          <a:pt x="1877" y="75"/>
                        </a:lnTo>
                        <a:lnTo>
                          <a:pt x="1509" y="44"/>
                        </a:lnTo>
                        <a:lnTo>
                          <a:pt x="1162" y="16"/>
                        </a:lnTo>
                        <a:lnTo>
                          <a:pt x="986" y="3"/>
                        </a:lnTo>
                        <a:lnTo>
                          <a:pt x="206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177" name="Freeform 41"/>
                  <p:cNvSpPr>
                    <a:spLocks/>
                  </p:cNvSpPr>
                  <p:nvPr/>
                </p:nvSpPr>
                <p:spPr bwMode="auto">
                  <a:xfrm>
                    <a:off x="2180" y="4434"/>
                    <a:ext cx="83" cy="100"/>
                  </a:xfrm>
                  <a:custGeom>
                    <a:avLst/>
                    <a:gdLst>
                      <a:gd name="T0" fmla="*/ 0 w 831"/>
                      <a:gd name="T1" fmla="*/ 0 h 602"/>
                      <a:gd name="T2" fmla="*/ 0 w 831"/>
                      <a:gd name="T3" fmla="*/ 588 h 602"/>
                      <a:gd name="T4" fmla="*/ 831 w 831"/>
                      <a:gd name="T5" fmla="*/ 602 h 602"/>
                      <a:gd name="T6" fmla="*/ 831 w 831"/>
                      <a:gd name="T7" fmla="*/ 63 h 602"/>
                      <a:gd name="T8" fmla="*/ 721 w 831"/>
                      <a:gd name="T9" fmla="*/ 51 h 602"/>
                      <a:gd name="T10" fmla="*/ 569 w 831"/>
                      <a:gd name="T11" fmla="*/ 40 h 602"/>
                      <a:gd name="T12" fmla="*/ 417 w 831"/>
                      <a:gd name="T13" fmla="*/ 33 h 602"/>
                      <a:gd name="T14" fmla="*/ 318 w 831"/>
                      <a:gd name="T15" fmla="*/ 23 h 602"/>
                      <a:gd name="T16" fmla="*/ 221 w 831"/>
                      <a:gd name="T17" fmla="*/ 17 h 602"/>
                      <a:gd name="T18" fmla="*/ 90 w 831"/>
                      <a:gd name="T19" fmla="*/ 5 h 602"/>
                      <a:gd name="T20" fmla="*/ 0 w 831"/>
                      <a:gd name="T21" fmla="*/ 0 h 6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831" h="602">
                        <a:moveTo>
                          <a:pt x="0" y="0"/>
                        </a:moveTo>
                        <a:lnTo>
                          <a:pt x="0" y="588"/>
                        </a:lnTo>
                        <a:lnTo>
                          <a:pt x="831" y="602"/>
                        </a:lnTo>
                        <a:lnTo>
                          <a:pt x="831" y="63"/>
                        </a:lnTo>
                        <a:lnTo>
                          <a:pt x="721" y="51"/>
                        </a:lnTo>
                        <a:lnTo>
                          <a:pt x="569" y="40"/>
                        </a:lnTo>
                        <a:lnTo>
                          <a:pt x="417" y="33"/>
                        </a:lnTo>
                        <a:lnTo>
                          <a:pt x="318" y="23"/>
                        </a:lnTo>
                        <a:lnTo>
                          <a:pt x="221" y="17"/>
                        </a:lnTo>
                        <a:lnTo>
                          <a:pt x="90" y="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grpSp>
                <p:nvGrpSpPr>
                  <p:cNvPr id="347178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2113" y="4401"/>
                    <a:ext cx="140" cy="115"/>
                    <a:chOff x="2113" y="4401"/>
                    <a:chExt cx="140" cy="115"/>
                  </a:xfrm>
                </p:grpSpPr>
                <p:sp>
                  <p:nvSpPr>
                    <p:cNvPr id="347179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3" y="4401"/>
                      <a:ext cx="16" cy="17"/>
                    </a:xfrm>
                    <a:prstGeom prst="ellipse">
                      <a:avLst/>
                    </a:prstGeom>
                    <a:solidFill>
                      <a:srgbClr val="D6D6D6"/>
                    </a:solidFill>
                    <a:ln w="1588">
                      <a:solidFill>
                        <a:srgbClr val="D6D6D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47180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6" y="4407"/>
                      <a:ext cx="3" cy="5"/>
                    </a:xfrm>
                    <a:prstGeom prst="ellipse">
                      <a:avLst/>
                    </a:prstGeom>
                    <a:solidFill>
                      <a:srgbClr val="CECECE"/>
                    </a:solidFill>
                    <a:ln w="1588">
                      <a:solidFill>
                        <a:srgbClr val="CECECE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347181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5" y="4448"/>
                      <a:ext cx="88" cy="68"/>
                      <a:chOff x="2165" y="4448"/>
                      <a:chExt cx="88" cy="68"/>
                    </a:xfrm>
                  </p:grpSpPr>
                  <p:sp>
                    <p:nvSpPr>
                      <p:cNvPr id="347182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65" y="4494"/>
                        <a:ext cx="88" cy="22"/>
                      </a:xfrm>
                      <a:custGeom>
                        <a:avLst/>
                        <a:gdLst>
                          <a:gd name="T0" fmla="*/ 0 w 879"/>
                          <a:gd name="T1" fmla="*/ 74 h 132"/>
                          <a:gd name="T2" fmla="*/ 0 w 879"/>
                          <a:gd name="T3" fmla="*/ 132 h 132"/>
                          <a:gd name="T4" fmla="*/ 879 w 879"/>
                          <a:gd name="T5" fmla="*/ 0 h 132"/>
                          <a:gd name="T6" fmla="*/ 0 w 879"/>
                          <a:gd name="T7" fmla="*/ 74 h 1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79" h="132">
                            <a:moveTo>
                              <a:pt x="0" y="74"/>
                            </a:moveTo>
                            <a:lnTo>
                              <a:pt x="0" y="132"/>
                            </a:lnTo>
                            <a:lnTo>
                              <a:pt x="879" y="0"/>
                            </a:lnTo>
                            <a:lnTo>
                              <a:pt x="0" y="74"/>
                            </a:lnTo>
                            <a:close/>
                          </a:path>
                        </a:pathLst>
                      </a:custGeom>
                      <a:solidFill>
                        <a:srgbClr val="D6D6D6"/>
                      </a:solidFill>
                      <a:ln w="1588">
                        <a:solidFill>
                          <a:srgbClr val="D6D6D6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47183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65" y="4448"/>
                        <a:ext cx="87" cy="26"/>
                      </a:xfrm>
                      <a:custGeom>
                        <a:avLst/>
                        <a:gdLst>
                          <a:gd name="T0" fmla="*/ 0 w 869"/>
                          <a:gd name="T1" fmla="*/ 0 h 156"/>
                          <a:gd name="T2" fmla="*/ 0 w 869"/>
                          <a:gd name="T3" fmla="*/ 61 h 156"/>
                          <a:gd name="T4" fmla="*/ 869 w 869"/>
                          <a:gd name="T5" fmla="*/ 156 h 156"/>
                          <a:gd name="T6" fmla="*/ 0 w 869"/>
                          <a:gd name="T7" fmla="*/ 0 h 15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69" h="156">
                            <a:moveTo>
                              <a:pt x="0" y="0"/>
                            </a:moveTo>
                            <a:lnTo>
                              <a:pt x="0" y="61"/>
                            </a:lnTo>
                            <a:lnTo>
                              <a:pt x="869" y="15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6D6D6"/>
                      </a:solidFill>
                      <a:ln w="1588">
                        <a:solidFill>
                          <a:srgbClr val="D6D6D6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47184" name="Freeform 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65" y="4463"/>
                        <a:ext cx="87" cy="16"/>
                      </a:xfrm>
                      <a:custGeom>
                        <a:avLst/>
                        <a:gdLst>
                          <a:gd name="T0" fmla="*/ 0 w 869"/>
                          <a:gd name="T1" fmla="*/ 0 h 96"/>
                          <a:gd name="T2" fmla="*/ 0 w 869"/>
                          <a:gd name="T3" fmla="*/ 59 h 96"/>
                          <a:gd name="T4" fmla="*/ 869 w 869"/>
                          <a:gd name="T5" fmla="*/ 96 h 96"/>
                          <a:gd name="T6" fmla="*/ 0 w 869"/>
                          <a:gd name="T7" fmla="*/ 0 h 9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69" h="96">
                            <a:moveTo>
                              <a:pt x="0" y="0"/>
                            </a:moveTo>
                            <a:lnTo>
                              <a:pt x="0" y="59"/>
                            </a:lnTo>
                            <a:lnTo>
                              <a:pt x="869" y="9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6D6D6"/>
                      </a:solidFill>
                      <a:ln w="1588">
                        <a:solidFill>
                          <a:srgbClr val="D6D6D6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47185" name="Freeform 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65" y="4478"/>
                        <a:ext cx="88" cy="9"/>
                      </a:xfrm>
                      <a:custGeom>
                        <a:avLst/>
                        <a:gdLst>
                          <a:gd name="T0" fmla="*/ 0 w 879"/>
                          <a:gd name="T1" fmla="*/ 0 h 59"/>
                          <a:gd name="T2" fmla="*/ 0 w 879"/>
                          <a:gd name="T3" fmla="*/ 59 h 59"/>
                          <a:gd name="T4" fmla="*/ 879 w 879"/>
                          <a:gd name="T5" fmla="*/ 36 h 59"/>
                          <a:gd name="T6" fmla="*/ 0 w 879"/>
                          <a:gd name="T7" fmla="*/ 0 h 5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79" h="59">
                            <a:moveTo>
                              <a:pt x="0" y="0"/>
                            </a:moveTo>
                            <a:lnTo>
                              <a:pt x="0" y="59"/>
                            </a:lnTo>
                            <a:lnTo>
                              <a:pt x="879" y="3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6D6D6"/>
                      </a:solidFill>
                      <a:ln w="1588">
                        <a:solidFill>
                          <a:srgbClr val="D6D6D6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47186" name="Freeform 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65" y="4489"/>
                        <a:ext cx="88" cy="13"/>
                      </a:xfrm>
                      <a:custGeom>
                        <a:avLst/>
                        <a:gdLst>
                          <a:gd name="T0" fmla="*/ 0 w 879"/>
                          <a:gd name="T1" fmla="*/ 18 h 78"/>
                          <a:gd name="T2" fmla="*/ 0 w 879"/>
                          <a:gd name="T3" fmla="*/ 78 h 78"/>
                          <a:gd name="T4" fmla="*/ 879 w 879"/>
                          <a:gd name="T5" fmla="*/ 0 h 78"/>
                          <a:gd name="T6" fmla="*/ 0 w 879"/>
                          <a:gd name="T7" fmla="*/ 18 h 7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79" h="78">
                            <a:moveTo>
                              <a:pt x="0" y="18"/>
                            </a:moveTo>
                            <a:lnTo>
                              <a:pt x="0" y="78"/>
                            </a:lnTo>
                            <a:lnTo>
                              <a:pt x="879" y="0"/>
                            </a:lnTo>
                            <a:lnTo>
                              <a:pt x="0" y="18"/>
                            </a:lnTo>
                            <a:close/>
                          </a:path>
                        </a:pathLst>
                      </a:custGeom>
                      <a:solidFill>
                        <a:srgbClr val="D6D6D6"/>
                      </a:solidFill>
                      <a:ln w="1588">
                        <a:solidFill>
                          <a:srgbClr val="D6D6D6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</p:grpSp>
            </p:grpSp>
          </p:grpSp>
          <p:grpSp>
            <p:nvGrpSpPr>
              <p:cNvPr id="347187" name="Group 51"/>
              <p:cNvGrpSpPr>
                <a:grpSpLocks/>
              </p:cNvGrpSpPr>
              <p:nvPr/>
            </p:nvGrpSpPr>
            <p:grpSpPr bwMode="auto">
              <a:xfrm>
                <a:off x="2048" y="4453"/>
                <a:ext cx="318" cy="118"/>
                <a:chOff x="2048" y="4453"/>
                <a:chExt cx="318" cy="118"/>
              </a:xfrm>
            </p:grpSpPr>
            <p:grpSp>
              <p:nvGrpSpPr>
                <p:cNvPr id="347188" name="Group 52"/>
                <p:cNvGrpSpPr>
                  <a:grpSpLocks/>
                </p:cNvGrpSpPr>
                <p:nvPr/>
              </p:nvGrpSpPr>
              <p:grpSpPr bwMode="auto">
                <a:xfrm>
                  <a:off x="2300" y="4453"/>
                  <a:ext cx="66" cy="118"/>
                  <a:chOff x="2300" y="4453"/>
                  <a:chExt cx="66" cy="118"/>
                </a:xfrm>
              </p:grpSpPr>
              <p:sp>
                <p:nvSpPr>
                  <p:cNvPr id="347189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2300" y="4453"/>
                    <a:ext cx="66" cy="118"/>
                  </a:xfrm>
                  <a:prstGeom prst="ellipse">
                    <a:avLst/>
                  </a:prstGeom>
                  <a:solidFill>
                    <a:srgbClr val="CECECE"/>
                  </a:solidFill>
                  <a:ln w="1588">
                    <a:solidFill>
                      <a:srgbClr val="CECECE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190" name="Freeform 54"/>
                  <p:cNvSpPr>
                    <a:spLocks/>
                  </p:cNvSpPr>
                  <p:nvPr/>
                </p:nvSpPr>
                <p:spPr bwMode="auto">
                  <a:xfrm>
                    <a:off x="2328" y="4530"/>
                    <a:ext cx="11" cy="25"/>
                  </a:xfrm>
                  <a:custGeom>
                    <a:avLst/>
                    <a:gdLst>
                      <a:gd name="T0" fmla="*/ 0 w 114"/>
                      <a:gd name="T1" fmla="*/ 139 h 149"/>
                      <a:gd name="T2" fmla="*/ 45 w 114"/>
                      <a:gd name="T3" fmla="*/ 0 h 149"/>
                      <a:gd name="T4" fmla="*/ 72 w 114"/>
                      <a:gd name="T5" fmla="*/ 0 h 149"/>
                      <a:gd name="T6" fmla="*/ 114 w 114"/>
                      <a:gd name="T7" fmla="*/ 144 h 149"/>
                      <a:gd name="T8" fmla="*/ 59 w 114"/>
                      <a:gd name="T9" fmla="*/ 149 h 149"/>
                      <a:gd name="T10" fmla="*/ 0 w 114"/>
                      <a:gd name="T11" fmla="*/ 139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4" h="149">
                        <a:moveTo>
                          <a:pt x="0" y="139"/>
                        </a:moveTo>
                        <a:lnTo>
                          <a:pt x="45" y="0"/>
                        </a:lnTo>
                        <a:lnTo>
                          <a:pt x="72" y="0"/>
                        </a:lnTo>
                        <a:lnTo>
                          <a:pt x="114" y="144"/>
                        </a:lnTo>
                        <a:lnTo>
                          <a:pt x="59" y="149"/>
                        </a:lnTo>
                        <a:lnTo>
                          <a:pt x="0" y="139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191" name="Freeform 55"/>
                  <p:cNvSpPr>
                    <a:spLocks/>
                  </p:cNvSpPr>
                  <p:nvPr/>
                </p:nvSpPr>
                <p:spPr bwMode="auto">
                  <a:xfrm>
                    <a:off x="2327" y="4469"/>
                    <a:ext cx="12" cy="25"/>
                  </a:xfrm>
                  <a:custGeom>
                    <a:avLst/>
                    <a:gdLst>
                      <a:gd name="T0" fmla="*/ 0 w 116"/>
                      <a:gd name="T1" fmla="*/ 10 h 149"/>
                      <a:gd name="T2" fmla="*/ 47 w 116"/>
                      <a:gd name="T3" fmla="*/ 149 h 149"/>
                      <a:gd name="T4" fmla="*/ 73 w 116"/>
                      <a:gd name="T5" fmla="*/ 149 h 149"/>
                      <a:gd name="T6" fmla="*/ 116 w 116"/>
                      <a:gd name="T7" fmla="*/ 6 h 149"/>
                      <a:gd name="T8" fmla="*/ 60 w 116"/>
                      <a:gd name="T9" fmla="*/ 0 h 149"/>
                      <a:gd name="T10" fmla="*/ 0 w 116"/>
                      <a:gd name="T11" fmla="*/ 10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6" h="149">
                        <a:moveTo>
                          <a:pt x="0" y="10"/>
                        </a:moveTo>
                        <a:lnTo>
                          <a:pt x="47" y="149"/>
                        </a:lnTo>
                        <a:lnTo>
                          <a:pt x="73" y="149"/>
                        </a:lnTo>
                        <a:lnTo>
                          <a:pt x="116" y="6"/>
                        </a:lnTo>
                        <a:lnTo>
                          <a:pt x="60" y="0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192" name="Freeform 56"/>
                  <p:cNvSpPr>
                    <a:spLocks/>
                  </p:cNvSpPr>
                  <p:nvPr/>
                </p:nvSpPr>
                <p:spPr bwMode="auto">
                  <a:xfrm>
                    <a:off x="2343" y="4501"/>
                    <a:ext cx="14" cy="21"/>
                  </a:xfrm>
                  <a:custGeom>
                    <a:avLst/>
                    <a:gdLst>
                      <a:gd name="T0" fmla="*/ 129 w 139"/>
                      <a:gd name="T1" fmla="*/ 0 h 122"/>
                      <a:gd name="T2" fmla="*/ 0 w 139"/>
                      <a:gd name="T3" fmla="*/ 49 h 122"/>
                      <a:gd name="T4" fmla="*/ 0 w 139"/>
                      <a:gd name="T5" fmla="*/ 78 h 122"/>
                      <a:gd name="T6" fmla="*/ 133 w 139"/>
                      <a:gd name="T7" fmla="*/ 122 h 122"/>
                      <a:gd name="T8" fmla="*/ 139 w 139"/>
                      <a:gd name="T9" fmla="*/ 64 h 122"/>
                      <a:gd name="T10" fmla="*/ 129 w 139"/>
                      <a:gd name="T11" fmla="*/ 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9" h="122">
                        <a:moveTo>
                          <a:pt x="129" y="0"/>
                        </a:moveTo>
                        <a:lnTo>
                          <a:pt x="0" y="49"/>
                        </a:lnTo>
                        <a:lnTo>
                          <a:pt x="0" y="78"/>
                        </a:lnTo>
                        <a:lnTo>
                          <a:pt x="133" y="122"/>
                        </a:lnTo>
                        <a:lnTo>
                          <a:pt x="139" y="64"/>
                        </a:lnTo>
                        <a:lnTo>
                          <a:pt x="129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193" name="Freeform 57"/>
                  <p:cNvSpPr>
                    <a:spLocks/>
                  </p:cNvSpPr>
                  <p:nvPr/>
                </p:nvSpPr>
                <p:spPr bwMode="auto">
                  <a:xfrm>
                    <a:off x="2309" y="4501"/>
                    <a:ext cx="14" cy="21"/>
                  </a:xfrm>
                  <a:custGeom>
                    <a:avLst/>
                    <a:gdLst>
                      <a:gd name="T0" fmla="*/ 10 w 139"/>
                      <a:gd name="T1" fmla="*/ 0 h 122"/>
                      <a:gd name="T2" fmla="*/ 139 w 139"/>
                      <a:gd name="T3" fmla="*/ 49 h 122"/>
                      <a:gd name="T4" fmla="*/ 139 w 139"/>
                      <a:gd name="T5" fmla="*/ 78 h 122"/>
                      <a:gd name="T6" fmla="*/ 5 w 139"/>
                      <a:gd name="T7" fmla="*/ 122 h 122"/>
                      <a:gd name="T8" fmla="*/ 0 w 139"/>
                      <a:gd name="T9" fmla="*/ 64 h 122"/>
                      <a:gd name="T10" fmla="*/ 10 w 139"/>
                      <a:gd name="T11" fmla="*/ 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9" h="122">
                        <a:moveTo>
                          <a:pt x="10" y="0"/>
                        </a:moveTo>
                        <a:lnTo>
                          <a:pt x="139" y="49"/>
                        </a:lnTo>
                        <a:lnTo>
                          <a:pt x="139" y="78"/>
                        </a:lnTo>
                        <a:lnTo>
                          <a:pt x="5" y="122"/>
                        </a:lnTo>
                        <a:lnTo>
                          <a:pt x="0" y="64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194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310" y="4468"/>
                    <a:ext cx="46" cy="86"/>
                  </a:xfrm>
                  <a:prstGeom prst="ellipse">
                    <a:avLst/>
                  </a:prstGeom>
                  <a:noFill/>
                  <a:ln w="317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grpSp>
                <p:nvGrpSpPr>
                  <p:cNvPr id="347195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324" y="4495"/>
                    <a:ext cx="18" cy="33"/>
                    <a:chOff x="2324" y="4495"/>
                    <a:chExt cx="18" cy="33"/>
                  </a:xfrm>
                </p:grpSpPr>
                <p:sp>
                  <p:nvSpPr>
                    <p:cNvPr id="347196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4" y="4495"/>
                      <a:ext cx="18" cy="33"/>
                    </a:xfrm>
                    <a:prstGeom prst="ellipse">
                      <a:avLst/>
                    </a:prstGeom>
                    <a:solidFill>
                      <a:srgbClr val="CECECE"/>
                    </a:solidFill>
                    <a:ln w="3175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47197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4502"/>
                      <a:ext cx="10" cy="19"/>
                    </a:xfrm>
                    <a:prstGeom prst="ellipse">
                      <a:avLst/>
                    </a:prstGeom>
                    <a:solidFill>
                      <a:srgbClr val="CECECE"/>
                    </a:solidFill>
                    <a:ln w="3175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347198" name="Group 62"/>
                <p:cNvGrpSpPr>
                  <a:grpSpLocks/>
                </p:cNvGrpSpPr>
                <p:nvPr/>
              </p:nvGrpSpPr>
              <p:grpSpPr bwMode="auto">
                <a:xfrm>
                  <a:off x="2048" y="4453"/>
                  <a:ext cx="66" cy="118"/>
                  <a:chOff x="2048" y="4453"/>
                  <a:chExt cx="66" cy="118"/>
                </a:xfrm>
              </p:grpSpPr>
              <p:sp>
                <p:nvSpPr>
                  <p:cNvPr id="347199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2048" y="4453"/>
                    <a:ext cx="66" cy="118"/>
                  </a:xfrm>
                  <a:prstGeom prst="ellipse">
                    <a:avLst/>
                  </a:prstGeom>
                  <a:solidFill>
                    <a:srgbClr val="CECECE"/>
                  </a:solidFill>
                  <a:ln w="1588">
                    <a:solidFill>
                      <a:srgbClr val="CECECE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200" name="Freeform 64"/>
                  <p:cNvSpPr>
                    <a:spLocks/>
                  </p:cNvSpPr>
                  <p:nvPr/>
                </p:nvSpPr>
                <p:spPr bwMode="auto">
                  <a:xfrm>
                    <a:off x="2076" y="4530"/>
                    <a:ext cx="11" cy="25"/>
                  </a:xfrm>
                  <a:custGeom>
                    <a:avLst/>
                    <a:gdLst>
                      <a:gd name="T0" fmla="*/ 0 w 113"/>
                      <a:gd name="T1" fmla="*/ 139 h 149"/>
                      <a:gd name="T2" fmla="*/ 43 w 113"/>
                      <a:gd name="T3" fmla="*/ 0 h 149"/>
                      <a:gd name="T4" fmla="*/ 70 w 113"/>
                      <a:gd name="T5" fmla="*/ 0 h 149"/>
                      <a:gd name="T6" fmla="*/ 113 w 113"/>
                      <a:gd name="T7" fmla="*/ 144 h 149"/>
                      <a:gd name="T8" fmla="*/ 58 w 113"/>
                      <a:gd name="T9" fmla="*/ 149 h 149"/>
                      <a:gd name="T10" fmla="*/ 0 w 113"/>
                      <a:gd name="T11" fmla="*/ 139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3" h="149">
                        <a:moveTo>
                          <a:pt x="0" y="139"/>
                        </a:moveTo>
                        <a:lnTo>
                          <a:pt x="43" y="0"/>
                        </a:lnTo>
                        <a:lnTo>
                          <a:pt x="70" y="0"/>
                        </a:lnTo>
                        <a:lnTo>
                          <a:pt x="113" y="144"/>
                        </a:lnTo>
                        <a:lnTo>
                          <a:pt x="58" y="149"/>
                        </a:lnTo>
                        <a:lnTo>
                          <a:pt x="0" y="139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201" name="Freeform 65"/>
                  <p:cNvSpPr>
                    <a:spLocks/>
                  </p:cNvSpPr>
                  <p:nvPr/>
                </p:nvSpPr>
                <p:spPr bwMode="auto">
                  <a:xfrm>
                    <a:off x="2075" y="4469"/>
                    <a:ext cx="12" cy="25"/>
                  </a:xfrm>
                  <a:custGeom>
                    <a:avLst/>
                    <a:gdLst>
                      <a:gd name="T0" fmla="*/ 0 w 117"/>
                      <a:gd name="T1" fmla="*/ 10 h 149"/>
                      <a:gd name="T2" fmla="*/ 46 w 117"/>
                      <a:gd name="T3" fmla="*/ 149 h 149"/>
                      <a:gd name="T4" fmla="*/ 74 w 117"/>
                      <a:gd name="T5" fmla="*/ 149 h 149"/>
                      <a:gd name="T6" fmla="*/ 117 w 117"/>
                      <a:gd name="T7" fmla="*/ 6 h 149"/>
                      <a:gd name="T8" fmla="*/ 60 w 117"/>
                      <a:gd name="T9" fmla="*/ 0 h 149"/>
                      <a:gd name="T10" fmla="*/ 0 w 117"/>
                      <a:gd name="T11" fmla="*/ 10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7" h="149">
                        <a:moveTo>
                          <a:pt x="0" y="10"/>
                        </a:moveTo>
                        <a:lnTo>
                          <a:pt x="46" y="149"/>
                        </a:lnTo>
                        <a:lnTo>
                          <a:pt x="74" y="149"/>
                        </a:lnTo>
                        <a:lnTo>
                          <a:pt x="117" y="6"/>
                        </a:lnTo>
                        <a:lnTo>
                          <a:pt x="60" y="0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202" name="Freeform 66"/>
                  <p:cNvSpPr>
                    <a:spLocks/>
                  </p:cNvSpPr>
                  <p:nvPr/>
                </p:nvSpPr>
                <p:spPr bwMode="auto">
                  <a:xfrm>
                    <a:off x="2091" y="4501"/>
                    <a:ext cx="14" cy="21"/>
                  </a:xfrm>
                  <a:custGeom>
                    <a:avLst/>
                    <a:gdLst>
                      <a:gd name="T0" fmla="*/ 130 w 140"/>
                      <a:gd name="T1" fmla="*/ 0 h 122"/>
                      <a:gd name="T2" fmla="*/ 0 w 140"/>
                      <a:gd name="T3" fmla="*/ 49 h 122"/>
                      <a:gd name="T4" fmla="*/ 0 w 140"/>
                      <a:gd name="T5" fmla="*/ 78 h 122"/>
                      <a:gd name="T6" fmla="*/ 134 w 140"/>
                      <a:gd name="T7" fmla="*/ 122 h 122"/>
                      <a:gd name="T8" fmla="*/ 140 w 140"/>
                      <a:gd name="T9" fmla="*/ 64 h 122"/>
                      <a:gd name="T10" fmla="*/ 130 w 140"/>
                      <a:gd name="T11" fmla="*/ 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0" h="122">
                        <a:moveTo>
                          <a:pt x="130" y="0"/>
                        </a:moveTo>
                        <a:lnTo>
                          <a:pt x="0" y="49"/>
                        </a:lnTo>
                        <a:lnTo>
                          <a:pt x="0" y="78"/>
                        </a:lnTo>
                        <a:lnTo>
                          <a:pt x="134" y="122"/>
                        </a:lnTo>
                        <a:lnTo>
                          <a:pt x="140" y="64"/>
                        </a:lnTo>
                        <a:lnTo>
                          <a:pt x="130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203" name="Freeform 67"/>
                  <p:cNvSpPr>
                    <a:spLocks/>
                  </p:cNvSpPr>
                  <p:nvPr/>
                </p:nvSpPr>
                <p:spPr bwMode="auto">
                  <a:xfrm>
                    <a:off x="2057" y="4501"/>
                    <a:ext cx="14" cy="21"/>
                  </a:xfrm>
                  <a:custGeom>
                    <a:avLst/>
                    <a:gdLst>
                      <a:gd name="T0" fmla="*/ 10 w 140"/>
                      <a:gd name="T1" fmla="*/ 0 h 122"/>
                      <a:gd name="T2" fmla="*/ 140 w 140"/>
                      <a:gd name="T3" fmla="*/ 49 h 122"/>
                      <a:gd name="T4" fmla="*/ 140 w 140"/>
                      <a:gd name="T5" fmla="*/ 78 h 122"/>
                      <a:gd name="T6" fmla="*/ 6 w 140"/>
                      <a:gd name="T7" fmla="*/ 122 h 122"/>
                      <a:gd name="T8" fmla="*/ 0 w 140"/>
                      <a:gd name="T9" fmla="*/ 64 h 122"/>
                      <a:gd name="T10" fmla="*/ 10 w 140"/>
                      <a:gd name="T11" fmla="*/ 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0" h="122">
                        <a:moveTo>
                          <a:pt x="10" y="0"/>
                        </a:moveTo>
                        <a:lnTo>
                          <a:pt x="140" y="49"/>
                        </a:lnTo>
                        <a:lnTo>
                          <a:pt x="140" y="78"/>
                        </a:lnTo>
                        <a:lnTo>
                          <a:pt x="6" y="122"/>
                        </a:lnTo>
                        <a:lnTo>
                          <a:pt x="0" y="64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204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4468"/>
                    <a:ext cx="47" cy="86"/>
                  </a:xfrm>
                  <a:prstGeom prst="ellipse">
                    <a:avLst/>
                  </a:prstGeom>
                  <a:noFill/>
                  <a:ln w="317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grpSp>
                <p:nvGrpSpPr>
                  <p:cNvPr id="347205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072" y="4495"/>
                    <a:ext cx="18" cy="33"/>
                    <a:chOff x="2072" y="4495"/>
                    <a:chExt cx="18" cy="33"/>
                  </a:xfrm>
                </p:grpSpPr>
                <p:sp>
                  <p:nvSpPr>
                    <p:cNvPr id="347206" name="Oval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2" y="4495"/>
                      <a:ext cx="18" cy="33"/>
                    </a:xfrm>
                    <a:prstGeom prst="ellipse">
                      <a:avLst/>
                    </a:prstGeom>
                    <a:solidFill>
                      <a:srgbClr val="CECECE"/>
                    </a:solidFill>
                    <a:ln w="3175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47207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6" y="4502"/>
                      <a:ext cx="9" cy="19"/>
                    </a:xfrm>
                    <a:prstGeom prst="ellipse">
                      <a:avLst/>
                    </a:prstGeom>
                    <a:solidFill>
                      <a:srgbClr val="CECECE"/>
                    </a:solidFill>
                    <a:ln w="3175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</p:grpSp>
          </p:grpSp>
        </p:grpSp>
        <p:sp>
          <p:nvSpPr>
            <p:cNvPr id="347208" name="Arc 72"/>
            <p:cNvSpPr>
              <a:spLocks/>
            </p:cNvSpPr>
            <p:nvPr/>
          </p:nvSpPr>
          <p:spPr bwMode="auto">
            <a:xfrm>
              <a:off x="2873" y="4782"/>
              <a:ext cx="462" cy="2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7209" name="Line 73"/>
            <p:cNvSpPr>
              <a:spLocks noChangeShapeType="1"/>
            </p:cNvSpPr>
            <p:nvPr/>
          </p:nvSpPr>
          <p:spPr bwMode="auto">
            <a:xfrm>
              <a:off x="2868" y="478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47270" name="Group 134"/>
          <p:cNvGrpSpPr>
            <a:grpSpLocks/>
          </p:cNvGrpSpPr>
          <p:nvPr/>
        </p:nvGrpSpPr>
        <p:grpSpPr bwMode="auto">
          <a:xfrm flipH="1">
            <a:off x="4757738" y="4840288"/>
            <a:ext cx="1611312" cy="695325"/>
            <a:chOff x="2868" y="4782"/>
            <a:chExt cx="467" cy="231"/>
          </a:xfrm>
        </p:grpSpPr>
        <p:grpSp>
          <p:nvGrpSpPr>
            <p:cNvPr id="347271" name="Group 135"/>
            <p:cNvGrpSpPr>
              <a:grpSpLocks/>
            </p:cNvGrpSpPr>
            <p:nvPr/>
          </p:nvGrpSpPr>
          <p:grpSpPr bwMode="auto">
            <a:xfrm>
              <a:off x="2874" y="4814"/>
              <a:ext cx="414" cy="191"/>
              <a:chOff x="2012" y="4380"/>
              <a:chExt cx="414" cy="191"/>
            </a:xfrm>
          </p:grpSpPr>
          <p:grpSp>
            <p:nvGrpSpPr>
              <p:cNvPr id="347272" name="Group 136"/>
              <p:cNvGrpSpPr>
                <a:grpSpLocks/>
              </p:cNvGrpSpPr>
              <p:nvPr/>
            </p:nvGrpSpPr>
            <p:grpSpPr bwMode="auto">
              <a:xfrm>
                <a:off x="2012" y="4380"/>
                <a:ext cx="414" cy="172"/>
                <a:chOff x="2012" y="4380"/>
                <a:chExt cx="414" cy="172"/>
              </a:xfrm>
            </p:grpSpPr>
            <p:grpSp>
              <p:nvGrpSpPr>
                <p:cNvPr id="347273" name="Group 137"/>
                <p:cNvGrpSpPr>
                  <a:grpSpLocks/>
                </p:cNvGrpSpPr>
                <p:nvPr/>
              </p:nvGrpSpPr>
              <p:grpSpPr bwMode="auto">
                <a:xfrm>
                  <a:off x="2034" y="4380"/>
                  <a:ext cx="284" cy="67"/>
                  <a:chOff x="2034" y="4380"/>
                  <a:chExt cx="284" cy="67"/>
                </a:xfrm>
              </p:grpSpPr>
              <p:grpSp>
                <p:nvGrpSpPr>
                  <p:cNvPr id="347274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2134" y="4388"/>
                    <a:ext cx="151" cy="59"/>
                    <a:chOff x="2134" y="4388"/>
                    <a:chExt cx="151" cy="59"/>
                  </a:xfrm>
                </p:grpSpPr>
                <p:grpSp>
                  <p:nvGrpSpPr>
                    <p:cNvPr id="347275" name="Group 13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7" y="4390"/>
                      <a:ext cx="97" cy="51"/>
                      <a:chOff x="2167" y="4390"/>
                      <a:chExt cx="97" cy="51"/>
                    </a:xfrm>
                  </p:grpSpPr>
                  <p:sp>
                    <p:nvSpPr>
                      <p:cNvPr id="347276" name="Freeform 1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67" y="4390"/>
                        <a:ext cx="17" cy="41"/>
                      </a:xfrm>
                      <a:custGeom>
                        <a:avLst/>
                        <a:gdLst>
                          <a:gd name="T0" fmla="*/ 4 w 165"/>
                          <a:gd name="T1" fmla="*/ 4 h 250"/>
                          <a:gd name="T2" fmla="*/ 0 w 165"/>
                          <a:gd name="T3" fmla="*/ 0 h 250"/>
                          <a:gd name="T4" fmla="*/ 109 w 165"/>
                          <a:gd name="T5" fmla="*/ 250 h 250"/>
                          <a:gd name="T6" fmla="*/ 165 w 165"/>
                          <a:gd name="T7" fmla="*/ 250 h 250"/>
                          <a:gd name="T8" fmla="*/ 45 w 165"/>
                          <a:gd name="T9" fmla="*/ 0 h 250"/>
                          <a:gd name="T10" fmla="*/ 4 w 165"/>
                          <a:gd name="T11" fmla="*/ 4 h 25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65" h="250">
                            <a:moveTo>
                              <a:pt x="4" y="4"/>
                            </a:moveTo>
                            <a:lnTo>
                              <a:pt x="0" y="0"/>
                            </a:lnTo>
                            <a:lnTo>
                              <a:pt x="109" y="250"/>
                            </a:lnTo>
                            <a:lnTo>
                              <a:pt x="165" y="250"/>
                            </a:lnTo>
                            <a:lnTo>
                              <a:pt x="45" y="0"/>
                            </a:lnTo>
                            <a:lnTo>
                              <a:pt x="4" y="4"/>
                            </a:lnTo>
                            <a:close/>
                          </a:path>
                        </a:pathLst>
                      </a:custGeom>
                      <a:solidFill>
                        <a:srgbClr val="D6D6D6"/>
                      </a:solidFill>
                      <a:ln w="1588">
                        <a:solidFill>
                          <a:srgbClr val="CECECE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47277" name="Freeform 1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249" y="4413"/>
                        <a:ext cx="15" cy="28"/>
                      </a:xfrm>
                      <a:custGeom>
                        <a:avLst/>
                        <a:gdLst>
                          <a:gd name="T0" fmla="*/ 41 w 153"/>
                          <a:gd name="T1" fmla="*/ 20 h 167"/>
                          <a:gd name="T2" fmla="*/ 45 w 153"/>
                          <a:gd name="T3" fmla="*/ 17 h 167"/>
                          <a:gd name="T4" fmla="*/ 153 w 153"/>
                          <a:gd name="T5" fmla="*/ 167 h 167"/>
                          <a:gd name="T6" fmla="*/ 100 w 153"/>
                          <a:gd name="T7" fmla="*/ 159 h 167"/>
                          <a:gd name="T8" fmla="*/ 0 w 153"/>
                          <a:gd name="T9" fmla="*/ 0 h 167"/>
                          <a:gd name="T10" fmla="*/ 41 w 153"/>
                          <a:gd name="T11" fmla="*/ 20 h 1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53" h="167">
                            <a:moveTo>
                              <a:pt x="41" y="20"/>
                            </a:moveTo>
                            <a:lnTo>
                              <a:pt x="45" y="17"/>
                            </a:lnTo>
                            <a:lnTo>
                              <a:pt x="153" y="167"/>
                            </a:lnTo>
                            <a:lnTo>
                              <a:pt x="100" y="159"/>
                            </a:lnTo>
                            <a:lnTo>
                              <a:pt x="0" y="0"/>
                            </a:lnTo>
                            <a:lnTo>
                              <a:pt x="41" y="20"/>
                            </a:lnTo>
                            <a:close/>
                          </a:path>
                        </a:pathLst>
                      </a:custGeom>
                      <a:solidFill>
                        <a:srgbClr val="D6D6D6"/>
                      </a:solidFill>
                      <a:ln w="1588">
                        <a:solidFill>
                          <a:srgbClr val="CECECE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347278" name="Freeform 142"/>
                    <p:cNvSpPr>
                      <a:spLocks/>
                    </p:cNvSpPr>
                    <p:nvPr/>
                  </p:nvSpPr>
                  <p:spPr bwMode="auto">
                    <a:xfrm>
                      <a:off x="2134" y="4388"/>
                      <a:ext cx="151" cy="59"/>
                    </a:xfrm>
                    <a:custGeom>
                      <a:avLst/>
                      <a:gdLst>
                        <a:gd name="T0" fmla="*/ 11 w 1515"/>
                        <a:gd name="T1" fmla="*/ 47 h 354"/>
                        <a:gd name="T2" fmla="*/ 153 w 1515"/>
                        <a:gd name="T3" fmla="*/ 40 h 354"/>
                        <a:gd name="T4" fmla="*/ 262 w 1515"/>
                        <a:gd name="T5" fmla="*/ 40 h 354"/>
                        <a:gd name="T6" fmla="*/ 409 w 1515"/>
                        <a:gd name="T7" fmla="*/ 32 h 354"/>
                        <a:gd name="T8" fmla="*/ 544 w 1515"/>
                        <a:gd name="T9" fmla="*/ 32 h 354"/>
                        <a:gd name="T10" fmla="*/ 696 w 1515"/>
                        <a:gd name="T11" fmla="*/ 32 h 354"/>
                        <a:gd name="T12" fmla="*/ 832 w 1515"/>
                        <a:gd name="T13" fmla="*/ 36 h 354"/>
                        <a:gd name="T14" fmla="*/ 897 w 1515"/>
                        <a:gd name="T15" fmla="*/ 46 h 354"/>
                        <a:gd name="T16" fmla="*/ 952 w 1515"/>
                        <a:gd name="T17" fmla="*/ 59 h 354"/>
                        <a:gd name="T18" fmla="*/ 1014 w 1515"/>
                        <a:gd name="T19" fmla="*/ 83 h 354"/>
                        <a:gd name="T20" fmla="*/ 1073 w 1515"/>
                        <a:gd name="T21" fmla="*/ 108 h 354"/>
                        <a:gd name="T22" fmla="*/ 1286 w 1515"/>
                        <a:gd name="T23" fmla="*/ 227 h 354"/>
                        <a:gd name="T24" fmla="*/ 1400 w 1515"/>
                        <a:gd name="T25" fmla="*/ 282 h 354"/>
                        <a:gd name="T26" fmla="*/ 1466 w 1515"/>
                        <a:gd name="T27" fmla="*/ 327 h 354"/>
                        <a:gd name="T28" fmla="*/ 1407 w 1515"/>
                        <a:gd name="T29" fmla="*/ 326 h 354"/>
                        <a:gd name="T30" fmla="*/ 0 w 1515"/>
                        <a:gd name="T31" fmla="*/ 211 h 354"/>
                        <a:gd name="T32" fmla="*/ 2 w 1515"/>
                        <a:gd name="T33" fmla="*/ 246 h 354"/>
                        <a:gd name="T34" fmla="*/ 1470 w 1515"/>
                        <a:gd name="T35" fmla="*/ 354 h 354"/>
                        <a:gd name="T36" fmla="*/ 1515 w 1515"/>
                        <a:gd name="T37" fmla="*/ 345 h 354"/>
                        <a:gd name="T38" fmla="*/ 1492 w 1515"/>
                        <a:gd name="T39" fmla="*/ 314 h 354"/>
                        <a:gd name="T40" fmla="*/ 1452 w 1515"/>
                        <a:gd name="T41" fmla="*/ 282 h 354"/>
                        <a:gd name="T42" fmla="*/ 1353 w 1515"/>
                        <a:gd name="T43" fmla="*/ 227 h 354"/>
                        <a:gd name="T44" fmla="*/ 1276 w 1515"/>
                        <a:gd name="T45" fmla="*/ 183 h 354"/>
                        <a:gd name="T46" fmla="*/ 1082 w 1515"/>
                        <a:gd name="T47" fmla="*/ 80 h 354"/>
                        <a:gd name="T48" fmla="*/ 994 w 1515"/>
                        <a:gd name="T49" fmla="*/ 44 h 354"/>
                        <a:gd name="T50" fmla="*/ 907 w 1515"/>
                        <a:gd name="T51" fmla="*/ 20 h 354"/>
                        <a:gd name="T52" fmla="*/ 712 w 1515"/>
                        <a:gd name="T53" fmla="*/ 0 h 354"/>
                        <a:gd name="T54" fmla="*/ 446 w 1515"/>
                        <a:gd name="T55" fmla="*/ 0 h 354"/>
                        <a:gd name="T56" fmla="*/ 11 w 1515"/>
                        <a:gd name="T57" fmla="*/ 24 h 354"/>
                        <a:gd name="T58" fmla="*/ 11 w 1515"/>
                        <a:gd name="T59" fmla="*/ 47 h 3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1515" h="354">
                          <a:moveTo>
                            <a:pt x="11" y="47"/>
                          </a:moveTo>
                          <a:lnTo>
                            <a:pt x="153" y="40"/>
                          </a:lnTo>
                          <a:lnTo>
                            <a:pt x="262" y="40"/>
                          </a:lnTo>
                          <a:lnTo>
                            <a:pt x="409" y="32"/>
                          </a:lnTo>
                          <a:lnTo>
                            <a:pt x="544" y="32"/>
                          </a:lnTo>
                          <a:lnTo>
                            <a:pt x="696" y="32"/>
                          </a:lnTo>
                          <a:lnTo>
                            <a:pt x="832" y="36"/>
                          </a:lnTo>
                          <a:lnTo>
                            <a:pt x="897" y="46"/>
                          </a:lnTo>
                          <a:lnTo>
                            <a:pt x="952" y="59"/>
                          </a:lnTo>
                          <a:lnTo>
                            <a:pt x="1014" y="83"/>
                          </a:lnTo>
                          <a:lnTo>
                            <a:pt x="1073" y="108"/>
                          </a:lnTo>
                          <a:lnTo>
                            <a:pt x="1286" y="227"/>
                          </a:lnTo>
                          <a:lnTo>
                            <a:pt x="1400" y="282"/>
                          </a:lnTo>
                          <a:lnTo>
                            <a:pt x="1466" y="327"/>
                          </a:lnTo>
                          <a:lnTo>
                            <a:pt x="1407" y="326"/>
                          </a:lnTo>
                          <a:lnTo>
                            <a:pt x="0" y="211"/>
                          </a:lnTo>
                          <a:lnTo>
                            <a:pt x="2" y="246"/>
                          </a:lnTo>
                          <a:lnTo>
                            <a:pt x="1470" y="354"/>
                          </a:lnTo>
                          <a:lnTo>
                            <a:pt x="1515" y="345"/>
                          </a:lnTo>
                          <a:lnTo>
                            <a:pt x="1492" y="314"/>
                          </a:lnTo>
                          <a:lnTo>
                            <a:pt x="1452" y="282"/>
                          </a:lnTo>
                          <a:lnTo>
                            <a:pt x="1353" y="227"/>
                          </a:lnTo>
                          <a:lnTo>
                            <a:pt x="1276" y="183"/>
                          </a:lnTo>
                          <a:lnTo>
                            <a:pt x="1082" y="80"/>
                          </a:lnTo>
                          <a:lnTo>
                            <a:pt x="994" y="44"/>
                          </a:lnTo>
                          <a:lnTo>
                            <a:pt x="907" y="20"/>
                          </a:lnTo>
                          <a:lnTo>
                            <a:pt x="712" y="0"/>
                          </a:lnTo>
                          <a:lnTo>
                            <a:pt x="446" y="0"/>
                          </a:lnTo>
                          <a:lnTo>
                            <a:pt x="11" y="24"/>
                          </a:lnTo>
                          <a:lnTo>
                            <a:pt x="11" y="47"/>
                          </a:lnTo>
                          <a:close/>
                        </a:path>
                      </a:pathLst>
                    </a:custGeom>
                    <a:solidFill>
                      <a:srgbClr val="D6D6D6"/>
                    </a:solidFill>
                    <a:ln w="1588">
                      <a:solidFill>
                        <a:srgbClr val="CECECE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347279" name="Freeform 143"/>
                  <p:cNvSpPr>
                    <a:spLocks/>
                  </p:cNvSpPr>
                  <p:nvPr/>
                </p:nvSpPr>
                <p:spPr bwMode="auto">
                  <a:xfrm>
                    <a:off x="2034" y="4380"/>
                    <a:ext cx="284" cy="67"/>
                  </a:xfrm>
                  <a:custGeom>
                    <a:avLst/>
                    <a:gdLst>
                      <a:gd name="T0" fmla="*/ 109 w 2837"/>
                      <a:gd name="T1" fmla="*/ 253 h 402"/>
                      <a:gd name="T2" fmla="*/ 249 w 2837"/>
                      <a:gd name="T3" fmla="*/ 215 h 402"/>
                      <a:gd name="T4" fmla="*/ 356 w 2837"/>
                      <a:gd name="T5" fmla="*/ 185 h 402"/>
                      <a:gd name="T6" fmla="*/ 466 w 2837"/>
                      <a:gd name="T7" fmla="*/ 152 h 402"/>
                      <a:gd name="T8" fmla="*/ 578 w 2837"/>
                      <a:gd name="T9" fmla="*/ 131 h 402"/>
                      <a:gd name="T10" fmla="*/ 668 w 2837"/>
                      <a:gd name="T11" fmla="*/ 115 h 402"/>
                      <a:gd name="T12" fmla="*/ 782 w 2837"/>
                      <a:gd name="T13" fmla="*/ 95 h 402"/>
                      <a:gd name="T14" fmla="*/ 883 w 2837"/>
                      <a:gd name="T15" fmla="*/ 72 h 402"/>
                      <a:gd name="T16" fmla="*/ 956 w 2837"/>
                      <a:gd name="T17" fmla="*/ 23 h 402"/>
                      <a:gd name="T18" fmla="*/ 1106 w 2837"/>
                      <a:gd name="T19" fmla="*/ 18 h 402"/>
                      <a:gd name="T20" fmla="*/ 1286 w 2837"/>
                      <a:gd name="T21" fmla="*/ 5 h 402"/>
                      <a:gd name="T22" fmla="*/ 1514 w 2837"/>
                      <a:gd name="T23" fmla="*/ 2 h 402"/>
                      <a:gd name="T24" fmla="*/ 1702 w 2837"/>
                      <a:gd name="T25" fmla="*/ 0 h 402"/>
                      <a:gd name="T26" fmla="*/ 1882 w 2837"/>
                      <a:gd name="T27" fmla="*/ 23 h 402"/>
                      <a:gd name="T28" fmla="*/ 2010 w 2837"/>
                      <a:gd name="T29" fmla="*/ 59 h 402"/>
                      <a:gd name="T30" fmla="*/ 2147 w 2837"/>
                      <a:gd name="T31" fmla="*/ 104 h 402"/>
                      <a:gd name="T32" fmla="*/ 2298 w 2837"/>
                      <a:gd name="T33" fmla="*/ 159 h 402"/>
                      <a:gd name="T34" fmla="*/ 2453 w 2837"/>
                      <a:gd name="T35" fmla="*/ 214 h 402"/>
                      <a:gd name="T36" fmla="*/ 2568 w 2837"/>
                      <a:gd name="T37" fmla="*/ 251 h 402"/>
                      <a:gd name="T38" fmla="*/ 2691 w 2837"/>
                      <a:gd name="T39" fmla="*/ 296 h 402"/>
                      <a:gd name="T40" fmla="*/ 2837 w 2837"/>
                      <a:gd name="T41" fmla="*/ 351 h 402"/>
                      <a:gd name="T42" fmla="*/ 2768 w 2837"/>
                      <a:gd name="T43" fmla="*/ 382 h 402"/>
                      <a:gd name="T44" fmla="*/ 2666 w 2837"/>
                      <a:gd name="T45" fmla="*/ 401 h 402"/>
                      <a:gd name="T46" fmla="*/ 2517 w 2837"/>
                      <a:gd name="T47" fmla="*/ 400 h 402"/>
                      <a:gd name="T48" fmla="*/ 2479 w 2837"/>
                      <a:gd name="T49" fmla="*/ 351 h 402"/>
                      <a:gd name="T50" fmla="*/ 2367 w 2837"/>
                      <a:gd name="T51" fmla="*/ 279 h 402"/>
                      <a:gd name="T52" fmla="*/ 2188 w 2837"/>
                      <a:gd name="T53" fmla="*/ 181 h 402"/>
                      <a:gd name="T54" fmla="*/ 1999 w 2837"/>
                      <a:gd name="T55" fmla="*/ 91 h 402"/>
                      <a:gd name="T56" fmla="*/ 1851 w 2837"/>
                      <a:gd name="T57" fmla="*/ 56 h 402"/>
                      <a:gd name="T58" fmla="*/ 1567 w 2837"/>
                      <a:gd name="T59" fmla="*/ 42 h 402"/>
                      <a:gd name="T60" fmla="*/ 1236 w 2837"/>
                      <a:gd name="T61" fmla="*/ 53 h 402"/>
                      <a:gd name="T62" fmla="*/ 994 w 2837"/>
                      <a:gd name="T63" fmla="*/ 305 h 4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837" h="402">
                        <a:moveTo>
                          <a:pt x="0" y="269"/>
                        </a:moveTo>
                        <a:lnTo>
                          <a:pt x="109" y="253"/>
                        </a:lnTo>
                        <a:lnTo>
                          <a:pt x="193" y="232"/>
                        </a:lnTo>
                        <a:lnTo>
                          <a:pt x="249" y="215"/>
                        </a:lnTo>
                        <a:lnTo>
                          <a:pt x="296" y="201"/>
                        </a:lnTo>
                        <a:lnTo>
                          <a:pt x="356" y="185"/>
                        </a:lnTo>
                        <a:lnTo>
                          <a:pt x="408" y="169"/>
                        </a:lnTo>
                        <a:lnTo>
                          <a:pt x="466" y="152"/>
                        </a:lnTo>
                        <a:lnTo>
                          <a:pt x="519" y="141"/>
                        </a:lnTo>
                        <a:lnTo>
                          <a:pt x="578" y="131"/>
                        </a:lnTo>
                        <a:lnTo>
                          <a:pt x="627" y="122"/>
                        </a:lnTo>
                        <a:lnTo>
                          <a:pt x="668" y="115"/>
                        </a:lnTo>
                        <a:lnTo>
                          <a:pt x="730" y="104"/>
                        </a:lnTo>
                        <a:lnTo>
                          <a:pt x="782" y="95"/>
                        </a:lnTo>
                        <a:lnTo>
                          <a:pt x="832" y="87"/>
                        </a:lnTo>
                        <a:lnTo>
                          <a:pt x="883" y="72"/>
                        </a:lnTo>
                        <a:lnTo>
                          <a:pt x="925" y="49"/>
                        </a:lnTo>
                        <a:lnTo>
                          <a:pt x="956" y="23"/>
                        </a:lnTo>
                        <a:lnTo>
                          <a:pt x="1017" y="20"/>
                        </a:lnTo>
                        <a:lnTo>
                          <a:pt x="1106" y="18"/>
                        </a:lnTo>
                        <a:lnTo>
                          <a:pt x="1207" y="9"/>
                        </a:lnTo>
                        <a:lnTo>
                          <a:pt x="1286" y="5"/>
                        </a:lnTo>
                        <a:lnTo>
                          <a:pt x="1402" y="3"/>
                        </a:lnTo>
                        <a:lnTo>
                          <a:pt x="1514" y="2"/>
                        </a:lnTo>
                        <a:lnTo>
                          <a:pt x="1621" y="0"/>
                        </a:lnTo>
                        <a:lnTo>
                          <a:pt x="1702" y="0"/>
                        </a:lnTo>
                        <a:lnTo>
                          <a:pt x="1791" y="8"/>
                        </a:lnTo>
                        <a:lnTo>
                          <a:pt x="1882" y="23"/>
                        </a:lnTo>
                        <a:lnTo>
                          <a:pt x="1949" y="41"/>
                        </a:lnTo>
                        <a:lnTo>
                          <a:pt x="2010" y="59"/>
                        </a:lnTo>
                        <a:lnTo>
                          <a:pt x="2076" y="80"/>
                        </a:lnTo>
                        <a:lnTo>
                          <a:pt x="2147" y="104"/>
                        </a:lnTo>
                        <a:lnTo>
                          <a:pt x="2220" y="131"/>
                        </a:lnTo>
                        <a:lnTo>
                          <a:pt x="2298" y="159"/>
                        </a:lnTo>
                        <a:lnTo>
                          <a:pt x="2373" y="187"/>
                        </a:lnTo>
                        <a:lnTo>
                          <a:pt x="2453" y="214"/>
                        </a:lnTo>
                        <a:lnTo>
                          <a:pt x="2512" y="235"/>
                        </a:lnTo>
                        <a:lnTo>
                          <a:pt x="2568" y="251"/>
                        </a:lnTo>
                        <a:lnTo>
                          <a:pt x="2629" y="275"/>
                        </a:lnTo>
                        <a:lnTo>
                          <a:pt x="2691" y="296"/>
                        </a:lnTo>
                        <a:lnTo>
                          <a:pt x="2768" y="323"/>
                        </a:lnTo>
                        <a:lnTo>
                          <a:pt x="2837" y="351"/>
                        </a:lnTo>
                        <a:lnTo>
                          <a:pt x="2809" y="370"/>
                        </a:lnTo>
                        <a:lnTo>
                          <a:pt x="2768" y="382"/>
                        </a:lnTo>
                        <a:lnTo>
                          <a:pt x="2722" y="395"/>
                        </a:lnTo>
                        <a:lnTo>
                          <a:pt x="2666" y="401"/>
                        </a:lnTo>
                        <a:lnTo>
                          <a:pt x="2591" y="402"/>
                        </a:lnTo>
                        <a:lnTo>
                          <a:pt x="2517" y="400"/>
                        </a:lnTo>
                        <a:lnTo>
                          <a:pt x="2497" y="370"/>
                        </a:lnTo>
                        <a:lnTo>
                          <a:pt x="2479" y="351"/>
                        </a:lnTo>
                        <a:lnTo>
                          <a:pt x="2444" y="324"/>
                        </a:lnTo>
                        <a:lnTo>
                          <a:pt x="2367" y="279"/>
                        </a:lnTo>
                        <a:lnTo>
                          <a:pt x="2272" y="227"/>
                        </a:lnTo>
                        <a:lnTo>
                          <a:pt x="2188" y="181"/>
                        </a:lnTo>
                        <a:lnTo>
                          <a:pt x="2085" y="127"/>
                        </a:lnTo>
                        <a:lnTo>
                          <a:pt x="1999" y="91"/>
                        </a:lnTo>
                        <a:lnTo>
                          <a:pt x="1917" y="66"/>
                        </a:lnTo>
                        <a:lnTo>
                          <a:pt x="1851" y="56"/>
                        </a:lnTo>
                        <a:lnTo>
                          <a:pt x="1728" y="44"/>
                        </a:lnTo>
                        <a:lnTo>
                          <a:pt x="1567" y="42"/>
                        </a:lnTo>
                        <a:lnTo>
                          <a:pt x="1379" y="48"/>
                        </a:lnTo>
                        <a:lnTo>
                          <a:pt x="1236" y="53"/>
                        </a:lnTo>
                        <a:lnTo>
                          <a:pt x="1007" y="66"/>
                        </a:lnTo>
                        <a:lnTo>
                          <a:pt x="994" y="305"/>
                        </a:lnTo>
                        <a:lnTo>
                          <a:pt x="0" y="269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47280" name="Freeform 144"/>
                <p:cNvSpPr>
                  <a:spLocks/>
                </p:cNvSpPr>
                <p:nvPr/>
              </p:nvSpPr>
              <p:spPr bwMode="auto">
                <a:xfrm>
                  <a:off x="2042" y="4446"/>
                  <a:ext cx="384" cy="106"/>
                </a:xfrm>
                <a:custGeom>
                  <a:avLst/>
                  <a:gdLst>
                    <a:gd name="T0" fmla="*/ 3238 w 3837"/>
                    <a:gd name="T1" fmla="*/ 300 h 634"/>
                    <a:gd name="T2" fmla="*/ 3267 w 3837"/>
                    <a:gd name="T3" fmla="*/ 396 h 634"/>
                    <a:gd name="T4" fmla="*/ 3267 w 3837"/>
                    <a:gd name="T5" fmla="*/ 469 h 634"/>
                    <a:gd name="T6" fmla="*/ 3837 w 3837"/>
                    <a:gd name="T7" fmla="*/ 469 h 634"/>
                    <a:gd name="T8" fmla="*/ 3798 w 3837"/>
                    <a:gd name="T9" fmla="*/ 519 h 634"/>
                    <a:gd name="T10" fmla="*/ 3824 w 3837"/>
                    <a:gd name="T11" fmla="*/ 575 h 634"/>
                    <a:gd name="T12" fmla="*/ 3824 w 3837"/>
                    <a:gd name="T13" fmla="*/ 601 h 634"/>
                    <a:gd name="T14" fmla="*/ 3807 w 3837"/>
                    <a:gd name="T15" fmla="*/ 619 h 634"/>
                    <a:gd name="T16" fmla="*/ 3479 w 3837"/>
                    <a:gd name="T17" fmla="*/ 619 h 634"/>
                    <a:gd name="T18" fmla="*/ 3453 w 3837"/>
                    <a:gd name="T19" fmla="*/ 634 h 634"/>
                    <a:gd name="T20" fmla="*/ 3285 w 3837"/>
                    <a:gd name="T21" fmla="*/ 634 h 634"/>
                    <a:gd name="T22" fmla="*/ 3263 w 3837"/>
                    <a:gd name="T23" fmla="*/ 617 h 634"/>
                    <a:gd name="T24" fmla="*/ 227 w 3837"/>
                    <a:gd name="T25" fmla="*/ 617 h 634"/>
                    <a:gd name="T26" fmla="*/ 107 w 3837"/>
                    <a:gd name="T27" fmla="*/ 501 h 634"/>
                    <a:gd name="T28" fmla="*/ 12 w 3837"/>
                    <a:gd name="T29" fmla="*/ 539 h 634"/>
                    <a:gd name="T30" fmla="*/ 0 w 3837"/>
                    <a:gd name="T31" fmla="*/ 231 h 634"/>
                    <a:gd name="T32" fmla="*/ 231 w 3837"/>
                    <a:gd name="T33" fmla="*/ 0 h 634"/>
                    <a:gd name="T34" fmla="*/ 592 w 3837"/>
                    <a:gd name="T35" fmla="*/ 8 h 634"/>
                    <a:gd name="T36" fmla="*/ 2474 w 3837"/>
                    <a:gd name="T37" fmla="*/ 519 h 634"/>
                    <a:gd name="T38" fmla="*/ 2527 w 3837"/>
                    <a:gd name="T39" fmla="*/ 458 h 634"/>
                    <a:gd name="T40" fmla="*/ 2574 w 3837"/>
                    <a:gd name="T41" fmla="*/ 299 h 634"/>
                    <a:gd name="T42" fmla="*/ 2640 w 3837"/>
                    <a:gd name="T43" fmla="*/ 169 h 634"/>
                    <a:gd name="T44" fmla="*/ 2838 w 3837"/>
                    <a:gd name="T45" fmla="*/ 64 h 634"/>
                    <a:gd name="T46" fmla="*/ 3022 w 3837"/>
                    <a:gd name="T47" fmla="*/ 70 h 634"/>
                    <a:gd name="T48" fmla="*/ 3159 w 3837"/>
                    <a:gd name="T49" fmla="*/ 146 h 634"/>
                    <a:gd name="T50" fmla="*/ 3238 w 3837"/>
                    <a:gd name="T51" fmla="*/ 300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837" h="634">
                      <a:moveTo>
                        <a:pt x="3238" y="300"/>
                      </a:moveTo>
                      <a:lnTo>
                        <a:pt x="3267" y="396"/>
                      </a:lnTo>
                      <a:lnTo>
                        <a:pt x="3267" y="469"/>
                      </a:lnTo>
                      <a:lnTo>
                        <a:pt x="3837" y="469"/>
                      </a:lnTo>
                      <a:lnTo>
                        <a:pt x="3798" y="519"/>
                      </a:lnTo>
                      <a:lnTo>
                        <a:pt x="3824" y="575"/>
                      </a:lnTo>
                      <a:lnTo>
                        <a:pt x="3824" y="601"/>
                      </a:lnTo>
                      <a:lnTo>
                        <a:pt x="3807" y="619"/>
                      </a:lnTo>
                      <a:lnTo>
                        <a:pt x="3479" y="619"/>
                      </a:lnTo>
                      <a:lnTo>
                        <a:pt x="3453" y="634"/>
                      </a:lnTo>
                      <a:lnTo>
                        <a:pt x="3285" y="634"/>
                      </a:lnTo>
                      <a:lnTo>
                        <a:pt x="3263" y="617"/>
                      </a:lnTo>
                      <a:lnTo>
                        <a:pt x="227" y="617"/>
                      </a:lnTo>
                      <a:lnTo>
                        <a:pt x="107" y="501"/>
                      </a:lnTo>
                      <a:lnTo>
                        <a:pt x="12" y="539"/>
                      </a:lnTo>
                      <a:lnTo>
                        <a:pt x="0" y="231"/>
                      </a:lnTo>
                      <a:lnTo>
                        <a:pt x="231" y="0"/>
                      </a:lnTo>
                      <a:lnTo>
                        <a:pt x="592" y="8"/>
                      </a:lnTo>
                      <a:lnTo>
                        <a:pt x="2474" y="519"/>
                      </a:lnTo>
                      <a:lnTo>
                        <a:pt x="2527" y="458"/>
                      </a:lnTo>
                      <a:lnTo>
                        <a:pt x="2574" y="299"/>
                      </a:lnTo>
                      <a:lnTo>
                        <a:pt x="2640" y="169"/>
                      </a:lnTo>
                      <a:lnTo>
                        <a:pt x="2838" y="64"/>
                      </a:lnTo>
                      <a:lnTo>
                        <a:pt x="3022" y="70"/>
                      </a:lnTo>
                      <a:lnTo>
                        <a:pt x="3159" y="146"/>
                      </a:lnTo>
                      <a:lnTo>
                        <a:pt x="3238" y="300"/>
                      </a:lnTo>
                      <a:close/>
                    </a:path>
                  </a:pathLst>
                </a:custGeom>
                <a:solidFill>
                  <a:srgbClr val="CECECE"/>
                </a:solidFill>
                <a:ln w="1588">
                  <a:solidFill>
                    <a:srgbClr val="CECECE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grpSp>
              <p:nvGrpSpPr>
                <p:cNvPr id="347281" name="Group 145"/>
                <p:cNvGrpSpPr>
                  <a:grpSpLocks/>
                </p:cNvGrpSpPr>
                <p:nvPr/>
              </p:nvGrpSpPr>
              <p:grpSpPr bwMode="auto">
                <a:xfrm>
                  <a:off x="2012" y="4401"/>
                  <a:ext cx="414" cy="135"/>
                  <a:chOff x="2012" y="4401"/>
                  <a:chExt cx="414" cy="135"/>
                </a:xfrm>
              </p:grpSpPr>
              <p:grpSp>
                <p:nvGrpSpPr>
                  <p:cNvPr id="347282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2012" y="4445"/>
                    <a:ext cx="26" cy="79"/>
                    <a:chOff x="2012" y="4445"/>
                    <a:chExt cx="26" cy="79"/>
                  </a:xfrm>
                </p:grpSpPr>
                <p:sp>
                  <p:nvSpPr>
                    <p:cNvPr id="347283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4" y="4461"/>
                      <a:ext cx="11" cy="4"/>
                    </a:xfrm>
                    <a:prstGeom prst="rect">
                      <a:avLst/>
                    </a:prstGeom>
                    <a:solidFill>
                      <a:srgbClr val="F4F4F4"/>
                    </a:solidFill>
                    <a:ln w="1588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47284" name="Rectangle 1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4" y="4445"/>
                      <a:ext cx="11" cy="8"/>
                    </a:xfrm>
                    <a:prstGeom prst="rect">
                      <a:avLst/>
                    </a:prstGeom>
                    <a:solidFill>
                      <a:srgbClr val="F4F4F4"/>
                    </a:solidFill>
                    <a:ln w="1588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47285" name="Rectangle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4" y="4455"/>
                      <a:ext cx="11" cy="4"/>
                    </a:xfrm>
                    <a:prstGeom prst="rect">
                      <a:avLst/>
                    </a:prstGeom>
                    <a:solidFill>
                      <a:srgbClr val="F4F4F4"/>
                    </a:solidFill>
                    <a:ln w="1588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47286" name="Arc 150"/>
                    <p:cNvSpPr>
                      <a:spLocks/>
                    </p:cNvSpPr>
                    <p:nvPr/>
                  </p:nvSpPr>
                  <p:spPr bwMode="auto">
                    <a:xfrm>
                      <a:off x="2014" y="4469"/>
                      <a:ext cx="10" cy="18"/>
                    </a:xfrm>
                    <a:custGeom>
                      <a:avLst/>
                      <a:gdLst>
                        <a:gd name="G0" fmla="+- 21600 0 0"/>
                        <a:gd name="G1" fmla="+- 0 0 0"/>
                        <a:gd name="G2" fmla="+- 21600 0 0"/>
                        <a:gd name="T0" fmla="*/ 21600 w 21600"/>
                        <a:gd name="T1" fmla="*/ 21600 h 21600"/>
                        <a:gd name="T2" fmla="*/ 0 w 21600"/>
                        <a:gd name="T3" fmla="*/ 0 h 21600"/>
                        <a:gd name="T4" fmla="*/ 21600 w 21600"/>
                        <a:gd name="T5" fmla="*/ 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1600" fill="none" extrusionOk="0">
                          <a:moveTo>
                            <a:pt x="21600" y="21600"/>
                          </a:moveTo>
                          <a:cubicBezTo>
                            <a:pt x="9670" y="21600"/>
                            <a:pt x="0" y="11929"/>
                            <a:pt x="0" y="0"/>
                          </a:cubicBezTo>
                        </a:path>
                        <a:path w="21600" h="21600" stroke="0" extrusionOk="0">
                          <a:moveTo>
                            <a:pt x="21600" y="21600"/>
                          </a:moveTo>
                          <a:cubicBezTo>
                            <a:pt x="9670" y="21600"/>
                            <a:pt x="0" y="11929"/>
                            <a:pt x="0" y="0"/>
                          </a:cubicBez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4F4F4"/>
                    </a:solidFill>
                    <a:ln w="1588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347287" name="Group 1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2" y="4513"/>
                      <a:ext cx="26" cy="4"/>
                      <a:chOff x="2012" y="4513"/>
                      <a:chExt cx="26" cy="4"/>
                    </a:xfrm>
                  </p:grpSpPr>
                  <p:sp>
                    <p:nvSpPr>
                      <p:cNvPr id="347288" name="Rectangle 15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3" y="4513"/>
                        <a:ext cx="25" cy="4"/>
                      </a:xfrm>
                      <a:prstGeom prst="rect">
                        <a:avLst/>
                      </a:prstGeom>
                      <a:solidFill>
                        <a:srgbClr val="F4F4F4"/>
                      </a:solidFill>
                      <a:ln w="1588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47289" name="Oval 1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2" y="4513"/>
                        <a:ext cx="4" cy="4"/>
                      </a:xfrm>
                      <a:prstGeom prst="ellipse">
                        <a:avLst/>
                      </a:prstGeom>
                      <a:solidFill>
                        <a:srgbClr val="F4F4F4"/>
                      </a:solidFill>
                      <a:ln w="1588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grpSp>
                  <p:nvGrpSpPr>
                    <p:cNvPr id="347290" name="Group 15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2" y="4519"/>
                      <a:ext cx="26" cy="5"/>
                      <a:chOff x="2012" y="4519"/>
                      <a:chExt cx="26" cy="5"/>
                    </a:xfrm>
                  </p:grpSpPr>
                  <p:sp>
                    <p:nvSpPr>
                      <p:cNvPr id="347291" name="Rectangle 1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3" y="4519"/>
                        <a:ext cx="25" cy="5"/>
                      </a:xfrm>
                      <a:prstGeom prst="rect">
                        <a:avLst/>
                      </a:prstGeom>
                      <a:solidFill>
                        <a:srgbClr val="F4F4F4"/>
                      </a:solidFill>
                      <a:ln w="1588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47292" name="Oval 15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2" y="4519"/>
                        <a:ext cx="4" cy="5"/>
                      </a:xfrm>
                      <a:prstGeom prst="ellipse">
                        <a:avLst/>
                      </a:prstGeom>
                      <a:solidFill>
                        <a:srgbClr val="F4F4F4"/>
                      </a:solidFill>
                      <a:ln w="1588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grpSp>
                  <p:nvGrpSpPr>
                    <p:cNvPr id="347293" name="Group 1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12" y="4507"/>
                      <a:ext cx="26" cy="4"/>
                      <a:chOff x="2012" y="4507"/>
                      <a:chExt cx="26" cy="4"/>
                    </a:xfrm>
                  </p:grpSpPr>
                  <p:sp>
                    <p:nvSpPr>
                      <p:cNvPr id="347294" name="Rectangle 1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3" y="4507"/>
                        <a:ext cx="25" cy="4"/>
                      </a:xfrm>
                      <a:prstGeom prst="rect">
                        <a:avLst/>
                      </a:prstGeom>
                      <a:solidFill>
                        <a:srgbClr val="F4F4F4"/>
                      </a:solidFill>
                      <a:ln w="1588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47295" name="Oval 1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12" y="4507"/>
                        <a:ext cx="4" cy="4"/>
                      </a:xfrm>
                      <a:prstGeom prst="ellipse">
                        <a:avLst/>
                      </a:prstGeom>
                      <a:solidFill>
                        <a:srgbClr val="F4F4F4"/>
                      </a:solidFill>
                      <a:ln w="1588">
                        <a:solidFill>
                          <a:srgbClr val="FFFFF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</p:grpSp>
              <p:sp>
                <p:nvSpPr>
                  <p:cNvPr id="347296" name="Freeform 160"/>
                  <p:cNvSpPr>
                    <a:spLocks/>
                  </p:cNvSpPr>
                  <p:nvPr/>
                </p:nvSpPr>
                <p:spPr bwMode="auto">
                  <a:xfrm>
                    <a:off x="2015" y="4425"/>
                    <a:ext cx="411" cy="111"/>
                  </a:xfrm>
                  <a:custGeom>
                    <a:avLst/>
                    <a:gdLst>
                      <a:gd name="T0" fmla="*/ 206 w 4116"/>
                      <a:gd name="T1" fmla="*/ 0 h 669"/>
                      <a:gd name="T2" fmla="*/ 25 w 4116"/>
                      <a:gd name="T3" fmla="*/ 0 h 669"/>
                      <a:gd name="T4" fmla="*/ 0 w 4116"/>
                      <a:gd name="T5" fmla="*/ 103 h 669"/>
                      <a:gd name="T6" fmla="*/ 81 w 4116"/>
                      <a:gd name="T7" fmla="*/ 103 h 669"/>
                      <a:gd name="T8" fmla="*/ 81 w 4116"/>
                      <a:gd name="T9" fmla="*/ 477 h 669"/>
                      <a:gd name="T10" fmla="*/ 240 w 4116"/>
                      <a:gd name="T11" fmla="*/ 646 h 669"/>
                      <a:gd name="T12" fmla="*/ 275 w 4116"/>
                      <a:gd name="T13" fmla="*/ 663 h 669"/>
                      <a:gd name="T14" fmla="*/ 305 w 4116"/>
                      <a:gd name="T15" fmla="*/ 669 h 669"/>
                      <a:gd name="T16" fmla="*/ 300 w 4116"/>
                      <a:gd name="T17" fmla="*/ 583 h 669"/>
                      <a:gd name="T18" fmla="*/ 296 w 4116"/>
                      <a:gd name="T19" fmla="*/ 482 h 669"/>
                      <a:gd name="T20" fmla="*/ 317 w 4116"/>
                      <a:gd name="T21" fmla="*/ 396 h 669"/>
                      <a:gd name="T22" fmla="*/ 346 w 4116"/>
                      <a:gd name="T23" fmla="*/ 332 h 669"/>
                      <a:gd name="T24" fmla="*/ 385 w 4116"/>
                      <a:gd name="T25" fmla="*/ 276 h 669"/>
                      <a:gd name="T26" fmla="*/ 440 w 4116"/>
                      <a:gd name="T27" fmla="*/ 222 h 669"/>
                      <a:gd name="T28" fmla="*/ 505 w 4116"/>
                      <a:gd name="T29" fmla="*/ 181 h 669"/>
                      <a:gd name="T30" fmla="*/ 596 w 4116"/>
                      <a:gd name="T31" fmla="*/ 155 h 669"/>
                      <a:gd name="T32" fmla="*/ 715 w 4116"/>
                      <a:gd name="T33" fmla="*/ 145 h 669"/>
                      <a:gd name="T34" fmla="*/ 798 w 4116"/>
                      <a:gd name="T35" fmla="*/ 168 h 669"/>
                      <a:gd name="T36" fmla="*/ 858 w 4116"/>
                      <a:gd name="T37" fmla="*/ 203 h 669"/>
                      <a:gd name="T38" fmla="*/ 908 w 4116"/>
                      <a:gd name="T39" fmla="*/ 244 h 669"/>
                      <a:gd name="T40" fmla="*/ 969 w 4116"/>
                      <a:gd name="T41" fmla="*/ 308 h 669"/>
                      <a:gd name="T42" fmla="*/ 1007 w 4116"/>
                      <a:gd name="T43" fmla="*/ 378 h 669"/>
                      <a:gd name="T44" fmla="*/ 1033 w 4116"/>
                      <a:gd name="T45" fmla="*/ 440 h 669"/>
                      <a:gd name="T46" fmla="*/ 1041 w 4116"/>
                      <a:gd name="T47" fmla="*/ 501 h 669"/>
                      <a:gd name="T48" fmla="*/ 1041 w 4116"/>
                      <a:gd name="T49" fmla="*/ 632 h 669"/>
                      <a:gd name="T50" fmla="*/ 2839 w 4116"/>
                      <a:gd name="T51" fmla="*/ 669 h 669"/>
                      <a:gd name="T52" fmla="*/ 2839 w 4116"/>
                      <a:gd name="T53" fmla="*/ 541 h 669"/>
                      <a:gd name="T54" fmla="*/ 2864 w 4116"/>
                      <a:gd name="T55" fmla="*/ 454 h 669"/>
                      <a:gd name="T56" fmla="*/ 2893 w 4116"/>
                      <a:gd name="T57" fmla="*/ 386 h 669"/>
                      <a:gd name="T58" fmla="*/ 2938 w 4116"/>
                      <a:gd name="T59" fmla="*/ 323 h 669"/>
                      <a:gd name="T60" fmla="*/ 3001 w 4116"/>
                      <a:gd name="T61" fmla="*/ 267 h 669"/>
                      <a:gd name="T62" fmla="*/ 3066 w 4116"/>
                      <a:gd name="T63" fmla="*/ 230 h 669"/>
                      <a:gd name="T64" fmla="*/ 3129 w 4116"/>
                      <a:gd name="T65" fmla="*/ 209 h 669"/>
                      <a:gd name="T66" fmla="*/ 3241 w 4116"/>
                      <a:gd name="T67" fmla="*/ 209 h 669"/>
                      <a:gd name="T68" fmla="*/ 3301 w 4116"/>
                      <a:gd name="T69" fmla="*/ 222 h 669"/>
                      <a:gd name="T70" fmla="*/ 3361 w 4116"/>
                      <a:gd name="T71" fmla="*/ 250 h 669"/>
                      <a:gd name="T72" fmla="*/ 3416 w 4116"/>
                      <a:gd name="T73" fmla="*/ 299 h 669"/>
                      <a:gd name="T74" fmla="*/ 3468 w 4116"/>
                      <a:gd name="T75" fmla="*/ 364 h 669"/>
                      <a:gd name="T76" fmla="*/ 3503 w 4116"/>
                      <a:gd name="T77" fmla="*/ 440 h 669"/>
                      <a:gd name="T78" fmla="*/ 3524 w 4116"/>
                      <a:gd name="T79" fmla="*/ 523 h 669"/>
                      <a:gd name="T80" fmla="*/ 3524 w 4116"/>
                      <a:gd name="T81" fmla="*/ 609 h 669"/>
                      <a:gd name="T82" fmla="*/ 4116 w 4116"/>
                      <a:gd name="T83" fmla="*/ 607 h 669"/>
                      <a:gd name="T84" fmla="*/ 4116 w 4116"/>
                      <a:gd name="T85" fmla="*/ 579 h 669"/>
                      <a:gd name="T86" fmla="*/ 4097 w 4116"/>
                      <a:gd name="T87" fmla="*/ 579 h 669"/>
                      <a:gd name="T88" fmla="*/ 4097 w 4116"/>
                      <a:gd name="T89" fmla="*/ 538 h 669"/>
                      <a:gd name="T90" fmla="*/ 4115 w 4116"/>
                      <a:gd name="T91" fmla="*/ 536 h 669"/>
                      <a:gd name="T92" fmla="*/ 4115 w 4116"/>
                      <a:gd name="T93" fmla="*/ 412 h 669"/>
                      <a:gd name="T94" fmla="*/ 4099 w 4116"/>
                      <a:gd name="T95" fmla="*/ 386 h 669"/>
                      <a:gd name="T96" fmla="*/ 3962 w 4116"/>
                      <a:gd name="T97" fmla="*/ 313 h 669"/>
                      <a:gd name="T98" fmla="*/ 3810 w 4116"/>
                      <a:gd name="T99" fmla="*/ 250 h 669"/>
                      <a:gd name="T100" fmla="*/ 3628 w 4116"/>
                      <a:gd name="T101" fmla="*/ 190 h 669"/>
                      <a:gd name="T102" fmla="*/ 3430 w 4116"/>
                      <a:gd name="T103" fmla="*/ 140 h 669"/>
                      <a:gd name="T104" fmla="*/ 3248 w 4116"/>
                      <a:gd name="T105" fmla="*/ 99 h 669"/>
                      <a:gd name="T106" fmla="*/ 3075 w 4116"/>
                      <a:gd name="T107" fmla="*/ 66 h 669"/>
                      <a:gd name="T108" fmla="*/ 3015 w 4116"/>
                      <a:gd name="T109" fmla="*/ 66 h 669"/>
                      <a:gd name="T110" fmla="*/ 2976 w 4116"/>
                      <a:gd name="T111" fmla="*/ 85 h 669"/>
                      <a:gd name="T112" fmla="*/ 2791 w 4116"/>
                      <a:gd name="T113" fmla="*/ 113 h 669"/>
                      <a:gd name="T114" fmla="*/ 2645 w 4116"/>
                      <a:gd name="T115" fmla="*/ 127 h 669"/>
                      <a:gd name="T116" fmla="*/ 1877 w 4116"/>
                      <a:gd name="T117" fmla="*/ 75 h 669"/>
                      <a:gd name="T118" fmla="*/ 1509 w 4116"/>
                      <a:gd name="T119" fmla="*/ 44 h 669"/>
                      <a:gd name="T120" fmla="*/ 1162 w 4116"/>
                      <a:gd name="T121" fmla="*/ 16 h 669"/>
                      <a:gd name="T122" fmla="*/ 986 w 4116"/>
                      <a:gd name="T123" fmla="*/ 3 h 669"/>
                      <a:gd name="T124" fmla="*/ 206 w 4116"/>
                      <a:gd name="T125" fmla="*/ 0 h 6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4116" h="669">
                        <a:moveTo>
                          <a:pt x="206" y="0"/>
                        </a:moveTo>
                        <a:lnTo>
                          <a:pt x="25" y="0"/>
                        </a:lnTo>
                        <a:lnTo>
                          <a:pt x="0" y="103"/>
                        </a:lnTo>
                        <a:lnTo>
                          <a:pt x="81" y="103"/>
                        </a:lnTo>
                        <a:lnTo>
                          <a:pt x="81" y="477"/>
                        </a:lnTo>
                        <a:lnTo>
                          <a:pt x="240" y="646"/>
                        </a:lnTo>
                        <a:lnTo>
                          <a:pt x="275" y="663"/>
                        </a:lnTo>
                        <a:lnTo>
                          <a:pt x="305" y="669"/>
                        </a:lnTo>
                        <a:lnTo>
                          <a:pt x="300" y="583"/>
                        </a:lnTo>
                        <a:lnTo>
                          <a:pt x="296" y="482"/>
                        </a:lnTo>
                        <a:lnTo>
                          <a:pt x="317" y="396"/>
                        </a:lnTo>
                        <a:lnTo>
                          <a:pt x="346" y="332"/>
                        </a:lnTo>
                        <a:lnTo>
                          <a:pt x="385" y="276"/>
                        </a:lnTo>
                        <a:lnTo>
                          <a:pt x="440" y="222"/>
                        </a:lnTo>
                        <a:lnTo>
                          <a:pt x="505" y="181"/>
                        </a:lnTo>
                        <a:lnTo>
                          <a:pt x="596" y="155"/>
                        </a:lnTo>
                        <a:lnTo>
                          <a:pt x="715" y="145"/>
                        </a:lnTo>
                        <a:lnTo>
                          <a:pt x="798" y="168"/>
                        </a:lnTo>
                        <a:lnTo>
                          <a:pt x="858" y="203"/>
                        </a:lnTo>
                        <a:lnTo>
                          <a:pt x="908" y="244"/>
                        </a:lnTo>
                        <a:lnTo>
                          <a:pt x="969" y="308"/>
                        </a:lnTo>
                        <a:lnTo>
                          <a:pt x="1007" y="378"/>
                        </a:lnTo>
                        <a:lnTo>
                          <a:pt x="1033" y="440"/>
                        </a:lnTo>
                        <a:lnTo>
                          <a:pt x="1041" y="501"/>
                        </a:lnTo>
                        <a:lnTo>
                          <a:pt x="1041" y="632"/>
                        </a:lnTo>
                        <a:lnTo>
                          <a:pt x="2839" y="669"/>
                        </a:lnTo>
                        <a:lnTo>
                          <a:pt x="2839" y="541"/>
                        </a:lnTo>
                        <a:lnTo>
                          <a:pt x="2864" y="454"/>
                        </a:lnTo>
                        <a:lnTo>
                          <a:pt x="2893" y="386"/>
                        </a:lnTo>
                        <a:lnTo>
                          <a:pt x="2938" y="323"/>
                        </a:lnTo>
                        <a:lnTo>
                          <a:pt x="3001" y="267"/>
                        </a:lnTo>
                        <a:lnTo>
                          <a:pt x="3066" y="230"/>
                        </a:lnTo>
                        <a:lnTo>
                          <a:pt x="3129" y="209"/>
                        </a:lnTo>
                        <a:lnTo>
                          <a:pt x="3241" y="209"/>
                        </a:lnTo>
                        <a:lnTo>
                          <a:pt x="3301" y="222"/>
                        </a:lnTo>
                        <a:lnTo>
                          <a:pt x="3361" y="250"/>
                        </a:lnTo>
                        <a:lnTo>
                          <a:pt x="3416" y="299"/>
                        </a:lnTo>
                        <a:lnTo>
                          <a:pt x="3468" y="364"/>
                        </a:lnTo>
                        <a:lnTo>
                          <a:pt x="3503" y="440"/>
                        </a:lnTo>
                        <a:lnTo>
                          <a:pt x="3524" y="523"/>
                        </a:lnTo>
                        <a:lnTo>
                          <a:pt x="3524" y="609"/>
                        </a:lnTo>
                        <a:lnTo>
                          <a:pt x="4116" y="607"/>
                        </a:lnTo>
                        <a:lnTo>
                          <a:pt x="4116" y="579"/>
                        </a:lnTo>
                        <a:lnTo>
                          <a:pt x="4097" y="579"/>
                        </a:lnTo>
                        <a:lnTo>
                          <a:pt x="4097" y="538"/>
                        </a:lnTo>
                        <a:lnTo>
                          <a:pt x="4115" y="536"/>
                        </a:lnTo>
                        <a:lnTo>
                          <a:pt x="4115" y="412"/>
                        </a:lnTo>
                        <a:lnTo>
                          <a:pt x="4099" y="386"/>
                        </a:lnTo>
                        <a:lnTo>
                          <a:pt x="3962" y="313"/>
                        </a:lnTo>
                        <a:lnTo>
                          <a:pt x="3810" y="250"/>
                        </a:lnTo>
                        <a:lnTo>
                          <a:pt x="3628" y="190"/>
                        </a:lnTo>
                        <a:lnTo>
                          <a:pt x="3430" y="140"/>
                        </a:lnTo>
                        <a:lnTo>
                          <a:pt x="3248" y="99"/>
                        </a:lnTo>
                        <a:lnTo>
                          <a:pt x="3075" y="66"/>
                        </a:lnTo>
                        <a:lnTo>
                          <a:pt x="3015" y="66"/>
                        </a:lnTo>
                        <a:lnTo>
                          <a:pt x="2976" y="85"/>
                        </a:lnTo>
                        <a:lnTo>
                          <a:pt x="2791" y="113"/>
                        </a:lnTo>
                        <a:lnTo>
                          <a:pt x="2645" y="127"/>
                        </a:lnTo>
                        <a:lnTo>
                          <a:pt x="1877" y="75"/>
                        </a:lnTo>
                        <a:lnTo>
                          <a:pt x="1509" y="44"/>
                        </a:lnTo>
                        <a:lnTo>
                          <a:pt x="1162" y="16"/>
                        </a:lnTo>
                        <a:lnTo>
                          <a:pt x="986" y="3"/>
                        </a:lnTo>
                        <a:lnTo>
                          <a:pt x="206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297" name="Freeform 161"/>
                  <p:cNvSpPr>
                    <a:spLocks/>
                  </p:cNvSpPr>
                  <p:nvPr/>
                </p:nvSpPr>
                <p:spPr bwMode="auto">
                  <a:xfrm>
                    <a:off x="2180" y="4434"/>
                    <a:ext cx="83" cy="100"/>
                  </a:xfrm>
                  <a:custGeom>
                    <a:avLst/>
                    <a:gdLst>
                      <a:gd name="T0" fmla="*/ 0 w 831"/>
                      <a:gd name="T1" fmla="*/ 0 h 602"/>
                      <a:gd name="T2" fmla="*/ 0 w 831"/>
                      <a:gd name="T3" fmla="*/ 588 h 602"/>
                      <a:gd name="T4" fmla="*/ 831 w 831"/>
                      <a:gd name="T5" fmla="*/ 602 h 602"/>
                      <a:gd name="T6" fmla="*/ 831 w 831"/>
                      <a:gd name="T7" fmla="*/ 63 h 602"/>
                      <a:gd name="T8" fmla="*/ 721 w 831"/>
                      <a:gd name="T9" fmla="*/ 51 h 602"/>
                      <a:gd name="T10" fmla="*/ 569 w 831"/>
                      <a:gd name="T11" fmla="*/ 40 h 602"/>
                      <a:gd name="T12" fmla="*/ 417 w 831"/>
                      <a:gd name="T13" fmla="*/ 33 h 602"/>
                      <a:gd name="T14" fmla="*/ 318 w 831"/>
                      <a:gd name="T15" fmla="*/ 23 h 602"/>
                      <a:gd name="T16" fmla="*/ 221 w 831"/>
                      <a:gd name="T17" fmla="*/ 17 h 602"/>
                      <a:gd name="T18" fmla="*/ 90 w 831"/>
                      <a:gd name="T19" fmla="*/ 5 h 602"/>
                      <a:gd name="T20" fmla="*/ 0 w 831"/>
                      <a:gd name="T21" fmla="*/ 0 h 6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831" h="602">
                        <a:moveTo>
                          <a:pt x="0" y="0"/>
                        </a:moveTo>
                        <a:lnTo>
                          <a:pt x="0" y="588"/>
                        </a:lnTo>
                        <a:lnTo>
                          <a:pt x="831" y="602"/>
                        </a:lnTo>
                        <a:lnTo>
                          <a:pt x="831" y="63"/>
                        </a:lnTo>
                        <a:lnTo>
                          <a:pt x="721" y="51"/>
                        </a:lnTo>
                        <a:lnTo>
                          <a:pt x="569" y="40"/>
                        </a:lnTo>
                        <a:lnTo>
                          <a:pt x="417" y="33"/>
                        </a:lnTo>
                        <a:lnTo>
                          <a:pt x="318" y="23"/>
                        </a:lnTo>
                        <a:lnTo>
                          <a:pt x="221" y="17"/>
                        </a:lnTo>
                        <a:lnTo>
                          <a:pt x="90" y="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grpSp>
                <p:nvGrpSpPr>
                  <p:cNvPr id="347298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2113" y="4401"/>
                    <a:ext cx="140" cy="115"/>
                    <a:chOff x="2113" y="4401"/>
                    <a:chExt cx="140" cy="115"/>
                  </a:xfrm>
                </p:grpSpPr>
                <p:sp>
                  <p:nvSpPr>
                    <p:cNvPr id="347299" name="Oval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3" y="4401"/>
                      <a:ext cx="16" cy="17"/>
                    </a:xfrm>
                    <a:prstGeom prst="ellipse">
                      <a:avLst/>
                    </a:prstGeom>
                    <a:solidFill>
                      <a:srgbClr val="D6D6D6"/>
                    </a:solidFill>
                    <a:ln w="1588">
                      <a:solidFill>
                        <a:srgbClr val="D6D6D6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47300" name="Oval 1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6" y="4407"/>
                      <a:ext cx="3" cy="5"/>
                    </a:xfrm>
                    <a:prstGeom prst="ellipse">
                      <a:avLst/>
                    </a:prstGeom>
                    <a:solidFill>
                      <a:srgbClr val="CECECE"/>
                    </a:solidFill>
                    <a:ln w="1588">
                      <a:solidFill>
                        <a:srgbClr val="CECECE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grpSp>
                  <p:nvGrpSpPr>
                    <p:cNvPr id="347301" name="Group 1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5" y="4448"/>
                      <a:ext cx="88" cy="68"/>
                      <a:chOff x="2165" y="4448"/>
                      <a:chExt cx="88" cy="68"/>
                    </a:xfrm>
                  </p:grpSpPr>
                  <p:sp>
                    <p:nvSpPr>
                      <p:cNvPr id="347302" name="Freeform 1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65" y="4494"/>
                        <a:ext cx="88" cy="22"/>
                      </a:xfrm>
                      <a:custGeom>
                        <a:avLst/>
                        <a:gdLst>
                          <a:gd name="T0" fmla="*/ 0 w 879"/>
                          <a:gd name="T1" fmla="*/ 74 h 132"/>
                          <a:gd name="T2" fmla="*/ 0 w 879"/>
                          <a:gd name="T3" fmla="*/ 132 h 132"/>
                          <a:gd name="T4" fmla="*/ 879 w 879"/>
                          <a:gd name="T5" fmla="*/ 0 h 132"/>
                          <a:gd name="T6" fmla="*/ 0 w 879"/>
                          <a:gd name="T7" fmla="*/ 74 h 13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79" h="132">
                            <a:moveTo>
                              <a:pt x="0" y="74"/>
                            </a:moveTo>
                            <a:lnTo>
                              <a:pt x="0" y="132"/>
                            </a:lnTo>
                            <a:lnTo>
                              <a:pt x="879" y="0"/>
                            </a:lnTo>
                            <a:lnTo>
                              <a:pt x="0" y="74"/>
                            </a:lnTo>
                            <a:close/>
                          </a:path>
                        </a:pathLst>
                      </a:custGeom>
                      <a:solidFill>
                        <a:srgbClr val="D6D6D6"/>
                      </a:solidFill>
                      <a:ln w="1588">
                        <a:solidFill>
                          <a:srgbClr val="D6D6D6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47303" name="Freeform 16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65" y="4448"/>
                        <a:ext cx="87" cy="26"/>
                      </a:xfrm>
                      <a:custGeom>
                        <a:avLst/>
                        <a:gdLst>
                          <a:gd name="T0" fmla="*/ 0 w 869"/>
                          <a:gd name="T1" fmla="*/ 0 h 156"/>
                          <a:gd name="T2" fmla="*/ 0 w 869"/>
                          <a:gd name="T3" fmla="*/ 61 h 156"/>
                          <a:gd name="T4" fmla="*/ 869 w 869"/>
                          <a:gd name="T5" fmla="*/ 156 h 156"/>
                          <a:gd name="T6" fmla="*/ 0 w 869"/>
                          <a:gd name="T7" fmla="*/ 0 h 15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69" h="156">
                            <a:moveTo>
                              <a:pt x="0" y="0"/>
                            </a:moveTo>
                            <a:lnTo>
                              <a:pt x="0" y="61"/>
                            </a:lnTo>
                            <a:lnTo>
                              <a:pt x="869" y="15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6D6D6"/>
                      </a:solidFill>
                      <a:ln w="1588">
                        <a:solidFill>
                          <a:srgbClr val="D6D6D6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47304" name="Freeform 16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65" y="4463"/>
                        <a:ext cx="87" cy="16"/>
                      </a:xfrm>
                      <a:custGeom>
                        <a:avLst/>
                        <a:gdLst>
                          <a:gd name="T0" fmla="*/ 0 w 869"/>
                          <a:gd name="T1" fmla="*/ 0 h 96"/>
                          <a:gd name="T2" fmla="*/ 0 w 869"/>
                          <a:gd name="T3" fmla="*/ 59 h 96"/>
                          <a:gd name="T4" fmla="*/ 869 w 869"/>
                          <a:gd name="T5" fmla="*/ 96 h 96"/>
                          <a:gd name="T6" fmla="*/ 0 w 869"/>
                          <a:gd name="T7" fmla="*/ 0 h 9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69" h="96">
                            <a:moveTo>
                              <a:pt x="0" y="0"/>
                            </a:moveTo>
                            <a:lnTo>
                              <a:pt x="0" y="59"/>
                            </a:lnTo>
                            <a:lnTo>
                              <a:pt x="869" y="9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6D6D6"/>
                      </a:solidFill>
                      <a:ln w="1588">
                        <a:solidFill>
                          <a:srgbClr val="D6D6D6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47305" name="Freeform 16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65" y="4478"/>
                        <a:ext cx="88" cy="9"/>
                      </a:xfrm>
                      <a:custGeom>
                        <a:avLst/>
                        <a:gdLst>
                          <a:gd name="T0" fmla="*/ 0 w 879"/>
                          <a:gd name="T1" fmla="*/ 0 h 59"/>
                          <a:gd name="T2" fmla="*/ 0 w 879"/>
                          <a:gd name="T3" fmla="*/ 59 h 59"/>
                          <a:gd name="T4" fmla="*/ 879 w 879"/>
                          <a:gd name="T5" fmla="*/ 36 h 59"/>
                          <a:gd name="T6" fmla="*/ 0 w 879"/>
                          <a:gd name="T7" fmla="*/ 0 h 5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79" h="59">
                            <a:moveTo>
                              <a:pt x="0" y="0"/>
                            </a:moveTo>
                            <a:lnTo>
                              <a:pt x="0" y="59"/>
                            </a:lnTo>
                            <a:lnTo>
                              <a:pt x="879" y="36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D6D6D6"/>
                      </a:solidFill>
                      <a:ln w="1588">
                        <a:solidFill>
                          <a:srgbClr val="D6D6D6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  <p:sp>
                    <p:nvSpPr>
                      <p:cNvPr id="347306" name="Freeform 17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65" y="4489"/>
                        <a:ext cx="88" cy="13"/>
                      </a:xfrm>
                      <a:custGeom>
                        <a:avLst/>
                        <a:gdLst>
                          <a:gd name="T0" fmla="*/ 0 w 879"/>
                          <a:gd name="T1" fmla="*/ 18 h 78"/>
                          <a:gd name="T2" fmla="*/ 0 w 879"/>
                          <a:gd name="T3" fmla="*/ 78 h 78"/>
                          <a:gd name="T4" fmla="*/ 879 w 879"/>
                          <a:gd name="T5" fmla="*/ 0 h 78"/>
                          <a:gd name="T6" fmla="*/ 0 w 879"/>
                          <a:gd name="T7" fmla="*/ 18 h 7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879" h="78">
                            <a:moveTo>
                              <a:pt x="0" y="18"/>
                            </a:moveTo>
                            <a:lnTo>
                              <a:pt x="0" y="78"/>
                            </a:lnTo>
                            <a:lnTo>
                              <a:pt x="879" y="0"/>
                            </a:lnTo>
                            <a:lnTo>
                              <a:pt x="0" y="18"/>
                            </a:lnTo>
                            <a:close/>
                          </a:path>
                        </a:pathLst>
                      </a:custGeom>
                      <a:solidFill>
                        <a:srgbClr val="D6D6D6"/>
                      </a:solidFill>
                      <a:ln w="1588">
                        <a:solidFill>
                          <a:srgbClr val="D6D6D6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</p:grpSp>
            </p:grpSp>
          </p:grpSp>
          <p:grpSp>
            <p:nvGrpSpPr>
              <p:cNvPr id="347307" name="Group 171"/>
              <p:cNvGrpSpPr>
                <a:grpSpLocks/>
              </p:cNvGrpSpPr>
              <p:nvPr/>
            </p:nvGrpSpPr>
            <p:grpSpPr bwMode="auto">
              <a:xfrm>
                <a:off x="2048" y="4453"/>
                <a:ext cx="318" cy="118"/>
                <a:chOff x="2048" y="4453"/>
                <a:chExt cx="318" cy="118"/>
              </a:xfrm>
            </p:grpSpPr>
            <p:grpSp>
              <p:nvGrpSpPr>
                <p:cNvPr id="347308" name="Group 172"/>
                <p:cNvGrpSpPr>
                  <a:grpSpLocks/>
                </p:cNvGrpSpPr>
                <p:nvPr/>
              </p:nvGrpSpPr>
              <p:grpSpPr bwMode="auto">
                <a:xfrm>
                  <a:off x="2300" y="4453"/>
                  <a:ext cx="66" cy="118"/>
                  <a:chOff x="2300" y="4453"/>
                  <a:chExt cx="66" cy="118"/>
                </a:xfrm>
              </p:grpSpPr>
              <p:sp>
                <p:nvSpPr>
                  <p:cNvPr id="347309" name="Oval 173"/>
                  <p:cNvSpPr>
                    <a:spLocks noChangeArrowheads="1"/>
                  </p:cNvSpPr>
                  <p:nvPr/>
                </p:nvSpPr>
                <p:spPr bwMode="auto">
                  <a:xfrm>
                    <a:off x="2300" y="4453"/>
                    <a:ext cx="66" cy="118"/>
                  </a:xfrm>
                  <a:prstGeom prst="ellipse">
                    <a:avLst/>
                  </a:prstGeom>
                  <a:solidFill>
                    <a:srgbClr val="CECECE"/>
                  </a:solidFill>
                  <a:ln w="1588">
                    <a:solidFill>
                      <a:srgbClr val="CECECE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310" name="Freeform 174"/>
                  <p:cNvSpPr>
                    <a:spLocks/>
                  </p:cNvSpPr>
                  <p:nvPr/>
                </p:nvSpPr>
                <p:spPr bwMode="auto">
                  <a:xfrm>
                    <a:off x="2328" y="4530"/>
                    <a:ext cx="11" cy="25"/>
                  </a:xfrm>
                  <a:custGeom>
                    <a:avLst/>
                    <a:gdLst>
                      <a:gd name="T0" fmla="*/ 0 w 114"/>
                      <a:gd name="T1" fmla="*/ 139 h 149"/>
                      <a:gd name="T2" fmla="*/ 45 w 114"/>
                      <a:gd name="T3" fmla="*/ 0 h 149"/>
                      <a:gd name="T4" fmla="*/ 72 w 114"/>
                      <a:gd name="T5" fmla="*/ 0 h 149"/>
                      <a:gd name="T6" fmla="*/ 114 w 114"/>
                      <a:gd name="T7" fmla="*/ 144 h 149"/>
                      <a:gd name="T8" fmla="*/ 59 w 114"/>
                      <a:gd name="T9" fmla="*/ 149 h 149"/>
                      <a:gd name="T10" fmla="*/ 0 w 114"/>
                      <a:gd name="T11" fmla="*/ 139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4" h="149">
                        <a:moveTo>
                          <a:pt x="0" y="139"/>
                        </a:moveTo>
                        <a:lnTo>
                          <a:pt x="45" y="0"/>
                        </a:lnTo>
                        <a:lnTo>
                          <a:pt x="72" y="0"/>
                        </a:lnTo>
                        <a:lnTo>
                          <a:pt x="114" y="144"/>
                        </a:lnTo>
                        <a:lnTo>
                          <a:pt x="59" y="149"/>
                        </a:lnTo>
                        <a:lnTo>
                          <a:pt x="0" y="139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311" name="Freeform 175"/>
                  <p:cNvSpPr>
                    <a:spLocks/>
                  </p:cNvSpPr>
                  <p:nvPr/>
                </p:nvSpPr>
                <p:spPr bwMode="auto">
                  <a:xfrm>
                    <a:off x="2327" y="4469"/>
                    <a:ext cx="12" cy="25"/>
                  </a:xfrm>
                  <a:custGeom>
                    <a:avLst/>
                    <a:gdLst>
                      <a:gd name="T0" fmla="*/ 0 w 116"/>
                      <a:gd name="T1" fmla="*/ 10 h 149"/>
                      <a:gd name="T2" fmla="*/ 47 w 116"/>
                      <a:gd name="T3" fmla="*/ 149 h 149"/>
                      <a:gd name="T4" fmla="*/ 73 w 116"/>
                      <a:gd name="T5" fmla="*/ 149 h 149"/>
                      <a:gd name="T6" fmla="*/ 116 w 116"/>
                      <a:gd name="T7" fmla="*/ 6 h 149"/>
                      <a:gd name="T8" fmla="*/ 60 w 116"/>
                      <a:gd name="T9" fmla="*/ 0 h 149"/>
                      <a:gd name="T10" fmla="*/ 0 w 116"/>
                      <a:gd name="T11" fmla="*/ 10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6" h="149">
                        <a:moveTo>
                          <a:pt x="0" y="10"/>
                        </a:moveTo>
                        <a:lnTo>
                          <a:pt x="47" y="149"/>
                        </a:lnTo>
                        <a:lnTo>
                          <a:pt x="73" y="149"/>
                        </a:lnTo>
                        <a:lnTo>
                          <a:pt x="116" y="6"/>
                        </a:lnTo>
                        <a:lnTo>
                          <a:pt x="60" y="0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312" name="Freeform 176"/>
                  <p:cNvSpPr>
                    <a:spLocks/>
                  </p:cNvSpPr>
                  <p:nvPr/>
                </p:nvSpPr>
                <p:spPr bwMode="auto">
                  <a:xfrm>
                    <a:off x="2343" y="4501"/>
                    <a:ext cx="14" cy="21"/>
                  </a:xfrm>
                  <a:custGeom>
                    <a:avLst/>
                    <a:gdLst>
                      <a:gd name="T0" fmla="*/ 129 w 139"/>
                      <a:gd name="T1" fmla="*/ 0 h 122"/>
                      <a:gd name="T2" fmla="*/ 0 w 139"/>
                      <a:gd name="T3" fmla="*/ 49 h 122"/>
                      <a:gd name="T4" fmla="*/ 0 w 139"/>
                      <a:gd name="T5" fmla="*/ 78 h 122"/>
                      <a:gd name="T6" fmla="*/ 133 w 139"/>
                      <a:gd name="T7" fmla="*/ 122 h 122"/>
                      <a:gd name="T8" fmla="*/ 139 w 139"/>
                      <a:gd name="T9" fmla="*/ 64 h 122"/>
                      <a:gd name="T10" fmla="*/ 129 w 139"/>
                      <a:gd name="T11" fmla="*/ 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9" h="122">
                        <a:moveTo>
                          <a:pt x="129" y="0"/>
                        </a:moveTo>
                        <a:lnTo>
                          <a:pt x="0" y="49"/>
                        </a:lnTo>
                        <a:lnTo>
                          <a:pt x="0" y="78"/>
                        </a:lnTo>
                        <a:lnTo>
                          <a:pt x="133" y="122"/>
                        </a:lnTo>
                        <a:lnTo>
                          <a:pt x="139" y="64"/>
                        </a:lnTo>
                        <a:lnTo>
                          <a:pt x="129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313" name="Freeform 177"/>
                  <p:cNvSpPr>
                    <a:spLocks/>
                  </p:cNvSpPr>
                  <p:nvPr/>
                </p:nvSpPr>
                <p:spPr bwMode="auto">
                  <a:xfrm>
                    <a:off x="2309" y="4501"/>
                    <a:ext cx="14" cy="21"/>
                  </a:xfrm>
                  <a:custGeom>
                    <a:avLst/>
                    <a:gdLst>
                      <a:gd name="T0" fmla="*/ 10 w 139"/>
                      <a:gd name="T1" fmla="*/ 0 h 122"/>
                      <a:gd name="T2" fmla="*/ 139 w 139"/>
                      <a:gd name="T3" fmla="*/ 49 h 122"/>
                      <a:gd name="T4" fmla="*/ 139 w 139"/>
                      <a:gd name="T5" fmla="*/ 78 h 122"/>
                      <a:gd name="T6" fmla="*/ 5 w 139"/>
                      <a:gd name="T7" fmla="*/ 122 h 122"/>
                      <a:gd name="T8" fmla="*/ 0 w 139"/>
                      <a:gd name="T9" fmla="*/ 64 h 122"/>
                      <a:gd name="T10" fmla="*/ 10 w 139"/>
                      <a:gd name="T11" fmla="*/ 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39" h="122">
                        <a:moveTo>
                          <a:pt x="10" y="0"/>
                        </a:moveTo>
                        <a:lnTo>
                          <a:pt x="139" y="49"/>
                        </a:lnTo>
                        <a:lnTo>
                          <a:pt x="139" y="78"/>
                        </a:lnTo>
                        <a:lnTo>
                          <a:pt x="5" y="122"/>
                        </a:lnTo>
                        <a:lnTo>
                          <a:pt x="0" y="64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314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2310" y="4468"/>
                    <a:ext cx="46" cy="86"/>
                  </a:xfrm>
                  <a:prstGeom prst="ellipse">
                    <a:avLst/>
                  </a:prstGeom>
                  <a:noFill/>
                  <a:ln w="317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grpSp>
                <p:nvGrpSpPr>
                  <p:cNvPr id="347315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2324" y="4495"/>
                    <a:ext cx="18" cy="33"/>
                    <a:chOff x="2324" y="4495"/>
                    <a:chExt cx="18" cy="33"/>
                  </a:xfrm>
                </p:grpSpPr>
                <p:sp>
                  <p:nvSpPr>
                    <p:cNvPr id="347316" name="Oval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4" y="4495"/>
                      <a:ext cx="18" cy="33"/>
                    </a:xfrm>
                    <a:prstGeom prst="ellipse">
                      <a:avLst/>
                    </a:prstGeom>
                    <a:solidFill>
                      <a:srgbClr val="CECECE"/>
                    </a:solidFill>
                    <a:ln w="3175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47317" name="Oval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28" y="4502"/>
                      <a:ext cx="10" cy="19"/>
                    </a:xfrm>
                    <a:prstGeom prst="ellipse">
                      <a:avLst/>
                    </a:prstGeom>
                    <a:solidFill>
                      <a:srgbClr val="CECECE"/>
                    </a:solidFill>
                    <a:ln w="3175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</p:grpSp>
            <p:grpSp>
              <p:nvGrpSpPr>
                <p:cNvPr id="347318" name="Group 182"/>
                <p:cNvGrpSpPr>
                  <a:grpSpLocks/>
                </p:cNvGrpSpPr>
                <p:nvPr/>
              </p:nvGrpSpPr>
              <p:grpSpPr bwMode="auto">
                <a:xfrm>
                  <a:off x="2048" y="4453"/>
                  <a:ext cx="66" cy="118"/>
                  <a:chOff x="2048" y="4453"/>
                  <a:chExt cx="66" cy="118"/>
                </a:xfrm>
              </p:grpSpPr>
              <p:sp>
                <p:nvSpPr>
                  <p:cNvPr id="347319" name="Oval 183"/>
                  <p:cNvSpPr>
                    <a:spLocks noChangeArrowheads="1"/>
                  </p:cNvSpPr>
                  <p:nvPr/>
                </p:nvSpPr>
                <p:spPr bwMode="auto">
                  <a:xfrm>
                    <a:off x="2048" y="4453"/>
                    <a:ext cx="66" cy="118"/>
                  </a:xfrm>
                  <a:prstGeom prst="ellipse">
                    <a:avLst/>
                  </a:prstGeom>
                  <a:solidFill>
                    <a:srgbClr val="CECECE"/>
                  </a:solidFill>
                  <a:ln w="1588">
                    <a:solidFill>
                      <a:srgbClr val="CECECE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320" name="Freeform 184"/>
                  <p:cNvSpPr>
                    <a:spLocks/>
                  </p:cNvSpPr>
                  <p:nvPr/>
                </p:nvSpPr>
                <p:spPr bwMode="auto">
                  <a:xfrm>
                    <a:off x="2076" y="4530"/>
                    <a:ext cx="11" cy="25"/>
                  </a:xfrm>
                  <a:custGeom>
                    <a:avLst/>
                    <a:gdLst>
                      <a:gd name="T0" fmla="*/ 0 w 113"/>
                      <a:gd name="T1" fmla="*/ 139 h 149"/>
                      <a:gd name="T2" fmla="*/ 43 w 113"/>
                      <a:gd name="T3" fmla="*/ 0 h 149"/>
                      <a:gd name="T4" fmla="*/ 70 w 113"/>
                      <a:gd name="T5" fmla="*/ 0 h 149"/>
                      <a:gd name="T6" fmla="*/ 113 w 113"/>
                      <a:gd name="T7" fmla="*/ 144 h 149"/>
                      <a:gd name="T8" fmla="*/ 58 w 113"/>
                      <a:gd name="T9" fmla="*/ 149 h 149"/>
                      <a:gd name="T10" fmla="*/ 0 w 113"/>
                      <a:gd name="T11" fmla="*/ 139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3" h="149">
                        <a:moveTo>
                          <a:pt x="0" y="139"/>
                        </a:moveTo>
                        <a:lnTo>
                          <a:pt x="43" y="0"/>
                        </a:lnTo>
                        <a:lnTo>
                          <a:pt x="70" y="0"/>
                        </a:lnTo>
                        <a:lnTo>
                          <a:pt x="113" y="144"/>
                        </a:lnTo>
                        <a:lnTo>
                          <a:pt x="58" y="149"/>
                        </a:lnTo>
                        <a:lnTo>
                          <a:pt x="0" y="139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321" name="Freeform 185"/>
                  <p:cNvSpPr>
                    <a:spLocks/>
                  </p:cNvSpPr>
                  <p:nvPr/>
                </p:nvSpPr>
                <p:spPr bwMode="auto">
                  <a:xfrm>
                    <a:off x="2075" y="4469"/>
                    <a:ext cx="12" cy="25"/>
                  </a:xfrm>
                  <a:custGeom>
                    <a:avLst/>
                    <a:gdLst>
                      <a:gd name="T0" fmla="*/ 0 w 117"/>
                      <a:gd name="T1" fmla="*/ 10 h 149"/>
                      <a:gd name="T2" fmla="*/ 46 w 117"/>
                      <a:gd name="T3" fmla="*/ 149 h 149"/>
                      <a:gd name="T4" fmla="*/ 74 w 117"/>
                      <a:gd name="T5" fmla="*/ 149 h 149"/>
                      <a:gd name="T6" fmla="*/ 117 w 117"/>
                      <a:gd name="T7" fmla="*/ 6 h 149"/>
                      <a:gd name="T8" fmla="*/ 60 w 117"/>
                      <a:gd name="T9" fmla="*/ 0 h 149"/>
                      <a:gd name="T10" fmla="*/ 0 w 117"/>
                      <a:gd name="T11" fmla="*/ 10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7" h="149">
                        <a:moveTo>
                          <a:pt x="0" y="10"/>
                        </a:moveTo>
                        <a:lnTo>
                          <a:pt x="46" y="149"/>
                        </a:lnTo>
                        <a:lnTo>
                          <a:pt x="74" y="149"/>
                        </a:lnTo>
                        <a:lnTo>
                          <a:pt x="117" y="6"/>
                        </a:lnTo>
                        <a:lnTo>
                          <a:pt x="60" y="0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322" name="Freeform 186"/>
                  <p:cNvSpPr>
                    <a:spLocks/>
                  </p:cNvSpPr>
                  <p:nvPr/>
                </p:nvSpPr>
                <p:spPr bwMode="auto">
                  <a:xfrm>
                    <a:off x="2091" y="4501"/>
                    <a:ext cx="14" cy="21"/>
                  </a:xfrm>
                  <a:custGeom>
                    <a:avLst/>
                    <a:gdLst>
                      <a:gd name="T0" fmla="*/ 130 w 140"/>
                      <a:gd name="T1" fmla="*/ 0 h 122"/>
                      <a:gd name="T2" fmla="*/ 0 w 140"/>
                      <a:gd name="T3" fmla="*/ 49 h 122"/>
                      <a:gd name="T4" fmla="*/ 0 w 140"/>
                      <a:gd name="T5" fmla="*/ 78 h 122"/>
                      <a:gd name="T6" fmla="*/ 134 w 140"/>
                      <a:gd name="T7" fmla="*/ 122 h 122"/>
                      <a:gd name="T8" fmla="*/ 140 w 140"/>
                      <a:gd name="T9" fmla="*/ 64 h 122"/>
                      <a:gd name="T10" fmla="*/ 130 w 140"/>
                      <a:gd name="T11" fmla="*/ 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0" h="122">
                        <a:moveTo>
                          <a:pt x="130" y="0"/>
                        </a:moveTo>
                        <a:lnTo>
                          <a:pt x="0" y="49"/>
                        </a:lnTo>
                        <a:lnTo>
                          <a:pt x="0" y="78"/>
                        </a:lnTo>
                        <a:lnTo>
                          <a:pt x="134" y="122"/>
                        </a:lnTo>
                        <a:lnTo>
                          <a:pt x="140" y="64"/>
                        </a:lnTo>
                        <a:lnTo>
                          <a:pt x="130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323" name="Freeform 187"/>
                  <p:cNvSpPr>
                    <a:spLocks/>
                  </p:cNvSpPr>
                  <p:nvPr/>
                </p:nvSpPr>
                <p:spPr bwMode="auto">
                  <a:xfrm>
                    <a:off x="2057" y="4501"/>
                    <a:ext cx="14" cy="21"/>
                  </a:xfrm>
                  <a:custGeom>
                    <a:avLst/>
                    <a:gdLst>
                      <a:gd name="T0" fmla="*/ 10 w 140"/>
                      <a:gd name="T1" fmla="*/ 0 h 122"/>
                      <a:gd name="T2" fmla="*/ 140 w 140"/>
                      <a:gd name="T3" fmla="*/ 49 h 122"/>
                      <a:gd name="T4" fmla="*/ 140 w 140"/>
                      <a:gd name="T5" fmla="*/ 78 h 122"/>
                      <a:gd name="T6" fmla="*/ 6 w 140"/>
                      <a:gd name="T7" fmla="*/ 122 h 122"/>
                      <a:gd name="T8" fmla="*/ 0 w 140"/>
                      <a:gd name="T9" fmla="*/ 64 h 122"/>
                      <a:gd name="T10" fmla="*/ 10 w 140"/>
                      <a:gd name="T11" fmla="*/ 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40" h="122">
                        <a:moveTo>
                          <a:pt x="10" y="0"/>
                        </a:moveTo>
                        <a:lnTo>
                          <a:pt x="140" y="49"/>
                        </a:lnTo>
                        <a:lnTo>
                          <a:pt x="140" y="78"/>
                        </a:lnTo>
                        <a:lnTo>
                          <a:pt x="6" y="122"/>
                        </a:lnTo>
                        <a:lnTo>
                          <a:pt x="0" y="64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rgbClr val="DEDEDE"/>
                  </a:solidFill>
                  <a:ln w="1588">
                    <a:solidFill>
                      <a:srgbClr val="CECECE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sp>
                <p:nvSpPr>
                  <p:cNvPr id="347324" name="Oval 188"/>
                  <p:cNvSpPr>
                    <a:spLocks noChangeArrowheads="1"/>
                  </p:cNvSpPr>
                  <p:nvPr/>
                </p:nvSpPr>
                <p:spPr bwMode="auto">
                  <a:xfrm>
                    <a:off x="2057" y="4468"/>
                    <a:ext cx="47" cy="86"/>
                  </a:xfrm>
                  <a:prstGeom prst="ellipse">
                    <a:avLst/>
                  </a:prstGeom>
                  <a:noFill/>
                  <a:ln w="317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  <p:grpSp>
                <p:nvGrpSpPr>
                  <p:cNvPr id="347325" name="Group 189"/>
                  <p:cNvGrpSpPr>
                    <a:grpSpLocks/>
                  </p:cNvGrpSpPr>
                  <p:nvPr/>
                </p:nvGrpSpPr>
                <p:grpSpPr bwMode="auto">
                  <a:xfrm>
                    <a:off x="2072" y="4495"/>
                    <a:ext cx="18" cy="33"/>
                    <a:chOff x="2072" y="4495"/>
                    <a:chExt cx="18" cy="33"/>
                  </a:xfrm>
                </p:grpSpPr>
                <p:sp>
                  <p:nvSpPr>
                    <p:cNvPr id="347326" name="Oval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2" y="4495"/>
                      <a:ext cx="18" cy="33"/>
                    </a:xfrm>
                    <a:prstGeom prst="ellipse">
                      <a:avLst/>
                    </a:prstGeom>
                    <a:solidFill>
                      <a:srgbClr val="CECECE"/>
                    </a:solidFill>
                    <a:ln w="3175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  <p:sp>
                  <p:nvSpPr>
                    <p:cNvPr id="347327" name="Oval 1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6" y="4502"/>
                      <a:ext cx="9" cy="19"/>
                    </a:xfrm>
                    <a:prstGeom prst="ellipse">
                      <a:avLst/>
                    </a:prstGeom>
                    <a:solidFill>
                      <a:srgbClr val="CECECE"/>
                    </a:solidFill>
                    <a:ln w="3175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</p:grpSp>
          </p:grpSp>
        </p:grpSp>
        <p:sp>
          <p:nvSpPr>
            <p:cNvPr id="347328" name="Arc 192"/>
            <p:cNvSpPr>
              <a:spLocks/>
            </p:cNvSpPr>
            <p:nvPr/>
          </p:nvSpPr>
          <p:spPr bwMode="auto">
            <a:xfrm>
              <a:off x="2873" y="4782"/>
              <a:ext cx="462" cy="2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7329" name="Line 193"/>
            <p:cNvSpPr>
              <a:spLocks noChangeShapeType="1"/>
            </p:cNvSpPr>
            <p:nvPr/>
          </p:nvSpPr>
          <p:spPr bwMode="auto">
            <a:xfrm>
              <a:off x="2868" y="4785"/>
              <a:ext cx="0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47331" name="Line 195"/>
          <p:cNvSpPr>
            <a:spLocks noChangeShapeType="1"/>
          </p:cNvSpPr>
          <p:nvPr/>
        </p:nvSpPr>
        <p:spPr bwMode="auto">
          <a:xfrm flipV="1">
            <a:off x="1778000" y="4810125"/>
            <a:ext cx="0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7332" name="Line 196"/>
          <p:cNvSpPr>
            <a:spLocks noChangeShapeType="1"/>
          </p:cNvSpPr>
          <p:nvPr/>
        </p:nvSpPr>
        <p:spPr bwMode="auto">
          <a:xfrm flipV="1">
            <a:off x="6338888" y="4859338"/>
            <a:ext cx="0" cy="652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7333" name="Line 197"/>
          <p:cNvSpPr>
            <a:spLocks noChangeShapeType="1"/>
          </p:cNvSpPr>
          <p:nvPr/>
        </p:nvSpPr>
        <p:spPr bwMode="auto">
          <a:xfrm flipV="1">
            <a:off x="2943225" y="501015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7334" name="Line 198"/>
          <p:cNvSpPr>
            <a:spLocks noChangeShapeType="1"/>
          </p:cNvSpPr>
          <p:nvPr/>
        </p:nvSpPr>
        <p:spPr bwMode="auto">
          <a:xfrm flipV="1">
            <a:off x="5248275" y="50228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9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980728"/>
            <a:ext cx="8243887" cy="661987"/>
          </a:xfrm>
        </p:spPr>
        <p:txBody>
          <a:bodyPr/>
          <a:lstStyle/>
          <a:p>
            <a:r>
              <a:rPr lang="en-US" sz="4000"/>
              <a:t>Amplitude Modulation</a:t>
            </a:r>
            <a:endParaRPr lang="tr-TR" sz="400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348880"/>
            <a:ext cx="8448675" cy="3393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800"/>
              <a:t>The AM signal is generated using a multiplier.</a:t>
            </a: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/>
              <a:t>All info is carried in the amplitude of the carrier, AM carrier signal has time-varying envelope.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GB" sz="2800"/>
              <a:t>In frequency domain </a:t>
            </a:r>
            <a:r>
              <a:rPr lang="en-US" sz="2800"/>
              <a:t>the AM waveform are the lower-side frequency/band (f</a:t>
            </a:r>
            <a:r>
              <a:rPr lang="en-US" sz="2800" baseline="-25000"/>
              <a:t>c</a:t>
            </a:r>
            <a:r>
              <a:rPr lang="en-US" sz="2800"/>
              <a:t> - </a:t>
            </a:r>
            <a:r>
              <a:rPr lang="en-US" sz="2800" err="1"/>
              <a:t>f</a:t>
            </a:r>
            <a:r>
              <a:rPr lang="en-US" sz="2800" baseline="-25000" err="1"/>
              <a:t>m</a:t>
            </a:r>
            <a:r>
              <a:rPr lang="en-US" sz="2800"/>
              <a:t>), the carrier frequency f</a:t>
            </a:r>
            <a:r>
              <a:rPr lang="en-US" sz="2800" baseline="-25000"/>
              <a:t>c</a:t>
            </a:r>
            <a:r>
              <a:rPr lang="en-US" sz="2800"/>
              <a:t>, the upper-side frequency/band (f</a:t>
            </a:r>
            <a:r>
              <a:rPr lang="en-US" sz="2800" baseline="-25000"/>
              <a:t>c</a:t>
            </a:r>
            <a:r>
              <a:rPr lang="en-US" sz="2800"/>
              <a:t> + </a:t>
            </a:r>
            <a:r>
              <a:rPr lang="en-US" sz="2800" err="1"/>
              <a:t>f</a:t>
            </a:r>
            <a:r>
              <a:rPr lang="en-US" sz="2800" baseline="-25000" err="1"/>
              <a:t>m</a:t>
            </a:r>
            <a:r>
              <a:rPr lang="en-US" sz="280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4093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Power Relations -AM wave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88840"/>
            <a:ext cx="7908360" cy="4023360"/>
          </a:xfrm>
        </p:spPr>
        <p:txBody>
          <a:bodyPr>
            <a:normAutofit/>
          </a:bodyPr>
          <a:lstStyle/>
          <a:p>
            <a:r>
              <a:rPr lang="en-US" sz="2400"/>
              <a:t>A modulated wave has more power than had by the carrier wave before modulating. The total power components in amplitude modulation can be written as:</a:t>
            </a:r>
            <a:endParaRPr lang="en-IN" sz="2400"/>
          </a:p>
          <a:p>
            <a:r>
              <a:rPr lang="en-US" sz="2400"/>
              <a:t> </a:t>
            </a:r>
            <a:endParaRPr lang="en-IN" sz="2400"/>
          </a:p>
          <a:p>
            <a:r>
              <a:rPr lang="en-US" sz="2400" err="1"/>
              <a:t>Ptotal</a:t>
            </a:r>
            <a:r>
              <a:rPr lang="en-US" sz="2400"/>
              <a:t> = </a:t>
            </a:r>
            <a:r>
              <a:rPr lang="en-US" sz="2400" err="1"/>
              <a:t>Pcarrier</a:t>
            </a:r>
            <a:r>
              <a:rPr lang="en-US" sz="2400"/>
              <a:t> + PLSB + PUSB</a:t>
            </a:r>
            <a:endParaRPr lang="en-IN" sz="2400"/>
          </a:p>
          <a:p>
            <a:r>
              <a:rPr lang="en-US" sz="2400"/>
              <a:t> </a:t>
            </a:r>
            <a:endParaRPr lang="en-IN" sz="2400"/>
          </a:p>
          <a:p>
            <a:r>
              <a:rPr lang="en-US" sz="2400"/>
              <a:t>Considering additional resistance like antenna resistance R.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522422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Relations -AM wave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8136904" cy="4896544"/>
          </a:xfrm>
        </p:spPr>
        <p:txBody>
          <a:bodyPr>
            <a:normAutofit fontScale="77500" lnSpcReduction="20000"/>
          </a:bodyPr>
          <a:lstStyle/>
          <a:p>
            <a:r>
              <a:rPr lang="en-US" sz="3100" err="1"/>
              <a:t>Pcarrier</a:t>
            </a:r>
            <a:r>
              <a:rPr lang="en-US" sz="3100"/>
              <a:t> = [(</a:t>
            </a:r>
            <a:r>
              <a:rPr lang="en-US" sz="3100" err="1"/>
              <a:t>Ec</a:t>
            </a:r>
            <a:r>
              <a:rPr lang="en-US" sz="3100"/>
              <a:t>/√2)/R]</a:t>
            </a:r>
            <a:r>
              <a:rPr lang="en-US" sz="3100" baseline="30000"/>
              <a:t>2</a:t>
            </a:r>
            <a:r>
              <a:rPr lang="en-US" sz="3100"/>
              <a:t> = V</a:t>
            </a:r>
            <a:r>
              <a:rPr lang="en-US" sz="3100" baseline="-25000"/>
              <a:t>C</a:t>
            </a:r>
            <a:r>
              <a:rPr lang="en-US" sz="3100" baseline="30000"/>
              <a:t>2</a:t>
            </a:r>
            <a:r>
              <a:rPr lang="en-US" sz="3100"/>
              <a:t>/2R</a:t>
            </a:r>
          </a:p>
          <a:p>
            <a:endParaRPr lang="en-US" sz="3100"/>
          </a:p>
          <a:p>
            <a:r>
              <a:rPr lang="en-US" sz="3100"/>
              <a:t>Each side band has a value of m/2 </a:t>
            </a:r>
            <a:r>
              <a:rPr lang="en-US" sz="3100" err="1"/>
              <a:t>Vc</a:t>
            </a:r>
            <a:r>
              <a:rPr lang="en-US" sz="3100"/>
              <a:t> and </a:t>
            </a:r>
            <a:r>
              <a:rPr lang="en-US" sz="3100" err="1"/>
              <a:t>r.m.s</a:t>
            </a:r>
            <a:r>
              <a:rPr lang="en-US" sz="3100"/>
              <a:t> value of </a:t>
            </a:r>
            <a:r>
              <a:rPr lang="en-US" sz="3100" err="1"/>
              <a:t>mVc</a:t>
            </a:r>
            <a:r>
              <a:rPr lang="en-US" sz="3100"/>
              <a:t>/2√2. </a:t>
            </a:r>
          </a:p>
          <a:p>
            <a:r>
              <a:rPr lang="en-US" sz="3100"/>
              <a:t>Hence power in LSB and </a:t>
            </a:r>
            <a:r>
              <a:rPr lang="en-US" sz="3100" err="1"/>
              <a:t>USBcan</a:t>
            </a:r>
            <a:r>
              <a:rPr lang="en-US" sz="3100"/>
              <a:t> be written as</a:t>
            </a:r>
          </a:p>
          <a:p>
            <a:endParaRPr lang="en-US" sz="3100"/>
          </a:p>
          <a:p>
            <a:r>
              <a:rPr lang="en-US" sz="3100"/>
              <a:t>PLSB = PUSB = (</a:t>
            </a:r>
            <a:r>
              <a:rPr lang="en-US" sz="3100" err="1"/>
              <a:t>mVc</a:t>
            </a:r>
            <a:r>
              <a:rPr lang="en-US" sz="3100"/>
              <a:t>/2√2)</a:t>
            </a:r>
            <a:r>
              <a:rPr lang="en-US" sz="3100" baseline="30000"/>
              <a:t>2</a:t>
            </a:r>
            <a:r>
              <a:rPr lang="en-US" sz="3100"/>
              <a:t>/R = m2/4*V</a:t>
            </a:r>
            <a:r>
              <a:rPr lang="en-US" sz="3100" baseline="-25000"/>
              <a:t>C</a:t>
            </a:r>
            <a:r>
              <a:rPr lang="en-US" sz="3100" baseline="30000"/>
              <a:t>2</a:t>
            </a:r>
            <a:r>
              <a:rPr lang="en-US" sz="3100"/>
              <a:t>/2R = m</a:t>
            </a:r>
            <a:r>
              <a:rPr lang="en-US" sz="3100" baseline="30000"/>
              <a:t>2</a:t>
            </a:r>
            <a:r>
              <a:rPr lang="en-US" sz="3100"/>
              <a:t>/4 </a:t>
            </a:r>
            <a:r>
              <a:rPr lang="en-US" sz="3100" err="1"/>
              <a:t>Pcarrier</a:t>
            </a:r>
            <a:endParaRPr lang="en-US" sz="3100"/>
          </a:p>
          <a:p>
            <a:endParaRPr lang="en-US" sz="3100"/>
          </a:p>
          <a:p>
            <a:r>
              <a:rPr lang="en-US" sz="3100" err="1"/>
              <a:t>Ptotal</a:t>
            </a:r>
            <a:r>
              <a:rPr lang="en-US" sz="3100"/>
              <a:t> = V</a:t>
            </a:r>
            <a:r>
              <a:rPr lang="en-US" sz="3100" baseline="-25000"/>
              <a:t>C</a:t>
            </a:r>
            <a:r>
              <a:rPr lang="en-US" sz="3100" baseline="30000"/>
              <a:t>2</a:t>
            </a:r>
            <a:r>
              <a:rPr lang="en-US" sz="3100"/>
              <a:t>/2R + [m</a:t>
            </a:r>
            <a:r>
              <a:rPr lang="en-US" sz="3100" baseline="30000"/>
              <a:t>2</a:t>
            </a:r>
            <a:r>
              <a:rPr lang="en-US" sz="3100"/>
              <a:t>/4*V</a:t>
            </a:r>
            <a:r>
              <a:rPr lang="en-US" sz="3100" baseline="-25000"/>
              <a:t>C</a:t>
            </a:r>
            <a:r>
              <a:rPr lang="en-US" sz="3100" baseline="30000"/>
              <a:t>2</a:t>
            </a:r>
            <a:r>
              <a:rPr lang="en-US" sz="3100"/>
              <a:t>/2R] + [m</a:t>
            </a:r>
            <a:r>
              <a:rPr lang="en-US" sz="3100" baseline="30000"/>
              <a:t>2</a:t>
            </a:r>
            <a:r>
              <a:rPr lang="en-US" sz="3100"/>
              <a:t>/4*V</a:t>
            </a:r>
            <a:r>
              <a:rPr lang="en-US" sz="3100" baseline="-25000"/>
              <a:t>C</a:t>
            </a:r>
            <a:r>
              <a:rPr lang="en-US" sz="3100" baseline="30000"/>
              <a:t>2</a:t>
            </a:r>
            <a:r>
              <a:rPr lang="en-US" sz="3100"/>
              <a:t>/2R] </a:t>
            </a:r>
          </a:p>
          <a:p>
            <a:r>
              <a:rPr lang="en-US" sz="3100"/>
              <a:t>          = V</a:t>
            </a:r>
            <a:r>
              <a:rPr lang="en-US" sz="3100" baseline="-25000"/>
              <a:t>C</a:t>
            </a:r>
            <a:r>
              <a:rPr lang="en-US" sz="3100" baseline="30000"/>
              <a:t>2</a:t>
            </a:r>
            <a:r>
              <a:rPr lang="en-US" sz="3100"/>
              <a:t>/2R (1 + m</a:t>
            </a:r>
            <a:r>
              <a:rPr lang="en-US" sz="3100" baseline="30000"/>
              <a:t>2</a:t>
            </a:r>
            <a:r>
              <a:rPr lang="en-US" sz="3100"/>
              <a:t>/2) </a:t>
            </a:r>
          </a:p>
          <a:p>
            <a:r>
              <a:rPr lang="en-US" sz="3100"/>
              <a:t>          = </a:t>
            </a:r>
            <a:r>
              <a:rPr lang="en-US" sz="3100" err="1"/>
              <a:t>Pcarrier</a:t>
            </a:r>
            <a:r>
              <a:rPr lang="en-US" sz="3100"/>
              <a:t> (1 + m</a:t>
            </a:r>
            <a:r>
              <a:rPr lang="en-US" sz="3100" baseline="30000"/>
              <a:t>2</a:t>
            </a:r>
            <a:r>
              <a:rPr lang="en-US" sz="3100"/>
              <a:t>/2)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24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971576"/>
          </a:xfrm>
        </p:spPr>
        <p:txBody>
          <a:bodyPr/>
          <a:lstStyle/>
          <a:p>
            <a:r>
              <a:rPr lang="en-US"/>
              <a:t>Power Relations -AM wave</a:t>
            </a:r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3"/>
          <a:stretch/>
        </p:blipFill>
        <p:spPr bwMode="auto">
          <a:xfrm>
            <a:off x="971600" y="1333128"/>
            <a:ext cx="7200800" cy="5352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67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02B8-08A5-48BC-81DA-B1064F2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Course- module-2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568952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59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Modulation types</a:t>
            </a:r>
          </a:p>
        </p:txBody>
      </p:sp>
      <p:pic>
        <p:nvPicPr>
          <p:cNvPr id="7" name="Content Placeholder 6" descr="types_of_modulations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844824"/>
            <a:ext cx="792088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4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Continuous Wave modulation</a:t>
            </a:r>
            <a:br>
              <a:rPr lang="en-IN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8136904" cy="4464496"/>
          </a:xfrm>
        </p:spPr>
        <p:txBody>
          <a:bodyPr>
            <a:normAutofit/>
          </a:bodyPr>
          <a:lstStyle/>
          <a:p>
            <a:r>
              <a:rPr lang="en-US" b="1"/>
              <a:t>Continuous Wave modulation Types:</a:t>
            </a:r>
            <a:endParaRPr lang="en-IN"/>
          </a:p>
          <a:p>
            <a:r>
              <a:rPr lang="en-US" b="1"/>
              <a:t> Amplitude Modulation (AM):</a:t>
            </a:r>
            <a:r>
              <a:rPr lang="en-US"/>
              <a:t>Process of changing the amplitude of the carrier signal in accordance with instantaneous amplitude of the modulating signal.</a:t>
            </a:r>
            <a:endParaRPr lang="en-IN"/>
          </a:p>
          <a:p>
            <a:pPr lvl="0"/>
            <a:r>
              <a:rPr lang="en-US" b="1"/>
              <a:t>Frequency Modulation (FM): </a:t>
            </a:r>
            <a:r>
              <a:rPr lang="en-US"/>
              <a:t>Process of changing the frequency of the carrier signal in accordance with instantaneous amplitude of the modulating signal.</a:t>
            </a:r>
            <a:endParaRPr lang="en-IN"/>
          </a:p>
          <a:p>
            <a:pPr lvl="0"/>
            <a:r>
              <a:rPr lang="en-US" b="1"/>
              <a:t>Phase Modulation (PM):</a:t>
            </a:r>
            <a:r>
              <a:rPr lang="en-US"/>
              <a:t>Process of changing the phase of the carrier signal in accordance with instantaneous amplitude of the modulating signal.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05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3800"/>
              <a:t>A</a:t>
            </a:r>
            <a:r>
              <a:rPr lang="en-US" sz="3800"/>
              <a:t>M Modulation/Demodulation</a:t>
            </a:r>
          </a:p>
        </p:txBody>
      </p:sp>
      <p:pic>
        <p:nvPicPr>
          <p:cNvPr id="340995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73450" y="2541588"/>
            <a:ext cx="1752600" cy="1177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099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767013"/>
            <a:ext cx="1260475" cy="846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0998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3838" y="2649538"/>
            <a:ext cx="1489075" cy="1000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2133600" y="2557463"/>
            <a:ext cx="1447800" cy="11430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aseline="0">
                <a:solidFill>
                  <a:srgbClr val="FFFF00"/>
                </a:solidFill>
              </a:rPr>
              <a:t>Modulator</a:t>
            </a:r>
          </a:p>
        </p:txBody>
      </p:sp>
      <p:sp>
        <p:nvSpPr>
          <p:cNvPr id="340999" name="Rectangle 7"/>
          <p:cNvSpPr>
            <a:spLocks noChangeArrowheads="1"/>
          </p:cNvSpPr>
          <p:nvPr/>
        </p:nvSpPr>
        <p:spPr bwMode="auto">
          <a:xfrm>
            <a:off x="5181600" y="2590800"/>
            <a:ext cx="1447800" cy="10668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aseline="0">
                <a:solidFill>
                  <a:srgbClr val="FFFF00"/>
                </a:solidFill>
              </a:rPr>
              <a:t>Demodulator</a:t>
            </a:r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 flipV="1">
            <a:off x="15240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565150" y="4419600"/>
            <a:ext cx="2152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aseline="0"/>
              <a:t>Baseband Signal</a:t>
            </a:r>
          </a:p>
          <a:p>
            <a:pPr algn="ctr"/>
            <a:r>
              <a:rPr lang="en-US" baseline="0"/>
              <a:t>with frequency</a:t>
            </a:r>
          </a:p>
          <a:p>
            <a:pPr algn="ctr"/>
            <a:r>
              <a:rPr lang="en-US" baseline="0"/>
              <a:t>f</a:t>
            </a:r>
            <a:r>
              <a:rPr lang="en-US"/>
              <a:t>m</a:t>
            </a:r>
            <a:endParaRPr lang="en-US" baseline="0"/>
          </a:p>
          <a:p>
            <a:pPr algn="ctr"/>
            <a:r>
              <a:rPr lang="en-US" baseline="0"/>
              <a:t>(Modulating Signal)</a:t>
            </a:r>
            <a:endParaRPr lang="en-US"/>
          </a:p>
        </p:txBody>
      </p:sp>
      <p:sp>
        <p:nvSpPr>
          <p:cNvPr id="341002" name="Line 10"/>
          <p:cNvSpPr>
            <a:spLocks noChangeShapeType="1"/>
          </p:cNvSpPr>
          <p:nvPr/>
        </p:nvSpPr>
        <p:spPr bwMode="auto">
          <a:xfrm flipV="1">
            <a:off x="43434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3409950" y="4419600"/>
            <a:ext cx="2101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aseline="0"/>
              <a:t>Bandpass Signal</a:t>
            </a:r>
          </a:p>
          <a:p>
            <a:pPr algn="ctr"/>
            <a:r>
              <a:rPr lang="en-US" baseline="0"/>
              <a:t>with frequency</a:t>
            </a:r>
          </a:p>
          <a:p>
            <a:pPr algn="ctr"/>
            <a:r>
              <a:rPr lang="en-US" baseline="0"/>
              <a:t>f</a:t>
            </a:r>
            <a:r>
              <a:rPr lang="en-US"/>
              <a:t>c</a:t>
            </a:r>
            <a:endParaRPr lang="en-US" baseline="0"/>
          </a:p>
          <a:p>
            <a:pPr algn="ctr"/>
            <a:r>
              <a:rPr lang="en-US" baseline="0"/>
              <a:t>(Modulated Signal)</a:t>
            </a:r>
            <a:endParaRPr lang="en-US"/>
          </a:p>
        </p:txBody>
      </p:sp>
      <p:sp>
        <p:nvSpPr>
          <p:cNvPr id="341004" name="Line 12"/>
          <p:cNvSpPr>
            <a:spLocks noChangeShapeType="1"/>
          </p:cNvSpPr>
          <p:nvPr/>
        </p:nvSpPr>
        <p:spPr bwMode="auto">
          <a:xfrm>
            <a:off x="3679825" y="24161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3886200" y="1752600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aseline="0"/>
              <a:t>Channel</a:t>
            </a:r>
          </a:p>
        </p:txBody>
      </p:sp>
      <p:sp>
        <p:nvSpPr>
          <p:cNvPr id="341006" name="Text Box 14"/>
          <p:cNvSpPr txBox="1">
            <a:spLocks noChangeArrowheads="1"/>
          </p:cNvSpPr>
          <p:nvPr/>
        </p:nvSpPr>
        <p:spPr bwMode="auto">
          <a:xfrm>
            <a:off x="6673850" y="4429125"/>
            <a:ext cx="1670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aseline="0"/>
              <a:t>Original Signal</a:t>
            </a:r>
          </a:p>
          <a:p>
            <a:pPr algn="ctr"/>
            <a:r>
              <a:rPr lang="en-US" baseline="0"/>
              <a:t>with frequency</a:t>
            </a:r>
          </a:p>
          <a:p>
            <a:pPr algn="ctr"/>
            <a:r>
              <a:rPr lang="en-US" baseline="0"/>
              <a:t>f</a:t>
            </a:r>
            <a:r>
              <a:rPr lang="tr-TR"/>
              <a:t>m</a:t>
            </a:r>
            <a:endParaRPr lang="en-US"/>
          </a:p>
        </p:txBody>
      </p:sp>
      <p:sp>
        <p:nvSpPr>
          <p:cNvPr id="341007" name="Line 15"/>
          <p:cNvSpPr>
            <a:spLocks noChangeShapeType="1"/>
          </p:cNvSpPr>
          <p:nvPr/>
        </p:nvSpPr>
        <p:spPr bwMode="auto">
          <a:xfrm flipV="1">
            <a:off x="74676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1008" name="AutoShape 16"/>
          <p:cNvSpPr>
            <a:spLocks/>
          </p:cNvSpPr>
          <p:nvPr/>
        </p:nvSpPr>
        <p:spPr bwMode="auto">
          <a:xfrm rot="16200000">
            <a:off x="2095500" y="800100"/>
            <a:ext cx="457200" cy="25146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1009" name="AutoShape 17"/>
          <p:cNvSpPr>
            <a:spLocks/>
          </p:cNvSpPr>
          <p:nvPr/>
        </p:nvSpPr>
        <p:spPr bwMode="auto">
          <a:xfrm rot="16200000">
            <a:off x="6210300" y="800100"/>
            <a:ext cx="457200" cy="25146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1010" name="Text Box 18"/>
          <p:cNvSpPr txBox="1">
            <a:spLocks noChangeArrowheads="1"/>
          </p:cNvSpPr>
          <p:nvPr/>
        </p:nvSpPr>
        <p:spPr bwMode="auto">
          <a:xfrm>
            <a:off x="1905000" y="1377950"/>
            <a:ext cx="908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aseline="0"/>
              <a:t>Source</a:t>
            </a:r>
          </a:p>
        </p:txBody>
      </p:sp>
      <p:sp>
        <p:nvSpPr>
          <p:cNvPr id="341011" name="Text Box 19"/>
          <p:cNvSpPr txBox="1">
            <a:spLocks noChangeArrowheads="1"/>
          </p:cNvSpPr>
          <p:nvPr/>
        </p:nvSpPr>
        <p:spPr bwMode="auto">
          <a:xfrm>
            <a:off x="6096000" y="1385888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aseline="0"/>
              <a:t>Sink</a:t>
            </a:r>
          </a:p>
        </p:txBody>
      </p:sp>
      <p:sp>
        <p:nvSpPr>
          <p:cNvPr id="341012" name="Rectangle 20"/>
          <p:cNvSpPr>
            <a:spLocks noChangeArrowheads="1"/>
          </p:cNvSpPr>
          <p:nvPr/>
        </p:nvSpPr>
        <p:spPr bwMode="auto">
          <a:xfrm>
            <a:off x="1927225" y="5610225"/>
            <a:ext cx="5480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aseline="0"/>
              <a:t>f</a:t>
            </a:r>
            <a:r>
              <a:rPr lang="en-US"/>
              <a:t>c</a:t>
            </a:r>
            <a:r>
              <a:rPr lang="en-US" baseline="0"/>
              <a:t> &gt;&gt; f</a:t>
            </a:r>
            <a:r>
              <a:rPr lang="en-US"/>
              <a:t>m     </a:t>
            </a:r>
          </a:p>
          <a:p>
            <a:pPr algn="ctr"/>
            <a:r>
              <a:rPr lang="en-US" baseline="0"/>
              <a:t>Voice: 300-3400Hz  GSM Cell phone: 900/1800MHz</a:t>
            </a:r>
          </a:p>
        </p:txBody>
      </p:sp>
    </p:spTree>
    <p:extLst>
      <p:ext uri="{BB962C8B-B14F-4D97-AF65-F5344CB8AC3E}">
        <p14:creationId xmlns:p14="http://schemas.microsoft.com/office/powerpoint/2010/main" val="13392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8243887" cy="979487"/>
          </a:xfrm>
        </p:spPr>
        <p:txBody>
          <a:bodyPr/>
          <a:lstStyle/>
          <a:p>
            <a:r>
              <a:rPr lang="en-US"/>
              <a:t>Amplitude Modulation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85663" y="1700808"/>
            <a:ext cx="8378825" cy="1008112"/>
          </a:xfrm>
        </p:spPr>
        <p:txBody>
          <a:bodyPr>
            <a:normAutofit/>
          </a:bodyPr>
          <a:lstStyle/>
          <a:p>
            <a:r>
              <a:rPr lang="en-US" sz="2400"/>
              <a:t>The amplitude of high-carrier signal is varied according to the instantaneous amplitude of the modulating message signal.</a:t>
            </a:r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7" t="2809" r="24553" b="53968"/>
          <a:stretch/>
        </p:blipFill>
        <p:spPr>
          <a:xfrm>
            <a:off x="761999" y="2348880"/>
            <a:ext cx="725979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3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8196392" cy="1499616"/>
          </a:xfrm>
        </p:spPr>
        <p:txBody>
          <a:bodyPr>
            <a:normAutofit/>
          </a:bodyPr>
          <a:lstStyle/>
          <a:p>
            <a:r>
              <a:rPr lang="en-US" sz="4800"/>
              <a:t>Amplitude Modulated Carrier Wave</a:t>
            </a:r>
            <a:endParaRPr lang="en-IN" sz="4800"/>
          </a:p>
        </p:txBody>
      </p:sp>
      <p:pic>
        <p:nvPicPr>
          <p:cNvPr id="4" name="Picture 3"/>
          <p:cNvPicPr/>
          <p:nvPr/>
        </p:nvPicPr>
        <p:blipFill>
          <a:blip r:embed="rId2"/>
          <a:srcRect t="12090" b="9901"/>
          <a:stretch>
            <a:fillRect/>
          </a:stretch>
        </p:blipFill>
        <p:spPr bwMode="auto">
          <a:xfrm>
            <a:off x="1187624" y="1772816"/>
            <a:ext cx="756084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624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/>
              <a:t>Amplitude Modulation</a:t>
            </a:r>
            <a:br>
              <a:rPr lang="en-US" sz="5400"/>
            </a:br>
            <a:r>
              <a:rPr lang="en-US" sz="3200"/>
              <a:t>Modulation index</a:t>
            </a:r>
            <a:endParaRPr lang="en-IN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8901" y="1860823"/>
                <a:ext cx="7632848" cy="4536504"/>
              </a:xfrm>
            </p:spPr>
            <p:txBody>
              <a:bodyPr>
                <a:noAutofit/>
              </a:bodyPr>
              <a:lstStyle/>
              <a:p>
                <a:r>
                  <a:rPr lang="en-US" sz="2400"/>
                  <a:t>2 </a:t>
                </a:r>
                <a:r>
                  <a:rPr lang="en-US" sz="2400" err="1"/>
                  <a:t>Vm</a:t>
                </a:r>
                <a:r>
                  <a:rPr lang="en-US" sz="2400"/>
                  <a:t> = </a:t>
                </a:r>
                <a:r>
                  <a:rPr lang="en-US" sz="2400" err="1"/>
                  <a:t>Vmax</a:t>
                </a:r>
                <a:r>
                  <a:rPr lang="en-US" sz="2400"/>
                  <a:t> – </a:t>
                </a:r>
                <a:r>
                  <a:rPr lang="en-US" sz="2400" err="1"/>
                  <a:t>Vmin</a:t>
                </a:r>
                <a:r>
                  <a:rPr lang="en-US" sz="2400"/>
                  <a:t>               </a:t>
                </a:r>
                <a:r>
                  <a:rPr lang="en-US" sz="2400" err="1"/>
                  <a:t>V</a:t>
                </a:r>
                <a:r>
                  <a:rPr lang="en-US" sz="2400" baseline="-25000" err="1"/>
                  <a:t>m</a:t>
                </a:r>
                <a:r>
                  <a:rPr lang="en-US" sz="240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𝑉𝑚𝑎𝑥</m:t>
                        </m:r>
                        <m:r>
                          <a:rPr lang="en-US" sz="2400" i="1">
                            <a:latin typeface="Cambria Math"/>
                          </a:rPr>
                          <m:t> – </m:t>
                        </m:r>
                        <m:r>
                          <a:rPr lang="en-US" sz="2400" i="1">
                            <a:latin typeface="Cambria Math"/>
                          </a:rPr>
                          <m:t>𝑉𝑚𝑖𝑛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IN" sz="2400"/>
              </a:p>
              <a:p>
                <a:r>
                  <a:rPr lang="en-US" sz="2400"/>
                  <a:t> </a:t>
                </a:r>
                <a:r>
                  <a:rPr lang="en-US" sz="2400" err="1"/>
                  <a:t>Vc</a:t>
                </a:r>
                <a:r>
                  <a:rPr lang="en-US" sz="2400"/>
                  <a:t> = </a:t>
                </a:r>
                <a:r>
                  <a:rPr lang="en-US" sz="2400" err="1"/>
                  <a:t>Vmax</a:t>
                </a:r>
                <a:r>
                  <a:rPr lang="en-US" sz="2400"/>
                  <a:t> – </a:t>
                </a:r>
                <a:r>
                  <a:rPr lang="en-US" sz="2400" err="1"/>
                  <a:t>Vm</a:t>
                </a:r>
                <a:endParaRPr lang="en-US" sz="2400"/>
              </a:p>
              <a:p>
                <a:r>
                  <a:rPr lang="en-US" sz="2400"/>
                  <a:t>Substituting the values of </a:t>
                </a:r>
                <a:r>
                  <a:rPr lang="en-US" sz="2400" err="1"/>
                  <a:t>Vm</a:t>
                </a:r>
                <a:r>
                  <a:rPr lang="en-US" sz="2400"/>
                  <a:t> and </a:t>
                </a:r>
                <a:r>
                  <a:rPr lang="en-US" sz="2400" err="1"/>
                  <a:t>Vc</a:t>
                </a:r>
                <a:r>
                  <a:rPr lang="en-US" sz="2400"/>
                  <a:t> in the equation </a:t>
                </a:r>
              </a:p>
              <a:p>
                <a:r>
                  <a:rPr lang="en-US" sz="2400"/>
                  <a:t>m = </a:t>
                </a:r>
                <a:r>
                  <a:rPr lang="en-US" sz="2400" err="1"/>
                  <a:t>Vm</a:t>
                </a:r>
                <a:r>
                  <a:rPr lang="en-US" sz="2400"/>
                  <a:t>/</a:t>
                </a:r>
                <a:r>
                  <a:rPr lang="en-US" sz="2400" err="1"/>
                  <a:t>Vc</a:t>
                </a:r>
                <a:r>
                  <a:rPr lang="en-US" sz="2400"/>
                  <a:t> , we get</a:t>
                </a:r>
                <a:endParaRPr lang="en-IN" sz="2400"/>
              </a:p>
              <a:p>
                <a:r>
                  <a:rPr lang="en-US" sz="2400"/>
                  <a:t> 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𝑉𝑚𝑎𝑥</m:t>
                        </m:r>
                        <m:r>
                          <a:rPr lang="en-US" sz="2400" i="1">
                            <a:latin typeface="Cambria Math"/>
                          </a:rPr>
                          <m:t> – </m:t>
                        </m:r>
                        <m:r>
                          <a:rPr lang="en-US" sz="2400" i="1">
                            <a:latin typeface="Cambria Math"/>
                          </a:rPr>
                          <m:t>𝑉𝑚𝑖𝑛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𝑉𝑚𝑎𝑥</m:t>
                        </m:r>
                        <m:r>
                          <a:rPr lang="en-US" sz="2400" i="1">
                            <a:latin typeface="Cambria Math"/>
                          </a:rPr>
                          <m:t> + </m:t>
                        </m:r>
                        <m:r>
                          <a:rPr lang="en-US" sz="2400" i="1">
                            <a:latin typeface="Cambria Math"/>
                          </a:rPr>
                          <m:t>𝑉𝑚𝑖𝑛</m:t>
                        </m:r>
                      </m:den>
                    </m:f>
                  </m:oMath>
                </a14:m>
                <a:r>
                  <a:rPr lang="en-IN" sz="2400"/>
                  <a:t> </a:t>
                </a:r>
                <a:r>
                  <a:rPr lang="en-US" sz="2400"/>
                  <a:t>=    </a:t>
                </a:r>
                <a:r>
                  <a:rPr lang="en-US" sz="2400" err="1"/>
                  <a:t>V</a:t>
                </a:r>
                <a:r>
                  <a:rPr lang="en-US" sz="2400" baseline="-25000" err="1"/>
                  <a:t>max</a:t>
                </a:r>
                <a:r>
                  <a:rPr lang="en-US" sz="2400"/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𝑉𝑚𝑎𝑥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𝑉𝑚𝑖𝑛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IN" sz="2400"/>
              </a:p>
              <a:p>
                <a:r>
                  <a:rPr lang="en-US" sz="2400"/>
                  <a:t> 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𝑉𝑚𝑎𝑥</m:t>
                        </m:r>
                        <m:r>
                          <a:rPr lang="en-US" sz="2400" i="1">
                            <a:latin typeface="Cambria Math"/>
                          </a:rPr>
                          <m:t> + </m:t>
                        </m:r>
                        <m:r>
                          <a:rPr lang="en-US" sz="2400" i="1">
                            <a:latin typeface="Cambria Math"/>
                          </a:rPr>
                          <m:t>𝑉𝑚𝑖𝑛</m:t>
                        </m:r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IN" sz="2400"/>
              </a:p>
              <a:p>
                <a:r>
                  <a:rPr lang="en-IN" sz="2400"/>
                  <a:t>m - is the modulation Index or modulation co-efficient or Strength of modulation or Depth of modulation</a:t>
                </a:r>
              </a:p>
              <a:p>
                <a:r>
                  <a:rPr lang="en-IN" sz="2400"/>
                  <a:t>Percentage of modulation = mx100%</a:t>
                </a:r>
              </a:p>
              <a:p>
                <a:r>
                  <a:rPr lang="en-US" sz="2400"/>
                  <a:t> </a:t>
                </a:r>
                <a:endParaRPr lang="en-IN" sz="2400"/>
              </a:p>
              <a:p>
                <a:pPr marL="0" indent="0">
                  <a:buNone/>
                </a:pPr>
                <a:endParaRPr lang="en-IN" sz="2400"/>
              </a:p>
              <a:p>
                <a:endParaRPr lang="en-IN" sz="24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901" y="1860823"/>
                <a:ext cx="7632848" cy="4536504"/>
              </a:xfrm>
              <a:blipFill>
                <a:blip r:embed="rId2"/>
                <a:stretch>
                  <a:fillRect l="-639" b="-7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07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/>
              <a:t>Implication of modulation index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/>
          </a:p>
          <a:p>
            <a:r>
              <a:rPr lang="en-US"/>
              <a:t> </a:t>
            </a:r>
            <a:endParaRPr lang="en-IN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568" y="1844824"/>
            <a:ext cx="7992888" cy="410445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400"/>
              <a:t>The value of m ‘ lies between 0 and 1. </a:t>
            </a:r>
          </a:p>
          <a:p>
            <a:pPr>
              <a:buFont typeface="Wingdings" pitchFamily="2" charset="2"/>
              <a:buChar char="§"/>
            </a:pPr>
            <a:r>
              <a:rPr lang="en-US" sz="2400"/>
              <a:t>The value of m determines the strength and the quality of the transmitted signal. </a:t>
            </a:r>
          </a:p>
          <a:p>
            <a:pPr>
              <a:buFont typeface="Wingdings" pitchFamily="2" charset="2"/>
              <a:buChar char="§"/>
            </a:pPr>
            <a:r>
              <a:rPr lang="en-US" sz="2400"/>
              <a:t>In an AM wave, the signal is contained in the variations of the carrier amplitude. </a:t>
            </a:r>
          </a:p>
          <a:p>
            <a:pPr>
              <a:buFont typeface="Wingdings" pitchFamily="2" charset="2"/>
              <a:buChar char="§"/>
            </a:pPr>
            <a:r>
              <a:rPr lang="en-US" sz="2400"/>
              <a:t>The audio signal transmitted will be weak if the carrier wave is only modulated to a very small degree. </a:t>
            </a:r>
          </a:p>
          <a:p>
            <a:pPr>
              <a:buFont typeface="Wingdings" pitchFamily="2" charset="2"/>
              <a:buChar char="§"/>
            </a:pPr>
            <a:r>
              <a:rPr lang="en-US" sz="2400"/>
              <a:t>But if the value of m exceeds unity, the transmitter output produces erroneous distortion.</a:t>
            </a:r>
            <a:endParaRPr lang="en-IN" sz="2400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112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per them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F88884-DAB2-4ECD-A980-72F1DDCFB8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7b3b4e-94b4-4794-84f5-8d6141b0f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4FD6AD-CCB7-47EE-AA09-05EB4AA548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8A13A8-453B-4B37-A703-B6C378DE6B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super theme</Template>
  <Application>Microsoft Office PowerPoint</Application>
  <PresentationFormat>On-screen Show (4:3)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super theme</vt:lpstr>
      <vt:lpstr>Analog Communication Systems</vt:lpstr>
      <vt:lpstr>Course- module-2</vt:lpstr>
      <vt:lpstr>Modulation types</vt:lpstr>
      <vt:lpstr>Continuous Wave modulation </vt:lpstr>
      <vt:lpstr>AM Modulation/Demodulation</vt:lpstr>
      <vt:lpstr>Amplitude Modulation</vt:lpstr>
      <vt:lpstr>Amplitude Modulated Carrier Wave</vt:lpstr>
      <vt:lpstr>Amplitude Modulation Modulation index</vt:lpstr>
      <vt:lpstr>Implication of modulation index </vt:lpstr>
      <vt:lpstr>AM Signal Math Expression</vt:lpstr>
      <vt:lpstr>Implication of modulation index </vt:lpstr>
      <vt:lpstr>Over modulation effects</vt:lpstr>
      <vt:lpstr>Frequency Spectrum of am</vt:lpstr>
      <vt:lpstr>AM Modulation – Example</vt:lpstr>
      <vt:lpstr>Amplitude Modulation</vt:lpstr>
      <vt:lpstr>Power Relations -AM wave</vt:lpstr>
      <vt:lpstr>Power Relations -AM wave</vt:lpstr>
      <vt:lpstr>Power Relations -AM wave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Communication Systems</dc:title>
  <dc:creator>Admin</dc:creator>
  <cp:revision>3</cp:revision>
  <dcterms:created xsi:type="dcterms:W3CDTF">2019-11-30T14:57:16Z</dcterms:created>
  <dcterms:modified xsi:type="dcterms:W3CDTF">2023-04-20T14:38:18Z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0x010100439A427E9303B54DBFBBE113110CA6DF</vt:lpwstr>
  </property>
</Properties>
</file>