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6"/>
  </p:notesMasterIdLst>
  <p:sldIdLst>
    <p:sldId id="302" r:id="rId5"/>
    <p:sldId id="257" r:id="rId6"/>
    <p:sldId id="267" r:id="rId7"/>
    <p:sldId id="270" r:id="rId8"/>
    <p:sldId id="273" r:id="rId9"/>
    <p:sldId id="272" r:id="rId10"/>
    <p:sldId id="274" r:id="rId11"/>
    <p:sldId id="278" r:id="rId12"/>
    <p:sldId id="279" r:id="rId13"/>
    <p:sldId id="280" r:id="rId14"/>
    <p:sldId id="275" r:id="rId15"/>
    <p:sldId id="276" r:id="rId16"/>
    <p:sldId id="298" r:id="rId17"/>
    <p:sldId id="299" r:id="rId18"/>
    <p:sldId id="300" r:id="rId19"/>
    <p:sldId id="301" r:id="rId20"/>
    <p:sldId id="281" r:id="rId21"/>
    <p:sldId id="282" r:id="rId22"/>
    <p:sldId id="307" r:id="rId23"/>
    <p:sldId id="283" r:id="rId24"/>
    <p:sldId id="284" r:id="rId25"/>
    <p:sldId id="285" r:id="rId26"/>
    <p:sldId id="286" r:id="rId27"/>
    <p:sldId id="287" r:id="rId28"/>
    <p:sldId id="297" r:id="rId29"/>
    <p:sldId id="303" r:id="rId30"/>
    <p:sldId id="304" r:id="rId31"/>
    <p:sldId id="305" r:id="rId32"/>
    <p:sldId id="306"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8BE03D-1B67-45D5-8D48-6872A109DB65}" v="1" dt="2023-01-28T00:45:45.894"/>
    <p1510:client id="{5E1C95B2-501C-4B2E-97BC-1E2022FEE567}" v="1" dt="2023-04-06T16:37:37.484"/>
    <p1510:client id="{CF6FCCD1-E9B8-4DD6-B798-80035244A9FF}" v="1" dt="2023-04-20T08:19:10.233"/>
    <p1510:client id="{FB7F2AB1-79D6-4F6B-BBAF-5E1ED7D34B62}" v="4" dt="2023-04-06T11:38:57.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 Priya S" userId="S::sripriya.s2021@vitstudent.ac.in::6428c640-6200-4721-87b0-809e3cd3084f" providerId="AD" clId="Web-{1D8BE03D-1B67-45D5-8D48-6872A109DB65}"/>
    <pc:docChg chg="addSld">
      <pc:chgData name="Sri Priya S" userId="S::sripriya.s2021@vitstudent.ac.in::6428c640-6200-4721-87b0-809e3cd3084f" providerId="AD" clId="Web-{1D8BE03D-1B67-45D5-8D48-6872A109DB65}" dt="2023-01-28T00:45:45.894" v="0"/>
      <pc:docMkLst>
        <pc:docMk/>
      </pc:docMkLst>
      <pc:sldChg chg="new">
        <pc:chgData name="Sri Priya S" userId="S::sripriya.s2021@vitstudent.ac.in::6428c640-6200-4721-87b0-809e3cd3084f" providerId="AD" clId="Web-{1D8BE03D-1B67-45D5-8D48-6872A109DB65}" dt="2023-01-28T00:45:45.894" v="0"/>
        <pc:sldMkLst>
          <pc:docMk/>
          <pc:sldMk cId="819848251" sldId="307"/>
        </pc:sldMkLst>
      </pc:sldChg>
    </pc:docChg>
  </pc:docChgLst>
  <pc:docChgLst>
    <pc:chgData name="Vaishnav" userId="S::vaishnav.2021@vitstudent.ac.in::a5f3ff67-5cbb-4d60-9151-4c13296fd40b" providerId="AD" clId="Web-{FB7F2AB1-79D6-4F6B-BBAF-5E1ED7D34B62}"/>
    <pc:docChg chg="modSld">
      <pc:chgData name="Vaishnav" userId="S::vaishnav.2021@vitstudent.ac.in::a5f3ff67-5cbb-4d60-9151-4c13296fd40b" providerId="AD" clId="Web-{FB7F2AB1-79D6-4F6B-BBAF-5E1ED7D34B62}" dt="2023-04-06T11:38:57.359" v="3" actId="1076"/>
      <pc:docMkLst>
        <pc:docMk/>
      </pc:docMkLst>
      <pc:sldChg chg="modSp">
        <pc:chgData name="Vaishnav" userId="S::vaishnav.2021@vitstudent.ac.in::a5f3ff67-5cbb-4d60-9151-4c13296fd40b" providerId="AD" clId="Web-{FB7F2AB1-79D6-4F6B-BBAF-5E1ED7D34B62}" dt="2023-04-06T11:38:57.359" v="3" actId="1076"/>
        <pc:sldMkLst>
          <pc:docMk/>
          <pc:sldMk cId="827241512" sldId="282"/>
        </pc:sldMkLst>
        <pc:picChg chg="mod">
          <ac:chgData name="Vaishnav" userId="S::vaishnav.2021@vitstudent.ac.in::a5f3ff67-5cbb-4d60-9151-4c13296fd40b" providerId="AD" clId="Web-{FB7F2AB1-79D6-4F6B-BBAF-5E1ED7D34B62}" dt="2023-04-06T11:38:57.359" v="3" actId="1076"/>
          <ac:picMkLst>
            <pc:docMk/>
            <pc:sldMk cId="827241512" sldId="282"/>
            <ac:picMk id="11266" creationId="{00000000-0000-0000-0000-000000000000}"/>
          </ac:picMkLst>
        </pc:picChg>
      </pc:sldChg>
    </pc:docChg>
  </pc:docChgLst>
  <pc:docChgLst>
    <pc:chgData name="Vaishnav" userId="S::vaishnav.2021@vitstudent.ac.in::a5f3ff67-5cbb-4d60-9151-4c13296fd40b" providerId="AD" clId="Web-{5E1C95B2-501C-4B2E-97BC-1E2022FEE567}"/>
    <pc:docChg chg="modSld">
      <pc:chgData name="Vaishnav" userId="S::vaishnav.2021@vitstudent.ac.in::a5f3ff67-5cbb-4d60-9151-4c13296fd40b" providerId="AD" clId="Web-{5E1C95B2-501C-4B2E-97BC-1E2022FEE567}" dt="2023-04-06T16:37:37.484" v="0" actId="1076"/>
      <pc:docMkLst>
        <pc:docMk/>
      </pc:docMkLst>
      <pc:sldChg chg="modSp">
        <pc:chgData name="Vaishnav" userId="S::vaishnav.2021@vitstudent.ac.in::a5f3ff67-5cbb-4d60-9151-4c13296fd40b" providerId="AD" clId="Web-{5E1C95B2-501C-4B2E-97BC-1E2022FEE567}" dt="2023-04-06T16:37:37.484" v="0" actId="1076"/>
        <pc:sldMkLst>
          <pc:docMk/>
          <pc:sldMk cId="363155087" sldId="302"/>
        </pc:sldMkLst>
        <pc:picChg chg="mod">
          <ac:chgData name="Vaishnav" userId="S::vaishnav.2021@vitstudent.ac.in::a5f3ff67-5cbb-4d60-9151-4c13296fd40b" providerId="AD" clId="Web-{5E1C95B2-501C-4B2E-97BC-1E2022FEE567}" dt="2023-04-06T16:37:37.484" v="0" actId="1076"/>
          <ac:picMkLst>
            <pc:docMk/>
            <pc:sldMk cId="363155087" sldId="302"/>
            <ac:picMk id="4" creationId="{00000000-0000-0000-0000-000000000000}"/>
          </ac:picMkLst>
        </pc:picChg>
      </pc:sldChg>
    </pc:docChg>
  </pc:docChgLst>
  <pc:docChgLst>
    <pc:chgData name="Bezawada Naga Venkata Kanaka Satya Sowmya" userId="S::nakasatya.sowmya2021@vitstudent.ac.in::61717739-feb9-4623-8fbf-b48861954eaa" providerId="AD" clId="Web-{CF6FCCD1-E9B8-4DD6-B798-80035244A9FF}"/>
    <pc:docChg chg="modSld">
      <pc:chgData name="Bezawada Naga Venkata Kanaka Satya Sowmya" userId="S::nakasatya.sowmya2021@vitstudent.ac.in::61717739-feb9-4623-8fbf-b48861954eaa" providerId="AD" clId="Web-{CF6FCCD1-E9B8-4DD6-B798-80035244A9FF}" dt="2023-04-20T08:19:10.233" v="0" actId="1076"/>
      <pc:docMkLst>
        <pc:docMk/>
      </pc:docMkLst>
      <pc:sldChg chg="modSp">
        <pc:chgData name="Bezawada Naga Venkata Kanaka Satya Sowmya" userId="S::nakasatya.sowmya2021@vitstudent.ac.in::61717739-feb9-4623-8fbf-b48861954eaa" providerId="AD" clId="Web-{CF6FCCD1-E9B8-4DD6-B798-80035244A9FF}" dt="2023-04-20T08:19:10.233" v="0" actId="1076"/>
        <pc:sldMkLst>
          <pc:docMk/>
          <pc:sldMk cId="363155087" sldId="302"/>
        </pc:sldMkLst>
        <pc:picChg chg="mod">
          <ac:chgData name="Bezawada Naga Venkata Kanaka Satya Sowmya" userId="S::nakasatya.sowmya2021@vitstudent.ac.in::61717739-feb9-4623-8fbf-b48861954eaa" providerId="AD" clId="Web-{CF6FCCD1-E9B8-4DD6-B798-80035244A9FF}" dt="2023-04-20T08:19:10.233" v="0" actId="1076"/>
          <ac:picMkLst>
            <pc:docMk/>
            <pc:sldMk cId="363155087" sldId="302"/>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D5B4C-5447-4D70-B7AE-57FDF7835350}" type="datetimeFigureOut">
              <a:rPr lang="en-IN" smtClean="0"/>
              <a:t>20-04-2023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C09F85-814C-4808-A17F-FD7894EEC82D}" type="slidenum">
              <a:rPr lang="en-IN" smtClean="0"/>
              <a:t>‹#›</a:t>
            </a:fld>
            <a:endParaRPr lang="en-IN"/>
          </a:p>
        </p:txBody>
      </p:sp>
    </p:spTree>
    <p:extLst>
      <p:ext uri="{BB962C8B-B14F-4D97-AF65-F5344CB8AC3E}">
        <p14:creationId xmlns:p14="http://schemas.microsoft.com/office/powerpoint/2010/main" val="1186998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lvl1pPr>
          </a:lstStyle>
          <a:p>
            <a:r>
              <a:rPr lang="en-US"/>
              <a:t>Click to edit Master title style</a:t>
            </a:r>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p>
        </p:txBody>
      </p:sp>
      <p:sp>
        <p:nvSpPr>
          <p:cNvPr id="4" name="Date Placeholder 3"/>
          <p:cNvSpPr>
            <a:spLocks noGrp="1"/>
          </p:cNvSpPr>
          <p:nvPr>
            <p:ph type="dt" sz="half" idx="10"/>
          </p:nvPr>
        </p:nvSpPr>
        <p:spPr/>
        <p:txBody>
          <a:bodyPr/>
          <a:lstStyle>
            <a:lvl1pPr algn="l">
              <a:defRPr/>
            </a:lvl1p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817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183930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940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308196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5000" b="0" spc="200" baseline="0"/>
            </a:lvl1pPr>
          </a:lstStyle>
          <a:p>
            <a:r>
              <a:rPr lang="en-US"/>
              <a:t>Click to edit Master title style</a:t>
            </a:r>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6671A-8DF6-4422-9AC8-EA8998FDB307}"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B4C72E-4EC2-4F98-BCD1-ED3E14212395}"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0596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p>
        </p:txBody>
      </p:sp>
      <p:sp>
        <p:nvSpPr>
          <p:cNvPr id="3" name="Content Placeholder 2"/>
          <p:cNvSpPr>
            <a:spLocks noGrp="1"/>
          </p:cNvSpPr>
          <p:nvPr>
            <p:ph sz="half" idx="1"/>
          </p:nvPr>
        </p:nvSpPr>
        <p:spPr>
          <a:xfrm>
            <a:off x="768095"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6671A-8DF6-4422-9AC8-EA8998FDB307}"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1291143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316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06671A-8DF6-4422-9AC8-EA8998FDB307}"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745899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06671A-8DF6-4422-9AC8-EA8998FDB307}"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127292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6671A-8DF6-4422-9AC8-EA8998FDB307}"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3237961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lvl1pPr>
          </a:lstStyle>
          <a:p>
            <a:r>
              <a:rPr lang="en-US"/>
              <a:t>Click to edit Master title style</a:t>
            </a:r>
          </a:p>
        </p:txBody>
      </p:sp>
      <p:sp>
        <p:nvSpPr>
          <p:cNvPr id="3" name="Content Placeholder 2"/>
          <p:cNvSpPr>
            <a:spLocks noGrp="1"/>
          </p:cNvSpPr>
          <p:nvPr>
            <p:ph idx="1"/>
          </p:nvPr>
        </p:nvSpPr>
        <p:spPr>
          <a:xfrm>
            <a:off x="4286250" y="822960"/>
            <a:ext cx="4258818"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6671A-8DF6-4422-9AC8-EA8998FDB307}"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C72E-4EC2-4F98-BCD1-ED3E14212395}" type="slidenum">
              <a:rPr lang="en-IN" smtClean="0"/>
              <a:t>‹#›</a:t>
            </a:fld>
            <a:endParaRPr lang="en-IN"/>
          </a:p>
        </p:txBody>
      </p:sp>
    </p:spTree>
    <p:extLst>
      <p:ext uri="{BB962C8B-B14F-4D97-AF65-F5344CB8AC3E}">
        <p14:creationId xmlns:p14="http://schemas.microsoft.com/office/powerpoint/2010/main" val="416123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lvl1pPr>
          </a:lstStyle>
          <a:p>
            <a:r>
              <a:rPr lang="en-US"/>
              <a:t>Click to edit Master title style</a:t>
            </a:r>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6671A-8DF6-4422-9AC8-EA8998FDB307}"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B4C72E-4EC2-4F98-BCD1-ED3E14212395}" type="slidenum">
              <a:rPr lang="en-IN" smtClean="0"/>
              <a:t>‹#›</a:t>
            </a:fld>
            <a:endParaRPr lang="en-IN"/>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11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206671A-8DF6-4422-9AC8-EA8998FDB307}" type="datetimeFigureOut">
              <a:rPr lang="en-IN" smtClean="0"/>
              <a:t>20-04-2023</a:t>
            </a:fld>
            <a:endParaRPr lang="en-IN"/>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0B4C72E-4EC2-4F98-BCD1-ED3E14212395}" type="slidenum">
              <a:rPr lang="en-IN" smtClean="0"/>
              <a:t>‹#›</a:t>
            </a:fld>
            <a:endParaRPr lang="en-IN"/>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01947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Analog Communication Systems</a:t>
            </a:r>
            <a:endParaRPr lang="en-IN"/>
          </a:p>
        </p:txBody>
      </p:sp>
      <p:sp>
        <p:nvSpPr>
          <p:cNvPr id="3" name="Subtitle 2"/>
          <p:cNvSpPr>
            <a:spLocks noGrp="1"/>
          </p:cNvSpPr>
          <p:nvPr>
            <p:ph type="subTitle" idx="1"/>
          </p:nvPr>
        </p:nvSpPr>
        <p:spPr/>
        <p:txBody>
          <a:bodyPr>
            <a:normAutofit/>
          </a:bodyPr>
          <a:lstStyle/>
          <a:p>
            <a:r>
              <a:rPr lang="en-US" b="1">
                <a:solidFill>
                  <a:srgbClr val="0D0D0D"/>
                </a:solidFill>
                <a:latin typeface="Tw Cen MT" pitchFamily="34" charset="0"/>
              </a:rPr>
              <a:t>BECE 304L</a:t>
            </a:r>
          </a:p>
          <a:p>
            <a:r>
              <a:rPr lang="en-US" b="1">
                <a:solidFill>
                  <a:srgbClr val="0D0D0D"/>
                </a:solidFill>
                <a:latin typeface="Tw Cen MT" pitchFamily="34" charset="0"/>
              </a:rPr>
              <a:t>Module-3</a:t>
            </a:r>
          </a:p>
          <a:p>
            <a:endParaRPr lang="en-US" b="1">
              <a:solidFill>
                <a:srgbClr val="0D0D0D"/>
              </a:solidFill>
              <a:latin typeface="Tw Cen MT" pitchFamily="34" charset="0"/>
            </a:endParaRPr>
          </a:p>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2" y="495"/>
            <a:ext cx="9144000" cy="4581128"/>
          </a:xfrm>
          <a:prstGeom prst="rect">
            <a:avLst/>
          </a:prstGeom>
        </p:spPr>
      </p:pic>
    </p:spTree>
    <p:extLst>
      <p:ext uri="{BB962C8B-B14F-4D97-AF65-F5344CB8AC3E}">
        <p14:creationId xmlns:p14="http://schemas.microsoft.com/office/powerpoint/2010/main" val="363155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Balanced modulator</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204864"/>
            <a:ext cx="8383256" cy="4055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8535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Ring modulator</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57425"/>
            <a:ext cx="6362700" cy="460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2136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Synchronising techniques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438400"/>
            <a:ext cx="771525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7106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Double sideband suppressed carrier (</a:t>
            </a:r>
            <a:r>
              <a:rPr lang="en-IN" err="1"/>
              <a:t>dsb-sc</a:t>
            </a:r>
            <a:r>
              <a:rPr lang="en-IN"/>
              <a: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1916832"/>
            <a:ext cx="4724400" cy="460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004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Double sideband suppressed carrier (</a:t>
            </a:r>
            <a:r>
              <a:rPr lang="en-IN" err="1"/>
              <a:t>dsb-sc</a:t>
            </a:r>
            <a:r>
              <a:rPr lang="en-IN"/>
              <a:t>)</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318"/>
          <a:stretch/>
        </p:blipFill>
        <p:spPr bwMode="auto">
          <a:xfrm>
            <a:off x="683568" y="2132856"/>
            <a:ext cx="7711778" cy="4725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8309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Phase and frequency errors in synchronous detection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060848"/>
            <a:ext cx="7195728" cy="479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6790"/>
          <a:stretch/>
        </p:blipFill>
        <p:spPr bwMode="auto">
          <a:xfrm>
            <a:off x="6368069" y="3284984"/>
            <a:ext cx="2664296" cy="58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874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Quadrature null effect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420888"/>
            <a:ext cx="7929352"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1554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Numerical- </a:t>
            </a:r>
            <a:r>
              <a:rPr lang="en-IN" err="1"/>
              <a:t>dsb-sc</a:t>
            </a:r>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2767013"/>
            <a:ext cx="7820025" cy="132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364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Numerical- </a:t>
            </a:r>
            <a:r>
              <a:rPr lang="en-IN" err="1"/>
              <a:t>dsb-sc</a:t>
            </a:r>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77" y="2539028"/>
            <a:ext cx="77724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7241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B0E49-0217-6167-E5F5-D2AC90125E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479458-E651-0292-D284-EC387D0961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1984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702B8-08A5-48BC-81DA-B1064F29626E}"/>
              </a:ext>
            </a:extLst>
          </p:cNvPr>
          <p:cNvSpPr>
            <a:spLocks noGrp="1"/>
          </p:cNvSpPr>
          <p:nvPr>
            <p:ph type="title"/>
          </p:nvPr>
        </p:nvSpPr>
        <p:spPr/>
        <p:txBody>
          <a:bodyPr/>
          <a:lstStyle/>
          <a:p>
            <a:r>
              <a:rPr lang="en-US"/>
              <a:t>Course- module-3</a:t>
            </a: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67436"/>
          <a:stretch/>
        </p:blipFill>
        <p:spPr bwMode="auto">
          <a:xfrm>
            <a:off x="219497" y="2924944"/>
            <a:ext cx="8640960" cy="1276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701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Single side band suppressed carrier (</a:t>
            </a:r>
            <a:r>
              <a:rPr lang="en-IN" err="1"/>
              <a:t>ssb-sc</a:t>
            </a:r>
            <a:r>
              <a:rPr lang="en-IN"/>
              <a:t>)</a:t>
            </a:r>
          </a:p>
        </p:txBody>
      </p:sp>
      <p:sp>
        <p:nvSpPr>
          <p:cNvPr id="3" name="Content Placeholder 2"/>
          <p:cNvSpPr>
            <a:spLocks noGrp="1"/>
          </p:cNvSpPr>
          <p:nvPr>
            <p:ph idx="1"/>
          </p:nvPr>
        </p:nvSpPr>
        <p:spPr/>
        <p:txBody>
          <a:bodyPr>
            <a:normAutofit/>
          </a:bodyPr>
          <a:lstStyle/>
          <a:p>
            <a:pPr algn="just"/>
            <a:r>
              <a:rPr lang="en-US"/>
              <a:t>In radio communications, single-sideband modulation (SSB) or single-sideband suppressed-carrier modulation (SSB-SC) is a refinement of amplitude modulation which uses transmitter power and bandwidth more efficiently. </a:t>
            </a:r>
          </a:p>
          <a:p>
            <a:pPr algn="just"/>
            <a:r>
              <a:rPr lang="en-US"/>
              <a:t>Amplitude modulation produces an output signal that has twice the bandwidth of </a:t>
            </a:r>
            <a:r>
              <a:rPr lang="en-IN"/>
              <a:t>the original baseband signal. </a:t>
            </a:r>
            <a:r>
              <a:rPr lang="en-US"/>
              <a:t>Single-sideband modulation avoids this bandwidth doubling, and the power wasted on a carrier, at the cost of increased device complexity and more difficult tuning at </a:t>
            </a:r>
            <a:r>
              <a:rPr lang="en-IN"/>
              <a:t>the receiver.</a:t>
            </a:r>
          </a:p>
        </p:txBody>
      </p:sp>
    </p:spTree>
    <p:extLst>
      <p:ext uri="{BB962C8B-B14F-4D97-AF65-F5344CB8AC3E}">
        <p14:creationId xmlns:p14="http://schemas.microsoft.com/office/powerpoint/2010/main" val="3025302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Single side band suppressed carrier (</a:t>
            </a:r>
            <a:r>
              <a:rPr lang="en-IN" err="1"/>
              <a:t>ssb-sc</a:t>
            </a:r>
            <a:r>
              <a:rPr lang="en-IN"/>
              <a:t>)</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387" y="1988840"/>
            <a:ext cx="4067175" cy="455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820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Single side band suppressed carrier (</a:t>
            </a:r>
            <a:r>
              <a:rPr lang="en-IN" err="1"/>
              <a:t>ssb-sc</a:t>
            </a:r>
            <a:r>
              <a:rPr lang="en-IN"/>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988840"/>
            <a:ext cx="7600950" cy="473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98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ssb-sc</a:t>
            </a:r>
            <a:r>
              <a:rPr lang="en-IN"/>
              <a:t>- generation</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2062163"/>
            <a:ext cx="8318361" cy="295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7770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ssb-sc</a:t>
            </a:r>
            <a:r>
              <a:rPr lang="en-IN"/>
              <a:t>- generation</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85" y="2132856"/>
            <a:ext cx="774382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577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772816"/>
            <a:ext cx="4740008" cy="312016"/>
          </a:xfrm>
        </p:spPr>
        <p:txBody>
          <a:bodyPr>
            <a:noAutofit/>
          </a:bodyPr>
          <a:lstStyle/>
          <a:p>
            <a:r>
              <a:rPr lang="en-IN" sz="3200"/>
              <a:t>Phase discrimination method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905" y="2132856"/>
            <a:ext cx="6912768" cy="4500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920496" y="737616"/>
            <a:ext cx="7395920" cy="1035200"/>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err="1"/>
              <a:t>ssb-sc</a:t>
            </a:r>
            <a:r>
              <a:rPr lang="en-IN"/>
              <a:t>- generation</a:t>
            </a:r>
          </a:p>
        </p:txBody>
      </p:sp>
    </p:spTree>
    <p:extLst>
      <p:ext uri="{BB962C8B-B14F-4D97-AF65-F5344CB8AC3E}">
        <p14:creationId xmlns:p14="http://schemas.microsoft.com/office/powerpoint/2010/main" val="3812857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ssb-sc</a:t>
            </a:r>
            <a:r>
              <a:rPr lang="en-IN"/>
              <a:t>- generation</a:t>
            </a:r>
            <a:br>
              <a:rPr lang="en-IN"/>
            </a:br>
            <a:endParaRPr lang="en-US"/>
          </a:p>
        </p:txBody>
      </p:sp>
      <p:sp>
        <p:nvSpPr>
          <p:cNvPr id="3" name="Content Placeholder 2"/>
          <p:cNvSpPr>
            <a:spLocks noGrp="1"/>
          </p:cNvSpPr>
          <p:nvPr>
            <p:ph idx="1"/>
          </p:nvPr>
        </p:nvSpPr>
        <p:spPr/>
        <p:txBody>
          <a:bodyPr/>
          <a:lstStyle/>
          <a:p>
            <a:pPr>
              <a:buFont typeface="Wingdings" pitchFamily="2" charset="2"/>
              <a:buChar char="§"/>
            </a:pPr>
            <a:r>
              <a:rPr lang="en-US"/>
              <a:t>This block diagram consists of two product modulators, two −90 degrees  degrees  phase shifters, </a:t>
            </a:r>
          </a:p>
          <a:p>
            <a:pPr>
              <a:buFont typeface="Wingdings" pitchFamily="2" charset="2"/>
              <a:buChar char="§"/>
            </a:pPr>
            <a:r>
              <a:rPr lang="en-US"/>
              <a:t>one local oscillator and one summer block. The product modulator produces an output, which is the product of two inputs. </a:t>
            </a:r>
          </a:p>
          <a:p>
            <a:pPr>
              <a:buFont typeface="Wingdings" pitchFamily="2" charset="2"/>
              <a:buChar char="§"/>
            </a:pPr>
            <a:r>
              <a:rPr lang="en-US"/>
              <a:t>The −90 degrees phase shifter produces an output, which has a phase lag of −90 degrees with respect to the input.</a:t>
            </a:r>
          </a:p>
        </p:txBody>
      </p:sp>
    </p:spTree>
    <p:extLst>
      <p:ext uri="{BB962C8B-B14F-4D97-AF65-F5344CB8AC3E}">
        <p14:creationId xmlns:p14="http://schemas.microsoft.com/office/powerpoint/2010/main" val="1574378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ssb-sc</a:t>
            </a:r>
            <a:r>
              <a:rPr lang="en-IN"/>
              <a:t>- generation</a:t>
            </a:r>
            <a:br>
              <a:rPr lang="en-IN"/>
            </a:br>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484784"/>
            <a:ext cx="8099542"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322391"/>
            <a:ext cx="6840760" cy="23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77877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ssb-sc</a:t>
            </a:r>
            <a:r>
              <a:rPr lang="en-IN"/>
              <a:t>- generation</a:t>
            </a:r>
            <a:br>
              <a:rPr lang="en-IN"/>
            </a:b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844824"/>
            <a:ext cx="7872679"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3864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116632"/>
            <a:ext cx="7290054" cy="1499616"/>
          </a:xfrm>
        </p:spPr>
        <p:txBody>
          <a:bodyPr/>
          <a:lstStyle/>
          <a:p>
            <a:r>
              <a:rPr lang="en-IN" err="1"/>
              <a:t>ssb-sc</a:t>
            </a:r>
            <a:r>
              <a:rPr lang="en-IN"/>
              <a:t>- generation</a:t>
            </a:r>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196752"/>
            <a:ext cx="7488832" cy="5485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5390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Double sideband suppressed carrier (</a:t>
            </a:r>
            <a:r>
              <a:rPr lang="en-IN" err="1"/>
              <a:t>dsb-sc</a:t>
            </a:r>
            <a:r>
              <a:rPr lang="en-IN"/>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2090738"/>
            <a:ext cx="78105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64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ssb-sc</a:t>
            </a:r>
            <a:r>
              <a:rPr lang="en-IN"/>
              <a:t>- detection</a:t>
            </a: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916832"/>
            <a:ext cx="596265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0002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err="1"/>
              <a:t>ssb-sc</a:t>
            </a:r>
            <a:r>
              <a:rPr lang="en-IN"/>
              <a:t>- detection</a:t>
            </a: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1772816"/>
            <a:ext cx="7862233" cy="4727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323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Ring modulator</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420888"/>
            <a:ext cx="7038975"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44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Ring modulator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1" y="1700808"/>
            <a:ext cx="8354598"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1373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Ring modulator</a:t>
            </a:r>
          </a:p>
        </p:txBody>
      </p:sp>
      <p:sp>
        <p:nvSpPr>
          <p:cNvPr id="3" name="Content Placeholder 2"/>
          <p:cNvSpPr>
            <a:spLocks noGrp="1"/>
          </p:cNvSpPr>
          <p:nvPr>
            <p:ph idx="1"/>
          </p:nvPr>
        </p:nvSpPr>
        <p:spPr/>
        <p:txBody>
          <a:bodyPr/>
          <a:lstStyle/>
          <a:p>
            <a:r>
              <a:rPr lang="en-US"/>
              <a:t>During the positive half-cycle, D1 and D2 are forward biased and on, and D3 and D4 are reverse biased and act as open circuits. The carrier current is then equally divided at the center tap of the input transformer’s secondary and flows in opposite directions through the upper and lower halves of the winding. </a:t>
            </a:r>
          </a:p>
          <a:p>
            <a:r>
              <a:rPr lang="en-US"/>
              <a:t>The currents in the upper and lower parts each produce a magnetic field that is both equal and opposite with each other therefore, the magnetic fields produced cancel out and the carrier is suppressed. </a:t>
            </a:r>
            <a:endParaRPr lang="en-IN"/>
          </a:p>
        </p:txBody>
      </p:sp>
    </p:spTree>
    <p:extLst>
      <p:ext uri="{BB962C8B-B14F-4D97-AF65-F5344CB8AC3E}">
        <p14:creationId xmlns:p14="http://schemas.microsoft.com/office/powerpoint/2010/main" val="277867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Ring modulator</a:t>
            </a:r>
          </a:p>
        </p:txBody>
      </p:sp>
      <p:sp>
        <p:nvSpPr>
          <p:cNvPr id="3" name="Content Placeholder 2"/>
          <p:cNvSpPr>
            <a:spLocks noGrp="1"/>
          </p:cNvSpPr>
          <p:nvPr>
            <p:ph idx="1"/>
          </p:nvPr>
        </p:nvSpPr>
        <p:spPr/>
        <p:txBody>
          <a:bodyPr/>
          <a:lstStyle/>
          <a:p>
            <a:pPr algn="just">
              <a:buFont typeface="Wingdings" pitchFamily="2" charset="2"/>
              <a:buChar char="§"/>
            </a:pPr>
            <a:r>
              <a:rPr lang="en-US"/>
              <a:t>Figure  illustrates the negative half-cycle operation of the diode ring modulator. Diodes D1 and D2 are reversed biased and off while D3 and D4 are forward biased and on. Again, the same thing happens to the carrier current. It splits equally in the primary of the output transformer and both current produce magnetic fields equal and opposite with one another. </a:t>
            </a:r>
          </a:p>
          <a:p>
            <a:pPr algn="just">
              <a:buFont typeface="Wingdings" pitchFamily="2" charset="2"/>
              <a:buChar char="§"/>
            </a:pPr>
            <a:r>
              <a:rPr lang="en-US"/>
              <a:t>The two currents merge in the secondary of the input transformer and the magnetic fields are canceled out, and the carrier is suppressed. The modulating signal passes through the input transformer and undergoes a 180° phase reversal before reaching the output transformer.</a:t>
            </a:r>
            <a:endParaRPr lang="en-IN"/>
          </a:p>
        </p:txBody>
      </p:sp>
    </p:spTree>
    <p:extLst>
      <p:ext uri="{BB962C8B-B14F-4D97-AF65-F5344CB8AC3E}">
        <p14:creationId xmlns:p14="http://schemas.microsoft.com/office/powerpoint/2010/main" val="365700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Balanced modulator</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818309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9385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Balanced modulator</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628800"/>
            <a:ext cx="7709982" cy="52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1652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uper theme">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9A427E9303B54DBFBBE113110CA6DF" ma:contentTypeVersion="4" ma:contentTypeDescription="Create a new document." ma:contentTypeScope="" ma:versionID="a1cdd523133b28a59edc56bd748bf817">
  <xsd:schema xmlns:xsd="http://www.w3.org/2001/XMLSchema" xmlns:xs="http://www.w3.org/2001/XMLSchema" xmlns:p="http://schemas.microsoft.com/office/2006/metadata/properties" xmlns:ns2="7b7b3b4e-94b4-4794-84f5-8d6141b0fac6" targetNamespace="http://schemas.microsoft.com/office/2006/metadata/properties" ma:root="true" ma:fieldsID="e8fffae3e475de9ba7e9d19c6320ad4c" ns2:_="">
    <xsd:import namespace="7b7b3b4e-94b4-4794-84f5-8d6141b0fac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7b3b4e-94b4-4794-84f5-8d6141b0fa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AE7E9D7-E209-410C-9482-7DAB29D0E268}">
  <ds:schemaRefs>
    <ds:schemaRef ds:uri="http://schemas.microsoft.com/sharepoint/v3/contenttype/forms"/>
  </ds:schemaRefs>
</ds:datastoreItem>
</file>

<file path=customXml/itemProps2.xml><?xml version="1.0" encoding="utf-8"?>
<ds:datastoreItem xmlns:ds="http://schemas.openxmlformats.org/officeDocument/2006/customXml" ds:itemID="{70099A86-5B34-4A15-9B95-A918E2629966}">
  <ds:schemaRefs>
    <ds:schemaRef ds:uri="7b7b3b4e-94b4-4794-84f5-8d6141b0fac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91BA8A8-AEED-4039-B13A-6C75614C31C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super theme</Template>
  <Application>Microsoft Office PowerPoint</Application>
  <PresentationFormat>On-screen Show (4:3)</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super theme</vt:lpstr>
      <vt:lpstr>Analog Communication Systems</vt:lpstr>
      <vt:lpstr>Course- module-3</vt:lpstr>
      <vt:lpstr>Double sideband suppressed carrier (dsb-sc)</vt:lpstr>
      <vt:lpstr>Ring modulator</vt:lpstr>
      <vt:lpstr>Ring modulator</vt:lpstr>
      <vt:lpstr>Ring modulator</vt:lpstr>
      <vt:lpstr>Ring modulator</vt:lpstr>
      <vt:lpstr>Balanced modulator</vt:lpstr>
      <vt:lpstr>Balanced modulator</vt:lpstr>
      <vt:lpstr>Balanced modulator</vt:lpstr>
      <vt:lpstr>Ring modulator</vt:lpstr>
      <vt:lpstr>Synchronising techniques</vt:lpstr>
      <vt:lpstr>Double sideband suppressed carrier (dsb-sc)</vt:lpstr>
      <vt:lpstr>Double sideband suppressed carrier (dsb-sc)</vt:lpstr>
      <vt:lpstr>Phase and frequency errors in synchronous detection</vt:lpstr>
      <vt:lpstr>Quadrature null effect</vt:lpstr>
      <vt:lpstr>Numerical- dsb-sc</vt:lpstr>
      <vt:lpstr>Numerical- dsb-sc</vt:lpstr>
      <vt:lpstr>PowerPoint Presentation</vt:lpstr>
      <vt:lpstr>Single side band suppressed carrier (ssb-sc)</vt:lpstr>
      <vt:lpstr>Single side band suppressed carrier (ssb-sc)</vt:lpstr>
      <vt:lpstr>Single side band suppressed carrier (ssb-sc)</vt:lpstr>
      <vt:lpstr>ssb-sc- generation</vt:lpstr>
      <vt:lpstr>ssb-sc- generation</vt:lpstr>
      <vt:lpstr>Phase discrimination method</vt:lpstr>
      <vt:lpstr>ssb-sc- generation </vt:lpstr>
      <vt:lpstr>ssb-sc- generation </vt:lpstr>
      <vt:lpstr>ssb-sc- generation </vt:lpstr>
      <vt:lpstr>ssb-sc- generation</vt:lpstr>
      <vt:lpstr>ssb-sc- detection</vt:lpstr>
      <vt:lpstr>ssb-sc- detection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Analog Communication Systems</dc:title>
  <dc:creator>Admin</dc:creator>
  <cp:revision>1</cp:revision>
  <dcterms:created xsi:type="dcterms:W3CDTF">2019-11-30T14:57:16Z</dcterms:created>
  <dcterms:modified xsi:type="dcterms:W3CDTF">2023-04-20T08:19:11Z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0x010100439A427E9303B54DBFBBE113110CA6DF</vt:lpwstr>
  </property>
</Properties>
</file>