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318" r:id="rId2"/>
    <p:sldId id="319" r:id="rId3"/>
    <p:sldId id="320" r:id="rId4"/>
    <p:sldId id="322" r:id="rId5"/>
    <p:sldId id="321" r:id="rId6"/>
    <p:sldId id="461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29" r:id="rId15"/>
    <p:sldId id="331" r:id="rId16"/>
    <p:sldId id="332" r:id="rId17"/>
    <p:sldId id="440" r:id="rId18"/>
    <p:sldId id="442" r:id="rId19"/>
    <p:sldId id="333" r:id="rId20"/>
    <p:sldId id="505" r:id="rId21"/>
    <p:sldId id="443" r:id="rId22"/>
    <p:sldId id="444" r:id="rId23"/>
    <p:sldId id="334" r:id="rId24"/>
    <p:sldId id="445" r:id="rId25"/>
    <p:sldId id="446" r:id="rId26"/>
    <p:sldId id="447" r:id="rId27"/>
    <p:sldId id="531" r:id="rId28"/>
    <p:sldId id="448" r:id="rId29"/>
    <p:sldId id="449" r:id="rId30"/>
    <p:sldId id="450" r:id="rId31"/>
    <p:sldId id="451" r:id="rId32"/>
    <p:sldId id="452" r:id="rId33"/>
    <p:sldId id="454" r:id="rId34"/>
    <p:sldId id="455" r:id="rId35"/>
    <p:sldId id="456" r:id="rId36"/>
    <p:sldId id="457" r:id="rId37"/>
    <p:sldId id="453" r:id="rId38"/>
    <p:sldId id="458" r:id="rId39"/>
    <p:sldId id="459" r:id="rId40"/>
    <p:sldId id="460" r:id="rId41"/>
    <p:sldId id="502" r:id="rId42"/>
    <p:sldId id="503" r:id="rId43"/>
    <p:sldId id="513" r:id="rId44"/>
    <p:sldId id="514" r:id="rId45"/>
    <p:sldId id="515" r:id="rId46"/>
    <p:sldId id="529" r:id="rId47"/>
    <p:sldId id="504" r:id="rId48"/>
    <p:sldId id="521" r:id="rId49"/>
    <p:sldId id="530" r:id="rId50"/>
    <p:sldId id="523" r:id="rId51"/>
    <p:sldId id="524" r:id="rId52"/>
    <p:sldId id="516" r:id="rId53"/>
    <p:sldId id="517" r:id="rId54"/>
    <p:sldId id="518" r:id="rId55"/>
    <p:sldId id="519" r:id="rId56"/>
    <p:sldId id="532" r:id="rId57"/>
    <p:sldId id="50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BAC3D-BACD-4352-B056-7DAEC5EE343C}" v="5" dt="2023-05-16T17:18:23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68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mauleshwar Roy" userId="a9ec4b054f545304" providerId="LiveId" clId="{558BAC3D-BACD-4352-B056-7DAEC5EE343C}"/>
    <pc:docChg chg="undo custSel addSld delSld modSld">
      <pc:chgData name="Chandramauleshwar Roy" userId="a9ec4b054f545304" providerId="LiveId" clId="{558BAC3D-BACD-4352-B056-7DAEC5EE343C}" dt="2023-05-16T17:18:35.683" v="78" actId="20577"/>
      <pc:docMkLst>
        <pc:docMk/>
      </pc:docMkLst>
      <pc:sldChg chg="delSp mod">
        <pc:chgData name="Chandramauleshwar Roy" userId="a9ec4b054f545304" providerId="LiveId" clId="{558BAC3D-BACD-4352-B056-7DAEC5EE343C}" dt="2023-05-16T17:04:57.651" v="3" actId="21"/>
        <pc:sldMkLst>
          <pc:docMk/>
          <pc:sldMk cId="3175780892" sldId="503"/>
        </pc:sldMkLst>
        <pc:spChg chg="del">
          <ac:chgData name="Chandramauleshwar Roy" userId="a9ec4b054f545304" providerId="LiveId" clId="{558BAC3D-BACD-4352-B056-7DAEC5EE343C}" dt="2023-05-16T17:04:57.651" v="3" actId="21"/>
          <ac:spMkLst>
            <pc:docMk/>
            <pc:sldMk cId="3175780892" sldId="503"/>
            <ac:spMk id="3" creationId="{14227BB0-B9CA-36B7-5E97-CF4DA16091E1}"/>
          </ac:spMkLst>
        </pc:spChg>
      </pc:sldChg>
      <pc:sldChg chg="modSp mod">
        <pc:chgData name="Chandramauleshwar Roy" userId="a9ec4b054f545304" providerId="LiveId" clId="{558BAC3D-BACD-4352-B056-7DAEC5EE343C}" dt="2023-05-16T17:12:18.730" v="11"/>
        <pc:sldMkLst>
          <pc:docMk/>
          <pc:sldMk cId="0" sldId="513"/>
        </pc:sldMkLst>
        <pc:spChg chg="mod">
          <ac:chgData name="Chandramauleshwar Roy" userId="a9ec4b054f545304" providerId="LiveId" clId="{558BAC3D-BACD-4352-B056-7DAEC5EE343C}" dt="2023-05-16T17:12:18.730" v="11"/>
          <ac:spMkLst>
            <pc:docMk/>
            <pc:sldMk cId="0" sldId="513"/>
            <ac:spMk id="2" creationId="{00000000-0000-0000-0000-000000000000}"/>
          </ac:spMkLst>
        </pc:spChg>
      </pc:sldChg>
      <pc:sldChg chg="modSp add mod">
        <pc:chgData name="Chandramauleshwar Roy" userId="a9ec4b054f545304" providerId="LiveId" clId="{558BAC3D-BACD-4352-B056-7DAEC5EE343C}" dt="2023-05-16T17:12:50.020" v="15"/>
        <pc:sldMkLst>
          <pc:docMk/>
          <pc:sldMk cId="0" sldId="515"/>
        </pc:sldMkLst>
        <pc:spChg chg="mod">
          <ac:chgData name="Chandramauleshwar Roy" userId="a9ec4b054f545304" providerId="LiveId" clId="{558BAC3D-BACD-4352-B056-7DAEC5EE343C}" dt="2023-05-16T17:12:44.072" v="14" actId="20577"/>
          <ac:spMkLst>
            <pc:docMk/>
            <pc:sldMk cId="0" sldId="515"/>
            <ac:spMk id="2" creationId="{00000000-0000-0000-0000-000000000000}"/>
          </ac:spMkLst>
        </pc:spChg>
        <pc:spChg chg="mod">
          <ac:chgData name="Chandramauleshwar Roy" userId="a9ec4b054f545304" providerId="LiveId" clId="{558BAC3D-BACD-4352-B056-7DAEC5EE343C}" dt="2023-05-16T17:12:50.020" v="15"/>
          <ac:spMkLst>
            <pc:docMk/>
            <pc:sldMk cId="0" sldId="515"/>
            <ac:spMk id="5" creationId="{00000000-0000-0000-0000-000000000000}"/>
          </ac:spMkLst>
        </pc:spChg>
      </pc:sldChg>
      <pc:sldChg chg="modSp mod">
        <pc:chgData name="Chandramauleshwar Roy" userId="a9ec4b054f545304" providerId="LiveId" clId="{558BAC3D-BACD-4352-B056-7DAEC5EE343C}" dt="2023-05-16T17:16:17.354" v="57" actId="6549"/>
        <pc:sldMkLst>
          <pc:docMk/>
          <pc:sldMk cId="0" sldId="516"/>
        </pc:sldMkLst>
        <pc:spChg chg="mod">
          <ac:chgData name="Chandramauleshwar Roy" userId="a9ec4b054f545304" providerId="LiveId" clId="{558BAC3D-BACD-4352-B056-7DAEC5EE343C}" dt="2023-05-16T17:16:17.354" v="57" actId="6549"/>
          <ac:spMkLst>
            <pc:docMk/>
            <pc:sldMk cId="0" sldId="516"/>
            <ac:spMk id="2" creationId="{00000000-0000-0000-0000-000000000000}"/>
          </ac:spMkLst>
        </pc:spChg>
      </pc:sldChg>
      <pc:sldChg chg="modSp mod">
        <pc:chgData name="Chandramauleshwar Roy" userId="a9ec4b054f545304" providerId="LiveId" clId="{558BAC3D-BACD-4352-B056-7DAEC5EE343C}" dt="2023-05-16T17:16:44.592" v="61" actId="14100"/>
        <pc:sldMkLst>
          <pc:docMk/>
          <pc:sldMk cId="0" sldId="517"/>
        </pc:sldMkLst>
        <pc:spChg chg="mod">
          <ac:chgData name="Chandramauleshwar Roy" userId="a9ec4b054f545304" providerId="LiveId" clId="{558BAC3D-BACD-4352-B056-7DAEC5EE343C}" dt="2023-05-16T17:16:44.592" v="61" actId="14100"/>
          <ac:spMkLst>
            <pc:docMk/>
            <pc:sldMk cId="0" sldId="517"/>
            <ac:spMk id="2" creationId="{00000000-0000-0000-0000-000000000000}"/>
          </ac:spMkLst>
        </pc:spChg>
      </pc:sldChg>
      <pc:sldChg chg="modSp mod">
        <pc:chgData name="Chandramauleshwar Roy" userId="a9ec4b054f545304" providerId="LiveId" clId="{558BAC3D-BACD-4352-B056-7DAEC5EE343C}" dt="2023-05-16T17:17:03.582" v="62"/>
        <pc:sldMkLst>
          <pc:docMk/>
          <pc:sldMk cId="0" sldId="518"/>
        </pc:sldMkLst>
        <pc:spChg chg="mod">
          <ac:chgData name="Chandramauleshwar Roy" userId="a9ec4b054f545304" providerId="LiveId" clId="{558BAC3D-BACD-4352-B056-7DAEC5EE343C}" dt="2023-05-16T17:17:03.582" v="62"/>
          <ac:spMkLst>
            <pc:docMk/>
            <pc:sldMk cId="0" sldId="518"/>
            <ac:spMk id="2" creationId="{00000000-0000-0000-0000-000000000000}"/>
          </ac:spMkLst>
        </pc:spChg>
      </pc:sldChg>
      <pc:sldChg chg="modSp mod">
        <pc:chgData name="Chandramauleshwar Roy" userId="a9ec4b054f545304" providerId="LiveId" clId="{558BAC3D-BACD-4352-B056-7DAEC5EE343C}" dt="2023-05-16T17:17:19.797" v="63"/>
        <pc:sldMkLst>
          <pc:docMk/>
          <pc:sldMk cId="0" sldId="519"/>
        </pc:sldMkLst>
        <pc:spChg chg="mod">
          <ac:chgData name="Chandramauleshwar Roy" userId="a9ec4b054f545304" providerId="LiveId" clId="{558BAC3D-BACD-4352-B056-7DAEC5EE343C}" dt="2023-05-16T17:17:19.797" v="63"/>
          <ac:spMkLst>
            <pc:docMk/>
            <pc:sldMk cId="0" sldId="519"/>
            <ac:spMk id="2" creationId="{00000000-0000-0000-0000-000000000000}"/>
          </ac:spMkLst>
        </pc:spChg>
      </pc:sldChg>
      <pc:sldChg chg="addSp modSp mod">
        <pc:chgData name="Chandramauleshwar Roy" userId="a9ec4b054f545304" providerId="LiveId" clId="{558BAC3D-BACD-4352-B056-7DAEC5EE343C}" dt="2023-05-16T17:14:53.158" v="41" actId="20577"/>
        <pc:sldMkLst>
          <pc:docMk/>
          <pc:sldMk cId="0" sldId="521"/>
        </pc:sldMkLst>
        <pc:spChg chg="add mod">
          <ac:chgData name="Chandramauleshwar Roy" userId="a9ec4b054f545304" providerId="LiveId" clId="{558BAC3D-BACD-4352-B056-7DAEC5EE343C}" dt="2023-05-16T17:14:53.158" v="41" actId="20577"/>
          <ac:spMkLst>
            <pc:docMk/>
            <pc:sldMk cId="0" sldId="521"/>
            <ac:spMk id="4" creationId="{4FE418F9-A78C-6DDF-13FD-0FDEF352575C}"/>
          </ac:spMkLst>
        </pc:spChg>
        <pc:picChg chg="mod">
          <ac:chgData name="Chandramauleshwar Roy" userId="a9ec4b054f545304" providerId="LiveId" clId="{558BAC3D-BACD-4352-B056-7DAEC5EE343C}" dt="2023-05-16T17:14:35.438" v="29" actId="1076"/>
          <ac:picMkLst>
            <pc:docMk/>
            <pc:sldMk cId="0" sldId="521"/>
            <ac:picMk id="6" creationId="{00000000-0000-0000-0000-000000000000}"/>
          </ac:picMkLst>
        </pc:picChg>
      </pc:sldChg>
      <pc:sldChg chg="modSp mod">
        <pc:chgData name="Chandramauleshwar Roy" userId="a9ec4b054f545304" providerId="LiveId" clId="{558BAC3D-BACD-4352-B056-7DAEC5EE343C}" dt="2023-05-16T17:15:21.426" v="43" actId="20577"/>
        <pc:sldMkLst>
          <pc:docMk/>
          <pc:sldMk cId="0" sldId="523"/>
        </pc:sldMkLst>
        <pc:spChg chg="mod">
          <ac:chgData name="Chandramauleshwar Roy" userId="a9ec4b054f545304" providerId="LiveId" clId="{558BAC3D-BACD-4352-B056-7DAEC5EE343C}" dt="2023-05-16T17:15:21.426" v="43" actId="20577"/>
          <ac:spMkLst>
            <pc:docMk/>
            <pc:sldMk cId="0" sldId="523"/>
            <ac:spMk id="2" creationId="{00000000-0000-0000-0000-000000000000}"/>
          </ac:spMkLst>
        </pc:spChg>
      </pc:sldChg>
      <pc:sldChg chg="modSp mod">
        <pc:chgData name="Chandramauleshwar Roy" userId="a9ec4b054f545304" providerId="LiveId" clId="{558BAC3D-BACD-4352-B056-7DAEC5EE343C}" dt="2023-05-16T17:16:00.069" v="49" actId="108"/>
        <pc:sldMkLst>
          <pc:docMk/>
          <pc:sldMk cId="0" sldId="524"/>
        </pc:sldMkLst>
        <pc:spChg chg="mod">
          <ac:chgData name="Chandramauleshwar Roy" userId="a9ec4b054f545304" providerId="LiveId" clId="{558BAC3D-BACD-4352-B056-7DAEC5EE343C}" dt="2023-05-16T17:16:00.069" v="49" actId="108"/>
          <ac:spMkLst>
            <pc:docMk/>
            <pc:sldMk cId="0" sldId="524"/>
            <ac:spMk id="2" creationId="{00000000-0000-0000-0000-000000000000}"/>
          </ac:spMkLst>
        </pc:spChg>
      </pc:sldChg>
      <pc:sldChg chg="addSp delSp modSp mod">
        <pc:chgData name="Chandramauleshwar Roy" userId="a9ec4b054f545304" providerId="LiveId" clId="{558BAC3D-BACD-4352-B056-7DAEC5EE343C}" dt="2023-05-16T17:13:37.754" v="21" actId="14100"/>
        <pc:sldMkLst>
          <pc:docMk/>
          <pc:sldMk cId="0" sldId="529"/>
        </pc:sldMkLst>
        <pc:spChg chg="mod">
          <ac:chgData name="Chandramauleshwar Roy" userId="a9ec4b054f545304" providerId="LiveId" clId="{558BAC3D-BACD-4352-B056-7DAEC5EE343C}" dt="2023-05-16T17:13:37.754" v="21" actId="14100"/>
          <ac:spMkLst>
            <pc:docMk/>
            <pc:sldMk cId="0" sldId="529"/>
            <ac:spMk id="2" creationId="{00000000-0000-0000-0000-000000000000}"/>
          </ac:spMkLst>
        </pc:spChg>
        <pc:spChg chg="add del mod">
          <ac:chgData name="Chandramauleshwar Roy" userId="a9ec4b054f545304" providerId="LiveId" clId="{558BAC3D-BACD-4352-B056-7DAEC5EE343C}" dt="2023-05-16T17:05:15.584" v="5"/>
          <ac:spMkLst>
            <pc:docMk/>
            <pc:sldMk cId="0" sldId="529"/>
            <ac:spMk id="3" creationId="{28116E17-0DED-693F-DDA5-5E69D49C1B4E}"/>
          </ac:spMkLst>
        </pc:spChg>
      </pc:sldChg>
      <pc:sldChg chg="addSp modSp new del mod">
        <pc:chgData name="Chandramauleshwar Roy" userId="a9ec4b054f545304" providerId="LiveId" clId="{558BAC3D-BACD-4352-B056-7DAEC5EE343C}" dt="2023-05-16T17:18:10.237" v="64" actId="2696"/>
        <pc:sldMkLst>
          <pc:docMk/>
          <pc:sldMk cId="1770344526" sldId="532"/>
        </pc:sldMkLst>
        <pc:spChg chg="add mod">
          <ac:chgData name="Chandramauleshwar Roy" userId="a9ec4b054f545304" providerId="LiveId" clId="{558BAC3D-BACD-4352-B056-7DAEC5EE343C}" dt="2023-05-16T17:14:07.373" v="24" actId="20577"/>
          <ac:spMkLst>
            <pc:docMk/>
            <pc:sldMk cId="1770344526" sldId="532"/>
            <ac:spMk id="2" creationId="{E75C0321-2E26-929D-6923-191E176D9735}"/>
          </ac:spMkLst>
        </pc:spChg>
      </pc:sldChg>
      <pc:sldChg chg="new del">
        <pc:chgData name="Chandramauleshwar Roy" userId="a9ec4b054f545304" providerId="LiveId" clId="{558BAC3D-BACD-4352-B056-7DAEC5EE343C}" dt="2023-05-16T17:04:36.947" v="2" actId="47"/>
        <pc:sldMkLst>
          <pc:docMk/>
          <pc:sldMk cId="3622690002" sldId="532"/>
        </pc:sldMkLst>
      </pc:sldChg>
      <pc:sldChg chg="modSp add mod">
        <pc:chgData name="Chandramauleshwar Roy" userId="a9ec4b054f545304" providerId="LiveId" clId="{558BAC3D-BACD-4352-B056-7DAEC5EE343C}" dt="2023-05-16T17:18:35.683" v="78" actId="20577"/>
        <pc:sldMkLst>
          <pc:docMk/>
          <pc:sldMk cId="3650168877" sldId="532"/>
        </pc:sldMkLst>
        <pc:spChg chg="mod">
          <ac:chgData name="Chandramauleshwar Roy" userId="a9ec4b054f545304" providerId="LiveId" clId="{558BAC3D-BACD-4352-B056-7DAEC5EE343C}" dt="2023-05-16T17:18:35.683" v="78" actId="20577"/>
          <ac:spMkLst>
            <pc:docMk/>
            <pc:sldMk cId="3650168877" sldId="532"/>
            <ac:spMk id="2" creationId="{E75C0321-2E26-929D-6923-191E176D9735}"/>
          </ac:spMkLst>
        </pc:spChg>
      </pc:sldChg>
    </pc:docChg>
  </pc:docChgLst>
  <pc:docChgLst>
    <pc:chgData name="Chandramauleshwar Roy" userId="a9ec4b054f545304" providerId="LiveId" clId="{C93D3D42-6968-4FE9-9996-B28705BB4449}"/>
    <pc:docChg chg="addSld delSld modSld">
      <pc:chgData name="Chandramauleshwar Roy" userId="a9ec4b054f545304" providerId="LiveId" clId="{C93D3D42-6968-4FE9-9996-B28705BB4449}" dt="2023-05-16T16:58:00.077" v="66" actId="20577"/>
      <pc:docMkLst>
        <pc:docMk/>
      </pc:docMkLst>
      <pc:sldChg chg="modSp mod">
        <pc:chgData name="Chandramauleshwar Roy" userId="a9ec4b054f545304" providerId="LiveId" clId="{C93D3D42-6968-4FE9-9996-B28705BB4449}" dt="2023-05-16T16:42:35.404" v="19" actId="20577"/>
        <pc:sldMkLst>
          <pc:docMk/>
          <pc:sldMk cId="1189873089" sldId="318"/>
        </pc:sldMkLst>
        <pc:spChg chg="mod">
          <ac:chgData name="Chandramauleshwar Roy" userId="a9ec4b054f545304" providerId="LiveId" clId="{C93D3D42-6968-4FE9-9996-B28705BB4449}" dt="2023-05-16T16:42:35.404" v="19" actId="20577"/>
          <ac:spMkLst>
            <pc:docMk/>
            <pc:sldMk cId="1189873089" sldId="318"/>
            <ac:spMk id="3" creationId="{2F1AC5BE-48FC-68BA-2063-3A934988D97F}"/>
          </ac:spMkLst>
        </pc:spChg>
        <pc:spChg chg="mod">
          <ac:chgData name="Chandramauleshwar Roy" userId="a9ec4b054f545304" providerId="LiveId" clId="{C93D3D42-6968-4FE9-9996-B28705BB4449}" dt="2023-05-16T16:42:00.950" v="7" actId="20577"/>
          <ac:spMkLst>
            <pc:docMk/>
            <pc:sldMk cId="1189873089" sldId="318"/>
            <ac:spMk id="4" creationId="{662724D5-5EAD-CF1E-13CB-2CA3700E9577}"/>
          </ac:spMkLst>
        </pc:spChg>
      </pc:sldChg>
      <pc:sldChg chg="del">
        <pc:chgData name="Chandramauleshwar Roy" userId="a9ec4b054f545304" providerId="LiveId" clId="{C93D3D42-6968-4FE9-9996-B28705BB4449}" dt="2023-05-16T16:51:16.186" v="50" actId="47"/>
        <pc:sldMkLst>
          <pc:docMk/>
          <pc:sldMk cId="2284404665" sldId="462"/>
        </pc:sldMkLst>
      </pc:sldChg>
      <pc:sldChg chg="del">
        <pc:chgData name="Chandramauleshwar Roy" userId="a9ec4b054f545304" providerId="LiveId" clId="{C93D3D42-6968-4FE9-9996-B28705BB4449}" dt="2023-05-16T16:51:29.154" v="51" actId="47"/>
        <pc:sldMkLst>
          <pc:docMk/>
          <pc:sldMk cId="4022855586" sldId="463"/>
        </pc:sldMkLst>
      </pc:sldChg>
      <pc:sldChg chg="del">
        <pc:chgData name="Chandramauleshwar Roy" userId="a9ec4b054f545304" providerId="LiveId" clId="{C93D3D42-6968-4FE9-9996-B28705BB4449}" dt="2023-05-16T16:51:29.835" v="52" actId="47"/>
        <pc:sldMkLst>
          <pc:docMk/>
          <pc:sldMk cId="1080383846" sldId="464"/>
        </pc:sldMkLst>
      </pc:sldChg>
      <pc:sldChg chg="del">
        <pc:chgData name="Chandramauleshwar Roy" userId="a9ec4b054f545304" providerId="LiveId" clId="{C93D3D42-6968-4FE9-9996-B28705BB4449}" dt="2023-05-16T16:51:30.537" v="53" actId="47"/>
        <pc:sldMkLst>
          <pc:docMk/>
          <pc:sldMk cId="1790390268" sldId="465"/>
        </pc:sldMkLst>
      </pc:sldChg>
      <pc:sldChg chg="del">
        <pc:chgData name="Chandramauleshwar Roy" userId="a9ec4b054f545304" providerId="LiveId" clId="{C93D3D42-6968-4FE9-9996-B28705BB4449}" dt="2023-05-16T16:51:31.230" v="54" actId="47"/>
        <pc:sldMkLst>
          <pc:docMk/>
          <pc:sldMk cId="1986473696" sldId="466"/>
        </pc:sldMkLst>
      </pc:sldChg>
      <pc:sldChg chg="del">
        <pc:chgData name="Chandramauleshwar Roy" userId="a9ec4b054f545304" providerId="LiveId" clId="{C93D3D42-6968-4FE9-9996-B28705BB4449}" dt="2023-05-16T16:51:31.832" v="55" actId="47"/>
        <pc:sldMkLst>
          <pc:docMk/>
          <pc:sldMk cId="2898115234" sldId="467"/>
        </pc:sldMkLst>
      </pc:sldChg>
      <pc:sldChg chg="del">
        <pc:chgData name="Chandramauleshwar Roy" userId="a9ec4b054f545304" providerId="LiveId" clId="{C93D3D42-6968-4FE9-9996-B28705BB4449}" dt="2023-05-16T16:51:32.603" v="56" actId="47"/>
        <pc:sldMkLst>
          <pc:docMk/>
          <pc:sldMk cId="3150554952" sldId="468"/>
        </pc:sldMkLst>
      </pc:sldChg>
      <pc:sldChg chg="del">
        <pc:chgData name="Chandramauleshwar Roy" userId="a9ec4b054f545304" providerId="LiveId" clId="{C93D3D42-6968-4FE9-9996-B28705BB4449}" dt="2023-05-16T16:51:33.952" v="57" actId="47"/>
        <pc:sldMkLst>
          <pc:docMk/>
          <pc:sldMk cId="598776037" sldId="469"/>
        </pc:sldMkLst>
      </pc:sldChg>
      <pc:sldChg chg="del">
        <pc:chgData name="Chandramauleshwar Roy" userId="a9ec4b054f545304" providerId="LiveId" clId="{C93D3D42-6968-4FE9-9996-B28705BB4449}" dt="2023-05-16T16:51:36.314" v="58" actId="47"/>
        <pc:sldMkLst>
          <pc:docMk/>
          <pc:sldMk cId="1762713331" sldId="471"/>
        </pc:sldMkLst>
      </pc:sldChg>
      <pc:sldChg chg="del">
        <pc:chgData name="Chandramauleshwar Roy" userId="a9ec4b054f545304" providerId="LiveId" clId="{C93D3D42-6968-4FE9-9996-B28705BB4449}" dt="2023-05-16T16:51:37.485" v="59" actId="47"/>
        <pc:sldMkLst>
          <pc:docMk/>
          <pc:sldMk cId="4201217624" sldId="472"/>
        </pc:sldMkLst>
      </pc:sldChg>
      <pc:sldChg chg="del">
        <pc:chgData name="Chandramauleshwar Roy" userId="a9ec4b054f545304" providerId="LiveId" clId="{C93D3D42-6968-4FE9-9996-B28705BB4449}" dt="2023-05-16T16:51:39.568" v="61" actId="47"/>
        <pc:sldMkLst>
          <pc:docMk/>
          <pc:sldMk cId="4142789606" sldId="473"/>
        </pc:sldMkLst>
      </pc:sldChg>
      <pc:sldChg chg="del">
        <pc:chgData name="Chandramauleshwar Roy" userId="a9ec4b054f545304" providerId="LiveId" clId="{C93D3D42-6968-4FE9-9996-B28705BB4449}" dt="2023-05-16T16:51:38.828" v="60" actId="47"/>
        <pc:sldMkLst>
          <pc:docMk/>
          <pc:sldMk cId="3667130526" sldId="474"/>
        </pc:sldMkLst>
      </pc:sldChg>
      <pc:sldChg chg="del">
        <pc:chgData name="Chandramauleshwar Roy" userId="a9ec4b054f545304" providerId="LiveId" clId="{C93D3D42-6968-4FE9-9996-B28705BB4449}" dt="2023-05-16T16:51:40.189" v="62" actId="47"/>
        <pc:sldMkLst>
          <pc:docMk/>
          <pc:sldMk cId="3653991188" sldId="475"/>
        </pc:sldMkLst>
      </pc:sldChg>
      <pc:sldChg chg="del">
        <pc:chgData name="Chandramauleshwar Roy" userId="a9ec4b054f545304" providerId="LiveId" clId="{C93D3D42-6968-4FE9-9996-B28705BB4449}" dt="2023-05-16T16:51:40.859" v="63" actId="47"/>
        <pc:sldMkLst>
          <pc:docMk/>
          <pc:sldMk cId="3349158519" sldId="476"/>
        </pc:sldMkLst>
      </pc:sldChg>
      <pc:sldChg chg="del">
        <pc:chgData name="Chandramauleshwar Roy" userId="a9ec4b054f545304" providerId="LiveId" clId="{C93D3D42-6968-4FE9-9996-B28705BB4449}" dt="2023-05-16T16:51:41.948" v="64" actId="47"/>
        <pc:sldMkLst>
          <pc:docMk/>
          <pc:sldMk cId="1982953725" sldId="477"/>
        </pc:sldMkLst>
      </pc:sldChg>
      <pc:sldChg chg="del">
        <pc:chgData name="Chandramauleshwar Roy" userId="a9ec4b054f545304" providerId="LiveId" clId="{C93D3D42-6968-4FE9-9996-B28705BB4449}" dt="2023-05-16T16:46:52.322" v="20" actId="47"/>
        <pc:sldMkLst>
          <pc:docMk/>
          <pc:sldMk cId="3144907482" sldId="478"/>
        </pc:sldMkLst>
      </pc:sldChg>
      <pc:sldChg chg="del">
        <pc:chgData name="Chandramauleshwar Roy" userId="a9ec4b054f545304" providerId="LiveId" clId="{C93D3D42-6968-4FE9-9996-B28705BB4449}" dt="2023-05-16T16:46:54.569" v="21" actId="47"/>
        <pc:sldMkLst>
          <pc:docMk/>
          <pc:sldMk cId="4190976129" sldId="479"/>
        </pc:sldMkLst>
      </pc:sldChg>
      <pc:sldChg chg="del">
        <pc:chgData name="Chandramauleshwar Roy" userId="a9ec4b054f545304" providerId="LiveId" clId="{C93D3D42-6968-4FE9-9996-B28705BB4449}" dt="2023-05-16T16:46:56.045" v="22" actId="47"/>
        <pc:sldMkLst>
          <pc:docMk/>
          <pc:sldMk cId="3945668550" sldId="480"/>
        </pc:sldMkLst>
      </pc:sldChg>
      <pc:sldChg chg="del">
        <pc:chgData name="Chandramauleshwar Roy" userId="a9ec4b054f545304" providerId="LiveId" clId="{C93D3D42-6968-4FE9-9996-B28705BB4449}" dt="2023-05-16T16:46:57.262" v="23" actId="47"/>
        <pc:sldMkLst>
          <pc:docMk/>
          <pc:sldMk cId="2403238840" sldId="481"/>
        </pc:sldMkLst>
      </pc:sldChg>
      <pc:sldChg chg="del">
        <pc:chgData name="Chandramauleshwar Roy" userId="a9ec4b054f545304" providerId="LiveId" clId="{C93D3D42-6968-4FE9-9996-B28705BB4449}" dt="2023-05-16T16:46:57.935" v="24" actId="47"/>
        <pc:sldMkLst>
          <pc:docMk/>
          <pc:sldMk cId="2524681300" sldId="482"/>
        </pc:sldMkLst>
      </pc:sldChg>
      <pc:sldChg chg="del">
        <pc:chgData name="Chandramauleshwar Roy" userId="a9ec4b054f545304" providerId="LiveId" clId="{C93D3D42-6968-4FE9-9996-B28705BB4449}" dt="2023-05-16T16:46:59.566" v="25" actId="47"/>
        <pc:sldMkLst>
          <pc:docMk/>
          <pc:sldMk cId="1773094708" sldId="483"/>
        </pc:sldMkLst>
      </pc:sldChg>
      <pc:sldChg chg="del">
        <pc:chgData name="Chandramauleshwar Roy" userId="a9ec4b054f545304" providerId="LiveId" clId="{C93D3D42-6968-4FE9-9996-B28705BB4449}" dt="2023-05-16T16:47:00.151" v="26" actId="47"/>
        <pc:sldMkLst>
          <pc:docMk/>
          <pc:sldMk cId="2749025223" sldId="484"/>
        </pc:sldMkLst>
      </pc:sldChg>
      <pc:sldChg chg="del">
        <pc:chgData name="Chandramauleshwar Roy" userId="a9ec4b054f545304" providerId="LiveId" clId="{C93D3D42-6968-4FE9-9996-B28705BB4449}" dt="2023-05-16T16:47:00.687" v="27" actId="47"/>
        <pc:sldMkLst>
          <pc:docMk/>
          <pc:sldMk cId="4064405982" sldId="485"/>
        </pc:sldMkLst>
      </pc:sldChg>
      <pc:sldChg chg="del">
        <pc:chgData name="Chandramauleshwar Roy" userId="a9ec4b054f545304" providerId="LiveId" clId="{C93D3D42-6968-4FE9-9996-B28705BB4449}" dt="2023-05-16T16:47:01.490" v="28" actId="47"/>
        <pc:sldMkLst>
          <pc:docMk/>
          <pc:sldMk cId="21863766" sldId="486"/>
        </pc:sldMkLst>
      </pc:sldChg>
      <pc:sldChg chg="del">
        <pc:chgData name="Chandramauleshwar Roy" userId="a9ec4b054f545304" providerId="LiveId" clId="{C93D3D42-6968-4FE9-9996-B28705BB4449}" dt="2023-05-16T16:47:02.229" v="29" actId="47"/>
        <pc:sldMkLst>
          <pc:docMk/>
          <pc:sldMk cId="3774937578" sldId="487"/>
        </pc:sldMkLst>
      </pc:sldChg>
      <pc:sldChg chg="del">
        <pc:chgData name="Chandramauleshwar Roy" userId="a9ec4b054f545304" providerId="LiveId" clId="{C93D3D42-6968-4FE9-9996-B28705BB4449}" dt="2023-05-16T16:47:02.857" v="30" actId="47"/>
        <pc:sldMkLst>
          <pc:docMk/>
          <pc:sldMk cId="2302209068" sldId="488"/>
        </pc:sldMkLst>
      </pc:sldChg>
      <pc:sldChg chg="del">
        <pc:chgData name="Chandramauleshwar Roy" userId="a9ec4b054f545304" providerId="LiveId" clId="{C93D3D42-6968-4FE9-9996-B28705BB4449}" dt="2023-05-16T16:47:06.139" v="31" actId="47"/>
        <pc:sldMkLst>
          <pc:docMk/>
          <pc:sldMk cId="1442774130" sldId="489"/>
        </pc:sldMkLst>
      </pc:sldChg>
      <pc:sldChg chg="del">
        <pc:chgData name="Chandramauleshwar Roy" userId="a9ec4b054f545304" providerId="LiveId" clId="{C93D3D42-6968-4FE9-9996-B28705BB4449}" dt="2023-05-16T16:47:07.638" v="32" actId="47"/>
        <pc:sldMkLst>
          <pc:docMk/>
          <pc:sldMk cId="1911923980" sldId="490"/>
        </pc:sldMkLst>
      </pc:sldChg>
      <pc:sldChg chg="del">
        <pc:chgData name="Chandramauleshwar Roy" userId="a9ec4b054f545304" providerId="LiveId" clId="{C93D3D42-6968-4FE9-9996-B28705BB4449}" dt="2023-05-16T16:47:08.489" v="33" actId="47"/>
        <pc:sldMkLst>
          <pc:docMk/>
          <pc:sldMk cId="2037093904" sldId="491"/>
        </pc:sldMkLst>
      </pc:sldChg>
      <pc:sldChg chg="del">
        <pc:chgData name="Chandramauleshwar Roy" userId="a9ec4b054f545304" providerId="LiveId" clId="{C93D3D42-6968-4FE9-9996-B28705BB4449}" dt="2023-05-16T16:47:11.987" v="34" actId="47"/>
        <pc:sldMkLst>
          <pc:docMk/>
          <pc:sldMk cId="809103607" sldId="492"/>
        </pc:sldMkLst>
      </pc:sldChg>
      <pc:sldChg chg="del">
        <pc:chgData name="Chandramauleshwar Roy" userId="a9ec4b054f545304" providerId="LiveId" clId="{C93D3D42-6968-4FE9-9996-B28705BB4449}" dt="2023-05-16T16:47:15.876" v="35" actId="47"/>
        <pc:sldMkLst>
          <pc:docMk/>
          <pc:sldMk cId="1284371974" sldId="493"/>
        </pc:sldMkLst>
      </pc:sldChg>
      <pc:sldChg chg="del">
        <pc:chgData name="Chandramauleshwar Roy" userId="a9ec4b054f545304" providerId="LiveId" clId="{C93D3D42-6968-4FE9-9996-B28705BB4449}" dt="2023-05-16T16:47:16.759" v="36" actId="47"/>
        <pc:sldMkLst>
          <pc:docMk/>
          <pc:sldMk cId="1416064638" sldId="494"/>
        </pc:sldMkLst>
      </pc:sldChg>
      <pc:sldChg chg="del">
        <pc:chgData name="Chandramauleshwar Roy" userId="a9ec4b054f545304" providerId="LiveId" clId="{C93D3D42-6968-4FE9-9996-B28705BB4449}" dt="2023-05-16T16:47:17.864" v="37" actId="47"/>
        <pc:sldMkLst>
          <pc:docMk/>
          <pc:sldMk cId="3064722937" sldId="495"/>
        </pc:sldMkLst>
      </pc:sldChg>
      <pc:sldChg chg="del">
        <pc:chgData name="Chandramauleshwar Roy" userId="a9ec4b054f545304" providerId="LiveId" clId="{C93D3D42-6968-4FE9-9996-B28705BB4449}" dt="2023-05-16T16:47:18.305" v="38" actId="47"/>
        <pc:sldMkLst>
          <pc:docMk/>
          <pc:sldMk cId="3950622372" sldId="496"/>
        </pc:sldMkLst>
      </pc:sldChg>
      <pc:sldChg chg="del">
        <pc:chgData name="Chandramauleshwar Roy" userId="a9ec4b054f545304" providerId="LiveId" clId="{C93D3D42-6968-4FE9-9996-B28705BB4449}" dt="2023-05-16T16:47:18.878" v="39" actId="47"/>
        <pc:sldMkLst>
          <pc:docMk/>
          <pc:sldMk cId="886445779" sldId="497"/>
        </pc:sldMkLst>
      </pc:sldChg>
      <pc:sldChg chg="del">
        <pc:chgData name="Chandramauleshwar Roy" userId="a9ec4b054f545304" providerId="LiveId" clId="{C93D3D42-6968-4FE9-9996-B28705BB4449}" dt="2023-05-16T16:47:19.318" v="40" actId="47"/>
        <pc:sldMkLst>
          <pc:docMk/>
          <pc:sldMk cId="1808829860" sldId="498"/>
        </pc:sldMkLst>
      </pc:sldChg>
      <pc:sldChg chg="del">
        <pc:chgData name="Chandramauleshwar Roy" userId="a9ec4b054f545304" providerId="LiveId" clId="{C93D3D42-6968-4FE9-9996-B28705BB4449}" dt="2023-05-16T16:47:20.576" v="41" actId="47"/>
        <pc:sldMkLst>
          <pc:docMk/>
          <pc:sldMk cId="1653333067" sldId="500"/>
        </pc:sldMkLst>
      </pc:sldChg>
      <pc:sldChg chg="modSp mod">
        <pc:chgData name="Chandramauleshwar Roy" userId="a9ec4b054f545304" providerId="LiveId" clId="{C93D3D42-6968-4FE9-9996-B28705BB4449}" dt="2023-05-16T16:47:28.333" v="45" actId="20577"/>
        <pc:sldMkLst>
          <pc:docMk/>
          <pc:sldMk cId="594345985" sldId="502"/>
        </pc:sldMkLst>
        <pc:spChg chg="mod">
          <ac:chgData name="Chandramauleshwar Roy" userId="a9ec4b054f545304" providerId="LiveId" clId="{C93D3D42-6968-4FE9-9996-B28705BB4449}" dt="2023-05-16T16:47:28.333" v="45" actId="20577"/>
          <ac:spMkLst>
            <pc:docMk/>
            <pc:sldMk cId="594345985" sldId="502"/>
            <ac:spMk id="2" creationId="{8E4BE765-BA46-0936-0648-8DD4BDA323C0}"/>
          </ac:spMkLst>
        </pc:spChg>
      </pc:sldChg>
      <pc:sldChg chg="modSp mod">
        <pc:chgData name="Chandramauleshwar Roy" userId="a9ec4b054f545304" providerId="LiveId" clId="{C93D3D42-6968-4FE9-9996-B28705BB4449}" dt="2023-05-16T16:58:00.077" v="66" actId="20577"/>
        <pc:sldMkLst>
          <pc:docMk/>
          <pc:sldMk cId="0" sldId="519"/>
        </pc:sldMkLst>
        <pc:spChg chg="mod">
          <ac:chgData name="Chandramauleshwar Roy" userId="a9ec4b054f545304" providerId="LiveId" clId="{C93D3D42-6968-4FE9-9996-B28705BB4449}" dt="2023-05-16T16:58:00.077" v="66" actId="20577"/>
          <ac:spMkLst>
            <pc:docMk/>
            <pc:sldMk cId="0" sldId="519"/>
            <ac:spMk id="2" creationId="{00000000-0000-0000-0000-000000000000}"/>
          </ac:spMkLst>
        </pc:spChg>
      </pc:sldChg>
      <pc:sldChg chg="addSp modSp new mod">
        <pc:chgData name="Chandramauleshwar Roy" userId="a9ec4b054f545304" providerId="LiveId" clId="{C93D3D42-6968-4FE9-9996-B28705BB4449}" dt="2023-05-16T16:50:07.149" v="49" actId="255"/>
        <pc:sldMkLst>
          <pc:docMk/>
          <pc:sldMk cId="459846754" sldId="531"/>
        </pc:sldMkLst>
        <pc:spChg chg="add mod">
          <ac:chgData name="Chandramauleshwar Roy" userId="a9ec4b054f545304" providerId="LiveId" clId="{C93D3D42-6968-4FE9-9996-B28705BB4449}" dt="2023-05-16T16:50:07.149" v="49" actId="255"/>
          <ac:spMkLst>
            <pc:docMk/>
            <pc:sldMk cId="459846754" sldId="531"/>
            <ac:spMk id="3" creationId="{97B876F2-69A5-88EF-E5B2-0F9BD90FD5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7D1D3-4104-400F-A456-1A1506F4C0FD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62209-BB4B-4EFF-8D53-BC324122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01350D-E194-DD62-B49B-FAE25C3834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/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AE7CC-B78F-F0EE-17B2-2049F340218A}"/>
              </a:ext>
            </a:extLst>
          </p:cNvPr>
          <p:cNvSpPr txBox="1"/>
          <p:nvPr userDrawn="1"/>
        </p:nvSpPr>
        <p:spPr>
          <a:xfrm>
            <a:off x="-2594" y="646148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“We Serve Knowledge, with Knowledge”                                                                                                                   </a:t>
            </a:r>
            <a:fld id="{343FAE63-DFE1-4595-A58F-DCCA6FB0EBAD}" type="slidenum">
              <a:rPr lang="en-US" sz="1600" smtClean="0">
                <a:solidFill>
                  <a:srgbClr val="0000FF"/>
                </a:solidFill>
              </a:rPr>
              <a:pPr/>
              <a:t>‹#›</a:t>
            </a:fld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553200"/>
            <a:ext cx="381000" cy="365125"/>
          </a:xfrm>
          <a:prstGeom prst="rect">
            <a:avLst/>
          </a:prstGeom>
        </p:spPr>
        <p:txBody>
          <a:bodyPr/>
          <a:lstStyle/>
          <a:p>
            <a:fld id="{507056B1-A0B7-4D25-86D6-B77508A97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609600" cy="365125"/>
          </a:xfrm>
          <a:prstGeom prst="rect">
            <a:avLst/>
          </a:prstGeom>
        </p:spPr>
        <p:txBody>
          <a:bodyPr/>
          <a:lstStyle/>
          <a:p>
            <a:fld id="{507056B1-A0B7-4D25-86D6-B77508A97F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D8311-BC41-B810-02CD-49EEB6D2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E7A6-CEDE-12CD-77BD-74703A75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AD06-B426-1263-E7E0-680496FB9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40EA-43D9-4D36-A2EE-91AAF7CD93C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0FAA-9955-D2A4-C4E9-66B57381E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2DEF-5B9E-CBFC-51DC-783BA938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8DC5-370E-4A4E-9FAD-E19144049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5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danapalle Institute of Technology &amp; Science - Home | Facebook">
            <a:extLst>
              <a:ext uri="{FF2B5EF4-FFF2-40B4-BE49-F238E27FC236}">
                <a16:creationId xmlns:a16="http://schemas.microsoft.com/office/drawing/2014/main" id="{73C8DC1E-150F-20B0-9E68-F900E4CF1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89928"/>
            <a:ext cx="6477000" cy="627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1AC5BE-48FC-68BA-2063-3A934988D97F}"/>
              </a:ext>
            </a:extLst>
          </p:cNvPr>
          <p:cNvSpPr txBox="1">
            <a:spLocks/>
          </p:cNvSpPr>
          <p:nvPr/>
        </p:nvSpPr>
        <p:spPr>
          <a:xfrm>
            <a:off x="0" y="1273175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BECE304L ANALOG COMMUNICATION</a:t>
            </a:r>
            <a:endParaRPr 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724D5-5EAD-CF1E-13CB-2CA3700E9577}"/>
              </a:ext>
            </a:extLst>
          </p:cNvPr>
          <p:cNvSpPr txBox="1">
            <a:spLocks/>
          </p:cNvSpPr>
          <p:nvPr/>
        </p:nvSpPr>
        <p:spPr>
          <a:xfrm>
            <a:off x="0" y="3276600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sz="800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7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938CF0-3826-9F23-5DA4-2026FB32CB23}"/>
              </a:ext>
            </a:extLst>
          </p:cNvPr>
          <p:cNvSpPr txBox="1"/>
          <p:nvPr/>
        </p:nvSpPr>
        <p:spPr>
          <a:xfrm>
            <a:off x="149901" y="393093"/>
            <a:ext cx="88292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study purpose, the commonly used carrier and message signal is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SINUSOIDAL WAVE.</a:t>
            </a:r>
          </a:p>
          <a:p>
            <a:pPr marL="800100" lvl="1" indent="-342900" algn="just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Transmitter Side -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</a:p>
          <a:p>
            <a:pPr marL="800100" lvl="1" indent="-342900" algn="just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Receiver Side       -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Demodulation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AD6D4-5C3F-1023-F783-3A800F91A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435" y="2438400"/>
            <a:ext cx="8486195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1D8C31-E2D7-BD09-B676-2FE7E161E2BF}"/>
              </a:ext>
            </a:extLst>
          </p:cNvPr>
          <p:cNvSpPr txBox="1"/>
          <p:nvPr/>
        </p:nvSpPr>
        <p:spPr>
          <a:xfrm>
            <a:off x="228601" y="5486400"/>
            <a:ext cx="8750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Fig: </a:t>
            </a:r>
            <a:r>
              <a:rPr lang="en-IN" sz="2400" dirty="0"/>
              <a:t>Important process components of a communication system  (</a:t>
            </a:r>
            <a:r>
              <a:rPr lang="en-IN" sz="2400" dirty="0">
                <a:solidFill>
                  <a:srgbClr val="FF0000"/>
                </a:solidFill>
              </a:rPr>
              <a:t>a</a:t>
            </a:r>
            <a:r>
              <a:rPr lang="en-IN" sz="2400" dirty="0"/>
              <a:t>) Transmitter  (</a:t>
            </a:r>
            <a:r>
              <a:rPr lang="en-IN" sz="2400" dirty="0">
                <a:solidFill>
                  <a:srgbClr val="FF0000"/>
                </a:solidFill>
              </a:rPr>
              <a:t>b</a:t>
            </a:r>
            <a:r>
              <a:rPr lang="en-IN" sz="2400" dirty="0"/>
              <a:t>) receiver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74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704B8-7E1C-F7B6-FF99-1A467EFE478D}"/>
              </a:ext>
            </a:extLst>
          </p:cNvPr>
          <p:cNvSpPr txBox="1"/>
          <p:nvPr/>
        </p:nvSpPr>
        <p:spPr>
          <a:xfrm>
            <a:off x="104932" y="152614"/>
            <a:ext cx="885918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Definition for Modulation</a:t>
            </a:r>
          </a:p>
          <a:p>
            <a:pPr algn="just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zh-TW" sz="2400" b="1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Modulation is defined as </a:t>
            </a:r>
            <a:r>
              <a:rPr lang="en-US" altLang="zh-TW" sz="2400" b="1" i="1" dirty="0">
                <a:solidFill>
                  <a:srgbClr val="00B0F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the process by which some characteristic of a carrier wave is varied in accordance with the message signal</a:t>
            </a:r>
            <a:r>
              <a:rPr lang="en-US" altLang="zh-TW" sz="2400" b="1" dirty="0">
                <a:solidFill>
                  <a:srgbClr val="00B0F0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altLang="zh-TW" sz="2400" b="1" dirty="0">
              <a:solidFill>
                <a:srgbClr val="00B0F0"/>
              </a:solidFill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 modulation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process in which the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carrier signal is varied in accordance with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instantaneous amplitude of the message signal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modulation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process in which  the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carrier signal is varied in accordance with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instantaneous amplitude of the message signal</a:t>
            </a:r>
          </a:p>
          <a:p>
            <a:pPr marL="457200" indent="-4572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modulation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 process in which  the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carrier signal is varied in accordance with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instantaneous amplitude of the message signal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526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30567FC1-C8C3-F4B8-F12B-D3BEB45E013A}"/>
              </a:ext>
            </a:extLst>
          </p:cNvPr>
          <p:cNvSpPr/>
          <p:nvPr/>
        </p:nvSpPr>
        <p:spPr>
          <a:xfrm>
            <a:off x="304800" y="3402765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DDA2F174-6BA0-B5E1-37E8-AB5755DDB205}"/>
              </a:ext>
            </a:extLst>
          </p:cNvPr>
          <p:cNvSpPr/>
          <p:nvPr/>
        </p:nvSpPr>
        <p:spPr>
          <a:xfrm>
            <a:off x="304800" y="5150365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tx1"/>
                </a:solidFill>
              </a:rPr>
              <a:t>FM</a:t>
            </a: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E19A006-E381-44E3-4355-1C19D780D96E}"/>
              </a:ext>
            </a:extLst>
          </p:cNvPr>
          <p:cNvSpPr/>
          <p:nvPr/>
        </p:nvSpPr>
        <p:spPr>
          <a:xfrm>
            <a:off x="304800" y="1840040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5C8B6187-4083-92FF-32BE-0739CD427A91}"/>
              </a:ext>
            </a:extLst>
          </p:cNvPr>
          <p:cNvSpPr/>
          <p:nvPr/>
        </p:nvSpPr>
        <p:spPr>
          <a:xfrm>
            <a:off x="304800" y="412230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chemeClr val="tx1"/>
                </a:solidFill>
              </a:rPr>
              <a:t>CARRIER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B6CB2-F2F6-A3F0-4524-80258403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11" y="0"/>
            <a:ext cx="6102647" cy="65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FFE2-943F-597F-AA7D-B16A0648F236}"/>
              </a:ext>
            </a:extLst>
          </p:cNvPr>
          <p:cNvSpPr txBox="1">
            <a:spLocks/>
          </p:cNvSpPr>
          <p:nvPr/>
        </p:nvSpPr>
        <p:spPr>
          <a:xfrm>
            <a:off x="0" y="399740"/>
            <a:ext cx="8915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u="sng"/>
              <a:t>Equation for AM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4C7B-1661-C74D-64C9-52443DDEC32B}"/>
              </a:ext>
            </a:extLst>
          </p:cNvPr>
          <p:cNvSpPr txBox="1">
            <a:spLocks/>
          </p:cNvSpPr>
          <p:nvPr/>
        </p:nvSpPr>
        <p:spPr>
          <a:xfrm>
            <a:off x="0" y="1161740"/>
            <a:ext cx="8915400" cy="5296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sz="2400" dirty="0"/>
              <a:t>Recall</a:t>
            </a:r>
            <a:r>
              <a:rPr lang="es-ES_tradnl" sz="2400" dirty="0"/>
              <a:t> </a:t>
            </a:r>
            <a:r>
              <a:rPr lang="en-US" sz="2400" dirty="0"/>
              <a:t>that</a:t>
            </a:r>
            <a:r>
              <a:rPr lang="es-ES_tradnl" sz="2400" dirty="0"/>
              <a:t>, </a:t>
            </a:r>
            <a:r>
              <a:rPr lang="en-US" sz="2400" dirty="0"/>
              <a:t>Amplitude Modulation (AM) is defined as the process in which the amplitude of the Carrier Signal, c(t) is varied about a mean value, linearly with  the Base band Signal, m(t).</a:t>
            </a:r>
          </a:p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altLang="zh-TW" sz="2400" dirty="0"/>
              <a:t>Let the carrier signal be</a:t>
            </a:r>
          </a:p>
          <a:p>
            <a:pPr algn="just">
              <a:buFont typeface="Arial" panose="020B0604020202020204" pitchFamily="34" charset="0"/>
              <a:buNone/>
              <a:defRPr/>
            </a:pPr>
            <a:r>
              <a:rPr lang="en-IN" altLang="zh-TW" sz="2400" dirty="0"/>
              <a:t>							                            </a:t>
            </a:r>
            <a:r>
              <a:rPr lang="en-IN" altLang="zh-TW" sz="2400" dirty="0">
                <a:sym typeface="Wingdings" pitchFamily="2" charset="2"/>
              </a:rPr>
              <a:t></a:t>
            </a:r>
            <a:r>
              <a:rPr lang="en-IN" altLang="zh-TW" sz="2400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IN" altLang="zh-TW" sz="2400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None/>
              <a:defRPr/>
            </a:pPr>
            <a:endParaRPr lang="en-IN" altLang="zh-TW" sz="1200" dirty="0"/>
          </a:p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altLang="zh-TW" sz="2400" dirty="0"/>
              <a:t>Let the message signal be</a:t>
            </a:r>
          </a:p>
          <a:p>
            <a:pPr marL="0" indent="0" algn="just">
              <a:buClr>
                <a:srgbClr val="FF0000"/>
              </a:buClr>
              <a:buNone/>
              <a:defRPr/>
            </a:pPr>
            <a:r>
              <a:rPr lang="en-US" altLang="zh-TW" sz="2400" dirty="0"/>
              <a:t>								</a:t>
            </a:r>
            <a:r>
              <a:rPr lang="en-IN" altLang="zh-TW" sz="2400" dirty="0">
                <a:sym typeface="Wingdings" pitchFamily="2" charset="2"/>
              </a:rPr>
              <a:t> </a:t>
            </a:r>
            <a:r>
              <a:rPr lang="en-IN" altLang="zh-TW" sz="2400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altLang="zh-TW" sz="2400" dirty="0">
              <a:sym typeface="Wingdings" pitchFamily="2" charset="2"/>
            </a:endParaRPr>
          </a:p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IN" altLang="zh-TW" sz="2400" dirty="0"/>
              <a:t>During modulation, the message signal is superimposed on the carrier amplitude</a:t>
            </a:r>
          </a:p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IN" altLang="zh-TW" sz="2400" dirty="0"/>
              <a:t>Therefore, after modulation, the modulated signal is given by</a:t>
            </a:r>
          </a:p>
          <a:p>
            <a:pPr algn="just">
              <a:buFont typeface="Arial" panose="020B0604020202020204" pitchFamily="34" charset="0"/>
              <a:buNone/>
              <a:defRPr/>
            </a:pPr>
            <a:r>
              <a:rPr lang="en-IN" altLang="zh-TW" sz="2400" dirty="0"/>
              <a:t>							                            </a:t>
            </a:r>
            <a:r>
              <a:rPr lang="en-IN" altLang="zh-TW" sz="2400" dirty="0">
                <a:sym typeface="Wingdings" pitchFamily="2" charset="2"/>
              </a:rPr>
              <a:t></a:t>
            </a:r>
            <a:r>
              <a:rPr lang="en-IN" altLang="zh-TW" sz="2400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sz="36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A9A4E17-876C-BBFE-77E3-2C6D2A49B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630876"/>
              </p:ext>
            </p:extLst>
          </p:nvPr>
        </p:nvGraphicFramePr>
        <p:xfrm>
          <a:off x="1250950" y="2742890"/>
          <a:ext cx="254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28600" progId="">
                  <p:embed/>
                </p:oleObj>
              </mc:Choice>
              <mc:Fallback>
                <p:oleObj name="Equation" r:id="rId2" imgW="1015920" imgH="22860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A9A4E17-876C-BBFE-77E3-2C6D2A49B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742890"/>
                        <a:ext cx="2540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BDF81CA-0D77-5ABF-D939-C7331FBF8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23971"/>
              </p:ext>
            </p:extLst>
          </p:nvPr>
        </p:nvGraphicFramePr>
        <p:xfrm>
          <a:off x="1250950" y="3924302"/>
          <a:ext cx="2762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28600" progId="">
                  <p:embed/>
                </p:oleObj>
              </mc:Choice>
              <mc:Fallback>
                <p:oleObj name="Equation" r:id="rId4" imgW="1104840" imgH="22860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BDF81CA-0D77-5ABF-D939-C7331FBF8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924302"/>
                        <a:ext cx="27622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A20DD6D-7B26-15D8-0719-A345F47F7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34582"/>
              </p:ext>
            </p:extLst>
          </p:nvPr>
        </p:nvGraphicFramePr>
        <p:xfrm>
          <a:off x="1250950" y="5531060"/>
          <a:ext cx="3746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228600" progId="">
                  <p:embed/>
                </p:oleObj>
              </mc:Choice>
              <mc:Fallback>
                <p:oleObj name="Equation" r:id="rId6" imgW="1498320" imgH="228600" progId="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A20DD6D-7B26-15D8-0719-A345F47F7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531060"/>
                        <a:ext cx="3746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25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F82904-C2AE-4F15-435A-660A7524179E}"/>
              </a:ext>
            </a:extLst>
          </p:cNvPr>
          <p:cNvSpPr txBox="1">
            <a:spLocks/>
          </p:cNvSpPr>
          <p:nvPr/>
        </p:nvSpPr>
        <p:spPr>
          <a:xfrm>
            <a:off x="0" y="104936"/>
            <a:ext cx="8915400" cy="5876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 algn="just">
              <a:buFont typeface="Arial" panose="020B0604020202020204" pitchFamily="34" charset="0"/>
              <a:buNone/>
            </a:pPr>
            <a:endParaRPr lang="en-IN" sz="2400" dirty="0"/>
          </a:p>
          <a:p>
            <a:pPr marL="4121150" lvl="8" indent="-463550" algn="just">
              <a:buFont typeface="Arial" panose="020B0604020202020204" pitchFamily="34" charset="0"/>
              <a:buNone/>
            </a:pPr>
            <a:r>
              <a:rPr lang="en-IN" sz="2400" dirty="0"/>
              <a:t>   		                                             </a:t>
            </a:r>
            <a:r>
              <a:rPr lang="en-IN" sz="2400" dirty="0">
                <a:sym typeface="Wingdings" pitchFamily="2" charset="2"/>
              </a:rPr>
              <a:t></a:t>
            </a:r>
            <a:r>
              <a:rPr lang="en-IN" sz="2400" dirty="0">
                <a:solidFill>
                  <a:srgbClr val="FF0000"/>
                </a:solidFill>
                <a:sym typeface="Wingdings" pitchFamily="2" charset="2"/>
              </a:rPr>
              <a:t>(4)</a:t>
            </a:r>
            <a:r>
              <a:rPr lang="en-IN" sz="2400" dirty="0">
                <a:solidFill>
                  <a:srgbClr val="FF0000"/>
                </a:solidFill>
              </a:rPr>
              <a:t>    </a:t>
            </a:r>
          </a:p>
          <a:p>
            <a:pPr marL="4121150" lvl="8" indent="-463550" algn="just">
              <a:buFont typeface="Arial" panose="020B0604020202020204" pitchFamily="34" charset="0"/>
              <a:buNone/>
            </a:pPr>
            <a:endParaRPr lang="en-IN" sz="2400" dirty="0"/>
          </a:p>
          <a:p>
            <a:pPr marL="4121150" lvl="8" indent="-463550" algn="just">
              <a:buFont typeface="Arial" panose="020B0604020202020204" pitchFamily="34" charset="0"/>
              <a:buNone/>
            </a:pPr>
            <a:r>
              <a:rPr lang="en-IN" sz="2400" dirty="0"/>
              <a:t> is called the as </a:t>
            </a:r>
            <a:r>
              <a:rPr lang="en-IN" sz="2400" b="1" dirty="0"/>
              <a:t>modulation index </a:t>
            </a:r>
            <a:endParaRPr lang="en-IN" sz="2400" dirty="0"/>
          </a:p>
          <a:p>
            <a:pPr marL="355600" lvl="8" indent="-355600" algn="just">
              <a:buFont typeface="Wingdings" pitchFamily="2" charset="2"/>
              <a:buChar char="§"/>
            </a:pPr>
            <a:endParaRPr lang="en-IN" sz="2400" dirty="0"/>
          </a:p>
          <a:p>
            <a:pPr marL="355600" lvl="8" indent="-3556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When  m&gt;1, then the envelope of s(t) gets overlapped, and the modulation is called as </a:t>
            </a:r>
            <a:r>
              <a:rPr lang="en-IN" sz="2400" b="1" dirty="0"/>
              <a:t>over-modulation, </a:t>
            </a:r>
            <a:r>
              <a:rPr lang="en-IN" sz="2400" dirty="0"/>
              <a:t> there are distortion in the modulated signal</a:t>
            </a:r>
          </a:p>
          <a:p>
            <a:pPr marL="355600" lvl="8" indent="-3556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IN" sz="2400" dirty="0"/>
          </a:p>
          <a:p>
            <a:pPr marL="355600" lvl="8" indent="-3556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When  m=1, then the envelope of s(t) gets just touches, and the modulation is called as </a:t>
            </a:r>
            <a:r>
              <a:rPr lang="en-IN" sz="2400" b="1" dirty="0"/>
              <a:t>unity-modulation</a:t>
            </a:r>
          </a:p>
          <a:p>
            <a:pPr marL="355600" lvl="8" indent="-3556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IN" sz="2400" dirty="0"/>
          </a:p>
          <a:p>
            <a:pPr marL="355600" lvl="8" indent="-3556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When  m&lt;1, then the envelope of s(t) is not overlapped , and the modulation is called  as  </a:t>
            </a:r>
            <a:r>
              <a:rPr lang="en-IN" sz="2400" b="1" dirty="0"/>
              <a:t>under-modulation,</a:t>
            </a:r>
            <a:r>
              <a:rPr lang="en-IN" sz="2400" dirty="0"/>
              <a:t> there is no distortion</a:t>
            </a:r>
          </a:p>
          <a:p>
            <a:pPr marL="355600" lvl="8" indent="-3556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IN" sz="2400" dirty="0"/>
          </a:p>
          <a:p>
            <a:pPr marL="355600" lvl="8" indent="-3556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The maximum absolute value of m multiplied by 100, is called as  the  </a:t>
            </a:r>
            <a:r>
              <a:rPr lang="en-IN" sz="2400" b="1" dirty="0"/>
              <a:t>percentage modulation.</a:t>
            </a:r>
            <a:endParaRPr lang="en-IN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7A03B5F-A77F-F668-D47A-56BF1FED1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2653"/>
              </p:ext>
            </p:extLst>
          </p:nvPr>
        </p:nvGraphicFramePr>
        <p:xfrm>
          <a:off x="1565691" y="309153"/>
          <a:ext cx="39830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228600" progId="">
                  <p:embed/>
                </p:oleObj>
              </mc:Choice>
              <mc:Fallback>
                <p:oleObj name="Equation" r:id="rId2" imgW="1904760" imgH="228600" progId="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7A03B5F-A77F-F668-D47A-56BF1FED1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691" y="309153"/>
                        <a:ext cx="3983038" cy="477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6210F4E8-85D9-9ADC-AF4F-DBB1601A2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503162"/>
              </p:ext>
            </p:extLst>
          </p:nvPr>
        </p:nvGraphicFramePr>
        <p:xfrm>
          <a:off x="1781331" y="1101783"/>
          <a:ext cx="205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431640" progId="">
                  <p:embed/>
                </p:oleObj>
              </mc:Choice>
              <mc:Fallback>
                <p:oleObj name="Equation" r:id="rId4" imgW="1028520" imgH="431640" progId="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6210F4E8-85D9-9ADC-AF4F-DBB1601A2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31" y="1101783"/>
                        <a:ext cx="2057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8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2B475B-D600-CD31-058E-2C2B41600722}"/>
              </a:ext>
            </a:extLst>
          </p:cNvPr>
          <p:cNvSpPr/>
          <p:nvPr/>
        </p:nvSpPr>
        <p:spPr>
          <a:xfrm>
            <a:off x="0" y="103828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39252-8D93-6139-9C2B-A247B6470472}"/>
              </a:ext>
            </a:extLst>
          </p:cNvPr>
          <p:cNvSpPr/>
          <p:nvPr/>
        </p:nvSpPr>
        <p:spPr>
          <a:xfrm>
            <a:off x="0" y="22098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Expanding  Eqn.,(4)</a:t>
            </a:r>
            <a:endParaRPr lang="en-IN" sz="2400" dirty="0">
              <a:sym typeface="Wingdings" pitchFamily="2" charset="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F0DD411-6C79-2F85-AA58-11C041A51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2743200"/>
          <a:ext cx="47799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228600" progId="">
                  <p:embed/>
                </p:oleObj>
              </mc:Choice>
              <mc:Fallback>
                <p:oleObj name="Equation" r:id="rId2" imgW="2286000" imgH="228600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F0DD411-6C79-2F85-AA58-11C041A51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743200"/>
                        <a:ext cx="47799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723C3C45-D438-0D21-F014-978F07B7B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3276600"/>
          <a:ext cx="73834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520" imgH="393480" progId="">
                  <p:embed/>
                </p:oleObj>
              </mc:Choice>
              <mc:Fallback>
                <p:oleObj name="Equation" r:id="rId4" imgW="3530520" imgH="393480" progId="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723C3C45-D438-0D21-F014-978F07B7B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276600"/>
                        <a:ext cx="7383463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ular Callout 14">
            <a:extLst>
              <a:ext uri="{FF2B5EF4-FFF2-40B4-BE49-F238E27FC236}">
                <a16:creationId xmlns:a16="http://schemas.microsoft.com/office/drawing/2014/main" id="{4ED96EAB-1DF9-3657-263D-8CE8921AB952}"/>
              </a:ext>
            </a:extLst>
          </p:cNvPr>
          <p:cNvSpPr/>
          <p:nvPr/>
        </p:nvSpPr>
        <p:spPr>
          <a:xfrm>
            <a:off x="1219200" y="4267200"/>
            <a:ext cx="1066800" cy="533400"/>
          </a:xfrm>
          <a:prstGeom prst="wedgeRoundRectCallout">
            <a:avLst>
              <a:gd name="adj1" fmla="val 42849"/>
              <a:gd name="adj2" fmla="val -124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Carrier</a:t>
            </a:r>
            <a:endParaRPr lang="en-US" dirty="0"/>
          </a:p>
        </p:txBody>
      </p:sp>
      <p:sp>
        <p:nvSpPr>
          <p:cNvPr id="7" name="Rounded Rectangular Callout 15">
            <a:extLst>
              <a:ext uri="{FF2B5EF4-FFF2-40B4-BE49-F238E27FC236}">
                <a16:creationId xmlns:a16="http://schemas.microsoft.com/office/drawing/2014/main" id="{B16C9DB8-3C72-BD6A-A638-98D82CAE5027}"/>
              </a:ext>
            </a:extLst>
          </p:cNvPr>
          <p:cNvSpPr/>
          <p:nvPr/>
        </p:nvSpPr>
        <p:spPr>
          <a:xfrm>
            <a:off x="3505200" y="4267200"/>
            <a:ext cx="2133600" cy="533400"/>
          </a:xfrm>
          <a:prstGeom prst="wedgeRoundRectCallout">
            <a:avLst>
              <a:gd name="adj1" fmla="val -3206"/>
              <a:gd name="adj2" fmla="val -129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Lower side band</a:t>
            </a:r>
            <a:endParaRPr lang="en-US" dirty="0"/>
          </a:p>
        </p:txBody>
      </p:sp>
      <p:sp>
        <p:nvSpPr>
          <p:cNvPr id="8" name="Rounded Rectangular Callout 16">
            <a:extLst>
              <a:ext uri="{FF2B5EF4-FFF2-40B4-BE49-F238E27FC236}">
                <a16:creationId xmlns:a16="http://schemas.microsoft.com/office/drawing/2014/main" id="{AA66604D-3877-3EB4-D451-D3CA9B887E1F}"/>
              </a:ext>
            </a:extLst>
          </p:cNvPr>
          <p:cNvSpPr/>
          <p:nvPr/>
        </p:nvSpPr>
        <p:spPr>
          <a:xfrm>
            <a:off x="6096000" y="4267200"/>
            <a:ext cx="2133600" cy="533400"/>
          </a:xfrm>
          <a:prstGeom prst="wedgeRoundRectCallout">
            <a:avLst>
              <a:gd name="adj1" fmla="val -3206"/>
              <a:gd name="adj2" fmla="val -129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Upper side band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853B3-645C-DEBA-7F3D-6AC45685C39C}"/>
              </a:ext>
            </a:extLst>
          </p:cNvPr>
          <p:cNvSpPr/>
          <p:nvPr/>
        </p:nvSpPr>
        <p:spPr>
          <a:xfrm>
            <a:off x="0" y="50364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>
                <a:sym typeface="Wingdings" pitchFamily="2" charset="2"/>
              </a:rPr>
              <a:t>Thus the standard AM signal contains three frequencies: </a:t>
            </a:r>
            <a:r>
              <a:rPr lang="en-IN" sz="2400" b="1" dirty="0">
                <a:sym typeface="Wingdings" pitchFamily="2" charset="2"/>
              </a:rPr>
              <a:t>carrier, lower side band (LSB), upper side band (USB)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29F52-3A8F-D827-839D-1E5750B9BC4D}"/>
              </a:ext>
            </a:extLst>
          </p:cNvPr>
          <p:cNvSpPr/>
          <p:nvPr/>
        </p:nvSpPr>
        <p:spPr>
          <a:xfrm>
            <a:off x="7010400" y="16764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(4)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A590CB-5DD6-CC1F-0C9E-AF668E923A5F}"/>
              </a:ext>
            </a:extLst>
          </p:cNvPr>
          <p:cNvSpPr/>
          <p:nvPr/>
        </p:nvSpPr>
        <p:spPr>
          <a:xfrm>
            <a:off x="8153400" y="35168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(5)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87E545-E339-9B46-B167-F3926FD294E9}"/>
              </a:ext>
            </a:extLst>
          </p:cNvPr>
          <p:cNvSpPr/>
          <p:nvPr/>
        </p:nvSpPr>
        <p:spPr>
          <a:xfrm>
            <a:off x="0" y="107400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>
                <a:sym typeface="Wingdings" pitchFamily="2" charset="2"/>
              </a:rPr>
              <a:t>Recall the Eqn. (4), the equation of AM signal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35B66DFD-F270-20EE-D059-061C75B6C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2" y="1655763"/>
          <a:ext cx="39830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228600" progId="">
                  <p:embed/>
                </p:oleObj>
              </mc:Choice>
              <mc:Fallback>
                <p:oleObj name="Equation" r:id="rId6" imgW="1904760" imgH="228600" progId="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35B66DFD-F270-20EE-D059-061C75B6C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2" y="1655763"/>
                        <a:ext cx="3983038" cy="477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F8037CE6-27A6-2ABE-CDD5-A8BE198CE094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0"/>
              </a:spcBef>
            </a:pPr>
            <a:r>
              <a:rPr lang="en-US" sz="3200" b="1" u="sng" dirty="0"/>
              <a:t>Spectrum ,BW and Power in AM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770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5CD8BF-44E8-E7A3-4CCC-2FA587E9E759}"/>
              </a:ext>
            </a:extLst>
          </p:cNvPr>
          <p:cNvSpPr/>
          <p:nvPr/>
        </p:nvSpPr>
        <p:spPr>
          <a:xfrm>
            <a:off x="0" y="37872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CA65E-104A-F6E8-0E24-22BCB8654248}"/>
              </a:ext>
            </a:extLst>
          </p:cNvPr>
          <p:cNvSpPr/>
          <p:nvPr/>
        </p:nvSpPr>
        <p:spPr>
          <a:xfrm>
            <a:off x="0" y="407235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buFont typeface="Wingdings" pitchFamily="2" charset="2"/>
              <a:buChar char="§"/>
            </a:pPr>
            <a:endParaRPr lang="en-IN" sz="2400" dirty="0">
              <a:sym typeface="Wingdings" pitchFamily="2" charset="2"/>
            </a:endParaRPr>
          </a:p>
          <a:p>
            <a:pPr marL="450850" indent="-450850">
              <a:buFont typeface="Wingdings" pitchFamily="2" charset="2"/>
              <a:buChar char="§"/>
            </a:pPr>
            <a:endParaRPr lang="en-IN" sz="2400" dirty="0">
              <a:sym typeface="Wingdings" pitchFamily="2" charset="2"/>
            </a:endParaRPr>
          </a:p>
          <a:p>
            <a:pPr marL="450850" indent="-450850"/>
            <a:r>
              <a:rPr lang="en-IN" sz="2400" dirty="0">
                <a:sym typeface="Wingdings" pitchFamily="2" charset="2"/>
              </a:rPr>
              <a:t>									</a:t>
            </a:r>
            <a:endParaRPr lang="en-IN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450850" indent="-450850"/>
            <a:endParaRPr lang="en-IN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450850" indent="-450850"/>
            <a:endParaRPr lang="en-IN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450850" indent="-450850"/>
            <a:endParaRPr lang="en-IN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450850" indent="-450850"/>
            <a:r>
              <a:rPr lang="en-IN" sz="2400" dirty="0">
                <a:sym typeface="Wingdings" pitchFamily="2" charset="2"/>
              </a:rPr>
              <a:t>									</a:t>
            </a:r>
            <a:endParaRPr lang="en-IN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450850" indent="-450850"/>
            <a:endParaRPr lang="en-IN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450850" indent="-450850"/>
            <a:endParaRPr lang="en-US" sz="2400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C26F7BB-B118-45B2-4B6E-39265EF59D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17863"/>
              </p:ext>
            </p:extLst>
          </p:nvPr>
        </p:nvGraphicFramePr>
        <p:xfrm>
          <a:off x="65088" y="1016835"/>
          <a:ext cx="86296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393480" progId="">
                  <p:embed/>
                </p:oleObj>
              </mc:Choice>
              <mc:Fallback>
                <p:oleObj name="Equation" r:id="rId2" imgW="4127400" imgH="393480" progId="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EC26F7BB-B118-45B2-4B6E-39265EF59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1016835"/>
                        <a:ext cx="86296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E1379EFB-58F2-75AD-910A-3C49C77D0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873626"/>
              </p:ext>
            </p:extLst>
          </p:nvPr>
        </p:nvGraphicFramePr>
        <p:xfrm>
          <a:off x="295275" y="1931235"/>
          <a:ext cx="80740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640" imgH="393480" progId="">
                  <p:embed/>
                </p:oleObj>
              </mc:Choice>
              <mc:Fallback>
                <p:oleObj name="Equation" r:id="rId4" imgW="3860640" imgH="393480" progId="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E1379EFB-58F2-75AD-910A-3C49C77D0E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931235"/>
                        <a:ext cx="8074025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E0E450-0E82-3BF7-9584-B90128CA2059}"/>
              </a:ext>
            </a:extLst>
          </p:cNvPr>
          <p:cNvCxnSpPr/>
          <p:nvPr/>
        </p:nvCxnSpPr>
        <p:spPr>
          <a:xfrm>
            <a:off x="990600" y="5645501"/>
            <a:ext cx="6477000" cy="1588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FC8761-4852-29CA-9318-F18B60834C47}"/>
              </a:ext>
            </a:extLst>
          </p:cNvPr>
          <p:cNvCxnSpPr/>
          <p:nvPr/>
        </p:nvCxnSpPr>
        <p:spPr>
          <a:xfrm rot="5400000" flipH="1" flipV="1">
            <a:off x="1943100" y="5150201"/>
            <a:ext cx="990600" cy="158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BF491-A2EE-69D8-0772-C11A6BBD039F}"/>
              </a:ext>
            </a:extLst>
          </p:cNvPr>
          <p:cNvCxnSpPr/>
          <p:nvPr/>
        </p:nvCxnSpPr>
        <p:spPr>
          <a:xfrm rot="5400000">
            <a:off x="381000" y="5264501"/>
            <a:ext cx="2438400" cy="1588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6D47CD-3C33-B49A-CE04-CD4F3D580ABE}"/>
              </a:ext>
            </a:extLst>
          </p:cNvPr>
          <p:cNvCxnSpPr/>
          <p:nvPr/>
        </p:nvCxnSpPr>
        <p:spPr>
          <a:xfrm rot="5400000" flipH="1" flipV="1">
            <a:off x="6133306" y="5149407"/>
            <a:ext cx="990600" cy="158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58A12-0F1D-E5F0-3E90-20D7A7AB27CE}"/>
              </a:ext>
            </a:extLst>
          </p:cNvPr>
          <p:cNvCxnSpPr/>
          <p:nvPr/>
        </p:nvCxnSpPr>
        <p:spPr>
          <a:xfrm rot="5400000" flipH="1" flipV="1">
            <a:off x="3733800" y="4807301"/>
            <a:ext cx="1676400" cy="1588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BB2C1573-DB87-00F6-BD71-A417BA09D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406865"/>
              </p:ext>
            </p:extLst>
          </p:nvPr>
        </p:nvGraphicFramePr>
        <p:xfrm>
          <a:off x="4191000" y="2903095"/>
          <a:ext cx="571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393480" progId="">
                  <p:embed/>
                </p:oleObj>
              </mc:Choice>
              <mc:Fallback>
                <p:oleObj name="Equation" r:id="rId6" imgW="228600" imgH="393480" progId="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BB2C1573-DB87-00F6-BD71-A417BA09D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03095"/>
                        <a:ext cx="571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83D10D16-5834-83A6-776F-ABE64B369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27559"/>
              </p:ext>
            </p:extLst>
          </p:nvPr>
        </p:nvGraphicFramePr>
        <p:xfrm>
          <a:off x="2028825" y="3665095"/>
          <a:ext cx="793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160" imgH="393480" progId="">
                  <p:embed/>
                </p:oleObj>
              </mc:Choice>
              <mc:Fallback>
                <p:oleObj name="Equation" r:id="rId8" imgW="317160" imgH="393480" progId="">
                  <p:embed/>
                  <p:pic>
                    <p:nvPicPr>
                      <p:cNvPr id="12" name="Object 13">
                        <a:extLst>
                          <a:ext uri="{FF2B5EF4-FFF2-40B4-BE49-F238E27FC236}">
                            <a16:creationId xmlns:a16="http://schemas.microsoft.com/office/drawing/2014/main" id="{83D10D16-5834-83A6-776F-ABE64B369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665095"/>
                        <a:ext cx="793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79BF399-7253-2E47-D6EA-EF43523D943F}"/>
              </a:ext>
            </a:extLst>
          </p:cNvPr>
          <p:cNvSpPr/>
          <p:nvPr/>
        </p:nvSpPr>
        <p:spPr>
          <a:xfrm>
            <a:off x="7086600" y="5646295"/>
            <a:ext cx="116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5C9E6-3BD5-7D37-3C90-BA6FD7EF1309}"/>
              </a:ext>
            </a:extLst>
          </p:cNvPr>
          <p:cNvSpPr/>
          <p:nvPr/>
        </p:nvSpPr>
        <p:spPr>
          <a:xfrm rot="16200000">
            <a:off x="832684" y="4274695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Amplitude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BF670FA-A980-5D66-4C02-A3B2DB14AF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3918"/>
              </p:ext>
            </p:extLst>
          </p:nvPr>
        </p:nvGraphicFramePr>
        <p:xfrm>
          <a:off x="4419600" y="5608195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">
                  <p:embed/>
                </p:oleObj>
              </mc:Choice>
              <mc:Fallback>
                <p:oleObj name="Equation" r:id="rId10" imgW="164880" imgH="228600" progId="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BF670FA-A980-5D66-4C02-A3B2DB14A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08195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9D108F1-F8E5-C57B-F983-25A49F275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989972"/>
              </p:ext>
            </p:extLst>
          </p:nvPr>
        </p:nvGraphicFramePr>
        <p:xfrm>
          <a:off x="5911850" y="5608195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800" imgH="228600" progId="">
                  <p:embed/>
                </p:oleObj>
              </mc:Choice>
              <mc:Fallback>
                <p:oleObj name="Equation" r:id="rId12" imgW="469800" imgH="22860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9D108F1-F8E5-C57B-F983-25A49F2753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5608195"/>
                        <a:ext cx="1174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76A6AED-72C3-72E2-28F9-DFC3BD410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27026"/>
              </p:ext>
            </p:extLst>
          </p:nvPr>
        </p:nvGraphicFramePr>
        <p:xfrm>
          <a:off x="1905000" y="5608195"/>
          <a:ext cx="1174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800" imgH="228600" progId="">
                  <p:embed/>
                </p:oleObj>
              </mc:Choice>
              <mc:Fallback>
                <p:oleObj name="Equation" r:id="rId14" imgW="469800" imgH="228600" progId="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76A6AED-72C3-72E2-28F9-DFC3BD410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08195"/>
                        <a:ext cx="1174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E915881-D234-2221-0F6A-AEEE72858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8885"/>
              </p:ext>
            </p:extLst>
          </p:nvPr>
        </p:nvGraphicFramePr>
        <p:xfrm>
          <a:off x="6219825" y="3665095"/>
          <a:ext cx="7937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7160" imgH="393480" progId="">
                  <p:embed/>
                </p:oleObj>
              </mc:Choice>
              <mc:Fallback>
                <p:oleObj name="Equation" r:id="rId16" imgW="317160" imgH="393480" progId="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E915881-D234-2221-0F6A-AEEE72858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3665095"/>
                        <a:ext cx="7937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635A0C7-9B1C-BAE4-DAAC-B1D8859ACF5E}"/>
              </a:ext>
            </a:extLst>
          </p:cNvPr>
          <p:cNvSpPr/>
          <p:nvPr/>
        </p:nvSpPr>
        <p:spPr>
          <a:xfrm>
            <a:off x="0" y="559635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Taking Fourier Transform of  </a:t>
            </a:r>
            <a:r>
              <a:rPr lang="en-US" sz="2400" dirty="0" err="1"/>
              <a:t>Eqn</a:t>
            </a:r>
            <a:r>
              <a:rPr lang="en-US" sz="2400" dirty="0"/>
              <a:t>,(5)</a:t>
            </a:r>
            <a:endParaRPr lang="en-IN" sz="2400" dirty="0">
              <a:sym typeface="Wingdings" pitchFamily="2" charset="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F872E-BEE8-DBEC-DC4E-7051DA41E0AB}"/>
              </a:ext>
            </a:extLst>
          </p:cNvPr>
          <p:cNvSpPr/>
          <p:nvPr/>
        </p:nvSpPr>
        <p:spPr>
          <a:xfrm>
            <a:off x="8346128" y="217150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1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EB8FBA-9559-8E7B-673C-78E53BB0AA8B}"/>
              </a:ext>
            </a:extLst>
          </p:cNvPr>
          <p:cNvSpPr/>
          <p:nvPr/>
        </p:nvSpPr>
        <p:spPr>
          <a:xfrm>
            <a:off x="0" y="42369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F34D98-2C12-4929-BE05-A88C1E3D6554}"/>
              </a:ext>
            </a:extLst>
          </p:cNvPr>
          <p:cNvSpPr/>
          <p:nvPr/>
        </p:nvSpPr>
        <p:spPr>
          <a:xfrm>
            <a:off x="0" y="452205"/>
            <a:ext cx="8915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From the spectrum of AM wave, the bandwidth signal becomes</a:t>
            </a:r>
          </a:p>
          <a:p>
            <a:pPr marL="450850" indent="-450850" algn="just"/>
            <a:r>
              <a:rPr lang="en-US" sz="2400" dirty="0"/>
              <a:t>		</a:t>
            </a:r>
          </a:p>
          <a:p>
            <a:pPr marL="450850" indent="-450850" algn="just"/>
            <a:r>
              <a:rPr lang="en-US" sz="2400" dirty="0"/>
              <a:t>		</a:t>
            </a:r>
            <a:r>
              <a:rPr lang="en-US" sz="2400" b="1" dirty="0"/>
              <a:t>BW</a:t>
            </a:r>
            <a:r>
              <a:rPr lang="en-US" sz="2400" dirty="0"/>
              <a:t>= (</a:t>
            </a:r>
            <a:r>
              <a:rPr lang="en-US" sz="2400" dirty="0" err="1"/>
              <a:t>f</a:t>
            </a:r>
            <a:r>
              <a:rPr lang="en-US" sz="2400" baseline="-25000" dirty="0" err="1"/>
              <a:t>c</a:t>
            </a:r>
            <a:r>
              <a:rPr lang="en-US" sz="2400" dirty="0" err="1"/>
              <a:t>+f</a:t>
            </a:r>
            <a:r>
              <a:rPr lang="en-US" sz="2400" baseline="-25000" dirty="0" err="1"/>
              <a:t>m</a:t>
            </a:r>
            <a:r>
              <a:rPr lang="en-US" sz="2400" dirty="0"/>
              <a:t>)-(f</a:t>
            </a:r>
            <a:r>
              <a:rPr lang="en-US" sz="2400" baseline="-25000" dirty="0"/>
              <a:t>c</a:t>
            </a:r>
            <a:r>
              <a:rPr lang="en-US" sz="2400" dirty="0"/>
              <a:t>-f</a:t>
            </a:r>
            <a:r>
              <a:rPr lang="en-US" sz="2400" baseline="-25000" dirty="0"/>
              <a:t>m</a:t>
            </a:r>
            <a:r>
              <a:rPr lang="en-US" sz="2400" dirty="0"/>
              <a:t>)=</a:t>
            </a:r>
            <a:r>
              <a:rPr lang="en-US" sz="2400" b="1" dirty="0">
                <a:solidFill>
                  <a:srgbClr val="FF0000"/>
                </a:solidFill>
              </a:rPr>
              <a:t>2f</a:t>
            </a:r>
            <a:r>
              <a:rPr lang="en-US" sz="2400" b="1" baseline="-25000" dirty="0">
                <a:solidFill>
                  <a:srgbClr val="FF0000"/>
                </a:solidFill>
              </a:rPr>
              <a:t>m</a:t>
            </a:r>
          </a:p>
          <a:p>
            <a:pPr algn="just"/>
            <a:endParaRPr lang="en-US" sz="2400" dirty="0"/>
          </a:p>
          <a:p>
            <a:pPr marL="342900" indent="-342900" algn="just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In practice, the AM wave is a voltage or current wave. In either case, the average power delivered to a 1-ohm resistor by  s(t) is comprised of three components:</a:t>
            </a:r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The carrier power</a:t>
            </a:r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Lower side band power</a:t>
            </a:r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800100" lvl="1" indent="-342900" algn="just">
              <a:buClr>
                <a:srgbClr val="FF00FF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Upper sideband power</a:t>
            </a: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63F004E5-D061-064A-C049-67185BFFD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5073"/>
              </p:ext>
            </p:extLst>
          </p:nvPr>
        </p:nvGraphicFramePr>
        <p:xfrm>
          <a:off x="4265535" y="2740704"/>
          <a:ext cx="32924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596880" progId="">
                  <p:embed/>
                </p:oleObj>
              </mc:Choice>
              <mc:Fallback>
                <p:oleObj name="Equation" r:id="rId2" imgW="1574640" imgH="596880" progId="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63F004E5-D061-064A-C049-67185BFFD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535" y="2740704"/>
                        <a:ext cx="3292475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3CDB6AFD-54E5-BDAF-421A-DEA7BE144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317732"/>
              </p:ext>
            </p:extLst>
          </p:nvPr>
        </p:nvGraphicFramePr>
        <p:xfrm>
          <a:off x="4343400" y="3959904"/>
          <a:ext cx="4064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596880" progId="">
                  <p:embed/>
                </p:oleObj>
              </mc:Choice>
              <mc:Fallback>
                <p:oleObj name="Equation" r:id="rId4" imgW="1942920" imgH="596880" progId="">
                  <p:embed/>
                  <p:pic>
                    <p:nvPicPr>
                      <p:cNvPr id="9" name="Object 12">
                        <a:extLst>
                          <a:ext uri="{FF2B5EF4-FFF2-40B4-BE49-F238E27FC236}">
                            <a16:creationId xmlns:a16="http://schemas.microsoft.com/office/drawing/2014/main" id="{3CDB6AFD-54E5-BDAF-421A-DEA7BE144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59904"/>
                        <a:ext cx="40640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468738D9-0700-8AC3-A16F-4B63BE11F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879742"/>
              </p:ext>
            </p:extLst>
          </p:nvPr>
        </p:nvGraphicFramePr>
        <p:xfrm>
          <a:off x="4343400" y="5379129"/>
          <a:ext cx="4064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596880" progId="">
                  <p:embed/>
                </p:oleObj>
              </mc:Choice>
              <mc:Fallback>
                <p:oleObj name="Equation" r:id="rId6" imgW="1942920" imgH="596880" progId="">
                  <p:embed/>
                  <p:pic>
                    <p:nvPicPr>
                      <p:cNvPr id="10" name="Object 13">
                        <a:extLst>
                          <a:ext uri="{FF2B5EF4-FFF2-40B4-BE49-F238E27FC236}">
                            <a16:creationId xmlns:a16="http://schemas.microsoft.com/office/drawing/2014/main" id="{468738D9-0700-8AC3-A16F-4B63BE11F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79129"/>
                        <a:ext cx="40640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39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9CA746-D7E0-5944-B1D7-2831D1CD3482}"/>
              </a:ext>
            </a:extLst>
          </p:cNvPr>
          <p:cNvSpPr/>
          <p:nvPr/>
        </p:nvSpPr>
        <p:spPr>
          <a:xfrm>
            <a:off x="0" y="103828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IN" sz="2400" dirty="0"/>
          </a:p>
          <a:p>
            <a:pPr marL="515938" indent="-515938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F3F5D4-7E91-CC28-5165-5C7CA3CB7637}"/>
              </a:ext>
            </a:extLst>
          </p:cNvPr>
          <p:cNvSpPr/>
          <p:nvPr/>
        </p:nvSpPr>
        <p:spPr>
          <a:xfrm>
            <a:off x="0" y="1066800"/>
            <a:ext cx="891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total power becomes</a:t>
            </a:r>
          </a:p>
          <a:p>
            <a:pPr marL="450850" indent="-450850">
              <a:buFont typeface="Wingdings" pitchFamily="2" charset="2"/>
              <a:buChar char="§"/>
            </a:pPr>
            <a:endParaRPr lang="en-US" sz="2400" dirty="0"/>
          </a:p>
          <a:p>
            <a:pPr marL="450850" indent="-450850">
              <a:buFont typeface="Wingdings" pitchFamily="2" charset="2"/>
              <a:buChar char="§"/>
            </a:pPr>
            <a:endParaRPr lang="en-US" sz="2400" dirty="0"/>
          </a:p>
          <a:p>
            <a:pPr marL="450850" indent="-450850">
              <a:buFont typeface="Wingdings" pitchFamily="2" charset="2"/>
              <a:buChar char="§"/>
            </a:pPr>
            <a:endParaRPr lang="en-US" sz="2400" dirty="0"/>
          </a:p>
          <a:p>
            <a:pPr marL="450850" indent="-450850">
              <a:buFont typeface="Wingdings" pitchFamily="2" charset="2"/>
              <a:buChar char="§"/>
            </a:pPr>
            <a:endParaRPr lang="en-US" sz="2400" dirty="0"/>
          </a:p>
          <a:p>
            <a:pPr marL="450850" indent="-450850">
              <a:buFont typeface="Wingdings" pitchFamily="2" charset="2"/>
              <a:buChar char="§"/>
            </a:pPr>
            <a:endParaRPr lang="en-US" sz="2400" dirty="0"/>
          </a:p>
          <a:p>
            <a:pPr marL="450850" indent="-450850">
              <a:buFont typeface="Wingdings" pitchFamily="2" charset="2"/>
              <a:buChar char="§"/>
            </a:pPr>
            <a:endParaRPr lang="en-US" sz="2400" dirty="0"/>
          </a:p>
          <a:p>
            <a:pPr marL="450850" indent="-450850"/>
            <a:r>
              <a:rPr lang="en-IN" sz="2400" dirty="0"/>
              <a:t>			</a:t>
            </a:r>
            <a:endParaRPr lang="en-US" sz="2400" dirty="0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02ABE04F-504C-0BC7-20F7-E4F0A59E1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76400"/>
          <a:ext cx="5708651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240" imgH="431640" progId="">
                  <p:embed/>
                </p:oleObj>
              </mc:Choice>
              <mc:Fallback>
                <p:oleObj name="Equation" r:id="rId2" imgW="2730240" imgH="431640" progId="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02ABE04F-504C-0BC7-20F7-E4F0A59E18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5708651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944D507-BEFD-89FA-FAAC-DAA1300F6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2800350"/>
          <a:ext cx="49657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482400" progId="">
                  <p:embed/>
                </p:oleObj>
              </mc:Choice>
              <mc:Fallback>
                <p:oleObj name="Equation" r:id="rId4" imgW="2374560" imgH="482400" progId="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A944D507-BEFD-89FA-FAAC-DAA1300F6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800350"/>
                        <a:ext cx="49657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D93641A-4C23-7534-4FBF-7E6DE24D4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267200"/>
          <a:ext cx="20986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482400" progId="">
                  <p:embed/>
                </p:oleObj>
              </mc:Choice>
              <mc:Fallback>
                <p:oleObj name="Equation" r:id="rId6" imgW="1002960" imgH="482400" progId="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BD93641A-4C23-7534-4FBF-7E6DE24D4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67200"/>
                        <a:ext cx="2098675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6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04EAF8-8F52-038C-2579-B635071B633C}"/>
              </a:ext>
            </a:extLst>
          </p:cNvPr>
          <p:cNvSpPr/>
          <p:nvPr/>
        </p:nvSpPr>
        <p:spPr>
          <a:xfrm>
            <a:off x="0" y="1024330"/>
            <a:ext cx="89491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AM given by Eqn. (5) is called as </a:t>
            </a:r>
            <a:r>
              <a:rPr lang="en-US" sz="2400" dirty="0">
                <a:solidFill>
                  <a:srgbClr val="FF0000"/>
                </a:solidFill>
              </a:rPr>
              <a:t>Double Sideband Full Carrier </a:t>
            </a:r>
            <a:r>
              <a:rPr lang="en-US" sz="2400" b="1" dirty="0"/>
              <a:t>(DSB FC) AM </a:t>
            </a:r>
            <a:r>
              <a:rPr lang="en-US" sz="2400" dirty="0"/>
              <a:t>signal as there is a carrier, LSB and USB.</a:t>
            </a:r>
          </a:p>
          <a:p>
            <a:pPr marL="450850" indent="-45085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In the DSBFC AM, the  carrier component contains no information and hence it is suppressed before transmission, and the resulting transmission is called as </a:t>
            </a:r>
            <a:r>
              <a:rPr lang="en-IN" sz="2400" dirty="0">
                <a:solidFill>
                  <a:srgbClr val="FF0000"/>
                </a:solidFill>
              </a:rPr>
              <a:t>Double Sideband Suppressed Carrier </a:t>
            </a:r>
            <a:r>
              <a:rPr lang="en-IN" sz="2400" b="1" dirty="0"/>
              <a:t>(DSB SC) AM </a:t>
            </a:r>
            <a:r>
              <a:rPr lang="en-IN" sz="2400" dirty="0"/>
              <a:t>signal.</a:t>
            </a:r>
          </a:p>
          <a:p>
            <a:pPr marL="450850" indent="-45085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In DSB SC AM signal, both sidebands contains equal and identical information, hence one of the sideband  can be removed before transmission, and the resulting transmission is called as </a:t>
            </a:r>
            <a:r>
              <a:rPr lang="en-IN" sz="2400" dirty="0">
                <a:solidFill>
                  <a:srgbClr val="FF0000"/>
                </a:solidFill>
              </a:rPr>
              <a:t>Single Sideband</a:t>
            </a:r>
            <a:r>
              <a:rPr lang="en-IN" sz="2400" dirty="0"/>
              <a:t> </a:t>
            </a:r>
            <a:r>
              <a:rPr lang="en-IN" sz="2400" b="1" dirty="0"/>
              <a:t>(SSB) AM </a:t>
            </a:r>
            <a:r>
              <a:rPr lang="en-IN" sz="2400" dirty="0"/>
              <a:t>signal. </a:t>
            </a:r>
          </a:p>
          <a:p>
            <a:pPr marL="450850" indent="-45085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When AM is used for the TV  video  signal transmission, then one full sideband and  part (vestige) of other sideband is transmitted, and the resulting transmission is called </a:t>
            </a:r>
            <a:r>
              <a:rPr lang="en-IN" sz="2400" dirty="0">
                <a:solidFill>
                  <a:srgbClr val="FF0000"/>
                </a:solidFill>
              </a:rPr>
              <a:t>Vestigial Sideband </a:t>
            </a:r>
            <a:r>
              <a:rPr lang="en-IN" sz="2400" b="1" dirty="0"/>
              <a:t>(VSB) AM </a:t>
            </a:r>
            <a:r>
              <a:rPr lang="en-IN" sz="2400" dirty="0"/>
              <a:t>signal.</a:t>
            </a:r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A911B8-618C-BA78-EBB1-056793530155}"/>
              </a:ext>
            </a:extLst>
          </p:cNvPr>
          <p:cNvSpPr txBox="1">
            <a:spLocks/>
          </p:cNvSpPr>
          <p:nvPr/>
        </p:nvSpPr>
        <p:spPr>
          <a:xfrm>
            <a:off x="-1" y="271957"/>
            <a:ext cx="8949129" cy="597473"/>
          </a:xfrm>
          <a:prstGeom prst="rect">
            <a:avLst/>
          </a:prstGeom>
        </p:spPr>
        <p:txBody>
          <a:bodyPr/>
          <a:lstStyle/>
          <a:p>
            <a:pPr marL="0" marR="0" lvl="0" indent="0" algn="just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u="sng" dirty="0">
                <a:latin typeface="+mj-lt"/>
                <a:ea typeface="+mj-ea"/>
                <a:cs typeface="+mj-cs"/>
              </a:rPr>
              <a:t>Types of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203444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0DF6-C3E7-9A9C-935B-88E309FF34E8}"/>
              </a:ext>
            </a:extLst>
          </p:cNvPr>
          <p:cNvSpPr txBox="1">
            <a:spLocks/>
          </p:cNvSpPr>
          <p:nvPr/>
        </p:nvSpPr>
        <p:spPr>
          <a:xfrm>
            <a:off x="74952" y="2497122"/>
            <a:ext cx="8934138" cy="1470025"/>
          </a:xfrm>
          <a:prstGeom prst="rect">
            <a:avLst/>
          </a:prstGeom>
          <a:ln w="38100">
            <a:solidFill>
              <a:srgbClr val="FF00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3600" b="1" i="0" u="none" strike="noStrike" baseline="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 MODULATION SYSTEMS</a:t>
            </a:r>
            <a:endParaRPr lang="en-US" sz="3600" b="0" i="0" u="none" strike="noStrike" baseline="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0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686800" cy="1143000"/>
          </a:xfrm>
        </p:spPr>
        <p:txBody>
          <a:bodyPr/>
          <a:lstStyle/>
          <a:p>
            <a:pPr algn="just"/>
            <a:r>
              <a:rPr lang="en-US" sz="3200" b="1" u="sng" dirty="0"/>
              <a:t>Types of Amplitude Modulation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3505200"/>
            <a:ext cx="2209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cap="small" dirty="0">
                <a:solidFill>
                  <a:schemeClr val="tx1"/>
                </a:solidFill>
              </a:rPr>
              <a:t>Amplitude Modulation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2209800"/>
            <a:ext cx="2209800" cy="12954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tx1"/>
                </a:solidFill>
              </a:rPr>
              <a:t>Non Linear 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1400" y="4800600"/>
            <a:ext cx="2209800" cy="129540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tx1"/>
                </a:solidFill>
              </a:rPr>
              <a:t>Linear </a:t>
            </a:r>
          </a:p>
          <a:p>
            <a:pPr algn="ctr" eaLnBrk="1" hangingPunct="1">
              <a:defRPr/>
            </a:pPr>
            <a:r>
              <a:rPr lang="en-US" sz="2800" b="1" dirty="0">
                <a:solidFill>
                  <a:schemeClr val="tx1"/>
                </a:solidFill>
              </a:rPr>
              <a:t>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5600" y="2624138"/>
            <a:ext cx="1905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AM DSB 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5600" y="4419600"/>
            <a:ext cx="1905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AM DSB SC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5181600"/>
            <a:ext cx="1905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SSB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600" y="5943600"/>
            <a:ext cx="1905000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VSB</a:t>
            </a:r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2514600" y="2857500"/>
            <a:ext cx="1066800" cy="129540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7" idx="1"/>
          </p:cNvCxnSpPr>
          <p:nvPr/>
        </p:nvCxnSpPr>
        <p:spPr>
          <a:xfrm>
            <a:off x="2514600" y="4152900"/>
            <a:ext cx="1066800" cy="129540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 flipV="1">
            <a:off x="5791200" y="2852738"/>
            <a:ext cx="914400" cy="4762"/>
          </a:xfrm>
          <a:prstGeom prst="straightConnector1">
            <a:avLst/>
          </a:prstGeom>
          <a:ln w="508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>
          <a:xfrm flipV="1">
            <a:off x="5791200" y="4648200"/>
            <a:ext cx="914400" cy="800100"/>
          </a:xfrm>
          <a:prstGeom prst="straightConnector1">
            <a:avLst/>
          </a:prstGeom>
          <a:ln w="508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0" idx="1"/>
          </p:cNvCxnSpPr>
          <p:nvPr/>
        </p:nvCxnSpPr>
        <p:spPr>
          <a:xfrm flipV="1">
            <a:off x="5791200" y="5410200"/>
            <a:ext cx="914400" cy="38100"/>
          </a:xfrm>
          <a:prstGeom prst="straightConnector1">
            <a:avLst/>
          </a:prstGeom>
          <a:ln w="508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5791200" y="5448300"/>
            <a:ext cx="914400" cy="723900"/>
          </a:xfrm>
          <a:prstGeom prst="straightConnector1">
            <a:avLst/>
          </a:prstGeom>
          <a:ln w="50800">
            <a:solidFill>
              <a:schemeClr val="accent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Amplitude Modulation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89040" y="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" action="ppaction://noaction"/>
              </a:rPr>
              <a:t>illus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ecture-2 Amplitude Modulation: Double Side Band Suppressed ...">
            <a:extLst>
              <a:ext uri="{FF2B5EF4-FFF2-40B4-BE49-F238E27FC236}">
                <a16:creationId xmlns:a16="http://schemas.microsoft.com/office/drawing/2014/main" id="{EF303469-7C11-B4ED-A06B-F8E8A720D9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Lecture-2 Amplitude Modulation: Double Side Band Suppressed ...">
            <a:extLst>
              <a:ext uri="{FF2B5EF4-FFF2-40B4-BE49-F238E27FC236}">
                <a16:creationId xmlns:a16="http://schemas.microsoft.com/office/drawing/2014/main" id="{8FD580BC-8FF9-0315-230F-A9E658FED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Lecture-2 Amplitude Modulation: Double Side Band Suppressed ...">
            <a:extLst>
              <a:ext uri="{FF2B5EF4-FFF2-40B4-BE49-F238E27FC236}">
                <a16:creationId xmlns:a16="http://schemas.microsoft.com/office/drawing/2014/main" id="{9827B845-9D95-BB52-E0F4-077B426CB8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59E472-6353-70A3-232C-CF8D33C2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3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1" u="sng" dirty="0">
                <a:solidFill>
                  <a:srgbClr val="FF0000"/>
                </a:solidFill>
                <a:cs typeface="Times New Roman" pitchFamily="18" charset="0"/>
              </a:rPr>
              <a:t>Generation and Detection of Full AM 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A1485F6-613D-EC1A-27F3-8C2A74FB7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69"/>
            <a:ext cx="9144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Generation of DSB </a:t>
            </a:r>
            <a:r>
              <a:rPr lang="en-US" altLang="en-US" sz="2800" b="1" dirty="0">
                <a:solidFill>
                  <a:srgbClr val="7030A0"/>
                </a:solidFill>
                <a:cs typeface="Times New Roman" pitchFamily="18" charset="0"/>
              </a:rPr>
              <a:t>F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C AM (</a:t>
            </a:r>
            <a:r>
              <a:rPr lang="en-US" altLang="en-US" sz="2800" b="1" dirty="0">
                <a:cs typeface="Times New Roman" pitchFamily="18" charset="0"/>
              </a:rPr>
              <a:t>Square law method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1DB7EB-F86E-C2CB-8252-19AA67A1FD43}"/>
              </a:ext>
            </a:extLst>
          </p:cNvPr>
          <p:cNvGrpSpPr/>
          <p:nvPr/>
        </p:nvGrpSpPr>
        <p:grpSpPr>
          <a:xfrm>
            <a:off x="304800" y="1371600"/>
            <a:ext cx="8001000" cy="2362200"/>
            <a:chOff x="304800" y="1981200"/>
            <a:chExt cx="8001000" cy="2362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671C7E-2D26-53BC-CDD6-C78B0B0A3AF7}"/>
                </a:ext>
              </a:extLst>
            </p:cNvPr>
            <p:cNvSpPr/>
            <p:nvPr/>
          </p:nvSpPr>
          <p:spPr>
            <a:xfrm>
              <a:off x="3429000" y="22860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Square law device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BE46D9-9EAD-06C2-7803-04989C096576}"/>
                </a:ext>
              </a:extLst>
            </p:cNvPr>
            <p:cNvSpPr/>
            <p:nvPr/>
          </p:nvSpPr>
          <p:spPr>
            <a:xfrm>
              <a:off x="5715000" y="22860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BPF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C161D6-B736-CF55-CADC-0E6F0BC3C5E3}"/>
                </a:ext>
              </a:extLst>
            </p:cNvPr>
            <p:cNvSpPr/>
            <p:nvPr/>
          </p:nvSpPr>
          <p:spPr>
            <a:xfrm>
              <a:off x="1752600" y="2438400"/>
              <a:ext cx="685800" cy="685800"/>
            </a:xfrm>
            <a:prstGeom prst="ellipse">
              <a:avLst/>
            </a:prstGeom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0FB72D-4582-B2A6-E2FE-2F231BDFFF04}"/>
                </a:ext>
              </a:extLst>
            </p:cNvPr>
            <p:cNvCxnSpPr/>
            <p:nvPr/>
          </p:nvCxnSpPr>
          <p:spPr>
            <a:xfrm>
              <a:off x="762000" y="27432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EF9321-19B4-76F2-8519-898F3D856BB3}"/>
                </a:ext>
              </a:extLst>
            </p:cNvPr>
            <p:cNvCxnSpPr/>
            <p:nvPr/>
          </p:nvCxnSpPr>
          <p:spPr>
            <a:xfrm>
              <a:off x="2438400" y="27432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950F5F-19B8-2378-F3D4-B1DB0509DF3E}"/>
                </a:ext>
              </a:extLst>
            </p:cNvPr>
            <p:cNvCxnSpPr/>
            <p:nvPr/>
          </p:nvCxnSpPr>
          <p:spPr>
            <a:xfrm>
              <a:off x="4724400" y="26670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B8EE8-6BAD-273E-9545-61720C3E33DB}"/>
                </a:ext>
              </a:extLst>
            </p:cNvPr>
            <p:cNvCxnSpPr/>
            <p:nvPr/>
          </p:nvCxnSpPr>
          <p:spPr>
            <a:xfrm rot="5400000" flipH="1" flipV="1">
              <a:off x="1751806" y="3504406"/>
              <a:ext cx="7620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8B07A08-18F3-2B9A-EB11-827D8BCABF99}"/>
                </a:ext>
              </a:extLst>
            </p:cNvPr>
            <p:cNvCxnSpPr/>
            <p:nvPr/>
          </p:nvCxnSpPr>
          <p:spPr>
            <a:xfrm>
              <a:off x="7086600" y="26670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6FBC1D-C00C-789F-20F3-9AB800545A66}"/>
                </a:ext>
              </a:extLst>
            </p:cNvPr>
            <p:cNvSpPr/>
            <p:nvPr/>
          </p:nvSpPr>
          <p:spPr>
            <a:xfrm>
              <a:off x="304800" y="2286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m(t)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E3EA84-6A06-A642-F137-C35CBEF4E801}"/>
                </a:ext>
              </a:extLst>
            </p:cNvPr>
            <p:cNvSpPr/>
            <p:nvPr/>
          </p:nvSpPr>
          <p:spPr>
            <a:xfrm>
              <a:off x="1676400" y="38862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c(t)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782869-6E14-34EF-7EE2-FE5EC8DF8D6D}"/>
                </a:ext>
              </a:extLst>
            </p:cNvPr>
            <p:cNvSpPr/>
            <p:nvPr/>
          </p:nvSpPr>
          <p:spPr>
            <a:xfrm>
              <a:off x="2209800" y="20574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</a:t>
              </a:r>
              <a:r>
                <a:rPr lang="en-US" sz="24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D3FBB5-5643-CB24-35DE-59574E478B91}"/>
                </a:ext>
              </a:extLst>
            </p:cNvPr>
            <p:cNvSpPr/>
            <p:nvPr/>
          </p:nvSpPr>
          <p:spPr>
            <a:xfrm>
              <a:off x="4648200" y="19812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</a:t>
              </a:r>
              <a:r>
                <a:rPr lang="en-US" sz="2400" b="1" baseline="-25000" dirty="0">
                  <a:solidFill>
                    <a:schemeClr val="tx1"/>
                  </a:solidFill>
                </a:rPr>
                <a:t>2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15704B-D93D-2B37-1A82-91CEAA832FE3}"/>
                </a:ext>
              </a:extLst>
            </p:cNvPr>
            <p:cNvSpPr/>
            <p:nvPr/>
          </p:nvSpPr>
          <p:spPr>
            <a:xfrm>
              <a:off x="7086600" y="1981200"/>
              <a:ext cx="1219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s(t)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5EE6C7-9DA7-EE21-458C-0433515314B0}"/>
              </a:ext>
            </a:extLst>
          </p:cNvPr>
          <p:cNvSpPr txBox="1"/>
          <p:nvPr/>
        </p:nvSpPr>
        <p:spPr>
          <a:xfrm>
            <a:off x="0" y="3733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message signal 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5F62D-F50E-6570-09D3-77FB445647DE}"/>
              </a:ext>
            </a:extLst>
          </p:cNvPr>
          <p:cNvSpPr txBox="1"/>
          <p:nvPr/>
        </p:nvSpPr>
        <p:spPr>
          <a:xfrm>
            <a:off x="0" y="457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carrier signal be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DF4A81-EAD9-B857-0A9E-9BFC740D4F7B}"/>
              </a:ext>
            </a:extLst>
          </p:cNvPr>
          <p:cNvSpPr txBox="1"/>
          <p:nvPr/>
        </p:nvSpPr>
        <p:spPr>
          <a:xfrm>
            <a:off x="0" y="541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summing network</a:t>
            </a:r>
          </a:p>
        </p:txBody>
      </p:sp>
      <p:graphicFrame>
        <p:nvGraphicFramePr>
          <p:cNvPr id="24" name="Object 1">
            <a:extLst>
              <a:ext uri="{FF2B5EF4-FFF2-40B4-BE49-F238E27FC236}">
                <a16:creationId xmlns:a16="http://schemas.microsoft.com/office/drawing/2014/main" id="{0493F188-F358-1631-0950-80D592D42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191000"/>
          <a:ext cx="23098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28600" progId="">
                  <p:embed/>
                </p:oleObj>
              </mc:Choice>
              <mc:Fallback>
                <p:oleObj name="Equation" r:id="rId2" imgW="1104840" imgH="228600" progId="">
                  <p:embed/>
                  <p:pic>
                    <p:nvPicPr>
                      <p:cNvPr id="24" name="Object 1">
                        <a:extLst>
                          <a:ext uri="{FF2B5EF4-FFF2-40B4-BE49-F238E27FC236}">
                            <a16:creationId xmlns:a16="http://schemas.microsoft.com/office/drawing/2014/main" id="{0493F188-F358-1631-0950-80D592D42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230981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33513343-2C4F-A3E1-83E0-98E50DB98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08563"/>
          <a:ext cx="2124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28600" progId="">
                  <p:embed/>
                </p:oleObj>
              </mc:Choice>
              <mc:Fallback>
                <p:oleObj name="Equation" r:id="rId4" imgW="1015920" imgH="228600" progId="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33513343-2C4F-A3E1-83E0-98E50DB98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08563"/>
                        <a:ext cx="21240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>
            <a:extLst>
              <a:ext uri="{FF2B5EF4-FFF2-40B4-BE49-F238E27FC236}">
                <a16:creationId xmlns:a16="http://schemas.microsoft.com/office/drawing/2014/main" id="{C8A826B6-331B-A407-2E06-843AD1D20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867400"/>
          <a:ext cx="54435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160" imgH="228600" progId="">
                  <p:embed/>
                </p:oleObj>
              </mc:Choice>
              <mc:Fallback>
                <p:oleObj name="Equation" r:id="rId6" imgW="2603160" imgH="228600" progId="">
                  <p:embed/>
                  <p:pic>
                    <p:nvPicPr>
                      <p:cNvPr id="26" name="Object 3">
                        <a:extLst>
                          <a:ext uri="{FF2B5EF4-FFF2-40B4-BE49-F238E27FC236}">
                            <a16:creationId xmlns:a16="http://schemas.microsoft.com/office/drawing/2014/main" id="{C8A826B6-331B-A407-2E06-843AD1D20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867400"/>
                        <a:ext cx="5443537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51AF066C-9296-E23B-BED4-8F017F6B7264}"/>
              </a:ext>
            </a:extLst>
          </p:cNvPr>
          <p:cNvSpPr/>
          <p:nvPr/>
        </p:nvSpPr>
        <p:spPr>
          <a:xfrm>
            <a:off x="8422328" y="41910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336175-DB47-FCFB-187C-2EB4B749F09E}"/>
              </a:ext>
            </a:extLst>
          </p:cNvPr>
          <p:cNvSpPr/>
          <p:nvPr/>
        </p:nvSpPr>
        <p:spPr>
          <a:xfrm>
            <a:off x="8422328" y="48884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FE8463-7B55-A5B5-D9E0-86674685DF02}"/>
              </a:ext>
            </a:extLst>
          </p:cNvPr>
          <p:cNvSpPr/>
          <p:nvPr/>
        </p:nvSpPr>
        <p:spPr>
          <a:xfrm>
            <a:off x="8382000" y="58790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241EA-2B70-83A7-DF2A-E3228B8475B4}"/>
              </a:ext>
            </a:extLst>
          </p:cNvPr>
          <p:cNvSpPr txBox="1"/>
          <p:nvPr/>
        </p:nvSpPr>
        <p:spPr>
          <a:xfrm>
            <a:off x="0" y="4359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output of square law device becomes</a:t>
            </a:r>
          </a:p>
        </p:txBody>
      </p:sp>
      <p:graphicFrame>
        <p:nvGraphicFramePr>
          <p:cNvPr id="3" name="Object 1">
            <a:extLst>
              <a:ext uri="{FF2B5EF4-FFF2-40B4-BE49-F238E27FC236}">
                <a16:creationId xmlns:a16="http://schemas.microsoft.com/office/drawing/2014/main" id="{65691CE6-FEC1-E54A-1DBC-9919A54B7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134152"/>
              </p:ext>
            </p:extLst>
          </p:nvPr>
        </p:nvGraphicFramePr>
        <p:xfrm>
          <a:off x="817563" y="845545"/>
          <a:ext cx="28400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241200" progId="">
                  <p:embed/>
                </p:oleObj>
              </mc:Choice>
              <mc:Fallback>
                <p:oleObj name="Equation" r:id="rId2" imgW="1358640" imgH="241200" progId="">
                  <p:embed/>
                  <p:pic>
                    <p:nvPicPr>
                      <p:cNvPr id="3" name="Object 1">
                        <a:extLst>
                          <a:ext uri="{FF2B5EF4-FFF2-40B4-BE49-F238E27FC236}">
                            <a16:creationId xmlns:a16="http://schemas.microsoft.com/office/drawing/2014/main" id="{65691CE6-FEC1-E54A-1DBC-9919A54B7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845545"/>
                        <a:ext cx="28400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13C0EFE-C035-0776-676F-B856FFDC3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07556"/>
              </p:ext>
            </p:extLst>
          </p:nvPr>
        </p:nvGraphicFramePr>
        <p:xfrm>
          <a:off x="806449" y="1502770"/>
          <a:ext cx="7804151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33560" imgH="241200" progId="">
                  <p:embed/>
                </p:oleObj>
              </mc:Choice>
              <mc:Fallback>
                <p:oleObj name="Equation" r:id="rId4" imgW="3733560" imgH="241200" progId="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613C0EFE-C035-0776-676F-B856FFDC3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49" y="1502770"/>
                        <a:ext cx="7804151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F280917C-38F0-CE59-CC72-26984A687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44467"/>
              </p:ext>
            </p:extLst>
          </p:nvPr>
        </p:nvGraphicFramePr>
        <p:xfrm>
          <a:off x="849313" y="2112370"/>
          <a:ext cx="79898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480" imgH="253800" progId="">
                  <p:embed/>
                </p:oleObj>
              </mc:Choice>
              <mc:Fallback>
                <p:oleObj name="Equation" r:id="rId6" imgW="3822480" imgH="253800" progId="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F280917C-38F0-CE59-CC72-26984A687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112370"/>
                        <a:ext cx="798988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D13F631A-C722-388A-BC01-37B1DBF2F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96472"/>
              </p:ext>
            </p:extLst>
          </p:nvPr>
        </p:nvGraphicFramePr>
        <p:xfrm>
          <a:off x="284162" y="3331570"/>
          <a:ext cx="8707438" cy="8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95680" imgH="431640" progId="">
                  <p:embed/>
                </p:oleObj>
              </mc:Choice>
              <mc:Fallback>
                <p:oleObj name="Equation" r:id="rId8" imgW="4495680" imgH="431640" progId="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D13F631A-C722-388A-BC01-37B1DBF2F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" y="3331570"/>
                        <a:ext cx="8707438" cy="838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8FBFDD2B-FD34-209E-BE79-98E310C65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03495"/>
              </p:ext>
            </p:extLst>
          </p:nvPr>
        </p:nvGraphicFramePr>
        <p:xfrm>
          <a:off x="1587500" y="2701333"/>
          <a:ext cx="31575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280" imgH="228600" progId="">
                  <p:embed/>
                </p:oleObj>
              </mc:Choice>
              <mc:Fallback>
                <p:oleObj name="Equation" r:id="rId10" imgW="1511280" imgH="228600" progId="">
                  <p:embed/>
                  <p:pic>
                    <p:nvPicPr>
                      <p:cNvPr id="7" name="Object 9">
                        <a:extLst>
                          <a:ext uri="{FF2B5EF4-FFF2-40B4-BE49-F238E27FC236}">
                            <a16:creationId xmlns:a16="http://schemas.microsoft.com/office/drawing/2014/main" id="{8FBFDD2B-FD34-209E-BE79-98E310C65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701333"/>
                        <a:ext cx="315753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8B002F6C-BD64-C2F3-D67A-7B7E351BE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93841"/>
              </p:ext>
            </p:extLst>
          </p:nvPr>
        </p:nvGraphicFramePr>
        <p:xfrm>
          <a:off x="1835150" y="4301533"/>
          <a:ext cx="57578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55800" imgH="228600" progId="">
                  <p:embed/>
                </p:oleObj>
              </mc:Choice>
              <mc:Fallback>
                <p:oleObj name="Equation" r:id="rId12" imgW="2755800" imgH="228600" progId="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8B002F6C-BD64-C2F3-D67A-7B7E351BE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01533"/>
                        <a:ext cx="575786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46A412F-52C9-5D8B-0591-9687835E5442}"/>
              </a:ext>
            </a:extLst>
          </p:cNvPr>
          <p:cNvSpPr/>
          <p:nvPr/>
        </p:nvSpPr>
        <p:spPr>
          <a:xfrm>
            <a:off x="8422328" y="89317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(4)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EB4B6E-C0A0-7570-A58A-65CB77E3C7AC}"/>
              </a:ext>
            </a:extLst>
          </p:cNvPr>
          <p:cNvSpPr/>
          <p:nvPr/>
        </p:nvSpPr>
        <p:spPr>
          <a:xfrm>
            <a:off x="8422328" y="433383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(5)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D3F39-FA3D-7F20-B2ED-1B0F597953DD}"/>
              </a:ext>
            </a:extLst>
          </p:cNvPr>
          <p:cNvSpPr txBox="1"/>
          <p:nvPr/>
        </p:nvSpPr>
        <p:spPr>
          <a:xfrm>
            <a:off x="0" y="485557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 algn="just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From Eqn.(5), the output of square law device consists of  2 DC terms and 6 AC terms of  frequencies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IN" sz="2400" b="1" baseline="-25000" dirty="0">
                <a:solidFill>
                  <a:srgbClr val="FF0000"/>
                </a:solidFill>
              </a:rPr>
              <a:t>c</a:t>
            </a:r>
            <a:r>
              <a:rPr lang="en-IN" sz="2400" b="1" dirty="0">
                <a:solidFill>
                  <a:srgbClr val="FF0000"/>
                </a:solidFill>
              </a:rPr>
              <a:t>,</a:t>
            </a:r>
            <a:r>
              <a:rPr lang="el-GR" sz="2400" b="1" dirty="0">
                <a:solidFill>
                  <a:srgbClr val="FF0000"/>
                </a:solidFill>
              </a:rPr>
              <a:t> ω</a:t>
            </a:r>
            <a:r>
              <a:rPr lang="en-IN" sz="2400" b="1" baseline="-25000" dirty="0">
                <a:solidFill>
                  <a:srgbClr val="FF0000"/>
                </a:solidFill>
              </a:rPr>
              <a:t>m</a:t>
            </a:r>
            <a:r>
              <a:rPr lang="en-IN" sz="2400" b="1" dirty="0">
                <a:solidFill>
                  <a:srgbClr val="FF0000"/>
                </a:solidFill>
              </a:rPr>
              <a:t>,</a:t>
            </a:r>
            <a:r>
              <a:rPr lang="el-GR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2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IN" sz="2400" b="1" baseline="-25000" dirty="0">
                <a:solidFill>
                  <a:srgbClr val="FF0000"/>
                </a:solidFill>
              </a:rPr>
              <a:t>c</a:t>
            </a:r>
            <a:r>
              <a:rPr lang="en-IN" sz="2400" b="1" dirty="0">
                <a:solidFill>
                  <a:srgbClr val="FF0000"/>
                </a:solidFill>
              </a:rPr>
              <a:t>,</a:t>
            </a:r>
            <a:r>
              <a:rPr lang="el-GR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2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IN" sz="2400" b="1" baseline="-25000" dirty="0">
                <a:solidFill>
                  <a:srgbClr val="FF0000"/>
                </a:solidFill>
              </a:rPr>
              <a:t>m</a:t>
            </a:r>
            <a:r>
              <a:rPr lang="en-IN" sz="2400" b="1" dirty="0">
                <a:solidFill>
                  <a:srgbClr val="FF0000"/>
                </a:solidFill>
              </a:rPr>
              <a:t>,</a:t>
            </a:r>
            <a:r>
              <a:rPr lang="el-GR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(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IN" sz="2400" b="1" baseline="-25000" dirty="0">
                <a:solidFill>
                  <a:srgbClr val="FF0000"/>
                </a:solidFill>
              </a:rPr>
              <a:t>c</a:t>
            </a:r>
            <a:r>
              <a:rPr lang="en-IN" sz="2400" b="1" dirty="0">
                <a:solidFill>
                  <a:srgbClr val="FF0000"/>
                </a:solidFill>
              </a:rPr>
              <a:t>+</a:t>
            </a:r>
            <a:r>
              <a:rPr lang="el-GR" sz="2400" b="1" dirty="0">
                <a:solidFill>
                  <a:srgbClr val="FF0000"/>
                </a:solidFill>
              </a:rPr>
              <a:t> ω</a:t>
            </a:r>
            <a:r>
              <a:rPr lang="en-IN" sz="2400" b="1" baseline="-25000" dirty="0">
                <a:solidFill>
                  <a:srgbClr val="FF0000"/>
                </a:solidFill>
              </a:rPr>
              <a:t>c</a:t>
            </a:r>
            <a:r>
              <a:rPr lang="en-IN" sz="2400" b="1" dirty="0">
                <a:solidFill>
                  <a:srgbClr val="FF0000"/>
                </a:solidFill>
              </a:rPr>
              <a:t>), (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IN" sz="2400" b="1" baseline="-25000" dirty="0">
                <a:solidFill>
                  <a:srgbClr val="FF0000"/>
                </a:solidFill>
              </a:rPr>
              <a:t>c</a:t>
            </a:r>
            <a:r>
              <a:rPr lang="en-IN" sz="2400" b="1" dirty="0">
                <a:solidFill>
                  <a:srgbClr val="FF0000"/>
                </a:solidFill>
              </a:rPr>
              <a:t>+</a:t>
            </a:r>
            <a:r>
              <a:rPr lang="el-GR" sz="2400" b="1" dirty="0">
                <a:solidFill>
                  <a:srgbClr val="FF0000"/>
                </a:solidFill>
              </a:rPr>
              <a:t> ω</a:t>
            </a:r>
            <a:r>
              <a:rPr lang="en-IN" sz="2400" b="1" baseline="-25000" dirty="0">
                <a:solidFill>
                  <a:srgbClr val="FF0000"/>
                </a:solidFill>
              </a:rPr>
              <a:t>c</a:t>
            </a:r>
            <a:r>
              <a:rPr lang="en-IN" sz="2400" b="1" dirty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  <a:p>
            <a:pPr marL="723900" indent="-723900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83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0B0AE-8DA5-3FA8-0982-871C91FEB62A}"/>
              </a:ext>
            </a:extLst>
          </p:cNvPr>
          <p:cNvSpPr txBox="1"/>
          <p:nvPr/>
        </p:nvSpPr>
        <p:spPr>
          <a:xfrm>
            <a:off x="0" y="1226403"/>
            <a:ext cx="8904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BPF is designed for center frequency of 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IN" sz="2400" b="1" baseline="-25000" dirty="0">
                <a:solidFill>
                  <a:srgbClr val="FF0000"/>
                </a:solidFill>
              </a:rPr>
              <a:t>c</a:t>
            </a:r>
            <a:r>
              <a:rPr lang="en-IN" sz="2400" dirty="0"/>
              <a:t> and bandwidth of </a:t>
            </a:r>
            <a:r>
              <a:rPr lang="en-IN" sz="2400" b="1" dirty="0">
                <a:solidFill>
                  <a:srgbClr val="FF0000"/>
                </a:solidFill>
              </a:rPr>
              <a:t>2</a:t>
            </a:r>
            <a:r>
              <a:rPr lang="el-GR" sz="2400" b="1" dirty="0">
                <a:solidFill>
                  <a:srgbClr val="FF0000"/>
                </a:solidFill>
              </a:rPr>
              <a:t>ω</a:t>
            </a:r>
            <a:r>
              <a:rPr lang="en-IN" sz="2400" b="1" baseline="-25000" dirty="0">
                <a:solidFill>
                  <a:srgbClr val="FF0000"/>
                </a:solidFill>
              </a:rPr>
              <a:t>m</a:t>
            </a:r>
            <a:r>
              <a:rPr lang="en-IN" sz="2400" dirty="0"/>
              <a:t>, and therefore s(t) becomes</a:t>
            </a: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>
              <a:buFont typeface="Wingdings" pitchFamily="2" charset="2"/>
              <a:buChar char="§"/>
            </a:pPr>
            <a:endParaRPr lang="en-IN" sz="2400" baseline="-25000" dirty="0"/>
          </a:p>
          <a:p>
            <a:pPr marL="723900" indent="-723900"/>
            <a:r>
              <a:rPr lang="en-IN" sz="2400" dirty="0"/>
              <a:t>	Which is a DSB FC AM wave</a:t>
            </a:r>
            <a:endParaRPr lang="en-US" sz="2400" dirty="0"/>
          </a:p>
        </p:txBody>
      </p:sp>
      <p:graphicFrame>
        <p:nvGraphicFramePr>
          <p:cNvPr id="3" name="Object 1">
            <a:extLst>
              <a:ext uri="{FF2B5EF4-FFF2-40B4-BE49-F238E27FC236}">
                <a16:creationId xmlns:a16="http://schemas.microsoft.com/office/drawing/2014/main" id="{58C041F4-6F58-A110-005B-10DBDEE38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254909"/>
              </p:ext>
            </p:extLst>
          </p:nvPr>
        </p:nvGraphicFramePr>
        <p:xfrm>
          <a:off x="682470" y="2057400"/>
          <a:ext cx="8280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160" imgH="228600" progId="">
                  <p:embed/>
                </p:oleObj>
              </mc:Choice>
              <mc:Fallback>
                <p:oleObj name="Equation" r:id="rId2" imgW="3962160" imgH="228600" progId="">
                  <p:embed/>
                  <p:pic>
                    <p:nvPicPr>
                      <p:cNvPr id="3" name="Object 1">
                        <a:extLst>
                          <a:ext uri="{FF2B5EF4-FFF2-40B4-BE49-F238E27FC236}">
                            <a16:creationId xmlns:a16="http://schemas.microsoft.com/office/drawing/2014/main" id="{58C041F4-6F58-A110-005B-10DBDEE38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70" y="2057400"/>
                        <a:ext cx="8280400" cy="4778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D54AE6B6-7FC4-A2AE-0946-9695060D2CA2}"/>
              </a:ext>
            </a:extLst>
          </p:cNvPr>
          <p:cNvSpPr/>
          <p:nvPr/>
        </p:nvSpPr>
        <p:spPr>
          <a:xfrm>
            <a:off x="1752600" y="2895600"/>
            <a:ext cx="1066800" cy="533400"/>
          </a:xfrm>
          <a:prstGeom prst="wedgeRoundRectCallout">
            <a:avLst>
              <a:gd name="adj1" fmla="val 42849"/>
              <a:gd name="adj2" fmla="val -1242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Carrier</a:t>
            </a:r>
            <a:endParaRPr lang="en-US" dirty="0"/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CE0F67F6-BC6D-28E4-37B1-784934227445}"/>
              </a:ext>
            </a:extLst>
          </p:cNvPr>
          <p:cNvSpPr/>
          <p:nvPr/>
        </p:nvSpPr>
        <p:spPr>
          <a:xfrm>
            <a:off x="4267200" y="2895600"/>
            <a:ext cx="2133600" cy="533400"/>
          </a:xfrm>
          <a:prstGeom prst="wedgeRoundRectCallout">
            <a:avLst>
              <a:gd name="adj1" fmla="val -3206"/>
              <a:gd name="adj2" fmla="val -129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Lower side band</a:t>
            </a:r>
            <a:endParaRPr lang="en-US" dirty="0"/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F4A6D8C2-5DCA-1BB6-0BDB-CABA058B0696}"/>
              </a:ext>
            </a:extLst>
          </p:cNvPr>
          <p:cNvSpPr/>
          <p:nvPr/>
        </p:nvSpPr>
        <p:spPr>
          <a:xfrm>
            <a:off x="6935450" y="2895600"/>
            <a:ext cx="2133600" cy="533400"/>
          </a:xfrm>
          <a:prstGeom prst="wedgeRoundRectCallout">
            <a:avLst>
              <a:gd name="adj1" fmla="val -3206"/>
              <a:gd name="adj2" fmla="val -129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Upper side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0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80283E6-3FB6-686F-044F-23D71D390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Detection of DSB </a:t>
            </a:r>
            <a:r>
              <a:rPr lang="en-US" altLang="en-US" sz="2800" b="1" dirty="0">
                <a:solidFill>
                  <a:srgbClr val="7030A0"/>
                </a:solidFill>
                <a:cs typeface="Times New Roman" pitchFamily="18" charset="0"/>
              </a:rPr>
              <a:t>F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C AM (</a:t>
            </a:r>
            <a:r>
              <a:rPr lang="en-US" altLang="en-US" sz="2800" b="1" dirty="0">
                <a:cs typeface="Times New Roman" pitchFamily="18" charset="0"/>
              </a:rPr>
              <a:t>Envelope Detector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F76C9C6-D089-C6EF-E4CE-58322277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60" y="2133600"/>
            <a:ext cx="5448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1.png">
            <a:extLst>
              <a:ext uri="{FF2B5EF4-FFF2-40B4-BE49-F238E27FC236}">
                <a16:creationId xmlns:a16="http://schemas.microsoft.com/office/drawing/2014/main" id="{5861D91B-EB4A-2F71-97DC-77064B19C8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914400"/>
            <a:ext cx="3248479" cy="4867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04E7A5-C9C4-9035-4082-0ED9F0D9D611}"/>
              </a:ext>
            </a:extLst>
          </p:cNvPr>
          <p:cNvSpPr/>
          <p:nvPr/>
        </p:nvSpPr>
        <p:spPr>
          <a:xfrm>
            <a:off x="1210710" y="3957935"/>
            <a:ext cx="3172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Fig(a): </a:t>
            </a:r>
            <a:r>
              <a:rPr lang="en-US" sz="2400" dirty="0"/>
              <a:t>Envelop detector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0E8106-0E7D-4A79-D895-8ECF831F70BE}"/>
              </a:ext>
            </a:extLst>
          </p:cNvPr>
          <p:cNvSpPr/>
          <p:nvPr/>
        </p:nvSpPr>
        <p:spPr>
          <a:xfrm>
            <a:off x="5257800" y="3119735"/>
            <a:ext cx="398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Fig (b): </a:t>
            </a:r>
            <a:r>
              <a:rPr lang="en-US" sz="2400" dirty="0"/>
              <a:t>Envelop detector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2395B-6520-073D-87B3-E8BB1418C022}"/>
              </a:ext>
            </a:extLst>
          </p:cNvPr>
          <p:cNvSpPr/>
          <p:nvPr/>
        </p:nvSpPr>
        <p:spPr>
          <a:xfrm>
            <a:off x="5334000" y="5786735"/>
            <a:ext cx="4070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Fig(c): </a:t>
            </a:r>
            <a:r>
              <a:rPr lang="en-US" sz="2400" dirty="0"/>
              <a:t>Envelop detector output</a:t>
            </a:r>
          </a:p>
        </p:txBody>
      </p:sp>
    </p:spTree>
    <p:extLst>
      <p:ext uri="{BB962C8B-B14F-4D97-AF65-F5344CB8AC3E}">
        <p14:creationId xmlns:p14="http://schemas.microsoft.com/office/powerpoint/2010/main" val="166362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3AC25B-DD2B-DCB3-CB20-85C3E922C155}"/>
              </a:ext>
            </a:extLst>
          </p:cNvPr>
          <p:cNvSpPr/>
          <p:nvPr/>
        </p:nvSpPr>
        <p:spPr>
          <a:xfrm>
            <a:off x="0" y="187511"/>
            <a:ext cx="90240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Fig. (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) shows the circuit diagram of a envelope detector. </a:t>
            </a:r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sz="2400" dirty="0"/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DSB FC AM signal consisting of both positive and negative going voltages as shown as shown in Fig (</a:t>
            </a:r>
            <a:r>
              <a:rPr lang="en-US" sz="24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) is applied at the input.</a:t>
            </a:r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sz="2400" dirty="0"/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diode envelope detector rectifies the waveform leaving only the positive or negative half of the waveform.</a:t>
            </a:r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sz="2400" dirty="0"/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high frequency element of this is then filtered out, typically using a capacitor which forms the low pass filter.</a:t>
            </a:r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endParaRPr lang="en-US" sz="2400" dirty="0"/>
          </a:p>
          <a:p>
            <a:pPr marL="723900" indent="-723900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Thus the output of the detector is the demodulated message signal as shown in Fig (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662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28B55-2DA9-D07A-E861-A1DB17468F1E}"/>
              </a:ext>
            </a:extLst>
          </p:cNvPr>
          <p:cNvSpPr/>
          <p:nvPr/>
        </p:nvSpPr>
        <p:spPr>
          <a:xfrm>
            <a:off x="59960" y="252152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dirty="0"/>
              <a:t>Envelope detector advantages:</a:t>
            </a:r>
            <a:endParaRPr lang="en-US" sz="2400" dirty="0"/>
          </a:p>
          <a:p>
            <a:pPr marL="1077913" indent="-546100" algn="just" fontAlgn="base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i="1" dirty="0"/>
              <a:t>Low cost:</a:t>
            </a:r>
            <a:r>
              <a:rPr lang="en-US" sz="2400" dirty="0"/>
              <a:t>   The diode detector only requires the use of a few low cost components. </a:t>
            </a:r>
          </a:p>
          <a:p>
            <a:pPr marL="1077913" indent="-546100" algn="just" fontAlgn="base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i="1" dirty="0"/>
              <a:t>Simplicity:</a:t>
            </a:r>
            <a:r>
              <a:rPr lang="en-US" sz="2400" dirty="0"/>
              <a:t>   Using very few components, the Diode AM detector was easy to implement. </a:t>
            </a:r>
          </a:p>
          <a:p>
            <a:pPr marL="342900" indent="-342900" algn="just" fontAlgn="base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dirty="0"/>
              <a:t>Envelope detector disadvantages:</a:t>
            </a:r>
            <a:endParaRPr lang="en-US" sz="2400" dirty="0"/>
          </a:p>
          <a:p>
            <a:pPr marL="1077913" indent="-546100" algn="just" fontAlgn="base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i="1" dirty="0"/>
              <a:t>Distortion:</a:t>
            </a:r>
            <a:r>
              <a:rPr lang="en-US" sz="2400" dirty="0"/>
              <a:t>   As the diode detector is non-linear it introduces distortion onto the detected audio signal.</a:t>
            </a:r>
          </a:p>
          <a:p>
            <a:pPr marL="1077913" indent="-546100" algn="just" fontAlgn="base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i="1" dirty="0"/>
              <a:t>Sensitivity:</a:t>
            </a:r>
            <a:r>
              <a:rPr lang="en-US" sz="2400" dirty="0"/>
              <a:t>   If silicon diodes are used, these have a turn on voltage of around 0.6 volts as a result, germanium or </a:t>
            </a:r>
            <a:r>
              <a:rPr lang="en-US" sz="2400" dirty="0" err="1"/>
              <a:t>Schottky</a:t>
            </a:r>
            <a:r>
              <a:rPr lang="en-US" sz="2400" dirty="0"/>
              <a:t> diodes are used which have a lower turn on voltage of around 0.2 to 0.3 volts. Even with the use of the </a:t>
            </a:r>
            <a:r>
              <a:rPr lang="en-US" sz="2400" dirty="0" err="1"/>
              <a:t>Schottky</a:t>
            </a:r>
            <a:r>
              <a:rPr lang="en-US" sz="2400" dirty="0"/>
              <a:t> diode, the diode envelope detector still suffers from a poor level of sensitivity</a:t>
            </a:r>
          </a:p>
        </p:txBody>
      </p:sp>
    </p:spTree>
    <p:extLst>
      <p:ext uri="{BB962C8B-B14F-4D97-AF65-F5344CB8AC3E}">
        <p14:creationId xmlns:p14="http://schemas.microsoft.com/office/powerpoint/2010/main" val="148451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876F2-69A5-88EF-E5B2-0F9BD90FD524}"/>
              </a:ext>
            </a:extLst>
          </p:cNvPr>
          <p:cNvSpPr txBox="1"/>
          <p:nvPr/>
        </p:nvSpPr>
        <p:spPr>
          <a:xfrm>
            <a:off x="2263878" y="3246792"/>
            <a:ext cx="4606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45984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84BA63E-10EC-9188-19FA-21D27C75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3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1" u="sng" dirty="0">
                <a:solidFill>
                  <a:srgbClr val="FF0000"/>
                </a:solidFill>
                <a:cs typeface="Times New Roman" pitchFamily="18" charset="0"/>
              </a:rPr>
              <a:t>Generation and Detection of DSB </a:t>
            </a:r>
            <a:r>
              <a:rPr lang="en-US" altLang="en-US" sz="3200" b="1" u="sng" dirty="0">
                <a:solidFill>
                  <a:srgbClr val="7030A0"/>
                </a:solidFill>
                <a:cs typeface="Times New Roman" pitchFamily="18" charset="0"/>
              </a:rPr>
              <a:t>S</a:t>
            </a:r>
            <a:r>
              <a:rPr lang="en-US" altLang="en-US" sz="3200" b="1" u="sng" dirty="0">
                <a:solidFill>
                  <a:srgbClr val="FF0000"/>
                </a:solidFill>
                <a:cs typeface="Times New Roman" pitchFamily="18" charset="0"/>
              </a:rPr>
              <a:t>C AM 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9B53B17-4857-EC78-B7CC-699A1E2A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69"/>
            <a:ext cx="9144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Generation of DSB </a:t>
            </a:r>
            <a:r>
              <a:rPr lang="en-US" altLang="en-US" sz="2800" b="1" dirty="0">
                <a:solidFill>
                  <a:srgbClr val="7030A0"/>
                </a:solidFill>
                <a:cs typeface="Times New Roman" pitchFamily="18" charset="0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C AM (</a:t>
            </a:r>
            <a:r>
              <a:rPr lang="en-US" altLang="en-US" sz="2800" b="1" dirty="0">
                <a:cs typeface="Times New Roman" pitchFamily="18" charset="0"/>
              </a:rPr>
              <a:t>Product Modulator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FD51B-5EFA-DAFC-CB7C-28AFAB674E74}"/>
              </a:ext>
            </a:extLst>
          </p:cNvPr>
          <p:cNvSpPr/>
          <p:nvPr/>
        </p:nvSpPr>
        <p:spPr>
          <a:xfrm>
            <a:off x="2971800" y="16764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Modulator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31087-016D-D300-9CDD-95669787E9A4}"/>
              </a:ext>
            </a:extLst>
          </p:cNvPr>
          <p:cNvCxnSpPr/>
          <p:nvPr/>
        </p:nvCxnSpPr>
        <p:spPr>
          <a:xfrm>
            <a:off x="1981200" y="21336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C84657-52BE-2EC6-AA84-1E2B7D1379D6}"/>
              </a:ext>
            </a:extLst>
          </p:cNvPr>
          <p:cNvCxnSpPr/>
          <p:nvPr/>
        </p:nvCxnSpPr>
        <p:spPr>
          <a:xfrm>
            <a:off x="4267200" y="20574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CDB471-13FE-8CCE-1BAF-13824560EED5}"/>
              </a:ext>
            </a:extLst>
          </p:cNvPr>
          <p:cNvCxnSpPr/>
          <p:nvPr/>
        </p:nvCxnSpPr>
        <p:spPr>
          <a:xfrm rot="5400000" flipH="1" flipV="1">
            <a:off x="3201194" y="2894806"/>
            <a:ext cx="7620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036ECE-8603-B7D7-94BA-C44D27A76CA8}"/>
              </a:ext>
            </a:extLst>
          </p:cNvPr>
          <p:cNvSpPr/>
          <p:nvPr/>
        </p:nvSpPr>
        <p:spPr>
          <a:xfrm>
            <a:off x="1524000" y="16764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m(t)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1B7A67-85CD-AA22-04C5-9FE20FE0BD43}"/>
              </a:ext>
            </a:extLst>
          </p:cNvPr>
          <p:cNvSpPr/>
          <p:nvPr/>
        </p:nvSpPr>
        <p:spPr>
          <a:xfrm>
            <a:off x="3125788" y="3276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24F38-D7AE-388E-7977-038EBD5EAD09}"/>
              </a:ext>
            </a:extLst>
          </p:cNvPr>
          <p:cNvSpPr/>
          <p:nvPr/>
        </p:nvSpPr>
        <p:spPr>
          <a:xfrm>
            <a:off x="5181600" y="1828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s(t)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95631-1B83-9139-4783-775FEB1EFBE4}"/>
              </a:ext>
            </a:extLst>
          </p:cNvPr>
          <p:cNvSpPr txBox="1"/>
          <p:nvPr/>
        </p:nvSpPr>
        <p:spPr>
          <a:xfrm>
            <a:off x="0" y="3733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message signal 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32743-6AFF-66E6-E414-E1A001DC70EB}"/>
              </a:ext>
            </a:extLst>
          </p:cNvPr>
          <p:cNvSpPr txBox="1"/>
          <p:nvPr/>
        </p:nvSpPr>
        <p:spPr>
          <a:xfrm>
            <a:off x="0" y="457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carrier signal be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F6BBE-9D75-9D5D-CF01-4C498EE7BFA1}"/>
              </a:ext>
            </a:extLst>
          </p:cNvPr>
          <p:cNvSpPr txBox="1"/>
          <p:nvPr/>
        </p:nvSpPr>
        <p:spPr>
          <a:xfrm>
            <a:off x="0" y="541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FF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product modulator becomes</a:t>
            </a:r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D0983961-4ACE-D3E9-E73F-3FBBA676E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191000"/>
          <a:ext cx="23098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28600" progId="">
                  <p:embed/>
                </p:oleObj>
              </mc:Choice>
              <mc:Fallback>
                <p:oleObj name="Equation" r:id="rId2" imgW="1104840" imgH="228600" progId="">
                  <p:embed/>
                  <p:pic>
                    <p:nvPicPr>
                      <p:cNvPr id="14" name="Object 1">
                        <a:extLst>
                          <a:ext uri="{FF2B5EF4-FFF2-40B4-BE49-F238E27FC236}">
                            <a16:creationId xmlns:a16="http://schemas.microsoft.com/office/drawing/2014/main" id="{D0983961-4ACE-D3E9-E73F-3FBBA676E7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230981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7B03E6B0-3684-2CA2-E7A8-9C4ECB98E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08563"/>
          <a:ext cx="2124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28600" progId="">
                  <p:embed/>
                </p:oleObj>
              </mc:Choice>
              <mc:Fallback>
                <p:oleObj name="Equation" r:id="rId4" imgW="1015920" imgH="228600" progId="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7B03E6B0-3684-2CA2-E7A8-9C4ECB98E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08563"/>
                        <a:ext cx="21240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02D521AC-1775-14C7-E529-2366F9FDA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5867400"/>
          <a:ext cx="52847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228600" progId="">
                  <p:embed/>
                </p:oleObj>
              </mc:Choice>
              <mc:Fallback>
                <p:oleObj name="Equation" r:id="rId6" imgW="2527200" imgH="228600" progId="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02D521AC-1775-14C7-E529-2366F9FDA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867400"/>
                        <a:ext cx="52847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686297D-B36F-875B-FAF8-E6E3F20FE705}"/>
              </a:ext>
            </a:extLst>
          </p:cNvPr>
          <p:cNvSpPr/>
          <p:nvPr/>
        </p:nvSpPr>
        <p:spPr>
          <a:xfrm>
            <a:off x="8422328" y="41910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4689C2-7690-E4E6-F45D-A66D3EA7D460}"/>
              </a:ext>
            </a:extLst>
          </p:cNvPr>
          <p:cNvSpPr/>
          <p:nvPr/>
        </p:nvSpPr>
        <p:spPr>
          <a:xfrm>
            <a:off x="8422328" y="48884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107728-3E62-39DC-AFB9-2253EC15FB8A}"/>
              </a:ext>
            </a:extLst>
          </p:cNvPr>
          <p:cNvSpPr/>
          <p:nvPr/>
        </p:nvSpPr>
        <p:spPr>
          <a:xfrm>
            <a:off x="8382000" y="58790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/>
      <p:bldP spid="18" grpId="0"/>
      <p:bldP spid="18" grpId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F05D8-07D1-1014-2A8E-38780DE50A0F}"/>
              </a:ext>
            </a:extLst>
          </p:cNvPr>
          <p:cNvSpPr txBox="1"/>
          <p:nvPr/>
        </p:nvSpPr>
        <p:spPr>
          <a:xfrm>
            <a:off x="0" y="317416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As can be seen from Eqn. (4), the output product modulator contains only LSB and USB and hence it is a DSB </a:t>
            </a:r>
            <a:r>
              <a:rPr lang="en-IN" sz="2400" b="1" dirty="0">
                <a:solidFill>
                  <a:srgbClr val="FF0000"/>
                </a:solidFill>
              </a:rPr>
              <a:t>S</a:t>
            </a:r>
            <a:r>
              <a:rPr lang="en-IN" sz="2400" dirty="0"/>
              <a:t>C AM wave </a:t>
            </a:r>
            <a:endParaRPr lang="en-US" sz="2400" dirty="0"/>
          </a:p>
        </p:txBody>
      </p:sp>
      <p:graphicFrame>
        <p:nvGraphicFramePr>
          <p:cNvPr id="3" name="Object 1">
            <a:extLst>
              <a:ext uri="{FF2B5EF4-FFF2-40B4-BE49-F238E27FC236}">
                <a16:creationId xmlns:a16="http://schemas.microsoft.com/office/drawing/2014/main" id="{36F5F2F1-292F-D47E-685B-D4A60EF34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66047"/>
              </p:ext>
            </p:extLst>
          </p:nvPr>
        </p:nvGraphicFramePr>
        <p:xfrm>
          <a:off x="1143000" y="507169"/>
          <a:ext cx="36893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228600" progId="">
                  <p:embed/>
                </p:oleObj>
              </mc:Choice>
              <mc:Fallback>
                <p:oleObj name="Equation" r:id="rId2" imgW="1765080" imgH="228600" progId="">
                  <p:embed/>
                  <p:pic>
                    <p:nvPicPr>
                      <p:cNvPr id="3" name="Object 1">
                        <a:extLst>
                          <a:ext uri="{FF2B5EF4-FFF2-40B4-BE49-F238E27FC236}">
                            <a16:creationId xmlns:a16="http://schemas.microsoft.com/office/drawing/2014/main" id="{36F5F2F1-292F-D47E-685B-D4A60EF34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7169"/>
                        <a:ext cx="36893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unded Rectangular Callout 6">
            <a:extLst>
              <a:ext uri="{FF2B5EF4-FFF2-40B4-BE49-F238E27FC236}">
                <a16:creationId xmlns:a16="http://schemas.microsoft.com/office/drawing/2014/main" id="{2447BB4A-04F6-300D-9EFB-95036754B2B9}"/>
              </a:ext>
            </a:extLst>
          </p:cNvPr>
          <p:cNvSpPr/>
          <p:nvPr/>
        </p:nvSpPr>
        <p:spPr>
          <a:xfrm>
            <a:off x="2667000" y="2183569"/>
            <a:ext cx="2133600" cy="533400"/>
          </a:xfrm>
          <a:prstGeom prst="wedgeRoundRectCallout">
            <a:avLst>
              <a:gd name="adj1" fmla="val -3206"/>
              <a:gd name="adj2" fmla="val -129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Lower side band</a:t>
            </a:r>
            <a:endParaRPr lang="en-US" dirty="0"/>
          </a:p>
        </p:txBody>
      </p:sp>
      <p:sp>
        <p:nvSpPr>
          <p:cNvPr id="5" name="Rounded Rectangular Callout 7">
            <a:extLst>
              <a:ext uri="{FF2B5EF4-FFF2-40B4-BE49-F238E27FC236}">
                <a16:creationId xmlns:a16="http://schemas.microsoft.com/office/drawing/2014/main" id="{8A49FFA3-E9AE-DC4E-1B78-3C1683E6100D}"/>
              </a:ext>
            </a:extLst>
          </p:cNvPr>
          <p:cNvSpPr/>
          <p:nvPr/>
        </p:nvSpPr>
        <p:spPr>
          <a:xfrm>
            <a:off x="5486400" y="2259769"/>
            <a:ext cx="2133600" cy="533400"/>
          </a:xfrm>
          <a:prstGeom prst="wedgeRoundRectCallout">
            <a:avLst>
              <a:gd name="adj1" fmla="val -3206"/>
              <a:gd name="adj2" fmla="val -129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Upper side band</a:t>
            </a:r>
            <a:endParaRPr 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7781570-19A1-E9E2-1FA0-C77CDCBC6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431425"/>
              </p:ext>
            </p:extLst>
          </p:nvPr>
        </p:nvGraphicFramePr>
        <p:xfrm>
          <a:off x="1090613" y="1173163"/>
          <a:ext cx="61579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393480" progId="">
                  <p:embed/>
                </p:oleObj>
              </mc:Choice>
              <mc:Fallback>
                <p:oleObj name="Equation" r:id="rId4" imgW="2946240" imgH="393480" progId="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77781570-19A1-E9E2-1FA0-C77CDCBC6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173163"/>
                        <a:ext cx="6157912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D625821-F2D8-1CAA-3380-3FAB5D5E0890}"/>
              </a:ext>
            </a:extLst>
          </p:cNvPr>
          <p:cNvSpPr/>
          <p:nvPr/>
        </p:nvSpPr>
        <p:spPr>
          <a:xfrm>
            <a:off x="8382000" y="143323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4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7BDE19-D6E8-7108-6727-334203DB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60" y="662255"/>
            <a:ext cx="8322880" cy="58284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405429-CA0F-290B-B931-C265DDF8E96C}"/>
              </a:ext>
            </a:extLst>
          </p:cNvPr>
          <p:cNvSpPr txBox="1">
            <a:spLocks/>
          </p:cNvSpPr>
          <p:nvPr/>
        </p:nvSpPr>
        <p:spPr>
          <a:xfrm>
            <a:off x="74950" y="128676"/>
            <a:ext cx="8904157" cy="443639"/>
          </a:xfrm>
          <a:prstGeom prst="rect">
            <a:avLst/>
          </a:prstGeom>
          <a:ln w="25400">
            <a:solidFill>
              <a:srgbClr val="FF00FF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just"/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</a:rPr>
              <a:t>RECALL the properties Fourier Transform Pair</a:t>
            </a:r>
            <a:endParaRPr lang="en-US" sz="3600" b="0" i="0" u="none" strike="noStrike" baseline="0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39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B056E60-3F33-75B8-DFA0-18633EB0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159"/>
            <a:ext cx="91440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Detection of DSB </a:t>
            </a:r>
            <a:r>
              <a:rPr lang="en-US" altLang="en-US" sz="2800" b="1" dirty="0">
                <a:solidFill>
                  <a:srgbClr val="7030A0"/>
                </a:solidFill>
                <a:cs typeface="Times New Roman" pitchFamily="18" charset="0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C AM (</a:t>
            </a:r>
            <a:r>
              <a:rPr lang="en-US" altLang="en-US" sz="2800" b="1" dirty="0">
                <a:cs typeface="Times New Roman" pitchFamily="18" charset="0"/>
              </a:rPr>
              <a:t>Coherent detection/ Product detector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0685F-74FC-299D-A276-BBFD886721AB}"/>
              </a:ext>
            </a:extLst>
          </p:cNvPr>
          <p:cNvSpPr txBox="1"/>
          <p:nvPr/>
        </p:nvSpPr>
        <p:spPr>
          <a:xfrm>
            <a:off x="0" y="39561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AM signal input to the modulator 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18C5B-B4DA-E98D-19F5-175E7CC6AA77}"/>
              </a:ext>
            </a:extLst>
          </p:cNvPr>
          <p:cNvSpPr txBox="1"/>
          <p:nvPr/>
        </p:nvSpPr>
        <p:spPr>
          <a:xfrm>
            <a:off x="0" y="509915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output of local oscillator be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BE97B85-6BFB-500D-3503-A55A4FE0C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47043"/>
              </p:ext>
            </p:extLst>
          </p:nvPr>
        </p:nvGraphicFramePr>
        <p:xfrm>
          <a:off x="965200" y="5523022"/>
          <a:ext cx="2311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41200" progId="">
                  <p:embed/>
                </p:oleObj>
              </mc:Choice>
              <mc:Fallback>
                <p:oleObj name="Equation" r:id="rId2" imgW="1104840" imgH="241200" progId="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0BE97B85-6BFB-500D-3503-A55A4FE0C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523022"/>
                        <a:ext cx="23114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F62A00F-72BD-E0FD-E93F-BE449FB872B1}"/>
              </a:ext>
            </a:extLst>
          </p:cNvPr>
          <p:cNvSpPr/>
          <p:nvPr/>
        </p:nvSpPr>
        <p:spPr>
          <a:xfrm>
            <a:off x="8422328" y="465362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262D36-B99A-BFA2-29E9-FB4AB3320D4B}"/>
              </a:ext>
            </a:extLst>
          </p:cNvPr>
          <p:cNvSpPr/>
          <p:nvPr/>
        </p:nvSpPr>
        <p:spPr>
          <a:xfrm>
            <a:off x="8422328" y="541562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dirty="0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37ADF06E-D8C1-BA59-DC22-B4B5CDFD0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731418"/>
              </p:ext>
            </p:extLst>
          </p:nvPr>
        </p:nvGraphicFramePr>
        <p:xfrm>
          <a:off x="862013" y="4513372"/>
          <a:ext cx="4724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440" imgH="241200" progId="">
                  <p:embed/>
                </p:oleObj>
              </mc:Choice>
              <mc:Fallback>
                <p:oleObj name="Equation" r:id="rId4" imgW="2260440" imgH="241200" progId="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37ADF06E-D8C1-BA59-DC22-B4B5CDFD0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513372"/>
                        <a:ext cx="47244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9463236-03EE-AAB7-B2DA-6FEF51ED70BE}"/>
              </a:ext>
            </a:extLst>
          </p:cNvPr>
          <p:cNvGrpSpPr/>
          <p:nvPr/>
        </p:nvGrpSpPr>
        <p:grpSpPr>
          <a:xfrm>
            <a:off x="1600200" y="1212959"/>
            <a:ext cx="6858000" cy="2667000"/>
            <a:chOff x="1600200" y="1752600"/>
            <a:chExt cx="68580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5F317E-D3CC-E171-02E8-64C5BAA091CC}"/>
                </a:ext>
              </a:extLst>
            </p:cNvPr>
            <p:cNvSpPr/>
            <p:nvPr/>
          </p:nvSpPr>
          <p:spPr>
            <a:xfrm>
              <a:off x="2971800" y="19812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Detector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03A4FD-1D64-0C12-FA9F-0C7684BD9F5A}"/>
                </a:ext>
              </a:extLst>
            </p:cNvPr>
            <p:cNvCxnSpPr/>
            <p:nvPr/>
          </p:nvCxnSpPr>
          <p:spPr>
            <a:xfrm>
              <a:off x="1600200" y="2438400"/>
              <a:ext cx="1371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33B266C-80EF-FBFB-F368-4DC383A043DD}"/>
                </a:ext>
              </a:extLst>
            </p:cNvPr>
            <p:cNvCxnSpPr/>
            <p:nvPr/>
          </p:nvCxnSpPr>
          <p:spPr>
            <a:xfrm>
              <a:off x="4267200" y="23622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B13BEAF-0881-3A22-F05B-91B5EFE83354}"/>
                </a:ext>
              </a:extLst>
            </p:cNvPr>
            <p:cNvCxnSpPr/>
            <p:nvPr/>
          </p:nvCxnSpPr>
          <p:spPr>
            <a:xfrm rot="5400000" flipH="1" flipV="1">
              <a:off x="3201194" y="3199606"/>
              <a:ext cx="7620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D87781-8C7E-ECB4-5314-45F118C2A5C9}"/>
                </a:ext>
              </a:extLst>
            </p:cNvPr>
            <p:cNvSpPr/>
            <p:nvPr/>
          </p:nvSpPr>
          <p:spPr>
            <a:xfrm>
              <a:off x="4267200" y="1752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v(t)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3F27F-94BC-36D2-2BC4-B9E59C268EF7}"/>
                </a:ext>
              </a:extLst>
            </p:cNvPr>
            <p:cNvSpPr/>
            <p:nvPr/>
          </p:nvSpPr>
          <p:spPr>
            <a:xfrm>
              <a:off x="7315200" y="20574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v</a:t>
              </a:r>
              <a:r>
                <a:rPr lang="en-US" sz="2400" b="1" baseline="-25000" dirty="0" err="1">
                  <a:solidFill>
                    <a:schemeClr val="tx1"/>
                  </a:solidFill>
                </a:rPr>
                <a:t>o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ABC3F8-4A67-8BAC-4B52-BE7B73DC2914}"/>
                </a:ext>
              </a:extLst>
            </p:cNvPr>
            <p:cNvSpPr/>
            <p:nvPr/>
          </p:nvSpPr>
          <p:spPr>
            <a:xfrm>
              <a:off x="1600200" y="1905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</a:t>
              </a:r>
              <a:r>
                <a:rPr lang="en-US" sz="2400" b="1" baseline="30000" dirty="0">
                  <a:solidFill>
                    <a:schemeClr val="tx1"/>
                  </a:solidFill>
                </a:rPr>
                <a:t>1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C4A783-F1F9-7697-04EA-B24F4169AAC8}"/>
                </a:ext>
              </a:extLst>
            </p:cNvPr>
            <p:cNvSpPr/>
            <p:nvPr/>
          </p:nvSpPr>
          <p:spPr>
            <a:xfrm>
              <a:off x="2971800" y="35814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Oscillator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A4C3AD-DF73-93B3-A20C-BB9DA5E819A9}"/>
                </a:ext>
              </a:extLst>
            </p:cNvPr>
            <p:cNvSpPr/>
            <p:nvPr/>
          </p:nvSpPr>
          <p:spPr>
            <a:xfrm>
              <a:off x="5257800" y="19812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Pass Filter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AA6FBE-B41F-9EF0-E024-CC571A68A093}"/>
                </a:ext>
              </a:extLst>
            </p:cNvPr>
            <p:cNvCxnSpPr/>
            <p:nvPr/>
          </p:nvCxnSpPr>
          <p:spPr>
            <a:xfrm>
              <a:off x="6553200" y="23622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B4CCE4-958E-D49F-5535-93DD71769593}"/>
                </a:ext>
              </a:extLst>
            </p:cNvPr>
            <p:cNvSpPr/>
            <p:nvPr/>
          </p:nvSpPr>
          <p:spPr>
            <a:xfrm>
              <a:off x="3962400" y="2971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</a:t>
              </a:r>
              <a:r>
                <a:rPr lang="en-US" sz="2400" b="1" baseline="30000" dirty="0">
                  <a:solidFill>
                    <a:schemeClr val="tx1"/>
                  </a:solidFill>
                </a:rPr>
                <a:t>1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169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B00F7-5804-F798-674F-A7DC21FB0721}"/>
              </a:ext>
            </a:extLst>
          </p:cNvPr>
          <p:cNvSpPr txBox="1"/>
          <p:nvPr/>
        </p:nvSpPr>
        <p:spPr>
          <a:xfrm>
            <a:off x="0" y="3972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product detector becomes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3DAE07F-1C7C-3D0F-536B-60F6C2C60A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228197"/>
              </p:ext>
            </p:extLst>
          </p:nvPr>
        </p:nvGraphicFramePr>
        <p:xfrm>
          <a:off x="868362" y="954480"/>
          <a:ext cx="80470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253800" progId="">
                  <p:embed/>
                </p:oleObj>
              </mc:Choice>
              <mc:Fallback>
                <p:oleObj name="Equation" r:id="rId2" imgW="3848040" imgH="253800" progId="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43DAE07F-1C7C-3D0F-536B-60F6C2C60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" y="954480"/>
                        <a:ext cx="804703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C6FEB1-B647-BD42-1625-E0E2D6D41544}"/>
              </a:ext>
            </a:extLst>
          </p:cNvPr>
          <p:cNvSpPr/>
          <p:nvPr/>
        </p:nvSpPr>
        <p:spPr>
          <a:xfrm>
            <a:off x="8322040" y="164877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9D7AA3C-3D13-7FEB-09F8-6DD63D354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02401"/>
              </p:ext>
            </p:extLst>
          </p:nvPr>
        </p:nvGraphicFramePr>
        <p:xfrm>
          <a:off x="1273175" y="1945080"/>
          <a:ext cx="73294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4960" imgH="253800" progId="">
                  <p:embed/>
                </p:oleObj>
              </mc:Choice>
              <mc:Fallback>
                <p:oleObj name="Equation" r:id="rId4" imgW="3504960" imgH="253800" progId="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E9D7AA3C-3D13-7FEB-09F8-6DD63D354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945080"/>
                        <a:ext cx="73294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F1CE72E-E955-40A5-CCC1-FAD788B60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998165"/>
              </p:ext>
            </p:extLst>
          </p:nvPr>
        </p:nvGraphicFramePr>
        <p:xfrm>
          <a:off x="-41275" y="2780105"/>
          <a:ext cx="9109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56000" imgH="253800" progId="">
                  <p:embed/>
                </p:oleObj>
              </mc:Choice>
              <mc:Fallback>
                <p:oleObj name="Equation" r:id="rId6" imgW="4356000" imgH="253800" progId="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CF1CE72E-E955-40A5-CCC1-FAD788B60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1275" y="2780105"/>
                        <a:ext cx="91090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C7C6BC0-86A0-E2C4-BD11-B78A91260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920877"/>
              </p:ext>
            </p:extLst>
          </p:nvPr>
        </p:nvGraphicFramePr>
        <p:xfrm>
          <a:off x="730250" y="3618305"/>
          <a:ext cx="7648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253800" progId="">
                  <p:embed/>
                </p:oleObj>
              </mc:Choice>
              <mc:Fallback>
                <p:oleObj name="Equation" r:id="rId8" imgW="3657600" imgH="253800" progId="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EC7C6BC0-86A0-E2C4-BD11-B78A91260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618305"/>
                        <a:ext cx="76485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EA77197-ED68-D20F-F821-EB892548D504}"/>
              </a:ext>
            </a:extLst>
          </p:cNvPr>
          <p:cNvSpPr/>
          <p:nvPr/>
        </p:nvSpPr>
        <p:spPr>
          <a:xfrm>
            <a:off x="8414480" y="369450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(4)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74C3E-B8FD-8950-F2F4-1ECF6D908FA7}"/>
              </a:ext>
            </a:extLst>
          </p:cNvPr>
          <p:cNvSpPr txBox="1"/>
          <p:nvPr/>
        </p:nvSpPr>
        <p:spPr>
          <a:xfrm>
            <a:off x="0" y="41440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Eqn. (4) consists of three frequency terms: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IN" sz="2400" baseline="-25000" dirty="0">
                <a:solidFill>
                  <a:srgbClr val="FF0000"/>
                </a:solidFill>
              </a:rPr>
              <a:t>c</a:t>
            </a:r>
            <a:r>
              <a:rPr lang="en-IN" sz="2400" dirty="0">
                <a:solidFill>
                  <a:srgbClr val="FF0000"/>
                </a:solidFill>
              </a:rPr>
              <a:t> -</a:t>
            </a:r>
            <a:r>
              <a:rPr lang="el-GR" sz="2400" dirty="0">
                <a:solidFill>
                  <a:srgbClr val="FF0000"/>
                </a:solidFill>
              </a:rPr>
              <a:t> ω</a:t>
            </a:r>
            <a:r>
              <a:rPr lang="en-IN" sz="2400" baseline="-25000" dirty="0">
                <a:solidFill>
                  <a:srgbClr val="FF0000"/>
                </a:solidFill>
              </a:rPr>
              <a:t>m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IN" sz="2400" baseline="-25000" dirty="0">
                <a:solidFill>
                  <a:srgbClr val="FF0000"/>
                </a:solidFill>
              </a:rPr>
              <a:t>c</a:t>
            </a:r>
            <a:r>
              <a:rPr lang="en-IN" sz="2400" dirty="0">
                <a:solidFill>
                  <a:srgbClr val="FF0000"/>
                </a:solidFill>
              </a:rPr>
              <a:t> +</a:t>
            </a:r>
            <a:r>
              <a:rPr lang="el-GR" sz="2400" dirty="0">
                <a:solidFill>
                  <a:srgbClr val="FF0000"/>
                </a:solidFill>
              </a:rPr>
              <a:t> ω</a:t>
            </a:r>
            <a:r>
              <a:rPr lang="en-IN" sz="2400" baseline="-25000" dirty="0">
                <a:solidFill>
                  <a:srgbClr val="FF0000"/>
                </a:solidFill>
              </a:rPr>
              <a:t>m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IN" sz="2400" baseline="-25000" dirty="0">
                <a:solidFill>
                  <a:srgbClr val="FF0000"/>
                </a:solidFill>
              </a:rPr>
              <a:t>m</a:t>
            </a: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CDE1E-679A-15DF-F0B9-00DD385BD7BD}"/>
              </a:ext>
            </a:extLst>
          </p:cNvPr>
          <p:cNvSpPr txBox="1"/>
          <p:nvPr/>
        </p:nvSpPr>
        <p:spPr>
          <a:xfrm>
            <a:off x="0" y="460126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The LPF will pass only the  message frequency terms to its output.</a:t>
            </a:r>
            <a:endParaRPr lang="en-US" sz="2400" dirty="0"/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0D237434-6C13-0EC7-C4AD-E2DE0426F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23170"/>
              </p:ext>
            </p:extLst>
          </p:nvPr>
        </p:nvGraphicFramePr>
        <p:xfrm>
          <a:off x="1752600" y="5215330"/>
          <a:ext cx="25241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253800" progId="">
                  <p:embed/>
                </p:oleObj>
              </mc:Choice>
              <mc:Fallback>
                <p:oleObj name="Equation" r:id="rId10" imgW="1206360" imgH="253800" progId="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0D237434-6C13-0EC7-C4AD-E2DE0426F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15330"/>
                        <a:ext cx="25241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593E8D6-1609-9184-150C-74A3E6FF98A6}"/>
              </a:ext>
            </a:extLst>
          </p:cNvPr>
          <p:cNvSpPr/>
          <p:nvPr/>
        </p:nvSpPr>
        <p:spPr>
          <a:xfrm>
            <a:off x="8414480" y="537939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(5)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EA0024-3E1A-1153-24F7-579A6A33F43F}"/>
              </a:ext>
            </a:extLst>
          </p:cNvPr>
          <p:cNvSpPr txBox="1"/>
          <p:nvPr/>
        </p:nvSpPr>
        <p:spPr>
          <a:xfrm>
            <a:off x="0" y="574873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/>
            <a:r>
              <a:rPr lang="en-IN" sz="2400" dirty="0"/>
              <a:t>	Which is nothing  but a demodulated message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9114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DA801CF-B03B-0629-3BE3-E0745D68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3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1" u="sng" dirty="0">
                <a:solidFill>
                  <a:srgbClr val="FF0000"/>
                </a:solidFill>
                <a:cs typeface="Times New Roman" pitchFamily="18" charset="0"/>
              </a:rPr>
              <a:t>Generation and Detection of SSB AM 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A1EB3DC-CC17-8650-9FE3-9F0D290FF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069"/>
            <a:ext cx="9144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Generation of SSB AM (</a:t>
            </a:r>
            <a:r>
              <a:rPr lang="en-US" altLang="en-US" sz="2800" b="1" dirty="0">
                <a:cs typeface="Times New Roman" pitchFamily="18" charset="0"/>
              </a:rPr>
              <a:t>Filter  Method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64D49-B500-CA3F-D28E-50CD3470C4AF}"/>
              </a:ext>
            </a:extLst>
          </p:cNvPr>
          <p:cNvSpPr/>
          <p:nvPr/>
        </p:nvSpPr>
        <p:spPr>
          <a:xfrm>
            <a:off x="2971800" y="16764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Modulator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CBA366-2A8D-E44D-AA74-015CE40CD60D}"/>
              </a:ext>
            </a:extLst>
          </p:cNvPr>
          <p:cNvCxnSpPr/>
          <p:nvPr/>
        </p:nvCxnSpPr>
        <p:spPr>
          <a:xfrm>
            <a:off x="1981200" y="21336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C93076-D465-A4E8-F0B9-231103FAC49F}"/>
              </a:ext>
            </a:extLst>
          </p:cNvPr>
          <p:cNvCxnSpPr/>
          <p:nvPr/>
        </p:nvCxnSpPr>
        <p:spPr>
          <a:xfrm>
            <a:off x="4267200" y="20574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19010-43CD-BA21-0109-943FD6BA844A}"/>
              </a:ext>
            </a:extLst>
          </p:cNvPr>
          <p:cNvCxnSpPr/>
          <p:nvPr/>
        </p:nvCxnSpPr>
        <p:spPr>
          <a:xfrm rot="5400000" flipH="1" flipV="1">
            <a:off x="3201194" y="2894806"/>
            <a:ext cx="7620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E7C1B5-CCF7-9865-159F-30928C402426}"/>
              </a:ext>
            </a:extLst>
          </p:cNvPr>
          <p:cNvSpPr/>
          <p:nvPr/>
        </p:nvSpPr>
        <p:spPr>
          <a:xfrm>
            <a:off x="1524000" y="16764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m(t)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0C46BA-A5DB-B55A-F74F-AF3FA3FF0B3B}"/>
              </a:ext>
            </a:extLst>
          </p:cNvPr>
          <p:cNvSpPr/>
          <p:nvPr/>
        </p:nvSpPr>
        <p:spPr>
          <a:xfrm>
            <a:off x="3125788" y="3276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976D1-61F5-2324-E1E6-F79CA0703B20}"/>
              </a:ext>
            </a:extLst>
          </p:cNvPr>
          <p:cNvSpPr/>
          <p:nvPr/>
        </p:nvSpPr>
        <p:spPr>
          <a:xfrm>
            <a:off x="4343400" y="1447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</a:rPr>
              <a:t>1</a:t>
            </a:r>
            <a:r>
              <a:rPr lang="en-US" sz="2400" b="1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E8A4-23F2-7D9B-4682-FB12744925DA}"/>
              </a:ext>
            </a:extLst>
          </p:cNvPr>
          <p:cNvSpPr txBox="1"/>
          <p:nvPr/>
        </p:nvSpPr>
        <p:spPr>
          <a:xfrm>
            <a:off x="0" y="3733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message signal 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BBE1A-BDED-B44B-2709-09FA2B8E8657}"/>
              </a:ext>
            </a:extLst>
          </p:cNvPr>
          <p:cNvSpPr txBox="1"/>
          <p:nvPr/>
        </p:nvSpPr>
        <p:spPr>
          <a:xfrm>
            <a:off x="0" y="457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carrier signal be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9EE53-9D91-06CF-BDF3-4810FEE9B895}"/>
              </a:ext>
            </a:extLst>
          </p:cNvPr>
          <p:cNvSpPr txBox="1"/>
          <p:nvPr/>
        </p:nvSpPr>
        <p:spPr>
          <a:xfrm>
            <a:off x="0" y="541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product modulator becomes</a:t>
            </a:r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634948B8-B21A-F135-2B33-A2228CA6B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191000"/>
          <a:ext cx="23098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28600" progId="">
                  <p:embed/>
                </p:oleObj>
              </mc:Choice>
              <mc:Fallback>
                <p:oleObj name="Equation" r:id="rId2" imgW="1104840" imgH="228600" progId="">
                  <p:embed/>
                  <p:pic>
                    <p:nvPicPr>
                      <p:cNvPr id="14" name="Object 1">
                        <a:extLst>
                          <a:ext uri="{FF2B5EF4-FFF2-40B4-BE49-F238E27FC236}">
                            <a16:creationId xmlns:a16="http://schemas.microsoft.com/office/drawing/2014/main" id="{634948B8-B21A-F135-2B33-A2228CA6B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230981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26C42005-6EF5-04E3-08FC-53A68C6B0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08563"/>
          <a:ext cx="2124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28600" progId="">
                  <p:embed/>
                </p:oleObj>
              </mc:Choice>
              <mc:Fallback>
                <p:oleObj name="Equation" r:id="rId4" imgW="1015920" imgH="228600" progId="">
                  <p:embed/>
                  <p:pic>
                    <p:nvPicPr>
                      <p:cNvPr id="15" name="Object 2">
                        <a:extLst>
                          <a:ext uri="{FF2B5EF4-FFF2-40B4-BE49-F238E27FC236}">
                            <a16:creationId xmlns:a16="http://schemas.microsoft.com/office/drawing/2014/main" id="{26C42005-6EF5-04E3-08FC-53A68C6B0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08563"/>
                        <a:ext cx="21240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1F01BB36-19FC-3C30-27A2-3C1AA5667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5867400"/>
          <a:ext cx="52847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228600" progId="">
                  <p:embed/>
                </p:oleObj>
              </mc:Choice>
              <mc:Fallback>
                <p:oleObj name="Equation" r:id="rId6" imgW="2527200" imgH="228600" progId="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1F01BB36-19FC-3C30-27A2-3C1AA5667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867400"/>
                        <a:ext cx="52847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C360B57-B030-FBE6-E5A0-D3C463D48F62}"/>
              </a:ext>
            </a:extLst>
          </p:cNvPr>
          <p:cNvSpPr/>
          <p:nvPr/>
        </p:nvSpPr>
        <p:spPr>
          <a:xfrm>
            <a:off x="8422328" y="41910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8ABFBF-A853-7FDB-4B5D-0B56BACC7640}"/>
              </a:ext>
            </a:extLst>
          </p:cNvPr>
          <p:cNvSpPr/>
          <p:nvPr/>
        </p:nvSpPr>
        <p:spPr>
          <a:xfrm>
            <a:off x="8422328" y="48884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83E641-B3D6-628F-6120-76D530D5359D}"/>
              </a:ext>
            </a:extLst>
          </p:cNvPr>
          <p:cNvSpPr/>
          <p:nvPr/>
        </p:nvSpPr>
        <p:spPr>
          <a:xfrm>
            <a:off x="8382000" y="58790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BA6310-8B86-BEA9-63C8-B093EA92964E}"/>
              </a:ext>
            </a:extLst>
          </p:cNvPr>
          <p:cNvSpPr/>
          <p:nvPr/>
        </p:nvSpPr>
        <p:spPr>
          <a:xfrm>
            <a:off x="5181600" y="16764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Sideband Filer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AB6A54-54ED-6B1E-E7EA-830B393E8096}"/>
              </a:ext>
            </a:extLst>
          </p:cNvPr>
          <p:cNvCxnSpPr/>
          <p:nvPr/>
        </p:nvCxnSpPr>
        <p:spPr>
          <a:xfrm>
            <a:off x="6477000" y="20574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28764-3321-083F-BE08-BD31729488D8}"/>
              </a:ext>
            </a:extLst>
          </p:cNvPr>
          <p:cNvSpPr/>
          <p:nvPr/>
        </p:nvSpPr>
        <p:spPr>
          <a:xfrm>
            <a:off x="6934200" y="1371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s(t)</a:t>
            </a:r>
          </a:p>
        </p:txBody>
      </p:sp>
    </p:spTree>
    <p:extLst>
      <p:ext uri="{BB962C8B-B14F-4D97-AF65-F5344CB8AC3E}">
        <p14:creationId xmlns:p14="http://schemas.microsoft.com/office/powerpoint/2010/main" val="766764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32766CB-AC50-9A0D-D18F-97EA875EC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609600"/>
          <a:ext cx="37687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28600" progId="">
                  <p:embed/>
                </p:oleObj>
              </mc:Choice>
              <mc:Fallback>
                <p:oleObj name="Equation" r:id="rId2" imgW="1803240" imgH="22860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32766CB-AC50-9A0D-D18F-97EA875EC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609600"/>
                        <a:ext cx="37687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FAFE055-DBDC-CB7F-40A4-1093A7B37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143000"/>
          <a:ext cx="62372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393480" progId="">
                  <p:embed/>
                </p:oleObj>
              </mc:Choice>
              <mc:Fallback>
                <p:oleObj name="Equation" r:id="rId4" imgW="2984400" imgH="393480" progId="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4FAFE055-DBDC-CB7F-40A4-1093A7B37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43000"/>
                        <a:ext cx="6237287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165650-6277-9BE1-9EFE-28B18FADCBE8}"/>
              </a:ext>
            </a:extLst>
          </p:cNvPr>
          <p:cNvSpPr txBox="1"/>
          <p:nvPr/>
        </p:nvSpPr>
        <p:spPr>
          <a:xfrm>
            <a:off x="0" y="1905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signal s1(t) is passed through a band pass filer with cut-off frequency  ‘</a:t>
            </a:r>
            <a:r>
              <a:rPr lang="en-US" sz="2400" dirty="0" err="1"/>
              <a:t>fc</a:t>
            </a:r>
            <a:r>
              <a:rPr lang="en-US" sz="2400" dirty="0"/>
              <a:t>’, and bandwidth ‘fm’ resulting in SSB AM wave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179FEA-800F-5689-1C58-7D9AD260B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19400"/>
          <a:ext cx="33702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800" imgH="393480" progId="">
                  <p:embed/>
                </p:oleObj>
              </mc:Choice>
              <mc:Fallback>
                <p:oleObj name="Equation" r:id="rId6" imgW="1612800" imgH="3934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A179FEA-800F-5689-1C58-7D9AD260B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3370262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81DB779-A55D-5BC3-2AF6-50C56E352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5137" y="2819400"/>
          <a:ext cx="33702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393480" progId="">
                  <p:embed/>
                </p:oleObj>
              </mc:Choice>
              <mc:Fallback>
                <p:oleObj name="Equation" r:id="rId8" imgW="1612800" imgH="39348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81DB779-A55D-5BC3-2AF6-50C56E352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7" y="2819400"/>
                        <a:ext cx="3370263" cy="822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329E2A-8016-6E13-46F1-7B127351C214}"/>
              </a:ext>
            </a:extLst>
          </p:cNvPr>
          <p:cNvSpPr txBox="1"/>
          <p:nvPr/>
        </p:nvSpPr>
        <p:spPr>
          <a:xfrm>
            <a:off x="0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 algn="just"/>
            <a:r>
              <a:rPr lang="en-US" sz="2400" dirty="0"/>
              <a:t>						(or)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AF8D0-2D98-55C6-0A2C-FAD0D2891497}"/>
              </a:ext>
            </a:extLst>
          </p:cNvPr>
          <p:cNvSpPr/>
          <p:nvPr/>
        </p:nvSpPr>
        <p:spPr>
          <a:xfrm>
            <a:off x="0" y="3733800"/>
            <a:ext cx="9144000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925" indent="-288925" algn="just">
              <a:spcBef>
                <a:spcPct val="35000"/>
              </a:spcBef>
            </a:pPr>
            <a:r>
              <a:rPr lang="en-US" altLang="en-US" sz="2400" b="1" u="sng" dirty="0"/>
              <a:t>Drawback of Filter Method</a:t>
            </a:r>
          </a:p>
          <a:p>
            <a:pPr marL="723900" indent="-723900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400" dirty="0"/>
              <a:t>Since a perfect cutoff at f = </a:t>
            </a:r>
            <a:r>
              <a:rPr lang="en-US" altLang="en-US" sz="2400" dirty="0" err="1"/>
              <a:t>fc</a:t>
            </a:r>
            <a:r>
              <a:rPr lang="en-US" altLang="en-US" sz="2400" dirty="0"/>
              <a:t> can not be achieved, so a practical sideband filter will either pass a portion of the undesired sideband or attenuate a portion of the desired sideband.</a:t>
            </a:r>
          </a:p>
        </p:txBody>
      </p:sp>
    </p:spTree>
    <p:extLst>
      <p:ext uri="{BB962C8B-B14F-4D97-AF65-F5344CB8AC3E}">
        <p14:creationId xmlns:p14="http://schemas.microsoft.com/office/powerpoint/2010/main" val="149334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3762C58-37B4-52EC-7DC5-86B7FCA5E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269"/>
            <a:ext cx="9144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Generation of SSB AM (</a:t>
            </a:r>
            <a:r>
              <a:rPr lang="en-US" sz="2800" b="1" i="1" dirty="0"/>
              <a:t>Phase Discrimination Method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4F7A2-E401-F87C-E70C-9196183AD27D}"/>
              </a:ext>
            </a:extLst>
          </p:cNvPr>
          <p:cNvSpPr/>
          <p:nvPr/>
        </p:nvSpPr>
        <p:spPr>
          <a:xfrm>
            <a:off x="3124200" y="12954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Modulator 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A0D8A-A152-8734-9C79-EC832A107C50}"/>
              </a:ext>
            </a:extLst>
          </p:cNvPr>
          <p:cNvCxnSpPr/>
          <p:nvPr/>
        </p:nvCxnSpPr>
        <p:spPr>
          <a:xfrm>
            <a:off x="457200" y="1752600"/>
            <a:ext cx="26670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45453-CD09-ED06-8915-A6E4BE4E17DD}"/>
              </a:ext>
            </a:extLst>
          </p:cNvPr>
          <p:cNvCxnSpPr/>
          <p:nvPr/>
        </p:nvCxnSpPr>
        <p:spPr>
          <a:xfrm>
            <a:off x="4419600" y="1676400"/>
            <a:ext cx="19050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BFFE4-4CB4-20AD-20A6-21F25BFBE0CB}"/>
              </a:ext>
            </a:extLst>
          </p:cNvPr>
          <p:cNvCxnSpPr/>
          <p:nvPr/>
        </p:nvCxnSpPr>
        <p:spPr>
          <a:xfrm rot="5400000">
            <a:off x="1066800" y="2590800"/>
            <a:ext cx="1676400" cy="1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A25DEA-4515-2B94-E507-1666BAA5015A}"/>
              </a:ext>
            </a:extLst>
          </p:cNvPr>
          <p:cNvSpPr/>
          <p:nvPr/>
        </p:nvSpPr>
        <p:spPr>
          <a:xfrm>
            <a:off x="-228600" y="1219200"/>
            <a:ext cx="2209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m(t)=</a:t>
            </a:r>
            <a:r>
              <a:rPr lang="en-US" sz="2400" b="1" dirty="0" err="1">
                <a:solidFill>
                  <a:schemeClr val="tx1"/>
                </a:solidFill>
              </a:rPr>
              <a:t>cos</a:t>
            </a:r>
            <a:r>
              <a:rPr lang="el-GR" sz="2400" b="1" dirty="0">
                <a:solidFill>
                  <a:schemeClr val="tx1"/>
                </a:solidFill>
              </a:rPr>
              <a:t>ω</a:t>
            </a:r>
            <a:r>
              <a:rPr lang="en-US" sz="2400" b="1" baseline="-30000" dirty="0" err="1">
                <a:solidFill>
                  <a:schemeClr val="tx1"/>
                </a:solidFill>
              </a:rPr>
              <a:t>m</a:t>
            </a:r>
            <a:r>
              <a:rPr lang="en-US" sz="2400" b="1" dirty="0" err="1">
                <a:solidFill>
                  <a:schemeClr val="tx1"/>
                </a:solidFill>
              </a:rPr>
              <a:t>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ABADA-EBA9-56E9-572B-4CDA6C628293}"/>
              </a:ext>
            </a:extLst>
          </p:cNvPr>
          <p:cNvSpPr/>
          <p:nvPr/>
        </p:nvSpPr>
        <p:spPr>
          <a:xfrm>
            <a:off x="4495800" y="1066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</a:rPr>
              <a:t>1</a:t>
            </a:r>
            <a:r>
              <a:rPr lang="en-US" sz="2400" b="1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A67EF-0020-3240-B7FC-8D49EE3D440B}"/>
              </a:ext>
            </a:extLst>
          </p:cNvPr>
          <p:cNvSpPr/>
          <p:nvPr/>
        </p:nvSpPr>
        <p:spPr>
          <a:xfrm>
            <a:off x="5029200" y="22860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Oscillator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DB452-5CA2-7BC1-C7D4-80570E8FD878}"/>
              </a:ext>
            </a:extLst>
          </p:cNvPr>
          <p:cNvCxnSpPr/>
          <p:nvPr/>
        </p:nvCxnSpPr>
        <p:spPr>
          <a:xfrm>
            <a:off x="7010400" y="16764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75663-D7CE-DF57-7A9C-14B47F1B067D}"/>
              </a:ext>
            </a:extLst>
          </p:cNvPr>
          <p:cNvSpPr/>
          <p:nvPr/>
        </p:nvSpPr>
        <p:spPr>
          <a:xfrm>
            <a:off x="7086600" y="990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s(t)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96927-70B7-1DA6-46C6-AC76EBAA4B5C}"/>
              </a:ext>
            </a:extLst>
          </p:cNvPr>
          <p:cNvSpPr/>
          <p:nvPr/>
        </p:nvSpPr>
        <p:spPr>
          <a:xfrm>
            <a:off x="3124200" y="34290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-90 </a:t>
            </a:r>
            <a:r>
              <a:rPr lang="en-US" baseline="40000" dirty="0"/>
              <a:t>o</a:t>
            </a:r>
            <a:r>
              <a:rPr lang="en-US" dirty="0"/>
              <a:t>      Phase shifter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7C34D-0A06-2B88-2A83-276578986E91}"/>
              </a:ext>
            </a:extLst>
          </p:cNvPr>
          <p:cNvSpPr/>
          <p:nvPr/>
        </p:nvSpPr>
        <p:spPr>
          <a:xfrm>
            <a:off x="3124200" y="50292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Modulator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CF86A2-B113-1180-9985-07744DAC552B}"/>
              </a:ext>
            </a:extLst>
          </p:cNvPr>
          <p:cNvSpPr/>
          <p:nvPr/>
        </p:nvSpPr>
        <p:spPr>
          <a:xfrm>
            <a:off x="1295400" y="34290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Wideband Phase shifter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BCECD7-DAAE-6716-4272-DF6D1B13D53B}"/>
              </a:ext>
            </a:extLst>
          </p:cNvPr>
          <p:cNvSpPr/>
          <p:nvPr/>
        </p:nvSpPr>
        <p:spPr>
          <a:xfrm>
            <a:off x="6324600" y="1295400"/>
            <a:ext cx="685800" cy="685800"/>
          </a:xfrm>
          <a:prstGeom prst="ellipse">
            <a:avLst/>
          </a:prstGeom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026E3F-79CF-5E51-67B9-BAAECF25702A}"/>
              </a:ext>
            </a:extLst>
          </p:cNvPr>
          <p:cNvCxnSpPr/>
          <p:nvPr/>
        </p:nvCxnSpPr>
        <p:spPr>
          <a:xfrm rot="5400000">
            <a:off x="3010694" y="2780506"/>
            <a:ext cx="1447006" cy="794"/>
          </a:xfrm>
          <a:prstGeom prst="straightConnector1">
            <a:avLst/>
          </a:prstGeom>
          <a:ln w="889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B854A1-14A7-4B69-74DC-4A0B97FE3887}"/>
              </a:ext>
            </a:extLst>
          </p:cNvPr>
          <p:cNvCxnSpPr/>
          <p:nvPr/>
        </p:nvCxnSpPr>
        <p:spPr>
          <a:xfrm rot="10800000" flipV="1">
            <a:off x="3733800" y="2743200"/>
            <a:ext cx="12954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9144D-E52F-A953-F410-798B1A60F78D}"/>
              </a:ext>
            </a:extLst>
          </p:cNvPr>
          <p:cNvCxnSpPr/>
          <p:nvPr/>
        </p:nvCxnSpPr>
        <p:spPr>
          <a:xfrm rot="5400000" flipH="1" flipV="1">
            <a:off x="4914900" y="3695700"/>
            <a:ext cx="35814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CA4773-013B-F50F-670F-AE06B2558280}"/>
              </a:ext>
            </a:extLst>
          </p:cNvPr>
          <p:cNvCxnSpPr/>
          <p:nvPr/>
        </p:nvCxnSpPr>
        <p:spPr>
          <a:xfrm>
            <a:off x="4419600" y="5484812"/>
            <a:ext cx="22860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956188-EEA9-94D5-EC20-8E5AF17DABEA}"/>
              </a:ext>
            </a:extLst>
          </p:cNvPr>
          <p:cNvCxnSpPr/>
          <p:nvPr/>
        </p:nvCxnSpPr>
        <p:spPr>
          <a:xfrm rot="5400000">
            <a:off x="1258094" y="4837906"/>
            <a:ext cx="12954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979CD8-C202-0142-8DDA-E5E8B7133868}"/>
              </a:ext>
            </a:extLst>
          </p:cNvPr>
          <p:cNvCxnSpPr/>
          <p:nvPr/>
        </p:nvCxnSpPr>
        <p:spPr>
          <a:xfrm>
            <a:off x="1905000" y="5484812"/>
            <a:ext cx="12192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F8BC5E-D70D-FF23-4939-D15D87B3C1D9}"/>
              </a:ext>
            </a:extLst>
          </p:cNvPr>
          <p:cNvCxnSpPr/>
          <p:nvPr/>
        </p:nvCxnSpPr>
        <p:spPr>
          <a:xfrm rot="5400000">
            <a:off x="3352006" y="4647406"/>
            <a:ext cx="762000" cy="1588"/>
          </a:xfrm>
          <a:prstGeom prst="straightConnector1">
            <a:avLst/>
          </a:prstGeom>
          <a:ln w="889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31A54648-4707-1E64-A452-B96740390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46575"/>
          <a:ext cx="18494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53800" progId="">
                  <p:embed/>
                </p:oleObj>
              </mc:Choice>
              <mc:Fallback>
                <p:oleObj name="Equation" r:id="rId2" imgW="888840" imgH="253800" progId="">
                  <p:embed/>
                  <p:pic>
                    <p:nvPicPr>
                      <p:cNvPr id="23" name="Object 2">
                        <a:extLst>
                          <a:ext uri="{FF2B5EF4-FFF2-40B4-BE49-F238E27FC236}">
                            <a16:creationId xmlns:a16="http://schemas.microsoft.com/office/drawing/2014/main" id="{31A54648-4707-1E64-A452-B96740390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6575"/>
                        <a:ext cx="184943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C911A64-9027-DAB5-3BC5-6CEB1B3B3612}"/>
              </a:ext>
            </a:extLst>
          </p:cNvPr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5344AE-A3BB-95CF-1413-01EC223D17BB}"/>
              </a:ext>
            </a:extLst>
          </p:cNvPr>
          <p:cNvSpPr/>
          <p:nvPr/>
        </p:nvSpPr>
        <p:spPr>
          <a:xfrm>
            <a:off x="3810000" y="2209800"/>
            <a:ext cx="1447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cos</a:t>
            </a:r>
            <a:r>
              <a:rPr lang="el-GR" sz="2400" b="1" dirty="0">
                <a:solidFill>
                  <a:schemeClr val="tx1"/>
                </a:solidFill>
              </a:rPr>
              <a:t>ω</a:t>
            </a:r>
            <a:r>
              <a:rPr lang="en-US" sz="2400" b="1" baseline="-30000" dirty="0">
                <a:solidFill>
                  <a:schemeClr val="tx1"/>
                </a:solidFill>
              </a:rPr>
              <a:t>c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93FBE-FAEB-DEE0-1933-875BB49BBC8F}"/>
              </a:ext>
            </a:extLst>
          </p:cNvPr>
          <p:cNvSpPr/>
          <p:nvPr/>
        </p:nvSpPr>
        <p:spPr>
          <a:xfrm>
            <a:off x="3657600" y="4343400"/>
            <a:ext cx="1447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sin</a:t>
            </a:r>
            <a:r>
              <a:rPr lang="el-GR" sz="2400" b="1" dirty="0">
                <a:solidFill>
                  <a:schemeClr val="tx1"/>
                </a:solidFill>
              </a:rPr>
              <a:t>ω</a:t>
            </a:r>
            <a:r>
              <a:rPr lang="en-US" sz="2400" b="1" baseline="-30000" dirty="0">
                <a:solidFill>
                  <a:schemeClr val="tx1"/>
                </a:solidFill>
              </a:rPr>
              <a:t>c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3307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4B5C6-C5B5-DEB8-6A16-32DA780F27E1}"/>
              </a:ext>
            </a:extLst>
          </p:cNvPr>
          <p:cNvSpPr txBox="1"/>
          <p:nvPr/>
        </p:nvSpPr>
        <p:spPr>
          <a:xfrm>
            <a:off x="0" y="76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message signal 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E0D9D-7D73-96DE-EB19-084019EA2B1B}"/>
              </a:ext>
            </a:extLst>
          </p:cNvPr>
          <p:cNvSpPr txBox="1"/>
          <p:nvPr/>
        </p:nvSpPr>
        <p:spPr>
          <a:xfrm>
            <a:off x="0" y="914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carrier signal from the oscillator 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8099-32B6-85B9-CBB9-BD3E1F3F6711}"/>
              </a:ext>
            </a:extLst>
          </p:cNvPr>
          <p:cNvSpPr txBox="1"/>
          <p:nvPr/>
        </p:nvSpPr>
        <p:spPr>
          <a:xfrm>
            <a:off x="0" y="1752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wideband phase shifter becomes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FD41C407-46DF-9634-E248-5FB3B8067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533400"/>
          <a:ext cx="18843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228600" progId="">
                  <p:embed/>
                </p:oleObj>
              </mc:Choice>
              <mc:Fallback>
                <p:oleObj name="Equation" r:id="rId2" imgW="901440" imgH="228600" progId="">
                  <p:embed/>
                  <p:pic>
                    <p:nvPicPr>
                      <p:cNvPr id="5" name="Object 1">
                        <a:extLst>
                          <a:ext uri="{FF2B5EF4-FFF2-40B4-BE49-F238E27FC236}">
                            <a16:creationId xmlns:a16="http://schemas.microsoft.com/office/drawing/2014/main" id="{FD41C407-46DF-9634-E248-5FB3B8067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533400"/>
                        <a:ext cx="18843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D88F3FD-1E03-F969-0AA3-B0A2228A5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1350963"/>
          <a:ext cx="17526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28600" progId="">
                  <p:embed/>
                </p:oleObj>
              </mc:Choice>
              <mc:Fallback>
                <p:oleObj name="Equation" r:id="rId4" imgW="838080" imgH="228600" progId="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FD88F3FD-1E03-F969-0AA3-B0A2228A5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350963"/>
                        <a:ext cx="17526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2566C46-558D-F47B-5933-2BA945191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09800"/>
          <a:ext cx="18589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53800" progId="">
                  <p:embed/>
                </p:oleObj>
              </mc:Choice>
              <mc:Fallback>
                <p:oleObj name="Equation" r:id="rId6" imgW="888840" imgH="253800" progId="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22566C46-558D-F47B-5933-2BA9451919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1858962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691C9B8-7418-7E47-03CA-F40A8D3C13DC}"/>
              </a:ext>
            </a:extLst>
          </p:cNvPr>
          <p:cNvSpPr/>
          <p:nvPr/>
        </p:nvSpPr>
        <p:spPr>
          <a:xfrm>
            <a:off x="8296159" y="4572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16C4F-05D4-2C45-D26F-7E108DA141F9}"/>
              </a:ext>
            </a:extLst>
          </p:cNvPr>
          <p:cNvSpPr/>
          <p:nvPr/>
        </p:nvSpPr>
        <p:spPr>
          <a:xfrm>
            <a:off x="8296159" y="13832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E0425-8C15-C2D8-853E-0CC0242303F9}"/>
              </a:ext>
            </a:extLst>
          </p:cNvPr>
          <p:cNvSpPr/>
          <p:nvPr/>
        </p:nvSpPr>
        <p:spPr>
          <a:xfrm>
            <a:off x="8382000" y="22976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ED193-47A2-D48E-7B55-63190E5E048D}"/>
              </a:ext>
            </a:extLst>
          </p:cNvPr>
          <p:cNvSpPr txBox="1"/>
          <p:nvPr/>
        </p:nvSpPr>
        <p:spPr>
          <a:xfrm>
            <a:off x="0" y="2667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-90o phase shifter becomes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AAB9DAED-B0B3-FB4F-7ABC-1F0596ACE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3124200"/>
          <a:ext cx="17002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253800" progId="">
                  <p:embed/>
                </p:oleObj>
              </mc:Choice>
              <mc:Fallback>
                <p:oleObj name="Equation" r:id="rId8" imgW="812520" imgH="253800" progId="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AAB9DAED-B0B3-FB4F-7ABC-1F0596ACE8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124200"/>
                        <a:ext cx="17002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AA79BAB-E4C9-72B2-AA3C-9F4CAC0C20B5}"/>
              </a:ext>
            </a:extLst>
          </p:cNvPr>
          <p:cNvSpPr/>
          <p:nvPr/>
        </p:nvSpPr>
        <p:spPr>
          <a:xfrm>
            <a:off x="8382000" y="32120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(4)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669CD-9543-1156-C4ED-9332BCE3E785}"/>
              </a:ext>
            </a:extLst>
          </p:cNvPr>
          <p:cNvSpPr txBox="1"/>
          <p:nvPr/>
        </p:nvSpPr>
        <p:spPr>
          <a:xfrm>
            <a:off x="0" y="366077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product modulator 1 becomes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335D4F6C-E2D6-6C97-F4F3-17CA034FF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3973513"/>
          <a:ext cx="73056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92360" imgH="393480" progId="">
                  <p:embed/>
                </p:oleObj>
              </mc:Choice>
              <mc:Fallback>
                <p:oleObj name="Equation" r:id="rId10" imgW="3492360" imgH="393480" progId="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335D4F6C-E2D6-6C97-F4F3-17CA034FF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973513"/>
                        <a:ext cx="730567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134D4BC-AE74-5EBE-D1AE-4A64743D0BFF}"/>
              </a:ext>
            </a:extLst>
          </p:cNvPr>
          <p:cNvSpPr/>
          <p:nvPr/>
        </p:nvSpPr>
        <p:spPr>
          <a:xfrm>
            <a:off x="8382000" y="420584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(5)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C181C-9A8B-10E4-6CBD-5493CE16AB9B}"/>
              </a:ext>
            </a:extLst>
          </p:cNvPr>
          <p:cNvSpPr txBox="1"/>
          <p:nvPr/>
        </p:nvSpPr>
        <p:spPr>
          <a:xfrm>
            <a:off x="0" y="457517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product modulator 2 becomes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28FD3-62EF-2084-8027-71E7EC94DE2E}"/>
              </a:ext>
            </a:extLst>
          </p:cNvPr>
          <p:cNvSpPr/>
          <p:nvPr/>
        </p:nvSpPr>
        <p:spPr>
          <a:xfrm>
            <a:off x="8382000" y="512024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(6)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C3170-03E4-265D-5A84-9074DADF56F5}"/>
              </a:ext>
            </a:extLst>
          </p:cNvPr>
          <p:cNvSpPr txBox="1"/>
          <p:nvPr/>
        </p:nvSpPr>
        <p:spPr>
          <a:xfrm>
            <a:off x="0" y="548957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adder becomes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34E7EE-D161-0A15-94DF-693E1A2C5920}"/>
              </a:ext>
            </a:extLst>
          </p:cNvPr>
          <p:cNvSpPr/>
          <p:nvPr/>
        </p:nvSpPr>
        <p:spPr>
          <a:xfrm>
            <a:off x="8382000" y="6034643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(7)</a:t>
            </a:r>
            <a:endParaRPr lang="en-US" dirty="0"/>
          </a:p>
        </p:txBody>
      </p: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BD06C7B6-10BC-E066-754D-F1D1BA5DC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4894263"/>
          <a:ext cx="72263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54200" imgH="393480" progId="">
                  <p:embed/>
                </p:oleObj>
              </mc:Choice>
              <mc:Fallback>
                <p:oleObj name="Equation" r:id="rId12" imgW="3454200" imgH="393480" progId="">
                  <p:embed/>
                  <p:pic>
                    <p:nvPicPr>
                      <p:cNvPr id="21" name="Object 10">
                        <a:extLst>
                          <a:ext uri="{FF2B5EF4-FFF2-40B4-BE49-F238E27FC236}">
                            <a16:creationId xmlns:a16="http://schemas.microsoft.com/office/drawing/2014/main" id="{BD06C7B6-10BC-E066-754D-F1D1BA5DC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894263"/>
                        <a:ext cx="7226300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B0F3030E-095A-1AF2-37FD-E64992486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5943600"/>
          <a:ext cx="41973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6280" imgH="228600" progId="">
                  <p:embed/>
                </p:oleObj>
              </mc:Choice>
              <mc:Fallback>
                <p:oleObj name="Equation" r:id="rId14" imgW="2006280" imgH="228600" progId="">
                  <p:embed/>
                  <p:pic>
                    <p:nvPicPr>
                      <p:cNvPr id="22" name="Object 11">
                        <a:extLst>
                          <a:ext uri="{FF2B5EF4-FFF2-40B4-BE49-F238E27FC236}">
                            <a16:creationId xmlns:a16="http://schemas.microsoft.com/office/drawing/2014/main" id="{B0F3030E-095A-1AF2-37FD-E64992486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5943600"/>
                        <a:ext cx="4197350" cy="476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9EE032-8B2C-7AFE-F858-57442BA77FD0}"/>
              </a:ext>
            </a:extLst>
          </p:cNvPr>
          <p:cNvSpPr txBox="1"/>
          <p:nvPr/>
        </p:nvSpPr>
        <p:spPr>
          <a:xfrm>
            <a:off x="5029200" y="5943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/>
            <a:r>
              <a:rPr lang="en-US" sz="2400" dirty="0"/>
              <a:t>which is the SSB AM wave</a:t>
            </a:r>
          </a:p>
        </p:txBody>
      </p:sp>
    </p:spTree>
    <p:extLst>
      <p:ext uri="{BB962C8B-B14F-4D97-AF65-F5344CB8AC3E}">
        <p14:creationId xmlns:p14="http://schemas.microsoft.com/office/powerpoint/2010/main" val="409093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AE05A5F-A64B-6E0B-9305-DFFE7950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1296"/>
            <a:ext cx="91440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Detection of SSB AM (</a:t>
            </a:r>
            <a:r>
              <a:rPr lang="en-US" altLang="en-US" sz="2800" b="1" dirty="0">
                <a:cs typeface="Times New Roman" pitchFamily="18" charset="0"/>
              </a:rPr>
              <a:t>Coherent detection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024D9-5411-6C46-F387-8F9D40926FC4}"/>
              </a:ext>
            </a:extLst>
          </p:cNvPr>
          <p:cNvSpPr txBox="1"/>
          <p:nvPr/>
        </p:nvSpPr>
        <p:spPr>
          <a:xfrm>
            <a:off x="0" y="41510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SSB signal input to the modulator 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9BA4B-9C0C-A4AD-42E2-6FAD056D25D1}"/>
              </a:ext>
            </a:extLst>
          </p:cNvPr>
          <p:cNvSpPr txBox="1"/>
          <p:nvPr/>
        </p:nvSpPr>
        <p:spPr>
          <a:xfrm>
            <a:off x="0" y="529402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output of local oscillator be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E2564365-CA90-A3A7-7142-9CF21C181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57925"/>
              </p:ext>
            </p:extLst>
          </p:nvPr>
        </p:nvGraphicFramePr>
        <p:xfrm>
          <a:off x="965200" y="5717890"/>
          <a:ext cx="2311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41200" progId="">
                  <p:embed/>
                </p:oleObj>
              </mc:Choice>
              <mc:Fallback>
                <p:oleObj name="Equation" r:id="rId2" imgW="1104840" imgH="241200" progId="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E2564365-CA90-A3A7-7142-9CF21C181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717890"/>
                        <a:ext cx="23114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71760A0-3EA0-B307-ECDF-7A578A326579}"/>
              </a:ext>
            </a:extLst>
          </p:cNvPr>
          <p:cNvSpPr/>
          <p:nvPr/>
        </p:nvSpPr>
        <p:spPr>
          <a:xfrm>
            <a:off x="8422328" y="484849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21873-C29B-EA34-8BB5-43DF6A51D220}"/>
              </a:ext>
            </a:extLst>
          </p:cNvPr>
          <p:cNvSpPr/>
          <p:nvPr/>
        </p:nvSpPr>
        <p:spPr>
          <a:xfrm>
            <a:off x="8422328" y="5610495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dirty="0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AC400536-B719-F1BF-3F5E-DD0451645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840477"/>
              </p:ext>
            </p:extLst>
          </p:nvPr>
        </p:nvGraphicFramePr>
        <p:xfrm>
          <a:off x="1066800" y="4708240"/>
          <a:ext cx="27082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41200" progId="">
                  <p:embed/>
                </p:oleObj>
              </mc:Choice>
              <mc:Fallback>
                <p:oleObj name="Equation" r:id="rId4" imgW="1295280" imgH="241200" progId="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AC400536-B719-F1BF-3F5E-DD0451645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08240"/>
                        <a:ext cx="27082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8">
            <a:extLst>
              <a:ext uri="{FF2B5EF4-FFF2-40B4-BE49-F238E27FC236}">
                <a16:creationId xmlns:a16="http://schemas.microsoft.com/office/drawing/2014/main" id="{055F9924-02D6-0074-9AA7-93D5BD9B7D34}"/>
              </a:ext>
            </a:extLst>
          </p:cNvPr>
          <p:cNvGrpSpPr/>
          <p:nvPr/>
        </p:nvGrpSpPr>
        <p:grpSpPr>
          <a:xfrm>
            <a:off x="1600200" y="1407827"/>
            <a:ext cx="6858000" cy="2667000"/>
            <a:chOff x="1600200" y="1752600"/>
            <a:chExt cx="68580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0770F0-44CD-DA21-B1B8-6F64F2C1D808}"/>
                </a:ext>
              </a:extLst>
            </p:cNvPr>
            <p:cNvSpPr/>
            <p:nvPr/>
          </p:nvSpPr>
          <p:spPr>
            <a:xfrm>
              <a:off x="2971800" y="19812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Detector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6CE4A73-F586-524E-4E70-5AA32DB28406}"/>
                </a:ext>
              </a:extLst>
            </p:cNvPr>
            <p:cNvCxnSpPr/>
            <p:nvPr/>
          </p:nvCxnSpPr>
          <p:spPr>
            <a:xfrm>
              <a:off x="1600200" y="2438400"/>
              <a:ext cx="1371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DAB2A1-4CB6-F62B-4892-D0594814D9AC}"/>
                </a:ext>
              </a:extLst>
            </p:cNvPr>
            <p:cNvCxnSpPr/>
            <p:nvPr/>
          </p:nvCxnSpPr>
          <p:spPr>
            <a:xfrm>
              <a:off x="4267200" y="23622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507E73-66D6-7A55-CEB1-9BC1AA90CC3E}"/>
                </a:ext>
              </a:extLst>
            </p:cNvPr>
            <p:cNvCxnSpPr/>
            <p:nvPr/>
          </p:nvCxnSpPr>
          <p:spPr>
            <a:xfrm rot="5400000" flipH="1" flipV="1">
              <a:off x="3201194" y="3199606"/>
              <a:ext cx="7620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BAE39-253A-814F-2758-7CAAC3B931D5}"/>
                </a:ext>
              </a:extLst>
            </p:cNvPr>
            <p:cNvSpPr/>
            <p:nvPr/>
          </p:nvSpPr>
          <p:spPr>
            <a:xfrm>
              <a:off x="4267200" y="17526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v(t)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138322-372C-A156-0691-155D3D873703}"/>
                </a:ext>
              </a:extLst>
            </p:cNvPr>
            <p:cNvSpPr/>
            <p:nvPr/>
          </p:nvSpPr>
          <p:spPr>
            <a:xfrm>
              <a:off x="7315200" y="20574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v</a:t>
              </a:r>
              <a:r>
                <a:rPr lang="en-US" sz="2400" b="1" baseline="-25000" dirty="0" err="1">
                  <a:solidFill>
                    <a:schemeClr val="tx1"/>
                  </a:solidFill>
                </a:rPr>
                <a:t>o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8FA3BB-B003-AE46-0678-2D91AC231B22}"/>
                </a:ext>
              </a:extLst>
            </p:cNvPr>
            <p:cNvSpPr/>
            <p:nvPr/>
          </p:nvSpPr>
          <p:spPr>
            <a:xfrm>
              <a:off x="1600200" y="19050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</a:t>
              </a:r>
              <a:r>
                <a:rPr lang="en-US" sz="2400" b="1" baseline="30000" dirty="0">
                  <a:solidFill>
                    <a:schemeClr val="tx1"/>
                  </a:solidFill>
                </a:rPr>
                <a:t>1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99ECB-DE2E-8B7A-0025-21A32C01A4F7}"/>
                </a:ext>
              </a:extLst>
            </p:cNvPr>
            <p:cNvSpPr/>
            <p:nvPr/>
          </p:nvSpPr>
          <p:spPr>
            <a:xfrm>
              <a:off x="2971800" y="35814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Oscillator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3B6CD0-E95B-9A98-2EC5-E273469D87DC}"/>
                </a:ext>
              </a:extLst>
            </p:cNvPr>
            <p:cNvSpPr/>
            <p:nvPr/>
          </p:nvSpPr>
          <p:spPr>
            <a:xfrm>
              <a:off x="5257800" y="1981200"/>
              <a:ext cx="1295400" cy="838200"/>
            </a:xfrm>
            <a:prstGeom prst="rect">
              <a:avLst/>
            </a:prstGeom>
            <a:ln w="952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Pass Filter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B3E1463-DCA9-65FE-758F-4FF9CAF089E7}"/>
                </a:ext>
              </a:extLst>
            </p:cNvPr>
            <p:cNvCxnSpPr/>
            <p:nvPr/>
          </p:nvCxnSpPr>
          <p:spPr>
            <a:xfrm>
              <a:off x="6553200" y="2362200"/>
              <a:ext cx="9906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A50D88-EC4D-6908-1E65-778B320DF5B5}"/>
                </a:ext>
              </a:extLst>
            </p:cNvPr>
            <p:cNvSpPr/>
            <p:nvPr/>
          </p:nvSpPr>
          <p:spPr>
            <a:xfrm>
              <a:off x="3962400" y="2971800"/>
              <a:ext cx="762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</a:t>
              </a:r>
              <a:r>
                <a:rPr lang="en-US" sz="2400" b="1" baseline="30000" dirty="0">
                  <a:solidFill>
                    <a:schemeClr val="tx1"/>
                  </a:solidFill>
                </a:rPr>
                <a:t>1</a:t>
              </a:r>
              <a:r>
                <a:rPr lang="en-US" sz="2400" b="1" dirty="0">
                  <a:solidFill>
                    <a:schemeClr val="tx1"/>
                  </a:solidFill>
                </a:rPr>
                <a:t>(t)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761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96D08-2E80-8CE7-C197-182D2CD062A8}"/>
              </a:ext>
            </a:extLst>
          </p:cNvPr>
          <p:cNvSpPr txBox="1"/>
          <p:nvPr/>
        </p:nvSpPr>
        <p:spPr>
          <a:xfrm>
            <a:off x="0" y="5921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product modulator becomes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67034381-C432-E087-9B4C-17C8B6907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222375"/>
          <a:ext cx="58689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253800" progId="">
                  <p:embed/>
                </p:oleObj>
              </mc:Choice>
              <mc:Fallback>
                <p:oleObj name="Equation" r:id="rId2" imgW="2806560" imgH="253800" progId="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67034381-C432-E087-9B4C-17C8B69070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22375"/>
                        <a:ext cx="58689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56C2498-D690-CCDD-EEF6-9E4FA645E51A}"/>
              </a:ext>
            </a:extLst>
          </p:cNvPr>
          <p:cNvSpPr/>
          <p:nvPr/>
        </p:nvSpPr>
        <p:spPr>
          <a:xfrm>
            <a:off x="8382000" y="20690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1A18A06-7F03-EC7F-6103-AE4176A8A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81200"/>
          <a:ext cx="48609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253800" progId="">
                  <p:embed/>
                </p:oleObj>
              </mc:Choice>
              <mc:Fallback>
                <p:oleObj name="Equation" r:id="rId4" imgW="2323800" imgH="253800" progId="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51A18A06-7F03-EC7F-6103-AE4176A8A6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48609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ADA1EC-9126-558B-E0E0-E1F81CF96001}"/>
              </a:ext>
            </a:extLst>
          </p:cNvPr>
          <p:cNvSpPr txBox="1"/>
          <p:nvPr/>
        </p:nvSpPr>
        <p:spPr>
          <a:xfrm>
            <a:off x="0" y="2738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Eqn. (3) consists of two frequency terms: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IN" sz="2400" baseline="-25000" dirty="0">
                <a:solidFill>
                  <a:srgbClr val="FF0000"/>
                </a:solidFill>
              </a:rPr>
              <a:t>c</a:t>
            </a:r>
            <a:r>
              <a:rPr lang="en-IN" sz="2400" dirty="0">
                <a:solidFill>
                  <a:srgbClr val="FF0000"/>
                </a:solidFill>
              </a:rPr>
              <a:t> -</a:t>
            </a:r>
            <a:r>
              <a:rPr lang="el-GR" sz="2400" dirty="0">
                <a:solidFill>
                  <a:srgbClr val="FF0000"/>
                </a:solidFill>
              </a:rPr>
              <a:t> ω</a:t>
            </a:r>
            <a:r>
              <a:rPr lang="en-IN" sz="2400" baseline="-25000" dirty="0">
                <a:solidFill>
                  <a:srgbClr val="FF0000"/>
                </a:solidFill>
              </a:rPr>
              <a:t>m</a:t>
            </a:r>
            <a:r>
              <a:rPr lang="en-IN" sz="2400" dirty="0">
                <a:solidFill>
                  <a:srgbClr val="FF0000"/>
                </a:solidFill>
              </a:rPr>
              <a:t>, </a:t>
            </a:r>
            <a:r>
              <a:rPr lang="el-GR" sz="2400" dirty="0">
                <a:solidFill>
                  <a:srgbClr val="FF0000"/>
                </a:solidFill>
              </a:rPr>
              <a:t>ω</a:t>
            </a:r>
            <a:r>
              <a:rPr lang="en-IN" sz="2400" baseline="-25000" dirty="0">
                <a:solidFill>
                  <a:srgbClr val="FF0000"/>
                </a:solidFill>
              </a:rPr>
              <a:t>m</a:t>
            </a: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D2BB5-3D10-161D-3575-3FB1E8E1EEFD}"/>
              </a:ext>
            </a:extLst>
          </p:cNvPr>
          <p:cNvSpPr txBox="1"/>
          <p:nvPr/>
        </p:nvSpPr>
        <p:spPr>
          <a:xfrm>
            <a:off x="0" y="3505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IN" sz="2400" dirty="0"/>
              <a:t>The LPF will pass only the  message frequency terms to its output.</a:t>
            </a:r>
            <a:endParaRPr lang="en-US" sz="2400" dirty="0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04869D2D-5614-D0B7-44C8-C9FDA150D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4775" y="4114800"/>
          <a:ext cx="2365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253800" progId="">
                  <p:embed/>
                </p:oleObj>
              </mc:Choice>
              <mc:Fallback>
                <p:oleObj name="Equation" r:id="rId6" imgW="1130040" imgH="253800" progId="">
                  <p:embed/>
                  <p:pic>
                    <p:nvPicPr>
                      <p:cNvPr id="8" name="Object 6">
                        <a:extLst>
                          <a:ext uri="{FF2B5EF4-FFF2-40B4-BE49-F238E27FC236}">
                            <a16:creationId xmlns:a16="http://schemas.microsoft.com/office/drawing/2014/main" id="{04869D2D-5614-D0B7-44C8-C9FDA150D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114800"/>
                        <a:ext cx="23653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8C0C0F3-3552-8906-AF04-0595A6ADF3A1}"/>
              </a:ext>
            </a:extLst>
          </p:cNvPr>
          <p:cNvSpPr/>
          <p:nvPr/>
        </p:nvSpPr>
        <p:spPr>
          <a:xfrm>
            <a:off x="8458200" y="41910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(4)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91D77-49A5-2206-304C-760B993AD051}"/>
              </a:ext>
            </a:extLst>
          </p:cNvPr>
          <p:cNvSpPr txBox="1"/>
          <p:nvPr/>
        </p:nvSpPr>
        <p:spPr>
          <a:xfrm>
            <a:off x="0" y="4724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/>
            <a:r>
              <a:rPr lang="en-IN" sz="2400" dirty="0"/>
              <a:t>	Which is nothing  but a </a:t>
            </a:r>
            <a:r>
              <a:rPr lang="en-IN" sz="2400" u="sng" dirty="0"/>
              <a:t>demodulated message</a:t>
            </a:r>
            <a:endParaRPr lang="en-US" sz="24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BC1D8-236C-3BC2-7625-7D7D42D42114}"/>
              </a:ext>
            </a:extLst>
          </p:cNvPr>
          <p:cNvSpPr txBox="1"/>
          <p:nvPr/>
        </p:nvSpPr>
        <p:spPr>
          <a:xfrm>
            <a:off x="8589040" y="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" action="ppaction://noaction"/>
              </a:rPr>
              <a:t>illus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E6837A5-82D7-1563-9200-1E6CB3A32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3"/>
            <a:ext cx="9144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b="1" u="sng" dirty="0">
                <a:solidFill>
                  <a:srgbClr val="FF0000"/>
                </a:solidFill>
                <a:cs typeface="Times New Roman" pitchFamily="18" charset="0"/>
              </a:rPr>
              <a:t>Generation of VSB AM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009FB-554B-EB41-1330-6A2FE82FBC3D}"/>
              </a:ext>
            </a:extLst>
          </p:cNvPr>
          <p:cNvSpPr/>
          <p:nvPr/>
        </p:nvSpPr>
        <p:spPr>
          <a:xfrm>
            <a:off x="2971800" y="16764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Modulator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AE2B39-CE30-F0E0-DEC8-64281F247218}"/>
              </a:ext>
            </a:extLst>
          </p:cNvPr>
          <p:cNvCxnSpPr/>
          <p:nvPr/>
        </p:nvCxnSpPr>
        <p:spPr>
          <a:xfrm>
            <a:off x="1981200" y="21336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B9146A-E6DD-7A00-E816-EDDE32C56F82}"/>
              </a:ext>
            </a:extLst>
          </p:cNvPr>
          <p:cNvCxnSpPr/>
          <p:nvPr/>
        </p:nvCxnSpPr>
        <p:spPr>
          <a:xfrm>
            <a:off x="4267200" y="20574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688D69-C8FB-3F3F-33BB-AA7DAC549CAD}"/>
              </a:ext>
            </a:extLst>
          </p:cNvPr>
          <p:cNvCxnSpPr/>
          <p:nvPr/>
        </p:nvCxnSpPr>
        <p:spPr>
          <a:xfrm rot="5400000" flipH="1" flipV="1">
            <a:off x="3201194" y="2894806"/>
            <a:ext cx="7620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F90AFE-7CB3-4D7F-0934-7ECF2B2C63E7}"/>
              </a:ext>
            </a:extLst>
          </p:cNvPr>
          <p:cNvSpPr/>
          <p:nvPr/>
        </p:nvSpPr>
        <p:spPr>
          <a:xfrm>
            <a:off x="1524000" y="16764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m(t)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AA2C-9B1E-D449-FD01-0BB9166F7FCD}"/>
              </a:ext>
            </a:extLst>
          </p:cNvPr>
          <p:cNvSpPr/>
          <p:nvPr/>
        </p:nvSpPr>
        <p:spPr>
          <a:xfrm>
            <a:off x="3125788" y="3276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c(t)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2E4891-3940-C078-9B1B-B86F9F639E98}"/>
              </a:ext>
            </a:extLst>
          </p:cNvPr>
          <p:cNvSpPr/>
          <p:nvPr/>
        </p:nvSpPr>
        <p:spPr>
          <a:xfrm>
            <a:off x="4343400" y="14478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</a:t>
            </a:r>
            <a:r>
              <a:rPr lang="en-US" sz="2400" b="1" baseline="-25000" dirty="0">
                <a:solidFill>
                  <a:schemeClr val="tx1"/>
                </a:solidFill>
              </a:rPr>
              <a:t>1</a:t>
            </a:r>
            <a:r>
              <a:rPr lang="en-US" sz="2400" b="1" dirty="0">
                <a:solidFill>
                  <a:schemeClr val="tx1"/>
                </a:solidFill>
              </a:rPr>
              <a:t>(t)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1D389-FDF2-938F-EB48-EEAC705C04B2}"/>
              </a:ext>
            </a:extLst>
          </p:cNvPr>
          <p:cNvSpPr txBox="1"/>
          <p:nvPr/>
        </p:nvSpPr>
        <p:spPr>
          <a:xfrm>
            <a:off x="0" y="3733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message signal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B9248-E051-3479-A43B-D532FA3CDBA5}"/>
              </a:ext>
            </a:extLst>
          </p:cNvPr>
          <p:cNvSpPr txBox="1"/>
          <p:nvPr/>
        </p:nvSpPr>
        <p:spPr>
          <a:xfrm>
            <a:off x="0" y="4572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Let the carrier signal 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69087-37AA-0248-6E08-A1A5F5245E84}"/>
              </a:ext>
            </a:extLst>
          </p:cNvPr>
          <p:cNvSpPr txBox="1"/>
          <p:nvPr/>
        </p:nvSpPr>
        <p:spPr>
          <a:xfrm>
            <a:off x="0" y="541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3900" indent="-723900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/>
              <a:t>The  output of product modulator becomes</a:t>
            </a: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E25DF824-E485-55D7-DC3E-CCF02B882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191000"/>
          <a:ext cx="23098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28600" progId="">
                  <p:embed/>
                </p:oleObj>
              </mc:Choice>
              <mc:Fallback>
                <p:oleObj name="Equation" r:id="rId2" imgW="1104840" imgH="228600" progId="">
                  <p:embed/>
                  <p:pic>
                    <p:nvPicPr>
                      <p:cNvPr id="13" name="Object 1">
                        <a:extLst>
                          <a:ext uri="{FF2B5EF4-FFF2-40B4-BE49-F238E27FC236}">
                            <a16:creationId xmlns:a16="http://schemas.microsoft.com/office/drawing/2014/main" id="{E25DF824-E485-55D7-DC3E-CCF02B882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2309813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6B76A9FE-71C7-F425-5E28-EA46E0D19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08563"/>
          <a:ext cx="2124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228600" progId="">
                  <p:embed/>
                </p:oleObj>
              </mc:Choice>
              <mc:Fallback>
                <p:oleObj name="Equation" r:id="rId4" imgW="1015920" imgH="228600" progId="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6B76A9FE-71C7-F425-5E28-EA46E0D19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08563"/>
                        <a:ext cx="21240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70A5DE45-1CA0-3495-A5AD-A6789F238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1375" y="5867400"/>
          <a:ext cx="52847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7200" imgH="228600" progId="">
                  <p:embed/>
                </p:oleObj>
              </mc:Choice>
              <mc:Fallback>
                <p:oleObj name="Equation" r:id="rId6" imgW="2527200" imgH="228600" progId="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70A5DE45-1CA0-3495-A5AD-A6789F238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867400"/>
                        <a:ext cx="528478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4426588-C9D1-97C6-4D9C-49953736E1C9}"/>
              </a:ext>
            </a:extLst>
          </p:cNvPr>
          <p:cNvSpPr/>
          <p:nvPr/>
        </p:nvSpPr>
        <p:spPr>
          <a:xfrm>
            <a:off x="8422328" y="419100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(1)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E87E46-AEDD-9CBD-D0C1-EF4BA0AF960B}"/>
              </a:ext>
            </a:extLst>
          </p:cNvPr>
          <p:cNvSpPr/>
          <p:nvPr/>
        </p:nvSpPr>
        <p:spPr>
          <a:xfrm>
            <a:off x="8422328" y="48884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(2)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C45C0-3C55-C74C-79F0-5C887B2B55EB}"/>
              </a:ext>
            </a:extLst>
          </p:cNvPr>
          <p:cNvSpPr/>
          <p:nvPr/>
        </p:nvSpPr>
        <p:spPr>
          <a:xfrm>
            <a:off x="8382000" y="5879068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ym typeface="Wingdings" pitchFamily="2" charset="2"/>
              </a:rPr>
              <a:t> </a:t>
            </a:r>
            <a:r>
              <a:rPr lang="en-IN" dirty="0">
                <a:solidFill>
                  <a:srgbClr val="FF0000"/>
                </a:solidFill>
                <a:sym typeface="Wingdings" pitchFamily="2" charset="2"/>
              </a:rPr>
              <a:t>(3)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66C5BC-C646-E2C2-3971-529193C8D9E7}"/>
              </a:ext>
            </a:extLst>
          </p:cNvPr>
          <p:cNvSpPr/>
          <p:nvPr/>
        </p:nvSpPr>
        <p:spPr>
          <a:xfrm>
            <a:off x="5181600" y="1676400"/>
            <a:ext cx="1295400" cy="838200"/>
          </a:xfrm>
          <a:prstGeom prst="rect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VSB Filer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F6949-B8AD-DCE0-47A3-34925C08806B}"/>
              </a:ext>
            </a:extLst>
          </p:cNvPr>
          <p:cNvCxnSpPr/>
          <p:nvPr/>
        </p:nvCxnSpPr>
        <p:spPr>
          <a:xfrm>
            <a:off x="6477000" y="2057400"/>
            <a:ext cx="990600" cy="1588"/>
          </a:xfrm>
          <a:prstGeom prst="straightConnector1">
            <a:avLst/>
          </a:prstGeom>
          <a:ln w="88900">
            <a:solidFill>
              <a:srgbClr val="FF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7EE10-E521-65CE-0A6D-C91A91BEB5B5}"/>
              </a:ext>
            </a:extLst>
          </p:cNvPr>
          <p:cNvSpPr/>
          <p:nvPr/>
        </p:nvSpPr>
        <p:spPr>
          <a:xfrm>
            <a:off x="6934200" y="137160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994DB-C5FC-D11C-34A1-AE0CBA8C4987}"/>
              </a:ext>
            </a:extLst>
          </p:cNvPr>
          <p:cNvSpPr txBox="1"/>
          <p:nvPr/>
        </p:nvSpPr>
        <p:spPr>
          <a:xfrm>
            <a:off x="8589040" y="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" action="ppaction://noaction"/>
              </a:rPr>
              <a:t>illus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14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7004F02C-6822-B3EE-324E-29074335F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0613" y="914400"/>
          <a:ext cx="37957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228600" progId="">
                  <p:embed/>
                </p:oleObj>
              </mc:Choice>
              <mc:Fallback>
                <p:oleObj name="Equation" r:id="rId2" imgW="1815840" imgH="228600" progId="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7004F02C-6822-B3EE-324E-29074335F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914400"/>
                        <a:ext cx="3795712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FDCF733-6807-885B-1964-4C6ABCEE5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1463675"/>
          <a:ext cx="62372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393480" progId="">
                  <p:embed/>
                </p:oleObj>
              </mc:Choice>
              <mc:Fallback>
                <p:oleObj name="Equation" r:id="rId4" imgW="2984400" imgH="393480" progId="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7FDCF733-6807-885B-1964-4C6ABCEE5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463675"/>
                        <a:ext cx="62372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C569E957-098F-FCB8-9FFA-3815B382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4122"/>
            <a:ext cx="91440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400" dirty="0"/>
              <a:t>VSB is derived by filtering full AM (or DSB-SC) with a VSB filter in such a fashion that one sideband is passed almost completely while just a trace, or vestige, of the other sideband is included.</a:t>
            </a:r>
          </a:p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400" dirty="0"/>
              <a:t>VSB filter (shown in FIGURE) should have the following characteristics:</a:t>
            </a:r>
          </a:p>
          <a:p>
            <a:pPr marL="1181100" lvl="1" indent="-723900" algn="just">
              <a:spcBef>
                <a:spcPct val="35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/>
              <a:t>Odd symmetry about carrier frequency</a:t>
            </a:r>
          </a:p>
          <a:p>
            <a:pPr marL="1181100" lvl="1" indent="-723900" algn="just">
              <a:spcBef>
                <a:spcPct val="35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/>
              <a:t>A relative response of ½ at </a:t>
            </a:r>
            <a:r>
              <a:rPr lang="en-US" altLang="en-US" sz="2400" dirty="0" err="1"/>
              <a:t>fc</a:t>
            </a:r>
            <a:r>
              <a:rPr lang="en-US" altLang="en-US" sz="2400" dirty="0"/>
              <a:t> </a:t>
            </a:r>
          </a:p>
          <a:p>
            <a:pPr marL="914400" lvl="1" indent="-457200">
              <a:spcBef>
                <a:spcPct val="35000"/>
              </a:spcBef>
              <a:buFont typeface="Courier New" panose="02070309020205020404" pitchFamily="49" charset="0"/>
              <a:buChar char="o"/>
            </a:pPr>
            <a:endParaRPr lang="en-US" altLang="en-US" sz="2400" dirty="0">
              <a:cs typeface="Times New Roman" pitchFamily="18" charset="0"/>
            </a:endParaRPr>
          </a:p>
          <a:p>
            <a:pPr marL="288925" indent="-288925" eaLnBrk="1" hangingPunct="1">
              <a:spcBef>
                <a:spcPct val="35000"/>
              </a:spcBef>
              <a:buFont typeface="Wingdings" pitchFamily="2" charset="2"/>
              <a:buChar char="§"/>
            </a:pPr>
            <a:endParaRPr lang="en-US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C1834-87C2-F105-98FF-9D86BFA1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3" y="563042"/>
            <a:ext cx="8656039" cy="61375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B52129-6132-A46B-5CA4-F523DA4B5E66}"/>
              </a:ext>
            </a:extLst>
          </p:cNvPr>
          <p:cNvSpPr txBox="1">
            <a:spLocks/>
          </p:cNvSpPr>
          <p:nvPr/>
        </p:nvSpPr>
        <p:spPr>
          <a:xfrm>
            <a:off x="89940" y="98696"/>
            <a:ext cx="8925862" cy="443639"/>
          </a:xfrm>
          <a:prstGeom prst="rect">
            <a:avLst/>
          </a:prstGeom>
          <a:ln w="25400">
            <a:solidFill>
              <a:srgbClr val="FF00FF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just"/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</a:rPr>
              <a:t>RECALL  some of the important Fourier Transform Pair</a:t>
            </a:r>
            <a:endParaRPr lang="en-US" sz="3600" b="0" i="0" u="none" strike="noStrike" baseline="0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94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914EA-BB16-F04F-C499-5AF7356C248E}"/>
              </a:ext>
            </a:extLst>
          </p:cNvPr>
          <p:cNvSpPr/>
          <p:nvPr/>
        </p:nvSpPr>
        <p:spPr>
          <a:xfrm>
            <a:off x="0" y="57337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400" dirty="0"/>
              <a:t>The VSB filter is thus a practical sideband filter with transition width 2</a:t>
            </a:r>
            <a:r>
              <a:rPr lang="en-US" altLang="en-US" sz="2400" dirty="0">
                <a:sym typeface="Symbol" pitchFamily="18" charset="2"/>
              </a:rPr>
              <a:t></a:t>
            </a:r>
            <a:r>
              <a:rPr lang="en-US" altLang="en-US" sz="2400" dirty="0"/>
              <a:t>. Obviously, the transmission bandwidth is </a:t>
            </a:r>
          </a:p>
        </p:txBody>
      </p:sp>
      <p:graphicFrame>
        <p:nvGraphicFramePr>
          <p:cNvPr id="3" name="Object 1024">
            <a:extLst>
              <a:ext uri="{FF2B5EF4-FFF2-40B4-BE49-F238E27FC236}">
                <a16:creationId xmlns:a16="http://schemas.microsoft.com/office/drawing/2014/main" id="{F9516BCC-3AE5-B611-EC50-498D39E81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071039"/>
              </p:ext>
            </p:extLst>
          </p:nvPr>
        </p:nvGraphicFramePr>
        <p:xfrm>
          <a:off x="2908300" y="1635545"/>
          <a:ext cx="18494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28600" progId="">
                  <p:embed/>
                </p:oleObj>
              </mc:Choice>
              <mc:Fallback>
                <p:oleObj name="Equation" r:id="rId2" imgW="774360" imgH="228600" progId="">
                  <p:embed/>
                  <p:pic>
                    <p:nvPicPr>
                      <p:cNvPr id="3" name="Object 1024">
                        <a:extLst>
                          <a:ext uri="{FF2B5EF4-FFF2-40B4-BE49-F238E27FC236}">
                            <a16:creationId xmlns:a16="http://schemas.microsoft.com/office/drawing/2014/main" id="{F9516BCC-3AE5-B611-EC50-498D39E81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635545"/>
                        <a:ext cx="1849438" cy="555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027BC83-05E1-C2C4-0363-EC4578861EDB}"/>
              </a:ext>
            </a:extLst>
          </p:cNvPr>
          <p:cNvSpPr/>
          <p:nvPr/>
        </p:nvSpPr>
        <p:spPr>
          <a:xfrm>
            <a:off x="0" y="2674203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723900" algn="just">
              <a:spcBef>
                <a:spcPct val="35000"/>
              </a:spcBef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altLang="en-US" sz="2400" dirty="0"/>
              <a:t>Hence the output is a VSB AM signal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CCBB17D-8608-1E1C-2E3D-FF5AAB8E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085" y="3289121"/>
            <a:ext cx="7927298" cy="299328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9681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E765-BA46-0936-0648-8DD4BDA323C0}"/>
              </a:ext>
            </a:extLst>
          </p:cNvPr>
          <p:cNvSpPr txBox="1">
            <a:spLocks/>
          </p:cNvSpPr>
          <p:nvPr/>
        </p:nvSpPr>
        <p:spPr>
          <a:xfrm>
            <a:off x="74952" y="2497122"/>
            <a:ext cx="8934138" cy="1470025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PART-C</a:t>
            </a:r>
          </a:p>
          <a:p>
            <a:pPr algn="ctr"/>
            <a:r>
              <a:rPr lang="en-US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Problems/Tutorials to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A52A2-E599-BD9D-DD4A-04FDE5F37369}"/>
              </a:ext>
            </a:extLst>
          </p:cNvPr>
          <p:cNvSpPr txBox="1"/>
          <p:nvPr/>
        </p:nvSpPr>
        <p:spPr>
          <a:xfrm>
            <a:off x="74951" y="4496172"/>
            <a:ext cx="89341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Sabon-Roman"/>
              </a:rPr>
              <a:t>You are advised to discuss among students (and/or with Faculty) to solve some simple tutorials related to AM , such as given in the next slide. </a:t>
            </a: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45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AEEA11-04BD-A6F8-6C51-AF99E22AEEBF}"/>
              </a:ext>
            </a:extLst>
          </p:cNvPr>
          <p:cNvSpPr/>
          <p:nvPr/>
        </p:nvSpPr>
        <p:spPr>
          <a:xfrm>
            <a:off x="152400" y="255501"/>
            <a:ext cx="8877300" cy="2677656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FF"/>
                </a:solidFill>
              </a:rPr>
              <a:t>Tutorial 1: </a:t>
            </a:r>
            <a:r>
              <a:rPr lang="en-US" sz="2800" dirty="0"/>
              <a:t>For a DSB FC AM using sinusoidal modulating wave, the percentage modulation is 20 percent. Calculate the average power in </a:t>
            </a:r>
          </a:p>
          <a:p>
            <a:pPr marL="514350" indent="-514350" algn="just">
              <a:buAutoNum type="alphaLcParenBoth"/>
            </a:pPr>
            <a:r>
              <a:rPr lang="en-US" sz="2800" dirty="0"/>
              <a:t>the carrier </a:t>
            </a:r>
          </a:p>
          <a:p>
            <a:pPr marL="514350" indent="-514350" algn="just">
              <a:buAutoNum type="alphaLcParenBoth"/>
            </a:pPr>
            <a:r>
              <a:rPr lang="en-US" sz="2800" dirty="0"/>
              <a:t>each side frequency</a:t>
            </a:r>
          </a:p>
          <a:p>
            <a:pPr marL="514350" indent="-514350" algn="just">
              <a:buAutoNum type="alphaLcParenBoth"/>
            </a:pPr>
            <a:r>
              <a:rPr lang="en-US" sz="2800" dirty="0"/>
              <a:t>Express the powers as percentage of total power</a:t>
            </a:r>
          </a:p>
        </p:txBody>
      </p:sp>
    </p:spTree>
    <p:extLst>
      <p:ext uri="{BB962C8B-B14F-4D97-AF65-F5344CB8AC3E}">
        <p14:creationId xmlns:p14="http://schemas.microsoft.com/office/powerpoint/2010/main" val="3175780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Tutorial 1 (Solution)</a:t>
            </a:r>
          </a:p>
        </p:txBody>
      </p:sp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762000" y="2057400"/>
          <a:ext cx="1168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431640" progId="">
                  <p:embed/>
                </p:oleObj>
              </mc:Choice>
              <mc:Fallback>
                <p:oleObj name="Equation" r:id="rId2" imgW="558720" imgH="431640" progId="">
                  <p:embed/>
                  <p:pic>
                    <p:nvPicPr>
                      <p:cNvPr id="326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1168400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1" name="Object 5"/>
          <p:cNvGraphicFramePr>
            <a:graphicFrameLocks noChangeAspect="1"/>
          </p:cNvGraphicFramePr>
          <p:nvPr/>
        </p:nvGraphicFramePr>
        <p:xfrm>
          <a:off x="685800" y="3124200"/>
          <a:ext cx="39052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431640" progId="">
                  <p:embed/>
                </p:oleObj>
              </mc:Choice>
              <mc:Fallback>
                <p:oleObj name="Equation" r:id="rId4" imgW="1866600" imgH="431640" progId="">
                  <p:embed/>
                  <p:pic>
                    <p:nvPicPr>
                      <p:cNvPr id="326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39052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3" name="Object 7"/>
          <p:cNvGraphicFramePr>
            <a:graphicFrameLocks noChangeAspect="1"/>
          </p:cNvGraphicFramePr>
          <p:nvPr/>
        </p:nvGraphicFramePr>
        <p:xfrm>
          <a:off x="762000" y="4343400"/>
          <a:ext cx="39322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431640" progId="">
                  <p:embed/>
                </p:oleObj>
              </mc:Choice>
              <mc:Fallback>
                <p:oleObj name="Equation" r:id="rId6" imgW="1879560" imgH="431640" progId="">
                  <p:embed/>
                  <p:pic>
                    <p:nvPicPr>
                      <p:cNvPr id="326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393223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97062" y="1371600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just"/>
            <a:r>
              <a:rPr lang="en-US" dirty="0"/>
              <a:t>(a)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2983468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just"/>
            <a:r>
              <a:rPr lang="en-US" dirty="0"/>
              <a:t>(b)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27683" name="Object 3"/>
          <p:cNvGraphicFramePr>
            <a:graphicFrameLocks noChangeAspect="1"/>
          </p:cNvGraphicFramePr>
          <p:nvPr/>
        </p:nvGraphicFramePr>
        <p:xfrm>
          <a:off x="690562" y="2133600"/>
          <a:ext cx="5938838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482400" progId="">
                  <p:embed/>
                </p:oleObj>
              </mc:Choice>
              <mc:Fallback>
                <p:oleObj name="Equation" r:id="rId2" imgW="2171520" imgH="482400" progId="">
                  <p:embed/>
                  <p:pic>
                    <p:nvPicPr>
                      <p:cNvPr id="327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" y="2133600"/>
                        <a:ext cx="5938838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84" name="Object 4"/>
          <p:cNvGraphicFramePr>
            <a:graphicFrameLocks noChangeAspect="1"/>
          </p:cNvGraphicFramePr>
          <p:nvPr/>
        </p:nvGraphicFramePr>
        <p:xfrm>
          <a:off x="690562" y="4038600"/>
          <a:ext cx="593883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482400" progId="">
                  <p:embed/>
                </p:oleObj>
              </mc:Choice>
              <mc:Fallback>
                <p:oleObj name="Equation" r:id="rId4" imgW="2171520" imgH="482400" progId="">
                  <p:embed/>
                  <p:pic>
                    <p:nvPicPr>
                      <p:cNvPr id="327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" y="4038600"/>
                        <a:ext cx="5938838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97062" y="1752600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just"/>
            <a:r>
              <a:rPr lang="en-US" dirty="0"/>
              <a:t>(c)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Tutorial 2: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915400" cy="2246769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If sinusoidal </a:t>
            </a:r>
            <a:r>
              <a:rPr lang="en-US" sz="2800" b="1" u="sng" dirty="0"/>
              <a:t>DSB-SC</a:t>
            </a:r>
            <a:r>
              <a:rPr lang="en-US" sz="2800" dirty="0"/>
              <a:t> modulation considered in </a:t>
            </a:r>
            <a:r>
              <a:rPr lang="en-US" sz="2800" b="1" dirty="0">
                <a:solidFill>
                  <a:srgbClr val="FF00FF"/>
                </a:solidFill>
              </a:rPr>
              <a:t>Tutorial</a:t>
            </a:r>
            <a:r>
              <a:rPr lang="en-US" sz="2800" dirty="0"/>
              <a:t> 1, what is the average power in the lower or upper side-frequency, expressed as a percentage of the average power in the DSB-SC modulated wave?</a:t>
            </a:r>
          </a:p>
          <a:p>
            <a:pPr marL="514350" indent="-514350" algn="just"/>
            <a:endParaRPr lang="en-US" sz="2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001000" cy="952500"/>
          </a:xfrm>
        </p:spPr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Tutorial 2 (Solution)</a:t>
            </a:r>
            <a:endParaRPr lang="en-US" sz="3200" dirty="0"/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/>
        </p:nvGraphicFramePr>
        <p:xfrm>
          <a:off x="838200" y="1066800"/>
          <a:ext cx="17795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31640" progId="">
                  <p:embed/>
                </p:oleObj>
              </mc:Choice>
              <mc:Fallback>
                <p:oleObj name="Equation" r:id="rId2" imgW="850680" imgH="431640" progId="">
                  <p:embed/>
                  <p:pic>
                    <p:nvPicPr>
                      <p:cNvPr id="328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177958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7" name="Object 3"/>
          <p:cNvGraphicFramePr>
            <a:graphicFrameLocks noChangeAspect="1"/>
          </p:cNvGraphicFramePr>
          <p:nvPr/>
        </p:nvGraphicFramePr>
        <p:xfrm>
          <a:off x="838200" y="2133600"/>
          <a:ext cx="1779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431640" progId="">
                  <p:embed/>
                </p:oleObj>
              </mc:Choice>
              <mc:Fallback>
                <p:oleObj name="Equation" r:id="rId4" imgW="850680" imgH="431640" progId="">
                  <p:embed/>
                  <p:pic>
                    <p:nvPicPr>
                      <p:cNvPr id="328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17795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8" name="Object 4"/>
          <p:cNvGraphicFramePr>
            <a:graphicFrameLocks noChangeAspect="1"/>
          </p:cNvGraphicFramePr>
          <p:nvPr/>
        </p:nvGraphicFramePr>
        <p:xfrm>
          <a:off x="533399" y="3124200"/>
          <a:ext cx="6225631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54280" imgH="812520" progId="">
                  <p:embed/>
                </p:oleObj>
              </mc:Choice>
              <mc:Fallback>
                <p:oleObj name="Equation" r:id="rId6" imgW="2654280" imgH="812520" progId="">
                  <p:embed/>
                  <p:pic>
                    <p:nvPicPr>
                      <p:cNvPr id="328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3124200"/>
                        <a:ext cx="6225631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871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105400"/>
            <a:ext cx="8543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5B0B5F-57EC-2C11-7B5B-F663A11C64CB}"/>
              </a:ext>
            </a:extLst>
          </p:cNvPr>
          <p:cNvSpPr/>
          <p:nvPr/>
        </p:nvSpPr>
        <p:spPr>
          <a:xfrm>
            <a:off x="114300" y="404735"/>
            <a:ext cx="8915400" cy="181588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FF"/>
                </a:solidFill>
              </a:rPr>
              <a:t>Tutorial 3:</a:t>
            </a:r>
            <a:r>
              <a:rPr lang="en-US" sz="2800" dirty="0"/>
              <a:t> The modulating signal </a:t>
            </a:r>
            <a:r>
              <a:rPr lang="fr-FR" sz="2800" i="1" dirty="0"/>
              <a:t>m(t) = 2cos4000πt + 5cos6000πt </a:t>
            </a:r>
            <a:r>
              <a:rPr lang="en-US" sz="2800" dirty="0"/>
              <a:t>is multiplied by the carrier </a:t>
            </a:r>
            <a:r>
              <a:rPr lang="fr-FR" sz="2800" i="1" dirty="0"/>
              <a:t>c (t) = 100cos2πfct , </a:t>
            </a:r>
            <a:r>
              <a:rPr lang="en-US" sz="2800" dirty="0"/>
              <a:t>where </a:t>
            </a:r>
            <a:r>
              <a:rPr lang="en-US" sz="2800" i="1" dirty="0" err="1"/>
              <a:t>fc</a:t>
            </a:r>
            <a:r>
              <a:rPr lang="en-US" sz="2800" i="1" dirty="0"/>
              <a:t> =50 kHz. Determine and sketch the power-spectral density of the DSB </a:t>
            </a:r>
            <a:r>
              <a:rPr lang="en-US" sz="2800" dirty="0"/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4454554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Example 4 (Solution)</a:t>
            </a:r>
            <a:endParaRPr lang="en-US" sz="3200" dirty="0"/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2" cstate="print"/>
          <a:srcRect b="71698"/>
          <a:stretch>
            <a:fillRect/>
          </a:stretch>
        </p:blipFill>
        <p:spPr bwMode="auto">
          <a:xfrm>
            <a:off x="76964" y="762000"/>
            <a:ext cx="89146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009" y="4876800"/>
            <a:ext cx="807839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39623"/>
          <a:stretch>
            <a:fillRect/>
          </a:stretch>
        </p:blipFill>
        <p:spPr bwMode="auto">
          <a:xfrm>
            <a:off x="229364" y="2057400"/>
            <a:ext cx="891463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E418F9-A78C-6DDF-13FD-0FDEF352575C}"/>
              </a:ext>
            </a:extLst>
          </p:cNvPr>
          <p:cNvSpPr txBox="1"/>
          <p:nvPr/>
        </p:nvSpPr>
        <p:spPr>
          <a:xfrm>
            <a:off x="594851" y="321003"/>
            <a:ext cx="4650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Tutorial 3 : Solution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21793-F8B1-F64B-B58B-BE9C96253DE7}"/>
              </a:ext>
            </a:extLst>
          </p:cNvPr>
          <p:cNvSpPr/>
          <p:nvPr/>
        </p:nvSpPr>
        <p:spPr>
          <a:xfrm>
            <a:off x="114300" y="1643984"/>
            <a:ext cx="8915400" cy="2677656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FF"/>
                </a:solidFill>
              </a:rPr>
              <a:t>Tutorial 4: </a:t>
            </a:r>
            <a:r>
              <a:rPr lang="en-US" sz="2800" dirty="0"/>
              <a:t>A message signal </a:t>
            </a:r>
            <a:r>
              <a:rPr lang="en-US" sz="2800" i="1" dirty="0"/>
              <a:t>m(t) = cos2000</a:t>
            </a:r>
            <a:r>
              <a:rPr lang="el-GR" sz="2800" i="1" dirty="0"/>
              <a:t>π</a:t>
            </a:r>
            <a:r>
              <a:rPr lang="en-US" sz="2800" i="1" dirty="0"/>
              <a:t>t+2cos4000</a:t>
            </a:r>
            <a:r>
              <a:rPr lang="el-GR" sz="2800" i="1" dirty="0"/>
              <a:t>π</a:t>
            </a:r>
            <a:r>
              <a:rPr lang="en-US" sz="2800" i="1" dirty="0"/>
              <a:t>t modulates the carrier c(t) = </a:t>
            </a:r>
            <a:r>
              <a:rPr lang="en-US" sz="2800" dirty="0"/>
              <a:t>100cos2</a:t>
            </a:r>
            <a:r>
              <a:rPr lang="en-US" sz="2800" i="1" dirty="0"/>
              <a:t>πfct where </a:t>
            </a:r>
            <a:r>
              <a:rPr lang="en-US" sz="2800" i="1" dirty="0" err="1"/>
              <a:t>fc</a:t>
            </a:r>
            <a:r>
              <a:rPr lang="en-US" sz="2800" i="1" dirty="0"/>
              <a:t> = 1 MHz to produce the DSB signal m(t)c(t).</a:t>
            </a:r>
          </a:p>
          <a:p>
            <a:pPr algn="just"/>
            <a:r>
              <a:rPr lang="en-US" sz="2800" dirty="0"/>
              <a:t>1. Determine the expression for the upper sideband (USB) signal.</a:t>
            </a:r>
          </a:p>
          <a:p>
            <a:pPr algn="just"/>
            <a:r>
              <a:rPr lang="en-US" sz="2800" dirty="0"/>
              <a:t>2. Determine and sketch the spectrum of the USB signal.</a:t>
            </a:r>
          </a:p>
        </p:txBody>
      </p:sp>
    </p:spTree>
    <p:extLst>
      <p:ext uri="{BB962C8B-B14F-4D97-AF65-F5344CB8AC3E}">
        <p14:creationId xmlns:p14="http://schemas.microsoft.com/office/powerpoint/2010/main" val="263865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99F3CA-0848-2655-A4B9-F6C538D29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" y="828710"/>
            <a:ext cx="9017517" cy="52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6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Tutorial 4 (Solution)</a:t>
            </a:r>
            <a:endParaRPr lang="en-US" sz="3200" dirty="0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22558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5400"/>
            <a:ext cx="81957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19600"/>
            <a:ext cx="52931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7062" y="1371600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ctr"/>
            <a:r>
              <a:rPr lang="en-US" dirty="0"/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4068"/>
            <a:ext cx="7855974" cy="773668"/>
          </a:xfrm>
        </p:spPr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Tutorial 4 (Solution) cont…</a:t>
            </a:r>
            <a:endParaRPr lang="en-US" sz="3200" dirty="0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4851" name="Picture 3"/>
          <p:cNvPicPr>
            <a:picLocks noChangeAspect="1" noChangeArrowheads="1"/>
          </p:cNvPicPr>
          <p:nvPr/>
        </p:nvPicPr>
        <p:blipFill>
          <a:blip r:embed="rId3" cstate="print"/>
          <a:srcRect b="20000"/>
          <a:stretch>
            <a:fillRect/>
          </a:stretch>
        </p:blipFill>
        <p:spPr bwMode="auto">
          <a:xfrm>
            <a:off x="0" y="2209800"/>
            <a:ext cx="910771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86200"/>
            <a:ext cx="84310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7062" y="1002268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ctr"/>
            <a:r>
              <a:rPr lang="en-US" dirty="0"/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Tutorial: 5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52400" y="1439882"/>
            <a:ext cx="8915400" cy="3970318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pPr algn="just"/>
            <a:r>
              <a:rPr lang="fr-FR" sz="2800" dirty="0"/>
              <a:t>The message signal </a:t>
            </a:r>
            <a:r>
              <a:rPr lang="fr-FR" sz="2800" i="1" dirty="0"/>
              <a:t>m(t) = 2 cos400t + 4sin(500t + π/</a:t>
            </a:r>
            <a:r>
              <a:rPr lang="en-US" sz="2800" dirty="0"/>
              <a:t>3 </a:t>
            </a:r>
            <a:r>
              <a:rPr lang="en-US" sz="2800" i="1" dirty="0"/>
              <a:t>) modulates the carrier </a:t>
            </a:r>
            <a:r>
              <a:rPr lang="en-US" sz="2800" dirty="0"/>
              <a:t>signal </a:t>
            </a:r>
            <a:r>
              <a:rPr lang="en-US" sz="2800" i="1" dirty="0"/>
              <a:t>c(t)= </a:t>
            </a:r>
            <a:r>
              <a:rPr lang="en-US" sz="2800" i="1" dirty="0" err="1"/>
              <a:t>Acos</a:t>
            </a:r>
            <a:r>
              <a:rPr lang="en-US" sz="2800" i="1" dirty="0"/>
              <a:t>(8000πt), using DSB-SC amplitude modulation.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i="1" dirty="0"/>
              <a:t>Find the time </a:t>
            </a:r>
            <a:r>
              <a:rPr lang="en-US" sz="2800" dirty="0"/>
              <a:t>domain and frequency domain representation of the modulated signal,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Plot  the spectrum (Fourier transform) of the modulated signal, and also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 What is the power content of the modulated signal?</a:t>
            </a:r>
          </a:p>
          <a:p>
            <a:pPr marL="514350" indent="-514350" algn="just"/>
            <a:endParaRPr 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58" y="228600"/>
            <a:ext cx="7167716" cy="882445"/>
          </a:xfrm>
        </p:spPr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Tutorial 5 (Solution)</a:t>
            </a:r>
            <a:endParaRPr lang="en-US" sz="3200" dirty="0"/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9057129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7062" y="1371600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ctr"/>
            <a:r>
              <a:rPr lang="en-US" dirty="0"/>
              <a:t>1.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u="sng" dirty="0">
                <a:solidFill>
                  <a:srgbClr val="FF0000"/>
                </a:solidFill>
              </a:rPr>
              <a:t>Tutorial 5 (Solution) cont….</a:t>
            </a:r>
            <a:endParaRPr lang="en-US" sz="3200" b="1" dirty="0"/>
          </a:p>
        </p:txBody>
      </p:sp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877037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FF00FF"/>
                </a:solidFill>
              </a:rPr>
              <a:t>Tutorial</a:t>
            </a:r>
            <a:r>
              <a:rPr lang="en-US" sz="3200" b="1" u="sng" dirty="0">
                <a:solidFill>
                  <a:srgbClr val="FF0000"/>
                </a:solidFill>
              </a:rPr>
              <a:t> 5 (Solution) cont….</a:t>
            </a:r>
            <a:endParaRPr lang="en-US" sz="3200" dirty="0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839479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63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518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7062" y="1371600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ctr"/>
            <a:r>
              <a:rPr lang="en-US" dirty="0"/>
              <a:t>2.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974068"/>
            <a:ext cx="664938" cy="369332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convex"/>
            <a:bevelB w="139700" h="139700" prst="divot"/>
          </a:sp3d>
        </p:spPr>
        <p:txBody>
          <a:bodyPr wrap="square">
            <a:spAutoFit/>
          </a:bodyPr>
          <a:lstStyle/>
          <a:p>
            <a:pPr marL="514350" indent="-514350" algn="ctr"/>
            <a:r>
              <a:rPr lang="en-US" dirty="0"/>
              <a:t>3.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C0321-2E26-929D-6923-191E176D9735}"/>
              </a:ext>
            </a:extLst>
          </p:cNvPr>
          <p:cNvSpPr/>
          <p:nvPr/>
        </p:nvSpPr>
        <p:spPr>
          <a:xfrm>
            <a:off x="0" y="1222123"/>
            <a:ext cx="8915400" cy="3108543"/>
          </a:xfrm>
          <a:prstGeom prst="rect">
            <a:avLst/>
          </a:prstGeom>
          <a:solidFill>
            <a:srgbClr val="FFFF00"/>
          </a:solidFill>
          <a:ln w="114300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slope"/>
            <a:bevelB/>
          </a:sp3d>
        </p:spPr>
        <p:txBody>
          <a:bodyPr wrap="square">
            <a:spAutoFit/>
          </a:bodyPr>
          <a:lstStyle/>
          <a:p>
            <a:pPr algn="just"/>
            <a:r>
              <a:rPr lang="fr-FR" sz="2800" b="1" dirty="0">
                <a:solidFill>
                  <a:srgbClr val="FF00FF"/>
                </a:solidFill>
              </a:rPr>
              <a:t>Tutorial for </a:t>
            </a:r>
            <a:r>
              <a:rPr lang="fr-FR" sz="2800" b="1" dirty="0" err="1">
                <a:solidFill>
                  <a:srgbClr val="FF00FF"/>
                </a:solidFill>
              </a:rPr>
              <a:t>student</a:t>
            </a:r>
            <a:r>
              <a:rPr lang="fr-FR" sz="2800" b="1" dirty="0">
                <a:solidFill>
                  <a:srgbClr val="FF00FF"/>
                </a:solidFill>
              </a:rPr>
              <a:t>: </a:t>
            </a:r>
            <a:r>
              <a:rPr lang="fr-FR" sz="2800" dirty="0"/>
              <a:t>The message signal </a:t>
            </a:r>
            <a:r>
              <a:rPr lang="fr-FR" sz="2800" i="1" dirty="0"/>
              <a:t>m(t) = 2 cos400t + 4sin(500t</a:t>
            </a:r>
            <a:r>
              <a:rPr lang="en-US" sz="2800" i="1" dirty="0"/>
              <a:t>) modulates the carrier </a:t>
            </a:r>
            <a:r>
              <a:rPr lang="en-US" sz="2800" dirty="0"/>
              <a:t>signal </a:t>
            </a:r>
            <a:r>
              <a:rPr lang="en-US" sz="2800" i="1" dirty="0"/>
              <a:t>c(t)= </a:t>
            </a:r>
            <a:r>
              <a:rPr lang="en-US" sz="2800" i="1" dirty="0" err="1"/>
              <a:t>Acos</a:t>
            </a:r>
            <a:r>
              <a:rPr lang="en-US" sz="2800" i="1" dirty="0"/>
              <a:t>(8000πt), using DSB-SC amplitude modulation.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i="1" dirty="0"/>
              <a:t>Find the time </a:t>
            </a:r>
            <a:r>
              <a:rPr lang="en-US" sz="2800" dirty="0"/>
              <a:t>domain and frequency domain representation of the modulated signal,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/>
              <a:t>Plot  the spectrum (Fourier transform) of the modulated signal</a:t>
            </a:r>
          </a:p>
        </p:txBody>
      </p:sp>
    </p:spTree>
    <p:extLst>
      <p:ext uri="{BB962C8B-B14F-4D97-AF65-F5344CB8AC3E}">
        <p14:creationId xmlns:p14="http://schemas.microsoft.com/office/powerpoint/2010/main" val="3650168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70CE283D-AD18-B1EF-208F-990B3C53A8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0638" y="227805"/>
            <a:ext cx="4139424" cy="431421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EA664C6-42BF-FF69-41CB-DB41C35E0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54" y="4542020"/>
            <a:ext cx="5065713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10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AA0A-6604-94DE-2838-B295FC590408}"/>
              </a:ext>
            </a:extLst>
          </p:cNvPr>
          <p:cNvSpPr txBox="1">
            <a:spLocks/>
          </p:cNvSpPr>
          <p:nvPr/>
        </p:nvSpPr>
        <p:spPr>
          <a:xfrm>
            <a:off x="74952" y="2497122"/>
            <a:ext cx="8934138" cy="1470025"/>
          </a:xfrm>
          <a:prstGeom prst="rect">
            <a:avLst/>
          </a:prstGeom>
          <a:ln w="38100">
            <a:solidFill>
              <a:srgbClr val="FF00FF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36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PART-A</a:t>
            </a:r>
          </a:p>
          <a:p>
            <a:pPr algn="ctr"/>
            <a:r>
              <a:rPr lang="en-US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Amplitude Modulation and Demodulation Schemes</a:t>
            </a:r>
          </a:p>
          <a:p>
            <a:pPr algn="ctr"/>
            <a:r>
              <a:rPr lang="en-US" sz="31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(Contents are as per syllabus)</a:t>
            </a:r>
          </a:p>
        </p:txBody>
      </p:sp>
    </p:spTree>
    <p:extLst>
      <p:ext uri="{BB962C8B-B14F-4D97-AF65-F5344CB8AC3E}">
        <p14:creationId xmlns:p14="http://schemas.microsoft.com/office/powerpoint/2010/main" val="18299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0A88-BAC9-D175-34DC-95F64902EDC6}"/>
              </a:ext>
            </a:extLst>
          </p:cNvPr>
          <p:cNvSpPr txBox="1">
            <a:spLocks/>
          </p:cNvSpPr>
          <p:nvPr/>
        </p:nvSpPr>
        <p:spPr>
          <a:xfrm>
            <a:off x="0" y="762000"/>
            <a:ext cx="91440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2800" b="1" u="sng"/>
              <a:t>Baseband vs Passband Transmission</a:t>
            </a:r>
            <a:endParaRPr lang="en-US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C94E-3FAB-F9AF-1702-D170B1020E72}"/>
              </a:ext>
            </a:extLst>
          </p:cNvPr>
          <p:cNvSpPr txBox="1">
            <a:spLocks/>
          </p:cNvSpPr>
          <p:nvPr/>
        </p:nvSpPr>
        <p:spPr>
          <a:xfrm>
            <a:off x="100013" y="1600200"/>
            <a:ext cx="89154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00FF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b="1" dirty="0">
                <a:solidFill>
                  <a:srgbClr val="00B0F0"/>
                </a:solidFill>
              </a:rPr>
              <a:t> Baseband Signal</a:t>
            </a:r>
            <a:r>
              <a:rPr lang="en-US" dirty="0"/>
              <a:t>:- Information bearing Signal or Message Signal.</a:t>
            </a:r>
          </a:p>
          <a:p>
            <a:pPr algn="just">
              <a:buClr>
                <a:srgbClr val="FF00FF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dirty="0"/>
              <a:t>The term </a:t>
            </a:r>
            <a:r>
              <a:rPr lang="en-US" b="1" dirty="0">
                <a:solidFill>
                  <a:srgbClr val="00B0F0"/>
                </a:solidFill>
              </a:rPr>
              <a:t>Baseband</a:t>
            </a:r>
            <a:r>
              <a:rPr lang="en-US" dirty="0"/>
              <a:t> refers to the </a:t>
            </a:r>
            <a:r>
              <a:rPr lang="en-US" b="1" dirty="0">
                <a:solidFill>
                  <a:srgbClr val="00B0F0"/>
                </a:solidFill>
              </a:rPr>
              <a:t>band</a:t>
            </a:r>
            <a:r>
              <a:rPr lang="en-US" dirty="0"/>
              <a:t> of frequencies representing the original signal obtained from the source (or </a:t>
            </a:r>
            <a:r>
              <a:rPr lang="en-US" b="1" dirty="0">
                <a:solidFill>
                  <a:srgbClr val="00B0F0"/>
                </a:solidFill>
              </a:rPr>
              <a:t>Base</a:t>
            </a:r>
            <a:r>
              <a:rPr lang="en-US" dirty="0"/>
              <a:t>)</a:t>
            </a:r>
          </a:p>
          <a:p>
            <a:pPr lvl="1" algn="just">
              <a:buClr>
                <a:srgbClr val="FF00FF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7030A0"/>
                </a:solidFill>
              </a:rPr>
              <a:t>Voice (0-4kHz)</a:t>
            </a:r>
          </a:p>
          <a:p>
            <a:pPr lvl="1" algn="just">
              <a:buClr>
                <a:srgbClr val="FF00FF"/>
              </a:buClr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7030A0"/>
                </a:solidFill>
              </a:rPr>
              <a:t>TV (0-6 MHz)</a:t>
            </a:r>
          </a:p>
          <a:p>
            <a:pPr algn="just">
              <a:buClr>
                <a:srgbClr val="FF00FF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dirty="0"/>
              <a:t>A signal may be sent in its baseband format when a </a:t>
            </a:r>
            <a:r>
              <a:rPr lang="en-US" b="1" dirty="0">
                <a:solidFill>
                  <a:srgbClr val="00B0F0"/>
                </a:solidFill>
              </a:rPr>
              <a:t>dedicated wired </a:t>
            </a:r>
            <a:r>
              <a:rPr lang="en-US" dirty="0"/>
              <a:t>channel is available.</a:t>
            </a:r>
          </a:p>
          <a:p>
            <a:pPr algn="just">
              <a:buClr>
                <a:srgbClr val="FF00FF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dirty="0"/>
              <a:t>Otherwise, it must be converted to </a:t>
            </a:r>
            <a:r>
              <a:rPr lang="en-US" b="1" dirty="0">
                <a:solidFill>
                  <a:srgbClr val="00B0F0"/>
                </a:solidFill>
              </a:rPr>
              <a:t>passband</a:t>
            </a:r>
            <a:r>
              <a:rPr lang="en-U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F40A6C-3451-9CFE-5B37-2319D09BF2D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4950"/>
            <a:ext cx="9015413" cy="609600"/>
          </a:xfrm>
          <a:prstGeom prst="rect">
            <a:avLst/>
          </a:prstGeom>
          <a:ln w="50800">
            <a:solidFill>
              <a:srgbClr val="FF0000"/>
            </a:solidFill>
          </a:ln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5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207200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F48E-7F48-6826-E1AB-056874ACE9CD}"/>
              </a:ext>
            </a:extLst>
          </p:cNvPr>
          <p:cNvSpPr txBox="1">
            <a:spLocks/>
          </p:cNvSpPr>
          <p:nvPr/>
        </p:nvSpPr>
        <p:spPr>
          <a:xfrm>
            <a:off x="0" y="233600"/>
            <a:ext cx="91440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u="sng" dirty="0"/>
              <a:t>Need for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CF33-FE5D-A34D-BA67-8A8741D209B4}"/>
              </a:ext>
            </a:extLst>
          </p:cNvPr>
          <p:cNvSpPr txBox="1">
            <a:spLocks/>
          </p:cNvSpPr>
          <p:nvPr/>
        </p:nvSpPr>
        <p:spPr>
          <a:xfrm>
            <a:off x="100013" y="760756"/>
            <a:ext cx="8915400" cy="64944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reduce  the size of the antenna</a:t>
            </a:r>
          </a:p>
          <a:p>
            <a:pPr lvl="2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efficient radiation, the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the antenna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be λ/10 or more (preferably around λ/4 ), where λ is the wavelength of the signal to be radiated.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Multiplex</a:t>
            </a:r>
          </a:p>
          <a:p>
            <a:pPr lvl="2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message signals can be transmitted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 a given channel, by assigning to each message signal an appropriate slot in the channel.</a:t>
            </a: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Selectivity</a:t>
            </a:r>
          </a:p>
          <a:p>
            <a:pPr lvl="2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station can be assigned a suitable carrier so that the corresponding program material can be received by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the station desired.</a:t>
            </a:r>
          </a:p>
          <a:p>
            <a:pPr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Fading of transmitted signal</a:t>
            </a:r>
          </a:p>
          <a:p>
            <a:pPr lvl="2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the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a signal is proportional to its frequency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fading by the atmospheric particle is less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buClr>
                <a:srgbClr val="FF0000"/>
              </a:buClr>
              <a:buFont typeface="Fira Sans Condensed ExtraBold" panose="020B0903050000020004" pitchFamily="34" charset="0"/>
              <a:buChar char="■"/>
              <a:defRPr/>
            </a:pPr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3BF6-FB13-97A2-A0CF-AEADC5B1EF11}"/>
              </a:ext>
            </a:extLst>
          </p:cNvPr>
          <p:cNvSpPr txBox="1">
            <a:spLocks/>
          </p:cNvSpPr>
          <p:nvPr/>
        </p:nvSpPr>
        <p:spPr>
          <a:xfrm>
            <a:off x="0" y="457200"/>
            <a:ext cx="914400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u="sng"/>
              <a:t>What is Modulation?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CFE4D-69DE-C813-72EA-2E5E287E11D6}"/>
              </a:ext>
            </a:extLst>
          </p:cNvPr>
          <p:cNvSpPr txBox="1">
            <a:spLocks/>
          </p:cNvSpPr>
          <p:nvPr/>
        </p:nvSpPr>
        <p:spPr>
          <a:xfrm>
            <a:off x="0" y="1165485"/>
            <a:ext cx="8915400" cy="4860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7030A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for better transmission, we need to send a high frequency signal.</a:t>
            </a:r>
          </a:p>
          <a:p>
            <a:pPr algn="just">
              <a:buClr>
                <a:srgbClr val="7030A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message signal is of low frequency.</a:t>
            </a:r>
          </a:p>
          <a:p>
            <a:pPr algn="just">
              <a:buClr>
                <a:srgbClr val="7030A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we alter the frequency of message signal, the information will be lost.</a:t>
            </a:r>
          </a:p>
          <a:p>
            <a:pPr algn="just">
              <a:buClr>
                <a:srgbClr val="7030A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can send a high frequency signal which reflects the characteristics of message signal.</a:t>
            </a:r>
          </a:p>
          <a:p>
            <a:pPr algn="just">
              <a:buClr>
                <a:srgbClr val="7030A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high frequency signal is called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 SIGNAL</a:t>
            </a:r>
          </a:p>
          <a:p>
            <a:pPr algn="just">
              <a:buClr>
                <a:srgbClr val="7030A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message signal is called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MODULATING SIGNAL or BASEBAND SIGNAL.</a:t>
            </a:r>
          </a:p>
          <a:p>
            <a:pPr algn="just">
              <a:buClr>
                <a:srgbClr val="7030A0"/>
              </a:buClr>
              <a:buFont typeface="Fira Sans Condensed ExtraBold" panose="020B0903050000020004" pitchFamily="34" charset="0"/>
              <a:buChar char="■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resultant signal after modulation is called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MODULATED SIGNAL.</a:t>
            </a:r>
          </a:p>
        </p:txBody>
      </p:sp>
    </p:spTree>
    <p:extLst>
      <p:ext uri="{BB962C8B-B14F-4D97-AF65-F5344CB8AC3E}">
        <p14:creationId xmlns:p14="http://schemas.microsoft.com/office/powerpoint/2010/main" val="12840648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568CE85963C4E9F7FF8CC26FAF3FC" ma:contentTypeVersion="2" ma:contentTypeDescription="Create a new document." ma:contentTypeScope="" ma:versionID="c0ad496381794fc5813088df3cb9dcbd">
  <xsd:schema xmlns:xsd="http://www.w3.org/2001/XMLSchema" xmlns:xs="http://www.w3.org/2001/XMLSchema" xmlns:p="http://schemas.microsoft.com/office/2006/metadata/properties" xmlns:ns2="fe0a40f5-f620-4214-a4bc-4ec21c506338" targetNamespace="http://schemas.microsoft.com/office/2006/metadata/properties" ma:root="true" ma:fieldsID="c2b51037c6b7e8883e2c02da1a892794" ns2:_="">
    <xsd:import namespace="fe0a40f5-f620-4214-a4bc-4ec21c5063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a40f5-f620-4214-a4bc-4ec21c5063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90C2E8-DAA0-4FFE-9CFC-E4F28EDB040B}"/>
</file>

<file path=customXml/itemProps2.xml><?xml version="1.0" encoding="utf-8"?>
<ds:datastoreItem xmlns:ds="http://schemas.openxmlformats.org/officeDocument/2006/customXml" ds:itemID="{0BC03449-DEE6-4229-86BF-A0385B89262E}"/>
</file>

<file path=customXml/itemProps3.xml><?xml version="1.0" encoding="utf-8"?>
<ds:datastoreItem xmlns:ds="http://schemas.openxmlformats.org/officeDocument/2006/customXml" ds:itemID="{45923E3C-07E4-4BD0-A8A9-92D560ADF2E3}"/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2694</Words>
  <Application>Microsoft Office PowerPoint</Application>
  <PresentationFormat>On-screen Show (4:3)</PresentationFormat>
  <Paragraphs>382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Courier New</vt:lpstr>
      <vt:lpstr>Fira Sans Condensed ExtraBold</vt:lpstr>
      <vt:lpstr>Sabon-Roman</vt:lpstr>
      <vt:lpstr>Times New Roman</vt:lpstr>
      <vt:lpstr>Wingdings</vt:lpstr>
      <vt:lpstr>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Amplitude Modulation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Tutorial 1 (Solution)</vt:lpstr>
      <vt:lpstr>PowerPoint Presentation</vt:lpstr>
      <vt:lpstr>Tutorial 2:</vt:lpstr>
      <vt:lpstr>Tutorial 2 (Solution)</vt:lpstr>
      <vt:lpstr>PowerPoint Presentation</vt:lpstr>
      <vt:lpstr>Example 4 (Solution)</vt:lpstr>
      <vt:lpstr>PowerPoint Presentation</vt:lpstr>
      <vt:lpstr>Tutorial 4 (Solution)</vt:lpstr>
      <vt:lpstr>Tutorial 4 (Solution) cont…</vt:lpstr>
      <vt:lpstr>Tutorial: 5</vt:lpstr>
      <vt:lpstr>Tutorial 5 (Solution)</vt:lpstr>
      <vt:lpstr>Tutorial 5 (Solution) cont….</vt:lpstr>
      <vt:lpstr>Tutorial 5 (Solution) cont….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1330</dc:creator>
  <cp:lastModifiedBy>Chandramauleshwar Roy</cp:lastModifiedBy>
  <cp:revision>189</cp:revision>
  <dcterms:created xsi:type="dcterms:W3CDTF">2022-06-20T01:56:24Z</dcterms:created>
  <dcterms:modified xsi:type="dcterms:W3CDTF">2023-05-16T17:18:37Z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0x010100DB0568CE85963C4E9F7FF8CC26FAF3FC</vt:lpwstr>
  </property>
</Properties>
</file>