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59" r:id="rId11"/>
    <p:sldId id="296" r:id="rId12"/>
    <p:sldId id="260" r:id="rId13"/>
    <p:sldId id="304" r:id="rId14"/>
    <p:sldId id="305" r:id="rId15"/>
    <p:sldId id="261" r:id="rId16"/>
    <p:sldId id="306" r:id="rId17"/>
    <p:sldId id="308" r:id="rId18"/>
    <p:sldId id="309" r:id="rId19"/>
    <p:sldId id="262" r:id="rId20"/>
    <p:sldId id="263" r:id="rId21"/>
    <p:sldId id="264" r:id="rId22"/>
    <p:sldId id="300" r:id="rId23"/>
    <p:sldId id="266" r:id="rId24"/>
    <p:sldId id="301" r:id="rId25"/>
    <p:sldId id="265" r:id="rId26"/>
    <p:sldId id="267" r:id="rId27"/>
    <p:sldId id="268" r:id="rId28"/>
    <p:sldId id="269" r:id="rId29"/>
    <p:sldId id="270" r:id="rId30"/>
    <p:sldId id="310" r:id="rId31"/>
    <p:sldId id="311" r:id="rId32"/>
    <p:sldId id="298" r:id="rId33"/>
    <p:sldId id="299" r:id="rId34"/>
    <p:sldId id="302" r:id="rId35"/>
    <p:sldId id="271" r:id="rId36"/>
    <p:sldId id="272" r:id="rId37"/>
    <p:sldId id="273" r:id="rId38"/>
    <p:sldId id="313" r:id="rId39"/>
    <p:sldId id="275" r:id="rId40"/>
    <p:sldId id="326" r:id="rId41"/>
    <p:sldId id="327" r:id="rId42"/>
    <p:sldId id="314" r:id="rId43"/>
    <p:sldId id="316" r:id="rId44"/>
    <p:sldId id="317" r:id="rId45"/>
    <p:sldId id="303" r:id="rId46"/>
    <p:sldId id="276" r:id="rId47"/>
    <p:sldId id="279" r:id="rId48"/>
    <p:sldId id="280" r:id="rId49"/>
    <p:sldId id="315" r:id="rId50"/>
    <p:sldId id="288" r:id="rId51"/>
    <p:sldId id="323" r:id="rId52"/>
    <p:sldId id="319" r:id="rId53"/>
    <p:sldId id="320" r:id="rId54"/>
    <p:sldId id="324" r:id="rId55"/>
    <p:sldId id="325" r:id="rId56"/>
    <p:sldId id="321" r:id="rId57"/>
    <p:sldId id="335" r:id="rId58"/>
    <p:sldId id="336" r:id="rId59"/>
    <p:sldId id="328" r:id="rId60"/>
    <p:sldId id="329" r:id="rId61"/>
    <p:sldId id="330" r:id="rId62"/>
    <p:sldId id="331" r:id="rId63"/>
    <p:sldId id="334" r:id="rId64"/>
    <p:sldId id="332" r:id="rId6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arthik" userId="6610c6a7b11086f3" providerId="LiveId" clId="{CC7E5196-632B-4123-8DDD-E4EE9D1F1AEC}"/>
    <pc:docChg chg="custSel delSld modSld">
      <pc:chgData name="Rahul Karthik" userId="6610c6a7b11086f3" providerId="LiveId" clId="{CC7E5196-632B-4123-8DDD-E4EE9D1F1AEC}" dt="2024-05-05T03:27:29.586" v="6" actId="478"/>
      <pc:docMkLst>
        <pc:docMk/>
      </pc:docMkLst>
      <pc:sldChg chg="modSp mod">
        <pc:chgData name="Rahul Karthik" userId="6610c6a7b11086f3" providerId="LiveId" clId="{CC7E5196-632B-4123-8DDD-E4EE9D1F1AEC}" dt="2024-05-05T03:17:17.164" v="4" actId="1036"/>
        <pc:sldMkLst>
          <pc:docMk/>
          <pc:sldMk cId="0" sldId="258"/>
        </pc:sldMkLst>
        <pc:picChg chg="mod">
          <ac:chgData name="Rahul Karthik" userId="6610c6a7b11086f3" providerId="LiveId" clId="{CC7E5196-632B-4123-8DDD-E4EE9D1F1AEC}" dt="2024-05-05T03:17:17.164" v="4" actId="1036"/>
          <ac:picMkLst>
            <pc:docMk/>
            <pc:sldMk cId="0" sldId="258"/>
            <ac:picMk id="3" creationId="{00000000-0000-0000-0000-000000000000}"/>
          </ac:picMkLst>
        </pc:picChg>
      </pc:sldChg>
      <pc:sldChg chg="del">
        <pc:chgData name="Rahul Karthik" userId="6610c6a7b11086f3" providerId="LiveId" clId="{CC7E5196-632B-4123-8DDD-E4EE9D1F1AEC}" dt="2024-05-05T03:12:59.104" v="0" actId="47"/>
        <pc:sldMkLst>
          <pc:docMk/>
          <pc:sldMk cId="4242930687" sldId="333"/>
        </pc:sldMkLst>
      </pc:sldChg>
      <pc:sldChg chg="delSp modSp mod">
        <pc:chgData name="Rahul Karthik" userId="6610c6a7b11086f3" providerId="LiveId" clId="{CC7E5196-632B-4123-8DDD-E4EE9D1F1AEC}" dt="2024-05-05T03:27:29.586" v="6" actId="478"/>
        <pc:sldMkLst>
          <pc:docMk/>
          <pc:sldMk cId="1339379773" sldId="334"/>
        </pc:sldMkLst>
        <pc:spChg chg="del">
          <ac:chgData name="Rahul Karthik" userId="6610c6a7b11086f3" providerId="LiveId" clId="{CC7E5196-632B-4123-8DDD-E4EE9D1F1AEC}" dt="2024-05-05T03:27:29.586" v="6" actId="478"/>
          <ac:spMkLst>
            <pc:docMk/>
            <pc:sldMk cId="1339379773" sldId="334"/>
            <ac:spMk id="3" creationId="{704E56AB-5210-B88D-D29F-60B22455C36E}"/>
          </ac:spMkLst>
        </pc:spChg>
        <pc:picChg chg="mod">
          <ac:chgData name="Rahul Karthik" userId="6610c6a7b11086f3" providerId="LiveId" clId="{CC7E5196-632B-4123-8DDD-E4EE9D1F1AEC}" dt="2024-05-05T03:27:26.803" v="5" actId="1076"/>
          <ac:picMkLst>
            <pc:docMk/>
            <pc:sldMk cId="1339379773" sldId="334"/>
            <ac:picMk id="5" creationId="{8E49AE9C-1A19-0580-77ED-7117ABA76EE9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17T15:14:23.7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21078 9233 1595 0,'0'0'0'0,"0"0"0"0,0-4 0 0,0 4 7 0,-4-3 0 15,4 3-1-15,0-2 2 0,0 2 21 0,0 0 1 16,0 0-1-16,0-4 1 0,0 4-1 0,5 0 2 16,-5 0-1-16,13-3 0 0,-13 3-5 0,14-4 0 15,-14 4-1-15,16-1 1 0,-16 1-12 0,26-7 1 16,-26 7-1-16,28-5 1 0,-28 5 2 0,36-9-1 0,-16 6 1 15,4-1 1-15,4 2-1 0,4 1 0 0,0-1 0 16,-1-3 1-16,1 1 0 0,-2 1 0 0,3-2-1 16,1 1 1-16,0-3-1 0,1 2 0 0,4 0-1 15,2 1 2-15,4-3 6 0,1 2 0 0,-1-2 1 16,-4 2-1-16,-2 2 2 0,0 1 0 0,0-2-1 16,-3-1 2-16,-1 2-3 0,1-4-1 0,-1 3 1 15,-1 4 0-15,-3 0-3 0,-1 0 2 0,-2 2-1 16,-2 0 0-16,-4-2-2 0,-1-2 2 0,-6 2-2 15,-2 2 1-15,-2 1-2 0,-3 1 1 0,-8-4 0 16,7 3 0-16,-7-3-4 0,4 5 0 0,-4-5 1 0,3 0 0 16,-3 0-4-16,2-3 2 0,-2 3-1 0,-3 0 0 15,3 0-2-15,-6 0-1 0,-1 0 0 0,-7 0 1 16,-6 0-5-16,-4 3 0 0,0-1 1 0,-1-2 0 16,1-2-7-16,0-3 1 0,2 2 0 0</inkml:trace>
  <inkml:trace contextRef="#ctx0" brushRef="#br0" timeOffset="482.36">21221 9278 1796 0,'-2'0'0'0,"2"0"0"16,4 1 0-16,-4-1 24 0,4 0 0 0,-4 0 1 15,3 0 0-15,-3 0 8 0,4 0 1 0,-4 0 0 16,4 0 1-16,-4 0-19 0,0 7 2 0,0-7 0 16,2 4 0-16,-2-4-14 0,13 8 0 0,-13-8-1 15,20 4 2-15,-20-4-2 0,23 8 1 0,-23-8-1 16,29 2 2-16,-10 0-1 0,0-2 1 0,-1 0-1 15,3 0 0-15,-1 0 10 0,-1-2-1 0,3 2 1 16,4 0 0-16,4-2 8 0,0 2-1 0,2-3 0 0,1 3 2 16,3-4-2-16,1 1 2 0,0 1-2 0,0-3 1 15,1 3 6-15,-1 2 2 0,0 0-2 0,0-3 1 16,-1 1-2-16,-4 2 1 0,1-5 0 0,1 2 0 0,-1-1-7 16,-1 1 2-16,-1-1-1 0,1-1 1 0,0 0-2 15,-2 1 1-15,-2 4 1 0,-2-5-1 0,-4 2-4 16,-1-4 1-16,-5 3-1 0,-1 3 1 0,-2 1-4 15,-3-6 1-15,-10 6-2 0,9-3 2 0,-9 3-3 16,4 0 2-16,-4 0 0 0,3-4-1 0,-3 4-5 0,0 0 1 16,0 0 0-16,-3-5 0 0,3 5-3 0,-10-3 0 15,-1 3 0-15,-8 0 1 0,-7 0-6 0,-5 0 1 16,-1 0 0-16</inkml:trace>
  <inkml:trace contextRef="#ctx0" brushRef="#br0" timeOffset="818.58">21199 9321 1733 0,'2'-2'0'0,"-2"2"0"16,3 0 0-16,-3 0 26 0,4 0 0 0,-4 0 0 15,4 2 1-15,-4-2 9 0,5 0 1 0,-5 0-1 16,15 0 1-16,-15 0-16 0,28-2 1 0,-7 2 0 16,3 0 0-16,2 0-20 0,2 0 2 0,0 0-1 0,0 0 0 15,0 0-3-15,2-3 2 0,1 1-1 0,3 0 0 16,-1 0 0-16,1-1 1 0,1-1-1 0,3 4 2 16,1 0 11-16,2 0 1 0,-2-1-1 0,-2-1 2 0,-2 0 8 15,1 2 0-15,-3-3 1 0,-1 1 0 0,0 0 3 16,-2 1 0-16,-1-1 0 0,-1 0 0 0,0 2-2 15,0-3 1-15,-2 1 0 0,-1 2-1 0,-3 2-3 16,-2 1 0-16,-5-3 0 0,-2-3 0 0,-1 1-8 16,-3-1 0-16,-9 3-1 0</inkml:trace>
  <inkml:trace contextRef="#ctx0" brushRef="#br0" timeOffset="3732.36">21133 8857 1017 0,'0'0'0'0,"0"0"0"16,-1-5 0-16,1 5 87 0,0 0 0 0,0 0 0 16,0 0 0-16,0 0-17 0,0 0 0 0,0 0 0 15,0 0 1-15,0 0-65 0,0 0 1 0,0 0 0 16,0 0 1-16,0 0-8 0,0 0 1 0,0 0-1 15,0-2 1-15,0 2-2 0,0-2 0 0,0 2 0 16,1-7 0-16,-1 7-1 0,12-13 2 0,-12 13-1 16,11-28 1-16,-4 11 0 0,3-1 0 0,1 3 0 15,0-4 0-15,-2 1 1 0,2 1 1 0,1-2-1 0,-1 2 1 16,2-4 8-16,4 0 0 0,-2 0 0 0,-1 1 0 16,1-1 9-16,0 2 0 0,0 0 1 0,0-2 0 15,0 0 4-15,0-3 1 0,0 2 0 0,-2-1 0 0,0-1 7 16,-2 0 1-16,2 1-1 0,0 2 2 0,-2 1-1 15,0 1 2-15,1-2 0 0,-3 3 0 0,-2 3-3 16,-1-1 2-16,0 2 0 0,-5 2-1 0,-1 4-2 16,0 4-1-16,0 4 0 0,0-8 2 0,0 8-8 15,-1-7 1-15,1 7 0 0,-4-6 1 0,4 6-8 16,-4-5 1-16,4 5-1 0,-9-1 1 0,1 2-4 16,-1 4 2-16,-4-1-1 0,-4 5 1 0,-1-1-6 0,1 8 1 15,0-6 1-15,0 4-1 0,2 0-2 0,2 1 1 16,2-2 1-16,2 0-1 0,1 3-2 0,1-2 0 15,0 1 0-15,-1-1 0 0,2-2-4 0,1 0 2 16,-1 1 0-16,1-3-1 0,3 0 0 0,2-1 0 0,0 1-1 16,0-1 2-16,0 0-2 0,0-2-1 0,4 1 1 15,1 1-1-15,4 0-1 0,1-2 1 0,-1-1-1 16,0 1 2-16,3 0-3 0,1 0 1 0,3 4-1 16,1-3 2-16,2-1-1 0,-1 0 2 0,3 0-1 15,-4-2 1-15,-6-1-1 0,-4-1 2 0,-7-3-1 16,13 9 1-16,-5-6 1 0,-1-1 1 0,1 1-2 15,-1 1 2-15,1-1 0 0,-3 1 0 0,-5-4 0 16,11 10 1-16,-11-10-1 0,10 7 1 0,-10-7-1 16,3 9 1-16,-3-9-2 0,2 12 1 0,-4-3 0 0,-1-1 0 15,-1 4-2-15,-2 0 1 0,-3 1 0 16,-2-1 1-16,-4 0-4 0,0 0 2 0,0-2 0 0,0 1-1 16,2-3 0-16,2 1 0 0,2 0 0 0,1-2 0 15,8-7-1-15,-7 5 0 0,7-5 0 0,-8 3 0 16,8-3-2-16,-7 4 2 0,7-4-1 0,-4 5 0 15,4-5 0-15,-5 0-1 0,5 0 0 0,-2 0 1 0,2 0 0 16,-2-4 0-16,2 4-1 0,-2-3 2 0,2 3-2 16,6-9 0-16,-3 1 0 0,3-10 1 0,3-4-1 15,1-1 0-15,3-1 0 0,2 3 2 0,-1 4-2 16,1 0 0-16,0 1 1 0,-2-3-1 0,2 5 0 0,0-1 0 16,-2 1 1-16,0-2 0 0,0 4-1 0,0-2 0 15,2-1 1-15,0 3-1 0,0-4 0 0,0 2 0 16,0 2 1-16,-2 0 0 0,-2 0-2 0,-4 3 1 15,-1 2-1-15,-2 2 2 0,-4 5-2 0,2-9 0 16,-2 9 0-16,0-12 1 0,0 12-1 0,2-5 1 0,-2 5-1 16,7-2 0-16,-7 2 0 0,4-5 0 0,-4 5 0 15,0-3 0-15,0 3 0 0,-4-2 1 0,4 2-1 16,-4-3 0-16,4 3 0 0,-3-4 0 0,3 4 0 16,-4 0 0-16,4 0 0 0,0 0 2 0,0 0-1 15,-4 7 0-15,0 2-1 0,1-4 1 0,-3 2 1 16,0 1-1-16,3 1 0 0,1 5 0 0,0 0 1 15,0-2-1-15,0 2 0 0,0-2 0 0,1 0 1 16,-1 0-1-16,2-2-1 0,0 3 0 0,0-3 0 16,0 2 2-16,2 0-2 0,1 2 0 0,1-2 0 0,-2-3 0 15,2 3-1-15,-1-5 1 0,3 1-1 16,1 1 1-16,1-7-1 0,-1 0 1 0,1 3-1 0,1-4 1 16,2 1-1-16,0 0 0 0,1 0 0 0,-3-4 2 15,2-2-2-15,0-1 0 0,0 0 0 0,1-5 1 16,1 1-1-16,2-1 0 0,-2-2 0 0,0-1 0 15,0-2 0-15,0-1 0 0,-2 2 0 0,-2-1 0 0,-1 1 0 16,-3 2 0-16,1 0 0 0,-2 0 0 0,-3 0 0 16,1-1 0-16,0 5 0 0,0-4 0 0,-2 3 0 15,-2-5 0-15,2 14 0 0,-4-10 0 0,4 10 0 16,-3-9 0-16,3 9 0 0,-4-8 0 0,4 8 0 16,-4-9 0-16,4 9 0 0,-3-4 1 0,3 4-1 15,-4-5 0-15,4 5 0 0,0-3 1 0,0 3-1 0,-4 0 0 16,4 0 0-16,-4 0 0 0,4 0 0 0,-3 3 0 15,3-3 0-15,-10 12 0 0,7-3 0 0,1 1 0 16,-2 2 0-16,2 1 0 0,2-1-1 0,0 0 1 16,0 0 0-16,0-3 0 0,2-1-1 0,0 1 0 0,0 0-1 15,0 1 2-15,-1-5-1 0,3 2 0 0,-4-7 0 16,6 10 1-16,-6-10-1 0,7 7 0 0,-7-7 0 16,8 7 0-16,-8-7 0 0,9 5-1 0,-2-5 1 15,1 0 0-15,-3 0 0 0,3 0 0 0,1 0 0 16,1-5 0-16,-1 2 0 0,-2-1-1 0,1-1 1 15,-1 2 1-15,1-4-1 0,-3 2 1 0,-5 5 0 16,8-4 0-16,-8 4 0 0,5-3 0 0,-5 3 0 16,4-2 0-16,-4 2 0 0,4-4 0 0,-4 4 0 15,0 0 0-15,0 0 0 0,0 0 0 0,0 0 0 0,0 0 1 16,0 0-1-16,2 0 1 0,-2 0-1 16,2 0 2-16,-2 0-1 0,3 0 0 0,-3 0 0 15,6 7 0-15,-4 2 0 0,0 0 0 0,1-1 0 0,-1 4 1 16,0-3-1-16,0 0 0 0,0-1 0 0,0 1 0 15,-1 1-1-15,1-1 1 0,0-4 0 0,0 2 0 0,0 2-1 16,2-4 1-16,-3 2 1 0,3-2-1 0,-4-5-1 16,8 11 1-16,-8-11 0 0,5 6 0 0,-5-6-1 15,8 7 1-15,-8-7-1 0,7 4 1 0,-7-4-1 16,8 3 1-16,-1-3-1 0,1 0 2 0,1-1-2 0,0-1 0 16,2-2 0-16,-1-1 1 0,-1-2-1 0,-2 2 0 15,5-7 0-15,-1 0 1 0,-2 0-1 0,0-2 0 16,-3 7 0-16,-2-2 0 0,-1 1 0 0,1-3 0 15,0 3 0-15,0 2 1 0,-2-2-1 0,-1-3 0 16,1 3 0-16,0 3 1 0,0-4-1 0,0 2 0 16,-2 2 0-16,0-2 1 0,0 7-1 0,0-10 0 15,0 10 0-15,0-7 0 0,0 7 0 0,0-6 0 0,0 6 0 16,0-8 0-16,0 8 0 0,2-4 0 0,-2 4 0 16,0-3 0-16,0 3 0 0,0-4 0 15,0 4 0-15,0 0 0 0,0 0 0 0,0 0 0 0,0 0 0 16,3 0 0-16,-3 0 0 0,4 4 0 0,-4-4 0 15,8 12 1-15,-5-7-1 0,1 2 0 0,5 7 0 16,1-2 1-16,-1 0-1 0,0 0 0 0,-3-5 0 16,-1 2 2-16,3-4-2 0,-1 0 1 0,-7-5-1 15,12 11 1-15,-12-11-1 0,11 12 0 0,-4-9 0 16,1 2 1-16,1 1-1 0,0-3 0 0,12 2 0 16,-3-1 1-16,1-1-1 0,-2-3 0 0,-2-3 0 0,0-1 0 15,0-1 0-15,-2 0 0 0,1-2 0 0,0-2 0 16,-1 1 0-16,0-3 0 0,0 1 0 0,0-2 0 15,-2 0 0-15,0-1 0 0,-5 5 0 0,-1-1 0 0,1 1 0 16,-1-1 0-16,-1 2 0 0,0 0 0 0,0 2 0 16,-3-4 0-16,1 2 0 0,0 2 1 0,0-4-1 15,-2 2 0-15,0 2 0 0,-2-3 1 0,2 8-1 16,-5-11 1-16,5 11-1 0,-10-8 2 0,10 8-2 16,-11-6 0-16,2 3 0 0,-1 3 1 0,1 0-1 0,0 3 0 15,-8 1 0-15,0 5 1 0,2-1-1 0,2-1 0 16,13-7 0-16,-11 10 0 0,11-10 0 0,-9 11 0 15,3-2 0-15,1-4 0 0,1 2-1 0,0 1 0 16,1 1-1-16,-1-2 2 0,2 2-3 0,0-1 0 16,0 1-1-16,0-4 2 0,2 2-4 0,0 2 2 15,0-9-1-15,2 8 1 0,-2-8-3 0,4 9 2 16,-4-9-2-16,9 9 1 0,-9-9-2 0,13 6 2 0,-3-6-1 16,-1 0 0-16,0 0 2 0,1 0-1 15,4 0 0-15,1-5 1 0,0 2 0 0,-2-4 1 0,-5 3-1 16,-1 3 1-16,-7 1 1 0,11-9-1 0,-11 9 1 15,12-9 1-15,-12 9-1 0,7-10 1 0,-7 10 0 16,7-9 0-16,-7 9-1 0,8-8 2 0,-8 8 0 16,4-7 0-16,-4 7 0 0,3-7 1 0,-3 7-1 15,4-4 1-15,-4 4 0 0,4-3 0 0,-4 3 0 16,4-4 0-16,-4 4 0 0,1-3 0 0,-1 3 0 16,0 0 0-16,0 0 0 0,0 0 1 0,0 0-1 0,0 0 1 15,0 0 0-15,0 0 0 0,0 0 0 0,4 0 0 16,-4 0 1-16,4 3-1 0,-4-3 0 0,4 4 1 15,-4-4-1-15,3 3 0 0,-3-3 0 0,4 4 2 16,-4-4-2-16,4 5 0 0,-4-5 0 0,5 2 1 0,-5-2-1 16,8 3 1-16,-8-3-1 0,13 4 0 0,-6-4 0 15,1-4 0-15,9-1 0 0,-3-4 0 0,1-1-1 16,-2-2 1-16,-1 2 0 0,-1-6 1 0,-4 2-1 16,1-1 0-16,-1-5 0 0,-1 1 0 0,-1-1 0 15,1-3 0-15,-2 2 0 0,-1 1 2 0,1 2-2 0,0-2 0 16,-2-1 0-16,0 2 1 0,-1 0-1 0,1 0 2 15,-2 1-1-15,-2-1 0 0,1 2 0 0,-3 0 1 16,2-1-1-16,0 3 0 0,0-1 0 0,0 1 1 16,2 15-1-16,0-11 1 0,0 11-1 0,-3-12 2 15,3 12-1-15,-4-7 1 0,4 7-1 0,-4-5 1 16,4 5 0-16,0-7 0 0,0 7 0 0,-2-2 0 0,2 2 1 16,-3-3-1-16,3 3 1 0,-4 3-1 0,-4 10 1 15,3 4-1-15,-1 4 1 0,2 3-1 0,1 5 1 16,1-1-1-16,2-2 1 0,0 0-1 0,4 5 1 15,-1-2-1-15,3 1-1 0,1-1 1 0,-1-4-1 16,1-1 2-16,1 0-2 0,-1-2 1 0,1 1 0 16,-3-1 0-16,1 1-1 0,0-2-1 0,-1-4 0 15,1-3 1-15,-1 1-1 0,3 1 0 0,-8-16 0 16,7 10 0-16,-7-10-2 0,8 11 1 0,-8-11 0 16</inkml:trace>
  <inkml:trace contextRef="#ctx0" brushRef="#br0" timeOffset="4034.81">22169 8061 2186 0,'10'3'0'0,"-10"-3"0"15,28 13 0-15,-28-13 49 0,30 13 1 0,-30-13 1 16</inkml:trace>
  <inkml:trace contextRef="#ctx0" brushRef="#br0" timeOffset="6102.07">21394 8989 1922 0,'-2'0'0'0,"2"0"0"0,-3 0 0 0,3 0 33 16,-6 8 2-16,6-8 0 0,-4 0 0 0,4 0 21 16,-5 0 0-16,5 0 0 0,-6 0 0 0,6 0-30 15,-7 0 1-15,7 0 0 0,-13 5 0 0,13-5-21 16,-24 7-1-16,24-7 1 0,-36 14 0 0,16-3-4 15,-1-1 0-15,2 2-1 0,3 4 1 0,3-4-2 0,0 5 1 16,1 2 0-16,3-2 1 0,0 4-2 0,0-4 0 16,-1 2 0-16,1 0 0 0,0 2 0 0,-1 2 0 15,3-1 0-15,3-3 0 0,2-1-4 0,2-1 1 16,0 2-1-16,2-5 2 0,4-2-5 0,-1-2 2 16,1-1-2-16,-2 0 2 0,1-1-3 0,3-4 0 15,1 1 0-15,0-2 0 0,2 1 5 0,1 1 0 0,2-5 0 16,5-3 1-16,3-3 0 0,5-2-1 0,-1-4 1 15,-2-6 1-15,-2 3 0 0,-1-4 1 0,-1-2 0 16,-1-2 0-16,-2-1 0 0,-2 0 0 0,-4 0 0 16,0-2 0-16,0 0 3 0,-2 0 2 0,-1 0-2 15,-4 0 2-15,-3 2 10 0,-1-4 2 0,-3 4 0 16,-1 3 0-16,-3 4 6 0,-3 3 1 0,-3 0 0 16,0 0 0-16,-4 0 3 0,1 0 0 0,-5 4 0 15,-3 3 1-15,-4 4-4 0,-2 1-1 0,0 4 1 16,0 1 0-16,1 4-4 0,-1 2 0 0,0 3-1 0,0 0 1 15,2 5-3-15,0-1 0 0,0 3 0 0,2 0 0 16,4 2-5-16,0-1-1 0,1 0 0 0,2 5 1 16,5-2-4-16,1 1 0 0,1 0 0 0,3 1 0 15,2-5-3-15,3 1 1 0,2 0 0 0,2-2 0 0,2 0-3 16,0 0 0-16,3 2-1 0,5-6 2 0,3 3-3 16,2-10 1-16,-1 4-1 0,3-5 1 0,2 0-2 15,1-3 2-15,3-1-2 0,1-3 1 0,2-3-1 16,0-1 0-16,2 3 0 0,0-8 1 0,0-1-1 15,2-3 0-15,0 3 0 0,-1-6 1 0,1 1-1 0,0 1 1 16,0-5-1-16,-2 2 1 0,-2-1 0 0,-4 1 0 16,-1 2 1-16,-3-5-1 0,1 3 0 0,0 0 0 15,-3-4 0-15,-3 2 1 0,-1 0 0 0,-1 0 2 16,-2 3-1-16,-1 6 1 0,-3 1 0 0,-3 2 1 16,-2 7-1-16,4-8 1 0,-4 8 0 0,0-7 1 15,0 7-1-15,-6-5 2 0,6 5-1 0,-9-4-1 16,0 4 1-16,-3 4 1 0,-3-1-2 0,-3-1 1 0,-1 5 0 15,1 5-1-15,-1 0 1 0,2 5 0 0,-1-1 0 16,1 1 1-16,4-5-4 0,2 2 2 0,1 2-1 16,3-4 1-16,1 2-3 0,1 1 1 0,1 3-1 15,4-3 2-15,4 1-2 0,1-2 0 0,3-2 1 16,-1 0-1-16,-1 0-1 0,1 0 0 0,6 0 0 16,4-3 0-16,3-2 0 0,1 0 1 0,3-4-1 15,2 1 0-15,0-4-1 0,0 0 1 0,2-6 0 16,0 3 0-16,2-6-1 0,0 1 1 0,0-3 0 0,1 1 1 15,3-2-1-15,1 0 0 0,-1 0 0 0,-4-4 1 16,-4 0 0-16,-2 3 2 0,-2-5-2 0,-1 3 1 16,-4-1 1-16,1-1-1 0,-1-1 0 0,-2 1 2 15,-2 2-1-15,0 2 1 0,-4 1-1 0,-3 0 2 0,-4 7 0 16,-4 2-1-16,2 3 1 0,-4-9 1 0,4 9-1 16,-5-7 1-16,5 7 0 0,-12-5 0 0,3 0-2 15,-4 1 2-15,-2 4 0 0,-2 0-1 16,-1 5 0-16,-1 4 1 0,-1 3-2 0,-1 0 2 0,2 4-1 15,1 1-1-15,-1-3 1 0,1 0-1 0,3 0-1 16,2 1 0-16,1-1 0 0,5 2 0 0,1-1-2 0,1-1 2 16,1-2-1-16,4 0 1 0,0 0-3 0,0-3 0 15,2-2 0-15,4 2 1 0,1-1-2 0,-1-4 1 16,1 4-1-16,4 1 1 0,4 0-1 0,2-1 0 16,3-1 0-16,1-3 0 0,-1-3 0 0,3-1 0 15,1-1 0-15,-2-3 0 0,1 1 0 0,-3-2 0 16,1 1 0-16,1-4 0 0,2 1-1 0,0 1 1 0,-3-4 0 15,-2 0 0-15,-1-1-1 0,-1-1 1 0,0 2 0 16,1-2 0-16,3 0 0 0,1-4 0 0,-3 4 0 16,-4 0 0-16,-6 0 0 0,-3 1 0 0,-6 11 0 15,0-3 0-15,0 3 0 0,0-5 0 0,0 5 0 16,0-7 0-16,0 7 0 0,0-6 0 0,-2-2 0 16,-2 4 1-16,4 4-1 0,-9-12 1 0,-4 4-1 15,-4 4 2-15,-3 4-2 0,-3 0 1 0,3 4 0 16,-1 1 0-16,4 2 0 0,1 1 0 0,3-2 0 15,0 2 1-15,1 3 0 0,3-1 0 0,0 0 0 16,-1 2 0-16,1 1-1 0,0 0 2 0,3-7-2 16,1 1 1-16,1-1-2 0,2 1 1 0,0 0 0 0,2 0 0 15,2 2-1-15,0 0 0 0,3-1 0 0,1 4 2 16,3-3-2-16,1 0 0 0,1-2 0 0,0 1 0 16,2-4 0-16,0-3 0 0,11 3 0 0,-1-4 0 15,1-4 0-15,2 1 0 0,-9 1 0 0,0-1 0 0,-3-4-2 16,1 0 2-16,-3 3 0 0,-1-4 0 0,-2 1-1 15,-2 0 1-15,1 2-1 0,-1 0 1 0,1-4-1 16,-3 2 1-16,-5 7 0 0,8-9 0 0,-4 1 0 0,-3 1 0 16,1 2 0-16,-2-4 0 0,0 2 0 0,0 2 1 15,-2-4 0-15,1 2 0 0,1 7 1 0,-10-10 0 16,3 5-1-16,-1-1 1 0,1 3 0 0,-2 1 1 16,1-1-1-16,1 3 0 0,-1 0 0 0,1 3 1 15,-2-1-1-15,-1 1 0 0,1 3-1 16,0-1 0-16,-1 3 1 0,1 1-1 0,1 3-1 0,3 0 1 15,1 0-1-15,0 2 1 0,3 0-1 0,1 0 0 16,3 3 0-16,1 1 0 0,3-3 0 0,3 1 0 0,1 1 0 16,0-5 0-16,2 2-1 0,2 2 1 0,-7-11-1 15,1 2 1-15,0-4-3 0,0 2 1 0,1-3 0 16,-1 2 0-16,0-1-2 0,1-3 1 0,1 0 0 16,-2-3 0-16,2-1 1 0,-1 2 0 0,8-10 0 15,-1 0-1-15,0-2 1 0,-2 0 1 0,-2 1 0 16,-4-3 0-16,-3-1 0 0,1-1-1 0,-1-1 1 0,-2 2 0 15,-3 0 0-15,1-2 1 0,-2 5-1 0,-2-3 1 16,1 3-1-16,-3 0 1 0,2 5 0 0,0 1 0 16,-2-1 0-16,1 2 0 0,3 7 0 0,-8-12 0 15,8 12-1-15,-13-5 1 0,-5 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27T04:01:16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11354 8457 0,'88'0'187,"88"0"-171,58 0-16,29 0 15,-87 0-15,-1 0 16,1 0-16,175 0 16,-263 0-16,58 0 15,-29 0-15,-58 0 16,58 0-16,-59 0 16,89 0-1,-118 0 1,59 0-16,-59 0 15,30 0 1,28 59-16,-28-59 0,-1 0 0,30 0 16,-59 0-16,59 0 15,0 0-15,58 0 16,-29 0 0,0 0-16,-29 0 15,0 0-15,0 0 0,58 0 16,-87 0-1,28 0-15,-57 0 16,-1 0 0,0 0-16,0 0 0,1 0 31,-1 0-15,30 0-1,-30 0-15,29 0 63,1 0-63,87 0 15,-87 0-15,58 0 16,29 0-16,-117 0 16,1 0-1,28 0 1,-29 0-1,1 0-15,-1 0 16,0 0-16,30 0 16,-30 0-16,29-29 15,30 29 1,0 0-16,-59-30 16,1 30 62,28 0-63,-29 0 1,30 0 0,-59-29-16,29 29 15,0 0 16,1-29-31,-30 0 407,0-30-407</inkml:trace>
  <inkml:trace contextRef="#ctx0" brushRef="#br0" timeOffset="7303.49">11003 11676 0,'0'-29'234,"30"0"-218,87-1-16,58 30 31,30-29-31,29-29 0,-58 58 16,58 0-16,29-88 15,-29 88 1,59-29-16,-88 29 15,-147 0 1,30 0-16,0 0 0,29 0 16,-59 0-16,59 0 15,-58-30 1,-30 30-16,0 0 0,30-29 0,58 29 16,-58 0-1,28 0-15,-28 0 16,29 0-1,-59 0 1,59-58-16,-59 58 16,0 0-1,1-30 1</inkml:trace>
  <inkml:trace contextRef="#ctx0" brushRef="#br0" timeOffset="9111.59">12993 12730 0,'0'-30'235,"0"1"-235,117-29 15,-117 28-15,205 1 32,-29 29-32,-1 0 15,89-29-15,-30-30 16,-88 59-16,0-58 16,-58 58-1,0-29-15,87 29 16,1 0-1,-30 0-15,-29 0 0,-58 0 16,87 0-16,-58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8T03:02:15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17148 7053 0,'30'29'78</inkml:trace>
  <inkml:trace contextRef="#ctx0" brushRef="#br0" timeOffset="1620.39">17207 7082 0,'0'29'203,"0"1"-171,0-1-32,29 29 46,0-28 64,-29-1-95,0 0 17,0 30 15,30-30-32,-30 0 16,0-58 251,0 0-267,0-30-15,0 1 16,0-1 0</inkml:trace>
  <inkml:trace contextRef="#ctx0" brushRef="#br0" timeOffset="6060.03">17383 7141 0,'0'58'250,"0"-29"-219,0 1-31,0-1 32,0 29-32,-30-28 15,30-1 1,0 29-1,0-28 1,0-1-16,0 88 16,0-88-16,0 1 31,0-1-31,0 0 16,0 0-1,0 59-15,0-59 16,0 1-16,0-1 15,0 0-15,0 0 16,0 1-16,0-1 16,0 29-1,0-28-15,0-1 16,0 30 15,0-30-31,0 0 31,0 0-31,0 1 0,0-1 16,-29 0 0,29 0-1,0 30-15,0-30 0,0 0 16,0 30 0,-29-30-16,29 0 15,0 59 1,0-29-1,0-30-15,-59 0 16,59 1-16,0-1 16,0 0-16,0 30 0,0-30 15,0 0-15,-29 59 32,29-30-17,0 1-15,-29-30 16,29 1 31,0-1-32,0 29 1,0-28 0,0-1-1,0 29 1,0-28-16,0-1 15,0 0 1,0 30 0,0-30 31,0 0-32,0 30-15,0-30 0,0 0 16,0 1-1,29-1-15,-29 0 16,29 0-16,-29 1 16,29-1-1,-29 0 1,0 0-16,0 1 16,0 28-1,30-29-15,-30 1 0,0-1 47,0 0-47,0 0 16,0 1-1,0-1 1,0 0-16,29 0 16,-29 1-16,0-1 62,0 30-31,0-30 16,0 0-31,0 0 62,0 1-16,0-1-15,0 0-31,0 0 0,0 59-16,0-59 15,0 1-15,0-1 16,0 29-16,0 60 31,0-89-31,0 0 16,0 30-16,29-1 47,-29-29 31,0 30-63,0-30 17,0 0-17,0 1-15,0 28 16,0-29-16,0 1 15,0-1 1,0 30 15,0-30 16,0 29-47,0-28 16,0-1-1,0 0-15,0 0 16,0 1-16,0-1 0,0 0 16,0 59 46,0-59-31,-29 0 235,-30-29-219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8T03:11:29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13491 7258 0,'87'0'125,"1"29"-109,-59 88-16,-29 0 15,59 29-15,-59-58 0,29 58 16,-29 30-1,0-59-15,0-29 16,0 29-16,0 0 16,0-29-16,0 29 15,-29-59-15,0 59 16,-1 30-16,-28 87 16,-1-176-16,30 59 15,0-29-15,29-29 16,-59-1-16,59-29 15,-29 1 64,0-1-48,0 0 63,-30-29-79,30-29 1,-1 0-16,1-1 15,0-28-15,-30-1 16</inkml:trace>
  <inkml:trace contextRef="#ctx0" brushRef="#br0" timeOffset="1540.42">17529 7170 0,'58'0'32,"-58"117"-32,0 0 15,30-29-15,-30 29 16,0 0-16,29 29 0,-29-87 16,0 28-1,0-28-15,0-30 0,0 0 16,0 59-16,0 29 15,0-29 17,0 58-32,0 30 15,0-117-15,0 58 16,0-59-16,0 1 16,0 28-16,0-28 15,0 29-15,0-30 16,0 1 93</inkml:trace>
  <inkml:trace contextRef="#ctx0" brushRef="#br0" timeOffset="3047.18">22386 7082 0,'0'29'62,"30"59"-46,-1 29-16,-29 59 0,0-30 15,0 30-15,0 58 16,0-59-16,0 118 16,0 0-16,0-89 15,0-116 1,59 88-16,-30-30 16,-29-58-16,0-59 0,0 30 15,0 28 1,0-57-1,0 57 1,0-28 0,0 87-16,0-58 15,0-29-15,0-30 16,0 59-16,0-59 16,0 29-1,0-28 1,0-1 62</inkml:trace>
  <inkml:trace contextRef="#ctx0" brushRef="#br0" timeOffset="12249.24">9599 12876 0,'29'0'141,"59"0"-126,58 0-15,-58 0 16,58 0-1,-29-29-15,29 29 16,-58 0-16,0 0 16,58 0-16,-87 0 15,-30 0 1</inkml:trace>
  <inkml:trace contextRef="#ctx0" brushRef="#br0" timeOffset="17319.12">9599 13900 0,'87'0'125,"1"0"-109,-29 0-16,175-58 15,-176 58-15,-28 0 16,116 0-16,0-59 16,1 1-16,-89 58 15,-29 0-15,30 0 16,-30 0 0,0 0 15,1 0 0,-30-30 0</inkml:trace>
  <inkml:trace contextRef="#ctx0" brushRef="#br0" timeOffset="18314.41">10594 13432 0,'29'29'62,"0"-29"-46,-29 30-1,29-1-15,1 0 16,-1-29 0</inkml:trace>
  <inkml:trace contextRef="#ctx0" brushRef="#br0" timeOffset="20523.04">10769 13637 0,'-58'58'187,"-30"-58"-171,59 59 0,-30-30-1,30-29 1,0 29-16,-1 1 31,30-1 32,-29-29-17,29 58-46,0-28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8T03:12:51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 6877 0,'30'0'172,"57"0"-156,-87 59-1,0 87 1,0-117 0,30 1-16,-30 28 15,0-29 1,0 30-16,0-1 15,0-28-15,0 57 16,0 1-16,0-29 16,-30-30-1,30 59-15,-29-88 16,29 29-16,-29 59 16,-30-30-16,30 59 15,0-58 1,29-30-1,0 30-15,-29-30 16,-30 59-16,59-30 16,0-28-1,0 28 1,0 1-16,0 28 0,0-28 16,0 29-16,0-59 15,0 88-15,-29-58 16,-1-30-16,30 29 15,0 1 17,0-30-32,0 30 62,0-1-46,0 59-1,0-87 1,0 87-16,0-59 16,0 1-1,-87 28 1,57-57-16,30 28 16,0-29-1,0 30-15,0 0 16,-29-30-16,29 59 15,0-59-15,0 59 16,0-59-16,0 205 16,0-146 15,0 0-31,0-30 16,0-29-1,0 1-15,0 28 16,0-29-1,0 1 17,0 28-32,0-29 15,0 88-15,0-58 16,88 146 0,-88-147-16,0 30 15,0 29 1,0-58-16,0 29 15,0-59-15,0 59 16,0-59-16,0 0 16,0 0-16,0 88 31,-59 30 0,59-59-31,-29-1 0,29-28 16,0-30-16,0 30 15,0 28-15,0-57 16,0 57-16,0-28 16,0 29-1,59-30-15,-30-28 16</inkml:trace>
  <inkml:trace contextRef="#ctx0" brushRef="#br0" timeOffset="25362.02">23469 2605 0,'88'0'187,"58"58"-171,118 118-16,-60-59 15,-57 0-15,58 59 16,-59-118-16,59 118 16,-147-118-16,-28 30 15,-30-59-15,58 30 16,-58-1-16,0 30 16,0 58-16,0-58 15,0 59-15,0-1 16,0 59-1,0 29-15,0 117 16,0-58-16,0-118 0,0 1 16,0-30-1,0 30-15,-29 28 16,29-86-16,0 116 16,0 0-16,-59 58 15,59-58 1,0 59-16,0-88 0,-87 29 15,87 0-15,-30 29 16,30-28-16,0-118 16,0 29-16,0 59 15,0 0 1,0-88-16,0 58 0,0 59 16,0-58-16,0 29 15,0-30-15,0 59 16,0-117-16,0 59 15,0 29-15,0 29 16,-29 0-16,29 0 16,0 0-1,0-117-15,0 59 16,0-59-16,0 59 16,0-1-16,0-116 15,0-1-15,0 118 0,0-1 16,0 59-16,0-29 15,0 29 1,0-117-16,0 59 16,0 175-16,0-117 15,0 176-15,0-117 16,0 58-16,0-88 16,0-87-16,0-1 15,29-28-15,-29-60 16,30 60-16,-1 28 15,29-28-15,1 57 16,-59-28 0,29-59-16,0-29 0,-29-30 31,0-28-15,0 28-16,0 30 15,0-30-15,0 1 16,0-30-16,0 0 94,0 30-63,-29-59-16,0 29-15,-59 1 16,30-30 0,-1 0-16,-58 29 15,0-29-15,29 0 16,0 29-16,-117 59 16,30-59-16,-30 30 15,29-59-15,59 0 16,-87 87-16,116-28 15,29-30 1,30-29-16,-30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18T03:15:12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4361 13081 0,'87'0'125,"-28"0"-109,87 0-16,-87-29 16,58 29-1,29-30-15,-117 30 0,1 0 16,-1 0-16,29 0 16,-28 0-16,28 0 15,-28 0-15,28 0 16,30 0-16,-30 0 15,30 0-15,-59-29 16,1 29 0,28 0-1,-29 0 48,1 0-48,28 0-15,-28 0 16,-1 0-16,29 0 16,-28 0-1,-1 0-15,59 0 16,-59 0-16,88 0 31,59 0-31,-89 0 16,89 0-1,-88 0-15,-30 0 16,1 0-16,-30 0 16,0 0-16,0 0 15,1 0 1,-1 0-16,0 0 16,1 0-1,28 0-15,-29 0 16,1 0-16,28 0 15,-29 0 1,30 59 0,-1-59 15,-28 0-15,-1 0-1,29 0 16,60 29-31,-89-29 16,0 0-16,30 0 16,28 0-16,-57 0 15,-1 0 17,0 29 264,0-29-233,1 0-47,-1 0 15,29 0-31,-28 0 15,28 0-15,1 0 32,-30 0 15,0 0 203,30 0-235,-30 0 1,0 0-16,1 0 15,-1 0 1,0 0 0,0 0-16,1 0 47,28 0-32,-29 0-15,1 0 16,-1-29 15,0 29 16,1 0-47,-1 0 16,29-29-1,-28 29-15,-1 0 16,117-30-16,-117 30 15,1 0-15,-1-29 594,-29 0-563,-59-30 16,59 1-15,-29 29-1,29-1-16,-29 1-15,29-30 32,0 30 15,0 0-32,0-30-15,0 30 16,0 0-16,0 0 15,0-30 1,0 30-16,-29 0 16,29-30 15,0 30-31,-30-30 16,1 30-16,0 0 15,29-1-15,0-57 16,-29 28-1,29 30 1,0 0 0,-30-30-16,1 59 15,0-29-15,0 29 235,-59 0-235,-88 0 0,59 0 15,-117 0-15,-59 0 16,1 0-16,204 0 16,0 0-1,-87 0-15,28 0 16,89 0-16,28 0 0,-87 0 15,0 0-15,59 0 16,-30 0 0,30 0-16,-89 0 0,59 0 15,30 0-15,-59 0 16,58 0 0,-28 0-16,57 0 15,-57 0-15,57 0 16,1 0-1,0 0 1,-1 0 31,1 0-16,0 0-15,-59 0-16,59 0 15,0 0-15,-59 0 16,29 0 0,-58 0-16,0 29 15,59 0 1,-30-29-16,-29 0 16,29 0-16,59 0 15,-59 0 79,59 30-78,-1-30-1,-28 0-15,29 29 16,-1-29 140,30 29-125,0 0-15,-29 30 0,29-30-1,0 0-15,0 1 16,0 28-1,0-28 1,0 28 0,0-29-1,29 30-15,-29-30 32,0 30-32,30-1 15,-30-29 1,0 30-1,29-1-15,-29-28 63,0 28-32,0-28 16,0-1-31,0 29-1,0 1 63,0-30-62,0 0 0</inkml:trace>
  <inkml:trace contextRef="#ctx0" brushRef="#br0" timeOffset="2295.37">8809 11940 0,'29'0'125,"88"-30"-78,117 1-31,-29-29-1,-30 58-15,-28-59 0,-118 59 16,59 0-16,-59-29 15,30 29-15,-1 0 32,59 0-32,-88 0 15,88 0-15,-58-29 0,-30 29 16,0 0-16,30-30 16,-30 30 30,88 0-30,30 0-16,-30 0 16,58 0-16,1 0 15,-59 0-15,-29 0 16,-30 0-16,1 0 47,29 30-16,-59-1 0,59-29-31,-59 29 16,29-29-16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20T04:02:33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9921 5882 0,'29'30'234,"0"-30"-234,0 0 47,88 0-47,-58 0 16,29 0-16,-30 0 0,59 0 15,-58-30-15,-1 30 16,-28 0-16,-1 0 16,0 0 202,30 0-202,-30 0-16,0-29 219</inkml:trace>
  <inkml:trace contextRef="#ctx0" brushRef="#br0" timeOffset="3386.85">11589 5882 0,'0'30'156,"29"-30"-141,29 0 1,-28 0-16,-1 0 16,0 0-1,0 0 17,1 0-32,-1 0 0,0 0 15,59-30 63,-59 30-78,0 0 110,1 0-95,-1 0-15,0 0 16,1 0 31,28 0-47,-29 0 15,1 0-15</inkml:trace>
  <inkml:trace contextRef="#ctx0" brushRef="#br0" timeOffset="7414.54">9833 4800 0,'0'87'188,"0"-57"-173,0 57 1,0-28-16,0 29 16,0-30-16,0 59 15,0-87-15,0 87 16,0-59-16,0 30 15,0-59-15,0 59 16,0-30 0,0 30-16,29-58 15,-29 87-15,0-59 16,0 30-16,0-59 0,0 0 16,0 30-16,29-30 15,30-58 235,-30 0-234,0 29-16,30-30 0,-30 1 31,59 29-31,-59 0 16,0 0-16,1 0 0,28 0 15,-58-29-15,29 29 32,1 0-32,28 0 15,1 0 1,58-29-16,-88 29 0,147 0 15,-59 0-15,29 0 16,-29 0-16,0 0 16,0 0-16,-58-30 15,-1 30 110,-28 0-109,-1 0 0,29 0-16,30 0 15,-29 0-15,58-58 16,-88 58-16,0 0 15,0-29 64,1 29-64,28 0-15,-28 0 16,-1 0-16,29-30 359,-28 30-359,-1 0 0,0 0 31,30 0 79,-30 0-95,0 0 17</inkml:trace>
  <inkml:trace contextRef="#ctx0" brushRef="#br0" timeOffset="11222.19">9745 4858 0,'88'0'265,"58"0"-249,117 0-16,1-58 15,-89 58-15,-58-30 16,88-28-16,-146 58 0,87-59 16,-117 59-1,30 0 1,-30 0-16,0 0 16,1 0 30,57-29-30,-28 29 0,0 0-1,-1-29-15,1 29 94,-1-30-78,-29 1-1,59 29 63,-59 0-78,1 0 16,57 0-16,-57 0 16,28 0 31,-28 0 218,-30 29-265,0 30 16,0-30-1,0 0-15,0 1 16,0-1 0,0 0 15,0 1-15,0-1-16,0 29 15,0-28 1,0-1 15,0 29-15,0-28-16,0-1 15,0 0 1,0 30 15,0-30 0,0 0 16,0 30-15,0-30-32,0 0 31,0 30 0,0-30-31,0 0 16,0 59-1,0-59 1,0 1 0,0 28 46,29-29-46,-29 1 31,29 28-32,-29-29 1,0 1-1,29-1 17,-29 30-17</inkml:trace>
  <inkml:trace contextRef="#ctx0" brushRef="#br0" timeOffset="33593.25">14076 4507 0,'-29'0'32,"-30"-29"-17,1-1 32,28 30-16,-28 0-15,58-29 0,-30 29 30,-57 0-30,57 0-16,-57 0 16,28 0-16,30 0 15,0 0-15,-1 0 16,1 0 15,0 0-31,0 0 0,-30 0 31,30 29-31,29 1 16,-30-1 0,-28-29 15,29 29 0,-1 0-15,1-29-1,29 30 1,-58 57-16,-1 31 16,30-60-16,0 30 0,-30-30 15,30 1 1,0-30 0,-1 59-16,1-59 15,29 0-15,-29-29 0,0 59 16,-1-30-1,30 1 1,-58 28 0,28 1-16,1-1 15,29 1-15,0-1 16,0-29 0,0 30-16,0-30 15,0 0 1,0 30 15,0-30-15,0 1-16,0-1 15,29 0-15,1 0 0,-30 1 16,29 28-16,-29-29 16,0 1-16,59 28 15,-30-58-15,29 59 16,1-30-1,-30 0 1,0 0 0,30-29 15,-1 30-31,-28-1 16,-1-29-16,0 0 0,30 0 15,28 0-15,-57 29 16,58-29-1,-59 0-15,0 0 16,0 0 15,1 0-31,57-29 16,1 0 0,-29 29-16,58-30 0,-59-28 15,1 29-15,-1-1 31,1 1-15,-59 0 0,29 0-1,0-1-15,-29 1 16,30-59 0,-30 30-1,29-1 1,-29 1-16,88-30 0,-88 59 15,0-30-15,29-58 0,-29 88 32,0-59-32,29 59 0,-29-59 0,0 29 15,29-28 17,-29 57-32,0 1 0,0 0 31,0 0-16,0-1 1,0 1 0,0 0-16,0-30 15,0 30 1,0 0 62,-29 0-62,0-1-1,0 1 17,-1 29 30,1-29-31,0-1 16,-30 1-16,1 29-15,29 0-16,-30 0 0,1 0 16,28 0 15</inkml:trace>
  <inkml:trace contextRef="#ctx0" brushRef="#br0" timeOffset="71916.17">2663 7404 0,'-117'0'125,"0"0"-109,0-29-16,0 29 16,-29 0-16,29 0 15,-59 0-15,1 0 16,-30 0-16,176 0 15,-118 0-15,118 0 16,0 0-16,-1 0 94,1 0-79,0 0-15,0 0 204,-30 0-204,1 0 0,28 0 15,-28 0-15,-88 58 16,87-29-16,-58-29 15,88 0 1,-1 0 62,1 30-47,0-30 32,0 29-47,29 0-1,-30 0-15,30 1 0,0 58 31,0-30-31,-58 59 0,29-58 16,-30 28-16,59-57 0,-29 87 16,29-88-16,0 0 47,0 1-47,0-1 0,0 0 31,0 0 0,0 59 141,88-59-156,58 1-1,-29-30 1,29 29-16,59 59 0,-88-59 15,-58-29-15,87 0 16,-87 0 0,-1 29-16,1-29 62,-1 0-62,59 0 16,59 0-16,-30 0 15,59 0-15,-117 0 16,-30 0-16,59 0 16,-87 0 124,-1 0-140,29 0 16,1 0 0,-30 0-1,30 0-15,-30 0 16,0 0-1,30 0 64,-30 0-79,0 0 0,0 0 734,-29-29-625,30 0-46,-1 29-63,-29-59 31,0 30 0,0 0-15,0-1 0,0-28-1,0 29 1,29-1-1,-29-28 17,0 29-1,0-1-15,30-58-1,-30 59 1,0 0 46,0-30-46,0 30-16,0 0 16,0 0-16,0-1 15,0 1-15,0 0 31,0 0-31,0-30 47,0 30 0,0 0-47,0-30 16,0 30-1,0-1 48,0 1 109,0-29-157,0-1-15,-59 30 235,30 29-220,-59-29 1,29 29-16,-58 0 0,0 0 31,59 0-31,-118 0 0,88 0 16,30 0 0,-59 0-16,58-30 15,30 30-15,0 0 0,0 0 16,-1-29 46</inkml:trace>
  <inkml:trace contextRef="#ctx0" brushRef="#br0" timeOffset="80114.85">14720 7258 0,'29'0'266,"-29"29"-266,29 0 31,-29 0-31,0 1 0,0-1 15,0 0-15,0 30 0,0-30 32,0 0-32,0 30 47,0-30-16,0 0-31,29 1 15,1-1 1,-30 0 0,0 0-16,0 59 15,29-29 1,-29 28-16,0-57 16,0 28-16,29 30 15,-29-59 16,0 1-31,0 28 16,0 1-16,29 28 0,-29-57 16,0 28-16,0 30 0,0-59 31,0 0-15,59 30-1,-59-30 1,0 59-1,0-59-15,0 30 16,0-1-16,0-28 16,29-30 265,30 0-265,29-30-1,58 30-15,-88 0 16,30-29-1,-59 29-15,59 0 0,-58-29 16,-1 29 0,29 0-16,-28 0 15,-1 0-15,0-29 16,0 29 0,88 0-1,-58-30-15,29 30 16,29 0-16,88 0 0,-88 0 31,58 0-31,-116 0 0,-1 0 0,-28 0 297,-1 0-297,0 0 0,59-58 16,-88 29-16,0-30 0,0 30 15,0-1-15,29-28 16,-29-59 15,29 88-31,-29-1 16,88-116-16,-88 58 15,0 59 1,0-30-16,0-28 16,29 28-16,-29-29 0,0 59 15,0-59-15,30 59 31,-30 0-31,0-59 0,0 59 16,0-1 0,0-28-16,0 29 0,0-1 15,0 1-15,0-29 32,0 28-1,0 1-31,0-29 15,0 28 17,29-28-32,-29 29 265,-88 29-249,-58 0-16,29 0 16,-88 87-16,29-57 15,89 28-15,-30-58 16,87 0-1,-28 0 1,29 0 15,-1 0 1,-58 59-32,30-59 15,-59 0-15,58 0 16,-28 58-16,28-58 0,-58 0 0,58 0 31,-28 0-31,28 0 16,-29 0-16,59 0 15,-59 0-15,30 29 16,-1-29 0,30 0-16,-30 0 15,-28 0-15,28 88 16,-58-88-16,88 0 15,-30 0-15,30 0 16</inkml:trace>
  <inkml:trace contextRef="#ctx0" brushRef="#br0" timeOffset="102190.09">15919 5326 0,'-29'30'141,"29"-1"15,29 29-140,1-28-16,28-30 125,1 0-125,116 0 0,-28-117 31,145-118-31,-28 31 16,-60 28-16,-116 88 15,29-29-15,-58 59 16,-1-30-16,-28 29 16,57-58-16,-87 88 15,59-59 1</inkml:trace>
  <inkml:trace contextRef="#ctx0" brushRef="#br0" timeOffset="143840.43">14134 11208 0,'-29'-29'31,"0"29"32,-88-59-48,0 30 1,29 0-16,0 29 16,-58-59-16,58 59 0,-175 0 15,29 0-15,29 0 0,29 0 16,-58 0-16,0 0 16,-117 0-1,58 0 1,-58 0-16,58 0 0,-58 0 15,59 0-15,87 0 16,29 0-16,-58 59 16,176-30-16,-1 0 0,-58 1 15,88-30 1,-30 29 0,1 0-1,58 0-15,-59 30 0,-58 87 31,117-117-31,-29 30 16,0-1-16,29-28 16,-59 87-1,59-29 1,0-1-16,-29 30 0,29-58 31,0-30-15,0 30-16,0-30 15,0 59-15,29-59 16,0 0-16,-29 1 0,30 28 16,28-29-16,1 1 0,-30-30 15,29 29-15,-28-29 32,58 29-17,-59-29-15,59 29 16,87 30-16,1-30 15,146 118-15,-118-118 16,148 146 0,-89-175-16,-29 59 15,-117-59-15,-58 0 16,58 0-16,-88 0 0,29 0 16,-28 0-16,-1 0 15,0 0 1,30 0-1,29 0-15,29 0 0,58 0 16,30 0 0,29 0-16,0 0 0,0 0 31,-58 0-31,-88 0 0,58 0 0,-117 0 31,59 0-31,-59 0 31,59 0-31,-29 0 16,28 0-16,-57 0 31,57-59-31,60 1 16,-1-59-16,-29 58 0,59-29 16,-88 1-16,58 57 15,-29-87 1,0 88-16,-59-29 0,1-1 15,29 1 32,-88-1-47,0 0 16,29-87-16,-29 58 16,0 30-16,0-59 15,0 58-15,0 1 16,0-1-16,0 30 31,0-59-31,0 59 0,-29 0 16,0 29-1,29-30-15,-30 1 0,1 0 0,0 0 16,29-1 15,-147-28-31,30 58 16,30 0-16,-30-29 15,87 29-15,-28 0 16,28 0 0,1-30-16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20T04:15:48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5736 8077 0,'29'29'47,"30"0"0,-30 1-47,-29-1 15,29 0 1,30 30 0,-59-30 15,0 0-31,29 1 15,0-89 126,-29-117-141,30 89 16,-30-89-16,117-29 15,-88 59 1,29 0-16,-58 87 0,59-29 31,29 1-31,0-30 0,-88 87 0,0-28 47</inkml:trace>
  <inkml:trace contextRef="#ctx0" brushRef="#br0" timeOffset="29586.45">1464 7755 0,'-88'29'157,"29"59"-142,30-59-15,-88 59 0,0-59 16,58 1 0,-28-1-16,57 0 0,30 0 109,-29 1-109,0-1 0,29 0 16,-29 30-1,29-30-15,-30 0 16,30 30-16,-29-1 15,-29 89-15,-1 28 16,59-145-16,-29 87 16,-1 29-1,30-117-15,0 0 16,0 1-16,0-1 16,0 0-16,0 0 0,0 30 15,-29-30 1,29 1-16,0 57 15,0-57-15,0-1 16,0 29-16,0-28 31,0-1-15,0 29 0,0 1-1,0-30-15,0 59 94,29-59-78,1 1-16,87-1 15,-29 29-15,-30-58 16,-29 0-1,1 0 48,28 30-47,-29-30-1,1 0-15,28 29 16,-29 0-16,30 30 15,29-59 1,-59 0 0,0 0-16,1 29 47,-1-29-16</inkml:trace>
  <inkml:trace contextRef="#ctx0" brushRef="#br0" timeOffset="30871.75">3190 10242 0</inkml:trace>
  <inkml:trace contextRef="#ctx0" brushRef="#br0" timeOffset="36250.68">8721 8487 0,'58'0'94,"1"29"-79,-30 0 1,0 59-16,1-59 16,-1 0-1,0 1 16,0-30 48,30 0-64,29-59 1,-30-29-16,59-87 0,-29-147 15,29 176 1,-58-1-16,28-58 16,1-29-16,-58 30 15,-30 145 1,29 1-16,0 28 0,-29-28 16,29 28-1,1-57 16,28 57-31,-29 1 16,1-29-16,-30 28 16</inkml:trace>
  <inkml:trace contextRef="#ctx0" brushRef="#br0" timeOffset="42770.54">11589 7228 0,'29'0'47,"0"117"-47,-29-87 15,59 87-15,-59 0 16,0-59 0,29 89-16,-29-30 0,0-30 15,29 60-15,-29-118 16,0 88-16,59 0 16,-59-88-1,0 59-15,0-59 0,0 1 16</inkml:trace>
  <inkml:trace contextRef="#ctx0" brushRef="#br0" timeOffset="47201.18">12905 10155 0,'59'0'140,"-30"-30"-124,0 30-16,30 0 16,-1-29-1,59 29-15,-58-29 16,58 29-16,29 0 16,-116 0-16,116 0 0,-88 0 15,1-59-15,-30 59 31,1 0-31,-1 0 47,0 0-31,88-58 0,-29 58-1,-59 0 1,0 0 62,1 0-62,-1 0-1,0 0 1,0 0-1,30 0 1,-30 0-16,1 0 94</inkml:trace>
  <inkml:trace contextRef="#ctx0" brushRef="#br0" timeOffset="51192.28">16036 10623 0,'88'0'172,"88"0"-141,-59 0-31,29 0 0,147 0 16,-147 0-16,-29 0 16,59 0-16,-118-29 0,-28-1 15,-1 30 1,0 0 62,0 0-62</inkml:trace>
  <inkml:trace contextRef="#ctx0" brushRef="#br0" timeOffset="57018.67">23908 8516 0,'-29'0'0,"0"-29"110,-1 29-79,1 0-16,-59 0-15,30 0 0,-30 0 16,29 0-16,1 0 16,-1 0-16,30 0 15,-29 0 1,-1 0-16,1 0 16,-1 0-16,-29 0 15,59 0-15,0 0 16,-30 0-16,1 0 15,-1 0-15,-29 0 16,59 0-16,-29 0 16,-1 0-1,30 0 1,-30 0-16,30 0 0,0 0 16,-30 0 15,30 0-16,0 29-15,-1-29 16,-28 58-16,29-28 16,29-1-16,-30 0 15,-28 30-15,29-59 16,-1 29 0,1 0-1,-29 59-15,28-59 16,30 1-1,-29 28-15,29-29 16,-29-29-16,-1 176 16,1-147-16,29 0 0,-29 59 15,29 0-15,0-29 0,-29 28 16,29-57-16,0-1 16,0 59-1,0-59 1,-30 29-16,30-28 15,0 28 17,0 1-32,-58-1 15,58-28 32,0 28-31,29 1 15,0-59 78,1 0-62,-1 0-31,0 0 0,59 29-16,0-29 0,0 88 15,58-88-15,-117 0 16,0 0 15,-29 29-31,59-29 16,-1 0-16,1 0 15,0 0-15,58 0 0,-59 0 16,88 0-16,-116 0 31,28 0-31,-29 0 94,30-29-94,-30-1 31,30 1-31,-59 0 16,29 0-1,0-1 1,1 1 0,-1-29-1,0 28-15,0 1 32,30-29-1,-30-1-16,-29 30-15,29-59 16,1 88 15,-1-59 1,0 30-32,-29 0 15,0 0 1,29-1-16,-29-28 15,30-1 17,-30 30-17,0 0 1,0 0-16,58-30 16,-58 0-16,0 1 0,0 29 31,0-1-31,0 1 15,29-88 1,-29 88-16,0 0 63,0-1-32,0 1-31,0 0 15,0 0-15,0-1 32,0 1-17,0 0 32,0-1-16,-29 1-31</inkml:trace>
  <inkml:trace contextRef="#ctx0" brushRef="#br0" timeOffset="60588.13">14515 6321 0,'0'29'63,"0"1"-48,0-1-15,0 30 0,29-59 141,147-30-125,28-145-1,1 116-15,117-233 0,0 28 16,59 30-16,-1-59 15,-58-28 1,-30-31-16,-28 89 0,-118 117 16,-58 29-1,-30 58-15,-28 30 0</inkml:trace>
  <inkml:trace contextRef="#ctx0" brushRef="#br0" timeOffset="65882.8">4946 10301 0,'175'0'250,"-28"0"-250,28 0 15,-58 0-15,-58 0 0,29 0 32,-30 0-32,59 0 15,-29 0-15,29 0 0,0 0 16,-88 0-16,89 0 16,-60-29-16,-29 29 15,1 0-15,-1 0 16,0 0-16,30-30 15,-1 30-15,-29 0 16,1 0-16,-1 0 16,0 0-16,0 0 15,1 0-15,28 0 16,-29 0 0</inkml:trace>
  <inkml:trace contextRef="#ctx0" brushRef="#br0" timeOffset="67710.85">10564 10242 0,'59'0'266,"29"0"-235,-1 0-31,-28 0 16,29 0-16,-30 0 0,30 0 16,-59 0-1,1 0 1,28 0-1,-29 0 17,30 0-32,-30 0 15,30 0 1,-30 0-16,59 0 0,0-58 16,-59 58-1,29 0-15,-28 0 16,28 0 46,-29 0-62,1 0 0,87-29 0,-59-1 16,30 1 0,-29 29-16,87-88 15,-88 59 1,-28 29-16</inkml:trace>
  <inkml:trace contextRef="#ctx0" brushRef="#br0" timeOffset="75209.64">19431 16358 0,'146'0'204,"30"0"-204,-59 0 15,0 0-15,0 0 16,29 0-1,-116 0-15,28 0 0,-29 0 16,1 0 0,-1 0 62,29 0-63,1 0 1,-30 0 0,0 0 15</inkml:trace>
  <inkml:trace contextRef="#ctx0" brushRef="#br0" timeOffset="77672.78">21450 14720 0,'59'87'172,"-59"1"-156,0 88-16,29-30 15,-29-58-15,88 87 16,-88-116-16,0 58 15,29-29-15,-29-30 16,29 1 0,-29-30-16,0 0 0,0 30 31,0-1-31,0 30 16,0-29-16,88 58 15,-88-88-15,0 0 0,29 118 16,-29-118-1,0 29 1,29-28 187</inkml:trace>
  <inkml:trace contextRef="#ctx0" brushRef="#br0" timeOffset="79851.92">21479 14661 0,'30'0'109,"-30"-117"-109,117 117 16,0 0-16,117 0 31,58 0-31,-204 0 15,88 0-15,58 0 0,-29 0 0,-30 0 16,59 0-16,-58 0 31,117 0-31,-206 0 16,89 0-16,-30 0 16,30 0-16,-59 0 0,29 0 15,-58 0-15,58 59 16,-116-59-16,57 0 15,-57 0 17,28 0-17,-29 0-15,1 0 32,-1 0-32,0 0 0,30 29 15,-1 59 110,-58-59-94,30 59-31,-30-30 0,0 30 16,0-30 0,0 30-16,0 0 0,0 0 15,58 146 1,-58-205-16,0 59 16,0-29-16,0 28 15,0-57-15,0-1 16,0 29-16,0-28 31,0-1-15,0 29-16,0-28 0,0 28 15,0 30-15,0-59 16,0 1 0,-88 28 109,-117-58-110,30 0-15,-30 0 16,-88 0-16,-58 0 15,-117 0-15,58 0 16,-58 0 0,117 0-16,-59 0 15,176 0-15,-58 0 0,116 0 16,117 0 0,30 0-16,-29 0 78,58 29-63,-59-29 63,-58 30-78,0 28 16,-88 1-16,117-30 0,-58 0 0,-29 30 16,28-1-16,1-29 15,117-29-15,-59 30 32</inkml:trace>
  <inkml:trace contextRef="#ctx0" brushRef="#br0" timeOffset="88579.11">22474 12788 0,'88'0'203,"88"0"-203,-118 0 0,59 0 16,-29 0-16,-30 0 16,-28 0-1,28 0-15,1-29 16,-30 29 0,59 0 15,-30 0-31,118 0 15,-59 0-15,-29 0 16,-30 0 0,30 0-16,-29 0 15,-30 0-15</inkml:trace>
  <inkml:trace contextRef="#ctx0" brushRef="#br0" timeOffset="91857.02">15715 11413 0,'87'0'219,"89"0"-219,-88 0 15,117 0 1,116 58-16,-86 1 16,-89-59-16,-29 0 0,0 0 15,-29 0 1,-59 0-16,30 0 31,-1 0 16,30 0-47,-59 0 16,88 0-16,-58 0 0,-30 0 31,29 0-31,-28 0 0,-1 0 15,30 0 1,-1 0-16,-29 0 31</inkml:trace>
  <inkml:trace contextRef="#ctx0" brushRef="#br0" timeOffset="96616.26">12554 11120 0,'0'-29'0,"0"-30"63,-29-58-63,0 117 16,-30-58-16,1 29 15,-89-30-15,60 30 0,-31-30 16,1 30-16,30 29 0,-60-29 15,118 29 1,0 0 0,0 0-16,-1 0 0,1 0 31,0 0 31,-30 0-46,1 29-16,28 0 0,1 1 16,-59 57-16,59-57 15,-29 28 1,28 1-16,1-30 0,29 29 16,-29 1-16,-30 29 15,30-30-15,-88 147 16,0-59-16,88-87 15,-88 58-15,87-58 16,1-30-16,-29 59 31,58-1 63,-30-28-94,30 29 0,-58 29 16,-1 29-1,30-58-15,-30 0 16,30 29-16,-59-59 16,88 30-16,0-59 0,0 59 15,-29-88-15,29 29 16,-58 30-1,58-30 1,-30 30-16,30-1 78,0-29-78,0 1 0,30-30 16,-1 88-1,0-30-15,30 88 16,-1-87 0,1-1-16,87 30 15,-87-59-15,28 30 16,1-30-16,-29 0 0,-30-29 31,0 0-31,0 0 31,59 0 1,-29 0-32,87 0 0,-87-58 15,-1 58-15,1-29 16,28-1-16,-28 1 16,-30 0-16,0 0 0,59-30 15,-58 1 1,-1-1-1,0 30-15,30-30 0,-1-28 16,1-60-16,-1 59 16,59 1-16,-58-1 0,29 0 15,-1 0-15,-57 30 16,-1 58 0,0-30-1,0-28 1,88-88-1,-58 87 1,-59 1 0,0-1-1,58 1-15,1-60 16,-59 1-16,29-29 16,30 58-16,-59 30 15,58-30-15,-58 0 16,0-58-16,0 58 15,0 0-15,0-58 16,0 87 0,0-28-16,0 28 0,0-116 15,0 145 1,0 1-16,0-29 0,0 28 16,0-28 15,0 28 16,-87 89 93,28 0-140,30-30 16,-59 59-16,29-30 16,-58 1-16,30 28 15,57-87-15,1 0 31,29 30-31</inkml:trace>
  <inkml:trace contextRef="#ctx0" brushRef="#br0" timeOffset="98811.02">7872 13198 0,'-88'-29'297,"118"29"-282,145-30 1,-28 30-16,28 0 16,-116 0-1,-30 0-15,0-29 16,0 0-16,1 29 31,-1 0-15,0 0-16,0 0 0,1 0 15,-1 0-15,59 0 32,-59 0-32,0 0 0,1 0 15,-1 0-15,29 0 16,59 0-16,-58 0 15,29 0 1,-59 0-16,0 0 16,30 0-16,-30 0 15,0 0 1,30 0 0,-30 0 15,0 0-31,59 0 15,-59 0-15</inkml:trace>
  <inkml:trace contextRef="#ctx0" brushRef="#br0" timeOffset="103650.68">4770 13461 0,'-29'-29'188,"88"-59"-173,28 59 1,118-30-16,88 30 16,-1-59-16,-145 59 15,28 29-15,59 0 0,30-58 16,-176 58-16,-1 0 16,60-30-16,-118 30 15,0 0 1,0 0 15,30 0-31,0 0 16,87-58-16,-117 58 0,0 0 31,1 0-31,28 0 0,-29 0 16,1 0-16,-1 0 15</inkml:trace>
  <inkml:trace contextRef="#ctx0" brushRef="#br0" timeOffset="105139.99">2459 12935 0,'0'29'187,"0"29"-187,0 1 16,0-30 109,146-117-94,0 30-15,-117-59-16,30 117 16</inkml:trace>
  <inkml:trace contextRef="#ctx0" brushRef="#br0" timeOffset="105976.6">761 12935 0,'147'0'125,"28"0"-125,30 29 16,88 29-16,-176 1 0,-88-59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03-27T03:42:44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16827 5297 0,'0'59'360,"-30"-1"-345,1 1-15,-59 28 32,59-28-17,29-30 1,0 0 78,0 1-94,0-1 31,0 0-16,0 0 157,58-58-140,60-29-17,-89-1-15,59 30 16,-59 0-16,0-1 15,-29 1-15,29 29 16,-29-29 265,-29 29-265,0 0-16,0 0 47,-1 0 0,-28 0 31,-1-29-31,59-1 265,0 1-296</inkml:trace>
  <inkml:trace contextRef="#ctx0" brushRef="#br0" timeOffset="15770.12">18085 5619 0,'-29'29'406,"-1"-29"-359,-28 29 0,29 1-16,-1 28 0,1 1-15,29-30 15,-29 59 188,29-59-219,0 0 15,-30 59-15,30-59 16,0-58 297,0-59-298,0 59-15,0 0 0,0-30 16,0 1-16,30 28 15,-1 30 1,-29-29 0,29 0 31,1 0 31,-1 29-63,0-30 32,0 30-16,30 0-31,-30 0 16,0-29-16</inkml:trace>
  <inkml:trace contextRef="#ctx0" brushRef="#br0" timeOffset="19593.12">17821 9423 0,'-29'29'47,"29"1"156,-29-1-203,-30 29 16,1 1-16,29 58 0,29-88 0,-117 88 31,117-58-31,0-1 15,-30 1-15,30-30 16,0 30 0,0-30-1,0 0 1,0 0 31,0 1 0,0-1-32,30 0-15,-1-29 16,29 29-16,1-29 16,-1 0-16,1 0 0,-30 0 15,0 0 1,30 0-1,-30 0 1,30-29-16,-1 0 16,1 0-16,-30-1 15,59-28 1,-88 29 15,29-1-31,-29 1 16,0-29-16,29 28 15,-29-28 1,0 29-16,0-1 16,0-28 15,0 28-31,0 1 16,0 0-1,-29-59 1,0 59-1,0 0 17,-1 29-17,1-59 1,0 30 0,0 29 124,-1 0-124,-28 0-1,-1 0-15,-58 0 16,88 0 0</inkml:trace>
  <inkml:trace contextRef="#ctx0" brushRef="#br0" timeOffset="21440.01">17909 11179 0,'-29'0'141,"-59"0"-126,-29 0-15,0 0 16,88 0 0,0 0-16,-30 0 31,30 0-16,0 0 1,29 29 15,0 0-15,0 30-16,0-1 16,0 30-16,0-29 15,29-30 1,-29 59-16,29-30 0,-29 1 0,29-30 15,1 0 1,-30 1 15,29-1-15,0 0 0,0 0-1,1 1 16,-1-30-31,29 58 0,30-58 32,-59 0-32,1 0 15,-1 0 1,0 0 0,1 0-1,-1 0 1,59 0-16,-59 0 31,0-29-31,-29 0 16,0-1-16,0 1 15,0 0-15,59-30 16,-59 1 0,0-1-1,0 1-15,0 28 16,29-28-16,-29 29 0,0-30 0,0 30 15,0 0 17,0-1-17,0 1-15,0-59 16,-29 59 0,29 0-16,-88 0 31,59 29-31,-30-59 15,-87 59-15,116 0 16,1-29-16,0 29 31,0 0-15,-1-30 15,1 30-15</inkml:trace>
  <inkml:trace contextRef="#ctx0" brushRef="#br0" timeOffset="65040.21">19343 5473 0,'29'0'531,"-29"29"-499,0 29-17,0 1 1,-29 29 296,29-59-296,0 0-16,-29 59 47,29-59-16,0-58 204,0-30-189,0 30-30</inkml:trace>
  <inkml:trace contextRef="#ctx0" brushRef="#br0" timeOffset="79287.82">19782 5912 0,'0'29'203,"0"0"-172,0 30-31,-58-1 16,28 1 15,30-1 32,0-29-63,0 30 15,0-30 1,-29 0-1,29-58 220,0-59-220,0 30-15,0-30 0,0 30 16,0-30-16,29 29 16,1 30-16,-1-59 15,-29 59 17,0 87 171,0-28-203,0-1 15,0 0-15,0 1 16,0 28-16,0 1 16,-29-30-1,29 29-15,0-28 47,0-1-31,0 29-16,0-28 15,0-1 173,0 0-173,0 0-15,0 1 32,0-1-32,0 59 15,0-59-15</inkml:trace>
  <inkml:trace contextRef="#ctx0" brushRef="#br0" timeOffset="85556.34">19870 10301 0,'0'-29'203,"-29"29"-171,-1 0-32,-28 87 93,58-28-61,0-30-17,0 0 63,0 1-46,58-30-1,-28 0-31,28-30 0,1 1 16,-30 0 15,0 0-16,-29-1-15,29 1 16,-29 0 15,30 0-31,-30-1 16,0 1 46,0 0-62,0 0 16,0-1 15,0 1 32,-30 29-48,-28 0-15,-30 0 32,30 0-32,28 0 0,-28 0 15,29 0 1</inkml:trace>
  <inkml:trace contextRef="#ctx0" brushRef="#br0" timeOffset="87624.65">19870 11793 0,'0'30'140,"0"28"-124,0-29-16,0 1 16,0 28-16,0-29 15,0 1-15,0-1 16,0 0-1,0 0 1,0 1-16,0-1 16,0 0 171,29-29-171,30 0-1,-30-58-15,0-1 16,0 1 0,-29 28-1,30-28-15,-30-1 16,0 30-16,0-29 16,0-1-1,0 30 251,-30 29-266,1 0 15,0 29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0.29126" units="1/cm"/>
          <inkml:channelProperty channel="Y" name="resolution" value="118.62069" units="1/cm"/>
          <inkml:channelProperty channel="T" name="resolution" value="1" units="1/dev"/>
        </inkml:channelProperties>
      </inkml:inkSource>
      <inkml:timestamp xml:id="ts0" timeString="2024-03-27T03:54:48.7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4-03-27T03:55:29.426"/>
    </inkml:context>
  </inkml:definitions>
  <inkml:trace contextRef="#ctx0" brushRef="#br0">13066 4168 0,'0'0'0,"0"0"0,0 0 0,0 0 0,0 0 0,0 0 16,0 0-16,0 0 15,0 0 1,0 0-16,0 0 16,0 0-16,0-15 15,0-1-15,0 1 32,17 0-32,-17 15 15,0-16 1,16 1-16,1 0 0,-17-16 15,16 1 1,1-1 0,15-30-1,67-123 1,-49 123 0,-17-1-16,-17 1 15,34-15 1,-1 14-1,1-14-15,32-1 16,-32-15-16,32 1 16,-16 14-1,16 0-15,-32 1 16,16-1 0,0 1-1,0 15-15,-33-16 16,33 0-1,0 1-15,16 15 16,-33-1-16,17 1 16,-16 15-1,-1 0 1,17 0 0,-33 0-16,-16 16 15,16-1-15,0 0 16,0 1-1,0-1-15,0 1 16,0-1-16,-17 0 31,17 1-31,-17 14 16,17-14-16,0 14 16,0-14-1,0-1-15,0 16 16,17 0-16,-17-1 15,-17 1 1,17 0-16,0-1 16,0 1-1,0 0-15,-16-1 16,-1 1 0,17 0-16,-16-1 15,-1 16-15,1 0 16,-17 0 15,0 0-31</inkml:trace>
  <inkml:trace contextRef="#ctx1" brushRef="#br0">10301 5999 0,'-29'-29'78,"-1"29"-47,-28-58-31,29 58 16,-1-30 0,1 30 30,-59 30-46,59-30 16,0 29-16,29 0 16,0 0-1,-59 30 1,30-30-16,0 30 16,29-30-1,0 29-15,0-28 16,0-1-1,0 0-15,0 30 16,0-30 0,0 0-1,0 59-15,0-59 0,0 1 16,0 28-16,0-29 31,0 1 0,29 57-15,0-57 0,-29-1-16,59 0 15,-1 0 1,-28 1-16,-1-30 31,0 0-31,30 0 16,-1 0-1,-29-30 1,1 30 0,87-29-16,-88 29 15,0-29-15,1 0 47,-1-1-47,-29 1 47,0-29-47,0 28 16,0 1-1,0-29 1,0 28-16,0-28 16,0-30-16,0 59 15,0-1 1,-29-87-16,29 88 31,0 0-15,-30 0 31,1-30 31,0 59-47,-1 0 0,-57 0-15,57 0-16,1 0 94</inkml:trace>
  <inkml:trace contextRef="#ctx1" brushRef="#br0" timeOffset="3932.08">11150 6029 0,'0'-30'250,"-30"30"-250,1 0 0,0 0 16,0 0-16,29 30 16,-88 28-16,88-29 15,-30 1-15,30 28 0,-58 1 31,29-30-15,-1 29 15,30-28 16,0-1 0,0 0-47,0 30 0,30-59 16,-30 29-1,58 0-15,-29-29 0,1 0 32,-1 0-17,0 0-15,59 30 0,-59-30 16,30 0-1,-30 0-15,0 0 0,1 0 16,28 0 15,-29 0-15,59 0-16,29-88 16,-29 59-16,-29-1 15,-30-28-15,29-1 16,-28 30-1,-30-30 32,0 30-31,0 0 0,0-30-16,0 1 15,-30 29 16,1-1-31,-59 1 16,59 29 15,-117-29-15,116 29-16,-87 0 0,30 0 16,-1 0-16,-58 0 15,116 0-15,-28 0 16</inkml:trace>
  <inkml:trace contextRef="#ctx1" brushRef="#br0" timeOffset="6928.23">12057 5473 0,'-30'0'109,"1"0"-78,-29 0-31,28 0 0,1 29 16,29 0 0,0 0-1,0 30 1,0-30 15,0 0-31,0 30 16,0-30-16,0 0 31,0 30-31,29 58 16,1-58-1,-1-30-15,59 29 16,-30-28 0,30-1-16,-59-29 0,30 0 15,-1 58 1,-28-58-1,28 0 17,-29 0-1,1 0 0,-1-29 16,-29 0-31,0-30-1,0 30 1,0 0-16,-29 0 16,29-1-16,0 1 15,-30-29 16,1-1 1,29 30-32,-29-1 15,29 1 32,-59-29 0,30 58-31,0-30-1,0-28 32,-1 29-16,30-1 16,-29 1 63,0 0-79,-30 29 172,30 0-187,0 0 468</inkml:trace>
  <inkml:trace contextRef="#ctx1" brushRef="#br0" timeOffset="8843.12">12935 5034 0,'0'-30'0,"-30"1"15,-28 29 110,-1 0-125,30 0 16,-29 29 0,28-29-16,1 0 15,-30 30 1,30-30-16,0 29 15,0 0-15,-1 0 0,-28 30 16,58-30 47,0 0-63,0 1 15,0 28-15,0-28 16,0-1-16,0 0 0,0 30 15,0-1-15,0 1 16,0-1-16,29-29 16,0 1 15,1 28-31,-1-58 16,0 0-16,0 0 15,1 0-15,28 0 16,30 0-16,-29 0 15,58 0 1,-59-29-16,30 0 0,0-59 16,-59 59-1,0 29-15,0 0 0,30-30 16,-30 30 15,1-58-15,-30 29-16,29-1 31,-29-28 0,0-1-15,-29 30-16,-1-30 31,30 30-31,-88-29 0,88 28 16,-29-28-1,0 29-15,0 29 16,-30-30-16,30 30 0,-30 0 31,30 0-31,-88 0 16,59-58-16,-30 58 16,59 0-16,-30-29 15,0 29 1,1 0 62</inkml:trace>
  <inkml:trace contextRef="#ctx1" brushRef="#br0" timeOffset="35794.54">13374 14632 0,'29'-29'328,"-29"-1"-328,0 1 203,0 0-203,0-30 16,29 30-1,-29 0-15,59-30 16,-59 30 46,0 0-62,0-1 16,0-28-16,0-1 16,0 30-1,0 0 1,0 0-1,0-1-15,0 1 32,0-30-32,0 1 0,0 29 15,-30-1-15,30 1 0,0 0 32,0 0-32,0-59 15,-29 59-15,29-1 0,0 1 31,0 0-31,-58-30 0,58 1 0,-30 29 16,30-1 15,0 1-15,-29-59-16,0 30 16,29-1 15,-59 1-31,30 28 31,29 1-31,0 0 0,-29-30 16,29 1-1,0 29 1,0-1-16,0 1 16,0 0 15,0-1-16,0 1 1,0 0 15,0-30-31,-59-28 16,30 28-16,29 30 16,0 0-1,0-59-15,0 59 16,0-59-1,0 58-15,0-28 16,0-1 0,0 1-16,0-30 0,0 30 0,0-1 15,0 1 17,0-1-32,0-29 0,0 30 15,0-1-15,0 30 16,0 0-16,0-30 15,0 30-15,0 0 0,0-1 16,0-28 0,0 29-1,0-1-15,0-28 0,0 28 16,0 1 0,0 0-16,0-59 0,0 30 15,0-1-15,0 30 16,0 0-1,0-30-15,0 30 16,0 0 0,0-30 15,0 30-31,0-30 16,0 1-16,0-1 0,0 30 15,0 0 1,0-1-1,0 1-15,0 0 0,0-59 0,0 59 47,0-59-47,0 59 16,0 0-16,0-30 16,0 30-16,0-1 15,0 1-15,0-29 0,0-1 16,0 1 15,0 28-31,0 1 0,0 0 16,0-59-16,0 59 31,0-30-15,0 30-1,0 0-15,0-1 16,29-28-1,-29 29-15,0-1 0,0-28 32,0 29-32,0-1 0,0 1 15,0-29-15,29 28 16,-29-57 0,0 57-16,0 1 0,30-30 31,-1 30-31,-29-29 15,0-1-15,29 30 16,-29-30 0,29 1-1,1-1-15,-30-28 0,29-1 16,0 58-16,-29 1 16,30-29-16,-30 28 0,0-28 15,0 29-15,29-1 16,-29-28-1,0 29-15,29-1 16,0-28-16,1-1 16,-30 30-1,0 0 1,0-59-16,29 29 0,-29 1 16,0 29-1,0-1-15,0-57 16,29 28-16,-29 1 0,0 28 15,0 1-15,0 0 16,0-30-16,29 1 16,-29-30-1,0 59 1,0-1 15,0-28-31,0 29 0,30-1 16,-30 1-1,0-29-15,0 28 32,0 1-32,0-29 0,29-1 15,-29 0-15,0 1 16,0 29-16,0-1 0,0 1 31,0-29-31,0 28 16,0-28-16,0 29 0,0-1 15,0-28 17,0 29-32,0-1 15,0 1-15,0-30 32,0 1-32,0-59 15,0 0-15,0 88 47,0-1-47,0-28 16,0-1-16,0 30 0,0-30 15,0 30 17,0 0-17,0-30 1,0 1-16,0 29 15,0-1-15,0 1 16,0 0 0,0 0-16,0-30 15,0 30-15,0 0 0,0-30 16,0 30 0,0-1-16,0 1 15,0-29 1,0 28 15,0 1-31,0-29 16,0 28 15,0 1-15,0 0-1,0 0 1,0-30-16,0 30 15,0-30 1,0 30 0</inkml:trace>
  <inkml:trace contextRef="#ctx1" brushRef="#br0" timeOffset="43093.92">13286 13227 0,'-30'-29'93,"1"29"-93,-176 29 16,30-29-16,-30 29 0,-29-29 16,-59 0-16,59 0 15,-58 0-15,-1 0 16,59 0 0,0 0-16,87 0 15,-87 0-15,117 0 0,-29 0 16,58 0-16,-29 0 15,29 0-15,-87 0 16,58 0 0,29 0-1,-29 0-15,58 0 0,-87 0 0,87 0 32,-58 0-32,-29 0 15,29 0-15,-59 0 0,89 0 16,-89 0-16,30 0 15,-30 0-15,59 0 16,-29 0-16,58 0 16,-29 0-16,-29 0 15,87 0-15,-58 0 16,29 0 0,-29 0-16,29 0 0,1 0 15,28 0 1,-58 0-16,59 0 15,28 0-15,-57 0 16,57 0-16,1 0 16,-29 0 15,28 0 47,-58 0 78,-29 0-156,0 0 32,-117 0-32,59 0 0,58 0 15,0 0-15,87 0 31,1 0-31</inkml:trace>
  <inkml:trace contextRef="#ctx1" brushRef="#br0" timeOffset="46886.17">13608 7579 0,'0'-29'360,"-59"29"-345,30 0-15,0 0 16,-88 0 0,58 0-16,-29 0 0,30 0 15,-30 0 1,-58 0-16,87 0 15,-29 88-15,1-88 16,-60 0-16,30 0 16,-29 0-16,-30 0 15,1 0-15,-1 29 16,-58-29 0,-29 0-16,87 0 0,-58 0 15,-59 0-15,118 0 16,-59 0-1,58 0-15,-87 0 0,87 0 16,1 0-16,58 0 16,58 0-1,0 0-15,30 0 16,0 0 0,0 0 30,-30 0-46,30 0 16,-30 0-16,-58 0 0,0 0 16,-29 0-1,-30 0 1,118 0-16,29 0 0,-1 0 16,1 0-1,0 0-15,0 0 16,-59 0-1,-29 0 1,-30 0-16,-57 0 0,-31 0 0,-28 0 16,87 0-1,1 0-15,58 0 0,0 0 16,58 0-16,30 0 47,-29 0-32,28 0 1,1 0-16,0 0 16,-1 0-16,-87 0 0,30 30 15,28-30 1,-29 0-16,59 0 0,-29 0 16,28 0-16,1 0 15</inkml:trace>
  <inkml:trace contextRef="#ctx1" brushRef="#br0" timeOffset="112251.6">3512 6116 0,'-29'-29'125,"29"88"-109,0 58-1,0 58-15,0-116 16,0-1-16,0-28 15,0-1 1,0 0-16,0 0 16,0 30-16,0 58 15,0-88-15,0 88 0,0-29 16,0 0 0,0 58-1,0-58-15,0 87 0,0-57 0,0-31 16,0-57-16,0-1 15,0 59 1,0-30-16,0 30 16,0-30-16,0 30 15,0-29-15,0 87 16,0-29 0,0-58-16,58-1 15,-58-29-15,30 59 0,-30-29 31,58-1-15,-58-28 0,0 57-16,0-28 15,59-1 1,-59 1-16,0 29 16,0-30-16,0 30 0,0-29 0,29 28 31,-29-28-31,29 58 15,-29-59-15,0 30 16,0-29-16,29-30 16,-29 0-16,30 30 15,-1-30 1,-29 30-16,0-1 0,0 30 16,0-59-1,0 0-15,0 59 0,0-29 0,0-30 31,0 0-15,0 1-16,0-1 16,0 0-16,0 59 15,0-30-15,0 30 32,0-29-32,0-1 15,0-29-15,0 1 16,0-1-1,0 0-15,0 1 110,0-1-110,0 0 0,0 0 15,0 1 17</inkml:trace>
  <inkml:trace contextRef="#ctx1" brushRef="#br0" timeOffset="130684.87">13081 8838 0,'29'0'594,"30"-29"-532,-118 29 1922,-58 0-1968,59 0-16,-118 0 16,59 0-16,-29 0 15,58 58-15,-58-58 16,58 29-16,29-29 16,30 0-1,0 0-15,-1 30 16,1-30-1,0 0 1,-30 0 0,30 0-16,-29 0 15,28 0-15,-28 0 16,29 0-16,-30 0 0,-29 0 16,30 0-1,-1 0-15,-29 0 16,59 0-16,-59 0 15,1 29 1,-1-29-16,-88 0 0,59 0 16,0 0-1,-29 0-15,58 0 16,-29 0-16,-29 0 0,58 0 16,29 0-16,-116 0 15,58 0 1,-59 0-16,30 0 0,-30 0 15,-58 0-15,59 0 16,-1 0 0,-29 0-16,88 0 0,29 0 15,1 0-15,28 0 16,0 0-16,30 0 16,0 0-1,0 0 1,-30 0-1,30 0 1,-88 0-16,-29 0 16,58 0-1,-88 0-15,30 0 0,-30 0 16,1 0-16,-30-88 16,29 88-16,1 0 15,28 0-15,30 0 16,30 0-16,-30 0 15,87 0 1,-28 0 0,28 0 15,1 0-15,0 0-16,0 0 31</inkml:trace>
  <inkml:trace contextRef="#ctx1" brushRef="#br0" timeOffset="146628.31">13081 11296 0,'-29'0'1610,"-1"0"-1610,-28 0 0,-59 0 15,0 29 1,29 0-16,0-29 15,30 0-15,-30 30 16,29-30-16,-28 0 16,-30 0-16,29 0 15,29 0-15,-58 0 16,-29 0-16,-30 0 16,-58 0-16,117 0 15,-58 0-15,-30 0 16,29 0-1,59 0 1,-59 0-16,30 0 16,-29 0-16,116 0 0,-116 0 15,57 0-15,-57 0 16,29 0-16,-30-88 16,59 88-16,-29 0 15,-118 0-15,89 0 16,-1 0-16,-87 0 15,87 0 1,1 0-16,58 0 0,58 0 16,0 0-16,30 0 15,0 0 1,0 0-16,-1 0 31,-28-29-31,29 29 16,-1 0-1,-57 0-15,57 0 16,-28-30 0,29 30-1,-1 0-15,-58 0 16,59 0 0,0 0-16,-59 0 15,59 0-15,-30-29 16,-28 29-1,57 0 1,1-29 93,0 29-93,0 0-16,-30-29 0,-58 29 31,-29-30-31,116 30 16,-57 0-16,57 0 0,1-29 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083E5-0DF5-4275-B320-5ACC395F333F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D7DF3-8198-497B-8E2C-0FB9B898D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6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D3DFC-1E82-4321-BA26-E10EC2EFD07D}" type="slidenum">
              <a:rPr lang="en-US"/>
              <a:pPr/>
              <a:t>13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CD8AD-AD8C-4923-A68B-B9D7C375DE62}" type="slidenum">
              <a:rPr lang="en-US"/>
              <a:pPr/>
              <a:t>38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83094-C591-40C5-9559-6C7DF6012E85}" type="slidenum">
              <a:rPr lang="en-US"/>
              <a:pPr/>
              <a:t>49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46C0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46C0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E46C0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765175"/>
            <a:ext cx="3924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765175"/>
            <a:ext cx="3924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79F57C-A98C-46FC-A135-3DE5C5C5F514}" type="slidenum">
              <a:rPr lang="en-US" altLang="zh-TW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26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6942" y="244872"/>
            <a:ext cx="41701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E46C0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3139628"/>
            <a:ext cx="7948930" cy="3496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36.png"/><Relationship Id="rId21" Type="http://schemas.openxmlformats.org/officeDocument/2006/relationships/image" Target="../media/image53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2" Type="http://schemas.openxmlformats.org/officeDocument/2006/relationships/image" Target="../media/image35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6.png"/><Relationship Id="rId24" Type="http://schemas.openxmlformats.org/officeDocument/2006/relationships/image" Target="../media/image56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3.png"/><Relationship Id="rId19" Type="http://schemas.openxmlformats.org/officeDocument/2006/relationships/image" Target="../media/image51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jpg"/><Relationship Id="rId7" Type="http://schemas.openxmlformats.org/officeDocument/2006/relationships/image" Target="../media/image83.png"/><Relationship Id="rId12" Type="http://schemas.openxmlformats.org/officeDocument/2006/relationships/image" Target="../media/image88.jpg"/><Relationship Id="rId2" Type="http://schemas.openxmlformats.org/officeDocument/2006/relationships/image" Target="../media/image75.jp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jp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.xml"/><Relationship Id="rId5" Type="http://schemas.openxmlformats.org/officeDocument/2006/relationships/image" Target="../media/image103.png"/><Relationship Id="rId4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customXml" Target="../ink/ink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image" Target="../media/image111.png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jp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" Type="http://schemas.openxmlformats.org/officeDocument/2006/relationships/image" Target="../media/image85.png"/><Relationship Id="rId16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19" Type="http://schemas.openxmlformats.org/officeDocument/2006/relationships/image" Target="../media/image178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8.png"/><Relationship Id="rId7" Type="http://schemas.openxmlformats.org/officeDocument/2006/relationships/image" Target="../media/image192.pn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204.png"/><Relationship Id="rId18" Type="http://schemas.openxmlformats.org/officeDocument/2006/relationships/image" Target="../media/image205.png"/><Relationship Id="rId3" Type="http://schemas.openxmlformats.org/officeDocument/2006/relationships/image" Target="../media/image199.png"/><Relationship Id="rId7" Type="http://schemas.openxmlformats.org/officeDocument/2006/relationships/image" Target="../media/image201.png"/><Relationship Id="rId12" Type="http://schemas.openxmlformats.org/officeDocument/2006/relationships/image" Target="../media/image178.png"/><Relationship Id="rId17" Type="http://schemas.openxmlformats.org/officeDocument/2006/relationships/image" Target="../media/image177.png"/><Relationship Id="rId2" Type="http://schemas.openxmlformats.org/officeDocument/2006/relationships/image" Target="../media/image82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203.png"/><Relationship Id="rId5" Type="http://schemas.openxmlformats.org/officeDocument/2006/relationships/image" Target="../media/image200.png"/><Relationship Id="rId15" Type="http://schemas.openxmlformats.org/officeDocument/2006/relationships/image" Target="../media/image172.png"/><Relationship Id="rId10" Type="http://schemas.openxmlformats.org/officeDocument/2006/relationships/image" Target="../media/image202.png"/><Relationship Id="rId4" Type="http://schemas.openxmlformats.org/officeDocument/2006/relationships/image" Target="../media/image165.png"/><Relationship Id="rId9" Type="http://schemas.openxmlformats.org/officeDocument/2006/relationships/image" Target="../media/image167.png"/><Relationship Id="rId14" Type="http://schemas.openxmlformats.org/officeDocument/2006/relationships/image" Target="../media/image17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9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195" y="1525488"/>
            <a:ext cx="73545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3670" marR="5080" indent="-1411605">
              <a:lnSpc>
                <a:spcPct val="100000"/>
              </a:lnSpc>
              <a:spcBef>
                <a:spcPts val="100"/>
              </a:spcBef>
              <a:tabLst>
                <a:tab pos="2792095" algn="l"/>
              </a:tabLst>
            </a:pPr>
            <a:r>
              <a:rPr spc="-5" dirty="0"/>
              <a:t>Orthogonal	Frequency</a:t>
            </a:r>
            <a:r>
              <a:rPr spc="-50" dirty="0"/>
              <a:t> </a:t>
            </a:r>
            <a:r>
              <a:rPr spc="10" dirty="0"/>
              <a:t>Division </a:t>
            </a:r>
            <a:r>
              <a:rPr spc="-1190" dirty="0"/>
              <a:t> </a:t>
            </a:r>
            <a:r>
              <a:rPr spc="-5" dirty="0"/>
              <a:t>Modulation</a:t>
            </a:r>
            <a:r>
              <a:rPr spc="-10" dirty="0"/>
              <a:t> </a:t>
            </a:r>
            <a:r>
              <a:rPr spc="-5" dirty="0"/>
              <a:t>(OFDM)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8023" y="1190518"/>
            <a:ext cx="3923029" cy="913130"/>
          </a:xfrm>
          <a:custGeom>
            <a:avLst/>
            <a:gdLst/>
            <a:ahLst/>
            <a:cxnLst/>
            <a:rect l="l" t="t" r="r" b="b"/>
            <a:pathLst>
              <a:path w="3923029" h="913130">
                <a:moveTo>
                  <a:pt x="0" y="912701"/>
                </a:moveTo>
                <a:lnTo>
                  <a:pt x="1570823" y="0"/>
                </a:lnTo>
                <a:lnTo>
                  <a:pt x="3922692" y="0"/>
                </a:lnTo>
                <a:lnTo>
                  <a:pt x="2351869" y="912701"/>
                </a:lnTo>
                <a:lnTo>
                  <a:pt x="0" y="91270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177836"/>
            <a:ext cx="7598409" cy="2101850"/>
            <a:chOff x="0" y="1177836"/>
            <a:chExt cx="7598409" cy="2101850"/>
          </a:xfrm>
        </p:grpSpPr>
        <p:sp>
          <p:nvSpPr>
            <p:cNvPr id="4" name="object 4"/>
            <p:cNvSpPr/>
            <p:nvPr/>
          </p:nvSpPr>
          <p:spPr>
            <a:xfrm>
              <a:off x="472301" y="1190536"/>
              <a:ext cx="3923029" cy="913130"/>
            </a:xfrm>
            <a:custGeom>
              <a:avLst/>
              <a:gdLst/>
              <a:ahLst/>
              <a:cxnLst/>
              <a:rect l="l" t="t" r="r" b="b"/>
              <a:pathLst>
                <a:path w="3923029" h="913130">
                  <a:moveTo>
                    <a:pt x="0" y="912701"/>
                  </a:moveTo>
                  <a:lnTo>
                    <a:pt x="1570823" y="0"/>
                  </a:lnTo>
                  <a:lnTo>
                    <a:pt x="3922692" y="0"/>
                  </a:lnTo>
                  <a:lnTo>
                    <a:pt x="2351869" y="912701"/>
                  </a:lnTo>
                  <a:lnTo>
                    <a:pt x="0" y="912701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0176" y="2103238"/>
              <a:ext cx="2376805" cy="936625"/>
            </a:xfrm>
            <a:custGeom>
              <a:avLst/>
              <a:gdLst/>
              <a:ahLst/>
              <a:cxnLst/>
              <a:rect l="l" t="t" r="r" b="b"/>
              <a:pathLst>
                <a:path w="2376805" h="936625">
                  <a:moveTo>
                    <a:pt x="2376263" y="0"/>
                  </a:moveTo>
                  <a:lnTo>
                    <a:pt x="0" y="0"/>
                  </a:lnTo>
                  <a:lnTo>
                    <a:pt x="0" y="936104"/>
                  </a:lnTo>
                  <a:lnTo>
                    <a:pt x="2376263" y="936104"/>
                  </a:lnTo>
                  <a:lnTo>
                    <a:pt x="2376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176" y="2103238"/>
              <a:ext cx="2376805" cy="936625"/>
            </a:xfrm>
            <a:custGeom>
              <a:avLst/>
              <a:gdLst/>
              <a:ahLst/>
              <a:cxnLst/>
              <a:rect l="l" t="t" r="r" b="b"/>
              <a:pathLst>
                <a:path w="2376805" h="936625">
                  <a:moveTo>
                    <a:pt x="0" y="0"/>
                  </a:moveTo>
                  <a:lnTo>
                    <a:pt x="2376263" y="0"/>
                  </a:lnTo>
                  <a:lnTo>
                    <a:pt x="2376263" y="936103"/>
                  </a:lnTo>
                  <a:lnTo>
                    <a:pt x="0" y="936103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13611"/>
              <a:ext cx="3275214" cy="2909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2708" y="3039342"/>
              <a:ext cx="2972435" cy="0"/>
            </a:xfrm>
            <a:custGeom>
              <a:avLst/>
              <a:gdLst/>
              <a:ahLst/>
              <a:cxnLst/>
              <a:rect l="l" t="t" r="r" b="b"/>
              <a:pathLst>
                <a:path w="2972435">
                  <a:moveTo>
                    <a:pt x="0" y="0"/>
                  </a:moveTo>
                  <a:lnTo>
                    <a:pt x="297219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03" y="2980387"/>
              <a:ext cx="115908" cy="1179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4195" y="2980387"/>
              <a:ext cx="115909" cy="1179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200" y="1820487"/>
              <a:ext cx="116378" cy="14588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59929" y="184482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151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0655" y="2103238"/>
              <a:ext cx="2376805" cy="936625"/>
            </a:xfrm>
            <a:custGeom>
              <a:avLst/>
              <a:gdLst/>
              <a:ahLst/>
              <a:cxnLst/>
              <a:rect l="l" t="t" r="r" b="b"/>
              <a:pathLst>
                <a:path w="2376804" h="936625">
                  <a:moveTo>
                    <a:pt x="2376263" y="0"/>
                  </a:moveTo>
                  <a:lnTo>
                    <a:pt x="0" y="0"/>
                  </a:lnTo>
                  <a:lnTo>
                    <a:pt x="0" y="936104"/>
                  </a:lnTo>
                  <a:lnTo>
                    <a:pt x="2376263" y="936104"/>
                  </a:lnTo>
                  <a:lnTo>
                    <a:pt x="2376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0655" y="2103238"/>
              <a:ext cx="2376805" cy="936625"/>
            </a:xfrm>
            <a:custGeom>
              <a:avLst/>
              <a:gdLst/>
              <a:ahLst/>
              <a:cxnLst/>
              <a:rect l="l" t="t" r="r" b="b"/>
              <a:pathLst>
                <a:path w="2376804" h="936625">
                  <a:moveTo>
                    <a:pt x="0" y="0"/>
                  </a:moveTo>
                  <a:lnTo>
                    <a:pt x="2376263" y="0"/>
                  </a:lnTo>
                  <a:lnTo>
                    <a:pt x="2376263" y="936103"/>
                  </a:lnTo>
                  <a:lnTo>
                    <a:pt x="0" y="936103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1054" y="2913611"/>
              <a:ext cx="3316777" cy="29094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53188" y="3039342"/>
              <a:ext cx="2972435" cy="0"/>
            </a:xfrm>
            <a:custGeom>
              <a:avLst/>
              <a:gdLst/>
              <a:ahLst/>
              <a:cxnLst/>
              <a:rect l="l" t="t" r="r" b="b"/>
              <a:pathLst>
                <a:path w="2972434">
                  <a:moveTo>
                    <a:pt x="0" y="0"/>
                  </a:moveTo>
                  <a:lnTo>
                    <a:pt x="297219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7983" y="2980387"/>
              <a:ext cx="115909" cy="1179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34674" y="2980387"/>
              <a:ext cx="115909" cy="1179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22817" y="1820487"/>
              <a:ext cx="116378" cy="14588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980409" y="1844825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151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10866" y="2103238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10866" y="2103238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53059" y="2116982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53058" y="2116981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83720" y="2116982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83719" y="2116981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31494" y="2116982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31494" y="2116981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71901" y="2132857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0" y="93610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71901" y="2132856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12308" y="2116982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12308" y="2116981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60082" y="2116982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60082" y="2116981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76105" y="2116982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76104" y="2116981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0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16512" y="2132857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16512" y="2132856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0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603066" y="2856339"/>
            <a:ext cx="138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f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6243" y="2640315"/>
            <a:ext cx="138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f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820999" y="1175545"/>
            <a:ext cx="1598930" cy="1889760"/>
            <a:chOff x="2820999" y="1175545"/>
            <a:chExt cx="1598930" cy="1889760"/>
          </a:xfrm>
        </p:grpSpPr>
        <p:sp>
          <p:nvSpPr>
            <p:cNvPr id="42" name="object 42"/>
            <p:cNvSpPr/>
            <p:nvPr/>
          </p:nvSpPr>
          <p:spPr>
            <a:xfrm>
              <a:off x="2833698" y="1188245"/>
              <a:ext cx="1573530" cy="1864360"/>
            </a:xfrm>
            <a:custGeom>
              <a:avLst/>
              <a:gdLst/>
              <a:ahLst/>
              <a:cxnLst/>
              <a:rect l="l" t="t" r="r" b="b"/>
              <a:pathLst>
                <a:path w="1573529" h="1864360">
                  <a:moveTo>
                    <a:pt x="1570770" y="0"/>
                  </a:moveTo>
                  <a:lnTo>
                    <a:pt x="0" y="923427"/>
                  </a:lnTo>
                  <a:lnTo>
                    <a:pt x="2325" y="1864238"/>
                  </a:lnTo>
                  <a:lnTo>
                    <a:pt x="1573095" y="940810"/>
                  </a:lnTo>
                  <a:lnTo>
                    <a:pt x="1570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33699" y="1188245"/>
              <a:ext cx="1573530" cy="1864360"/>
            </a:xfrm>
            <a:custGeom>
              <a:avLst/>
              <a:gdLst/>
              <a:ahLst/>
              <a:cxnLst/>
              <a:rect l="l" t="t" r="r" b="b"/>
              <a:pathLst>
                <a:path w="1573529" h="1864360">
                  <a:moveTo>
                    <a:pt x="1570770" y="0"/>
                  </a:moveTo>
                  <a:lnTo>
                    <a:pt x="1573095" y="940810"/>
                  </a:lnTo>
                  <a:lnTo>
                    <a:pt x="2325" y="1864237"/>
                  </a:lnTo>
                  <a:lnTo>
                    <a:pt x="0" y="923427"/>
                  </a:lnTo>
                  <a:lnTo>
                    <a:pt x="157077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092425" y="352923"/>
            <a:ext cx="4956810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435"/>
              </a:lnSpc>
              <a:spcBef>
                <a:spcPts val="100"/>
              </a:spcBef>
              <a:tabLst>
                <a:tab pos="2698115" algn="l"/>
              </a:tabLst>
            </a:pPr>
            <a:r>
              <a:rPr dirty="0"/>
              <a:t>Why</a:t>
            </a:r>
            <a:r>
              <a:rPr spc="5" dirty="0"/>
              <a:t> </a:t>
            </a:r>
            <a:r>
              <a:rPr spc="-5" dirty="0"/>
              <a:t>OFDM	is</a:t>
            </a:r>
            <a:r>
              <a:rPr spc="-65" dirty="0"/>
              <a:t> </a:t>
            </a:r>
            <a:r>
              <a:rPr spc="-5" dirty="0"/>
              <a:t>better?</a:t>
            </a:r>
          </a:p>
          <a:p>
            <a:pPr marR="117475" algn="ctr">
              <a:lnSpc>
                <a:spcPts val="2515"/>
              </a:lnSpc>
            </a:pPr>
            <a:r>
              <a:rPr sz="2400" b="0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70867" y="1159032"/>
            <a:ext cx="8064500" cy="1889760"/>
            <a:chOff x="670867" y="1159032"/>
            <a:chExt cx="8064500" cy="1889760"/>
          </a:xfrm>
        </p:grpSpPr>
        <p:sp>
          <p:nvSpPr>
            <p:cNvPr id="46" name="object 46"/>
            <p:cNvSpPr/>
            <p:nvPr/>
          </p:nvSpPr>
          <p:spPr>
            <a:xfrm>
              <a:off x="683567" y="1966318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237445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3567" y="1966318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0" y="0"/>
                  </a:moveTo>
                  <a:lnTo>
                    <a:pt x="2374459" y="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38611" y="1844824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2374459" y="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38611" y="1844824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0" y="0"/>
                  </a:moveTo>
                  <a:lnTo>
                    <a:pt x="2374459" y="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62471" y="1717302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2374459" y="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62471" y="1717302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0" y="0"/>
                  </a:moveTo>
                  <a:lnTo>
                    <a:pt x="2374459" y="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60197" y="1606276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2374459" y="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60197" y="1606277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0" y="0"/>
                  </a:moveTo>
                  <a:lnTo>
                    <a:pt x="2374459" y="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47663" y="1468288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2374459" y="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47663" y="1468289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0" y="0"/>
                  </a:moveTo>
                  <a:lnTo>
                    <a:pt x="2374459" y="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81985" y="1340768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2374460" y="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81985" y="1340768"/>
              <a:ext cx="2374900" cy="0"/>
            </a:xfrm>
            <a:custGeom>
              <a:avLst/>
              <a:gdLst/>
              <a:ahLst/>
              <a:cxnLst/>
              <a:rect l="l" t="t" r="r" b="b"/>
              <a:pathLst>
                <a:path w="2374900">
                  <a:moveTo>
                    <a:pt x="0" y="0"/>
                  </a:moveTo>
                  <a:lnTo>
                    <a:pt x="2374459" y="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53798" y="2005335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53798" y="2005335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0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75855" y="187781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75855" y="187781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85847" y="1733798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85847" y="1733799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85377" y="1628800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85377" y="1628800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23927" y="1468288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23927" y="1468289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39951" y="135726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39951" y="135726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149420" y="1171732"/>
              <a:ext cx="1573530" cy="1864360"/>
            </a:xfrm>
            <a:custGeom>
              <a:avLst/>
              <a:gdLst/>
              <a:ahLst/>
              <a:cxnLst/>
              <a:rect l="l" t="t" r="r" b="b"/>
              <a:pathLst>
                <a:path w="1573529" h="1864360">
                  <a:moveTo>
                    <a:pt x="1570770" y="0"/>
                  </a:moveTo>
                  <a:lnTo>
                    <a:pt x="0" y="923427"/>
                  </a:lnTo>
                  <a:lnTo>
                    <a:pt x="2325" y="1864236"/>
                  </a:lnTo>
                  <a:lnTo>
                    <a:pt x="1573095" y="940809"/>
                  </a:lnTo>
                  <a:lnTo>
                    <a:pt x="1570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49419" y="1171732"/>
              <a:ext cx="1573530" cy="1864360"/>
            </a:xfrm>
            <a:custGeom>
              <a:avLst/>
              <a:gdLst/>
              <a:ahLst/>
              <a:cxnLst/>
              <a:rect l="l" t="t" r="r" b="b"/>
              <a:pathLst>
                <a:path w="1573529" h="1864360">
                  <a:moveTo>
                    <a:pt x="1570769" y="0"/>
                  </a:moveTo>
                  <a:lnTo>
                    <a:pt x="1573095" y="940810"/>
                  </a:lnTo>
                  <a:lnTo>
                    <a:pt x="2325" y="1864237"/>
                  </a:lnTo>
                  <a:lnTo>
                    <a:pt x="0" y="923427"/>
                  </a:lnTo>
                  <a:lnTo>
                    <a:pt x="1570769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8693531" y="797724"/>
            <a:ext cx="14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832956" y="1173887"/>
            <a:ext cx="6617970" cy="1951989"/>
            <a:chOff x="1832956" y="1173887"/>
            <a:chExt cx="6617970" cy="1951989"/>
          </a:xfrm>
        </p:grpSpPr>
        <p:sp>
          <p:nvSpPr>
            <p:cNvPr id="74" name="object 74"/>
            <p:cNvSpPr/>
            <p:nvPr/>
          </p:nvSpPr>
          <p:spPr>
            <a:xfrm>
              <a:off x="5057703" y="1190537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57703" y="1190537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70281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7" y="0"/>
                  </a:moveTo>
                  <a:lnTo>
                    <a:pt x="0" y="89075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70282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02800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02800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35318" y="1192615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6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735318" y="1192615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57374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57373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239374" y="1186587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39373" y="1186587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461429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7" y="0"/>
                  </a:moveTo>
                  <a:lnTo>
                    <a:pt x="0" y="89075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61430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10442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0441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36928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36927" y="1196752"/>
              <a:ext cx="1501140" cy="890905"/>
            </a:xfrm>
            <a:custGeom>
              <a:avLst/>
              <a:gdLst/>
              <a:ahLst/>
              <a:cxnLst/>
              <a:rect l="l" t="t" r="r" b="b"/>
              <a:pathLst>
                <a:path w="1501140" h="890905">
                  <a:moveTo>
                    <a:pt x="1500976" y="0"/>
                  </a:moveTo>
                  <a:lnTo>
                    <a:pt x="0" y="89075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2956" y="2090650"/>
              <a:ext cx="299258" cy="101830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2081" y="2116981"/>
              <a:ext cx="197726" cy="91898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1882081" y="2116981"/>
              <a:ext cx="198120" cy="919480"/>
            </a:xfrm>
            <a:custGeom>
              <a:avLst/>
              <a:gdLst/>
              <a:ahLst/>
              <a:cxnLst/>
              <a:rect l="l" t="t" r="r" b="b"/>
              <a:pathLst>
                <a:path w="198119" h="919480">
                  <a:moveTo>
                    <a:pt x="0" y="0"/>
                  </a:moveTo>
                  <a:lnTo>
                    <a:pt x="197725" y="0"/>
                  </a:lnTo>
                  <a:lnTo>
                    <a:pt x="197725" y="918988"/>
                  </a:lnTo>
                  <a:lnTo>
                    <a:pt x="0" y="91898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2388" y="1187674"/>
              <a:ext cx="1721499" cy="912191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842389" y="1187674"/>
              <a:ext cx="1722120" cy="912494"/>
            </a:xfrm>
            <a:custGeom>
              <a:avLst/>
              <a:gdLst/>
              <a:ahLst/>
              <a:cxnLst/>
              <a:rect l="l" t="t" r="r" b="b"/>
              <a:pathLst>
                <a:path w="1722120" h="912494">
                  <a:moveTo>
                    <a:pt x="0" y="912190"/>
                  </a:moveTo>
                  <a:lnTo>
                    <a:pt x="1519974" y="0"/>
                  </a:lnTo>
                  <a:lnTo>
                    <a:pt x="1721498" y="0"/>
                  </a:lnTo>
                  <a:lnTo>
                    <a:pt x="201523" y="912190"/>
                  </a:lnTo>
                  <a:lnTo>
                    <a:pt x="0" y="91219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84669" y="2107276"/>
              <a:ext cx="299258" cy="1018309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5025" y="2133476"/>
              <a:ext cx="197725" cy="918988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6235025" y="2133476"/>
              <a:ext cx="198120" cy="919480"/>
            </a:xfrm>
            <a:custGeom>
              <a:avLst/>
              <a:gdLst/>
              <a:ahLst/>
              <a:cxnLst/>
              <a:rect l="l" t="t" r="r" b="b"/>
              <a:pathLst>
                <a:path w="198120" h="919480">
                  <a:moveTo>
                    <a:pt x="0" y="0"/>
                  </a:moveTo>
                  <a:lnTo>
                    <a:pt x="197725" y="0"/>
                  </a:lnTo>
                  <a:lnTo>
                    <a:pt x="197725" y="918988"/>
                  </a:lnTo>
                  <a:lnTo>
                    <a:pt x="0" y="91898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05656" y="1204169"/>
              <a:ext cx="1721499" cy="912190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6205656" y="1204169"/>
              <a:ext cx="1722120" cy="912494"/>
            </a:xfrm>
            <a:custGeom>
              <a:avLst/>
              <a:gdLst/>
              <a:ahLst/>
              <a:cxnLst/>
              <a:rect l="l" t="t" r="r" b="b"/>
              <a:pathLst>
                <a:path w="1722120" h="912494">
                  <a:moveTo>
                    <a:pt x="0" y="912190"/>
                  </a:moveTo>
                  <a:lnTo>
                    <a:pt x="1519974" y="0"/>
                  </a:lnTo>
                  <a:lnTo>
                    <a:pt x="1721497" y="0"/>
                  </a:lnTo>
                  <a:lnTo>
                    <a:pt x="201524" y="912190"/>
                  </a:lnTo>
                  <a:lnTo>
                    <a:pt x="0" y="91219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603250">
              <a:lnSpc>
                <a:spcPct val="100000"/>
              </a:lnSpc>
              <a:spcBef>
                <a:spcPts val="935"/>
              </a:spcBef>
              <a:tabLst>
                <a:tab pos="4919345" algn="l"/>
              </a:tabLst>
            </a:pPr>
            <a:r>
              <a:rPr spc="-105" dirty="0"/>
              <a:t>Wide-­‐band	</a:t>
            </a:r>
            <a:r>
              <a:rPr sz="2700" spc="-135" baseline="1543" dirty="0"/>
              <a:t>Narrow-­‐band</a:t>
            </a:r>
            <a:endParaRPr sz="2700" baseline="1543"/>
          </a:p>
          <a:p>
            <a:pPr marL="355600" marR="12065" indent="-342900">
              <a:lnSpc>
                <a:spcPts val="3400"/>
              </a:lnSpc>
              <a:spcBef>
                <a:spcPts val="19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Multiple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sub-channels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(sub-carriers)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carry </a:t>
            </a:r>
            <a:r>
              <a:rPr sz="3200" spc="-944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samples </a:t>
            </a:r>
            <a:r>
              <a:rPr sz="3200" dirty="0">
                <a:latin typeface="Trebuchet MS"/>
                <a:cs typeface="Trebuchet MS"/>
              </a:rPr>
              <a:t>sent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at a</a:t>
            </a:r>
            <a:r>
              <a:rPr sz="3200" spc="-5" dirty="0">
                <a:latin typeface="Trebuchet MS"/>
                <a:cs typeface="Trebuchet MS"/>
              </a:rPr>
              <a:t> lower</a:t>
            </a:r>
            <a:r>
              <a:rPr sz="3200" dirty="0">
                <a:latin typeface="Trebuchet MS"/>
                <a:cs typeface="Trebuchet MS"/>
              </a:rPr>
              <a:t> rate</a:t>
            </a:r>
            <a:endParaRPr sz="3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80"/>
              </a:spcBef>
            </a:pPr>
            <a:r>
              <a:rPr sz="1550" spc="-145" dirty="0">
                <a:latin typeface="Segoe UI Symbol"/>
                <a:cs typeface="Segoe UI Symbol"/>
              </a:rPr>
              <a:t>⯈</a:t>
            </a:r>
            <a:r>
              <a:rPr sz="1550" spc="434" dirty="0">
                <a:latin typeface="Segoe UI Symbol"/>
                <a:cs typeface="Segoe UI Symbol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Almost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same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bandwidth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with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wide-band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channel</a:t>
            </a:r>
            <a:endParaRPr sz="2600">
              <a:latin typeface="Trebuchet MS"/>
              <a:cs typeface="Trebuchet MS"/>
            </a:endParaRPr>
          </a:p>
          <a:p>
            <a:pPr marL="355600" marR="868680" indent="-342900">
              <a:lnSpc>
                <a:spcPct val="89800"/>
              </a:lnSpc>
              <a:spcBef>
                <a:spcPts val="12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Only </a:t>
            </a:r>
            <a:r>
              <a:rPr sz="3200" dirty="0">
                <a:latin typeface="Trebuchet MS"/>
                <a:cs typeface="Trebuchet MS"/>
              </a:rPr>
              <a:t>some of the </a:t>
            </a:r>
            <a:r>
              <a:rPr sz="3200" spc="-5" dirty="0">
                <a:latin typeface="Trebuchet MS"/>
                <a:cs typeface="Trebuchet MS"/>
              </a:rPr>
              <a:t>sub-channels </a:t>
            </a:r>
            <a:r>
              <a:rPr sz="3200" dirty="0">
                <a:latin typeface="Trebuchet MS"/>
                <a:cs typeface="Trebuchet MS"/>
              </a:rPr>
              <a:t>are 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affected </a:t>
            </a:r>
            <a:r>
              <a:rPr sz="3200" dirty="0">
                <a:latin typeface="Trebuchet MS"/>
                <a:cs typeface="Trebuchet MS"/>
              </a:rPr>
              <a:t>by </a:t>
            </a:r>
            <a:r>
              <a:rPr sz="3200" spc="-5" dirty="0">
                <a:latin typeface="Trebuchet MS"/>
                <a:cs typeface="Trebuchet MS"/>
              </a:rPr>
              <a:t>interferers or multi-path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effect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897148" y="2813948"/>
            <a:ext cx="39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5493" dirty="0">
                <a:latin typeface="Calibri"/>
                <a:cs typeface="Calibri"/>
              </a:rPr>
              <a:t>0</a:t>
            </a:r>
            <a:r>
              <a:rPr sz="2700" spc="300" baseline="-3549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329195" y="2453907"/>
            <a:ext cx="610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55555" dirty="0">
                <a:latin typeface="Calibri"/>
                <a:cs typeface="Calibri"/>
              </a:rPr>
              <a:t>1</a:t>
            </a:r>
            <a:r>
              <a:rPr sz="2700" spc="345" baseline="-55555" dirty="0">
                <a:latin typeface="Calibri"/>
                <a:cs typeface="Calibri"/>
              </a:rPr>
              <a:t> </a:t>
            </a:r>
            <a:r>
              <a:rPr sz="2700" baseline="-32407" dirty="0">
                <a:latin typeface="Calibri"/>
                <a:cs typeface="Calibri"/>
              </a:rPr>
              <a:t>0</a:t>
            </a:r>
            <a:r>
              <a:rPr sz="2700" spc="502" baseline="-32407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963639" y="2176200"/>
            <a:ext cx="41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32407" dirty="0">
                <a:latin typeface="Calibri"/>
                <a:cs typeface="Calibri"/>
              </a:rPr>
              <a:t>0</a:t>
            </a:r>
            <a:r>
              <a:rPr sz="2700" spc="577" baseline="-32407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779680" y="2957964"/>
            <a:ext cx="2371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1625" algn="l"/>
                <a:tab pos="805815" algn="l"/>
                <a:tab pos="1299845" algn="l"/>
              </a:tabLst>
            </a:pPr>
            <a:r>
              <a:rPr sz="2700" baseline="-12345" dirty="0">
                <a:latin typeface="Calibri"/>
                <a:cs typeface="Calibri"/>
              </a:rPr>
              <a:t>0	1</a:t>
            </a:r>
            <a:r>
              <a:rPr sz="2700" spc="847" baseline="-12345" dirty="0">
                <a:latin typeface="Calibri"/>
                <a:cs typeface="Calibri"/>
              </a:rPr>
              <a:t> </a:t>
            </a:r>
            <a:r>
              <a:rPr sz="2700" baseline="-15432" dirty="0">
                <a:latin typeface="Calibri"/>
                <a:cs typeface="Calibri"/>
              </a:rPr>
              <a:t>1	</a:t>
            </a:r>
            <a:r>
              <a:rPr sz="2700" baseline="-12345" dirty="0">
                <a:latin typeface="Calibri"/>
                <a:cs typeface="Calibri"/>
              </a:rPr>
              <a:t>0</a:t>
            </a:r>
            <a:r>
              <a:rPr sz="2700" spc="727" baseline="-12345" dirty="0">
                <a:latin typeface="Calibri"/>
                <a:cs typeface="Calibri"/>
              </a:rPr>
              <a:t> </a:t>
            </a:r>
            <a:r>
              <a:rPr sz="2700" baseline="-10802" dirty="0">
                <a:latin typeface="Calibri"/>
                <a:cs typeface="Calibri"/>
              </a:rPr>
              <a:t>0	</a:t>
            </a:r>
            <a:r>
              <a:rPr sz="2700" baseline="-12345" dirty="0">
                <a:latin typeface="Calibri"/>
                <a:cs typeface="Calibri"/>
              </a:rPr>
              <a:t>0</a:t>
            </a:r>
            <a:r>
              <a:rPr sz="2700" spc="547" baseline="-12345" dirty="0">
                <a:latin typeface="Calibri"/>
                <a:cs typeface="Calibri"/>
              </a:rPr>
              <a:t> </a:t>
            </a:r>
            <a:r>
              <a:rPr sz="2700" baseline="-12345" dirty="0">
                <a:latin typeface="Calibri"/>
                <a:cs typeface="Calibri"/>
              </a:rPr>
              <a:t>1</a:t>
            </a:r>
            <a:r>
              <a:rPr sz="2700" spc="270" baseline="-123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…........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8108-8986-8D5E-C378-DB5B623A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37137-4DDB-1276-E3FC-640AACB36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534" y="1371600"/>
            <a:ext cx="7948930" cy="5539978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Generic135-Regular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onsider a system with a transmission bandwidth of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B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= 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024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MHz, i.e.,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1024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kHz</a:t>
            </a:r>
          </a:p>
          <a:p>
            <a:r>
              <a:rPr lang="en-US" sz="2400" dirty="0">
                <a:solidFill>
                  <a:srgbClr val="000000"/>
                </a:solidFill>
                <a:latin typeface="Generic135-Regular"/>
              </a:rPr>
              <a:t>Consider the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coherence bandwidth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6-Regular"/>
              </a:rPr>
              <a:t>B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9-Regular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9-Regular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which is typically around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250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kHz, i.e.,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6-Regular"/>
              </a:rPr>
              <a:t>B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9-Regular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9-Regular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41-Regular"/>
              </a:rPr>
              <a:t>≈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250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kHz. </a:t>
            </a:r>
          </a:p>
          <a:p>
            <a:endParaRPr lang="en-US" sz="2400" dirty="0">
              <a:solidFill>
                <a:srgbClr val="000000"/>
              </a:solidFill>
              <a:latin typeface="Generic135-Regular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Therefore, since the transmission bandwidth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B &gt;&gt;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6-Regular"/>
              </a:rPr>
              <a:t>B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9-Regular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, the single-carrier system experiences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47-Regular"/>
              </a:rPr>
              <a:t>frequency-selective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fading and inter-symbol interference. </a:t>
            </a:r>
          </a:p>
          <a:p>
            <a:endParaRPr lang="en-US" sz="2400" dirty="0">
              <a:solidFill>
                <a:srgbClr val="000000"/>
              </a:solidFill>
              <a:latin typeface="Generic135-Regular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However, consider an OFDM system with employs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= 256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subcarriers in the same bandwidth. The bandwidth per subcarrier is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9-Regular"/>
              </a:rPr>
              <a:t>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=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8-Regular"/>
              </a:rPr>
              <a:t>1024/ 256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= 4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kHz</a:t>
            </a:r>
          </a:p>
          <a:p>
            <a:endParaRPr lang="en-US" sz="2400" dirty="0">
              <a:solidFill>
                <a:srgbClr val="000000"/>
              </a:solidFill>
              <a:latin typeface="Generic135-Regular"/>
            </a:endParaRPr>
          </a:p>
          <a:p>
            <a:r>
              <a:rPr lang="en-US" sz="2400" dirty="0">
                <a:solidFill>
                  <a:srgbClr val="000000"/>
                </a:solidFill>
                <a:latin typeface="Generic135-Regular"/>
              </a:rPr>
              <a:t>B&lt;&lt;</a:t>
            </a:r>
            <a:r>
              <a:rPr lang="en-US" sz="2400" dirty="0" err="1">
                <a:solidFill>
                  <a:srgbClr val="000000"/>
                </a:solidFill>
                <a:latin typeface="Generic135-Regular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Generic135-Regular"/>
              </a:rPr>
              <a:t>, each channel experiences Flat fading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555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848" y="244872"/>
            <a:ext cx="67602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Importance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Orthogonality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59" y="1122205"/>
            <a:ext cx="6941184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Why </a:t>
            </a:r>
            <a:r>
              <a:rPr sz="2800" spc="-5" dirty="0">
                <a:latin typeface="Trebuchet MS"/>
                <a:cs typeface="Trebuchet MS"/>
              </a:rPr>
              <a:t>not </a:t>
            </a:r>
            <a:r>
              <a:rPr sz="2800" dirty="0">
                <a:latin typeface="Trebuchet MS"/>
                <a:cs typeface="Trebuchet MS"/>
              </a:rPr>
              <a:t>just </a:t>
            </a:r>
            <a:r>
              <a:rPr sz="2800" spc="-5" dirty="0">
                <a:latin typeface="Trebuchet MS"/>
                <a:cs typeface="Trebuchet MS"/>
              </a:rPr>
              <a:t>use </a:t>
            </a:r>
            <a:r>
              <a:rPr sz="2800" dirty="0">
                <a:latin typeface="Trebuchet MS"/>
                <a:cs typeface="Trebuchet MS"/>
              </a:rPr>
              <a:t>FDM </a:t>
            </a:r>
            <a:r>
              <a:rPr sz="2800" spc="-5" dirty="0">
                <a:latin typeface="Trebuchet MS"/>
                <a:cs typeface="Trebuchet MS"/>
              </a:rPr>
              <a:t>(frequency division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multiplexing)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59" y="2039144"/>
            <a:ext cx="25177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45" dirty="0">
                <a:latin typeface="Segoe UI Symbol"/>
                <a:cs typeface="Segoe UI Symbol"/>
              </a:rPr>
              <a:t>⯈</a:t>
            </a:r>
            <a:r>
              <a:rPr sz="1550" spc="409" dirty="0">
                <a:latin typeface="Segoe UI Symbol"/>
                <a:cs typeface="Segoe UI Symbol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Not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orthogonal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87436" y="2759825"/>
            <a:ext cx="5374640" cy="1101725"/>
            <a:chOff x="3387436" y="2759825"/>
            <a:chExt cx="5374640" cy="11017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9657" y="2793076"/>
              <a:ext cx="1197032" cy="9559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58873" y="2830638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4" y="31220"/>
                  </a:lnTo>
                  <a:lnTo>
                    <a:pt x="327067" y="67770"/>
                  </a:lnTo>
                  <a:lnTo>
                    <a:pt x="295392" y="90839"/>
                  </a:lnTo>
                  <a:lnTo>
                    <a:pt x="264880" y="116938"/>
                  </a:lnTo>
                  <a:lnTo>
                    <a:pt x="235609" y="145941"/>
                  </a:lnTo>
                  <a:lnTo>
                    <a:pt x="207661" y="177720"/>
                  </a:lnTo>
                  <a:lnTo>
                    <a:pt x="181114" y="212152"/>
                  </a:lnTo>
                  <a:lnTo>
                    <a:pt x="156050" y="249110"/>
                  </a:lnTo>
                  <a:lnTo>
                    <a:pt x="132548" y="288469"/>
                  </a:lnTo>
                  <a:lnTo>
                    <a:pt x="110688" y="330103"/>
                  </a:lnTo>
                  <a:lnTo>
                    <a:pt x="90550" y="373886"/>
                  </a:lnTo>
                  <a:lnTo>
                    <a:pt x="72214" y="419692"/>
                  </a:lnTo>
                  <a:lnTo>
                    <a:pt x="55760" y="467396"/>
                  </a:lnTo>
                  <a:lnTo>
                    <a:pt x="41269" y="516873"/>
                  </a:lnTo>
                  <a:lnTo>
                    <a:pt x="28819" y="567996"/>
                  </a:lnTo>
                  <a:lnTo>
                    <a:pt x="18491" y="620639"/>
                  </a:lnTo>
                  <a:lnTo>
                    <a:pt x="10365" y="674678"/>
                  </a:lnTo>
                  <a:lnTo>
                    <a:pt x="4521" y="729986"/>
                  </a:lnTo>
                  <a:lnTo>
                    <a:pt x="1039" y="786438"/>
                  </a:lnTo>
                  <a:lnTo>
                    <a:pt x="0" y="843908"/>
                  </a:lnTo>
                  <a:lnTo>
                    <a:pt x="540052" y="839233"/>
                  </a:lnTo>
                  <a:lnTo>
                    <a:pt x="1080085" y="847417"/>
                  </a:lnTo>
                  <a:lnTo>
                    <a:pt x="1078651" y="777113"/>
                  </a:lnTo>
                  <a:lnTo>
                    <a:pt x="1074765" y="720724"/>
                  </a:lnTo>
                  <a:lnTo>
                    <a:pt x="1068525" y="665521"/>
                  </a:lnTo>
                  <a:lnTo>
                    <a:pt x="1060012" y="611626"/>
                  </a:lnTo>
                  <a:lnTo>
                    <a:pt x="1049307" y="559164"/>
                  </a:lnTo>
                  <a:lnTo>
                    <a:pt x="1036492" y="508260"/>
                  </a:lnTo>
                  <a:lnTo>
                    <a:pt x="1021646" y="459037"/>
                  </a:lnTo>
                  <a:lnTo>
                    <a:pt x="1004852" y="411621"/>
                  </a:lnTo>
                  <a:lnTo>
                    <a:pt x="986189" y="366135"/>
                  </a:lnTo>
                  <a:lnTo>
                    <a:pt x="965738" y="322703"/>
                  </a:lnTo>
                  <a:lnTo>
                    <a:pt x="943581" y="281450"/>
                  </a:lnTo>
                  <a:lnTo>
                    <a:pt x="919798" y="242501"/>
                  </a:lnTo>
                  <a:lnTo>
                    <a:pt x="894471" y="205979"/>
                  </a:lnTo>
                  <a:lnTo>
                    <a:pt x="867679" y="172008"/>
                  </a:lnTo>
                  <a:lnTo>
                    <a:pt x="839505" y="140714"/>
                  </a:lnTo>
                  <a:lnTo>
                    <a:pt x="810028" y="112221"/>
                  </a:lnTo>
                  <a:lnTo>
                    <a:pt x="779330" y="86651"/>
                  </a:lnTo>
                  <a:lnTo>
                    <a:pt x="747492" y="64131"/>
                  </a:lnTo>
                  <a:lnTo>
                    <a:pt x="714594" y="44784"/>
                  </a:lnTo>
                  <a:lnTo>
                    <a:pt x="645943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8873" y="2830637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0" y="843908"/>
                  </a:moveTo>
                  <a:lnTo>
                    <a:pt x="1039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0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0"/>
                  </a:lnTo>
                  <a:lnTo>
                    <a:pt x="264880" y="116938"/>
                  </a:lnTo>
                  <a:lnTo>
                    <a:pt x="295392" y="90840"/>
                  </a:lnTo>
                  <a:lnTo>
                    <a:pt x="327067" y="67770"/>
                  </a:lnTo>
                  <a:lnTo>
                    <a:pt x="359824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5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8" y="366135"/>
                  </a:lnTo>
                  <a:lnTo>
                    <a:pt x="1004851" y="411621"/>
                  </a:lnTo>
                  <a:lnTo>
                    <a:pt x="1021646" y="459037"/>
                  </a:lnTo>
                  <a:lnTo>
                    <a:pt x="1036491" y="508260"/>
                  </a:lnTo>
                  <a:lnTo>
                    <a:pt x="1049307" y="559164"/>
                  </a:lnTo>
                  <a:lnTo>
                    <a:pt x="1060011" y="611626"/>
                  </a:lnTo>
                  <a:lnTo>
                    <a:pt x="1068524" y="665521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1"/>
                  </a:lnTo>
                  <a:lnTo>
                    <a:pt x="1080117" y="838846"/>
                  </a:lnTo>
                  <a:lnTo>
                    <a:pt x="1080112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9203" y="2793076"/>
              <a:ext cx="1197032" cy="9559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79424" y="2830638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4" y="31220"/>
                  </a:lnTo>
                  <a:lnTo>
                    <a:pt x="327067" y="67770"/>
                  </a:lnTo>
                  <a:lnTo>
                    <a:pt x="295392" y="90839"/>
                  </a:lnTo>
                  <a:lnTo>
                    <a:pt x="264880" y="116938"/>
                  </a:lnTo>
                  <a:lnTo>
                    <a:pt x="235609" y="145941"/>
                  </a:lnTo>
                  <a:lnTo>
                    <a:pt x="207661" y="177720"/>
                  </a:lnTo>
                  <a:lnTo>
                    <a:pt x="181114" y="212152"/>
                  </a:lnTo>
                  <a:lnTo>
                    <a:pt x="156050" y="249110"/>
                  </a:lnTo>
                  <a:lnTo>
                    <a:pt x="132548" y="288469"/>
                  </a:lnTo>
                  <a:lnTo>
                    <a:pt x="110688" y="330103"/>
                  </a:lnTo>
                  <a:lnTo>
                    <a:pt x="90550" y="373886"/>
                  </a:lnTo>
                  <a:lnTo>
                    <a:pt x="72214" y="419692"/>
                  </a:lnTo>
                  <a:lnTo>
                    <a:pt x="55760" y="467396"/>
                  </a:lnTo>
                  <a:lnTo>
                    <a:pt x="41269" y="516873"/>
                  </a:lnTo>
                  <a:lnTo>
                    <a:pt x="28819" y="567996"/>
                  </a:lnTo>
                  <a:lnTo>
                    <a:pt x="18491" y="620639"/>
                  </a:lnTo>
                  <a:lnTo>
                    <a:pt x="10365" y="674678"/>
                  </a:lnTo>
                  <a:lnTo>
                    <a:pt x="4521" y="729986"/>
                  </a:lnTo>
                  <a:lnTo>
                    <a:pt x="1039" y="786438"/>
                  </a:lnTo>
                  <a:lnTo>
                    <a:pt x="0" y="843908"/>
                  </a:lnTo>
                  <a:lnTo>
                    <a:pt x="540052" y="839233"/>
                  </a:lnTo>
                  <a:lnTo>
                    <a:pt x="1080085" y="847417"/>
                  </a:lnTo>
                  <a:lnTo>
                    <a:pt x="1078651" y="777113"/>
                  </a:lnTo>
                  <a:lnTo>
                    <a:pt x="1074765" y="720724"/>
                  </a:lnTo>
                  <a:lnTo>
                    <a:pt x="1068525" y="665521"/>
                  </a:lnTo>
                  <a:lnTo>
                    <a:pt x="1060012" y="611626"/>
                  </a:lnTo>
                  <a:lnTo>
                    <a:pt x="1049307" y="559164"/>
                  </a:lnTo>
                  <a:lnTo>
                    <a:pt x="1036492" y="508260"/>
                  </a:lnTo>
                  <a:lnTo>
                    <a:pt x="1021646" y="459037"/>
                  </a:lnTo>
                  <a:lnTo>
                    <a:pt x="1004852" y="411621"/>
                  </a:lnTo>
                  <a:lnTo>
                    <a:pt x="986189" y="366135"/>
                  </a:lnTo>
                  <a:lnTo>
                    <a:pt x="965738" y="322703"/>
                  </a:lnTo>
                  <a:lnTo>
                    <a:pt x="943581" y="281450"/>
                  </a:lnTo>
                  <a:lnTo>
                    <a:pt x="919798" y="242501"/>
                  </a:lnTo>
                  <a:lnTo>
                    <a:pt x="894471" y="205979"/>
                  </a:lnTo>
                  <a:lnTo>
                    <a:pt x="867679" y="172008"/>
                  </a:lnTo>
                  <a:lnTo>
                    <a:pt x="839505" y="140714"/>
                  </a:lnTo>
                  <a:lnTo>
                    <a:pt x="810028" y="112221"/>
                  </a:lnTo>
                  <a:lnTo>
                    <a:pt x="779330" y="86651"/>
                  </a:lnTo>
                  <a:lnTo>
                    <a:pt x="747492" y="64131"/>
                  </a:lnTo>
                  <a:lnTo>
                    <a:pt x="714594" y="44784"/>
                  </a:lnTo>
                  <a:lnTo>
                    <a:pt x="645943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9423" y="2830637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0" y="843908"/>
                  </a:moveTo>
                  <a:lnTo>
                    <a:pt x="1039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0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0"/>
                  </a:lnTo>
                  <a:lnTo>
                    <a:pt x="264880" y="116938"/>
                  </a:lnTo>
                  <a:lnTo>
                    <a:pt x="295392" y="90840"/>
                  </a:lnTo>
                  <a:lnTo>
                    <a:pt x="327067" y="67770"/>
                  </a:lnTo>
                  <a:lnTo>
                    <a:pt x="359824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5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8" y="366135"/>
                  </a:lnTo>
                  <a:lnTo>
                    <a:pt x="1004851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4" y="665521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1"/>
                  </a:lnTo>
                  <a:lnTo>
                    <a:pt x="1080117" y="838846"/>
                  </a:lnTo>
                  <a:lnTo>
                    <a:pt x="1080111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0312" y="2793076"/>
              <a:ext cx="1197032" cy="9559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38993" y="2830638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4" y="31220"/>
                  </a:lnTo>
                  <a:lnTo>
                    <a:pt x="327067" y="67770"/>
                  </a:lnTo>
                  <a:lnTo>
                    <a:pt x="295392" y="90839"/>
                  </a:lnTo>
                  <a:lnTo>
                    <a:pt x="264880" y="116938"/>
                  </a:lnTo>
                  <a:lnTo>
                    <a:pt x="235609" y="145941"/>
                  </a:lnTo>
                  <a:lnTo>
                    <a:pt x="207661" y="177720"/>
                  </a:lnTo>
                  <a:lnTo>
                    <a:pt x="181114" y="212152"/>
                  </a:lnTo>
                  <a:lnTo>
                    <a:pt x="156050" y="249110"/>
                  </a:lnTo>
                  <a:lnTo>
                    <a:pt x="132548" y="288469"/>
                  </a:lnTo>
                  <a:lnTo>
                    <a:pt x="110688" y="330103"/>
                  </a:lnTo>
                  <a:lnTo>
                    <a:pt x="90550" y="373886"/>
                  </a:lnTo>
                  <a:lnTo>
                    <a:pt x="72214" y="419692"/>
                  </a:lnTo>
                  <a:lnTo>
                    <a:pt x="55760" y="467396"/>
                  </a:lnTo>
                  <a:lnTo>
                    <a:pt x="41269" y="516873"/>
                  </a:lnTo>
                  <a:lnTo>
                    <a:pt x="28819" y="567996"/>
                  </a:lnTo>
                  <a:lnTo>
                    <a:pt x="18491" y="620639"/>
                  </a:lnTo>
                  <a:lnTo>
                    <a:pt x="10365" y="674678"/>
                  </a:lnTo>
                  <a:lnTo>
                    <a:pt x="4521" y="729986"/>
                  </a:lnTo>
                  <a:lnTo>
                    <a:pt x="1039" y="786438"/>
                  </a:lnTo>
                  <a:lnTo>
                    <a:pt x="0" y="843908"/>
                  </a:lnTo>
                  <a:lnTo>
                    <a:pt x="540050" y="839233"/>
                  </a:lnTo>
                  <a:lnTo>
                    <a:pt x="1080085" y="847417"/>
                  </a:lnTo>
                  <a:lnTo>
                    <a:pt x="1078650" y="777113"/>
                  </a:lnTo>
                  <a:lnTo>
                    <a:pt x="1074763" y="720724"/>
                  </a:lnTo>
                  <a:lnTo>
                    <a:pt x="1068523" y="665521"/>
                  </a:lnTo>
                  <a:lnTo>
                    <a:pt x="1060011" y="611626"/>
                  </a:lnTo>
                  <a:lnTo>
                    <a:pt x="1049306" y="559164"/>
                  </a:lnTo>
                  <a:lnTo>
                    <a:pt x="1036491" y="508260"/>
                  </a:lnTo>
                  <a:lnTo>
                    <a:pt x="1021645" y="459037"/>
                  </a:lnTo>
                  <a:lnTo>
                    <a:pt x="1004851" y="411621"/>
                  </a:lnTo>
                  <a:lnTo>
                    <a:pt x="986188" y="366135"/>
                  </a:lnTo>
                  <a:lnTo>
                    <a:pt x="965737" y="322703"/>
                  </a:lnTo>
                  <a:lnTo>
                    <a:pt x="943580" y="281450"/>
                  </a:lnTo>
                  <a:lnTo>
                    <a:pt x="919798" y="242501"/>
                  </a:lnTo>
                  <a:lnTo>
                    <a:pt x="894470" y="205979"/>
                  </a:lnTo>
                  <a:lnTo>
                    <a:pt x="867679" y="172008"/>
                  </a:lnTo>
                  <a:lnTo>
                    <a:pt x="839504" y="140714"/>
                  </a:lnTo>
                  <a:lnTo>
                    <a:pt x="810028" y="112221"/>
                  </a:lnTo>
                  <a:lnTo>
                    <a:pt x="779330" y="86651"/>
                  </a:lnTo>
                  <a:lnTo>
                    <a:pt x="747492" y="64131"/>
                  </a:lnTo>
                  <a:lnTo>
                    <a:pt x="714594" y="44784"/>
                  </a:lnTo>
                  <a:lnTo>
                    <a:pt x="645943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8992" y="2830637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0" y="843908"/>
                  </a:moveTo>
                  <a:lnTo>
                    <a:pt x="1039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0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0"/>
                  </a:lnTo>
                  <a:lnTo>
                    <a:pt x="264880" y="116938"/>
                  </a:lnTo>
                  <a:lnTo>
                    <a:pt x="295392" y="90840"/>
                  </a:lnTo>
                  <a:lnTo>
                    <a:pt x="327067" y="67770"/>
                  </a:lnTo>
                  <a:lnTo>
                    <a:pt x="359824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5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8" y="366135"/>
                  </a:lnTo>
                  <a:lnTo>
                    <a:pt x="1004851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4" y="665521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1"/>
                  </a:lnTo>
                  <a:lnTo>
                    <a:pt x="1080117" y="838846"/>
                  </a:lnTo>
                  <a:lnTo>
                    <a:pt x="1080111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9857" y="2793076"/>
              <a:ext cx="1197032" cy="95596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59542" y="2830638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537044" y="0"/>
                  </a:moveTo>
                  <a:lnTo>
                    <a:pt x="463790" y="8295"/>
                  </a:lnTo>
                  <a:lnTo>
                    <a:pt x="393584" y="31220"/>
                  </a:lnTo>
                  <a:lnTo>
                    <a:pt x="327068" y="67770"/>
                  </a:lnTo>
                  <a:lnTo>
                    <a:pt x="295393" y="90839"/>
                  </a:lnTo>
                  <a:lnTo>
                    <a:pt x="264880" y="116938"/>
                  </a:lnTo>
                  <a:lnTo>
                    <a:pt x="235609" y="145941"/>
                  </a:lnTo>
                  <a:lnTo>
                    <a:pt x="207661" y="177720"/>
                  </a:lnTo>
                  <a:lnTo>
                    <a:pt x="181114" y="212152"/>
                  </a:lnTo>
                  <a:lnTo>
                    <a:pt x="156050" y="249110"/>
                  </a:lnTo>
                  <a:lnTo>
                    <a:pt x="132548" y="288469"/>
                  </a:lnTo>
                  <a:lnTo>
                    <a:pt x="110688" y="330103"/>
                  </a:lnTo>
                  <a:lnTo>
                    <a:pt x="90550" y="373886"/>
                  </a:lnTo>
                  <a:lnTo>
                    <a:pt x="72214" y="419692"/>
                  </a:lnTo>
                  <a:lnTo>
                    <a:pt x="55760" y="467396"/>
                  </a:lnTo>
                  <a:lnTo>
                    <a:pt x="41269" y="516873"/>
                  </a:lnTo>
                  <a:lnTo>
                    <a:pt x="28819" y="567996"/>
                  </a:lnTo>
                  <a:lnTo>
                    <a:pt x="18491" y="620639"/>
                  </a:lnTo>
                  <a:lnTo>
                    <a:pt x="10365" y="674678"/>
                  </a:lnTo>
                  <a:lnTo>
                    <a:pt x="4521" y="729986"/>
                  </a:lnTo>
                  <a:lnTo>
                    <a:pt x="1039" y="786438"/>
                  </a:lnTo>
                  <a:lnTo>
                    <a:pt x="0" y="843908"/>
                  </a:lnTo>
                  <a:lnTo>
                    <a:pt x="540052" y="839233"/>
                  </a:lnTo>
                  <a:lnTo>
                    <a:pt x="1080086" y="847417"/>
                  </a:lnTo>
                  <a:lnTo>
                    <a:pt x="1078651" y="777113"/>
                  </a:lnTo>
                  <a:lnTo>
                    <a:pt x="1074765" y="720724"/>
                  </a:lnTo>
                  <a:lnTo>
                    <a:pt x="1068525" y="665521"/>
                  </a:lnTo>
                  <a:lnTo>
                    <a:pt x="1060012" y="611626"/>
                  </a:lnTo>
                  <a:lnTo>
                    <a:pt x="1049308" y="559164"/>
                  </a:lnTo>
                  <a:lnTo>
                    <a:pt x="1036492" y="508260"/>
                  </a:lnTo>
                  <a:lnTo>
                    <a:pt x="1021647" y="459037"/>
                  </a:lnTo>
                  <a:lnTo>
                    <a:pt x="1004852" y="411621"/>
                  </a:lnTo>
                  <a:lnTo>
                    <a:pt x="986189" y="366135"/>
                  </a:lnTo>
                  <a:lnTo>
                    <a:pt x="965739" y="322703"/>
                  </a:lnTo>
                  <a:lnTo>
                    <a:pt x="943582" y="281450"/>
                  </a:lnTo>
                  <a:lnTo>
                    <a:pt x="919799" y="242501"/>
                  </a:lnTo>
                  <a:lnTo>
                    <a:pt x="894471" y="205979"/>
                  </a:lnTo>
                  <a:lnTo>
                    <a:pt x="867680" y="172008"/>
                  </a:lnTo>
                  <a:lnTo>
                    <a:pt x="839506" y="140714"/>
                  </a:lnTo>
                  <a:lnTo>
                    <a:pt x="810029" y="112221"/>
                  </a:lnTo>
                  <a:lnTo>
                    <a:pt x="779331" y="86651"/>
                  </a:lnTo>
                  <a:lnTo>
                    <a:pt x="747493" y="64131"/>
                  </a:lnTo>
                  <a:lnTo>
                    <a:pt x="714595" y="44784"/>
                  </a:lnTo>
                  <a:lnTo>
                    <a:pt x="645945" y="16108"/>
                  </a:lnTo>
                  <a:lnTo>
                    <a:pt x="574027" y="1616"/>
                  </a:lnTo>
                  <a:lnTo>
                    <a:pt x="537044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59543" y="2830637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0" y="843908"/>
                  </a:moveTo>
                  <a:lnTo>
                    <a:pt x="1039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0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0"/>
                  </a:lnTo>
                  <a:lnTo>
                    <a:pt x="264880" y="116938"/>
                  </a:lnTo>
                  <a:lnTo>
                    <a:pt x="295392" y="90840"/>
                  </a:lnTo>
                  <a:lnTo>
                    <a:pt x="327067" y="67770"/>
                  </a:lnTo>
                  <a:lnTo>
                    <a:pt x="359824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5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8" y="366135"/>
                  </a:lnTo>
                  <a:lnTo>
                    <a:pt x="1004851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4" y="665521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1"/>
                  </a:lnTo>
                  <a:lnTo>
                    <a:pt x="1080117" y="838846"/>
                  </a:lnTo>
                  <a:lnTo>
                    <a:pt x="1080111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7592" y="2768137"/>
              <a:ext cx="1197032" cy="9559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35608" y="2808325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3" y="31220"/>
                  </a:lnTo>
                  <a:lnTo>
                    <a:pt x="327067" y="67770"/>
                  </a:lnTo>
                  <a:lnTo>
                    <a:pt x="295392" y="90839"/>
                  </a:lnTo>
                  <a:lnTo>
                    <a:pt x="264879" y="116938"/>
                  </a:lnTo>
                  <a:lnTo>
                    <a:pt x="235608" y="145941"/>
                  </a:lnTo>
                  <a:lnTo>
                    <a:pt x="207660" y="177720"/>
                  </a:lnTo>
                  <a:lnTo>
                    <a:pt x="181114" y="212152"/>
                  </a:lnTo>
                  <a:lnTo>
                    <a:pt x="156050" y="249110"/>
                  </a:lnTo>
                  <a:lnTo>
                    <a:pt x="132548" y="288469"/>
                  </a:lnTo>
                  <a:lnTo>
                    <a:pt x="110688" y="330103"/>
                  </a:lnTo>
                  <a:lnTo>
                    <a:pt x="90550" y="373886"/>
                  </a:lnTo>
                  <a:lnTo>
                    <a:pt x="72214" y="419692"/>
                  </a:lnTo>
                  <a:lnTo>
                    <a:pt x="55760" y="467396"/>
                  </a:lnTo>
                  <a:lnTo>
                    <a:pt x="41268" y="516873"/>
                  </a:lnTo>
                  <a:lnTo>
                    <a:pt x="28819" y="567996"/>
                  </a:lnTo>
                  <a:lnTo>
                    <a:pt x="18491" y="620639"/>
                  </a:lnTo>
                  <a:lnTo>
                    <a:pt x="10365" y="674678"/>
                  </a:lnTo>
                  <a:lnTo>
                    <a:pt x="4521" y="729986"/>
                  </a:lnTo>
                  <a:lnTo>
                    <a:pt x="1039" y="786438"/>
                  </a:lnTo>
                  <a:lnTo>
                    <a:pt x="0" y="843908"/>
                  </a:lnTo>
                  <a:lnTo>
                    <a:pt x="540050" y="839235"/>
                  </a:lnTo>
                  <a:lnTo>
                    <a:pt x="1080085" y="847417"/>
                  </a:lnTo>
                  <a:lnTo>
                    <a:pt x="1078650" y="777113"/>
                  </a:lnTo>
                  <a:lnTo>
                    <a:pt x="1074764" y="720724"/>
                  </a:lnTo>
                  <a:lnTo>
                    <a:pt x="1068524" y="665521"/>
                  </a:lnTo>
                  <a:lnTo>
                    <a:pt x="1060011" y="611626"/>
                  </a:lnTo>
                  <a:lnTo>
                    <a:pt x="1049307" y="559164"/>
                  </a:lnTo>
                  <a:lnTo>
                    <a:pt x="1036491" y="508260"/>
                  </a:lnTo>
                  <a:lnTo>
                    <a:pt x="1021646" y="459038"/>
                  </a:lnTo>
                  <a:lnTo>
                    <a:pt x="1004851" y="411621"/>
                  </a:lnTo>
                  <a:lnTo>
                    <a:pt x="986188" y="366135"/>
                  </a:lnTo>
                  <a:lnTo>
                    <a:pt x="965738" y="322703"/>
                  </a:lnTo>
                  <a:lnTo>
                    <a:pt x="943581" y="281451"/>
                  </a:lnTo>
                  <a:lnTo>
                    <a:pt x="919798" y="242501"/>
                  </a:lnTo>
                  <a:lnTo>
                    <a:pt x="894471" y="205979"/>
                  </a:lnTo>
                  <a:lnTo>
                    <a:pt x="867679" y="172009"/>
                  </a:lnTo>
                  <a:lnTo>
                    <a:pt x="839505" y="140715"/>
                  </a:lnTo>
                  <a:lnTo>
                    <a:pt x="810028" y="112221"/>
                  </a:lnTo>
                  <a:lnTo>
                    <a:pt x="779330" y="86652"/>
                  </a:lnTo>
                  <a:lnTo>
                    <a:pt x="747492" y="64132"/>
                  </a:lnTo>
                  <a:lnTo>
                    <a:pt x="714594" y="44785"/>
                  </a:lnTo>
                  <a:lnTo>
                    <a:pt x="645943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5607" y="2808326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0" y="843908"/>
                  </a:moveTo>
                  <a:lnTo>
                    <a:pt x="1039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0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0"/>
                  </a:lnTo>
                  <a:lnTo>
                    <a:pt x="264880" y="116938"/>
                  </a:lnTo>
                  <a:lnTo>
                    <a:pt x="295392" y="90840"/>
                  </a:lnTo>
                  <a:lnTo>
                    <a:pt x="327067" y="67770"/>
                  </a:lnTo>
                  <a:lnTo>
                    <a:pt x="359824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5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8" y="366135"/>
                  </a:lnTo>
                  <a:lnTo>
                    <a:pt x="1004851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4" y="665521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1"/>
                  </a:lnTo>
                  <a:lnTo>
                    <a:pt x="1080117" y="838846"/>
                  </a:lnTo>
                  <a:lnTo>
                    <a:pt x="1080112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7137" y="2759825"/>
              <a:ext cx="1197032" cy="9559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56157" y="2797647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537044" y="0"/>
                  </a:moveTo>
                  <a:lnTo>
                    <a:pt x="463790" y="8295"/>
                  </a:lnTo>
                  <a:lnTo>
                    <a:pt x="393584" y="31220"/>
                  </a:lnTo>
                  <a:lnTo>
                    <a:pt x="327068" y="67770"/>
                  </a:lnTo>
                  <a:lnTo>
                    <a:pt x="295393" y="90839"/>
                  </a:lnTo>
                  <a:lnTo>
                    <a:pt x="264880" y="116938"/>
                  </a:lnTo>
                  <a:lnTo>
                    <a:pt x="235609" y="145941"/>
                  </a:lnTo>
                  <a:lnTo>
                    <a:pt x="207661" y="177720"/>
                  </a:lnTo>
                  <a:lnTo>
                    <a:pt x="181114" y="212152"/>
                  </a:lnTo>
                  <a:lnTo>
                    <a:pt x="156050" y="249110"/>
                  </a:lnTo>
                  <a:lnTo>
                    <a:pt x="132548" y="288469"/>
                  </a:lnTo>
                  <a:lnTo>
                    <a:pt x="110688" y="330103"/>
                  </a:lnTo>
                  <a:lnTo>
                    <a:pt x="90550" y="373886"/>
                  </a:lnTo>
                  <a:lnTo>
                    <a:pt x="72214" y="419692"/>
                  </a:lnTo>
                  <a:lnTo>
                    <a:pt x="55760" y="467396"/>
                  </a:lnTo>
                  <a:lnTo>
                    <a:pt x="41269" y="516873"/>
                  </a:lnTo>
                  <a:lnTo>
                    <a:pt x="28819" y="567996"/>
                  </a:lnTo>
                  <a:lnTo>
                    <a:pt x="18491" y="620639"/>
                  </a:lnTo>
                  <a:lnTo>
                    <a:pt x="10365" y="674678"/>
                  </a:lnTo>
                  <a:lnTo>
                    <a:pt x="4521" y="729986"/>
                  </a:lnTo>
                  <a:lnTo>
                    <a:pt x="1039" y="786438"/>
                  </a:lnTo>
                  <a:lnTo>
                    <a:pt x="0" y="843908"/>
                  </a:lnTo>
                  <a:lnTo>
                    <a:pt x="540052" y="839235"/>
                  </a:lnTo>
                  <a:lnTo>
                    <a:pt x="1080086" y="847417"/>
                  </a:lnTo>
                  <a:lnTo>
                    <a:pt x="1078651" y="777113"/>
                  </a:lnTo>
                  <a:lnTo>
                    <a:pt x="1074765" y="720724"/>
                  </a:lnTo>
                  <a:lnTo>
                    <a:pt x="1068525" y="665521"/>
                  </a:lnTo>
                  <a:lnTo>
                    <a:pt x="1060012" y="611626"/>
                  </a:lnTo>
                  <a:lnTo>
                    <a:pt x="1049308" y="559164"/>
                  </a:lnTo>
                  <a:lnTo>
                    <a:pt x="1036492" y="508260"/>
                  </a:lnTo>
                  <a:lnTo>
                    <a:pt x="1021647" y="459038"/>
                  </a:lnTo>
                  <a:lnTo>
                    <a:pt x="1004852" y="411621"/>
                  </a:lnTo>
                  <a:lnTo>
                    <a:pt x="986189" y="366135"/>
                  </a:lnTo>
                  <a:lnTo>
                    <a:pt x="965739" y="322703"/>
                  </a:lnTo>
                  <a:lnTo>
                    <a:pt x="943582" y="281451"/>
                  </a:lnTo>
                  <a:lnTo>
                    <a:pt x="919799" y="242501"/>
                  </a:lnTo>
                  <a:lnTo>
                    <a:pt x="894471" y="205979"/>
                  </a:lnTo>
                  <a:lnTo>
                    <a:pt x="867680" y="172009"/>
                  </a:lnTo>
                  <a:lnTo>
                    <a:pt x="839506" y="140715"/>
                  </a:lnTo>
                  <a:lnTo>
                    <a:pt x="810029" y="112221"/>
                  </a:lnTo>
                  <a:lnTo>
                    <a:pt x="779331" y="86652"/>
                  </a:lnTo>
                  <a:lnTo>
                    <a:pt x="747493" y="64132"/>
                  </a:lnTo>
                  <a:lnTo>
                    <a:pt x="714595" y="44785"/>
                  </a:lnTo>
                  <a:lnTo>
                    <a:pt x="645945" y="16108"/>
                  </a:lnTo>
                  <a:lnTo>
                    <a:pt x="574027" y="1616"/>
                  </a:lnTo>
                  <a:lnTo>
                    <a:pt x="537044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56157" y="2797648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0" y="843908"/>
                  </a:moveTo>
                  <a:lnTo>
                    <a:pt x="1039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0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0"/>
                  </a:lnTo>
                  <a:lnTo>
                    <a:pt x="264880" y="116938"/>
                  </a:lnTo>
                  <a:lnTo>
                    <a:pt x="295392" y="90840"/>
                  </a:lnTo>
                  <a:lnTo>
                    <a:pt x="327067" y="67770"/>
                  </a:lnTo>
                  <a:lnTo>
                    <a:pt x="359824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4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8" y="366135"/>
                  </a:lnTo>
                  <a:lnTo>
                    <a:pt x="1004851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1" y="611626"/>
                  </a:lnTo>
                  <a:lnTo>
                    <a:pt x="1068524" y="665521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1"/>
                  </a:lnTo>
                  <a:lnTo>
                    <a:pt x="1080118" y="838846"/>
                  </a:lnTo>
                  <a:lnTo>
                    <a:pt x="1080112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8246" y="2768137"/>
              <a:ext cx="1197032" cy="9559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815726" y="2808325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4" y="31220"/>
                  </a:lnTo>
                  <a:lnTo>
                    <a:pt x="327067" y="67770"/>
                  </a:lnTo>
                  <a:lnTo>
                    <a:pt x="295392" y="90839"/>
                  </a:lnTo>
                  <a:lnTo>
                    <a:pt x="264880" y="116938"/>
                  </a:lnTo>
                  <a:lnTo>
                    <a:pt x="235609" y="145941"/>
                  </a:lnTo>
                  <a:lnTo>
                    <a:pt x="207661" y="177720"/>
                  </a:lnTo>
                  <a:lnTo>
                    <a:pt x="181114" y="212152"/>
                  </a:lnTo>
                  <a:lnTo>
                    <a:pt x="156050" y="249110"/>
                  </a:lnTo>
                  <a:lnTo>
                    <a:pt x="132548" y="288469"/>
                  </a:lnTo>
                  <a:lnTo>
                    <a:pt x="110688" y="330103"/>
                  </a:lnTo>
                  <a:lnTo>
                    <a:pt x="90550" y="373886"/>
                  </a:lnTo>
                  <a:lnTo>
                    <a:pt x="72214" y="419692"/>
                  </a:lnTo>
                  <a:lnTo>
                    <a:pt x="55760" y="467396"/>
                  </a:lnTo>
                  <a:lnTo>
                    <a:pt x="41269" y="516873"/>
                  </a:lnTo>
                  <a:lnTo>
                    <a:pt x="28819" y="567996"/>
                  </a:lnTo>
                  <a:lnTo>
                    <a:pt x="18491" y="620639"/>
                  </a:lnTo>
                  <a:lnTo>
                    <a:pt x="10365" y="674678"/>
                  </a:lnTo>
                  <a:lnTo>
                    <a:pt x="4521" y="729986"/>
                  </a:lnTo>
                  <a:lnTo>
                    <a:pt x="1039" y="786438"/>
                  </a:lnTo>
                  <a:lnTo>
                    <a:pt x="0" y="843908"/>
                  </a:lnTo>
                  <a:lnTo>
                    <a:pt x="540052" y="839235"/>
                  </a:lnTo>
                  <a:lnTo>
                    <a:pt x="1080085" y="847417"/>
                  </a:lnTo>
                  <a:lnTo>
                    <a:pt x="1078651" y="777113"/>
                  </a:lnTo>
                  <a:lnTo>
                    <a:pt x="1074765" y="720724"/>
                  </a:lnTo>
                  <a:lnTo>
                    <a:pt x="1068525" y="665521"/>
                  </a:lnTo>
                  <a:lnTo>
                    <a:pt x="1060012" y="611626"/>
                  </a:lnTo>
                  <a:lnTo>
                    <a:pt x="1049307" y="559164"/>
                  </a:lnTo>
                  <a:lnTo>
                    <a:pt x="1036492" y="508260"/>
                  </a:lnTo>
                  <a:lnTo>
                    <a:pt x="1021646" y="459038"/>
                  </a:lnTo>
                  <a:lnTo>
                    <a:pt x="1004852" y="411621"/>
                  </a:lnTo>
                  <a:lnTo>
                    <a:pt x="986189" y="366135"/>
                  </a:lnTo>
                  <a:lnTo>
                    <a:pt x="965738" y="322703"/>
                  </a:lnTo>
                  <a:lnTo>
                    <a:pt x="943581" y="281451"/>
                  </a:lnTo>
                  <a:lnTo>
                    <a:pt x="919798" y="242501"/>
                  </a:lnTo>
                  <a:lnTo>
                    <a:pt x="894471" y="205979"/>
                  </a:lnTo>
                  <a:lnTo>
                    <a:pt x="867679" y="172009"/>
                  </a:lnTo>
                  <a:lnTo>
                    <a:pt x="839505" y="140715"/>
                  </a:lnTo>
                  <a:lnTo>
                    <a:pt x="810028" y="112221"/>
                  </a:lnTo>
                  <a:lnTo>
                    <a:pt x="779330" y="86652"/>
                  </a:lnTo>
                  <a:lnTo>
                    <a:pt x="747492" y="64132"/>
                  </a:lnTo>
                  <a:lnTo>
                    <a:pt x="714594" y="44785"/>
                  </a:lnTo>
                  <a:lnTo>
                    <a:pt x="645943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15726" y="2808326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0" y="843908"/>
                  </a:moveTo>
                  <a:lnTo>
                    <a:pt x="1040" y="786438"/>
                  </a:lnTo>
                  <a:lnTo>
                    <a:pt x="4522" y="729986"/>
                  </a:lnTo>
                  <a:lnTo>
                    <a:pt x="10366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1" y="467396"/>
                  </a:lnTo>
                  <a:lnTo>
                    <a:pt x="72215" y="419692"/>
                  </a:lnTo>
                  <a:lnTo>
                    <a:pt x="90551" y="373885"/>
                  </a:lnTo>
                  <a:lnTo>
                    <a:pt x="110689" y="330103"/>
                  </a:lnTo>
                  <a:lnTo>
                    <a:pt x="132549" y="288469"/>
                  </a:lnTo>
                  <a:lnTo>
                    <a:pt x="156051" y="249110"/>
                  </a:lnTo>
                  <a:lnTo>
                    <a:pt x="181115" y="212152"/>
                  </a:lnTo>
                  <a:lnTo>
                    <a:pt x="207661" y="177720"/>
                  </a:lnTo>
                  <a:lnTo>
                    <a:pt x="235610" y="145940"/>
                  </a:lnTo>
                  <a:lnTo>
                    <a:pt x="264880" y="116938"/>
                  </a:lnTo>
                  <a:lnTo>
                    <a:pt x="295393" y="90840"/>
                  </a:lnTo>
                  <a:lnTo>
                    <a:pt x="327068" y="67770"/>
                  </a:lnTo>
                  <a:lnTo>
                    <a:pt x="359825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1" y="86652"/>
                  </a:lnTo>
                  <a:lnTo>
                    <a:pt x="810028" y="112221"/>
                  </a:lnTo>
                  <a:lnTo>
                    <a:pt x="839505" y="140715"/>
                  </a:lnTo>
                  <a:lnTo>
                    <a:pt x="867680" y="172009"/>
                  </a:lnTo>
                  <a:lnTo>
                    <a:pt x="894471" y="205979"/>
                  </a:lnTo>
                  <a:lnTo>
                    <a:pt x="919799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9" y="366135"/>
                  </a:lnTo>
                  <a:lnTo>
                    <a:pt x="1004852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5" y="665521"/>
                  </a:lnTo>
                  <a:lnTo>
                    <a:pt x="1074764" y="720724"/>
                  </a:lnTo>
                  <a:lnTo>
                    <a:pt x="1078651" y="777112"/>
                  </a:lnTo>
                  <a:lnTo>
                    <a:pt x="1080103" y="834561"/>
                  </a:lnTo>
                  <a:lnTo>
                    <a:pt x="1080118" y="838846"/>
                  </a:lnTo>
                  <a:lnTo>
                    <a:pt x="1080113" y="843132"/>
                  </a:lnTo>
                  <a:lnTo>
                    <a:pt x="1080086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1166" y="2768137"/>
              <a:ext cx="1197032" cy="95596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319782" y="2808325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537044" y="0"/>
                  </a:moveTo>
                  <a:lnTo>
                    <a:pt x="463790" y="8295"/>
                  </a:lnTo>
                  <a:lnTo>
                    <a:pt x="393585" y="31220"/>
                  </a:lnTo>
                  <a:lnTo>
                    <a:pt x="327068" y="67770"/>
                  </a:lnTo>
                  <a:lnTo>
                    <a:pt x="295394" y="90839"/>
                  </a:lnTo>
                  <a:lnTo>
                    <a:pt x="264881" y="116938"/>
                  </a:lnTo>
                  <a:lnTo>
                    <a:pt x="235610" y="145941"/>
                  </a:lnTo>
                  <a:lnTo>
                    <a:pt x="207662" y="177720"/>
                  </a:lnTo>
                  <a:lnTo>
                    <a:pt x="181115" y="212152"/>
                  </a:lnTo>
                  <a:lnTo>
                    <a:pt x="156051" y="249110"/>
                  </a:lnTo>
                  <a:lnTo>
                    <a:pt x="132549" y="288469"/>
                  </a:lnTo>
                  <a:lnTo>
                    <a:pt x="110689" y="330103"/>
                  </a:lnTo>
                  <a:lnTo>
                    <a:pt x="90551" y="373886"/>
                  </a:lnTo>
                  <a:lnTo>
                    <a:pt x="72215" y="419692"/>
                  </a:lnTo>
                  <a:lnTo>
                    <a:pt x="55761" y="467396"/>
                  </a:lnTo>
                  <a:lnTo>
                    <a:pt x="41269" y="516873"/>
                  </a:lnTo>
                  <a:lnTo>
                    <a:pt x="28820" y="567996"/>
                  </a:lnTo>
                  <a:lnTo>
                    <a:pt x="18492" y="620639"/>
                  </a:lnTo>
                  <a:lnTo>
                    <a:pt x="10366" y="674678"/>
                  </a:lnTo>
                  <a:lnTo>
                    <a:pt x="4522" y="729986"/>
                  </a:lnTo>
                  <a:lnTo>
                    <a:pt x="1040" y="786438"/>
                  </a:lnTo>
                  <a:lnTo>
                    <a:pt x="0" y="843908"/>
                  </a:lnTo>
                  <a:lnTo>
                    <a:pt x="540052" y="839235"/>
                  </a:lnTo>
                  <a:lnTo>
                    <a:pt x="1080086" y="847417"/>
                  </a:lnTo>
                  <a:lnTo>
                    <a:pt x="1078651" y="777113"/>
                  </a:lnTo>
                  <a:lnTo>
                    <a:pt x="1074765" y="720724"/>
                  </a:lnTo>
                  <a:lnTo>
                    <a:pt x="1068525" y="665521"/>
                  </a:lnTo>
                  <a:lnTo>
                    <a:pt x="1060012" y="611626"/>
                  </a:lnTo>
                  <a:lnTo>
                    <a:pt x="1049308" y="559164"/>
                  </a:lnTo>
                  <a:lnTo>
                    <a:pt x="1036493" y="508260"/>
                  </a:lnTo>
                  <a:lnTo>
                    <a:pt x="1021647" y="459038"/>
                  </a:lnTo>
                  <a:lnTo>
                    <a:pt x="1004853" y="411621"/>
                  </a:lnTo>
                  <a:lnTo>
                    <a:pt x="986190" y="366135"/>
                  </a:lnTo>
                  <a:lnTo>
                    <a:pt x="965739" y="322703"/>
                  </a:lnTo>
                  <a:lnTo>
                    <a:pt x="943582" y="281451"/>
                  </a:lnTo>
                  <a:lnTo>
                    <a:pt x="919799" y="242501"/>
                  </a:lnTo>
                  <a:lnTo>
                    <a:pt x="894472" y="205979"/>
                  </a:lnTo>
                  <a:lnTo>
                    <a:pt x="867680" y="172009"/>
                  </a:lnTo>
                  <a:lnTo>
                    <a:pt x="839506" y="140715"/>
                  </a:lnTo>
                  <a:lnTo>
                    <a:pt x="810029" y="112221"/>
                  </a:lnTo>
                  <a:lnTo>
                    <a:pt x="779331" y="86652"/>
                  </a:lnTo>
                  <a:lnTo>
                    <a:pt x="747493" y="64132"/>
                  </a:lnTo>
                  <a:lnTo>
                    <a:pt x="714595" y="44785"/>
                  </a:lnTo>
                  <a:lnTo>
                    <a:pt x="645945" y="16108"/>
                  </a:lnTo>
                  <a:lnTo>
                    <a:pt x="574027" y="1616"/>
                  </a:lnTo>
                  <a:lnTo>
                    <a:pt x="537044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19782" y="2808326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0" y="843908"/>
                  </a:moveTo>
                  <a:lnTo>
                    <a:pt x="1040" y="786438"/>
                  </a:lnTo>
                  <a:lnTo>
                    <a:pt x="4522" y="729986"/>
                  </a:lnTo>
                  <a:lnTo>
                    <a:pt x="10366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1" y="467396"/>
                  </a:lnTo>
                  <a:lnTo>
                    <a:pt x="72215" y="419692"/>
                  </a:lnTo>
                  <a:lnTo>
                    <a:pt x="90551" y="373885"/>
                  </a:lnTo>
                  <a:lnTo>
                    <a:pt x="110689" y="330103"/>
                  </a:lnTo>
                  <a:lnTo>
                    <a:pt x="132549" y="288469"/>
                  </a:lnTo>
                  <a:lnTo>
                    <a:pt x="156051" y="249110"/>
                  </a:lnTo>
                  <a:lnTo>
                    <a:pt x="181115" y="212152"/>
                  </a:lnTo>
                  <a:lnTo>
                    <a:pt x="207661" y="177720"/>
                  </a:lnTo>
                  <a:lnTo>
                    <a:pt x="235610" y="145940"/>
                  </a:lnTo>
                  <a:lnTo>
                    <a:pt x="264880" y="116938"/>
                  </a:lnTo>
                  <a:lnTo>
                    <a:pt x="295393" y="90840"/>
                  </a:lnTo>
                  <a:lnTo>
                    <a:pt x="327068" y="67770"/>
                  </a:lnTo>
                  <a:lnTo>
                    <a:pt x="359825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5" y="44785"/>
                  </a:lnTo>
                  <a:lnTo>
                    <a:pt x="747492" y="64132"/>
                  </a:lnTo>
                  <a:lnTo>
                    <a:pt x="779331" y="86652"/>
                  </a:lnTo>
                  <a:lnTo>
                    <a:pt x="810029" y="112221"/>
                  </a:lnTo>
                  <a:lnTo>
                    <a:pt x="839505" y="140715"/>
                  </a:lnTo>
                  <a:lnTo>
                    <a:pt x="867680" y="172009"/>
                  </a:lnTo>
                  <a:lnTo>
                    <a:pt x="894471" y="205979"/>
                  </a:lnTo>
                  <a:lnTo>
                    <a:pt x="919799" y="242501"/>
                  </a:lnTo>
                  <a:lnTo>
                    <a:pt x="943582" y="281450"/>
                  </a:lnTo>
                  <a:lnTo>
                    <a:pt x="965739" y="322703"/>
                  </a:lnTo>
                  <a:lnTo>
                    <a:pt x="986189" y="366135"/>
                  </a:lnTo>
                  <a:lnTo>
                    <a:pt x="1004852" y="411621"/>
                  </a:lnTo>
                  <a:lnTo>
                    <a:pt x="1021647" y="459037"/>
                  </a:lnTo>
                  <a:lnTo>
                    <a:pt x="1036492" y="508260"/>
                  </a:lnTo>
                  <a:lnTo>
                    <a:pt x="1049308" y="559164"/>
                  </a:lnTo>
                  <a:lnTo>
                    <a:pt x="1060012" y="611626"/>
                  </a:lnTo>
                  <a:lnTo>
                    <a:pt x="1068525" y="665521"/>
                  </a:lnTo>
                  <a:lnTo>
                    <a:pt x="1074765" y="720724"/>
                  </a:lnTo>
                  <a:lnTo>
                    <a:pt x="1078651" y="777112"/>
                  </a:lnTo>
                  <a:lnTo>
                    <a:pt x="1080102" y="834561"/>
                  </a:lnTo>
                  <a:lnTo>
                    <a:pt x="1080117" y="838846"/>
                  </a:lnTo>
                  <a:lnTo>
                    <a:pt x="1080112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87436" y="3566159"/>
              <a:ext cx="5374177" cy="2951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00210" y="3635766"/>
              <a:ext cx="115907" cy="11790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838675" y="3406717"/>
            <a:ext cx="11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90899" y="2110575"/>
            <a:ext cx="281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14" dirty="0">
                <a:latin typeface="Calibri"/>
                <a:cs typeface="Calibri"/>
              </a:rPr>
              <a:t>sub-­‐channel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74872" y="2493818"/>
            <a:ext cx="1292860" cy="448945"/>
            <a:chOff x="6774872" y="2493818"/>
            <a:chExt cx="1292860" cy="448945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74872" y="2493818"/>
              <a:ext cx="586047" cy="44888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942595" y="2531629"/>
              <a:ext cx="366395" cy="232410"/>
            </a:xfrm>
            <a:custGeom>
              <a:avLst/>
              <a:gdLst/>
              <a:ahLst/>
              <a:cxnLst/>
              <a:rect l="l" t="t" r="r" b="b"/>
              <a:pathLst>
                <a:path w="366395" h="232410">
                  <a:moveTo>
                    <a:pt x="366093" y="0"/>
                  </a:moveTo>
                  <a:lnTo>
                    <a:pt x="0" y="23235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21316" y="2671122"/>
              <a:ext cx="122388" cy="10637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56269" y="2493818"/>
              <a:ext cx="511232" cy="41979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607807" y="2531629"/>
              <a:ext cx="290830" cy="200025"/>
            </a:xfrm>
            <a:custGeom>
              <a:avLst/>
              <a:gdLst/>
              <a:ahLst/>
              <a:cxnLst/>
              <a:rect l="l" t="t" r="r" b="b"/>
              <a:pathLst>
                <a:path w="290829" h="200025">
                  <a:moveTo>
                    <a:pt x="0" y="0"/>
                  </a:moveTo>
                  <a:lnTo>
                    <a:pt x="290392" y="20001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97040" y="2637336"/>
              <a:ext cx="121916" cy="108605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3374966" y="4380807"/>
            <a:ext cx="5374640" cy="1093470"/>
            <a:chOff x="3374966" y="4380807"/>
            <a:chExt cx="5374640" cy="1093470"/>
          </a:xfrm>
        </p:grpSpPr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74966" y="5182985"/>
              <a:ext cx="5374177" cy="29094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419871" y="5308513"/>
              <a:ext cx="5160010" cy="0"/>
            </a:xfrm>
            <a:custGeom>
              <a:avLst/>
              <a:gdLst/>
              <a:ahLst/>
              <a:cxnLst/>
              <a:rect l="l" t="t" r="r" b="b"/>
              <a:pathLst>
                <a:path w="5160009">
                  <a:moveTo>
                    <a:pt x="0" y="0"/>
                  </a:moveTo>
                  <a:lnTo>
                    <a:pt x="5159569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488736" y="5249558"/>
              <a:ext cx="115909" cy="11790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87188" y="4380807"/>
              <a:ext cx="1197032" cy="95596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547401" y="4418745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4" y="31220"/>
                  </a:lnTo>
                  <a:lnTo>
                    <a:pt x="327067" y="67770"/>
                  </a:lnTo>
                  <a:lnTo>
                    <a:pt x="295392" y="90840"/>
                  </a:lnTo>
                  <a:lnTo>
                    <a:pt x="264880" y="116939"/>
                  </a:lnTo>
                  <a:lnTo>
                    <a:pt x="235609" y="145941"/>
                  </a:lnTo>
                  <a:lnTo>
                    <a:pt x="207661" y="177721"/>
                  </a:lnTo>
                  <a:lnTo>
                    <a:pt x="181114" y="212153"/>
                  </a:lnTo>
                  <a:lnTo>
                    <a:pt x="156050" y="249111"/>
                  </a:lnTo>
                  <a:lnTo>
                    <a:pt x="132548" y="288469"/>
                  </a:lnTo>
                  <a:lnTo>
                    <a:pt x="110688" y="330103"/>
                  </a:lnTo>
                  <a:lnTo>
                    <a:pt x="90550" y="373886"/>
                  </a:lnTo>
                  <a:lnTo>
                    <a:pt x="72214" y="419692"/>
                  </a:lnTo>
                  <a:lnTo>
                    <a:pt x="55760" y="467396"/>
                  </a:lnTo>
                  <a:lnTo>
                    <a:pt x="41269" y="516873"/>
                  </a:lnTo>
                  <a:lnTo>
                    <a:pt x="28819" y="567996"/>
                  </a:lnTo>
                  <a:lnTo>
                    <a:pt x="18491" y="620639"/>
                  </a:lnTo>
                  <a:lnTo>
                    <a:pt x="10365" y="674678"/>
                  </a:lnTo>
                  <a:lnTo>
                    <a:pt x="4521" y="729986"/>
                  </a:lnTo>
                  <a:lnTo>
                    <a:pt x="1039" y="786438"/>
                  </a:lnTo>
                  <a:lnTo>
                    <a:pt x="0" y="843908"/>
                  </a:lnTo>
                  <a:lnTo>
                    <a:pt x="540050" y="839235"/>
                  </a:lnTo>
                  <a:lnTo>
                    <a:pt x="1080085" y="847418"/>
                  </a:lnTo>
                  <a:lnTo>
                    <a:pt x="1078651" y="777113"/>
                  </a:lnTo>
                  <a:lnTo>
                    <a:pt x="1074765" y="720724"/>
                  </a:lnTo>
                  <a:lnTo>
                    <a:pt x="1068525" y="665521"/>
                  </a:lnTo>
                  <a:lnTo>
                    <a:pt x="1060012" y="611626"/>
                  </a:lnTo>
                  <a:lnTo>
                    <a:pt x="1049307" y="559164"/>
                  </a:lnTo>
                  <a:lnTo>
                    <a:pt x="1036492" y="508260"/>
                  </a:lnTo>
                  <a:lnTo>
                    <a:pt x="1021646" y="459038"/>
                  </a:lnTo>
                  <a:lnTo>
                    <a:pt x="1004852" y="411621"/>
                  </a:lnTo>
                  <a:lnTo>
                    <a:pt x="986189" y="366135"/>
                  </a:lnTo>
                  <a:lnTo>
                    <a:pt x="965738" y="322703"/>
                  </a:lnTo>
                  <a:lnTo>
                    <a:pt x="943581" y="281451"/>
                  </a:lnTo>
                  <a:lnTo>
                    <a:pt x="919798" y="242501"/>
                  </a:lnTo>
                  <a:lnTo>
                    <a:pt x="894471" y="205979"/>
                  </a:lnTo>
                  <a:lnTo>
                    <a:pt x="867679" y="172009"/>
                  </a:lnTo>
                  <a:lnTo>
                    <a:pt x="839505" y="140715"/>
                  </a:lnTo>
                  <a:lnTo>
                    <a:pt x="810028" y="112221"/>
                  </a:lnTo>
                  <a:lnTo>
                    <a:pt x="779330" y="86652"/>
                  </a:lnTo>
                  <a:lnTo>
                    <a:pt x="747492" y="64132"/>
                  </a:lnTo>
                  <a:lnTo>
                    <a:pt x="714594" y="44785"/>
                  </a:lnTo>
                  <a:lnTo>
                    <a:pt x="645943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47401" y="4418746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0" y="843908"/>
                  </a:moveTo>
                  <a:lnTo>
                    <a:pt x="1039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0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1"/>
                  </a:lnTo>
                  <a:lnTo>
                    <a:pt x="264880" y="116938"/>
                  </a:lnTo>
                  <a:lnTo>
                    <a:pt x="295392" y="90840"/>
                  </a:lnTo>
                  <a:lnTo>
                    <a:pt x="327067" y="67770"/>
                  </a:lnTo>
                  <a:lnTo>
                    <a:pt x="359824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5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8" y="366135"/>
                  </a:lnTo>
                  <a:lnTo>
                    <a:pt x="1004851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4" y="665521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1"/>
                  </a:lnTo>
                  <a:lnTo>
                    <a:pt x="1080117" y="838846"/>
                  </a:lnTo>
                  <a:lnTo>
                    <a:pt x="1080111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63192" y="4380807"/>
              <a:ext cx="1197032" cy="9559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821018" y="4418745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4" y="31220"/>
                  </a:lnTo>
                  <a:lnTo>
                    <a:pt x="327067" y="67770"/>
                  </a:lnTo>
                  <a:lnTo>
                    <a:pt x="295392" y="90840"/>
                  </a:lnTo>
                  <a:lnTo>
                    <a:pt x="264880" y="116939"/>
                  </a:lnTo>
                  <a:lnTo>
                    <a:pt x="235609" y="145941"/>
                  </a:lnTo>
                  <a:lnTo>
                    <a:pt x="207661" y="177721"/>
                  </a:lnTo>
                  <a:lnTo>
                    <a:pt x="181114" y="212153"/>
                  </a:lnTo>
                  <a:lnTo>
                    <a:pt x="156050" y="249111"/>
                  </a:lnTo>
                  <a:lnTo>
                    <a:pt x="132548" y="288469"/>
                  </a:lnTo>
                  <a:lnTo>
                    <a:pt x="110688" y="330103"/>
                  </a:lnTo>
                  <a:lnTo>
                    <a:pt x="90550" y="373886"/>
                  </a:lnTo>
                  <a:lnTo>
                    <a:pt x="72214" y="419692"/>
                  </a:lnTo>
                  <a:lnTo>
                    <a:pt x="55760" y="467396"/>
                  </a:lnTo>
                  <a:lnTo>
                    <a:pt x="41269" y="516873"/>
                  </a:lnTo>
                  <a:lnTo>
                    <a:pt x="28819" y="567996"/>
                  </a:lnTo>
                  <a:lnTo>
                    <a:pt x="18491" y="620639"/>
                  </a:lnTo>
                  <a:lnTo>
                    <a:pt x="10365" y="674678"/>
                  </a:lnTo>
                  <a:lnTo>
                    <a:pt x="4521" y="729986"/>
                  </a:lnTo>
                  <a:lnTo>
                    <a:pt x="1039" y="786438"/>
                  </a:lnTo>
                  <a:lnTo>
                    <a:pt x="0" y="843908"/>
                  </a:lnTo>
                  <a:lnTo>
                    <a:pt x="540052" y="839235"/>
                  </a:lnTo>
                  <a:lnTo>
                    <a:pt x="1080085" y="847418"/>
                  </a:lnTo>
                  <a:lnTo>
                    <a:pt x="1078651" y="777113"/>
                  </a:lnTo>
                  <a:lnTo>
                    <a:pt x="1074765" y="720724"/>
                  </a:lnTo>
                  <a:lnTo>
                    <a:pt x="1068525" y="665521"/>
                  </a:lnTo>
                  <a:lnTo>
                    <a:pt x="1060012" y="611626"/>
                  </a:lnTo>
                  <a:lnTo>
                    <a:pt x="1049307" y="559164"/>
                  </a:lnTo>
                  <a:lnTo>
                    <a:pt x="1036492" y="508260"/>
                  </a:lnTo>
                  <a:lnTo>
                    <a:pt x="1021646" y="459038"/>
                  </a:lnTo>
                  <a:lnTo>
                    <a:pt x="1004852" y="411621"/>
                  </a:lnTo>
                  <a:lnTo>
                    <a:pt x="986189" y="366135"/>
                  </a:lnTo>
                  <a:lnTo>
                    <a:pt x="965738" y="322703"/>
                  </a:lnTo>
                  <a:lnTo>
                    <a:pt x="943581" y="281451"/>
                  </a:lnTo>
                  <a:lnTo>
                    <a:pt x="919798" y="242501"/>
                  </a:lnTo>
                  <a:lnTo>
                    <a:pt x="894471" y="205979"/>
                  </a:lnTo>
                  <a:lnTo>
                    <a:pt x="867679" y="172009"/>
                  </a:lnTo>
                  <a:lnTo>
                    <a:pt x="839505" y="140715"/>
                  </a:lnTo>
                  <a:lnTo>
                    <a:pt x="810028" y="112221"/>
                  </a:lnTo>
                  <a:lnTo>
                    <a:pt x="779330" y="86652"/>
                  </a:lnTo>
                  <a:lnTo>
                    <a:pt x="747492" y="64132"/>
                  </a:lnTo>
                  <a:lnTo>
                    <a:pt x="714594" y="44785"/>
                  </a:lnTo>
                  <a:lnTo>
                    <a:pt x="645943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21019" y="4418746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0" y="843908"/>
                  </a:moveTo>
                  <a:lnTo>
                    <a:pt x="1039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0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1"/>
                  </a:lnTo>
                  <a:lnTo>
                    <a:pt x="264880" y="116938"/>
                  </a:lnTo>
                  <a:lnTo>
                    <a:pt x="295392" y="90840"/>
                  </a:lnTo>
                  <a:lnTo>
                    <a:pt x="327067" y="67770"/>
                  </a:lnTo>
                  <a:lnTo>
                    <a:pt x="359824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5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8" y="366135"/>
                  </a:lnTo>
                  <a:lnTo>
                    <a:pt x="1004851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4" y="665521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1"/>
                  </a:lnTo>
                  <a:lnTo>
                    <a:pt x="1080117" y="838846"/>
                  </a:lnTo>
                  <a:lnTo>
                    <a:pt x="1080112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30883" y="4380807"/>
              <a:ext cx="1197032" cy="9559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090207" y="4418745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4" y="31220"/>
                  </a:lnTo>
                  <a:lnTo>
                    <a:pt x="327067" y="67770"/>
                  </a:lnTo>
                  <a:lnTo>
                    <a:pt x="295392" y="90840"/>
                  </a:lnTo>
                  <a:lnTo>
                    <a:pt x="264880" y="116939"/>
                  </a:lnTo>
                  <a:lnTo>
                    <a:pt x="235609" y="145941"/>
                  </a:lnTo>
                  <a:lnTo>
                    <a:pt x="207661" y="177721"/>
                  </a:lnTo>
                  <a:lnTo>
                    <a:pt x="181114" y="212153"/>
                  </a:lnTo>
                  <a:lnTo>
                    <a:pt x="156050" y="249111"/>
                  </a:lnTo>
                  <a:lnTo>
                    <a:pt x="132548" y="288469"/>
                  </a:lnTo>
                  <a:lnTo>
                    <a:pt x="110688" y="330103"/>
                  </a:lnTo>
                  <a:lnTo>
                    <a:pt x="90550" y="373886"/>
                  </a:lnTo>
                  <a:lnTo>
                    <a:pt x="72214" y="419692"/>
                  </a:lnTo>
                  <a:lnTo>
                    <a:pt x="55760" y="467396"/>
                  </a:lnTo>
                  <a:lnTo>
                    <a:pt x="41269" y="516873"/>
                  </a:lnTo>
                  <a:lnTo>
                    <a:pt x="28819" y="567996"/>
                  </a:lnTo>
                  <a:lnTo>
                    <a:pt x="18491" y="620639"/>
                  </a:lnTo>
                  <a:lnTo>
                    <a:pt x="10365" y="674678"/>
                  </a:lnTo>
                  <a:lnTo>
                    <a:pt x="4521" y="729986"/>
                  </a:lnTo>
                  <a:lnTo>
                    <a:pt x="1039" y="786438"/>
                  </a:lnTo>
                  <a:lnTo>
                    <a:pt x="0" y="843908"/>
                  </a:lnTo>
                  <a:lnTo>
                    <a:pt x="540050" y="839235"/>
                  </a:lnTo>
                  <a:lnTo>
                    <a:pt x="1080085" y="847418"/>
                  </a:lnTo>
                  <a:lnTo>
                    <a:pt x="1078651" y="777113"/>
                  </a:lnTo>
                  <a:lnTo>
                    <a:pt x="1074765" y="720724"/>
                  </a:lnTo>
                  <a:lnTo>
                    <a:pt x="1068525" y="665521"/>
                  </a:lnTo>
                  <a:lnTo>
                    <a:pt x="1060012" y="611626"/>
                  </a:lnTo>
                  <a:lnTo>
                    <a:pt x="1049307" y="559164"/>
                  </a:lnTo>
                  <a:lnTo>
                    <a:pt x="1036492" y="508260"/>
                  </a:lnTo>
                  <a:lnTo>
                    <a:pt x="1021646" y="459038"/>
                  </a:lnTo>
                  <a:lnTo>
                    <a:pt x="1004852" y="411621"/>
                  </a:lnTo>
                  <a:lnTo>
                    <a:pt x="986189" y="366135"/>
                  </a:lnTo>
                  <a:lnTo>
                    <a:pt x="965738" y="322703"/>
                  </a:lnTo>
                  <a:lnTo>
                    <a:pt x="943581" y="281451"/>
                  </a:lnTo>
                  <a:lnTo>
                    <a:pt x="919798" y="242501"/>
                  </a:lnTo>
                  <a:lnTo>
                    <a:pt x="894471" y="205979"/>
                  </a:lnTo>
                  <a:lnTo>
                    <a:pt x="867679" y="172009"/>
                  </a:lnTo>
                  <a:lnTo>
                    <a:pt x="839505" y="140715"/>
                  </a:lnTo>
                  <a:lnTo>
                    <a:pt x="810028" y="112221"/>
                  </a:lnTo>
                  <a:lnTo>
                    <a:pt x="779330" y="86652"/>
                  </a:lnTo>
                  <a:lnTo>
                    <a:pt x="747492" y="64132"/>
                  </a:lnTo>
                  <a:lnTo>
                    <a:pt x="714594" y="44785"/>
                  </a:lnTo>
                  <a:lnTo>
                    <a:pt x="645943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90206" y="4418746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0" y="843908"/>
                  </a:moveTo>
                  <a:lnTo>
                    <a:pt x="1039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0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1"/>
                  </a:lnTo>
                  <a:lnTo>
                    <a:pt x="264880" y="116938"/>
                  </a:lnTo>
                  <a:lnTo>
                    <a:pt x="295392" y="90840"/>
                  </a:lnTo>
                  <a:lnTo>
                    <a:pt x="327067" y="67770"/>
                  </a:lnTo>
                  <a:lnTo>
                    <a:pt x="359824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5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9" y="366135"/>
                  </a:lnTo>
                  <a:lnTo>
                    <a:pt x="1004852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5" y="665521"/>
                  </a:lnTo>
                  <a:lnTo>
                    <a:pt x="1074765" y="720724"/>
                  </a:lnTo>
                  <a:lnTo>
                    <a:pt x="1078651" y="777112"/>
                  </a:lnTo>
                  <a:lnTo>
                    <a:pt x="1080103" y="834561"/>
                  </a:lnTo>
                  <a:lnTo>
                    <a:pt x="1080118" y="838846"/>
                  </a:lnTo>
                  <a:lnTo>
                    <a:pt x="1080112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23511" y="4389119"/>
              <a:ext cx="1197032" cy="95596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380319" y="4429423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4" y="31220"/>
                  </a:lnTo>
                  <a:lnTo>
                    <a:pt x="327068" y="67770"/>
                  </a:lnTo>
                  <a:lnTo>
                    <a:pt x="295393" y="90840"/>
                  </a:lnTo>
                  <a:lnTo>
                    <a:pt x="264880" y="116939"/>
                  </a:lnTo>
                  <a:lnTo>
                    <a:pt x="235610" y="145941"/>
                  </a:lnTo>
                  <a:lnTo>
                    <a:pt x="207661" y="177721"/>
                  </a:lnTo>
                  <a:lnTo>
                    <a:pt x="181115" y="212153"/>
                  </a:lnTo>
                  <a:lnTo>
                    <a:pt x="156051" y="249111"/>
                  </a:lnTo>
                  <a:lnTo>
                    <a:pt x="132549" y="288469"/>
                  </a:lnTo>
                  <a:lnTo>
                    <a:pt x="110689" y="330103"/>
                  </a:lnTo>
                  <a:lnTo>
                    <a:pt x="90551" y="373886"/>
                  </a:lnTo>
                  <a:lnTo>
                    <a:pt x="72215" y="419692"/>
                  </a:lnTo>
                  <a:lnTo>
                    <a:pt x="55761" y="467396"/>
                  </a:lnTo>
                  <a:lnTo>
                    <a:pt x="41269" y="516873"/>
                  </a:lnTo>
                  <a:lnTo>
                    <a:pt x="28820" y="567996"/>
                  </a:lnTo>
                  <a:lnTo>
                    <a:pt x="18492" y="620639"/>
                  </a:lnTo>
                  <a:lnTo>
                    <a:pt x="10366" y="674678"/>
                  </a:lnTo>
                  <a:lnTo>
                    <a:pt x="4522" y="729986"/>
                  </a:lnTo>
                  <a:lnTo>
                    <a:pt x="1040" y="786438"/>
                  </a:lnTo>
                  <a:lnTo>
                    <a:pt x="0" y="843908"/>
                  </a:lnTo>
                  <a:lnTo>
                    <a:pt x="540052" y="839235"/>
                  </a:lnTo>
                  <a:lnTo>
                    <a:pt x="1080085" y="847417"/>
                  </a:lnTo>
                  <a:lnTo>
                    <a:pt x="1078651" y="777113"/>
                  </a:lnTo>
                  <a:lnTo>
                    <a:pt x="1074765" y="720724"/>
                  </a:lnTo>
                  <a:lnTo>
                    <a:pt x="1068525" y="665521"/>
                  </a:lnTo>
                  <a:lnTo>
                    <a:pt x="1060012" y="611626"/>
                  </a:lnTo>
                  <a:lnTo>
                    <a:pt x="1049308" y="559164"/>
                  </a:lnTo>
                  <a:lnTo>
                    <a:pt x="1036493" y="508260"/>
                  </a:lnTo>
                  <a:lnTo>
                    <a:pt x="1021647" y="459038"/>
                  </a:lnTo>
                  <a:lnTo>
                    <a:pt x="1004853" y="411621"/>
                  </a:lnTo>
                  <a:lnTo>
                    <a:pt x="986189" y="366135"/>
                  </a:lnTo>
                  <a:lnTo>
                    <a:pt x="965739" y="322703"/>
                  </a:lnTo>
                  <a:lnTo>
                    <a:pt x="943582" y="281451"/>
                  </a:lnTo>
                  <a:lnTo>
                    <a:pt x="919799" y="242501"/>
                  </a:lnTo>
                  <a:lnTo>
                    <a:pt x="894472" y="205979"/>
                  </a:lnTo>
                  <a:lnTo>
                    <a:pt x="867680" y="172009"/>
                  </a:lnTo>
                  <a:lnTo>
                    <a:pt x="839506" y="140715"/>
                  </a:lnTo>
                  <a:lnTo>
                    <a:pt x="810029" y="112221"/>
                  </a:lnTo>
                  <a:lnTo>
                    <a:pt x="779331" y="86652"/>
                  </a:lnTo>
                  <a:lnTo>
                    <a:pt x="747493" y="64132"/>
                  </a:lnTo>
                  <a:lnTo>
                    <a:pt x="714595" y="44785"/>
                  </a:lnTo>
                  <a:lnTo>
                    <a:pt x="645944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80318" y="4429424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0" y="843908"/>
                  </a:moveTo>
                  <a:lnTo>
                    <a:pt x="1040" y="786438"/>
                  </a:lnTo>
                  <a:lnTo>
                    <a:pt x="4522" y="729986"/>
                  </a:lnTo>
                  <a:lnTo>
                    <a:pt x="10366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1" y="467396"/>
                  </a:lnTo>
                  <a:lnTo>
                    <a:pt x="72215" y="419692"/>
                  </a:lnTo>
                  <a:lnTo>
                    <a:pt x="90551" y="373885"/>
                  </a:lnTo>
                  <a:lnTo>
                    <a:pt x="110689" y="330103"/>
                  </a:lnTo>
                  <a:lnTo>
                    <a:pt x="132549" y="288469"/>
                  </a:lnTo>
                  <a:lnTo>
                    <a:pt x="156051" y="249110"/>
                  </a:lnTo>
                  <a:lnTo>
                    <a:pt x="181115" y="212152"/>
                  </a:lnTo>
                  <a:lnTo>
                    <a:pt x="207661" y="177720"/>
                  </a:lnTo>
                  <a:lnTo>
                    <a:pt x="235610" y="145941"/>
                  </a:lnTo>
                  <a:lnTo>
                    <a:pt x="264880" y="116938"/>
                  </a:lnTo>
                  <a:lnTo>
                    <a:pt x="295393" y="90840"/>
                  </a:lnTo>
                  <a:lnTo>
                    <a:pt x="327068" y="67770"/>
                  </a:lnTo>
                  <a:lnTo>
                    <a:pt x="359825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1" y="86652"/>
                  </a:lnTo>
                  <a:lnTo>
                    <a:pt x="810029" y="112221"/>
                  </a:lnTo>
                  <a:lnTo>
                    <a:pt x="839505" y="140715"/>
                  </a:lnTo>
                  <a:lnTo>
                    <a:pt x="867680" y="172009"/>
                  </a:lnTo>
                  <a:lnTo>
                    <a:pt x="894471" y="205979"/>
                  </a:lnTo>
                  <a:lnTo>
                    <a:pt x="919799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9" y="366135"/>
                  </a:lnTo>
                  <a:lnTo>
                    <a:pt x="1004852" y="411621"/>
                  </a:lnTo>
                  <a:lnTo>
                    <a:pt x="1021647" y="459037"/>
                  </a:lnTo>
                  <a:lnTo>
                    <a:pt x="1036492" y="508260"/>
                  </a:lnTo>
                  <a:lnTo>
                    <a:pt x="1049308" y="559164"/>
                  </a:lnTo>
                  <a:lnTo>
                    <a:pt x="1060012" y="611626"/>
                  </a:lnTo>
                  <a:lnTo>
                    <a:pt x="1068525" y="665521"/>
                  </a:lnTo>
                  <a:lnTo>
                    <a:pt x="1074765" y="720724"/>
                  </a:lnTo>
                  <a:lnTo>
                    <a:pt x="1078651" y="777112"/>
                  </a:lnTo>
                  <a:lnTo>
                    <a:pt x="1080103" y="834561"/>
                  </a:lnTo>
                  <a:lnTo>
                    <a:pt x="1080118" y="838846"/>
                  </a:lnTo>
                  <a:lnTo>
                    <a:pt x="1080113" y="843132"/>
                  </a:lnTo>
                  <a:lnTo>
                    <a:pt x="1080086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58251" y="2919055"/>
            <a:ext cx="8345805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Leakage</a:t>
            </a:r>
            <a:r>
              <a:rPr sz="2400" spc="-10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interference from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  <a:tabLst>
                <a:tab pos="3172460" algn="l"/>
                <a:tab pos="8332470" algn="l"/>
              </a:tabLst>
            </a:pP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adjacent</a:t>
            </a:r>
            <a:r>
              <a:rPr sz="2400" spc="-30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400" spc="-105" dirty="0">
                <a:solidFill>
                  <a:srgbClr val="77933C"/>
                </a:solidFill>
                <a:latin typeface="Calibri"/>
                <a:cs typeface="Calibri"/>
              </a:rPr>
              <a:t>sub-­‐channels	</a:t>
            </a:r>
            <a:r>
              <a:rPr sz="2400" u="heavy" spc="-105" dirty="0">
                <a:solidFill>
                  <a:srgbClr val="77933C"/>
                </a:solidFill>
                <a:uFill>
                  <a:solidFill>
                    <a:srgbClr val="6095C9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0259" y="4919853"/>
            <a:ext cx="8615680" cy="14173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90"/>
              </a:spcBef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  <a:p>
            <a:pPr marL="355600" marR="703580" indent="-342900">
              <a:lnSpc>
                <a:spcPts val="3000"/>
              </a:lnSpc>
              <a:spcBef>
                <a:spcPts val="1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rebuchet MS"/>
                <a:cs typeface="Trebuchet MS"/>
              </a:rPr>
              <a:t>Need </a:t>
            </a:r>
            <a:r>
              <a:rPr sz="2800" dirty="0">
                <a:solidFill>
                  <a:srgbClr val="C0504D"/>
                </a:solidFill>
                <a:latin typeface="Trebuchet MS"/>
                <a:cs typeface="Trebuchet MS"/>
              </a:rPr>
              <a:t>guard </a:t>
            </a:r>
            <a:r>
              <a:rPr sz="2800" spc="-5" dirty="0">
                <a:solidFill>
                  <a:srgbClr val="C0504D"/>
                </a:solidFill>
                <a:latin typeface="Trebuchet MS"/>
                <a:cs typeface="Trebuchet MS"/>
              </a:rPr>
              <a:t>bands </a:t>
            </a:r>
            <a:r>
              <a:rPr sz="2800" spc="-5" dirty="0">
                <a:latin typeface="Trebuchet MS"/>
                <a:cs typeface="Trebuchet MS"/>
              </a:rPr>
              <a:t>between adjacent frequency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bands </a:t>
            </a:r>
            <a:r>
              <a:rPr sz="2800" dirty="0">
                <a:latin typeface="Wingdings"/>
                <a:cs typeface="Wingdings"/>
              </a:rPr>
              <a:t>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rebuchet MS"/>
                <a:cs typeface="Trebuchet MS"/>
              </a:rPr>
              <a:t>extra</a:t>
            </a:r>
            <a:r>
              <a:rPr sz="2800" spc="-5" dirty="0">
                <a:latin typeface="Trebuchet MS"/>
                <a:cs typeface="Trebuchet MS"/>
              </a:rPr>
              <a:t> overhead</a:t>
            </a:r>
            <a:r>
              <a:rPr sz="2800" dirty="0">
                <a:latin typeface="Trebuchet MS"/>
                <a:cs typeface="Trebuchet MS"/>
              </a:rPr>
              <a:t> and</a:t>
            </a:r>
            <a:r>
              <a:rPr sz="2800" spc="-5" dirty="0">
                <a:latin typeface="Trebuchet MS"/>
                <a:cs typeface="Trebuchet MS"/>
              </a:rPr>
              <a:t> lower</a:t>
            </a:r>
            <a:r>
              <a:rPr sz="28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throughput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592782" y="4347556"/>
            <a:ext cx="2822575" cy="1122680"/>
            <a:chOff x="4592782" y="4347556"/>
            <a:chExt cx="2822575" cy="1122680"/>
          </a:xfrm>
        </p:grpSpPr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92782" y="4372494"/>
              <a:ext cx="103909" cy="109727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644007" y="4396992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1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50723" y="4372494"/>
              <a:ext cx="103909" cy="109727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804516" y="4396992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1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72941" y="4347556"/>
              <a:ext cx="103909" cy="109727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923657" y="4371308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1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30883" y="4347556"/>
              <a:ext cx="103909" cy="109727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084167" y="4371308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1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53101" y="4347556"/>
              <a:ext cx="103909" cy="109727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203306" y="4371308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0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11043" y="4347556"/>
              <a:ext cx="103909" cy="1097279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363816" y="4371308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0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30259" y="3840553"/>
            <a:ext cx="5106670" cy="13049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681729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latin typeface="Calibri"/>
                <a:cs typeface="Calibri"/>
              </a:rPr>
              <a:t>guard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band</a:t>
            </a:r>
            <a:endParaRPr sz="2400">
              <a:latin typeface="Calibri"/>
              <a:cs typeface="Calibri"/>
            </a:endParaRPr>
          </a:p>
          <a:p>
            <a:pPr marL="12700" marR="2525395">
              <a:lnSpc>
                <a:spcPts val="2800"/>
              </a:lnSpc>
              <a:spcBef>
                <a:spcPts val="915"/>
              </a:spcBef>
            </a:pP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Guard</a:t>
            </a:r>
            <a:r>
              <a:rPr sz="2400" spc="-30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7933C"/>
                </a:solidFill>
                <a:latin typeface="Calibri"/>
                <a:cs typeface="Calibri"/>
              </a:rPr>
              <a:t>bands</a:t>
            </a:r>
            <a:r>
              <a:rPr sz="2400" spc="-30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protect </a:t>
            </a:r>
            <a:r>
              <a:rPr sz="2400" spc="-530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leakage</a:t>
            </a:r>
            <a:r>
              <a:rPr sz="2400" spc="-25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interference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44872"/>
            <a:ext cx="7391400" cy="6350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Multicarrier communications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0"/>
            <a:ext cx="4319588" cy="5060950"/>
          </a:xfrm>
        </p:spPr>
        <p:txBody>
          <a:bodyPr/>
          <a:lstStyle/>
          <a:p>
            <a:pPr marL="112713" indent="-112713">
              <a:lnSpc>
                <a:spcPct val="90000"/>
              </a:lnSpc>
            </a:pPr>
            <a:r>
              <a:rPr lang="en-US" sz="2400" dirty="0"/>
              <a:t>Concept:</a:t>
            </a:r>
          </a:p>
          <a:p>
            <a:pPr marL="338138" lvl="1" indent="-106363">
              <a:lnSpc>
                <a:spcPct val="90000"/>
              </a:lnSpc>
            </a:pPr>
            <a:r>
              <a:rPr lang="en-US" sz="2000" dirty="0"/>
              <a:t>Divide original data stream at rate </a:t>
            </a:r>
            <a:r>
              <a:rPr lang="en-US" sz="2000" i="1" dirty="0"/>
              <a:t>R</a:t>
            </a:r>
            <a:r>
              <a:rPr lang="en-US" sz="2000" dirty="0"/>
              <a:t> into </a:t>
            </a:r>
            <a:r>
              <a:rPr lang="en-US" sz="2000" i="1" dirty="0"/>
              <a:t>L</a:t>
            </a:r>
            <a:r>
              <a:rPr lang="en-US" sz="2000" dirty="0"/>
              <a:t> lower rate (</a:t>
            </a:r>
            <a:r>
              <a:rPr lang="en-US" sz="2000" i="1" dirty="0"/>
              <a:t>R</a:t>
            </a:r>
            <a:r>
              <a:rPr lang="en-US" sz="2000" dirty="0"/>
              <a:t>/</a:t>
            </a:r>
            <a:r>
              <a:rPr lang="en-US" sz="2000" i="1" dirty="0"/>
              <a:t>L</a:t>
            </a:r>
            <a:r>
              <a:rPr lang="en-US" sz="2000" dirty="0"/>
              <a:t>) streams on different carriers to increase symbol time</a:t>
            </a:r>
          </a:p>
          <a:p>
            <a:pPr marL="112713" indent="-112713">
              <a:lnSpc>
                <a:spcPct val="90000"/>
              </a:lnSpc>
            </a:pPr>
            <a:r>
              <a:rPr lang="en-US" sz="2400" dirty="0"/>
              <a:t>Effects</a:t>
            </a:r>
          </a:p>
          <a:p>
            <a:pPr marL="338138" lvl="1" indent="-106363">
              <a:lnSpc>
                <a:spcPct val="90000"/>
              </a:lnSpc>
            </a:pPr>
            <a:r>
              <a:rPr lang="en-US" sz="2000" dirty="0"/>
              <a:t>High receiver complexity </a:t>
            </a:r>
          </a:p>
          <a:p>
            <a:pPr marL="576263" lvl="2" indent="-112713">
              <a:lnSpc>
                <a:spcPct val="90000"/>
              </a:lnSpc>
            </a:pPr>
            <a:r>
              <a:rPr lang="en-US" sz="1800" dirty="0"/>
              <a:t>separate receiver chain per carrier</a:t>
            </a:r>
          </a:p>
          <a:p>
            <a:pPr marL="338138" lvl="1" indent="-106363">
              <a:lnSpc>
                <a:spcPct val="90000"/>
              </a:lnSpc>
            </a:pPr>
            <a:r>
              <a:rPr lang="en-US" sz="2000" dirty="0"/>
              <a:t>Bandwidth due to sidebands</a:t>
            </a:r>
          </a:p>
          <a:p>
            <a:pPr marL="338138" lvl="1" indent="-106363">
              <a:lnSpc>
                <a:spcPct val="90000"/>
              </a:lnSpc>
            </a:pPr>
            <a:r>
              <a:rPr lang="en-US" sz="2000" dirty="0"/>
              <a:t>Each subcarrier experiences flat fading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555F7-2E6B-419B-A402-2D7B485A0115}" type="slidenum">
              <a:rPr lang="en-IN" smtClean="0"/>
              <a:t>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OFDM</a:t>
            </a:r>
          </a:p>
        </p:txBody>
      </p:sp>
      <p:pic>
        <p:nvPicPr>
          <p:cNvPr id="228356" name="Picture 4" descr="Fig_4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492250"/>
            <a:ext cx="4029075" cy="239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63" name="Line 11"/>
          <p:cNvSpPr>
            <a:spLocks noChangeShapeType="1"/>
          </p:cNvSpPr>
          <p:nvPr/>
        </p:nvSpPr>
        <p:spPr bwMode="auto">
          <a:xfrm flipV="1">
            <a:off x="5051425" y="43815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8364" name="Line 12"/>
          <p:cNvSpPr>
            <a:spLocks noChangeShapeType="1"/>
          </p:cNvSpPr>
          <p:nvPr/>
        </p:nvSpPr>
        <p:spPr bwMode="auto">
          <a:xfrm>
            <a:off x="5051425" y="64389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8365" name="Freeform 13"/>
          <p:cNvSpPr>
            <a:spLocks/>
          </p:cNvSpPr>
          <p:nvPr/>
        </p:nvSpPr>
        <p:spPr bwMode="auto">
          <a:xfrm>
            <a:off x="5051425" y="4787900"/>
            <a:ext cx="3519488" cy="1028700"/>
          </a:xfrm>
          <a:custGeom>
            <a:avLst/>
            <a:gdLst>
              <a:gd name="T0" fmla="*/ 0 w 2496"/>
              <a:gd name="T1" fmla="*/ 80 h 648"/>
              <a:gd name="T2" fmla="*/ 192 w 2496"/>
              <a:gd name="T3" fmla="*/ 176 h 648"/>
              <a:gd name="T4" fmla="*/ 288 w 2496"/>
              <a:gd name="T5" fmla="*/ 368 h 648"/>
              <a:gd name="T6" fmla="*/ 528 w 2496"/>
              <a:gd name="T7" fmla="*/ 608 h 648"/>
              <a:gd name="T8" fmla="*/ 816 w 2496"/>
              <a:gd name="T9" fmla="*/ 608 h 648"/>
              <a:gd name="T10" fmla="*/ 1104 w 2496"/>
              <a:gd name="T11" fmla="*/ 416 h 648"/>
              <a:gd name="T12" fmla="*/ 1290 w 2496"/>
              <a:gd name="T13" fmla="*/ 162 h 648"/>
              <a:gd name="T14" fmla="*/ 1584 w 2496"/>
              <a:gd name="T15" fmla="*/ 32 h 648"/>
              <a:gd name="T16" fmla="*/ 2256 w 2496"/>
              <a:gd name="T17" fmla="*/ 32 h 648"/>
              <a:gd name="T18" fmla="*/ 2496 w 2496"/>
              <a:gd name="T19" fmla="*/ 2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648">
                <a:moveTo>
                  <a:pt x="0" y="80"/>
                </a:moveTo>
                <a:cubicBezTo>
                  <a:pt x="72" y="104"/>
                  <a:pt x="144" y="128"/>
                  <a:pt x="192" y="176"/>
                </a:cubicBezTo>
                <a:cubicBezTo>
                  <a:pt x="240" y="224"/>
                  <a:pt x="232" y="296"/>
                  <a:pt x="288" y="368"/>
                </a:cubicBezTo>
                <a:cubicBezTo>
                  <a:pt x="344" y="440"/>
                  <a:pt x="440" y="568"/>
                  <a:pt x="528" y="608"/>
                </a:cubicBezTo>
                <a:cubicBezTo>
                  <a:pt x="616" y="648"/>
                  <a:pt x="720" y="640"/>
                  <a:pt x="816" y="608"/>
                </a:cubicBezTo>
                <a:cubicBezTo>
                  <a:pt x="912" y="576"/>
                  <a:pt x="1025" y="490"/>
                  <a:pt x="1104" y="416"/>
                </a:cubicBezTo>
                <a:cubicBezTo>
                  <a:pt x="1183" y="342"/>
                  <a:pt x="1210" y="226"/>
                  <a:pt x="1290" y="162"/>
                </a:cubicBezTo>
                <a:cubicBezTo>
                  <a:pt x="1370" y="98"/>
                  <a:pt x="1423" y="54"/>
                  <a:pt x="1584" y="32"/>
                </a:cubicBezTo>
                <a:cubicBezTo>
                  <a:pt x="1745" y="10"/>
                  <a:pt x="2104" y="0"/>
                  <a:pt x="2256" y="32"/>
                </a:cubicBezTo>
                <a:cubicBezTo>
                  <a:pt x="2408" y="64"/>
                  <a:pt x="2452" y="144"/>
                  <a:pt x="2496" y="2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6697663" y="5045075"/>
            <a:ext cx="1962150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6843713" y="5018088"/>
            <a:ext cx="0" cy="1398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8515350" y="5035550"/>
            <a:ext cx="0" cy="1398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28369" name="Group 17"/>
          <p:cNvGrpSpPr>
            <a:grpSpLocks/>
          </p:cNvGrpSpPr>
          <p:nvPr/>
        </p:nvGrpSpPr>
        <p:grpSpPr bwMode="auto">
          <a:xfrm>
            <a:off x="6843713" y="6002338"/>
            <a:ext cx="1654175" cy="366712"/>
            <a:chOff x="2473" y="3373"/>
            <a:chExt cx="1042" cy="231"/>
          </a:xfrm>
        </p:grpSpPr>
        <p:sp>
          <p:nvSpPr>
            <p:cNvPr id="228370" name="Line 18"/>
            <p:cNvSpPr>
              <a:spLocks noChangeShapeType="1"/>
            </p:cNvSpPr>
            <p:nvPr/>
          </p:nvSpPr>
          <p:spPr bwMode="auto">
            <a:xfrm>
              <a:off x="2473" y="3501"/>
              <a:ext cx="10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 useBgFill="1">
          <p:nvSpPr>
            <p:cNvPr id="228371" name="Text Box 19"/>
            <p:cNvSpPr txBox="1">
              <a:spLocks noChangeArrowheads="1"/>
            </p:cNvSpPr>
            <p:nvPr/>
          </p:nvSpPr>
          <p:spPr bwMode="auto">
            <a:xfrm>
              <a:off x="2896" y="3373"/>
              <a:ext cx="260" cy="231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i="1"/>
                <a:t>B</a:t>
              </a:r>
              <a:r>
                <a:rPr lang="en-US" i="1" baseline="-25000"/>
                <a:t>c</a:t>
              </a:r>
              <a:endParaRPr lang="en-US" i="1"/>
            </a:p>
          </p:txBody>
        </p:sp>
      </p:grpSp>
      <p:sp>
        <p:nvSpPr>
          <p:cNvPr id="228372" name="Line 20"/>
          <p:cNvSpPr>
            <a:spLocks noChangeShapeType="1"/>
          </p:cNvSpPr>
          <p:nvPr/>
        </p:nvSpPr>
        <p:spPr bwMode="auto">
          <a:xfrm flipV="1">
            <a:off x="6164263" y="5111750"/>
            <a:ext cx="0" cy="131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8373" name="Line 21"/>
          <p:cNvSpPr>
            <a:spLocks noChangeShapeType="1"/>
          </p:cNvSpPr>
          <p:nvPr/>
        </p:nvSpPr>
        <p:spPr bwMode="auto">
          <a:xfrm flipV="1">
            <a:off x="5961063" y="5111750"/>
            <a:ext cx="0" cy="131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5818188" y="4767263"/>
            <a:ext cx="527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B/L</a:t>
            </a:r>
          </a:p>
        </p:txBody>
      </p:sp>
      <p:sp>
        <p:nvSpPr>
          <p:cNvPr id="228375" name="Line 23"/>
          <p:cNvSpPr>
            <a:spLocks noChangeShapeType="1"/>
          </p:cNvSpPr>
          <p:nvPr/>
        </p:nvSpPr>
        <p:spPr bwMode="auto">
          <a:xfrm flipV="1">
            <a:off x="5708650" y="5148263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8376" name="Line 24"/>
          <p:cNvSpPr>
            <a:spLocks noChangeShapeType="1"/>
          </p:cNvSpPr>
          <p:nvPr/>
        </p:nvSpPr>
        <p:spPr bwMode="auto">
          <a:xfrm flipH="1">
            <a:off x="6140450" y="5148263"/>
            <a:ext cx="201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28377" name="Object 25"/>
          <p:cNvGraphicFramePr>
            <a:graphicFrameLocks noChangeAspect="1"/>
          </p:cNvGraphicFramePr>
          <p:nvPr/>
        </p:nvGraphicFramePr>
        <p:xfrm>
          <a:off x="5135563" y="4235450"/>
          <a:ext cx="7667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79360" progId="Equation.DSMT4">
                  <p:embed/>
                </p:oleObj>
              </mc:Choice>
              <mc:Fallback>
                <p:oleObj name="Equation" r:id="rId4" imgW="469800" imgH="279360" progId="Equation.DSMT4">
                  <p:embed/>
                  <p:pic>
                    <p:nvPicPr>
                      <p:cNvPr id="2283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4235450"/>
                        <a:ext cx="76676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8" name="Text Box 26"/>
          <p:cNvSpPr txBox="1">
            <a:spLocks noChangeArrowheads="1"/>
          </p:cNvSpPr>
          <p:nvPr/>
        </p:nvSpPr>
        <p:spPr bwMode="auto">
          <a:xfrm>
            <a:off x="8796338" y="5988050"/>
            <a:ext cx="247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28379" name="Line 27"/>
          <p:cNvSpPr>
            <a:spLocks noChangeShapeType="1"/>
          </p:cNvSpPr>
          <p:nvPr/>
        </p:nvSpPr>
        <p:spPr bwMode="auto">
          <a:xfrm>
            <a:off x="5029200" y="6642100"/>
            <a:ext cx="357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 useBgFill="1">
        <p:nvSpPr>
          <p:cNvPr id="228380" name="Text Box 28"/>
          <p:cNvSpPr txBox="1">
            <a:spLocks noChangeArrowheads="1"/>
          </p:cNvSpPr>
          <p:nvPr/>
        </p:nvSpPr>
        <p:spPr bwMode="auto">
          <a:xfrm>
            <a:off x="6577013" y="6454775"/>
            <a:ext cx="336550" cy="36671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28382" name="Rectangle 30"/>
          <p:cNvSpPr>
            <a:spLocks noChangeArrowheads="1"/>
          </p:cNvSpPr>
          <p:nvPr/>
        </p:nvSpPr>
        <p:spPr bwMode="auto">
          <a:xfrm>
            <a:off x="6399213" y="3886200"/>
            <a:ext cx="2744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000">
                <a:ea typeface="SimSun" pitchFamily="2" charset="-122"/>
              </a:rPr>
              <a:t>J. Andrews, A. Ghosh, R. Muhamed, </a:t>
            </a:r>
            <a:r>
              <a:rPr lang="en-US" altLang="zh-CN" sz="1000" b="1">
                <a:ea typeface="SimSun" pitchFamily="2" charset="-122"/>
              </a:rPr>
              <a:t>Fundamentals of WiMAX</a:t>
            </a:r>
            <a:r>
              <a:rPr lang="en-US" altLang="zh-CN" sz="1000">
                <a:ea typeface="SimSun" pitchFamily="2" charset="-122"/>
              </a:rPr>
              <a:t>, Prentice Hall, 2007</a:t>
            </a:r>
          </a:p>
        </p:txBody>
      </p:sp>
    </p:spTree>
    <p:extLst>
      <p:ext uri="{BB962C8B-B14F-4D97-AF65-F5344CB8AC3E}">
        <p14:creationId xmlns:p14="http://schemas.microsoft.com/office/powerpoint/2010/main" val="8896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244872"/>
            <a:ext cx="7467600" cy="635000"/>
          </a:xfrm>
        </p:spPr>
        <p:txBody>
          <a:bodyPr/>
          <a:lstStyle/>
          <a:p>
            <a:pPr algn="ctr"/>
            <a:r>
              <a:rPr lang="en-IN" dirty="0"/>
              <a:t>OFDM- Basic Concept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42493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FC8B5F-0FD1-4632-B463-D9E9C991BB99}" type="slidenum">
              <a:rPr lang="en-US" altLang="zh-TW" smtClean="0">
                <a:solidFill>
                  <a:srgbClr val="000000"/>
                </a:solidFill>
              </a:rPr>
              <a:pPr/>
              <a:t>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OFDM</a:t>
            </a:r>
          </a:p>
        </p:txBody>
      </p:sp>
    </p:spTree>
    <p:extLst>
      <p:ext uri="{BB962C8B-B14F-4D97-AF65-F5344CB8AC3E}">
        <p14:creationId xmlns:p14="http://schemas.microsoft.com/office/powerpoint/2010/main" val="203569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61" y="244872"/>
            <a:ext cx="8444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Difference</a:t>
            </a:r>
            <a:r>
              <a:rPr spc="-10" dirty="0"/>
              <a:t> </a:t>
            </a:r>
            <a:r>
              <a:rPr spc="-5" dirty="0"/>
              <a:t>between </a:t>
            </a:r>
            <a:r>
              <a:rPr dirty="0"/>
              <a:t>FDM</a:t>
            </a:r>
            <a:r>
              <a:rPr spc="-5" dirty="0"/>
              <a:t> and</a:t>
            </a:r>
            <a:r>
              <a:rPr spc="-10" dirty="0"/>
              <a:t> </a:t>
            </a:r>
            <a:r>
              <a:rPr dirty="0"/>
              <a:t>OFDM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9705" y="1496291"/>
            <a:ext cx="5378450" cy="1126490"/>
            <a:chOff x="1799705" y="1496291"/>
            <a:chExt cx="5378450" cy="1126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9705" y="2331720"/>
              <a:ext cx="5378334" cy="29094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5136" y="2457810"/>
              <a:ext cx="5160010" cy="0"/>
            </a:xfrm>
            <a:custGeom>
              <a:avLst/>
              <a:gdLst/>
              <a:ahLst/>
              <a:cxnLst/>
              <a:rect l="l" t="t" r="r" b="b"/>
              <a:pathLst>
                <a:path w="5160009">
                  <a:moveTo>
                    <a:pt x="0" y="0"/>
                  </a:moveTo>
                  <a:lnTo>
                    <a:pt x="5159568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4002" y="2398855"/>
              <a:ext cx="115909" cy="1179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6083" y="1529541"/>
              <a:ext cx="1197032" cy="9559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72665" y="1568043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4" y="31220"/>
                  </a:lnTo>
                  <a:lnTo>
                    <a:pt x="327067" y="67770"/>
                  </a:lnTo>
                  <a:lnTo>
                    <a:pt x="295392" y="90839"/>
                  </a:lnTo>
                  <a:lnTo>
                    <a:pt x="264880" y="116938"/>
                  </a:lnTo>
                  <a:lnTo>
                    <a:pt x="235609" y="145940"/>
                  </a:lnTo>
                  <a:lnTo>
                    <a:pt x="207661" y="177720"/>
                  </a:lnTo>
                  <a:lnTo>
                    <a:pt x="181114" y="212152"/>
                  </a:lnTo>
                  <a:lnTo>
                    <a:pt x="156050" y="249110"/>
                  </a:lnTo>
                  <a:lnTo>
                    <a:pt x="132548" y="288468"/>
                  </a:lnTo>
                  <a:lnTo>
                    <a:pt x="110688" y="330102"/>
                  </a:lnTo>
                  <a:lnTo>
                    <a:pt x="90550" y="373885"/>
                  </a:lnTo>
                  <a:lnTo>
                    <a:pt x="72214" y="419691"/>
                  </a:lnTo>
                  <a:lnTo>
                    <a:pt x="55760" y="467395"/>
                  </a:lnTo>
                  <a:lnTo>
                    <a:pt x="41269" y="516872"/>
                  </a:lnTo>
                  <a:lnTo>
                    <a:pt x="28819" y="567994"/>
                  </a:lnTo>
                  <a:lnTo>
                    <a:pt x="18491" y="620638"/>
                  </a:lnTo>
                  <a:lnTo>
                    <a:pt x="10365" y="674677"/>
                  </a:lnTo>
                  <a:lnTo>
                    <a:pt x="4521" y="729985"/>
                  </a:lnTo>
                  <a:lnTo>
                    <a:pt x="1039" y="786437"/>
                  </a:lnTo>
                  <a:lnTo>
                    <a:pt x="0" y="843907"/>
                  </a:lnTo>
                  <a:lnTo>
                    <a:pt x="540052" y="839233"/>
                  </a:lnTo>
                  <a:lnTo>
                    <a:pt x="1080085" y="847417"/>
                  </a:lnTo>
                  <a:lnTo>
                    <a:pt x="1078651" y="777111"/>
                  </a:lnTo>
                  <a:lnTo>
                    <a:pt x="1074765" y="720723"/>
                  </a:lnTo>
                  <a:lnTo>
                    <a:pt x="1068525" y="665520"/>
                  </a:lnTo>
                  <a:lnTo>
                    <a:pt x="1060012" y="611625"/>
                  </a:lnTo>
                  <a:lnTo>
                    <a:pt x="1049308" y="559163"/>
                  </a:lnTo>
                  <a:lnTo>
                    <a:pt x="1036492" y="508259"/>
                  </a:lnTo>
                  <a:lnTo>
                    <a:pt x="1021647" y="459036"/>
                  </a:lnTo>
                  <a:lnTo>
                    <a:pt x="1004852" y="411620"/>
                  </a:lnTo>
                  <a:lnTo>
                    <a:pt x="986189" y="366134"/>
                  </a:lnTo>
                  <a:lnTo>
                    <a:pt x="965738" y="322702"/>
                  </a:lnTo>
                  <a:lnTo>
                    <a:pt x="943581" y="281450"/>
                  </a:lnTo>
                  <a:lnTo>
                    <a:pt x="919799" y="242500"/>
                  </a:lnTo>
                  <a:lnTo>
                    <a:pt x="894471" y="205978"/>
                  </a:lnTo>
                  <a:lnTo>
                    <a:pt x="867680" y="172008"/>
                  </a:lnTo>
                  <a:lnTo>
                    <a:pt x="839505" y="140714"/>
                  </a:lnTo>
                  <a:lnTo>
                    <a:pt x="810029" y="112220"/>
                  </a:lnTo>
                  <a:lnTo>
                    <a:pt x="779331" y="86651"/>
                  </a:lnTo>
                  <a:lnTo>
                    <a:pt x="747492" y="64131"/>
                  </a:lnTo>
                  <a:lnTo>
                    <a:pt x="714595" y="44784"/>
                  </a:lnTo>
                  <a:lnTo>
                    <a:pt x="645944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2666" y="1568043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0" y="843908"/>
                  </a:moveTo>
                  <a:lnTo>
                    <a:pt x="1040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1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5" y="212152"/>
                  </a:lnTo>
                  <a:lnTo>
                    <a:pt x="207661" y="177720"/>
                  </a:lnTo>
                  <a:lnTo>
                    <a:pt x="235609" y="145940"/>
                  </a:lnTo>
                  <a:lnTo>
                    <a:pt x="264880" y="116938"/>
                  </a:lnTo>
                  <a:lnTo>
                    <a:pt x="295393" y="90840"/>
                  </a:lnTo>
                  <a:lnTo>
                    <a:pt x="327068" y="67770"/>
                  </a:lnTo>
                  <a:lnTo>
                    <a:pt x="359825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4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1"/>
                  </a:lnTo>
                  <a:lnTo>
                    <a:pt x="779331" y="86652"/>
                  </a:lnTo>
                  <a:lnTo>
                    <a:pt x="810028" y="112221"/>
                  </a:lnTo>
                  <a:lnTo>
                    <a:pt x="839505" y="140714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9" y="366135"/>
                  </a:lnTo>
                  <a:lnTo>
                    <a:pt x="1004852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4" y="665520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0"/>
                  </a:lnTo>
                  <a:lnTo>
                    <a:pt x="1080118" y="838846"/>
                  </a:lnTo>
                  <a:lnTo>
                    <a:pt x="1080112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7931" y="1529541"/>
              <a:ext cx="1197032" cy="9559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46283" y="1568043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4" y="31220"/>
                  </a:lnTo>
                  <a:lnTo>
                    <a:pt x="327067" y="67770"/>
                  </a:lnTo>
                  <a:lnTo>
                    <a:pt x="295392" y="90839"/>
                  </a:lnTo>
                  <a:lnTo>
                    <a:pt x="264880" y="116938"/>
                  </a:lnTo>
                  <a:lnTo>
                    <a:pt x="235609" y="145940"/>
                  </a:lnTo>
                  <a:lnTo>
                    <a:pt x="207661" y="177720"/>
                  </a:lnTo>
                  <a:lnTo>
                    <a:pt x="181114" y="212152"/>
                  </a:lnTo>
                  <a:lnTo>
                    <a:pt x="156050" y="249110"/>
                  </a:lnTo>
                  <a:lnTo>
                    <a:pt x="132548" y="288468"/>
                  </a:lnTo>
                  <a:lnTo>
                    <a:pt x="110688" y="330102"/>
                  </a:lnTo>
                  <a:lnTo>
                    <a:pt x="90550" y="373885"/>
                  </a:lnTo>
                  <a:lnTo>
                    <a:pt x="72214" y="419691"/>
                  </a:lnTo>
                  <a:lnTo>
                    <a:pt x="55760" y="467395"/>
                  </a:lnTo>
                  <a:lnTo>
                    <a:pt x="41269" y="516872"/>
                  </a:lnTo>
                  <a:lnTo>
                    <a:pt x="28819" y="567994"/>
                  </a:lnTo>
                  <a:lnTo>
                    <a:pt x="18491" y="620638"/>
                  </a:lnTo>
                  <a:lnTo>
                    <a:pt x="10365" y="674677"/>
                  </a:lnTo>
                  <a:lnTo>
                    <a:pt x="4521" y="729985"/>
                  </a:lnTo>
                  <a:lnTo>
                    <a:pt x="1039" y="786437"/>
                  </a:lnTo>
                  <a:lnTo>
                    <a:pt x="0" y="843907"/>
                  </a:lnTo>
                  <a:lnTo>
                    <a:pt x="540052" y="839233"/>
                  </a:lnTo>
                  <a:lnTo>
                    <a:pt x="1080085" y="847417"/>
                  </a:lnTo>
                  <a:lnTo>
                    <a:pt x="1078651" y="777111"/>
                  </a:lnTo>
                  <a:lnTo>
                    <a:pt x="1074765" y="720723"/>
                  </a:lnTo>
                  <a:lnTo>
                    <a:pt x="1068525" y="665520"/>
                  </a:lnTo>
                  <a:lnTo>
                    <a:pt x="1060012" y="611625"/>
                  </a:lnTo>
                  <a:lnTo>
                    <a:pt x="1049307" y="559163"/>
                  </a:lnTo>
                  <a:lnTo>
                    <a:pt x="1036492" y="508259"/>
                  </a:lnTo>
                  <a:lnTo>
                    <a:pt x="1021646" y="459036"/>
                  </a:lnTo>
                  <a:lnTo>
                    <a:pt x="1004852" y="411620"/>
                  </a:lnTo>
                  <a:lnTo>
                    <a:pt x="986189" y="366134"/>
                  </a:lnTo>
                  <a:lnTo>
                    <a:pt x="965738" y="322702"/>
                  </a:lnTo>
                  <a:lnTo>
                    <a:pt x="943581" y="281450"/>
                  </a:lnTo>
                  <a:lnTo>
                    <a:pt x="919798" y="242500"/>
                  </a:lnTo>
                  <a:lnTo>
                    <a:pt x="894471" y="205978"/>
                  </a:lnTo>
                  <a:lnTo>
                    <a:pt x="867679" y="172008"/>
                  </a:lnTo>
                  <a:lnTo>
                    <a:pt x="839505" y="140714"/>
                  </a:lnTo>
                  <a:lnTo>
                    <a:pt x="810028" y="112220"/>
                  </a:lnTo>
                  <a:lnTo>
                    <a:pt x="779330" y="86651"/>
                  </a:lnTo>
                  <a:lnTo>
                    <a:pt x="747492" y="64131"/>
                  </a:lnTo>
                  <a:lnTo>
                    <a:pt x="714594" y="44784"/>
                  </a:lnTo>
                  <a:lnTo>
                    <a:pt x="645943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6282" y="1568043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0" y="843908"/>
                  </a:moveTo>
                  <a:lnTo>
                    <a:pt x="1040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1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0"/>
                  </a:lnTo>
                  <a:lnTo>
                    <a:pt x="264880" y="116938"/>
                  </a:lnTo>
                  <a:lnTo>
                    <a:pt x="295393" y="90840"/>
                  </a:lnTo>
                  <a:lnTo>
                    <a:pt x="327067" y="67770"/>
                  </a:lnTo>
                  <a:lnTo>
                    <a:pt x="359825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4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1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4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8" y="366135"/>
                  </a:lnTo>
                  <a:lnTo>
                    <a:pt x="1004851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4" y="665520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0"/>
                  </a:lnTo>
                  <a:lnTo>
                    <a:pt x="1080117" y="838846"/>
                  </a:lnTo>
                  <a:lnTo>
                    <a:pt x="1080112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5621" y="1529541"/>
              <a:ext cx="1197032" cy="9559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15471" y="1568043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537043" y="0"/>
                  </a:moveTo>
                  <a:lnTo>
                    <a:pt x="463789" y="8295"/>
                  </a:lnTo>
                  <a:lnTo>
                    <a:pt x="393584" y="31220"/>
                  </a:lnTo>
                  <a:lnTo>
                    <a:pt x="327067" y="67770"/>
                  </a:lnTo>
                  <a:lnTo>
                    <a:pt x="295392" y="90839"/>
                  </a:lnTo>
                  <a:lnTo>
                    <a:pt x="264880" y="116938"/>
                  </a:lnTo>
                  <a:lnTo>
                    <a:pt x="235609" y="145940"/>
                  </a:lnTo>
                  <a:lnTo>
                    <a:pt x="207661" y="177720"/>
                  </a:lnTo>
                  <a:lnTo>
                    <a:pt x="181114" y="212152"/>
                  </a:lnTo>
                  <a:lnTo>
                    <a:pt x="156050" y="249110"/>
                  </a:lnTo>
                  <a:lnTo>
                    <a:pt x="132548" y="288468"/>
                  </a:lnTo>
                  <a:lnTo>
                    <a:pt x="110688" y="330102"/>
                  </a:lnTo>
                  <a:lnTo>
                    <a:pt x="90550" y="373885"/>
                  </a:lnTo>
                  <a:lnTo>
                    <a:pt x="72214" y="419691"/>
                  </a:lnTo>
                  <a:lnTo>
                    <a:pt x="55760" y="467395"/>
                  </a:lnTo>
                  <a:lnTo>
                    <a:pt x="41269" y="516872"/>
                  </a:lnTo>
                  <a:lnTo>
                    <a:pt x="28819" y="567994"/>
                  </a:lnTo>
                  <a:lnTo>
                    <a:pt x="18491" y="620638"/>
                  </a:lnTo>
                  <a:lnTo>
                    <a:pt x="10365" y="674677"/>
                  </a:lnTo>
                  <a:lnTo>
                    <a:pt x="4521" y="729985"/>
                  </a:lnTo>
                  <a:lnTo>
                    <a:pt x="1039" y="786437"/>
                  </a:lnTo>
                  <a:lnTo>
                    <a:pt x="0" y="843907"/>
                  </a:lnTo>
                  <a:lnTo>
                    <a:pt x="540052" y="839233"/>
                  </a:lnTo>
                  <a:lnTo>
                    <a:pt x="1080085" y="847417"/>
                  </a:lnTo>
                  <a:lnTo>
                    <a:pt x="1078651" y="777111"/>
                  </a:lnTo>
                  <a:lnTo>
                    <a:pt x="1074765" y="720723"/>
                  </a:lnTo>
                  <a:lnTo>
                    <a:pt x="1068525" y="665520"/>
                  </a:lnTo>
                  <a:lnTo>
                    <a:pt x="1060012" y="611625"/>
                  </a:lnTo>
                  <a:lnTo>
                    <a:pt x="1049307" y="559163"/>
                  </a:lnTo>
                  <a:lnTo>
                    <a:pt x="1036492" y="508259"/>
                  </a:lnTo>
                  <a:lnTo>
                    <a:pt x="1021646" y="459036"/>
                  </a:lnTo>
                  <a:lnTo>
                    <a:pt x="1004852" y="411620"/>
                  </a:lnTo>
                  <a:lnTo>
                    <a:pt x="986189" y="366134"/>
                  </a:lnTo>
                  <a:lnTo>
                    <a:pt x="965738" y="322702"/>
                  </a:lnTo>
                  <a:lnTo>
                    <a:pt x="943581" y="281450"/>
                  </a:lnTo>
                  <a:lnTo>
                    <a:pt x="919798" y="242500"/>
                  </a:lnTo>
                  <a:lnTo>
                    <a:pt x="894471" y="205978"/>
                  </a:lnTo>
                  <a:lnTo>
                    <a:pt x="867679" y="172008"/>
                  </a:lnTo>
                  <a:lnTo>
                    <a:pt x="839505" y="140714"/>
                  </a:lnTo>
                  <a:lnTo>
                    <a:pt x="810028" y="112220"/>
                  </a:lnTo>
                  <a:lnTo>
                    <a:pt x="779330" y="86651"/>
                  </a:lnTo>
                  <a:lnTo>
                    <a:pt x="747492" y="64131"/>
                  </a:lnTo>
                  <a:lnTo>
                    <a:pt x="714594" y="44784"/>
                  </a:lnTo>
                  <a:lnTo>
                    <a:pt x="645943" y="16108"/>
                  </a:lnTo>
                  <a:lnTo>
                    <a:pt x="574025" y="1616"/>
                  </a:lnTo>
                  <a:lnTo>
                    <a:pt x="537043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5471" y="1568043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5" h="847725">
                  <a:moveTo>
                    <a:pt x="0" y="843908"/>
                  </a:moveTo>
                  <a:lnTo>
                    <a:pt x="1039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0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3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0"/>
                  </a:lnTo>
                  <a:lnTo>
                    <a:pt x="264880" y="116938"/>
                  </a:lnTo>
                  <a:lnTo>
                    <a:pt x="295392" y="90840"/>
                  </a:lnTo>
                  <a:lnTo>
                    <a:pt x="327067" y="67770"/>
                  </a:lnTo>
                  <a:lnTo>
                    <a:pt x="359824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1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4"/>
                  </a:lnTo>
                  <a:lnTo>
                    <a:pt x="867679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8" y="366135"/>
                  </a:lnTo>
                  <a:lnTo>
                    <a:pt x="1004851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4" y="665520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0"/>
                  </a:lnTo>
                  <a:lnTo>
                    <a:pt x="1080117" y="838846"/>
                  </a:lnTo>
                  <a:lnTo>
                    <a:pt x="1080111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8249" y="1542010"/>
              <a:ext cx="1197032" cy="9559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805582" y="1578720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537044" y="0"/>
                  </a:moveTo>
                  <a:lnTo>
                    <a:pt x="463790" y="8295"/>
                  </a:lnTo>
                  <a:lnTo>
                    <a:pt x="393584" y="31220"/>
                  </a:lnTo>
                  <a:lnTo>
                    <a:pt x="327068" y="67770"/>
                  </a:lnTo>
                  <a:lnTo>
                    <a:pt x="295393" y="90840"/>
                  </a:lnTo>
                  <a:lnTo>
                    <a:pt x="264880" y="116939"/>
                  </a:lnTo>
                  <a:lnTo>
                    <a:pt x="235609" y="145941"/>
                  </a:lnTo>
                  <a:lnTo>
                    <a:pt x="207661" y="177721"/>
                  </a:lnTo>
                  <a:lnTo>
                    <a:pt x="181114" y="212153"/>
                  </a:lnTo>
                  <a:lnTo>
                    <a:pt x="156050" y="249111"/>
                  </a:lnTo>
                  <a:lnTo>
                    <a:pt x="132548" y="288469"/>
                  </a:lnTo>
                  <a:lnTo>
                    <a:pt x="110688" y="330103"/>
                  </a:lnTo>
                  <a:lnTo>
                    <a:pt x="90550" y="373886"/>
                  </a:lnTo>
                  <a:lnTo>
                    <a:pt x="72214" y="419692"/>
                  </a:lnTo>
                  <a:lnTo>
                    <a:pt x="55760" y="467396"/>
                  </a:lnTo>
                  <a:lnTo>
                    <a:pt x="41269" y="516873"/>
                  </a:lnTo>
                  <a:lnTo>
                    <a:pt x="28819" y="567996"/>
                  </a:lnTo>
                  <a:lnTo>
                    <a:pt x="18491" y="620639"/>
                  </a:lnTo>
                  <a:lnTo>
                    <a:pt x="10365" y="674678"/>
                  </a:lnTo>
                  <a:lnTo>
                    <a:pt x="4521" y="729986"/>
                  </a:lnTo>
                  <a:lnTo>
                    <a:pt x="1039" y="786438"/>
                  </a:lnTo>
                  <a:lnTo>
                    <a:pt x="0" y="843908"/>
                  </a:lnTo>
                  <a:lnTo>
                    <a:pt x="540052" y="839235"/>
                  </a:lnTo>
                  <a:lnTo>
                    <a:pt x="1080085" y="847418"/>
                  </a:lnTo>
                  <a:lnTo>
                    <a:pt x="1078651" y="777113"/>
                  </a:lnTo>
                  <a:lnTo>
                    <a:pt x="1074765" y="720724"/>
                  </a:lnTo>
                  <a:lnTo>
                    <a:pt x="1068525" y="665521"/>
                  </a:lnTo>
                  <a:lnTo>
                    <a:pt x="1060012" y="611626"/>
                  </a:lnTo>
                  <a:lnTo>
                    <a:pt x="1049308" y="559164"/>
                  </a:lnTo>
                  <a:lnTo>
                    <a:pt x="1036493" y="508260"/>
                  </a:lnTo>
                  <a:lnTo>
                    <a:pt x="1021647" y="459038"/>
                  </a:lnTo>
                  <a:lnTo>
                    <a:pt x="1004853" y="411621"/>
                  </a:lnTo>
                  <a:lnTo>
                    <a:pt x="986190" y="366135"/>
                  </a:lnTo>
                  <a:lnTo>
                    <a:pt x="965739" y="322703"/>
                  </a:lnTo>
                  <a:lnTo>
                    <a:pt x="943582" y="281451"/>
                  </a:lnTo>
                  <a:lnTo>
                    <a:pt x="919799" y="242501"/>
                  </a:lnTo>
                  <a:lnTo>
                    <a:pt x="894472" y="205979"/>
                  </a:lnTo>
                  <a:lnTo>
                    <a:pt x="867680" y="172009"/>
                  </a:lnTo>
                  <a:lnTo>
                    <a:pt x="839506" y="140715"/>
                  </a:lnTo>
                  <a:lnTo>
                    <a:pt x="810029" y="112221"/>
                  </a:lnTo>
                  <a:lnTo>
                    <a:pt x="779331" y="86652"/>
                  </a:lnTo>
                  <a:lnTo>
                    <a:pt x="747493" y="64132"/>
                  </a:lnTo>
                  <a:lnTo>
                    <a:pt x="714595" y="44785"/>
                  </a:lnTo>
                  <a:lnTo>
                    <a:pt x="645945" y="16108"/>
                  </a:lnTo>
                  <a:lnTo>
                    <a:pt x="574027" y="1616"/>
                  </a:lnTo>
                  <a:lnTo>
                    <a:pt x="537044" y="0"/>
                  </a:lnTo>
                  <a:close/>
                </a:path>
              </a:pathLst>
            </a:custGeom>
            <a:solidFill>
              <a:srgbClr val="D0E1F4">
                <a:alpha val="1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05583" y="1578721"/>
              <a:ext cx="1080135" cy="847725"/>
            </a:xfrm>
            <a:custGeom>
              <a:avLst/>
              <a:gdLst/>
              <a:ahLst/>
              <a:cxnLst/>
              <a:rect l="l" t="t" r="r" b="b"/>
              <a:pathLst>
                <a:path w="1080134" h="847725">
                  <a:moveTo>
                    <a:pt x="0" y="843908"/>
                  </a:moveTo>
                  <a:lnTo>
                    <a:pt x="1039" y="786438"/>
                  </a:lnTo>
                  <a:lnTo>
                    <a:pt x="4521" y="729986"/>
                  </a:lnTo>
                  <a:lnTo>
                    <a:pt x="10365" y="674678"/>
                  </a:lnTo>
                  <a:lnTo>
                    <a:pt x="18491" y="620639"/>
                  </a:lnTo>
                  <a:lnTo>
                    <a:pt x="28819" y="567995"/>
                  </a:lnTo>
                  <a:lnTo>
                    <a:pt x="41269" y="516872"/>
                  </a:lnTo>
                  <a:lnTo>
                    <a:pt x="55760" y="467396"/>
                  </a:lnTo>
                  <a:lnTo>
                    <a:pt x="72214" y="419692"/>
                  </a:lnTo>
                  <a:lnTo>
                    <a:pt x="90550" y="373885"/>
                  </a:lnTo>
                  <a:lnTo>
                    <a:pt x="110688" y="330102"/>
                  </a:lnTo>
                  <a:lnTo>
                    <a:pt x="132548" y="288469"/>
                  </a:lnTo>
                  <a:lnTo>
                    <a:pt x="156050" y="249110"/>
                  </a:lnTo>
                  <a:lnTo>
                    <a:pt x="181114" y="212152"/>
                  </a:lnTo>
                  <a:lnTo>
                    <a:pt x="207661" y="177720"/>
                  </a:lnTo>
                  <a:lnTo>
                    <a:pt x="235609" y="145940"/>
                  </a:lnTo>
                  <a:lnTo>
                    <a:pt x="264880" y="116938"/>
                  </a:lnTo>
                  <a:lnTo>
                    <a:pt x="295392" y="90840"/>
                  </a:lnTo>
                  <a:lnTo>
                    <a:pt x="327067" y="67770"/>
                  </a:lnTo>
                  <a:lnTo>
                    <a:pt x="359824" y="47855"/>
                  </a:lnTo>
                  <a:lnTo>
                    <a:pt x="428265" y="17992"/>
                  </a:lnTo>
                  <a:lnTo>
                    <a:pt x="500075" y="2256"/>
                  </a:lnTo>
                  <a:lnTo>
                    <a:pt x="537043" y="0"/>
                  </a:lnTo>
                  <a:lnTo>
                    <a:pt x="574026" y="1616"/>
                  </a:lnTo>
                  <a:lnTo>
                    <a:pt x="645944" y="16108"/>
                  </a:lnTo>
                  <a:lnTo>
                    <a:pt x="714594" y="44785"/>
                  </a:lnTo>
                  <a:lnTo>
                    <a:pt x="747492" y="64132"/>
                  </a:lnTo>
                  <a:lnTo>
                    <a:pt x="779330" y="86652"/>
                  </a:lnTo>
                  <a:lnTo>
                    <a:pt x="810028" y="112221"/>
                  </a:lnTo>
                  <a:lnTo>
                    <a:pt x="839505" y="140715"/>
                  </a:lnTo>
                  <a:lnTo>
                    <a:pt x="867680" y="172009"/>
                  </a:lnTo>
                  <a:lnTo>
                    <a:pt x="894471" y="205979"/>
                  </a:lnTo>
                  <a:lnTo>
                    <a:pt x="919798" y="242501"/>
                  </a:lnTo>
                  <a:lnTo>
                    <a:pt x="943581" y="281450"/>
                  </a:lnTo>
                  <a:lnTo>
                    <a:pt x="965738" y="322703"/>
                  </a:lnTo>
                  <a:lnTo>
                    <a:pt x="986189" y="366135"/>
                  </a:lnTo>
                  <a:lnTo>
                    <a:pt x="1004852" y="411621"/>
                  </a:lnTo>
                  <a:lnTo>
                    <a:pt x="1021646" y="459037"/>
                  </a:lnTo>
                  <a:lnTo>
                    <a:pt x="1036492" y="508260"/>
                  </a:lnTo>
                  <a:lnTo>
                    <a:pt x="1049307" y="559164"/>
                  </a:lnTo>
                  <a:lnTo>
                    <a:pt x="1060012" y="611626"/>
                  </a:lnTo>
                  <a:lnTo>
                    <a:pt x="1068524" y="665520"/>
                  </a:lnTo>
                  <a:lnTo>
                    <a:pt x="1074764" y="720724"/>
                  </a:lnTo>
                  <a:lnTo>
                    <a:pt x="1078650" y="777112"/>
                  </a:lnTo>
                  <a:lnTo>
                    <a:pt x="1080102" y="834561"/>
                  </a:lnTo>
                  <a:lnTo>
                    <a:pt x="1080117" y="838846"/>
                  </a:lnTo>
                  <a:lnTo>
                    <a:pt x="1080112" y="843132"/>
                  </a:lnTo>
                  <a:lnTo>
                    <a:pt x="1080085" y="84741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7520" y="1521228"/>
              <a:ext cx="103909" cy="10972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69271" y="1546291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0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9617" y="1521228"/>
              <a:ext cx="103909" cy="10972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29781" y="1546291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0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97680" y="1496291"/>
              <a:ext cx="103909" cy="10972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348921" y="1520605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1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55622" y="1496291"/>
              <a:ext cx="103909" cy="10972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09430" y="1520605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1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7840" y="1496291"/>
              <a:ext cx="103909" cy="109727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628571" y="1520605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1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35780" y="1496291"/>
              <a:ext cx="103909" cy="10972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789081" y="1520605"/>
              <a:ext cx="0" cy="1005840"/>
            </a:xfrm>
            <a:custGeom>
              <a:avLst/>
              <a:gdLst/>
              <a:ahLst/>
              <a:cxnLst/>
              <a:rect l="l" t="t" r="r" b="b"/>
              <a:pathLst>
                <a:path h="1005839">
                  <a:moveTo>
                    <a:pt x="0" y="0"/>
                  </a:moveTo>
                  <a:lnTo>
                    <a:pt x="1" y="1005839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33719" y="1085756"/>
            <a:ext cx="533717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guard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band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 marR="5080" algn="r">
              <a:lnSpc>
                <a:spcPts val="2765"/>
              </a:lnSpc>
              <a:spcBef>
                <a:spcPts val="2115"/>
              </a:spcBef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245"/>
              </a:lnSpc>
            </a:pPr>
            <a:r>
              <a:rPr sz="2800" spc="-5" dirty="0">
                <a:solidFill>
                  <a:srgbClr val="77933C"/>
                </a:solidFill>
                <a:latin typeface="Trebuchet MS"/>
                <a:cs typeface="Trebuchet MS"/>
              </a:rPr>
              <a:t>Frequency</a:t>
            </a:r>
            <a:r>
              <a:rPr sz="2800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7933C"/>
                </a:solidFill>
                <a:latin typeface="Trebuchet MS"/>
                <a:cs typeface="Trebuchet MS"/>
              </a:rPr>
              <a:t>division</a:t>
            </a:r>
            <a:r>
              <a:rPr sz="2800" spc="5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7933C"/>
                </a:solidFill>
                <a:latin typeface="Trebuchet MS"/>
                <a:cs typeface="Trebuchet MS"/>
              </a:rPr>
              <a:t>multiplexing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31807" y="3412783"/>
            <a:ext cx="5025895" cy="199896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948825" y="4644388"/>
            <a:ext cx="5269230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  <a:p>
            <a:pPr marR="78740" algn="ctr">
              <a:lnSpc>
                <a:spcPct val="100000"/>
              </a:lnSpc>
              <a:spcBef>
                <a:spcPts val="2400"/>
              </a:spcBef>
            </a:pPr>
            <a:r>
              <a:rPr sz="2800" spc="-5" dirty="0">
                <a:solidFill>
                  <a:srgbClr val="77933C"/>
                </a:solidFill>
                <a:latin typeface="Trebuchet MS"/>
                <a:cs typeface="Trebuchet MS"/>
              </a:rPr>
              <a:t>Orthogonal</a:t>
            </a:r>
            <a:r>
              <a:rPr sz="2800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7933C"/>
                </a:solidFill>
                <a:latin typeface="Trebuchet MS"/>
                <a:cs typeface="Trebuchet MS"/>
              </a:rPr>
              <a:t>sub-carriers</a:t>
            </a:r>
            <a:r>
              <a:rPr sz="2800" dirty="0">
                <a:solidFill>
                  <a:srgbClr val="77933C"/>
                </a:solidFill>
                <a:latin typeface="Trebuchet MS"/>
                <a:cs typeface="Trebuchet MS"/>
              </a:rPr>
              <a:t> in </a:t>
            </a:r>
            <a:r>
              <a:rPr sz="2800" spc="-5" dirty="0">
                <a:solidFill>
                  <a:srgbClr val="77933C"/>
                </a:solidFill>
                <a:latin typeface="Trebuchet MS"/>
                <a:cs typeface="Trebuchet MS"/>
              </a:rPr>
              <a:t>OFDM</a:t>
            </a:r>
            <a:endParaRPr sz="2800">
              <a:latin typeface="Trebuchet MS"/>
              <a:cs typeface="Trebuchet MS"/>
            </a:endParaRPr>
          </a:p>
          <a:p>
            <a:pPr marR="100965" algn="ctr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solidFill>
                  <a:srgbClr val="C0504D"/>
                </a:solidFill>
                <a:latin typeface="Calibri"/>
                <a:cs typeface="Calibri"/>
              </a:rPr>
              <a:t>Don’t</a:t>
            </a:r>
            <a:r>
              <a:rPr sz="28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504D"/>
                </a:solidFill>
                <a:latin typeface="Calibri"/>
                <a:cs typeface="Calibri"/>
              </a:rPr>
              <a:t>need</a:t>
            </a:r>
            <a:r>
              <a:rPr sz="28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C0504D"/>
                </a:solidFill>
                <a:latin typeface="Calibri"/>
                <a:cs typeface="Calibri"/>
              </a:rPr>
              <a:t>guard</a:t>
            </a:r>
            <a:r>
              <a:rPr sz="28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504D"/>
                </a:solidFill>
                <a:latin typeface="Calibri"/>
                <a:cs typeface="Calibri"/>
              </a:rPr>
              <a:t>bands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44872"/>
            <a:ext cx="9067800" cy="635000"/>
          </a:xfrm>
        </p:spPr>
        <p:txBody>
          <a:bodyPr/>
          <a:lstStyle/>
          <a:p>
            <a:pPr algn="ctr"/>
            <a:r>
              <a:rPr lang="en-IN" dirty="0"/>
              <a:t>Spectra of OFDM signal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" y="2060848"/>
            <a:ext cx="9111833" cy="333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FC8B5F-0FD1-4632-B463-D9E9C991BB99}" type="slidenum">
              <a:rPr lang="en-US" altLang="zh-TW" smtClean="0">
                <a:solidFill>
                  <a:srgbClr val="000000"/>
                </a:solidFill>
              </a:rPr>
              <a:pPr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OFDM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574D75-01E5-AB99-AE4B-7233C7B44714}"/>
                  </a:ext>
                </a:extLst>
              </p14:cNvPr>
              <p14:cNvContentPartPr/>
              <p14:nvPr/>
            </p14:nvContentPartPr>
            <p14:xfrm>
              <a:off x="6173280" y="2539080"/>
              <a:ext cx="84960" cy="183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574D75-01E5-AB99-AE4B-7233C7B44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920" y="2529720"/>
                <a:ext cx="103680" cy="18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809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9512" y="266700"/>
            <a:ext cx="8229600" cy="615553"/>
          </a:xfrm>
        </p:spPr>
        <p:txBody>
          <a:bodyPr/>
          <a:lstStyle/>
          <a:p>
            <a:pPr algn="ctr"/>
            <a:r>
              <a:rPr lang="en-US" altLang="zh-TW" dirty="0"/>
              <a:t>Modulation or Multiplexing?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idx="1"/>
          </p:nvPr>
        </p:nvSpPr>
        <p:spPr>
          <a:xfrm>
            <a:off x="179512" y="1349693"/>
            <a:ext cx="7948930" cy="3262432"/>
          </a:xfrm>
        </p:spPr>
        <p:txBody>
          <a:bodyPr/>
          <a:lstStyle/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OFDM can be viewed as either a modulation technique or a multiplexing technique.</a:t>
            </a:r>
          </a:p>
          <a:p>
            <a:pPr lvl="1"/>
            <a:r>
              <a:rPr lang="en-US" altLang="zh-TW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Modulation technique</a:t>
            </a:r>
          </a:p>
          <a:p>
            <a:pPr lvl="2"/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Viewed by the relation between input and output signals</a:t>
            </a:r>
          </a:p>
          <a:p>
            <a:pPr lvl="1"/>
            <a:r>
              <a:rPr lang="en-US" altLang="zh-TW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Multiplex technique</a:t>
            </a:r>
          </a:p>
          <a:p>
            <a:pPr lvl="2"/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Viewed by the output signal which is the linear sum of the  modulated signals</a:t>
            </a:r>
          </a:p>
          <a:p>
            <a:endParaRPr lang="en-US" altLang="zh-TW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FC8B5F-0FD1-4632-B463-D9E9C991BB99}" type="slidenum">
              <a:rPr lang="en-US" altLang="zh-TW" smtClean="0">
                <a:solidFill>
                  <a:srgbClr val="000000"/>
                </a:solidFill>
              </a:rPr>
              <a:pPr/>
              <a:t>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OFDM</a:t>
            </a:r>
          </a:p>
        </p:txBody>
      </p:sp>
      <p:graphicFrame>
        <p:nvGraphicFramePr>
          <p:cNvPr id="5120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903269"/>
              </p:ext>
            </p:extLst>
          </p:nvPr>
        </p:nvGraphicFramePr>
        <p:xfrm>
          <a:off x="2399472" y="4634032"/>
          <a:ext cx="60198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078480" imgH="2774160" progId="Visio.Drawing.6">
                  <p:embed/>
                </p:oleObj>
              </mc:Choice>
              <mc:Fallback>
                <p:oleObj name="VISIO" r:id="rId2" imgW="9078480" imgH="2774160" progId="Visio.Drawing.6">
                  <p:embed/>
                  <p:pic>
                    <p:nvPicPr>
                      <p:cNvPr id="51208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472" y="4634032"/>
                        <a:ext cx="6019800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39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4872"/>
            <a:ext cx="9144000" cy="635000"/>
          </a:xfrm>
        </p:spPr>
        <p:txBody>
          <a:bodyPr/>
          <a:lstStyle/>
          <a:p>
            <a:pPr algn="ctr"/>
            <a:r>
              <a:rPr lang="en-US" altLang="zh-TW" dirty="0"/>
              <a:t>MCM to OFDM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82000" cy="1723549"/>
          </a:xfrm>
        </p:spPr>
        <p:txBody>
          <a:bodyPr/>
          <a:lstStyle/>
          <a:p>
            <a:r>
              <a:rPr lang="en-US" altLang="zh-TW" sz="2800" dirty="0">
                <a:solidFill>
                  <a:srgbClr val="000000"/>
                </a:solidFill>
              </a:rPr>
              <a:t>The employment of discrete Fourier transform to replace the banks of sinusoidal generator and the demodulation significantly reduces the implementation complexity of OFDM modems.</a:t>
            </a:r>
            <a:endParaRPr lang="en-US" altLang="zh-TW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FC8B5F-0FD1-4632-B463-D9E9C991BB99}" type="slidenum">
              <a:rPr lang="en-US" altLang="zh-TW" smtClean="0">
                <a:solidFill>
                  <a:srgbClr val="000000"/>
                </a:solidFill>
              </a:rPr>
              <a:pPr/>
              <a:t>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OFDM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39004"/>
              </p:ext>
            </p:extLst>
          </p:nvPr>
        </p:nvGraphicFramePr>
        <p:xfrm>
          <a:off x="1650365" y="2971800"/>
          <a:ext cx="556260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18960" imgH="3978720" progId="Visio.Drawing.6">
                  <p:embed/>
                </p:oleObj>
              </mc:Choice>
              <mc:Fallback>
                <p:oleObj name="VISIO" r:id="rId2" imgW="7518960" imgH="3978720" progId="Visio.Drawing.6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365" y="2971800"/>
                        <a:ext cx="5562600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33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75" y="290592"/>
            <a:ext cx="8613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5535" algn="l"/>
                <a:tab pos="6372225" algn="l"/>
              </a:tabLst>
            </a:pPr>
            <a:r>
              <a:rPr sz="3400" spc="-5" dirty="0"/>
              <a:t>Orthogonal	Frequency</a:t>
            </a:r>
            <a:r>
              <a:rPr sz="3400" spc="10" dirty="0"/>
              <a:t> Division	</a:t>
            </a:r>
            <a:r>
              <a:rPr sz="3400" spc="-5" dirty="0"/>
              <a:t>Modulation</a:t>
            </a:r>
            <a:endParaRPr sz="3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52" y="1475709"/>
            <a:ext cx="2733562" cy="11582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235" y="3029972"/>
            <a:ext cx="3054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Data coded</a:t>
            </a:r>
            <a:r>
              <a:rPr sz="1800" dirty="0">
                <a:latin typeface="Calibri"/>
                <a:cs typeface="Calibri"/>
              </a:rPr>
              <a:t> in </a:t>
            </a:r>
            <a:r>
              <a:rPr sz="1800" spc="-5" dirty="0">
                <a:latin typeface="Calibri"/>
                <a:cs typeface="Calibri"/>
              </a:rPr>
              <a:t>frequency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1988" y="1992243"/>
            <a:ext cx="11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62992" y="1039409"/>
            <a:ext cx="2280285" cy="1851660"/>
            <a:chOff x="3162992" y="1039409"/>
            <a:chExt cx="2280285" cy="18516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8982" y="1039409"/>
              <a:ext cx="1348738" cy="5714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9912" y="1598088"/>
              <a:ext cx="1662790" cy="12929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2992" y="2007523"/>
              <a:ext cx="835428" cy="2909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5749" y="2073902"/>
              <a:ext cx="115909" cy="1179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94433" y="1804713"/>
            <a:ext cx="64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182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IFFT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0818" y="1220480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*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x[1]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70818" y="1762592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*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x[2]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0912" y="2875668"/>
            <a:ext cx="304800" cy="183515"/>
          </a:xfrm>
          <a:prstGeom prst="rect">
            <a:avLst/>
          </a:prstGeom>
        </p:spPr>
        <p:txBody>
          <a:bodyPr vert="vert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24200" y="2817775"/>
            <a:ext cx="1518920" cy="118110"/>
            <a:chOff x="3924200" y="2817775"/>
            <a:chExt cx="1518920" cy="118110"/>
          </a:xfrm>
        </p:grpSpPr>
        <p:sp>
          <p:nvSpPr>
            <p:cNvPr id="16" name="object 16"/>
            <p:cNvSpPr/>
            <p:nvPr/>
          </p:nvSpPr>
          <p:spPr>
            <a:xfrm>
              <a:off x="3924200" y="2876729"/>
              <a:ext cx="1493520" cy="0"/>
            </a:xfrm>
            <a:custGeom>
              <a:avLst/>
              <a:gdLst/>
              <a:ahLst/>
              <a:cxnLst/>
              <a:rect l="l" t="t" r="r" b="b"/>
              <a:pathLst>
                <a:path w="1493520">
                  <a:moveTo>
                    <a:pt x="0" y="0"/>
                  </a:moveTo>
                  <a:lnTo>
                    <a:pt x="149323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26734" y="2817775"/>
              <a:ext cx="115910" cy="11790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80547" y="2334391"/>
            <a:ext cx="546100" cy="71310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800" dirty="0">
                <a:latin typeface="Calibri"/>
                <a:cs typeface="Calibri"/>
              </a:rPr>
              <a:t>*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x[3]</a:t>
            </a:r>
            <a:endParaRPr sz="1800">
              <a:latin typeface="Calibri"/>
              <a:cs typeface="Calibri"/>
            </a:endParaRPr>
          </a:p>
          <a:p>
            <a:pPr marL="146685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4595" y="3029972"/>
            <a:ext cx="3008630" cy="8458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libri"/>
                <a:cs typeface="Calibri"/>
              </a:rPr>
              <a:t>Transformation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time </a:t>
            </a:r>
            <a:r>
              <a:rPr sz="1800" spc="-5" dirty="0">
                <a:latin typeface="Calibri"/>
                <a:cs typeface="Calibri"/>
              </a:rPr>
              <a:t>domain: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 frequency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sine</a:t>
            </a:r>
            <a:r>
              <a:rPr sz="1800" spc="-5" dirty="0">
                <a:latin typeface="Calibri"/>
                <a:cs typeface="Calibri"/>
              </a:rPr>
              <a:t> wave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3635" y="3031713"/>
            <a:ext cx="177292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Channel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frequency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response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34792" y="1204635"/>
            <a:ext cx="2557780" cy="1448435"/>
            <a:chOff x="6134792" y="1204635"/>
            <a:chExt cx="2557780" cy="1448435"/>
          </a:xfrm>
        </p:grpSpPr>
        <p:sp>
          <p:nvSpPr>
            <p:cNvPr id="22" name="object 22"/>
            <p:cNvSpPr/>
            <p:nvPr/>
          </p:nvSpPr>
          <p:spPr>
            <a:xfrm>
              <a:off x="7059124" y="1214829"/>
              <a:ext cx="406400" cy="102235"/>
            </a:xfrm>
            <a:custGeom>
              <a:avLst/>
              <a:gdLst/>
              <a:ahLst/>
              <a:cxnLst/>
              <a:rect l="l" t="t" r="r" b="b"/>
              <a:pathLst>
                <a:path w="406400" h="102234">
                  <a:moveTo>
                    <a:pt x="0" y="0"/>
                  </a:moveTo>
                  <a:lnTo>
                    <a:pt x="40654" y="20437"/>
                  </a:lnTo>
                  <a:lnTo>
                    <a:pt x="81264" y="61224"/>
                  </a:lnTo>
                  <a:lnTo>
                    <a:pt x="162485" y="102011"/>
                  </a:lnTo>
                  <a:lnTo>
                    <a:pt x="223400" y="102011"/>
                  </a:lnTo>
                  <a:lnTo>
                    <a:pt x="284315" y="81617"/>
                  </a:lnTo>
                  <a:lnTo>
                    <a:pt x="324926" y="61224"/>
                  </a:lnTo>
                  <a:lnTo>
                    <a:pt x="345231" y="20437"/>
                  </a:lnTo>
                  <a:lnTo>
                    <a:pt x="406146" y="44"/>
                  </a:lnTo>
                </a:path>
              </a:pathLst>
            </a:custGeom>
            <a:ln w="2038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24897" y="1214830"/>
              <a:ext cx="1046480" cy="428625"/>
            </a:xfrm>
            <a:custGeom>
              <a:avLst/>
              <a:gdLst/>
              <a:ahLst/>
              <a:cxnLst/>
              <a:rect l="l" t="t" r="r" b="b"/>
              <a:pathLst>
                <a:path w="1046479" h="428625">
                  <a:moveTo>
                    <a:pt x="1046476" y="0"/>
                  </a:moveTo>
                  <a:lnTo>
                    <a:pt x="0" y="0"/>
                  </a:lnTo>
                  <a:lnTo>
                    <a:pt x="0" y="428305"/>
                  </a:lnTo>
                  <a:lnTo>
                    <a:pt x="1046476" y="428305"/>
                  </a:lnTo>
                  <a:lnTo>
                    <a:pt x="10464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24897" y="2591429"/>
              <a:ext cx="1868170" cy="20955"/>
            </a:xfrm>
            <a:custGeom>
              <a:avLst/>
              <a:gdLst/>
              <a:ahLst/>
              <a:cxnLst/>
              <a:rect l="l" t="t" r="r" b="b"/>
              <a:pathLst>
                <a:path w="1868170" h="20955">
                  <a:moveTo>
                    <a:pt x="0" y="0"/>
                  </a:moveTo>
                  <a:lnTo>
                    <a:pt x="0" y="20393"/>
                  </a:lnTo>
                  <a:lnTo>
                    <a:pt x="1867611" y="20393"/>
                  </a:lnTo>
                  <a:lnTo>
                    <a:pt x="18676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79473" y="1367187"/>
              <a:ext cx="1369060" cy="1275715"/>
            </a:xfrm>
            <a:custGeom>
              <a:avLst/>
              <a:gdLst/>
              <a:ahLst/>
              <a:cxnLst/>
              <a:rect l="l" t="t" r="r" b="b"/>
              <a:pathLst>
                <a:path w="1369059" h="1275714">
                  <a:moveTo>
                    <a:pt x="0" y="1254832"/>
                  </a:moveTo>
                  <a:lnTo>
                    <a:pt x="27760" y="1219820"/>
                  </a:lnTo>
                  <a:lnTo>
                    <a:pt x="50762" y="1177400"/>
                  </a:lnTo>
                  <a:lnTo>
                    <a:pt x="69957" y="1129723"/>
                  </a:lnTo>
                  <a:lnTo>
                    <a:pt x="86296" y="1078939"/>
                  </a:lnTo>
                  <a:lnTo>
                    <a:pt x="100732" y="1027198"/>
                  </a:lnTo>
                  <a:lnTo>
                    <a:pt x="114216" y="976653"/>
                  </a:lnTo>
                  <a:lnTo>
                    <a:pt x="127700" y="929453"/>
                  </a:lnTo>
                  <a:lnTo>
                    <a:pt x="142135" y="887750"/>
                  </a:lnTo>
                  <a:lnTo>
                    <a:pt x="142453" y="827207"/>
                  </a:lnTo>
                  <a:lnTo>
                    <a:pt x="144674" y="785783"/>
                  </a:lnTo>
                  <a:lnTo>
                    <a:pt x="150702" y="744359"/>
                  </a:lnTo>
                  <a:lnTo>
                    <a:pt x="162441" y="683816"/>
                  </a:lnTo>
                  <a:lnTo>
                    <a:pt x="161187" y="645659"/>
                  </a:lnTo>
                  <a:lnTo>
                    <a:pt x="158430" y="600620"/>
                  </a:lnTo>
                  <a:lnTo>
                    <a:pt x="155672" y="550881"/>
                  </a:lnTo>
                  <a:lnTo>
                    <a:pt x="154419" y="498625"/>
                  </a:lnTo>
                  <a:lnTo>
                    <a:pt x="156174" y="446033"/>
                  </a:lnTo>
                  <a:lnTo>
                    <a:pt x="162441" y="395287"/>
                  </a:lnTo>
                  <a:lnTo>
                    <a:pt x="174724" y="348570"/>
                  </a:lnTo>
                  <a:lnTo>
                    <a:pt x="194528" y="308063"/>
                  </a:lnTo>
                  <a:lnTo>
                    <a:pt x="223356" y="275948"/>
                  </a:lnTo>
                  <a:lnTo>
                    <a:pt x="280464" y="280090"/>
                  </a:lnTo>
                  <a:lnTo>
                    <a:pt x="329958" y="293792"/>
                  </a:lnTo>
                  <a:lnTo>
                    <a:pt x="371837" y="318965"/>
                  </a:lnTo>
                  <a:lnTo>
                    <a:pt x="406102" y="357522"/>
                  </a:lnTo>
                  <a:lnTo>
                    <a:pt x="436641" y="396024"/>
                  </a:lnTo>
                  <a:lnTo>
                    <a:pt x="460358" y="435506"/>
                  </a:lnTo>
                  <a:lnTo>
                    <a:pt x="485049" y="472051"/>
                  </a:lnTo>
                  <a:lnTo>
                    <a:pt x="518511" y="501744"/>
                  </a:lnTo>
                  <a:lnTo>
                    <a:pt x="568543" y="520669"/>
                  </a:lnTo>
                  <a:lnTo>
                    <a:pt x="610105" y="511428"/>
                  </a:lnTo>
                  <a:lnTo>
                    <a:pt x="626921" y="507923"/>
                  </a:lnTo>
                  <a:lnTo>
                    <a:pt x="670069" y="479882"/>
                  </a:lnTo>
                  <a:lnTo>
                    <a:pt x="693318" y="436505"/>
                  </a:lnTo>
                  <a:lnTo>
                    <a:pt x="714740" y="392272"/>
                  </a:lnTo>
                  <a:lnTo>
                    <a:pt x="734944" y="347549"/>
                  </a:lnTo>
                  <a:lnTo>
                    <a:pt x="754538" y="302704"/>
                  </a:lnTo>
                  <a:lnTo>
                    <a:pt x="774133" y="258104"/>
                  </a:lnTo>
                  <a:lnTo>
                    <a:pt x="794336" y="214115"/>
                  </a:lnTo>
                  <a:lnTo>
                    <a:pt x="815758" y="171105"/>
                  </a:lnTo>
                  <a:lnTo>
                    <a:pt x="839008" y="129442"/>
                  </a:lnTo>
                  <a:lnTo>
                    <a:pt x="864694" y="89491"/>
                  </a:lnTo>
                  <a:lnTo>
                    <a:pt x="893425" y="51620"/>
                  </a:lnTo>
                  <a:lnTo>
                    <a:pt x="906116" y="16569"/>
                  </a:lnTo>
                  <a:lnTo>
                    <a:pt x="918807" y="637"/>
                  </a:lnTo>
                  <a:lnTo>
                    <a:pt x="939112" y="0"/>
                  </a:lnTo>
                  <a:lnTo>
                    <a:pt x="974646" y="10834"/>
                  </a:lnTo>
                  <a:lnTo>
                    <a:pt x="1001908" y="46144"/>
                  </a:lnTo>
                  <a:lnTo>
                    <a:pt x="1023529" y="89386"/>
                  </a:lnTo>
                  <a:lnTo>
                    <a:pt x="1040638" y="138292"/>
                  </a:lnTo>
                  <a:lnTo>
                    <a:pt x="1054362" y="190598"/>
                  </a:lnTo>
                  <a:lnTo>
                    <a:pt x="1065831" y="244036"/>
                  </a:lnTo>
                  <a:lnTo>
                    <a:pt x="1076172" y="296341"/>
                  </a:lnTo>
                  <a:lnTo>
                    <a:pt x="1082272" y="343954"/>
                  </a:lnTo>
                  <a:lnTo>
                    <a:pt x="1087369" y="391734"/>
                  </a:lnTo>
                  <a:lnTo>
                    <a:pt x="1091965" y="439850"/>
                  </a:lnTo>
                  <a:lnTo>
                    <a:pt x="1096560" y="488470"/>
                  </a:lnTo>
                  <a:lnTo>
                    <a:pt x="1101658" y="537761"/>
                  </a:lnTo>
                  <a:lnTo>
                    <a:pt x="1107757" y="587892"/>
                  </a:lnTo>
                  <a:lnTo>
                    <a:pt x="1115361" y="639029"/>
                  </a:lnTo>
                  <a:lnTo>
                    <a:pt x="1124971" y="691341"/>
                  </a:lnTo>
                  <a:lnTo>
                    <a:pt x="1137087" y="744996"/>
                  </a:lnTo>
                  <a:lnTo>
                    <a:pt x="1149595" y="801772"/>
                  </a:lnTo>
                  <a:lnTo>
                    <a:pt x="1164052" y="851695"/>
                  </a:lnTo>
                  <a:lnTo>
                    <a:pt x="1182408" y="897702"/>
                  </a:lnTo>
                  <a:lnTo>
                    <a:pt x="1206612" y="942731"/>
                  </a:lnTo>
                  <a:lnTo>
                    <a:pt x="1238613" y="989717"/>
                  </a:lnTo>
                  <a:lnTo>
                    <a:pt x="1238930" y="1005012"/>
                  </a:lnTo>
                  <a:lnTo>
                    <a:pt x="1241151" y="1020307"/>
                  </a:lnTo>
                  <a:lnTo>
                    <a:pt x="1247179" y="1035603"/>
                  </a:lnTo>
                  <a:lnTo>
                    <a:pt x="1258918" y="1050898"/>
                  </a:lnTo>
                  <a:lnTo>
                    <a:pt x="1265263" y="1069060"/>
                  </a:lnTo>
                  <a:lnTo>
                    <a:pt x="1279223" y="1089135"/>
                  </a:lnTo>
                  <a:lnTo>
                    <a:pt x="1293183" y="1105386"/>
                  </a:lnTo>
                  <a:lnTo>
                    <a:pt x="1299528" y="1112078"/>
                  </a:lnTo>
                  <a:lnTo>
                    <a:pt x="1311902" y="1142668"/>
                  </a:lnTo>
                  <a:lnTo>
                    <a:pt x="1322371" y="1173258"/>
                  </a:lnTo>
                  <a:lnTo>
                    <a:pt x="1336649" y="1203848"/>
                  </a:lnTo>
                  <a:lnTo>
                    <a:pt x="1360444" y="1234438"/>
                  </a:lnTo>
                  <a:lnTo>
                    <a:pt x="1363299" y="1255150"/>
                  </a:lnTo>
                  <a:lnTo>
                    <a:pt x="1368058" y="1262479"/>
                  </a:lnTo>
                  <a:lnTo>
                    <a:pt x="1369010" y="1265984"/>
                  </a:lnTo>
                  <a:lnTo>
                    <a:pt x="1360444" y="1275225"/>
                  </a:lnTo>
                </a:path>
              </a:pathLst>
            </a:custGeom>
            <a:ln w="20352">
              <a:solidFill>
                <a:srgbClr val="00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4792" y="2007523"/>
              <a:ext cx="835428" cy="29094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80110" y="2132856"/>
              <a:ext cx="619760" cy="0"/>
            </a:xfrm>
            <a:custGeom>
              <a:avLst/>
              <a:gdLst/>
              <a:ahLst/>
              <a:cxnLst/>
              <a:rect l="l" t="t" r="r" b="b"/>
              <a:pathLst>
                <a:path w="619759">
                  <a:moveTo>
                    <a:pt x="0" y="0"/>
                  </a:moveTo>
                  <a:lnTo>
                    <a:pt x="6193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08728" y="2073902"/>
              <a:ext cx="115907" cy="11790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111549" y="1698539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transmit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7818" y="3581551"/>
            <a:ext cx="1971675" cy="2859405"/>
            <a:chOff x="207818" y="3581551"/>
            <a:chExt cx="1971675" cy="2859405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1600" y="3581551"/>
              <a:ext cx="1207838" cy="285914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818" y="5008418"/>
              <a:ext cx="839585" cy="29510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4805" y="5135659"/>
              <a:ext cx="619760" cy="0"/>
            </a:xfrm>
            <a:custGeom>
              <a:avLst/>
              <a:gdLst/>
              <a:ahLst/>
              <a:cxnLst/>
              <a:rect l="l" t="t" r="r" b="b"/>
              <a:pathLst>
                <a:path w="619760">
                  <a:moveTo>
                    <a:pt x="0" y="0"/>
                  </a:moveTo>
                  <a:lnTo>
                    <a:pt x="61932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421" y="5076705"/>
              <a:ext cx="115908" cy="11790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86243" y="4808639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rece</a:t>
            </a:r>
            <a:r>
              <a:rPr sz="1800" dirty="0">
                <a:latin typeface="Calibri"/>
                <a:cs typeface="Calibri"/>
              </a:rPr>
              <a:t>ive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0299" y="6333047"/>
            <a:ext cx="182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domain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655916" y="4327328"/>
            <a:ext cx="3700779" cy="1440180"/>
            <a:chOff x="2655916" y="4327328"/>
            <a:chExt cx="3700779" cy="1440180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42501" y="4327328"/>
              <a:ext cx="3114121" cy="143959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5916" y="4950229"/>
              <a:ext cx="839585" cy="29510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31694" y="5018060"/>
              <a:ext cx="115909" cy="11790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3872177" y="6342340"/>
            <a:ext cx="2338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Frequency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domain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90378" y="4748872"/>
            <a:ext cx="645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182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FFT	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600305" y="4950229"/>
            <a:ext cx="1932939" cy="295275"/>
            <a:chOff x="6600305" y="4950229"/>
            <a:chExt cx="1932939" cy="295275"/>
          </a:xfrm>
        </p:grpSpPr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00305" y="4950229"/>
              <a:ext cx="1932708" cy="29510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644051" y="5077015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71945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72805" y="5018060"/>
              <a:ext cx="115909" cy="117908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506767" y="4316766"/>
            <a:ext cx="221551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libri"/>
                <a:cs typeface="Calibri"/>
              </a:rPr>
              <a:t>Decode each subcarrier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separately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390" y="244872"/>
            <a:ext cx="5466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25" dirty="0"/>
              <a:t> </a:t>
            </a:r>
            <a:r>
              <a:rPr spc="-5" dirty="0"/>
              <a:t>Concept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5" dirty="0"/>
              <a:t>OFDM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022" y="3005462"/>
            <a:ext cx="2836076" cy="8807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2624" y="3134593"/>
            <a:ext cx="3767652" cy="7134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4183" y="1778268"/>
            <a:ext cx="1063781" cy="118021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65952" y="1719458"/>
            <a:ext cx="1367790" cy="1130935"/>
            <a:chOff x="5565952" y="1719458"/>
            <a:chExt cx="1367790" cy="1130935"/>
          </a:xfrm>
        </p:grpSpPr>
        <p:sp>
          <p:nvSpPr>
            <p:cNvPr id="7" name="object 7"/>
            <p:cNvSpPr/>
            <p:nvPr/>
          </p:nvSpPr>
          <p:spPr>
            <a:xfrm>
              <a:off x="6224676" y="1759254"/>
              <a:ext cx="542290" cy="521970"/>
            </a:xfrm>
            <a:custGeom>
              <a:avLst/>
              <a:gdLst/>
              <a:ahLst/>
              <a:cxnLst/>
              <a:rect l="l" t="t" r="r" b="b"/>
              <a:pathLst>
                <a:path w="542290" h="521969">
                  <a:moveTo>
                    <a:pt x="542061" y="0"/>
                  </a:moveTo>
                  <a:lnTo>
                    <a:pt x="500367" y="1422"/>
                  </a:lnTo>
                  <a:lnTo>
                    <a:pt x="500367" y="370459"/>
                  </a:lnTo>
                  <a:lnTo>
                    <a:pt x="444766" y="425348"/>
                  </a:lnTo>
                  <a:lnTo>
                    <a:pt x="430872" y="397903"/>
                  </a:lnTo>
                  <a:lnTo>
                    <a:pt x="430872" y="384187"/>
                  </a:lnTo>
                  <a:lnTo>
                    <a:pt x="416966" y="370459"/>
                  </a:lnTo>
                  <a:lnTo>
                    <a:pt x="403072" y="343027"/>
                  </a:lnTo>
                  <a:lnTo>
                    <a:pt x="375272" y="315582"/>
                  </a:lnTo>
                  <a:lnTo>
                    <a:pt x="361378" y="288137"/>
                  </a:lnTo>
                  <a:lnTo>
                    <a:pt x="333578" y="274421"/>
                  </a:lnTo>
                  <a:lnTo>
                    <a:pt x="319671" y="260692"/>
                  </a:lnTo>
                  <a:lnTo>
                    <a:pt x="305777" y="233260"/>
                  </a:lnTo>
                  <a:lnTo>
                    <a:pt x="277977" y="219532"/>
                  </a:lnTo>
                  <a:lnTo>
                    <a:pt x="264083" y="205816"/>
                  </a:lnTo>
                  <a:lnTo>
                    <a:pt x="236283" y="192087"/>
                  </a:lnTo>
                  <a:lnTo>
                    <a:pt x="222389" y="164655"/>
                  </a:lnTo>
                  <a:lnTo>
                    <a:pt x="194589" y="164655"/>
                  </a:lnTo>
                  <a:lnTo>
                    <a:pt x="166789" y="137210"/>
                  </a:lnTo>
                  <a:lnTo>
                    <a:pt x="138988" y="123482"/>
                  </a:lnTo>
                  <a:lnTo>
                    <a:pt x="125095" y="123482"/>
                  </a:lnTo>
                  <a:lnTo>
                    <a:pt x="97294" y="109766"/>
                  </a:lnTo>
                  <a:lnTo>
                    <a:pt x="91325" y="109766"/>
                  </a:lnTo>
                  <a:lnTo>
                    <a:pt x="138988" y="54876"/>
                  </a:lnTo>
                  <a:lnTo>
                    <a:pt x="180682" y="54876"/>
                  </a:lnTo>
                  <a:lnTo>
                    <a:pt x="194589" y="68605"/>
                  </a:lnTo>
                  <a:lnTo>
                    <a:pt x="208483" y="68605"/>
                  </a:lnTo>
                  <a:lnTo>
                    <a:pt x="222389" y="82321"/>
                  </a:lnTo>
                  <a:lnTo>
                    <a:pt x="236283" y="82321"/>
                  </a:lnTo>
                  <a:lnTo>
                    <a:pt x="250177" y="96050"/>
                  </a:lnTo>
                  <a:lnTo>
                    <a:pt x="264083" y="96050"/>
                  </a:lnTo>
                  <a:lnTo>
                    <a:pt x="319671" y="150926"/>
                  </a:lnTo>
                  <a:lnTo>
                    <a:pt x="347472" y="164655"/>
                  </a:lnTo>
                  <a:lnTo>
                    <a:pt x="361378" y="178371"/>
                  </a:lnTo>
                  <a:lnTo>
                    <a:pt x="403072" y="205816"/>
                  </a:lnTo>
                  <a:lnTo>
                    <a:pt x="458673" y="288137"/>
                  </a:lnTo>
                  <a:lnTo>
                    <a:pt x="486460" y="343027"/>
                  </a:lnTo>
                  <a:lnTo>
                    <a:pt x="486460" y="356743"/>
                  </a:lnTo>
                  <a:lnTo>
                    <a:pt x="500367" y="370459"/>
                  </a:lnTo>
                  <a:lnTo>
                    <a:pt x="500367" y="1422"/>
                  </a:lnTo>
                  <a:lnTo>
                    <a:pt x="138988" y="13716"/>
                  </a:lnTo>
                  <a:lnTo>
                    <a:pt x="125095" y="13716"/>
                  </a:lnTo>
                  <a:lnTo>
                    <a:pt x="125095" y="27444"/>
                  </a:lnTo>
                  <a:lnTo>
                    <a:pt x="111188" y="27444"/>
                  </a:lnTo>
                  <a:lnTo>
                    <a:pt x="39700" y="109766"/>
                  </a:lnTo>
                  <a:lnTo>
                    <a:pt x="27800" y="109766"/>
                  </a:lnTo>
                  <a:lnTo>
                    <a:pt x="13893" y="123482"/>
                  </a:lnTo>
                  <a:lnTo>
                    <a:pt x="13893" y="137210"/>
                  </a:lnTo>
                  <a:lnTo>
                    <a:pt x="0" y="150926"/>
                  </a:lnTo>
                  <a:lnTo>
                    <a:pt x="0" y="164655"/>
                  </a:lnTo>
                  <a:lnTo>
                    <a:pt x="13893" y="192087"/>
                  </a:lnTo>
                  <a:lnTo>
                    <a:pt x="13893" y="219532"/>
                  </a:lnTo>
                  <a:lnTo>
                    <a:pt x="41694" y="274421"/>
                  </a:lnTo>
                  <a:lnTo>
                    <a:pt x="125095" y="356743"/>
                  </a:lnTo>
                  <a:lnTo>
                    <a:pt x="152882" y="397903"/>
                  </a:lnTo>
                  <a:lnTo>
                    <a:pt x="180682" y="425348"/>
                  </a:lnTo>
                  <a:lnTo>
                    <a:pt x="208483" y="439064"/>
                  </a:lnTo>
                  <a:lnTo>
                    <a:pt x="222389" y="439064"/>
                  </a:lnTo>
                  <a:lnTo>
                    <a:pt x="264083" y="480225"/>
                  </a:lnTo>
                  <a:lnTo>
                    <a:pt x="291884" y="480225"/>
                  </a:lnTo>
                  <a:lnTo>
                    <a:pt x="319671" y="507669"/>
                  </a:lnTo>
                  <a:lnTo>
                    <a:pt x="347472" y="507669"/>
                  </a:lnTo>
                  <a:lnTo>
                    <a:pt x="361378" y="521398"/>
                  </a:lnTo>
                  <a:lnTo>
                    <a:pt x="416966" y="521398"/>
                  </a:lnTo>
                  <a:lnTo>
                    <a:pt x="416966" y="507669"/>
                  </a:lnTo>
                  <a:lnTo>
                    <a:pt x="430872" y="507669"/>
                  </a:lnTo>
                  <a:lnTo>
                    <a:pt x="444766" y="493953"/>
                  </a:lnTo>
                  <a:lnTo>
                    <a:pt x="528167" y="411632"/>
                  </a:lnTo>
                  <a:lnTo>
                    <a:pt x="528167" y="397903"/>
                  </a:lnTo>
                  <a:lnTo>
                    <a:pt x="542061" y="384187"/>
                  </a:lnTo>
                  <a:lnTo>
                    <a:pt x="5420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88764" y="1800411"/>
              <a:ext cx="236854" cy="233679"/>
            </a:xfrm>
            <a:custGeom>
              <a:avLst/>
              <a:gdLst/>
              <a:ahLst/>
              <a:cxnLst/>
              <a:rect l="l" t="t" r="r" b="b"/>
              <a:pathLst>
                <a:path w="236854" h="233680">
                  <a:moveTo>
                    <a:pt x="236283" y="0"/>
                  </a:moveTo>
                  <a:lnTo>
                    <a:pt x="0" y="13719"/>
                  </a:lnTo>
                  <a:lnTo>
                    <a:pt x="13898" y="13719"/>
                  </a:lnTo>
                  <a:lnTo>
                    <a:pt x="41696" y="41161"/>
                  </a:lnTo>
                  <a:lnTo>
                    <a:pt x="69495" y="54883"/>
                  </a:lnTo>
                  <a:lnTo>
                    <a:pt x="208485" y="192092"/>
                  </a:lnTo>
                  <a:lnTo>
                    <a:pt x="222384" y="219533"/>
                  </a:lnTo>
                  <a:lnTo>
                    <a:pt x="236283" y="233254"/>
                  </a:lnTo>
                  <a:lnTo>
                    <a:pt x="236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148" y="1719458"/>
              <a:ext cx="222885" cy="95250"/>
            </a:xfrm>
            <a:custGeom>
              <a:avLst/>
              <a:gdLst/>
              <a:ahLst/>
              <a:cxnLst/>
              <a:rect l="l" t="t" r="r" b="b"/>
              <a:pathLst>
                <a:path w="222884" h="95250">
                  <a:moveTo>
                    <a:pt x="152890" y="0"/>
                  </a:moveTo>
                  <a:lnTo>
                    <a:pt x="97293" y="0"/>
                  </a:lnTo>
                  <a:lnTo>
                    <a:pt x="83394" y="13721"/>
                  </a:lnTo>
                  <a:lnTo>
                    <a:pt x="55596" y="13721"/>
                  </a:lnTo>
                  <a:lnTo>
                    <a:pt x="41697" y="27442"/>
                  </a:lnTo>
                  <a:lnTo>
                    <a:pt x="27799" y="27442"/>
                  </a:lnTo>
                  <a:lnTo>
                    <a:pt x="13898" y="39790"/>
                  </a:lnTo>
                  <a:lnTo>
                    <a:pt x="0" y="39790"/>
                  </a:lnTo>
                  <a:lnTo>
                    <a:pt x="55596" y="94673"/>
                  </a:lnTo>
                  <a:lnTo>
                    <a:pt x="69495" y="80953"/>
                  </a:lnTo>
                  <a:lnTo>
                    <a:pt x="83394" y="80953"/>
                  </a:lnTo>
                  <a:lnTo>
                    <a:pt x="97293" y="67232"/>
                  </a:lnTo>
                  <a:lnTo>
                    <a:pt x="138990" y="67232"/>
                  </a:lnTo>
                  <a:lnTo>
                    <a:pt x="166789" y="80953"/>
                  </a:lnTo>
                  <a:lnTo>
                    <a:pt x="180687" y="94673"/>
                  </a:lnTo>
                  <a:lnTo>
                    <a:pt x="222385" y="27442"/>
                  </a:lnTo>
                  <a:lnTo>
                    <a:pt x="208485" y="27442"/>
                  </a:lnTo>
                  <a:lnTo>
                    <a:pt x="194586" y="13721"/>
                  </a:lnTo>
                  <a:lnTo>
                    <a:pt x="166789" y="13721"/>
                  </a:lnTo>
                  <a:lnTo>
                    <a:pt x="152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8064" y="1965070"/>
              <a:ext cx="264160" cy="247015"/>
            </a:xfrm>
            <a:custGeom>
              <a:avLst/>
              <a:gdLst/>
              <a:ahLst/>
              <a:cxnLst/>
              <a:rect l="l" t="t" r="r" b="b"/>
              <a:pathLst>
                <a:path w="264159" h="247014">
                  <a:moveTo>
                    <a:pt x="27800" y="13716"/>
                  </a:moveTo>
                  <a:lnTo>
                    <a:pt x="13906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13906" y="27444"/>
                  </a:lnTo>
                  <a:lnTo>
                    <a:pt x="27800" y="27444"/>
                  </a:lnTo>
                  <a:lnTo>
                    <a:pt x="27800" y="13716"/>
                  </a:lnTo>
                  <a:close/>
                </a:path>
                <a:path w="264159" h="247014">
                  <a:moveTo>
                    <a:pt x="111201" y="96037"/>
                  </a:moveTo>
                  <a:lnTo>
                    <a:pt x="97294" y="82321"/>
                  </a:lnTo>
                  <a:lnTo>
                    <a:pt x="97294" y="68605"/>
                  </a:lnTo>
                  <a:lnTo>
                    <a:pt x="69494" y="68605"/>
                  </a:lnTo>
                  <a:lnTo>
                    <a:pt x="69494" y="82321"/>
                  </a:lnTo>
                  <a:lnTo>
                    <a:pt x="83400" y="82321"/>
                  </a:lnTo>
                  <a:lnTo>
                    <a:pt x="83400" y="96037"/>
                  </a:lnTo>
                  <a:lnTo>
                    <a:pt x="97294" y="96037"/>
                  </a:lnTo>
                  <a:lnTo>
                    <a:pt x="97294" y="109766"/>
                  </a:lnTo>
                  <a:lnTo>
                    <a:pt x="111201" y="96037"/>
                  </a:lnTo>
                  <a:close/>
                </a:path>
                <a:path w="264159" h="247014">
                  <a:moveTo>
                    <a:pt x="111201" y="27444"/>
                  </a:moveTo>
                  <a:lnTo>
                    <a:pt x="97294" y="27444"/>
                  </a:lnTo>
                  <a:lnTo>
                    <a:pt x="97294" y="13716"/>
                  </a:lnTo>
                  <a:lnTo>
                    <a:pt x="83400" y="13716"/>
                  </a:lnTo>
                  <a:lnTo>
                    <a:pt x="83400" y="41160"/>
                  </a:lnTo>
                  <a:lnTo>
                    <a:pt x="111201" y="41160"/>
                  </a:lnTo>
                  <a:lnTo>
                    <a:pt x="111201" y="27444"/>
                  </a:lnTo>
                  <a:close/>
                </a:path>
                <a:path w="264159" h="247014">
                  <a:moveTo>
                    <a:pt x="166789" y="150926"/>
                  </a:moveTo>
                  <a:lnTo>
                    <a:pt x="152895" y="137210"/>
                  </a:lnTo>
                  <a:lnTo>
                    <a:pt x="139001" y="137210"/>
                  </a:lnTo>
                  <a:lnTo>
                    <a:pt x="139001" y="150926"/>
                  </a:lnTo>
                  <a:lnTo>
                    <a:pt x="152895" y="164642"/>
                  </a:lnTo>
                  <a:lnTo>
                    <a:pt x="166789" y="164642"/>
                  </a:lnTo>
                  <a:lnTo>
                    <a:pt x="166789" y="150926"/>
                  </a:lnTo>
                  <a:close/>
                </a:path>
                <a:path w="264159" h="247014">
                  <a:moveTo>
                    <a:pt x="180695" y="96037"/>
                  </a:moveTo>
                  <a:lnTo>
                    <a:pt x="166789" y="96037"/>
                  </a:lnTo>
                  <a:lnTo>
                    <a:pt x="166789" y="82321"/>
                  </a:lnTo>
                  <a:lnTo>
                    <a:pt x="152895" y="82321"/>
                  </a:lnTo>
                  <a:lnTo>
                    <a:pt x="152895" y="109766"/>
                  </a:lnTo>
                  <a:lnTo>
                    <a:pt x="180695" y="109766"/>
                  </a:lnTo>
                  <a:lnTo>
                    <a:pt x="180695" y="96037"/>
                  </a:lnTo>
                  <a:close/>
                </a:path>
                <a:path w="264159" h="247014">
                  <a:moveTo>
                    <a:pt x="250190" y="164642"/>
                  </a:moveTo>
                  <a:lnTo>
                    <a:pt x="236283" y="150926"/>
                  </a:lnTo>
                  <a:lnTo>
                    <a:pt x="222389" y="150926"/>
                  </a:lnTo>
                  <a:lnTo>
                    <a:pt x="222389" y="178371"/>
                  </a:lnTo>
                  <a:lnTo>
                    <a:pt x="250190" y="178371"/>
                  </a:lnTo>
                  <a:lnTo>
                    <a:pt x="250190" y="164642"/>
                  </a:lnTo>
                  <a:close/>
                </a:path>
                <a:path w="264159" h="247014">
                  <a:moveTo>
                    <a:pt x="264083" y="246976"/>
                  </a:moveTo>
                  <a:lnTo>
                    <a:pt x="250190" y="233248"/>
                  </a:lnTo>
                  <a:lnTo>
                    <a:pt x="250190" y="219532"/>
                  </a:lnTo>
                  <a:lnTo>
                    <a:pt x="222389" y="219532"/>
                  </a:lnTo>
                  <a:lnTo>
                    <a:pt x="222389" y="233248"/>
                  </a:lnTo>
                  <a:lnTo>
                    <a:pt x="236283" y="233248"/>
                  </a:lnTo>
                  <a:lnTo>
                    <a:pt x="236283" y="246976"/>
                  </a:lnTo>
                  <a:lnTo>
                    <a:pt x="264083" y="246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82617" y="2019946"/>
              <a:ext cx="792480" cy="768985"/>
            </a:xfrm>
            <a:custGeom>
              <a:avLst/>
              <a:gdLst/>
              <a:ahLst/>
              <a:cxnLst/>
              <a:rect l="l" t="t" r="r" b="b"/>
              <a:pathLst>
                <a:path w="792479" h="768985">
                  <a:moveTo>
                    <a:pt x="514266" y="0"/>
                  </a:moveTo>
                  <a:lnTo>
                    <a:pt x="0" y="370464"/>
                  </a:lnTo>
                </a:path>
                <a:path w="792479" h="768985">
                  <a:moveTo>
                    <a:pt x="555963" y="41162"/>
                  </a:moveTo>
                  <a:lnTo>
                    <a:pt x="166789" y="343022"/>
                  </a:lnTo>
                </a:path>
                <a:path w="792479" h="768985">
                  <a:moveTo>
                    <a:pt x="583761" y="96046"/>
                  </a:moveTo>
                  <a:lnTo>
                    <a:pt x="264082" y="370464"/>
                  </a:lnTo>
                </a:path>
                <a:path w="792479" h="768985">
                  <a:moveTo>
                    <a:pt x="625458" y="109767"/>
                  </a:moveTo>
                  <a:lnTo>
                    <a:pt x="319678" y="411626"/>
                  </a:lnTo>
                </a:path>
                <a:path w="792479" h="768985">
                  <a:moveTo>
                    <a:pt x="639357" y="164650"/>
                  </a:moveTo>
                  <a:lnTo>
                    <a:pt x="403073" y="356743"/>
                  </a:lnTo>
                </a:path>
                <a:path w="792479" h="768985">
                  <a:moveTo>
                    <a:pt x="667156" y="192092"/>
                  </a:moveTo>
                  <a:lnTo>
                    <a:pt x="361376" y="576277"/>
                  </a:lnTo>
                </a:path>
                <a:path w="792479" h="768985">
                  <a:moveTo>
                    <a:pt x="708853" y="205813"/>
                  </a:moveTo>
                  <a:lnTo>
                    <a:pt x="528165" y="535114"/>
                  </a:lnTo>
                </a:path>
                <a:path w="792479" h="768985">
                  <a:moveTo>
                    <a:pt x="750550" y="246976"/>
                  </a:moveTo>
                  <a:lnTo>
                    <a:pt x="555963" y="603719"/>
                  </a:lnTo>
                </a:path>
                <a:path w="792479" h="768985">
                  <a:moveTo>
                    <a:pt x="792247" y="274417"/>
                  </a:moveTo>
                  <a:lnTo>
                    <a:pt x="542064" y="768369"/>
                  </a:lnTo>
                </a:path>
              </a:pathLst>
            </a:custGeom>
            <a:ln w="13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1470" y="2294364"/>
              <a:ext cx="125095" cy="549275"/>
            </a:xfrm>
            <a:custGeom>
              <a:avLst/>
              <a:gdLst/>
              <a:ahLst/>
              <a:cxnLst/>
              <a:rect l="l" t="t" r="r" b="b"/>
              <a:pathLst>
                <a:path w="125095" h="549275">
                  <a:moveTo>
                    <a:pt x="125091" y="0"/>
                  </a:moveTo>
                  <a:lnTo>
                    <a:pt x="0" y="548835"/>
                  </a:lnTo>
                </a:path>
              </a:pathLst>
            </a:custGeom>
            <a:ln w="138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2814" y="1978784"/>
              <a:ext cx="999490" cy="823594"/>
            </a:xfrm>
            <a:custGeom>
              <a:avLst/>
              <a:gdLst/>
              <a:ahLst/>
              <a:cxnLst/>
              <a:rect l="l" t="t" r="r" b="b"/>
              <a:pathLst>
                <a:path w="999490" h="823594">
                  <a:moveTo>
                    <a:pt x="999344" y="329301"/>
                  </a:moveTo>
                  <a:lnTo>
                    <a:pt x="929848" y="823253"/>
                  </a:lnTo>
                </a:path>
                <a:path w="999490" h="823594">
                  <a:moveTo>
                    <a:pt x="610169" y="0"/>
                  </a:moveTo>
                  <a:lnTo>
                    <a:pt x="0" y="246976"/>
                  </a:lnTo>
                </a:path>
                <a:path w="999490" h="823594">
                  <a:moveTo>
                    <a:pt x="540674" y="68604"/>
                  </a:moveTo>
                  <a:lnTo>
                    <a:pt x="137600" y="260696"/>
                  </a:lnTo>
                </a:path>
                <a:path w="999490" h="823594">
                  <a:moveTo>
                    <a:pt x="749160" y="260696"/>
                  </a:moveTo>
                  <a:lnTo>
                    <a:pt x="387784" y="576277"/>
                  </a:lnTo>
                </a:path>
              </a:pathLst>
            </a:custGeom>
            <a:ln w="13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69421" y="4193770"/>
            <a:ext cx="3317240" cy="1463040"/>
            <a:chOff x="569421" y="4193770"/>
            <a:chExt cx="3317240" cy="1463040"/>
          </a:xfrm>
        </p:grpSpPr>
        <p:sp>
          <p:nvSpPr>
            <p:cNvPr id="15" name="object 15"/>
            <p:cNvSpPr/>
            <p:nvPr/>
          </p:nvSpPr>
          <p:spPr>
            <a:xfrm>
              <a:off x="1067990" y="4479502"/>
              <a:ext cx="2376805" cy="936625"/>
            </a:xfrm>
            <a:custGeom>
              <a:avLst/>
              <a:gdLst/>
              <a:ahLst/>
              <a:cxnLst/>
              <a:rect l="l" t="t" r="r" b="b"/>
              <a:pathLst>
                <a:path w="2376804" h="936625">
                  <a:moveTo>
                    <a:pt x="0" y="0"/>
                  </a:moveTo>
                  <a:lnTo>
                    <a:pt x="2376263" y="0"/>
                  </a:lnTo>
                  <a:lnTo>
                    <a:pt x="2376263" y="936103"/>
                  </a:lnTo>
                  <a:lnTo>
                    <a:pt x="0" y="936103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421" y="5286894"/>
              <a:ext cx="3316777" cy="2951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40522" y="5415606"/>
              <a:ext cx="2972435" cy="0"/>
            </a:xfrm>
            <a:custGeom>
              <a:avLst/>
              <a:gdLst/>
              <a:ahLst/>
              <a:cxnLst/>
              <a:rect l="l" t="t" r="r" b="b"/>
              <a:pathLst>
                <a:path w="2972435">
                  <a:moveTo>
                    <a:pt x="0" y="0"/>
                  </a:moveTo>
                  <a:lnTo>
                    <a:pt x="297219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317" y="5356651"/>
              <a:ext cx="115908" cy="1179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2009" y="5356651"/>
              <a:ext cx="115909" cy="1179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1185" y="4193770"/>
              <a:ext cx="116378" cy="146304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67743" y="4221088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151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713316" y="4193770"/>
            <a:ext cx="3317240" cy="1463040"/>
            <a:chOff x="4713316" y="4193770"/>
            <a:chExt cx="3317240" cy="1463040"/>
          </a:xfrm>
        </p:grpSpPr>
        <p:sp>
          <p:nvSpPr>
            <p:cNvPr id="23" name="object 23"/>
            <p:cNvSpPr/>
            <p:nvPr/>
          </p:nvSpPr>
          <p:spPr>
            <a:xfrm>
              <a:off x="5212704" y="4479502"/>
              <a:ext cx="2376805" cy="936625"/>
            </a:xfrm>
            <a:custGeom>
              <a:avLst/>
              <a:gdLst/>
              <a:ahLst/>
              <a:cxnLst/>
              <a:rect l="l" t="t" r="r" b="b"/>
              <a:pathLst>
                <a:path w="2376804" h="936625">
                  <a:moveTo>
                    <a:pt x="0" y="0"/>
                  </a:moveTo>
                  <a:lnTo>
                    <a:pt x="2376263" y="0"/>
                  </a:lnTo>
                  <a:lnTo>
                    <a:pt x="2376263" y="936103"/>
                  </a:lnTo>
                  <a:lnTo>
                    <a:pt x="0" y="936103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3316" y="5286894"/>
              <a:ext cx="3316777" cy="29510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885236" y="5415606"/>
              <a:ext cx="2972435" cy="0"/>
            </a:xfrm>
            <a:custGeom>
              <a:avLst/>
              <a:gdLst/>
              <a:ahLst/>
              <a:cxnLst/>
              <a:rect l="l" t="t" r="r" b="b"/>
              <a:pathLst>
                <a:path w="2972434">
                  <a:moveTo>
                    <a:pt x="0" y="0"/>
                  </a:moveTo>
                  <a:lnTo>
                    <a:pt x="2972189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6723" y="5356651"/>
              <a:ext cx="115907" cy="1179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0032" y="5356651"/>
              <a:ext cx="115909" cy="1179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5079" y="4193770"/>
              <a:ext cx="116378" cy="146304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12457" y="4221088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151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25801" y="4479502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0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25801" y="4479502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67993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67993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5767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15767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63542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63542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03949" y="4509119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03949" y="4509119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4356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0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44356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0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92129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92129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0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08152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08152" y="4493244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0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48560" y="4509119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1" y="936104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48560" y="4509119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0"/>
                  </a:moveTo>
                  <a:lnTo>
                    <a:pt x="0" y="93610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42557" y="5727367"/>
            <a:ext cx="2769870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20040" marR="5080" indent="-307975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solidFill>
                  <a:srgbClr val="77933C"/>
                </a:solidFill>
                <a:latin typeface="Trebuchet MS"/>
                <a:cs typeface="Trebuchet MS"/>
              </a:rPr>
              <a:t>Send</a:t>
            </a:r>
            <a:r>
              <a:rPr sz="2400" spc="-30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77933C"/>
                </a:solidFill>
                <a:latin typeface="Trebuchet MS"/>
                <a:cs typeface="Trebuchet MS"/>
              </a:rPr>
              <a:t>a</a:t>
            </a:r>
            <a:r>
              <a:rPr sz="2400" spc="-25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77933C"/>
                </a:solidFill>
                <a:latin typeface="Trebuchet MS"/>
                <a:cs typeface="Trebuchet MS"/>
              </a:rPr>
              <a:t>sample</a:t>
            </a:r>
            <a:r>
              <a:rPr sz="2400" spc="-25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77933C"/>
                </a:solidFill>
                <a:latin typeface="Trebuchet MS"/>
                <a:cs typeface="Trebuchet MS"/>
              </a:rPr>
              <a:t>using </a:t>
            </a:r>
            <a:r>
              <a:rPr sz="2400" spc="-710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77933C"/>
                </a:solidFill>
                <a:latin typeface="Trebuchet MS"/>
                <a:cs typeface="Trebuchet MS"/>
              </a:rPr>
              <a:t>the</a:t>
            </a:r>
            <a:r>
              <a:rPr sz="2400" spc="-20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77933C"/>
                </a:solidFill>
                <a:latin typeface="Trebuchet MS"/>
                <a:cs typeface="Trebuchet MS"/>
              </a:rPr>
              <a:t>entire</a:t>
            </a:r>
            <a:r>
              <a:rPr sz="2400" spc="-20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77933C"/>
                </a:solidFill>
                <a:latin typeface="Trebuchet MS"/>
                <a:cs typeface="Trebuchet MS"/>
              </a:rPr>
              <a:t>band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72527" y="5694267"/>
            <a:ext cx="4742815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140335">
              <a:lnSpc>
                <a:spcPts val="2800"/>
              </a:lnSpc>
              <a:spcBef>
                <a:spcPts val="259"/>
              </a:spcBef>
            </a:pPr>
            <a:r>
              <a:rPr sz="2400" dirty="0">
                <a:solidFill>
                  <a:srgbClr val="77933C"/>
                </a:solidFill>
                <a:latin typeface="Trebuchet MS"/>
                <a:cs typeface="Trebuchet MS"/>
              </a:rPr>
              <a:t>Send </a:t>
            </a:r>
            <a:r>
              <a:rPr sz="2400" spc="-5" dirty="0">
                <a:solidFill>
                  <a:srgbClr val="77933C"/>
                </a:solidFill>
                <a:latin typeface="Trebuchet MS"/>
                <a:cs typeface="Trebuchet MS"/>
              </a:rPr>
              <a:t>samples concurrently </a:t>
            </a:r>
            <a:r>
              <a:rPr sz="2400" dirty="0">
                <a:solidFill>
                  <a:srgbClr val="77933C"/>
                </a:solidFill>
                <a:latin typeface="Trebuchet MS"/>
                <a:cs typeface="Trebuchet MS"/>
              </a:rPr>
              <a:t>using </a:t>
            </a:r>
            <a:r>
              <a:rPr sz="2400" spc="5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77933C"/>
                </a:solidFill>
                <a:latin typeface="Trebuchet MS"/>
                <a:cs typeface="Trebuchet MS"/>
              </a:rPr>
              <a:t>multiple</a:t>
            </a:r>
            <a:r>
              <a:rPr sz="2400" spc="-10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504D"/>
                </a:solidFill>
                <a:latin typeface="Trebuchet MS"/>
                <a:cs typeface="Trebuchet MS"/>
              </a:rPr>
              <a:t>orthogonal</a:t>
            </a:r>
            <a:r>
              <a:rPr sz="2400" b="1" spc="-1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C0504D"/>
                </a:solidFill>
                <a:latin typeface="Trebuchet MS"/>
                <a:cs typeface="Trebuchet MS"/>
              </a:rPr>
              <a:t>sub-channels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4057" y="1085756"/>
            <a:ext cx="264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504D"/>
                </a:solidFill>
                <a:latin typeface="Trebuchet MS"/>
                <a:cs typeface="Trebuchet MS"/>
              </a:rPr>
              <a:t>Wide-band</a:t>
            </a:r>
            <a:r>
              <a:rPr sz="2400" spc="-8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504D"/>
                </a:solidFill>
                <a:latin typeface="Trebuchet MS"/>
                <a:cs typeface="Trebuchet MS"/>
              </a:rPr>
              <a:t>channel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88708" y="1108776"/>
            <a:ext cx="4237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504D"/>
                </a:solidFill>
                <a:latin typeface="Trebuchet MS"/>
                <a:cs typeface="Trebuchet MS"/>
              </a:rPr>
              <a:t>Multiple narrow-band</a:t>
            </a:r>
            <a:r>
              <a:rPr sz="240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Trebuchet MS"/>
                <a:cs typeface="Trebuchet MS"/>
              </a:rPr>
              <a:t>channels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244872"/>
            <a:ext cx="899159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OFDM</a:t>
            </a:r>
            <a:r>
              <a:rPr spc="-105" dirty="0"/>
              <a:t> </a:t>
            </a:r>
            <a:r>
              <a:rPr spc="-50" dirty="0"/>
              <a:t>Transmitter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Receiver</a:t>
            </a:r>
            <a:br>
              <a:rPr lang="en-US" dirty="0"/>
            </a:br>
            <a:r>
              <a:rPr lang="en-US" dirty="0"/>
              <a:t>-Level 1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645" y="1752600"/>
            <a:ext cx="6737512" cy="15527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9317" y="4041670"/>
            <a:ext cx="6689840" cy="147356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3416" y="2023473"/>
            <a:ext cx="801370" cy="4470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50" i="1" spc="100" dirty="0">
                <a:latin typeface="Times New Roman"/>
                <a:cs typeface="Times New Roman"/>
              </a:rPr>
              <a:t>x</a:t>
            </a:r>
            <a:r>
              <a:rPr sz="2750" spc="5" dirty="0">
                <a:latin typeface="Times New Roman"/>
                <a:cs typeface="Times New Roman"/>
              </a:rPr>
              <a:t>(</a:t>
            </a:r>
            <a:r>
              <a:rPr sz="2750" i="1" spc="180" dirty="0">
                <a:latin typeface="Times New Roman"/>
                <a:cs typeface="Times New Roman"/>
              </a:rPr>
              <a:t>t</a:t>
            </a:r>
            <a:r>
              <a:rPr sz="2750" dirty="0">
                <a:latin typeface="Times New Roman"/>
                <a:cs typeface="Times New Roman"/>
              </a:rPr>
              <a:t>)</a:t>
            </a:r>
            <a:r>
              <a:rPr sz="2750" spc="-220" dirty="0">
                <a:latin typeface="Times New Roman"/>
                <a:cs typeface="Times New Roman"/>
              </a:rPr>
              <a:t> </a:t>
            </a:r>
            <a:r>
              <a:rPr sz="2750" spc="5" dirty="0">
                <a:latin typeface="Symbol"/>
                <a:cs typeface="Symbol"/>
              </a:rPr>
              <a:t></a:t>
            </a:r>
            <a:endParaRPr sz="2750" dirty="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2317" y="2078238"/>
            <a:ext cx="72390" cy="202565"/>
          </a:xfrm>
          <a:custGeom>
            <a:avLst/>
            <a:gdLst/>
            <a:ahLst/>
            <a:cxnLst/>
            <a:rect l="l" t="t" r="r" b="b"/>
            <a:pathLst>
              <a:path w="72389" h="202564">
                <a:moveTo>
                  <a:pt x="72220" y="0"/>
                </a:moveTo>
                <a:lnTo>
                  <a:pt x="0" y="202090"/>
                </a:lnTo>
              </a:path>
            </a:pathLst>
          </a:custGeom>
          <a:ln w="8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9001" y="2610441"/>
            <a:ext cx="72390" cy="202565"/>
          </a:xfrm>
          <a:custGeom>
            <a:avLst/>
            <a:gdLst/>
            <a:ahLst/>
            <a:cxnLst/>
            <a:rect l="l" t="t" r="r" b="b"/>
            <a:pathLst>
              <a:path w="72389" h="202564">
                <a:moveTo>
                  <a:pt x="72220" y="0"/>
                </a:moveTo>
                <a:lnTo>
                  <a:pt x="0" y="202090"/>
                </a:lnTo>
              </a:path>
            </a:pathLst>
          </a:custGeom>
          <a:ln w="8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26685" y="1836826"/>
            <a:ext cx="72390" cy="202565"/>
          </a:xfrm>
          <a:custGeom>
            <a:avLst/>
            <a:gdLst/>
            <a:ahLst/>
            <a:cxnLst/>
            <a:rect l="l" t="t" r="r" b="b"/>
            <a:pathLst>
              <a:path w="72389" h="202564">
                <a:moveTo>
                  <a:pt x="72220" y="0"/>
                </a:moveTo>
                <a:lnTo>
                  <a:pt x="0" y="202090"/>
                </a:lnTo>
              </a:path>
            </a:pathLst>
          </a:custGeom>
          <a:ln w="8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59124" y="1690618"/>
            <a:ext cx="2360295" cy="11252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 marR="30480" indent="149860">
              <a:lnSpc>
                <a:spcPts val="4190"/>
              </a:lnSpc>
              <a:spcBef>
                <a:spcPts val="695"/>
              </a:spcBef>
              <a:tabLst>
                <a:tab pos="765175" algn="l"/>
              </a:tabLst>
            </a:pPr>
            <a:r>
              <a:rPr sz="6225" spc="-7" baseline="-22757" dirty="0">
                <a:latin typeface="Symbol"/>
                <a:cs typeface="Symbol"/>
              </a:rPr>
              <a:t></a:t>
            </a:r>
            <a:r>
              <a:rPr sz="6225" spc="-7" baseline="-22757" dirty="0">
                <a:latin typeface="Times New Roman"/>
                <a:cs typeface="Times New Roman"/>
              </a:rPr>
              <a:t>	</a:t>
            </a:r>
            <a:r>
              <a:rPr sz="4125" i="1" spc="127" baseline="-25252" dirty="0">
                <a:latin typeface="Times New Roman"/>
                <a:cs typeface="Times New Roman"/>
              </a:rPr>
              <a:t>X</a:t>
            </a:r>
            <a:r>
              <a:rPr sz="4125" spc="150" baseline="-25252" dirty="0">
                <a:latin typeface="Times New Roman"/>
                <a:cs typeface="Times New Roman"/>
              </a:rPr>
              <a:t>[</a:t>
            </a:r>
            <a:r>
              <a:rPr sz="4125" i="1" spc="277" baseline="-25252" dirty="0">
                <a:latin typeface="Times New Roman"/>
                <a:cs typeface="Times New Roman"/>
              </a:rPr>
              <a:t>k</a:t>
            </a:r>
            <a:r>
              <a:rPr sz="4125" spc="-135" baseline="-25252" dirty="0">
                <a:latin typeface="Times New Roman"/>
                <a:cs typeface="Times New Roman"/>
              </a:rPr>
              <a:t>]</a:t>
            </a:r>
            <a:r>
              <a:rPr sz="4125" i="1" spc="465" baseline="-25252" dirty="0">
                <a:latin typeface="Times New Roman"/>
                <a:cs typeface="Times New Roman"/>
              </a:rPr>
              <a:t>e</a:t>
            </a:r>
            <a:r>
              <a:rPr sz="1600" i="1" spc="-5" dirty="0">
                <a:latin typeface="Times New Roman"/>
                <a:cs typeface="Times New Roman"/>
              </a:rPr>
              <a:t>j</a:t>
            </a:r>
            <a:r>
              <a:rPr sz="1600" i="1" spc="-204" dirty="0">
                <a:latin typeface="Times New Roman"/>
                <a:cs typeface="Times New Roman"/>
              </a:rPr>
              <a:t> </a:t>
            </a:r>
            <a:r>
              <a:rPr sz="1600" spc="120" dirty="0">
                <a:latin typeface="Times New Roman"/>
                <a:cs typeface="Times New Roman"/>
              </a:rPr>
              <a:t>2</a:t>
            </a:r>
            <a:r>
              <a:rPr sz="1650" spc="135" dirty="0">
                <a:latin typeface="Symbol"/>
                <a:cs typeface="Symbol"/>
              </a:rPr>
              <a:t></a:t>
            </a:r>
            <a:r>
              <a:rPr sz="1600" i="1" spc="-20" dirty="0">
                <a:latin typeface="Times New Roman"/>
                <a:cs typeface="Times New Roman"/>
              </a:rPr>
              <a:t>k</a:t>
            </a:r>
            <a:r>
              <a:rPr sz="1600" i="1" spc="-5" dirty="0">
                <a:latin typeface="Times New Roman"/>
                <a:cs typeface="Times New Roman"/>
              </a:rPr>
              <a:t>t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5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N  </a:t>
            </a:r>
            <a:r>
              <a:rPr sz="1600" i="1" spc="35" dirty="0">
                <a:latin typeface="Times New Roman"/>
                <a:cs typeface="Times New Roman"/>
              </a:rPr>
              <a:t>k</a:t>
            </a:r>
            <a:r>
              <a:rPr sz="1600" spc="35" dirty="0">
                <a:latin typeface="Symbol"/>
                <a:cs typeface="Symbol"/>
              </a:rPr>
              <a:t></a:t>
            </a:r>
            <a:r>
              <a:rPr sz="1600" i="1" spc="35" dirty="0">
                <a:latin typeface="Times New Roman"/>
                <a:cs typeface="Times New Roman"/>
              </a:rPr>
              <a:t>N</a:t>
            </a:r>
            <a:r>
              <a:rPr sz="1600" i="1" spc="3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283" y="244872"/>
            <a:ext cx="8141970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E46C0A"/>
                </a:solidFill>
                <a:latin typeface="Trebuchet MS"/>
                <a:cs typeface="Trebuchet MS"/>
              </a:rPr>
              <a:t>Orthogonality</a:t>
            </a:r>
            <a:r>
              <a:rPr sz="4000" b="1" spc="-15" dirty="0">
                <a:solidFill>
                  <a:srgbClr val="E46C0A"/>
                </a:solidFill>
                <a:latin typeface="Trebuchet MS"/>
                <a:cs typeface="Trebuchet MS"/>
              </a:rPr>
              <a:t> </a:t>
            </a:r>
            <a:r>
              <a:rPr sz="4000" b="1" dirty="0">
                <a:solidFill>
                  <a:srgbClr val="E46C0A"/>
                </a:solidFill>
                <a:latin typeface="Trebuchet MS"/>
                <a:cs typeface="Trebuchet MS"/>
              </a:rPr>
              <a:t>of</a:t>
            </a:r>
            <a:r>
              <a:rPr sz="4000" b="1" spc="-20" dirty="0">
                <a:solidFill>
                  <a:srgbClr val="E46C0A"/>
                </a:solidFill>
                <a:latin typeface="Trebuchet MS"/>
                <a:cs typeface="Trebuchet MS"/>
              </a:rPr>
              <a:t> </a:t>
            </a:r>
            <a:r>
              <a:rPr sz="4000" b="1" spc="-5" dirty="0">
                <a:solidFill>
                  <a:srgbClr val="E46C0A"/>
                </a:solidFill>
                <a:latin typeface="Trebuchet MS"/>
                <a:cs typeface="Trebuchet MS"/>
              </a:rPr>
              <a:t>Sub-carriers</a:t>
            </a:r>
            <a:endParaRPr sz="4000" dirty="0">
              <a:latin typeface="Trebuchet MS"/>
              <a:cs typeface="Trebuchet MS"/>
            </a:endParaRPr>
          </a:p>
          <a:p>
            <a:pPr marL="2118360" algn="ctr">
              <a:lnSpc>
                <a:spcPts val="2145"/>
              </a:lnSpc>
              <a:spcBef>
                <a:spcPts val="1900"/>
              </a:spcBef>
            </a:pPr>
            <a:r>
              <a:rPr sz="2000" dirty="0">
                <a:solidFill>
                  <a:srgbClr val="C0504D"/>
                </a:solidFill>
                <a:latin typeface="Trebuchet MS"/>
                <a:cs typeface="Trebuchet MS"/>
              </a:rPr>
              <a:t>IFFT</a:t>
            </a:r>
            <a:endParaRPr sz="2000" dirty="0">
              <a:latin typeface="Trebuchet MS"/>
              <a:cs typeface="Trebuchet MS"/>
            </a:endParaRPr>
          </a:p>
          <a:p>
            <a:pPr algn="ctr">
              <a:lnSpc>
                <a:spcPts val="2625"/>
              </a:lnSpc>
            </a:pPr>
            <a:r>
              <a:rPr sz="2400" spc="-5" dirty="0">
                <a:latin typeface="Trebuchet MS"/>
                <a:cs typeface="Trebuchet MS"/>
              </a:rPr>
              <a:t>Encode: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frequency-domain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samples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time-domain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sample</a:t>
            </a:r>
            <a:endParaRPr sz="2400" dirty="0">
              <a:latin typeface="Trebuchet MS"/>
              <a:cs typeface="Trebuchet MS"/>
            </a:endParaRPr>
          </a:p>
          <a:p>
            <a:pPr marR="1137920" algn="ctr">
              <a:lnSpc>
                <a:spcPct val="100000"/>
              </a:lnSpc>
              <a:spcBef>
                <a:spcPts val="555"/>
              </a:spcBef>
            </a:pPr>
            <a:r>
              <a:rPr sz="1600" i="1" spc="-5" dirty="0">
                <a:latin typeface="Times New Roman"/>
                <a:cs typeface="Times New Roman"/>
              </a:rPr>
              <a:t>N</a:t>
            </a:r>
            <a:r>
              <a:rPr sz="1600" i="1" spc="315" dirty="0">
                <a:latin typeface="Times New Roman"/>
                <a:cs typeface="Times New Roman"/>
              </a:rPr>
              <a:t> </a:t>
            </a:r>
            <a:r>
              <a:rPr sz="1600" spc="-45" dirty="0">
                <a:latin typeface="Times New Roman"/>
                <a:cs typeface="Times New Roman"/>
              </a:rPr>
              <a:t>2</a:t>
            </a:r>
            <a:r>
              <a:rPr sz="1600" spc="-45" dirty="0">
                <a:latin typeface="Symbol"/>
                <a:cs typeface="Symbol"/>
              </a:rPr>
              <a:t></a:t>
            </a:r>
            <a:r>
              <a:rPr sz="1600" spc="-45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0459" y="3101980"/>
            <a:ext cx="1511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77933C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77933C"/>
                </a:solidFill>
                <a:latin typeface="Trebuchet MS"/>
                <a:cs typeface="Trebuchet MS"/>
              </a:rPr>
              <a:t>im</a:t>
            </a:r>
            <a:r>
              <a:rPr sz="2000" spc="-5" dirty="0">
                <a:solidFill>
                  <a:srgbClr val="77933C"/>
                </a:solidFill>
                <a:latin typeface="Trebuchet MS"/>
                <a:cs typeface="Trebuchet MS"/>
              </a:rPr>
              <a:t>e-d</a:t>
            </a:r>
            <a:r>
              <a:rPr sz="2000" dirty="0">
                <a:solidFill>
                  <a:srgbClr val="77933C"/>
                </a:solidFill>
                <a:latin typeface="Trebuchet MS"/>
                <a:cs typeface="Trebuchet MS"/>
              </a:rPr>
              <a:t>om</a:t>
            </a:r>
            <a:r>
              <a:rPr sz="2000" spc="-5" dirty="0">
                <a:solidFill>
                  <a:srgbClr val="77933C"/>
                </a:solidFill>
                <a:latin typeface="Trebuchet MS"/>
                <a:cs typeface="Trebuchet MS"/>
              </a:rPr>
              <a:t>ai</a:t>
            </a:r>
            <a:r>
              <a:rPr sz="2000" dirty="0">
                <a:solidFill>
                  <a:srgbClr val="77933C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6497" y="3101980"/>
            <a:ext cx="2131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77933C"/>
                </a:solidFill>
                <a:latin typeface="Trebuchet MS"/>
                <a:cs typeface="Trebuchet MS"/>
              </a:rPr>
              <a:t>Frequency-domain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38796" y="2581101"/>
            <a:ext cx="440690" cy="561340"/>
            <a:chOff x="2838796" y="2581101"/>
            <a:chExt cx="440690" cy="5613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8796" y="2581101"/>
              <a:ext cx="440574" cy="56110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93957" y="2729626"/>
              <a:ext cx="224790" cy="339725"/>
            </a:xfrm>
            <a:custGeom>
              <a:avLst/>
              <a:gdLst/>
              <a:ahLst/>
              <a:cxnLst/>
              <a:rect l="l" t="t" r="r" b="b"/>
              <a:pathLst>
                <a:path w="224789" h="339725">
                  <a:moveTo>
                    <a:pt x="0" y="339333"/>
                  </a:moveTo>
                  <a:lnTo>
                    <a:pt x="224229" y="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4600" y="2708597"/>
              <a:ext cx="107482" cy="12218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713316" y="2581102"/>
            <a:ext cx="860425" cy="565785"/>
            <a:chOff x="4713316" y="2581102"/>
            <a:chExt cx="860425" cy="5657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3316" y="2581102"/>
              <a:ext cx="860367" cy="56526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82182" y="2720945"/>
              <a:ext cx="641350" cy="348615"/>
            </a:xfrm>
            <a:custGeom>
              <a:avLst/>
              <a:gdLst/>
              <a:ahLst/>
              <a:cxnLst/>
              <a:rect l="l" t="t" r="r" b="b"/>
              <a:pathLst>
                <a:path w="641350" h="348614">
                  <a:moveTo>
                    <a:pt x="641085" y="348014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0032" y="2705324"/>
              <a:ext cx="123235" cy="10553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363790" y="4516954"/>
            <a:ext cx="1739264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329"/>
              </a:lnSpc>
              <a:spcBef>
                <a:spcPts val="95"/>
              </a:spcBef>
            </a:pPr>
            <a:r>
              <a:rPr sz="4350" i="1" spc="-7" baseline="15325" dirty="0">
                <a:latin typeface="Times New Roman"/>
                <a:cs typeface="Times New Roman"/>
              </a:rPr>
              <a:t>N</a:t>
            </a:r>
            <a:r>
              <a:rPr sz="4350" i="1" spc="104" baseline="15325" dirty="0">
                <a:latin typeface="Times New Roman"/>
                <a:cs typeface="Times New Roman"/>
              </a:rPr>
              <a:t> </a:t>
            </a:r>
            <a:r>
              <a:rPr sz="1650" i="1" spc="65" dirty="0">
                <a:latin typeface="Times New Roman"/>
                <a:cs typeface="Times New Roman"/>
              </a:rPr>
              <a:t>t</a:t>
            </a:r>
            <a:r>
              <a:rPr sz="1650" spc="65" dirty="0">
                <a:latin typeface="Symbol"/>
                <a:cs typeface="Symbol"/>
              </a:rPr>
              <a:t></a:t>
            </a:r>
            <a:r>
              <a:rPr sz="1650" i="1" spc="65" dirty="0">
                <a:latin typeface="Times New Roman"/>
                <a:cs typeface="Times New Roman"/>
              </a:rPr>
              <a:t>N</a:t>
            </a:r>
            <a:r>
              <a:rPr sz="1650" i="1" spc="37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  <a:p>
            <a:pPr marR="17780" algn="r">
              <a:lnSpc>
                <a:spcPts val="2250"/>
              </a:lnSpc>
            </a:pPr>
            <a:r>
              <a:rPr sz="2000" dirty="0">
                <a:solidFill>
                  <a:srgbClr val="C0504D"/>
                </a:solidFill>
                <a:latin typeface="Trebuchet MS"/>
                <a:cs typeface="Trebuchet MS"/>
              </a:rPr>
              <a:t>FFT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196" y="4124073"/>
            <a:ext cx="96266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i="1" spc="80" dirty="0">
                <a:latin typeface="Times New Roman"/>
                <a:cs typeface="Times New Roman"/>
              </a:rPr>
              <a:t>X</a:t>
            </a:r>
            <a:r>
              <a:rPr sz="2900" spc="100" dirty="0">
                <a:latin typeface="Times New Roman"/>
                <a:cs typeface="Times New Roman"/>
              </a:rPr>
              <a:t>[</a:t>
            </a:r>
            <a:r>
              <a:rPr sz="2900" i="1" spc="185" dirty="0">
                <a:latin typeface="Times New Roman"/>
                <a:cs typeface="Times New Roman"/>
              </a:rPr>
              <a:t>k</a:t>
            </a:r>
            <a:r>
              <a:rPr sz="2900" spc="-5" dirty="0">
                <a:latin typeface="Times New Roman"/>
                <a:cs typeface="Times New Roman"/>
              </a:rPr>
              <a:t>]</a:t>
            </a:r>
            <a:r>
              <a:rPr sz="2900" spc="-3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37338" y="3902720"/>
            <a:ext cx="20955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spc="-5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76267" y="4425685"/>
            <a:ext cx="335915" cy="0"/>
          </a:xfrm>
          <a:custGeom>
            <a:avLst/>
            <a:gdLst/>
            <a:ahLst/>
            <a:cxnLst/>
            <a:rect l="l" t="t" r="r" b="b"/>
            <a:pathLst>
              <a:path w="335914">
                <a:moveTo>
                  <a:pt x="0" y="0"/>
                </a:moveTo>
                <a:lnTo>
                  <a:pt x="335319" y="0"/>
                </a:lnTo>
              </a:path>
            </a:pathLst>
          </a:custGeom>
          <a:ln w="182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61827" y="4180854"/>
            <a:ext cx="76200" cy="212090"/>
          </a:xfrm>
          <a:custGeom>
            <a:avLst/>
            <a:gdLst/>
            <a:ahLst/>
            <a:cxnLst/>
            <a:rect l="l" t="t" r="r" b="b"/>
            <a:pathLst>
              <a:path w="76200" h="212089">
                <a:moveTo>
                  <a:pt x="75686" y="0"/>
                </a:moveTo>
                <a:lnTo>
                  <a:pt x="0" y="211771"/>
                </a:lnTo>
              </a:path>
            </a:pathLst>
          </a:custGeom>
          <a:ln w="8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9719" y="4738552"/>
            <a:ext cx="76200" cy="212090"/>
          </a:xfrm>
          <a:custGeom>
            <a:avLst/>
            <a:gdLst/>
            <a:ahLst/>
            <a:cxnLst/>
            <a:rect l="l" t="t" r="r" b="b"/>
            <a:pathLst>
              <a:path w="76200" h="212089">
                <a:moveTo>
                  <a:pt x="75686" y="0"/>
                </a:moveTo>
                <a:lnTo>
                  <a:pt x="0" y="211771"/>
                </a:lnTo>
              </a:path>
            </a:pathLst>
          </a:custGeom>
          <a:ln w="8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1940" y="3927877"/>
            <a:ext cx="76200" cy="212090"/>
          </a:xfrm>
          <a:custGeom>
            <a:avLst/>
            <a:gdLst/>
            <a:ahLst/>
            <a:cxnLst/>
            <a:rect l="l" t="t" r="r" b="b"/>
            <a:pathLst>
              <a:path w="76200" h="212089">
                <a:moveTo>
                  <a:pt x="75686" y="0"/>
                </a:moveTo>
                <a:lnTo>
                  <a:pt x="0" y="211771"/>
                </a:lnTo>
              </a:path>
            </a:pathLst>
          </a:custGeom>
          <a:ln w="8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63077" y="3861515"/>
            <a:ext cx="58420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r>
              <a:rPr sz="1650" i="1" spc="305" dirty="0">
                <a:latin typeface="Times New Roman"/>
                <a:cs typeface="Times New Roman"/>
              </a:rPr>
              <a:t> </a:t>
            </a:r>
            <a:r>
              <a:rPr sz="1650" spc="-30" dirty="0">
                <a:latin typeface="Times New Roman"/>
                <a:cs typeface="Times New Roman"/>
              </a:rPr>
              <a:t>2</a:t>
            </a:r>
            <a:r>
              <a:rPr sz="1650" spc="-30" dirty="0">
                <a:latin typeface="Symbol"/>
                <a:cs typeface="Symbol"/>
              </a:rPr>
              <a:t></a:t>
            </a:r>
            <a:r>
              <a:rPr sz="1650" spc="-3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10489" y="3775274"/>
            <a:ext cx="2229485" cy="68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525" spc="-7" baseline="-22988" dirty="0">
                <a:latin typeface="Symbol"/>
                <a:cs typeface="Symbol"/>
              </a:rPr>
              <a:t></a:t>
            </a:r>
            <a:r>
              <a:rPr sz="6525" spc="-15" baseline="-22988" dirty="0">
                <a:latin typeface="Times New Roman"/>
                <a:cs typeface="Times New Roman"/>
              </a:rPr>
              <a:t> </a:t>
            </a:r>
            <a:r>
              <a:rPr sz="4350" i="1" spc="142" baseline="-24904" dirty="0">
                <a:latin typeface="Times New Roman"/>
                <a:cs typeface="Times New Roman"/>
              </a:rPr>
              <a:t>x</a:t>
            </a:r>
            <a:r>
              <a:rPr sz="4350" baseline="-24904" dirty="0">
                <a:latin typeface="Times New Roman"/>
                <a:cs typeface="Times New Roman"/>
              </a:rPr>
              <a:t>(</a:t>
            </a:r>
            <a:r>
              <a:rPr sz="4350" i="1" spc="277" baseline="-24904" dirty="0">
                <a:latin typeface="Times New Roman"/>
                <a:cs typeface="Times New Roman"/>
              </a:rPr>
              <a:t>t</a:t>
            </a:r>
            <a:r>
              <a:rPr sz="4350" spc="-30" baseline="-24904" dirty="0">
                <a:latin typeface="Times New Roman"/>
                <a:cs typeface="Times New Roman"/>
              </a:rPr>
              <a:t>)</a:t>
            </a:r>
            <a:r>
              <a:rPr sz="4350" i="1" spc="75" baseline="-24904" dirty="0">
                <a:latin typeface="Times New Roman"/>
                <a:cs typeface="Times New Roman"/>
              </a:rPr>
              <a:t>e</a:t>
            </a:r>
            <a:r>
              <a:rPr sz="1650" spc="10" dirty="0">
                <a:latin typeface="Symbol"/>
                <a:cs typeface="Symbol"/>
              </a:rPr>
              <a:t></a:t>
            </a:r>
            <a:r>
              <a:rPr sz="1650" spc="-165" dirty="0">
                <a:latin typeface="Times New Roman"/>
                <a:cs typeface="Times New Roman"/>
              </a:rPr>
              <a:t> </a:t>
            </a:r>
            <a:r>
              <a:rPr sz="1650" i="1" spc="5" dirty="0">
                <a:latin typeface="Times New Roman"/>
                <a:cs typeface="Times New Roman"/>
              </a:rPr>
              <a:t>j</a:t>
            </a:r>
            <a:r>
              <a:rPr sz="1650" i="1" spc="-210" dirty="0">
                <a:latin typeface="Times New Roman"/>
                <a:cs typeface="Times New Roman"/>
              </a:rPr>
              <a:t> </a:t>
            </a:r>
            <a:r>
              <a:rPr sz="1650" spc="145" dirty="0">
                <a:latin typeface="Times New Roman"/>
                <a:cs typeface="Times New Roman"/>
              </a:rPr>
              <a:t>2</a:t>
            </a:r>
            <a:r>
              <a:rPr sz="1700" spc="155" dirty="0">
                <a:latin typeface="Symbol"/>
                <a:cs typeface="Symbol"/>
              </a:rPr>
              <a:t></a:t>
            </a:r>
            <a:r>
              <a:rPr sz="1650" i="1" spc="-5" dirty="0">
                <a:latin typeface="Times New Roman"/>
                <a:cs typeface="Times New Roman"/>
              </a:rPr>
              <a:t>k</a:t>
            </a:r>
            <a:r>
              <a:rPr sz="1650" i="1" spc="5" dirty="0">
                <a:latin typeface="Times New Roman"/>
                <a:cs typeface="Times New Roman"/>
              </a:rPr>
              <a:t>t</a:t>
            </a:r>
            <a:r>
              <a:rPr sz="1650" i="1" dirty="0">
                <a:latin typeface="Times New Roman"/>
                <a:cs typeface="Times New Roman"/>
              </a:rPr>
              <a:t> </a:t>
            </a:r>
            <a:r>
              <a:rPr sz="1650" i="1" spc="75" dirty="0">
                <a:latin typeface="Times New Roman"/>
                <a:cs typeface="Times New Roman"/>
              </a:rPr>
              <a:t> </a:t>
            </a:r>
            <a:r>
              <a:rPr sz="1650" i="1" spc="15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47355" y="3233650"/>
            <a:ext cx="1970405" cy="1010285"/>
            <a:chOff x="2747355" y="3233650"/>
            <a:chExt cx="1970405" cy="101028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2537" y="3233650"/>
              <a:ext cx="1034934" cy="100999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736195" y="3269015"/>
              <a:ext cx="817880" cy="790575"/>
            </a:xfrm>
            <a:custGeom>
              <a:avLst/>
              <a:gdLst/>
              <a:ahLst/>
              <a:cxnLst/>
              <a:rect l="l" t="t" r="r" b="b"/>
              <a:pathLst>
                <a:path w="817879" h="790575">
                  <a:moveTo>
                    <a:pt x="0" y="0"/>
                  </a:moveTo>
                  <a:lnTo>
                    <a:pt x="817697" y="790518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4208" y="3960488"/>
              <a:ext cx="117805" cy="1165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7355" y="3433155"/>
              <a:ext cx="1670857" cy="81049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917257" y="3469071"/>
              <a:ext cx="1450975" cy="598805"/>
            </a:xfrm>
            <a:custGeom>
              <a:avLst/>
              <a:gdLst/>
              <a:ahLst/>
              <a:cxnLst/>
              <a:rect l="l" t="t" r="r" b="b"/>
              <a:pathLst>
                <a:path w="1450975" h="598804">
                  <a:moveTo>
                    <a:pt x="1450499" y="0"/>
                  </a:moveTo>
                  <a:lnTo>
                    <a:pt x="0" y="598389"/>
                  </a:lnTo>
                </a:path>
              </a:pathLst>
            </a:custGeom>
            <a:ln w="25399">
              <a:solidFill>
                <a:srgbClr val="AAC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3957" y="3982957"/>
              <a:ext cx="124230" cy="11007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25356" y="5980603"/>
            <a:ext cx="4272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504D"/>
                </a:solidFill>
                <a:latin typeface="Trebuchet MS"/>
                <a:cs typeface="Trebuchet MS"/>
              </a:rPr>
              <a:t>Orthogonality</a:t>
            </a:r>
            <a:r>
              <a:rPr sz="2400" spc="-1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Trebuchet MS"/>
                <a:cs typeface="Trebuchet MS"/>
              </a:rPr>
              <a:t>any</a:t>
            </a:r>
            <a:r>
              <a:rPr sz="2400" spc="-1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C0504D"/>
                </a:solidFill>
                <a:latin typeface="Trebuchet MS"/>
                <a:cs typeface="Trebuchet MS"/>
              </a:rPr>
              <a:t>two</a:t>
            </a:r>
            <a:r>
              <a:rPr sz="2400" spc="-15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504D"/>
                </a:solidFill>
                <a:latin typeface="Trebuchet MS"/>
                <a:cs typeface="Trebuchet MS"/>
              </a:rPr>
              <a:t>bins</a:t>
            </a:r>
            <a:r>
              <a:rPr sz="2400" spc="-10" dirty="0">
                <a:solidFill>
                  <a:srgbClr val="C0504D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504D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993992" y="5992731"/>
            <a:ext cx="61594" cy="172085"/>
          </a:xfrm>
          <a:custGeom>
            <a:avLst/>
            <a:gdLst/>
            <a:ahLst/>
            <a:cxnLst/>
            <a:rect l="l" t="t" r="r" b="b"/>
            <a:pathLst>
              <a:path w="61595" h="172085">
                <a:moveTo>
                  <a:pt x="61387" y="0"/>
                </a:moveTo>
                <a:lnTo>
                  <a:pt x="0" y="171689"/>
                </a:lnTo>
              </a:path>
            </a:pathLst>
          </a:custGeom>
          <a:ln w="6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17119" y="5992731"/>
            <a:ext cx="61594" cy="172085"/>
          </a:xfrm>
          <a:custGeom>
            <a:avLst/>
            <a:gdLst/>
            <a:ahLst/>
            <a:cxnLst/>
            <a:rect l="l" t="t" r="r" b="b"/>
            <a:pathLst>
              <a:path w="61595" h="172085">
                <a:moveTo>
                  <a:pt x="61386" y="0"/>
                </a:moveTo>
                <a:lnTo>
                  <a:pt x="0" y="171689"/>
                </a:lnTo>
              </a:path>
            </a:pathLst>
          </a:custGeom>
          <a:ln w="6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21374" y="6444871"/>
            <a:ext cx="61594" cy="172085"/>
          </a:xfrm>
          <a:custGeom>
            <a:avLst/>
            <a:gdLst/>
            <a:ahLst/>
            <a:cxnLst/>
            <a:rect l="l" t="t" r="r" b="b"/>
            <a:pathLst>
              <a:path w="61595" h="172084">
                <a:moveTo>
                  <a:pt x="61386" y="0"/>
                </a:moveTo>
                <a:lnTo>
                  <a:pt x="0" y="171688"/>
                </a:lnTo>
              </a:path>
            </a:pathLst>
          </a:custGeom>
          <a:ln w="6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69074" y="5787637"/>
            <a:ext cx="61594" cy="172085"/>
          </a:xfrm>
          <a:custGeom>
            <a:avLst/>
            <a:gdLst/>
            <a:ahLst/>
            <a:cxnLst/>
            <a:rect l="l" t="t" r="r" b="b"/>
            <a:pathLst>
              <a:path w="61595" h="172085">
                <a:moveTo>
                  <a:pt x="61386" y="0"/>
                </a:moveTo>
                <a:lnTo>
                  <a:pt x="0" y="171689"/>
                </a:lnTo>
              </a:path>
            </a:pathLst>
          </a:custGeom>
          <a:ln w="6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6283" y="5160595"/>
            <a:ext cx="816483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rebuchet MS"/>
                <a:cs typeface="Trebuchet MS"/>
              </a:rPr>
              <a:t>Decode: time-domain samples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frequency-domain sample</a:t>
            </a:r>
            <a:endParaRPr sz="2400">
              <a:latin typeface="Trebuchet MS"/>
              <a:cs typeface="Trebuchet MS"/>
            </a:endParaRPr>
          </a:p>
          <a:p>
            <a:pPr marL="880110" algn="ctr">
              <a:lnSpc>
                <a:spcPct val="100000"/>
              </a:lnSpc>
              <a:spcBef>
                <a:spcPts val="1620"/>
              </a:spcBef>
            </a:pPr>
            <a:r>
              <a:rPr sz="1350" i="1" spc="5" dirty="0">
                <a:latin typeface="Times New Roman"/>
                <a:cs typeface="Times New Roman"/>
              </a:rPr>
              <a:t>N</a:t>
            </a:r>
            <a:r>
              <a:rPr sz="1350" i="1" spc="260" dirty="0">
                <a:latin typeface="Times New Roman"/>
                <a:cs typeface="Times New Roman"/>
              </a:rPr>
              <a:t> </a:t>
            </a:r>
            <a:r>
              <a:rPr sz="1350" spc="-35" dirty="0">
                <a:latin typeface="Times New Roman"/>
                <a:cs typeface="Times New Roman"/>
              </a:rPr>
              <a:t>2</a:t>
            </a:r>
            <a:r>
              <a:rPr sz="1350" spc="-35" dirty="0">
                <a:latin typeface="Symbol"/>
                <a:cs typeface="Symbol"/>
              </a:rPr>
              <a:t></a:t>
            </a:r>
            <a:r>
              <a:rPr sz="1350" spc="-35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95768" y="5661513"/>
            <a:ext cx="2353945" cy="96011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 marR="30480" indent="67310">
              <a:lnSpc>
                <a:spcPts val="3560"/>
              </a:lnSpc>
              <a:spcBef>
                <a:spcPts val="575"/>
              </a:spcBef>
            </a:pPr>
            <a:r>
              <a:rPr sz="5250" spc="22" baseline="-23015" dirty="0">
                <a:latin typeface="Symbol"/>
                <a:cs typeface="Symbol"/>
              </a:rPr>
              <a:t></a:t>
            </a:r>
            <a:r>
              <a:rPr sz="5250" spc="-187" baseline="-23015" dirty="0">
                <a:latin typeface="Times New Roman"/>
                <a:cs typeface="Times New Roman"/>
              </a:rPr>
              <a:t> </a:t>
            </a:r>
            <a:r>
              <a:rPr sz="3525" i="1" spc="60" baseline="-24822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Symbol"/>
                <a:cs typeface="Symbol"/>
              </a:rPr>
              <a:t></a:t>
            </a:r>
            <a:r>
              <a:rPr sz="1350" spc="-135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j</a:t>
            </a:r>
            <a:r>
              <a:rPr sz="1350" i="1" spc="-175" dirty="0">
                <a:latin typeface="Times New Roman"/>
                <a:cs typeface="Times New Roman"/>
              </a:rPr>
              <a:t> </a:t>
            </a:r>
            <a:r>
              <a:rPr sz="1350" spc="110" dirty="0">
                <a:latin typeface="Times New Roman"/>
                <a:cs typeface="Times New Roman"/>
              </a:rPr>
              <a:t>2</a:t>
            </a:r>
            <a:r>
              <a:rPr sz="1400" spc="114" dirty="0">
                <a:latin typeface="Symbol"/>
                <a:cs typeface="Symbol"/>
              </a:rPr>
              <a:t></a:t>
            </a:r>
            <a:r>
              <a:rPr sz="1350" i="1" spc="-10" dirty="0">
                <a:latin typeface="Times New Roman"/>
                <a:cs typeface="Times New Roman"/>
              </a:rPr>
              <a:t>k</a:t>
            </a:r>
            <a:r>
              <a:rPr sz="1350" i="1" dirty="0">
                <a:latin typeface="Times New Roman"/>
                <a:cs typeface="Times New Roman"/>
              </a:rPr>
              <a:t>t </a:t>
            </a:r>
            <a:r>
              <a:rPr sz="1350" i="1" spc="55" dirty="0">
                <a:latin typeface="Times New Roman"/>
                <a:cs typeface="Times New Roman"/>
              </a:rPr>
              <a:t> </a:t>
            </a:r>
            <a:r>
              <a:rPr sz="1350" i="1" spc="5" dirty="0">
                <a:latin typeface="Times New Roman"/>
                <a:cs typeface="Times New Roman"/>
              </a:rPr>
              <a:t>N</a:t>
            </a:r>
            <a:r>
              <a:rPr sz="1350" i="1" spc="-140" dirty="0">
                <a:latin typeface="Times New Roman"/>
                <a:cs typeface="Times New Roman"/>
              </a:rPr>
              <a:t> </a:t>
            </a:r>
            <a:r>
              <a:rPr sz="3525" i="1" spc="60" baseline="-24822" dirty="0">
                <a:latin typeface="Times New Roman"/>
                <a:cs typeface="Times New Roman"/>
              </a:rPr>
              <a:t>e</a:t>
            </a:r>
            <a:r>
              <a:rPr sz="1350" dirty="0">
                <a:latin typeface="Symbol"/>
                <a:cs typeface="Symbol"/>
              </a:rPr>
              <a:t></a:t>
            </a:r>
            <a:r>
              <a:rPr sz="1350" spc="-135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j</a:t>
            </a:r>
            <a:r>
              <a:rPr sz="1350" i="1" spc="-175" dirty="0">
                <a:latin typeface="Times New Roman"/>
                <a:cs typeface="Times New Roman"/>
              </a:rPr>
              <a:t> </a:t>
            </a:r>
            <a:r>
              <a:rPr sz="1350" spc="110" dirty="0">
                <a:latin typeface="Times New Roman"/>
                <a:cs typeface="Times New Roman"/>
              </a:rPr>
              <a:t>2</a:t>
            </a:r>
            <a:r>
              <a:rPr sz="1400" spc="-25" dirty="0">
                <a:latin typeface="Symbol"/>
                <a:cs typeface="Symbol"/>
              </a:rPr>
              <a:t>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pt </a:t>
            </a:r>
            <a:r>
              <a:rPr sz="1350" i="1" spc="55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N  </a:t>
            </a:r>
            <a:r>
              <a:rPr sz="1350" i="1" spc="50" dirty="0">
                <a:latin typeface="Times New Roman"/>
                <a:cs typeface="Times New Roman"/>
              </a:rPr>
              <a:t>t</a:t>
            </a:r>
            <a:r>
              <a:rPr sz="1350" spc="50" dirty="0">
                <a:latin typeface="Symbol"/>
                <a:cs typeface="Symbol"/>
              </a:rPr>
              <a:t></a:t>
            </a:r>
            <a:r>
              <a:rPr sz="1350" i="1" spc="50" dirty="0">
                <a:latin typeface="Times New Roman"/>
                <a:cs typeface="Times New Roman"/>
              </a:rPr>
              <a:t>N</a:t>
            </a:r>
            <a:r>
              <a:rPr sz="1350" i="1" spc="30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99694" y="5944295"/>
            <a:ext cx="127000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5" dirty="0">
                <a:latin typeface="Symbol"/>
                <a:cs typeface="Symbol"/>
              </a:rPr>
              <a:t></a:t>
            </a:r>
            <a:r>
              <a:rPr sz="2350" spc="-110" dirty="0">
                <a:latin typeface="Times New Roman"/>
                <a:cs typeface="Times New Roman"/>
              </a:rPr>
              <a:t> </a:t>
            </a:r>
            <a:r>
              <a:rPr sz="2350" spc="-120" dirty="0">
                <a:latin typeface="Times New Roman"/>
                <a:cs typeface="Times New Roman"/>
              </a:rPr>
              <a:t>0</a:t>
            </a:r>
            <a:r>
              <a:rPr sz="2350" spc="-5" dirty="0">
                <a:latin typeface="Times New Roman"/>
                <a:cs typeface="Times New Roman"/>
              </a:rPr>
              <a:t>,</a:t>
            </a:r>
            <a:r>
              <a:rPr sz="2350" spc="-31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Symbol"/>
                <a:cs typeface="Symbol"/>
              </a:rPr>
              <a:t></a:t>
            </a:r>
            <a:r>
              <a:rPr sz="2350" i="1" spc="-5" dirty="0">
                <a:latin typeface="Times New Roman"/>
                <a:cs typeface="Times New Roman"/>
              </a:rPr>
              <a:t>p</a:t>
            </a:r>
            <a:r>
              <a:rPr sz="2350" i="1" spc="-12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Symbol"/>
                <a:cs typeface="Symbol"/>
              </a:rPr>
              <a:t>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i="1" spc="-5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8F768D-6184-491B-EB80-4D4935BCAEAB}"/>
              </a:ext>
            </a:extLst>
          </p:cNvPr>
          <p:cNvSpPr txBox="1"/>
          <p:nvPr/>
        </p:nvSpPr>
        <p:spPr>
          <a:xfrm>
            <a:off x="2286000" y="228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4000" b="1" i="0" u="none" strike="noStrike" kern="0" cap="none" spc="-5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Trebuchet MS"/>
                <a:ea typeface="+mj-ea"/>
              </a:rPr>
              <a:t>Example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E9D06-E53E-93C4-6825-4A55FC956170}"/>
              </a:ext>
            </a:extLst>
          </p:cNvPr>
          <p:cNvSpPr txBox="1"/>
          <p:nvPr/>
        </p:nvSpPr>
        <p:spPr>
          <a:xfrm>
            <a:off x="274320" y="936486"/>
            <a:ext cx="8839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Let’s consider N=4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The signal has a symbol rate of 1 and the sampling frequency is 1 sample per symbol, so each transition is a bit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First few bits are 1, 1, -1, -1, 1, 1, 1, -1, 1, -1, -1, -1, -1, 1, -1, -1, -1, 1,…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4"/>
                </a:solidFill>
                <a:latin typeface="source-serif-pro"/>
              </a:rPr>
              <a:t>W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rite these bits in rows of fours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4"/>
              </a:solidFill>
              <a:latin typeface="source-serif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4"/>
              </a:solidFill>
              <a:latin typeface="source-serif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4"/>
              </a:solidFill>
              <a:latin typeface="source-serif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4"/>
              </a:solidFill>
              <a:latin typeface="source-serif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42424"/>
              </a:solidFill>
              <a:latin typeface="source-serif-pro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424"/>
                </a:solidFill>
                <a:latin typeface="source-serif-pro"/>
              </a:rPr>
              <a:t>Assume C1 is 1 Hz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A3F4B-088B-D764-2E8F-1AB7FCA9ACD7}"/>
              </a:ext>
            </a:extLst>
          </p:cNvPr>
          <p:cNvGrpSpPr/>
          <p:nvPr/>
        </p:nvGrpSpPr>
        <p:grpSpPr>
          <a:xfrm>
            <a:off x="3733800" y="4045029"/>
            <a:ext cx="2400300" cy="2179528"/>
            <a:chOff x="3733800" y="4045029"/>
            <a:chExt cx="2400300" cy="21795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15D3B9E-7D2C-6353-96DE-836268115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417" t="37415" r="38333" b="27777"/>
            <a:stretch/>
          </p:blipFill>
          <p:spPr>
            <a:xfrm>
              <a:off x="3733800" y="4434214"/>
              <a:ext cx="2400300" cy="17903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1379A0C-64BB-9899-963A-7F8E410E4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500" t="30741" r="49167" b="61692"/>
            <a:stretch/>
          </p:blipFill>
          <p:spPr>
            <a:xfrm>
              <a:off x="3886200" y="4045029"/>
              <a:ext cx="2133600" cy="389185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709178-AB32-2EF3-AFE1-5DE81500DF73}"/>
                  </a:ext>
                </a:extLst>
              </p14:cNvPr>
              <p14:cNvContentPartPr/>
              <p14:nvPr/>
            </p14:nvContentPartPr>
            <p14:xfrm>
              <a:off x="3455640" y="2549520"/>
              <a:ext cx="4656600" cy="2476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709178-AB32-2EF3-AFE1-5DE81500DF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6280" y="2540160"/>
                <a:ext cx="4675320" cy="24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68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2722" y="778340"/>
            <a:ext cx="4203698" cy="12182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0822" y="2089026"/>
            <a:ext cx="4165598" cy="12953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20822" y="3573016"/>
            <a:ext cx="4165598" cy="267969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1209" y="2621563"/>
          <a:ext cx="2399663" cy="163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876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symbol1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3664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2050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2050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symbol2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25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symbol3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ts val="2050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2050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2050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symbol4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25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2025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25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symbol5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50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2050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symbol6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25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ts val="2025"/>
                        </a:lnSpc>
                      </a:pPr>
                      <a:r>
                        <a:rPr sz="1800" spc="-285" dirty="0">
                          <a:latin typeface="Calibri"/>
                          <a:cs typeface="Calibri"/>
                        </a:rPr>
                        <a:t>-­‐1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202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81941" y="1157764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bin1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1941" y="2516624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bin2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1941" y="4038084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bin3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0816" y="5417592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bin4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3687" y="221660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1759" y="212368"/>
            <a:ext cx="2109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0400" algn="l"/>
                <a:tab pos="1255395" algn="l"/>
                <a:tab pos="1903730" algn="l"/>
              </a:tabLst>
            </a:pPr>
            <a:r>
              <a:rPr sz="1800" dirty="0">
                <a:latin typeface="Calibri"/>
                <a:cs typeface="Calibri"/>
              </a:rPr>
              <a:t>t2	t3	t4	t5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0978" y="221660"/>
            <a:ext cx="218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1C426A-40D6-F189-83BE-2A066B6B654D}"/>
              </a:ext>
            </a:extLst>
          </p:cNvPr>
          <p:cNvSpPr txBox="1"/>
          <p:nvPr/>
        </p:nvSpPr>
        <p:spPr>
          <a:xfrm>
            <a:off x="152400" y="584191"/>
            <a:ext cx="266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Carrier 1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We need to transmit 1, 1, 1 -1, -1, -1 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F5F3AB-8946-E2B8-EFAA-6DCB6E6C70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00" t="30741" r="49167" b="61692"/>
          <a:stretch/>
        </p:blipFill>
        <p:spPr>
          <a:xfrm>
            <a:off x="1049122" y="2119506"/>
            <a:ext cx="2133600" cy="3891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A26F10-208A-2D7A-269C-BB1B8E61046A}"/>
                  </a:ext>
                </a:extLst>
              </p14:cNvPr>
              <p14:cNvContentPartPr/>
              <p14:nvPr/>
            </p14:nvContentPartPr>
            <p14:xfrm>
              <a:off x="147600" y="937800"/>
              <a:ext cx="8870400" cy="5910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A26F10-208A-2D7A-269C-BB1B8E6104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240" y="928440"/>
                <a:ext cx="8889120" cy="592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20AC9C-5605-8FF5-D28D-2822920C8D66}"/>
              </a:ext>
            </a:extLst>
          </p:cNvPr>
          <p:cNvSpPr txBox="1"/>
          <p:nvPr/>
        </p:nvSpPr>
        <p:spPr>
          <a:xfrm>
            <a:off x="304800" y="457200"/>
            <a:ext cx="822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kern="0" spc="-5" dirty="0">
                <a:solidFill>
                  <a:srgbClr val="E46C0A"/>
                </a:solidFill>
                <a:latin typeface="Trebuchet MS"/>
                <a:ea typeface="+mj-ea"/>
              </a:rPr>
              <a:t>Composite</a:t>
            </a:r>
            <a:r>
              <a:rPr lang="en-US" sz="3200" b="1" i="0" dirty="0">
                <a:solidFill>
                  <a:schemeClr val="accent6"/>
                </a:solidFill>
                <a:effectLst/>
                <a:latin typeface="source-serif-pro"/>
              </a:rPr>
              <a:t> </a:t>
            </a:r>
            <a:r>
              <a:rPr lang="en-US" sz="4000" b="1" kern="0" spc="-5" dirty="0">
                <a:solidFill>
                  <a:srgbClr val="E46C0A"/>
                </a:solidFill>
                <a:latin typeface="Trebuchet MS"/>
                <a:ea typeface="+mj-ea"/>
              </a:rPr>
              <a:t>Signal</a:t>
            </a:r>
            <a:endParaRPr lang="en-IN" sz="4000" b="1" kern="0" spc="-5" dirty="0">
              <a:solidFill>
                <a:srgbClr val="E46C0A"/>
              </a:solidFill>
              <a:latin typeface="Trebuchet MS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F7A8D-ACE1-1C9F-A8EA-BF103E08D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67" t="27778" r="34166" b="26296"/>
          <a:stretch/>
        </p:blipFill>
        <p:spPr>
          <a:xfrm>
            <a:off x="2286000" y="1981200"/>
            <a:ext cx="483747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31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014" y="244872"/>
            <a:ext cx="2041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157764"/>
            <a:ext cx="7847965" cy="31034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435609" algn="ctr">
              <a:lnSpc>
                <a:spcPct val="100000"/>
              </a:lnSpc>
              <a:spcBef>
                <a:spcPts val="45"/>
              </a:spcBef>
              <a:tabLst>
                <a:tab pos="3811270" algn="l"/>
              </a:tabLst>
            </a:pPr>
            <a:r>
              <a:rPr sz="1800" dirty="0">
                <a:solidFill>
                  <a:srgbClr val="77933C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77933C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77933C"/>
                </a:solidFill>
                <a:latin typeface="Calibri"/>
                <a:cs typeface="Calibri"/>
              </a:rPr>
              <a:t>equenc</a:t>
            </a:r>
            <a:r>
              <a:rPr sz="1800" spc="-5" dirty="0">
                <a:solidFill>
                  <a:srgbClr val="77933C"/>
                </a:solidFill>
                <a:latin typeface="Calibri"/>
                <a:cs typeface="Calibri"/>
              </a:rPr>
              <a:t>y</a:t>
            </a:r>
            <a:r>
              <a:rPr sz="1800" spc="-370" dirty="0">
                <a:solidFill>
                  <a:srgbClr val="77933C"/>
                </a:solidFill>
                <a:latin typeface="Calibri"/>
                <a:cs typeface="Calibri"/>
              </a:rPr>
              <a:t>-­‐</a:t>
            </a:r>
            <a:r>
              <a:rPr sz="1800" dirty="0">
                <a:solidFill>
                  <a:srgbClr val="77933C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77933C"/>
                </a:solidFill>
                <a:latin typeface="Calibri"/>
                <a:cs typeface="Calibri"/>
              </a:rPr>
              <a:t>om</a:t>
            </a:r>
            <a:r>
              <a:rPr sz="1800" dirty="0">
                <a:solidFill>
                  <a:srgbClr val="77933C"/>
                </a:solidFill>
                <a:latin typeface="Calibri"/>
                <a:cs typeface="Calibri"/>
              </a:rPr>
              <a:t>ain signal	Ti</a:t>
            </a:r>
            <a:r>
              <a:rPr sz="1800" spc="-5" dirty="0">
                <a:solidFill>
                  <a:srgbClr val="77933C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77933C"/>
                </a:solidFill>
                <a:latin typeface="Calibri"/>
                <a:cs typeface="Calibri"/>
              </a:rPr>
              <a:t>e</a:t>
            </a:r>
            <a:r>
              <a:rPr sz="1800" spc="-370" dirty="0">
                <a:solidFill>
                  <a:srgbClr val="77933C"/>
                </a:solidFill>
                <a:latin typeface="Calibri"/>
                <a:cs typeface="Calibri"/>
              </a:rPr>
              <a:t>-­‐</a:t>
            </a:r>
            <a:r>
              <a:rPr sz="1800" dirty="0">
                <a:solidFill>
                  <a:srgbClr val="77933C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77933C"/>
                </a:solidFill>
                <a:latin typeface="Calibri"/>
                <a:cs typeface="Calibri"/>
              </a:rPr>
              <a:t>om</a:t>
            </a:r>
            <a:r>
              <a:rPr sz="1800" dirty="0">
                <a:solidFill>
                  <a:srgbClr val="77933C"/>
                </a:solidFill>
                <a:latin typeface="Calibri"/>
                <a:cs typeface="Calibri"/>
              </a:rPr>
              <a:t>ain signal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1496" y="1534000"/>
            <a:ext cx="144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799465" algn="l"/>
                <a:tab pos="1219200" algn="l"/>
              </a:tabLst>
            </a:pPr>
            <a:r>
              <a:rPr sz="1800" dirty="0">
                <a:latin typeface="Calibri"/>
                <a:cs typeface="Calibri"/>
              </a:rPr>
              <a:t>c1	c2	c3	c4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1486" y="1794359"/>
            <a:ext cx="1440180" cy="303530"/>
          </a:xfrm>
          <a:prstGeom prst="rect">
            <a:avLst/>
          </a:prstGeom>
          <a:ln w="25399">
            <a:solidFill>
              <a:srgbClr val="5B92C7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50"/>
              </a:spcBef>
              <a:tabLst>
                <a:tab pos="469265" algn="l"/>
                <a:tab pos="791845" algn="l"/>
                <a:tab pos="1184275" algn="l"/>
              </a:tabLst>
            </a:pPr>
            <a:r>
              <a:rPr sz="1800" dirty="0">
                <a:latin typeface="Calibri"/>
                <a:cs typeface="Calibri"/>
              </a:rPr>
              <a:t>1	1	</a:t>
            </a:r>
            <a:r>
              <a:rPr sz="1800" spc="-280" dirty="0">
                <a:latin typeface="Calibri"/>
                <a:cs typeface="Calibri"/>
              </a:rPr>
              <a:t>-­‐1	</a:t>
            </a:r>
            <a:r>
              <a:rPr sz="1800" spc="-285" dirty="0">
                <a:latin typeface="Calibri"/>
                <a:cs typeface="Calibri"/>
              </a:rPr>
              <a:t>-­‐1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139" y="1800700"/>
            <a:ext cx="810260" cy="1125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mbol1  s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mbol2  s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mbol3  s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mbol4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2358" y="2080100"/>
            <a:ext cx="137096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ts val="2130"/>
              </a:lnSpc>
              <a:spcBef>
                <a:spcPts val="100"/>
              </a:spcBef>
              <a:tabLst>
                <a:tab pos="438150" algn="l"/>
                <a:tab pos="812165" algn="l"/>
                <a:tab pos="1134110" algn="l"/>
              </a:tabLst>
            </a:pPr>
            <a:r>
              <a:rPr sz="1800" dirty="0">
                <a:latin typeface="Calibri"/>
                <a:cs typeface="Calibri"/>
              </a:rPr>
              <a:t>1	1	1	</a:t>
            </a:r>
            <a:r>
              <a:rPr sz="1800" spc="-285" dirty="0">
                <a:latin typeface="Calibri"/>
                <a:cs typeface="Calibri"/>
              </a:rPr>
              <a:t>-­‐1</a:t>
            </a:r>
            <a:endParaRPr sz="1800" dirty="0">
              <a:latin typeface="Calibri"/>
              <a:cs typeface="Calibri"/>
            </a:endParaRPr>
          </a:p>
          <a:p>
            <a:pPr marL="64135">
              <a:lnSpc>
                <a:spcPts val="2130"/>
              </a:lnSpc>
              <a:tabLst>
                <a:tab pos="386080" algn="l"/>
                <a:tab pos="778510" algn="l"/>
                <a:tab pos="1170305" algn="l"/>
              </a:tabLst>
            </a:pPr>
            <a:r>
              <a:rPr sz="1800" dirty="0">
                <a:latin typeface="Calibri"/>
                <a:cs typeface="Calibri"/>
              </a:rPr>
              <a:t>1	</a:t>
            </a:r>
            <a:r>
              <a:rPr sz="1800" spc="-280" dirty="0">
                <a:latin typeface="Calibri"/>
                <a:cs typeface="Calibri"/>
              </a:rPr>
              <a:t>-­‐1	-­‐1	</a:t>
            </a:r>
            <a:r>
              <a:rPr sz="1800" spc="-285" dirty="0">
                <a:latin typeface="Calibri"/>
                <a:cs typeface="Calibri"/>
              </a:rPr>
              <a:t>-­‐1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456565" algn="l"/>
                <a:tab pos="779145" algn="l"/>
                <a:tab pos="1171575" algn="l"/>
              </a:tabLst>
            </a:pPr>
            <a:r>
              <a:rPr sz="1800" spc="-280" dirty="0">
                <a:latin typeface="Calibri"/>
                <a:cs typeface="Calibri"/>
              </a:rPr>
              <a:t>-­‐1	</a:t>
            </a:r>
            <a:r>
              <a:rPr sz="1800" dirty="0">
                <a:latin typeface="Calibri"/>
                <a:cs typeface="Calibri"/>
              </a:rPr>
              <a:t>1	</a:t>
            </a:r>
            <a:r>
              <a:rPr sz="1800" spc="-280" dirty="0">
                <a:latin typeface="Calibri"/>
                <a:cs typeface="Calibri"/>
              </a:rPr>
              <a:t>-­‐1	</a:t>
            </a:r>
            <a:r>
              <a:rPr sz="1800" spc="-285" dirty="0">
                <a:latin typeface="Calibri"/>
                <a:cs typeface="Calibri"/>
              </a:rPr>
              <a:t>-­‐1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964" y="3525467"/>
            <a:ext cx="8028940" cy="140782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Trebuchet MS"/>
                <a:cs typeface="Trebuchet MS"/>
              </a:rPr>
              <a:t>Parallel</a:t>
            </a:r>
            <a:r>
              <a:rPr sz="2400" dirty="0">
                <a:latin typeface="Trebuchet MS"/>
                <a:cs typeface="Trebuchet MS"/>
              </a:rPr>
              <a:t> to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serial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conversion,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transmit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time-</a:t>
            </a:r>
            <a:r>
              <a:rPr sz="2400" spc="-82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domain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samples</a:t>
            </a:r>
          </a:p>
          <a:p>
            <a:pPr marL="1283335">
              <a:lnSpc>
                <a:spcPts val="2130"/>
              </a:lnSpc>
              <a:spcBef>
                <a:spcPts val="860"/>
              </a:spcBef>
            </a:pPr>
            <a:r>
              <a:rPr sz="1800" spc="-5" dirty="0">
                <a:latin typeface="Calibri"/>
                <a:cs typeface="Calibri"/>
              </a:rPr>
              <a:t>0,</a:t>
            </a:r>
            <a:r>
              <a:rPr sz="1800" dirty="0">
                <a:latin typeface="Calibri"/>
                <a:cs typeface="Calibri"/>
              </a:rPr>
              <a:t> 2 </a:t>
            </a:r>
            <a:r>
              <a:rPr sz="1800" spc="-370" dirty="0">
                <a:latin typeface="Calibri"/>
                <a:cs typeface="Calibri"/>
              </a:rPr>
              <a:t>-­‐</a:t>
            </a:r>
            <a:r>
              <a:rPr sz="1800" spc="-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2i,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0,</a:t>
            </a:r>
            <a:r>
              <a:rPr sz="1800" dirty="0">
                <a:latin typeface="Calibri"/>
                <a:cs typeface="Calibri"/>
              </a:rPr>
              <a:t> 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" dirty="0">
                <a:latin typeface="Calibri"/>
                <a:cs typeface="Calibri"/>
              </a:rPr>
              <a:t> 2i,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2,</a:t>
            </a:r>
            <a:r>
              <a:rPr sz="1800" dirty="0">
                <a:latin typeface="Calibri"/>
                <a:cs typeface="Calibri"/>
              </a:rPr>
              <a:t> 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70" dirty="0">
                <a:latin typeface="Calibri"/>
                <a:cs typeface="Calibri"/>
              </a:rPr>
              <a:t>-­‐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2i,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 + </a:t>
            </a:r>
            <a:r>
              <a:rPr sz="1800" spc="-5" dirty="0">
                <a:latin typeface="Calibri"/>
                <a:cs typeface="Calibri"/>
              </a:rPr>
              <a:t>2i,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25" dirty="0">
                <a:latin typeface="Calibri"/>
                <a:cs typeface="Calibri"/>
              </a:rPr>
              <a:t>-­‐2,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25" dirty="0">
                <a:latin typeface="Calibri"/>
                <a:cs typeface="Calibri"/>
              </a:rPr>
              <a:t>-­‐2,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 </a:t>
            </a:r>
            <a:r>
              <a:rPr sz="1800" spc="-370" dirty="0">
                <a:latin typeface="Calibri"/>
                <a:cs typeface="Calibri"/>
              </a:rPr>
              <a:t>-­‐</a:t>
            </a:r>
            <a:r>
              <a:rPr sz="1800" spc="-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2i,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25" dirty="0">
                <a:latin typeface="Calibri"/>
                <a:cs typeface="Calibri"/>
              </a:rPr>
              <a:t>-­‐2,</a:t>
            </a:r>
            <a:endParaRPr sz="1800" dirty="0">
              <a:latin typeface="Calibri"/>
              <a:cs typeface="Calibri"/>
            </a:endParaRPr>
          </a:p>
          <a:p>
            <a:pPr marL="1231265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0 + </a:t>
            </a:r>
            <a:r>
              <a:rPr sz="1800" spc="-5" dirty="0">
                <a:latin typeface="Calibri"/>
                <a:cs typeface="Calibri"/>
              </a:rPr>
              <a:t>2i,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80" dirty="0">
                <a:latin typeface="Calibri"/>
                <a:cs typeface="Calibri"/>
              </a:rPr>
              <a:t>-­‐2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70" dirty="0">
                <a:latin typeface="Calibri"/>
                <a:cs typeface="Calibri"/>
              </a:rPr>
              <a:t>-­‐</a:t>
            </a:r>
            <a:r>
              <a:rPr sz="1800" spc="-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2i,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80" dirty="0">
                <a:latin typeface="Calibri"/>
                <a:cs typeface="Calibri"/>
              </a:rPr>
              <a:t>-­‐2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2i,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80" dirty="0">
                <a:latin typeface="Calibri"/>
                <a:cs typeface="Calibri"/>
              </a:rPr>
              <a:t>-­‐2</a:t>
            </a:r>
            <a:r>
              <a:rPr sz="1800" dirty="0">
                <a:latin typeface="Calibri"/>
                <a:cs typeface="Calibri"/>
              </a:rPr>
              <a:t> + </a:t>
            </a:r>
            <a:r>
              <a:rPr sz="1800" spc="-5" dirty="0">
                <a:latin typeface="Calibri"/>
                <a:cs typeface="Calibri"/>
              </a:rPr>
              <a:t>2i,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80" dirty="0">
                <a:latin typeface="Calibri"/>
                <a:cs typeface="Calibri"/>
              </a:rPr>
              <a:t>-­‐2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70" dirty="0">
                <a:latin typeface="Calibri"/>
                <a:cs typeface="Calibri"/>
              </a:rPr>
              <a:t>-­‐</a:t>
            </a:r>
            <a:r>
              <a:rPr sz="1800" spc="-2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2i,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01481" y="1794359"/>
            <a:ext cx="3075940" cy="303530"/>
          </a:xfrm>
          <a:prstGeom prst="rect">
            <a:avLst/>
          </a:prstGeom>
          <a:ln w="25399">
            <a:solidFill>
              <a:srgbClr val="5B92C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2070"/>
              </a:lnSpc>
              <a:tabLst>
                <a:tab pos="854710" algn="l"/>
                <a:tab pos="1725930" algn="l"/>
                <a:tab pos="2513965" algn="l"/>
              </a:tabLst>
            </a:pPr>
            <a:r>
              <a:rPr sz="1800" dirty="0">
                <a:latin typeface="Calibri"/>
                <a:cs typeface="Calibri"/>
              </a:rPr>
              <a:t>0	2 </a:t>
            </a:r>
            <a:r>
              <a:rPr sz="1800" spc="-370" dirty="0">
                <a:latin typeface="Calibri"/>
                <a:cs typeface="Calibri"/>
              </a:rPr>
              <a:t>-­‐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2i	</a:t>
            </a:r>
            <a:r>
              <a:rPr sz="1800" dirty="0">
                <a:latin typeface="Calibri"/>
                <a:cs typeface="Calibri"/>
              </a:rPr>
              <a:t>0	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8824" y="2037172"/>
            <a:ext cx="48960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spc="-285" dirty="0">
                <a:latin typeface="Calibri"/>
                <a:cs typeface="Calibri"/>
              </a:rPr>
              <a:t>-­‐2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spc="-370" dirty="0">
                <a:latin typeface="Calibri"/>
                <a:cs typeface="Calibri"/>
              </a:rPr>
              <a:t>-­‐2</a:t>
            </a:r>
            <a:r>
              <a:rPr lang="en-US" sz="1800" spc="-370" dirty="0">
                <a:latin typeface="Calibri"/>
                <a:cs typeface="Calibri"/>
              </a:rPr>
              <a:t>    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4094" y="2037172"/>
            <a:ext cx="101282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3285" algn="l"/>
              </a:tabLst>
            </a:pPr>
            <a:r>
              <a:rPr sz="1800" dirty="0">
                <a:latin typeface="Calibri"/>
                <a:cs typeface="Calibri"/>
              </a:rPr>
              <a:t>0 </a:t>
            </a:r>
            <a:r>
              <a:rPr sz="1800" spc="-370" dirty="0">
                <a:latin typeface="Calibri"/>
                <a:cs typeface="Calibri"/>
              </a:rPr>
              <a:t>-­‐ </a:t>
            </a:r>
            <a:r>
              <a:rPr sz="1800" spc="-5" dirty="0">
                <a:latin typeface="Calibri"/>
                <a:cs typeface="Calibri"/>
              </a:rPr>
              <a:t>2</a:t>
            </a:r>
            <a:r>
              <a:rPr sz="1800" dirty="0">
                <a:latin typeface="Calibri"/>
                <a:cs typeface="Calibri"/>
              </a:rPr>
              <a:t>i	2</a:t>
            </a:r>
            <a:endParaRPr sz="1800">
              <a:latin typeface="Calibri"/>
              <a:cs typeface="Calibri"/>
            </a:endParaRPr>
          </a:p>
          <a:p>
            <a:pPr marL="31115">
              <a:lnSpc>
                <a:spcPts val="2130"/>
              </a:lnSpc>
              <a:spcBef>
                <a:spcPts val="40"/>
              </a:spcBef>
              <a:tabLst>
                <a:tab pos="870585" algn="l"/>
              </a:tabLst>
            </a:pPr>
            <a:r>
              <a:rPr sz="1800" dirty="0">
                <a:latin typeface="Calibri"/>
                <a:cs typeface="Calibri"/>
              </a:rPr>
              <a:t>2	2</a:t>
            </a:r>
            <a:endParaRPr sz="1800">
              <a:latin typeface="Calibri"/>
              <a:cs typeface="Calibri"/>
            </a:endParaRPr>
          </a:p>
          <a:p>
            <a:pPr marL="30480">
              <a:lnSpc>
                <a:spcPts val="2130"/>
              </a:lnSpc>
              <a:tabLst>
                <a:tab pos="798195" algn="l"/>
              </a:tabLst>
            </a:pPr>
            <a:r>
              <a:rPr sz="1800" dirty="0">
                <a:latin typeface="Calibri"/>
                <a:cs typeface="Calibri"/>
              </a:rPr>
              <a:t>0 </a:t>
            </a:r>
            <a:r>
              <a:rPr sz="1800" spc="-370" dirty="0">
                <a:latin typeface="Calibri"/>
                <a:cs typeface="Calibri"/>
              </a:rPr>
              <a:t>-­‐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2i	</a:t>
            </a:r>
            <a:r>
              <a:rPr sz="1800" spc="-280" dirty="0">
                <a:latin typeface="Calibri"/>
                <a:cs typeface="Calibri"/>
              </a:rPr>
              <a:t>-­‐2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7842" y="2037172"/>
            <a:ext cx="54229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2i</a:t>
            </a:r>
            <a:endParaRPr sz="1800" dirty="0">
              <a:latin typeface="Calibri"/>
              <a:cs typeface="Calibri"/>
            </a:endParaRPr>
          </a:p>
          <a:p>
            <a:pPr marL="15240">
              <a:lnSpc>
                <a:spcPts val="2130"/>
              </a:lnSpc>
              <a:spcBef>
                <a:spcPts val="4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</a:p>
          <a:p>
            <a:pPr marL="12700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2i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53107" y="1754076"/>
            <a:ext cx="914400" cy="295275"/>
            <a:chOff x="3516283" y="3445624"/>
            <a:chExt cx="914400" cy="29527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6283" y="3445624"/>
              <a:ext cx="914400" cy="2951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63888" y="3573017"/>
              <a:ext cx="695325" cy="0"/>
            </a:xfrm>
            <a:custGeom>
              <a:avLst/>
              <a:gdLst/>
              <a:ahLst/>
              <a:cxnLst/>
              <a:rect l="l" t="t" r="r" b="b"/>
              <a:pathLst>
                <a:path w="695325">
                  <a:moveTo>
                    <a:pt x="0" y="0"/>
                  </a:moveTo>
                  <a:lnTo>
                    <a:pt x="694726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7910" y="3514062"/>
              <a:ext cx="115909" cy="11790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651459" y="1554447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6092"/>
                </a:solidFill>
                <a:latin typeface="Calibri"/>
                <a:cs typeface="Calibri"/>
              </a:rPr>
              <a:t>IFFT</a:t>
            </a:r>
            <a:endParaRPr sz="180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43A428-2C06-F850-CB0E-CED75E76A720}"/>
                  </a:ext>
                </a:extLst>
              </p14:cNvPr>
              <p14:cNvContentPartPr/>
              <p14:nvPr/>
            </p14:nvContentPartPr>
            <p14:xfrm>
              <a:off x="1569960" y="4203360"/>
              <a:ext cx="2675880" cy="516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43A428-2C06-F850-CB0E-CED75E76A7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0600" y="4194000"/>
                <a:ext cx="2694600" cy="53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028" y="244872"/>
            <a:ext cx="4013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Multi-Path</a:t>
            </a:r>
            <a:r>
              <a:rPr spc="-45" dirty="0"/>
              <a:t> </a:t>
            </a:r>
            <a:r>
              <a:rPr spc="-5" dirty="0"/>
              <a:t>Effect</a:t>
            </a:r>
          </a:p>
        </p:txBody>
      </p:sp>
      <p:sp>
        <p:nvSpPr>
          <p:cNvPr id="3" name="object 3"/>
          <p:cNvSpPr/>
          <p:nvPr/>
        </p:nvSpPr>
        <p:spPr>
          <a:xfrm>
            <a:off x="3295991" y="1370311"/>
            <a:ext cx="293370" cy="880110"/>
          </a:xfrm>
          <a:custGeom>
            <a:avLst/>
            <a:gdLst/>
            <a:ahLst/>
            <a:cxnLst/>
            <a:rect l="l" t="t" r="r" b="b"/>
            <a:pathLst>
              <a:path w="293370" h="880110">
                <a:moveTo>
                  <a:pt x="0" y="879664"/>
                </a:moveTo>
                <a:lnTo>
                  <a:pt x="293098" y="879664"/>
                </a:lnTo>
                <a:lnTo>
                  <a:pt x="293098" y="587095"/>
                </a:lnTo>
                <a:lnTo>
                  <a:pt x="0" y="587095"/>
                </a:lnTo>
                <a:lnTo>
                  <a:pt x="0" y="879664"/>
                </a:lnTo>
                <a:close/>
              </a:path>
              <a:path w="293370" h="880110">
                <a:moveTo>
                  <a:pt x="219823" y="0"/>
                </a:moveTo>
                <a:lnTo>
                  <a:pt x="146549" y="146773"/>
                </a:lnTo>
              </a:path>
              <a:path w="293370" h="880110">
                <a:moveTo>
                  <a:pt x="146549" y="0"/>
                </a:moveTo>
                <a:lnTo>
                  <a:pt x="146549" y="587095"/>
                </a:lnTo>
              </a:path>
              <a:path w="293370" h="880110">
                <a:moveTo>
                  <a:pt x="73274" y="0"/>
                </a:moveTo>
                <a:lnTo>
                  <a:pt x="146549" y="146773"/>
                </a:lnTo>
              </a:path>
            </a:pathLst>
          </a:custGeom>
          <a:ln w="3911">
            <a:solidFill>
              <a:srgbClr val="0101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434401" y="1896513"/>
            <a:ext cx="4653915" cy="2673985"/>
            <a:chOff x="3434401" y="1896513"/>
            <a:chExt cx="4653915" cy="2673985"/>
          </a:xfrm>
        </p:grpSpPr>
        <p:sp>
          <p:nvSpPr>
            <p:cNvPr id="5" name="object 5"/>
            <p:cNvSpPr/>
            <p:nvPr/>
          </p:nvSpPr>
          <p:spPr>
            <a:xfrm>
              <a:off x="5652503" y="2593425"/>
              <a:ext cx="59690" cy="243840"/>
            </a:xfrm>
            <a:custGeom>
              <a:avLst/>
              <a:gdLst/>
              <a:ahLst/>
              <a:cxnLst/>
              <a:rect l="l" t="t" r="r" b="b"/>
              <a:pathLst>
                <a:path w="59689" h="243839">
                  <a:moveTo>
                    <a:pt x="30286" y="0"/>
                  </a:moveTo>
                  <a:lnTo>
                    <a:pt x="0" y="12721"/>
                  </a:lnTo>
                  <a:lnTo>
                    <a:pt x="0" y="243645"/>
                  </a:lnTo>
                  <a:lnTo>
                    <a:pt x="59597" y="243645"/>
                  </a:lnTo>
                  <a:lnTo>
                    <a:pt x="59597" y="12721"/>
                  </a:lnTo>
                  <a:lnTo>
                    <a:pt x="30286" y="0"/>
                  </a:lnTo>
                  <a:close/>
                </a:path>
              </a:pathLst>
            </a:custGeom>
            <a:solidFill>
              <a:srgbClr val="8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52502" y="2593426"/>
              <a:ext cx="59690" cy="243840"/>
            </a:xfrm>
            <a:custGeom>
              <a:avLst/>
              <a:gdLst/>
              <a:ahLst/>
              <a:cxnLst/>
              <a:rect l="l" t="t" r="r" b="b"/>
              <a:pathLst>
                <a:path w="59689" h="243839">
                  <a:moveTo>
                    <a:pt x="0" y="12720"/>
                  </a:moveTo>
                  <a:lnTo>
                    <a:pt x="0" y="243644"/>
                  </a:lnTo>
                  <a:lnTo>
                    <a:pt x="59596" y="243644"/>
                  </a:lnTo>
                  <a:lnTo>
                    <a:pt x="59596" y="12720"/>
                  </a:lnTo>
                  <a:lnTo>
                    <a:pt x="30286" y="0"/>
                  </a:lnTo>
                  <a:lnTo>
                    <a:pt x="0" y="12720"/>
                  </a:lnTo>
                  <a:close/>
                </a:path>
              </a:pathLst>
            </a:custGeom>
            <a:ln w="576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45727" y="1898695"/>
              <a:ext cx="673735" cy="840740"/>
            </a:xfrm>
            <a:custGeom>
              <a:avLst/>
              <a:gdLst/>
              <a:ahLst/>
              <a:cxnLst/>
              <a:rect l="l" t="t" r="r" b="b"/>
              <a:pathLst>
                <a:path w="673735" h="840739">
                  <a:moveTo>
                    <a:pt x="337063" y="0"/>
                  </a:moveTo>
                  <a:lnTo>
                    <a:pt x="224708" y="193742"/>
                  </a:lnTo>
                  <a:lnTo>
                    <a:pt x="254995" y="181021"/>
                  </a:lnTo>
                  <a:lnTo>
                    <a:pt x="168043" y="330730"/>
                  </a:lnTo>
                  <a:lnTo>
                    <a:pt x="216893" y="309204"/>
                  </a:lnTo>
                  <a:lnTo>
                    <a:pt x="112354" y="491204"/>
                  </a:lnTo>
                  <a:lnTo>
                    <a:pt x="157295" y="471633"/>
                  </a:lnTo>
                  <a:lnTo>
                    <a:pt x="55688" y="646784"/>
                  </a:lnTo>
                  <a:lnTo>
                    <a:pt x="130917" y="614493"/>
                  </a:lnTo>
                  <a:lnTo>
                    <a:pt x="0" y="840525"/>
                  </a:lnTo>
                  <a:lnTo>
                    <a:pt x="306776" y="707450"/>
                  </a:lnTo>
                  <a:lnTo>
                    <a:pt x="337063" y="694729"/>
                  </a:lnTo>
                  <a:lnTo>
                    <a:pt x="673149" y="840525"/>
                  </a:lnTo>
                  <a:lnTo>
                    <a:pt x="542231" y="614493"/>
                  </a:lnTo>
                  <a:lnTo>
                    <a:pt x="617461" y="646784"/>
                  </a:lnTo>
                  <a:lnTo>
                    <a:pt x="515852" y="471633"/>
                  </a:lnTo>
                  <a:lnTo>
                    <a:pt x="560795" y="491204"/>
                  </a:lnTo>
                  <a:lnTo>
                    <a:pt x="456256" y="309204"/>
                  </a:lnTo>
                  <a:lnTo>
                    <a:pt x="505106" y="330730"/>
                  </a:lnTo>
                  <a:lnTo>
                    <a:pt x="418153" y="181021"/>
                  </a:lnTo>
                  <a:lnTo>
                    <a:pt x="449417" y="193742"/>
                  </a:lnTo>
                  <a:lnTo>
                    <a:pt x="337063" y="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5726" y="1898696"/>
              <a:ext cx="673735" cy="840740"/>
            </a:xfrm>
            <a:custGeom>
              <a:avLst/>
              <a:gdLst/>
              <a:ahLst/>
              <a:cxnLst/>
              <a:rect l="l" t="t" r="r" b="b"/>
              <a:pathLst>
                <a:path w="673735" h="840739">
                  <a:moveTo>
                    <a:pt x="306776" y="707449"/>
                  </a:moveTo>
                  <a:lnTo>
                    <a:pt x="337063" y="694729"/>
                  </a:lnTo>
                  <a:lnTo>
                    <a:pt x="673149" y="840524"/>
                  </a:lnTo>
                  <a:lnTo>
                    <a:pt x="542231" y="614492"/>
                  </a:lnTo>
                  <a:lnTo>
                    <a:pt x="617460" y="646783"/>
                  </a:lnTo>
                  <a:lnTo>
                    <a:pt x="515853" y="471633"/>
                  </a:lnTo>
                  <a:lnTo>
                    <a:pt x="560794" y="491202"/>
                  </a:lnTo>
                  <a:lnTo>
                    <a:pt x="456256" y="309203"/>
                  </a:lnTo>
                  <a:lnTo>
                    <a:pt x="505106" y="330730"/>
                  </a:lnTo>
                  <a:lnTo>
                    <a:pt x="418153" y="181020"/>
                  </a:lnTo>
                  <a:lnTo>
                    <a:pt x="449417" y="193741"/>
                  </a:lnTo>
                  <a:lnTo>
                    <a:pt x="337063" y="0"/>
                  </a:lnTo>
                  <a:lnTo>
                    <a:pt x="224708" y="193741"/>
                  </a:lnTo>
                  <a:lnTo>
                    <a:pt x="254995" y="181020"/>
                  </a:lnTo>
                  <a:lnTo>
                    <a:pt x="168043" y="330730"/>
                  </a:lnTo>
                  <a:lnTo>
                    <a:pt x="216892" y="309203"/>
                  </a:lnTo>
                  <a:lnTo>
                    <a:pt x="112354" y="491202"/>
                  </a:lnTo>
                  <a:lnTo>
                    <a:pt x="157296" y="471633"/>
                  </a:lnTo>
                  <a:lnTo>
                    <a:pt x="55688" y="646783"/>
                  </a:lnTo>
                  <a:lnTo>
                    <a:pt x="130917" y="614492"/>
                  </a:lnTo>
                  <a:lnTo>
                    <a:pt x="0" y="840524"/>
                  </a:lnTo>
                  <a:lnTo>
                    <a:pt x="306776" y="707449"/>
                  </a:lnTo>
                  <a:close/>
                </a:path>
              </a:pathLst>
            </a:custGeom>
            <a:ln w="4366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53355" y="2249975"/>
              <a:ext cx="293370" cy="411480"/>
            </a:xfrm>
            <a:custGeom>
              <a:avLst/>
              <a:gdLst/>
              <a:ahLst/>
              <a:cxnLst/>
              <a:rect l="l" t="t" r="r" b="b"/>
              <a:pathLst>
                <a:path w="293370" h="411480">
                  <a:moveTo>
                    <a:pt x="146549" y="0"/>
                  </a:moveTo>
                  <a:lnTo>
                    <a:pt x="24424" y="117419"/>
                  </a:lnTo>
                  <a:lnTo>
                    <a:pt x="73275" y="117419"/>
                  </a:lnTo>
                  <a:lnTo>
                    <a:pt x="24424" y="234838"/>
                  </a:lnTo>
                  <a:lnTo>
                    <a:pt x="73275" y="234838"/>
                  </a:lnTo>
                  <a:lnTo>
                    <a:pt x="24424" y="352256"/>
                  </a:lnTo>
                  <a:lnTo>
                    <a:pt x="67411" y="352256"/>
                  </a:lnTo>
                  <a:lnTo>
                    <a:pt x="0" y="410965"/>
                  </a:lnTo>
                  <a:lnTo>
                    <a:pt x="293098" y="410965"/>
                  </a:lnTo>
                  <a:lnTo>
                    <a:pt x="231547" y="352256"/>
                  </a:lnTo>
                  <a:lnTo>
                    <a:pt x="268673" y="352256"/>
                  </a:lnTo>
                  <a:lnTo>
                    <a:pt x="219824" y="234838"/>
                  </a:lnTo>
                  <a:lnTo>
                    <a:pt x="268673" y="234838"/>
                  </a:lnTo>
                  <a:lnTo>
                    <a:pt x="219824" y="117419"/>
                  </a:lnTo>
                  <a:lnTo>
                    <a:pt x="268673" y="117419"/>
                  </a:lnTo>
                  <a:lnTo>
                    <a:pt x="146549" y="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53354" y="2249975"/>
              <a:ext cx="293370" cy="411480"/>
            </a:xfrm>
            <a:custGeom>
              <a:avLst/>
              <a:gdLst/>
              <a:ahLst/>
              <a:cxnLst/>
              <a:rect l="l" t="t" r="r" b="b"/>
              <a:pathLst>
                <a:path w="293370" h="411480">
                  <a:moveTo>
                    <a:pt x="146549" y="0"/>
                  </a:moveTo>
                  <a:lnTo>
                    <a:pt x="24424" y="117419"/>
                  </a:lnTo>
                  <a:lnTo>
                    <a:pt x="73274" y="117419"/>
                  </a:lnTo>
                  <a:lnTo>
                    <a:pt x="24424" y="234838"/>
                  </a:lnTo>
                  <a:lnTo>
                    <a:pt x="73274" y="234838"/>
                  </a:lnTo>
                  <a:lnTo>
                    <a:pt x="24424" y="352257"/>
                  </a:lnTo>
                  <a:lnTo>
                    <a:pt x="67412" y="352257"/>
                  </a:lnTo>
                  <a:lnTo>
                    <a:pt x="0" y="410966"/>
                  </a:lnTo>
                  <a:lnTo>
                    <a:pt x="293098" y="410966"/>
                  </a:lnTo>
                  <a:lnTo>
                    <a:pt x="231547" y="352257"/>
                  </a:lnTo>
                  <a:lnTo>
                    <a:pt x="268673" y="352257"/>
                  </a:lnTo>
                  <a:lnTo>
                    <a:pt x="219823" y="234838"/>
                  </a:lnTo>
                  <a:lnTo>
                    <a:pt x="268673" y="234838"/>
                  </a:lnTo>
                  <a:lnTo>
                    <a:pt x="219823" y="117419"/>
                  </a:lnTo>
                  <a:lnTo>
                    <a:pt x="268673" y="117419"/>
                  </a:lnTo>
                  <a:lnTo>
                    <a:pt x="146549" y="0"/>
                  </a:lnTo>
                  <a:close/>
                </a:path>
              </a:pathLst>
            </a:custGeom>
            <a:ln w="11713">
              <a:solidFill>
                <a:srgbClr val="01FF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69617" y="2660940"/>
              <a:ext cx="60960" cy="176530"/>
            </a:xfrm>
            <a:custGeom>
              <a:avLst/>
              <a:gdLst/>
              <a:ahLst/>
              <a:cxnLst/>
              <a:rect l="l" t="t" r="r" b="b"/>
              <a:pathLst>
                <a:path w="60960" h="176530">
                  <a:moveTo>
                    <a:pt x="60573" y="0"/>
                  </a:moveTo>
                  <a:lnTo>
                    <a:pt x="0" y="0"/>
                  </a:lnTo>
                  <a:lnTo>
                    <a:pt x="0" y="158516"/>
                  </a:lnTo>
                  <a:lnTo>
                    <a:pt x="30286" y="176129"/>
                  </a:lnTo>
                  <a:lnTo>
                    <a:pt x="60573" y="158516"/>
                  </a:lnTo>
                  <a:lnTo>
                    <a:pt x="60573" y="0"/>
                  </a:lnTo>
                  <a:close/>
                </a:path>
              </a:pathLst>
            </a:custGeom>
            <a:solidFill>
              <a:srgbClr val="8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69616" y="2660941"/>
              <a:ext cx="60960" cy="176530"/>
            </a:xfrm>
            <a:custGeom>
              <a:avLst/>
              <a:gdLst/>
              <a:ahLst/>
              <a:cxnLst/>
              <a:rect l="l" t="t" r="r" b="b"/>
              <a:pathLst>
                <a:path w="60960" h="176530">
                  <a:moveTo>
                    <a:pt x="0" y="158515"/>
                  </a:moveTo>
                  <a:lnTo>
                    <a:pt x="0" y="0"/>
                  </a:lnTo>
                  <a:lnTo>
                    <a:pt x="60573" y="0"/>
                  </a:lnTo>
                  <a:lnTo>
                    <a:pt x="60573" y="158515"/>
                  </a:lnTo>
                  <a:lnTo>
                    <a:pt x="30286" y="176128"/>
                  </a:lnTo>
                  <a:lnTo>
                    <a:pt x="0" y="158515"/>
                  </a:lnTo>
                  <a:close/>
                </a:path>
              </a:pathLst>
            </a:custGeom>
            <a:ln w="11709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60257" y="2073846"/>
              <a:ext cx="527685" cy="675640"/>
            </a:xfrm>
            <a:custGeom>
              <a:avLst/>
              <a:gdLst/>
              <a:ahLst/>
              <a:cxnLst/>
              <a:rect l="l" t="t" r="r" b="b"/>
              <a:pathLst>
                <a:path w="527685" h="675639">
                  <a:moveTo>
                    <a:pt x="263787" y="0"/>
                  </a:moveTo>
                  <a:lnTo>
                    <a:pt x="188559" y="96870"/>
                  </a:lnTo>
                  <a:lnTo>
                    <a:pt x="226661" y="85128"/>
                  </a:lnTo>
                  <a:lnTo>
                    <a:pt x="141663" y="192763"/>
                  </a:lnTo>
                  <a:lnTo>
                    <a:pt x="188559" y="181020"/>
                  </a:lnTo>
                  <a:lnTo>
                    <a:pt x="94768" y="337579"/>
                  </a:lnTo>
                  <a:lnTo>
                    <a:pt x="131894" y="325837"/>
                  </a:lnTo>
                  <a:lnTo>
                    <a:pt x="56664" y="482396"/>
                  </a:lnTo>
                  <a:lnTo>
                    <a:pt x="94768" y="469676"/>
                  </a:lnTo>
                  <a:lnTo>
                    <a:pt x="0" y="675159"/>
                  </a:lnTo>
                  <a:lnTo>
                    <a:pt x="527577" y="675159"/>
                  </a:lnTo>
                  <a:lnTo>
                    <a:pt x="432808" y="469676"/>
                  </a:lnTo>
                  <a:lnTo>
                    <a:pt x="470910" y="482396"/>
                  </a:lnTo>
                  <a:lnTo>
                    <a:pt x="395682" y="325837"/>
                  </a:lnTo>
                  <a:lnTo>
                    <a:pt x="432808" y="337579"/>
                  </a:lnTo>
                  <a:lnTo>
                    <a:pt x="339017" y="181020"/>
                  </a:lnTo>
                  <a:lnTo>
                    <a:pt x="385912" y="192763"/>
                  </a:lnTo>
                  <a:lnTo>
                    <a:pt x="301891" y="85128"/>
                  </a:lnTo>
                  <a:lnTo>
                    <a:pt x="339017" y="96870"/>
                  </a:lnTo>
                  <a:lnTo>
                    <a:pt x="263787" y="0"/>
                  </a:lnTo>
                  <a:close/>
                </a:path>
              </a:pathLst>
            </a:custGeom>
            <a:solidFill>
              <a:srgbClr val="018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60255" y="2073846"/>
              <a:ext cx="527685" cy="675640"/>
            </a:xfrm>
            <a:custGeom>
              <a:avLst/>
              <a:gdLst/>
              <a:ahLst/>
              <a:cxnLst/>
              <a:rect l="l" t="t" r="r" b="b"/>
              <a:pathLst>
                <a:path w="527685" h="675639">
                  <a:moveTo>
                    <a:pt x="0" y="675159"/>
                  </a:moveTo>
                  <a:lnTo>
                    <a:pt x="527577" y="675159"/>
                  </a:lnTo>
                  <a:lnTo>
                    <a:pt x="432808" y="469676"/>
                  </a:lnTo>
                  <a:lnTo>
                    <a:pt x="470911" y="482396"/>
                  </a:lnTo>
                  <a:lnTo>
                    <a:pt x="395682" y="325837"/>
                  </a:lnTo>
                  <a:lnTo>
                    <a:pt x="432808" y="337579"/>
                  </a:lnTo>
                  <a:lnTo>
                    <a:pt x="339017" y="181020"/>
                  </a:lnTo>
                  <a:lnTo>
                    <a:pt x="385912" y="192762"/>
                  </a:lnTo>
                  <a:lnTo>
                    <a:pt x="301891" y="85128"/>
                  </a:lnTo>
                  <a:lnTo>
                    <a:pt x="339017" y="96870"/>
                  </a:lnTo>
                  <a:lnTo>
                    <a:pt x="263788" y="0"/>
                  </a:lnTo>
                  <a:lnTo>
                    <a:pt x="188559" y="96870"/>
                  </a:lnTo>
                  <a:lnTo>
                    <a:pt x="226662" y="85128"/>
                  </a:lnTo>
                  <a:lnTo>
                    <a:pt x="141664" y="192762"/>
                  </a:lnTo>
                  <a:lnTo>
                    <a:pt x="188559" y="181020"/>
                  </a:lnTo>
                  <a:lnTo>
                    <a:pt x="94768" y="337579"/>
                  </a:lnTo>
                  <a:lnTo>
                    <a:pt x="131894" y="325837"/>
                  </a:lnTo>
                  <a:lnTo>
                    <a:pt x="56665" y="482396"/>
                  </a:lnTo>
                  <a:lnTo>
                    <a:pt x="94768" y="469676"/>
                  </a:lnTo>
                  <a:lnTo>
                    <a:pt x="0" y="675159"/>
                  </a:lnTo>
                  <a:close/>
                </a:path>
              </a:pathLst>
            </a:custGeom>
            <a:ln w="1171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86919" y="2749006"/>
              <a:ext cx="75565" cy="88265"/>
            </a:xfrm>
            <a:custGeom>
              <a:avLst/>
              <a:gdLst/>
              <a:ahLst/>
              <a:cxnLst/>
              <a:rect l="l" t="t" r="r" b="b"/>
              <a:pathLst>
                <a:path w="75564" h="88264">
                  <a:moveTo>
                    <a:pt x="75229" y="0"/>
                  </a:moveTo>
                  <a:lnTo>
                    <a:pt x="0" y="0"/>
                  </a:lnTo>
                  <a:lnTo>
                    <a:pt x="0" y="88064"/>
                  </a:lnTo>
                  <a:lnTo>
                    <a:pt x="75229" y="88064"/>
                  </a:lnTo>
                  <a:lnTo>
                    <a:pt x="75229" y="0"/>
                  </a:lnTo>
                  <a:close/>
                </a:path>
              </a:pathLst>
            </a:custGeom>
            <a:solidFill>
              <a:srgbClr val="8080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60255" y="2749006"/>
              <a:ext cx="527685" cy="88265"/>
            </a:xfrm>
            <a:custGeom>
              <a:avLst/>
              <a:gdLst/>
              <a:ahLst/>
              <a:cxnLst/>
              <a:rect l="l" t="t" r="r" b="b"/>
              <a:pathLst>
                <a:path w="527685" h="88264">
                  <a:moveTo>
                    <a:pt x="527577" y="0"/>
                  </a:moveTo>
                  <a:lnTo>
                    <a:pt x="0" y="0"/>
                  </a:lnTo>
                  <a:lnTo>
                    <a:pt x="226662" y="0"/>
                  </a:lnTo>
                  <a:lnTo>
                    <a:pt x="226662" y="88064"/>
                  </a:lnTo>
                  <a:lnTo>
                    <a:pt x="301891" y="88064"/>
                  </a:lnTo>
                  <a:lnTo>
                    <a:pt x="301891" y="0"/>
                  </a:lnTo>
                  <a:lnTo>
                    <a:pt x="527577" y="0"/>
                  </a:lnTo>
                  <a:close/>
                </a:path>
              </a:pathLst>
            </a:custGeom>
            <a:ln w="1172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55814" y="3254886"/>
              <a:ext cx="1130935" cy="755015"/>
            </a:xfrm>
            <a:custGeom>
              <a:avLst/>
              <a:gdLst/>
              <a:ahLst/>
              <a:cxnLst/>
              <a:rect l="l" t="t" r="r" b="b"/>
              <a:pathLst>
                <a:path w="1130934" h="755014">
                  <a:moveTo>
                    <a:pt x="1130382" y="205483"/>
                  </a:moveTo>
                  <a:lnTo>
                    <a:pt x="684874" y="428579"/>
                  </a:lnTo>
                  <a:lnTo>
                    <a:pt x="636106" y="446379"/>
                  </a:lnTo>
                  <a:lnTo>
                    <a:pt x="589662" y="468788"/>
                  </a:lnTo>
                  <a:lnTo>
                    <a:pt x="545852" y="495555"/>
                  </a:lnTo>
                  <a:lnTo>
                    <a:pt x="504984" y="526428"/>
                  </a:lnTo>
                  <a:lnTo>
                    <a:pt x="467368" y="561153"/>
                  </a:lnTo>
                  <a:lnTo>
                    <a:pt x="433312" y="599478"/>
                  </a:lnTo>
                  <a:lnTo>
                    <a:pt x="403127" y="641152"/>
                  </a:lnTo>
                  <a:lnTo>
                    <a:pt x="377120" y="685921"/>
                  </a:lnTo>
                  <a:lnTo>
                    <a:pt x="377120" y="754416"/>
                  </a:lnTo>
                  <a:lnTo>
                    <a:pt x="1130382" y="377698"/>
                  </a:lnTo>
                  <a:lnTo>
                    <a:pt x="1130382" y="205483"/>
                  </a:lnTo>
                  <a:close/>
                </a:path>
                <a:path w="1130934" h="755014">
                  <a:moveTo>
                    <a:pt x="308730" y="239730"/>
                  </a:moveTo>
                  <a:lnTo>
                    <a:pt x="259199" y="252842"/>
                  </a:lnTo>
                  <a:lnTo>
                    <a:pt x="211993" y="271424"/>
                  </a:lnTo>
                  <a:lnTo>
                    <a:pt x="167511" y="295165"/>
                  </a:lnTo>
                  <a:lnTo>
                    <a:pt x="126155" y="323757"/>
                  </a:lnTo>
                  <a:lnTo>
                    <a:pt x="88325" y="356890"/>
                  </a:lnTo>
                  <a:lnTo>
                    <a:pt x="54422" y="394254"/>
                  </a:lnTo>
                  <a:lnTo>
                    <a:pt x="24846" y="435540"/>
                  </a:lnTo>
                  <a:lnTo>
                    <a:pt x="0" y="480438"/>
                  </a:lnTo>
                  <a:lnTo>
                    <a:pt x="377120" y="685921"/>
                  </a:lnTo>
                  <a:lnTo>
                    <a:pt x="403127" y="641152"/>
                  </a:lnTo>
                  <a:lnTo>
                    <a:pt x="433312" y="599478"/>
                  </a:lnTo>
                  <a:lnTo>
                    <a:pt x="467368" y="561153"/>
                  </a:lnTo>
                  <a:lnTo>
                    <a:pt x="504984" y="526428"/>
                  </a:lnTo>
                  <a:lnTo>
                    <a:pt x="545852" y="495555"/>
                  </a:lnTo>
                  <a:lnTo>
                    <a:pt x="589662" y="468788"/>
                  </a:lnTo>
                  <a:lnTo>
                    <a:pt x="636106" y="446379"/>
                  </a:lnTo>
                  <a:lnTo>
                    <a:pt x="684874" y="428579"/>
                  </a:lnTo>
                  <a:lnTo>
                    <a:pt x="308730" y="239730"/>
                  </a:lnTo>
                  <a:close/>
                </a:path>
                <a:path w="1130934" h="755014">
                  <a:moveTo>
                    <a:pt x="599875" y="0"/>
                  </a:moveTo>
                  <a:lnTo>
                    <a:pt x="393729" y="102741"/>
                  </a:lnTo>
                  <a:lnTo>
                    <a:pt x="770849" y="291590"/>
                  </a:lnTo>
                  <a:lnTo>
                    <a:pt x="976017" y="188847"/>
                  </a:lnTo>
                  <a:lnTo>
                    <a:pt x="684874" y="43052"/>
                  </a:lnTo>
                  <a:lnTo>
                    <a:pt x="685309" y="42893"/>
                  </a:lnTo>
                  <a:lnTo>
                    <a:pt x="599875" y="0"/>
                  </a:lnTo>
                  <a:close/>
                </a:path>
                <a:path w="1130934" h="755014">
                  <a:moveTo>
                    <a:pt x="754240" y="17612"/>
                  </a:moveTo>
                  <a:lnTo>
                    <a:pt x="685309" y="42893"/>
                  </a:lnTo>
                  <a:lnTo>
                    <a:pt x="976017" y="188847"/>
                  </a:lnTo>
                  <a:lnTo>
                    <a:pt x="976017" y="282783"/>
                  </a:lnTo>
                  <a:lnTo>
                    <a:pt x="1130382" y="205483"/>
                  </a:lnTo>
                  <a:lnTo>
                    <a:pt x="754240" y="17612"/>
                  </a:lnTo>
                  <a:close/>
                </a:path>
              </a:pathLst>
            </a:custGeom>
            <a:solidFill>
              <a:srgbClr val="FF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55813" y="3254886"/>
              <a:ext cx="1130935" cy="755015"/>
            </a:xfrm>
            <a:custGeom>
              <a:avLst/>
              <a:gdLst/>
              <a:ahLst/>
              <a:cxnLst/>
              <a:rect l="l" t="t" r="r" b="b"/>
              <a:pathLst>
                <a:path w="1130934" h="755014">
                  <a:moveTo>
                    <a:pt x="0" y="480439"/>
                  </a:moveTo>
                  <a:lnTo>
                    <a:pt x="377119" y="685922"/>
                  </a:lnTo>
                  <a:lnTo>
                    <a:pt x="403126" y="641152"/>
                  </a:lnTo>
                  <a:lnTo>
                    <a:pt x="433312" y="599479"/>
                  </a:lnTo>
                  <a:lnTo>
                    <a:pt x="467367" y="561153"/>
                  </a:lnTo>
                  <a:lnTo>
                    <a:pt x="504984" y="526428"/>
                  </a:lnTo>
                  <a:lnTo>
                    <a:pt x="545851" y="495556"/>
                  </a:lnTo>
                  <a:lnTo>
                    <a:pt x="589661" y="468789"/>
                  </a:lnTo>
                  <a:lnTo>
                    <a:pt x="636105" y="446379"/>
                  </a:lnTo>
                  <a:lnTo>
                    <a:pt x="684873" y="428579"/>
                  </a:lnTo>
                  <a:lnTo>
                    <a:pt x="308730" y="239730"/>
                  </a:lnTo>
                  <a:lnTo>
                    <a:pt x="259199" y="252842"/>
                  </a:lnTo>
                  <a:lnTo>
                    <a:pt x="211992" y="271424"/>
                  </a:lnTo>
                  <a:lnTo>
                    <a:pt x="167510" y="295166"/>
                  </a:lnTo>
                  <a:lnTo>
                    <a:pt x="126154" y="323758"/>
                  </a:lnTo>
                  <a:lnTo>
                    <a:pt x="88324" y="356891"/>
                  </a:lnTo>
                  <a:lnTo>
                    <a:pt x="54421" y="394255"/>
                  </a:lnTo>
                  <a:lnTo>
                    <a:pt x="24846" y="435541"/>
                  </a:lnTo>
                  <a:lnTo>
                    <a:pt x="0" y="480439"/>
                  </a:lnTo>
                  <a:close/>
                </a:path>
                <a:path w="1130934" h="755014">
                  <a:moveTo>
                    <a:pt x="393728" y="102741"/>
                  </a:moveTo>
                  <a:lnTo>
                    <a:pt x="770848" y="291590"/>
                  </a:lnTo>
                  <a:lnTo>
                    <a:pt x="976017" y="188848"/>
                  </a:lnTo>
                  <a:lnTo>
                    <a:pt x="599874" y="0"/>
                  </a:lnTo>
                  <a:lnTo>
                    <a:pt x="393728" y="102741"/>
                  </a:lnTo>
                  <a:close/>
                </a:path>
                <a:path w="1130934" h="755014">
                  <a:moveTo>
                    <a:pt x="1130382" y="205483"/>
                  </a:moveTo>
                  <a:lnTo>
                    <a:pt x="754239" y="17612"/>
                  </a:lnTo>
                  <a:lnTo>
                    <a:pt x="684873" y="43053"/>
                  </a:lnTo>
                  <a:lnTo>
                    <a:pt x="976017" y="188848"/>
                  </a:lnTo>
                  <a:lnTo>
                    <a:pt x="976017" y="282784"/>
                  </a:lnTo>
                  <a:lnTo>
                    <a:pt x="1130382" y="205483"/>
                  </a:lnTo>
                  <a:close/>
                </a:path>
                <a:path w="1130934" h="755014">
                  <a:moveTo>
                    <a:pt x="377119" y="754417"/>
                  </a:moveTo>
                  <a:lnTo>
                    <a:pt x="1130382" y="377697"/>
                  </a:lnTo>
                  <a:lnTo>
                    <a:pt x="1130382" y="205483"/>
                  </a:lnTo>
                  <a:lnTo>
                    <a:pt x="684873" y="428579"/>
                  </a:lnTo>
                  <a:lnTo>
                    <a:pt x="636105" y="446379"/>
                  </a:lnTo>
                  <a:lnTo>
                    <a:pt x="589661" y="468789"/>
                  </a:lnTo>
                  <a:lnTo>
                    <a:pt x="545851" y="495556"/>
                  </a:lnTo>
                  <a:lnTo>
                    <a:pt x="504984" y="526428"/>
                  </a:lnTo>
                  <a:lnTo>
                    <a:pt x="467367" y="561153"/>
                  </a:lnTo>
                  <a:lnTo>
                    <a:pt x="433312" y="599479"/>
                  </a:lnTo>
                  <a:lnTo>
                    <a:pt x="403126" y="641152"/>
                  </a:lnTo>
                  <a:lnTo>
                    <a:pt x="377119" y="685922"/>
                  </a:lnTo>
                  <a:lnTo>
                    <a:pt x="377119" y="754417"/>
                  </a:lnTo>
                  <a:close/>
                </a:path>
              </a:pathLst>
            </a:custGeom>
            <a:ln w="3911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64544" y="3357628"/>
              <a:ext cx="770890" cy="326390"/>
            </a:xfrm>
            <a:custGeom>
              <a:avLst/>
              <a:gdLst/>
              <a:ahLst/>
              <a:cxnLst/>
              <a:rect l="l" t="t" r="r" b="b"/>
              <a:pathLst>
                <a:path w="770890" h="326389">
                  <a:moveTo>
                    <a:pt x="84998" y="0"/>
                  </a:moveTo>
                  <a:lnTo>
                    <a:pt x="0" y="136988"/>
                  </a:lnTo>
                  <a:lnTo>
                    <a:pt x="376143" y="325837"/>
                  </a:lnTo>
                  <a:lnTo>
                    <a:pt x="462118" y="188849"/>
                  </a:lnTo>
                  <a:lnTo>
                    <a:pt x="84998" y="0"/>
                  </a:lnTo>
                  <a:close/>
                </a:path>
                <a:path w="770890" h="326389">
                  <a:moveTo>
                    <a:pt x="667287" y="86105"/>
                  </a:moveTo>
                  <a:lnTo>
                    <a:pt x="462118" y="188849"/>
                  </a:lnTo>
                  <a:lnTo>
                    <a:pt x="376143" y="325837"/>
                  </a:lnTo>
                  <a:lnTo>
                    <a:pt x="770849" y="129160"/>
                  </a:lnTo>
                  <a:lnTo>
                    <a:pt x="667287" y="86105"/>
                  </a:lnTo>
                  <a:close/>
                </a:path>
              </a:pathLst>
            </a:custGeom>
            <a:solidFill>
              <a:srgbClr val="010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64543" y="3357628"/>
              <a:ext cx="770890" cy="326390"/>
            </a:xfrm>
            <a:custGeom>
              <a:avLst/>
              <a:gdLst/>
              <a:ahLst/>
              <a:cxnLst/>
              <a:rect l="l" t="t" r="r" b="b"/>
              <a:pathLst>
                <a:path w="770890" h="326389">
                  <a:moveTo>
                    <a:pt x="0" y="136988"/>
                  </a:moveTo>
                  <a:lnTo>
                    <a:pt x="84998" y="0"/>
                  </a:lnTo>
                  <a:lnTo>
                    <a:pt x="462118" y="188848"/>
                  </a:lnTo>
                  <a:lnTo>
                    <a:pt x="376142" y="325837"/>
                  </a:lnTo>
                  <a:lnTo>
                    <a:pt x="0" y="136988"/>
                  </a:lnTo>
                  <a:close/>
                </a:path>
                <a:path w="770890" h="326389">
                  <a:moveTo>
                    <a:pt x="462118" y="188848"/>
                  </a:moveTo>
                  <a:lnTo>
                    <a:pt x="667287" y="86107"/>
                  </a:lnTo>
                  <a:lnTo>
                    <a:pt x="770848" y="129160"/>
                  </a:lnTo>
                  <a:lnTo>
                    <a:pt x="376142" y="325837"/>
                  </a:lnTo>
                  <a:lnTo>
                    <a:pt x="462118" y="188848"/>
                  </a:lnTo>
                  <a:close/>
                </a:path>
              </a:pathLst>
            </a:custGeom>
            <a:ln w="3911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53104" y="3614971"/>
              <a:ext cx="496570" cy="394335"/>
            </a:xfrm>
            <a:custGeom>
              <a:avLst/>
              <a:gdLst/>
              <a:ahLst/>
              <a:cxnLst/>
              <a:rect l="l" t="t" r="r" b="b"/>
              <a:pathLst>
                <a:path w="496570" h="394335">
                  <a:moveTo>
                    <a:pt x="50803" y="223095"/>
                  </a:moveTo>
                  <a:lnTo>
                    <a:pt x="30912" y="229807"/>
                  </a:lnTo>
                  <a:lnTo>
                    <a:pt x="14777" y="248170"/>
                  </a:lnTo>
                  <a:lnTo>
                    <a:pt x="3953" y="275522"/>
                  </a:lnTo>
                  <a:lnTo>
                    <a:pt x="0" y="309203"/>
                  </a:lnTo>
                  <a:lnTo>
                    <a:pt x="3953" y="342319"/>
                  </a:lnTo>
                  <a:lnTo>
                    <a:pt x="14777" y="369380"/>
                  </a:lnTo>
                  <a:lnTo>
                    <a:pt x="30912" y="387635"/>
                  </a:lnTo>
                  <a:lnTo>
                    <a:pt x="50803" y="394332"/>
                  </a:lnTo>
                  <a:lnTo>
                    <a:pt x="70847" y="387635"/>
                  </a:lnTo>
                  <a:lnTo>
                    <a:pt x="87319" y="369380"/>
                  </a:lnTo>
                  <a:lnTo>
                    <a:pt x="98478" y="342319"/>
                  </a:lnTo>
                  <a:lnTo>
                    <a:pt x="102585" y="309203"/>
                  </a:lnTo>
                  <a:lnTo>
                    <a:pt x="98478" y="275522"/>
                  </a:lnTo>
                  <a:lnTo>
                    <a:pt x="87319" y="248170"/>
                  </a:lnTo>
                  <a:lnTo>
                    <a:pt x="70847" y="229807"/>
                  </a:lnTo>
                  <a:lnTo>
                    <a:pt x="50803" y="223095"/>
                  </a:lnTo>
                  <a:close/>
                </a:path>
                <a:path w="496570" h="394335">
                  <a:moveTo>
                    <a:pt x="444533" y="0"/>
                  </a:moveTo>
                  <a:lnTo>
                    <a:pt x="424641" y="6711"/>
                  </a:lnTo>
                  <a:lnTo>
                    <a:pt x="408505" y="25073"/>
                  </a:lnTo>
                  <a:lnTo>
                    <a:pt x="397682" y="52425"/>
                  </a:lnTo>
                  <a:lnTo>
                    <a:pt x="393729" y="86107"/>
                  </a:lnTo>
                  <a:lnTo>
                    <a:pt x="397682" y="119222"/>
                  </a:lnTo>
                  <a:lnTo>
                    <a:pt x="408505" y="146284"/>
                  </a:lnTo>
                  <a:lnTo>
                    <a:pt x="424641" y="164539"/>
                  </a:lnTo>
                  <a:lnTo>
                    <a:pt x="444533" y="171236"/>
                  </a:lnTo>
                  <a:lnTo>
                    <a:pt x="464576" y="164539"/>
                  </a:lnTo>
                  <a:lnTo>
                    <a:pt x="481048" y="146284"/>
                  </a:lnTo>
                  <a:lnTo>
                    <a:pt x="492207" y="119222"/>
                  </a:lnTo>
                  <a:lnTo>
                    <a:pt x="496313" y="86107"/>
                  </a:lnTo>
                  <a:lnTo>
                    <a:pt x="492207" y="52425"/>
                  </a:lnTo>
                  <a:lnTo>
                    <a:pt x="481048" y="25073"/>
                  </a:lnTo>
                  <a:lnTo>
                    <a:pt x="464576" y="6711"/>
                  </a:lnTo>
                  <a:lnTo>
                    <a:pt x="4445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7247" y="3832211"/>
              <a:ext cx="114296" cy="1829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0976" y="3609115"/>
              <a:ext cx="114296" cy="18294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955814" y="3735325"/>
              <a:ext cx="377190" cy="274320"/>
            </a:xfrm>
            <a:custGeom>
              <a:avLst/>
              <a:gdLst/>
              <a:ahLst/>
              <a:cxnLst/>
              <a:rect l="l" t="t" r="r" b="b"/>
              <a:pathLst>
                <a:path w="377190" h="274320">
                  <a:moveTo>
                    <a:pt x="0" y="0"/>
                  </a:moveTo>
                  <a:lnTo>
                    <a:pt x="0" y="85129"/>
                  </a:lnTo>
                  <a:lnTo>
                    <a:pt x="377120" y="273978"/>
                  </a:lnTo>
                  <a:lnTo>
                    <a:pt x="377120" y="20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55813" y="3735325"/>
              <a:ext cx="377190" cy="274320"/>
            </a:xfrm>
            <a:custGeom>
              <a:avLst/>
              <a:gdLst/>
              <a:ahLst/>
              <a:cxnLst/>
              <a:rect l="l" t="t" r="r" b="b"/>
              <a:pathLst>
                <a:path w="377190" h="274320">
                  <a:moveTo>
                    <a:pt x="0" y="0"/>
                  </a:moveTo>
                  <a:lnTo>
                    <a:pt x="0" y="85128"/>
                  </a:lnTo>
                  <a:lnTo>
                    <a:pt x="377119" y="273977"/>
                  </a:lnTo>
                  <a:lnTo>
                    <a:pt x="377119" y="205483"/>
                  </a:lnTo>
                  <a:lnTo>
                    <a:pt x="0" y="0"/>
                  </a:lnTo>
                  <a:close/>
                </a:path>
              </a:pathLst>
            </a:custGeom>
            <a:ln w="3912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77019" y="2263674"/>
              <a:ext cx="3474720" cy="1010919"/>
            </a:xfrm>
            <a:custGeom>
              <a:avLst/>
              <a:gdLst/>
              <a:ahLst/>
              <a:cxnLst/>
              <a:rect l="l" t="t" r="r" b="b"/>
              <a:pathLst>
                <a:path w="3474720" h="1010920">
                  <a:moveTo>
                    <a:pt x="0" y="0"/>
                  </a:moveTo>
                  <a:lnTo>
                    <a:pt x="2211915" y="0"/>
                  </a:lnTo>
                  <a:lnTo>
                    <a:pt x="3474192" y="1010782"/>
                  </a:lnTo>
                </a:path>
              </a:pathLst>
            </a:custGeom>
            <a:ln w="3913">
              <a:solidFill>
                <a:srgbClr val="01010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7995" y="3238251"/>
              <a:ext cx="72297" cy="6751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735639" y="2367394"/>
              <a:ext cx="3231515" cy="925194"/>
            </a:xfrm>
            <a:custGeom>
              <a:avLst/>
              <a:gdLst/>
              <a:ahLst/>
              <a:cxnLst/>
              <a:rect l="l" t="t" r="r" b="b"/>
              <a:pathLst>
                <a:path w="3231515" h="925195">
                  <a:moveTo>
                    <a:pt x="0" y="0"/>
                  </a:moveTo>
                  <a:lnTo>
                    <a:pt x="3230920" y="924674"/>
                  </a:lnTo>
                </a:path>
              </a:pathLst>
            </a:custGeom>
            <a:ln w="3913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2136" y="3255864"/>
              <a:ext cx="72297" cy="6360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156724" y="4192281"/>
              <a:ext cx="561975" cy="339725"/>
            </a:xfrm>
            <a:custGeom>
              <a:avLst/>
              <a:gdLst/>
              <a:ahLst/>
              <a:cxnLst/>
              <a:rect l="l" t="t" r="r" b="b"/>
              <a:pathLst>
                <a:path w="561975" h="339725">
                  <a:moveTo>
                    <a:pt x="457234" y="0"/>
                  </a:moveTo>
                  <a:lnTo>
                    <a:pt x="0" y="339537"/>
                  </a:lnTo>
                  <a:lnTo>
                    <a:pt x="218847" y="339537"/>
                  </a:lnTo>
                  <a:lnTo>
                    <a:pt x="266695" y="333096"/>
                  </a:lnTo>
                  <a:lnTo>
                    <a:pt x="313295" y="321954"/>
                  </a:lnTo>
                  <a:lnTo>
                    <a:pt x="358315" y="306272"/>
                  </a:lnTo>
                  <a:lnTo>
                    <a:pt x="401423" y="286209"/>
                  </a:lnTo>
                  <a:lnTo>
                    <a:pt x="442287" y="261926"/>
                  </a:lnTo>
                  <a:lnTo>
                    <a:pt x="480575" y="233584"/>
                  </a:lnTo>
                  <a:lnTo>
                    <a:pt x="515955" y="201344"/>
                  </a:lnTo>
                  <a:lnTo>
                    <a:pt x="548095" y="165365"/>
                  </a:lnTo>
                  <a:lnTo>
                    <a:pt x="561712" y="123244"/>
                  </a:lnTo>
                  <a:lnTo>
                    <a:pt x="558109" y="80847"/>
                  </a:lnTo>
                  <a:lnTo>
                    <a:pt x="538752" y="43038"/>
                  </a:lnTo>
                  <a:lnTo>
                    <a:pt x="505106" y="14677"/>
                  </a:lnTo>
                  <a:lnTo>
                    <a:pt x="457234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6724" y="3804691"/>
              <a:ext cx="457234" cy="72516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56724" y="3803820"/>
              <a:ext cx="457834" cy="727075"/>
            </a:xfrm>
            <a:custGeom>
              <a:avLst/>
              <a:gdLst/>
              <a:ahLst/>
              <a:cxnLst/>
              <a:rect l="l" t="t" r="r" b="b"/>
              <a:pathLst>
                <a:path w="457835" h="727075">
                  <a:moveTo>
                    <a:pt x="0" y="727019"/>
                  </a:moveTo>
                  <a:lnTo>
                    <a:pt x="457233" y="461848"/>
                  </a:lnTo>
                  <a:lnTo>
                    <a:pt x="457233" y="0"/>
                  </a:lnTo>
                  <a:lnTo>
                    <a:pt x="0" y="264192"/>
                  </a:lnTo>
                  <a:lnTo>
                    <a:pt x="0" y="727019"/>
                  </a:lnTo>
                  <a:close/>
                </a:path>
              </a:pathLst>
            </a:custGeom>
            <a:ln w="117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6724" y="3804641"/>
              <a:ext cx="457234" cy="32893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156724" y="3803820"/>
              <a:ext cx="457834" cy="330200"/>
            </a:xfrm>
            <a:custGeom>
              <a:avLst/>
              <a:gdLst/>
              <a:ahLst/>
              <a:cxnLst/>
              <a:rect l="l" t="t" r="r" b="b"/>
              <a:pathLst>
                <a:path w="457835" h="330200">
                  <a:moveTo>
                    <a:pt x="0" y="329751"/>
                  </a:moveTo>
                  <a:lnTo>
                    <a:pt x="457233" y="65558"/>
                  </a:lnTo>
                  <a:lnTo>
                    <a:pt x="457233" y="0"/>
                  </a:lnTo>
                  <a:lnTo>
                    <a:pt x="0" y="264192"/>
                  </a:lnTo>
                  <a:lnTo>
                    <a:pt x="0" y="329751"/>
                  </a:lnTo>
                  <a:close/>
                </a:path>
              </a:pathLst>
            </a:custGeom>
            <a:ln w="11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7253" y="3687559"/>
              <a:ext cx="659470" cy="84328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97252" y="3687379"/>
              <a:ext cx="659765" cy="843915"/>
            </a:xfrm>
            <a:custGeom>
              <a:avLst/>
              <a:gdLst/>
              <a:ahLst/>
              <a:cxnLst/>
              <a:rect l="l" t="t" r="r" b="b"/>
              <a:pathLst>
                <a:path w="659764" h="843914">
                  <a:moveTo>
                    <a:pt x="0" y="461848"/>
                  </a:moveTo>
                  <a:lnTo>
                    <a:pt x="0" y="0"/>
                  </a:lnTo>
                  <a:lnTo>
                    <a:pt x="659471" y="380633"/>
                  </a:lnTo>
                  <a:lnTo>
                    <a:pt x="659471" y="843459"/>
                  </a:lnTo>
                  <a:lnTo>
                    <a:pt x="0" y="461848"/>
                  </a:lnTo>
                  <a:close/>
                </a:path>
              </a:pathLst>
            </a:custGeom>
            <a:ln w="11714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7253" y="3687801"/>
              <a:ext cx="659470" cy="44576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497252" y="3687379"/>
              <a:ext cx="659765" cy="446405"/>
            </a:xfrm>
            <a:custGeom>
              <a:avLst/>
              <a:gdLst/>
              <a:ahLst/>
              <a:cxnLst/>
              <a:rect l="l" t="t" r="r" b="b"/>
              <a:pathLst>
                <a:path w="659764" h="446404">
                  <a:moveTo>
                    <a:pt x="0" y="65558"/>
                  </a:moveTo>
                  <a:lnTo>
                    <a:pt x="659471" y="446192"/>
                  </a:lnTo>
                  <a:lnTo>
                    <a:pt x="659471" y="380633"/>
                  </a:lnTo>
                  <a:lnTo>
                    <a:pt x="0" y="0"/>
                  </a:lnTo>
                  <a:lnTo>
                    <a:pt x="0" y="65558"/>
                  </a:lnTo>
                  <a:close/>
                </a:path>
              </a:pathLst>
            </a:custGeom>
            <a:ln w="11719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42542" y="4159770"/>
              <a:ext cx="607689" cy="35051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442541" y="4159012"/>
              <a:ext cx="607695" cy="351790"/>
            </a:xfrm>
            <a:custGeom>
              <a:avLst/>
              <a:gdLst/>
              <a:ahLst/>
              <a:cxnLst/>
              <a:rect l="l" t="t" r="r" b="b"/>
              <a:pathLst>
                <a:path w="607695" h="351789">
                  <a:moveTo>
                    <a:pt x="446486" y="351278"/>
                  </a:moveTo>
                  <a:lnTo>
                    <a:pt x="607690" y="257343"/>
                  </a:lnTo>
                  <a:lnTo>
                    <a:pt x="161204" y="0"/>
                  </a:lnTo>
                  <a:lnTo>
                    <a:pt x="0" y="92956"/>
                  </a:lnTo>
                  <a:lnTo>
                    <a:pt x="446486" y="351278"/>
                  </a:lnTo>
                  <a:close/>
                </a:path>
              </a:pathLst>
            </a:custGeom>
            <a:ln w="117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21678" y="4133042"/>
              <a:ext cx="482635" cy="2717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520700" y="4132593"/>
              <a:ext cx="483870" cy="280035"/>
            </a:xfrm>
            <a:custGeom>
              <a:avLst/>
              <a:gdLst/>
              <a:ahLst/>
              <a:cxnLst/>
              <a:rect l="l" t="t" r="r" b="b"/>
              <a:pathLst>
                <a:path w="483870" h="280035">
                  <a:moveTo>
                    <a:pt x="355626" y="279848"/>
                  </a:moveTo>
                  <a:lnTo>
                    <a:pt x="483612" y="205483"/>
                  </a:lnTo>
                  <a:lnTo>
                    <a:pt x="127986" y="0"/>
                  </a:lnTo>
                  <a:lnTo>
                    <a:pt x="0" y="74365"/>
                  </a:lnTo>
                  <a:lnTo>
                    <a:pt x="355626" y="279848"/>
                  </a:lnTo>
                  <a:close/>
                </a:path>
              </a:pathLst>
            </a:custGeom>
            <a:ln w="117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76327" y="4339055"/>
              <a:ext cx="127986" cy="12524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876326" y="4338076"/>
              <a:ext cx="128270" cy="127635"/>
            </a:xfrm>
            <a:custGeom>
              <a:avLst/>
              <a:gdLst/>
              <a:ahLst/>
              <a:cxnLst/>
              <a:rect l="l" t="t" r="r" b="b"/>
              <a:pathLst>
                <a:path w="128270" h="127635">
                  <a:moveTo>
                    <a:pt x="0" y="127203"/>
                  </a:moveTo>
                  <a:lnTo>
                    <a:pt x="127986" y="52838"/>
                  </a:lnTo>
                  <a:lnTo>
                    <a:pt x="127986" y="0"/>
                  </a:lnTo>
                  <a:lnTo>
                    <a:pt x="0" y="74365"/>
                  </a:lnTo>
                  <a:lnTo>
                    <a:pt x="0" y="127203"/>
                  </a:lnTo>
                  <a:close/>
                </a:path>
              </a:pathLst>
            </a:custGeom>
            <a:ln w="11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89028" y="4417334"/>
              <a:ext cx="161203" cy="14481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889027" y="4416356"/>
              <a:ext cx="161290" cy="146050"/>
            </a:xfrm>
            <a:custGeom>
              <a:avLst/>
              <a:gdLst/>
              <a:ahLst/>
              <a:cxnLst/>
              <a:rect l="l" t="t" r="r" b="b"/>
              <a:pathLst>
                <a:path w="161289" h="146050">
                  <a:moveTo>
                    <a:pt x="0" y="145795"/>
                  </a:moveTo>
                  <a:lnTo>
                    <a:pt x="161204" y="52838"/>
                  </a:lnTo>
                  <a:lnTo>
                    <a:pt x="161204" y="0"/>
                  </a:lnTo>
                  <a:lnTo>
                    <a:pt x="0" y="93935"/>
                  </a:lnTo>
                  <a:lnTo>
                    <a:pt x="0" y="145795"/>
                  </a:lnTo>
                  <a:close/>
                </a:path>
              </a:pathLst>
            </a:custGeom>
            <a:ln w="11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98230" y="3423831"/>
              <a:ext cx="1114751" cy="64515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497252" y="3423187"/>
              <a:ext cx="1116965" cy="645160"/>
            </a:xfrm>
            <a:custGeom>
              <a:avLst/>
              <a:gdLst/>
              <a:ahLst/>
              <a:cxnLst/>
              <a:rect l="l" t="t" r="r" b="b"/>
              <a:pathLst>
                <a:path w="1116964" h="645160">
                  <a:moveTo>
                    <a:pt x="0" y="264192"/>
                  </a:moveTo>
                  <a:lnTo>
                    <a:pt x="151434" y="352257"/>
                  </a:lnTo>
                  <a:lnTo>
                    <a:pt x="23447" y="426622"/>
                  </a:lnTo>
                  <a:lnTo>
                    <a:pt x="379073" y="632105"/>
                  </a:lnTo>
                  <a:lnTo>
                    <a:pt x="507060" y="557740"/>
                  </a:lnTo>
                  <a:lnTo>
                    <a:pt x="659471" y="644826"/>
                  </a:lnTo>
                  <a:lnTo>
                    <a:pt x="1116704" y="380633"/>
                  </a:lnTo>
                  <a:lnTo>
                    <a:pt x="457233" y="0"/>
                  </a:lnTo>
                  <a:lnTo>
                    <a:pt x="0" y="264192"/>
                  </a:lnTo>
                  <a:close/>
                </a:path>
              </a:pathLst>
            </a:custGeom>
            <a:ln w="117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54833" y="4106174"/>
              <a:ext cx="44941" cy="28865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853855" y="4106174"/>
              <a:ext cx="46355" cy="288290"/>
            </a:xfrm>
            <a:custGeom>
              <a:avLst/>
              <a:gdLst/>
              <a:ahLst/>
              <a:cxnLst/>
              <a:rect l="l" t="t" r="r" b="b"/>
              <a:pathLst>
                <a:path w="46354" h="288289">
                  <a:moveTo>
                    <a:pt x="45918" y="272999"/>
                  </a:moveTo>
                  <a:lnTo>
                    <a:pt x="45918" y="0"/>
                  </a:lnTo>
                  <a:lnTo>
                    <a:pt x="0" y="0"/>
                  </a:lnTo>
                  <a:lnTo>
                    <a:pt x="0" y="272999"/>
                  </a:lnTo>
                  <a:lnTo>
                    <a:pt x="1160" y="278594"/>
                  </a:lnTo>
                  <a:lnTo>
                    <a:pt x="5617" y="283273"/>
                  </a:lnTo>
                  <a:lnTo>
                    <a:pt x="12639" y="286484"/>
                  </a:lnTo>
                  <a:lnTo>
                    <a:pt x="21493" y="287676"/>
                  </a:lnTo>
                  <a:lnTo>
                    <a:pt x="30531" y="287217"/>
                  </a:lnTo>
                  <a:lnTo>
                    <a:pt x="38102" y="284741"/>
                  </a:lnTo>
                  <a:lnTo>
                    <a:pt x="43476" y="280796"/>
                  </a:lnTo>
                  <a:lnTo>
                    <a:pt x="45918" y="275934"/>
                  </a:lnTo>
                  <a:lnTo>
                    <a:pt x="45918" y="274956"/>
                  </a:lnTo>
                  <a:lnTo>
                    <a:pt x="45918" y="273977"/>
                  </a:lnTo>
                </a:path>
              </a:pathLst>
            </a:custGeom>
            <a:ln w="3908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23223" y="4064099"/>
              <a:ext cx="45919" cy="28865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923222" y="4064099"/>
              <a:ext cx="46355" cy="288925"/>
            </a:xfrm>
            <a:custGeom>
              <a:avLst/>
              <a:gdLst/>
              <a:ahLst/>
              <a:cxnLst/>
              <a:rect l="l" t="t" r="r" b="b"/>
              <a:pathLst>
                <a:path w="46354" h="288925">
                  <a:moveTo>
                    <a:pt x="45918" y="273977"/>
                  </a:moveTo>
                  <a:lnTo>
                    <a:pt x="45918" y="0"/>
                  </a:lnTo>
                  <a:lnTo>
                    <a:pt x="0" y="0"/>
                  </a:lnTo>
                  <a:lnTo>
                    <a:pt x="0" y="273977"/>
                  </a:lnTo>
                  <a:lnTo>
                    <a:pt x="1007" y="279573"/>
                  </a:lnTo>
                  <a:lnTo>
                    <a:pt x="5129" y="284251"/>
                  </a:lnTo>
                  <a:lnTo>
                    <a:pt x="11815" y="287462"/>
                  </a:lnTo>
                  <a:lnTo>
                    <a:pt x="20516" y="288655"/>
                  </a:lnTo>
                  <a:lnTo>
                    <a:pt x="29569" y="288181"/>
                  </a:lnTo>
                  <a:lnTo>
                    <a:pt x="37247" y="285597"/>
                  </a:lnTo>
                  <a:lnTo>
                    <a:pt x="42911" y="281362"/>
                  </a:lnTo>
                  <a:lnTo>
                    <a:pt x="45918" y="275934"/>
                  </a:lnTo>
                  <a:lnTo>
                    <a:pt x="45918" y="274956"/>
                  </a:lnTo>
                </a:path>
              </a:pathLst>
            </a:custGeom>
            <a:ln w="3908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48057" y="3929066"/>
              <a:ext cx="45918" cy="28865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548056" y="3929067"/>
              <a:ext cx="46355" cy="288925"/>
            </a:xfrm>
            <a:custGeom>
              <a:avLst/>
              <a:gdLst/>
              <a:ahLst/>
              <a:cxnLst/>
              <a:rect l="l" t="t" r="r" b="b"/>
              <a:pathLst>
                <a:path w="46354" h="288925">
                  <a:moveTo>
                    <a:pt x="45918" y="273977"/>
                  </a:moveTo>
                  <a:lnTo>
                    <a:pt x="45918" y="0"/>
                  </a:lnTo>
                  <a:lnTo>
                    <a:pt x="0" y="0"/>
                  </a:lnTo>
                  <a:lnTo>
                    <a:pt x="0" y="273977"/>
                  </a:lnTo>
                  <a:lnTo>
                    <a:pt x="1007" y="279573"/>
                  </a:lnTo>
                  <a:lnTo>
                    <a:pt x="5129" y="284251"/>
                  </a:lnTo>
                  <a:lnTo>
                    <a:pt x="11815" y="287462"/>
                  </a:lnTo>
                  <a:lnTo>
                    <a:pt x="20516" y="288655"/>
                  </a:lnTo>
                  <a:lnTo>
                    <a:pt x="29569" y="288181"/>
                  </a:lnTo>
                  <a:lnTo>
                    <a:pt x="37247" y="285597"/>
                  </a:lnTo>
                  <a:lnTo>
                    <a:pt x="42911" y="281362"/>
                  </a:lnTo>
                  <a:lnTo>
                    <a:pt x="45918" y="275934"/>
                  </a:lnTo>
                  <a:lnTo>
                    <a:pt x="45918" y="274956"/>
                  </a:lnTo>
                </a:path>
              </a:pathLst>
            </a:custGeom>
            <a:ln w="3908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38917" y="3981905"/>
              <a:ext cx="45919" cy="28865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638916" y="3981905"/>
              <a:ext cx="46355" cy="288925"/>
            </a:xfrm>
            <a:custGeom>
              <a:avLst/>
              <a:gdLst/>
              <a:ahLst/>
              <a:cxnLst/>
              <a:rect l="l" t="t" r="r" b="b"/>
              <a:pathLst>
                <a:path w="46354" h="288925">
                  <a:moveTo>
                    <a:pt x="45918" y="273977"/>
                  </a:moveTo>
                  <a:lnTo>
                    <a:pt x="45918" y="0"/>
                  </a:lnTo>
                  <a:lnTo>
                    <a:pt x="0" y="0"/>
                  </a:lnTo>
                  <a:lnTo>
                    <a:pt x="0" y="273977"/>
                  </a:lnTo>
                  <a:lnTo>
                    <a:pt x="1160" y="279435"/>
                  </a:lnTo>
                  <a:lnTo>
                    <a:pt x="5617" y="283884"/>
                  </a:lnTo>
                  <a:lnTo>
                    <a:pt x="12639" y="287049"/>
                  </a:lnTo>
                  <a:lnTo>
                    <a:pt x="21493" y="288655"/>
                  </a:lnTo>
                  <a:lnTo>
                    <a:pt x="30531" y="288181"/>
                  </a:lnTo>
                  <a:lnTo>
                    <a:pt x="38102" y="285597"/>
                  </a:lnTo>
                  <a:lnTo>
                    <a:pt x="43476" y="281362"/>
                  </a:lnTo>
                  <a:lnTo>
                    <a:pt x="45918" y="275934"/>
                  </a:lnTo>
                  <a:lnTo>
                    <a:pt x="45918" y="274956"/>
                  </a:lnTo>
                </a:path>
              </a:pathLst>
            </a:custGeom>
            <a:ln w="3908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54202" y="4048443"/>
              <a:ext cx="44942" cy="28865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754202" y="4048443"/>
              <a:ext cx="45085" cy="288925"/>
            </a:xfrm>
            <a:custGeom>
              <a:avLst/>
              <a:gdLst/>
              <a:ahLst/>
              <a:cxnLst/>
              <a:rect l="l" t="t" r="r" b="b"/>
              <a:pathLst>
                <a:path w="45085" h="288925">
                  <a:moveTo>
                    <a:pt x="44941" y="273977"/>
                  </a:moveTo>
                  <a:lnTo>
                    <a:pt x="44941" y="0"/>
                  </a:lnTo>
                  <a:lnTo>
                    <a:pt x="0" y="0"/>
                  </a:lnTo>
                  <a:lnTo>
                    <a:pt x="0" y="273977"/>
                  </a:lnTo>
                  <a:lnTo>
                    <a:pt x="595" y="279435"/>
                  </a:lnTo>
                  <a:lnTo>
                    <a:pt x="4762" y="283884"/>
                  </a:lnTo>
                  <a:lnTo>
                    <a:pt x="11678" y="287049"/>
                  </a:lnTo>
                  <a:lnTo>
                    <a:pt x="20516" y="288655"/>
                  </a:lnTo>
                  <a:lnTo>
                    <a:pt x="29554" y="288181"/>
                  </a:lnTo>
                  <a:lnTo>
                    <a:pt x="37125" y="285597"/>
                  </a:lnTo>
                  <a:lnTo>
                    <a:pt x="42499" y="281362"/>
                  </a:lnTo>
                  <a:lnTo>
                    <a:pt x="44941" y="275934"/>
                  </a:lnTo>
                  <a:lnTo>
                    <a:pt x="44941" y="274956"/>
                  </a:lnTo>
                </a:path>
              </a:pathLst>
            </a:custGeom>
            <a:ln w="3908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76327" y="3981905"/>
              <a:ext cx="127986" cy="13796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876326" y="3980927"/>
              <a:ext cx="128270" cy="140335"/>
            </a:xfrm>
            <a:custGeom>
              <a:avLst/>
              <a:gdLst/>
              <a:ahLst/>
              <a:cxnLst/>
              <a:rect l="l" t="t" r="r" b="b"/>
              <a:pathLst>
                <a:path w="128270" h="140335">
                  <a:moveTo>
                    <a:pt x="0" y="139924"/>
                  </a:moveTo>
                  <a:lnTo>
                    <a:pt x="127986" y="65558"/>
                  </a:lnTo>
                  <a:lnTo>
                    <a:pt x="127986" y="0"/>
                  </a:lnTo>
                  <a:lnTo>
                    <a:pt x="0" y="74365"/>
                  </a:lnTo>
                  <a:lnTo>
                    <a:pt x="0" y="139924"/>
                  </a:lnTo>
                  <a:close/>
                </a:path>
              </a:pathLst>
            </a:custGeom>
            <a:ln w="117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42541" y="3423187"/>
              <a:ext cx="1171575" cy="1139190"/>
            </a:xfrm>
            <a:custGeom>
              <a:avLst/>
              <a:gdLst/>
              <a:ahLst/>
              <a:cxnLst/>
              <a:rect l="l" t="t" r="r" b="b"/>
              <a:pathLst>
                <a:path w="1171575" h="1139189">
                  <a:moveTo>
                    <a:pt x="54711" y="264192"/>
                  </a:moveTo>
                  <a:lnTo>
                    <a:pt x="54711" y="726040"/>
                  </a:lnTo>
                  <a:lnTo>
                    <a:pt x="105515" y="753438"/>
                  </a:lnTo>
                  <a:lnTo>
                    <a:pt x="105515" y="767137"/>
                  </a:lnTo>
                  <a:lnTo>
                    <a:pt x="0" y="828782"/>
                  </a:lnTo>
                  <a:lnTo>
                    <a:pt x="0" y="881621"/>
                  </a:lnTo>
                  <a:lnTo>
                    <a:pt x="446486" y="1138964"/>
                  </a:lnTo>
                  <a:lnTo>
                    <a:pt x="607690" y="1046007"/>
                  </a:lnTo>
                  <a:lnTo>
                    <a:pt x="714182" y="1107652"/>
                  </a:lnTo>
                  <a:lnTo>
                    <a:pt x="1171416" y="842481"/>
                  </a:lnTo>
                  <a:lnTo>
                    <a:pt x="1171416" y="380633"/>
                  </a:lnTo>
                  <a:lnTo>
                    <a:pt x="511945" y="0"/>
                  </a:lnTo>
                  <a:lnTo>
                    <a:pt x="54711" y="264192"/>
                  </a:lnTo>
                  <a:close/>
                </a:path>
              </a:pathLst>
            </a:custGeom>
            <a:ln w="16279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20701" y="4206958"/>
              <a:ext cx="355625" cy="25734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42542" y="4201099"/>
              <a:ext cx="446486" cy="36105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442541" y="4251969"/>
              <a:ext cx="447040" cy="310515"/>
            </a:xfrm>
            <a:custGeom>
              <a:avLst/>
              <a:gdLst/>
              <a:ahLst/>
              <a:cxnLst/>
              <a:rect l="l" t="t" r="r" b="b"/>
              <a:pathLst>
                <a:path w="447039" h="310514">
                  <a:moveTo>
                    <a:pt x="0" y="52838"/>
                  </a:moveTo>
                  <a:lnTo>
                    <a:pt x="446486" y="310181"/>
                  </a:lnTo>
                  <a:lnTo>
                    <a:pt x="446486" y="258321"/>
                  </a:lnTo>
                  <a:lnTo>
                    <a:pt x="0" y="0"/>
                  </a:lnTo>
                  <a:lnTo>
                    <a:pt x="0" y="52838"/>
                  </a:lnTo>
                  <a:close/>
                </a:path>
              </a:pathLst>
            </a:custGeom>
            <a:ln w="11719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20701" y="3849809"/>
              <a:ext cx="355625" cy="27006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520700" y="3849809"/>
              <a:ext cx="356235" cy="271145"/>
            </a:xfrm>
            <a:custGeom>
              <a:avLst/>
              <a:gdLst/>
              <a:ahLst/>
              <a:cxnLst/>
              <a:rect l="l" t="t" r="r" b="b"/>
              <a:pathLst>
                <a:path w="356235" h="271145">
                  <a:moveTo>
                    <a:pt x="0" y="64580"/>
                  </a:moveTo>
                  <a:lnTo>
                    <a:pt x="355626" y="271042"/>
                  </a:lnTo>
                  <a:lnTo>
                    <a:pt x="355626" y="205483"/>
                  </a:lnTo>
                  <a:lnTo>
                    <a:pt x="0" y="0"/>
                  </a:lnTo>
                  <a:lnTo>
                    <a:pt x="0" y="64580"/>
                  </a:lnTo>
                  <a:close/>
                </a:path>
              </a:pathLst>
            </a:custGeom>
            <a:ln w="11718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18400" y="2367394"/>
              <a:ext cx="3406140" cy="1567815"/>
            </a:xfrm>
            <a:custGeom>
              <a:avLst/>
              <a:gdLst/>
              <a:ahLst/>
              <a:cxnLst/>
              <a:rect l="l" t="t" r="r" b="b"/>
              <a:pathLst>
                <a:path w="3406140" h="1567814">
                  <a:moveTo>
                    <a:pt x="0" y="0"/>
                  </a:moveTo>
                  <a:lnTo>
                    <a:pt x="575449" y="1567543"/>
                  </a:lnTo>
                  <a:lnTo>
                    <a:pt x="3405802" y="1053835"/>
                  </a:lnTo>
                </a:path>
              </a:pathLst>
            </a:custGeom>
            <a:ln w="3913">
              <a:solidFill>
                <a:srgbClr val="010101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01733" y="3391875"/>
              <a:ext cx="71319" cy="65558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4238792" y="2966791"/>
            <a:ext cx="6604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5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12411" y="3181080"/>
            <a:ext cx="6604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15" dirty="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42070" y="2863749"/>
            <a:ext cx="168656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35" dirty="0">
                <a:latin typeface="Symbol"/>
                <a:cs typeface="Symbol"/>
              </a:rPr>
              <a:t></a:t>
            </a:r>
            <a:r>
              <a:rPr sz="1150" spc="-35" dirty="0">
                <a:latin typeface="Times New Roman"/>
                <a:cs typeface="Times New Roman"/>
              </a:rPr>
              <a:t>  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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Line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of 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sig</a:t>
            </a:r>
            <a:r>
              <a:rPr sz="1100" i="1" spc="-5" dirty="0">
                <a:latin typeface="Times New Roman"/>
                <a:cs typeface="Times New Roman"/>
              </a:rPr>
              <a:t>h</a:t>
            </a:r>
            <a:r>
              <a:rPr sz="1100" i="1" dirty="0">
                <a:latin typeface="Times New Roman"/>
                <a:cs typeface="Times New Roman"/>
              </a:rPr>
              <a:t>t</a:t>
            </a:r>
            <a:r>
              <a:rPr sz="1100" i="1" spc="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p</a:t>
            </a:r>
            <a:r>
              <a:rPr sz="1100" i="1" spc="-5" dirty="0">
                <a:latin typeface="Times New Roman"/>
                <a:cs typeface="Times New Roman"/>
              </a:rPr>
              <a:t>a</a:t>
            </a:r>
            <a:r>
              <a:rPr sz="1100" i="1" dirty="0">
                <a:latin typeface="Times New Roman"/>
                <a:cs typeface="Times New Roman"/>
              </a:rPr>
              <a:t>th</a:t>
            </a:r>
            <a:r>
              <a:rPr sz="1100" i="1" spc="-75" dirty="0">
                <a:latin typeface="Times New Roman"/>
                <a:cs typeface="Times New Roman"/>
              </a:rPr>
              <a:t> </a:t>
            </a:r>
            <a:r>
              <a:rPr sz="1100" i="1" spc="-315" dirty="0">
                <a:latin typeface="Times New Roman"/>
                <a:cs typeface="Times New Roman"/>
              </a:rPr>
              <a:t>g</a:t>
            </a:r>
            <a:r>
              <a:rPr sz="1500" spc="-450" baseline="2777" dirty="0">
                <a:latin typeface="Arial MT"/>
                <a:cs typeface="Arial MT"/>
              </a:rPr>
              <a:t>T</a:t>
            </a:r>
            <a:r>
              <a:rPr sz="1100" i="1" spc="-240" dirty="0">
                <a:latin typeface="Times New Roman"/>
                <a:cs typeface="Times New Roman"/>
              </a:rPr>
              <a:t>a</a:t>
            </a:r>
            <a:r>
              <a:rPr sz="1500" spc="-157" baseline="2777" dirty="0">
                <a:latin typeface="Arial MT"/>
                <a:cs typeface="Arial MT"/>
              </a:rPr>
              <a:t>r</a:t>
            </a:r>
            <a:r>
              <a:rPr sz="1100" i="1" spc="-204" dirty="0">
                <a:latin typeface="Times New Roman"/>
                <a:cs typeface="Times New Roman"/>
              </a:rPr>
              <a:t>i</a:t>
            </a:r>
            <a:r>
              <a:rPr sz="1500" spc="-525" baseline="2777" dirty="0">
                <a:latin typeface="Arial MT"/>
                <a:cs typeface="Arial MT"/>
              </a:rPr>
              <a:t>e</a:t>
            </a:r>
            <a:r>
              <a:rPr sz="1100" i="1" spc="-195" dirty="0">
                <a:latin typeface="Times New Roman"/>
                <a:cs typeface="Times New Roman"/>
              </a:rPr>
              <a:t>n</a:t>
            </a:r>
            <a:r>
              <a:rPr sz="1500" spc="15" baseline="2777" dirty="0">
                <a:latin typeface="Arial MT"/>
                <a:cs typeface="Arial MT"/>
              </a:rPr>
              <a:t>e</a:t>
            </a:r>
            <a:endParaRPr sz="1500" baseline="2777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38161" y="3078039"/>
            <a:ext cx="89916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25" dirty="0">
                <a:latin typeface="Symbol"/>
                <a:cs typeface="Symbol"/>
              </a:rPr>
              <a:t></a:t>
            </a:r>
            <a:r>
              <a:rPr sz="1150" spc="5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Symbol"/>
                <a:cs typeface="Symbol"/>
              </a:rPr>
              <a:t>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i="1" spc="15" dirty="0">
                <a:latin typeface="Times New Roman"/>
                <a:cs typeface="Times New Roman"/>
              </a:rPr>
              <a:t>Pathdelay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90640" y="3069418"/>
            <a:ext cx="63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06619" y="2772699"/>
            <a:ext cx="143510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Symbol"/>
                <a:cs typeface="Symbol"/>
              </a:rPr>
              <a:t></a:t>
            </a:r>
            <a:r>
              <a:rPr sz="900" spc="-7" baseline="-23148" dirty="0">
                <a:latin typeface="Times New Roman"/>
                <a:cs typeface="Times New Roman"/>
              </a:rPr>
              <a:t>1 </a:t>
            </a:r>
            <a:r>
              <a:rPr sz="900" spc="89" baseline="-23148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Symbol"/>
                <a:cs typeface="Symbol"/>
              </a:rPr>
              <a:t>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Seconda</a:t>
            </a:r>
            <a:r>
              <a:rPr sz="1000" i="1" spc="15" dirty="0">
                <a:latin typeface="Times New Roman"/>
                <a:cs typeface="Times New Roman"/>
              </a:rPr>
              <a:t>ry</a:t>
            </a:r>
            <a:r>
              <a:rPr sz="1000" i="1" spc="50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pat</a:t>
            </a:r>
            <a:r>
              <a:rPr sz="1000" i="1" spc="15" dirty="0">
                <a:latin typeface="Times New Roman"/>
                <a:cs typeface="Times New Roman"/>
              </a:rPr>
              <a:t>h</a:t>
            </a:r>
            <a:r>
              <a:rPr sz="1000" i="1" spc="-60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g</a:t>
            </a:r>
            <a:r>
              <a:rPr sz="1000" i="1" spc="20" dirty="0">
                <a:latin typeface="Times New Roman"/>
                <a:cs typeface="Times New Roman"/>
              </a:rPr>
              <a:t>a</a:t>
            </a:r>
            <a:r>
              <a:rPr sz="1000" i="1" dirty="0">
                <a:latin typeface="Times New Roman"/>
                <a:cs typeface="Times New Roman"/>
              </a:rPr>
              <a:t>i</a:t>
            </a:r>
            <a:r>
              <a:rPr sz="1000" i="1" spc="1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28111" y="2973290"/>
            <a:ext cx="140779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Symbol"/>
                <a:cs typeface="Symbol"/>
              </a:rPr>
              <a:t></a:t>
            </a:r>
            <a:r>
              <a:rPr sz="1100" spc="-30" dirty="0">
                <a:latin typeface="Times New Roman"/>
                <a:cs typeface="Times New Roman"/>
              </a:rPr>
              <a:t>  </a:t>
            </a:r>
            <a:r>
              <a:rPr sz="1100" spc="-130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Symbol"/>
                <a:cs typeface="Symbol"/>
              </a:rPr>
              <a:t>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Second</a:t>
            </a:r>
            <a:r>
              <a:rPr sz="1000" i="1" spc="20" dirty="0">
                <a:latin typeface="Times New Roman"/>
                <a:cs typeface="Times New Roman"/>
              </a:rPr>
              <a:t>a</a:t>
            </a:r>
            <a:r>
              <a:rPr sz="1000" i="1" spc="5" dirty="0">
                <a:latin typeface="Times New Roman"/>
                <a:cs typeface="Times New Roman"/>
              </a:rPr>
              <a:t>r</a:t>
            </a:r>
            <a:r>
              <a:rPr sz="1000" i="1" spc="15" dirty="0">
                <a:latin typeface="Times New Roman"/>
                <a:cs typeface="Times New Roman"/>
              </a:rPr>
              <a:t>y</a:t>
            </a:r>
            <a:r>
              <a:rPr sz="1000" i="1" spc="50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pat</a:t>
            </a:r>
            <a:r>
              <a:rPr sz="1000" i="1" spc="15" dirty="0">
                <a:latin typeface="Times New Roman"/>
                <a:cs typeface="Times New Roman"/>
              </a:rPr>
              <a:t>h</a:t>
            </a:r>
            <a:r>
              <a:rPr sz="1000" i="1" spc="-110" dirty="0">
                <a:latin typeface="Times New Roman"/>
                <a:cs typeface="Times New Roman"/>
              </a:rPr>
              <a:t> </a:t>
            </a:r>
            <a:r>
              <a:rPr sz="1000" i="1" spc="10" dirty="0">
                <a:latin typeface="Times New Roman"/>
                <a:cs typeface="Times New Roman"/>
              </a:rPr>
              <a:t>delay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006709" y="3977315"/>
            <a:ext cx="6350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i="1" spc="1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79351" y="4205301"/>
            <a:ext cx="6350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i="1" spc="1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04125" y="3868102"/>
            <a:ext cx="157670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25" dirty="0">
                <a:latin typeface="Symbol"/>
                <a:cs typeface="Symbol"/>
              </a:rPr>
              <a:t></a:t>
            </a:r>
            <a:r>
              <a:rPr sz="1200" spc="-2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Symbol"/>
                <a:cs typeface="Symbol"/>
              </a:rPr>
              <a:t>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i="1" spc="5" dirty="0">
                <a:latin typeface="Times New Roman"/>
                <a:cs typeface="Times New Roman"/>
              </a:rPr>
              <a:t>S</a:t>
            </a:r>
            <a:r>
              <a:rPr sz="1150" i="1" spc="-10" dirty="0">
                <a:latin typeface="Times New Roman"/>
                <a:cs typeface="Times New Roman"/>
              </a:rPr>
              <a:t>ec</a:t>
            </a:r>
            <a:r>
              <a:rPr sz="1150" i="1" spc="5" dirty="0">
                <a:latin typeface="Times New Roman"/>
                <a:cs typeface="Times New Roman"/>
              </a:rPr>
              <a:t>ond</a:t>
            </a:r>
            <a:r>
              <a:rPr sz="1150" i="1" spc="-5" dirty="0">
                <a:latin typeface="Times New Roman"/>
                <a:cs typeface="Times New Roman"/>
              </a:rPr>
              <a:t>a</a:t>
            </a:r>
            <a:r>
              <a:rPr sz="1150" i="1" spc="10" dirty="0">
                <a:latin typeface="Times New Roman"/>
                <a:cs typeface="Times New Roman"/>
              </a:rPr>
              <a:t>r</a:t>
            </a:r>
            <a:r>
              <a:rPr sz="1150" i="1" spc="5" dirty="0">
                <a:latin typeface="Times New Roman"/>
                <a:cs typeface="Times New Roman"/>
              </a:rPr>
              <a:t>y</a:t>
            </a:r>
            <a:r>
              <a:rPr sz="1150" i="1" spc="45" dirty="0">
                <a:latin typeface="Times New Roman"/>
                <a:cs typeface="Times New Roman"/>
              </a:rPr>
              <a:t> </a:t>
            </a:r>
            <a:r>
              <a:rPr sz="1150" i="1" spc="5" dirty="0">
                <a:latin typeface="Times New Roman"/>
                <a:cs typeface="Times New Roman"/>
              </a:rPr>
              <a:t>p</a:t>
            </a:r>
            <a:r>
              <a:rPr sz="1150" i="1" spc="-5" dirty="0">
                <a:latin typeface="Times New Roman"/>
                <a:cs typeface="Times New Roman"/>
              </a:rPr>
              <a:t>a</a:t>
            </a:r>
            <a:r>
              <a:rPr sz="1150" i="1" spc="5" dirty="0">
                <a:latin typeface="Times New Roman"/>
                <a:cs typeface="Times New Roman"/>
              </a:rPr>
              <a:t>th</a:t>
            </a:r>
            <a:r>
              <a:rPr sz="1150" i="1" spc="-75" dirty="0">
                <a:latin typeface="Times New Roman"/>
                <a:cs typeface="Times New Roman"/>
              </a:rPr>
              <a:t> </a:t>
            </a:r>
            <a:r>
              <a:rPr sz="1150" i="1" spc="5" dirty="0">
                <a:latin typeface="Times New Roman"/>
                <a:cs typeface="Times New Roman"/>
              </a:rPr>
              <a:t>gain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99240" y="4096091"/>
            <a:ext cx="160337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5" dirty="0">
                <a:latin typeface="Symbol"/>
                <a:cs typeface="Symbol"/>
              </a:rPr>
              <a:t></a:t>
            </a:r>
            <a:r>
              <a:rPr sz="1200" spc="61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Symbol"/>
                <a:cs typeface="Symbol"/>
              </a:rPr>
              <a:t>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Secondary</a:t>
            </a:r>
            <a:r>
              <a:rPr sz="1150" i="1" spc="35" dirty="0">
                <a:latin typeface="Times New Roman"/>
                <a:cs typeface="Times New Roman"/>
              </a:rPr>
              <a:t> </a:t>
            </a:r>
            <a:r>
              <a:rPr sz="1150" i="1" spc="20" dirty="0">
                <a:latin typeface="Times New Roman"/>
                <a:cs typeface="Times New Roman"/>
              </a:rPr>
              <a:t>pathdelay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266148" y="2067017"/>
            <a:ext cx="520065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5" dirty="0">
                <a:latin typeface="Arial MT"/>
                <a:cs typeface="Arial MT"/>
              </a:rPr>
              <a:t>Faded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path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675951" y="3680550"/>
            <a:ext cx="861060" cy="142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5" dirty="0">
                <a:latin typeface="Arial MT"/>
                <a:cs typeface="Arial MT"/>
              </a:rPr>
              <a:t>Reflected</a:t>
            </a:r>
            <a:r>
              <a:rPr sz="750" spc="-45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multipath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68107" y="5060491"/>
            <a:ext cx="5071110" cy="821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635"/>
              </a:lnSpc>
              <a:spcBef>
                <a:spcPts val="95"/>
              </a:spcBef>
            </a:pPr>
            <a:r>
              <a:rPr sz="2200" i="1" spc="25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spc="13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h</a:t>
            </a:r>
            <a:r>
              <a:rPr sz="2200" spc="30" dirty="0">
                <a:latin typeface="Times New Roman"/>
                <a:cs typeface="Times New Roman"/>
              </a:rPr>
              <a:t>(</a:t>
            </a:r>
            <a:r>
              <a:rPr sz="2200" spc="60" dirty="0">
                <a:latin typeface="Times New Roman"/>
                <a:cs typeface="Times New Roman"/>
              </a:rPr>
              <a:t>0</a:t>
            </a:r>
            <a:r>
              <a:rPr sz="2200" spc="95" dirty="0">
                <a:latin typeface="Times New Roman"/>
                <a:cs typeface="Times New Roman"/>
              </a:rPr>
              <a:t>)</a:t>
            </a:r>
            <a:r>
              <a:rPr sz="2200" i="1" spc="70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spc="13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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h</a:t>
            </a:r>
            <a:r>
              <a:rPr sz="2200" spc="-185" dirty="0">
                <a:latin typeface="Times New Roman"/>
                <a:cs typeface="Times New Roman"/>
              </a:rPr>
              <a:t>(</a:t>
            </a:r>
            <a:r>
              <a:rPr sz="2200" spc="-120" dirty="0">
                <a:latin typeface="Times New Roman"/>
                <a:cs typeface="Times New Roman"/>
              </a:rPr>
              <a:t>1</a:t>
            </a:r>
            <a:r>
              <a:rPr sz="2200" spc="95" dirty="0">
                <a:latin typeface="Times New Roman"/>
                <a:cs typeface="Times New Roman"/>
              </a:rPr>
              <a:t>)</a:t>
            </a:r>
            <a:r>
              <a:rPr sz="2200" i="1" spc="70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spc="-5" dirty="0">
                <a:latin typeface="Times New Roman"/>
                <a:cs typeface="Times New Roman"/>
              </a:rPr>
              <a:t>t</a:t>
            </a:r>
            <a:r>
              <a:rPr sz="2200" i="1" spc="-13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Symbol"/>
                <a:cs typeface="Symbol"/>
              </a:rPr>
              <a:t></a:t>
            </a:r>
            <a:r>
              <a:rPr sz="2200" spc="-120" dirty="0">
                <a:latin typeface="Times New Roman"/>
                <a:cs typeface="Times New Roman"/>
              </a:rPr>
              <a:t>1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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h</a:t>
            </a:r>
            <a:r>
              <a:rPr sz="2200" spc="30" dirty="0">
                <a:latin typeface="Times New Roman"/>
                <a:cs typeface="Times New Roman"/>
              </a:rPr>
              <a:t>(</a:t>
            </a:r>
            <a:r>
              <a:rPr sz="2200" spc="60" dirty="0">
                <a:latin typeface="Times New Roman"/>
                <a:cs typeface="Times New Roman"/>
              </a:rPr>
              <a:t>2</a:t>
            </a:r>
            <a:r>
              <a:rPr sz="2200" spc="95" dirty="0">
                <a:latin typeface="Times New Roman"/>
                <a:cs typeface="Times New Roman"/>
              </a:rPr>
              <a:t>)</a:t>
            </a:r>
            <a:r>
              <a:rPr sz="2200" i="1" spc="70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spc="-5" dirty="0">
                <a:latin typeface="Times New Roman"/>
                <a:cs typeface="Times New Roman"/>
              </a:rPr>
              <a:t>t</a:t>
            </a:r>
            <a:r>
              <a:rPr sz="2200" i="1" spc="-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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2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Symbol"/>
                <a:cs typeface="Symbol"/>
              </a:rPr>
              <a:t></a:t>
            </a:r>
            <a:r>
              <a:rPr sz="2200" spc="-5" dirty="0">
                <a:latin typeface="Lucida Sans Unicode"/>
                <a:cs typeface="Lucida Sans Unicode"/>
              </a:rPr>
              <a:t></a:t>
            </a:r>
            <a:endParaRPr sz="2200" dirty="0">
              <a:latin typeface="Lucida Sans Unicode"/>
              <a:cs typeface="Lucida Sans Unicode"/>
            </a:endParaRPr>
          </a:p>
          <a:p>
            <a:pPr marR="803910" algn="ctr">
              <a:lnSpc>
                <a:spcPts val="3954"/>
              </a:lnSpc>
            </a:pP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4950" spc="179" baseline="-5892" dirty="0">
                <a:latin typeface="Symbol"/>
                <a:cs typeface="Symbol"/>
              </a:rPr>
              <a:t></a:t>
            </a:r>
            <a:r>
              <a:rPr sz="2200" i="1" spc="25" dirty="0">
                <a:latin typeface="Times New Roman"/>
                <a:cs typeface="Times New Roman"/>
              </a:rPr>
              <a:t>h</a:t>
            </a:r>
            <a:r>
              <a:rPr sz="2200" spc="-145" dirty="0">
                <a:latin typeface="Times New Roman"/>
                <a:cs typeface="Times New Roman"/>
              </a:rPr>
              <a:t>(</a:t>
            </a:r>
            <a:r>
              <a:rPr sz="2200" spc="75" dirty="0">
                <a:latin typeface="Symbol"/>
                <a:cs typeface="Symbol"/>
              </a:rPr>
              <a:t></a:t>
            </a:r>
            <a:r>
              <a:rPr sz="2200" spc="95" dirty="0">
                <a:latin typeface="Times New Roman"/>
                <a:cs typeface="Times New Roman"/>
              </a:rPr>
              <a:t>)</a:t>
            </a:r>
            <a:r>
              <a:rPr sz="2200" i="1" spc="70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spc="-5" dirty="0">
                <a:latin typeface="Times New Roman"/>
                <a:cs typeface="Times New Roman"/>
              </a:rPr>
              <a:t>t</a:t>
            </a:r>
            <a:r>
              <a:rPr sz="2200" i="1" spc="-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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Symbol"/>
                <a:cs typeface="Symbol"/>
              </a:rPr>
              <a:t>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i="1" spc="25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spc="13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lang="en-US" sz="2200" spc="-515" dirty="0">
                <a:latin typeface="Symbol"/>
                <a:cs typeface="Times New Roman"/>
              </a:rPr>
              <a:t>*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i="1" spc="70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spc="13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8463" y="5948880"/>
            <a:ext cx="12446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50" spc="10" dirty="0">
                <a:latin typeface="Symbol"/>
                <a:cs typeface="Symbol"/>
              </a:rPr>
              <a:t>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914436" y="6086246"/>
            <a:ext cx="1475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77933C"/>
                </a:solidFill>
                <a:latin typeface="Trebuchet MS"/>
                <a:cs typeface="Trebuchet MS"/>
              </a:rPr>
              <a:t>time-domain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802867" y="5406236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⟺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312912" y="5339669"/>
            <a:ext cx="201930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i="1" spc="-5" dirty="0">
                <a:latin typeface="Times New Roman"/>
                <a:cs typeface="Times New Roman"/>
              </a:rPr>
              <a:t>Y</a:t>
            </a:r>
            <a:r>
              <a:rPr sz="2200" i="1" spc="-2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f</a:t>
            </a:r>
            <a:r>
              <a:rPr sz="2200" i="1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Symbol"/>
                <a:cs typeface="Symbol"/>
              </a:rPr>
              <a:t>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H</a:t>
            </a:r>
            <a:r>
              <a:rPr sz="2200" i="1" spc="-3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f</a:t>
            </a:r>
            <a:r>
              <a:rPr sz="2200" i="1" spc="-120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)</a:t>
            </a:r>
            <a:r>
              <a:rPr sz="2200" i="1" spc="160" dirty="0">
                <a:latin typeface="Times New Roman"/>
                <a:cs typeface="Times New Roman"/>
              </a:rPr>
              <a:t>X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f</a:t>
            </a:r>
            <a:r>
              <a:rPr sz="2200" i="1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339979" y="6014237"/>
            <a:ext cx="2093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77933C"/>
                </a:solidFill>
                <a:latin typeface="Trebuchet MS"/>
                <a:cs typeface="Trebuchet MS"/>
              </a:rPr>
              <a:t>frequency-domain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83567" y="3337999"/>
            <a:ext cx="2228215" cy="706120"/>
            <a:chOff x="683567" y="3337999"/>
            <a:chExt cx="2228215" cy="706120"/>
          </a:xfrm>
        </p:grpSpPr>
        <p:sp>
          <p:nvSpPr>
            <p:cNvPr id="89" name="object 89"/>
            <p:cNvSpPr/>
            <p:nvPr/>
          </p:nvSpPr>
          <p:spPr>
            <a:xfrm>
              <a:off x="683567" y="4032649"/>
              <a:ext cx="2228215" cy="3810"/>
            </a:xfrm>
            <a:custGeom>
              <a:avLst/>
              <a:gdLst/>
              <a:ahLst/>
              <a:cxnLst/>
              <a:rect l="l" t="t" r="r" b="b"/>
              <a:pathLst>
                <a:path w="2228215" h="3810">
                  <a:moveTo>
                    <a:pt x="0" y="0"/>
                  </a:moveTo>
                  <a:lnTo>
                    <a:pt x="0" y="3665"/>
                  </a:lnTo>
                  <a:lnTo>
                    <a:pt x="2228209" y="3665"/>
                  </a:lnTo>
                  <a:lnTo>
                    <a:pt x="22282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119794" y="3372827"/>
              <a:ext cx="0" cy="661670"/>
            </a:xfrm>
            <a:custGeom>
              <a:avLst/>
              <a:gdLst/>
              <a:ahLst/>
              <a:cxnLst/>
              <a:rect l="l" t="t" r="r" b="b"/>
              <a:pathLst>
                <a:path h="661670">
                  <a:moveTo>
                    <a:pt x="0" y="661654"/>
                  </a:moveTo>
                  <a:lnTo>
                    <a:pt x="0" y="0"/>
                  </a:lnTo>
                </a:path>
              </a:pathLst>
            </a:custGeom>
            <a:ln w="18471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84728" y="3337999"/>
              <a:ext cx="69208" cy="68731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2227134" y="3703654"/>
              <a:ext cx="0" cy="330835"/>
            </a:xfrm>
            <a:custGeom>
              <a:avLst/>
              <a:gdLst/>
              <a:ahLst/>
              <a:cxnLst/>
              <a:rect l="l" t="t" r="r" b="b"/>
              <a:pathLst>
                <a:path h="330835">
                  <a:moveTo>
                    <a:pt x="0" y="330827"/>
                  </a:moveTo>
                  <a:lnTo>
                    <a:pt x="0" y="0"/>
                  </a:lnTo>
                </a:path>
              </a:pathLst>
            </a:custGeom>
            <a:ln w="18471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92990" y="3668826"/>
              <a:ext cx="69208" cy="6964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2670993" y="3847532"/>
              <a:ext cx="0" cy="187325"/>
            </a:xfrm>
            <a:custGeom>
              <a:avLst/>
              <a:gdLst/>
              <a:ahLst/>
              <a:cxnLst/>
              <a:rect l="l" t="t" r="r" b="b"/>
              <a:pathLst>
                <a:path h="187325">
                  <a:moveTo>
                    <a:pt x="0" y="186949"/>
                  </a:moveTo>
                  <a:lnTo>
                    <a:pt x="0" y="0"/>
                  </a:lnTo>
                </a:path>
              </a:pathLst>
            </a:custGeom>
            <a:ln w="18471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35926" y="3812705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4" h="69214">
                  <a:moveTo>
                    <a:pt x="35065" y="0"/>
                  </a:moveTo>
                  <a:lnTo>
                    <a:pt x="21411" y="2734"/>
                  </a:lnTo>
                  <a:lnTo>
                    <a:pt x="10265" y="10195"/>
                  </a:lnTo>
                  <a:lnTo>
                    <a:pt x="2753" y="21264"/>
                  </a:lnTo>
                  <a:lnTo>
                    <a:pt x="0" y="34824"/>
                  </a:lnTo>
                  <a:lnTo>
                    <a:pt x="2753" y="47854"/>
                  </a:lnTo>
                  <a:lnTo>
                    <a:pt x="10265" y="58651"/>
                  </a:lnTo>
                  <a:lnTo>
                    <a:pt x="21411" y="66010"/>
                  </a:lnTo>
                  <a:lnTo>
                    <a:pt x="35065" y="68731"/>
                  </a:lnTo>
                  <a:lnTo>
                    <a:pt x="48576" y="66010"/>
                  </a:lnTo>
                  <a:lnTo>
                    <a:pt x="59404" y="58651"/>
                  </a:lnTo>
                  <a:lnTo>
                    <a:pt x="66599" y="47854"/>
                  </a:lnTo>
                  <a:lnTo>
                    <a:pt x="69208" y="34824"/>
                  </a:lnTo>
                  <a:lnTo>
                    <a:pt x="66599" y="21264"/>
                  </a:lnTo>
                  <a:lnTo>
                    <a:pt x="59404" y="10195"/>
                  </a:lnTo>
                  <a:lnTo>
                    <a:pt x="48576" y="2734"/>
                  </a:lnTo>
                  <a:lnTo>
                    <a:pt x="35065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46650" y="3593684"/>
              <a:ext cx="227965" cy="218440"/>
            </a:xfrm>
            <a:custGeom>
              <a:avLst/>
              <a:gdLst/>
              <a:ahLst/>
              <a:cxnLst/>
              <a:rect l="l" t="t" r="r" b="b"/>
              <a:pathLst>
                <a:path w="227965" h="218439">
                  <a:moveTo>
                    <a:pt x="0" y="0"/>
                  </a:moveTo>
                  <a:lnTo>
                    <a:pt x="0" y="218107"/>
                  </a:lnTo>
                </a:path>
                <a:path w="227965" h="218439">
                  <a:moveTo>
                    <a:pt x="227927" y="0"/>
                  </a:moveTo>
                  <a:lnTo>
                    <a:pt x="227927" y="218107"/>
                  </a:lnTo>
                </a:path>
              </a:pathLst>
            </a:custGeom>
            <a:ln w="9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1119794" y="4216845"/>
            <a:ext cx="1107440" cy="78105"/>
            <a:chOff x="1119794" y="4216845"/>
            <a:chExt cx="1107440" cy="78105"/>
          </a:xfrm>
        </p:grpSpPr>
        <p:sp>
          <p:nvSpPr>
            <p:cNvPr id="98" name="object 98"/>
            <p:cNvSpPr/>
            <p:nvPr/>
          </p:nvSpPr>
          <p:spPr>
            <a:xfrm>
              <a:off x="1119794" y="4255338"/>
              <a:ext cx="1049655" cy="0"/>
            </a:xfrm>
            <a:custGeom>
              <a:avLst/>
              <a:gdLst/>
              <a:ahLst/>
              <a:cxnLst/>
              <a:rect l="l" t="t" r="r" b="b"/>
              <a:pathLst>
                <a:path w="1049655">
                  <a:moveTo>
                    <a:pt x="0" y="0"/>
                  </a:moveTo>
                  <a:lnTo>
                    <a:pt x="1049204" y="0"/>
                  </a:lnTo>
                </a:path>
              </a:pathLst>
            </a:custGeom>
            <a:ln w="11012">
              <a:solidFill>
                <a:srgbClr val="0101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49619" y="4216845"/>
              <a:ext cx="77514" cy="77895"/>
            </a:xfrm>
            <a:prstGeom prst="rect">
              <a:avLst/>
            </a:prstGeom>
          </p:spPr>
        </p:pic>
      </p:grpSp>
      <p:pic>
        <p:nvPicPr>
          <p:cNvPr id="100" name="object 10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593478" y="4437702"/>
            <a:ext cx="77514" cy="76979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816855" y="3542963"/>
            <a:ext cx="25654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00" spc="30" dirty="0">
                <a:latin typeface="Symbol"/>
                <a:cs typeface="Symbol"/>
              </a:rPr>
              <a:t></a:t>
            </a:r>
            <a:r>
              <a:rPr sz="1200" spc="44" baseline="-24305" dirty="0">
                <a:latin typeface="Times New Roman"/>
                <a:cs typeface="Times New Roman"/>
              </a:rPr>
              <a:t>0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961372" y="3746726"/>
            <a:ext cx="210820" cy="218440"/>
          </a:xfrm>
          <a:custGeom>
            <a:avLst/>
            <a:gdLst/>
            <a:ahLst/>
            <a:cxnLst/>
            <a:rect l="l" t="t" r="r" b="b"/>
            <a:pathLst>
              <a:path w="210819" h="218439">
                <a:moveTo>
                  <a:pt x="0" y="0"/>
                </a:moveTo>
                <a:lnTo>
                  <a:pt x="0" y="218107"/>
                </a:lnTo>
              </a:path>
              <a:path w="210819" h="218439">
                <a:moveTo>
                  <a:pt x="210394" y="0"/>
                </a:moveTo>
                <a:lnTo>
                  <a:pt x="210394" y="218107"/>
                </a:lnTo>
              </a:path>
            </a:pathLst>
          </a:custGeom>
          <a:ln w="9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2074171" y="3830615"/>
            <a:ext cx="7874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1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397849" y="3746726"/>
            <a:ext cx="233679" cy="218440"/>
          </a:xfrm>
          <a:custGeom>
            <a:avLst/>
            <a:gdLst/>
            <a:ahLst/>
            <a:cxnLst/>
            <a:rect l="l" t="t" r="r" b="b"/>
            <a:pathLst>
              <a:path w="233680" h="218439">
                <a:moveTo>
                  <a:pt x="0" y="0"/>
                </a:moveTo>
                <a:lnTo>
                  <a:pt x="0" y="218107"/>
                </a:lnTo>
              </a:path>
              <a:path w="233680" h="218439">
                <a:moveTo>
                  <a:pt x="233464" y="0"/>
                </a:moveTo>
                <a:lnTo>
                  <a:pt x="233464" y="218107"/>
                </a:lnTo>
              </a:path>
            </a:pathLst>
          </a:custGeom>
          <a:ln w="90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2521721" y="3830615"/>
            <a:ext cx="7302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i="1" spc="15" dirty="0">
                <a:latin typeface="Times New Roman"/>
                <a:cs typeface="Times New Roman"/>
              </a:rPr>
              <a:t>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957900" y="3696005"/>
            <a:ext cx="57785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7675" algn="l"/>
              </a:tabLst>
            </a:pPr>
            <a:r>
              <a:rPr sz="1500" spc="-35" dirty="0">
                <a:latin typeface="Symbol"/>
                <a:cs typeface="Symbol"/>
              </a:rPr>
              <a:t></a:t>
            </a:r>
            <a:r>
              <a:rPr sz="1500" spc="-35" dirty="0">
                <a:latin typeface="Times New Roman"/>
                <a:cs typeface="Times New Roman"/>
              </a:rPr>
              <a:t>	</a:t>
            </a:r>
            <a:r>
              <a:rPr sz="1500" spc="-30" dirty="0">
                <a:latin typeface="Symbol"/>
                <a:cs typeface="Symbol"/>
              </a:rPr>
              <a:t>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552313" y="4021937"/>
            <a:ext cx="24066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latin typeface="Symbol"/>
                <a:cs typeface="Symbol"/>
              </a:rPr>
              <a:t></a:t>
            </a:r>
            <a:r>
              <a:rPr sz="1200" baseline="-27777" dirty="0">
                <a:latin typeface="Times New Roman"/>
                <a:cs typeface="Times New Roman"/>
              </a:rPr>
              <a:t>1</a:t>
            </a:r>
            <a:endParaRPr sz="1200" baseline="-27777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107094" y="4340037"/>
            <a:ext cx="151765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65250" algn="l"/>
              </a:tabLst>
            </a:pPr>
            <a:r>
              <a:rPr sz="800" u="sng" spc="5" dirty="0">
                <a:uFill>
                  <a:solidFill>
                    <a:srgbClr val="010101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" i="1" u="sng" spc="15" dirty="0">
                <a:uFill>
                  <a:solidFill>
                    <a:srgbClr val="010101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800" i="1" u="sng" spc="-75" dirty="0">
                <a:uFill>
                  <a:solidFill>
                    <a:srgbClr val="010101"/>
                  </a:solidFill>
                </a:uFill>
                <a:latin typeface="Times New Roman"/>
                <a:cs typeface="Times New Roman"/>
              </a:rPr>
              <a:t> 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338087" y="4214996"/>
            <a:ext cx="13779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Symbol"/>
                <a:cs typeface="Symbol"/>
              </a:rPr>
              <a:t>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16661" y="4202574"/>
            <a:ext cx="7874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" spc="15" dirty="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95776" y="4077533"/>
            <a:ext cx="1384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Symbol"/>
                <a:cs typeface="Symbol"/>
              </a:rPr>
              <a:t>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410" y="337907"/>
            <a:ext cx="7031048" cy="46267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4572" y="5367327"/>
            <a:ext cx="839025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z="2600" spc="-5" dirty="0">
                <a:latin typeface="Trebuchet MS"/>
                <a:cs typeface="Trebuchet MS"/>
              </a:rPr>
              <a:t>Current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symbol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+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delayed-version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symbol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ts val="3110"/>
              </a:lnSpc>
            </a:pPr>
            <a:r>
              <a:rPr sz="2600" dirty="0">
                <a:solidFill>
                  <a:srgbClr val="77933C"/>
                </a:solidFill>
                <a:latin typeface="Wingdings"/>
                <a:cs typeface="Wingdings"/>
              </a:rPr>
              <a:t></a:t>
            </a:r>
            <a:r>
              <a:rPr sz="2600" spc="135" dirty="0">
                <a:solidFill>
                  <a:srgbClr val="77933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89A24C"/>
                </a:solidFill>
                <a:latin typeface="Trebuchet MS"/>
                <a:cs typeface="Trebuchet MS"/>
              </a:rPr>
              <a:t>Signals</a:t>
            </a:r>
            <a:r>
              <a:rPr sz="2600" spc="5" dirty="0">
                <a:solidFill>
                  <a:srgbClr val="89A24C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89A24C"/>
                </a:solidFill>
                <a:latin typeface="Trebuchet MS"/>
                <a:cs typeface="Trebuchet MS"/>
              </a:rPr>
              <a:t>are</a:t>
            </a:r>
            <a:r>
              <a:rPr sz="2600" spc="5" dirty="0">
                <a:solidFill>
                  <a:srgbClr val="89A24C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89A24C"/>
                </a:solidFill>
                <a:latin typeface="Trebuchet MS"/>
                <a:cs typeface="Trebuchet MS"/>
              </a:rPr>
              <a:t>deconstructive</a:t>
            </a:r>
            <a:r>
              <a:rPr sz="2600" spc="5" dirty="0">
                <a:solidFill>
                  <a:srgbClr val="89A24C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89A24C"/>
                </a:solidFill>
                <a:latin typeface="Trebuchet MS"/>
                <a:cs typeface="Trebuchet MS"/>
              </a:rPr>
              <a:t>in</a:t>
            </a:r>
            <a:r>
              <a:rPr sz="2600" spc="5" dirty="0">
                <a:solidFill>
                  <a:srgbClr val="89A24C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89A24C"/>
                </a:solidFill>
                <a:latin typeface="Trebuchet MS"/>
                <a:cs typeface="Trebuchet MS"/>
              </a:rPr>
              <a:t>only</a:t>
            </a:r>
            <a:r>
              <a:rPr sz="2600" spc="5" dirty="0">
                <a:solidFill>
                  <a:srgbClr val="89A24C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89A24C"/>
                </a:solidFill>
                <a:latin typeface="Trebuchet MS"/>
                <a:cs typeface="Trebuchet MS"/>
              </a:rPr>
              <a:t>certain</a:t>
            </a:r>
            <a:r>
              <a:rPr sz="2600" spc="5" dirty="0">
                <a:solidFill>
                  <a:srgbClr val="89A24C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89A24C"/>
                </a:solidFill>
                <a:latin typeface="Trebuchet MS"/>
                <a:cs typeface="Trebuchet MS"/>
              </a:rPr>
              <a:t>frequencies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1214" y="244872"/>
            <a:ext cx="65671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9515" algn="l"/>
              </a:tabLst>
            </a:pPr>
            <a:r>
              <a:rPr dirty="0"/>
              <a:t>F</a:t>
            </a:r>
            <a:r>
              <a:rPr spc="-5" dirty="0"/>
              <a:t>r</a:t>
            </a:r>
            <a:r>
              <a:rPr dirty="0"/>
              <a:t>eq</a:t>
            </a:r>
            <a:r>
              <a:rPr spc="-5" dirty="0"/>
              <a:t>u</a:t>
            </a:r>
            <a:r>
              <a:rPr dirty="0"/>
              <a:t>e</a:t>
            </a:r>
            <a:r>
              <a:rPr spc="-5" dirty="0"/>
              <a:t>nc</a:t>
            </a:r>
            <a:r>
              <a:rPr dirty="0"/>
              <a:t>y 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c</a:t>
            </a:r>
            <a:r>
              <a:rPr dirty="0"/>
              <a:t>t</a:t>
            </a:r>
            <a:r>
              <a:rPr spc="-5" dirty="0"/>
              <a:t>iv</a:t>
            </a:r>
            <a:r>
              <a:rPr dirty="0"/>
              <a:t>e	</a:t>
            </a:r>
            <a:r>
              <a:rPr spc="-190" dirty="0"/>
              <a:t>F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in</a:t>
            </a:r>
            <a:r>
              <a:rPr dirty="0"/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893" y="950840"/>
            <a:ext cx="7679587" cy="25289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4256" y="3610082"/>
            <a:ext cx="4541998" cy="23836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9317" y="6054307"/>
            <a:ext cx="786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Frequency</a:t>
            </a:r>
            <a:r>
              <a:rPr sz="2400" spc="5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selective</a:t>
            </a:r>
            <a:r>
              <a:rPr sz="2400" spc="10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7933C"/>
                </a:solidFill>
                <a:latin typeface="Calibri"/>
                <a:cs typeface="Calibri"/>
              </a:rPr>
              <a:t>fading: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10" dirty="0">
                <a:latin typeface="Calibri"/>
                <a:cs typeface="Calibri"/>
              </a:rPr>
              <a:t>sub-­‐carriers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aﬀected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878" y="244872"/>
            <a:ext cx="72409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</a:t>
            </a:r>
            <a:r>
              <a:rPr spc="-30" dirty="0"/>
              <a:t> </a:t>
            </a:r>
            <a:r>
              <a:rPr spc="-5" dirty="0"/>
              <a:t>Symbol</a:t>
            </a:r>
            <a:r>
              <a:rPr spc="-20" dirty="0"/>
              <a:t> </a:t>
            </a:r>
            <a:r>
              <a:rPr spc="-5" dirty="0"/>
              <a:t>Interference</a:t>
            </a:r>
            <a:r>
              <a:rPr spc="-25" dirty="0"/>
              <a:t> </a:t>
            </a:r>
            <a:r>
              <a:rPr spc="-5" dirty="0"/>
              <a:t>(ISI)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157764"/>
            <a:ext cx="788670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" dirty="0">
                <a:latin typeface="Trebuchet MS"/>
                <a:cs typeface="Trebuchet MS"/>
              </a:rPr>
              <a:t> delayed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version</a:t>
            </a:r>
            <a:r>
              <a:rPr sz="3200" dirty="0">
                <a:latin typeface="Trebuchet MS"/>
                <a:cs typeface="Trebuchet MS"/>
              </a:rPr>
              <a:t> of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symbol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overlaps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with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the adjacent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symbol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9" y="3558063"/>
            <a:ext cx="7249795" cy="100838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5080" indent="-342900">
              <a:lnSpc>
                <a:spcPct val="101600"/>
              </a:lnSpc>
              <a:spcBef>
                <a:spcPts val="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One </a:t>
            </a:r>
            <a:r>
              <a:rPr sz="3200" dirty="0">
                <a:latin typeface="Trebuchet MS"/>
                <a:cs typeface="Trebuchet MS"/>
              </a:rPr>
              <a:t>simple </a:t>
            </a:r>
            <a:r>
              <a:rPr sz="3200" spc="-5" dirty="0">
                <a:latin typeface="Trebuchet MS"/>
                <a:cs typeface="Trebuchet MS"/>
              </a:rPr>
              <a:t>solution </a:t>
            </a:r>
            <a:r>
              <a:rPr sz="3200" dirty="0">
                <a:latin typeface="Trebuchet MS"/>
                <a:cs typeface="Trebuchet MS"/>
              </a:rPr>
              <a:t>to avoid </a:t>
            </a:r>
            <a:r>
              <a:rPr sz="3200" spc="-5" dirty="0">
                <a:latin typeface="Trebuchet MS"/>
                <a:cs typeface="Trebuchet MS"/>
              </a:rPr>
              <a:t>this is </a:t>
            </a:r>
            <a:r>
              <a:rPr sz="3200" dirty="0">
                <a:latin typeface="Trebuchet MS"/>
                <a:cs typeface="Trebuchet MS"/>
              </a:rPr>
              <a:t>to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introduce </a:t>
            </a:r>
            <a:r>
              <a:rPr sz="3200" dirty="0">
                <a:latin typeface="Trebuchet MS"/>
                <a:cs typeface="Trebuchet MS"/>
              </a:rPr>
              <a:t>a </a:t>
            </a:r>
            <a:r>
              <a:rPr sz="3200" spc="-5" dirty="0">
                <a:latin typeface="Trebuchet MS"/>
                <a:cs typeface="Trebuchet MS"/>
              </a:rPr>
              <a:t>guard-band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22386" y="2411363"/>
            <a:ext cx="4076700" cy="1142365"/>
            <a:chOff x="2522386" y="2411363"/>
            <a:chExt cx="4076700" cy="1142365"/>
          </a:xfrm>
        </p:grpSpPr>
        <p:sp>
          <p:nvSpPr>
            <p:cNvPr id="6" name="object 6"/>
            <p:cNvSpPr/>
            <p:nvPr/>
          </p:nvSpPr>
          <p:spPr>
            <a:xfrm>
              <a:off x="2829623" y="2432735"/>
              <a:ext cx="3198495" cy="1120775"/>
            </a:xfrm>
            <a:custGeom>
              <a:avLst/>
              <a:gdLst/>
              <a:ahLst/>
              <a:cxnLst/>
              <a:rect l="l" t="t" r="r" b="b"/>
              <a:pathLst>
                <a:path w="3198495" h="1120775">
                  <a:moveTo>
                    <a:pt x="228434" y="0"/>
                  </a:moveTo>
                  <a:lnTo>
                    <a:pt x="0" y="0"/>
                  </a:lnTo>
                  <a:lnTo>
                    <a:pt x="0" y="1086104"/>
                  </a:lnTo>
                  <a:lnTo>
                    <a:pt x="228434" y="1086104"/>
                  </a:lnTo>
                  <a:lnTo>
                    <a:pt x="228434" y="0"/>
                  </a:lnTo>
                  <a:close/>
                </a:path>
                <a:path w="3198495" h="1120775">
                  <a:moveTo>
                    <a:pt x="822363" y="0"/>
                  </a:moveTo>
                  <a:lnTo>
                    <a:pt x="593928" y="0"/>
                  </a:lnTo>
                  <a:lnTo>
                    <a:pt x="593928" y="1086104"/>
                  </a:lnTo>
                  <a:lnTo>
                    <a:pt x="822363" y="1086104"/>
                  </a:lnTo>
                  <a:lnTo>
                    <a:pt x="822363" y="0"/>
                  </a:lnTo>
                  <a:close/>
                </a:path>
                <a:path w="3198495" h="1120775">
                  <a:moveTo>
                    <a:pt x="3198063" y="33197"/>
                  </a:moveTo>
                  <a:lnTo>
                    <a:pt x="2981058" y="33197"/>
                  </a:lnTo>
                  <a:lnTo>
                    <a:pt x="2981058" y="1120444"/>
                  </a:lnTo>
                  <a:lnTo>
                    <a:pt x="3198063" y="1120444"/>
                  </a:lnTo>
                  <a:lnTo>
                    <a:pt x="3198063" y="3319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29629" y="2511699"/>
              <a:ext cx="582930" cy="892810"/>
            </a:xfrm>
            <a:custGeom>
              <a:avLst/>
              <a:gdLst/>
              <a:ahLst/>
              <a:cxnLst/>
              <a:rect l="l" t="t" r="r" b="b"/>
              <a:pathLst>
                <a:path w="582929" h="892810">
                  <a:moveTo>
                    <a:pt x="0" y="457790"/>
                  </a:moveTo>
                  <a:lnTo>
                    <a:pt x="57108" y="194560"/>
                  </a:lnTo>
                  <a:lnTo>
                    <a:pt x="79951" y="114447"/>
                  </a:lnTo>
                  <a:lnTo>
                    <a:pt x="102795" y="57223"/>
                  </a:lnTo>
                  <a:lnTo>
                    <a:pt x="125638" y="11444"/>
                  </a:lnTo>
                  <a:lnTo>
                    <a:pt x="137060" y="0"/>
                  </a:lnTo>
                  <a:lnTo>
                    <a:pt x="171325" y="0"/>
                  </a:lnTo>
                  <a:lnTo>
                    <a:pt x="205590" y="45779"/>
                  </a:lnTo>
                  <a:lnTo>
                    <a:pt x="228433" y="103002"/>
                  </a:lnTo>
                  <a:lnTo>
                    <a:pt x="251276" y="171671"/>
                  </a:lnTo>
                  <a:lnTo>
                    <a:pt x="285541" y="320453"/>
                  </a:lnTo>
                  <a:lnTo>
                    <a:pt x="296963" y="446345"/>
                  </a:lnTo>
                  <a:lnTo>
                    <a:pt x="296963" y="492124"/>
                  </a:lnTo>
                  <a:lnTo>
                    <a:pt x="308385" y="560792"/>
                  </a:lnTo>
                  <a:lnTo>
                    <a:pt x="342650" y="709574"/>
                  </a:lnTo>
                  <a:lnTo>
                    <a:pt x="354071" y="789687"/>
                  </a:lnTo>
                  <a:lnTo>
                    <a:pt x="376915" y="846911"/>
                  </a:lnTo>
                  <a:lnTo>
                    <a:pt x="399758" y="881245"/>
                  </a:lnTo>
                  <a:lnTo>
                    <a:pt x="411180" y="892690"/>
                  </a:lnTo>
                  <a:lnTo>
                    <a:pt x="434023" y="892690"/>
                  </a:lnTo>
                  <a:lnTo>
                    <a:pt x="445445" y="881245"/>
                  </a:lnTo>
                  <a:lnTo>
                    <a:pt x="468288" y="835466"/>
                  </a:lnTo>
                  <a:lnTo>
                    <a:pt x="513975" y="709574"/>
                  </a:lnTo>
                  <a:lnTo>
                    <a:pt x="559661" y="572237"/>
                  </a:lnTo>
                  <a:lnTo>
                    <a:pt x="582505" y="469234"/>
                  </a:lnTo>
                </a:path>
              </a:pathLst>
            </a:custGeom>
            <a:ln w="114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5364" y="2958045"/>
              <a:ext cx="57150" cy="57785"/>
            </a:xfrm>
            <a:custGeom>
              <a:avLst/>
              <a:gdLst/>
              <a:ahLst/>
              <a:cxnLst/>
              <a:rect l="l" t="t" r="r" b="b"/>
              <a:pathLst>
                <a:path w="57150" h="57785">
                  <a:moveTo>
                    <a:pt x="34265" y="0"/>
                  </a:moveTo>
                  <a:lnTo>
                    <a:pt x="22843" y="0"/>
                  </a:lnTo>
                  <a:lnTo>
                    <a:pt x="0" y="22890"/>
                  </a:lnTo>
                  <a:lnTo>
                    <a:pt x="0" y="34334"/>
                  </a:lnTo>
                  <a:lnTo>
                    <a:pt x="11422" y="45779"/>
                  </a:lnTo>
                  <a:lnTo>
                    <a:pt x="11422" y="57224"/>
                  </a:lnTo>
                  <a:lnTo>
                    <a:pt x="45686" y="57224"/>
                  </a:lnTo>
                  <a:lnTo>
                    <a:pt x="57109" y="45779"/>
                  </a:lnTo>
                  <a:lnTo>
                    <a:pt x="57109" y="11445"/>
                  </a:lnTo>
                  <a:lnTo>
                    <a:pt x="45686" y="11445"/>
                  </a:lnTo>
                  <a:lnTo>
                    <a:pt x="3426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7483" y="2432732"/>
              <a:ext cx="228600" cy="1086485"/>
            </a:xfrm>
            <a:custGeom>
              <a:avLst/>
              <a:gdLst/>
              <a:ahLst/>
              <a:cxnLst/>
              <a:rect l="l" t="t" r="r" b="b"/>
              <a:pathLst>
                <a:path w="228600" h="1086485">
                  <a:moveTo>
                    <a:pt x="228433" y="0"/>
                  </a:moveTo>
                  <a:lnTo>
                    <a:pt x="0" y="0"/>
                  </a:lnTo>
                  <a:lnTo>
                    <a:pt x="0" y="1086106"/>
                  </a:lnTo>
                  <a:lnTo>
                    <a:pt x="228433" y="1086106"/>
                  </a:lnTo>
                  <a:lnTo>
                    <a:pt x="22843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4978" y="2511699"/>
              <a:ext cx="582930" cy="904240"/>
            </a:xfrm>
            <a:custGeom>
              <a:avLst/>
              <a:gdLst/>
              <a:ahLst/>
              <a:cxnLst/>
              <a:rect l="l" t="t" r="r" b="b"/>
              <a:pathLst>
                <a:path w="582929" h="904239">
                  <a:moveTo>
                    <a:pt x="582505" y="457790"/>
                  </a:moveTo>
                  <a:lnTo>
                    <a:pt x="559661" y="354787"/>
                  </a:lnTo>
                  <a:lnTo>
                    <a:pt x="525396" y="194560"/>
                  </a:lnTo>
                  <a:lnTo>
                    <a:pt x="479710" y="57223"/>
                  </a:lnTo>
                  <a:lnTo>
                    <a:pt x="456866" y="22889"/>
                  </a:lnTo>
                  <a:lnTo>
                    <a:pt x="434023" y="0"/>
                  </a:lnTo>
                  <a:lnTo>
                    <a:pt x="411180" y="0"/>
                  </a:lnTo>
                  <a:lnTo>
                    <a:pt x="376915" y="57223"/>
                  </a:lnTo>
                  <a:lnTo>
                    <a:pt x="354071" y="114447"/>
                  </a:lnTo>
                  <a:lnTo>
                    <a:pt x="331228" y="183116"/>
                  </a:lnTo>
                  <a:lnTo>
                    <a:pt x="296963" y="331897"/>
                  </a:lnTo>
                  <a:lnTo>
                    <a:pt x="285541" y="446345"/>
                  </a:lnTo>
                  <a:lnTo>
                    <a:pt x="274120" y="572237"/>
                  </a:lnTo>
                  <a:lnTo>
                    <a:pt x="239855" y="721019"/>
                  </a:lnTo>
                  <a:lnTo>
                    <a:pt x="228433" y="789687"/>
                  </a:lnTo>
                  <a:lnTo>
                    <a:pt x="205590" y="846911"/>
                  </a:lnTo>
                  <a:lnTo>
                    <a:pt x="182746" y="892690"/>
                  </a:lnTo>
                  <a:lnTo>
                    <a:pt x="171325" y="892690"/>
                  </a:lnTo>
                  <a:lnTo>
                    <a:pt x="159903" y="904135"/>
                  </a:lnTo>
                  <a:lnTo>
                    <a:pt x="137060" y="881245"/>
                  </a:lnTo>
                  <a:lnTo>
                    <a:pt x="114216" y="846911"/>
                  </a:lnTo>
                  <a:lnTo>
                    <a:pt x="68530" y="721019"/>
                  </a:lnTo>
                  <a:lnTo>
                    <a:pt x="22843" y="572237"/>
                  </a:lnTo>
                  <a:lnTo>
                    <a:pt x="0" y="469234"/>
                  </a:lnTo>
                </a:path>
              </a:pathLst>
            </a:custGeom>
            <a:ln w="11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4978" y="2511699"/>
              <a:ext cx="582930" cy="904240"/>
            </a:xfrm>
            <a:custGeom>
              <a:avLst/>
              <a:gdLst/>
              <a:ahLst/>
              <a:cxnLst/>
              <a:rect l="l" t="t" r="r" b="b"/>
              <a:pathLst>
                <a:path w="582929" h="904239">
                  <a:moveTo>
                    <a:pt x="582505" y="457790"/>
                  </a:moveTo>
                  <a:lnTo>
                    <a:pt x="559661" y="354787"/>
                  </a:lnTo>
                  <a:lnTo>
                    <a:pt x="525396" y="194560"/>
                  </a:lnTo>
                  <a:lnTo>
                    <a:pt x="479710" y="57223"/>
                  </a:lnTo>
                  <a:lnTo>
                    <a:pt x="456866" y="22889"/>
                  </a:lnTo>
                  <a:lnTo>
                    <a:pt x="434023" y="0"/>
                  </a:lnTo>
                  <a:lnTo>
                    <a:pt x="411180" y="0"/>
                  </a:lnTo>
                  <a:lnTo>
                    <a:pt x="376915" y="57223"/>
                  </a:lnTo>
                  <a:lnTo>
                    <a:pt x="354071" y="114447"/>
                  </a:lnTo>
                  <a:lnTo>
                    <a:pt x="331228" y="183116"/>
                  </a:lnTo>
                  <a:lnTo>
                    <a:pt x="296963" y="331897"/>
                  </a:lnTo>
                  <a:lnTo>
                    <a:pt x="285541" y="446345"/>
                  </a:lnTo>
                  <a:lnTo>
                    <a:pt x="274120" y="572237"/>
                  </a:lnTo>
                  <a:lnTo>
                    <a:pt x="239855" y="721019"/>
                  </a:lnTo>
                  <a:lnTo>
                    <a:pt x="228433" y="789687"/>
                  </a:lnTo>
                  <a:lnTo>
                    <a:pt x="205590" y="846911"/>
                  </a:lnTo>
                  <a:lnTo>
                    <a:pt x="182746" y="892690"/>
                  </a:lnTo>
                  <a:lnTo>
                    <a:pt x="171325" y="892690"/>
                  </a:lnTo>
                  <a:lnTo>
                    <a:pt x="159903" y="904135"/>
                  </a:lnTo>
                  <a:lnTo>
                    <a:pt x="137060" y="881245"/>
                  </a:lnTo>
                  <a:lnTo>
                    <a:pt x="114216" y="846911"/>
                  </a:lnTo>
                  <a:lnTo>
                    <a:pt x="68530" y="721019"/>
                  </a:lnTo>
                  <a:lnTo>
                    <a:pt x="22843" y="572237"/>
                  </a:lnTo>
                  <a:lnTo>
                    <a:pt x="0" y="469234"/>
                  </a:lnTo>
                </a:path>
              </a:pathLst>
            </a:custGeom>
            <a:ln w="1142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4978" y="2511699"/>
              <a:ext cx="582930" cy="904240"/>
            </a:xfrm>
            <a:custGeom>
              <a:avLst/>
              <a:gdLst/>
              <a:ahLst/>
              <a:cxnLst/>
              <a:rect l="l" t="t" r="r" b="b"/>
              <a:pathLst>
                <a:path w="582929" h="904239">
                  <a:moveTo>
                    <a:pt x="582505" y="457790"/>
                  </a:moveTo>
                  <a:lnTo>
                    <a:pt x="559661" y="354787"/>
                  </a:lnTo>
                  <a:lnTo>
                    <a:pt x="525396" y="194560"/>
                  </a:lnTo>
                  <a:lnTo>
                    <a:pt x="479710" y="57223"/>
                  </a:lnTo>
                  <a:lnTo>
                    <a:pt x="456866" y="22889"/>
                  </a:lnTo>
                  <a:lnTo>
                    <a:pt x="434023" y="0"/>
                  </a:lnTo>
                  <a:lnTo>
                    <a:pt x="411180" y="0"/>
                  </a:lnTo>
                  <a:lnTo>
                    <a:pt x="376915" y="57223"/>
                  </a:lnTo>
                  <a:lnTo>
                    <a:pt x="354071" y="114447"/>
                  </a:lnTo>
                  <a:lnTo>
                    <a:pt x="331228" y="183116"/>
                  </a:lnTo>
                  <a:lnTo>
                    <a:pt x="296963" y="331897"/>
                  </a:lnTo>
                  <a:lnTo>
                    <a:pt x="285541" y="446345"/>
                  </a:lnTo>
                  <a:lnTo>
                    <a:pt x="274120" y="572237"/>
                  </a:lnTo>
                  <a:lnTo>
                    <a:pt x="239855" y="721019"/>
                  </a:lnTo>
                  <a:lnTo>
                    <a:pt x="228433" y="789687"/>
                  </a:lnTo>
                  <a:lnTo>
                    <a:pt x="205590" y="846911"/>
                  </a:lnTo>
                  <a:lnTo>
                    <a:pt x="182746" y="892690"/>
                  </a:lnTo>
                  <a:lnTo>
                    <a:pt x="171325" y="892690"/>
                  </a:lnTo>
                  <a:lnTo>
                    <a:pt x="159903" y="904135"/>
                  </a:lnTo>
                  <a:lnTo>
                    <a:pt x="137060" y="881245"/>
                  </a:lnTo>
                  <a:lnTo>
                    <a:pt x="114216" y="846911"/>
                  </a:lnTo>
                  <a:lnTo>
                    <a:pt x="68530" y="721019"/>
                  </a:lnTo>
                  <a:lnTo>
                    <a:pt x="22843" y="572237"/>
                  </a:lnTo>
                  <a:lnTo>
                    <a:pt x="0" y="469234"/>
                  </a:lnTo>
                </a:path>
              </a:pathLst>
            </a:custGeom>
            <a:ln w="11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0713" y="2935156"/>
              <a:ext cx="57150" cy="57785"/>
            </a:xfrm>
            <a:custGeom>
              <a:avLst/>
              <a:gdLst/>
              <a:ahLst/>
              <a:cxnLst/>
              <a:rect l="l" t="t" r="r" b="b"/>
              <a:pathLst>
                <a:path w="57150" h="57785">
                  <a:moveTo>
                    <a:pt x="45686" y="0"/>
                  </a:moveTo>
                  <a:lnTo>
                    <a:pt x="22843" y="0"/>
                  </a:lnTo>
                  <a:lnTo>
                    <a:pt x="0" y="11445"/>
                  </a:lnTo>
                  <a:lnTo>
                    <a:pt x="0" y="34334"/>
                  </a:lnTo>
                  <a:lnTo>
                    <a:pt x="22843" y="57223"/>
                  </a:lnTo>
                  <a:lnTo>
                    <a:pt x="34264" y="57223"/>
                  </a:lnTo>
                  <a:lnTo>
                    <a:pt x="57108" y="34334"/>
                  </a:lnTo>
                  <a:lnTo>
                    <a:pt x="57108" y="22889"/>
                  </a:lnTo>
                  <a:lnTo>
                    <a:pt x="45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2831" y="2432732"/>
              <a:ext cx="217170" cy="1086485"/>
            </a:xfrm>
            <a:custGeom>
              <a:avLst/>
              <a:gdLst/>
              <a:ahLst/>
              <a:cxnLst/>
              <a:rect l="l" t="t" r="r" b="b"/>
              <a:pathLst>
                <a:path w="217170" h="1086485">
                  <a:moveTo>
                    <a:pt x="217011" y="0"/>
                  </a:moveTo>
                  <a:lnTo>
                    <a:pt x="0" y="0"/>
                  </a:lnTo>
                  <a:lnTo>
                    <a:pt x="0" y="1086106"/>
                  </a:lnTo>
                  <a:lnTo>
                    <a:pt x="217011" y="1086106"/>
                  </a:lnTo>
                  <a:lnTo>
                    <a:pt x="21701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7483" y="2523144"/>
              <a:ext cx="582930" cy="892810"/>
            </a:xfrm>
            <a:custGeom>
              <a:avLst/>
              <a:gdLst/>
              <a:ahLst/>
              <a:cxnLst/>
              <a:rect l="l" t="t" r="r" b="b"/>
              <a:pathLst>
                <a:path w="582929" h="892810">
                  <a:moveTo>
                    <a:pt x="0" y="457790"/>
                  </a:moveTo>
                  <a:lnTo>
                    <a:pt x="45686" y="194560"/>
                  </a:lnTo>
                  <a:lnTo>
                    <a:pt x="68530" y="114447"/>
                  </a:lnTo>
                  <a:lnTo>
                    <a:pt x="91373" y="57223"/>
                  </a:lnTo>
                  <a:lnTo>
                    <a:pt x="114216" y="11444"/>
                  </a:lnTo>
                  <a:lnTo>
                    <a:pt x="125638" y="0"/>
                  </a:lnTo>
                  <a:lnTo>
                    <a:pt x="159903" y="0"/>
                  </a:lnTo>
                  <a:lnTo>
                    <a:pt x="205590" y="45779"/>
                  </a:lnTo>
                  <a:lnTo>
                    <a:pt x="228433" y="103002"/>
                  </a:lnTo>
                  <a:lnTo>
                    <a:pt x="239855" y="171671"/>
                  </a:lnTo>
                  <a:lnTo>
                    <a:pt x="274120" y="320453"/>
                  </a:lnTo>
                  <a:lnTo>
                    <a:pt x="285541" y="446345"/>
                  </a:lnTo>
                  <a:lnTo>
                    <a:pt x="296963" y="492124"/>
                  </a:lnTo>
                  <a:lnTo>
                    <a:pt x="308385" y="560792"/>
                  </a:lnTo>
                  <a:lnTo>
                    <a:pt x="331228" y="709574"/>
                  </a:lnTo>
                  <a:lnTo>
                    <a:pt x="354071" y="789687"/>
                  </a:lnTo>
                  <a:lnTo>
                    <a:pt x="376915" y="846911"/>
                  </a:lnTo>
                  <a:lnTo>
                    <a:pt x="388336" y="881245"/>
                  </a:lnTo>
                  <a:lnTo>
                    <a:pt x="399758" y="892690"/>
                  </a:lnTo>
                  <a:lnTo>
                    <a:pt x="422601" y="892690"/>
                  </a:lnTo>
                  <a:lnTo>
                    <a:pt x="434023" y="881245"/>
                  </a:lnTo>
                  <a:lnTo>
                    <a:pt x="456866" y="835466"/>
                  </a:lnTo>
                  <a:lnTo>
                    <a:pt x="513975" y="709574"/>
                  </a:lnTo>
                  <a:lnTo>
                    <a:pt x="559661" y="572237"/>
                  </a:lnTo>
                  <a:lnTo>
                    <a:pt x="582505" y="469234"/>
                  </a:lnTo>
                </a:path>
              </a:pathLst>
            </a:custGeom>
            <a:ln w="114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83219" y="2969491"/>
              <a:ext cx="57150" cy="57785"/>
            </a:xfrm>
            <a:custGeom>
              <a:avLst/>
              <a:gdLst/>
              <a:ahLst/>
              <a:cxnLst/>
              <a:rect l="l" t="t" r="r" b="b"/>
              <a:pathLst>
                <a:path w="57150" h="57785">
                  <a:moveTo>
                    <a:pt x="34264" y="0"/>
                  </a:moveTo>
                  <a:lnTo>
                    <a:pt x="22842" y="0"/>
                  </a:lnTo>
                  <a:lnTo>
                    <a:pt x="11421" y="11445"/>
                  </a:lnTo>
                  <a:lnTo>
                    <a:pt x="0" y="11445"/>
                  </a:lnTo>
                  <a:lnTo>
                    <a:pt x="0" y="45779"/>
                  </a:lnTo>
                  <a:lnTo>
                    <a:pt x="11421" y="57223"/>
                  </a:lnTo>
                  <a:lnTo>
                    <a:pt x="34264" y="57223"/>
                  </a:lnTo>
                  <a:lnTo>
                    <a:pt x="57108" y="34334"/>
                  </a:lnTo>
                  <a:lnTo>
                    <a:pt x="57108" y="22889"/>
                  </a:lnTo>
                  <a:lnTo>
                    <a:pt x="34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16758" y="2432732"/>
              <a:ext cx="228600" cy="1086485"/>
            </a:xfrm>
            <a:custGeom>
              <a:avLst/>
              <a:gdLst/>
              <a:ahLst/>
              <a:cxnLst/>
              <a:rect l="l" t="t" r="r" b="b"/>
              <a:pathLst>
                <a:path w="228600" h="1086485">
                  <a:moveTo>
                    <a:pt x="228433" y="0"/>
                  </a:moveTo>
                  <a:lnTo>
                    <a:pt x="0" y="0"/>
                  </a:lnTo>
                  <a:lnTo>
                    <a:pt x="0" y="1086106"/>
                  </a:lnTo>
                  <a:lnTo>
                    <a:pt x="228433" y="1086106"/>
                  </a:lnTo>
                  <a:lnTo>
                    <a:pt x="22843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11410" y="2523144"/>
              <a:ext cx="582930" cy="892810"/>
            </a:xfrm>
            <a:custGeom>
              <a:avLst/>
              <a:gdLst/>
              <a:ahLst/>
              <a:cxnLst/>
              <a:rect l="l" t="t" r="r" b="b"/>
              <a:pathLst>
                <a:path w="582929" h="892810">
                  <a:moveTo>
                    <a:pt x="0" y="457790"/>
                  </a:moveTo>
                  <a:lnTo>
                    <a:pt x="45686" y="194560"/>
                  </a:lnTo>
                  <a:lnTo>
                    <a:pt x="68530" y="114447"/>
                  </a:lnTo>
                  <a:lnTo>
                    <a:pt x="91373" y="57223"/>
                  </a:lnTo>
                  <a:lnTo>
                    <a:pt x="114216" y="11444"/>
                  </a:lnTo>
                  <a:lnTo>
                    <a:pt x="125638" y="0"/>
                  </a:lnTo>
                  <a:lnTo>
                    <a:pt x="159903" y="0"/>
                  </a:lnTo>
                  <a:lnTo>
                    <a:pt x="205590" y="45779"/>
                  </a:lnTo>
                  <a:lnTo>
                    <a:pt x="228433" y="103002"/>
                  </a:lnTo>
                  <a:lnTo>
                    <a:pt x="239855" y="171671"/>
                  </a:lnTo>
                  <a:lnTo>
                    <a:pt x="274120" y="320453"/>
                  </a:lnTo>
                  <a:lnTo>
                    <a:pt x="285541" y="446345"/>
                  </a:lnTo>
                  <a:lnTo>
                    <a:pt x="296963" y="492124"/>
                  </a:lnTo>
                  <a:lnTo>
                    <a:pt x="308385" y="560792"/>
                  </a:lnTo>
                  <a:lnTo>
                    <a:pt x="331228" y="709574"/>
                  </a:lnTo>
                  <a:lnTo>
                    <a:pt x="354071" y="789687"/>
                  </a:lnTo>
                  <a:lnTo>
                    <a:pt x="376915" y="846911"/>
                  </a:lnTo>
                  <a:lnTo>
                    <a:pt x="388336" y="881245"/>
                  </a:lnTo>
                  <a:lnTo>
                    <a:pt x="399758" y="892690"/>
                  </a:lnTo>
                  <a:lnTo>
                    <a:pt x="422601" y="892690"/>
                  </a:lnTo>
                  <a:lnTo>
                    <a:pt x="434023" y="881245"/>
                  </a:lnTo>
                  <a:lnTo>
                    <a:pt x="456866" y="835466"/>
                  </a:lnTo>
                  <a:lnTo>
                    <a:pt x="513975" y="709574"/>
                  </a:lnTo>
                  <a:lnTo>
                    <a:pt x="559661" y="572237"/>
                  </a:lnTo>
                  <a:lnTo>
                    <a:pt x="582505" y="469234"/>
                  </a:lnTo>
                </a:path>
              </a:pathLst>
            </a:custGeom>
            <a:ln w="114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7146" y="2969491"/>
              <a:ext cx="57150" cy="57785"/>
            </a:xfrm>
            <a:custGeom>
              <a:avLst/>
              <a:gdLst/>
              <a:ahLst/>
              <a:cxnLst/>
              <a:rect l="l" t="t" r="r" b="b"/>
              <a:pathLst>
                <a:path w="57150" h="57785">
                  <a:moveTo>
                    <a:pt x="34264" y="0"/>
                  </a:moveTo>
                  <a:lnTo>
                    <a:pt x="22842" y="0"/>
                  </a:lnTo>
                  <a:lnTo>
                    <a:pt x="11421" y="11445"/>
                  </a:lnTo>
                  <a:lnTo>
                    <a:pt x="0" y="11445"/>
                  </a:lnTo>
                  <a:lnTo>
                    <a:pt x="0" y="45779"/>
                  </a:lnTo>
                  <a:lnTo>
                    <a:pt x="11421" y="57223"/>
                  </a:lnTo>
                  <a:lnTo>
                    <a:pt x="34264" y="57223"/>
                  </a:lnTo>
                  <a:lnTo>
                    <a:pt x="57108" y="34334"/>
                  </a:lnTo>
                  <a:lnTo>
                    <a:pt x="57108" y="22889"/>
                  </a:lnTo>
                  <a:lnTo>
                    <a:pt x="342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16758" y="2511699"/>
              <a:ext cx="582930" cy="904240"/>
            </a:xfrm>
            <a:custGeom>
              <a:avLst/>
              <a:gdLst/>
              <a:ahLst/>
              <a:cxnLst/>
              <a:rect l="l" t="t" r="r" b="b"/>
              <a:pathLst>
                <a:path w="582929" h="904239">
                  <a:moveTo>
                    <a:pt x="582505" y="457790"/>
                  </a:moveTo>
                  <a:lnTo>
                    <a:pt x="559661" y="354787"/>
                  </a:lnTo>
                  <a:lnTo>
                    <a:pt x="525396" y="194560"/>
                  </a:lnTo>
                  <a:lnTo>
                    <a:pt x="479710" y="57223"/>
                  </a:lnTo>
                  <a:lnTo>
                    <a:pt x="456866" y="22889"/>
                  </a:lnTo>
                  <a:lnTo>
                    <a:pt x="434023" y="0"/>
                  </a:lnTo>
                  <a:lnTo>
                    <a:pt x="411180" y="0"/>
                  </a:lnTo>
                  <a:lnTo>
                    <a:pt x="376915" y="57223"/>
                  </a:lnTo>
                  <a:lnTo>
                    <a:pt x="354071" y="114447"/>
                  </a:lnTo>
                  <a:lnTo>
                    <a:pt x="331228" y="183116"/>
                  </a:lnTo>
                  <a:lnTo>
                    <a:pt x="296963" y="331897"/>
                  </a:lnTo>
                  <a:lnTo>
                    <a:pt x="285541" y="446345"/>
                  </a:lnTo>
                  <a:lnTo>
                    <a:pt x="274120" y="572237"/>
                  </a:lnTo>
                  <a:lnTo>
                    <a:pt x="239855" y="721019"/>
                  </a:lnTo>
                  <a:lnTo>
                    <a:pt x="228433" y="789687"/>
                  </a:lnTo>
                  <a:lnTo>
                    <a:pt x="205590" y="846911"/>
                  </a:lnTo>
                  <a:lnTo>
                    <a:pt x="182746" y="892690"/>
                  </a:lnTo>
                  <a:lnTo>
                    <a:pt x="171325" y="892690"/>
                  </a:lnTo>
                  <a:lnTo>
                    <a:pt x="159903" y="904135"/>
                  </a:lnTo>
                  <a:lnTo>
                    <a:pt x="137060" y="881245"/>
                  </a:lnTo>
                  <a:lnTo>
                    <a:pt x="114216" y="846911"/>
                  </a:lnTo>
                  <a:lnTo>
                    <a:pt x="68530" y="721019"/>
                  </a:lnTo>
                  <a:lnTo>
                    <a:pt x="22843" y="572237"/>
                  </a:lnTo>
                  <a:lnTo>
                    <a:pt x="0" y="469234"/>
                  </a:lnTo>
                </a:path>
              </a:pathLst>
            </a:custGeom>
            <a:ln w="11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16758" y="2511699"/>
              <a:ext cx="582930" cy="904240"/>
            </a:xfrm>
            <a:custGeom>
              <a:avLst/>
              <a:gdLst/>
              <a:ahLst/>
              <a:cxnLst/>
              <a:rect l="l" t="t" r="r" b="b"/>
              <a:pathLst>
                <a:path w="582929" h="904239">
                  <a:moveTo>
                    <a:pt x="582505" y="457790"/>
                  </a:moveTo>
                  <a:lnTo>
                    <a:pt x="559661" y="354787"/>
                  </a:lnTo>
                  <a:lnTo>
                    <a:pt x="525396" y="194560"/>
                  </a:lnTo>
                  <a:lnTo>
                    <a:pt x="479710" y="57223"/>
                  </a:lnTo>
                  <a:lnTo>
                    <a:pt x="456866" y="22889"/>
                  </a:lnTo>
                  <a:lnTo>
                    <a:pt x="434023" y="0"/>
                  </a:lnTo>
                  <a:lnTo>
                    <a:pt x="411180" y="0"/>
                  </a:lnTo>
                  <a:lnTo>
                    <a:pt x="376915" y="57223"/>
                  </a:lnTo>
                  <a:lnTo>
                    <a:pt x="354071" y="114447"/>
                  </a:lnTo>
                  <a:lnTo>
                    <a:pt x="331228" y="183116"/>
                  </a:lnTo>
                  <a:lnTo>
                    <a:pt x="296963" y="331897"/>
                  </a:lnTo>
                  <a:lnTo>
                    <a:pt x="285541" y="446345"/>
                  </a:lnTo>
                  <a:lnTo>
                    <a:pt x="274120" y="572237"/>
                  </a:lnTo>
                  <a:lnTo>
                    <a:pt x="239855" y="721019"/>
                  </a:lnTo>
                  <a:lnTo>
                    <a:pt x="228433" y="789687"/>
                  </a:lnTo>
                  <a:lnTo>
                    <a:pt x="205590" y="846911"/>
                  </a:lnTo>
                  <a:lnTo>
                    <a:pt x="182746" y="892690"/>
                  </a:lnTo>
                  <a:lnTo>
                    <a:pt x="171325" y="892690"/>
                  </a:lnTo>
                  <a:lnTo>
                    <a:pt x="159903" y="904135"/>
                  </a:lnTo>
                  <a:lnTo>
                    <a:pt x="137060" y="881245"/>
                  </a:lnTo>
                  <a:lnTo>
                    <a:pt x="114216" y="846911"/>
                  </a:lnTo>
                  <a:lnTo>
                    <a:pt x="68530" y="721019"/>
                  </a:lnTo>
                  <a:lnTo>
                    <a:pt x="22843" y="572237"/>
                  </a:lnTo>
                  <a:lnTo>
                    <a:pt x="0" y="469234"/>
                  </a:lnTo>
                </a:path>
              </a:pathLst>
            </a:custGeom>
            <a:ln w="1142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16758" y="2511699"/>
              <a:ext cx="582930" cy="904240"/>
            </a:xfrm>
            <a:custGeom>
              <a:avLst/>
              <a:gdLst/>
              <a:ahLst/>
              <a:cxnLst/>
              <a:rect l="l" t="t" r="r" b="b"/>
              <a:pathLst>
                <a:path w="582929" h="904239">
                  <a:moveTo>
                    <a:pt x="582505" y="457790"/>
                  </a:moveTo>
                  <a:lnTo>
                    <a:pt x="559661" y="354787"/>
                  </a:lnTo>
                  <a:lnTo>
                    <a:pt x="525396" y="194560"/>
                  </a:lnTo>
                  <a:lnTo>
                    <a:pt x="479710" y="57223"/>
                  </a:lnTo>
                  <a:lnTo>
                    <a:pt x="456866" y="22889"/>
                  </a:lnTo>
                  <a:lnTo>
                    <a:pt x="434023" y="0"/>
                  </a:lnTo>
                  <a:lnTo>
                    <a:pt x="411180" y="0"/>
                  </a:lnTo>
                  <a:lnTo>
                    <a:pt x="376915" y="57223"/>
                  </a:lnTo>
                  <a:lnTo>
                    <a:pt x="354071" y="114447"/>
                  </a:lnTo>
                  <a:lnTo>
                    <a:pt x="331228" y="183116"/>
                  </a:lnTo>
                  <a:lnTo>
                    <a:pt x="296963" y="331897"/>
                  </a:lnTo>
                  <a:lnTo>
                    <a:pt x="285541" y="446345"/>
                  </a:lnTo>
                  <a:lnTo>
                    <a:pt x="274120" y="572237"/>
                  </a:lnTo>
                  <a:lnTo>
                    <a:pt x="239855" y="721019"/>
                  </a:lnTo>
                  <a:lnTo>
                    <a:pt x="228433" y="789687"/>
                  </a:lnTo>
                  <a:lnTo>
                    <a:pt x="205590" y="846911"/>
                  </a:lnTo>
                  <a:lnTo>
                    <a:pt x="182746" y="892690"/>
                  </a:lnTo>
                  <a:lnTo>
                    <a:pt x="171325" y="892690"/>
                  </a:lnTo>
                  <a:lnTo>
                    <a:pt x="159903" y="904135"/>
                  </a:lnTo>
                  <a:lnTo>
                    <a:pt x="137060" y="881245"/>
                  </a:lnTo>
                  <a:lnTo>
                    <a:pt x="114216" y="846911"/>
                  </a:lnTo>
                  <a:lnTo>
                    <a:pt x="68530" y="721019"/>
                  </a:lnTo>
                  <a:lnTo>
                    <a:pt x="22843" y="572237"/>
                  </a:lnTo>
                  <a:lnTo>
                    <a:pt x="0" y="469234"/>
                  </a:lnTo>
                </a:path>
              </a:pathLst>
            </a:custGeom>
            <a:ln w="11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82494" y="2935156"/>
              <a:ext cx="57150" cy="57785"/>
            </a:xfrm>
            <a:custGeom>
              <a:avLst/>
              <a:gdLst/>
              <a:ahLst/>
              <a:cxnLst/>
              <a:rect l="l" t="t" r="r" b="b"/>
              <a:pathLst>
                <a:path w="57150" h="57785">
                  <a:moveTo>
                    <a:pt x="45686" y="0"/>
                  </a:moveTo>
                  <a:lnTo>
                    <a:pt x="22843" y="0"/>
                  </a:lnTo>
                  <a:lnTo>
                    <a:pt x="0" y="11445"/>
                  </a:lnTo>
                  <a:lnTo>
                    <a:pt x="0" y="34334"/>
                  </a:lnTo>
                  <a:lnTo>
                    <a:pt x="22843" y="57223"/>
                  </a:lnTo>
                  <a:lnTo>
                    <a:pt x="34264" y="57223"/>
                  </a:lnTo>
                  <a:lnTo>
                    <a:pt x="57108" y="34334"/>
                  </a:lnTo>
                  <a:lnTo>
                    <a:pt x="57108" y="22889"/>
                  </a:lnTo>
                  <a:lnTo>
                    <a:pt x="45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22386" y="2980934"/>
              <a:ext cx="4076700" cy="0"/>
            </a:xfrm>
            <a:custGeom>
              <a:avLst/>
              <a:gdLst/>
              <a:ahLst/>
              <a:cxnLst/>
              <a:rect l="l" t="t" r="r" b="b"/>
              <a:pathLst>
                <a:path w="4076700">
                  <a:moveTo>
                    <a:pt x="0" y="0"/>
                  </a:moveTo>
                  <a:lnTo>
                    <a:pt x="4076394" y="0"/>
                  </a:lnTo>
                </a:path>
              </a:pathLst>
            </a:custGeom>
            <a:ln w="114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21002" y="2729150"/>
              <a:ext cx="662940" cy="469265"/>
            </a:xfrm>
            <a:custGeom>
              <a:avLst/>
              <a:gdLst/>
              <a:ahLst/>
              <a:cxnLst/>
              <a:rect l="l" t="t" r="r" b="b"/>
              <a:pathLst>
                <a:path w="662939" h="469264">
                  <a:moveTo>
                    <a:pt x="0" y="240339"/>
                  </a:moveTo>
                  <a:lnTo>
                    <a:pt x="22843" y="183116"/>
                  </a:lnTo>
                  <a:lnTo>
                    <a:pt x="57108" y="103002"/>
                  </a:lnTo>
                  <a:lnTo>
                    <a:pt x="79951" y="68668"/>
                  </a:lnTo>
                  <a:lnTo>
                    <a:pt x="137060" y="11444"/>
                  </a:lnTo>
                  <a:lnTo>
                    <a:pt x="171325" y="0"/>
                  </a:lnTo>
                  <a:lnTo>
                    <a:pt x="205590" y="11444"/>
                  </a:lnTo>
                  <a:lnTo>
                    <a:pt x="262698" y="57223"/>
                  </a:lnTo>
                  <a:lnTo>
                    <a:pt x="285541" y="91558"/>
                  </a:lnTo>
                  <a:lnTo>
                    <a:pt x="319806" y="171671"/>
                  </a:lnTo>
                  <a:lnTo>
                    <a:pt x="331228" y="206005"/>
                  </a:lnTo>
                  <a:lnTo>
                    <a:pt x="331228" y="240339"/>
                  </a:lnTo>
                  <a:lnTo>
                    <a:pt x="342650" y="297563"/>
                  </a:lnTo>
                  <a:lnTo>
                    <a:pt x="376915" y="377676"/>
                  </a:lnTo>
                  <a:lnTo>
                    <a:pt x="422601" y="446345"/>
                  </a:lnTo>
                  <a:lnTo>
                    <a:pt x="445445" y="469234"/>
                  </a:lnTo>
                  <a:lnTo>
                    <a:pt x="502553" y="469234"/>
                  </a:lnTo>
                  <a:lnTo>
                    <a:pt x="559661" y="412011"/>
                  </a:lnTo>
                  <a:lnTo>
                    <a:pt x="582505" y="377676"/>
                  </a:lnTo>
                  <a:lnTo>
                    <a:pt x="628191" y="297563"/>
                  </a:lnTo>
                  <a:lnTo>
                    <a:pt x="662456" y="251784"/>
                  </a:lnTo>
                </a:path>
              </a:pathLst>
            </a:custGeom>
            <a:ln w="1143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98159" y="2969491"/>
              <a:ext cx="34290" cy="23495"/>
            </a:xfrm>
            <a:custGeom>
              <a:avLst/>
              <a:gdLst/>
              <a:ahLst/>
              <a:cxnLst/>
              <a:rect l="l" t="t" r="r" b="b"/>
              <a:pathLst>
                <a:path w="34289" h="23494">
                  <a:moveTo>
                    <a:pt x="22843" y="0"/>
                  </a:moveTo>
                  <a:lnTo>
                    <a:pt x="0" y="0"/>
                  </a:lnTo>
                  <a:lnTo>
                    <a:pt x="0" y="11445"/>
                  </a:lnTo>
                  <a:lnTo>
                    <a:pt x="11422" y="22889"/>
                  </a:lnTo>
                  <a:lnTo>
                    <a:pt x="34265" y="22889"/>
                  </a:lnTo>
                  <a:lnTo>
                    <a:pt x="34265" y="11445"/>
                  </a:lnTo>
                  <a:lnTo>
                    <a:pt x="228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80664" y="2740594"/>
              <a:ext cx="628650" cy="515620"/>
            </a:xfrm>
            <a:custGeom>
              <a:avLst/>
              <a:gdLst/>
              <a:ahLst/>
              <a:cxnLst/>
              <a:rect l="l" t="t" r="r" b="b"/>
              <a:pathLst>
                <a:path w="628650" h="515620">
                  <a:moveTo>
                    <a:pt x="628191" y="263229"/>
                  </a:moveTo>
                  <a:lnTo>
                    <a:pt x="571083" y="114447"/>
                  </a:lnTo>
                  <a:lnTo>
                    <a:pt x="559661" y="68668"/>
                  </a:lnTo>
                  <a:lnTo>
                    <a:pt x="525396" y="34334"/>
                  </a:lnTo>
                  <a:lnTo>
                    <a:pt x="513975" y="11444"/>
                  </a:lnTo>
                  <a:lnTo>
                    <a:pt x="502553" y="0"/>
                  </a:lnTo>
                  <a:lnTo>
                    <a:pt x="445445" y="0"/>
                  </a:lnTo>
                  <a:lnTo>
                    <a:pt x="411180" y="22889"/>
                  </a:lnTo>
                  <a:lnTo>
                    <a:pt x="388336" y="57223"/>
                  </a:lnTo>
                  <a:lnTo>
                    <a:pt x="365493" y="103002"/>
                  </a:lnTo>
                  <a:lnTo>
                    <a:pt x="342650" y="137337"/>
                  </a:lnTo>
                  <a:lnTo>
                    <a:pt x="319806" y="228895"/>
                  </a:lnTo>
                  <a:lnTo>
                    <a:pt x="319806" y="251784"/>
                  </a:lnTo>
                  <a:lnTo>
                    <a:pt x="296963" y="320453"/>
                  </a:lnTo>
                  <a:lnTo>
                    <a:pt x="262698" y="412011"/>
                  </a:lnTo>
                  <a:lnTo>
                    <a:pt x="228433" y="492124"/>
                  </a:lnTo>
                  <a:lnTo>
                    <a:pt x="205590" y="515013"/>
                  </a:lnTo>
                  <a:lnTo>
                    <a:pt x="182746" y="515013"/>
                  </a:lnTo>
                  <a:lnTo>
                    <a:pt x="148481" y="503569"/>
                  </a:lnTo>
                  <a:lnTo>
                    <a:pt x="125638" y="480679"/>
                  </a:lnTo>
                  <a:lnTo>
                    <a:pt x="68530" y="412011"/>
                  </a:lnTo>
                  <a:lnTo>
                    <a:pt x="22843" y="331897"/>
                  </a:lnTo>
                  <a:lnTo>
                    <a:pt x="0" y="263229"/>
                  </a:lnTo>
                </a:path>
              </a:pathLst>
            </a:custGeom>
            <a:ln w="114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57821" y="2980936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89" h="34925">
                  <a:moveTo>
                    <a:pt x="22843" y="0"/>
                  </a:moveTo>
                  <a:lnTo>
                    <a:pt x="11422" y="0"/>
                  </a:lnTo>
                  <a:lnTo>
                    <a:pt x="0" y="11443"/>
                  </a:lnTo>
                  <a:lnTo>
                    <a:pt x="0" y="22889"/>
                  </a:lnTo>
                  <a:lnTo>
                    <a:pt x="11422" y="34334"/>
                  </a:lnTo>
                  <a:lnTo>
                    <a:pt x="22843" y="34334"/>
                  </a:lnTo>
                  <a:lnTo>
                    <a:pt x="34264" y="22889"/>
                  </a:lnTo>
                  <a:lnTo>
                    <a:pt x="34264" y="11443"/>
                  </a:lnTo>
                  <a:lnTo>
                    <a:pt x="228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19871" y="2420888"/>
              <a:ext cx="144145" cy="1036319"/>
            </a:xfrm>
            <a:custGeom>
              <a:avLst/>
              <a:gdLst/>
              <a:ahLst/>
              <a:cxnLst/>
              <a:rect l="l" t="t" r="r" b="b"/>
              <a:pathLst>
                <a:path w="144145" h="1036320">
                  <a:moveTo>
                    <a:pt x="0" y="0"/>
                  </a:moveTo>
                  <a:lnTo>
                    <a:pt x="144015" y="0"/>
                  </a:lnTo>
                  <a:lnTo>
                    <a:pt x="144015" y="1036116"/>
                  </a:lnTo>
                  <a:lnTo>
                    <a:pt x="0" y="103611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06260" y="2420888"/>
              <a:ext cx="144145" cy="1036319"/>
            </a:xfrm>
            <a:custGeom>
              <a:avLst/>
              <a:gdLst/>
              <a:ahLst/>
              <a:cxnLst/>
              <a:rect l="l" t="t" r="r" b="b"/>
              <a:pathLst>
                <a:path w="144145" h="1036320">
                  <a:moveTo>
                    <a:pt x="0" y="0"/>
                  </a:moveTo>
                  <a:lnTo>
                    <a:pt x="144015" y="0"/>
                  </a:lnTo>
                  <a:lnTo>
                    <a:pt x="144015" y="1036116"/>
                  </a:lnTo>
                  <a:lnTo>
                    <a:pt x="0" y="103611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75385" y="4982204"/>
            <a:ext cx="4360545" cy="1107440"/>
            <a:chOff x="2275385" y="4982204"/>
            <a:chExt cx="4360545" cy="1107440"/>
          </a:xfrm>
        </p:grpSpPr>
        <p:sp>
          <p:nvSpPr>
            <p:cNvPr id="32" name="object 32"/>
            <p:cNvSpPr/>
            <p:nvPr/>
          </p:nvSpPr>
          <p:spPr>
            <a:xfrm>
              <a:off x="2275382" y="4982209"/>
              <a:ext cx="4360545" cy="1107440"/>
            </a:xfrm>
            <a:custGeom>
              <a:avLst/>
              <a:gdLst/>
              <a:ahLst/>
              <a:cxnLst/>
              <a:rect l="l" t="t" r="r" b="b"/>
              <a:pathLst>
                <a:path w="4360545" h="1107439">
                  <a:moveTo>
                    <a:pt x="227812" y="0"/>
                  </a:moveTo>
                  <a:lnTo>
                    <a:pt x="0" y="0"/>
                  </a:lnTo>
                  <a:lnTo>
                    <a:pt x="0" y="1084148"/>
                  </a:lnTo>
                  <a:lnTo>
                    <a:pt x="227812" y="1084148"/>
                  </a:lnTo>
                  <a:lnTo>
                    <a:pt x="227812" y="0"/>
                  </a:lnTo>
                  <a:close/>
                </a:path>
                <a:path w="4360545" h="1107439">
                  <a:moveTo>
                    <a:pt x="1040612" y="0"/>
                  </a:moveTo>
                  <a:lnTo>
                    <a:pt x="823099" y="0"/>
                  </a:lnTo>
                  <a:lnTo>
                    <a:pt x="823099" y="1084148"/>
                  </a:lnTo>
                  <a:lnTo>
                    <a:pt x="1040612" y="1084148"/>
                  </a:lnTo>
                  <a:lnTo>
                    <a:pt x="1040612" y="0"/>
                  </a:lnTo>
                  <a:close/>
                </a:path>
                <a:path w="4360545" h="1107439">
                  <a:moveTo>
                    <a:pt x="4360519" y="22847"/>
                  </a:moveTo>
                  <a:lnTo>
                    <a:pt x="4131564" y="22847"/>
                  </a:lnTo>
                  <a:lnTo>
                    <a:pt x="4131564" y="1107008"/>
                  </a:lnTo>
                  <a:lnTo>
                    <a:pt x="4360519" y="1107008"/>
                  </a:lnTo>
                  <a:lnTo>
                    <a:pt x="4360519" y="2284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48" y="5106726"/>
              <a:ext cx="584200" cy="902969"/>
            </a:xfrm>
            <a:custGeom>
              <a:avLst/>
              <a:gdLst/>
              <a:ahLst/>
              <a:cxnLst/>
              <a:rect l="l" t="t" r="r" b="b"/>
              <a:pathLst>
                <a:path w="584200" h="902970">
                  <a:moveTo>
                    <a:pt x="0" y="456966"/>
                  </a:moveTo>
                  <a:lnTo>
                    <a:pt x="45791" y="194210"/>
                  </a:lnTo>
                  <a:lnTo>
                    <a:pt x="91583" y="57120"/>
                  </a:lnTo>
                  <a:lnTo>
                    <a:pt x="114479" y="22848"/>
                  </a:lnTo>
                  <a:lnTo>
                    <a:pt x="125927" y="0"/>
                  </a:lnTo>
                  <a:lnTo>
                    <a:pt x="160271" y="0"/>
                  </a:lnTo>
                  <a:lnTo>
                    <a:pt x="171719" y="11424"/>
                  </a:lnTo>
                  <a:lnTo>
                    <a:pt x="194615" y="57120"/>
                  </a:lnTo>
                  <a:lnTo>
                    <a:pt x="228958" y="114241"/>
                  </a:lnTo>
                  <a:lnTo>
                    <a:pt x="240406" y="182786"/>
                  </a:lnTo>
                  <a:lnTo>
                    <a:pt x="274750" y="331300"/>
                  </a:lnTo>
                  <a:lnTo>
                    <a:pt x="286198" y="445542"/>
                  </a:lnTo>
                  <a:lnTo>
                    <a:pt x="297646" y="502663"/>
                  </a:lnTo>
                  <a:lnTo>
                    <a:pt x="297646" y="571208"/>
                  </a:lnTo>
                  <a:lnTo>
                    <a:pt x="331990" y="719722"/>
                  </a:lnTo>
                  <a:lnTo>
                    <a:pt x="354886" y="788267"/>
                  </a:lnTo>
                  <a:lnTo>
                    <a:pt x="366334" y="845388"/>
                  </a:lnTo>
                  <a:lnTo>
                    <a:pt x="389230" y="879660"/>
                  </a:lnTo>
                  <a:lnTo>
                    <a:pt x="412126" y="902508"/>
                  </a:lnTo>
                  <a:lnTo>
                    <a:pt x="435021" y="879660"/>
                  </a:lnTo>
                  <a:lnTo>
                    <a:pt x="457917" y="845388"/>
                  </a:lnTo>
                  <a:lnTo>
                    <a:pt x="515157" y="719722"/>
                  </a:lnTo>
                  <a:lnTo>
                    <a:pt x="549501" y="571208"/>
                  </a:lnTo>
                  <a:lnTo>
                    <a:pt x="583845" y="468390"/>
                  </a:lnTo>
                </a:path>
              </a:pathLst>
            </a:custGeom>
            <a:ln w="114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80303" y="5563693"/>
              <a:ext cx="57785" cy="57150"/>
            </a:xfrm>
            <a:custGeom>
              <a:avLst/>
              <a:gdLst/>
              <a:ahLst/>
              <a:cxnLst/>
              <a:rect l="l" t="t" r="r" b="b"/>
              <a:pathLst>
                <a:path w="57785" h="57150">
                  <a:moveTo>
                    <a:pt x="45792" y="0"/>
                  </a:moveTo>
                  <a:lnTo>
                    <a:pt x="34344" y="0"/>
                  </a:lnTo>
                  <a:lnTo>
                    <a:pt x="11447" y="0"/>
                  </a:lnTo>
                  <a:lnTo>
                    <a:pt x="0" y="11424"/>
                  </a:lnTo>
                  <a:lnTo>
                    <a:pt x="0" y="34273"/>
                  </a:lnTo>
                  <a:lnTo>
                    <a:pt x="11447" y="45697"/>
                  </a:lnTo>
                  <a:lnTo>
                    <a:pt x="11447" y="57121"/>
                  </a:lnTo>
                  <a:lnTo>
                    <a:pt x="22895" y="57121"/>
                  </a:lnTo>
                  <a:lnTo>
                    <a:pt x="34344" y="45697"/>
                  </a:lnTo>
                  <a:lnTo>
                    <a:pt x="45792" y="45697"/>
                  </a:lnTo>
                  <a:lnTo>
                    <a:pt x="57240" y="34273"/>
                  </a:lnTo>
                  <a:lnTo>
                    <a:pt x="57240" y="22848"/>
                  </a:lnTo>
                  <a:lnTo>
                    <a:pt x="45792" y="11424"/>
                  </a:lnTo>
                  <a:lnTo>
                    <a:pt x="457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22744" y="4982204"/>
              <a:ext cx="229235" cy="1084580"/>
            </a:xfrm>
            <a:custGeom>
              <a:avLst/>
              <a:gdLst/>
              <a:ahLst/>
              <a:cxnLst/>
              <a:rect l="l" t="t" r="r" b="b"/>
              <a:pathLst>
                <a:path w="229235" h="1084579">
                  <a:moveTo>
                    <a:pt x="228958" y="0"/>
                  </a:moveTo>
                  <a:lnTo>
                    <a:pt x="0" y="0"/>
                  </a:lnTo>
                  <a:lnTo>
                    <a:pt x="0" y="1084152"/>
                  </a:lnTo>
                  <a:lnTo>
                    <a:pt x="228958" y="1084152"/>
                  </a:lnTo>
                  <a:lnTo>
                    <a:pt x="22895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27452" y="5152423"/>
              <a:ext cx="584200" cy="891540"/>
            </a:xfrm>
            <a:custGeom>
              <a:avLst/>
              <a:gdLst/>
              <a:ahLst/>
              <a:cxnLst/>
              <a:rect l="l" t="t" r="r" b="b"/>
              <a:pathLst>
                <a:path w="584200" h="891539">
                  <a:moveTo>
                    <a:pt x="583845" y="456966"/>
                  </a:moveTo>
                  <a:lnTo>
                    <a:pt x="560949" y="342724"/>
                  </a:lnTo>
                  <a:lnTo>
                    <a:pt x="526605" y="194210"/>
                  </a:lnTo>
                  <a:lnTo>
                    <a:pt x="515157" y="114241"/>
                  </a:lnTo>
                  <a:lnTo>
                    <a:pt x="492261" y="57120"/>
                  </a:lnTo>
                  <a:lnTo>
                    <a:pt x="469365" y="11424"/>
                  </a:lnTo>
                  <a:lnTo>
                    <a:pt x="446469" y="0"/>
                  </a:lnTo>
                  <a:lnTo>
                    <a:pt x="423573" y="0"/>
                  </a:lnTo>
                  <a:lnTo>
                    <a:pt x="377782" y="45696"/>
                  </a:lnTo>
                  <a:lnTo>
                    <a:pt x="354886" y="102817"/>
                  </a:lnTo>
                  <a:lnTo>
                    <a:pt x="331990" y="171362"/>
                  </a:lnTo>
                  <a:lnTo>
                    <a:pt x="309094" y="319876"/>
                  </a:lnTo>
                  <a:lnTo>
                    <a:pt x="297646" y="445542"/>
                  </a:lnTo>
                  <a:lnTo>
                    <a:pt x="274750" y="559783"/>
                  </a:lnTo>
                  <a:lnTo>
                    <a:pt x="251854" y="708298"/>
                  </a:lnTo>
                  <a:lnTo>
                    <a:pt x="194615" y="879660"/>
                  </a:lnTo>
                  <a:lnTo>
                    <a:pt x="183167" y="891084"/>
                  </a:lnTo>
                  <a:lnTo>
                    <a:pt x="160271" y="891084"/>
                  </a:lnTo>
                  <a:lnTo>
                    <a:pt x="148823" y="879660"/>
                  </a:lnTo>
                  <a:lnTo>
                    <a:pt x="114479" y="833963"/>
                  </a:lnTo>
                  <a:lnTo>
                    <a:pt x="68687" y="708298"/>
                  </a:lnTo>
                  <a:lnTo>
                    <a:pt x="22895" y="571208"/>
                  </a:lnTo>
                  <a:lnTo>
                    <a:pt x="0" y="468390"/>
                  </a:lnTo>
                </a:path>
              </a:pathLst>
            </a:custGeom>
            <a:ln w="11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27452" y="5152423"/>
              <a:ext cx="584200" cy="891540"/>
            </a:xfrm>
            <a:custGeom>
              <a:avLst/>
              <a:gdLst/>
              <a:ahLst/>
              <a:cxnLst/>
              <a:rect l="l" t="t" r="r" b="b"/>
              <a:pathLst>
                <a:path w="584200" h="891539">
                  <a:moveTo>
                    <a:pt x="583845" y="456966"/>
                  </a:moveTo>
                  <a:lnTo>
                    <a:pt x="560949" y="342724"/>
                  </a:lnTo>
                  <a:lnTo>
                    <a:pt x="526605" y="194210"/>
                  </a:lnTo>
                  <a:lnTo>
                    <a:pt x="515157" y="114241"/>
                  </a:lnTo>
                  <a:lnTo>
                    <a:pt x="492261" y="57120"/>
                  </a:lnTo>
                  <a:lnTo>
                    <a:pt x="469365" y="11424"/>
                  </a:lnTo>
                  <a:lnTo>
                    <a:pt x="446469" y="0"/>
                  </a:lnTo>
                  <a:lnTo>
                    <a:pt x="423573" y="0"/>
                  </a:lnTo>
                  <a:lnTo>
                    <a:pt x="377782" y="45696"/>
                  </a:lnTo>
                  <a:lnTo>
                    <a:pt x="354886" y="102817"/>
                  </a:lnTo>
                  <a:lnTo>
                    <a:pt x="331990" y="171362"/>
                  </a:lnTo>
                  <a:lnTo>
                    <a:pt x="309094" y="319876"/>
                  </a:lnTo>
                  <a:lnTo>
                    <a:pt x="297646" y="445542"/>
                  </a:lnTo>
                  <a:lnTo>
                    <a:pt x="274750" y="559783"/>
                  </a:lnTo>
                  <a:lnTo>
                    <a:pt x="251854" y="708298"/>
                  </a:lnTo>
                  <a:lnTo>
                    <a:pt x="194615" y="879660"/>
                  </a:lnTo>
                  <a:lnTo>
                    <a:pt x="183167" y="891084"/>
                  </a:lnTo>
                  <a:lnTo>
                    <a:pt x="160271" y="891084"/>
                  </a:lnTo>
                  <a:lnTo>
                    <a:pt x="148823" y="879660"/>
                  </a:lnTo>
                  <a:lnTo>
                    <a:pt x="114479" y="833963"/>
                  </a:lnTo>
                  <a:lnTo>
                    <a:pt x="68687" y="708298"/>
                  </a:lnTo>
                  <a:lnTo>
                    <a:pt x="22895" y="571208"/>
                  </a:lnTo>
                  <a:lnTo>
                    <a:pt x="0" y="468390"/>
                  </a:lnTo>
                </a:path>
              </a:pathLst>
            </a:custGeom>
            <a:ln w="1144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27452" y="5152423"/>
              <a:ext cx="584200" cy="891540"/>
            </a:xfrm>
            <a:custGeom>
              <a:avLst/>
              <a:gdLst/>
              <a:ahLst/>
              <a:cxnLst/>
              <a:rect l="l" t="t" r="r" b="b"/>
              <a:pathLst>
                <a:path w="584200" h="891539">
                  <a:moveTo>
                    <a:pt x="583845" y="456966"/>
                  </a:moveTo>
                  <a:lnTo>
                    <a:pt x="560949" y="342724"/>
                  </a:lnTo>
                  <a:lnTo>
                    <a:pt x="526605" y="194210"/>
                  </a:lnTo>
                  <a:lnTo>
                    <a:pt x="515157" y="114241"/>
                  </a:lnTo>
                  <a:lnTo>
                    <a:pt x="492261" y="57120"/>
                  </a:lnTo>
                  <a:lnTo>
                    <a:pt x="469365" y="11424"/>
                  </a:lnTo>
                  <a:lnTo>
                    <a:pt x="446469" y="0"/>
                  </a:lnTo>
                  <a:lnTo>
                    <a:pt x="423573" y="0"/>
                  </a:lnTo>
                  <a:lnTo>
                    <a:pt x="377782" y="45696"/>
                  </a:lnTo>
                  <a:lnTo>
                    <a:pt x="354886" y="102817"/>
                  </a:lnTo>
                  <a:lnTo>
                    <a:pt x="331990" y="171362"/>
                  </a:lnTo>
                  <a:lnTo>
                    <a:pt x="309094" y="319876"/>
                  </a:lnTo>
                  <a:lnTo>
                    <a:pt x="297646" y="445542"/>
                  </a:lnTo>
                  <a:lnTo>
                    <a:pt x="274750" y="559783"/>
                  </a:lnTo>
                  <a:lnTo>
                    <a:pt x="251854" y="708298"/>
                  </a:lnTo>
                  <a:lnTo>
                    <a:pt x="194615" y="879660"/>
                  </a:lnTo>
                  <a:lnTo>
                    <a:pt x="183167" y="891084"/>
                  </a:lnTo>
                  <a:lnTo>
                    <a:pt x="160271" y="891084"/>
                  </a:lnTo>
                  <a:lnTo>
                    <a:pt x="148823" y="879660"/>
                  </a:lnTo>
                  <a:lnTo>
                    <a:pt x="114479" y="833963"/>
                  </a:lnTo>
                  <a:lnTo>
                    <a:pt x="68687" y="708298"/>
                  </a:lnTo>
                  <a:lnTo>
                    <a:pt x="22895" y="571208"/>
                  </a:lnTo>
                  <a:lnTo>
                    <a:pt x="0" y="468390"/>
                  </a:lnTo>
                </a:path>
              </a:pathLst>
            </a:custGeom>
            <a:ln w="11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93107" y="5563693"/>
              <a:ext cx="57785" cy="57150"/>
            </a:xfrm>
            <a:custGeom>
              <a:avLst/>
              <a:gdLst/>
              <a:ahLst/>
              <a:cxnLst/>
              <a:rect l="l" t="t" r="r" b="b"/>
              <a:pathLst>
                <a:path w="57785" h="57150">
                  <a:moveTo>
                    <a:pt x="34344" y="0"/>
                  </a:moveTo>
                  <a:lnTo>
                    <a:pt x="22895" y="0"/>
                  </a:lnTo>
                  <a:lnTo>
                    <a:pt x="0" y="22848"/>
                  </a:lnTo>
                  <a:lnTo>
                    <a:pt x="0" y="34273"/>
                  </a:lnTo>
                  <a:lnTo>
                    <a:pt x="11447" y="57121"/>
                  </a:lnTo>
                  <a:lnTo>
                    <a:pt x="34344" y="57121"/>
                  </a:lnTo>
                  <a:lnTo>
                    <a:pt x="57240" y="45697"/>
                  </a:lnTo>
                  <a:lnTo>
                    <a:pt x="57240" y="22848"/>
                  </a:lnTo>
                  <a:lnTo>
                    <a:pt x="3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58444" y="4982204"/>
              <a:ext cx="229235" cy="1096010"/>
            </a:xfrm>
            <a:custGeom>
              <a:avLst/>
              <a:gdLst/>
              <a:ahLst/>
              <a:cxnLst/>
              <a:rect l="l" t="t" r="r" b="b"/>
              <a:pathLst>
                <a:path w="229235" h="1096010">
                  <a:moveTo>
                    <a:pt x="228958" y="0"/>
                  </a:moveTo>
                  <a:lnTo>
                    <a:pt x="0" y="0"/>
                  </a:lnTo>
                  <a:lnTo>
                    <a:pt x="0" y="1095576"/>
                  </a:lnTo>
                  <a:lnTo>
                    <a:pt x="228958" y="1095576"/>
                  </a:lnTo>
                  <a:lnTo>
                    <a:pt x="22895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63152" y="5106726"/>
              <a:ext cx="584200" cy="902969"/>
            </a:xfrm>
            <a:custGeom>
              <a:avLst/>
              <a:gdLst/>
              <a:ahLst/>
              <a:cxnLst/>
              <a:rect l="l" t="t" r="r" b="b"/>
              <a:pathLst>
                <a:path w="584200" h="902970">
                  <a:moveTo>
                    <a:pt x="0" y="456966"/>
                  </a:moveTo>
                  <a:lnTo>
                    <a:pt x="57239" y="194210"/>
                  </a:lnTo>
                  <a:lnTo>
                    <a:pt x="68687" y="125665"/>
                  </a:lnTo>
                  <a:lnTo>
                    <a:pt x="91583" y="57120"/>
                  </a:lnTo>
                  <a:lnTo>
                    <a:pt x="125927" y="22848"/>
                  </a:lnTo>
                  <a:lnTo>
                    <a:pt x="137375" y="0"/>
                  </a:lnTo>
                  <a:lnTo>
                    <a:pt x="160271" y="0"/>
                  </a:lnTo>
                  <a:lnTo>
                    <a:pt x="206063" y="57120"/>
                  </a:lnTo>
                  <a:lnTo>
                    <a:pt x="228958" y="114241"/>
                  </a:lnTo>
                  <a:lnTo>
                    <a:pt x="251854" y="182786"/>
                  </a:lnTo>
                  <a:lnTo>
                    <a:pt x="274750" y="331300"/>
                  </a:lnTo>
                  <a:lnTo>
                    <a:pt x="297646" y="445542"/>
                  </a:lnTo>
                  <a:lnTo>
                    <a:pt x="297646" y="502663"/>
                  </a:lnTo>
                  <a:lnTo>
                    <a:pt x="309094" y="571208"/>
                  </a:lnTo>
                  <a:lnTo>
                    <a:pt x="331990" y="719722"/>
                  </a:lnTo>
                  <a:lnTo>
                    <a:pt x="354886" y="788267"/>
                  </a:lnTo>
                  <a:lnTo>
                    <a:pt x="377782" y="845388"/>
                  </a:lnTo>
                  <a:lnTo>
                    <a:pt x="400678" y="879660"/>
                  </a:lnTo>
                  <a:lnTo>
                    <a:pt x="423573" y="902508"/>
                  </a:lnTo>
                  <a:lnTo>
                    <a:pt x="446469" y="879660"/>
                  </a:lnTo>
                  <a:lnTo>
                    <a:pt x="469365" y="845388"/>
                  </a:lnTo>
                  <a:lnTo>
                    <a:pt x="515157" y="719722"/>
                  </a:lnTo>
                  <a:lnTo>
                    <a:pt x="560949" y="571208"/>
                  </a:lnTo>
                  <a:lnTo>
                    <a:pt x="583845" y="468390"/>
                  </a:lnTo>
                </a:path>
              </a:pathLst>
            </a:custGeom>
            <a:ln w="114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28808" y="5563693"/>
              <a:ext cx="57785" cy="57150"/>
            </a:xfrm>
            <a:custGeom>
              <a:avLst/>
              <a:gdLst/>
              <a:ahLst/>
              <a:cxnLst/>
              <a:rect l="l" t="t" r="r" b="b"/>
              <a:pathLst>
                <a:path w="57785" h="57150">
                  <a:moveTo>
                    <a:pt x="45791" y="0"/>
                  </a:moveTo>
                  <a:lnTo>
                    <a:pt x="34343" y="0"/>
                  </a:lnTo>
                  <a:lnTo>
                    <a:pt x="11447" y="0"/>
                  </a:lnTo>
                  <a:lnTo>
                    <a:pt x="11447" y="11424"/>
                  </a:lnTo>
                  <a:lnTo>
                    <a:pt x="0" y="11424"/>
                  </a:lnTo>
                  <a:lnTo>
                    <a:pt x="0" y="34273"/>
                  </a:lnTo>
                  <a:lnTo>
                    <a:pt x="22895" y="57121"/>
                  </a:lnTo>
                  <a:lnTo>
                    <a:pt x="34343" y="57121"/>
                  </a:lnTo>
                  <a:lnTo>
                    <a:pt x="45791" y="45697"/>
                  </a:lnTo>
                  <a:lnTo>
                    <a:pt x="57238" y="45697"/>
                  </a:lnTo>
                  <a:lnTo>
                    <a:pt x="57238" y="11424"/>
                  </a:lnTo>
                  <a:lnTo>
                    <a:pt x="457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94144" y="4982204"/>
              <a:ext cx="217804" cy="1084580"/>
            </a:xfrm>
            <a:custGeom>
              <a:avLst/>
              <a:gdLst/>
              <a:ahLst/>
              <a:cxnLst/>
              <a:rect l="l" t="t" r="r" b="b"/>
              <a:pathLst>
                <a:path w="217804" h="1084579">
                  <a:moveTo>
                    <a:pt x="217510" y="0"/>
                  </a:moveTo>
                  <a:lnTo>
                    <a:pt x="0" y="0"/>
                  </a:lnTo>
                  <a:lnTo>
                    <a:pt x="0" y="1084152"/>
                  </a:lnTo>
                  <a:lnTo>
                    <a:pt x="217510" y="1084152"/>
                  </a:lnTo>
                  <a:lnTo>
                    <a:pt x="21751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98852" y="5106726"/>
              <a:ext cx="584200" cy="902969"/>
            </a:xfrm>
            <a:custGeom>
              <a:avLst/>
              <a:gdLst/>
              <a:ahLst/>
              <a:cxnLst/>
              <a:rect l="l" t="t" r="r" b="b"/>
              <a:pathLst>
                <a:path w="584200" h="902970">
                  <a:moveTo>
                    <a:pt x="0" y="456966"/>
                  </a:moveTo>
                  <a:lnTo>
                    <a:pt x="57239" y="194210"/>
                  </a:lnTo>
                  <a:lnTo>
                    <a:pt x="68687" y="125665"/>
                  </a:lnTo>
                  <a:lnTo>
                    <a:pt x="91583" y="57120"/>
                  </a:lnTo>
                  <a:lnTo>
                    <a:pt x="125927" y="22848"/>
                  </a:lnTo>
                  <a:lnTo>
                    <a:pt x="137375" y="0"/>
                  </a:lnTo>
                  <a:lnTo>
                    <a:pt x="160271" y="0"/>
                  </a:lnTo>
                  <a:lnTo>
                    <a:pt x="206063" y="57120"/>
                  </a:lnTo>
                  <a:lnTo>
                    <a:pt x="228958" y="114241"/>
                  </a:lnTo>
                  <a:lnTo>
                    <a:pt x="251854" y="182786"/>
                  </a:lnTo>
                  <a:lnTo>
                    <a:pt x="274750" y="331300"/>
                  </a:lnTo>
                  <a:lnTo>
                    <a:pt x="297646" y="445542"/>
                  </a:lnTo>
                  <a:lnTo>
                    <a:pt x="297646" y="502663"/>
                  </a:lnTo>
                  <a:lnTo>
                    <a:pt x="309094" y="571208"/>
                  </a:lnTo>
                  <a:lnTo>
                    <a:pt x="331990" y="719722"/>
                  </a:lnTo>
                  <a:lnTo>
                    <a:pt x="354886" y="788267"/>
                  </a:lnTo>
                  <a:lnTo>
                    <a:pt x="377782" y="845388"/>
                  </a:lnTo>
                  <a:lnTo>
                    <a:pt x="400678" y="879660"/>
                  </a:lnTo>
                  <a:lnTo>
                    <a:pt x="423573" y="902508"/>
                  </a:lnTo>
                  <a:lnTo>
                    <a:pt x="446469" y="879660"/>
                  </a:lnTo>
                  <a:lnTo>
                    <a:pt x="469365" y="845388"/>
                  </a:lnTo>
                  <a:lnTo>
                    <a:pt x="515157" y="719722"/>
                  </a:lnTo>
                  <a:lnTo>
                    <a:pt x="560949" y="571208"/>
                  </a:lnTo>
                  <a:lnTo>
                    <a:pt x="583845" y="468390"/>
                  </a:lnTo>
                </a:path>
              </a:pathLst>
            </a:custGeom>
            <a:ln w="1144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64507" y="5563693"/>
              <a:ext cx="57785" cy="57150"/>
            </a:xfrm>
            <a:custGeom>
              <a:avLst/>
              <a:gdLst/>
              <a:ahLst/>
              <a:cxnLst/>
              <a:rect l="l" t="t" r="r" b="b"/>
              <a:pathLst>
                <a:path w="57785" h="57150">
                  <a:moveTo>
                    <a:pt x="45791" y="0"/>
                  </a:moveTo>
                  <a:lnTo>
                    <a:pt x="34343" y="0"/>
                  </a:lnTo>
                  <a:lnTo>
                    <a:pt x="11447" y="0"/>
                  </a:lnTo>
                  <a:lnTo>
                    <a:pt x="11447" y="11424"/>
                  </a:lnTo>
                  <a:lnTo>
                    <a:pt x="0" y="11424"/>
                  </a:lnTo>
                  <a:lnTo>
                    <a:pt x="0" y="34273"/>
                  </a:lnTo>
                  <a:lnTo>
                    <a:pt x="22895" y="57121"/>
                  </a:lnTo>
                  <a:lnTo>
                    <a:pt x="34343" y="57121"/>
                  </a:lnTo>
                  <a:lnTo>
                    <a:pt x="45791" y="45697"/>
                  </a:lnTo>
                  <a:lnTo>
                    <a:pt x="57238" y="45697"/>
                  </a:lnTo>
                  <a:lnTo>
                    <a:pt x="57238" y="11424"/>
                  </a:lnTo>
                  <a:lnTo>
                    <a:pt x="457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11656" y="5152423"/>
              <a:ext cx="584200" cy="891540"/>
            </a:xfrm>
            <a:custGeom>
              <a:avLst/>
              <a:gdLst/>
              <a:ahLst/>
              <a:cxnLst/>
              <a:rect l="l" t="t" r="r" b="b"/>
              <a:pathLst>
                <a:path w="584200" h="891539">
                  <a:moveTo>
                    <a:pt x="583845" y="456966"/>
                  </a:moveTo>
                  <a:lnTo>
                    <a:pt x="560949" y="342724"/>
                  </a:lnTo>
                  <a:lnTo>
                    <a:pt x="526605" y="194210"/>
                  </a:lnTo>
                  <a:lnTo>
                    <a:pt x="515157" y="114241"/>
                  </a:lnTo>
                  <a:lnTo>
                    <a:pt x="492261" y="57120"/>
                  </a:lnTo>
                  <a:lnTo>
                    <a:pt x="469365" y="11424"/>
                  </a:lnTo>
                  <a:lnTo>
                    <a:pt x="446469" y="0"/>
                  </a:lnTo>
                  <a:lnTo>
                    <a:pt x="423573" y="0"/>
                  </a:lnTo>
                  <a:lnTo>
                    <a:pt x="377782" y="45696"/>
                  </a:lnTo>
                  <a:lnTo>
                    <a:pt x="354886" y="102817"/>
                  </a:lnTo>
                  <a:lnTo>
                    <a:pt x="331990" y="171362"/>
                  </a:lnTo>
                  <a:lnTo>
                    <a:pt x="309094" y="319876"/>
                  </a:lnTo>
                  <a:lnTo>
                    <a:pt x="297646" y="445542"/>
                  </a:lnTo>
                  <a:lnTo>
                    <a:pt x="274750" y="559783"/>
                  </a:lnTo>
                  <a:lnTo>
                    <a:pt x="251854" y="708298"/>
                  </a:lnTo>
                  <a:lnTo>
                    <a:pt x="194615" y="879660"/>
                  </a:lnTo>
                  <a:lnTo>
                    <a:pt x="183167" y="891084"/>
                  </a:lnTo>
                  <a:lnTo>
                    <a:pt x="160271" y="891084"/>
                  </a:lnTo>
                  <a:lnTo>
                    <a:pt x="148823" y="879660"/>
                  </a:lnTo>
                  <a:lnTo>
                    <a:pt x="114479" y="833963"/>
                  </a:lnTo>
                  <a:lnTo>
                    <a:pt x="68687" y="708298"/>
                  </a:lnTo>
                  <a:lnTo>
                    <a:pt x="22895" y="571208"/>
                  </a:lnTo>
                  <a:lnTo>
                    <a:pt x="0" y="468390"/>
                  </a:lnTo>
                </a:path>
              </a:pathLst>
            </a:custGeom>
            <a:ln w="11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11656" y="5152423"/>
              <a:ext cx="584200" cy="891540"/>
            </a:xfrm>
            <a:custGeom>
              <a:avLst/>
              <a:gdLst/>
              <a:ahLst/>
              <a:cxnLst/>
              <a:rect l="l" t="t" r="r" b="b"/>
              <a:pathLst>
                <a:path w="584200" h="891539">
                  <a:moveTo>
                    <a:pt x="583845" y="456966"/>
                  </a:moveTo>
                  <a:lnTo>
                    <a:pt x="560949" y="342724"/>
                  </a:lnTo>
                  <a:lnTo>
                    <a:pt x="526605" y="194210"/>
                  </a:lnTo>
                  <a:lnTo>
                    <a:pt x="515157" y="114241"/>
                  </a:lnTo>
                  <a:lnTo>
                    <a:pt x="492261" y="57120"/>
                  </a:lnTo>
                  <a:lnTo>
                    <a:pt x="469365" y="11424"/>
                  </a:lnTo>
                  <a:lnTo>
                    <a:pt x="446469" y="0"/>
                  </a:lnTo>
                  <a:lnTo>
                    <a:pt x="423573" y="0"/>
                  </a:lnTo>
                  <a:lnTo>
                    <a:pt x="377782" y="45696"/>
                  </a:lnTo>
                  <a:lnTo>
                    <a:pt x="354886" y="102817"/>
                  </a:lnTo>
                  <a:lnTo>
                    <a:pt x="331990" y="171362"/>
                  </a:lnTo>
                  <a:lnTo>
                    <a:pt x="309094" y="319876"/>
                  </a:lnTo>
                  <a:lnTo>
                    <a:pt x="297646" y="445542"/>
                  </a:lnTo>
                  <a:lnTo>
                    <a:pt x="274750" y="559783"/>
                  </a:lnTo>
                  <a:lnTo>
                    <a:pt x="251854" y="708298"/>
                  </a:lnTo>
                  <a:lnTo>
                    <a:pt x="194615" y="879660"/>
                  </a:lnTo>
                  <a:lnTo>
                    <a:pt x="183167" y="891084"/>
                  </a:lnTo>
                  <a:lnTo>
                    <a:pt x="160271" y="891084"/>
                  </a:lnTo>
                  <a:lnTo>
                    <a:pt x="148823" y="879660"/>
                  </a:lnTo>
                  <a:lnTo>
                    <a:pt x="114479" y="833963"/>
                  </a:lnTo>
                  <a:lnTo>
                    <a:pt x="68687" y="708298"/>
                  </a:lnTo>
                  <a:lnTo>
                    <a:pt x="22895" y="571208"/>
                  </a:lnTo>
                  <a:lnTo>
                    <a:pt x="0" y="468390"/>
                  </a:lnTo>
                </a:path>
              </a:pathLst>
            </a:custGeom>
            <a:ln w="1144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11656" y="5152423"/>
              <a:ext cx="584200" cy="891540"/>
            </a:xfrm>
            <a:custGeom>
              <a:avLst/>
              <a:gdLst/>
              <a:ahLst/>
              <a:cxnLst/>
              <a:rect l="l" t="t" r="r" b="b"/>
              <a:pathLst>
                <a:path w="584200" h="891539">
                  <a:moveTo>
                    <a:pt x="583845" y="456966"/>
                  </a:moveTo>
                  <a:lnTo>
                    <a:pt x="560949" y="342724"/>
                  </a:lnTo>
                  <a:lnTo>
                    <a:pt x="526605" y="194210"/>
                  </a:lnTo>
                  <a:lnTo>
                    <a:pt x="515157" y="114241"/>
                  </a:lnTo>
                  <a:lnTo>
                    <a:pt x="492261" y="57120"/>
                  </a:lnTo>
                  <a:lnTo>
                    <a:pt x="469365" y="11424"/>
                  </a:lnTo>
                  <a:lnTo>
                    <a:pt x="446469" y="0"/>
                  </a:lnTo>
                  <a:lnTo>
                    <a:pt x="423573" y="0"/>
                  </a:lnTo>
                  <a:lnTo>
                    <a:pt x="377782" y="45696"/>
                  </a:lnTo>
                  <a:lnTo>
                    <a:pt x="354886" y="102817"/>
                  </a:lnTo>
                  <a:lnTo>
                    <a:pt x="331990" y="171362"/>
                  </a:lnTo>
                  <a:lnTo>
                    <a:pt x="309094" y="319876"/>
                  </a:lnTo>
                  <a:lnTo>
                    <a:pt x="297646" y="445542"/>
                  </a:lnTo>
                  <a:lnTo>
                    <a:pt x="274750" y="559783"/>
                  </a:lnTo>
                  <a:lnTo>
                    <a:pt x="251854" y="708298"/>
                  </a:lnTo>
                  <a:lnTo>
                    <a:pt x="194615" y="879660"/>
                  </a:lnTo>
                  <a:lnTo>
                    <a:pt x="183167" y="891084"/>
                  </a:lnTo>
                  <a:lnTo>
                    <a:pt x="160271" y="891084"/>
                  </a:lnTo>
                  <a:lnTo>
                    <a:pt x="148823" y="879660"/>
                  </a:lnTo>
                  <a:lnTo>
                    <a:pt x="114479" y="833963"/>
                  </a:lnTo>
                  <a:lnTo>
                    <a:pt x="68687" y="708298"/>
                  </a:lnTo>
                  <a:lnTo>
                    <a:pt x="22895" y="571208"/>
                  </a:lnTo>
                  <a:lnTo>
                    <a:pt x="0" y="468390"/>
                  </a:lnTo>
                </a:path>
              </a:pathLst>
            </a:custGeom>
            <a:ln w="11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77311" y="5563693"/>
              <a:ext cx="57785" cy="57150"/>
            </a:xfrm>
            <a:custGeom>
              <a:avLst/>
              <a:gdLst/>
              <a:ahLst/>
              <a:cxnLst/>
              <a:rect l="l" t="t" r="r" b="b"/>
              <a:pathLst>
                <a:path w="57785" h="57150">
                  <a:moveTo>
                    <a:pt x="34344" y="0"/>
                  </a:moveTo>
                  <a:lnTo>
                    <a:pt x="22895" y="0"/>
                  </a:lnTo>
                  <a:lnTo>
                    <a:pt x="0" y="22848"/>
                  </a:lnTo>
                  <a:lnTo>
                    <a:pt x="0" y="34273"/>
                  </a:lnTo>
                  <a:lnTo>
                    <a:pt x="11447" y="57121"/>
                  </a:lnTo>
                  <a:lnTo>
                    <a:pt x="34344" y="57121"/>
                  </a:lnTo>
                  <a:lnTo>
                    <a:pt x="57240" y="45697"/>
                  </a:lnTo>
                  <a:lnTo>
                    <a:pt x="57240" y="22848"/>
                  </a:lnTo>
                  <a:lnTo>
                    <a:pt x="34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09729" y="5586541"/>
              <a:ext cx="4086225" cy="0"/>
            </a:xfrm>
            <a:custGeom>
              <a:avLst/>
              <a:gdLst/>
              <a:ahLst/>
              <a:cxnLst/>
              <a:rect l="l" t="t" r="r" b="b"/>
              <a:pathLst>
                <a:path w="4086225">
                  <a:moveTo>
                    <a:pt x="0" y="0"/>
                  </a:moveTo>
                  <a:lnTo>
                    <a:pt x="4085771" y="0"/>
                  </a:lnTo>
                </a:path>
              </a:pathLst>
            </a:custGeom>
            <a:ln w="11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94783" y="5335209"/>
              <a:ext cx="664210" cy="480059"/>
            </a:xfrm>
            <a:custGeom>
              <a:avLst/>
              <a:gdLst/>
              <a:ahLst/>
              <a:cxnLst/>
              <a:rect l="l" t="t" r="r" b="b"/>
              <a:pathLst>
                <a:path w="664210" h="480060">
                  <a:moveTo>
                    <a:pt x="0" y="239907"/>
                  </a:moveTo>
                  <a:lnTo>
                    <a:pt x="22895" y="182786"/>
                  </a:lnTo>
                  <a:lnTo>
                    <a:pt x="57239" y="102817"/>
                  </a:lnTo>
                  <a:lnTo>
                    <a:pt x="103031" y="34272"/>
                  </a:lnTo>
                  <a:lnTo>
                    <a:pt x="137375" y="11424"/>
                  </a:lnTo>
                  <a:lnTo>
                    <a:pt x="171719" y="0"/>
                  </a:lnTo>
                  <a:lnTo>
                    <a:pt x="194615" y="11424"/>
                  </a:lnTo>
                  <a:lnTo>
                    <a:pt x="228958" y="34272"/>
                  </a:lnTo>
                  <a:lnTo>
                    <a:pt x="309094" y="171362"/>
                  </a:lnTo>
                  <a:lnTo>
                    <a:pt x="331990" y="239907"/>
                  </a:lnTo>
                  <a:lnTo>
                    <a:pt x="343438" y="297028"/>
                  </a:lnTo>
                  <a:lnTo>
                    <a:pt x="377782" y="376997"/>
                  </a:lnTo>
                  <a:lnTo>
                    <a:pt x="400678" y="422694"/>
                  </a:lnTo>
                  <a:lnTo>
                    <a:pt x="446469" y="468390"/>
                  </a:lnTo>
                  <a:lnTo>
                    <a:pt x="457917" y="468390"/>
                  </a:lnTo>
                  <a:lnTo>
                    <a:pt x="469365" y="479814"/>
                  </a:lnTo>
                  <a:lnTo>
                    <a:pt x="492261" y="468390"/>
                  </a:lnTo>
                  <a:lnTo>
                    <a:pt x="526605" y="445542"/>
                  </a:lnTo>
                  <a:lnTo>
                    <a:pt x="549501" y="411269"/>
                  </a:lnTo>
                  <a:lnTo>
                    <a:pt x="583845" y="376997"/>
                  </a:lnTo>
                  <a:lnTo>
                    <a:pt x="629636" y="308452"/>
                  </a:lnTo>
                  <a:lnTo>
                    <a:pt x="663980" y="251331"/>
                  </a:lnTo>
                </a:path>
              </a:pathLst>
            </a:custGeom>
            <a:ln w="11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71887" y="5575118"/>
              <a:ext cx="34925" cy="34290"/>
            </a:xfrm>
            <a:custGeom>
              <a:avLst/>
              <a:gdLst/>
              <a:ahLst/>
              <a:cxnLst/>
              <a:rect l="l" t="t" r="r" b="b"/>
              <a:pathLst>
                <a:path w="34925" h="34289">
                  <a:moveTo>
                    <a:pt x="22895" y="0"/>
                  </a:moveTo>
                  <a:lnTo>
                    <a:pt x="11447" y="0"/>
                  </a:lnTo>
                  <a:lnTo>
                    <a:pt x="0" y="11423"/>
                  </a:lnTo>
                  <a:lnTo>
                    <a:pt x="0" y="22848"/>
                  </a:lnTo>
                  <a:lnTo>
                    <a:pt x="11447" y="34272"/>
                  </a:lnTo>
                  <a:lnTo>
                    <a:pt x="22895" y="34272"/>
                  </a:lnTo>
                  <a:lnTo>
                    <a:pt x="22895" y="22848"/>
                  </a:lnTo>
                  <a:lnTo>
                    <a:pt x="34343" y="11423"/>
                  </a:lnTo>
                  <a:lnTo>
                    <a:pt x="228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11188" y="4995754"/>
              <a:ext cx="182880" cy="1036319"/>
            </a:xfrm>
            <a:custGeom>
              <a:avLst/>
              <a:gdLst/>
              <a:ahLst/>
              <a:cxnLst/>
              <a:rect l="l" t="t" r="r" b="b"/>
              <a:pathLst>
                <a:path w="182879" h="1036320">
                  <a:moveTo>
                    <a:pt x="0" y="0"/>
                  </a:moveTo>
                  <a:lnTo>
                    <a:pt x="182457" y="0"/>
                  </a:lnTo>
                  <a:lnTo>
                    <a:pt x="182457" y="1036116"/>
                  </a:lnTo>
                  <a:lnTo>
                    <a:pt x="0" y="103611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27147" y="6198323"/>
            <a:ext cx="112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Guard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band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0D0F-E9C5-4EBB-31A1-A2B90631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44872"/>
            <a:ext cx="8001000" cy="615553"/>
          </a:xfrm>
        </p:spPr>
        <p:txBody>
          <a:bodyPr/>
          <a:lstStyle/>
          <a:p>
            <a:pPr algn="ctr"/>
            <a:r>
              <a:rPr lang="en-US" dirty="0"/>
              <a:t>Single Carrier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72B9-8390-79CA-FDB1-6B4A5BFCB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122" y="990600"/>
            <a:ext cx="7807678" cy="32316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eneric135-Regular"/>
              </a:rPr>
              <a:t>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andwidth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B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= 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W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available for communication, where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W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is the one-sided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bandwidth (or max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5-Regular"/>
              </a:rPr>
              <a:t>freq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),</a:t>
            </a:r>
          </a:p>
          <a:p>
            <a:endParaRPr lang="en-US" sz="2400" dirty="0">
              <a:solidFill>
                <a:srgbClr val="000000"/>
              </a:solidFill>
              <a:latin typeface="Generic135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For a single-carrier communication system, the symbol time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is given as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= 1/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B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Symbol rate is given as</a:t>
            </a:r>
            <a:r>
              <a:rPr lang="en-US" sz="2400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42D20-6434-70DB-F954-8EF57DCA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962400"/>
            <a:ext cx="25431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44872"/>
            <a:ext cx="8839200" cy="635000"/>
          </a:xfrm>
        </p:spPr>
        <p:txBody>
          <a:bodyPr/>
          <a:lstStyle/>
          <a:p>
            <a:pPr algn="ctr"/>
            <a:r>
              <a:rPr lang="en-US" altLang="zh-TW" dirty="0"/>
              <a:t>Inter Symbol Interference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5939" y="1828800"/>
            <a:ext cx="7948930" cy="4807137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err="1"/>
              <a:t>Intersymbol</a:t>
            </a:r>
            <a:r>
              <a:rPr lang="en-US" altLang="zh-TW" sz="2800" dirty="0"/>
              <a:t> interference is eliminated almost completely by introducing a guard interval with zero padding in every OFDM symbol.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dirty="0"/>
          </a:p>
          <a:p>
            <a:pPr lvl="1"/>
            <a:r>
              <a:rPr lang="en-US" altLang="zh-TW" dirty="0"/>
              <a:t>Guard interval  with zero padding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 The way to eliminate ISI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FC8B5F-0FD1-4632-B463-D9E9C991BB99}" type="slidenum">
              <a:rPr lang="en-US" altLang="zh-TW" smtClean="0">
                <a:solidFill>
                  <a:srgbClr val="000000"/>
                </a:solidFill>
              </a:rPr>
              <a:pPr/>
              <a:t>30</a:t>
            </a:fld>
            <a:endParaRPr lang="en-IN"/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457200" y="5562600"/>
          <a:ext cx="8382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742120" imgH="541800" progId="Visio.Drawing.6">
                  <p:embed/>
                </p:oleObj>
              </mc:Choice>
              <mc:Fallback>
                <p:oleObj name="VISIO" r:id="rId2" imgW="11742120" imgH="541800" progId="Visio.Drawing.6">
                  <p:embed/>
                  <p:pic>
                    <p:nvPicPr>
                      <p:cNvPr id="522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562600"/>
                        <a:ext cx="8382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1600200" y="3810000"/>
          <a:ext cx="5715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606560" imgH="491760" progId="Visio.Drawing.6">
                  <p:embed/>
                </p:oleObj>
              </mc:Choice>
              <mc:Fallback>
                <p:oleObj name="VISIO" r:id="rId4" imgW="4606560" imgH="491760" progId="Visio.Drawing.6">
                  <p:embed/>
                  <p:pic>
                    <p:nvPicPr>
                      <p:cNvPr id="52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0"/>
                        <a:ext cx="57150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194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TW" dirty="0"/>
              <a:t>Inter Carrier Interference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229600" cy="1384995"/>
          </a:xfrm>
        </p:spPr>
        <p:txBody>
          <a:bodyPr/>
          <a:lstStyle/>
          <a:p>
            <a:pPr lvl="1"/>
            <a:r>
              <a:rPr lang="en-US" altLang="zh-TW" sz="2400" dirty="0"/>
              <a:t>Due to non integer number of cycles in the delayed cycle</a:t>
            </a:r>
          </a:p>
          <a:p>
            <a:pPr lvl="1"/>
            <a:r>
              <a:rPr lang="en-US" altLang="zh-TW" sz="2400" dirty="0"/>
              <a:t>The way to avoid ICI – cyclic extension(works only when delay &lt;guard time)</a:t>
            </a:r>
          </a:p>
          <a:p>
            <a:pPr lvl="1"/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FC8B5F-0FD1-4632-B463-D9E9C991BB99}" type="slidenum">
              <a:rPr lang="en-US" altLang="zh-TW" smtClean="0">
                <a:solidFill>
                  <a:srgbClr val="000000"/>
                </a:solidFill>
              </a:rPr>
              <a:pPr/>
              <a:t>31</a:t>
            </a:fld>
            <a:endParaRPr lang="en-IN"/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533400" y="3154064"/>
            <a:ext cx="7994650" cy="3443288"/>
            <a:chOff x="340" y="1797"/>
            <a:chExt cx="5036" cy="2169"/>
          </a:xfrm>
        </p:grpSpPr>
        <p:pic>
          <p:nvPicPr>
            <p:cNvPr id="54277" name="Picture 5" descr="ofdm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1797"/>
              <a:ext cx="2405" cy="1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278" name="Group 6"/>
            <p:cNvGrpSpPr>
              <a:grpSpLocks/>
            </p:cNvGrpSpPr>
            <p:nvPr/>
          </p:nvGrpSpPr>
          <p:grpSpPr bwMode="auto">
            <a:xfrm>
              <a:off x="385" y="2115"/>
              <a:ext cx="2132" cy="1225"/>
              <a:chOff x="521" y="2069"/>
              <a:chExt cx="2132" cy="1225"/>
            </a:xfrm>
          </p:grpSpPr>
          <p:pic>
            <p:nvPicPr>
              <p:cNvPr id="54279" name="Picture 7" descr="ofdm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2069"/>
                <a:ext cx="2132" cy="1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280" name="Line 8"/>
              <p:cNvSpPr>
                <a:spLocks noChangeShapeType="1"/>
              </p:cNvSpPr>
              <p:nvPr/>
            </p:nvSpPr>
            <p:spPr bwMode="auto">
              <a:xfrm>
                <a:off x="1111" y="2976"/>
                <a:ext cx="680" cy="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884" y="1888"/>
              <a:ext cx="0" cy="158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385" y="1888"/>
              <a:ext cx="0" cy="158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2472" y="1933"/>
              <a:ext cx="0" cy="158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>
              <a:off x="2971" y="1842"/>
              <a:ext cx="0" cy="158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3560" y="1842"/>
              <a:ext cx="0" cy="158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385" y="3430"/>
              <a:ext cx="499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884" y="3430"/>
              <a:ext cx="15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>
              <a:off x="5375" y="1842"/>
              <a:ext cx="0" cy="158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>
              <a:off x="2971" y="3430"/>
              <a:ext cx="589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>
              <a:off x="3560" y="3430"/>
              <a:ext cx="1815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1474" y="3022"/>
              <a:ext cx="0" cy="31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92" name="Line 20"/>
            <p:cNvSpPr>
              <a:spLocks noChangeShapeType="1"/>
            </p:cNvSpPr>
            <p:nvPr/>
          </p:nvSpPr>
          <p:spPr bwMode="auto">
            <a:xfrm>
              <a:off x="1429" y="3022"/>
              <a:ext cx="0" cy="27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1383" y="3022"/>
              <a:ext cx="0" cy="2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1338" y="3022"/>
              <a:ext cx="0" cy="9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95" name="Line 23"/>
            <p:cNvSpPr>
              <a:spLocks noChangeShapeType="1"/>
            </p:cNvSpPr>
            <p:nvPr/>
          </p:nvSpPr>
          <p:spPr bwMode="auto">
            <a:xfrm>
              <a:off x="1519" y="3022"/>
              <a:ext cx="0" cy="27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96" name="Line 24"/>
            <p:cNvSpPr>
              <a:spLocks noChangeShapeType="1"/>
            </p:cNvSpPr>
            <p:nvPr/>
          </p:nvSpPr>
          <p:spPr bwMode="auto">
            <a:xfrm>
              <a:off x="1565" y="3022"/>
              <a:ext cx="0" cy="227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97" name="Line 25"/>
            <p:cNvSpPr>
              <a:spLocks noChangeShapeType="1"/>
            </p:cNvSpPr>
            <p:nvPr/>
          </p:nvSpPr>
          <p:spPr bwMode="auto">
            <a:xfrm>
              <a:off x="1610" y="3022"/>
              <a:ext cx="0" cy="9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40" y="3475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Guard time</a:t>
              </a:r>
            </a:p>
          </p:txBody>
        </p:sp>
        <p:sp>
          <p:nvSpPr>
            <p:cNvPr id="54299" name="Text Box 27"/>
            <p:cNvSpPr txBox="1">
              <a:spLocks noChangeArrowheads="1"/>
            </p:cNvSpPr>
            <p:nvPr/>
          </p:nvSpPr>
          <p:spPr bwMode="auto">
            <a:xfrm>
              <a:off x="884" y="3475"/>
              <a:ext cx="16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FFT integration time=1/carrier spacing</a:t>
              </a:r>
            </a:p>
          </p:txBody>
        </p:sp>
        <p:sp>
          <p:nvSpPr>
            <p:cNvPr id="54300" name="Text Box 28"/>
            <p:cNvSpPr txBox="1">
              <a:spLocks noChangeArrowheads="1"/>
            </p:cNvSpPr>
            <p:nvPr/>
          </p:nvSpPr>
          <p:spPr bwMode="auto">
            <a:xfrm>
              <a:off x="2971" y="3475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Guard time</a:t>
              </a:r>
            </a:p>
          </p:txBody>
        </p:sp>
        <p:sp>
          <p:nvSpPr>
            <p:cNvPr id="54301" name="Text Box 29"/>
            <p:cNvSpPr txBox="1">
              <a:spLocks noChangeArrowheads="1"/>
            </p:cNvSpPr>
            <p:nvPr/>
          </p:nvSpPr>
          <p:spPr bwMode="auto">
            <a:xfrm>
              <a:off x="3651" y="3475"/>
              <a:ext cx="16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FFT integration time=1/carrier spacing</a:t>
              </a:r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>
              <a:off x="385" y="3748"/>
              <a:ext cx="2087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303" name="Text Box 31"/>
            <p:cNvSpPr txBox="1">
              <a:spLocks noChangeArrowheads="1"/>
            </p:cNvSpPr>
            <p:nvPr/>
          </p:nvSpPr>
          <p:spPr bwMode="auto">
            <a:xfrm>
              <a:off x="884" y="3793"/>
              <a:ext cx="11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OFDM symbol  time</a:t>
              </a:r>
            </a:p>
          </p:txBody>
        </p:sp>
        <p:sp>
          <p:nvSpPr>
            <p:cNvPr id="54304" name="Line 32"/>
            <p:cNvSpPr>
              <a:spLocks noChangeShapeType="1"/>
            </p:cNvSpPr>
            <p:nvPr/>
          </p:nvSpPr>
          <p:spPr bwMode="auto">
            <a:xfrm>
              <a:off x="2971" y="3748"/>
              <a:ext cx="240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4305" name="Text Box 33"/>
            <p:cNvSpPr txBox="1">
              <a:spLocks noChangeArrowheads="1"/>
            </p:cNvSpPr>
            <p:nvPr/>
          </p:nvSpPr>
          <p:spPr bwMode="auto">
            <a:xfrm>
              <a:off x="3651" y="3793"/>
              <a:ext cx="11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OFDM symbol  time</a:t>
              </a:r>
            </a:p>
          </p:txBody>
        </p:sp>
        <p:sp>
          <p:nvSpPr>
            <p:cNvPr id="54306" name="Text Box 34"/>
            <p:cNvSpPr txBox="1">
              <a:spLocks noChangeArrowheads="1"/>
            </p:cNvSpPr>
            <p:nvPr/>
          </p:nvSpPr>
          <p:spPr bwMode="auto">
            <a:xfrm>
              <a:off x="1338" y="1979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200" dirty="0">
                  <a:latin typeface="Times New Roman" pitchFamily="18" charset="0"/>
                  <a:ea typeface="新細明體" pitchFamily="18" charset="-120"/>
                </a:rPr>
                <a:t>Subcarrier #1</a:t>
              </a:r>
            </a:p>
          </p:txBody>
        </p:sp>
        <p:sp>
          <p:nvSpPr>
            <p:cNvPr id="54307" name="Text Box 35"/>
            <p:cNvSpPr txBox="1">
              <a:spLocks noChangeArrowheads="1"/>
            </p:cNvSpPr>
            <p:nvPr/>
          </p:nvSpPr>
          <p:spPr bwMode="auto">
            <a:xfrm>
              <a:off x="1474" y="3294"/>
              <a:ext cx="99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200">
                  <a:latin typeface="Times New Roman" pitchFamily="18" charset="0"/>
                  <a:ea typeface="新細明體" pitchFamily="18" charset="-120"/>
                </a:rPr>
                <a:t>Delayed subcarrier #2</a:t>
              </a:r>
            </a:p>
          </p:txBody>
        </p:sp>
        <p:sp>
          <p:nvSpPr>
            <p:cNvPr id="54308" name="Line 36"/>
            <p:cNvSpPr>
              <a:spLocks noChangeShapeType="1"/>
            </p:cNvSpPr>
            <p:nvPr/>
          </p:nvSpPr>
          <p:spPr bwMode="auto">
            <a:xfrm>
              <a:off x="975" y="1842"/>
              <a:ext cx="454" cy="1225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641351" y="2380457"/>
            <a:ext cx="14398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 dirty="0">
                <a:latin typeface="Times New Roman" pitchFamily="18" charset="0"/>
                <a:ea typeface="新細明體" pitchFamily="18" charset="-120"/>
              </a:rPr>
              <a:t>Part of subcarrier #2 causing ICI on subcarrier #1</a:t>
            </a:r>
          </a:p>
        </p:txBody>
      </p:sp>
    </p:spTree>
    <p:extLst>
      <p:ext uri="{BB962C8B-B14F-4D97-AF65-F5344CB8AC3E}">
        <p14:creationId xmlns:p14="http://schemas.microsoft.com/office/powerpoint/2010/main" val="2616963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OFDM symbol with cyclic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67437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OFDM – Two –ray multipath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867400"/>
            <a:ext cx="7498080" cy="381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47850"/>
            <a:ext cx="78486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4872"/>
            <a:ext cx="8382000" cy="635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16-QAM constellation for 48 </a:t>
            </a:r>
            <a:br>
              <a:rPr lang="en-US" dirty="0"/>
            </a:br>
            <a:r>
              <a:rPr lang="en-US" dirty="0"/>
              <a:t>sub-carrier OFDM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5257800"/>
            <a:ext cx="7498080" cy="1371600"/>
          </a:xfrm>
        </p:spPr>
        <p:txBody>
          <a:bodyPr>
            <a:normAutofit/>
          </a:bodyPr>
          <a:lstStyle/>
          <a:p>
            <a:pPr marL="109538" indent="-26988">
              <a:buNone/>
            </a:pPr>
            <a:r>
              <a:rPr lang="en-US" sz="2400" dirty="0"/>
              <a:t>(a) delay&lt; guard time (b) delay(3%)&gt;guard time </a:t>
            </a:r>
          </a:p>
          <a:p>
            <a:pPr marL="109538" indent="-26988">
              <a:buNone/>
            </a:pPr>
            <a:r>
              <a:rPr lang="en-US" sz="2400" dirty="0"/>
              <a:t>(c) delay(10%)&gt;guard time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85938"/>
            <a:ext cx="80772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Cyclic</a:t>
            </a:r>
            <a:r>
              <a:rPr spc="-40" dirty="0"/>
              <a:t> </a:t>
            </a:r>
            <a:r>
              <a:rPr spc="-5" dirty="0"/>
              <a:t>Prefix</a:t>
            </a:r>
            <a:r>
              <a:rPr spc="-40" dirty="0"/>
              <a:t> </a:t>
            </a:r>
            <a:r>
              <a:rPr spc="-5" dirty="0"/>
              <a:t>(CP)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157764"/>
            <a:ext cx="8012430" cy="31038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951230" indent="-342900">
              <a:lnSpc>
                <a:spcPts val="3300"/>
              </a:lnSpc>
              <a:spcBef>
                <a:spcPts val="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5" dirty="0">
                <a:latin typeface="Trebuchet MS"/>
                <a:cs typeface="Trebuchet MS"/>
              </a:rPr>
              <a:t>However,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don’t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know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the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delay</a:t>
            </a:r>
            <a:r>
              <a:rPr sz="2800" spc="-1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spread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exactly</a:t>
            </a:r>
            <a:endParaRPr sz="2800">
              <a:latin typeface="Trebuchet MS"/>
              <a:cs typeface="Trebuchet MS"/>
            </a:endParaRPr>
          </a:p>
          <a:p>
            <a:pPr marL="749300" marR="5080" indent="-279400">
              <a:lnSpc>
                <a:spcPts val="2600"/>
              </a:lnSpc>
              <a:spcBef>
                <a:spcPts val="1260"/>
              </a:spcBef>
              <a:tabLst>
                <a:tab pos="755015" algn="l"/>
              </a:tabLst>
            </a:pPr>
            <a:r>
              <a:rPr sz="1300" spc="-114" dirty="0">
                <a:latin typeface="Segoe UI Symbol"/>
                <a:cs typeface="Segoe UI Symbol"/>
              </a:rPr>
              <a:t>⯈		</a:t>
            </a:r>
            <a:r>
              <a:rPr sz="2200" dirty="0">
                <a:latin typeface="Trebuchet MS"/>
                <a:cs typeface="Trebuchet MS"/>
              </a:rPr>
              <a:t>The </a:t>
            </a:r>
            <a:r>
              <a:rPr sz="2200" spc="-5" dirty="0">
                <a:latin typeface="Trebuchet MS"/>
                <a:cs typeface="Trebuchet MS"/>
              </a:rPr>
              <a:t>hardware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doesn’t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allow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blank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space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because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it</a:t>
            </a:r>
            <a:r>
              <a:rPr sz="2200" spc="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needs </a:t>
            </a:r>
            <a:r>
              <a:rPr sz="2200" spc="-64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to</a:t>
            </a:r>
            <a:r>
              <a:rPr sz="2200" spc="-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send out</a:t>
            </a:r>
            <a:r>
              <a:rPr sz="2200" spc="-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signals continuously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rebuchet MS"/>
                <a:cs typeface="Trebuchet MS"/>
              </a:rPr>
              <a:t>Solution: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Cyclic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Prefix</a:t>
            </a:r>
            <a:endParaRPr sz="2800">
              <a:latin typeface="Trebuchet MS"/>
              <a:cs typeface="Trebuchet MS"/>
            </a:endParaRPr>
          </a:p>
          <a:p>
            <a:pPr marL="749300" marR="439420" indent="-279400">
              <a:lnSpc>
                <a:spcPct val="102299"/>
              </a:lnSpc>
              <a:spcBef>
                <a:spcPts val="1080"/>
              </a:spcBef>
              <a:tabLst>
                <a:tab pos="755015" algn="l"/>
              </a:tabLst>
            </a:pPr>
            <a:r>
              <a:rPr sz="1300" spc="-114" dirty="0">
                <a:latin typeface="Segoe UI Symbol"/>
                <a:cs typeface="Segoe UI Symbol"/>
              </a:rPr>
              <a:t>⯈		</a:t>
            </a:r>
            <a:r>
              <a:rPr sz="2200" dirty="0">
                <a:latin typeface="Trebuchet MS"/>
                <a:cs typeface="Trebuchet MS"/>
              </a:rPr>
              <a:t>Make</a:t>
            </a:r>
            <a:r>
              <a:rPr sz="2200" spc="-5" dirty="0">
                <a:latin typeface="Trebuchet MS"/>
                <a:cs typeface="Trebuchet MS"/>
              </a:rPr>
              <a:t> </a:t>
            </a:r>
            <a:r>
              <a:rPr sz="2200" dirty="0">
                <a:latin typeface="Trebuchet MS"/>
                <a:cs typeface="Trebuchet MS"/>
              </a:rPr>
              <a:t>the </a:t>
            </a:r>
            <a:r>
              <a:rPr sz="2200" spc="-5" dirty="0">
                <a:latin typeface="Trebuchet MS"/>
                <a:cs typeface="Trebuchet MS"/>
              </a:rPr>
              <a:t>symbol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period </a:t>
            </a:r>
            <a:r>
              <a:rPr sz="2200" dirty="0">
                <a:latin typeface="Trebuchet MS"/>
                <a:cs typeface="Trebuchet MS"/>
              </a:rPr>
              <a:t>longer </a:t>
            </a:r>
            <a:r>
              <a:rPr sz="2200" spc="-5" dirty="0">
                <a:latin typeface="Trebuchet MS"/>
                <a:cs typeface="Trebuchet MS"/>
              </a:rPr>
              <a:t>by</a:t>
            </a:r>
            <a:r>
              <a:rPr sz="220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copying </a:t>
            </a:r>
            <a:r>
              <a:rPr sz="2200" dirty="0">
                <a:latin typeface="Trebuchet MS"/>
                <a:cs typeface="Trebuchet MS"/>
              </a:rPr>
              <a:t>the tail and </a:t>
            </a:r>
            <a:r>
              <a:rPr sz="2200" spc="-65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glue </a:t>
            </a:r>
            <a:r>
              <a:rPr sz="2200" dirty="0">
                <a:latin typeface="Trebuchet MS"/>
                <a:cs typeface="Trebuchet MS"/>
              </a:rPr>
              <a:t>it in the </a:t>
            </a:r>
            <a:r>
              <a:rPr sz="2200" spc="-5" dirty="0">
                <a:latin typeface="Trebuchet MS"/>
                <a:cs typeface="Trebuchet MS"/>
              </a:rPr>
              <a:t>front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5610" y="6507891"/>
            <a:ext cx="11830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5" dirty="0">
                <a:latin typeface="Arial MT"/>
                <a:cs typeface="Arial MT"/>
              </a:rPr>
              <a:t>Original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220" dirty="0">
                <a:latin typeface="Arial MT"/>
                <a:cs typeface="Arial MT"/>
              </a:rPr>
              <a:t>symbol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56157" y="4673705"/>
            <a:ext cx="4578985" cy="1538605"/>
            <a:chOff x="1756157" y="4673705"/>
            <a:chExt cx="4578985" cy="15386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7302" y="4695856"/>
              <a:ext cx="1757343" cy="14909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6157" y="4673705"/>
              <a:ext cx="1837883" cy="1538276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394841" y="6466332"/>
            <a:ext cx="2369820" cy="76835"/>
          </a:xfrm>
          <a:custGeom>
            <a:avLst/>
            <a:gdLst/>
            <a:ahLst/>
            <a:cxnLst/>
            <a:rect l="l" t="t" r="r" b="b"/>
            <a:pathLst>
              <a:path w="2369820" h="76834">
                <a:moveTo>
                  <a:pt x="817702" y="38188"/>
                </a:moveTo>
                <a:lnTo>
                  <a:pt x="677875" y="0"/>
                </a:lnTo>
                <a:lnTo>
                  <a:pt x="677875" y="30556"/>
                </a:lnTo>
                <a:lnTo>
                  <a:pt x="139827" y="30556"/>
                </a:lnTo>
                <a:lnTo>
                  <a:pt x="139827" y="0"/>
                </a:lnTo>
                <a:lnTo>
                  <a:pt x="0" y="38188"/>
                </a:lnTo>
                <a:lnTo>
                  <a:pt x="139827" y="76377"/>
                </a:lnTo>
                <a:lnTo>
                  <a:pt x="139827" y="48120"/>
                </a:lnTo>
                <a:lnTo>
                  <a:pt x="677875" y="48120"/>
                </a:lnTo>
                <a:lnTo>
                  <a:pt x="677875" y="76377"/>
                </a:lnTo>
                <a:lnTo>
                  <a:pt x="817702" y="38188"/>
                </a:lnTo>
                <a:close/>
              </a:path>
              <a:path w="2369820" h="76834">
                <a:moveTo>
                  <a:pt x="2369223" y="38188"/>
                </a:moveTo>
                <a:lnTo>
                  <a:pt x="2229396" y="0"/>
                </a:lnTo>
                <a:lnTo>
                  <a:pt x="2229396" y="30556"/>
                </a:lnTo>
                <a:lnTo>
                  <a:pt x="957529" y="30556"/>
                </a:lnTo>
                <a:lnTo>
                  <a:pt x="957529" y="0"/>
                </a:lnTo>
                <a:lnTo>
                  <a:pt x="817702" y="38188"/>
                </a:lnTo>
                <a:lnTo>
                  <a:pt x="957529" y="76377"/>
                </a:lnTo>
                <a:lnTo>
                  <a:pt x="957529" y="48120"/>
                </a:lnTo>
                <a:lnTo>
                  <a:pt x="2229396" y="48120"/>
                </a:lnTo>
                <a:lnTo>
                  <a:pt x="2229396" y="76377"/>
                </a:lnTo>
                <a:lnTo>
                  <a:pt x="2369223" y="38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6772" y="5609165"/>
            <a:ext cx="1224915" cy="3060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000"/>
              </a:lnSpc>
              <a:spcBef>
                <a:spcPts val="300"/>
              </a:spcBef>
            </a:pPr>
            <a:r>
              <a:rPr sz="1000" spc="130" dirty="0">
                <a:latin typeface="Arial MT"/>
                <a:cs typeface="Arial MT"/>
              </a:rPr>
              <a:t>Portion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165" dirty="0">
                <a:latin typeface="Arial MT"/>
                <a:cs typeface="Arial MT"/>
              </a:rPr>
              <a:t>added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100" dirty="0">
                <a:latin typeface="Arial MT"/>
                <a:cs typeface="Arial MT"/>
              </a:rPr>
              <a:t>in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130" dirty="0">
                <a:latin typeface="Arial MT"/>
                <a:cs typeface="Arial MT"/>
              </a:rPr>
              <a:t>the</a:t>
            </a:r>
            <a:r>
              <a:rPr sz="1000" spc="70" dirty="0">
                <a:latin typeface="Arial MT"/>
                <a:cs typeface="Arial MT"/>
              </a:rPr>
              <a:t> </a:t>
            </a:r>
            <a:r>
              <a:rPr sz="1000" spc="114" dirty="0">
                <a:latin typeface="Arial MT"/>
                <a:cs typeface="Arial MT"/>
              </a:rPr>
              <a:t>front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8136" y="5014173"/>
            <a:ext cx="16002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70" dirty="0">
                <a:latin typeface="Arial MT"/>
                <a:cs typeface="Arial MT"/>
              </a:rPr>
              <a:t>Copy</a:t>
            </a:r>
            <a:r>
              <a:rPr sz="1000" spc="75" dirty="0">
                <a:latin typeface="Arial MT"/>
                <a:cs typeface="Arial MT"/>
              </a:rPr>
              <a:t> </a:t>
            </a:r>
            <a:r>
              <a:rPr sz="1000" spc="110" dirty="0">
                <a:latin typeface="Arial MT"/>
                <a:cs typeface="Arial MT"/>
              </a:rPr>
              <a:t>this</a:t>
            </a:r>
            <a:r>
              <a:rPr sz="1000" spc="75" dirty="0">
                <a:latin typeface="Arial MT"/>
                <a:cs typeface="Arial MT"/>
              </a:rPr>
              <a:t> </a:t>
            </a:r>
            <a:r>
              <a:rPr sz="1000" spc="114" dirty="0">
                <a:latin typeface="Arial MT"/>
                <a:cs typeface="Arial MT"/>
              </a:rPr>
              <a:t>part</a:t>
            </a:r>
            <a:r>
              <a:rPr sz="1000" spc="80" dirty="0">
                <a:latin typeface="Arial MT"/>
                <a:cs typeface="Arial MT"/>
              </a:rPr>
              <a:t> </a:t>
            </a:r>
            <a:r>
              <a:rPr sz="1000" spc="120" dirty="0">
                <a:latin typeface="Arial MT"/>
                <a:cs typeface="Arial MT"/>
              </a:rPr>
              <a:t>at</a:t>
            </a:r>
            <a:r>
              <a:rPr sz="1000" spc="75" dirty="0">
                <a:latin typeface="Arial MT"/>
                <a:cs typeface="Arial MT"/>
              </a:rPr>
              <a:t> </a:t>
            </a:r>
            <a:r>
              <a:rPr sz="1000" spc="114" dirty="0">
                <a:latin typeface="Arial MT"/>
                <a:cs typeface="Arial MT"/>
              </a:rPr>
              <a:t>front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11617" y="4322368"/>
            <a:ext cx="5591175" cy="1151890"/>
          </a:xfrm>
          <a:custGeom>
            <a:avLst/>
            <a:gdLst/>
            <a:ahLst/>
            <a:cxnLst/>
            <a:rect l="l" t="t" r="r" b="b"/>
            <a:pathLst>
              <a:path w="5591175" h="1151889">
                <a:moveTo>
                  <a:pt x="4605337" y="274967"/>
                </a:moveTo>
                <a:lnTo>
                  <a:pt x="4569104" y="280403"/>
                </a:lnTo>
                <a:lnTo>
                  <a:pt x="4549406" y="223024"/>
                </a:lnTo>
                <a:lnTo>
                  <a:pt x="4525911" y="168795"/>
                </a:lnTo>
                <a:lnTo>
                  <a:pt x="4501299" y="120675"/>
                </a:lnTo>
                <a:lnTo>
                  <a:pt x="4475581" y="82486"/>
                </a:lnTo>
                <a:lnTo>
                  <a:pt x="4447616" y="52705"/>
                </a:lnTo>
                <a:lnTo>
                  <a:pt x="4386084" y="11455"/>
                </a:lnTo>
                <a:lnTo>
                  <a:pt x="4353649" y="0"/>
                </a:lnTo>
                <a:lnTo>
                  <a:pt x="4274007" y="0"/>
                </a:lnTo>
                <a:lnTo>
                  <a:pt x="4219410" y="14516"/>
                </a:lnTo>
                <a:lnTo>
                  <a:pt x="4183621" y="30556"/>
                </a:lnTo>
                <a:lnTo>
                  <a:pt x="4146702" y="49644"/>
                </a:lnTo>
                <a:lnTo>
                  <a:pt x="4076230" y="97002"/>
                </a:lnTo>
                <a:lnTo>
                  <a:pt x="4006875" y="157340"/>
                </a:lnTo>
                <a:lnTo>
                  <a:pt x="3934168" y="223024"/>
                </a:lnTo>
                <a:lnTo>
                  <a:pt x="3799929" y="364324"/>
                </a:lnTo>
                <a:lnTo>
                  <a:pt x="3671290" y="497992"/>
                </a:lnTo>
                <a:lnTo>
                  <a:pt x="3615359" y="552221"/>
                </a:lnTo>
                <a:lnTo>
                  <a:pt x="3567239" y="590562"/>
                </a:lnTo>
                <a:lnTo>
                  <a:pt x="3540417" y="572846"/>
                </a:lnTo>
                <a:lnTo>
                  <a:pt x="3494557" y="652272"/>
                </a:lnTo>
                <a:lnTo>
                  <a:pt x="3608654" y="615619"/>
                </a:lnTo>
                <a:lnTo>
                  <a:pt x="3580727" y="599020"/>
                </a:lnTo>
                <a:lnTo>
                  <a:pt x="3629901" y="559854"/>
                </a:lnTo>
                <a:lnTo>
                  <a:pt x="3685832" y="505625"/>
                </a:lnTo>
                <a:lnTo>
                  <a:pt x="3948709" y="230670"/>
                </a:lnTo>
                <a:lnTo>
                  <a:pt x="4021417" y="165747"/>
                </a:lnTo>
                <a:lnTo>
                  <a:pt x="4088536" y="106934"/>
                </a:lnTo>
                <a:lnTo>
                  <a:pt x="4157891" y="58813"/>
                </a:lnTo>
                <a:lnTo>
                  <a:pt x="4193679" y="41249"/>
                </a:lnTo>
                <a:lnTo>
                  <a:pt x="4228363" y="25209"/>
                </a:lnTo>
                <a:lnTo>
                  <a:pt x="4291000" y="9931"/>
                </a:lnTo>
                <a:lnTo>
                  <a:pt x="4318965" y="7632"/>
                </a:lnTo>
                <a:lnTo>
                  <a:pt x="4349178" y="12979"/>
                </a:lnTo>
                <a:lnTo>
                  <a:pt x="4405109" y="38188"/>
                </a:lnTo>
                <a:lnTo>
                  <a:pt x="4458792" y="89357"/>
                </a:lnTo>
                <a:lnTo>
                  <a:pt x="4484522" y="127546"/>
                </a:lnTo>
                <a:lnTo>
                  <a:pt x="4508017" y="171856"/>
                </a:lnTo>
                <a:lnTo>
                  <a:pt x="4531512" y="226085"/>
                </a:lnTo>
                <a:lnTo>
                  <a:pt x="4550067" y="283133"/>
                </a:lnTo>
                <a:lnTo>
                  <a:pt x="4514723" y="287947"/>
                </a:lnTo>
                <a:lnTo>
                  <a:pt x="4585195" y="359740"/>
                </a:lnTo>
                <a:lnTo>
                  <a:pt x="4605337" y="274967"/>
                </a:lnTo>
                <a:close/>
              </a:path>
              <a:path w="5591175" h="1151889">
                <a:moveTo>
                  <a:pt x="5590832" y="1138809"/>
                </a:moveTo>
                <a:lnTo>
                  <a:pt x="0" y="1138809"/>
                </a:lnTo>
                <a:lnTo>
                  <a:pt x="0" y="1151801"/>
                </a:lnTo>
                <a:lnTo>
                  <a:pt x="5590832" y="1151801"/>
                </a:lnTo>
                <a:lnTo>
                  <a:pt x="5590832" y="1138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38883" y="4322173"/>
            <a:ext cx="8026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254" dirty="0">
                <a:latin typeface="Arial MT"/>
                <a:cs typeface="Arial MT"/>
              </a:rPr>
              <a:t>Symbol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26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4095" y="4354256"/>
            <a:ext cx="5579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9070" algn="l"/>
              </a:tabLst>
            </a:pPr>
            <a:r>
              <a:rPr sz="1000" spc="254" dirty="0">
                <a:latin typeface="Arial MT"/>
                <a:cs typeface="Arial MT"/>
              </a:rPr>
              <a:t>Symbol</a:t>
            </a:r>
            <a:r>
              <a:rPr sz="1000" spc="125" dirty="0">
                <a:latin typeface="Arial MT"/>
                <a:cs typeface="Arial MT"/>
              </a:rPr>
              <a:t> </a:t>
            </a:r>
            <a:r>
              <a:rPr sz="1000" spc="260" dirty="0">
                <a:latin typeface="Arial MT"/>
                <a:cs typeface="Arial MT"/>
              </a:rPr>
              <a:t>1	</a:t>
            </a:r>
            <a:r>
              <a:rPr sz="1000" spc="170" dirty="0">
                <a:latin typeface="Arial MT"/>
                <a:cs typeface="Arial MT"/>
              </a:rPr>
              <a:t>Copy</a:t>
            </a:r>
            <a:r>
              <a:rPr sz="1000" spc="80" dirty="0">
                <a:latin typeface="Arial MT"/>
                <a:cs typeface="Arial MT"/>
              </a:rPr>
              <a:t> </a:t>
            </a:r>
            <a:r>
              <a:rPr sz="1000" spc="110" dirty="0">
                <a:latin typeface="Arial MT"/>
                <a:cs typeface="Arial MT"/>
              </a:rPr>
              <a:t>this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125" dirty="0">
                <a:latin typeface="Arial MT"/>
                <a:cs typeface="Arial MT"/>
              </a:rPr>
              <a:t>part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114" dirty="0">
                <a:latin typeface="Arial MT"/>
                <a:cs typeface="Arial MT"/>
              </a:rPr>
              <a:t>at</a:t>
            </a:r>
            <a:r>
              <a:rPr sz="1000" spc="90" dirty="0">
                <a:latin typeface="Arial MT"/>
                <a:cs typeface="Arial MT"/>
              </a:rPr>
              <a:t> </a:t>
            </a:r>
            <a:r>
              <a:rPr sz="1000" spc="114" dirty="0">
                <a:latin typeface="Arial MT"/>
                <a:cs typeface="Arial MT"/>
              </a:rPr>
              <a:t>front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7836" y="6515530"/>
            <a:ext cx="11830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75" dirty="0">
                <a:latin typeface="Arial MT"/>
                <a:cs typeface="Arial MT"/>
              </a:rPr>
              <a:t>Original</a:t>
            </a:r>
            <a:r>
              <a:rPr sz="900" spc="65" dirty="0">
                <a:latin typeface="Arial MT"/>
                <a:cs typeface="Arial MT"/>
              </a:rPr>
              <a:t> </a:t>
            </a:r>
            <a:r>
              <a:rPr sz="900" spc="220" dirty="0">
                <a:latin typeface="Arial MT"/>
                <a:cs typeface="Arial MT"/>
              </a:rPr>
              <a:t>symbol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46181" y="6474726"/>
            <a:ext cx="2370455" cy="76835"/>
          </a:xfrm>
          <a:custGeom>
            <a:avLst/>
            <a:gdLst/>
            <a:ahLst/>
            <a:cxnLst/>
            <a:rect l="l" t="t" r="r" b="b"/>
            <a:pathLst>
              <a:path w="2370454" h="76834">
                <a:moveTo>
                  <a:pt x="817714" y="38201"/>
                </a:moveTo>
                <a:lnTo>
                  <a:pt x="677887" y="0"/>
                </a:lnTo>
                <a:lnTo>
                  <a:pt x="677887" y="29794"/>
                </a:lnTo>
                <a:lnTo>
                  <a:pt x="139827" y="29794"/>
                </a:lnTo>
                <a:lnTo>
                  <a:pt x="139827" y="0"/>
                </a:lnTo>
                <a:lnTo>
                  <a:pt x="0" y="38201"/>
                </a:lnTo>
                <a:lnTo>
                  <a:pt x="139827" y="76390"/>
                </a:lnTo>
                <a:lnTo>
                  <a:pt x="139827" y="47358"/>
                </a:lnTo>
                <a:lnTo>
                  <a:pt x="677887" y="47358"/>
                </a:lnTo>
                <a:lnTo>
                  <a:pt x="677887" y="76390"/>
                </a:lnTo>
                <a:lnTo>
                  <a:pt x="817714" y="38201"/>
                </a:lnTo>
                <a:close/>
              </a:path>
              <a:path w="2370454" h="76834">
                <a:moveTo>
                  <a:pt x="2370353" y="38201"/>
                </a:moveTo>
                <a:lnTo>
                  <a:pt x="2230526" y="0"/>
                </a:lnTo>
                <a:lnTo>
                  <a:pt x="2230526" y="29794"/>
                </a:lnTo>
                <a:lnTo>
                  <a:pt x="957541" y="29794"/>
                </a:lnTo>
                <a:lnTo>
                  <a:pt x="957541" y="0"/>
                </a:lnTo>
                <a:lnTo>
                  <a:pt x="817714" y="38201"/>
                </a:lnTo>
                <a:lnTo>
                  <a:pt x="957541" y="76390"/>
                </a:lnTo>
                <a:lnTo>
                  <a:pt x="957541" y="47358"/>
                </a:lnTo>
                <a:lnTo>
                  <a:pt x="2230526" y="47358"/>
                </a:lnTo>
                <a:lnTo>
                  <a:pt x="2230526" y="76390"/>
                </a:lnTo>
                <a:lnTo>
                  <a:pt x="2370353" y="38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34169" y="6518585"/>
            <a:ext cx="762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00" dirty="0">
                <a:latin typeface="Arial MT"/>
                <a:cs typeface="Arial MT"/>
              </a:rPr>
              <a:t>Extension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08072" y="5258015"/>
            <a:ext cx="2866390" cy="1101090"/>
          </a:xfrm>
          <a:custGeom>
            <a:avLst/>
            <a:gdLst/>
            <a:ahLst/>
            <a:cxnLst/>
            <a:rect l="l" t="t" r="r" b="b"/>
            <a:pathLst>
              <a:path w="2866390" h="1101089">
                <a:moveTo>
                  <a:pt x="19011" y="44297"/>
                </a:moveTo>
                <a:lnTo>
                  <a:pt x="0" y="44297"/>
                </a:lnTo>
                <a:lnTo>
                  <a:pt x="0" y="1100620"/>
                </a:lnTo>
                <a:lnTo>
                  <a:pt x="19011" y="1100620"/>
                </a:lnTo>
                <a:lnTo>
                  <a:pt x="19011" y="44297"/>
                </a:lnTo>
                <a:close/>
              </a:path>
              <a:path w="2866390" h="1101089">
                <a:moveTo>
                  <a:pt x="2865882" y="0"/>
                </a:moveTo>
                <a:lnTo>
                  <a:pt x="2846870" y="0"/>
                </a:lnTo>
                <a:lnTo>
                  <a:pt x="2846870" y="1056322"/>
                </a:lnTo>
                <a:lnTo>
                  <a:pt x="2865882" y="1056322"/>
                </a:lnTo>
                <a:lnTo>
                  <a:pt x="2865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36294" y="5157191"/>
            <a:ext cx="1635125" cy="646430"/>
          </a:xfrm>
          <a:prstGeom prst="rect">
            <a:avLst/>
          </a:prstGeom>
          <a:solidFill>
            <a:srgbClr val="89A24C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ts val="2130"/>
              </a:lnSpc>
              <a:spcBef>
                <a:spcPts val="3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802.11,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CP:data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1:4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Cyclic</a:t>
            </a:r>
            <a:r>
              <a:rPr spc="-40" dirty="0"/>
              <a:t> </a:t>
            </a:r>
            <a:r>
              <a:rPr spc="-5" dirty="0"/>
              <a:t>Prefix</a:t>
            </a:r>
            <a:r>
              <a:rPr spc="-40" dirty="0"/>
              <a:t> </a:t>
            </a:r>
            <a:r>
              <a:rPr spc="-5" dirty="0"/>
              <a:t>(CP)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7351" y="1041900"/>
            <a:ext cx="5787390" cy="1551305"/>
            <a:chOff x="1737351" y="1041900"/>
            <a:chExt cx="5787390" cy="1551305"/>
          </a:xfrm>
        </p:grpSpPr>
        <p:sp>
          <p:nvSpPr>
            <p:cNvPr id="4" name="object 4"/>
            <p:cNvSpPr/>
            <p:nvPr/>
          </p:nvSpPr>
          <p:spPr>
            <a:xfrm>
              <a:off x="1737347" y="1041907"/>
              <a:ext cx="5787390" cy="1471295"/>
            </a:xfrm>
            <a:custGeom>
              <a:avLst/>
              <a:gdLst/>
              <a:ahLst/>
              <a:cxnLst/>
              <a:rect l="l" t="t" r="r" b="b"/>
              <a:pathLst>
                <a:path w="5787390" h="1471295">
                  <a:moveTo>
                    <a:pt x="301561" y="0"/>
                  </a:moveTo>
                  <a:lnTo>
                    <a:pt x="0" y="0"/>
                  </a:lnTo>
                  <a:lnTo>
                    <a:pt x="0" y="1455902"/>
                  </a:lnTo>
                  <a:lnTo>
                    <a:pt x="301561" y="1455902"/>
                  </a:lnTo>
                  <a:lnTo>
                    <a:pt x="301561" y="0"/>
                  </a:lnTo>
                  <a:close/>
                </a:path>
                <a:path w="5787390" h="1471295">
                  <a:moveTo>
                    <a:pt x="1377480" y="0"/>
                  </a:moveTo>
                  <a:lnTo>
                    <a:pt x="1089558" y="0"/>
                  </a:lnTo>
                  <a:lnTo>
                    <a:pt x="1089558" y="1455902"/>
                  </a:lnTo>
                  <a:lnTo>
                    <a:pt x="1377480" y="1455902"/>
                  </a:lnTo>
                  <a:lnTo>
                    <a:pt x="1377480" y="0"/>
                  </a:lnTo>
                  <a:close/>
                </a:path>
                <a:path w="5787390" h="1471295">
                  <a:moveTo>
                    <a:pt x="5787263" y="30365"/>
                  </a:moveTo>
                  <a:lnTo>
                    <a:pt x="5484190" y="30365"/>
                  </a:lnTo>
                  <a:lnTo>
                    <a:pt x="5484190" y="1471079"/>
                  </a:lnTo>
                  <a:lnTo>
                    <a:pt x="5787263" y="1471079"/>
                  </a:lnTo>
                  <a:lnTo>
                    <a:pt x="5787263" y="3036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69221" y="1237740"/>
              <a:ext cx="773430" cy="1184275"/>
            </a:xfrm>
            <a:custGeom>
              <a:avLst/>
              <a:gdLst/>
              <a:ahLst/>
              <a:cxnLst/>
              <a:rect l="l" t="t" r="r" b="b"/>
              <a:pathLst>
                <a:path w="773430" h="1184275">
                  <a:moveTo>
                    <a:pt x="0" y="607259"/>
                  </a:moveTo>
                  <a:lnTo>
                    <a:pt x="60615" y="258085"/>
                  </a:lnTo>
                  <a:lnTo>
                    <a:pt x="90923" y="151814"/>
                  </a:lnTo>
                  <a:lnTo>
                    <a:pt x="121231" y="75907"/>
                  </a:lnTo>
                  <a:lnTo>
                    <a:pt x="151538" y="15181"/>
                  </a:lnTo>
                  <a:lnTo>
                    <a:pt x="166692" y="0"/>
                  </a:lnTo>
                  <a:lnTo>
                    <a:pt x="212154" y="0"/>
                  </a:lnTo>
                  <a:lnTo>
                    <a:pt x="227308" y="15181"/>
                  </a:lnTo>
                  <a:lnTo>
                    <a:pt x="257616" y="60725"/>
                  </a:lnTo>
                  <a:lnTo>
                    <a:pt x="303077" y="136633"/>
                  </a:lnTo>
                  <a:lnTo>
                    <a:pt x="318231" y="227722"/>
                  </a:lnTo>
                  <a:lnTo>
                    <a:pt x="363693" y="425081"/>
                  </a:lnTo>
                  <a:lnTo>
                    <a:pt x="378847" y="592078"/>
                  </a:lnTo>
                  <a:lnTo>
                    <a:pt x="394001" y="652804"/>
                  </a:lnTo>
                  <a:lnTo>
                    <a:pt x="394001" y="743893"/>
                  </a:lnTo>
                  <a:lnTo>
                    <a:pt x="439462" y="941252"/>
                  </a:lnTo>
                  <a:lnTo>
                    <a:pt x="469770" y="1032341"/>
                  </a:lnTo>
                  <a:lnTo>
                    <a:pt x="484924" y="1123430"/>
                  </a:lnTo>
                  <a:lnTo>
                    <a:pt x="515232" y="1168974"/>
                  </a:lnTo>
                  <a:lnTo>
                    <a:pt x="530386" y="1184156"/>
                  </a:lnTo>
                  <a:lnTo>
                    <a:pt x="560694" y="1184156"/>
                  </a:lnTo>
                  <a:lnTo>
                    <a:pt x="575847" y="1168974"/>
                  </a:lnTo>
                  <a:lnTo>
                    <a:pt x="606155" y="1108249"/>
                  </a:lnTo>
                  <a:lnTo>
                    <a:pt x="681925" y="941252"/>
                  </a:lnTo>
                  <a:lnTo>
                    <a:pt x="727386" y="759074"/>
                  </a:lnTo>
                  <a:lnTo>
                    <a:pt x="772848" y="622441"/>
                  </a:lnTo>
                </a:path>
              </a:pathLst>
            </a:custGeom>
            <a:ln w="1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3758" y="1829819"/>
              <a:ext cx="75769" cy="759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7995" y="1041900"/>
              <a:ext cx="303530" cy="1456055"/>
            </a:xfrm>
            <a:custGeom>
              <a:avLst/>
              <a:gdLst/>
              <a:ahLst/>
              <a:cxnLst/>
              <a:rect l="l" t="t" r="r" b="b"/>
              <a:pathLst>
                <a:path w="303529" h="1456055">
                  <a:moveTo>
                    <a:pt x="303077" y="0"/>
                  </a:moveTo>
                  <a:lnTo>
                    <a:pt x="0" y="0"/>
                  </a:lnTo>
                  <a:lnTo>
                    <a:pt x="0" y="1455905"/>
                  </a:lnTo>
                  <a:lnTo>
                    <a:pt x="303077" y="1455905"/>
                  </a:lnTo>
                  <a:lnTo>
                    <a:pt x="3030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9993" y="1268103"/>
              <a:ext cx="773430" cy="1199515"/>
            </a:xfrm>
            <a:custGeom>
              <a:avLst/>
              <a:gdLst/>
              <a:ahLst/>
              <a:cxnLst/>
              <a:rect l="l" t="t" r="r" b="b"/>
              <a:pathLst>
                <a:path w="773429" h="1199514">
                  <a:moveTo>
                    <a:pt x="772848" y="607259"/>
                  </a:moveTo>
                  <a:lnTo>
                    <a:pt x="742540" y="470626"/>
                  </a:lnTo>
                  <a:lnTo>
                    <a:pt x="697079" y="258085"/>
                  </a:lnTo>
                  <a:lnTo>
                    <a:pt x="681925" y="166996"/>
                  </a:lnTo>
                  <a:lnTo>
                    <a:pt x="651617" y="75907"/>
                  </a:lnTo>
                  <a:lnTo>
                    <a:pt x="621309" y="15181"/>
                  </a:lnTo>
                  <a:lnTo>
                    <a:pt x="591001" y="0"/>
                  </a:lnTo>
                  <a:lnTo>
                    <a:pt x="560694" y="0"/>
                  </a:lnTo>
                  <a:lnTo>
                    <a:pt x="500078" y="75907"/>
                  </a:lnTo>
                  <a:lnTo>
                    <a:pt x="469770" y="151814"/>
                  </a:lnTo>
                  <a:lnTo>
                    <a:pt x="439462" y="242903"/>
                  </a:lnTo>
                  <a:lnTo>
                    <a:pt x="409155" y="440263"/>
                  </a:lnTo>
                  <a:lnTo>
                    <a:pt x="394001" y="592078"/>
                  </a:lnTo>
                  <a:lnTo>
                    <a:pt x="363693" y="759074"/>
                  </a:lnTo>
                  <a:lnTo>
                    <a:pt x="333385" y="956434"/>
                  </a:lnTo>
                  <a:lnTo>
                    <a:pt x="303077" y="1047523"/>
                  </a:lnTo>
                  <a:lnTo>
                    <a:pt x="272770" y="1123430"/>
                  </a:lnTo>
                  <a:lnTo>
                    <a:pt x="257616" y="1168974"/>
                  </a:lnTo>
                  <a:lnTo>
                    <a:pt x="227308" y="1199337"/>
                  </a:lnTo>
                  <a:lnTo>
                    <a:pt x="151538" y="1123430"/>
                  </a:lnTo>
                  <a:lnTo>
                    <a:pt x="90923" y="956434"/>
                  </a:lnTo>
                  <a:lnTo>
                    <a:pt x="30307" y="759074"/>
                  </a:lnTo>
                  <a:lnTo>
                    <a:pt x="0" y="622441"/>
                  </a:lnTo>
                </a:path>
              </a:pathLst>
            </a:custGeom>
            <a:ln w="15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9993" y="1268103"/>
              <a:ext cx="773430" cy="1199515"/>
            </a:xfrm>
            <a:custGeom>
              <a:avLst/>
              <a:gdLst/>
              <a:ahLst/>
              <a:cxnLst/>
              <a:rect l="l" t="t" r="r" b="b"/>
              <a:pathLst>
                <a:path w="773429" h="1199514">
                  <a:moveTo>
                    <a:pt x="772848" y="607259"/>
                  </a:moveTo>
                  <a:lnTo>
                    <a:pt x="742540" y="470626"/>
                  </a:lnTo>
                  <a:lnTo>
                    <a:pt x="697079" y="258085"/>
                  </a:lnTo>
                  <a:lnTo>
                    <a:pt x="681925" y="166996"/>
                  </a:lnTo>
                  <a:lnTo>
                    <a:pt x="651617" y="75907"/>
                  </a:lnTo>
                  <a:lnTo>
                    <a:pt x="621309" y="15181"/>
                  </a:lnTo>
                  <a:lnTo>
                    <a:pt x="591001" y="0"/>
                  </a:lnTo>
                  <a:lnTo>
                    <a:pt x="560694" y="0"/>
                  </a:lnTo>
                  <a:lnTo>
                    <a:pt x="500078" y="75907"/>
                  </a:lnTo>
                  <a:lnTo>
                    <a:pt x="469770" y="151814"/>
                  </a:lnTo>
                  <a:lnTo>
                    <a:pt x="439462" y="242903"/>
                  </a:lnTo>
                  <a:lnTo>
                    <a:pt x="409155" y="440263"/>
                  </a:lnTo>
                  <a:lnTo>
                    <a:pt x="394001" y="592078"/>
                  </a:lnTo>
                  <a:lnTo>
                    <a:pt x="363693" y="759074"/>
                  </a:lnTo>
                  <a:lnTo>
                    <a:pt x="333385" y="956434"/>
                  </a:lnTo>
                  <a:lnTo>
                    <a:pt x="303077" y="1047523"/>
                  </a:lnTo>
                  <a:lnTo>
                    <a:pt x="272770" y="1123430"/>
                  </a:lnTo>
                  <a:lnTo>
                    <a:pt x="257616" y="1168974"/>
                  </a:lnTo>
                  <a:lnTo>
                    <a:pt x="227308" y="1199337"/>
                  </a:lnTo>
                  <a:lnTo>
                    <a:pt x="151538" y="1123430"/>
                  </a:lnTo>
                  <a:lnTo>
                    <a:pt x="90923" y="956434"/>
                  </a:lnTo>
                  <a:lnTo>
                    <a:pt x="30307" y="759074"/>
                  </a:lnTo>
                  <a:lnTo>
                    <a:pt x="0" y="622441"/>
                  </a:lnTo>
                </a:path>
              </a:pathLst>
            </a:custGeom>
            <a:ln w="1516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9993" y="1268103"/>
              <a:ext cx="773430" cy="1199515"/>
            </a:xfrm>
            <a:custGeom>
              <a:avLst/>
              <a:gdLst/>
              <a:ahLst/>
              <a:cxnLst/>
              <a:rect l="l" t="t" r="r" b="b"/>
              <a:pathLst>
                <a:path w="773429" h="1199514">
                  <a:moveTo>
                    <a:pt x="772848" y="607259"/>
                  </a:moveTo>
                  <a:lnTo>
                    <a:pt x="742540" y="470626"/>
                  </a:lnTo>
                  <a:lnTo>
                    <a:pt x="697079" y="258085"/>
                  </a:lnTo>
                  <a:lnTo>
                    <a:pt x="681925" y="166996"/>
                  </a:lnTo>
                  <a:lnTo>
                    <a:pt x="651617" y="75907"/>
                  </a:lnTo>
                  <a:lnTo>
                    <a:pt x="621309" y="15181"/>
                  </a:lnTo>
                  <a:lnTo>
                    <a:pt x="591001" y="0"/>
                  </a:lnTo>
                  <a:lnTo>
                    <a:pt x="560694" y="0"/>
                  </a:lnTo>
                  <a:lnTo>
                    <a:pt x="500078" y="75907"/>
                  </a:lnTo>
                  <a:lnTo>
                    <a:pt x="469770" y="151814"/>
                  </a:lnTo>
                  <a:lnTo>
                    <a:pt x="439462" y="242903"/>
                  </a:lnTo>
                  <a:lnTo>
                    <a:pt x="409155" y="440263"/>
                  </a:lnTo>
                  <a:lnTo>
                    <a:pt x="394001" y="592078"/>
                  </a:lnTo>
                  <a:lnTo>
                    <a:pt x="363693" y="759074"/>
                  </a:lnTo>
                  <a:lnTo>
                    <a:pt x="333385" y="956434"/>
                  </a:lnTo>
                  <a:lnTo>
                    <a:pt x="303077" y="1047523"/>
                  </a:lnTo>
                  <a:lnTo>
                    <a:pt x="272770" y="1123430"/>
                  </a:lnTo>
                  <a:lnTo>
                    <a:pt x="257616" y="1168974"/>
                  </a:lnTo>
                  <a:lnTo>
                    <a:pt x="227308" y="1199337"/>
                  </a:lnTo>
                  <a:lnTo>
                    <a:pt x="151538" y="1123430"/>
                  </a:lnTo>
                  <a:lnTo>
                    <a:pt x="90923" y="956434"/>
                  </a:lnTo>
                  <a:lnTo>
                    <a:pt x="30307" y="759074"/>
                  </a:lnTo>
                  <a:lnTo>
                    <a:pt x="0" y="622441"/>
                  </a:lnTo>
                </a:path>
              </a:pathLst>
            </a:custGeom>
            <a:ln w="15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84531" y="1829819"/>
              <a:ext cx="76200" cy="60960"/>
            </a:xfrm>
            <a:custGeom>
              <a:avLst/>
              <a:gdLst/>
              <a:ahLst/>
              <a:cxnLst/>
              <a:rect l="l" t="t" r="r" b="b"/>
              <a:pathLst>
                <a:path w="76200" h="60960">
                  <a:moveTo>
                    <a:pt x="60615" y="0"/>
                  </a:moveTo>
                  <a:lnTo>
                    <a:pt x="30307" y="0"/>
                  </a:lnTo>
                  <a:lnTo>
                    <a:pt x="0" y="30363"/>
                  </a:lnTo>
                  <a:lnTo>
                    <a:pt x="15153" y="60726"/>
                  </a:lnTo>
                  <a:lnTo>
                    <a:pt x="45462" y="60726"/>
                  </a:lnTo>
                  <a:lnTo>
                    <a:pt x="75769" y="45544"/>
                  </a:lnTo>
                  <a:lnTo>
                    <a:pt x="75769" y="30363"/>
                  </a:lnTo>
                  <a:lnTo>
                    <a:pt x="606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4229" y="1041900"/>
              <a:ext cx="303530" cy="1456055"/>
            </a:xfrm>
            <a:custGeom>
              <a:avLst/>
              <a:gdLst/>
              <a:ahLst/>
              <a:cxnLst/>
              <a:rect l="l" t="t" r="r" b="b"/>
              <a:pathLst>
                <a:path w="303529" h="1456055">
                  <a:moveTo>
                    <a:pt x="303077" y="0"/>
                  </a:moveTo>
                  <a:lnTo>
                    <a:pt x="0" y="0"/>
                  </a:lnTo>
                  <a:lnTo>
                    <a:pt x="0" y="1455905"/>
                  </a:lnTo>
                  <a:lnTo>
                    <a:pt x="303077" y="1455905"/>
                  </a:lnTo>
                  <a:lnTo>
                    <a:pt x="30307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36227" y="1237740"/>
              <a:ext cx="773430" cy="1184275"/>
            </a:xfrm>
            <a:custGeom>
              <a:avLst/>
              <a:gdLst/>
              <a:ahLst/>
              <a:cxnLst/>
              <a:rect l="l" t="t" r="r" b="b"/>
              <a:pathLst>
                <a:path w="773429" h="1184275">
                  <a:moveTo>
                    <a:pt x="0" y="607259"/>
                  </a:moveTo>
                  <a:lnTo>
                    <a:pt x="75769" y="258085"/>
                  </a:lnTo>
                  <a:lnTo>
                    <a:pt x="90923" y="151814"/>
                  </a:lnTo>
                  <a:lnTo>
                    <a:pt x="121231" y="75907"/>
                  </a:lnTo>
                  <a:lnTo>
                    <a:pt x="166692" y="15181"/>
                  </a:lnTo>
                  <a:lnTo>
                    <a:pt x="181846" y="0"/>
                  </a:lnTo>
                  <a:lnTo>
                    <a:pt x="212154" y="0"/>
                  </a:lnTo>
                  <a:lnTo>
                    <a:pt x="272770" y="60725"/>
                  </a:lnTo>
                  <a:lnTo>
                    <a:pt x="303077" y="136633"/>
                  </a:lnTo>
                  <a:lnTo>
                    <a:pt x="333385" y="227722"/>
                  </a:lnTo>
                  <a:lnTo>
                    <a:pt x="363693" y="425081"/>
                  </a:lnTo>
                  <a:lnTo>
                    <a:pt x="394001" y="592078"/>
                  </a:lnTo>
                  <a:lnTo>
                    <a:pt x="394001" y="652804"/>
                  </a:lnTo>
                  <a:lnTo>
                    <a:pt x="409155" y="743893"/>
                  </a:lnTo>
                  <a:lnTo>
                    <a:pt x="439462" y="941252"/>
                  </a:lnTo>
                  <a:lnTo>
                    <a:pt x="500078" y="1123430"/>
                  </a:lnTo>
                  <a:lnTo>
                    <a:pt x="530386" y="1168974"/>
                  </a:lnTo>
                  <a:lnTo>
                    <a:pt x="545540" y="1184156"/>
                  </a:lnTo>
                  <a:lnTo>
                    <a:pt x="575847" y="1184156"/>
                  </a:lnTo>
                  <a:lnTo>
                    <a:pt x="591001" y="1168974"/>
                  </a:lnTo>
                  <a:lnTo>
                    <a:pt x="621309" y="1108249"/>
                  </a:lnTo>
                  <a:lnTo>
                    <a:pt x="681925" y="941252"/>
                  </a:lnTo>
                  <a:lnTo>
                    <a:pt x="742540" y="759074"/>
                  </a:lnTo>
                  <a:lnTo>
                    <a:pt x="772848" y="622441"/>
                  </a:lnTo>
                </a:path>
              </a:pathLst>
            </a:custGeom>
            <a:ln w="1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0765" y="1829819"/>
              <a:ext cx="75770" cy="759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30463" y="1041900"/>
              <a:ext cx="288290" cy="1456055"/>
            </a:xfrm>
            <a:custGeom>
              <a:avLst/>
              <a:gdLst/>
              <a:ahLst/>
              <a:cxnLst/>
              <a:rect l="l" t="t" r="r" b="b"/>
              <a:pathLst>
                <a:path w="288289" h="1456055">
                  <a:moveTo>
                    <a:pt x="287923" y="0"/>
                  </a:moveTo>
                  <a:lnTo>
                    <a:pt x="0" y="0"/>
                  </a:lnTo>
                  <a:lnTo>
                    <a:pt x="0" y="1455905"/>
                  </a:lnTo>
                  <a:lnTo>
                    <a:pt x="287923" y="1455905"/>
                  </a:lnTo>
                  <a:lnTo>
                    <a:pt x="287923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2462" y="1237740"/>
              <a:ext cx="773430" cy="1184275"/>
            </a:xfrm>
            <a:custGeom>
              <a:avLst/>
              <a:gdLst/>
              <a:ahLst/>
              <a:cxnLst/>
              <a:rect l="l" t="t" r="r" b="b"/>
              <a:pathLst>
                <a:path w="773429" h="1184275">
                  <a:moveTo>
                    <a:pt x="0" y="607259"/>
                  </a:moveTo>
                  <a:lnTo>
                    <a:pt x="75769" y="258085"/>
                  </a:lnTo>
                  <a:lnTo>
                    <a:pt x="90923" y="151814"/>
                  </a:lnTo>
                  <a:lnTo>
                    <a:pt x="121231" y="75907"/>
                  </a:lnTo>
                  <a:lnTo>
                    <a:pt x="166692" y="15181"/>
                  </a:lnTo>
                  <a:lnTo>
                    <a:pt x="181846" y="0"/>
                  </a:lnTo>
                  <a:lnTo>
                    <a:pt x="212154" y="0"/>
                  </a:lnTo>
                  <a:lnTo>
                    <a:pt x="272770" y="60725"/>
                  </a:lnTo>
                  <a:lnTo>
                    <a:pt x="303077" y="136633"/>
                  </a:lnTo>
                  <a:lnTo>
                    <a:pt x="333385" y="227722"/>
                  </a:lnTo>
                  <a:lnTo>
                    <a:pt x="363693" y="425081"/>
                  </a:lnTo>
                  <a:lnTo>
                    <a:pt x="394001" y="592078"/>
                  </a:lnTo>
                  <a:lnTo>
                    <a:pt x="394001" y="652804"/>
                  </a:lnTo>
                  <a:lnTo>
                    <a:pt x="409155" y="743893"/>
                  </a:lnTo>
                  <a:lnTo>
                    <a:pt x="439462" y="941252"/>
                  </a:lnTo>
                  <a:lnTo>
                    <a:pt x="500078" y="1123430"/>
                  </a:lnTo>
                  <a:lnTo>
                    <a:pt x="530386" y="1168974"/>
                  </a:lnTo>
                  <a:lnTo>
                    <a:pt x="545540" y="1184156"/>
                  </a:lnTo>
                  <a:lnTo>
                    <a:pt x="575847" y="1184156"/>
                  </a:lnTo>
                  <a:lnTo>
                    <a:pt x="591001" y="1168974"/>
                  </a:lnTo>
                  <a:lnTo>
                    <a:pt x="621309" y="1108249"/>
                  </a:lnTo>
                  <a:lnTo>
                    <a:pt x="681925" y="941252"/>
                  </a:lnTo>
                  <a:lnTo>
                    <a:pt x="742540" y="759074"/>
                  </a:lnTo>
                  <a:lnTo>
                    <a:pt x="772848" y="622441"/>
                  </a:lnTo>
                </a:path>
              </a:pathLst>
            </a:custGeom>
            <a:ln w="151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6999" y="1829819"/>
              <a:ext cx="75769" cy="759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33542" y="1252921"/>
              <a:ext cx="773430" cy="1199515"/>
            </a:xfrm>
            <a:custGeom>
              <a:avLst/>
              <a:gdLst/>
              <a:ahLst/>
              <a:cxnLst/>
              <a:rect l="l" t="t" r="r" b="b"/>
              <a:pathLst>
                <a:path w="773429" h="1199514">
                  <a:moveTo>
                    <a:pt x="772848" y="607259"/>
                  </a:moveTo>
                  <a:lnTo>
                    <a:pt x="742540" y="470626"/>
                  </a:lnTo>
                  <a:lnTo>
                    <a:pt x="697079" y="258085"/>
                  </a:lnTo>
                  <a:lnTo>
                    <a:pt x="681925" y="166996"/>
                  </a:lnTo>
                  <a:lnTo>
                    <a:pt x="651617" y="75907"/>
                  </a:lnTo>
                  <a:lnTo>
                    <a:pt x="621309" y="15181"/>
                  </a:lnTo>
                  <a:lnTo>
                    <a:pt x="591001" y="0"/>
                  </a:lnTo>
                  <a:lnTo>
                    <a:pt x="560694" y="0"/>
                  </a:lnTo>
                  <a:lnTo>
                    <a:pt x="500078" y="75907"/>
                  </a:lnTo>
                  <a:lnTo>
                    <a:pt x="469770" y="151814"/>
                  </a:lnTo>
                  <a:lnTo>
                    <a:pt x="439462" y="242903"/>
                  </a:lnTo>
                  <a:lnTo>
                    <a:pt x="409155" y="440263"/>
                  </a:lnTo>
                  <a:lnTo>
                    <a:pt x="394001" y="592078"/>
                  </a:lnTo>
                  <a:lnTo>
                    <a:pt x="363693" y="759074"/>
                  </a:lnTo>
                  <a:lnTo>
                    <a:pt x="333385" y="956434"/>
                  </a:lnTo>
                  <a:lnTo>
                    <a:pt x="303077" y="1047523"/>
                  </a:lnTo>
                  <a:lnTo>
                    <a:pt x="272770" y="1123430"/>
                  </a:lnTo>
                  <a:lnTo>
                    <a:pt x="257616" y="1168974"/>
                  </a:lnTo>
                  <a:lnTo>
                    <a:pt x="227308" y="1199337"/>
                  </a:lnTo>
                  <a:lnTo>
                    <a:pt x="151538" y="1123430"/>
                  </a:lnTo>
                  <a:lnTo>
                    <a:pt x="90923" y="956434"/>
                  </a:lnTo>
                  <a:lnTo>
                    <a:pt x="30307" y="759074"/>
                  </a:lnTo>
                  <a:lnTo>
                    <a:pt x="0" y="622441"/>
                  </a:lnTo>
                </a:path>
              </a:pathLst>
            </a:custGeom>
            <a:ln w="15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33542" y="1252921"/>
              <a:ext cx="773430" cy="1199515"/>
            </a:xfrm>
            <a:custGeom>
              <a:avLst/>
              <a:gdLst/>
              <a:ahLst/>
              <a:cxnLst/>
              <a:rect l="l" t="t" r="r" b="b"/>
              <a:pathLst>
                <a:path w="773429" h="1199514">
                  <a:moveTo>
                    <a:pt x="772848" y="607259"/>
                  </a:moveTo>
                  <a:lnTo>
                    <a:pt x="742540" y="470626"/>
                  </a:lnTo>
                  <a:lnTo>
                    <a:pt x="697079" y="258085"/>
                  </a:lnTo>
                  <a:lnTo>
                    <a:pt x="681925" y="166996"/>
                  </a:lnTo>
                  <a:lnTo>
                    <a:pt x="651617" y="75907"/>
                  </a:lnTo>
                  <a:lnTo>
                    <a:pt x="621309" y="15181"/>
                  </a:lnTo>
                  <a:lnTo>
                    <a:pt x="591001" y="0"/>
                  </a:lnTo>
                  <a:lnTo>
                    <a:pt x="560694" y="0"/>
                  </a:lnTo>
                  <a:lnTo>
                    <a:pt x="500078" y="75907"/>
                  </a:lnTo>
                  <a:lnTo>
                    <a:pt x="469770" y="151814"/>
                  </a:lnTo>
                  <a:lnTo>
                    <a:pt x="439462" y="242903"/>
                  </a:lnTo>
                  <a:lnTo>
                    <a:pt x="409155" y="440263"/>
                  </a:lnTo>
                  <a:lnTo>
                    <a:pt x="394001" y="592078"/>
                  </a:lnTo>
                  <a:lnTo>
                    <a:pt x="363693" y="759074"/>
                  </a:lnTo>
                  <a:lnTo>
                    <a:pt x="333385" y="956434"/>
                  </a:lnTo>
                  <a:lnTo>
                    <a:pt x="303077" y="1047523"/>
                  </a:lnTo>
                  <a:lnTo>
                    <a:pt x="272770" y="1123430"/>
                  </a:lnTo>
                  <a:lnTo>
                    <a:pt x="257616" y="1168974"/>
                  </a:lnTo>
                  <a:lnTo>
                    <a:pt x="227308" y="1199337"/>
                  </a:lnTo>
                  <a:lnTo>
                    <a:pt x="151538" y="1123430"/>
                  </a:lnTo>
                  <a:lnTo>
                    <a:pt x="90923" y="956434"/>
                  </a:lnTo>
                  <a:lnTo>
                    <a:pt x="30307" y="759074"/>
                  </a:lnTo>
                  <a:lnTo>
                    <a:pt x="0" y="622441"/>
                  </a:lnTo>
                </a:path>
              </a:pathLst>
            </a:custGeom>
            <a:ln w="1516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33542" y="1252921"/>
              <a:ext cx="773430" cy="1199515"/>
            </a:xfrm>
            <a:custGeom>
              <a:avLst/>
              <a:gdLst/>
              <a:ahLst/>
              <a:cxnLst/>
              <a:rect l="l" t="t" r="r" b="b"/>
              <a:pathLst>
                <a:path w="773429" h="1199514">
                  <a:moveTo>
                    <a:pt x="772848" y="607259"/>
                  </a:moveTo>
                  <a:lnTo>
                    <a:pt x="742540" y="470626"/>
                  </a:lnTo>
                  <a:lnTo>
                    <a:pt x="697079" y="258085"/>
                  </a:lnTo>
                  <a:lnTo>
                    <a:pt x="681925" y="166996"/>
                  </a:lnTo>
                  <a:lnTo>
                    <a:pt x="651617" y="75907"/>
                  </a:lnTo>
                  <a:lnTo>
                    <a:pt x="621309" y="15181"/>
                  </a:lnTo>
                  <a:lnTo>
                    <a:pt x="591001" y="0"/>
                  </a:lnTo>
                  <a:lnTo>
                    <a:pt x="560694" y="0"/>
                  </a:lnTo>
                  <a:lnTo>
                    <a:pt x="500078" y="75907"/>
                  </a:lnTo>
                  <a:lnTo>
                    <a:pt x="469770" y="151814"/>
                  </a:lnTo>
                  <a:lnTo>
                    <a:pt x="439462" y="242903"/>
                  </a:lnTo>
                  <a:lnTo>
                    <a:pt x="409155" y="440263"/>
                  </a:lnTo>
                  <a:lnTo>
                    <a:pt x="394001" y="592078"/>
                  </a:lnTo>
                  <a:lnTo>
                    <a:pt x="363693" y="759074"/>
                  </a:lnTo>
                  <a:lnTo>
                    <a:pt x="333385" y="956434"/>
                  </a:lnTo>
                  <a:lnTo>
                    <a:pt x="303077" y="1047523"/>
                  </a:lnTo>
                  <a:lnTo>
                    <a:pt x="272770" y="1123430"/>
                  </a:lnTo>
                  <a:lnTo>
                    <a:pt x="257616" y="1168974"/>
                  </a:lnTo>
                  <a:lnTo>
                    <a:pt x="227308" y="1199337"/>
                  </a:lnTo>
                  <a:lnTo>
                    <a:pt x="151538" y="1123430"/>
                  </a:lnTo>
                  <a:lnTo>
                    <a:pt x="90923" y="956434"/>
                  </a:lnTo>
                  <a:lnTo>
                    <a:pt x="30307" y="759074"/>
                  </a:lnTo>
                  <a:lnTo>
                    <a:pt x="0" y="622441"/>
                  </a:lnTo>
                </a:path>
              </a:pathLst>
            </a:custGeom>
            <a:ln w="15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88079" y="1814639"/>
              <a:ext cx="76200" cy="60960"/>
            </a:xfrm>
            <a:custGeom>
              <a:avLst/>
              <a:gdLst/>
              <a:ahLst/>
              <a:cxnLst/>
              <a:rect l="l" t="t" r="r" b="b"/>
              <a:pathLst>
                <a:path w="76200" h="60960">
                  <a:moveTo>
                    <a:pt x="60615" y="0"/>
                  </a:moveTo>
                  <a:lnTo>
                    <a:pt x="30308" y="0"/>
                  </a:lnTo>
                  <a:lnTo>
                    <a:pt x="0" y="30361"/>
                  </a:lnTo>
                  <a:lnTo>
                    <a:pt x="15153" y="60725"/>
                  </a:lnTo>
                  <a:lnTo>
                    <a:pt x="45462" y="60725"/>
                  </a:lnTo>
                  <a:lnTo>
                    <a:pt x="75769" y="45543"/>
                  </a:lnTo>
                  <a:lnTo>
                    <a:pt x="75769" y="30361"/>
                  </a:lnTo>
                  <a:lnTo>
                    <a:pt x="606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82812" y="1207377"/>
              <a:ext cx="5408930" cy="653415"/>
            </a:xfrm>
            <a:custGeom>
              <a:avLst/>
              <a:gdLst/>
              <a:ahLst/>
              <a:cxnLst/>
              <a:rect l="l" t="t" r="r" b="b"/>
              <a:pathLst>
                <a:path w="5408930" h="653414">
                  <a:moveTo>
                    <a:pt x="1028949" y="106270"/>
                  </a:moveTo>
                  <a:lnTo>
                    <a:pt x="1044103" y="106270"/>
                  </a:lnTo>
                  <a:lnTo>
                    <a:pt x="1044103" y="60725"/>
                  </a:lnTo>
                  <a:lnTo>
                    <a:pt x="1059257" y="60725"/>
                  </a:lnTo>
                  <a:lnTo>
                    <a:pt x="1059257" y="45544"/>
                  </a:lnTo>
                  <a:lnTo>
                    <a:pt x="1074411" y="30362"/>
                  </a:lnTo>
                  <a:lnTo>
                    <a:pt x="1074411" y="15181"/>
                  </a:lnTo>
                </a:path>
                <a:path w="5408930" h="653414">
                  <a:moveTo>
                    <a:pt x="1119872" y="0"/>
                  </a:moveTo>
                  <a:lnTo>
                    <a:pt x="1119872" y="15181"/>
                  </a:lnTo>
                  <a:lnTo>
                    <a:pt x="1135026" y="15181"/>
                  </a:lnTo>
                  <a:lnTo>
                    <a:pt x="1135026" y="30362"/>
                  </a:lnTo>
                  <a:lnTo>
                    <a:pt x="1150180" y="45544"/>
                  </a:lnTo>
                  <a:lnTo>
                    <a:pt x="1150180" y="60725"/>
                  </a:lnTo>
                  <a:lnTo>
                    <a:pt x="1165334" y="75907"/>
                  </a:lnTo>
                  <a:lnTo>
                    <a:pt x="1165334" y="91088"/>
                  </a:lnTo>
                </a:path>
                <a:path w="5408930" h="653414">
                  <a:moveTo>
                    <a:pt x="1195642" y="136633"/>
                  </a:moveTo>
                  <a:lnTo>
                    <a:pt x="1195642" y="166996"/>
                  </a:lnTo>
                  <a:lnTo>
                    <a:pt x="1241103" y="258085"/>
                  </a:lnTo>
                </a:path>
                <a:path w="5408930" h="653414">
                  <a:moveTo>
                    <a:pt x="1256257" y="303629"/>
                  </a:moveTo>
                  <a:lnTo>
                    <a:pt x="1256257" y="349174"/>
                  </a:lnTo>
                  <a:lnTo>
                    <a:pt x="1271411" y="379537"/>
                  </a:lnTo>
                  <a:lnTo>
                    <a:pt x="1286565" y="425081"/>
                  </a:lnTo>
                </a:path>
                <a:path w="5408930" h="653414">
                  <a:moveTo>
                    <a:pt x="1301719" y="485807"/>
                  </a:moveTo>
                  <a:lnTo>
                    <a:pt x="1316873" y="531352"/>
                  </a:lnTo>
                  <a:lnTo>
                    <a:pt x="1316873" y="576896"/>
                  </a:lnTo>
                  <a:lnTo>
                    <a:pt x="1332027" y="607259"/>
                  </a:lnTo>
                </a:path>
                <a:path w="5408930" h="653414">
                  <a:moveTo>
                    <a:pt x="0" y="652804"/>
                  </a:moveTo>
                  <a:lnTo>
                    <a:pt x="5408424" y="652804"/>
                  </a:lnTo>
                </a:path>
              </a:pathLst>
            </a:custGeom>
            <a:ln w="15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0349" y="2368771"/>
              <a:ext cx="166699" cy="13661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206391" y="1860181"/>
              <a:ext cx="136525" cy="455930"/>
            </a:xfrm>
            <a:custGeom>
              <a:avLst/>
              <a:gdLst/>
              <a:ahLst/>
              <a:cxnLst/>
              <a:rect l="l" t="t" r="r" b="b"/>
              <a:pathLst>
                <a:path w="136525" h="455930">
                  <a:moveTo>
                    <a:pt x="136385" y="455444"/>
                  </a:moveTo>
                  <a:lnTo>
                    <a:pt x="106077" y="425081"/>
                  </a:lnTo>
                  <a:lnTo>
                    <a:pt x="90923" y="364355"/>
                  </a:lnTo>
                  <a:lnTo>
                    <a:pt x="90923" y="349174"/>
                  </a:lnTo>
                </a:path>
                <a:path w="136525" h="455930">
                  <a:moveTo>
                    <a:pt x="75769" y="288448"/>
                  </a:moveTo>
                  <a:lnTo>
                    <a:pt x="60615" y="258085"/>
                  </a:lnTo>
                  <a:lnTo>
                    <a:pt x="30307" y="166996"/>
                  </a:lnTo>
                </a:path>
                <a:path w="136525" h="455930">
                  <a:moveTo>
                    <a:pt x="30307" y="121451"/>
                  </a:moveTo>
                  <a:lnTo>
                    <a:pt x="0" y="0"/>
                  </a:lnTo>
                </a:path>
              </a:pathLst>
            </a:custGeom>
            <a:ln w="15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8889" y="1860181"/>
              <a:ext cx="150495" cy="607695"/>
            </a:xfrm>
            <a:custGeom>
              <a:avLst/>
              <a:gdLst/>
              <a:ahLst/>
              <a:cxnLst/>
              <a:rect l="l" t="t" r="r" b="b"/>
              <a:pathLst>
                <a:path w="150494" h="607694">
                  <a:moveTo>
                    <a:pt x="150023" y="0"/>
                  </a:moveTo>
                  <a:lnTo>
                    <a:pt x="150023" y="30362"/>
                  </a:lnTo>
                  <a:lnTo>
                    <a:pt x="134869" y="60725"/>
                  </a:lnTo>
                  <a:lnTo>
                    <a:pt x="134869" y="121451"/>
                  </a:lnTo>
                </a:path>
                <a:path w="150494" h="607694">
                  <a:moveTo>
                    <a:pt x="119715" y="182177"/>
                  </a:moveTo>
                  <a:lnTo>
                    <a:pt x="119715" y="227722"/>
                  </a:lnTo>
                  <a:lnTo>
                    <a:pt x="106077" y="273266"/>
                  </a:lnTo>
                  <a:lnTo>
                    <a:pt x="106077" y="288448"/>
                  </a:lnTo>
                </a:path>
                <a:path w="150494" h="607694">
                  <a:moveTo>
                    <a:pt x="90923" y="349174"/>
                  </a:moveTo>
                  <a:lnTo>
                    <a:pt x="90923" y="364355"/>
                  </a:lnTo>
                  <a:lnTo>
                    <a:pt x="75769" y="379537"/>
                  </a:lnTo>
                  <a:lnTo>
                    <a:pt x="75769" y="409900"/>
                  </a:lnTo>
                  <a:lnTo>
                    <a:pt x="60615" y="440263"/>
                  </a:lnTo>
                  <a:lnTo>
                    <a:pt x="60615" y="455444"/>
                  </a:lnTo>
                </a:path>
                <a:path w="150494" h="607694">
                  <a:moveTo>
                    <a:pt x="45461" y="516170"/>
                  </a:moveTo>
                  <a:lnTo>
                    <a:pt x="30307" y="531352"/>
                  </a:lnTo>
                  <a:lnTo>
                    <a:pt x="30307" y="561715"/>
                  </a:lnTo>
                  <a:lnTo>
                    <a:pt x="15154" y="561715"/>
                  </a:lnTo>
                  <a:lnTo>
                    <a:pt x="15154" y="592078"/>
                  </a:lnTo>
                  <a:lnTo>
                    <a:pt x="0" y="592078"/>
                  </a:lnTo>
                  <a:lnTo>
                    <a:pt x="0" y="607259"/>
                  </a:lnTo>
                </a:path>
              </a:pathLst>
            </a:custGeom>
            <a:ln w="1516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4926" y="2308047"/>
              <a:ext cx="106083" cy="18215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15310" y="1222558"/>
              <a:ext cx="303530" cy="607695"/>
            </a:xfrm>
            <a:custGeom>
              <a:avLst/>
              <a:gdLst/>
              <a:ahLst/>
              <a:cxnLst/>
              <a:rect l="l" t="t" r="r" b="b"/>
              <a:pathLst>
                <a:path w="303529" h="607694">
                  <a:moveTo>
                    <a:pt x="0" y="106270"/>
                  </a:moveTo>
                  <a:lnTo>
                    <a:pt x="15153" y="75907"/>
                  </a:lnTo>
                  <a:lnTo>
                    <a:pt x="30307" y="60725"/>
                  </a:lnTo>
                  <a:lnTo>
                    <a:pt x="30307" y="30362"/>
                  </a:lnTo>
                  <a:lnTo>
                    <a:pt x="45461" y="15181"/>
                  </a:lnTo>
                  <a:lnTo>
                    <a:pt x="45461" y="0"/>
                  </a:lnTo>
                </a:path>
                <a:path w="303529" h="607694">
                  <a:moveTo>
                    <a:pt x="90923" y="0"/>
                  </a:moveTo>
                  <a:lnTo>
                    <a:pt x="106077" y="0"/>
                  </a:lnTo>
                  <a:lnTo>
                    <a:pt x="106077" y="15181"/>
                  </a:lnTo>
                  <a:lnTo>
                    <a:pt x="121231" y="30362"/>
                  </a:lnTo>
                  <a:lnTo>
                    <a:pt x="121231" y="45544"/>
                  </a:lnTo>
                  <a:lnTo>
                    <a:pt x="136385" y="60725"/>
                  </a:lnTo>
                  <a:lnTo>
                    <a:pt x="136385" y="91088"/>
                  </a:lnTo>
                </a:path>
                <a:path w="303529" h="607694">
                  <a:moveTo>
                    <a:pt x="166692" y="151814"/>
                  </a:moveTo>
                  <a:lnTo>
                    <a:pt x="181846" y="166996"/>
                  </a:lnTo>
                  <a:lnTo>
                    <a:pt x="212154" y="258085"/>
                  </a:lnTo>
                </a:path>
                <a:path w="303529" h="607694">
                  <a:moveTo>
                    <a:pt x="227308" y="318811"/>
                  </a:moveTo>
                  <a:lnTo>
                    <a:pt x="242462" y="364355"/>
                  </a:lnTo>
                  <a:lnTo>
                    <a:pt x="257616" y="425081"/>
                  </a:lnTo>
                  <a:lnTo>
                    <a:pt x="257616" y="440263"/>
                  </a:lnTo>
                </a:path>
                <a:path w="303529" h="607694">
                  <a:moveTo>
                    <a:pt x="272770" y="500989"/>
                  </a:moveTo>
                  <a:lnTo>
                    <a:pt x="287923" y="561715"/>
                  </a:lnTo>
                  <a:lnTo>
                    <a:pt x="303077" y="607259"/>
                  </a:lnTo>
                </a:path>
              </a:pathLst>
            </a:custGeom>
            <a:ln w="151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30150" y="1875362"/>
              <a:ext cx="91440" cy="471170"/>
            </a:xfrm>
            <a:custGeom>
              <a:avLst/>
              <a:gdLst/>
              <a:ahLst/>
              <a:cxnLst/>
              <a:rect l="l" t="t" r="r" b="b"/>
              <a:pathLst>
                <a:path w="91439" h="471169">
                  <a:moveTo>
                    <a:pt x="90923" y="0"/>
                  </a:moveTo>
                  <a:lnTo>
                    <a:pt x="75769" y="60725"/>
                  </a:lnTo>
                  <a:lnTo>
                    <a:pt x="60615" y="106270"/>
                  </a:lnTo>
                  <a:lnTo>
                    <a:pt x="60615" y="121451"/>
                  </a:lnTo>
                </a:path>
                <a:path w="91439" h="471169">
                  <a:moveTo>
                    <a:pt x="60615" y="182177"/>
                  </a:moveTo>
                  <a:lnTo>
                    <a:pt x="45461" y="227722"/>
                  </a:lnTo>
                  <a:lnTo>
                    <a:pt x="45461" y="273266"/>
                  </a:lnTo>
                  <a:lnTo>
                    <a:pt x="30307" y="288448"/>
                  </a:lnTo>
                </a:path>
                <a:path w="91439" h="471169">
                  <a:moveTo>
                    <a:pt x="15153" y="349174"/>
                  </a:moveTo>
                  <a:lnTo>
                    <a:pt x="15153" y="364355"/>
                  </a:lnTo>
                  <a:lnTo>
                    <a:pt x="0" y="409900"/>
                  </a:lnTo>
                  <a:lnTo>
                    <a:pt x="0" y="470626"/>
                  </a:lnTo>
                </a:path>
              </a:pathLst>
            </a:custGeom>
            <a:ln w="1516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40722" y="2383952"/>
              <a:ext cx="166701" cy="10625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039384" y="1875362"/>
              <a:ext cx="288290" cy="607695"/>
            </a:xfrm>
            <a:custGeom>
              <a:avLst/>
              <a:gdLst/>
              <a:ahLst/>
              <a:cxnLst/>
              <a:rect l="l" t="t" r="r" b="b"/>
              <a:pathLst>
                <a:path w="288289" h="607694">
                  <a:moveTo>
                    <a:pt x="287923" y="0"/>
                  </a:moveTo>
                  <a:lnTo>
                    <a:pt x="272770" y="60725"/>
                  </a:lnTo>
                  <a:lnTo>
                    <a:pt x="272770" y="121451"/>
                  </a:lnTo>
                </a:path>
                <a:path w="288289" h="607694">
                  <a:moveTo>
                    <a:pt x="257616" y="182177"/>
                  </a:moveTo>
                  <a:lnTo>
                    <a:pt x="257616" y="227722"/>
                  </a:lnTo>
                  <a:lnTo>
                    <a:pt x="242462" y="273266"/>
                  </a:lnTo>
                  <a:lnTo>
                    <a:pt x="242462" y="303629"/>
                  </a:lnTo>
                </a:path>
                <a:path w="288289" h="607694">
                  <a:moveTo>
                    <a:pt x="227308" y="349174"/>
                  </a:moveTo>
                  <a:lnTo>
                    <a:pt x="227308" y="364355"/>
                  </a:lnTo>
                  <a:lnTo>
                    <a:pt x="212154" y="425081"/>
                  </a:lnTo>
                  <a:lnTo>
                    <a:pt x="197000" y="440263"/>
                  </a:lnTo>
                  <a:lnTo>
                    <a:pt x="197000" y="470626"/>
                  </a:lnTo>
                </a:path>
                <a:path w="288289" h="607694">
                  <a:moveTo>
                    <a:pt x="181846" y="516170"/>
                  </a:moveTo>
                  <a:lnTo>
                    <a:pt x="181846" y="531352"/>
                  </a:lnTo>
                  <a:lnTo>
                    <a:pt x="166692" y="546533"/>
                  </a:lnTo>
                  <a:lnTo>
                    <a:pt x="166692" y="561715"/>
                  </a:lnTo>
                  <a:lnTo>
                    <a:pt x="151538" y="576896"/>
                  </a:lnTo>
                  <a:lnTo>
                    <a:pt x="151538" y="592078"/>
                  </a:lnTo>
                  <a:lnTo>
                    <a:pt x="136385" y="592078"/>
                  </a:lnTo>
                  <a:lnTo>
                    <a:pt x="136385" y="607259"/>
                  </a:lnTo>
                </a:path>
                <a:path w="288289" h="607694">
                  <a:moveTo>
                    <a:pt x="75769" y="607259"/>
                  </a:moveTo>
                  <a:lnTo>
                    <a:pt x="45461" y="576896"/>
                  </a:lnTo>
                  <a:lnTo>
                    <a:pt x="45461" y="546533"/>
                  </a:lnTo>
                  <a:lnTo>
                    <a:pt x="30307" y="516170"/>
                  </a:lnTo>
                </a:path>
                <a:path w="288289" h="607694">
                  <a:moveTo>
                    <a:pt x="0" y="455444"/>
                  </a:moveTo>
                  <a:lnTo>
                    <a:pt x="0" y="455444"/>
                  </a:lnTo>
                </a:path>
              </a:pathLst>
            </a:custGeom>
            <a:ln w="1516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60743" y="1238741"/>
              <a:ext cx="908685" cy="1160145"/>
            </a:xfrm>
            <a:custGeom>
              <a:avLst/>
              <a:gdLst/>
              <a:ahLst/>
              <a:cxnLst/>
              <a:rect l="l" t="t" r="r" b="b"/>
              <a:pathLst>
                <a:path w="908685" h="1160145">
                  <a:moveTo>
                    <a:pt x="0" y="901833"/>
                  </a:moveTo>
                  <a:lnTo>
                    <a:pt x="13858" y="850886"/>
                  </a:lnTo>
                  <a:lnTo>
                    <a:pt x="27626" y="800121"/>
                  </a:lnTo>
                  <a:lnTo>
                    <a:pt x="41213" y="749719"/>
                  </a:lnTo>
                  <a:lnTo>
                    <a:pt x="54528" y="699862"/>
                  </a:lnTo>
                  <a:lnTo>
                    <a:pt x="67479" y="650730"/>
                  </a:lnTo>
                  <a:lnTo>
                    <a:pt x="79977" y="602506"/>
                  </a:lnTo>
                  <a:lnTo>
                    <a:pt x="91930" y="555370"/>
                  </a:lnTo>
                  <a:lnTo>
                    <a:pt x="103248" y="509505"/>
                  </a:lnTo>
                  <a:lnTo>
                    <a:pt x="114386" y="457702"/>
                  </a:lnTo>
                  <a:lnTo>
                    <a:pt x="123447" y="406080"/>
                  </a:lnTo>
                  <a:lnTo>
                    <a:pt x="131514" y="355451"/>
                  </a:lnTo>
                  <a:lnTo>
                    <a:pt x="139672" y="306628"/>
                  </a:lnTo>
                  <a:lnTo>
                    <a:pt x="149004" y="260424"/>
                  </a:lnTo>
                  <a:lnTo>
                    <a:pt x="160593" y="217652"/>
                  </a:lnTo>
                  <a:lnTo>
                    <a:pt x="175523" y="179123"/>
                  </a:lnTo>
                  <a:lnTo>
                    <a:pt x="198157" y="134695"/>
                  </a:lnTo>
                  <a:lnTo>
                    <a:pt x="225236" y="89263"/>
                  </a:lnTo>
                  <a:lnTo>
                    <a:pt x="254896" y="48132"/>
                  </a:lnTo>
                  <a:lnTo>
                    <a:pt x="285273" y="16609"/>
                  </a:lnTo>
                  <a:lnTo>
                    <a:pt x="314503" y="0"/>
                  </a:lnTo>
                  <a:lnTo>
                    <a:pt x="340721" y="3608"/>
                  </a:lnTo>
                  <a:lnTo>
                    <a:pt x="375810" y="54020"/>
                  </a:lnTo>
                  <a:lnTo>
                    <a:pt x="392477" y="95711"/>
                  </a:lnTo>
                  <a:lnTo>
                    <a:pt x="408479" y="144924"/>
                  </a:lnTo>
                  <a:lnTo>
                    <a:pt x="423754" y="199056"/>
                  </a:lnTo>
                  <a:lnTo>
                    <a:pt x="438243" y="255508"/>
                  </a:lnTo>
                  <a:lnTo>
                    <a:pt x="451885" y="311677"/>
                  </a:lnTo>
                  <a:lnTo>
                    <a:pt x="464620" y="364963"/>
                  </a:lnTo>
                  <a:lnTo>
                    <a:pt x="474577" y="411982"/>
                  </a:lnTo>
                  <a:lnTo>
                    <a:pt x="482962" y="461848"/>
                  </a:lnTo>
                  <a:lnTo>
                    <a:pt x="490242" y="513711"/>
                  </a:lnTo>
                  <a:lnTo>
                    <a:pt x="496885" y="566721"/>
                  </a:lnTo>
                  <a:lnTo>
                    <a:pt x="503357" y="620029"/>
                  </a:lnTo>
                  <a:lnTo>
                    <a:pt x="510127" y="672784"/>
                  </a:lnTo>
                  <a:lnTo>
                    <a:pt x="517662" y="724137"/>
                  </a:lnTo>
                  <a:lnTo>
                    <a:pt x="526429" y="773238"/>
                  </a:lnTo>
                  <a:lnTo>
                    <a:pt x="536895" y="819238"/>
                  </a:lnTo>
                  <a:lnTo>
                    <a:pt x="550638" y="871495"/>
                  </a:lnTo>
                  <a:lnTo>
                    <a:pt x="565853" y="926918"/>
                  </a:lnTo>
                  <a:lnTo>
                    <a:pt x="582238" y="982543"/>
                  </a:lnTo>
                  <a:lnTo>
                    <a:pt x="599490" y="1035406"/>
                  </a:lnTo>
                  <a:lnTo>
                    <a:pt x="617307" y="1082541"/>
                  </a:lnTo>
                  <a:lnTo>
                    <a:pt x="635385" y="1120985"/>
                  </a:lnTo>
                  <a:lnTo>
                    <a:pt x="671119" y="1159944"/>
                  </a:lnTo>
                  <a:lnTo>
                    <a:pt x="691679" y="1152449"/>
                  </a:lnTo>
                  <a:lnTo>
                    <a:pt x="735055" y="1082736"/>
                  </a:lnTo>
                  <a:lnTo>
                    <a:pt x="756788" y="1031716"/>
                  </a:lnTo>
                  <a:lnTo>
                    <a:pt x="777829" y="977385"/>
                  </a:lnTo>
                  <a:lnTo>
                    <a:pt x="797636" y="925341"/>
                  </a:lnTo>
                  <a:lnTo>
                    <a:pt x="815667" y="881184"/>
                  </a:lnTo>
                  <a:lnTo>
                    <a:pt x="846884" y="803105"/>
                  </a:lnTo>
                  <a:lnTo>
                    <a:pt x="876972" y="718574"/>
                  </a:lnTo>
                  <a:lnTo>
                    <a:pt x="899639" y="650820"/>
                  </a:lnTo>
                  <a:lnTo>
                    <a:pt x="908592" y="62307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60743" y="1052736"/>
              <a:ext cx="0" cy="1540510"/>
            </a:xfrm>
            <a:custGeom>
              <a:avLst/>
              <a:gdLst/>
              <a:ahLst/>
              <a:cxnLst/>
              <a:rect l="l" t="t" r="r" b="b"/>
              <a:pathLst>
                <a:path h="1540510">
                  <a:moveTo>
                    <a:pt x="0" y="0"/>
                  </a:moveTo>
                  <a:lnTo>
                    <a:pt x="0" y="154017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29245" y="1052736"/>
              <a:ext cx="0" cy="1540510"/>
            </a:xfrm>
            <a:custGeom>
              <a:avLst/>
              <a:gdLst/>
              <a:ahLst/>
              <a:cxnLst/>
              <a:rect l="l" t="t" r="r" b="b"/>
              <a:pathLst>
                <a:path h="1540510">
                  <a:moveTo>
                    <a:pt x="0" y="0"/>
                  </a:moveTo>
                  <a:lnTo>
                    <a:pt x="0" y="154017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131677" y="3338114"/>
            <a:ext cx="934085" cy="1308100"/>
            <a:chOff x="2131677" y="3338114"/>
            <a:chExt cx="934085" cy="1308100"/>
          </a:xfrm>
        </p:grpSpPr>
        <p:sp>
          <p:nvSpPr>
            <p:cNvPr id="35" name="object 35"/>
            <p:cNvSpPr/>
            <p:nvPr/>
          </p:nvSpPr>
          <p:spPr>
            <a:xfrm>
              <a:off x="2144377" y="3350814"/>
              <a:ext cx="908685" cy="1160145"/>
            </a:xfrm>
            <a:custGeom>
              <a:avLst/>
              <a:gdLst/>
              <a:ahLst/>
              <a:cxnLst/>
              <a:rect l="l" t="t" r="r" b="b"/>
              <a:pathLst>
                <a:path w="908685" h="1160145">
                  <a:moveTo>
                    <a:pt x="0" y="901833"/>
                  </a:moveTo>
                  <a:lnTo>
                    <a:pt x="13858" y="850886"/>
                  </a:lnTo>
                  <a:lnTo>
                    <a:pt x="27626" y="800121"/>
                  </a:lnTo>
                  <a:lnTo>
                    <a:pt x="41213" y="749719"/>
                  </a:lnTo>
                  <a:lnTo>
                    <a:pt x="54528" y="699862"/>
                  </a:lnTo>
                  <a:lnTo>
                    <a:pt x="67479" y="650730"/>
                  </a:lnTo>
                  <a:lnTo>
                    <a:pt x="79977" y="602506"/>
                  </a:lnTo>
                  <a:lnTo>
                    <a:pt x="91930" y="555370"/>
                  </a:lnTo>
                  <a:lnTo>
                    <a:pt x="103248" y="509505"/>
                  </a:lnTo>
                  <a:lnTo>
                    <a:pt x="114386" y="457702"/>
                  </a:lnTo>
                  <a:lnTo>
                    <a:pt x="123447" y="406080"/>
                  </a:lnTo>
                  <a:lnTo>
                    <a:pt x="131514" y="355451"/>
                  </a:lnTo>
                  <a:lnTo>
                    <a:pt x="139672" y="306628"/>
                  </a:lnTo>
                  <a:lnTo>
                    <a:pt x="149004" y="260424"/>
                  </a:lnTo>
                  <a:lnTo>
                    <a:pt x="160593" y="217652"/>
                  </a:lnTo>
                  <a:lnTo>
                    <a:pt x="175523" y="179123"/>
                  </a:lnTo>
                  <a:lnTo>
                    <a:pt x="198157" y="134695"/>
                  </a:lnTo>
                  <a:lnTo>
                    <a:pt x="225236" y="89263"/>
                  </a:lnTo>
                  <a:lnTo>
                    <a:pt x="254896" y="48132"/>
                  </a:lnTo>
                  <a:lnTo>
                    <a:pt x="285273" y="16609"/>
                  </a:lnTo>
                  <a:lnTo>
                    <a:pt x="314503" y="0"/>
                  </a:lnTo>
                  <a:lnTo>
                    <a:pt x="340722" y="3608"/>
                  </a:lnTo>
                  <a:lnTo>
                    <a:pt x="375810" y="54020"/>
                  </a:lnTo>
                  <a:lnTo>
                    <a:pt x="392477" y="95711"/>
                  </a:lnTo>
                  <a:lnTo>
                    <a:pt x="408479" y="144924"/>
                  </a:lnTo>
                  <a:lnTo>
                    <a:pt x="423754" y="199057"/>
                  </a:lnTo>
                  <a:lnTo>
                    <a:pt x="438243" y="255508"/>
                  </a:lnTo>
                  <a:lnTo>
                    <a:pt x="451885" y="311677"/>
                  </a:lnTo>
                  <a:lnTo>
                    <a:pt x="464620" y="364963"/>
                  </a:lnTo>
                  <a:lnTo>
                    <a:pt x="474577" y="411982"/>
                  </a:lnTo>
                  <a:lnTo>
                    <a:pt x="482962" y="461848"/>
                  </a:lnTo>
                  <a:lnTo>
                    <a:pt x="490242" y="513711"/>
                  </a:lnTo>
                  <a:lnTo>
                    <a:pt x="496885" y="566721"/>
                  </a:lnTo>
                  <a:lnTo>
                    <a:pt x="503357" y="620029"/>
                  </a:lnTo>
                  <a:lnTo>
                    <a:pt x="510127" y="672784"/>
                  </a:lnTo>
                  <a:lnTo>
                    <a:pt x="517662" y="724137"/>
                  </a:lnTo>
                  <a:lnTo>
                    <a:pt x="526429" y="773238"/>
                  </a:lnTo>
                  <a:lnTo>
                    <a:pt x="536895" y="819238"/>
                  </a:lnTo>
                  <a:lnTo>
                    <a:pt x="550638" y="871495"/>
                  </a:lnTo>
                  <a:lnTo>
                    <a:pt x="565853" y="926919"/>
                  </a:lnTo>
                  <a:lnTo>
                    <a:pt x="582238" y="982543"/>
                  </a:lnTo>
                  <a:lnTo>
                    <a:pt x="599490" y="1035406"/>
                  </a:lnTo>
                  <a:lnTo>
                    <a:pt x="617307" y="1082541"/>
                  </a:lnTo>
                  <a:lnTo>
                    <a:pt x="635385" y="1120986"/>
                  </a:lnTo>
                  <a:lnTo>
                    <a:pt x="671119" y="1159944"/>
                  </a:lnTo>
                  <a:lnTo>
                    <a:pt x="691679" y="1152449"/>
                  </a:lnTo>
                  <a:lnTo>
                    <a:pt x="735055" y="1082736"/>
                  </a:lnTo>
                  <a:lnTo>
                    <a:pt x="756788" y="1031716"/>
                  </a:lnTo>
                  <a:lnTo>
                    <a:pt x="777829" y="977385"/>
                  </a:lnTo>
                  <a:lnTo>
                    <a:pt x="797636" y="925341"/>
                  </a:lnTo>
                  <a:lnTo>
                    <a:pt x="815667" y="881184"/>
                  </a:lnTo>
                  <a:lnTo>
                    <a:pt x="846884" y="803105"/>
                  </a:lnTo>
                  <a:lnTo>
                    <a:pt x="876972" y="718574"/>
                  </a:lnTo>
                  <a:lnTo>
                    <a:pt x="899638" y="650820"/>
                  </a:lnTo>
                  <a:lnTo>
                    <a:pt x="908592" y="62307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15815" y="3349505"/>
              <a:ext cx="137160" cy="1296670"/>
            </a:xfrm>
            <a:custGeom>
              <a:avLst/>
              <a:gdLst/>
              <a:ahLst/>
              <a:cxnLst/>
              <a:rect l="l" t="t" r="r" b="b"/>
              <a:pathLst>
                <a:path w="137160" h="1296670">
                  <a:moveTo>
                    <a:pt x="137154" y="0"/>
                  </a:moveTo>
                  <a:lnTo>
                    <a:pt x="0" y="0"/>
                  </a:lnTo>
                  <a:lnTo>
                    <a:pt x="0" y="1296142"/>
                  </a:lnTo>
                  <a:lnTo>
                    <a:pt x="137154" y="1296142"/>
                  </a:lnTo>
                  <a:lnTo>
                    <a:pt x="137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537959" y="3237807"/>
            <a:ext cx="889635" cy="1351280"/>
            <a:chOff x="6537959" y="3237807"/>
            <a:chExt cx="889635" cy="1351280"/>
          </a:xfrm>
        </p:grpSpPr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7959" y="3237807"/>
              <a:ext cx="889461" cy="135081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595616" y="3278836"/>
              <a:ext cx="784860" cy="1229995"/>
            </a:xfrm>
            <a:custGeom>
              <a:avLst/>
              <a:gdLst/>
              <a:ahLst/>
              <a:cxnLst/>
              <a:rect l="l" t="t" r="r" b="b"/>
              <a:pathLst>
                <a:path w="784859" h="1229995">
                  <a:moveTo>
                    <a:pt x="0" y="630677"/>
                  </a:moveTo>
                  <a:lnTo>
                    <a:pt x="16499" y="573719"/>
                  </a:lnTo>
                  <a:lnTo>
                    <a:pt x="32874" y="517273"/>
                  </a:lnTo>
                  <a:lnTo>
                    <a:pt x="49001" y="461849"/>
                  </a:lnTo>
                  <a:lnTo>
                    <a:pt x="64757" y="407958"/>
                  </a:lnTo>
                  <a:lnTo>
                    <a:pt x="80018" y="356111"/>
                  </a:lnTo>
                  <a:lnTo>
                    <a:pt x="94658" y="306820"/>
                  </a:lnTo>
                  <a:lnTo>
                    <a:pt x="108556" y="260595"/>
                  </a:lnTo>
                  <a:lnTo>
                    <a:pt x="121586" y="217947"/>
                  </a:lnTo>
                  <a:lnTo>
                    <a:pt x="133625" y="179388"/>
                  </a:lnTo>
                  <a:lnTo>
                    <a:pt x="144549" y="145429"/>
                  </a:lnTo>
                  <a:lnTo>
                    <a:pt x="163908" y="75658"/>
                  </a:lnTo>
                  <a:lnTo>
                    <a:pt x="175524" y="26053"/>
                  </a:lnTo>
                  <a:lnTo>
                    <a:pt x="187139" y="0"/>
                  </a:lnTo>
                  <a:lnTo>
                    <a:pt x="206499" y="887"/>
                  </a:lnTo>
                  <a:lnTo>
                    <a:pt x="250857" y="50597"/>
                  </a:lnTo>
                  <a:lnTo>
                    <a:pt x="277481" y="93807"/>
                  </a:lnTo>
                  <a:lnTo>
                    <a:pt x="304393" y="146194"/>
                  </a:lnTo>
                  <a:lnTo>
                    <a:pt x="329584" y="205463"/>
                  </a:lnTo>
                  <a:lnTo>
                    <a:pt x="351046" y="269322"/>
                  </a:lnTo>
                  <a:lnTo>
                    <a:pt x="361583" y="311234"/>
                  </a:lnTo>
                  <a:lnTo>
                    <a:pt x="370705" y="357864"/>
                  </a:lnTo>
                  <a:lnTo>
                    <a:pt x="378753" y="408252"/>
                  </a:lnTo>
                  <a:lnTo>
                    <a:pt x="386069" y="461439"/>
                  </a:lnTo>
                  <a:lnTo>
                    <a:pt x="392992" y="516463"/>
                  </a:lnTo>
                  <a:lnTo>
                    <a:pt x="399863" y="572364"/>
                  </a:lnTo>
                  <a:lnTo>
                    <a:pt x="407024" y="628184"/>
                  </a:lnTo>
                  <a:lnTo>
                    <a:pt x="414814" y="682960"/>
                  </a:lnTo>
                  <a:lnTo>
                    <a:pt x="423575" y="735733"/>
                  </a:lnTo>
                  <a:lnTo>
                    <a:pt x="433647" y="785544"/>
                  </a:lnTo>
                  <a:lnTo>
                    <a:pt x="446294" y="841953"/>
                  </a:lnTo>
                  <a:lnTo>
                    <a:pt x="460004" y="902738"/>
                  </a:lnTo>
                  <a:lnTo>
                    <a:pt x="474564" y="965265"/>
                  </a:lnTo>
                  <a:lnTo>
                    <a:pt x="489761" y="1026900"/>
                  </a:lnTo>
                  <a:lnTo>
                    <a:pt x="505383" y="1085009"/>
                  </a:lnTo>
                  <a:lnTo>
                    <a:pt x="521217" y="1136956"/>
                  </a:lnTo>
                  <a:lnTo>
                    <a:pt x="537051" y="1180109"/>
                  </a:lnTo>
                  <a:lnTo>
                    <a:pt x="567870" y="1229493"/>
                  </a:lnTo>
                  <a:lnTo>
                    <a:pt x="587497" y="1228620"/>
                  </a:lnTo>
                  <a:lnTo>
                    <a:pt x="628104" y="1164838"/>
                  </a:lnTo>
                  <a:lnTo>
                    <a:pt x="648181" y="1114209"/>
                  </a:lnTo>
                  <a:lnTo>
                    <a:pt x="667507" y="1059276"/>
                  </a:lnTo>
                  <a:lnTo>
                    <a:pt x="685628" y="1006179"/>
                  </a:lnTo>
                  <a:lnTo>
                    <a:pt x="702093" y="961058"/>
                  </a:lnTo>
                  <a:lnTo>
                    <a:pt x="730245" y="879028"/>
                  </a:lnTo>
                  <a:lnTo>
                    <a:pt x="756945" y="787479"/>
                  </a:lnTo>
                  <a:lnTo>
                    <a:pt x="776869" y="713030"/>
                  </a:lnTo>
                  <a:lnTo>
                    <a:pt x="784693" y="682298"/>
                  </a:lnTo>
                </a:path>
              </a:pathLst>
            </a:custGeom>
            <a:ln w="25399">
              <a:solidFill>
                <a:srgbClr val="CD6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72439" y="2741939"/>
            <a:ext cx="7887334" cy="394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600" dirty="0">
                <a:latin typeface="Trebuchet MS"/>
                <a:cs typeface="Trebuchet MS"/>
              </a:rPr>
              <a:t>Because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of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usage</a:t>
            </a:r>
            <a:r>
              <a:rPr sz="2600" spc="-5" dirty="0">
                <a:latin typeface="Trebuchet MS"/>
                <a:cs typeface="Trebuchet MS"/>
              </a:rPr>
              <a:t> of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FFT,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signal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is</a:t>
            </a:r>
            <a:r>
              <a:rPr sz="2600" spc="-5" dirty="0">
                <a:latin typeface="Trebuchet MS"/>
                <a:cs typeface="Trebuchet MS"/>
              </a:rPr>
              <a:t> periodic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600">
              <a:latin typeface="Trebuchet MS"/>
              <a:cs typeface="Trebuchet MS"/>
            </a:endParaRPr>
          </a:p>
          <a:p>
            <a:pPr marL="878205">
              <a:lnSpc>
                <a:spcPct val="100000"/>
              </a:lnSpc>
              <a:tabLst>
                <a:tab pos="2583815" algn="l"/>
                <a:tab pos="2890520" algn="l"/>
                <a:tab pos="3368675" algn="l"/>
                <a:tab pos="6951980" algn="l"/>
              </a:tabLst>
            </a:pPr>
            <a:r>
              <a:rPr sz="3200" dirty="0">
                <a:latin typeface="Calibri"/>
                <a:cs typeface="Calibri"/>
              </a:rPr>
              <a:t>FFT(	)	=	</a:t>
            </a:r>
            <a:r>
              <a:rPr sz="3200" spc="-114" dirty="0">
                <a:latin typeface="Calibri"/>
                <a:cs typeface="Calibri"/>
              </a:rPr>
              <a:t>exp(-­‐2jπ</a:t>
            </a:r>
            <a:r>
              <a:rPr sz="3150" spc="-172" baseline="-21164" dirty="0">
                <a:latin typeface="Calibri"/>
                <a:cs typeface="Calibri"/>
              </a:rPr>
              <a:t>Δ</a:t>
            </a:r>
            <a:r>
              <a:rPr sz="3200" spc="-114" dirty="0">
                <a:latin typeface="Calibri"/>
                <a:cs typeface="Calibri"/>
              </a:rPr>
              <a:t>f)*FFT(	</a:t>
            </a:r>
            <a:r>
              <a:rPr sz="320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1310640">
              <a:lnSpc>
                <a:spcPct val="100000"/>
              </a:lnSpc>
              <a:spcBef>
                <a:spcPts val="2385"/>
              </a:spcBef>
              <a:tabLst>
                <a:tab pos="5924550" algn="l"/>
              </a:tabLst>
            </a:pPr>
            <a:r>
              <a:rPr sz="2700" spc="-7" baseline="1543" dirty="0">
                <a:latin typeface="Calibri"/>
                <a:cs typeface="Calibri"/>
              </a:rPr>
              <a:t>delayed</a:t>
            </a:r>
            <a:r>
              <a:rPr sz="2700" spc="15" baseline="1543" dirty="0">
                <a:latin typeface="Calibri"/>
                <a:cs typeface="Calibri"/>
              </a:rPr>
              <a:t> </a:t>
            </a:r>
            <a:r>
              <a:rPr sz="2700" spc="-7" baseline="1543" dirty="0">
                <a:latin typeface="Calibri"/>
                <a:cs typeface="Calibri"/>
              </a:rPr>
              <a:t>version	</a:t>
            </a: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signal</a:t>
            </a:r>
            <a:endParaRPr sz="1800">
              <a:latin typeface="Calibri"/>
              <a:cs typeface="Calibri"/>
            </a:endParaRPr>
          </a:p>
          <a:p>
            <a:pPr marL="419100" marR="977265" indent="-342900">
              <a:lnSpc>
                <a:spcPct val="101200"/>
              </a:lnSpc>
              <a:spcBef>
                <a:spcPts val="1465"/>
              </a:spcBef>
              <a:buClr>
                <a:srgbClr val="77933C"/>
              </a:buClr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800" spc="-5" dirty="0">
                <a:solidFill>
                  <a:srgbClr val="89A24C"/>
                </a:solidFill>
                <a:latin typeface="Trebuchet MS"/>
                <a:cs typeface="Trebuchet MS"/>
              </a:rPr>
              <a:t>Delay </a:t>
            </a:r>
            <a:r>
              <a:rPr sz="2800" dirty="0">
                <a:solidFill>
                  <a:srgbClr val="89A24C"/>
                </a:solidFill>
                <a:latin typeface="Trebuchet MS"/>
                <a:cs typeface="Trebuchet MS"/>
              </a:rPr>
              <a:t>in </a:t>
            </a:r>
            <a:r>
              <a:rPr sz="2800" spc="-5" dirty="0">
                <a:solidFill>
                  <a:srgbClr val="89A24C"/>
                </a:solidFill>
                <a:latin typeface="Trebuchet MS"/>
                <a:cs typeface="Trebuchet MS"/>
              </a:rPr>
              <a:t>the time domain </a:t>
            </a:r>
            <a:r>
              <a:rPr sz="2800" spc="-5" dirty="0">
                <a:latin typeface="Trebuchet MS"/>
                <a:cs typeface="Trebuchet MS"/>
              </a:rPr>
              <a:t>corresponds to </a:t>
            </a:r>
            <a:r>
              <a:rPr sz="2800" spc="-830" dirty="0"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77933C"/>
                </a:solidFill>
                <a:latin typeface="Trebuchet MS"/>
                <a:cs typeface="Trebuchet MS"/>
              </a:rPr>
              <a:t>rotation</a:t>
            </a:r>
            <a:r>
              <a:rPr sz="2800" spc="-5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77933C"/>
                </a:solidFill>
                <a:latin typeface="Trebuchet MS"/>
                <a:cs typeface="Trebuchet MS"/>
              </a:rPr>
              <a:t>in</a:t>
            </a:r>
            <a:r>
              <a:rPr sz="2800" spc="-5" dirty="0">
                <a:solidFill>
                  <a:srgbClr val="77933C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77933C"/>
                </a:solidFill>
                <a:latin typeface="Trebuchet MS"/>
                <a:cs typeface="Trebuchet MS"/>
              </a:rPr>
              <a:t>the </a:t>
            </a:r>
            <a:r>
              <a:rPr sz="2800" spc="-5" dirty="0">
                <a:solidFill>
                  <a:srgbClr val="77933C"/>
                </a:solidFill>
                <a:latin typeface="Trebuchet MS"/>
                <a:cs typeface="Trebuchet MS"/>
              </a:rPr>
              <a:t>frequency domain</a:t>
            </a:r>
            <a:endParaRPr sz="2800">
              <a:latin typeface="Trebuchet MS"/>
              <a:cs typeface="Trebuchet MS"/>
            </a:endParaRPr>
          </a:p>
          <a:p>
            <a:pPr marL="812800" marR="145415" lvl="1" indent="-342900">
              <a:lnSpc>
                <a:spcPts val="2800"/>
              </a:lnSpc>
              <a:spcBef>
                <a:spcPts val="14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rebuchet MS"/>
                <a:cs typeface="Trebuchet MS"/>
              </a:rPr>
              <a:t>Can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still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obtain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 </a:t>
            </a:r>
            <a:r>
              <a:rPr sz="2400" spc="-5" dirty="0">
                <a:latin typeface="Trebuchet MS"/>
                <a:cs typeface="Trebuchet MS"/>
              </a:rPr>
              <a:t>correct</a:t>
            </a:r>
            <a:r>
              <a:rPr sz="2400" dirty="0">
                <a:latin typeface="Trebuchet MS"/>
                <a:cs typeface="Trebuchet MS"/>
              </a:rPr>
              <a:t> signal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 the </a:t>
            </a:r>
            <a:r>
              <a:rPr sz="2400" spc="-5" dirty="0">
                <a:latin typeface="Trebuchet MS"/>
                <a:cs typeface="Trebuchet MS"/>
              </a:rPr>
              <a:t>frequency </a:t>
            </a:r>
            <a:r>
              <a:rPr sz="2400" spc="-70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domain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by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compensating</a:t>
            </a:r>
            <a:r>
              <a:rPr sz="2400" dirty="0">
                <a:latin typeface="Trebuchet MS"/>
                <a:cs typeface="Trebuchet MS"/>
              </a:rPr>
              <a:t> this </a:t>
            </a:r>
            <a:r>
              <a:rPr sz="2400" spc="-5" dirty="0">
                <a:latin typeface="Trebuchet MS"/>
                <a:cs typeface="Trebuchet MS"/>
              </a:rPr>
              <a:t>rotation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0440" y="3690851"/>
            <a:ext cx="992505" cy="1383030"/>
            <a:chOff x="3520440" y="3690851"/>
            <a:chExt cx="992505" cy="1383030"/>
          </a:xfrm>
        </p:grpSpPr>
        <p:sp>
          <p:nvSpPr>
            <p:cNvPr id="3" name="object 3"/>
            <p:cNvSpPr/>
            <p:nvPr/>
          </p:nvSpPr>
          <p:spPr>
            <a:xfrm>
              <a:off x="3591398" y="3779028"/>
              <a:ext cx="908685" cy="1160145"/>
            </a:xfrm>
            <a:custGeom>
              <a:avLst/>
              <a:gdLst/>
              <a:ahLst/>
              <a:cxnLst/>
              <a:rect l="l" t="t" r="r" b="b"/>
              <a:pathLst>
                <a:path w="908685" h="1160145">
                  <a:moveTo>
                    <a:pt x="0" y="901833"/>
                  </a:moveTo>
                  <a:lnTo>
                    <a:pt x="13858" y="850886"/>
                  </a:lnTo>
                  <a:lnTo>
                    <a:pt x="27626" y="800121"/>
                  </a:lnTo>
                  <a:lnTo>
                    <a:pt x="41213" y="749719"/>
                  </a:lnTo>
                  <a:lnTo>
                    <a:pt x="54528" y="699862"/>
                  </a:lnTo>
                  <a:lnTo>
                    <a:pt x="67479" y="650730"/>
                  </a:lnTo>
                  <a:lnTo>
                    <a:pt x="79977" y="602506"/>
                  </a:lnTo>
                  <a:lnTo>
                    <a:pt x="91931" y="555370"/>
                  </a:lnTo>
                  <a:lnTo>
                    <a:pt x="103249" y="509505"/>
                  </a:lnTo>
                  <a:lnTo>
                    <a:pt x="114386" y="457702"/>
                  </a:lnTo>
                  <a:lnTo>
                    <a:pt x="123447" y="406080"/>
                  </a:lnTo>
                  <a:lnTo>
                    <a:pt x="131514" y="355451"/>
                  </a:lnTo>
                  <a:lnTo>
                    <a:pt x="139672" y="306628"/>
                  </a:lnTo>
                  <a:lnTo>
                    <a:pt x="149003" y="260424"/>
                  </a:lnTo>
                  <a:lnTo>
                    <a:pt x="160593" y="217652"/>
                  </a:lnTo>
                  <a:lnTo>
                    <a:pt x="175523" y="179123"/>
                  </a:lnTo>
                  <a:lnTo>
                    <a:pt x="198157" y="134695"/>
                  </a:lnTo>
                  <a:lnTo>
                    <a:pt x="225236" y="89263"/>
                  </a:lnTo>
                  <a:lnTo>
                    <a:pt x="254896" y="48132"/>
                  </a:lnTo>
                  <a:lnTo>
                    <a:pt x="285273" y="16609"/>
                  </a:lnTo>
                  <a:lnTo>
                    <a:pt x="314503" y="0"/>
                  </a:lnTo>
                  <a:lnTo>
                    <a:pt x="340721" y="3608"/>
                  </a:lnTo>
                  <a:lnTo>
                    <a:pt x="375810" y="54020"/>
                  </a:lnTo>
                  <a:lnTo>
                    <a:pt x="392477" y="95711"/>
                  </a:lnTo>
                  <a:lnTo>
                    <a:pt x="408478" y="144924"/>
                  </a:lnTo>
                  <a:lnTo>
                    <a:pt x="423754" y="199057"/>
                  </a:lnTo>
                  <a:lnTo>
                    <a:pt x="438243" y="255508"/>
                  </a:lnTo>
                  <a:lnTo>
                    <a:pt x="451885" y="311677"/>
                  </a:lnTo>
                  <a:lnTo>
                    <a:pt x="464620" y="364963"/>
                  </a:lnTo>
                  <a:lnTo>
                    <a:pt x="474577" y="411982"/>
                  </a:lnTo>
                  <a:lnTo>
                    <a:pt x="482962" y="461848"/>
                  </a:lnTo>
                  <a:lnTo>
                    <a:pt x="490242" y="513711"/>
                  </a:lnTo>
                  <a:lnTo>
                    <a:pt x="496884" y="566721"/>
                  </a:lnTo>
                  <a:lnTo>
                    <a:pt x="503357" y="620029"/>
                  </a:lnTo>
                  <a:lnTo>
                    <a:pt x="510127" y="672784"/>
                  </a:lnTo>
                  <a:lnTo>
                    <a:pt x="517662" y="724137"/>
                  </a:lnTo>
                  <a:lnTo>
                    <a:pt x="526429" y="773238"/>
                  </a:lnTo>
                  <a:lnTo>
                    <a:pt x="536895" y="819238"/>
                  </a:lnTo>
                  <a:lnTo>
                    <a:pt x="550638" y="871495"/>
                  </a:lnTo>
                  <a:lnTo>
                    <a:pt x="565853" y="926919"/>
                  </a:lnTo>
                  <a:lnTo>
                    <a:pt x="582238" y="982543"/>
                  </a:lnTo>
                  <a:lnTo>
                    <a:pt x="599490" y="1035406"/>
                  </a:lnTo>
                  <a:lnTo>
                    <a:pt x="617307" y="1082541"/>
                  </a:lnTo>
                  <a:lnTo>
                    <a:pt x="635385" y="1120985"/>
                  </a:lnTo>
                  <a:lnTo>
                    <a:pt x="671119" y="1159944"/>
                  </a:lnTo>
                  <a:lnTo>
                    <a:pt x="691679" y="1152449"/>
                  </a:lnTo>
                  <a:lnTo>
                    <a:pt x="735055" y="1082736"/>
                  </a:lnTo>
                  <a:lnTo>
                    <a:pt x="756788" y="1031716"/>
                  </a:lnTo>
                  <a:lnTo>
                    <a:pt x="777829" y="977385"/>
                  </a:lnTo>
                  <a:lnTo>
                    <a:pt x="797636" y="925341"/>
                  </a:lnTo>
                  <a:lnTo>
                    <a:pt x="815667" y="881184"/>
                  </a:lnTo>
                  <a:lnTo>
                    <a:pt x="846884" y="803105"/>
                  </a:lnTo>
                  <a:lnTo>
                    <a:pt x="876972" y="718574"/>
                  </a:lnTo>
                  <a:lnTo>
                    <a:pt x="899639" y="650820"/>
                  </a:lnTo>
                  <a:lnTo>
                    <a:pt x="908592" y="62307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62836" y="3777720"/>
              <a:ext cx="137160" cy="1296670"/>
            </a:xfrm>
            <a:custGeom>
              <a:avLst/>
              <a:gdLst/>
              <a:ahLst/>
              <a:cxnLst/>
              <a:rect l="l" t="t" r="r" b="b"/>
              <a:pathLst>
                <a:path w="137160" h="1296670">
                  <a:moveTo>
                    <a:pt x="137154" y="0"/>
                  </a:moveTo>
                  <a:lnTo>
                    <a:pt x="0" y="0"/>
                  </a:lnTo>
                  <a:lnTo>
                    <a:pt x="0" y="1296144"/>
                  </a:lnTo>
                  <a:lnTo>
                    <a:pt x="137154" y="1296144"/>
                  </a:lnTo>
                  <a:lnTo>
                    <a:pt x="137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40" y="3690851"/>
              <a:ext cx="889461" cy="13508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77433" y="3731252"/>
              <a:ext cx="784860" cy="1229995"/>
            </a:xfrm>
            <a:custGeom>
              <a:avLst/>
              <a:gdLst/>
              <a:ahLst/>
              <a:cxnLst/>
              <a:rect l="l" t="t" r="r" b="b"/>
              <a:pathLst>
                <a:path w="784860" h="1229995">
                  <a:moveTo>
                    <a:pt x="0" y="630677"/>
                  </a:moveTo>
                  <a:lnTo>
                    <a:pt x="16499" y="573719"/>
                  </a:lnTo>
                  <a:lnTo>
                    <a:pt x="32874" y="517273"/>
                  </a:lnTo>
                  <a:lnTo>
                    <a:pt x="49002" y="461849"/>
                  </a:lnTo>
                  <a:lnTo>
                    <a:pt x="64757" y="407958"/>
                  </a:lnTo>
                  <a:lnTo>
                    <a:pt x="80018" y="356111"/>
                  </a:lnTo>
                  <a:lnTo>
                    <a:pt x="94658" y="306820"/>
                  </a:lnTo>
                  <a:lnTo>
                    <a:pt x="108556" y="260595"/>
                  </a:lnTo>
                  <a:lnTo>
                    <a:pt x="121586" y="217948"/>
                  </a:lnTo>
                  <a:lnTo>
                    <a:pt x="133625" y="179389"/>
                  </a:lnTo>
                  <a:lnTo>
                    <a:pt x="144548" y="145429"/>
                  </a:lnTo>
                  <a:lnTo>
                    <a:pt x="163908" y="75658"/>
                  </a:lnTo>
                  <a:lnTo>
                    <a:pt x="175523" y="26053"/>
                  </a:lnTo>
                  <a:lnTo>
                    <a:pt x="187139" y="0"/>
                  </a:lnTo>
                  <a:lnTo>
                    <a:pt x="206498" y="887"/>
                  </a:lnTo>
                  <a:lnTo>
                    <a:pt x="250857" y="50597"/>
                  </a:lnTo>
                  <a:lnTo>
                    <a:pt x="277482" y="93807"/>
                  </a:lnTo>
                  <a:lnTo>
                    <a:pt x="304393" y="146194"/>
                  </a:lnTo>
                  <a:lnTo>
                    <a:pt x="329584" y="205463"/>
                  </a:lnTo>
                  <a:lnTo>
                    <a:pt x="351046" y="269322"/>
                  </a:lnTo>
                  <a:lnTo>
                    <a:pt x="361583" y="311234"/>
                  </a:lnTo>
                  <a:lnTo>
                    <a:pt x="370705" y="357864"/>
                  </a:lnTo>
                  <a:lnTo>
                    <a:pt x="378753" y="408252"/>
                  </a:lnTo>
                  <a:lnTo>
                    <a:pt x="386069" y="461439"/>
                  </a:lnTo>
                  <a:lnTo>
                    <a:pt x="392992" y="516463"/>
                  </a:lnTo>
                  <a:lnTo>
                    <a:pt x="399863" y="572365"/>
                  </a:lnTo>
                  <a:lnTo>
                    <a:pt x="407023" y="628184"/>
                  </a:lnTo>
                  <a:lnTo>
                    <a:pt x="414814" y="682960"/>
                  </a:lnTo>
                  <a:lnTo>
                    <a:pt x="423574" y="735733"/>
                  </a:lnTo>
                  <a:lnTo>
                    <a:pt x="433646" y="785544"/>
                  </a:lnTo>
                  <a:lnTo>
                    <a:pt x="446294" y="841953"/>
                  </a:lnTo>
                  <a:lnTo>
                    <a:pt x="460004" y="902738"/>
                  </a:lnTo>
                  <a:lnTo>
                    <a:pt x="474564" y="965265"/>
                  </a:lnTo>
                  <a:lnTo>
                    <a:pt x="489761" y="1026900"/>
                  </a:lnTo>
                  <a:lnTo>
                    <a:pt x="505383" y="1085009"/>
                  </a:lnTo>
                  <a:lnTo>
                    <a:pt x="521217" y="1136956"/>
                  </a:lnTo>
                  <a:lnTo>
                    <a:pt x="537051" y="1180109"/>
                  </a:lnTo>
                  <a:lnTo>
                    <a:pt x="567870" y="1229493"/>
                  </a:lnTo>
                  <a:lnTo>
                    <a:pt x="587497" y="1228620"/>
                  </a:lnTo>
                  <a:lnTo>
                    <a:pt x="628104" y="1164838"/>
                  </a:lnTo>
                  <a:lnTo>
                    <a:pt x="648181" y="1114209"/>
                  </a:lnTo>
                  <a:lnTo>
                    <a:pt x="667507" y="1059276"/>
                  </a:lnTo>
                  <a:lnTo>
                    <a:pt x="685628" y="1006179"/>
                  </a:lnTo>
                  <a:lnTo>
                    <a:pt x="702093" y="961058"/>
                  </a:lnTo>
                  <a:lnTo>
                    <a:pt x="730245" y="879028"/>
                  </a:lnTo>
                  <a:lnTo>
                    <a:pt x="756945" y="787479"/>
                  </a:lnTo>
                  <a:lnTo>
                    <a:pt x="776869" y="713030"/>
                  </a:lnTo>
                  <a:lnTo>
                    <a:pt x="784693" y="682299"/>
                  </a:lnTo>
                </a:path>
              </a:pathLst>
            </a:custGeom>
            <a:ln w="25399">
              <a:solidFill>
                <a:srgbClr val="CD6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Cyclic</a:t>
            </a:r>
            <a:r>
              <a:rPr spc="-40" dirty="0"/>
              <a:t> </a:t>
            </a:r>
            <a:r>
              <a:rPr spc="-5" dirty="0"/>
              <a:t>Prefix</a:t>
            </a:r>
            <a:r>
              <a:rPr spc="-40" dirty="0"/>
              <a:t> </a:t>
            </a:r>
            <a:r>
              <a:rPr spc="-5" dirty="0"/>
              <a:t>(CP)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478875" y="1363286"/>
            <a:ext cx="889635" cy="1355090"/>
            <a:chOff x="3478875" y="1363286"/>
            <a:chExt cx="889635" cy="13550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8875" y="1363286"/>
              <a:ext cx="889461" cy="13549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37888" y="1406629"/>
              <a:ext cx="784860" cy="1229995"/>
            </a:xfrm>
            <a:custGeom>
              <a:avLst/>
              <a:gdLst/>
              <a:ahLst/>
              <a:cxnLst/>
              <a:rect l="l" t="t" r="r" b="b"/>
              <a:pathLst>
                <a:path w="784860" h="1229995">
                  <a:moveTo>
                    <a:pt x="0" y="630676"/>
                  </a:moveTo>
                  <a:lnTo>
                    <a:pt x="16499" y="573719"/>
                  </a:lnTo>
                  <a:lnTo>
                    <a:pt x="32874" y="517273"/>
                  </a:lnTo>
                  <a:lnTo>
                    <a:pt x="49002" y="461849"/>
                  </a:lnTo>
                  <a:lnTo>
                    <a:pt x="64757" y="407958"/>
                  </a:lnTo>
                  <a:lnTo>
                    <a:pt x="80018" y="356111"/>
                  </a:lnTo>
                  <a:lnTo>
                    <a:pt x="94658" y="306820"/>
                  </a:lnTo>
                  <a:lnTo>
                    <a:pt x="108556" y="260595"/>
                  </a:lnTo>
                  <a:lnTo>
                    <a:pt x="121586" y="217947"/>
                  </a:lnTo>
                  <a:lnTo>
                    <a:pt x="133625" y="179388"/>
                  </a:lnTo>
                  <a:lnTo>
                    <a:pt x="144548" y="145429"/>
                  </a:lnTo>
                  <a:lnTo>
                    <a:pt x="163908" y="75658"/>
                  </a:lnTo>
                  <a:lnTo>
                    <a:pt x="175523" y="26053"/>
                  </a:lnTo>
                  <a:lnTo>
                    <a:pt x="187139" y="0"/>
                  </a:lnTo>
                  <a:lnTo>
                    <a:pt x="206498" y="887"/>
                  </a:lnTo>
                  <a:lnTo>
                    <a:pt x="250857" y="50597"/>
                  </a:lnTo>
                  <a:lnTo>
                    <a:pt x="277482" y="93807"/>
                  </a:lnTo>
                  <a:lnTo>
                    <a:pt x="304393" y="146194"/>
                  </a:lnTo>
                  <a:lnTo>
                    <a:pt x="329584" y="205463"/>
                  </a:lnTo>
                  <a:lnTo>
                    <a:pt x="351046" y="269322"/>
                  </a:lnTo>
                  <a:lnTo>
                    <a:pt x="361583" y="311234"/>
                  </a:lnTo>
                  <a:lnTo>
                    <a:pt x="370705" y="357864"/>
                  </a:lnTo>
                  <a:lnTo>
                    <a:pt x="378753" y="408252"/>
                  </a:lnTo>
                  <a:lnTo>
                    <a:pt x="386069" y="461439"/>
                  </a:lnTo>
                  <a:lnTo>
                    <a:pt x="392992" y="516463"/>
                  </a:lnTo>
                  <a:lnTo>
                    <a:pt x="399863" y="572364"/>
                  </a:lnTo>
                  <a:lnTo>
                    <a:pt x="407023" y="628183"/>
                  </a:lnTo>
                  <a:lnTo>
                    <a:pt x="414814" y="682960"/>
                  </a:lnTo>
                  <a:lnTo>
                    <a:pt x="423574" y="735733"/>
                  </a:lnTo>
                  <a:lnTo>
                    <a:pt x="433646" y="785543"/>
                  </a:lnTo>
                  <a:lnTo>
                    <a:pt x="446294" y="841952"/>
                  </a:lnTo>
                  <a:lnTo>
                    <a:pt x="460004" y="902738"/>
                  </a:lnTo>
                  <a:lnTo>
                    <a:pt x="474564" y="965265"/>
                  </a:lnTo>
                  <a:lnTo>
                    <a:pt x="489761" y="1026900"/>
                  </a:lnTo>
                  <a:lnTo>
                    <a:pt x="505383" y="1085008"/>
                  </a:lnTo>
                  <a:lnTo>
                    <a:pt x="521217" y="1136956"/>
                  </a:lnTo>
                  <a:lnTo>
                    <a:pt x="537051" y="1180109"/>
                  </a:lnTo>
                  <a:lnTo>
                    <a:pt x="567870" y="1229493"/>
                  </a:lnTo>
                  <a:lnTo>
                    <a:pt x="587496" y="1228620"/>
                  </a:lnTo>
                  <a:lnTo>
                    <a:pt x="628104" y="1164838"/>
                  </a:lnTo>
                  <a:lnTo>
                    <a:pt x="648181" y="1114209"/>
                  </a:lnTo>
                  <a:lnTo>
                    <a:pt x="667507" y="1059276"/>
                  </a:lnTo>
                  <a:lnTo>
                    <a:pt x="685628" y="1006179"/>
                  </a:lnTo>
                  <a:lnTo>
                    <a:pt x="702093" y="961059"/>
                  </a:lnTo>
                  <a:lnTo>
                    <a:pt x="730245" y="879028"/>
                  </a:lnTo>
                  <a:lnTo>
                    <a:pt x="756945" y="787479"/>
                  </a:lnTo>
                  <a:lnTo>
                    <a:pt x="776869" y="713030"/>
                  </a:lnTo>
                  <a:lnTo>
                    <a:pt x="784693" y="682299"/>
                  </a:lnTo>
                </a:path>
              </a:pathLst>
            </a:custGeom>
            <a:ln w="25399">
              <a:solidFill>
                <a:srgbClr val="CD6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27053" y="2588632"/>
            <a:ext cx="1303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signal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35" y="1882684"/>
            <a:ext cx="34124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w/o</a:t>
            </a:r>
            <a:r>
              <a:rPr sz="2400" spc="-15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multipath</a:t>
            </a:r>
            <a:r>
              <a:rPr sz="2400" spc="-75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3900" spc="-7" baseline="12820" dirty="0">
                <a:latin typeface="Calibri"/>
                <a:cs typeface="Calibri"/>
              </a:rPr>
              <a:t>y(t)</a:t>
            </a:r>
            <a:r>
              <a:rPr sz="3900" spc="-22" baseline="12820" dirty="0">
                <a:latin typeface="Calibri"/>
                <a:cs typeface="Calibri"/>
              </a:rPr>
              <a:t> </a:t>
            </a:r>
            <a:r>
              <a:rPr sz="3900" baseline="12820" dirty="0">
                <a:latin typeface="Wingdings"/>
                <a:cs typeface="Wingdings"/>
              </a:rPr>
              <a:t></a:t>
            </a:r>
            <a:r>
              <a:rPr sz="3900" spc="-120" baseline="12820" dirty="0">
                <a:latin typeface="Times New Roman"/>
                <a:cs typeface="Times New Roman"/>
              </a:rPr>
              <a:t> </a:t>
            </a:r>
            <a:r>
              <a:rPr sz="3900" spc="-7" baseline="12820" dirty="0">
                <a:latin typeface="Calibri"/>
                <a:cs typeface="Calibri"/>
              </a:rPr>
              <a:t>FFT(</a:t>
            </a:r>
            <a:endParaRPr sz="3900" baseline="1282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2244" y="1804997"/>
            <a:ext cx="2432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Calibri"/>
                <a:cs typeface="Calibri"/>
              </a:rPr>
              <a:t>Y[k]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H[k]X[k]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433" y="4219999"/>
            <a:ext cx="152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7933C"/>
                </a:solidFill>
                <a:latin typeface="Calibri"/>
                <a:cs typeface="Calibri"/>
              </a:rPr>
              <a:t>w</a:t>
            </a:r>
            <a:r>
              <a:rPr sz="2400" spc="-70" dirty="0">
                <a:solidFill>
                  <a:srgbClr val="77933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33C"/>
                </a:solidFill>
                <a:latin typeface="Calibri"/>
                <a:cs typeface="Calibri"/>
              </a:rPr>
              <a:t>multipath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2468" y="5005424"/>
            <a:ext cx="35864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original</a:t>
            </a:r>
            <a:r>
              <a:rPr sz="1800" dirty="0">
                <a:latin typeface="Calibri"/>
                <a:cs typeface="Calibri"/>
              </a:rPr>
              <a:t> signal +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70" dirty="0">
                <a:latin typeface="Calibri"/>
                <a:cs typeface="Calibri"/>
              </a:rPr>
              <a:t>delayed-­‐version</a:t>
            </a:r>
            <a:r>
              <a:rPr sz="1800" dirty="0">
                <a:latin typeface="Calibri"/>
                <a:cs typeface="Calibri"/>
              </a:rPr>
              <a:t> signal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6443" y="4155020"/>
            <a:ext cx="15227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y(t)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FFT(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0238" y="4129620"/>
            <a:ext cx="4428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)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Calibri"/>
                <a:cs typeface="Calibri"/>
              </a:rPr>
              <a:t>Y[k]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80" dirty="0">
                <a:latin typeface="Calibri"/>
                <a:cs typeface="Calibri"/>
              </a:rPr>
              <a:t>α(1+</a:t>
            </a:r>
            <a:r>
              <a:rPr sz="2800" spc="-80" dirty="0">
                <a:latin typeface="Calibri"/>
                <a:cs typeface="Calibri"/>
              </a:rPr>
              <a:t>exp(-­‐2jπ</a:t>
            </a:r>
            <a:r>
              <a:rPr sz="2775" spc="-120" baseline="-21021" dirty="0">
                <a:latin typeface="Calibri"/>
                <a:cs typeface="Calibri"/>
              </a:rPr>
              <a:t>Δ</a:t>
            </a:r>
            <a:r>
              <a:rPr sz="2800" spc="-80" dirty="0">
                <a:latin typeface="Calibri"/>
                <a:cs typeface="Calibri"/>
              </a:rPr>
              <a:t>k))*</a:t>
            </a:r>
            <a:r>
              <a:rPr sz="2600" spc="-80" dirty="0">
                <a:latin typeface="Calibri"/>
                <a:cs typeface="Calibri"/>
              </a:rPr>
              <a:t>X[k]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50884" y="4548720"/>
            <a:ext cx="14293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=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H’[k]X[k]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06922" y="5108912"/>
            <a:ext cx="2384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Lump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phase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shift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Prefix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1600200"/>
            <a:ext cx="3257550" cy="50196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Adding a cyclic prefix at transmitter leads to circular convolution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Note that misaligned timing still results in a circular convolution, just time shifted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Makes for phase shifts in FFT bins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Correct that in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FC8B5F-0FD1-4632-B463-D9E9C991BB99}" type="slidenum">
              <a:rPr lang="en-US" altLang="zh-TW" smtClean="0">
                <a:solidFill>
                  <a:srgbClr val="000000"/>
                </a:solidFill>
              </a:rPr>
              <a:pPr/>
              <a:t>38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OFDM</a:t>
            </a:r>
          </a:p>
        </p:txBody>
      </p:sp>
      <p:pic>
        <p:nvPicPr>
          <p:cNvPr id="297989" name="Picture 5" descr="getfile?item=YTVyZDMxYy9zcDIvaWdtdDJoMnAvZ3JhMmUwaTI1LS9jZnNnLmZnMDBpND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1527175"/>
            <a:ext cx="5386387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991" name="Picture 7" descr="getfile?item=YTVyZDMxYy9zcDIvaWdtdDJoMnAvZ3JhMmUwaTI1MC9jc2dpcWUwOHU0Zi4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89313"/>
            <a:ext cx="2236788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993" name="Picture 9" descr="getfile?item=YTVyZDMxYy9zcDIvaWdtdDJoMnAvZ3JhMmUwaTI1MC9jc2dpcWUwOXU0Zi4-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865563"/>
            <a:ext cx="5026025" cy="6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997" name="Picture 13" descr="getfile?item=YTVyZDMxYy9zcDIvaWdtdDJoMnAvZ3JhMmUwaTI1LS9jZnNnLmZnMDBpNDV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040" y="4596131"/>
            <a:ext cx="5499100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6399213" y="6553200"/>
            <a:ext cx="27447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000" dirty="0">
                <a:ea typeface="SimSun" pitchFamily="2" charset="-122"/>
              </a:rPr>
              <a:t>J. Andrews, A. Ghosh, R. Muhamed, </a:t>
            </a:r>
            <a:r>
              <a:rPr lang="en-US" altLang="zh-CN" sz="1000" b="1" dirty="0">
                <a:ea typeface="SimSun" pitchFamily="2" charset="-122"/>
              </a:rPr>
              <a:t>Fundamentals of WiMAX</a:t>
            </a:r>
            <a:r>
              <a:rPr lang="en-US" altLang="zh-CN" sz="1000" dirty="0">
                <a:ea typeface="SimSun" pitchFamily="2" charset="-122"/>
              </a:rPr>
              <a:t>, Prentice Hall, 2007</a:t>
            </a:r>
          </a:p>
        </p:txBody>
      </p:sp>
    </p:spTree>
    <p:extLst>
      <p:ext uri="{BB962C8B-B14F-4D97-AF65-F5344CB8AC3E}">
        <p14:creationId xmlns:p14="http://schemas.microsoft.com/office/powerpoint/2010/main" val="2300383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44872"/>
            <a:ext cx="86105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524000" algn="l"/>
              </a:tabLst>
            </a:pPr>
            <a:r>
              <a:rPr spc="-5" dirty="0"/>
              <a:t>O</a:t>
            </a:r>
            <a:r>
              <a:rPr dirty="0"/>
              <a:t>FDM	D</a:t>
            </a:r>
            <a:r>
              <a:rPr spc="-5" dirty="0"/>
              <a:t>ia</a:t>
            </a:r>
            <a:r>
              <a:rPr dirty="0"/>
              <a:t>g</a:t>
            </a:r>
            <a:r>
              <a:rPr spc="-125" dirty="0"/>
              <a:t>r</a:t>
            </a:r>
            <a:r>
              <a:rPr spc="-5" dirty="0"/>
              <a:t>a</a:t>
            </a:r>
            <a:r>
              <a:rPr dirty="0"/>
              <a:t>m</a:t>
            </a:r>
            <a:r>
              <a:rPr lang="en-US" dirty="0"/>
              <a:t>-Level 2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174923" y="1624690"/>
            <a:ext cx="899160" cy="1349375"/>
            <a:chOff x="1174923" y="1624690"/>
            <a:chExt cx="899160" cy="1349375"/>
          </a:xfrm>
        </p:grpSpPr>
        <p:sp>
          <p:nvSpPr>
            <p:cNvPr id="4" name="object 4"/>
            <p:cNvSpPr/>
            <p:nvPr/>
          </p:nvSpPr>
          <p:spPr>
            <a:xfrm>
              <a:off x="1187623" y="2299252"/>
              <a:ext cx="479425" cy="0"/>
            </a:xfrm>
            <a:custGeom>
              <a:avLst/>
              <a:gdLst/>
              <a:ahLst/>
              <a:cxnLst/>
              <a:rect l="l" t="t" r="r" b="b"/>
              <a:pathLst>
                <a:path w="479425">
                  <a:moveTo>
                    <a:pt x="0" y="0"/>
                  </a:moveTo>
                  <a:lnTo>
                    <a:pt x="47882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5746" y="2240297"/>
              <a:ext cx="115909" cy="1179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91680" y="1637390"/>
              <a:ext cx="369570" cy="1323975"/>
            </a:xfrm>
            <a:custGeom>
              <a:avLst/>
              <a:gdLst/>
              <a:ahLst/>
              <a:cxnLst/>
              <a:rect l="l" t="t" r="r" b="b"/>
              <a:pathLst>
                <a:path w="369569" h="1323975">
                  <a:moveTo>
                    <a:pt x="0" y="1323724"/>
                  </a:moveTo>
                  <a:lnTo>
                    <a:pt x="0" y="0"/>
                  </a:lnTo>
                  <a:lnTo>
                    <a:pt x="369331" y="0"/>
                  </a:lnTo>
                  <a:lnTo>
                    <a:pt x="369331" y="1323724"/>
                  </a:lnTo>
                  <a:lnTo>
                    <a:pt x="0" y="132372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38653" y="1729250"/>
            <a:ext cx="290830" cy="1153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5" dirty="0">
                <a:latin typeface="Trebuchet MS"/>
                <a:cs typeface="Trebuchet MS"/>
              </a:rPr>
              <a:t>Modulation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1759" y="1637823"/>
            <a:ext cx="541655" cy="132080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689"/>
              </a:spcBef>
            </a:pPr>
            <a:r>
              <a:rPr sz="1800" dirty="0">
                <a:latin typeface="Trebuchet MS"/>
                <a:cs typeface="Trebuchet MS"/>
              </a:rPr>
              <a:t>S/P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48313" y="2238603"/>
            <a:ext cx="363855" cy="118110"/>
            <a:chOff x="2048313" y="2238603"/>
            <a:chExt cx="363855" cy="118110"/>
          </a:xfrm>
        </p:grpSpPr>
        <p:sp>
          <p:nvSpPr>
            <p:cNvPr id="10" name="object 10"/>
            <p:cNvSpPr/>
            <p:nvPr/>
          </p:nvSpPr>
          <p:spPr>
            <a:xfrm>
              <a:off x="2061013" y="2297042"/>
              <a:ext cx="325755" cy="2540"/>
            </a:xfrm>
            <a:custGeom>
              <a:avLst/>
              <a:gdLst/>
              <a:ahLst/>
              <a:cxnLst/>
              <a:rect l="l" t="t" r="r" b="b"/>
              <a:pathLst>
                <a:path w="325755" h="2539">
                  <a:moveTo>
                    <a:pt x="0" y="2210"/>
                  </a:moveTo>
                  <a:lnTo>
                    <a:pt x="325633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5639" y="2238603"/>
              <a:ext cx="116211" cy="11790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248952" y="1637823"/>
            <a:ext cx="633730" cy="132080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705"/>
              </a:spcBef>
            </a:pPr>
            <a:r>
              <a:rPr sz="1800" dirty="0">
                <a:latin typeface="Trebuchet MS"/>
                <a:cs typeface="Trebuchet MS"/>
              </a:rPr>
              <a:t>IFFT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40343" y="1953311"/>
            <a:ext cx="323215" cy="960119"/>
            <a:chOff x="2940343" y="1953311"/>
            <a:chExt cx="323215" cy="960119"/>
          </a:xfrm>
        </p:grpSpPr>
        <p:sp>
          <p:nvSpPr>
            <p:cNvPr id="14" name="object 14"/>
            <p:cNvSpPr/>
            <p:nvPr/>
          </p:nvSpPr>
          <p:spPr>
            <a:xfrm>
              <a:off x="2953043" y="2296651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2965" y="2238743"/>
              <a:ext cx="116146" cy="1179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67173" y="2155235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094" y="2097328"/>
              <a:ext cx="116147" cy="11790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67173" y="2011220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094" y="1953311"/>
              <a:ext cx="116147" cy="11790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67173" y="244153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094" y="2383626"/>
              <a:ext cx="116147" cy="11790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59296" y="2587284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9217" y="2529376"/>
              <a:ext cx="116147" cy="11790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957116" y="2719036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7037" y="2661128"/>
              <a:ext cx="116146" cy="11790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967173" y="2852933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7094" y="2795024"/>
              <a:ext cx="116147" cy="11790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162193" y="1637823"/>
            <a:ext cx="541655" cy="132080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705"/>
              </a:spcBef>
            </a:pPr>
            <a:r>
              <a:rPr sz="1800" dirty="0">
                <a:latin typeface="Trebuchet MS"/>
                <a:cs typeface="Trebuchet MS"/>
              </a:rPr>
              <a:t>P/S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27251" y="1616100"/>
            <a:ext cx="1052195" cy="1344295"/>
            <a:chOff x="4127251" y="1616100"/>
            <a:chExt cx="1052195" cy="1344295"/>
          </a:xfrm>
        </p:grpSpPr>
        <p:sp>
          <p:nvSpPr>
            <p:cNvPr id="30" name="object 30"/>
            <p:cNvSpPr/>
            <p:nvPr/>
          </p:nvSpPr>
          <p:spPr>
            <a:xfrm>
              <a:off x="4868731" y="2296651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8654" y="2238743"/>
              <a:ext cx="116146" cy="11790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882862" y="2155235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2783" y="2097328"/>
              <a:ext cx="116147" cy="11790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882862" y="2011220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2783" y="1953312"/>
              <a:ext cx="116147" cy="11790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872536" y="244153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2458" y="2383626"/>
              <a:ext cx="116146" cy="11790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874985" y="2587284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4906" y="2529376"/>
              <a:ext cx="116147" cy="11790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872804" y="2719036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2725" y="2661128"/>
              <a:ext cx="116147" cy="11790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882862" y="2852933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2783" y="2795024"/>
              <a:ext cx="116147" cy="11790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882862" y="1867204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2783" y="1809296"/>
              <a:ext cx="116147" cy="11790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882862" y="173351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2783" y="1675604"/>
              <a:ext cx="116147" cy="11790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139951" y="1628800"/>
              <a:ext cx="720090" cy="1318895"/>
            </a:xfrm>
            <a:custGeom>
              <a:avLst/>
              <a:gdLst/>
              <a:ahLst/>
              <a:cxnLst/>
              <a:rect l="l" t="t" r="r" b="b"/>
              <a:pathLst>
                <a:path w="720089" h="1318895">
                  <a:moveTo>
                    <a:pt x="0" y="0"/>
                  </a:moveTo>
                  <a:lnTo>
                    <a:pt x="720079" y="0"/>
                  </a:lnTo>
                  <a:lnTo>
                    <a:pt x="720079" y="1318523"/>
                  </a:lnTo>
                  <a:lnTo>
                    <a:pt x="0" y="1318523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139951" y="1637823"/>
            <a:ext cx="720090" cy="132080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231140" marR="61594" indent="-165100">
              <a:lnSpc>
                <a:spcPts val="2100"/>
              </a:lnSpc>
            </a:pP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5" dirty="0">
                <a:latin typeface="Trebuchet MS"/>
                <a:cs typeface="Trebuchet MS"/>
              </a:rPr>
              <a:t>ser</a:t>
            </a:r>
            <a:r>
              <a:rPr sz="1800" dirty="0">
                <a:latin typeface="Trebuchet MS"/>
                <a:cs typeface="Trebuchet MS"/>
              </a:rPr>
              <a:t>t  </a:t>
            </a:r>
            <a:r>
              <a:rPr sz="1800" spc="-5" dirty="0">
                <a:latin typeface="Trebuchet MS"/>
                <a:cs typeface="Trebuchet MS"/>
              </a:rPr>
              <a:t>CP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40150" y="1637823"/>
            <a:ext cx="720090" cy="132080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1625"/>
              </a:spcBef>
            </a:pPr>
            <a:r>
              <a:rPr sz="1800" dirty="0">
                <a:latin typeface="Trebuchet MS"/>
                <a:cs typeface="Trebuchet MS"/>
              </a:rPr>
              <a:t>D/A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690777" y="2233574"/>
            <a:ext cx="249554" cy="118110"/>
            <a:chOff x="5690777" y="2233574"/>
            <a:chExt cx="249554" cy="118110"/>
          </a:xfrm>
        </p:grpSpPr>
        <p:sp>
          <p:nvSpPr>
            <p:cNvPr id="52" name="object 52"/>
            <p:cNvSpPr/>
            <p:nvPr/>
          </p:nvSpPr>
          <p:spPr>
            <a:xfrm>
              <a:off x="5703477" y="2289166"/>
              <a:ext cx="211454" cy="9525"/>
            </a:xfrm>
            <a:custGeom>
              <a:avLst/>
              <a:gdLst/>
              <a:ahLst/>
              <a:cxnLst/>
              <a:rect l="l" t="t" r="r" b="b"/>
              <a:pathLst>
                <a:path w="211454" h="9525">
                  <a:moveTo>
                    <a:pt x="-12699" y="4610"/>
                  </a:moveTo>
                  <a:lnTo>
                    <a:pt x="224056" y="4610"/>
                  </a:lnTo>
                </a:path>
              </a:pathLst>
            </a:custGeom>
            <a:ln w="34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22264" y="2233574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4212" y="0"/>
                  </a:moveTo>
                  <a:lnTo>
                    <a:pt x="6532" y="2383"/>
                  </a:lnTo>
                  <a:lnTo>
                    <a:pt x="0" y="14796"/>
                  </a:lnTo>
                  <a:lnTo>
                    <a:pt x="2382" y="22476"/>
                  </a:lnTo>
                  <a:lnTo>
                    <a:pt x="67388" y="56690"/>
                  </a:lnTo>
                  <a:lnTo>
                    <a:pt x="5609" y="96434"/>
                  </a:lnTo>
                  <a:lnTo>
                    <a:pt x="3903" y="104292"/>
                  </a:lnTo>
                  <a:lnTo>
                    <a:pt x="11493" y="116090"/>
                  </a:lnTo>
                  <a:lnTo>
                    <a:pt x="19352" y="117796"/>
                  </a:lnTo>
                  <a:lnTo>
                    <a:pt x="117750" y="54493"/>
                  </a:lnTo>
                  <a:lnTo>
                    <a:pt x="142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6647529" y="2275362"/>
            <a:ext cx="648335" cy="672465"/>
            <a:chOff x="6647529" y="2275362"/>
            <a:chExt cx="648335" cy="672465"/>
          </a:xfrm>
        </p:grpSpPr>
        <p:sp>
          <p:nvSpPr>
            <p:cNvPr id="55" name="object 55"/>
            <p:cNvSpPr/>
            <p:nvPr/>
          </p:nvSpPr>
          <p:spPr>
            <a:xfrm>
              <a:off x="6660229" y="2288062"/>
              <a:ext cx="576580" cy="635000"/>
            </a:xfrm>
            <a:custGeom>
              <a:avLst/>
              <a:gdLst/>
              <a:ahLst/>
              <a:cxnLst/>
              <a:rect l="l" t="t" r="r" b="b"/>
              <a:pathLst>
                <a:path w="576579" h="635000">
                  <a:moveTo>
                    <a:pt x="0" y="0"/>
                  </a:moveTo>
                  <a:lnTo>
                    <a:pt x="576262" y="0"/>
                  </a:lnTo>
                  <a:lnTo>
                    <a:pt x="576262" y="63440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77539" y="2831759"/>
              <a:ext cx="117906" cy="115909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6783122" y="3025016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channel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27075" y="3638740"/>
            <a:ext cx="55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079577" y="3361330"/>
            <a:ext cx="781685" cy="607060"/>
            <a:chOff x="7079577" y="3361330"/>
            <a:chExt cx="781685" cy="607060"/>
          </a:xfrm>
        </p:grpSpPr>
        <p:sp>
          <p:nvSpPr>
            <p:cNvPr id="60" name="object 60"/>
            <p:cNvSpPr/>
            <p:nvPr/>
          </p:nvSpPr>
          <p:spPr>
            <a:xfrm>
              <a:off x="7092277" y="3639399"/>
              <a:ext cx="288290" cy="316230"/>
            </a:xfrm>
            <a:custGeom>
              <a:avLst/>
              <a:gdLst/>
              <a:ahLst/>
              <a:cxnLst/>
              <a:rect l="l" t="t" r="r" b="b"/>
              <a:pathLst>
                <a:path w="288290" h="316229">
                  <a:moveTo>
                    <a:pt x="0" y="158019"/>
                  </a:moveTo>
                  <a:lnTo>
                    <a:pt x="7342" y="108072"/>
                  </a:lnTo>
                  <a:lnTo>
                    <a:pt x="27786" y="64694"/>
                  </a:lnTo>
                  <a:lnTo>
                    <a:pt x="58962" y="30488"/>
                  </a:lnTo>
                  <a:lnTo>
                    <a:pt x="98495" y="8055"/>
                  </a:lnTo>
                  <a:lnTo>
                    <a:pt x="144016" y="0"/>
                  </a:lnTo>
                  <a:lnTo>
                    <a:pt x="189536" y="8055"/>
                  </a:lnTo>
                  <a:lnTo>
                    <a:pt x="229069" y="30488"/>
                  </a:lnTo>
                  <a:lnTo>
                    <a:pt x="260245" y="64694"/>
                  </a:lnTo>
                  <a:lnTo>
                    <a:pt x="280689" y="108072"/>
                  </a:lnTo>
                  <a:lnTo>
                    <a:pt x="288032" y="158019"/>
                  </a:lnTo>
                  <a:lnTo>
                    <a:pt x="280689" y="207965"/>
                  </a:lnTo>
                  <a:lnTo>
                    <a:pt x="260245" y="251342"/>
                  </a:lnTo>
                  <a:lnTo>
                    <a:pt x="229069" y="285549"/>
                  </a:lnTo>
                  <a:lnTo>
                    <a:pt x="189536" y="307981"/>
                  </a:lnTo>
                  <a:lnTo>
                    <a:pt x="144016" y="316037"/>
                  </a:lnTo>
                  <a:lnTo>
                    <a:pt x="98495" y="307981"/>
                  </a:lnTo>
                  <a:lnTo>
                    <a:pt x="58962" y="285549"/>
                  </a:lnTo>
                  <a:lnTo>
                    <a:pt x="27786" y="251342"/>
                  </a:lnTo>
                  <a:lnTo>
                    <a:pt x="7342" y="207965"/>
                  </a:lnTo>
                  <a:lnTo>
                    <a:pt x="0" y="15801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236294" y="3361330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29">
                  <a:moveTo>
                    <a:pt x="0" y="0"/>
                  </a:moveTo>
                  <a:lnTo>
                    <a:pt x="0" y="25260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77341" y="3523233"/>
              <a:ext cx="118110" cy="116205"/>
            </a:xfrm>
            <a:custGeom>
              <a:avLst/>
              <a:gdLst/>
              <a:ahLst/>
              <a:cxnLst/>
              <a:rect l="l" t="t" r="r" b="b"/>
              <a:pathLst>
                <a:path w="118109" h="116204">
                  <a:moveTo>
                    <a:pt x="14163" y="0"/>
                  </a:moveTo>
                  <a:lnTo>
                    <a:pt x="2045" y="7067"/>
                  </a:lnTo>
                  <a:lnTo>
                    <a:pt x="0" y="14843"/>
                  </a:lnTo>
                  <a:lnTo>
                    <a:pt x="58953" y="115909"/>
                  </a:lnTo>
                  <a:lnTo>
                    <a:pt x="88358" y="65498"/>
                  </a:lnTo>
                  <a:lnTo>
                    <a:pt x="58953" y="65498"/>
                  </a:lnTo>
                  <a:lnTo>
                    <a:pt x="21939" y="2045"/>
                  </a:lnTo>
                  <a:lnTo>
                    <a:pt x="14163" y="0"/>
                  </a:lnTo>
                  <a:close/>
                </a:path>
                <a:path w="118109" h="116204">
                  <a:moveTo>
                    <a:pt x="103743" y="0"/>
                  </a:moveTo>
                  <a:lnTo>
                    <a:pt x="95967" y="2045"/>
                  </a:lnTo>
                  <a:lnTo>
                    <a:pt x="58953" y="65498"/>
                  </a:lnTo>
                  <a:lnTo>
                    <a:pt x="88358" y="65498"/>
                  </a:lnTo>
                  <a:lnTo>
                    <a:pt x="117906" y="14843"/>
                  </a:lnTo>
                  <a:lnTo>
                    <a:pt x="115860" y="7067"/>
                  </a:lnTo>
                  <a:lnTo>
                    <a:pt x="1037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05513" y="3790386"/>
              <a:ext cx="443230" cy="6985"/>
            </a:xfrm>
            <a:custGeom>
              <a:avLst/>
              <a:gdLst/>
              <a:ahLst/>
              <a:cxnLst/>
              <a:rect l="l" t="t" r="r" b="b"/>
              <a:pathLst>
                <a:path w="443229" h="6985">
                  <a:moveTo>
                    <a:pt x="442822" y="0"/>
                  </a:moveTo>
                  <a:lnTo>
                    <a:pt x="0" y="665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0310" y="3736951"/>
              <a:ext cx="116569" cy="117895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131684" y="3484399"/>
            <a:ext cx="22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660231" y="4023456"/>
            <a:ext cx="600075" cy="1154430"/>
            <a:chOff x="6660231" y="4023456"/>
            <a:chExt cx="600075" cy="1154430"/>
          </a:xfrm>
        </p:grpSpPr>
        <p:sp>
          <p:nvSpPr>
            <p:cNvPr id="67" name="object 67"/>
            <p:cNvSpPr/>
            <p:nvPr/>
          </p:nvSpPr>
          <p:spPr>
            <a:xfrm>
              <a:off x="6685435" y="4036156"/>
              <a:ext cx="562610" cy="1082675"/>
            </a:xfrm>
            <a:custGeom>
              <a:avLst/>
              <a:gdLst/>
              <a:ahLst/>
              <a:cxnLst/>
              <a:rect l="l" t="t" r="r" b="b"/>
              <a:pathLst>
                <a:path w="562609" h="1082675">
                  <a:moveTo>
                    <a:pt x="562033" y="0"/>
                  </a:moveTo>
                  <a:lnTo>
                    <a:pt x="562033" y="1082597"/>
                  </a:lnTo>
                  <a:lnTo>
                    <a:pt x="0" y="108259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0231" y="5059800"/>
              <a:ext cx="115907" cy="117908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5940150" y="4439446"/>
            <a:ext cx="720090" cy="132397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  <a:spcBef>
                <a:spcPts val="1855"/>
              </a:spcBef>
            </a:pPr>
            <a:r>
              <a:rPr sz="1800" spc="-5" dirty="0">
                <a:latin typeface="Trebuchet MS"/>
                <a:cs typeface="Trebuchet MS"/>
              </a:rPr>
              <a:t>A/D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568315" y="4433645"/>
            <a:ext cx="369570" cy="1341120"/>
          </a:xfrm>
          <a:custGeom>
            <a:avLst/>
            <a:gdLst/>
            <a:ahLst/>
            <a:cxnLst/>
            <a:rect l="l" t="t" r="r" b="b"/>
            <a:pathLst>
              <a:path w="369569" h="1341120">
                <a:moveTo>
                  <a:pt x="0" y="1340903"/>
                </a:moveTo>
                <a:lnTo>
                  <a:pt x="0" y="0"/>
                </a:lnTo>
                <a:lnTo>
                  <a:pt x="369331" y="0"/>
                </a:lnTo>
                <a:lnTo>
                  <a:pt x="369331" y="1340903"/>
                </a:lnTo>
                <a:lnTo>
                  <a:pt x="0" y="134090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617074" y="4691513"/>
            <a:ext cx="290830" cy="8140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dirty="0">
                <a:latin typeface="Trebuchet MS"/>
                <a:cs typeface="Trebuchet MS"/>
              </a:rPr>
              <a:t>De-m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288394" y="4439446"/>
            <a:ext cx="541655" cy="132397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714"/>
              </a:spcBef>
            </a:pPr>
            <a:r>
              <a:rPr sz="1800" dirty="0">
                <a:latin typeface="Trebuchet MS"/>
                <a:cs typeface="Trebuchet MS"/>
              </a:rPr>
              <a:t>P/S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25586" y="4439446"/>
            <a:ext cx="633730" cy="132397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730"/>
              </a:spcBef>
            </a:pPr>
            <a:r>
              <a:rPr sz="1800" dirty="0">
                <a:latin typeface="Trebuchet MS"/>
                <a:cs typeface="Trebuchet MS"/>
              </a:rPr>
              <a:t>FFT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62193" y="4439446"/>
            <a:ext cx="541655" cy="132397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730"/>
              </a:spcBef>
            </a:pPr>
            <a:r>
              <a:rPr sz="1800" dirty="0">
                <a:latin typeface="Trebuchet MS"/>
                <a:cs typeface="Trebuchet MS"/>
              </a:rPr>
              <a:t>S/P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37307" y="4439446"/>
            <a:ext cx="846455" cy="132397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294005" marR="35560" indent="-254000">
              <a:lnSpc>
                <a:spcPts val="2100"/>
              </a:lnSpc>
            </a:pPr>
            <a:r>
              <a:rPr sz="1800" dirty="0">
                <a:latin typeface="Trebuchet MS"/>
                <a:cs typeface="Trebuchet MS"/>
              </a:rPr>
              <a:t>re</a:t>
            </a:r>
            <a:r>
              <a:rPr sz="1800" spc="-5" dirty="0">
                <a:latin typeface="Trebuchet MS"/>
                <a:cs typeface="Trebuchet MS"/>
              </a:rPr>
              <a:t>move  CP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1064258" y="5109608"/>
            <a:ext cx="1236980" cy="118745"/>
            <a:chOff x="1064258" y="5109608"/>
            <a:chExt cx="1236980" cy="118745"/>
          </a:xfrm>
        </p:grpSpPr>
        <p:sp>
          <p:nvSpPr>
            <p:cNvPr id="77" name="object 77"/>
            <p:cNvSpPr/>
            <p:nvPr/>
          </p:nvSpPr>
          <p:spPr>
            <a:xfrm>
              <a:off x="1089462" y="5169247"/>
              <a:ext cx="479425" cy="0"/>
            </a:xfrm>
            <a:custGeom>
              <a:avLst/>
              <a:gdLst/>
              <a:ahLst/>
              <a:cxnLst/>
              <a:rect l="l" t="t" r="r" b="b"/>
              <a:pathLst>
                <a:path w="479425">
                  <a:moveTo>
                    <a:pt x="0" y="0"/>
                  </a:moveTo>
                  <a:lnTo>
                    <a:pt x="47882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4258" y="5110293"/>
              <a:ext cx="115908" cy="117909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962850" y="5166866"/>
              <a:ext cx="325755" cy="2540"/>
            </a:xfrm>
            <a:custGeom>
              <a:avLst/>
              <a:gdLst/>
              <a:ahLst/>
              <a:cxnLst/>
              <a:rect l="l" t="t" r="r" b="b"/>
              <a:pathLst>
                <a:path w="325755" h="2539">
                  <a:moveTo>
                    <a:pt x="0" y="2210"/>
                  </a:moveTo>
                  <a:lnTo>
                    <a:pt x="325633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7646" y="5109608"/>
              <a:ext cx="116210" cy="117905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4868731" y="4497063"/>
            <a:ext cx="323215" cy="1222375"/>
            <a:chOff x="4868731" y="4497063"/>
            <a:chExt cx="323215" cy="1222375"/>
          </a:xfrm>
        </p:grpSpPr>
        <p:sp>
          <p:nvSpPr>
            <p:cNvPr id="82" name="object 82"/>
            <p:cNvSpPr/>
            <p:nvPr/>
          </p:nvSpPr>
          <p:spPr>
            <a:xfrm>
              <a:off x="4893936" y="5118749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68731" y="5060201"/>
              <a:ext cx="116147" cy="11790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4908067" y="4977333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82862" y="4918787"/>
              <a:ext cx="116146" cy="11790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908067" y="4833317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82862" y="4774771"/>
              <a:ext cx="116146" cy="11790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897740" y="5263630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72536" y="5205084"/>
              <a:ext cx="116147" cy="11790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4900189" y="540938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74984" y="5350834"/>
              <a:ext cx="116147" cy="11790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898008" y="5541133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2804" y="5482587"/>
              <a:ext cx="116147" cy="117906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4908067" y="468930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82862" y="4630755"/>
              <a:ext cx="116146" cy="117906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908067" y="4555609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82862" y="4497063"/>
              <a:ext cx="116146" cy="117906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903776" y="5659648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78571" y="5601101"/>
              <a:ext cx="116146" cy="117906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2829676" y="4769339"/>
            <a:ext cx="323215" cy="940435"/>
            <a:chOff x="2829676" y="4769339"/>
            <a:chExt cx="323215" cy="940435"/>
          </a:xfrm>
        </p:grpSpPr>
        <p:sp>
          <p:nvSpPr>
            <p:cNvPr id="101" name="object 101"/>
            <p:cNvSpPr/>
            <p:nvPr/>
          </p:nvSpPr>
          <p:spPr>
            <a:xfrm>
              <a:off x="2854881" y="522799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9676" y="5169446"/>
              <a:ext cx="116147" cy="117906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2869011" y="5086576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3806" y="5028030"/>
              <a:ext cx="116147" cy="117906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2869011" y="4942561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43806" y="4884015"/>
              <a:ext cx="116147" cy="117905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2869011" y="5372874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3806" y="5314327"/>
              <a:ext cx="116147" cy="117906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2861134" y="5518625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35930" y="5460079"/>
              <a:ext cx="116147" cy="117905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2858954" y="5650377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33749" y="5591830"/>
              <a:ext cx="116147" cy="117906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2869011" y="4827885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3806" y="4769339"/>
              <a:ext cx="116147" cy="117905"/>
            </a:xfrm>
            <a:prstGeom prst="rect">
              <a:avLst/>
            </a:prstGeom>
          </p:spPr>
        </p:pic>
      </p:grpSp>
      <p:grpSp>
        <p:nvGrpSpPr>
          <p:cNvPr id="115" name="object 115"/>
          <p:cNvGrpSpPr/>
          <p:nvPr/>
        </p:nvGrpSpPr>
        <p:grpSpPr>
          <a:xfrm>
            <a:off x="5703477" y="5105078"/>
            <a:ext cx="249554" cy="118110"/>
            <a:chOff x="5703477" y="5105078"/>
            <a:chExt cx="249554" cy="118110"/>
          </a:xfrm>
        </p:grpSpPr>
        <p:sp>
          <p:nvSpPr>
            <p:cNvPr id="116" name="object 116"/>
            <p:cNvSpPr/>
            <p:nvPr/>
          </p:nvSpPr>
          <p:spPr>
            <a:xfrm>
              <a:off x="5728658" y="5158063"/>
              <a:ext cx="211454" cy="9525"/>
            </a:xfrm>
            <a:custGeom>
              <a:avLst/>
              <a:gdLst/>
              <a:ahLst/>
              <a:cxnLst/>
              <a:rect l="l" t="t" r="r" b="b"/>
              <a:pathLst>
                <a:path w="211454" h="9525">
                  <a:moveTo>
                    <a:pt x="-12699" y="4610"/>
                  </a:moveTo>
                  <a:lnTo>
                    <a:pt x="224056" y="4610"/>
                  </a:lnTo>
                </a:path>
              </a:pathLst>
            </a:custGeom>
            <a:ln w="34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703477" y="5105078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98399" y="0"/>
                  </a:moveTo>
                  <a:lnTo>
                    <a:pt x="0" y="63303"/>
                  </a:lnTo>
                  <a:lnTo>
                    <a:pt x="103538" y="117796"/>
                  </a:lnTo>
                  <a:lnTo>
                    <a:pt x="111217" y="115413"/>
                  </a:lnTo>
                  <a:lnTo>
                    <a:pt x="117750" y="102999"/>
                  </a:lnTo>
                  <a:lnTo>
                    <a:pt x="115368" y="95319"/>
                  </a:lnTo>
                  <a:lnTo>
                    <a:pt x="50361" y="61106"/>
                  </a:lnTo>
                  <a:lnTo>
                    <a:pt x="112141" y="21361"/>
                  </a:lnTo>
                  <a:lnTo>
                    <a:pt x="113846" y="13503"/>
                  </a:lnTo>
                  <a:lnTo>
                    <a:pt x="106257" y="1705"/>
                  </a:lnTo>
                  <a:lnTo>
                    <a:pt x="98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3498611" y="1157764"/>
            <a:ext cx="1604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latin typeface="Trebuchet MS"/>
                <a:cs typeface="Trebuchet MS"/>
              </a:rPr>
              <a:t>T</a:t>
            </a:r>
            <a:r>
              <a:rPr sz="2400" dirty="0">
                <a:latin typeface="Trebuchet MS"/>
                <a:cs typeface="Trebuchet MS"/>
              </a:rPr>
              <a:t>ran</a:t>
            </a:r>
            <a:r>
              <a:rPr sz="2400" spc="-5" dirty="0">
                <a:latin typeface="Trebuchet MS"/>
                <a:cs typeface="Trebuchet MS"/>
              </a:rPr>
              <a:t>sm</a:t>
            </a:r>
            <a:r>
              <a:rPr sz="2400" dirty="0">
                <a:latin typeface="Trebuchet MS"/>
                <a:cs typeface="Trebuchet MS"/>
              </a:rPr>
              <a:t>itter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645352" y="5838283"/>
            <a:ext cx="1195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dirty="0">
                <a:latin typeface="Trebuchet MS"/>
                <a:cs typeface="Trebuchet MS"/>
              </a:rPr>
              <a:t>ecei</a:t>
            </a:r>
            <a:r>
              <a:rPr sz="2400" spc="-5" dirty="0">
                <a:latin typeface="Trebuchet MS"/>
                <a:cs typeface="Trebuchet MS"/>
              </a:rPr>
              <a:t>v</a:t>
            </a:r>
            <a:r>
              <a:rPr sz="2400" dirty="0">
                <a:latin typeface="Trebuchet MS"/>
                <a:cs typeface="Trebuchet MS"/>
              </a:rPr>
              <a:t>er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3852140" y="1951581"/>
            <a:ext cx="323215" cy="960119"/>
            <a:chOff x="3852140" y="1951581"/>
            <a:chExt cx="323215" cy="960119"/>
          </a:xfrm>
        </p:grpSpPr>
        <p:sp>
          <p:nvSpPr>
            <p:cNvPr id="121" name="object 121"/>
            <p:cNvSpPr/>
            <p:nvPr/>
          </p:nvSpPr>
          <p:spPr>
            <a:xfrm>
              <a:off x="3864840" y="2294919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44762" y="2237012"/>
              <a:ext cx="116146" cy="117905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3878971" y="2153504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8892" y="2095596"/>
              <a:ext cx="116147" cy="117906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3878971" y="2009487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8892" y="1951581"/>
              <a:ext cx="116147" cy="117906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3878971" y="243980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58892" y="2381893"/>
              <a:ext cx="116147" cy="117906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3871093" y="258555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51014" y="2527644"/>
              <a:ext cx="116147" cy="117906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3868912" y="2717304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8833" y="2659396"/>
              <a:ext cx="116147" cy="117906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3878971" y="285120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58892" y="2793293"/>
              <a:ext cx="116147" cy="117906"/>
            </a:xfrm>
            <a:prstGeom prst="rect">
              <a:avLst/>
            </a:prstGeom>
          </p:spPr>
        </p:pic>
      </p:grpSp>
      <p:grpSp>
        <p:nvGrpSpPr>
          <p:cNvPr id="135" name="object 135"/>
          <p:cNvGrpSpPr/>
          <p:nvPr/>
        </p:nvGrpSpPr>
        <p:grpSpPr>
          <a:xfrm>
            <a:off x="3739364" y="4757282"/>
            <a:ext cx="323215" cy="940435"/>
            <a:chOff x="3739364" y="4757282"/>
            <a:chExt cx="323215" cy="940435"/>
          </a:xfrm>
        </p:grpSpPr>
        <p:sp>
          <p:nvSpPr>
            <p:cNvPr id="136" name="object 136"/>
            <p:cNvSpPr/>
            <p:nvPr/>
          </p:nvSpPr>
          <p:spPr>
            <a:xfrm>
              <a:off x="3764568" y="5215936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39364" y="5157390"/>
              <a:ext cx="116147" cy="117906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3778699" y="5074521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53495" y="5015974"/>
              <a:ext cx="116146" cy="117906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3778699" y="4930505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53495" y="4871958"/>
              <a:ext cx="116146" cy="117906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3778699" y="5360817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53495" y="5302271"/>
              <a:ext cx="116146" cy="117906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3770821" y="5506569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45617" y="5448023"/>
              <a:ext cx="116147" cy="117905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3768641" y="5638321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3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43436" y="5579774"/>
              <a:ext cx="116146" cy="117906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3778699" y="4815829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53495" y="4757282"/>
              <a:ext cx="116146" cy="1179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368E4-C44E-8F53-E108-4C5C531C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2" y="244872"/>
            <a:ext cx="7570468" cy="615553"/>
          </a:xfrm>
        </p:spPr>
        <p:txBody>
          <a:bodyPr/>
          <a:lstStyle/>
          <a:p>
            <a:pPr algn="ctr"/>
            <a:r>
              <a:rPr lang="en-US" dirty="0"/>
              <a:t>Multi  Carrier Systems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B63A0-964F-303F-38EC-51DB535E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39" y="971550"/>
            <a:ext cx="7948930" cy="70173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Divide the total bandwidth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B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into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sub-bands of bandwidth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B/N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Subcarriers are placed at </a:t>
            </a:r>
          </a:p>
          <a:p>
            <a:endParaRPr lang="en-US" sz="2400" dirty="0">
              <a:solidFill>
                <a:srgbClr val="000000"/>
              </a:solidFill>
              <a:latin typeface="Generic135-Regular"/>
            </a:endParaRPr>
          </a:p>
          <a:p>
            <a:endParaRPr lang="en-US" sz="2400" dirty="0">
              <a:solidFill>
                <a:srgbClr val="000000"/>
              </a:solidFill>
              <a:latin typeface="Generic135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Consider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6-Regular"/>
              </a:rPr>
              <a:t>i</a:t>
            </a:r>
            <a:r>
              <a:rPr lang="en-US" sz="2400" b="0" i="0" baseline="30000" dirty="0" err="1">
                <a:solidFill>
                  <a:srgbClr val="000000"/>
                </a:solidFill>
                <a:effectLst/>
                <a:latin typeface="Generic138-Regular"/>
              </a:rPr>
              <a:t>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8-Regular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subcarrier at the frequency</a:t>
            </a:r>
            <a:r>
              <a:rPr lang="en-US" sz="2400" dirty="0"/>
              <a:t> </a:t>
            </a:r>
          </a:p>
          <a:p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Let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X</a:t>
            </a:r>
            <a:r>
              <a:rPr lang="en-US" sz="2400" b="0" i="0" baseline="-25000" dirty="0">
                <a:solidFill>
                  <a:srgbClr val="000000"/>
                </a:solidFill>
                <a:effectLst/>
                <a:latin typeface="Generic139-Regular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9-Regular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denote the data transmitted on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6-Regular"/>
              </a:rPr>
              <a:t>i</a:t>
            </a:r>
            <a:r>
              <a:rPr lang="en-US" sz="2400" b="0" i="0" baseline="30000" dirty="0" err="1">
                <a:solidFill>
                  <a:srgbClr val="000000"/>
                </a:solidFill>
                <a:effectLst/>
                <a:latin typeface="Generic138-Regular"/>
              </a:rPr>
              <a:t>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8-Regular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subcarrier</a:t>
            </a:r>
          </a:p>
          <a:p>
            <a:r>
              <a:rPr lang="en-US" sz="2400" dirty="0">
                <a:solidFill>
                  <a:srgbClr val="000000"/>
                </a:solidFill>
                <a:latin typeface="Generic135-Regular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he signal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6-Regular"/>
              </a:rPr>
              <a:t>s</a:t>
            </a:r>
            <a:r>
              <a:rPr lang="en-US" sz="2400" b="0" i="0" baseline="-25000" dirty="0" err="1">
                <a:solidFill>
                  <a:srgbClr val="000000"/>
                </a:solidFill>
                <a:effectLst/>
                <a:latin typeface="Generic139-Regular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7-Regular"/>
              </a:rPr>
              <a:t>)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corresponding to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6-Regular"/>
              </a:rPr>
              <a:t>i</a:t>
            </a:r>
            <a:r>
              <a:rPr lang="en-US" sz="2400" b="0" i="0" baseline="30000" dirty="0" err="1">
                <a:solidFill>
                  <a:srgbClr val="000000"/>
                </a:solidFill>
                <a:effectLst/>
                <a:latin typeface="Generic138-Regular"/>
              </a:rPr>
              <a:t>th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8-Regular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subcarrier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The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different data symbols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X</a:t>
            </a:r>
            <a:r>
              <a:rPr lang="en-US" sz="2400" b="0" i="0" baseline="-25000" dirty="0">
                <a:solidFill>
                  <a:srgbClr val="000000"/>
                </a:solidFill>
                <a:effectLst/>
                <a:latin typeface="Generic139-Regular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9-Regular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are modulated over the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different subcarriers with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Generic135-Regular"/>
              </a:rPr>
              <a:t>centre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 frequencies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f</a:t>
            </a:r>
            <a:r>
              <a:rPr lang="en-US" sz="2400" b="0" i="0" baseline="-25000" dirty="0">
                <a:solidFill>
                  <a:srgbClr val="000000"/>
                </a:solidFill>
                <a:effectLst/>
                <a:latin typeface="Generic139-Regular"/>
              </a:rPr>
              <a:t>i</a:t>
            </a:r>
            <a:endParaRPr lang="en-US" sz="2400" baseline="-25000" dirty="0">
              <a:solidFill>
                <a:srgbClr val="000000"/>
              </a:solidFill>
              <a:latin typeface="Generic135-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 Hence, there are a total of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data streams</a:t>
            </a:r>
            <a:br>
              <a:rPr lang="en-US" sz="2400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416C4-30F8-9264-D1B1-3FC4ACFC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39394"/>
            <a:ext cx="217170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7F063D-9021-D8D2-2A90-FF3B1199C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219450"/>
            <a:ext cx="43053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1A7BC0-1374-7357-A026-8407A5055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87" y="4724400"/>
            <a:ext cx="3933825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ECBB7-E860-E977-1B3D-1D714ACBF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445287"/>
            <a:ext cx="2769720" cy="16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5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E5F-41C7-FE64-E690-94899B16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2462213"/>
          </a:xfrm>
        </p:spPr>
        <p:txBody>
          <a:bodyPr/>
          <a:lstStyle/>
          <a:p>
            <a:r>
              <a:rPr lang="en-US" dirty="0"/>
              <a:t>Impact of Cyclic Prefix on Data Rate 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F76D-BD5B-38FB-9B35-9CAAA35FF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421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58E7-12CF-C869-E749-617035B1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3DB23-62D4-C91C-66DE-E25D4E7CD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43010-BD43-D809-036C-E3BCC9F1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1" y="785812"/>
            <a:ext cx="8862061" cy="55387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6452BF-8391-8A44-C243-11C16EAD6C25}"/>
                  </a:ext>
                </a:extLst>
              </p14:cNvPr>
              <p14:cNvContentPartPr/>
              <p14:nvPr/>
            </p14:nvContentPartPr>
            <p14:xfrm>
              <a:off x="52920" y="1474920"/>
              <a:ext cx="6300000" cy="323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6452BF-8391-8A44-C243-11C16EAD6C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60" y="1465560"/>
                <a:ext cx="6318720" cy="32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0439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Interleaving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1D1536D-A0E9-4192-ADED-6021FFB00DCE}" type="slidenum">
              <a:rPr lang="en-US" altLang="zh-TW" smtClean="0">
                <a:solidFill>
                  <a:srgbClr val="000000"/>
                </a:solidFill>
              </a:rPr>
              <a:pPr/>
              <a:t>42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OFDM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98" y="2619374"/>
            <a:ext cx="7271362" cy="368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1700808"/>
            <a:ext cx="51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Forward Error Correction</a:t>
            </a:r>
          </a:p>
        </p:txBody>
      </p:sp>
    </p:spTree>
    <p:extLst>
      <p:ext uri="{BB962C8B-B14F-4D97-AF65-F5344CB8AC3E}">
        <p14:creationId xmlns:p14="http://schemas.microsoft.com/office/powerpoint/2010/main" val="1419252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Pilot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948930" cy="349630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Radio channels fade both in amplitude and frequency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Channel estimator – Estimate time-varying amplitude and phase of all sub-carriers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2-D channel estimator – estimate reference values based on known pilot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sampling theorem, Ts&lt; Inverse of the double-sided BW of the sampled signal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Min. subcarrier spacing and min. symbol spacing between pilots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More pilots effective SNR small for data symbols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Pilots – Block of 9 OFDM symbols with 16 sub-carriers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3150" y="1447800"/>
            <a:ext cx="53530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872"/>
            <a:ext cx="8001000" cy="1231106"/>
          </a:xfrm>
        </p:spPr>
        <p:txBody>
          <a:bodyPr/>
          <a:lstStyle/>
          <a:p>
            <a:r>
              <a:rPr lang="en-US" dirty="0"/>
              <a:t>Complete OFDM Transceiver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72" y="1695450"/>
            <a:ext cx="8988928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324527-93C0-004B-0359-D18549B3255E}"/>
                  </a:ext>
                </a:extLst>
              </p14:cNvPr>
              <p14:cNvContentPartPr/>
              <p14:nvPr/>
            </p14:nvContentPartPr>
            <p14:xfrm>
              <a:off x="189720" y="1380240"/>
              <a:ext cx="8975880" cy="464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324527-93C0-004B-0359-D18549B325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360" y="1370880"/>
                <a:ext cx="8994600" cy="466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3031" y="244872"/>
            <a:ext cx="56661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Unoccupied</a:t>
            </a:r>
            <a:r>
              <a:rPr spc="-40" dirty="0"/>
              <a:t> </a:t>
            </a:r>
            <a:r>
              <a:rPr spc="-5" dirty="0"/>
              <a:t>Subcarriers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1787" y="836712"/>
            <a:ext cx="3670411" cy="25289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0259" y="3271692"/>
            <a:ext cx="8261350" cy="31369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marR="897255" indent="-342900">
              <a:lnSpc>
                <a:spcPct val="77800"/>
              </a:lnSpc>
              <a:spcBef>
                <a:spcPts val="9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rebuchet MS"/>
                <a:cs typeface="Trebuchet MS"/>
              </a:rPr>
              <a:t>Edge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sub-carriers</a:t>
            </a:r>
            <a:r>
              <a:rPr sz="3000" dirty="0">
                <a:latin typeface="Trebuchet MS"/>
                <a:cs typeface="Trebuchet MS"/>
              </a:rPr>
              <a:t> are </a:t>
            </a:r>
            <a:r>
              <a:rPr sz="3000" spc="-5" dirty="0">
                <a:latin typeface="Trebuchet MS"/>
                <a:cs typeface="Trebuchet MS"/>
              </a:rPr>
              <a:t>more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vulnerable</a:t>
            </a:r>
            <a:r>
              <a:rPr sz="3000" dirty="0">
                <a:latin typeface="Trebuchet MS"/>
                <a:cs typeface="Trebuchet MS"/>
              </a:rPr>
              <a:t> to </a:t>
            </a:r>
            <a:r>
              <a:rPr sz="3000" spc="-88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errors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under</a:t>
            </a:r>
            <a:r>
              <a:rPr sz="3000" spc="-5" dirty="0">
                <a:latin typeface="Trebuchet MS"/>
                <a:cs typeface="Trebuchet MS"/>
              </a:rPr>
              <a:t> discrete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FFT</a:t>
            </a:r>
            <a:endParaRPr sz="30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</a:pPr>
            <a:r>
              <a:rPr sz="1400" spc="-105" dirty="0">
                <a:latin typeface="Segoe UI Symbol"/>
                <a:cs typeface="Segoe UI Symbol"/>
              </a:rPr>
              <a:t>⯈</a:t>
            </a:r>
            <a:r>
              <a:rPr sz="1400" spc="315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Frequency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might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be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shifted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due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noise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multi-path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rebuchet MS"/>
                <a:cs typeface="Trebuchet MS"/>
              </a:rPr>
              <a:t>Leave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them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unused</a:t>
            </a:r>
            <a:endParaRPr sz="3000">
              <a:latin typeface="Trebuchet MS"/>
              <a:cs typeface="Trebuchet MS"/>
            </a:endParaRPr>
          </a:p>
          <a:p>
            <a:pPr marL="469265">
              <a:lnSpc>
                <a:spcPct val="100000"/>
              </a:lnSpc>
              <a:spcBef>
                <a:spcPts val="620"/>
              </a:spcBef>
            </a:pPr>
            <a:r>
              <a:rPr sz="1400" spc="-105" dirty="0">
                <a:latin typeface="Segoe UI Symbol"/>
                <a:cs typeface="Segoe UI Symbol"/>
              </a:rPr>
              <a:t>⯈</a:t>
            </a:r>
            <a:r>
              <a:rPr sz="1400" spc="305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In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802.11,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only 48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of 64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bins</a:t>
            </a:r>
            <a:r>
              <a:rPr sz="2400" spc="-5" dirty="0">
                <a:latin typeface="Trebuchet MS"/>
                <a:cs typeface="Trebuchet MS"/>
              </a:rPr>
              <a:t> are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occupied</a:t>
            </a:r>
            <a:r>
              <a:rPr sz="2400" dirty="0">
                <a:latin typeface="Trebuchet MS"/>
                <a:cs typeface="Trebuchet MS"/>
              </a:rPr>
              <a:t> bins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ts val="2900"/>
              </a:lnSpc>
              <a:spcBef>
                <a:spcPts val="11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rebuchet MS"/>
                <a:cs typeface="Trebuchet MS"/>
              </a:rPr>
              <a:t>Is </a:t>
            </a:r>
            <a:r>
              <a:rPr sz="3000" dirty="0">
                <a:latin typeface="Trebuchet MS"/>
                <a:cs typeface="Trebuchet MS"/>
              </a:rPr>
              <a:t>it </a:t>
            </a:r>
            <a:r>
              <a:rPr sz="3000" spc="-5" dirty="0">
                <a:latin typeface="Trebuchet MS"/>
                <a:cs typeface="Trebuchet MS"/>
              </a:rPr>
              <a:t>really worth to use OFDM </a:t>
            </a:r>
            <a:r>
              <a:rPr sz="3000" dirty="0">
                <a:latin typeface="Trebuchet MS"/>
                <a:cs typeface="Trebuchet MS"/>
              </a:rPr>
              <a:t>when it </a:t>
            </a:r>
            <a:r>
              <a:rPr sz="3000" spc="-5" dirty="0">
                <a:latin typeface="Trebuchet MS"/>
                <a:cs typeface="Trebuchet MS"/>
              </a:rPr>
              <a:t>costs so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many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overheads </a:t>
            </a:r>
            <a:r>
              <a:rPr sz="3000" spc="-150" dirty="0">
                <a:latin typeface="Trebuchet MS"/>
                <a:cs typeface="Trebuchet MS"/>
              </a:rPr>
              <a:t>(CP,</a:t>
            </a:r>
            <a:r>
              <a:rPr sz="3000" spc="-5" dirty="0">
                <a:latin typeface="Trebuchet MS"/>
                <a:cs typeface="Trebuchet MS"/>
              </a:rPr>
              <a:t> unoccupied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bins)?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650" y="244872"/>
            <a:ext cx="3851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Synchronization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83701" y="1111377"/>
            <a:ext cx="3524250" cy="1021715"/>
            <a:chOff x="3383701" y="1111377"/>
            <a:chExt cx="3524250" cy="1021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701" y="1139064"/>
              <a:ext cx="3524077" cy="9728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8215" y="1111377"/>
              <a:ext cx="118872" cy="1152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4487" y="2017643"/>
              <a:ext cx="118872" cy="1152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1200" y="1111377"/>
              <a:ext cx="118870" cy="1152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9271" y="2017643"/>
              <a:ext cx="118871" cy="1152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2614" y="1111377"/>
              <a:ext cx="118872" cy="115213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383701" y="2490367"/>
            <a:ext cx="3524250" cy="1021715"/>
            <a:chOff x="3383701" y="2490367"/>
            <a:chExt cx="3524250" cy="10217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701" y="2507216"/>
              <a:ext cx="3524077" cy="972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8215" y="2490367"/>
              <a:ext cx="118872" cy="1152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4487" y="3396632"/>
              <a:ext cx="118872" cy="1152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1200" y="2490367"/>
              <a:ext cx="118870" cy="1152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9271" y="3396632"/>
              <a:ext cx="118871" cy="11521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2614" y="2490367"/>
              <a:ext cx="118872" cy="11521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5939" y="1490177"/>
            <a:ext cx="7936230" cy="48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DAC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(Tx)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Calibri"/>
              <a:cs typeface="Calibri"/>
            </a:endParaRPr>
          </a:p>
          <a:p>
            <a:pPr marL="110299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ADC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(Rx)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Calibri"/>
              <a:cs typeface="Calibri"/>
            </a:endParaRPr>
          </a:p>
          <a:p>
            <a:pPr marL="355600" marR="392430" indent="-342900">
              <a:lnSpc>
                <a:spcPts val="34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rebuchet MS"/>
                <a:cs typeface="Trebuchet MS"/>
              </a:rPr>
              <a:t>DAC (at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Tx)</a:t>
            </a:r>
            <a:r>
              <a:rPr sz="3200" dirty="0">
                <a:latin typeface="Trebuchet MS"/>
                <a:cs typeface="Trebuchet MS"/>
              </a:rPr>
              <a:t> and</a:t>
            </a:r>
            <a:r>
              <a:rPr sz="3200" spc="-185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ADC </a:t>
            </a:r>
            <a:r>
              <a:rPr sz="3200" dirty="0">
                <a:latin typeface="Trebuchet MS"/>
                <a:cs typeface="Trebuchet MS"/>
              </a:rPr>
              <a:t>(at </a:t>
            </a:r>
            <a:r>
              <a:rPr sz="3200" spc="-5" dirty="0">
                <a:latin typeface="Trebuchet MS"/>
                <a:cs typeface="Trebuchet MS"/>
              </a:rPr>
              <a:t>Rx) never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have </a:t>
            </a:r>
            <a:r>
              <a:rPr sz="3200" spc="-95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exactly </a:t>
            </a:r>
            <a:r>
              <a:rPr sz="3200" dirty="0">
                <a:latin typeface="Trebuchet MS"/>
                <a:cs typeface="Trebuchet MS"/>
              </a:rPr>
              <a:t>the </a:t>
            </a:r>
            <a:r>
              <a:rPr sz="3200" spc="-5" dirty="0">
                <a:latin typeface="Trebuchet MS"/>
                <a:cs typeface="Trebuchet MS"/>
              </a:rPr>
              <a:t>sampling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period</a:t>
            </a:r>
            <a:endParaRPr sz="3200">
              <a:latin typeface="Trebuchet MS"/>
              <a:cs typeface="Trebuchet MS"/>
            </a:endParaRPr>
          </a:p>
          <a:p>
            <a:pPr marL="749300" marR="373380" indent="-279400">
              <a:lnSpc>
                <a:spcPts val="2800"/>
              </a:lnSpc>
              <a:spcBef>
                <a:spcPts val="1240"/>
              </a:spcBef>
            </a:pPr>
            <a:r>
              <a:rPr sz="1550" spc="-145" dirty="0">
                <a:latin typeface="Segoe UI Symbol"/>
                <a:cs typeface="Segoe UI Symbol"/>
              </a:rPr>
              <a:t>⯈</a:t>
            </a:r>
            <a:r>
              <a:rPr sz="1550" spc="135" dirty="0">
                <a:latin typeface="Segoe UI Symbol"/>
                <a:cs typeface="Segoe UI Symbol"/>
              </a:rPr>
              <a:t> </a:t>
            </a:r>
            <a:r>
              <a:rPr sz="2600" dirty="0">
                <a:latin typeface="Trebuchet MS"/>
                <a:cs typeface="Trebuchet MS"/>
              </a:rPr>
              <a:t>A </a:t>
            </a:r>
            <a:r>
              <a:rPr sz="2600" spc="-5" dirty="0">
                <a:latin typeface="Trebuchet MS"/>
                <a:cs typeface="Trebuchet MS"/>
              </a:rPr>
              <a:t>slow shift of </a:t>
            </a:r>
            <a:r>
              <a:rPr sz="2600" dirty="0">
                <a:latin typeface="Trebuchet MS"/>
                <a:cs typeface="Trebuchet MS"/>
              </a:rPr>
              <a:t>the </a:t>
            </a:r>
            <a:r>
              <a:rPr sz="2600" spc="-5" dirty="0">
                <a:latin typeface="Trebuchet MS"/>
                <a:cs typeface="Trebuchet MS"/>
              </a:rPr>
              <a:t>symbol </a:t>
            </a:r>
            <a:r>
              <a:rPr sz="2600" dirty="0">
                <a:latin typeface="Trebuchet MS"/>
                <a:cs typeface="Trebuchet MS"/>
              </a:rPr>
              <a:t>timing </a:t>
            </a:r>
            <a:r>
              <a:rPr sz="2600" spc="-5" dirty="0">
                <a:latin typeface="Trebuchet MS"/>
                <a:cs typeface="Trebuchet MS"/>
              </a:rPr>
              <a:t>point, which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rotates</a:t>
            </a:r>
            <a:r>
              <a:rPr sz="2600" spc="-5" dirty="0">
                <a:latin typeface="Trebuchet MS"/>
                <a:cs typeface="Trebuchet MS"/>
              </a:rPr>
              <a:t> subcarriers</a:t>
            </a:r>
            <a:endParaRPr sz="2600">
              <a:latin typeface="Trebuchet MS"/>
              <a:cs typeface="Trebuchet MS"/>
            </a:endParaRPr>
          </a:p>
          <a:p>
            <a:pPr marL="749300" marR="5080" indent="-279400">
              <a:lnSpc>
                <a:spcPts val="2800"/>
              </a:lnSpc>
              <a:spcBef>
                <a:spcPts val="1200"/>
              </a:spcBef>
            </a:pPr>
            <a:r>
              <a:rPr sz="1550" spc="-145" dirty="0">
                <a:latin typeface="Segoe UI Symbol"/>
                <a:cs typeface="Segoe UI Symbol"/>
              </a:rPr>
              <a:t>⯈</a:t>
            </a:r>
            <a:r>
              <a:rPr sz="1550" spc="-125" dirty="0">
                <a:latin typeface="Segoe UI Symbol"/>
                <a:cs typeface="Segoe UI Symbol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Intercarrier interference (ICI),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which </a:t>
            </a:r>
            <a:r>
              <a:rPr sz="2600" spc="-5" dirty="0">
                <a:latin typeface="Trebuchet MS"/>
                <a:cs typeface="Trebuchet MS"/>
              </a:rPr>
              <a:t>causes loss </a:t>
            </a:r>
            <a:r>
              <a:rPr sz="2600" spc="-77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of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-5" dirty="0">
                <a:latin typeface="Trebuchet MS"/>
                <a:cs typeface="Trebuchet MS"/>
              </a:rPr>
              <a:t> orthogonality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of</a:t>
            </a:r>
            <a:r>
              <a:rPr sz="2600" spc="-1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the subcarriers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0333" y="2604877"/>
            <a:ext cx="3524077" cy="972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885" y="244872"/>
            <a:ext cx="74682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pc="-5" dirty="0"/>
              <a:t>Carrier	Frequency</a:t>
            </a:r>
            <a:r>
              <a:rPr spc="-25" dirty="0"/>
              <a:t> </a:t>
            </a:r>
            <a:r>
              <a:rPr spc="-5" dirty="0"/>
              <a:t>Offset</a:t>
            </a:r>
            <a:r>
              <a:rPr spc="-20" dirty="0"/>
              <a:t> </a:t>
            </a:r>
            <a:r>
              <a:rPr spc="-5" dirty="0"/>
              <a:t>(CFO)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83701" y="810489"/>
            <a:ext cx="3524250" cy="2938780"/>
            <a:chOff x="3383701" y="810489"/>
            <a:chExt cx="3524250" cy="2938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3701" y="1122326"/>
              <a:ext cx="3524077" cy="9728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2414" y="852054"/>
              <a:ext cx="124673" cy="14006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0763" y="881148"/>
              <a:ext cx="149307" cy="14131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90030" y="878614"/>
              <a:ext cx="0" cy="1310005"/>
            </a:xfrm>
            <a:custGeom>
              <a:avLst/>
              <a:gdLst/>
              <a:ahLst/>
              <a:cxnLst/>
              <a:rect l="l" t="t" r="r" b="b"/>
              <a:pathLst>
                <a:path h="1310005">
                  <a:moveTo>
                    <a:pt x="0" y="1309511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2614" y="810489"/>
              <a:ext cx="132752" cy="14838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30741" y="905350"/>
              <a:ext cx="0" cy="1323340"/>
            </a:xfrm>
            <a:custGeom>
              <a:avLst/>
              <a:gdLst/>
              <a:ahLst/>
              <a:cxnLst/>
              <a:rect l="l" t="t" r="r" b="b"/>
              <a:pathLst>
                <a:path h="1323339">
                  <a:moveTo>
                    <a:pt x="0" y="1322879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487" y="893617"/>
              <a:ext cx="119323" cy="140069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16215" y="836712"/>
              <a:ext cx="0" cy="1391920"/>
            </a:xfrm>
            <a:custGeom>
              <a:avLst/>
              <a:gdLst/>
              <a:ahLst/>
              <a:cxnLst/>
              <a:rect l="l" t="t" r="r" b="b"/>
              <a:pathLst>
                <a:path h="1391920">
                  <a:moveTo>
                    <a:pt x="0" y="1391517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49271" y="881148"/>
              <a:ext cx="131983" cy="140069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54719" y="918718"/>
              <a:ext cx="0" cy="1310005"/>
            </a:xfrm>
            <a:custGeom>
              <a:avLst/>
              <a:gdLst/>
              <a:ahLst/>
              <a:cxnLst/>
              <a:rect l="l" t="t" r="r" b="b"/>
              <a:pathLst>
                <a:path h="1310005">
                  <a:moveTo>
                    <a:pt x="0" y="1309511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9945" y="2306782"/>
              <a:ext cx="137142" cy="14006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22871" y="905350"/>
              <a:ext cx="0" cy="1310005"/>
            </a:xfrm>
            <a:custGeom>
              <a:avLst/>
              <a:gdLst/>
              <a:ahLst/>
              <a:cxnLst/>
              <a:rect l="l" t="t" r="r" b="b"/>
              <a:pathLst>
                <a:path h="1310005">
                  <a:moveTo>
                    <a:pt x="0" y="1309511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4087" y="2331719"/>
              <a:ext cx="118872" cy="14173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79911" y="2332142"/>
              <a:ext cx="0" cy="1310005"/>
            </a:xfrm>
            <a:custGeom>
              <a:avLst/>
              <a:gdLst/>
              <a:ahLst/>
              <a:cxnLst/>
              <a:rect l="l" t="t" r="r" b="b"/>
              <a:pathLst>
                <a:path h="1310004">
                  <a:moveTo>
                    <a:pt x="0" y="1309511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38749" y="2348345"/>
              <a:ext cx="122191" cy="140069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22725" y="2358878"/>
              <a:ext cx="0" cy="1323340"/>
            </a:xfrm>
            <a:custGeom>
              <a:avLst/>
              <a:gdLst/>
              <a:ahLst/>
              <a:cxnLst/>
              <a:rect l="l" t="t" r="r" b="b"/>
              <a:pathLst>
                <a:path h="1323339">
                  <a:moveTo>
                    <a:pt x="0" y="1322879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8984" y="2331719"/>
              <a:ext cx="120499" cy="140069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98734" y="2372246"/>
              <a:ext cx="0" cy="1310005"/>
            </a:xfrm>
            <a:custGeom>
              <a:avLst/>
              <a:gdLst/>
              <a:ahLst/>
              <a:cxnLst/>
              <a:rect l="l" t="t" r="r" b="b"/>
              <a:pathLst>
                <a:path h="1310004">
                  <a:moveTo>
                    <a:pt x="0" y="1309511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01447" y="2358878"/>
              <a:ext cx="0" cy="1310005"/>
            </a:xfrm>
            <a:custGeom>
              <a:avLst/>
              <a:gdLst/>
              <a:ahLst/>
              <a:cxnLst/>
              <a:rect l="l" t="t" r="r" b="b"/>
              <a:pathLst>
                <a:path h="1310004">
                  <a:moveTo>
                    <a:pt x="0" y="1309511"/>
                  </a:moveTo>
                  <a:lnTo>
                    <a:pt x="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97839" y="784186"/>
            <a:ext cx="8103870" cy="586930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R="782955" algn="ctr">
              <a:lnSpc>
                <a:spcPct val="100000"/>
              </a:lnSpc>
              <a:spcBef>
                <a:spcPts val="1370"/>
              </a:spcBef>
            </a:pPr>
            <a:r>
              <a:rPr sz="3600" baseline="13888" dirty="0">
                <a:latin typeface="Calibri"/>
                <a:cs typeface="Calibri"/>
              </a:rPr>
              <a:t>f</a:t>
            </a:r>
            <a:r>
              <a:rPr sz="1600" dirty="0">
                <a:latin typeface="Calibri"/>
                <a:cs typeface="Calibri"/>
              </a:rPr>
              <a:t>tx</a:t>
            </a:r>
            <a:endParaRPr sz="1600">
              <a:latin typeface="Calibri"/>
              <a:cs typeface="Calibri"/>
            </a:endParaRPr>
          </a:p>
          <a:p>
            <a:pPr marL="1068705">
              <a:lnSpc>
                <a:spcPct val="100000"/>
              </a:lnSpc>
              <a:spcBef>
                <a:spcPts val="1275"/>
              </a:spcBef>
            </a:pPr>
            <a:r>
              <a:rPr sz="2400" spc="-5" dirty="0">
                <a:latin typeface="Calibri"/>
                <a:cs typeface="Calibri"/>
              </a:rPr>
              <a:t>DAC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(Tx)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Calibri"/>
              <a:cs typeface="Calibri"/>
            </a:endParaRPr>
          </a:p>
          <a:p>
            <a:pPr marR="682625" algn="ctr">
              <a:lnSpc>
                <a:spcPct val="100000"/>
              </a:lnSpc>
            </a:pPr>
            <a:r>
              <a:rPr sz="3600" spc="-7" baseline="13888" dirty="0">
                <a:latin typeface="Calibri"/>
                <a:cs typeface="Calibri"/>
              </a:rPr>
              <a:t>f</a:t>
            </a:r>
            <a:r>
              <a:rPr sz="1600" spc="-5" dirty="0">
                <a:latin typeface="Calibri"/>
                <a:cs typeface="Calibri"/>
              </a:rPr>
              <a:t>rx</a:t>
            </a:r>
            <a:endParaRPr sz="1600">
              <a:latin typeface="Calibri"/>
              <a:cs typeface="Calibri"/>
            </a:endParaRPr>
          </a:p>
          <a:p>
            <a:pPr marL="1141095">
              <a:lnSpc>
                <a:spcPct val="100000"/>
              </a:lnSpc>
              <a:spcBef>
                <a:spcPts val="819"/>
              </a:spcBef>
            </a:pPr>
            <a:r>
              <a:rPr sz="2400" spc="-5" dirty="0">
                <a:latin typeface="Calibri"/>
                <a:cs typeface="Calibri"/>
              </a:rPr>
              <a:t>ADC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(Rx)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Calibri"/>
              <a:cs typeface="Calibri"/>
            </a:endParaRPr>
          </a:p>
          <a:p>
            <a:pPr marL="393700" marR="43180" indent="-342900">
              <a:lnSpc>
                <a:spcPts val="32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5" dirty="0">
                <a:latin typeface="Trebuchet MS"/>
                <a:cs typeface="Trebuchet MS"/>
              </a:rPr>
              <a:t> oscillators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Tx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" dirty="0">
                <a:latin typeface="Trebuchet MS"/>
                <a:cs typeface="Trebuchet MS"/>
              </a:rPr>
              <a:t> Rx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5" dirty="0">
                <a:latin typeface="Trebuchet MS"/>
                <a:cs typeface="Trebuchet MS"/>
              </a:rPr>
              <a:t> not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typically </a:t>
            </a:r>
            <a:r>
              <a:rPr sz="3000" spc="-89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tuned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identical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" dirty="0">
                <a:latin typeface="Trebuchet MS"/>
                <a:cs typeface="Trebuchet MS"/>
              </a:rPr>
              <a:t>frequencies</a:t>
            </a:r>
            <a:endParaRPr sz="3000">
              <a:latin typeface="Trebuchet MS"/>
              <a:cs typeface="Trebuchet MS"/>
            </a:endParaRPr>
          </a:p>
          <a:p>
            <a:pPr marL="787400" marR="628015" indent="-279400">
              <a:lnSpc>
                <a:spcPct val="65300"/>
              </a:lnSpc>
              <a:spcBef>
                <a:spcPts val="1820"/>
              </a:spcBef>
            </a:pPr>
            <a:r>
              <a:rPr sz="1400" spc="-105" dirty="0">
                <a:latin typeface="Segoe UI Symbol"/>
                <a:cs typeface="Segoe UI Symbol"/>
              </a:rPr>
              <a:t>⯈</a:t>
            </a:r>
            <a:r>
              <a:rPr sz="1400" spc="25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Up-convert baseband </a:t>
            </a:r>
            <a:r>
              <a:rPr sz="2400" dirty="0">
                <a:latin typeface="Trebuchet MS"/>
                <a:cs typeface="Trebuchet MS"/>
              </a:rPr>
              <a:t>signal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</a:t>
            </a:r>
            <a:r>
              <a:rPr sz="2400" baseline="-20833" dirty="0">
                <a:latin typeface="Trebuchet MS"/>
                <a:cs typeface="Trebuchet MS"/>
              </a:rPr>
              <a:t>n</a:t>
            </a:r>
            <a:r>
              <a:rPr sz="2400" spc="352" baseline="-20833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to passband </a:t>
            </a:r>
            <a:r>
              <a:rPr sz="2400" dirty="0">
                <a:latin typeface="Trebuchet MS"/>
                <a:cs typeface="Trebuchet MS"/>
              </a:rPr>
              <a:t>signal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3600" baseline="-16203" dirty="0">
                <a:latin typeface="Trebuchet MS"/>
                <a:cs typeface="Trebuchet MS"/>
              </a:rPr>
              <a:t>y</a:t>
            </a:r>
            <a:r>
              <a:rPr sz="2400" baseline="-45138" dirty="0">
                <a:latin typeface="Trebuchet MS"/>
                <a:cs typeface="Trebuchet MS"/>
              </a:rPr>
              <a:t>n</a:t>
            </a:r>
            <a:r>
              <a:rPr sz="3600" baseline="-16203" dirty="0">
                <a:latin typeface="Trebuchet MS"/>
                <a:cs typeface="Trebuchet MS"/>
              </a:rPr>
              <a:t>=s</a:t>
            </a:r>
            <a:r>
              <a:rPr sz="2400" baseline="-45138" dirty="0">
                <a:latin typeface="Trebuchet MS"/>
                <a:cs typeface="Trebuchet MS"/>
              </a:rPr>
              <a:t>n</a:t>
            </a:r>
            <a:r>
              <a:rPr sz="3600" baseline="-16203" dirty="0">
                <a:latin typeface="Trebuchet MS"/>
                <a:cs typeface="Trebuchet MS"/>
              </a:rPr>
              <a:t>*e</a:t>
            </a:r>
            <a:r>
              <a:rPr sz="1600" dirty="0">
                <a:latin typeface="Trebuchet MS"/>
                <a:cs typeface="Trebuchet MS"/>
              </a:rPr>
              <a:t>j2</a:t>
            </a:r>
            <a:r>
              <a:rPr sz="1600" spc="-5" dirty="0">
                <a:latin typeface="Trebuchet MS"/>
                <a:cs typeface="Trebuchet MS"/>
              </a:rPr>
              <a:t>π</a:t>
            </a:r>
            <a:r>
              <a:rPr sz="1600" dirty="0">
                <a:latin typeface="Trebuchet MS"/>
                <a:cs typeface="Trebuchet MS"/>
              </a:rPr>
              <a:t>f</a:t>
            </a:r>
            <a:r>
              <a:rPr sz="1650" spc="22" baseline="-10101" dirty="0">
                <a:latin typeface="Trebuchet MS"/>
                <a:cs typeface="Trebuchet MS"/>
              </a:rPr>
              <a:t>tx</a:t>
            </a:r>
            <a:r>
              <a:rPr sz="1600" dirty="0">
                <a:latin typeface="Trebuchet MS"/>
                <a:cs typeface="Trebuchet MS"/>
              </a:rPr>
              <a:t>nT</a:t>
            </a:r>
            <a:r>
              <a:rPr sz="1650" spc="15" baseline="-10101" dirty="0">
                <a:latin typeface="Trebuchet MS"/>
                <a:cs typeface="Trebuchet MS"/>
              </a:rPr>
              <a:t>s</a:t>
            </a:r>
            <a:endParaRPr sz="1650" baseline="-10101">
              <a:latin typeface="Trebuchet MS"/>
              <a:cs typeface="Trebuchet MS"/>
            </a:endParaRPr>
          </a:p>
          <a:p>
            <a:pPr marL="787400" marR="1747520" indent="-279400">
              <a:lnSpc>
                <a:spcPct val="65300"/>
              </a:lnSpc>
              <a:spcBef>
                <a:spcPts val="2640"/>
              </a:spcBef>
            </a:pPr>
            <a:r>
              <a:rPr sz="1400" spc="-105" dirty="0">
                <a:latin typeface="Segoe UI Symbol"/>
                <a:cs typeface="Segoe UI Symbol"/>
              </a:rPr>
              <a:t>⯈</a:t>
            </a:r>
            <a:r>
              <a:rPr sz="1400" spc="-100" dirty="0">
                <a:latin typeface="Segoe UI Symbol"/>
                <a:cs typeface="Segoe UI Symbol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Down-convert passband </a:t>
            </a:r>
            <a:r>
              <a:rPr sz="2400" dirty="0">
                <a:latin typeface="Trebuchet MS"/>
                <a:cs typeface="Trebuchet MS"/>
              </a:rPr>
              <a:t>signal y</a:t>
            </a:r>
            <a:r>
              <a:rPr sz="2400" baseline="-20833" dirty="0">
                <a:latin typeface="Trebuchet MS"/>
                <a:cs typeface="Trebuchet MS"/>
              </a:rPr>
              <a:t>n</a:t>
            </a:r>
            <a:r>
              <a:rPr sz="2400" spc="7" baseline="-20833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back </a:t>
            </a:r>
            <a:r>
              <a:rPr sz="2400" spc="-5" dirty="0">
                <a:latin typeface="Trebuchet MS"/>
                <a:cs typeface="Trebuchet MS"/>
              </a:rPr>
              <a:t>to </a:t>
            </a:r>
            <a:r>
              <a:rPr sz="2400" spc="-710" dirty="0">
                <a:latin typeface="Trebuchet MS"/>
                <a:cs typeface="Trebuchet MS"/>
              </a:rPr>
              <a:t> </a:t>
            </a:r>
            <a:r>
              <a:rPr sz="3600" baseline="-16203" dirty="0">
                <a:latin typeface="Trebuchet MS"/>
                <a:cs typeface="Trebuchet MS"/>
              </a:rPr>
              <a:t>r</a:t>
            </a:r>
            <a:r>
              <a:rPr sz="2400" baseline="-45138" dirty="0">
                <a:latin typeface="Trebuchet MS"/>
                <a:cs typeface="Trebuchet MS"/>
              </a:rPr>
              <a:t>n</a:t>
            </a:r>
            <a:r>
              <a:rPr sz="3600" baseline="-16203" dirty="0">
                <a:latin typeface="Trebuchet MS"/>
                <a:cs typeface="Trebuchet MS"/>
              </a:rPr>
              <a:t>=s</a:t>
            </a:r>
            <a:r>
              <a:rPr sz="2400" baseline="-45138" dirty="0">
                <a:latin typeface="Trebuchet MS"/>
                <a:cs typeface="Trebuchet MS"/>
              </a:rPr>
              <a:t>n</a:t>
            </a:r>
            <a:r>
              <a:rPr sz="3600" baseline="-16203" dirty="0">
                <a:latin typeface="Trebuchet MS"/>
                <a:cs typeface="Trebuchet MS"/>
              </a:rPr>
              <a:t>*e</a:t>
            </a:r>
            <a:r>
              <a:rPr sz="1600" dirty="0">
                <a:latin typeface="Trebuchet MS"/>
                <a:cs typeface="Trebuchet MS"/>
              </a:rPr>
              <a:t>j2</a:t>
            </a:r>
            <a:r>
              <a:rPr sz="1600" spc="-5" dirty="0">
                <a:latin typeface="Trebuchet MS"/>
                <a:cs typeface="Trebuchet MS"/>
              </a:rPr>
              <a:t>π</a:t>
            </a:r>
            <a:r>
              <a:rPr sz="1600" dirty="0">
                <a:latin typeface="Trebuchet MS"/>
                <a:cs typeface="Trebuchet MS"/>
              </a:rPr>
              <a:t>f</a:t>
            </a:r>
            <a:r>
              <a:rPr sz="1650" spc="22" baseline="-10101" dirty="0">
                <a:latin typeface="Trebuchet MS"/>
                <a:cs typeface="Trebuchet MS"/>
              </a:rPr>
              <a:t>tx</a:t>
            </a:r>
            <a:r>
              <a:rPr sz="1600" dirty="0">
                <a:latin typeface="Trebuchet MS"/>
                <a:cs typeface="Trebuchet MS"/>
              </a:rPr>
              <a:t>nT</a:t>
            </a:r>
            <a:r>
              <a:rPr sz="1650" spc="15" baseline="-10101" dirty="0">
                <a:latin typeface="Trebuchet MS"/>
                <a:cs typeface="Trebuchet MS"/>
              </a:rPr>
              <a:t>s</a:t>
            </a:r>
            <a:r>
              <a:rPr sz="3600" baseline="-16203" dirty="0">
                <a:latin typeface="Trebuchet MS"/>
                <a:cs typeface="Trebuchet MS"/>
              </a:rPr>
              <a:t>*e</a:t>
            </a:r>
            <a:r>
              <a:rPr sz="1600" dirty="0">
                <a:latin typeface="Trebuchet MS"/>
                <a:cs typeface="Trebuchet MS"/>
              </a:rPr>
              <a:t>-</a:t>
            </a:r>
            <a:r>
              <a:rPr sz="1600" spc="-5" dirty="0">
                <a:latin typeface="Trebuchet MS"/>
                <a:cs typeface="Trebuchet MS"/>
              </a:rPr>
              <a:t>j2</a:t>
            </a:r>
            <a:r>
              <a:rPr sz="1600" dirty="0">
                <a:latin typeface="Trebuchet MS"/>
                <a:cs typeface="Trebuchet MS"/>
              </a:rPr>
              <a:t>πf</a:t>
            </a:r>
            <a:r>
              <a:rPr sz="1650" spc="15" baseline="-10101" dirty="0">
                <a:latin typeface="Trebuchet MS"/>
                <a:cs typeface="Trebuchet MS"/>
              </a:rPr>
              <a:t>rx</a:t>
            </a:r>
            <a:r>
              <a:rPr sz="1600" dirty="0">
                <a:latin typeface="Trebuchet MS"/>
                <a:cs typeface="Trebuchet MS"/>
              </a:rPr>
              <a:t>nT</a:t>
            </a:r>
            <a:r>
              <a:rPr sz="1650" spc="15" baseline="-10101" dirty="0">
                <a:latin typeface="Trebuchet MS"/>
                <a:cs typeface="Trebuchet MS"/>
              </a:rPr>
              <a:t>s</a:t>
            </a:r>
            <a:r>
              <a:rPr sz="3600" baseline="-16203" dirty="0">
                <a:latin typeface="Trebuchet MS"/>
                <a:cs typeface="Trebuchet MS"/>
              </a:rPr>
              <a:t>=s</a:t>
            </a:r>
            <a:r>
              <a:rPr sz="2400" baseline="-45138" dirty="0">
                <a:latin typeface="Trebuchet MS"/>
                <a:cs typeface="Trebuchet MS"/>
              </a:rPr>
              <a:t>n</a:t>
            </a:r>
            <a:r>
              <a:rPr sz="3600" baseline="-16203" dirty="0">
                <a:latin typeface="Trebuchet MS"/>
                <a:cs typeface="Trebuchet MS"/>
              </a:rPr>
              <a:t>*e</a:t>
            </a:r>
            <a:r>
              <a:rPr sz="1600" dirty="0">
                <a:latin typeface="Trebuchet MS"/>
                <a:cs typeface="Trebuchet MS"/>
              </a:rPr>
              <a:t>j2</a:t>
            </a:r>
            <a:r>
              <a:rPr sz="1600" spc="-5" dirty="0">
                <a:latin typeface="Trebuchet MS"/>
                <a:cs typeface="Trebuchet MS"/>
              </a:rPr>
              <a:t>π</a:t>
            </a:r>
            <a:r>
              <a:rPr sz="1600" b="1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875" b="1" spc="7" baseline="-6666" dirty="0">
                <a:solidFill>
                  <a:srgbClr val="FF2600"/>
                </a:solidFill>
                <a:latin typeface="Trebuchet MS"/>
                <a:cs typeface="Trebuchet MS"/>
              </a:rPr>
              <a:t>Δ</a:t>
            </a:r>
            <a:r>
              <a:rPr sz="1600" b="1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600" dirty="0">
                <a:latin typeface="Trebuchet MS"/>
                <a:cs typeface="Trebuchet MS"/>
              </a:rPr>
              <a:t>T</a:t>
            </a:r>
            <a:r>
              <a:rPr sz="1650" spc="15" baseline="-10101" dirty="0">
                <a:latin typeface="Trebuchet MS"/>
                <a:cs typeface="Trebuchet MS"/>
              </a:rPr>
              <a:t>s</a:t>
            </a:r>
            <a:endParaRPr sz="1650" baseline="-10101">
              <a:latin typeface="Trebuchet MS"/>
              <a:cs typeface="Trebuchet MS"/>
            </a:endParaRPr>
          </a:p>
          <a:p>
            <a:pPr marL="508000">
              <a:lnSpc>
                <a:spcPct val="100000"/>
              </a:lnSpc>
              <a:spcBef>
                <a:spcPts val="1639"/>
              </a:spcBef>
            </a:pPr>
            <a:r>
              <a:rPr sz="1400" spc="-105" dirty="0">
                <a:latin typeface="Segoe UI Symbol"/>
                <a:cs typeface="Segoe UI Symbol"/>
              </a:rPr>
              <a:t>⯈</a:t>
            </a:r>
            <a:r>
              <a:rPr sz="1400" spc="290" dirty="0">
                <a:latin typeface="Segoe UI Symbol"/>
                <a:cs typeface="Segoe UI Symbol"/>
              </a:rPr>
              <a:t> </a:t>
            </a:r>
            <a:r>
              <a:rPr sz="2400" dirty="0">
                <a:latin typeface="Trebuchet MS"/>
                <a:cs typeface="Trebuchet MS"/>
              </a:rPr>
              <a:t>Error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accumulates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Errors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79875" cy="4525963"/>
          </a:xfrm>
        </p:spPr>
        <p:txBody>
          <a:bodyPr/>
          <a:lstStyle/>
          <a:p>
            <a:r>
              <a:rPr lang="en-US" sz="2800"/>
              <a:t>Primary sources of frequency errors</a:t>
            </a:r>
          </a:p>
          <a:p>
            <a:pPr lvl="1"/>
            <a:r>
              <a:rPr lang="en-US" sz="2400"/>
              <a:t>Doppler shift</a:t>
            </a:r>
          </a:p>
          <a:p>
            <a:pPr lvl="1"/>
            <a:r>
              <a:rPr lang="en-US" sz="2400"/>
              <a:t>Clock mismatches</a:t>
            </a:r>
          </a:p>
          <a:p>
            <a:pPr lvl="1"/>
            <a:r>
              <a:rPr lang="en-US" sz="2400"/>
              <a:t>Phase noise</a:t>
            </a:r>
          </a:p>
          <a:p>
            <a:r>
              <a:rPr lang="en-US" sz="2800"/>
              <a:t>Effects</a:t>
            </a:r>
          </a:p>
          <a:p>
            <a:pPr lvl="1"/>
            <a:r>
              <a:rPr lang="en-US" sz="2400"/>
              <a:t>Reduction in amplitude (missampling sinc)</a:t>
            </a:r>
          </a:p>
          <a:p>
            <a:pPr lvl="1"/>
            <a:r>
              <a:rPr lang="en-US" sz="2400"/>
              <a:t>Intercarrier interference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6553200" y="6453188"/>
            <a:ext cx="19812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FC8B5F-0FD1-4632-B463-D9E9C991BB99}" type="slidenum">
              <a:rPr lang="en-US" altLang="zh-TW" smtClean="0">
                <a:solidFill>
                  <a:srgbClr val="000000"/>
                </a:solidFill>
              </a:rPr>
              <a:pPr/>
              <a:t>49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OFDM</a:t>
            </a:r>
          </a:p>
        </p:txBody>
      </p:sp>
      <p:pic>
        <p:nvPicPr>
          <p:cNvPr id="260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1577975"/>
            <a:ext cx="4292600" cy="29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4648200" y="4572000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000"/>
              <a:t>O. Edfors, M. Sandell, J. van de Beek D. Landström, F. Sjöberg, “An Introduction to Orthogonal Frequency Division Multiplexing,” Sep 98, Available online: http://epubl.luth.se/avslutade/0347-0881/96-16/esb96rc.pdf</a:t>
            </a:r>
            <a:r>
              <a:rPr lang="en-US" sz="120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CD3BFD-832D-BA80-B475-962A5C22B8A3}"/>
                  </a:ext>
                </a:extLst>
              </p14:cNvPr>
              <p14:cNvContentPartPr/>
              <p14:nvPr/>
            </p14:nvContentPartPr>
            <p14:xfrm>
              <a:off x="5994360" y="1906920"/>
              <a:ext cx="1233000" cy="249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CD3BFD-832D-BA80-B475-962A5C22B8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5000" y="1897560"/>
                <a:ext cx="1251720" cy="25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63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391A-E100-4254-DAEC-30231C55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44872"/>
            <a:ext cx="8534400" cy="1231106"/>
          </a:xfrm>
        </p:spPr>
        <p:txBody>
          <a:bodyPr/>
          <a:lstStyle/>
          <a:p>
            <a:r>
              <a:rPr lang="en-US" dirty="0"/>
              <a:t>Composite Signal Transmitted and Received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10581-0778-6DB8-56AC-4A08951B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9622"/>
            <a:ext cx="3733800" cy="264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5AC89-C53C-B070-77FF-FCFED0626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37" y="1877934"/>
            <a:ext cx="4048125" cy="1133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85A6F9-1E45-AAD2-9465-036C77690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264660"/>
            <a:ext cx="87534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58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0437" y="244872"/>
            <a:ext cx="34493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4000" algn="l"/>
              </a:tabLst>
            </a:pPr>
            <a:r>
              <a:rPr spc="-5" dirty="0"/>
              <a:t>O</a:t>
            </a:r>
            <a:r>
              <a:rPr dirty="0"/>
              <a:t>FDM	D</a:t>
            </a:r>
            <a:r>
              <a:rPr spc="-5" dirty="0"/>
              <a:t>ia</a:t>
            </a:r>
            <a:r>
              <a:rPr dirty="0"/>
              <a:t>g</a:t>
            </a:r>
            <a:r>
              <a:rPr spc="-125" dirty="0"/>
              <a:t>r</a:t>
            </a:r>
            <a:r>
              <a:rPr spc="-5" dirty="0"/>
              <a:t>a</a:t>
            </a:r>
            <a:r>
              <a:rPr dirty="0"/>
              <a:t>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3264" y="1624690"/>
            <a:ext cx="899160" cy="1349375"/>
            <a:chOff x="1643264" y="1624690"/>
            <a:chExt cx="899160" cy="1349375"/>
          </a:xfrm>
        </p:grpSpPr>
        <p:sp>
          <p:nvSpPr>
            <p:cNvPr id="4" name="object 4"/>
            <p:cNvSpPr/>
            <p:nvPr/>
          </p:nvSpPr>
          <p:spPr>
            <a:xfrm>
              <a:off x="1655964" y="2299252"/>
              <a:ext cx="479425" cy="0"/>
            </a:xfrm>
            <a:custGeom>
              <a:avLst/>
              <a:gdLst/>
              <a:ahLst/>
              <a:cxnLst/>
              <a:rect l="l" t="t" r="r" b="b"/>
              <a:pathLst>
                <a:path w="479425">
                  <a:moveTo>
                    <a:pt x="0" y="0"/>
                  </a:moveTo>
                  <a:lnTo>
                    <a:pt x="47882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4086" y="2240297"/>
              <a:ext cx="115909" cy="1179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60021" y="1637390"/>
              <a:ext cx="369570" cy="1323975"/>
            </a:xfrm>
            <a:custGeom>
              <a:avLst/>
              <a:gdLst/>
              <a:ahLst/>
              <a:cxnLst/>
              <a:rect l="l" t="t" r="r" b="b"/>
              <a:pathLst>
                <a:path w="369569" h="1323975">
                  <a:moveTo>
                    <a:pt x="0" y="1323724"/>
                  </a:moveTo>
                  <a:lnTo>
                    <a:pt x="0" y="0"/>
                  </a:lnTo>
                  <a:lnTo>
                    <a:pt x="369331" y="0"/>
                  </a:lnTo>
                  <a:lnTo>
                    <a:pt x="369331" y="1323724"/>
                  </a:lnTo>
                  <a:lnTo>
                    <a:pt x="0" y="132372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06993" y="1729250"/>
            <a:ext cx="290830" cy="11531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5" dirty="0">
                <a:latin typeface="Trebuchet MS"/>
                <a:cs typeface="Trebuchet MS"/>
              </a:rPr>
              <a:t>Modulation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0100" y="1637823"/>
            <a:ext cx="541655" cy="132080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689"/>
              </a:spcBef>
            </a:pPr>
            <a:r>
              <a:rPr sz="1800" dirty="0">
                <a:latin typeface="Trebuchet MS"/>
                <a:cs typeface="Trebuchet MS"/>
              </a:rPr>
              <a:t>S/P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16653" y="2238603"/>
            <a:ext cx="363855" cy="118110"/>
            <a:chOff x="2516653" y="2238603"/>
            <a:chExt cx="363855" cy="118110"/>
          </a:xfrm>
        </p:grpSpPr>
        <p:sp>
          <p:nvSpPr>
            <p:cNvPr id="10" name="object 10"/>
            <p:cNvSpPr/>
            <p:nvPr/>
          </p:nvSpPr>
          <p:spPr>
            <a:xfrm>
              <a:off x="2529353" y="2297042"/>
              <a:ext cx="325755" cy="2540"/>
            </a:xfrm>
            <a:custGeom>
              <a:avLst/>
              <a:gdLst/>
              <a:ahLst/>
              <a:cxnLst/>
              <a:rect l="l" t="t" r="r" b="b"/>
              <a:pathLst>
                <a:path w="325755" h="2539">
                  <a:moveTo>
                    <a:pt x="0" y="2210"/>
                  </a:moveTo>
                  <a:lnTo>
                    <a:pt x="325633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3981" y="2238603"/>
              <a:ext cx="116210" cy="11790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717293" y="1637823"/>
            <a:ext cx="633730" cy="132080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705"/>
              </a:spcBef>
            </a:pPr>
            <a:r>
              <a:rPr sz="1800" dirty="0">
                <a:latin typeface="Trebuchet MS"/>
                <a:cs typeface="Trebuchet MS"/>
              </a:rPr>
              <a:t>IFFT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08684" y="1953311"/>
            <a:ext cx="323215" cy="960119"/>
            <a:chOff x="3408684" y="1953311"/>
            <a:chExt cx="323215" cy="960119"/>
          </a:xfrm>
        </p:grpSpPr>
        <p:sp>
          <p:nvSpPr>
            <p:cNvPr id="14" name="object 14"/>
            <p:cNvSpPr/>
            <p:nvPr/>
          </p:nvSpPr>
          <p:spPr>
            <a:xfrm>
              <a:off x="3421384" y="2296651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1306" y="2238743"/>
              <a:ext cx="116147" cy="1179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35515" y="2155235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5436" y="2097328"/>
              <a:ext cx="116147" cy="11790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35515" y="2011220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5436" y="1953311"/>
              <a:ext cx="116147" cy="11790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35515" y="244153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5436" y="2383626"/>
              <a:ext cx="116147" cy="11790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427637" y="2587284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7559" y="2529376"/>
              <a:ext cx="116146" cy="11790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25456" y="2719036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5377" y="2661128"/>
              <a:ext cx="116147" cy="11790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435515" y="2852933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5436" y="2795024"/>
              <a:ext cx="116147" cy="11790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630535" y="1637823"/>
            <a:ext cx="541655" cy="132080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705"/>
              </a:spcBef>
            </a:pPr>
            <a:r>
              <a:rPr sz="1800" dirty="0">
                <a:latin typeface="Trebuchet MS"/>
                <a:cs typeface="Trebuchet MS"/>
              </a:rPr>
              <a:t>P/S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595592" y="1616100"/>
            <a:ext cx="1052195" cy="1344295"/>
            <a:chOff x="4595592" y="1616100"/>
            <a:chExt cx="1052195" cy="1344295"/>
          </a:xfrm>
        </p:grpSpPr>
        <p:sp>
          <p:nvSpPr>
            <p:cNvPr id="30" name="object 30"/>
            <p:cNvSpPr/>
            <p:nvPr/>
          </p:nvSpPr>
          <p:spPr>
            <a:xfrm>
              <a:off x="5337073" y="2296651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6994" y="2238743"/>
              <a:ext cx="116147" cy="11790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51203" y="2155235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1124" y="2097328"/>
              <a:ext cx="116147" cy="11790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351203" y="2011220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1124" y="1953312"/>
              <a:ext cx="116147" cy="11790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340878" y="244153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0799" y="2383626"/>
              <a:ext cx="116147" cy="11790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43326" y="2587284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3247" y="2529376"/>
              <a:ext cx="116147" cy="11790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341145" y="2719036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1065" y="2661128"/>
              <a:ext cx="116147" cy="11790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351203" y="2852933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1124" y="2795024"/>
              <a:ext cx="116147" cy="11790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351203" y="1867204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1124" y="1809296"/>
              <a:ext cx="116147" cy="11790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351203" y="173351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1124" y="1675604"/>
              <a:ext cx="116147" cy="11790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08292" y="1628800"/>
              <a:ext cx="720090" cy="1318895"/>
            </a:xfrm>
            <a:custGeom>
              <a:avLst/>
              <a:gdLst/>
              <a:ahLst/>
              <a:cxnLst/>
              <a:rect l="l" t="t" r="r" b="b"/>
              <a:pathLst>
                <a:path w="720089" h="1318895">
                  <a:moveTo>
                    <a:pt x="0" y="0"/>
                  </a:moveTo>
                  <a:lnTo>
                    <a:pt x="720079" y="0"/>
                  </a:lnTo>
                  <a:lnTo>
                    <a:pt x="720079" y="1318523"/>
                  </a:lnTo>
                  <a:lnTo>
                    <a:pt x="0" y="1318523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608292" y="1637823"/>
            <a:ext cx="720090" cy="132080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230504" marR="61594" indent="-165100">
              <a:lnSpc>
                <a:spcPts val="2100"/>
              </a:lnSpc>
            </a:pP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5" dirty="0">
                <a:latin typeface="Trebuchet MS"/>
                <a:cs typeface="Trebuchet MS"/>
              </a:rPr>
              <a:t>ser</a:t>
            </a:r>
            <a:r>
              <a:rPr sz="1800" dirty="0">
                <a:latin typeface="Trebuchet MS"/>
                <a:cs typeface="Trebuchet MS"/>
              </a:rPr>
              <a:t>t  </a:t>
            </a:r>
            <a:r>
              <a:rPr sz="1800" spc="-5" dirty="0">
                <a:latin typeface="Trebuchet MS"/>
                <a:cs typeface="Trebuchet MS"/>
              </a:rPr>
              <a:t>CP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08492" y="1637823"/>
            <a:ext cx="720090" cy="132080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67005">
              <a:lnSpc>
                <a:spcPct val="100000"/>
              </a:lnSpc>
              <a:spcBef>
                <a:spcPts val="1625"/>
              </a:spcBef>
            </a:pPr>
            <a:r>
              <a:rPr sz="1800" dirty="0">
                <a:latin typeface="Trebuchet MS"/>
                <a:cs typeface="Trebuchet MS"/>
              </a:rPr>
              <a:t>D/A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159117" y="2233574"/>
            <a:ext cx="249554" cy="118110"/>
            <a:chOff x="6159117" y="2233574"/>
            <a:chExt cx="249554" cy="118110"/>
          </a:xfrm>
        </p:grpSpPr>
        <p:sp>
          <p:nvSpPr>
            <p:cNvPr id="52" name="object 52"/>
            <p:cNvSpPr/>
            <p:nvPr/>
          </p:nvSpPr>
          <p:spPr>
            <a:xfrm>
              <a:off x="6171817" y="2289166"/>
              <a:ext cx="211454" cy="9525"/>
            </a:xfrm>
            <a:custGeom>
              <a:avLst/>
              <a:gdLst/>
              <a:ahLst/>
              <a:cxnLst/>
              <a:rect l="l" t="t" r="r" b="b"/>
              <a:pathLst>
                <a:path w="211454" h="9525">
                  <a:moveTo>
                    <a:pt x="-12699" y="4610"/>
                  </a:moveTo>
                  <a:lnTo>
                    <a:pt x="224056" y="4610"/>
                  </a:lnTo>
                </a:path>
              </a:pathLst>
            </a:custGeom>
            <a:ln w="34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90604" y="2233574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14213" y="0"/>
                  </a:moveTo>
                  <a:lnTo>
                    <a:pt x="6532" y="2383"/>
                  </a:lnTo>
                  <a:lnTo>
                    <a:pt x="0" y="14796"/>
                  </a:lnTo>
                  <a:lnTo>
                    <a:pt x="2383" y="22476"/>
                  </a:lnTo>
                  <a:lnTo>
                    <a:pt x="67388" y="56690"/>
                  </a:lnTo>
                  <a:lnTo>
                    <a:pt x="5609" y="96434"/>
                  </a:lnTo>
                  <a:lnTo>
                    <a:pt x="3903" y="104292"/>
                  </a:lnTo>
                  <a:lnTo>
                    <a:pt x="11493" y="116090"/>
                  </a:lnTo>
                  <a:lnTo>
                    <a:pt x="19352" y="117796"/>
                  </a:lnTo>
                  <a:lnTo>
                    <a:pt x="117750" y="54493"/>
                  </a:lnTo>
                  <a:lnTo>
                    <a:pt x="142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7115871" y="2275362"/>
            <a:ext cx="648335" cy="672465"/>
            <a:chOff x="7115871" y="2275362"/>
            <a:chExt cx="648335" cy="672465"/>
          </a:xfrm>
        </p:grpSpPr>
        <p:sp>
          <p:nvSpPr>
            <p:cNvPr id="55" name="object 55"/>
            <p:cNvSpPr/>
            <p:nvPr/>
          </p:nvSpPr>
          <p:spPr>
            <a:xfrm>
              <a:off x="7128571" y="2288062"/>
              <a:ext cx="576580" cy="635000"/>
            </a:xfrm>
            <a:custGeom>
              <a:avLst/>
              <a:gdLst/>
              <a:ahLst/>
              <a:cxnLst/>
              <a:rect l="l" t="t" r="r" b="b"/>
              <a:pathLst>
                <a:path w="576579" h="635000">
                  <a:moveTo>
                    <a:pt x="0" y="0"/>
                  </a:moveTo>
                  <a:lnTo>
                    <a:pt x="576262" y="0"/>
                  </a:lnTo>
                  <a:lnTo>
                    <a:pt x="576262" y="63440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5879" y="2831759"/>
              <a:ext cx="117908" cy="115909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7251462" y="3025016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channel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395417" y="3638740"/>
            <a:ext cx="55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547919" y="3361330"/>
            <a:ext cx="781685" cy="607060"/>
            <a:chOff x="7547919" y="3361330"/>
            <a:chExt cx="781685" cy="607060"/>
          </a:xfrm>
        </p:grpSpPr>
        <p:sp>
          <p:nvSpPr>
            <p:cNvPr id="60" name="object 60"/>
            <p:cNvSpPr/>
            <p:nvPr/>
          </p:nvSpPr>
          <p:spPr>
            <a:xfrm>
              <a:off x="7560619" y="3639399"/>
              <a:ext cx="288290" cy="316230"/>
            </a:xfrm>
            <a:custGeom>
              <a:avLst/>
              <a:gdLst/>
              <a:ahLst/>
              <a:cxnLst/>
              <a:rect l="l" t="t" r="r" b="b"/>
              <a:pathLst>
                <a:path w="288290" h="316229">
                  <a:moveTo>
                    <a:pt x="0" y="158019"/>
                  </a:moveTo>
                  <a:lnTo>
                    <a:pt x="7342" y="108072"/>
                  </a:lnTo>
                  <a:lnTo>
                    <a:pt x="27786" y="64694"/>
                  </a:lnTo>
                  <a:lnTo>
                    <a:pt x="58962" y="30488"/>
                  </a:lnTo>
                  <a:lnTo>
                    <a:pt x="98495" y="8055"/>
                  </a:lnTo>
                  <a:lnTo>
                    <a:pt x="144015" y="0"/>
                  </a:lnTo>
                  <a:lnTo>
                    <a:pt x="189536" y="8055"/>
                  </a:lnTo>
                  <a:lnTo>
                    <a:pt x="229069" y="30488"/>
                  </a:lnTo>
                  <a:lnTo>
                    <a:pt x="260245" y="64694"/>
                  </a:lnTo>
                  <a:lnTo>
                    <a:pt x="280690" y="108072"/>
                  </a:lnTo>
                  <a:lnTo>
                    <a:pt x="288032" y="158019"/>
                  </a:lnTo>
                  <a:lnTo>
                    <a:pt x="280690" y="207965"/>
                  </a:lnTo>
                  <a:lnTo>
                    <a:pt x="260245" y="251342"/>
                  </a:lnTo>
                  <a:lnTo>
                    <a:pt x="229069" y="285549"/>
                  </a:lnTo>
                  <a:lnTo>
                    <a:pt x="189536" y="307981"/>
                  </a:lnTo>
                  <a:lnTo>
                    <a:pt x="144015" y="316037"/>
                  </a:lnTo>
                  <a:lnTo>
                    <a:pt x="98495" y="307981"/>
                  </a:lnTo>
                  <a:lnTo>
                    <a:pt x="58962" y="285549"/>
                  </a:lnTo>
                  <a:lnTo>
                    <a:pt x="27786" y="251342"/>
                  </a:lnTo>
                  <a:lnTo>
                    <a:pt x="7342" y="207965"/>
                  </a:lnTo>
                  <a:lnTo>
                    <a:pt x="0" y="15801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04635" y="3361330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29">
                  <a:moveTo>
                    <a:pt x="0" y="0"/>
                  </a:moveTo>
                  <a:lnTo>
                    <a:pt x="0" y="25260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645681" y="3523233"/>
              <a:ext cx="118110" cy="116205"/>
            </a:xfrm>
            <a:custGeom>
              <a:avLst/>
              <a:gdLst/>
              <a:ahLst/>
              <a:cxnLst/>
              <a:rect l="l" t="t" r="r" b="b"/>
              <a:pathLst>
                <a:path w="118109" h="116204">
                  <a:moveTo>
                    <a:pt x="14164" y="0"/>
                  </a:moveTo>
                  <a:lnTo>
                    <a:pt x="2045" y="7067"/>
                  </a:lnTo>
                  <a:lnTo>
                    <a:pt x="0" y="14843"/>
                  </a:lnTo>
                  <a:lnTo>
                    <a:pt x="58953" y="115909"/>
                  </a:lnTo>
                  <a:lnTo>
                    <a:pt x="88359" y="65498"/>
                  </a:lnTo>
                  <a:lnTo>
                    <a:pt x="58953" y="65498"/>
                  </a:lnTo>
                  <a:lnTo>
                    <a:pt x="21940" y="2045"/>
                  </a:lnTo>
                  <a:lnTo>
                    <a:pt x="14164" y="0"/>
                  </a:lnTo>
                  <a:close/>
                </a:path>
                <a:path w="118109" h="116204">
                  <a:moveTo>
                    <a:pt x="103743" y="0"/>
                  </a:moveTo>
                  <a:lnTo>
                    <a:pt x="95967" y="2045"/>
                  </a:lnTo>
                  <a:lnTo>
                    <a:pt x="58953" y="65498"/>
                  </a:lnTo>
                  <a:lnTo>
                    <a:pt x="88359" y="65498"/>
                  </a:lnTo>
                  <a:lnTo>
                    <a:pt x="117908" y="14843"/>
                  </a:lnTo>
                  <a:lnTo>
                    <a:pt x="115860" y="7067"/>
                  </a:lnTo>
                  <a:lnTo>
                    <a:pt x="1037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73853" y="3790386"/>
              <a:ext cx="443230" cy="6985"/>
            </a:xfrm>
            <a:custGeom>
              <a:avLst/>
              <a:gdLst/>
              <a:ahLst/>
              <a:cxnLst/>
              <a:rect l="l" t="t" r="r" b="b"/>
              <a:pathLst>
                <a:path w="443229" h="6985">
                  <a:moveTo>
                    <a:pt x="442822" y="0"/>
                  </a:moveTo>
                  <a:lnTo>
                    <a:pt x="0" y="665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48652" y="3736951"/>
              <a:ext cx="116568" cy="117895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600025" y="3484399"/>
            <a:ext cx="227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128573" y="4023456"/>
            <a:ext cx="600075" cy="1154430"/>
            <a:chOff x="7128573" y="4023456"/>
            <a:chExt cx="600075" cy="1154430"/>
          </a:xfrm>
        </p:grpSpPr>
        <p:sp>
          <p:nvSpPr>
            <p:cNvPr id="67" name="object 67"/>
            <p:cNvSpPr/>
            <p:nvPr/>
          </p:nvSpPr>
          <p:spPr>
            <a:xfrm>
              <a:off x="7153778" y="4036156"/>
              <a:ext cx="562610" cy="1082675"/>
            </a:xfrm>
            <a:custGeom>
              <a:avLst/>
              <a:gdLst/>
              <a:ahLst/>
              <a:cxnLst/>
              <a:rect l="l" t="t" r="r" b="b"/>
              <a:pathLst>
                <a:path w="562609" h="1082675">
                  <a:moveTo>
                    <a:pt x="562033" y="0"/>
                  </a:moveTo>
                  <a:lnTo>
                    <a:pt x="562033" y="1082597"/>
                  </a:lnTo>
                  <a:lnTo>
                    <a:pt x="0" y="108259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8573" y="5059800"/>
              <a:ext cx="115907" cy="117908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6408492" y="4437733"/>
            <a:ext cx="720090" cy="132588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67005">
              <a:lnSpc>
                <a:spcPct val="100000"/>
              </a:lnSpc>
              <a:spcBef>
                <a:spcPts val="1864"/>
              </a:spcBef>
            </a:pPr>
            <a:r>
              <a:rPr sz="1800" spc="-5" dirty="0">
                <a:latin typeface="Trebuchet MS"/>
                <a:cs typeface="Trebuchet MS"/>
              </a:rPr>
              <a:t>A/D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890299" y="4433645"/>
            <a:ext cx="369570" cy="1341120"/>
          </a:xfrm>
          <a:custGeom>
            <a:avLst/>
            <a:gdLst/>
            <a:ahLst/>
            <a:cxnLst/>
            <a:rect l="l" t="t" r="r" b="b"/>
            <a:pathLst>
              <a:path w="369569" h="1341120">
                <a:moveTo>
                  <a:pt x="0" y="1340903"/>
                </a:moveTo>
                <a:lnTo>
                  <a:pt x="0" y="0"/>
                </a:lnTo>
                <a:lnTo>
                  <a:pt x="369331" y="0"/>
                </a:lnTo>
                <a:lnTo>
                  <a:pt x="369331" y="1340903"/>
                </a:lnTo>
                <a:lnTo>
                  <a:pt x="0" y="1340903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39058" y="4691513"/>
            <a:ext cx="290830" cy="8140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dirty="0">
                <a:latin typeface="Trebuchet MS"/>
                <a:cs typeface="Trebuchet MS"/>
              </a:rPr>
              <a:t>De-m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47663" y="4437733"/>
            <a:ext cx="541655" cy="132588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1730"/>
              </a:spcBef>
            </a:pPr>
            <a:r>
              <a:rPr sz="1800" dirty="0">
                <a:latin typeface="Trebuchet MS"/>
                <a:cs typeface="Trebuchet MS"/>
              </a:rPr>
              <a:t>P/S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14388" y="4437733"/>
            <a:ext cx="633730" cy="132588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745"/>
              </a:spcBef>
            </a:pPr>
            <a:r>
              <a:rPr sz="1800" dirty="0">
                <a:latin typeface="Trebuchet MS"/>
                <a:cs typeface="Trebuchet MS"/>
              </a:rPr>
              <a:t>FFT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050995" y="4437733"/>
            <a:ext cx="541655" cy="132588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1745"/>
              </a:spcBef>
            </a:pPr>
            <a:r>
              <a:rPr sz="1800" dirty="0">
                <a:latin typeface="Trebuchet MS"/>
                <a:cs typeface="Trebuchet MS"/>
              </a:rPr>
              <a:t>S/P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26108" y="4437733"/>
            <a:ext cx="846455" cy="1325880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294005" marR="35560" indent="-254000">
              <a:lnSpc>
                <a:spcPts val="2100"/>
              </a:lnSpc>
              <a:spcBef>
                <a:spcPts val="5"/>
              </a:spcBef>
            </a:pPr>
            <a:r>
              <a:rPr sz="1800" dirty="0">
                <a:latin typeface="Trebuchet MS"/>
                <a:cs typeface="Trebuchet MS"/>
              </a:rPr>
              <a:t>re</a:t>
            </a:r>
            <a:r>
              <a:rPr sz="1800" spc="-5" dirty="0">
                <a:latin typeface="Trebuchet MS"/>
                <a:cs typeface="Trebuchet MS"/>
              </a:rPr>
              <a:t>move  CP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86241" y="5105984"/>
            <a:ext cx="1174750" cy="122555"/>
            <a:chOff x="386241" y="5105984"/>
            <a:chExt cx="1174750" cy="122555"/>
          </a:xfrm>
        </p:grpSpPr>
        <p:sp>
          <p:nvSpPr>
            <p:cNvPr id="77" name="object 77"/>
            <p:cNvSpPr/>
            <p:nvPr/>
          </p:nvSpPr>
          <p:spPr>
            <a:xfrm>
              <a:off x="411446" y="5169247"/>
              <a:ext cx="479425" cy="0"/>
            </a:xfrm>
            <a:custGeom>
              <a:avLst/>
              <a:gdLst/>
              <a:ahLst/>
              <a:cxnLst/>
              <a:rect l="l" t="t" r="r" b="b"/>
              <a:pathLst>
                <a:path w="479425">
                  <a:moveTo>
                    <a:pt x="0" y="0"/>
                  </a:moveTo>
                  <a:lnTo>
                    <a:pt x="47882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241" y="5110293"/>
              <a:ext cx="115909" cy="117909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295234" y="5164068"/>
              <a:ext cx="252729" cy="3175"/>
            </a:xfrm>
            <a:custGeom>
              <a:avLst/>
              <a:gdLst/>
              <a:ahLst/>
              <a:cxnLst/>
              <a:rect l="l" t="t" r="r" b="b"/>
              <a:pathLst>
                <a:path w="252730" h="3175">
                  <a:moveTo>
                    <a:pt x="-12699" y="1443"/>
                  </a:moveTo>
                  <a:lnTo>
                    <a:pt x="265309" y="1443"/>
                  </a:lnTo>
                </a:path>
              </a:pathLst>
            </a:custGeom>
            <a:ln w="2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70031" y="5105984"/>
              <a:ext cx="116413" cy="117901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4757534" y="4497063"/>
            <a:ext cx="323215" cy="1222375"/>
            <a:chOff x="4757534" y="4497063"/>
            <a:chExt cx="323215" cy="1222375"/>
          </a:xfrm>
        </p:grpSpPr>
        <p:sp>
          <p:nvSpPr>
            <p:cNvPr id="82" name="object 82"/>
            <p:cNvSpPr/>
            <p:nvPr/>
          </p:nvSpPr>
          <p:spPr>
            <a:xfrm>
              <a:off x="4782739" y="5118749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7534" y="5060201"/>
              <a:ext cx="116147" cy="11790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4796868" y="4977333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1664" y="4918787"/>
              <a:ext cx="116147" cy="117906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796868" y="4833317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71664" y="4774771"/>
              <a:ext cx="116147" cy="11790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786543" y="5263630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61339" y="5205084"/>
              <a:ext cx="116147" cy="117906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4788991" y="540938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63786" y="5350834"/>
              <a:ext cx="116147" cy="11790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786811" y="5541133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61607" y="5482587"/>
              <a:ext cx="116146" cy="117906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4796868" y="468930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1664" y="4630755"/>
              <a:ext cx="116147" cy="117906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4796868" y="4555609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1664" y="4497063"/>
              <a:ext cx="116147" cy="117906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792577" y="5659648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67373" y="5601101"/>
              <a:ext cx="116147" cy="117906"/>
            </a:xfrm>
            <a:prstGeom prst="rect">
              <a:avLst/>
            </a:prstGeom>
          </p:spPr>
        </p:pic>
      </p:grpSp>
      <p:sp>
        <p:nvSpPr>
          <p:cNvPr id="100" name="object 100"/>
          <p:cNvSpPr txBox="1"/>
          <p:nvPr/>
        </p:nvSpPr>
        <p:spPr>
          <a:xfrm>
            <a:off x="3966952" y="1157764"/>
            <a:ext cx="1604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65" dirty="0">
                <a:latin typeface="Trebuchet MS"/>
                <a:cs typeface="Trebuchet MS"/>
              </a:rPr>
              <a:t>T</a:t>
            </a:r>
            <a:r>
              <a:rPr sz="2400" dirty="0">
                <a:latin typeface="Trebuchet MS"/>
                <a:cs typeface="Trebuchet MS"/>
              </a:rPr>
              <a:t>ran</a:t>
            </a:r>
            <a:r>
              <a:rPr sz="2400" spc="-5" dirty="0">
                <a:latin typeface="Trebuchet MS"/>
                <a:cs typeface="Trebuchet MS"/>
              </a:rPr>
              <a:t>sm</a:t>
            </a:r>
            <a:r>
              <a:rPr sz="2400" dirty="0">
                <a:latin typeface="Trebuchet MS"/>
                <a:cs typeface="Trebuchet MS"/>
              </a:rPr>
              <a:t>itter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534153" y="5838283"/>
            <a:ext cx="1195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R</a:t>
            </a:r>
            <a:r>
              <a:rPr sz="2400" dirty="0">
                <a:latin typeface="Trebuchet MS"/>
                <a:cs typeface="Trebuchet MS"/>
              </a:rPr>
              <a:t>ecei</a:t>
            </a:r>
            <a:r>
              <a:rPr sz="2400" spc="-5" dirty="0">
                <a:latin typeface="Trebuchet MS"/>
                <a:cs typeface="Trebuchet MS"/>
              </a:rPr>
              <a:t>v</a:t>
            </a:r>
            <a:r>
              <a:rPr sz="2400" dirty="0">
                <a:latin typeface="Trebuchet MS"/>
                <a:cs typeface="Trebuchet MS"/>
              </a:rPr>
              <a:t>er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320481" y="1951581"/>
            <a:ext cx="323215" cy="960119"/>
            <a:chOff x="4320481" y="1951581"/>
            <a:chExt cx="323215" cy="960119"/>
          </a:xfrm>
        </p:grpSpPr>
        <p:sp>
          <p:nvSpPr>
            <p:cNvPr id="103" name="object 103"/>
            <p:cNvSpPr/>
            <p:nvPr/>
          </p:nvSpPr>
          <p:spPr>
            <a:xfrm>
              <a:off x="4333181" y="2294919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13102" y="2237012"/>
              <a:ext cx="116147" cy="117905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347311" y="2153504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7232" y="2095596"/>
              <a:ext cx="116147" cy="117906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4347311" y="2009487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7232" y="1951581"/>
              <a:ext cx="116147" cy="117906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4347311" y="243980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7232" y="2381893"/>
              <a:ext cx="116147" cy="117906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4339433" y="258555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19355" y="2527644"/>
              <a:ext cx="116146" cy="117906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4337253" y="2717304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7173" y="2659396"/>
              <a:ext cx="116147" cy="117906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347311" y="285120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5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27232" y="2793293"/>
              <a:ext cx="116147" cy="117906"/>
            </a:xfrm>
            <a:prstGeom prst="rect">
              <a:avLst/>
            </a:prstGeom>
          </p:spPr>
        </p:pic>
      </p:grpSp>
      <p:grpSp>
        <p:nvGrpSpPr>
          <p:cNvPr id="117" name="object 117"/>
          <p:cNvGrpSpPr/>
          <p:nvPr/>
        </p:nvGrpSpPr>
        <p:grpSpPr>
          <a:xfrm>
            <a:off x="3628166" y="4757282"/>
            <a:ext cx="323215" cy="940435"/>
            <a:chOff x="3628166" y="4757282"/>
            <a:chExt cx="323215" cy="940435"/>
          </a:xfrm>
        </p:grpSpPr>
        <p:sp>
          <p:nvSpPr>
            <p:cNvPr id="118" name="object 118"/>
            <p:cNvSpPr/>
            <p:nvPr/>
          </p:nvSpPr>
          <p:spPr>
            <a:xfrm>
              <a:off x="3653371" y="5215936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28166" y="5157390"/>
              <a:ext cx="116147" cy="117906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3667501" y="5074521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42296" y="5015974"/>
              <a:ext cx="116147" cy="117906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3667501" y="4930505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42296" y="4871958"/>
              <a:ext cx="116147" cy="117906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3667501" y="5360817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42296" y="5302271"/>
              <a:ext cx="116147" cy="117906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3659624" y="5506569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1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34420" y="5448023"/>
              <a:ext cx="116147" cy="117905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3657442" y="5638321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32238" y="5579774"/>
              <a:ext cx="116147" cy="117906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3667501" y="4815829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5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42296" y="4757282"/>
              <a:ext cx="116147" cy="117906"/>
            </a:xfrm>
            <a:prstGeom prst="rect">
              <a:avLst/>
            </a:prstGeom>
          </p:spPr>
        </p:pic>
      </p:grpSp>
      <p:grpSp>
        <p:nvGrpSpPr>
          <p:cNvPr id="132" name="object 132"/>
          <p:cNvGrpSpPr/>
          <p:nvPr/>
        </p:nvGrpSpPr>
        <p:grpSpPr>
          <a:xfrm>
            <a:off x="5792683" y="4424412"/>
            <a:ext cx="633730" cy="1366520"/>
            <a:chOff x="5792683" y="4424412"/>
            <a:chExt cx="633730" cy="1366520"/>
          </a:xfrm>
        </p:grpSpPr>
        <p:sp>
          <p:nvSpPr>
            <p:cNvPr id="133" name="object 133"/>
            <p:cNvSpPr/>
            <p:nvPr/>
          </p:nvSpPr>
          <p:spPr>
            <a:xfrm>
              <a:off x="6196998" y="5158062"/>
              <a:ext cx="211454" cy="9525"/>
            </a:xfrm>
            <a:custGeom>
              <a:avLst/>
              <a:gdLst/>
              <a:ahLst/>
              <a:cxnLst/>
              <a:rect l="l" t="t" r="r" b="b"/>
              <a:pathLst>
                <a:path w="211454" h="9525">
                  <a:moveTo>
                    <a:pt x="-12699" y="4610"/>
                  </a:moveTo>
                  <a:lnTo>
                    <a:pt x="224056" y="4610"/>
                  </a:lnTo>
                </a:path>
              </a:pathLst>
            </a:custGeom>
            <a:ln w="34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171817" y="5105078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98399" y="0"/>
                  </a:moveTo>
                  <a:lnTo>
                    <a:pt x="0" y="63303"/>
                  </a:lnTo>
                  <a:lnTo>
                    <a:pt x="103538" y="117796"/>
                  </a:lnTo>
                  <a:lnTo>
                    <a:pt x="111217" y="115413"/>
                  </a:lnTo>
                  <a:lnTo>
                    <a:pt x="117751" y="102999"/>
                  </a:lnTo>
                  <a:lnTo>
                    <a:pt x="115368" y="95319"/>
                  </a:lnTo>
                  <a:lnTo>
                    <a:pt x="50363" y="61106"/>
                  </a:lnTo>
                  <a:lnTo>
                    <a:pt x="112142" y="21361"/>
                  </a:lnTo>
                  <a:lnTo>
                    <a:pt x="113847" y="13503"/>
                  </a:lnTo>
                  <a:lnTo>
                    <a:pt x="106257" y="1705"/>
                  </a:lnTo>
                  <a:lnTo>
                    <a:pt x="98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805383" y="4437111"/>
              <a:ext cx="369570" cy="1341120"/>
            </a:xfrm>
            <a:custGeom>
              <a:avLst/>
              <a:gdLst/>
              <a:ahLst/>
              <a:cxnLst/>
              <a:rect l="l" t="t" r="r" b="b"/>
              <a:pathLst>
                <a:path w="369570" h="1341120">
                  <a:moveTo>
                    <a:pt x="369332" y="0"/>
                  </a:moveTo>
                  <a:lnTo>
                    <a:pt x="0" y="0"/>
                  </a:lnTo>
                  <a:lnTo>
                    <a:pt x="0" y="1340904"/>
                  </a:lnTo>
                  <a:lnTo>
                    <a:pt x="369332" y="1340904"/>
                  </a:lnTo>
                  <a:lnTo>
                    <a:pt x="369332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805383" y="4437112"/>
              <a:ext cx="369570" cy="1341120"/>
            </a:xfrm>
            <a:custGeom>
              <a:avLst/>
              <a:gdLst/>
              <a:ahLst/>
              <a:cxnLst/>
              <a:rect l="l" t="t" r="r" b="b"/>
              <a:pathLst>
                <a:path w="369570" h="1341120">
                  <a:moveTo>
                    <a:pt x="0" y="1340903"/>
                  </a:moveTo>
                  <a:lnTo>
                    <a:pt x="0" y="0"/>
                  </a:lnTo>
                  <a:lnTo>
                    <a:pt x="369332" y="0"/>
                  </a:lnTo>
                  <a:lnTo>
                    <a:pt x="369332" y="1340903"/>
                  </a:lnTo>
                  <a:lnTo>
                    <a:pt x="0" y="1340903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7" name="object 137"/>
          <p:cNvGrpSpPr/>
          <p:nvPr/>
        </p:nvGrpSpPr>
        <p:grpSpPr>
          <a:xfrm>
            <a:off x="2343417" y="4424412"/>
            <a:ext cx="698500" cy="1366520"/>
            <a:chOff x="2343417" y="4424412"/>
            <a:chExt cx="698500" cy="1366520"/>
          </a:xfrm>
        </p:grpSpPr>
        <p:sp>
          <p:nvSpPr>
            <p:cNvPr id="138" name="object 138"/>
            <p:cNvSpPr/>
            <p:nvPr/>
          </p:nvSpPr>
          <p:spPr>
            <a:xfrm>
              <a:off x="2743683" y="5227992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18479" y="5169445"/>
              <a:ext cx="116147" cy="117906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2757813" y="5086576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32609" y="5028030"/>
              <a:ext cx="116147" cy="117906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2757813" y="4942561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32609" y="4884014"/>
              <a:ext cx="116147" cy="117905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2757813" y="5372873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32609" y="5314327"/>
              <a:ext cx="116147" cy="117906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2749937" y="5518625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24732" y="5460079"/>
              <a:ext cx="116147" cy="117905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2747755" y="5650377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2550" y="5591830"/>
              <a:ext cx="116147" cy="117906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2757813" y="4827885"/>
              <a:ext cx="271145" cy="1905"/>
            </a:xfrm>
            <a:custGeom>
              <a:avLst/>
              <a:gdLst/>
              <a:ahLst/>
              <a:cxnLst/>
              <a:rect l="l" t="t" r="r" b="b"/>
              <a:pathLst>
                <a:path w="271144" h="1904">
                  <a:moveTo>
                    <a:pt x="0" y="0"/>
                  </a:moveTo>
                  <a:lnTo>
                    <a:pt x="270864" y="145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32609" y="4769338"/>
              <a:ext cx="116147" cy="117905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2356117" y="4437111"/>
              <a:ext cx="369570" cy="1341120"/>
            </a:xfrm>
            <a:custGeom>
              <a:avLst/>
              <a:gdLst/>
              <a:ahLst/>
              <a:cxnLst/>
              <a:rect l="l" t="t" r="r" b="b"/>
              <a:pathLst>
                <a:path w="369569" h="1341120">
                  <a:moveTo>
                    <a:pt x="369331" y="0"/>
                  </a:moveTo>
                  <a:lnTo>
                    <a:pt x="0" y="0"/>
                  </a:lnTo>
                  <a:lnTo>
                    <a:pt x="0" y="1340904"/>
                  </a:lnTo>
                  <a:lnTo>
                    <a:pt x="369331" y="1340904"/>
                  </a:lnTo>
                  <a:lnTo>
                    <a:pt x="369331" y="0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356117" y="4437112"/>
              <a:ext cx="369570" cy="1341120"/>
            </a:xfrm>
            <a:custGeom>
              <a:avLst/>
              <a:gdLst/>
              <a:ahLst/>
              <a:cxnLst/>
              <a:rect l="l" t="t" r="r" b="b"/>
              <a:pathLst>
                <a:path w="369569" h="1341120">
                  <a:moveTo>
                    <a:pt x="0" y="1340903"/>
                  </a:moveTo>
                  <a:lnTo>
                    <a:pt x="0" y="0"/>
                  </a:lnTo>
                  <a:lnTo>
                    <a:pt x="369331" y="0"/>
                  </a:lnTo>
                  <a:lnTo>
                    <a:pt x="369331" y="1340903"/>
                  </a:lnTo>
                  <a:lnTo>
                    <a:pt x="0" y="1340903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5854141" y="4466283"/>
            <a:ext cx="290830" cy="12712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Correct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CFO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5570840" y="5104212"/>
            <a:ext cx="249554" cy="118110"/>
            <a:chOff x="5570840" y="5104212"/>
            <a:chExt cx="249554" cy="118110"/>
          </a:xfrm>
        </p:grpSpPr>
        <p:sp>
          <p:nvSpPr>
            <p:cNvPr id="156" name="object 156"/>
            <p:cNvSpPr/>
            <p:nvPr/>
          </p:nvSpPr>
          <p:spPr>
            <a:xfrm>
              <a:off x="5596021" y="5157196"/>
              <a:ext cx="211454" cy="9525"/>
            </a:xfrm>
            <a:custGeom>
              <a:avLst/>
              <a:gdLst/>
              <a:ahLst/>
              <a:cxnLst/>
              <a:rect l="l" t="t" r="r" b="b"/>
              <a:pathLst>
                <a:path w="211454" h="9525">
                  <a:moveTo>
                    <a:pt x="-12699" y="4610"/>
                  </a:moveTo>
                  <a:lnTo>
                    <a:pt x="224056" y="4610"/>
                  </a:lnTo>
                </a:path>
              </a:pathLst>
            </a:custGeom>
            <a:ln w="34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570840" y="5104212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98399" y="0"/>
                  </a:moveTo>
                  <a:lnTo>
                    <a:pt x="0" y="63303"/>
                  </a:lnTo>
                  <a:lnTo>
                    <a:pt x="103538" y="117796"/>
                  </a:lnTo>
                  <a:lnTo>
                    <a:pt x="111217" y="115413"/>
                  </a:lnTo>
                  <a:lnTo>
                    <a:pt x="117750" y="102999"/>
                  </a:lnTo>
                  <a:lnTo>
                    <a:pt x="115368" y="95319"/>
                  </a:lnTo>
                  <a:lnTo>
                    <a:pt x="50361" y="61106"/>
                  </a:lnTo>
                  <a:lnTo>
                    <a:pt x="112140" y="21361"/>
                  </a:lnTo>
                  <a:lnTo>
                    <a:pt x="113846" y="13503"/>
                  </a:lnTo>
                  <a:lnTo>
                    <a:pt x="106257" y="1705"/>
                  </a:lnTo>
                  <a:lnTo>
                    <a:pt x="98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2404876" y="4510163"/>
            <a:ext cx="290830" cy="1202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track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2093807" y="5104212"/>
            <a:ext cx="249554" cy="118110"/>
            <a:chOff x="2093807" y="5104212"/>
            <a:chExt cx="249554" cy="118110"/>
          </a:xfrm>
        </p:grpSpPr>
        <p:sp>
          <p:nvSpPr>
            <p:cNvPr id="160" name="object 160"/>
            <p:cNvSpPr/>
            <p:nvPr/>
          </p:nvSpPr>
          <p:spPr>
            <a:xfrm>
              <a:off x="2118987" y="5157196"/>
              <a:ext cx="211454" cy="9525"/>
            </a:xfrm>
            <a:custGeom>
              <a:avLst/>
              <a:gdLst/>
              <a:ahLst/>
              <a:cxnLst/>
              <a:rect l="l" t="t" r="r" b="b"/>
              <a:pathLst>
                <a:path w="211455" h="9525">
                  <a:moveTo>
                    <a:pt x="-12699" y="4610"/>
                  </a:moveTo>
                  <a:lnTo>
                    <a:pt x="224056" y="4610"/>
                  </a:lnTo>
                </a:path>
              </a:pathLst>
            </a:custGeom>
            <a:ln w="34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093807" y="5104212"/>
              <a:ext cx="118110" cy="118110"/>
            </a:xfrm>
            <a:custGeom>
              <a:avLst/>
              <a:gdLst/>
              <a:ahLst/>
              <a:cxnLst/>
              <a:rect l="l" t="t" r="r" b="b"/>
              <a:pathLst>
                <a:path w="118110" h="118110">
                  <a:moveTo>
                    <a:pt x="98399" y="0"/>
                  </a:moveTo>
                  <a:lnTo>
                    <a:pt x="0" y="63303"/>
                  </a:lnTo>
                  <a:lnTo>
                    <a:pt x="103538" y="117796"/>
                  </a:lnTo>
                  <a:lnTo>
                    <a:pt x="111217" y="115413"/>
                  </a:lnTo>
                  <a:lnTo>
                    <a:pt x="117751" y="102999"/>
                  </a:lnTo>
                  <a:lnTo>
                    <a:pt x="115368" y="95319"/>
                  </a:lnTo>
                  <a:lnTo>
                    <a:pt x="50361" y="61106"/>
                  </a:lnTo>
                  <a:lnTo>
                    <a:pt x="112140" y="21361"/>
                  </a:lnTo>
                  <a:lnTo>
                    <a:pt x="113847" y="13503"/>
                  </a:lnTo>
                  <a:lnTo>
                    <a:pt x="106257" y="1705"/>
                  </a:lnTo>
                  <a:lnTo>
                    <a:pt x="983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6955-DA5E-A120-B75F-2F22D805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4872"/>
            <a:ext cx="8534400" cy="615553"/>
          </a:xfrm>
        </p:spPr>
        <p:txBody>
          <a:bodyPr/>
          <a:lstStyle/>
          <a:p>
            <a:pPr algn="ctr"/>
            <a:r>
              <a:rPr lang="en-US" dirty="0"/>
              <a:t>OFDM IFFT-FFT perspective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46F42-35AA-CC7A-B019-1C0AA7C3D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81" r="4167" b="26296"/>
          <a:stretch/>
        </p:blipFill>
        <p:spPr>
          <a:xfrm>
            <a:off x="0" y="1447801"/>
            <a:ext cx="8763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57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4872"/>
            <a:ext cx="8705088" cy="635000"/>
          </a:xfrm>
        </p:spPr>
        <p:txBody>
          <a:bodyPr/>
          <a:lstStyle/>
          <a:p>
            <a:pPr algn="ctr"/>
            <a:r>
              <a:rPr lang="en-US" dirty="0"/>
              <a:t>PAPR and its Reduction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PAPR</a:t>
            </a:r>
            <a:r>
              <a:rPr lang="en-US" dirty="0"/>
              <a:t> – Peak to Average Power Ratio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052" name="Object 19"/>
          <p:cNvGraphicFramePr>
            <a:graphicFrameLocks noChangeAspect="1"/>
          </p:cNvGraphicFramePr>
          <p:nvPr/>
        </p:nvGraphicFramePr>
        <p:xfrm>
          <a:off x="2819400" y="2133600"/>
          <a:ext cx="31194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1168400" progId="">
                  <p:embed/>
                </p:oleObj>
              </mc:Choice>
              <mc:Fallback>
                <p:oleObj name="Equation" r:id="rId2" imgW="3111500" imgH="1168400" progId="">
                  <p:embed/>
                  <p:pic>
                    <p:nvPicPr>
                      <p:cNvPr id="205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133600"/>
                        <a:ext cx="3119438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1066800" y="3429000"/>
            <a:ext cx="7790688" cy="32766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Envelope Fluctuation – Superposition of sub-carriers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Causes Power Amplifiers to Saturate –leads to Non-linear Distortion, Inter-modulation and Out-of Band Radiation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Increased Complexity of ADC and DAC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/>
              <a:t>Reduction is efficiency of RF amplifiers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 high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Spectral Spreading –  Adjacent Channel Interference 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CI) occurs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1DCFD-6E45-3292-EDB3-C16BF93D26FD}"/>
              </a:ext>
            </a:extLst>
          </p:cNvPr>
          <p:cNvSpPr txBox="1"/>
          <p:nvPr/>
        </p:nvSpPr>
        <p:spPr>
          <a:xfrm>
            <a:off x="201168" y="885984"/>
            <a:ext cx="861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1800" dirty="0"/>
              <a:t>Coherent addition of N signals of same phase produces a peak which is N times the average signal.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4872"/>
            <a:ext cx="8305800" cy="635000"/>
          </a:xfrm>
        </p:spPr>
        <p:txBody>
          <a:bodyPr/>
          <a:lstStyle/>
          <a:p>
            <a:r>
              <a:rPr lang="en-US" dirty="0"/>
              <a:t>Distribution of PAPR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2743200"/>
            <a:ext cx="7086600" cy="2971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en-US" sz="2800" dirty="0"/>
              <a:t> – Modulating symbol</a:t>
            </a:r>
          </a:p>
          <a:p>
            <a:pPr>
              <a:buNone/>
            </a:pPr>
            <a:r>
              <a:rPr lang="en-US" sz="2800" dirty="0"/>
              <a:t>N – No. of sub-carriers</a:t>
            </a:r>
          </a:p>
          <a:p>
            <a:pPr>
              <a:buNone/>
            </a:pPr>
            <a:r>
              <a:rPr lang="en-US" sz="2800" dirty="0"/>
              <a:t>For Large N, real/imaginary value of x(t) –Gaussian distributed </a:t>
            </a:r>
          </a:p>
          <a:p>
            <a:pPr>
              <a:buNone/>
            </a:pPr>
            <a:r>
              <a:rPr lang="en-US" sz="2800" dirty="0"/>
              <a:t>Amplitude – Rayleigh Distribution</a:t>
            </a:r>
          </a:p>
          <a:p>
            <a:pPr>
              <a:buNone/>
            </a:pPr>
            <a:r>
              <a:rPr lang="en-US" sz="2800" dirty="0"/>
              <a:t>Power Distribution – chi-square distribution</a:t>
            </a:r>
          </a:p>
          <a:p>
            <a:pPr>
              <a:buNone/>
            </a:pPr>
            <a:r>
              <a:rPr lang="en-US" sz="2800" dirty="0"/>
              <a:t>With zero mean and two degrees of freedom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05000"/>
            <a:ext cx="3048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3000" y="1295400"/>
            <a:ext cx="7010400" cy="68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 complex baseband signal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657600" y="5715000"/>
          <a:ext cx="1828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228600" progId="Equation.3">
                  <p:embed/>
                </p:oleObj>
              </mc:Choice>
              <mc:Fallback>
                <p:oleObj name="Equation" r:id="rId3" imgW="850900" imgH="22860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715000"/>
                        <a:ext cx="1828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3BBD-1649-EF7C-5595-623B3F8E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7D566-C296-F45C-71E8-C9010DE4D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534" y="1447800"/>
            <a:ext cx="7948930" cy="349630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FE3D7-6929-F04E-0848-BD05728C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361950"/>
            <a:ext cx="7191375" cy="6134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CD14D3-FA04-F97C-8091-7F03AD28EF58}"/>
                  </a:ext>
                </a:extLst>
              </p14:cNvPr>
              <p14:cNvContentPartPr/>
              <p14:nvPr/>
            </p14:nvContentPartPr>
            <p14:xfrm>
              <a:off x="1253880" y="519120"/>
              <a:ext cx="4322880" cy="4748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CD14D3-FA04-F97C-8091-7F03AD28E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4520" y="509760"/>
                <a:ext cx="4341600" cy="47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7370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9C72-D8A2-907B-7682-3F5C0C7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44872"/>
            <a:ext cx="8915400" cy="1231106"/>
          </a:xfrm>
        </p:spPr>
        <p:txBody>
          <a:bodyPr/>
          <a:lstStyle/>
          <a:p>
            <a:pPr algn="ctr"/>
            <a:r>
              <a:rPr lang="en-US" dirty="0"/>
              <a:t>Amplifier Characteristics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360B2-CD74-21D2-B37B-D2D39C41E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8597B-1726-5F2E-10C0-A19858347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29" y="1606737"/>
            <a:ext cx="70675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71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872"/>
            <a:ext cx="7620000" cy="635000"/>
          </a:xfrm>
        </p:spPr>
        <p:txBody>
          <a:bodyPr/>
          <a:lstStyle/>
          <a:p>
            <a:pPr algn="ctr"/>
            <a:r>
              <a:rPr lang="en-US" dirty="0"/>
              <a:t>PAPR Reduction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939" y="1828800"/>
            <a:ext cx="7948930" cy="48071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Distortion Techniques</a:t>
            </a:r>
          </a:p>
          <a:p>
            <a:pPr lvl="1"/>
            <a:r>
              <a:rPr lang="en-US" sz="2400" dirty="0"/>
              <a:t>Clipping</a:t>
            </a:r>
          </a:p>
          <a:p>
            <a:pPr lvl="1"/>
            <a:r>
              <a:rPr lang="en-US" sz="2400" dirty="0"/>
              <a:t>Peak Windowing</a:t>
            </a:r>
          </a:p>
          <a:p>
            <a:pPr lvl="1"/>
            <a:r>
              <a:rPr lang="en-US" sz="2400" dirty="0"/>
              <a:t>Peak Cancellation</a:t>
            </a:r>
          </a:p>
          <a:p>
            <a:r>
              <a:rPr lang="en-US" sz="2400" dirty="0">
                <a:latin typeface="+mn-lt"/>
              </a:rPr>
              <a:t>Coding</a:t>
            </a:r>
          </a:p>
          <a:p>
            <a:pPr lvl="1">
              <a:buNone/>
            </a:pPr>
            <a:r>
              <a:rPr lang="en-US" sz="2400" dirty="0"/>
              <a:t>Special FEC which exclude OFDM symbol with </a:t>
            </a:r>
          </a:p>
          <a:p>
            <a:pPr lvl="1">
              <a:buNone/>
            </a:pPr>
            <a:r>
              <a:rPr lang="en-US" sz="2400" dirty="0"/>
              <a:t>large PAPR</a:t>
            </a:r>
          </a:p>
          <a:p>
            <a:r>
              <a:rPr lang="en-US" sz="2400" dirty="0">
                <a:latin typeface="+mn-lt"/>
              </a:rPr>
              <a:t>Scrambling </a:t>
            </a:r>
          </a:p>
          <a:p>
            <a:pPr>
              <a:buNone/>
            </a:pPr>
            <a:r>
              <a:rPr lang="en-US" sz="2400" dirty="0">
                <a:latin typeface="+mn-lt"/>
              </a:rPr>
              <a:t>	Scramble OFDM to small PAPR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8A29-592D-F3B1-8BAE-628800E6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SC-FDMA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CB2F3-5727-3E30-AB5D-44A90D7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8915400" cy="5478423"/>
          </a:xfrm>
        </p:spPr>
        <p:txBody>
          <a:bodyPr/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SC-FDMA, which stands for Single-Carrier Frequency Division Multiple Access, can be employed to reduce the peak-to-average power ratio in an OFDM system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nsertion of an N-point FFT block before the N-point IFFT block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It can then be seen that the FFT and the IFFT cancel the effect of each other and the net output is the exact input symbol stream, i.e., corresponding to a single-carrier system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This drastically reduces the PAPR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PAPR of a single-carrier system is 0 dB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Instead of using an N-point FFT, one can use an M-point FFT, where M &lt; N, to reduce the PAPR, while still retaining the properties of the OFDM system</a:t>
            </a:r>
            <a:r>
              <a:rPr lang="en-US" sz="2400" dirty="0">
                <a:latin typeface="+mn-lt"/>
              </a:rPr>
              <a:t> </a:t>
            </a:r>
            <a:br>
              <a:rPr lang="en-US" sz="2800" dirty="0"/>
            </a:br>
            <a:br>
              <a:rPr lang="en-US" sz="2800" dirty="0">
                <a:latin typeface="+mn-lt"/>
              </a:rPr>
            </a:br>
            <a:endParaRPr lang="en-IN" sz="2800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C41351-C6CD-6B98-90F3-1460BE7F3270}"/>
                  </a:ext>
                </a:extLst>
              </p14:cNvPr>
              <p14:cNvContentPartPr/>
              <p14:nvPr/>
            </p14:nvContentPartPr>
            <p14:xfrm>
              <a:off x="3961080" y="2991960"/>
              <a:ext cx="2181240" cy="159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C41351-C6CD-6B98-90F3-1460BE7F32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1720" y="2982600"/>
                <a:ext cx="2199960" cy="16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85233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C223-9368-F016-B725-BEECD5E7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859CB-4EC4-0ED0-CF8D-959907E93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07AC8-A16A-EAF0-3D1E-DB497AC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1" y="988060"/>
            <a:ext cx="830580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977C6-DA5E-F0E5-0043-22B7BDC3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6" y="3885579"/>
            <a:ext cx="8124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71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18FA-D38E-2FC6-2054-EC7FC7BF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Examples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9BE30-C23C-B26B-3454-3AEBDE27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19201"/>
            <a:ext cx="8763000" cy="6894195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Q1. Consider a WiMAX system that operates with a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total number of subcarriers N = 256, with a bandwidth of 15.625 kHz per subcarrier.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Compute the BW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If coherence BW is 250 </a:t>
            </a:r>
            <a:r>
              <a:rPr lang="en-US" sz="2800" dirty="0" err="1">
                <a:solidFill>
                  <a:srgbClr val="000000"/>
                </a:solidFill>
                <a:latin typeface="+mn-lt"/>
              </a:rPr>
              <a:t>KHz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, what kind of fading will each subcarrier experience?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Compute the raw OFDM symbol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If WiMAX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employs a cyclic prefix that is 12.5% of the symbol time, compute the duration of the cyclic prefix, the number of samples in CP, and the loss in spectral efficiency.</a:t>
            </a:r>
            <a:br>
              <a:rPr lang="en-US" sz="2800" dirty="0">
                <a:latin typeface="+mn-lt"/>
              </a:rPr>
            </a:b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endParaRPr lang="en-US" sz="2800" dirty="0">
              <a:solidFill>
                <a:srgbClr val="000000"/>
              </a:solidFill>
              <a:latin typeface="+mn-lt"/>
            </a:endParaRPr>
          </a:p>
          <a:p>
            <a:br>
              <a:rPr lang="en-US" sz="2800" dirty="0">
                <a:latin typeface="+mn-lt"/>
              </a:rPr>
            </a:br>
            <a:endParaRPr lang="en-I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03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0762-9F54-7168-1CC4-5D3676E0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44872"/>
            <a:ext cx="8915400" cy="1107996"/>
          </a:xfrm>
        </p:spPr>
        <p:txBody>
          <a:bodyPr/>
          <a:lstStyle/>
          <a:p>
            <a:pPr algn="ctr"/>
            <a:r>
              <a:rPr lang="en-US" sz="3600" dirty="0"/>
              <a:t>Composite Signal Received &amp; Orthogonality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5AE6C-B7BA-106B-16FB-A11031B6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317863"/>
            <a:ext cx="6686550" cy="391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C3401-69B6-34B9-D714-B6C76811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69" y="5222478"/>
            <a:ext cx="42672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292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6255E-F321-F2B5-79CA-C700C0A6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441960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75843-C154-0801-9908-33FB996D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1" y="2336800"/>
            <a:ext cx="4445000" cy="531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52572-D811-8360-4C4E-8FF3F54E2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" y="2959100"/>
            <a:ext cx="5171440" cy="1067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30D269-1495-2AA7-0CDB-D06AFE9F5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5792"/>
            <a:ext cx="5684598" cy="20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4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434D-A863-14D3-FD20-9E25393F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01CD-C8E4-C765-73DF-406428E4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4367349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99663-842D-61E0-90CB-106D171B5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84" y="3886200"/>
            <a:ext cx="4031916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CD33EA-F8B0-B29C-FFFD-76CE8188E6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3" r="4294"/>
          <a:stretch/>
        </p:blipFill>
        <p:spPr>
          <a:xfrm>
            <a:off x="4768669" y="1828800"/>
            <a:ext cx="4170116" cy="26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14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0E2C-01D4-A5A7-1EF4-F3458FEA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B4C9-0850-7EB2-45DA-A2406561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7948930" cy="5416868"/>
          </a:xfrm>
        </p:spPr>
        <p:txBody>
          <a:bodyPr/>
          <a:lstStyle/>
          <a:p>
            <a:r>
              <a:rPr lang="en-US" sz="2200" dirty="0"/>
              <a:t>Q2. Consider an OFDM system with total passband bandwidth B = 5 MHz with N = 512 subcarriers. The channel has a maximum delay spread of Td = 4 </a:t>
            </a:r>
            <a:r>
              <a:rPr lang="en-US" sz="2200" dirty="0" err="1"/>
              <a:t>μs</a:t>
            </a:r>
            <a:r>
              <a:rPr lang="en-US" sz="2200" dirty="0"/>
              <a:t>. Answer the questions that follow. </a:t>
            </a:r>
          </a:p>
          <a:p>
            <a:pPr marL="342900" indent="-342900">
              <a:buAutoNum type="alphaLcParenBoth"/>
            </a:pPr>
            <a:r>
              <a:rPr lang="en-US" sz="2200" dirty="0"/>
              <a:t>What is the symbol time of a corresponding single-carrier system? </a:t>
            </a:r>
          </a:p>
          <a:p>
            <a:pPr marL="342900" indent="-342900">
              <a:buAutoNum type="alphaLcParenBoth"/>
            </a:pPr>
            <a:r>
              <a:rPr lang="en-US" sz="2200" dirty="0"/>
              <a:t>What is the sample time of the OFDM system and the raw symbol time without the cyclic prefix? </a:t>
            </a:r>
          </a:p>
          <a:p>
            <a:pPr marL="342900" indent="-342900">
              <a:buAutoNum type="alphaLcParenBoth"/>
            </a:pPr>
            <a:r>
              <a:rPr lang="en-US" sz="2200" dirty="0"/>
              <a:t>What is the minimum number of samples required in the cyclic prefix?</a:t>
            </a:r>
          </a:p>
          <a:p>
            <a:pPr marL="342900" indent="-342900">
              <a:buAutoNum type="alphaLcParenBoth"/>
            </a:pPr>
            <a:r>
              <a:rPr lang="en-US" sz="2200" dirty="0"/>
              <a:t>If the length of the cyclic prefix is twice the required minimum calculated above, what is the total OFDM symbol time? </a:t>
            </a:r>
          </a:p>
          <a:p>
            <a:pPr marL="342900" indent="-342900">
              <a:buAutoNum type="alphaLcParenBoth"/>
            </a:pPr>
            <a:r>
              <a:rPr lang="en-US" sz="2200" dirty="0"/>
              <a:t>What is the loss in efficiency due to the overhead of the cyclic prefix? </a:t>
            </a:r>
          </a:p>
          <a:p>
            <a:pPr marL="342900" indent="-342900">
              <a:buAutoNum type="alphaLcParenBoth"/>
            </a:pPr>
            <a:r>
              <a:rPr lang="en-US" sz="2200" dirty="0"/>
              <a:t>If the modulation employed is 16-QAM, what is the effective bit rate of the above OFDM system? </a:t>
            </a:r>
          </a:p>
          <a:p>
            <a:pPr marL="342900" indent="-342900">
              <a:buAutoNum type="alphaLcParenBoth"/>
            </a:pPr>
            <a:r>
              <a:rPr lang="en-US" sz="2200" dirty="0"/>
              <a:t>At a carrier frequency of fc = 2.4 GHz, what is the maximum possible velocity of a mobile for the system to be able to function?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71375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9AE9C-1A19-0580-77ED-7117ABA7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20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97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AFBA-8777-24B9-7C16-2987E2D3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48F50-0570-E1AE-EA26-D512444D7D71}"/>
              </a:ext>
            </a:extLst>
          </p:cNvPr>
          <p:cNvSpPr txBox="1"/>
          <p:nvPr/>
        </p:nvSpPr>
        <p:spPr>
          <a:xfrm>
            <a:off x="266699" y="1720840"/>
            <a:ext cx="8610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IEEE 802.11ad is a WLAN standard operating at 60GHz. It has a much wider bandwidth than previous WLAN standards in lower-frequency bands. Four PHY formats are defined in IEEE 802.11ad, and one of them uses OFDM. The system uses a bandwidth of 1880MHz, with 512 subcarriers and a fixed 25% cyclic prefix. Now compute the following: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What is the sample period duration assuming sampling at the Nyquist rate?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What is the subcarrier spacing?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What is the duration of the guard interval?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What is the OFDM symbol period duration?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the standard among the 512 subcarriers, only 336 are used as data subcarriers. Assuming we use code rate 1/2 and QPSK modulation, compute the maximum data rate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5810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3C99B5-6EE9-8C6E-26CF-B70450F14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646"/>
            <a:ext cx="9144000" cy="42127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3E6571-3318-37D7-F336-39AB4609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4475"/>
            <a:ext cx="8610599" cy="1846659"/>
          </a:xfrm>
        </p:spPr>
        <p:txBody>
          <a:bodyPr/>
          <a:lstStyle/>
          <a:p>
            <a:r>
              <a:rPr lang="en-IN" dirty="0"/>
              <a:t>Multi-carrier modulation transmitter</a:t>
            </a:r>
          </a:p>
        </p:txBody>
      </p:sp>
    </p:spTree>
    <p:extLst>
      <p:ext uri="{BB962C8B-B14F-4D97-AF65-F5344CB8AC3E}">
        <p14:creationId xmlns:p14="http://schemas.microsoft.com/office/powerpoint/2010/main" val="347702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E525-87FD-B4E8-241F-8ACA61D0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4872"/>
            <a:ext cx="8534400" cy="1013537"/>
          </a:xfrm>
        </p:spPr>
        <p:txBody>
          <a:bodyPr/>
          <a:lstStyle/>
          <a:p>
            <a:r>
              <a:rPr lang="en-IN" dirty="0"/>
              <a:t>Multi-carrier modulation receiver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509D5-C1C3-66E6-203B-9B35F74D0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79BB4-85AD-0DA3-5CB3-24FAB9F4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409"/>
            <a:ext cx="9144000" cy="43411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C07DD8-4365-04C7-0B70-21BB7D0F525B}"/>
                  </a:ext>
                </a:extLst>
              </p14:cNvPr>
              <p14:cNvContentPartPr/>
              <p14:nvPr/>
            </p14:nvContentPartPr>
            <p14:xfrm>
              <a:off x="7507440" y="2844000"/>
              <a:ext cx="767160" cy="552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C07DD8-4365-04C7-0B70-21BB7D0F52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8080" y="2834640"/>
                <a:ext cx="785880" cy="5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80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A880-8F3D-8370-C80A-319BA3CA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4872"/>
            <a:ext cx="8229600" cy="615553"/>
          </a:xfrm>
        </p:spPr>
        <p:txBody>
          <a:bodyPr/>
          <a:lstStyle/>
          <a:p>
            <a:pPr algn="ctr"/>
            <a:r>
              <a:rPr lang="en-US" dirty="0"/>
              <a:t>Symbol Rate of MCM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721D9-F69B-353E-FBE0-BD6E9536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334" y="1447800"/>
            <a:ext cx="8470265" cy="5663089"/>
          </a:xfrm>
        </p:spPr>
        <p:txBody>
          <a:bodyPr/>
          <a:lstStyle/>
          <a:p>
            <a:r>
              <a:rPr lang="en-US" sz="3200" dirty="0"/>
              <a:t>N symbols using N subcarriers</a:t>
            </a:r>
          </a:p>
          <a:p>
            <a:r>
              <a:rPr lang="en-US" sz="3200" dirty="0"/>
              <a:t>Each with a rate B/N</a:t>
            </a:r>
          </a:p>
          <a:p>
            <a:r>
              <a:rPr lang="en-US" sz="3200" dirty="0"/>
              <a:t>Or time duration N/B</a:t>
            </a:r>
          </a:p>
          <a:p>
            <a:endParaRPr lang="en-US" sz="3200" dirty="0"/>
          </a:p>
          <a:p>
            <a:r>
              <a:rPr lang="en-US" sz="3200" dirty="0"/>
              <a:t>Net rate : N/(N/B)= B</a:t>
            </a:r>
          </a:p>
          <a:p>
            <a:endParaRPr lang="en-US" sz="3200" dirty="0"/>
          </a:p>
          <a:p>
            <a:r>
              <a:rPr lang="en-US" sz="3200" dirty="0"/>
              <a:t>Overall Symbol rate of MCM= Symbol rate of SCM</a:t>
            </a:r>
          </a:p>
          <a:p>
            <a:endParaRPr lang="en-US" sz="3200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The single-carrier system transmits each symbol in time </a:t>
            </a:r>
            <a:r>
              <a:rPr lang="en-US" sz="2400" dirty="0">
                <a:solidFill>
                  <a:srgbClr val="000000"/>
                </a:solidFill>
                <a:latin typeface="Generic139-Regular"/>
              </a:rPr>
              <a:t>1/B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, while the MCM system transmits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6-Regular"/>
              </a:rPr>
              <a:t>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5-Regular"/>
              </a:rPr>
              <a:t>symbols in parallel in time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Generic139-Regular"/>
              </a:rPr>
              <a:t>N/B</a:t>
            </a:r>
            <a:r>
              <a:rPr lang="en-US" sz="2400" dirty="0"/>
              <a:t> </a:t>
            </a:r>
            <a:br>
              <a:rPr lang="en-US" sz="3200" dirty="0"/>
            </a:b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699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13054</TotalTime>
  <Words>2922</Words>
  <Application>Microsoft Office PowerPoint</Application>
  <PresentationFormat>On-screen Show (4:3)</PresentationFormat>
  <Paragraphs>507</Paragraphs>
  <Slides>64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88" baseType="lpstr">
      <vt:lpstr>SimSun</vt:lpstr>
      <vt:lpstr>Arial</vt:lpstr>
      <vt:lpstr>Arial MT</vt:lpstr>
      <vt:lpstr>Calibri</vt:lpstr>
      <vt:lpstr>Cambria</vt:lpstr>
      <vt:lpstr>Generic135-Regular</vt:lpstr>
      <vt:lpstr>Generic136-Regular</vt:lpstr>
      <vt:lpstr>Generic137-Regular</vt:lpstr>
      <vt:lpstr>Generic138-Regular</vt:lpstr>
      <vt:lpstr>Generic139-Regular</vt:lpstr>
      <vt:lpstr>Generic141-Regular</vt:lpstr>
      <vt:lpstr>Generic147-Regular</vt:lpstr>
      <vt:lpstr>Lucida Grande</vt:lpstr>
      <vt:lpstr>Lucida Sans Unicode</vt:lpstr>
      <vt:lpstr>Segoe UI Symbol</vt:lpstr>
      <vt:lpstr>source-serif-pro</vt:lpstr>
      <vt:lpstr>Symbol</vt:lpstr>
      <vt:lpstr>Times New Roman</vt:lpstr>
      <vt:lpstr>Trebuchet MS</vt:lpstr>
      <vt:lpstr>Wingdings</vt:lpstr>
      <vt:lpstr>Wingdings 2</vt:lpstr>
      <vt:lpstr>Office Theme</vt:lpstr>
      <vt:lpstr>Equation</vt:lpstr>
      <vt:lpstr>VISIO</vt:lpstr>
      <vt:lpstr>Orthogonal Frequency Division  Modulation (OFDM)</vt:lpstr>
      <vt:lpstr>Basic Concept of OFDM</vt:lpstr>
      <vt:lpstr>Single Carrier Systems</vt:lpstr>
      <vt:lpstr>Multi  Carrier Systems</vt:lpstr>
      <vt:lpstr>Composite Signal Transmitted and Received</vt:lpstr>
      <vt:lpstr>Composite Signal Received &amp; Orthogonality</vt:lpstr>
      <vt:lpstr>Multi-carrier modulation transmitter</vt:lpstr>
      <vt:lpstr>Multi-carrier modulation receiver</vt:lpstr>
      <vt:lpstr>Symbol Rate of MCM system</vt:lpstr>
      <vt:lpstr>Why OFDM is better? t</vt:lpstr>
      <vt:lpstr>Simple Example</vt:lpstr>
      <vt:lpstr>Importance of Orthogonality</vt:lpstr>
      <vt:lpstr>Multicarrier communications</vt:lpstr>
      <vt:lpstr>OFDM- Basic Concept</vt:lpstr>
      <vt:lpstr>Difference between FDM and OFDM</vt:lpstr>
      <vt:lpstr>Spectra of OFDM signal</vt:lpstr>
      <vt:lpstr>Modulation or Multiplexing?</vt:lpstr>
      <vt:lpstr>MCM to OFDM</vt:lpstr>
      <vt:lpstr>Orthogonal Frequency Division Modulation</vt:lpstr>
      <vt:lpstr>OFDM Transmitter and Receiver -Level 1</vt:lpstr>
      <vt:lpstr>PowerPoint Presentation</vt:lpstr>
      <vt:lpstr>PowerPoint Presentation</vt:lpstr>
      <vt:lpstr>PowerPoint Presentation</vt:lpstr>
      <vt:lpstr>PowerPoint Presentation</vt:lpstr>
      <vt:lpstr>Example</vt:lpstr>
      <vt:lpstr>Multi-Path Effect</vt:lpstr>
      <vt:lpstr>PowerPoint Presentation</vt:lpstr>
      <vt:lpstr>Frequency Selective Fading</vt:lpstr>
      <vt:lpstr>Inter Symbol Interference (ISI)</vt:lpstr>
      <vt:lpstr>Inter Symbol Interference</vt:lpstr>
      <vt:lpstr>Inter Carrier Interference</vt:lpstr>
      <vt:lpstr>OFDM symbol with cyclic extension</vt:lpstr>
      <vt:lpstr>OFDM – Two –ray multipath channel</vt:lpstr>
      <vt:lpstr>16-QAM constellation for 48  sub-carrier OFDM link</vt:lpstr>
      <vt:lpstr>Cyclic Prefix (CP)</vt:lpstr>
      <vt:lpstr>Cyclic Prefix (CP)</vt:lpstr>
      <vt:lpstr>Cyclic Prefix (CP)</vt:lpstr>
      <vt:lpstr>Cyclic Prefix</vt:lpstr>
      <vt:lpstr>OFDM Diagram-Level 2</vt:lpstr>
      <vt:lpstr>Impact of Cyclic Prefix on Data Rate  </vt:lpstr>
      <vt:lpstr>PowerPoint Presentation</vt:lpstr>
      <vt:lpstr>Interleaving</vt:lpstr>
      <vt:lpstr>Pilot Insertion</vt:lpstr>
      <vt:lpstr>Pilots – Block of 9 OFDM symbols with 16 sub-carriers</vt:lpstr>
      <vt:lpstr>Complete OFDM Transceiver</vt:lpstr>
      <vt:lpstr>Unoccupied Subcarriers</vt:lpstr>
      <vt:lpstr>Synchronization</vt:lpstr>
      <vt:lpstr>Carrier Frequency Offset (CFO)</vt:lpstr>
      <vt:lpstr>Frequency Errors</vt:lpstr>
      <vt:lpstr>OFDM Diagram</vt:lpstr>
      <vt:lpstr>OFDM IFFT-FFT perspective</vt:lpstr>
      <vt:lpstr>PAPR and its Reduction Methods</vt:lpstr>
      <vt:lpstr>Distribution of PAPR</vt:lpstr>
      <vt:lpstr>PowerPoint Presentation</vt:lpstr>
      <vt:lpstr>Amplifier Characteristics </vt:lpstr>
      <vt:lpstr>PAPR Reduction Techniques</vt:lpstr>
      <vt:lpstr>SC-FDMA</vt:lpstr>
      <vt:lpstr>PowerPoint Presentation</vt:lpstr>
      <vt:lpstr>Solved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Orthogonal Frequency Division  Modulation (OFDM)</dc:title>
  <dc:creator>Sangeetha RG</dc:creator>
  <cp:lastModifiedBy>Rahul Karthik</cp:lastModifiedBy>
  <cp:revision>39</cp:revision>
  <dcterms:created xsi:type="dcterms:W3CDTF">2023-03-27T08:53:10Z</dcterms:created>
  <dcterms:modified xsi:type="dcterms:W3CDTF">2024-05-05T03:27:35Z</dcterms:modified>
</cp:coreProperties>
</file>