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384" r:id="rId2"/>
    <p:sldId id="265" r:id="rId3"/>
    <p:sldId id="267" r:id="rId4"/>
    <p:sldId id="268" r:id="rId5"/>
    <p:sldId id="269" r:id="rId6"/>
    <p:sldId id="271" r:id="rId7"/>
    <p:sldId id="272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85" r:id="rId18"/>
    <p:sldId id="287" r:id="rId19"/>
    <p:sldId id="288" r:id="rId20"/>
    <p:sldId id="273" r:id="rId21"/>
    <p:sldId id="296" r:id="rId22"/>
    <p:sldId id="298" r:id="rId23"/>
    <p:sldId id="302" r:id="rId24"/>
    <p:sldId id="299" r:id="rId25"/>
    <p:sldId id="387" r:id="rId26"/>
    <p:sldId id="385" r:id="rId27"/>
    <p:sldId id="386" r:id="rId28"/>
    <p:sldId id="290" r:id="rId29"/>
    <p:sldId id="390" r:id="rId30"/>
    <p:sldId id="388" r:id="rId31"/>
    <p:sldId id="389" r:id="rId32"/>
    <p:sldId id="3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arthik" userId="6610c6a7b11086f3" providerId="LiveId" clId="{0CD20DB8-3829-46BF-B7CF-422B927BCCEE}"/>
    <pc:docChg chg="modSld">
      <pc:chgData name="Rahul Karthik" userId="6610c6a7b11086f3" providerId="LiveId" clId="{0CD20DB8-3829-46BF-B7CF-422B927BCCEE}" dt="2024-05-05T03:06:40.834" v="1" actId="1035"/>
      <pc:docMkLst>
        <pc:docMk/>
      </pc:docMkLst>
      <pc:sldChg chg="modSp mod">
        <pc:chgData name="Rahul Karthik" userId="6610c6a7b11086f3" providerId="LiveId" clId="{0CD20DB8-3829-46BF-B7CF-422B927BCCEE}" dt="2024-05-05T03:06:40.834" v="1" actId="1035"/>
        <pc:sldMkLst>
          <pc:docMk/>
          <pc:sldMk cId="529809821" sldId="385"/>
        </pc:sldMkLst>
        <pc:picChg chg="mod">
          <ac:chgData name="Rahul Karthik" userId="6610c6a7b11086f3" providerId="LiveId" clId="{0CD20DB8-3829-46BF-B7CF-422B927BCCEE}" dt="2024-05-05T03:06:40.834" v="1" actId="1035"/>
          <ac:picMkLst>
            <pc:docMk/>
            <pc:sldMk cId="529809821" sldId="385"/>
            <ac:picMk id="8" creationId="{F1FC96AB-B892-ECBB-1099-F08921AE8D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A7B09-BA3B-4D0A-9B8B-A4DF587DBBB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0C450-890F-4451-99DA-678F082F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23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B7222-EFDE-4F40-85A0-8BA53019AE1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1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B7222-EFDE-4F40-85A0-8BA53019AE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2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FBEE0EF7-01BA-448B-A926-B050C332268C}" type="slidenum">
              <a:rPr lang="en-US" altLang="zh-TW" smtClean="0">
                <a:latin typeface="Arial" charset="0"/>
              </a:rPr>
              <a:pPr eaLnBrk="1" hangingPunct="1"/>
              <a:t>21</a:t>
            </a:fld>
            <a:endParaRPr lang="en-US" altLang="zh-TW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0FE7BC95-5E9E-47C6-8DD0-9C656E84441E}" type="slidenum">
              <a:rPr lang="en-US" altLang="zh-TW" smtClean="0">
                <a:latin typeface="Arial" charset="0"/>
              </a:rPr>
              <a:pPr eaLnBrk="1" hangingPunct="1"/>
              <a:t>22</a:t>
            </a:fld>
            <a:endParaRPr lang="en-US" altLang="zh-TW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76F557BE-353D-42A9-AAB2-EB1C9AB95177}" type="slidenum">
              <a:rPr lang="en-US" altLang="zh-TW" smtClean="0">
                <a:latin typeface="Arial" charset="0"/>
              </a:rPr>
              <a:pPr eaLnBrk="1" hangingPunct="1"/>
              <a:t>23</a:t>
            </a:fld>
            <a:endParaRPr lang="en-US" altLang="zh-TW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4CEE6178-C102-46C0-BD14-36F59F4E4CFC}" type="slidenum">
              <a:rPr lang="en-US" altLang="zh-TW" smtClean="0">
                <a:latin typeface="Arial" charset="0"/>
              </a:rPr>
              <a:pPr eaLnBrk="1" hangingPunct="1"/>
              <a:t>24</a:t>
            </a:fld>
            <a:endParaRPr lang="en-US" altLang="zh-TW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7669" y="1480473"/>
            <a:ext cx="10551283" cy="1365308"/>
          </a:xfrm>
          <a:custGeom>
            <a:avLst/>
            <a:gdLst/>
            <a:ahLst/>
            <a:cxnLst/>
            <a:rect l="l" t="t" r="r" b="b"/>
            <a:pathLst>
              <a:path w="3989704" h="688975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38098"/>
                </a:lnTo>
                <a:lnTo>
                  <a:pt x="4013" y="657834"/>
                </a:lnTo>
                <a:lnTo>
                  <a:pt x="14922" y="673989"/>
                </a:lnTo>
                <a:lnTo>
                  <a:pt x="31076" y="684898"/>
                </a:lnTo>
                <a:lnTo>
                  <a:pt x="50812" y="688911"/>
                </a:lnTo>
                <a:lnTo>
                  <a:pt x="3938854" y="688911"/>
                </a:lnTo>
                <a:lnTo>
                  <a:pt x="3958577" y="684898"/>
                </a:lnTo>
                <a:lnTo>
                  <a:pt x="3974731" y="673989"/>
                </a:lnTo>
                <a:lnTo>
                  <a:pt x="3985653" y="657834"/>
                </a:lnTo>
                <a:lnTo>
                  <a:pt x="3989654" y="638098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pPr defTabSz="914400"/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2746" y="1584935"/>
            <a:ext cx="5906502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1089-AA32-4E8B-9A48-CC5F695956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5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1294" y="1407486"/>
            <a:ext cx="9620932" cy="400110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5225-5EF8-483A-9B28-15B1CC6C69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1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1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1474-4C98-4717-AA47-C0680A9E32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3E865-E114-4DC0-A8A2-320F9BFAF1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220C-42EE-4CD0-B9B0-A5664BA45E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6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15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1277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1277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77940"/>
            <a:ext cx="2804160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78241" y="6377940"/>
            <a:ext cx="2804160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EDDEE-8744-4D1C-BCAD-4B09572153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8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1661-F459-4333-8849-5F8C8400F93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98BF-C920-4117-A993-9D06F5497CBD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4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1661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1661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1661-F459-4333-8849-5F8C8400F93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98BF-C920-4117-A993-9D06F5497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1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215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667" y="981075"/>
            <a:ext cx="5232400" cy="1277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267" y="981075"/>
            <a:ext cx="5232400" cy="1277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576C6-6AA9-4DEF-9376-029519A1F3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10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0"/>
            <a:ext cx="12186962" cy="702159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pPr defTabSz="914400"/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1294" y="1407486"/>
            <a:ext cx="962093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30332" y="6607185"/>
            <a:ext cx="171124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 defTabSz="914400">
              <a:spcBef>
                <a:spcPts val="142"/>
              </a:spcBef>
            </a:pPr>
            <a:endParaRPr lang="en-IN" kern="0" spc="94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7BCA6C0-4C0A-43C6-AC69-08F256A818E9}" type="datetime1">
              <a:rPr lang="en-US" sz="1800" kern="0" smtClean="0">
                <a:solidFill>
                  <a:prstClr val="black">
                    <a:tint val="75000"/>
                  </a:prstClr>
                </a:solidFill>
              </a:rPr>
              <a:t>5/5/2024</a:t>
            </a:fld>
            <a:endParaRPr lang="en-US" sz="180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sz="1800" ker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sz="1800" ker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1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79129">
        <a:defRPr>
          <a:latin typeface="+mn-lt"/>
          <a:ea typeface="+mn-ea"/>
          <a:cs typeface="+mn-cs"/>
        </a:defRPr>
      </a:lvl2pPr>
      <a:lvl3pPr marL="2158258">
        <a:defRPr>
          <a:latin typeface="+mn-lt"/>
          <a:ea typeface="+mn-ea"/>
          <a:cs typeface="+mn-cs"/>
        </a:defRPr>
      </a:lvl3pPr>
      <a:lvl4pPr marL="3237387">
        <a:defRPr>
          <a:latin typeface="+mn-lt"/>
          <a:ea typeface="+mn-ea"/>
          <a:cs typeface="+mn-cs"/>
        </a:defRPr>
      </a:lvl4pPr>
      <a:lvl5pPr marL="4316517">
        <a:defRPr>
          <a:latin typeface="+mn-lt"/>
          <a:ea typeface="+mn-ea"/>
          <a:cs typeface="+mn-cs"/>
        </a:defRPr>
      </a:lvl5pPr>
      <a:lvl6pPr marL="5395646">
        <a:defRPr>
          <a:latin typeface="+mn-lt"/>
          <a:ea typeface="+mn-ea"/>
          <a:cs typeface="+mn-cs"/>
        </a:defRPr>
      </a:lvl6pPr>
      <a:lvl7pPr marL="6474775">
        <a:defRPr>
          <a:latin typeface="+mn-lt"/>
          <a:ea typeface="+mn-ea"/>
          <a:cs typeface="+mn-cs"/>
        </a:defRPr>
      </a:lvl7pPr>
      <a:lvl8pPr marL="7553904">
        <a:defRPr>
          <a:latin typeface="+mn-lt"/>
          <a:ea typeface="+mn-ea"/>
          <a:cs typeface="+mn-cs"/>
        </a:defRPr>
      </a:lvl8pPr>
      <a:lvl9pPr marL="863303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79129">
        <a:defRPr>
          <a:latin typeface="+mn-lt"/>
          <a:ea typeface="+mn-ea"/>
          <a:cs typeface="+mn-cs"/>
        </a:defRPr>
      </a:lvl2pPr>
      <a:lvl3pPr marL="2158258">
        <a:defRPr>
          <a:latin typeface="+mn-lt"/>
          <a:ea typeface="+mn-ea"/>
          <a:cs typeface="+mn-cs"/>
        </a:defRPr>
      </a:lvl3pPr>
      <a:lvl4pPr marL="3237387">
        <a:defRPr>
          <a:latin typeface="+mn-lt"/>
          <a:ea typeface="+mn-ea"/>
          <a:cs typeface="+mn-cs"/>
        </a:defRPr>
      </a:lvl4pPr>
      <a:lvl5pPr marL="4316517">
        <a:defRPr>
          <a:latin typeface="+mn-lt"/>
          <a:ea typeface="+mn-ea"/>
          <a:cs typeface="+mn-cs"/>
        </a:defRPr>
      </a:lvl5pPr>
      <a:lvl6pPr marL="5395646">
        <a:defRPr>
          <a:latin typeface="+mn-lt"/>
          <a:ea typeface="+mn-ea"/>
          <a:cs typeface="+mn-cs"/>
        </a:defRPr>
      </a:lvl6pPr>
      <a:lvl7pPr marL="6474775">
        <a:defRPr>
          <a:latin typeface="+mn-lt"/>
          <a:ea typeface="+mn-ea"/>
          <a:cs typeface="+mn-cs"/>
        </a:defRPr>
      </a:lvl7pPr>
      <a:lvl8pPr marL="7553904">
        <a:defRPr>
          <a:latin typeface="+mn-lt"/>
          <a:ea typeface="+mn-ea"/>
          <a:cs typeface="+mn-cs"/>
        </a:defRPr>
      </a:lvl8pPr>
      <a:lvl9pPr marL="863303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05DF79-0297-00FC-4E33-9AF9DA56D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775" y="1584935"/>
            <a:ext cx="9839325" cy="1231106"/>
          </a:xfrm>
        </p:spPr>
        <p:txBody>
          <a:bodyPr/>
          <a:lstStyle/>
          <a:p>
            <a:pPr algn="ctr"/>
            <a:r>
              <a:rPr lang="en-US" sz="3200" dirty="0"/>
              <a:t>MODULE 5</a:t>
            </a:r>
            <a:br>
              <a:rPr lang="en-US" sz="4800" dirty="0"/>
            </a:br>
            <a:r>
              <a:rPr lang="en-US" sz="4800" dirty="0"/>
              <a:t> </a:t>
            </a:r>
            <a:r>
              <a:rPr lang="en-IN" sz="4000" b="1" i="0" u="none" strike="noStrike" baseline="0" dirty="0">
                <a:latin typeface="Arial-BoldMT"/>
              </a:rPr>
              <a:t>Diversity Techniques</a:t>
            </a:r>
            <a:endParaRPr lang="en-IN" sz="4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4204A61-60DD-97D6-9C4E-F35B250BBD5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D7E6B-C2C0-DA6B-821F-D91E8E1D91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9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Frequency</a:t>
            </a:r>
            <a:r>
              <a:rPr lang="en-IN" spc="-25" dirty="0"/>
              <a:t> </a:t>
            </a:r>
            <a:r>
              <a:rPr lang="en-IN" spc="-5" dirty="0"/>
              <a:t>Diversity</a:t>
            </a:r>
            <a:r>
              <a:rPr lang="en-IN" spc="-20" dirty="0"/>
              <a:t> </a:t>
            </a:r>
            <a:r>
              <a:rPr lang="en-IN" spc="-5" dirty="0"/>
              <a:t>(1)</a:t>
            </a:r>
            <a:endParaRPr lang="en-IN" dirty="0"/>
          </a:p>
        </p:txBody>
      </p:sp>
      <p:pic>
        <p:nvPicPr>
          <p:cNvPr id="4" name="object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03712" y="1484784"/>
            <a:ext cx="5184576" cy="2247528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1991544" y="4005065"/>
            <a:ext cx="8424936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749300" algn="l"/>
                <a:tab pos="749935" algn="l"/>
                <a:tab pos="2861310" algn="l"/>
              </a:tabLst>
            </a:pP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Replicas sent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in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 bands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separated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by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at least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the coherence </a:t>
            </a:r>
            <a:r>
              <a:rPr sz="2400" spc="-65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bandwidth</a:t>
            </a:r>
            <a:r>
              <a:rPr lang="en-IN" sz="2400" spc="-5" dirty="0">
                <a:solidFill>
                  <a:srgbClr val="7030A0"/>
                </a:solidFill>
                <a:latin typeface="Arial"/>
                <a:cs typeface="Arial"/>
              </a:rPr>
              <a:t>     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uncorrelated</a:t>
            </a:r>
            <a:r>
              <a:rPr sz="2400" spc="-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channels</a:t>
            </a:r>
            <a:endParaRPr lang="en-IN" sz="2400" spc="-5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54965" marR="5080" indent="-342900"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749300" algn="l"/>
                <a:tab pos="749935" algn="l"/>
                <a:tab pos="2861310" algn="l"/>
              </a:tabLst>
            </a:pP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As two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or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more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different frequencies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experience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different </a:t>
            </a:r>
            <a:r>
              <a:rPr sz="2400" spc="-65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fading, at</a:t>
            </a:r>
            <a:r>
              <a:rPr sz="2400" spc="-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least</a:t>
            </a:r>
            <a:r>
              <a:rPr sz="2400" spc="-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one will have</a:t>
            </a:r>
            <a:r>
              <a:rPr sz="2400" spc="-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strong signal</a:t>
            </a:r>
            <a:endParaRPr lang="en-IN" sz="2400" spc="-5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54965" marR="5080" indent="-342900"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749300" algn="l"/>
                <a:tab pos="749935" algn="l"/>
                <a:tab pos="2861310" algn="l"/>
              </a:tabLst>
            </a:pP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Frequency diversity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consumes extra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bandwidth</a:t>
            </a:r>
            <a:endParaRPr sz="24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3791745" y="4489085"/>
            <a:ext cx="428625" cy="214629"/>
          </a:xfrm>
          <a:custGeom>
            <a:avLst/>
            <a:gdLst/>
            <a:ahLst/>
            <a:cxnLst/>
            <a:rect l="l" t="t" r="r" b="b"/>
            <a:pathLst>
              <a:path w="428625" h="214629">
                <a:moveTo>
                  <a:pt x="321564" y="0"/>
                </a:moveTo>
                <a:lnTo>
                  <a:pt x="321564" y="53340"/>
                </a:lnTo>
                <a:lnTo>
                  <a:pt x="0" y="53340"/>
                </a:lnTo>
                <a:lnTo>
                  <a:pt x="0" y="160020"/>
                </a:lnTo>
                <a:lnTo>
                  <a:pt x="321564" y="160020"/>
                </a:lnTo>
                <a:lnTo>
                  <a:pt x="321564" y="214122"/>
                </a:lnTo>
                <a:lnTo>
                  <a:pt x="428244" y="106680"/>
                </a:lnTo>
                <a:lnTo>
                  <a:pt x="321564" y="0"/>
                </a:lnTo>
                <a:close/>
              </a:path>
            </a:pathLst>
          </a:custGeom>
          <a:ln w="9525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924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Diversity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283" y="1158105"/>
            <a:ext cx="9620932" cy="261610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kern="1200" spc="-5" dirty="0">
                <a:solidFill>
                  <a:srgbClr val="7030A0"/>
                </a:solidFill>
                <a:latin typeface="Arial"/>
                <a:cs typeface="Arial"/>
              </a:rPr>
              <a:t>Sending an information symbol every L symbol  times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kern="1200" spc="-5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kern="1200" spc="-5" dirty="0">
                <a:solidFill>
                  <a:srgbClr val="7030A0"/>
                </a:solidFill>
                <a:latin typeface="Arial"/>
                <a:cs typeface="Arial"/>
              </a:rPr>
              <a:t>Only one symbol can be transmitted every delay  spread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kern="1200" spc="-5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kern="1200" spc="-5" dirty="0">
                <a:solidFill>
                  <a:srgbClr val="7030A0"/>
                </a:solidFill>
                <a:latin typeface="Arial"/>
                <a:cs typeface="Arial"/>
              </a:rPr>
              <a:t>Once one tries to transmit symbols more  frequently than the coherence bandwidth, inter-  symbol interference (ISI) occurs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41" y="4184603"/>
            <a:ext cx="541019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0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Multiuser Diversity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960125" y="1268152"/>
            <a:ext cx="9754979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 marR="5080" indent="-737235" algn="just"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749935" algn="l"/>
              </a:tabLst>
            </a:pP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Opportunistic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user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scheduling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at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either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the 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transmitter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or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receiver</a:t>
            </a:r>
          </a:p>
          <a:p>
            <a:pPr marL="457200" indent="-457200">
              <a:spcBef>
                <a:spcPts val="3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749300" marR="5715" indent="-737235" algn="just">
              <a:buFont typeface="Wingdings" panose="05000000000000000000" pitchFamily="2" charset="2"/>
              <a:buChar char="Ø"/>
              <a:tabLst>
                <a:tab pos="749935" algn="l"/>
              </a:tabLst>
            </a:pP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In a large system with 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users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fading independently, </a:t>
            </a:r>
            <a:r>
              <a:rPr sz="2800" spc="-76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there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 is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likely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 to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be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user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 with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very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 good 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channel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at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any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time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457200" indent="-457200">
              <a:spcBef>
                <a:spcPts val="4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749300" marR="5080" indent="-737235" algn="just">
              <a:buFont typeface="Wingdings" panose="05000000000000000000" pitchFamily="2" charset="2"/>
              <a:buChar char="Ø"/>
              <a:tabLst>
                <a:tab pos="749935" algn="l"/>
              </a:tabLst>
            </a:pP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Transmitter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selects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the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best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user</a:t>
            </a:r>
            <a:r>
              <a:rPr sz="2800" spc="78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among 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candidate receivers according to the qualities of 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each channel between the transmitter and each </a:t>
            </a:r>
            <a:r>
              <a:rPr sz="28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58760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430887"/>
          </a:xfrm>
        </p:spPr>
        <p:txBody>
          <a:bodyPr/>
          <a:lstStyle/>
          <a:p>
            <a:r>
              <a:rPr lang="en-IN" sz="2800" spc="-5" dirty="0"/>
              <a:t>OFDMA</a:t>
            </a:r>
            <a:r>
              <a:rPr lang="en-IN" sz="2800" spc="-40" dirty="0"/>
              <a:t> </a:t>
            </a:r>
            <a:r>
              <a:rPr lang="en-IN" sz="2800" spc="-5" dirty="0"/>
              <a:t>(1)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5159" y="1284873"/>
            <a:ext cx="5242560" cy="520015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</a:rPr>
              <a:t>Orthogonal Frequency Division Multiple Access  (OFDMA) exploits multiuser diversity.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</a:rPr>
              <a:t>Multiuser version of the popular Orthogonal  Frequency Division Multiplexing (OFDM) digital  modulation scheme which combats ISI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</a:rPr>
              <a:t>Superior performance in frequency-selective  fading wireless channels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</a:rPr>
              <a:t>Modulation and multiple access scheme used in  latest wireless systems such as IEEE 802.11ax  (WiFi-6)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04A0D-7BB7-2315-3171-6179BA468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17" t="24696" r="20329" b="27536"/>
          <a:stretch/>
        </p:blipFill>
        <p:spPr>
          <a:xfrm>
            <a:off x="6431626" y="1073425"/>
            <a:ext cx="5387355" cy="2069327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67CFB07-86BF-586E-F6F0-0BDC3BEA4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25" y="3275718"/>
            <a:ext cx="5511979" cy="30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04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OFDMA(2)</a:t>
            </a:r>
            <a:endParaRPr lang="en-IN" dirty="0"/>
          </a:p>
        </p:txBody>
      </p:sp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119270" y="797843"/>
            <a:ext cx="4500439" cy="513730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749300" indent="-737235">
              <a:spcBef>
                <a:spcPts val="1540"/>
              </a:spcBef>
              <a:buFont typeface="Arial MT"/>
              <a:buChar char="•"/>
              <a:tabLst>
                <a:tab pos="749300" algn="l"/>
                <a:tab pos="749935" algn="l"/>
              </a:tabLst>
            </a:pP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Total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 bandwidth</a:t>
            </a: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is </a:t>
            </a: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divided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 into</a:t>
            </a: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 subcarriers.</a:t>
            </a:r>
            <a:endParaRPr dirty="0">
              <a:solidFill>
                <a:srgbClr val="7030A0"/>
              </a:solidFill>
              <a:latin typeface="Arial"/>
              <a:cs typeface="Arial"/>
            </a:endParaRPr>
          </a:p>
          <a:p>
            <a:pPr marL="749300" marR="5080" indent="-737235">
              <a:spcBef>
                <a:spcPts val="1440"/>
              </a:spcBef>
              <a:buFont typeface="Arial MT"/>
              <a:buChar char="•"/>
              <a:tabLst>
                <a:tab pos="749300" algn="l"/>
                <a:tab pos="749935" algn="l"/>
              </a:tabLst>
            </a:pP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Multiple</a:t>
            </a:r>
            <a:r>
              <a:rPr spc="2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access</a:t>
            </a:r>
            <a:r>
              <a:rPr spc="229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is</a:t>
            </a:r>
            <a:r>
              <a:rPr spc="2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achieved</a:t>
            </a:r>
            <a:r>
              <a:rPr spc="23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by</a:t>
            </a:r>
            <a:r>
              <a:rPr spc="2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assigning</a:t>
            </a:r>
            <a:r>
              <a:rPr spc="23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subsets </a:t>
            </a:r>
            <a:r>
              <a:rPr spc="-76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of</a:t>
            </a: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 subcarriers 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to</a:t>
            </a:r>
            <a:r>
              <a:rPr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individual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users</a:t>
            </a:r>
            <a:endParaRPr dirty="0">
              <a:solidFill>
                <a:srgbClr val="7030A0"/>
              </a:solidFill>
              <a:latin typeface="Arial"/>
              <a:cs typeface="Arial"/>
            </a:endParaRPr>
          </a:p>
          <a:p>
            <a:pPr marL="749300" indent="-737235">
              <a:spcBef>
                <a:spcPts val="1440"/>
              </a:spcBef>
              <a:buFont typeface="Arial MT"/>
              <a:buChar char="•"/>
              <a:tabLst>
                <a:tab pos="749300" algn="l"/>
                <a:tab pos="749935" algn="l"/>
              </a:tabLst>
            </a:pP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 subcarrier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 is </a:t>
            </a: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exclusively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assigned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 to</a:t>
            </a:r>
            <a:r>
              <a:rPr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7030A0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user</a:t>
            </a:r>
            <a:r>
              <a:rPr lang="en-US" spc="-5" dirty="0">
                <a:solidFill>
                  <a:srgbClr val="7030A0"/>
                </a:solidFill>
                <a:latin typeface="Arial"/>
                <a:cs typeface="Arial"/>
              </a:rPr>
              <a:t> at a given time</a:t>
            </a:r>
            <a:endParaRPr dirty="0">
              <a:solidFill>
                <a:srgbClr val="7030A0"/>
              </a:solidFill>
              <a:latin typeface="Arial"/>
              <a:cs typeface="Arial"/>
            </a:endParaRPr>
          </a:p>
          <a:p>
            <a:pPr marL="749300" indent="-737235">
              <a:spcBef>
                <a:spcPts val="1440"/>
              </a:spcBef>
              <a:buFont typeface="Arial MT"/>
              <a:buChar char="•"/>
              <a:tabLst>
                <a:tab pos="749300" algn="l"/>
                <a:tab pos="749935" algn="l"/>
              </a:tabLst>
            </a:pP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Dynamic</a:t>
            </a:r>
            <a:r>
              <a:rPr spc="-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subcarrier assignment</a:t>
            </a:r>
            <a:endParaRPr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F12358-DD9A-7694-6BF3-2C78AA7E6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24" y="783903"/>
            <a:ext cx="7077724" cy="398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C5E702-8FB5-18FA-2A21-F5F681745F24}"/>
              </a:ext>
            </a:extLst>
          </p:cNvPr>
          <p:cNvSpPr txBox="1"/>
          <p:nvPr/>
        </p:nvSpPr>
        <p:spPr>
          <a:xfrm>
            <a:off x="5224006" y="5222869"/>
            <a:ext cx="6848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PRB (Physical Resource Block)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consists of 12 subcarriers, 7 symbols in normal CP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D3CB4-65A1-8354-93BA-3589DD0F016A}"/>
              </a:ext>
            </a:extLst>
          </p:cNvPr>
          <p:cNvSpPr txBox="1"/>
          <p:nvPr/>
        </p:nvSpPr>
        <p:spPr>
          <a:xfrm>
            <a:off x="5224005" y="5934670"/>
            <a:ext cx="6848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Resource Element (RE)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smallest unit in OFDMA system. It is used to carry user data, signals and control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07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Space</a:t>
            </a:r>
            <a:r>
              <a:rPr lang="en-IN" spc="-25" dirty="0"/>
              <a:t> </a:t>
            </a:r>
            <a:r>
              <a:rPr lang="en-IN" spc="-5" dirty="0"/>
              <a:t>Diversity</a:t>
            </a:r>
            <a:r>
              <a:rPr lang="en-IN" spc="-25" dirty="0"/>
              <a:t> </a:t>
            </a:r>
            <a:r>
              <a:rPr lang="en-IN" spc="-5" dirty="0"/>
              <a:t>(1)</a:t>
            </a:r>
            <a:endParaRPr lang="en-IN" dirty="0"/>
          </a:p>
        </p:txBody>
      </p:sp>
      <p:pic>
        <p:nvPicPr>
          <p:cNvPr id="4" name="object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3513" y="1412776"/>
            <a:ext cx="3699353" cy="4876800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5807969" y="1556792"/>
            <a:ext cx="4543425" cy="3767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359410" algn="just">
              <a:spcBef>
                <a:spcPts val="100"/>
              </a:spcBef>
              <a:buFont typeface="Arial MT"/>
              <a:buChar char="•"/>
              <a:tabLst>
                <a:tab pos="372110" algn="l"/>
              </a:tabLst>
            </a:pP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Two</a:t>
            </a:r>
            <a:r>
              <a:rPr sz="2400" spc="-4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antennas</a:t>
            </a:r>
            <a:r>
              <a:rPr sz="2400" spc="-3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separated </a:t>
            </a:r>
            <a:r>
              <a:rPr sz="2400" spc="-76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by several wavelengths 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will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not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generally </a:t>
            </a:r>
            <a:r>
              <a:rPr sz="2400" spc="-76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experience fades at the 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same time</a:t>
            </a:r>
            <a:endParaRPr sz="2400" dirty="0">
              <a:solidFill>
                <a:srgbClr val="7030A0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A50021"/>
              </a:buClr>
              <a:buFont typeface="Arial MT"/>
              <a:buChar char="•"/>
            </a:pP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71475" marR="5080" indent="-359410" algn="just">
              <a:spcBef>
                <a:spcPts val="5"/>
              </a:spcBef>
              <a:buFont typeface="Arial MT"/>
              <a:buChar char="•"/>
              <a:tabLst>
                <a:tab pos="372110" algn="l"/>
              </a:tabLst>
            </a:pP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Space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Diversity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can be 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obtained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by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using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two 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receiving</a:t>
            </a:r>
            <a:r>
              <a:rPr sz="2400" spc="74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antennas</a:t>
            </a:r>
            <a:r>
              <a:rPr sz="2400" spc="74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and </a:t>
            </a:r>
            <a:r>
              <a:rPr sz="2400" spc="-76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switching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instant-by- </a:t>
            </a:r>
            <a:r>
              <a:rPr sz="2400" spc="-76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instant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to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whichever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is </a:t>
            </a:r>
            <a:r>
              <a:rPr sz="2400" spc="-76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107175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Space</a:t>
            </a:r>
            <a:r>
              <a:rPr lang="en-IN" spc="-25" dirty="0"/>
              <a:t> </a:t>
            </a:r>
            <a:r>
              <a:rPr lang="en-IN" spc="-5" dirty="0"/>
              <a:t>Diversity</a:t>
            </a:r>
            <a:r>
              <a:rPr lang="en-IN" spc="-25" dirty="0"/>
              <a:t> </a:t>
            </a:r>
            <a:r>
              <a:rPr lang="en-IN" spc="-5" dirty="0"/>
              <a:t>(2)</a:t>
            </a:r>
            <a:endParaRPr lang="en-IN" dirty="0"/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5048" y="1539506"/>
            <a:ext cx="8161905" cy="187619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2444630" y="3654043"/>
            <a:ext cx="8545830" cy="26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311150">
              <a:spcBef>
                <a:spcPts val="100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Several</a:t>
            </a:r>
            <a:r>
              <a:rPr sz="2800" spc="-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(receive)</a:t>
            </a:r>
            <a:r>
              <a:rPr sz="2800" spc="-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antennas</a:t>
            </a:r>
            <a:r>
              <a:rPr sz="2800" spc="-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(M)</a:t>
            </a:r>
          </a:p>
          <a:p>
            <a:pPr>
              <a:lnSpc>
                <a:spcPct val="100000"/>
              </a:lnSpc>
              <a:buClr>
                <a:srgbClr val="A50021"/>
              </a:buClr>
              <a:buFont typeface="Arial MT"/>
              <a:buChar char="•"/>
            </a:pPr>
            <a:endParaRPr sz="285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23215" marR="5080" indent="-311150">
              <a:buFont typeface="Arial MT"/>
              <a:buChar char="•"/>
              <a:tabLst>
                <a:tab pos="323215" algn="l"/>
                <a:tab pos="323850" algn="l"/>
                <a:tab pos="2709545" algn="l"/>
                <a:tab pos="5433695" algn="l"/>
                <a:tab pos="7108190" algn="l"/>
              </a:tabLst>
            </a:pP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Uncorrelated</a:t>
            </a:r>
            <a:r>
              <a:rPr sz="2800" dirty="0">
                <a:solidFill>
                  <a:srgbClr val="7030A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branches</a:t>
            </a:r>
            <a:r>
              <a:rPr lang="en-IN" sz="2800" dirty="0">
                <a:solidFill>
                  <a:srgbClr val="7030A0"/>
                </a:solidFill>
                <a:latin typeface="Times New Roman"/>
                <a:cs typeface="Times New Roman"/>
              </a:rPr>
              <a:t>    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Distance</a:t>
            </a:r>
            <a:r>
              <a:rPr lang="en-IN" sz="28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between </a:t>
            </a:r>
            <a:r>
              <a:rPr sz="28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antennas ≈</a:t>
            </a:r>
            <a:r>
              <a:rPr sz="2800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λ/2, where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 λ</a:t>
            </a:r>
            <a:r>
              <a:rPr sz="2800" spc="-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is the wavelength</a:t>
            </a:r>
          </a:p>
          <a:p>
            <a:pPr>
              <a:spcBef>
                <a:spcPts val="5"/>
              </a:spcBef>
              <a:buClr>
                <a:srgbClr val="A50021"/>
              </a:buClr>
              <a:buFont typeface="Arial MT"/>
              <a:buChar char="•"/>
            </a:pPr>
            <a:endParaRPr sz="285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23215" indent="-311150"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In</a:t>
            </a:r>
            <a:r>
              <a:rPr sz="2800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GSM,</a:t>
            </a:r>
            <a:r>
              <a:rPr sz="2800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λ</a:t>
            </a:r>
            <a:r>
              <a:rPr sz="2800" spc="-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≈</a:t>
            </a:r>
            <a:r>
              <a:rPr sz="2800" spc="-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30</a:t>
            </a:r>
            <a:r>
              <a:rPr sz="2800" spc="-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cm</a:t>
            </a:r>
          </a:p>
        </p:txBody>
      </p:sp>
      <p:sp>
        <p:nvSpPr>
          <p:cNvPr id="6" name="object 7"/>
          <p:cNvSpPr/>
          <p:nvPr/>
        </p:nvSpPr>
        <p:spPr>
          <a:xfrm>
            <a:off x="6644913" y="4607354"/>
            <a:ext cx="428625" cy="215265"/>
          </a:xfrm>
          <a:custGeom>
            <a:avLst/>
            <a:gdLst/>
            <a:ahLst/>
            <a:cxnLst/>
            <a:rect l="l" t="t" r="r" b="b"/>
            <a:pathLst>
              <a:path w="428625" h="215264">
                <a:moveTo>
                  <a:pt x="321564" y="0"/>
                </a:moveTo>
                <a:lnTo>
                  <a:pt x="321564" y="54102"/>
                </a:lnTo>
                <a:lnTo>
                  <a:pt x="0" y="54102"/>
                </a:lnTo>
                <a:lnTo>
                  <a:pt x="0" y="160782"/>
                </a:lnTo>
                <a:lnTo>
                  <a:pt x="321564" y="160782"/>
                </a:lnTo>
                <a:lnTo>
                  <a:pt x="321564" y="214884"/>
                </a:lnTo>
                <a:lnTo>
                  <a:pt x="428244" y="107442"/>
                </a:lnTo>
                <a:lnTo>
                  <a:pt x="321564" y="0"/>
                </a:lnTo>
                <a:close/>
              </a:path>
            </a:pathLst>
          </a:custGeom>
          <a:ln w="9525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191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Space</a:t>
            </a:r>
            <a:r>
              <a:rPr lang="en-IN" spc="-25" dirty="0"/>
              <a:t> </a:t>
            </a:r>
            <a:r>
              <a:rPr lang="en-IN" spc="-5" dirty="0"/>
              <a:t>Diversity</a:t>
            </a:r>
            <a:r>
              <a:rPr lang="en-IN" spc="-25" dirty="0"/>
              <a:t> </a:t>
            </a:r>
            <a:r>
              <a:rPr lang="en-IN" spc="-5" dirty="0"/>
              <a:t>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33" y="1154979"/>
            <a:ext cx="7182606" cy="4548041"/>
          </a:xfrm>
        </p:spPr>
        <p:txBody>
          <a:bodyPr>
            <a:normAutofit fontScale="62500" lnSpcReduction="20000"/>
          </a:bodyPr>
          <a:lstStyle/>
          <a:p>
            <a:pPr marL="323215" indent="-311150">
              <a:spcBef>
                <a:spcPts val="1360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lang="en-IN" sz="4100" spc="-5" dirty="0">
                <a:solidFill>
                  <a:srgbClr val="7030A0"/>
                </a:solidFill>
                <a:cs typeface="Arial"/>
              </a:rPr>
              <a:t>Single-input,</a:t>
            </a:r>
            <a:r>
              <a:rPr lang="en-IN" sz="4100" spc="10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4100" spc="-5" dirty="0">
                <a:solidFill>
                  <a:srgbClr val="7030A0"/>
                </a:solidFill>
                <a:cs typeface="Arial"/>
              </a:rPr>
              <a:t>single-output</a:t>
            </a:r>
            <a:r>
              <a:rPr lang="en-IN" sz="4100" spc="10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4100" spc="-5" dirty="0">
                <a:solidFill>
                  <a:srgbClr val="7030A0"/>
                </a:solidFill>
                <a:cs typeface="Arial"/>
              </a:rPr>
              <a:t>(SISO)</a:t>
            </a:r>
            <a:r>
              <a:rPr lang="en-IN" sz="4100" spc="15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4100" spc="-5" dirty="0">
                <a:solidFill>
                  <a:srgbClr val="7030A0"/>
                </a:solidFill>
                <a:cs typeface="Arial"/>
              </a:rPr>
              <a:t>channel</a:t>
            </a:r>
            <a:endParaRPr lang="en-IN" sz="4100" dirty="0">
              <a:solidFill>
                <a:srgbClr val="7030A0"/>
              </a:solidFill>
              <a:cs typeface="Arial"/>
            </a:endParaRPr>
          </a:p>
          <a:p>
            <a:pPr marL="323215">
              <a:spcBef>
                <a:spcPts val="1075"/>
              </a:spcBef>
            </a:pPr>
            <a:r>
              <a:rPr lang="en-IN" sz="3100" spc="-5" dirty="0">
                <a:solidFill>
                  <a:srgbClr val="7030A0"/>
                </a:solidFill>
                <a:cs typeface="Arial"/>
              </a:rPr>
              <a:t>No</a:t>
            </a:r>
            <a:r>
              <a:rPr lang="en-IN" sz="3100" spc="-25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3100" spc="-5" dirty="0">
                <a:solidFill>
                  <a:srgbClr val="7030A0"/>
                </a:solidFill>
                <a:cs typeface="Arial"/>
              </a:rPr>
              <a:t>spatial</a:t>
            </a:r>
            <a:r>
              <a:rPr lang="en-IN" sz="3100" spc="-25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3100" spc="-5" dirty="0">
                <a:solidFill>
                  <a:srgbClr val="7030A0"/>
                </a:solidFill>
                <a:cs typeface="Arial"/>
              </a:rPr>
              <a:t>diversity</a:t>
            </a:r>
            <a:endParaRPr lang="en-IN" sz="3100" dirty="0">
              <a:solidFill>
                <a:srgbClr val="7030A0"/>
              </a:solidFill>
              <a:cs typeface="Arial"/>
            </a:endParaRPr>
          </a:p>
          <a:p>
            <a:pPr>
              <a:spcBef>
                <a:spcPts val="10"/>
              </a:spcBef>
            </a:pPr>
            <a:endParaRPr lang="en-IN" sz="5200" dirty="0">
              <a:solidFill>
                <a:srgbClr val="7030A0"/>
              </a:solidFill>
              <a:cs typeface="Arial"/>
            </a:endParaRPr>
          </a:p>
          <a:p>
            <a:pPr marL="323215" indent="-311150"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lang="en-IN" sz="4100" dirty="0">
                <a:solidFill>
                  <a:srgbClr val="7030A0"/>
                </a:solidFill>
                <a:cs typeface="Arial"/>
              </a:rPr>
              <a:t>Single-input,</a:t>
            </a:r>
            <a:r>
              <a:rPr lang="en-IN" sz="4100" spc="-20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4100" dirty="0">
                <a:solidFill>
                  <a:srgbClr val="7030A0"/>
                </a:solidFill>
                <a:cs typeface="Arial"/>
              </a:rPr>
              <a:t>multiple-output</a:t>
            </a:r>
            <a:r>
              <a:rPr lang="en-IN" sz="4100" spc="-15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4100" dirty="0">
                <a:solidFill>
                  <a:srgbClr val="7030A0"/>
                </a:solidFill>
                <a:cs typeface="Arial"/>
              </a:rPr>
              <a:t>(SIMO)</a:t>
            </a:r>
            <a:r>
              <a:rPr lang="en-IN" sz="4100" spc="-15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4100" spc="-5" dirty="0">
                <a:solidFill>
                  <a:srgbClr val="7030A0"/>
                </a:solidFill>
                <a:cs typeface="Arial"/>
              </a:rPr>
              <a:t>channel</a:t>
            </a:r>
            <a:endParaRPr lang="en-IN" sz="4100" dirty="0">
              <a:solidFill>
                <a:srgbClr val="7030A0"/>
              </a:solidFill>
              <a:cs typeface="Arial"/>
            </a:endParaRPr>
          </a:p>
          <a:p>
            <a:pPr marL="323215">
              <a:spcBef>
                <a:spcPts val="1080"/>
              </a:spcBef>
            </a:pPr>
            <a:r>
              <a:rPr lang="en-IN" sz="3100" spc="-5" dirty="0">
                <a:solidFill>
                  <a:srgbClr val="7030A0"/>
                </a:solidFill>
                <a:cs typeface="Arial"/>
              </a:rPr>
              <a:t>Receive</a:t>
            </a:r>
            <a:r>
              <a:rPr lang="en-IN" sz="3100" spc="-35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3100" spc="-5" dirty="0">
                <a:solidFill>
                  <a:srgbClr val="7030A0"/>
                </a:solidFill>
                <a:cs typeface="Arial"/>
              </a:rPr>
              <a:t>diversity</a:t>
            </a:r>
            <a:endParaRPr lang="en-IN" sz="3100" dirty="0">
              <a:solidFill>
                <a:srgbClr val="7030A0"/>
              </a:solidFill>
              <a:cs typeface="Arial"/>
            </a:endParaRPr>
          </a:p>
          <a:p>
            <a:pPr>
              <a:spcBef>
                <a:spcPts val="10"/>
              </a:spcBef>
            </a:pPr>
            <a:endParaRPr lang="en-IN" sz="5200" dirty="0">
              <a:solidFill>
                <a:srgbClr val="7030A0"/>
              </a:solidFill>
              <a:cs typeface="Arial"/>
            </a:endParaRPr>
          </a:p>
          <a:p>
            <a:pPr marL="323215" indent="-311150"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lang="en-IN" sz="4100" dirty="0">
                <a:solidFill>
                  <a:srgbClr val="7030A0"/>
                </a:solidFill>
                <a:cs typeface="Arial"/>
              </a:rPr>
              <a:t>Multiple-input,</a:t>
            </a:r>
            <a:r>
              <a:rPr lang="en-IN" sz="4100" spc="-15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4100" dirty="0">
                <a:solidFill>
                  <a:srgbClr val="7030A0"/>
                </a:solidFill>
                <a:cs typeface="Arial"/>
              </a:rPr>
              <a:t>single-output</a:t>
            </a:r>
            <a:r>
              <a:rPr lang="en-IN" sz="4100" spc="-10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4100" dirty="0">
                <a:solidFill>
                  <a:srgbClr val="7030A0"/>
                </a:solidFill>
                <a:cs typeface="Arial"/>
              </a:rPr>
              <a:t>(MISO)</a:t>
            </a:r>
            <a:r>
              <a:rPr lang="en-IN" sz="4100" spc="-10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4100" spc="-5" dirty="0">
                <a:solidFill>
                  <a:srgbClr val="7030A0"/>
                </a:solidFill>
                <a:cs typeface="Arial"/>
              </a:rPr>
              <a:t>channel</a:t>
            </a:r>
            <a:endParaRPr lang="en-IN" sz="4100" dirty="0">
              <a:solidFill>
                <a:srgbClr val="7030A0"/>
              </a:solidFill>
              <a:cs typeface="Arial"/>
            </a:endParaRPr>
          </a:p>
          <a:p>
            <a:pPr marL="323215">
              <a:spcBef>
                <a:spcPts val="1080"/>
              </a:spcBef>
            </a:pPr>
            <a:r>
              <a:rPr lang="en-IN" sz="3100" spc="-5" dirty="0">
                <a:solidFill>
                  <a:srgbClr val="7030A0"/>
                </a:solidFill>
                <a:cs typeface="Arial"/>
              </a:rPr>
              <a:t>Transmit</a:t>
            </a:r>
            <a:r>
              <a:rPr lang="en-IN" sz="3100" spc="-35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3100" spc="-5" dirty="0">
                <a:solidFill>
                  <a:srgbClr val="7030A0"/>
                </a:solidFill>
                <a:cs typeface="Arial"/>
              </a:rPr>
              <a:t>diversity</a:t>
            </a:r>
            <a:endParaRPr lang="en-IN" sz="3100" dirty="0">
              <a:solidFill>
                <a:srgbClr val="7030A0"/>
              </a:solidFill>
              <a:cs typeface="Arial"/>
            </a:endParaRPr>
          </a:p>
          <a:p>
            <a:pPr>
              <a:spcBef>
                <a:spcPts val="10"/>
              </a:spcBef>
            </a:pPr>
            <a:endParaRPr lang="en-IN" sz="5200" dirty="0">
              <a:solidFill>
                <a:srgbClr val="7030A0"/>
              </a:solidFill>
              <a:cs typeface="Arial"/>
            </a:endParaRPr>
          </a:p>
          <a:p>
            <a:pPr marL="323215" indent="-311150"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lang="en-IN" sz="4100" dirty="0">
                <a:solidFill>
                  <a:srgbClr val="7030A0"/>
                </a:solidFill>
                <a:cs typeface="Arial"/>
              </a:rPr>
              <a:t>Multiple-input,</a:t>
            </a:r>
            <a:r>
              <a:rPr lang="en-IN" sz="4100" spc="-20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4100" dirty="0">
                <a:solidFill>
                  <a:srgbClr val="7030A0"/>
                </a:solidFill>
                <a:cs typeface="Arial"/>
              </a:rPr>
              <a:t>multiple-output</a:t>
            </a:r>
            <a:r>
              <a:rPr lang="en-IN" sz="4100" spc="-20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4100" dirty="0">
                <a:solidFill>
                  <a:srgbClr val="7030A0"/>
                </a:solidFill>
                <a:cs typeface="Arial"/>
              </a:rPr>
              <a:t>(MIMO)</a:t>
            </a:r>
            <a:r>
              <a:rPr lang="en-IN" sz="4100" spc="-20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4100" spc="-5" dirty="0">
                <a:solidFill>
                  <a:srgbClr val="7030A0"/>
                </a:solidFill>
                <a:cs typeface="Arial"/>
              </a:rPr>
              <a:t>channel</a:t>
            </a:r>
            <a:endParaRPr lang="en-IN" sz="4100" dirty="0">
              <a:solidFill>
                <a:srgbClr val="7030A0"/>
              </a:solidFill>
              <a:cs typeface="Arial"/>
            </a:endParaRPr>
          </a:p>
          <a:p>
            <a:pPr marL="323215">
              <a:spcBef>
                <a:spcPts val="1080"/>
              </a:spcBef>
            </a:pPr>
            <a:r>
              <a:rPr lang="en-IN" sz="3100" spc="-5" dirty="0">
                <a:solidFill>
                  <a:srgbClr val="7030A0"/>
                </a:solidFill>
                <a:cs typeface="Arial"/>
              </a:rPr>
              <a:t>Combined</a:t>
            </a:r>
            <a:r>
              <a:rPr lang="en-IN" sz="3100" spc="-10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3100" spc="-5" dirty="0">
                <a:solidFill>
                  <a:srgbClr val="7030A0"/>
                </a:solidFill>
                <a:cs typeface="Arial"/>
              </a:rPr>
              <a:t>transmit and receive</a:t>
            </a:r>
            <a:r>
              <a:rPr lang="en-IN" sz="3100" spc="-10" dirty="0">
                <a:solidFill>
                  <a:srgbClr val="7030A0"/>
                </a:solidFill>
                <a:cs typeface="Arial"/>
              </a:rPr>
              <a:t> </a:t>
            </a:r>
            <a:r>
              <a:rPr lang="en-IN" sz="3100" spc="-5" dirty="0">
                <a:solidFill>
                  <a:srgbClr val="7030A0"/>
                </a:solidFill>
                <a:cs typeface="Arial"/>
              </a:rPr>
              <a:t>diversity</a:t>
            </a:r>
            <a:endParaRPr lang="en-IN" sz="3100" dirty="0">
              <a:solidFill>
                <a:srgbClr val="7030A0"/>
              </a:solidFill>
              <a:cs typeface="Arial"/>
            </a:endParaRP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79553236-E1BC-8A74-9131-CC31B4731C3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7504" y="1001540"/>
            <a:ext cx="446449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24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Space</a:t>
            </a:r>
            <a:r>
              <a:rPr lang="en-IN" spc="-25" dirty="0"/>
              <a:t> </a:t>
            </a:r>
            <a:r>
              <a:rPr lang="en-IN" spc="-5" dirty="0"/>
              <a:t>Diversity</a:t>
            </a:r>
            <a:r>
              <a:rPr lang="en-IN" spc="-25" dirty="0"/>
              <a:t> </a:t>
            </a:r>
            <a:r>
              <a:rPr lang="en-IN" spc="-5" dirty="0"/>
              <a:t>(5)</a:t>
            </a:r>
            <a:endParaRPr lang="en-IN" dirty="0"/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8388" y="1766888"/>
            <a:ext cx="75152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5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430887"/>
          </a:xfrm>
        </p:spPr>
        <p:txBody>
          <a:bodyPr/>
          <a:lstStyle/>
          <a:p>
            <a:r>
              <a:rPr lang="en-IN" sz="2800" dirty="0"/>
              <a:t>Multiple</a:t>
            </a:r>
            <a:r>
              <a:rPr lang="en-IN" sz="2800" spc="-25" dirty="0"/>
              <a:t> </a:t>
            </a:r>
            <a:r>
              <a:rPr lang="en-IN" sz="2800" dirty="0"/>
              <a:t>Input</a:t>
            </a:r>
            <a:r>
              <a:rPr lang="en-IN" sz="2800" spc="-25" dirty="0"/>
              <a:t> </a:t>
            </a:r>
            <a:r>
              <a:rPr lang="en-IN" sz="2800" dirty="0"/>
              <a:t>Multiple</a:t>
            </a:r>
            <a:r>
              <a:rPr lang="en-IN" sz="2800" spc="-25" dirty="0"/>
              <a:t> </a:t>
            </a:r>
            <a:r>
              <a:rPr lang="en-IN" sz="2800" dirty="0"/>
              <a:t>Output</a:t>
            </a:r>
            <a:r>
              <a:rPr lang="en-IN" sz="2800" spc="-25" dirty="0"/>
              <a:t> </a:t>
            </a:r>
            <a:r>
              <a:rPr lang="en-IN" sz="2800" dirty="0"/>
              <a:t>(1)</a:t>
            </a:r>
          </a:p>
        </p:txBody>
      </p:sp>
      <p:sp>
        <p:nvSpPr>
          <p:cNvPr id="6" name="object 3"/>
          <p:cNvSpPr txBox="1">
            <a:spLocks noGrp="1"/>
          </p:cNvSpPr>
          <p:nvPr>
            <p:ph sz="half" idx="1"/>
          </p:nvPr>
        </p:nvSpPr>
        <p:spPr>
          <a:xfrm>
            <a:off x="252033" y="1673352"/>
            <a:ext cx="5767767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5080" indent="-311150">
              <a:spcBef>
                <a:spcPts val="95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MIMO uses independent </a:t>
            </a:r>
            <a:r>
              <a:rPr sz="2400" spc="-7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channel fading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due to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multipath</a:t>
            </a:r>
            <a:r>
              <a:rPr sz="2400" spc="15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propagation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to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increase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capacity</a:t>
            </a:r>
            <a:endParaRPr sz="2400" dirty="0">
              <a:solidFill>
                <a:srgbClr val="7030A0"/>
              </a:solidFill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A50021"/>
              </a:buClr>
              <a:buFont typeface="Arial MT"/>
              <a:buChar char="•"/>
            </a:pPr>
            <a:endParaRPr sz="24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23215" marR="739140" indent="-311150"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No extra bandwidth </a:t>
            </a:r>
            <a:r>
              <a:rPr sz="2400" spc="-7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required</a:t>
            </a:r>
            <a:endParaRPr sz="2400" dirty="0">
              <a:solidFill>
                <a:srgbClr val="7030A0"/>
              </a:solidFill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A50021"/>
              </a:buClr>
              <a:buFont typeface="Arial MT"/>
              <a:buChar char="•"/>
            </a:pPr>
            <a:endParaRPr sz="24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23215" marR="501015" indent="-311150" algn="just">
              <a:buFont typeface="Arial MT"/>
              <a:buChar char="•"/>
              <a:tabLst>
                <a:tab pos="323850" algn="l"/>
              </a:tabLst>
            </a:pP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Multiple independent </a:t>
            </a:r>
            <a:r>
              <a:rPr sz="2400" spc="-7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samples of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the same </a:t>
            </a:r>
            <a:r>
              <a:rPr sz="2400" spc="-7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signal at the receiver </a:t>
            </a:r>
            <a:r>
              <a:rPr sz="2400" spc="-7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give rise to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diversity</a:t>
            </a:r>
            <a:endParaRPr sz="24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pic>
        <p:nvPicPr>
          <p:cNvPr id="7" name="object 4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72202" y="1361030"/>
            <a:ext cx="4038600" cy="46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8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43621-0971-DB3A-FE99-ACC54790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9" y="1501694"/>
            <a:ext cx="11624001" cy="13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2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Diversity Combining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31" y="1154979"/>
            <a:ext cx="11166209" cy="454804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Once you have created two or more channels or  branches that have uncorrelated fading, what do  you do with them?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Techniques applied to combine the multiple  received signals of a diversity reception device  into a single improved signal</a:t>
            </a:r>
          </a:p>
          <a:p>
            <a:endParaRPr lang="en-US" dirty="0"/>
          </a:p>
          <a:p>
            <a:endParaRPr lang="en-US" dirty="0"/>
          </a:p>
          <a:p>
            <a:pPr marL="1422029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</a:rPr>
              <a:t>Selection Combining (SC)</a:t>
            </a:r>
          </a:p>
          <a:p>
            <a:pPr marL="1422029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</a:rPr>
              <a:t>Feedback or Scanning Combining (FC or SC)</a:t>
            </a:r>
          </a:p>
          <a:p>
            <a:pPr marL="1422029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</a:rPr>
              <a:t>Equal Gain Combining (EGC)</a:t>
            </a:r>
          </a:p>
          <a:p>
            <a:pPr marL="1422029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</a:rPr>
              <a:t>Maximal Ratio Combining (MRC)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2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fld id="{DEAEA6EB-1EEC-4491-87C8-D0D077249A26}" type="slidenum">
              <a:rPr kumimoji="0" lang="en-US" altLang="zh-TW" smtClean="0"/>
              <a:pPr eaLnBrk="1" hangingPunct="1"/>
              <a:t>21</a:t>
            </a:fld>
            <a:endParaRPr kumimoji="0" lang="en-US" altLang="zh-TW"/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4785" y="981076"/>
            <a:ext cx="11235193" cy="350865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600" dirty="0"/>
              <a:t>1) Selection Diversity → simple &amp; cheap</a:t>
            </a:r>
          </a:p>
          <a:p>
            <a:pPr lvl="1" eaLnBrk="1" hangingPunct="1"/>
            <a:r>
              <a:rPr lang="en-US" altLang="zh-TW" sz="2200" dirty="0"/>
              <a:t>Rx selects branch with highest </a:t>
            </a:r>
            <a:r>
              <a:rPr lang="en-US" altLang="zh-TW" sz="2200" b="1" dirty="0"/>
              <a:t>instantaneous </a:t>
            </a:r>
            <a:r>
              <a:rPr lang="en-US" altLang="zh-TW" sz="2200" i="1" dirty="0"/>
              <a:t>SNR</a:t>
            </a:r>
          </a:p>
          <a:p>
            <a:pPr lvl="2" eaLnBrk="1" hangingPunct="1"/>
            <a:r>
              <a:rPr lang="en-US" altLang="zh-TW" sz="2200" dirty="0"/>
              <a:t>new selection made at a time that is the reciprocal of the fading rate</a:t>
            </a:r>
          </a:p>
          <a:p>
            <a:pPr lvl="2" eaLnBrk="1" hangingPunct="1"/>
            <a:r>
              <a:rPr lang="en-US" altLang="zh-TW" sz="2200" dirty="0"/>
              <a:t>this will cause the system to stay with the current signal until it is likely the signal has faded</a:t>
            </a:r>
          </a:p>
          <a:p>
            <a:pPr lvl="1" eaLnBrk="1" hangingPunct="1"/>
            <a:r>
              <a:rPr lang="en-US" altLang="zh-TW" sz="2200" i="1" dirty="0"/>
              <a:t>SNR </a:t>
            </a:r>
            <a:r>
              <a:rPr lang="en-US" altLang="zh-TW" sz="2200" dirty="0"/>
              <a:t>improvement :</a:t>
            </a:r>
          </a:p>
          <a:p>
            <a:pPr lvl="2" eaLnBrk="1" hangingPunct="1"/>
            <a:r>
              <a:rPr lang="en-US" altLang="zh-TW" sz="2200" dirty="0"/>
              <a:t>       is new avg. </a:t>
            </a:r>
            <a:r>
              <a:rPr lang="en-US" altLang="zh-TW" sz="2200" i="1" dirty="0"/>
              <a:t>SNR</a:t>
            </a:r>
          </a:p>
          <a:p>
            <a:pPr lvl="2" eaLnBrk="1" hangingPunct="1"/>
            <a:r>
              <a:rPr lang="en-US" altLang="zh-TW" sz="2200" dirty="0"/>
              <a:t>Γ : avg. </a:t>
            </a:r>
            <a:r>
              <a:rPr lang="en-US" altLang="zh-TW" sz="2200" i="1" dirty="0"/>
              <a:t>SNR </a:t>
            </a:r>
            <a:r>
              <a:rPr lang="en-US" altLang="zh-TW" sz="2200" dirty="0"/>
              <a:t>in each branch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166" y="4122779"/>
            <a:ext cx="5616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486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5741465"/>
              </p:ext>
            </p:extLst>
          </p:nvPr>
        </p:nvGraphicFramePr>
        <p:xfrm>
          <a:off x="2657116" y="3057202"/>
          <a:ext cx="273050" cy="371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39639" imgH="190417" progId="Equation.3">
                  <p:embed/>
                </p:oleObj>
              </mc:Choice>
              <mc:Fallback>
                <p:oleObj name="方程式" r:id="rId4" imgW="139639" imgH="190417" progId="Equation.3">
                  <p:embed/>
                  <p:pic>
                    <p:nvPicPr>
                      <p:cNvPr id="204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116" y="3057202"/>
                        <a:ext cx="273050" cy="371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044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kumimoji="0" lang="en-US" altLang="zh-TW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033" y="1025102"/>
            <a:ext cx="11666972" cy="255454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/>
              <a:t>2) Scanning Diversity</a:t>
            </a:r>
          </a:p>
          <a:p>
            <a:pPr marL="1422029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scan each antenna until a signal is found that is above predetermined threshold</a:t>
            </a:r>
          </a:p>
          <a:p>
            <a:pPr marL="1422029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if signal drops below threshold → rescan</a:t>
            </a:r>
          </a:p>
          <a:p>
            <a:pPr marL="1422029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only one Rx is required (since only receiving one signal at a time), </a:t>
            </a:r>
          </a:p>
          <a:p>
            <a:pPr lvl="1" eaLnBrk="1" hangingPunct="1"/>
            <a:r>
              <a:rPr lang="en-US" altLang="zh-TW" sz="2400" dirty="0"/>
              <a:t>     so less costly → still need multiple antennas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TW" dirty="0"/>
          </a:p>
          <a:p>
            <a:pPr eaLnBrk="1" hangingPunct="1"/>
            <a:endParaRPr lang="en-US" altLang="zh-TW" dirty="0"/>
          </a:p>
        </p:txBody>
      </p:sp>
      <p:pic>
        <p:nvPicPr>
          <p:cNvPr id="22533" name="Picture 5" descr="TMP13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71" y="3226775"/>
            <a:ext cx="5400600" cy="24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97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kumimoji="0" lang="en-US" altLang="zh-TW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73" y="874749"/>
            <a:ext cx="9620932" cy="224676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/>
              <a:t>3) Equal Gain Diversity</a:t>
            </a:r>
          </a:p>
          <a:p>
            <a:pPr marL="1422029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combine multiple signals into one</a:t>
            </a:r>
          </a:p>
          <a:p>
            <a:pPr marL="1422029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i="1" dirty="0"/>
              <a:t>G </a:t>
            </a:r>
            <a:r>
              <a:rPr lang="en-US" altLang="zh-TW" sz="2400" dirty="0"/>
              <a:t>= 1, but the phase is adjusted for each received signal so that</a:t>
            </a:r>
          </a:p>
          <a:p>
            <a:pPr marL="2501158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The signal from each branch are co-phased</a:t>
            </a:r>
          </a:p>
          <a:p>
            <a:pPr marL="2501158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vectors add in-phase</a:t>
            </a:r>
          </a:p>
          <a:p>
            <a:pPr marL="1422029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better performance than selection diversity</a:t>
            </a:r>
          </a:p>
        </p:txBody>
      </p:sp>
      <p:pic>
        <p:nvPicPr>
          <p:cNvPr id="21508" name="Picture 4" descr="TMP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65411"/>
            <a:ext cx="8001000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94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fld id="{738B1661-F459-4333-8849-5F8C8400F931}" type="datetimeFigureOut">
              <a:rPr lang="en-IN" smtClean="0"/>
              <a:pPr eaLnBrk="1" hangingPunct="1"/>
              <a:t>05-05-2024</a:t>
            </a:fld>
            <a:endParaRPr kumimoji="0" lang="en-US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257" y="1033413"/>
            <a:ext cx="10118805" cy="301621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/>
              <a:t>4) Maximal Ratio Diversity</a:t>
            </a:r>
          </a:p>
          <a:p>
            <a:pPr marL="1422029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signal amplitudes are weighted according to each </a:t>
            </a:r>
            <a:r>
              <a:rPr lang="en-US" altLang="zh-TW" sz="2400" i="1" dirty="0"/>
              <a:t>SNR</a:t>
            </a:r>
          </a:p>
          <a:p>
            <a:pPr marL="1422029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summed </a:t>
            </a:r>
            <a:r>
              <a:rPr lang="en-US" altLang="zh-TW" sz="2400" b="1" dirty="0"/>
              <a:t>in-phase</a:t>
            </a:r>
          </a:p>
          <a:p>
            <a:pPr marL="1422029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most complex of all types</a:t>
            </a:r>
          </a:p>
          <a:p>
            <a:pPr marL="1422029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a complicated mechanism, but modern DSP makes this more practical → especially in the base station Rx where battery power to perform computations is not an issue</a:t>
            </a:r>
          </a:p>
          <a:p>
            <a:pPr eaLnBrk="1" hangingPunct="1"/>
            <a:endParaRPr lang="en-US" altLang="zh-TW" dirty="0"/>
          </a:p>
        </p:txBody>
      </p:sp>
      <p:pic>
        <p:nvPicPr>
          <p:cNvPr id="25604" name="Picture 4" descr="TMP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62" y="3671491"/>
            <a:ext cx="76200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78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FA0E-6D05-A965-E65E-17AA5E8F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66CCD-7BE1-D9F0-9893-7D6B87928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294" y="1407486"/>
            <a:ext cx="9620932" cy="1600438"/>
          </a:xfrm>
        </p:spPr>
        <p:txBody>
          <a:bodyPr/>
          <a:lstStyle/>
          <a:p>
            <a:r>
              <a:rPr lang="en-US" dirty="0"/>
              <a:t>Check the contents discussed in the Class</a:t>
            </a:r>
          </a:p>
          <a:p>
            <a:pPr marL="514350" indent="-514350">
              <a:buAutoNum type="arabicPeriod"/>
            </a:pPr>
            <a:r>
              <a:rPr lang="en-US" dirty="0"/>
              <a:t>SNR of multi-antenna system</a:t>
            </a:r>
          </a:p>
          <a:p>
            <a:pPr marL="514350" indent="-514350">
              <a:buAutoNum type="arabicPeriod"/>
            </a:pPr>
            <a:r>
              <a:rPr lang="en-US" dirty="0"/>
              <a:t>BER of multi-antenna system </a:t>
            </a:r>
          </a:p>
          <a:p>
            <a:pPr marL="514350" indent="-514350">
              <a:buAutoNum type="arabicPeriod"/>
            </a:pPr>
            <a:r>
              <a:rPr lang="en-US" dirty="0"/>
              <a:t>Associated problems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75D31-9DCD-BAB0-21E8-F070A84DF1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17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E82-FF51-10A8-6F75-E797DA7E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4ABDF-DEBE-EC94-DAFB-634C5C2F3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2C431-096D-8309-F5DF-EDF5BC531C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07ABC-D733-1EEB-D99D-8E27E5ED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76" y="1050328"/>
            <a:ext cx="10725150" cy="1114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FC96AB-B892-ECBB-1099-F08921AE8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38" y="2625090"/>
            <a:ext cx="10944225" cy="3752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473EEF-89B3-0508-F083-0613925AEB23}"/>
              </a:ext>
            </a:extLst>
          </p:cNvPr>
          <p:cNvSpPr txBox="1"/>
          <p:nvPr/>
        </p:nvSpPr>
        <p:spPr>
          <a:xfrm>
            <a:off x="8014915" y="1867823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 Use High SNR approximation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26992-EB90-1A3B-9BF1-C7223B3BF81E}"/>
              </a:ext>
            </a:extLst>
          </p:cNvPr>
          <p:cNvSpPr txBox="1"/>
          <p:nvPr/>
        </p:nvSpPr>
        <p:spPr>
          <a:xfrm>
            <a:off x="7386762" y="5025224"/>
            <a:ext cx="405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Corresponding SNR for a single antenna system : 57 dB, approx. 28 dB higher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80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C28F-332F-AC12-E9DC-5BF739C9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3549C-9BE3-06F6-EC12-5128D59A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089" y="1184328"/>
            <a:ext cx="9620932" cy="400110"/>
          </a:xfrm>
        </p:spPr>
        <p:txBody>
          <a:bodyPr/>
          <a:lstStyle/>
          <a:p>
            <a:r>
              <a:rPr lang="en-US" dirty="0"/>
              <a:t>To compare the transmit power between L=1 and L=2: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1337-692A-0277-3C3E-555C6BF66D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2E8C9-3914-B48F-F2D2-2E1B8AC8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35" y="2005674"/>
            <a:ext cx="5523837" cy="300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12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 v/s SNR for receive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/>
                <a:cs typeface="Times New Roman"/>
              </a:rPr>
              <a:t>	</a:t>
            </a:r>
            <a:endParaRPr lang="en-IN" dirty="0"/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A9BA7D2E-AA79-C775-7125-3AD6EA86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54" y="1272913"/>
            <a:ext cx="7638222" cy="5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52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17CB-CCD4-1FC5-D108-9BAE0348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979"/>
            <a:ext cx="11939967" cy="1015663"/>
          </a:xfrm>
        </p:spPr>
        <p:txBody>
          <a:bodyPr/>
          <a:lstStyle/>
          <a:p>
            <a:r>
              <a:rPr lang="en-US" dirty="0"/>
              <a:t>“L” Receive Antennas, Rayleigh Fading Channel, Equal Gain Combining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9E3CD-64FB-92FC-2BA7-1E8A04157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294" y="1407486"/>
            <a:ext cx="9620932" cy="800219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baseline="-25000" dirty="0"/>
              <a:t>b</a:t>
            </a:r>
            <a:r>
              <a:rPr lang="en-US" dirty="0"/>
              <a:t>= BER</a:t>
            </a:r>
          </a:p>
          <a:p>
            <a:r>
              <a:rPr lang="el-GR" dirty="0">
                <a:sym typeface="Symbol" panose="05050102010706020507" pitchFamily="18" charset="2"/>
              </a:rPr>
              <a:t>ϒ</a:t>
            </a:r>
            <a:r>
              <a:rPr lang="en-US" dirty="0">
                <a:sym typeface="Symbol" panose="05050102010706020507" pitchFamily="18" charset="2"/>
              </a:rPr>
              <a:t> =SNR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149B5-7CB6-085F-2D3E-CF9B285351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631EA-424E-A2D5-F533-66D61169B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9" r="5999"/>
          <a:stretch/>
        </p:blipFill>
        <p:spPr>
          <a:xfrm>
            <a:off x="2756451" y="2321283"/>
            <a:ext cx="6679097" cy="15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1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41" y="1067462"/>
            <a:ext cx="10414883" cy="4876800"/>
          </a:xfrm>
        </p:spPr>
        <p:txBody>
          <a:bodyPr>
            <a:normAutofit/>
          </a:bodyPr>
          <a:lstStyle/>
          <a:p>
            <a:pPr marL="749300" marR="860425" indent="-737235">
              <a:spcBef>
                <a:spcPts val="100"/>
              </a:spcBef>
              <a:buFont typeface="Arial MT"/>
              <a:buChar char="•"/>
              <a:tabLst>
                <a:tab pos="749300" algn="l"/>
                <a:tab pos="749935" algn="l"/>
              </a:tabLst>
            </a:pPr>
            <a:r>
              <a:rPr lang="en-US" spc="-5" dirty="0">
                <a:solidFill>
                  <a:srgbClr val="7030A0"/>
                </a:solidFill>
                <a:cs typeface="Arial"/>
              </a:rPr>
              <a:t>High Data Rate, seamless and </a:t>
            </a:r>
            <a:r>
              <a:rPr lang="en-US" dirty="0">
                <a:solidFill>
                  <a:srgbClr val="7030A0"/>
                </a:solidFill>
                <a:cs typeface="Arial"/>
              </a:rPr>
              <a:t>high mobility </a:t>
            </a:r>
            <a:r>
              <a:rPr lang="en-US" spc="-76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dirty="0">
                <a:solidFill>
                  <a:srgbClr val="7030A0"/>
                </a:solidFill>
                <a:cs typeface="Arial"/>
              </a:rPr>
              <a:t>requirements</a:t>
            </a:r>
          </a:p>
          <a:p>
            <a:pPr marL="749300" indent="-737235">
              <a:spcBef>
                <a:spcPts val="5"/>
              </a:spcBef>
              <a:buFont typeface="Arial MT"/>
              <a:buChar char="•"/>
              <a:tabLst>
                <a:tab pos="749300" algn="l"/>
                <a:tab pos="749935" algn="l"/>
              </a:tabLst>
            </a:pPr>
            <a:r>
              <a:rPr lang="en-US" dirty="0">
                <a:solidFill>
                  <a:srgbClr val="7030A0"/>
                </a:solidFill>
                <a:cs typeface="Arial"/>
              </a:rPr>
              <a:t>Spectral</a:t>
            </a:r>
            <a:r>
              <a:rPr lang="en-US" spc="-1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dirty="0">
                <a:solidFill>
                  <a:srgbClr val="7030A0"/>
                </a:solidFill>
                <a:cs typeface="Arial"/>
              </a:rPr>
              <a:t>efficiency</a:t>
            </a:r>
            <a:r>
              <a:rPr lang="en-US" spc="-1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dirty="0">
                <a:solidFill>
                  <a:srgbClr val="7030A0"/>
                </a:solidFill>
                <a:cs typeface="Arial"/>
              </a:rPr>
              <a:t>challenge</a:t>
            </a:r>
            <a:r>
              <a:rPr lang="en-US" spc="-1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dirty="0">
                <a:solidFill>
                  <a:srgbClr val="7030A0"/>
                </a:solidFill>
                <a:cs typeface="Arial"/>
              </a:rPr>
              <a:t>(2-10</a:t>
            </a:r>
            <a:r>
              <a:rPr lang="en-US" spc="-1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dirty="0">
                <a:solidFill>
                  <a:srgbClr val="7030A0"/>
                </a:solidFill>
                <a:cs typeface="Arial"/>
              </a:rPr>
              <a:t>b/s/Hz)</a:t>
            </a:r>
          </a:p>
          <a:p>
            <a:pPr marL="749300" marR="620395" indent="-737235">
              <a:buFont typeface="Arial MT"/>
              <a:buChar char="•"/>
              <a:tabLst>
                <a:tab pos="749300" algn="l"/>
                <a:tab pos="749935" algn="l"/>
              </a:tabLst>
            </a:pPr>
            <a:r>
              <a:rPr lang="en-US" spc="-5" dirty="0">
                <a:solidFill>
                  <a:srgbClr val="7030A0"/>
                </a:solidFill>
                <a:cs typeface="Arial"/>
              </a:rPr>
              <a:t>Frequency selectivity</a:t>
            </a:r>
            <a:r>
              <a:rPr lang="en-US" dirty="0">
                <a:solidFill>
                  <a:srgbClr val="7030A0"/>
                </a:solidFill>
                <a:cs typeface="Arial"/>
              </a:rPr>
              <a:t> due</a:t>
            </a:r>
            <a:r>
              <a:rPr lang="en-US" spc="-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dirty="0">
                <a:solidFill>
                  <a:srgbClr val="7030A0"/>
                </a:solidFill>
                <a:cs typeface="Arial"/>
              </a:rPr>
              <a:t>to</a:t>
            </a:r>
            <a:r>
              <a:rPr lang="en-US" spc="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7030A0"/>
                </a:solidFill>
                <a:cs typeface="Arial"/>
              </a:rPr>
              <a:t>large</a:t>
            </a:r>
            <a:r>
              <a:rPr lang="en-US" dirty="0">
                <a:solidFill>
                  <a:srgbClr val="7030A0"/>
                </a:solidFill>
                <a:cs typeface="Arial"/>
              </a:rPr>
              <a:t> bandwidth requirements</a:t>
            </a:r>
          </a:p>
          <a:p>
            <a:pPr marL="749300" indent="-737235">
              <a:spcBef>
                <a:spcPts val="5"/>
              </a:spcBef>
              <a:buFont typeface="Arial MT"/>
              <a:buChar char="•"/>
              <a:tabLst>
                <a:tab pos="749300" algn="l"/>
                <a:tab pos="749935" algn="l"/>
              </a:tabLst>
            </a:pPr>
            <a:r>
              <a:rPr lang="en-US" spc="-5" dirty="0">
                <a:solidFill>
                  <a:srgbClr val="7030A0"/>
                </a:solidFill>
                <a:cs typeface="Arial"/>
              </a:rPr>
              <a:t>High</a:t>
            </a:r>
            <a:r>
              <a:rPr lang="en-US" spc="-1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dirty="0">
                <a:solidFill>
                  <a:srgbClr val="7030A0"/>
                </a:solidFill>
                <a:cs typeface="Arial"/>
              </a:rPr>
              <a:t>System</a:t>
            </a:r>
            <a:r>
              <a:rPr lang="en-US" spc="-1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7030A0"/>
                </a:solidFill>
                <a:cs typeface="Arial"/>
              </a:rPr>
              <a:t>Capacity</a:t>
            </a:r>
            <a:endParaRPr lang="en-US" dirty="0">
              <a:solidFill>
                <a:srgbClr val="7030A0"/>
              </a:solidFill>
              <a:cs typeface="Arial"/>
            </a:endParaRPr>
          </a:p>
          <a:p>
            <a:pPr marL="749300" marR="5080" indent="-737235">
              <a:buFont typeface="Arial MT"/>
              <a:buChar char="•"/>
              <a:tabLst>
                <a:tab pos="749300" algn="l"/>
                <a:tab pos="749935" algn="l"/>
              </a:tabLst>
            </a:pPr>
            <a:r>
              <a:rPr lang="en-US" dirty="0">
                <a:solidFill>
                  <a:srgbClr val="7030A0"/>
                </a:solidFill>
                <a:cs typeface="Arial"/>
              </a:rPr>
              <a:t>Seamless</a:t>
            </a:r>
            <a:r>
              <a:rPr lang="en-US" spc="-1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dirty="0">
                <a:solidFill>
                  <a:srgbClr val="7030A0"/>
                </a:solidFill>
                <a:cs typeface="Arial"/>
              </a:rPr>
              <a:t>coverage</a:t>
            </a:r>
            <a:r>
              <a:rPr lang="en-US" spc="-1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dirty="0">
                <a:solidFill>
                  <a:srgbClr val="7030A0"/>
                </a:solidFill>
                <a:cs typeface="Arial"/>
              </a:rPr>
              <a:t>and</a:t>
            </a:r>
            <a:r>
              <a:rPr lang="en-US" spc="-1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dirty="0">
                <a:solidFill>
                  <a:srgbClr val="7030A0"/>
                </a:solidFill>
                <a:cs typeface="Arial"/>
              </a:rPr>
              <a:t>support</a:t>
            </a:r>
            <a:r>
              <a:rPr lang="en-US" spc="-1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dirty="0">
                <a:solidFill>
                  <a:srgbClr val="7030A0"/>
                </a:solidFill>
                <a:cs typeface="Arial"/>
              </a:rPr>
              <a:t>across</a:t>
            </a:r>
            <a:r>
              <a:rPr lang="en-US" spc="-1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dirty="0">
                <a:solidFill>
                  <a:srgbClr val="7030A0"/>
                </a:solidFill>
                <a:cs typeface="Arial"/>
              </a:rPr>
              <a:t>different </a:t>
            </a:r>
            <a:r>
              <a:rPr lang="en-US" spc="-76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7030A0"/>
                </a:solidFill>
                <a:cs typeface="Arial"/>
              </a:rPr>
              <a:t>networks,</a:t>
            </a:r>
            <a:r>
              <a:rPr lang="en-US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7030A0"/>
                </a:solidFill>
                <a:cs typeface="Arial"/>
              </a:rPr>
              <a:t>devices,</a:t>
            </a:r>
            <a:r>
              <a:rPr lang="en-US" spc="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7030A0"/>
                </a:solidFill>
                <a:cs typeface="Arial"/>
              </a:rPr>
              <a:t>and</a:t>
            </a:r>
            <a:r>
              <a:rPr lang="en-US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7030A0"/>
                </a:solidFill>
                <a:cs typeface="Arial"/>
              </a:rPr>
              <a:t>media</a:t>
            </a:r>
            <a:r>
              <a:rPr lang="en-US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7030A0"/>
                </a:solidFill>
                <a:cs typeface="Arial"/>
              </a:rPr>
              <a:t>forms</a:t>
            </a:r>
            <a:endParaRPr lang="en-US" dirty="0">
              <a:solidFill>
                <a:srgbClr val="7030A0"/>
              </a:solidFill>
              <a:cs typeface="Arial"/>
            </a:endParaRPr>
          </a:p>
          <a:p>
            <a:pPr marL="749300" indent="-737235">
              <a:spcBef>
                <a:spcPts val="10"/>
              </a:spcBef>
              <a:buFont typeface="Arial MT"/>
              <a:buChar char="•"/>
              <a:tabLst>
                <a:tab pos="749300" algn="l"/>
                <a:tab pos="749935" algn="l"/>
              </a:tabLst>
            </a:pPr>
            <a:r>
              <a:rPr lang="en-US" spc="-5" dirty="0">
                <a:solidFill>
                  <a:srgbClr val="7030A0"/>
                </a:solidFill>
                <a:cs typeface="Arial"/>
              </a:rPr>
              <a:t>Reliable</a:t>
            </a:r>
            <a:r>
              <a:rPr lang="en-US" spc="-1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7030A0"/>
                </a:solidFill>
                <a:cs typeface="Arial"/>
              </a:rPr>
              <a:t>Communications</a:t>
            </a:r>
            <a:endParaRPr lang="en-US" dirty="0">
              <a:solidFill>
                <a:srgbClr val="7030A0"/>
              </a:solidFill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Harsh wireless channel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Scarce radio spectrum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Energy constraint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pc="-5" dirty="0"/>
              <a:t>Challenges</a:t>
            </a:r>
            <a:r>
              <a:rPr lang="en-IN" spc="-10" dirty="0"/>
              <a:t> </a:t>
            </a:r>
            <a:r>
              <a:rPr lang="en-IN" dirty="0"/>
              <a:t>of</a:t>
            </a:r>
            <a:r>
              <a:rPr lang="en-IN" spc="-10" dirty="0"/>
              <a:t> </a:t>
            </a:r>
            <a:r>
              <a:rPr lang="en-IN" spc="-5" dirty="0"/>
              <a:t>Wireless</a:t>
            </a:r>
            <a:r>
              <a:rPr lang="en-IN" spc="-10" dirty="0"/>
              <a:t> </a:t>
            </a:r>
            <a:r>
              <a:rPr lang="en-IN" spc="-5" dirty="0"/>
              <a:t>Communication</a:t>
            </a:r>
            <a:r>
              <a:rPr lang="en-IN" spc="-5" dirty="0">
                <a:latin typeface="Times New Roman"/>
                <a:cs typeface="Times New Roman"/>
              </a:rPr>
              <a:t>	</a:t>
            </a:r>
            <a:endParaRPr lang="en-IN" dirty="0"/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526" y="3505862"/>
            <a:ext cx="3285744" cy="19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31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0B8B-6230-9819-84DF-C28BB616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Order- Single Antenna System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C4F78-9370-A3C2-634C-6BDDB3C5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" y="1407486"/>
            <a:ext cx="11020193" cy="1354217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The diversity order d is essentially the number of independently fading channels</a:t>
            </a:r>
            <a:r>
              <a:rPr lang="en-US" sz="3200" dirty="0">
                <a:latin typeface="+mj-lt"/>
              </a:rPr>
              <a:t> </a:t>
            </a:r>
            <a:br>
              <a:rPr lang="en-US" sz="3200" dirty="0">
                <a:latin typeface="+mj-lt"/>
              </a:rPr>
            </a:br>
            <a:endParaRPr lang="en-IN" sz="32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A5107-0252-7E02-3C0D-1EA1D3DBC9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2BE19-4EE1-AA41-D863-41909016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14" y="2584617"/>
            <a:ext cx="4079691" cy="1086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DCFF6F-A9E6-25E7-9FC3-D8F34BE1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77" y="4537605"/>
            <a:ext cx="7487420" cy="1776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75CCD9-0DC5-63DB-362A-C770CA3D4F4E}"/>
              </a:ext>
            </a:extLst>
          </p:cNvPr>
          <p:cNvSpPr txBox="1"/>
          <p:nvPr/>
        </p:nvSpPr>
        <p:spPr>
          <a:xfrm>
            <a:off x="326003" y="4516341"/>
            <a:ext cx="872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single antenna system under High SNR: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11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132A-6550-845E-C9E3-51124AFB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Order- L -receive Antenna System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0D2A-2FD0-17B6-798B-479885D1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264" y="1108129"/>
            <a:ext cx="9620932" cy="800219"/>
          </a:xfrm>
        </p:spPr>
        <p:txBody>
          <a:bodyPr/>
          <a:lstStyle/>
          <a:p>
            <a:r>
              <a:rPr lang="en-US" dirty="0"/>
              <a:t>For multiple receive antenna systems under High SNR: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D467E-8E84-4632-8715-04CE8E1F3D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1D5C5-7DE8-0381-6A17-9514DC85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078" y="2386012"/>
            <a:ext cx="7129844" cy="2957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A9268-D480-98B7-8D77-91A5BDA43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9"/>
          <a:stretch/>
        </p:blipFill>
        <p:spPr>
          <a:xfrm>
            <a:off x="7967207" y="1265018"/>
            <a:ext cx="2660876" cy="8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82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2EA7-0A95-00D9-DDC1-DD0B128C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Order- Wireline </a:t>
            </a:r>
            <a:r>
              <a:rPr lang="en-US"/>
              <a:t>AWGN Channel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266A7-927C-697D-5CA0-634046AC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273" y="1407486"/>
            <a:ext cx="10826953" cy="400110"/>
          </a:xfrm>
        </p:spPr>
        <p:txBody>
          <a:bodyPr/>
          <a:lstStyle/>
          <a:p>
            <a:r>
              <a:rPr lang="en-US" dirty="0"/>
              <a:t>BER of an AWGN Wireline communication=                       =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41981-A63F-95C6-4FF0-4988DB150D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AF3CB-2C65-7E71-12BC-8BD778605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30"/>
          <a:stretch/>
        </p:blipFill>
        <p:spPr>
          <a:xfrm>
            <a:off x="8238712" y="1153972"/>
            <a:ext cx="1941609" cy="907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DEF181-FD90-9F69-28F2-C1B72C41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519362"/>
            <a:ext cx="6153150" cy="1819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424AD-191A-8916-0404-1C6DAA80E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2" t="4324"/>
          <a:stretch/>
        </p:blipFill>
        <p:spPr>
          <a:xfrm>
            <a:off x="6647291" y="1429796"/>
            <a:ext cx="1118061" cy="4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2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Fading 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640268" y="1264380"/>
            <a:ext cx="10936831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 marR="5080" indent="-737235">
              <a:spcBef>
                <a:spcPts val="100"/>
              </a:spcBef>
              <a:buFont typeface="Arial MT"/>
              <a:buChar char="•"/>
              <a:tabLst>
                <a:tab pos="749300" algn="l"/>
                <a:tab pos="749935" algn="l"/>
              </a:tabLst>
            </a:pP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Deviation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or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attenuation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that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telecommunication </a:t>
            </a:r>
            <a:r>
              <a:rPr sz="2400" spc="-76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signal experiences over certain propagation 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media</a:t>
            </a:r>
            <a:endParaRPr sz="2400" dirty="0">
              <a:solidFill>
                <a:srgbClr val="7030A0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A50021"/>
              </a:buClr>
              <a:buFont typeface="Arial MT"/>
              <a:buChar char="•"/>
            </a:pP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749300" marR="223520" indent="-737235">
              <a:spcBef>
                <a:spcPts val="5"/>
              </a:spcBef>
              <a:buFont typeface="Arial MT"/>
              <a:buChar char="•"/>
              <a:tabLst>
                <a:tab pos="749300" algn="l"/>
                <a:tab pos="749935" algn="l"/>
              </a:tabLst>
            </a:pP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May vary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with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time,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geographical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position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and/or </a:t>
            </a:r>
            <a:r>
              <a:rPr sz="2400" spc="-76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radio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frequency,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and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is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often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modeled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as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 a 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random</a:t>
            </a:r>
            <a:r>
              <a:rPr sz="2400" spc="-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process</a:t>
            </a:r>
          </a:p>
          <a:p>
            <a:pPr>
              <a:spcBef>
                <a:spcPts val="30"/>
              </a:spcBef>
              <a:buClr>
                <a:srgbClr val="A50021"/>
              </a:buClr>
              <a:buFont typeface="Arial MT"/>
              <a:buChar char="•"/>
            </a:pP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749300" marR="247650" indent="-737235" algn="just">
              <a:buFont typeface="Arial MT"/>
              <a:buChar char="•"/>
              <a:tabLst>
                <a:tab pos="749935" algn="l"/>
              </a:tabLst>
            </a:pP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wireless systems,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fading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may either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be due to </a:t>
            </a:r>
            <a:r>
              <a:rPr sz="2400" spc="-76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multipath propagation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or due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shadowing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from </a:t>
            </a:r>
            <a:r>
              <a:rPr sz="2400" spc="-76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obstacles</a:t>
            </a:r>
          </a:p>
        </p:txBody>
      </p:sp>
      <p:pic>
        <p:nvPicPr>
          <p:cNvPr id="5" name="object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0396" y="4150581"/>
            <a:ext cx="4535528" cy="23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3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Fading</a:t>
            </a:r>
            <a:r>
              <a:rPr lang="en-IN" spc="-30" dirty="0"/>
              <a:t> </a:t>
            </a:r>
            <a:r>
              <a:rPr lang="en-IN" spc="-5" dirty="0"/>
              <a:t>(2)</a:t>
            </a:r>
            <a:endParaRPr lang="en-IN" dirty="0"/>
          </a:p>
        </p:txBody>
      </p:sp>
      <p:sp>
        <p:nvSpPr>
          <p:cNvPr id="6" name="object 5"/>
          <p:cNvSpPr txBox="1">
            <a:spLocks noGrp="1"/>
          </p:cNvSpPr>
          <p:nvPr>
            <p:ph idx="1"/>
          </p:nvPr>
        </p:nvSpPr>
        <p:spPr>
          <a:xfrm>
            <a:off x="390940" y="999755"/>
            <a:ext cx="11257721" cy="4803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563" marR="47625" indent="-342900" algn="just">
              <a:buFont typeface="Arial" panose="020B0604020202020204" pitchFamily="34" charset="0"/>
              <a:buChar char="•"/>
              <a:tabLst>
                <a:tab pos="363538" algn="l"/>
                <a:tab pos="749300" algn="l"/>
              </a:tabLst>
            </a:pPr>
            <a:r>
              <a:rPr lang="en-US" sz="2800" spc="-5" dirty="0">
                <a:solidFill>
                  <a:srgbClr val="7030A0"/>
                </a:solidFill>
                <a:cs typeface="Arial"/>
              </a:rPr>
              <a:t>Reflectors in the environment surrounding a transmitter  and receiver create multiple paths that a transmitted signal  can traverse</a:t>
            </a:r>
          </a:p>
          <a:p>
            <a:pPr marL="436563" marR="47625" indent="-342900" algn="just">
              <a:buFont typeface="Arial" panose="020B0604020202020204" pitchFamily="34" charset="0"/>
              <a:buChar char="•"/>
              <a:tabLst>
                <a:tab pos="363538" algn="l"/>
                <a:tab pos="749300" algn="l"/>
              </a:tabLst>
            </a:pPr>
            <a:r>
              <a:rPr lang="en-US" sz="2800" spc="-5" dirty="0">
                <a:solidFill>
                  <a:srgbClr val="7030A0"/>
                </a:solidFill>
                <a:cs typeface="Arial"/>
              </a:rPr>
              <a:t>The</a:t>
            </a:r>
            <a:r>
              <a:rPr lang="en-US" sz="2800" spc="-1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receiver</a:t>
            </a:r>
            <a:r>
              <a:rPr lang="en-US" sz="2800" spc="-1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sees the</a:t>
            </a:r>
            <a:r>
              <a:rPr lang="en-US" sz="2800" spc="-1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superposition of</a:t>
            </a:r>
            <a:r>
              <a:rPr lang="en-US" sz="2800" spc="-1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multiple copies</a:t>
            </a:r>
            <a:r>
              <a:rPr lang="en-US" sz="2800" spc="-1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of the transmitted signal, each traversing 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a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different path 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Each signal copy will experience differences in 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attenuation, delay and phase shift while travelling from the </a:t>
            </a:r>
            <a:r>
              <a:rPr lang="en-US" sz="2800" spc="-65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source to the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receiver</a:t>
            </a:r>
            <a:endParaRPr lang="en-US" sz="2800" dirty="0">
              <a:solidFill>
                <a:srgbClr val="7030A0"/>
              </a:solidFill>
              <a:cs typeface="Arial"/>
            </a:endParaRPr>
          </a:p>
          <a:p>
            <a:pPr marL="436563" marR="500380" indent="-342900" algn="just">
              <a:lnSpc>
                <a:spcPts val="2870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363538" algn="l"/>
                <a:tab pos="749300" algn="l"/>
              </a:tabLst>
            </a:pPr>
            <a:r>
              <a:rPr lang="en-US" sz="2800" dirty="0">
                <a:solidFill>
                  <a:srgbClr val="7030A0"/>
                </a:solidFill>
                <a:cs typeface="Arial"/>
              </a:rPr>
              <a:t>This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can result 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in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either constructive 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or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destructive 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interference,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amplifying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 or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 attenuating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the signal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power seen</a:t>
            </a:r>
            <a:r>
              <a:rPr lang="en-US" sz="2800" spc="-2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at</a:t>
            </a:r>
            <a:r>
              <a:rPr lang="en-US" sz="2800" spc="-2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the</a:t>
            </a:r>
            <a:r>
              <a:rPr lang="en-US" sz="2800" spc="-2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receiver</a:t>
            </a:r>
            <a:endParaRPr lang="en-US" sz="2800" dirty="0">
              <a:solidFill>
                <a:srgbClr val="7030A0"/>
              </a:solidFill>
              <a:cs typeface="Arial"/>
            </a:endParaRPr>
          </a:p>
          <a:p>
            <a:pPr marL="436563" marR="29209" indent="-342900" algn="just">
              <a:lnSpc>
                <a:spcPts val="287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63538" algn="l"/>
                <a:tab pos="749300" algn="l"/>
              </a:tabLst>
            </a:pPr>
            <a:r>
              <a:rPr lang="en-US" sz="2800" spc="-5" dirty="0">
                <a:solidFill>
                  <a:srgbClr val="7030A0"/>
                </a:solidFill>
                <a:cs typeface="Arial"/>
              </a:rPr>
              <a:t>Strong destructive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interference 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is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frequently referred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to as </a:t>
            </a:r>
            <a:r>
              <a:rPr lang="en-US" sz="2800" spc="-650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a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deep fade and may result in temporary failure of 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 c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ommunication due to </a:t>
            </a:r>
            <a:r>
              <a:rPr lang="en-US" sz="2800" dirty="0">
                <a:solidFill>
                  <a:srgbClr val="7030A0"/>
                </a:solidFill>
                <a:cs typeface="Arial"/>
              </a:rPr>
              <a:t>a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severe drop in the channel signal- </a:t>
            </a:r>
            <a:r>
              <a:rPr lang="en-US" sz="2800" spc="-655" dirty="0">
                <a:solidFill>
                  <a:srgbClr val="7030A0"/>
                </a:solidFill>
                <a:cs typeface="Arial"/>
              </a:rPr>
              <a:t> </a:t>
            </a:r>
            <a:r>
              <a:rPr lang="en-US" sz="2800" spc="-5" dirty="0">
                <a:solidFill>
                  <a:srgbClr val="7030A0"/>
                </a:solidFill>
                <a:cs typeface="Arial"/>
              </a:rPr>
              <a:t>to-noise ratio</a:t>
            </a:r>
            <a:endParaRPr lang="en-US" sz="2800" dirty="0">
              <a:solidFill>
                <a:srgbClr val="7030A0"/>
              </a:solidFill>
              <a:cs typeface="Arial"/>
            </a:endParaRPr>
          </a:p>
          <a:p>
            <a:pPr marL="749300" marR="5080" indent="-737235">
              <a:spcBef>
                <a:spcPts val="100"/>
              </a:spcBef>
              <a:buFont typeface="Arial MT"/>
              <a:buChar char="•"/>
              <a:tabLst>
                <a:tab pos="749300" algn="l"/>
                <a:tab pos="749935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0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Motivation</a:t>
            </a:r>
            <a:r>
              <a:rPr lang="en-IN" spc="-10" dirty="0"/>
              <a:t> </a:t>
            </a:r>
            <a:r>
              <a:rPr lang="en-IN" dirty="0"/>
              <a:t>of</a:t>
            </a:r>
            <a:r>
              <a:rPr lang="en-IN" spc="-5" dirty="0"/>
              <a:t> Diversity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72" y="1033413"/>
            <a:ext cx="9620932" cy="3200876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If a fading radio signal is received through only  one channel, then in a deep fade, the signal could  be lost, and there is nothing that can be done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Diversity is a way to protect against deep fades, a  choice to combat fading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The key: </a:t>
            </a:r>
            <a:r>
              <a:rPr lang="en-US" dirty="0"/>
              <a:t>create multiple channels or branches  that have uncorrelated fading</a:t>
            </a:r>
          </a:p>
          <a:p>
            <a:pPr algn="just"/>
            <a:endParaRPr lang="en-IN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472" y="4043458"/>
            <a:ext cx="7286244" cy="22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6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Basic</a:t>
            </a:r>
            <a:r>
              <a:rPr lang="en-IN" spc="-20" dirty="0"/>
              <a:t> </a:t>
            </a:r>
            <a:r>
              <a:rPr lang="en-IN" spc="-5" dirty="0"/>
              <a:t>Diversity</a:t>
            </a:r>
            <a:r>
              <a:rPr lang="en-IN" spc="-20" dirty="0"/>
              <a:t> </a:t>
            </a:r>
            <a:r>
              <a:rPr lang="en-IN" spc="-5" dirty="0"/>
              <a:t>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0" y="1264363"/>
            <a:ext cx="9620932" cy="4001095"/>
          </a:xfrm>
        </p:spPr>
        <p:txBody>
          <a:bodyPr/>
          <a:lstStyle/>
          <a:p>
            <a:r>
              <a:rPr lang="en-US" dirty="0"/>
              <a:t>Diversity combats fading by providing the  receiver with multiple uncorrelated replicas of the  same information-bearing signal</a:t>
            </a:r>
          </a:p>
          <a:p>
            <a:endParaRPr lang="en-US" dirty="0"/>
          </a:p>
          <a:p>
            <a:r>
              <a:rPr lang="en-US" dirty="0"/>
              <a:t>There are several types of diversity  methods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Time Diversity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Frequency Diversity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Multiuser Diversity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Space Diversity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C826B-9DAA-9E33-B7E8-F84E8BAA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2755187"/>
            <a:ext cx="79914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2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Time</a:t>
            </a:r>
            <a:r>
              <a:rPr lang="en-IN" spc="-25" dirty="0"/>
              <a:t> </a:t>
            </a:r>
            <a:r>
              <a:rPr lang="en-IN" spc="-5" dirty="0"/>
              <a:t>Diversity</a:t>
            </a:r>
            <a:r>
              <a:rPr lang="en-IN" spc="-20" dirty="0"/>
              <a:t> </a:t>
            </a:r>
            <a:r>
              <a:rPr lang="en-IN" spc="-5" dirty="0"/>
              <a:t>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43" y="1153044"/>
            <a:ext cx="11166209" cy="28007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Transmission in which signals representing the  same information are sent over the same channel  at different times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delay between replicas &gt; coherence time  uncorrelated channels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Use coding and interleaving (it breaks the memory  of the channel, not all bits of the </a:t>
            </a:r>
            <a:r>
              <a:rPr lang="en-US" dirty="0" err="1"/>
              <a:t>codeword</a:t>
            </a:r>
            <a:r>
              <a:rPr lang="en-US" dirty="0"/>
              <a:t> are  likely to fall into a deep fade)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It consumes extra transmission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83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430887"/>
          </a:xfrm>
        </p:spPr>
        <p:txBody>
          <a:bodyPr/>
          <a:lstStyle/>
          <a:p>
            <a:r>
              <a:rPr lang="en-IN" sz="2800" spc="-5" dirty="0"/>
              <a:t>Time</a:t>
            </a:r>
            <a:r>
              <a:rPr lang="en-IN" sz="2800" spc="-25" dirty="0"/>
              <a:t> </a:t>
            </a:r>
            <a:r>
              <a:rPr lang="en-IN" sz="2800" spc="-5" dirty="0"/>
              <a:t>Diversity</a:t>
            </a:r>
            <a:r>
              <a:rPr lang="en-IN" sz="2800" spc="-20" dirty="0"/>
              <a:t> </a:t>
            </a:r>
            <a:r>
              <a:rPr lang="en-IN" sz="2800" spc="-5" dirty="0"/>
              <a:t>(2)</a:t>
            </a:r>
            <a:endParaRPr lang="en-IN" sz="2800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572494" y="1556793"/>
            <a:ext cx="5293267" cy="3629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464820" indent="-359410"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71475" algn="l"/>
                <a:tab pos="372110" algn="l"/>
              </a:tabLst>
            </a:pP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The codewords are </a:t>
            </a:r>
            <a:r>
              <a:rPr sz="21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030A0"/>
                </a:solidFill>
                <a:latin typeface="Arial"/>
                <a:cs typeface="Arial"/>
              </a:rPr>
              <a:t>transmitted over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030A0"/>
                </a:solidFill>
                <a:latin typeface="Arial"/>
                <a:cs typeface="Arial"/>
              </a:rPr>
              <a:t>consecutive</a:t>
            </a:r>
            <a:r>
              <a:rPr sz="2100" spc="-6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030A0"/>
                </a:solidFill>
                <a:latin typeface="Arial"/>
                <a:cs typeface="Arial"/>
              </a:rPr>
              <a:t>symbols </a:t>
            </a:r>
            <a:r>
              <a:rPr sz="2100" spc="-57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(top) and interleaved </a:t>
            </a:r>
            <a:r>
              <a:rPr sz="2100" spc="-57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(bottom)</a:t>
            </a:r>
          </a:p>
          <a:p>
            <a:pPr marL="371475" marR="134620" indent="-359410">
              <a:spcBef>
                <a:spcPts val="1465"/>
              </a:spcBef>
              <a:buFont typeface="Wingdings" panose="05000000000000000000" pitchFamily="2" charset="2"/>
              <a:buChar char="Ø"/>
              <a:tabLst>
                <a:tab pos="371475" algn="l"/>
                <a:tab pos="372110" algn="l"/>
              </a:tabLst>
            </a:pP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A deep fade will wipe </a:t>
            </a:r>
            <a:r>
              <a:rPr sz="21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out</a:t>
            </a:r>
            <a:r>
              <a:rPr sz="2100" spc="-4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the</a:t>
            </a:r>
            <a:r>
              <a:rPr sz="2100" spc="-3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entire</a:t>
            </a:r>
            <a:r>
              <a:rPr sz="2100" spc="-3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codeword </a:t>
            </a:r>
            <a:r>
              <a:rPr sz="2100" spc="-57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in </a:t>
            </a:r>
            <a:r>
              <a:rPr sz="2100" spc="-5" dirty="0">
                <a:solidFill>
                  <a:srgbClr val="7030A0"/>
                </a:solidFill>
                <a:latin typeface="Arial"/>
                <a:cs typeface="Arial"/>
              </a:rPr>
              <a:t>the former case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but </a:t>
            </a:r>
            <a:r>
              <a:rPr sz="21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only one coded symbol </a:t>
            </a:r>
            <a:r>
              <a:rPr sz="2100" spc="-57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from each codeword in </a:t>
            </a:r>
            <a:r>
              <a:rPr sz="21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the</a:t>
            </a:r>
            <a:r>
              <a:rPr sz="2100" spc="-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latter</a:t>
            </a:r>
          </a:p>
          <a:p>
            <a:pPr marL="371475" marR="5080" indent="-359410">
              <a:spcBef>
                <a:spcPts val="1460"/>
              </a:spcBef>
              <a:buFont typeface="Wingdings" panose="05000000000000000000" pitchFamily="2" charset="2"/>
              <a:buChar char="Ø"/>
              <a:tabLst>
                <a:tab pos="371475" algn="l"/>
                <a:tab pos="372110" algn="l"/>
              </a:tabLst>
            </a:pPr>
            <a:r>
              <a:rPr sz="2100" spc="-5" dirty="0">
                <a:solidFill>
                  <a:srgbClr val="7030A0"/>
                </a:solidFill>
                <a:latin typeface="Arial"/>
                <a:cs typeface="Arial"/>
              </a:rPr>
              <a:t>In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7030A0"/>
                </a:solidFill>
                <a:latin typeface="Arial"/>
                <a:cs typeface="Arial"/>
              </a:rPr>
              <a:t>latter case, each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 codeword can still be </a:t>
            </a:r>
            <a:r>
              <a:rPr sz="2100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030A0"/>
                </a:solidFill>
                <a:latin typeface="Arial"/>
                <a:cs typeface="Arial"/>
              </a:rPr>
              <a:t>recovered from the other </a:t>
            </a:r>
            <a:r>
              <a:rPr sz="2100" spc="-57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three</a:t>
            </a:r>
            <a:r>
              <a:rPr sz="2100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unfaded</a:t>
            </a:r>
            <a:r>
              <a:rPr sz="2100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030A0"/>
                </a:solidFill>
                <a:latin typeface="Arial"/>
                <a:cs typeface="Arial"/>
              </a:rPr>
              <a:t>symbols</a:t>
            </a:r>
          </a:p>
        </p:txBody>
      </p:sp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1" y="1720596"/>
            <a:ext cx="3974655" cy="37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212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1313</Words>
  <Application>Microsoft Office PowerPoint</Application>
  <PresentationFormat>Widescreen</PresentationFormat>
  <Paragraphs>171</Paragraphs>
  <Slides>32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MT</vt:lpstr>
      <vt:lpstr>Arial-BoldMT</vt:lpstr>
      <vt:lpstr>Calibri</vt:lpstr>
      <vt:lpstr>Courier New</vt:lpstr>
      <vt:lpstr>Symbol</vt:lpstr>
      <vt:lpstr>Times New Roman</vt:lpstr>
      <vt:lpstr>Wingdings</vt:lpstr>
      <vt:lpstr>1_Office Theme</vt:lpstr>
      <vt:lpstr>方程式</vt:lpstr>
      <vt:lpstr>MODULE 5  Diversity Techniques</vt:lpstr>
      <vt:lpstr>PowerPoint Presentation</vt:lpstr>
      <vt:lpstr>Challenges of Wireless Communication </vt:lpstr>
      <vt:lpstr>Channel Fading </vt:lpstr>
      <vt:lpstr>Fading (2)</vt:lpstr>
      <vt:lpstr>Motivation of Diversity Techniques</vt:lpstr>
      <vt:lpstr>Basic Diversity Techniques</vt:lpstr>
      <vt:lpstr>Time Diversity (1)</vt:lpstr>
      <vt:lpstr>Time Diversity (2)</vt:lpstr>
      <vt:lpstr>Frequency Diversity (1)</vt:lpstr>
      <vt:lpstr>Frequency Diversity (2)</vt:lpstr>
      <vt:lpstr>Multiuser Diversity</vt:lpstr>
      <vt:lpstr>OFDMA (1)</vt:lpstr>
      <vt:lpstr>OFDMA(2)</vt:lpstr>
      <vt:lpstr>Space Diversity (1)</vt:lpstr>
      <vt:lpstr>Space Diversity (2)</vt:lpstr>
      <vt:lpstr>Space Diversity (3)</vt:lpstr>
      <vt:lpstr>Space Diversity (5)</vt:lpstr>
      <vt:lpstr>Multiple Input Multiple Output (1)</vt:lpstr>
      <vt:lpstr>Basic Diversity Combining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 v/s SNR for receive diversity</vt:lpstr>
      <vt:lpstr>“L” Receive Antennas, Rayleigh Fading Channel, Equal Gain Combining</vt:lpstr>
      <vt:lpstr>Diversity Order- Single Antenna System</vt:lpstr>
      <vt:lpstr>Diversity Order- L -receive Antenna System</vt:lpstr>
      <vt:lpstr>Diversity Order- Wireline AWGN Channel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Wireless Systems and Standards</dc:title>
  <dc:creator>Hemanth C</dc:creator>
  <cp:lastModifiedBy>Rahul Karthik</cp:lastModifiedBy>
  <cp:revision>37</cp:revision>
  <dcterms:created xsi:type="dcterms:W3CDTF">2024-02-06T19:03:30Z</dcterms:created>
  <dcterms:modified xsi:type="dcterms:W3CDTF">2024-05-05T03:06:49Z</dcterms:modified>
</cp:coreProperties>
</file>