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384" r:id="rId2"/>
    <p:sldId id="385" r:id="rId3"/>
    <p:sldId id="386" r:id="rId4"/>
    <p:sldId id="388" r:id="rId5"/>
    <p:sldId id="389" r:id="rId6"/>
    <p:sldId id="390" r:id="rId7"/>
    <p:sldId id="391" r:id="rId8"/>
    <p:sldId id="392" r:id="rId9"/>
    <p:sldId id="393" r:id="rId10"/>
    <p:sldId id="394" r:id="rId11"/>
    <p:sldId id="401" r:id="rId12"/>
    <p:sldId id="395" r:id="rId13"/>
    <p:sldId id="399" r:id="rId14"/>
    <p:sldId id="396" r:id="rId15"/>
    <p:sldId id="397" r:id="rId16"/>
    <p:sldId id="398" r:id="rId17"/>
    <p:sldId id="400" r:id="rId18"/>
    <p:sldId id="402" r:id="rId19"/>
    <p:sldId id="403" r:id="rId20"/>
    <p:sldId id="405" r:id="rId21"/>
    <p:sldId id="404" r:id="rId22"/>
    <p:sldId id="406" r:id="rId23"/>
    <p:sldId id="408" r:id="rId24"/>
    <p:sldId id="407" r:id="rId25"/>
    <p:sldId id="409" r:id="rId26"/>
    <p:sldId id="410" r:id="rId27"/>
    <p:sldId id="411" r:id="rId28"/>
    <p:sldId id="412" r:id="rId29"/>
    <p:sldId id="413" r:id="rId30"/>
    <p:sldId id="41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7" d="100"/>
          <a:sy n="57" d="100"/>
        </p:scale>
        <p:origin x="1016" y="5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A7B09-BA3B-4D0A-9B8B-A4DF587DBBBF}"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0C450-890F-4451-99DA-678F082F7FCA}" type="slidenum">
              <a:rPr lang="en-IN" smtClean="0"/>
              <a:t>‹#›</a:t>
            </a:fld>
            <a:endParaRPr lang="en-IN"/>
          </a:p>
        </p:txBody>
      </p:sp>
    </p:spTree>
    <p:extLst>
      <p:ext uri="{BB962C8B-B14F-4D97-AF65-F5344CB8AC3E}">
        <p14:creationId xmlns:p14="http://schemas.microsoft.com/office/powerpoint/2010/main" val="759230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7669" y="1480473"/>
            <a:ext cx="10551283" cy="1365308"/>
          </a:xfrm>
          <a:custGeom>
            <a:avLst/>
            <a:gdLst/>
            <a:ahLst/>
            <a:cxnLst/>
            <a:rect l="l" t="t" r="r" b="b"/>
            <a:pathLst>
              <a:path w="3989704" h="688975">
                <a:moveTo>
                  <a:pt x="3989654" y="44424"/>
                </a:moveTo>
                <a:lnTo>
                  <a:pt x="3988358" y="44424"/>
                </a:lnTo>
                <a:lnTo>
                  <a:pt x="3985653" y="31076"/>
                </a:lnTo>
                <a:lnTo>
                  <a:pt x="3974731" y="14922"/>
                </a:lnTo>
                <a:lnTo>
                  <a:pt x="3958577" y="4013"/>
                </a:lnTo>
                <a:lnTo>
                  <a:pt x="3938854" y="0"/>
                </a:lnTo>
                <a:lnTo>
                  <a:pt x="50812" y="0"/>
                </a:lnTo>
                <a:lnTo>
                  <a:pt x="31076" y="4013"/>
                </a:lnTo>
                <a:lnTo>
                  <a:pt x="14922" y="14922"/>
                </a:lnTo>
                <a:lnTo>
                  <a:pt x="4013" y="31076"/>
                </a:lnTo>
                <a:lnTo>
                  <a:pt x="1295" y="44424"/>
                </a:lnTo>
                <a:lnTo>
                  <a:pt x="0" y="44424"/>
                </a:lnTo>
                <a:lnTo>
                  <a:pt x="0" y="50800"/>
                </a:lnTo>
                <a:lnTo>
                  <a:pt x="0" y="82384"/>
                </a:lnTo>
                <a:lnTo>
                  <a:pt x="0" y="638098"/>
                </a:lnTo>
                <a:lnTo>
                  <a:pt x="4013" y="657834"/>
                </a:lnTo>
                <a:lnTo>
                  <a:pt x="14922" y="673989"/>
                </a:lnTo>
                <a:lnTo>
                  <a:pt x="31076" y="684898"/>
                </a:lnTo>
                <a:lnTo>
                  <a:pt x="50812" y="688911"/>
                </a:lnTo>
                <a:lnTo>
                  <a:pt x="3938854" y="688911"/>
                </a:lnTo>
                <a:lnTo>
                  <a:pt x="3958577" y="684898"/>
                </a:lnTo>
                <a:lnTo>
                  <a:pt x="3974731" y="673989"/>
                </a:lnTo>
                <a:lnTo>
                  <a:pt x="3985653" y="657834"/>
                </a:lnTo>
                <a:lnTo>
                  <a:pt x="3989654" y="638098"/>
                </a:lnTo>
                <a:lnTo>
                  <a:pt x="3989654" y="82384"/>
                </a:lnTo>
                <a:lnTo>
                  <a:pt x="3989654" y="50800"/>
                </a:lnTo>
                <a:lnTo>
                  <a:pt x="3989654" y="44424"/>
                </a:lnTo>
                <a:close/>
              </a:path>
            </a:pathLst>
          </a:custGeom>
          <a:solidFill>
            <a:srgbClr val="3333B2"/>
          </a:solidFill>
        </p:spPr>
        <p:txBody>
          <a:bodyPr wrap="square" lIns="0" tIns="0" rIns="0" bIns="0" rtlCol="0"/>
          <a:lstStyle/>
          <a:p>
            <a:pPr defTabSz="914400"/>
            <a:endParaRPr sz="1800" kern="0">
              <a:solidFill>
                <a:sysClr val="windowText" lastClr="000000"/>
              </a:solidFill>
            </a:endParaRPr>
          </a:p>
        </p:txBody>
      </p:sp>
      <p:sp>
        <p:nvSpPr>
          <p:cNvPr id="2" name="Holder 2"/>
          <p:cNvSpPr>
            <a:spLocks noGrp="1"/>
          </p:cNvSpPr>
          <p:nvPr>
            <p:ph type="ctrTitle"/>
          </p:nvPr>
        </p:nvSpPr>
        <p:spPr>
          <a:xfrm>
            <a:off x="3142746" y="1584935"/>
            <a:ext cx="5906502" cy="507831"/>
          </a:xfrm>
          <a:prstGeom prst="rect">
            <a:avLst/>
          </a:prstGeom>
        </p:spPr>
        <p:txBody>
          <a:bodyPr wrap="square" lIns="0" tIns="0" rIns="0" bIns="0">
            <a:spAutoFit/>
          </a:bodyPr>
          <a:lstStyle>
            <a:lvl1pPr>
              <a:defRPr sz="3300" b="0"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1"/>
            <a:ext cx="8534400" cy="1692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bg1"/>
                </a:solidFill>
                <a:latin typeface="Calibri"/>
                <a:cs typeface="Calibri"/>
              </a:defRPr>
            </a:lvl1pPr>
          </a:lstStyle>
          <a:p>
            <a:pPr marL="29976">
              <a:spcBef>
                <a:spcPts val="142"/>
              </a:spcBef>
            </a:pPr>
            <a:endParaRPr lang="en-IN" spc="94" dirty="0">
              <a:solidFill>
                <a:prstClr val="white"/>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C541089-AA32-4E8B-9A48-CC5F6959569F}" type="datetime1">
              <a:rPr lang="en-US" smtClean="0">
                <a:solidFill>
                  <a:prstClr val="black">
                    <a:tint val="75000"/>
                  </a:prstClr>
                </a:solidFill>
              </a:rPr>
              <a:t>4/29/2024</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13195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52033" y="122634"/>
            <a:ext cx="9461395" cy="507831"/>
          </a:xfrm>
        </p:spPr>
        <p:txBody>
          <a:bodyPr lIns="0" tIns="0" rIns="0" bIns="0"/>
          <a:lstStyle>
            <a:lvl1pPr>
              <a:defRPr sz="3300" b="0" i="0">
                <a:solidFill>
                  <a:schemeClr val="bg1"/>
                </a:solidFill>
                <a:latin typeface="Calibri"/>
                <a:cs typeface="Calibri"/>
              </a:defRPr>
            </a:lvl1pPr>
          </a:lstStyle>
          <a:p>
            <a:endParaRPr/>
          </a:p>
        </p:txBody>
      </p:sp>
      <p:sp>
        <p:nvSpPr>
          <p:cNvPr id="3" name="Holder 3"/>
          <p:cNvSpPr>
            <a:spLocks noGrp="1"/>
          </p:cNvSpPr>
          <p:nvPr>
            <p:ph type="body" idx="1"/>
          </p:nvPr>
        </p:nvSpPr>
        <p:spPr>
          <a:xfrm>
            <a:off x="1651294" y="1407486"/>
            <a:ext cx="9620932" cy="400110"/>
          </a:xfrm>
        </p:spPr>
        <p:txBody>
          <a:bodyPr lIns="0" tIns="0" rIns="0" bIns="0"/>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bg1"/>
                </a:solidFill>
                <a:latin typeface="Calibri"/>
                <a:cs typeface="Calibri"/>
              </a:defRPr>
            </a:lvl1pPr>
          </a:lstStyle>
          <a:p>
            <a:pPr marL="29976">
              <a:spcBef>
                <a:spcPts val="142"/>
              </a:spcBef>
            </a:pPr>
            <a:endParaRPr lang="en-IN" spc="94" dirty="0">
              <a:solidFill>
                <a:prstClr val="white"/>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BF65225-5EF8-483A-9B28-15B1CC6C6930}" type="datetime1">
              <a:rPr lang="en-US" smtClean="0">
                <a:solidFill>
                  <a:prstClr val="black">
                    <a:tint val="75000"/>
                  </a:prstClr>
                </a:solidFill>
              </a:rPr>
              <a:t>4/29/2024</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70051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52033" y="122634"/>
            <a:ext cx="9461395" cy="507831"/>
          </a:xfrm>
        </p:spPr>
        <p:txBody>
          <a:bodyPr lIns="0" tIns="0" rIns="0" bIns="0"/>
          <a:lstStyle>
            <a:lvl1pPr>
              <a:defRPr sz="3300" b="0" i="0">
                <a:solidFill>
                  <a:schemeClr val="bg1"/>
                </a:solidFill>
                <a:latin typeface="Calibri"/>
                <a:cs typeface="Calibri"/>
              </a:defRPr>
            </a:lvl1pPr>
          </a:lstStyle>
          <a:p>
            <a:endParaRPr/>
          </a:p>
        </p:txBody>
      </p:sp>
      <p:sp>
        <p:nvSpPr>
          <p:cNvPr id="3" name="Holder 3"/>
          <p:cNvSpPr>
            <a:spLocks noGrp="1"/>
          </p:cNvSpPr>
          <p:nvPr>
            <p:ph sz="half" idx="2"/>
          </p:nvPr>
        </p:nvSpPr>
        <p:spPr>
          <a:xfrm>
            <a:off x="609601" y="1577340"/>
            <a:ext cx="5303519" cy="1692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19" cy="1692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bg1"/>
                </a:solidFill>
                <a:latin typeface="Calibri"/>
                <a:cs typeface="Calibri"/>
              </a:defRPr>
            </a:lvl1pPr>
          </a:lstStyle>
          <a:p>
            <a:pPr marL="29976">
              <a:spcBef>
                <a:spcPts val="142"/>
              </a:spcBef>
            </a:pPr>
            <a:endParaRPr lang="en-IN" spc="94" dirty="0">
              <a:solidFill>
                <a:prstClr val="white"/>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D901474-4C98-4717-AA47-C0680A9E3239}" type="datetime1">
              <a:rPr lang="en-US" smtClean="0">
                <a:solidFill>
                  <a:prstClr val="black">
                    <a:tint val="75000"/>
                  </a:prstClr>
                </a:solidFill>
              </a:rPr>
              <a:t>4/29/2024</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05451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52033" y="122634"/>
            <a:ext cx="9461395" cy="507831"/>
          </a:xfrm>
        </p:spPr>
        <p:txBody>
          <a:bodyPr lIns="0" tIns="0" rIns="0" bIns="0"/>
          <a:lstStyle>
            <a:lvl1pPr>
              <a:defRPr sz="33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bg1"/>
                </a:solidFill>
                <a:latin typeface="Calibri"/>
                <a:cs typeface="Calibri"/>
              </a:defRPr>
            </a:lvl1pPr>
          </a:lstStyle>
          <a:p>
            <a:pPr marL="29976">
              <a:spcBef>
                <a:spcPts val="142"/>
              </a:spcBef>
            </a:pPr>
            <a:endParaRPr lang="en-IN" spc="94" dirty="0">
              <a:solidFill>
                <a:prstClr val="white"/>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643E865-E114-4DC0-A8A2-320F9BFAF145}" type="datetime1">
              <a:rPr lang="en-US" smtClean="0">
                <a:solidFill>
                  <a:prstClr val="black">
                    <a:tint val="75000"/>
                  </a:prstClr>
                </a:solidFill>
              </a:rPr>
              <a:t>4/29/2024</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18678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bg1"/>
                </a:solidFill>
                <a:latin typeface="Calibri"/>
                <a:cs typeface="Calibri"/>
              </a:defRPr>
            </a:lvl1pPr>
          </a:lstStyle>
          <a:p>
            <a:pPr marL="29976">
              <a:spcBef>
                <a:spcPts val="142"/>
              </a:spcBef>
            </a:pPr>
            <a:endParaRPr lang="en-IN" spc="94" dirty="0">
              <a:solidFill>
                <a:prstClr val="white"/>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DDD220C-42EE-4CD0-B9B0-A5664BA45EE0}" type="datetime1">
              <a:rPr lang="en-US" smtClean="0">
                <a:solidFill>
                  <a:prstClr val="black">
                    <a:tint val="75000"/>
                  </a:prstClr>
                </a:solidFill>
              </a:rPr>
              <a:t>4/29/2024</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709165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215444"/>
          </a:xfrm>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0"/>
            <a:ext cx="10972800" cy="12772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0" y="3938589"/>
            <a:ext cx="10972800" cy="12772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xfrm>
            <a:off x="609601" y="6377940"/>
            <a:ext cx="2804160" cy="292388"/>
          </a:xfrm>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xfrm>
            <a:off x="8778241" y="6377940"/>
            <a:ext cx="2804160" cy="292388"/>
          </a:xfrm>
          <a:ln/>
        </p:spPr>
        <p:txBody>
          <a:bodyPr/>
          <a:lstStyle>
            <a:lvl1pPr>
              <a:defRPr/>
            </a:lvl1pPr>
          </a:lstStyle>
          <a:p>
            <a:pPr>
              <a:defRPr/>
            </a:pPr>
            <a:fld id="{FE7EDDEE-8744-4D1C-BCAD-4B0957215364}" type="slidenum">
              <a:rPr lang="en-US" altLang="en-US"/>
              <a:pPr>
                <a:defRPr/>
              </a:pPr>
              <a:t>‹#›</a:t>
            </a:fld>
            <a:endParaRPr lang="en-US" altLang="en-US"/>
          </a:p>
        </p:txBody>
      </p:sp>
    </p:spTree>
    <p:extLst>
      <p:ext uri="{BB962C8B-B14F-4D97-AF65-F5344CB8AC3E}">
        <p14:creationId xmlns:p14="http://schemas.microsoft.com/office/powerpoint/2010/main" val="496831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0"/>
            <a:ext cx="12186962" cy="702159"/>
          </a:xfrm>
          <a:custGeom>
            <a:avLst/>
            <a:gdLst/>
            <a:ahLst/>
            <a:cxnLst/>
            <a:rect l="l" t="t" r="r" b="b"/>
            <a:pathLst>
              <a:path w="4608195" h="354330">
                <a:moveTo>
                  <a:pt x="4608004" y="0"/>
                </a:moveTo>
                <a:lnTo>
                  <a:pt x="0" y="0"/>
                </a:lnTo>
                <a:lnTo>
                  <a:pt x="0" y="354152"/>
                </a:lnTo>
                <a:lnTo>
                  <a:pt x="4608004" y="354152"/>
                </a:lnTo>
                <a:lnTo>
                  <a:pt x="4608004" y="0"/>
                </a:lnTo>
                <a:close/>
              </a:path>
            </a:pathLst>
          </a:custGeom>
          <a:solidFill>
            <a:srgbClr val="3333B2"/>
          </a:solidFill>
        </p:spPr>
        <p:txBody>
          <a:bodyPr wrap="square" lIns="0" tIns="0" rIns="0" bIns="0" rtlCol="0"/>
          <a:lstStyle/>
          <a:p>
            <a:pPr defTabSz="914400"/>
            <a:endParaRPr sz="1800" kern="0">
              <a:solidFill>
                <a:sysClr val="windowText" lastClr="000000"/>
              </a:solidFill>
            </a:endParaRPr>
          </a:p>
        </p:txBody>
      </p:sp>
      <p:sp>
        <p:nvSpPr>
          <p:cNvPr id="2" name="Holder 2"/>
          <p:cNvSpPr>
            <a:spLocks noGrp="1"/>
          </p:cNvSpPr>
          <p:nvPr>
            <p:ph type="title"/>
          </p:nvPr>
        </p:nvSpPr>
        <p:spPr>
          <a:xfrm>
            <a:off x="252033" y="122634"/>
            <a:ext cx="9461395" cy="215444"/>
          </a:xfrm>
          <a:prstGeom prst="rect">
            <a:avLst/>
          </a:prstGeom>
        </p:spPr>
        <p:txBody>
          <a:bodyPr wrap="square" lIns="0" tIns="0" rIns="0" bIns="0">
            <a:spAutoFit/>
          </a:bodyPr>
          <a:lstStyle>
            <a:lvl1pPr>
              <a:defRPr sz="1400" b="0" i="0">
                <a:solidFill>
                  <a:schemeClr val="bg1"/>
                </a:solidFill>
                <a:latin typeface="Calibri"/>
                <a:cs typeface="Calibri"/>
              </a:defRPr>
            </a:lvl1pPr>
          </a:lstStyle>
          <a:p>
            <a:endParaRPr/>
          </a:p>
        </p:txBody>
      </p:sp>
      <p:sp>
        <p:nvSpPr>
          <p:cNvPr id="3" name="Holder 3"/>
          <p:cNvSpPr>
            <a:spLocks noGrp="1"/>
          </p:cNvSpPr>
          <p:nvPr>
            <p:ph type="body" idx="1"/>
          </p:nvPr>
        </p:nvSpPr>
        <p:spPr>
          <a:xfrm>
            <a:off x="1651294" y="1407486"/>
            <a:ext cx="9620932" cy="169277"/>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30332" y="6607185"/>
            <a:ext cx="1711244" cy="215444"/>
          </a:xfrm>
          <a:prstGeom prst="rect">
            <a:avLst/>
          </a:prstGeom>
        </p:spPr>
        <p:txBody>
          <a:bodyPr wrap="square" lIns="0" tIns="0" rIns="0" bIns="0">
            <a:spAutoFit/>
          </a:bodyPr>
          <a:lstStyle>
            <a:lvl1pPr>
              <a:defRPr sz="1400" b="0" i="0">
                <a:solidFill>
                  <a:schemeClr val="bg1"/>
                </a:solidFill>
                <a:latin typeface="Calibri"/>
                <a:cs typeface="Calibri"/>
              </a:defRPr>
            </a:lvl1pPr>
          </a:lstStyle>
          <a:p>
            <a:pPr marL="29976" defTabSz="914400">
              <a:spcBef>
                <a:spcPts val="142"/>
              </a:spcBef>
            </a:pPr>
            <a:endParaRPr lang="en-IN" kern="0" spc="94" dirty="0">
              <a:solidFill>
                <a:prstClr val="white"/>
              </a:solidFill>
            </a:endParaRPr>
          </a:p>
        </p:txBody>
      </p:sp>
      <p:sp>
        <p:nvSpPr>
          <p:cNvPr id="5" name="Holder 5"/>
          <p:cNvSpPr>
            <a:spLocks noGrp="1"/>
          </p:cNvSpPr>
          <p:nvPr>
            <p:ph type="dt" sz="half" idx="6"/>
          </p:nvPr>
        </p:nvSpPr>
        <p:spPr>
          <a:xfrm>
            <a:off x="609601"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pPr defTabSz="914400"/>
            <a:fld id="{A7BCA6C0-4C0A-43C6-AC69-08F256A818E9}" type="datetime1">
              <a:rPr lang="en-US" sz="1800" kern="0" smtClean="0">
                <a:solidFill>
                  <a:prstClr val="black">
                    <a:tint val="75000"/>
                  </a:prstClr>
                </a:solidFill>
              </a:rPr>
              <a:t>4/29/2024</a:t>
            </a:fld>
            <a:endParaRPr lang="en-US" sz="1800" kern="0">
              <a:solidFill>
                <a:prstClr val="black">
                  <a:tint val="75000"/>
                </a:prstClr>
              </a:solidFill>
            </a:endParaRPr>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pPr defTabSz="914400"/>
            <a:fld id="{B6F15528-21DE-4FAA-801E-634DDDAF4B2B}" type="slidenum">
              <a:rPr sz="1800" kern="0">
                <a:solidFill>
                  <a:prstClr val="black">
                    <a:tint val="75000"/>
                  </a:prstClr>
                </a:solidFill>
              </a:rPr>
              <a:pPr defTabSz="914400"/>
              <a:t>‹#›</a:t>
            </a:fld>
            <a:endParaRPr sz="1800" kern="0">
              <a:solidFill>
                <a:prstClr val="black">
                  <a:tint val="75000"/>
                </a:prstClr>
              </a:solidFill>
            </a:endParaRPr>
          </a:p>
        </p:txBody>
      </p:sp>
    </p:spTree>
    <p:extLst>
      <p:ext uri="{BB962C8B-B14F-4D97-AF65-F5344CB8AC3E}">
        <p14:creationId xmlns:p14="http://schemas.microsoft.com/office/powerpoint/2010/main" val="23375134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1079129">
        <a:defRPr>
          <a:latin typeface="+mn-lt"/>
          <a:ea typeface="+mn-ea"/>
          <a:cs typeface="+mn-cs"/>
        </a:defRPr>
      </a:lvl2pPr>
      <a:lvl3pPr marL="2158258">
        <a:defRPr>
          <a:latin typeface="+mn-lt"/>
          <a:ea typeface="+mn-ea"/>
          <a:cs typeface="+mn-cs"/>
        </a:defRPr>
      </a:lvl3pPr>
      <a:lvl4pPr marL="3237387">
        <a:defRPr>
          <a:latin typeface="+mn-lt"/>
          <a:ea typeface="+mn-ea"/>
          <a:cs typeface="+mn-cs"/>
        </a:defRPr>
      </a:lvl4pPr>
      <a:lvl5pPr marL="4316517">
        <a:defRPr>
          <a:latin typeface="+mn-lt"/>
          <a:ea typeface="+mn-ea"/>
          <a:cs typeface="+mn-cs"/>
        </a:defRPr>
      </a:lvl5pPr>
      <a:lvl6pPr marL="5395646">
        <a:defRPr>
          <a:latin typeface="+mn-lt"/>
          <a:ea typeface="+mn-ea"/>
          <a:cs typeface="+mn-cs"/>
        </a:defRPr>
      </a:lvl6pPr>
      <a:lvl7pPr marL="6474775">
        <a:defRPr>
          <a:latin typeface="+mn-lt"/>
          <a:ea typeface="+mn-ea"/>
          <a:cs typeface="+mn-cs"/>
        </a:defRPr>
      </a:lvl7pPr>
      <a:lvl8pPr marL="7553904">
        <a:defRPr>
          <a:latin typeface="+mn-lt"/>
          <a:ea typeface="+mn-ea"/>
          <a:cs typeface="+mn-cs"/>
        </a:defRPr>
      </a:lvl8pPr>
      <a:lvl9pPr marL="8633033">
        <a:defRPr>
          <a:latin typeface="+mn-lt"/>
          <a:ea typeface="+mn-ea"/>
          <a:cs typeface="+mn-cs"/>
        </a:defRPr>
      </a:lvl9pPr>
    </p:bodyStyle>
    <p:otherStyle>
      <a:lvl1pPr marL="0">
        <a:defRPr>
          <a:latin typeface="+mn-lt"/>
          <a:ea typeface="+mn-ea"/>
          <a:cs typeface="+mn-cs"/>
        </a:defRPr>
      </a:lvl1pPr>
      <a:lvl2pPr marL="1079129">
        <a:defRPr>
          <a:latin typeface="+mn-lt"/>
          <a:ea typeface="+mn-ea"/>
          <a:cs typeface="+mn-cs"/>
        </a:defRPr>
      </a:lvl2pPr>
      <a:lvl3pPr marL="2158258">
        <a:defRPr>
          <a:latin typeface="+mn-lt"/>
          <a:ea typeface="+mn-ea"/>
          <a:cs typeface="+mn-cs"/>
        </a:defRPr>
      </a:lvl3pPr>
      <a:lvl4pPr marL="3237387">
        <a:defRPr>
          <a:latin typeface="+mn-lt"/>
          <a:ea typeface="+mn-ea"/>
          <a:cs typeface="+mn-cs"/>
        </a:defRPr>
      </a:lvl4pPr>
      <a:lvl5pPr marL="4316517">
        <a:defRPr>
          <a:latin typeface="+mn-lt"/>
          <a:ea typeface="+mn-ea"/>
          <a:cs typeface="+mn-cs"/>
        </a:defRPr>
      </a:lvl5pPr>
      <a:lvl6pPr marL="5395646">
        <a:defRPr>
          <a:latin typeface="+mn-lt"/>
          <a:ea typeface="+mn-ea"/>
          <a:cs typeface="+mn-cs"/>
        </a:defRPr>
      </a:lvl6pPr>
      <a:lvl7pPr marL="6474775">
        <a:defRPr>
          <a:latin typeface="+mn-lt"/>
          <a:ea typeface="+mn-ea"/>
          <a:cs typeface="+mn-cs"/>
        </a:defRPr>
      </a:lvl7pPr>
      <a:lvl8pPr marL="7553904">
        <a:defRPr>
          <a:latin typeface="+mn-lt"/>
          <a:ea typeface="+mn-ea"/>
          <a:cs typeface="+mn-cs"/>
        </a:defRPr>
      </a:lvl8pPr>
      <a:lvl9pPr marL="8633033">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05DF79-0297-00FC-4E33-9AF9DA56D8D1}"/>
              </a:ext>
            </a:extLst>
          </p:cNvPr>
          <p:cNvSpPr>
            <a:spLocks noGrp="1"/>
          </p:cNvSpPr>
          <p:nvPr>
            <p:ph type="ctrTitle"/>
          </p:nvPr>
        </p:nvSpPr>
        <p:spPr>
          <a:xfrm>
            <a:off x="222637" y="1584935"/>
            <a:ext cx="11489634" cy="1723549"/>
          </a:xfrm>
        </p:spPr>
        <p:txBody>
          <a:bodyPr/>
          <a:lstStyle/>
          <a:p>
            <a:pPr algn="ctr"/>
            <a:r>
              <a:rPr lang="en-US" sz="3200" dirty="0"/>
              <a:t>MODULE 7</a:t>
            </a:r>
            <a:br>
              <a:rPr lang="en-US" sz="4800" dirty="0"/>
            </a:br>
            <a:r>
              <a:rPr lang="en-IN" sz="4000" b="1" i="0" u="none" strike="noStrike" baseline="0" dirty="0">
                <a:latin typeface="Arial-BoldMT"/>
              </a:rPr>
              <a:t>Next-Generation Wireless Communication</a:t>
            </a:r>
            <a:endParaRPr lang="en-IN" sz="4800" dirty="0"/>
          </a:p>
        </p:txBody>
      </p:sp>
      <p:sp>
        <p:nvSpPr>
          <p:cNvPr id="6" name="Subtitle 5">
            <a:extLst>
              <a:ext uri="{FF2B5EF4-FFF2-40B4-BE49-F238E27FC236}">
                <a16:creationId xmlns:a16="http://schemas.microsoft.com/office/drawing/2014/main" id="{D4204A61-60DD-97D6-9C4E-F35B250BBD56}"/>
              </a:ext>
            </a:extLst>
          </p:cNvPr>
          <p:cNvSpPr>
            <a:spLocks noGrp="1"/>
          </p:cNvSpPr>
          <p:nvPr>
            <p:ph type="subTitle" idx="4"/>
          </p:nvPr>
        </p:nvSpPr>
        <p:spPr/>
        <p:txBody>
          <a:bodyPr/>
          <a:lstStyle/>
          <a:p>
            <a:endParaRPr lang="en-IN" dirty="0"/>
          </a:p>
        </p:txBody>
      </p:sp>
      <p:sp>
        <p:nvSpPr>
          <p:cNvPr id="4" name="Slide Number Placeholder 3">
            <a:extLst>
              <a:ext uri="{FF2B5EF4-FFF2-40B4-BE49-F238E27FC236}">
                <a16:creationId xmlns:a16="http://schemas.microsoft.com/office/drawing/2014/main" id="{B74D7E6B-C2C0-DA6B-821F-D91E8E1D91BE}"/>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1</a:t>
            </a:fld>
            <a:endParaRPr lang="en-IN">
              <a:solidFill>
                <a:prstClr val="black">
                  <a:tint val="75000"/>
                </a:prstClr>
              </a:solidFill>
            </a:endParaRPr>
          </a:p>
        </p:txBody>
      </p:sp>
      <p:sp>
        <p:nvSpPr>
          <p:cNvPr id="3" name="Rectangle 1">
            <a:extLst>
              <a:ext uri="{FF2B5EF4-FFF2-40B4-BE49-F238E27FC236}">
                <a16:creationId xmlns:a16="http://schemas.microsoft.com/office/drawing/2014/main" id="{1580248A-D572-2E5C-AE7C-2EE96615342B}"/>
              </a:ext>
            </a:extLst>
          </p:cNvPr>
          <p:cNvSpPr>
            <a:spLocks noChangeArrowheads="1"/>
          </p:cNvSpPr>
          <p:nvPr/>
        </p:nvSpPr>
        <p:spPr bwMode="auto">
          <a:xfrm>
            <a:off x="5353050" y="1408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89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DEAE-3B03-3169-00A2-B84572332DBE}"/>
              </a:ext>
            </a:extLst>
          </p:cNvPr>
          <p:cNvSpPr>
            <a:spLocks noGrp="1"/>
          </p:cNvSpPr>
          <p:nvPr>
            <p:ph type="title"/>
          </p:nvPr>
        </p:nvSpPr>
        <p:spPr/>
        <p:txBody>
          <a:bodyPr/>
          <a:lstStyle/>
          <a:p>
            <a:r>
              <a:rPr lang="en-US" dirty="0"/>
              <a:t>Key Enablers:</a:t>
            </a:r>
            <a:endParaRPr lang="en-IN" dirty="0"/>
          </a:p>
        </p:txBody>
      </p:sp>
      <p:sp>
        <p:nvSpPr>
          <p:cNvPr id="3" name="Text Placeholder 2">
            <a:extLst>
              <a:ext uri="{FF2B5EF4-FFF2-40B4-BE49-F238E27FC236}">
                <a16:creationId xmlns:a16="http://schemas.microsoft.com/office/drawing/2014/main" id="{570DC797-1DEB-AD66-687F-30C94031348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4C74C5C-639C-ED35-092C-6F94150C14BB}"/>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10</a:t>
            </a:fld>
            <a:endParaRPr lang="en-IN">
              <a:solidFill>
                <a:prstClr val="black">
                  <a:tint val="75000"/>
                </a:prstClr>
              </a:solidFill>
            </a:endParaRPr>
          </a:p>
        </p:txBody>
      </p:sp>
      <p:pic>
        <p:nvPicPr>
          <p:cNvPr id="6" name="Picture 5">
            <a:extLst>
              <a:ext uri="{FF2B5EF4-FFF2-40B4-BE49-F238E27FC236}">
                <a16:creationId xmlns:a16="http://schemas.microsoft.com/office/drawing/2014/main" id="{5F924E01-1640-8470-954A-5993CAEB2B6B}"/>
              </a:ext>
            </a:extLst>
          </p:cNvPr>
          <p:cNvPicPr>
            <a:picLocks noChangeAspect="1"/>
          </p:cNvPicPr>
          <p:nvPr/>
        </p:nvPicPr>
        <p:blipFill rotWithShape="1">
          <a:blip r:embed="rId2"/>
          <a:srcRect l="4133"/>
          <a:stretch/>
        </p:blipFill>
        <p:spPr>
          <a:xfrm>
            <a:off x="476225" y="1614115"/>
            <a:ext cx="4906842" cy="3740654"/>
          </a:xfrm>
          <a:prstGeom prst="rect">
            <a:avLst/>
          </a:prstGeom>
        </p:spPr>
      </p:pic>
      <p:pic>
        <p:nvPicPr>
          <p:cNvPr id="8" name="Picture 7">
            <a:extLst>
              <a:ext uri="{FF2B5EF4-FFF2-40B4-BE49-F238E27FC236}">
                <a16:creationId xmlns:a16="http://schemas.microsoft.com/office/drawing/2014/main" id="{AA85B970-DFE2-B886-B2D4-F3AAF608E37B}"/>
              </a:ext>
            </a:extLst>
          </p:cNvPr>
          <p:cNvPicPr>
            <a:picLocks noChangeAspect="1"/>
          </p:cNvPicPr>
          <p:nvPr/>
        </p:nvPicPr>
        <p:blipFill>
          <a:blip r:embed="rId3"/>
          <a:stretch>
            <a:fillRect/>
          </a:stretch>
        </p:blipFill>
        <p:spPr>
          <a:xfrm>
            <a:off x="5086350" y="800100"/>
            <a:ext cx="7105650" cy="5257800"/>
          </a:xfrm>
          <a:prstGeom prst="rect">
            <a:avLst/>
          </a:prstGeom>
        </p:spPr>
      </p:pic>
    </p:spTree>
    <p:extLst>
      <p:ext uri="{BB962C8B-B14F-4D97-AF65-F5344CB8AC3E}">
        <p14:creationId xmlns:p14="http://schemas.microsoft.com/office/powerpoint/2010/main" val="369318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25EE-154C-AF99-9EB1-1C0D7ED98297}"/>
              </a:ext>
            </a:extLst>
          </p:cNvPr>
          <p:cNvSpPr>
            <a:spLocks noGrp="1"/>
          </p:cNvSpPr>
          <p:nvPr>
            <p:ph type="title"/>
          </p:nvPr>
        </p:nvSpPr>
        <p:spPr/>
        <p:txBody>
          <a:bodyPr/>
          <a:lstStyle/>
          <a:p>
            <a:r>
              <a:rPr lang="en-US" dirty="0"/>
              <a:t>5G Architecture</a:t>
            </a:r>
            <a:endParaRPr lang="en-IN" dirty="0"/>
          </a:p>
        </p:txBody>
      </p:sp>
      <p:sp>
        <p:nvSpPr>
          <p:cNvPr id="3" name="Text Placeholder 2">
            <a:extLst>
              <a:ext uri="{FF2B5EF4-FFF2-40B4-BE49-F238E27FC236}">
                <a16:creationId xmlns:a16="http://schemas.microsoft.com/office/drawing/2014/main" id="{2C71EB1E-F6DD-25E0-734B-C6541F17870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B08A1C5-3538-D2CD-1426-EA7A7C5BAAC2}"/>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11</a:t>
            </a:fld>
            <a:endParaRPr lang="en-IN">
              <a:solidFill>
                <a:prstClr val="black">
                  <a:tint val="75000"/>
                </a:prstClr>
              </a:solidFill>
            </a:endParaRPr>
          </a:p>
        </p:txBody>
      </p:sp>
      <p:pic>
        <p:nvPicPr>
          <p:cNvPr id="6" name="Picture 5">
            <a:extLst>
              <a:ext uri="{FF2B5EF4-FFF2-40B4-BE49-F238E27FC236}">
                <a16:creationId xmlns:a16="http://schemas.microsoft.com/office/drawing/2014/main" id="{FE9B36CD-D58D-6099-52FA-1E0EAB33C590}"/>
              </a:ext>
            </a:extLst>
          </p:cNvPr>
          <p:cNvPicPr>
            <a:picLocks noChangeAspect="1"/>
          </p:cNvPicPr>
          <p:nvPr/>
        </p:nvPicPr>
        <p:blipFill rotWithShape="1">
          <a:blip r:embed="rId2"/>
          <a:srcRect l="21195" t="20523" r="24610" b="14899"/>
          <a:stretch/>
        </p:blipFill>
        <p:spPr>
          <a:xfrm>
            <a:off x="2235641" y="1113288"/>
            <a:ext cx="7720717" cy="5174894"/>
          </a:xfrm>
          <a:prstGeom prst="rect">
            <a:avLst/>
          </a:prstGeom>
        </p:spPr>
      </p:pic>
    </p:spTree>
    <p:extLst>
      <p:ext uri="{BB962C8B-B14F-4D97-AF65-F5344CB8AC3E}">
        <p14:creationId xmlns:p14="http://schemas.microsoft.com/office/powerpoint/2010/main" val="91980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1D2B-D472-2055-3439-ECD802A4F0ED}"/>
              </a:ext>
            </a:extLst>
          </p:cNvPr>
          <p:cNvSpPr>
            <a:spLocks noGrp="1"/>
          </p:cNvSpPr>
          <p:nvPr>
            <p:ph type="title"/>
          </p:nvPr>
        </p:nvSpPr>
        <p:spPr/>
        <p:txBody>
          <a:bodyPr/>
          <a:lstStyle/>
          <a:p>
            <a:r>
              <a:rPr lang="en-US" dirty="0"/>
              <a:t>NOMA- Non-Orthogonal Multiple Access</a:t>
            </a:r>
            <a:endParaRPr lang="en-IN" dirty="0"/>
          </a:p>
        </p:txBody>
      </p:sp>
      <p:sp>
        <p:nvSpPr>
          <p:cNvPr id="3" name="Text Placeholder 2">
            <a:extLst>
              <a:ext uri="{FF2B5EF4-FFF2-40B4-BE49-F238E27FC236}">
                <a16:creationId xmlns:a16="http://schemas.microsoft.com/office/drawing/2014/main" id="{275246AF-8B15-EBB0-2145-025F0E1130E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CAF4001-895B-0D0E-C40A-65C18F9E46AA}"/>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12</a:t>
            </a:fld>
            <a:endParaRPr lang="en-IN">
              <a:solidFill>
                <a:prstClr val="black">
                  <a:tint val="75000"/>
                </a:prstClr>
              </a:solidFill>
            </a:endParaRPr>
          </a:p>
        </p:txBody>
      </p:sp>
      <p:pic>
        <p:nvPicPr>
          <p:cNvPr id="6" name="Picture 5">
            <a:extLst>
              <a:ext uri="{FF2B5EF4-FFF2-40B4-BE49-F238E27FC236}">
                <a16:creationId xmlns:a16="http://schemas.microsoft.com/office/drawing/2014/main" id="{B5A1D326-A1A9-4A6B-C9D3-B099B1116262}"/>
              </a:ext>
            </a:extLst>
          </p:cNvPr>
          <p:cNvPicPr>
            <a:picLocks noChangeAspect="1"/>
          </p:cNvPicPr>
          <p:nvPr/>
        </p:nvPicPr>
        <p:blipFill>
          <a:blip r:embed="rId2"/>
          <a:stretch>
            <a:fillRect/>
          </a:stretch>
        </p:blipFill>
        <p:spPr>
          <a:xfrm>
            <a:off x="0" y="953063"/>
            <a:ext cx="6001588" cy="5563376"/>
          </a:xfrm>
          <a:prstGeom prst="rect">
            <a:avLst/>
          </a:prstGeom>
        </p:spPr>
      </p:pic>
    </p:spTree>
    <p:extLst>
      <p:ext uri="{BB962C8B-B14F-4D97-AF65-F5344CB8AC3E}">
        <p14:creationId xmlns:p14="http://schemas.microsoft.com/office/powerpoint/2010/main" val="50815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541F-F84B-5538-FE22-CB16F0DD12B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743A63A-844F-E3F8-C4F5-D4913E06CFD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DB2B633-2AA6-8D6F-37C3-13D1B0B36D4C}"/>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13</a:t>
            </a:fld>
            <a:endParaRPr lang="en-IN">
              <a:solidFill>
                <a:prstClr val="black">
                  <a:tint val="75000"/>
                </a:prstClr>
              </a:solidFill>
            </a:endParaRPr>
          </a:p>
        </p:txBody>
      </p:sp>
      <p:pic>
        <p:nvPicPr>
          <p:cNvPr id="6" name="Picture 5">
            <a:extLst>
              <a:ext uri="{FF2B5EF4-FFF2-40B4-BE49-F238E27FC236}">
                <a16:creationId xmlns:a16="http://schemas.microsoft.com/office/drawing/2014/main" id="{3FEDB434-E079-1BE7-FA1A-8076D8E9647C}"/>
              </a:ext>
            </a:extLst>
          </p:cNvPr>
          <p:cNvPicPr>
            <a:picLocks noChangeAspect="1"/>
          </p:cNvPicPr>
          <p:nvPr/>
        </p:nvPicPr>
        <p:blipFill rotWithShape="1">
          <a:blip r:embed="rId2"/>
          <a:srcRect l="23870" t="24232" r="28913" b="11072"/>
          <a:stretch/>
        </p:blipFill>
        <p:spPr>
          <a:xfrm>
            <a:off x="2910176" y="901924"/>
            <a:ext cx="6742707" cy="5196727"/>
          </a:xfrm>
          <a:prstGeom prst="rect">
            <a:avLst/>
          </a:prstGeom>
        </p:spPr>
      </p:pic>
    </p:spTree>
    <p:extLst>
      <p:ext uri="{BB962C8B-B14F-4D97-AF65-F5344CB8AC3E}">
        <p14:creationId xmlns:p14="http://schemas.microsoft.com/office/powerpoint/2010/main" val="56091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1574-5842-4F67-DE65-E0DA588128EC}"/>
              </a:ext>
            </a:extLst>
          </p:cNvPr>
          <p:cNvSpPr>
            <a:spLocks noGrp="1"/>
          </p:cNvSpPr>
          <p:nvPr>
            <p:ph type="title"/>
          </p:nvPr>
        </p:nvSpPr>
        <p:spPr>
          <a:xfrm>
            <a:off x="252033" y="122634"/>
            <a:ext cx="11020193" cy="1015663"/>
          </a:xfrm>
        </p:spPr>
        <p:txBody>
          <a:bodyPr/>
          <a:lstStyle/>
          <a:p>
            <a:r>
              <a:rPr lang="en-US" dirty="0"/>
              <a:t>NOMA @ Receiver- Successive Interference Cancellation</a:t>
            </a:r>
            <a:endParaRPr lang="en-IN" dirty="0"/>
          </a:p>
        </p:txBody>
      </p:sp>
      <p:sp>
        <p:nvSpPr>
          <p:cNvPr id="3" name="Text Placeholder 2">
            <a:extLst>
              <a:ext uri="{FF2B5EF4-FFF2-40B4-BE49-F238E27FC236}">
                <a16:creationId xmlns:a16="http://schemas.microsoft.com/office/drawing/2014/main" id="{AFA0108F-9DFC-8753-20FF-769AC4E3BFA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1ADE287-DBDA-85AC-6941-68D245170BDC}"/>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14</a:t>
            </a:fld>
            <a:endParaRPr lang="en-IN">
              <a:solidFill>
                <a:prstClr val="black">
                  <a:tint val="75000"/>
                </a:prstClr>
              </a:solidFill>
            </a:endParaRPr>
          </a:p>
        </p:txBody>
      </p:sp>
      <p:pic>
        <p:nvPicPr>
          <p:cNvPr id="6" name="Picture 5">
            <a:extLst>
              <a:ext uri="{FF2B5EF4-FFF2-40B4-BE49-F238E27FC236}">
                <a16:creationId xmlns:a16="http://schemas.microsoft.com/office/drawing/2014/main" id="{60EBC1C1-1F04-8595-1751-0831187A752F}"/>
              </a:ext>
            </a:extLst>
          </p:cNvPr>
          <p:cNvPicPr>
            <a:picLocks noChangeAspect="1"/>
          </p:cNvPicPr>
          <p:nvPr/>
        </p:nvPicPr>
        <p:blipFill>
          <a:blip r:embed="rId2"/>
          <a:stretch>
            <a:fillRect/>
          </a:stretch>
        </p:blipFill>
        <p:spPr>
          <a:xfrm>
            <a:off x="1308562" y="1607541"/>
            <a:ext cx="9002381" cy="3324689"/>
          </a:xfrm>
          <a:prstGeom prst="rect">
            <a:avLst/>
          </a:prstGeom>
        </p:spPr>
      </p:pic>
    </p:spTree>
    <p:extLst>
      <p:ext uri="{BB962C8B-B14F-4D97-AF65-F5344CB8AC3E}">
        <p14:creationId xmlns:p14="http://schemas.microsoft.com/office/powerpoint/2010/main" val="267062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AED7-3853-97FE-B0B7-AD38B25A5FC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0728E30-7471-654B-977F-075D4DF57BC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5431C23-6201-80C3-46F4-EBBB45F24C92}"/>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15</a:t>
            </a:fld>
            <a:endParaRPr lang="en-IN">
              <a:solidFill>
                <a:prstClr val="black">
                  <a:tint val="75000"/>
                </a:prstClr>
              </a:solidFill>
            </a:endParaRPr>
          </a:p>
        </p:txBody>
      </p:sp>
      <p:pic>
        <p:nvPicPr>
          <p:cNvPr id="6" name="Picture 5">
            <a:extLst>
              <a:ext uri="{FF2B5EF4-FFF2-40B4-BE49-F238E27FC236}">
                <a16:creationId xmlns:a16="http://schemas.microsoft.com/office/drawing/2014/main" id="{054021AC-D9C1-2DFF-A88F-1695CD1C5CF3}"/>
              </a:ext>
            </a:extLst>
          </p:cNvPr>
          <p:cNvPicPr>
            <a:picLocks noChangeAspect="1"/>
          </p:cNvPicPr>
          <p:nvPr/>
        </p:nvPicPr>
        <p:blipFill>
          <a:blip r:embed="rId2"/>
          <a:stretch>
            <a:fillRect/>
          </a:stretch>
        </p:blipFill>
        <p:spPr>
          <a:xfrm>
            <a:off x="1730030" y="1438434"/>
            <a:ext cx="8334375" cy="3762375"/>
          </a:xfrm>
          <a:prstGeom prst="rect">
            <a:avLst/>
          </a:prstGeom>
        </p:spPr>
      </p:pic>
    </p:spTree>
    <p:extLst>
      <p:ext uri="{BB962C8B-B14F-4D97-AF65-F5344CB8AC3E}">
        <p14:creationId xmlns:p14="http://schemas.microsoft.com/office/powerpoint/2010/main" val="223477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5729-095C-DBF1-5F66-2B2ABDC3870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124BA4A-AD53-8F09-376A-58CEA876AA6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B8F1247-73FE-F6C4-5EBA-1A063EFF3F5A}"/>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16</a:t>
            </a:fld>
            <a:endParaRPr lang="en-IN">
              <a:solidFill>
                <a:prstClr val="black">
                  <a:tint val="75000"/>
                </a:prstClr>
              </a:solidFill>
            </a:endParaRPr>
          </a:p>
        </p:txBody>
      </p:sp>
      <p:pic>
        <p:nvPicPr>
          <p:cNvPr id="6" name="Picture 5">
            <a:extLst>
              <a:ext uri="{FF2B5EF4-FFF2-40B4-BE49-F238E27FC236}">
                <a16:creationId xmlns:a16="http://schemas.microsoft.com/office/drawing/2014/main" id="{0B28EA72-0E05-7F9F-C541-4E4BE3B24674}"/>
              </a:ext>
            </a:extLst>
          </p:cNvPr>
          <p:cNvPicPr>
            <a:picLocks noChangeAspect="1"/>
          </p:cNvPicPr>
          <p:nvPr/>
        </p:nvPicPr>
        <p:blipFill>
          <a:blip r:embed="rId2"/>
          <a:stretch>
            <a:fillRect/>
          </a:stretch>
        </p:blipFill>
        <p:spPr>
          <a:xfrm>
            <a:off x="3156088" y="1270221"/>
            <a:ext cx="6038850" cy="4572000"/>
          </a:xfrm>
          <a:prstGeom prst="rect">
            <a:avLst/>
          </a:prstGeom>
        </p:spPr>
      </p:pic>
    </p:spTree>
    <p:extLst>
      <p:ext uri="{BB962C8B-B14F-4D97-AF65-F5344CB8AC3E}">
        <p14:creationId xmlns:p14="http://schemas.microsoft.com/office/powerpoint/2010/main" val="1286761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AA3E-B23A-ADB5-846B-44BF1E36DBB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A9E8FD6-E0C6-DABA-B89C-06CFF8B962C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02F30A6-F621-B27A-6089-402BCBE5B625}"/>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17</a:t>
            </a:fld>
            <a:endParaRPr lang="en-IN">
              <a:solidFill>
                <a:prstClr val="black">
                  <a:tint val="75000"/>
                </a:prstClr>
              </a:solidFill>
            </a:endParaRPr>
          </a:p>
        </p:txBody>
      </p:sp>
      <p:pic>
        <p:nvPicPr>
          <p:cNvPr id="6" name="Picture 5">
            <a:extLst>
              <a:ext uri="{FF2B5EF4-FFF2-40B4-BE49-F238E27FC236}">
                <a16:creationId xmlns:a16="http://schemas.microsoft.com/office/drawing/2014/main" id="{4EC517B0-F913-9E15-31C6-5AE09337B57D}"/>
              </a:ext>
            </a:extLst>
          </p:cNvPr>
          <p:cNvPicPr>
            <a:picLocks noChangeAspect="1"/>
          </p:cNvPicPr>
          <p:nvPr/>
        </p:nvPicPr>
        <p:blipFill rotWithShape="1">
          <a:blip r:embed="rId2"/>
          <a:srcRect l="21587" t="16812" r="28000" b="20523"/>
          <a:stretch/>
        </p:blipFill>
        <p:spPr>
          <a:xfrm>
            <a:off x="2532526" y="1224501"/>
            <a:ext cx="7126947" cy="4983210"/>
          </a:xfrm>
          <a:prstGeom prst="rect">
            <a:avLst/>
          </a:prstGeom>
        </p:spPr>
      </p:pic>
    </p:spTree>
    <p:extLst>
      <p:ext uri="{BB962C8B-B14F-4D97-AF65-F5344CB8AC3E}">
        <p14:creationId xmlns:p14="http://schemas.microsoft.com/office/powerpoint/2010/main" val="293222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25E1-1A82-E804-88C2-5082AEE93656}"/>
              </a:ext>
            </a:extLst>
          </p:cNvPr>
          <p:cNvSpPr>
            <a:spLocks noGrp="1"/>
          </p:cNvSpPr>
          <p:nvPr>
            <p:ph type="title"/>
          </p:nvPr>
        </p:nvSpPr>
        <p:spPr>
          <a:xfrm>
            <a:off x="252033" y="122634"/>
            <a:ext cx="11515897" cy="507831"/>
          </a:xfrm>
        </p:spPr>
        <p:txBody>
          <a:bodyPr/>
          <a:lstStyle/>
          <a:p>
            <a:r>
              <a:rPr lang="en-IN" dirty="0"/>
              <a:t>Device-to-device (D2D) communications</a:t>
            </a:r>
          </a:p>
        </p:txBody>
      </p:sp>
      <p:sp>
        <p:nvSpPr>
          <p:cNvPr id="3" name="Text Placeholder 2">
            <a:extLst>
              <a:ext uri="{FF2B5EF4-FFF2-40B4-BE49-F238E27FC236}">
                <a16:creationId xmlns:a16="http://schemas.microsoft.com/office/drawing/2014/main" id="{D6D0D850-EC79-B331-A1BF-44399FA12E59}"/>
              </a:ext>
            </a:extLst>
          </p:cNvPr>
          <p:cNvSpPr>
            <a:spLocks noGrp="1"/>
          </p:cNvSpPr>
          <p:nvPr>
            <p:ph type="body" idx="1"/>
          </p:nvPr>
        </p:nvSpPr>
        <p:spPr>
          <a:xfrm>
            <a:off x="326004" y="1049678"/>
            <a:ext cx="11515897" cy="6955750"/>
          </a:xfrm>
        </p:spPr>
        <p:txBody>
          <a:bodyPr/>
          <a:lstStyle/>
          <a:p>
            <a:r>
              <a:rPr lang="en-US" sz="2400" b="0" i="0" dirty="0">
                <a:solidFill>
                  <a:srgbClr val="000000"/>
                </a:solidFill>
                <a:effectLst/>
                <a:latin typeface="AdvOT5843c571"/>
              </a:rPr>
              <a:t>Direct Device-to-Device (D2D) communication, refers to direct communication between devices (i.e. users) without data traf</a:t>
            </a:r>
            <a:r>
              <a:rPr lang="en-US" sz="2400" b="0" i="0" dirty="0">
                <a:solidFill>
                  <a:srgbClr val="000000"/>
                </a:solidFill>
                <a:effectLst/>
                <a:latin typeface="AdvOT5843c571+fb"/>
              </a:rPr>
              <a:t>fi</a:t>
            </a:r>
            <a:r>
              <a:rPr lang="en-US" sz="2400" b="0" i="0" dirty="0">
                <a:solidFill>
                  <a:srgbClr val="000000"/>
                </a:solidFill>
                <a:effectLst/>
                <a:latin typeface="AdvOT5843c571"/>
              </a:rPr>
              <a:t>c going through any infrastructure node</a:t>
            </a:r>
          </a:p>
          <a:p>
            <a:endParaRPr lang="en-US" sz="2400" dirty="0">
              <a:solidFill>
                <a:srgbClr val="000000"/>
              </a:solidFill>
              <a:latin typeface="AdvOT5843c571"/>
            </a:endParaRPr>
          </a:p>
          <a:p>
            <a:r>
              <a:rPr lang="en-US" sz="2400" dirty="0">
                <a:solidFill>
                  <a:srgbClr val="000000"/>
                </a:solidFill>
                <a:latin typeface="AdvOT5843c571"/>
              </a:rPr>
              <a:t>Advantages:</a:t>
            </a:r>
          </a:p>
          <a:p>
            <a:pPr marL="285750" indent="-285750">
              <a:buFont typeface="Wingdings" panose="05000000000000000000" pitchFamily="2" charset="2"/>
              <a:buChar char="v"/>
            </a:pPr>
            <a:r>
              <a:rPr lang="en-US" sz="2400" b="0" i="0" dirty="0">
                <a:solidFill>
                  <a:srgbClr val="000000"/>
                </a:solidFill>
                <a:effectLst/>
                <a:latin typeface="AdvOT5843c571"/>
              </a:rPr>
              <a:t>increased spectral ef</a:t>
            </a:r>
            <a:r>
              <a:rPr lang="en-US" sz="2400" b="0" i="0" dirty="0">
                <a:solidFill>
                  <a:srgbClr val="000000"/>
                </a:solidFill>
                <a:effectLst/>
                <a:latin typeface="AdvOT5843c571+fb"/>
              </a:rPr>
              <a:t>fi</a:t>
            </a:r>
            <a:r>
              <a:rPr lang="en-US" sz="2400" b="0" i="0" dirty="0">
                <a:solidFill>
                  <a:srgbClr val="000000"/>
                </a:solidFill>
                <a:effectLst/>
                <a:latin typeface="AdvOT5843c571"/>
              </a:rPr>
              <a:t>ciency</a:t>
            </a:r>
          </a:p>
          <a:p>
            <a:pPr marL="285750" indent="-285750">
              <a:buFont typeface="Wingdings" panose="05000000000000000000" pitchFamily="2" charset="2"/>
              <a:buChar char="v"/>
            </a:pPr>
            <a:r>
              <a:rPr lang="en-US" sz="2400" b="0" i="0" dirty="0">
                <a:solidFill>
                  <a:srgbClr val="000000"/>
                </a:solidFill>
                <a:effectLst/>
                <a:latin typeface="AdvOT5843c571"/>
              </a:rPr>
              <a:t>improved typical user data rate and capacity per area</a:t>
            </a:r>
          </a:p>
          <a:p>
            <a:pPr marL="285750" indent="-285750">
              <a:buFont typeface="Wingdings" panose="05000000000000000000" pitchFamily="2" charset="2"/>
              <a:buChar char="v"/>
            </a:pPr>
            <a:r>
              <a:rPr lang="en-US" sz="2400" b="0" i="0" dirty="0">
                <a:solidFill>
                  <a:srgbClr val="000000"/>
                </a:solidFill>
                <a:effectLst/>
                <a:latin typeface="AdvOT5843c571"/>
              </a:rPr>
              <a:t>extended coverage</a:t>
            </a:r>
          </a:p>
          <a:p>
            <a:pPr marL="285750" indent="-285750">
              <a:buFont typeface="Wingdings" panose="05000000000000000000" pitchFamily="2" charset="2"/>
              <a:buChar char="v"/>
            </a:pPr>
            <a:r>
              <a:rPr lang="en-US" sz="2400" b="0" i="0" dirty="0">
                <a:solidFill>
                  <a:srgbClr val="000000"/>
                </a:solidFill>
                <a:effectLst/>
                <a:latin typeface="AdvOT5843c571"/>
              </a:rPr>
              <a:t>reduced latency</a:t>
            </a:r>
          </a:p>
          <a:p>
            <a:pPr marL="285750" indent="-285750">
              <a:buFont typeface="Wingdings" panose="05000000000000000000" pitchFamily="2" charset="2"/>
              <a:buChar char="v"/>
            </a:pPr>
            <a:r>
              <a:rPr lang="en-US" sz="2400" b="0" i="0" dirty="0">
                <a:solidFill>
                  <a:srgbClr val="000000"/>
                </a:solidFill>
                <a:effectLst/>
                <a:latin typeface="AdvOT5843c571"/>
              </a:rPr>
              <a:t>enhanced cost and power ef</a:t>
            </a:r>
            <a:r>
              <a:rPr lang="en-US" sz="2400" b="0" i="0" dirty="0">
                <a:solidFill>
                  <a:srgbClr val="000000"/>
                </a:solidFill>
                <a:effectLst/>
                <a:latin typeface="AdvOT5843c571+fb"/>
              </a:rPr>
              <a:t>fi</a:t>
            </a:r>
            <a:r>
              <a:rPr lang="en-US" sz="2400" b="0" i="0" dirty="0">
                <a:solidFill>
                  <a:srgbClr val="000000"/>
                </a:solidFill>
                <a:effectLst/>
                <a:latin typeface="AdvOT5843c571"/>
              </a:rPr>
              <a:t>ciency</a:t>
            </a:r>
            <a:r>
              <a:rPr lang="en-US" sz="1600" dirty="0"/>
              <a:t> </a:t>
            </a:r>
          </a:p>
          <a:p>
            <a:endParaRPr lang="en-US" sz="1600" dirty="0"/>
          </a:p>
          <a:p>
            <a:r>
              <a:rPr lang="en-US" sz="2400" dirty="0">
                <a:solidFill>
                  <a:srgbClr val="000000"/>
                </a:solidFill>
                <a:latin typeface="AdvOT5843c571"/>
              </a:rPr>
              <a:t>Reasons:</a:t>
            </a:r>
          </a:p>
          <a:p>
            <a:pPr marL="285750" indent="-285750">
              <a:buFont typeface="Wingdings" panose="05000000000000000000" pitchFamily="2" charset="2"/>
              <a:buChar char="q"/>
            </a:pPr>
            <a:r>
              <a:rPr lang="en-US" sz="2400" b="0" i="0" dirty="0">
                <a:solidFill>
                  <a:srgbClr val="000000"/>
                </a:solidFill>
                <a:effectLst/>
                <a:latin typeface="AdvOT5843c571"/>
              </a:rPr>
              <a:t>The proximity of the users employing D2D communication (proximity gain)</a:t>
            </a:r>
          </a:p>
          <a:p>
            <a:pPr marL="285750" indent="-285750">
              <a:buFont typeface="Wingdings" panose="05000000000000000000" pitchFamily="2" charset="2"/>
              <a:buChar char="q"/>
            </a:pPr>
            <a:r>
              <a:rPr lang="en-US" sz="2400" dirty="0">
                <a:solidFill>
                  <a:srgbClr val="000000"/>
                </a:solidFill>
                <a:latin typeface="AdvOT5843c571"/>
              </a:rPr>
              <a:t>I</a:t>
            </a:r>
            <a:r>
              <a:rPr lang="en-US" sz="2400" b="0" i="0" dirty="0">
                <a:solidFill>
                  <a:srgbClr val="000000"/>
                </a:solidFill>
                <a:effectLst/>
                <a:latin typeface="AdvOT5843c571"/>
              </a:rPr>
              <a:t>ncreased spatial reuse of time and frequency resources (reuse gain)</a:t>
            </a:r>
          </a:p>
          <a:p>
            <a:pPr marL="285750" indent="-285750">
              <a:buFont typeface="Wingdings" panose="05000000000000000000" pitchFamily="2" charset="2"/>
              <a:buChar char="q"/>
            </a:pPr>
            <a:r>
              <a:rPr lang="en-US" sz="2400" dirty="0">
                <a:solidFill>
                  <a:srgbClr val="000000"/>
                </a:solidFill>
                <a:latin typeface="AdvOT5843c571"/>
              </a:rPr>
              <a:t>F</a:t>
            </a:r>
            <a:r>
              <a:rPr lang="en-US" sz="2400" b="0" i="0" dirty="0">
                <a:solidFill>
                  <a:srgbClr val="000000"/>
                </a:solidFill>
                <a:effectLst/>
                <a:latin typeface="AdvOT5843c571"/>
              </a:rPr>
              <a:t>rom using a single link in the D2D mode rather than using both an uplink and a downlink resource when communicating via the base station in the cellular mode (hop gain)</a:t>
            </a:r>
            <a:br>
              <a:rPr lang="en-US" sz="1000" dirty="0"/>
            </a:br>
            <a:br>
              <a:rPr lang="en-US" sz="1200" dirty="0"/>
            </a:br>
            <a:endParaRPr lang="en-US" sz="1800" dirty="0">
              <a:solidFill>
                <a:srgbClr val="000000"/>
              </a:solidFill>
              <a:latin typeface="AdvOT5843c571"/>
            </a:endParaRPr>
          </a:p>
          <a:p>
            <a:endParaRPr lang="en-US" sz="1800" dirty="0">
              <a:solidFill>
                <a:srgbClr val="000000"/>
              </a:solidFill>
              <a:latin typeface="AdvOT5843c571"/>
            </a:endParaRPr>
          </a:p>
          <a:p>
            <a:br>
              <a:rPr lang="en-US" dirty="0"/>
            </a:br>
            <a:endParaRPr lang="en-IN" dirty="0"/>
          </a:p>
        </p:txBody>
      </p:sp>
      <p:sp>
        <p:nvSpPr>
          <p:cNvPr id="4" name="Slide Number Placeholder 3">
            <a:extLst>
              <a:ext uri="{FF2B5EF4-FFF2-40B4-BE49-F238E27FC236}">
                <a16:creationId xmlns:a16="http://schemas.microsoft.com/office/drawing/2014/main" id="{AE828812-82E2-F544-B493-605B36B56361}"/>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18</a:t>
            </a:fld>
            <a:endParaRPr lang="en-IN">
              <a:solidFill>
                <a:prstClr val="black">
                  <a:tint val="75000"/>
                </a:prstClr>
              </a:solidFill>
            </a:endParaRPr>
          </a:p>
        </p:txBody>
      </p:sp>
    </p:spTree>
    <p:extLst>
      <p:ext uri="{BB962C8B-B14F-4D97-AF65-F5344CB8AC3E}">
        <p14:creationId xmlns:p14="http://schemas.microsoft.com/office/powerpoint/2010/main" val="40271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BD61-BF88-0B18-7057-11E943FA7C40}"/>
              </a:ext>
            </a:extLst>
          </p:cNvPr>
          <p:cNvSpPr>
            <a:spLocks noGrp="1"/>
          </p:cNvSpPr>
          <p:nvPr>
            <p:ph type="title"/>
          </p:nvPr>
        </p:nvSpPr>
        <p:spPr/>
        <p:txBody>
          <a:bodyPr/>
          <a:lstStyle/>
          <a:p>
            <a:r>
              <a:rPr lang="en-US" dirty="0"/>
              <a:t>Current D2D in 4G LTE:</a:t>
            </a:r>
            <a:endParaRPr lang="en-IN" dirty="0"/>
          </a:p>
        </p:txBody>
      </p:sp>
      <p:sp>
        <p:nvSpPr>
          <p:cNvPr id="3" name="Text Placeholder 2">
            <a:extLst>
              <a:ext uri="{FF2B5EF4-FFF2-40B4-BE49-F238E27FC236}">
                <a16:creationId xmlns:a16="http://schemas.microsoft.com/office/drawing/2014/main" id="{3F3D593A-7148-552A-773E-4D32EF0833E6}"/>
              </a:ext>
            </a:extLst>
          </p:cNvPr>
          <p:cNvSpPr>
            <a:spLocks noGrp="1"/>
          </p:cNvSpPr>
          <p:nvPr>
            <p:ph type="body" idx="1"/>
          </p:nvPr>
        </p:nvSpPr>
        <p:spPr>
          <a:xfrm>
            <a:off x="111319" y="970059"/>
            <a:ext cx="12080682" cy="5755422"/>
          </a:xfrm>
        </p:spPr>
        <p:txBody>
          <a:bodyPr/>
          <a:lstStyle/>
          <a:p>
            <a:r>
              <a:rPr lang="en-US" dirty="0"/>
              <a:t>LTE D2D can be seen as an add-on feature in a 4G LTE system</a:t>
            </a:r>
          </a:p>
          <a:p>
            <a:pPr marL="457200" indent="-457200">
              <a:buFont typeface="Wingdings" panose="05000000000000000000" pitchFamily="2" charset="2"/>
              <a:buChar char="q"/>
            </a:pPr>
            <a:r>
              <a:rPr lang="en-US" dirty="0"/>
              <a:t>In LTE, D2D is operated synchronously, </a:t>
            </a:r>
          </a:p>
          <a:p>
            <a:pPr marL="1536329" lvl="1" indent="-457200">
              <a:buFont typeface="Wingdings" panose="05000000000000000000" pitchFamily="2" charset="2"/>
              <a:buChar char="q"/>
            </a:pPr>
            <a:r>
              <a:rPr lang="en-US" dirty="0"/>
              <a:t>synchronization source can be an </a:t>
            </a:r>
            <a:r>
              <a:rPr lang="en-US" dirty="0" err="1"/>
              <a:t>eNode</a:t>
            </a:r>
            <a:r>
              <a:rPr lang="en-US" dirty="0"/>
              <a:t>-B (in case of UEs being under network coverage)</a:t>
            </a:r>
          </a:p>
          <a:p>
            <a:pPr marL="1536329" lvl="1" indent="-457200">
              <a:buFont typeface="Wingdings" panose="05000000000000000000" pitchFamily="2" charset="2"/>
              <a:buChar char="q"/>
            </a:pPr>
            <a:r>
              <a:rPr lang="en-US" dirty="0"/>
              <a:t>UE (in case at least one of the UEs is not under network coverage or in case of inter-cell operation)</a:t>
            </a:r>
          </a:p>
          <a:p>
            <a:pPr marL="457200" indent="-457200">
              <a:buFont typeface="Wingdings" panose="05000000000000000000" pitchFamily="2" charset="2"/>
              <a:buChar char="q"/>
            </a:pPr>
            <a:r>
              <a:rPr lang="en-US" dirty="0"/>
              <a:t>Either uplink (UL) spectrum (in case of Frequency Division Duplexing (FDD)) or UL subframes (in case of Time Division Duplexing (TDD)) can be used for D2D transmission</a:t>
            </a:r>
          </a:p>
          <a:p>
            <a:r>
              <a:rPr lang="en-US" dirty="0"/>
              <a:t>One interesting feature is the interference management among D2D links and cellular links </a:t>
            </a:r>
          </a:p>
          <a:p>
            <a:pPr marL="457200" indent="-457200">
              <a:buFont typeface="Wingdings" panose="05000000000000000000" pitchFamily="2" charset="2"/>
              <a:buChar char="q"/>
            </a:pPr>
            <a:r>
              <a:rPr lang="en-US" dirty="0"/>
              <a:t>In practice it is assumed that D2D is running within a dedicated resource pool (i.e. certain physical resource blocks in specific subframes), where the D2D-enabled UEs will get the resource pool configuration information from the </a:t>
            </a:r>
            <a:r>
              <a:rPr lang="en-US" dirty="0" err="1"/>
              <a:t>eNode</a:t>
            </a:r>
            <a:r>
              <a:rPr lang="en-US" dirty="0"/>
              <a:t>-B</a:t>
            </a:r>
          </a:p>
          <a:p>
            <a:pPr marL="457200" indent="-457200">
              <a:buFont typeface="Wingdings" panose="05000000000000000000" pitchFamily="2" charset="2"/>
              <a:buChar char="q"/>
            </a:pPr>
            <a:r>
              <a:rPr lang="en-US" dirty="0"/>
              <a:t>Compared to OFDM signaling, SC-FDMA can provide better coverage due to the lower Peak to Average Power Ratio (PAPR). </a:t>
            </a:r>
          </a:p>
          <a:p>
            <a:endParaRPr lang="en-US" dirty="0"/>
          </a:p>
        </p:txBody>
      </p:sp>
      <p:sp>
        <p:nvSpPr>
          <p:cNvPr id="4" name="Slide Number Placeholder 3">
            <a:extLst>
              <a:ext uri="{FF2B5EF4-FFF2-40B4-BE49-F238E27FC236}">
                <a16:creationId xmlns:a16="http://schemas.microsoft.com/office/drawing/2014/main" id="{B1FD5466-76F0-7CF7-282D-B53C5FFA7B39}"/>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19</a:t>
            </a:fld>
            <a:endParaRPr lang="en-IN">
              <a:solidFill>
                <a:prstClr val="black">
                  <a:tint val="75000"/>
                </a:prstClr>
              </a:solidFill>
            </a:endParaRPr>
          </a:p>
        </p:txBody>
      </p:sp>
    </p:spTree>
    <p:extLst>
      <p:ext uri="{BB962C8B-B14F-4D97-AF65-F5344CB8AC3E}">
        <p14:creationId xmlns:p14="http://schemas.microsoft.com/office/powerpoint/2010/main" val="234023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08CF-B695-C8A3-3783-F35B6DF2778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3557305-F985-ABEE-B012-1C40DD3A8D3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FA764A0-47EE-2E76-7951-C8E5F7FCB8A4}"/>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2</a:t>
            </a:fld>
            <a:endParaRPr lang="en-IN">
              <a:solidFill>
                <a:prstClr val="black">
                  <a:tint val="75000"/>
                </a:prstClr>
              </a:solidFill>
            </a:endParaRPr>
          </a:p>
        </p:txBody>
      </p:sp>
      <p:pic>
        <p:nvPicPr>
          <p:cNvPr id="6" name="Picture 5">
            <a:extLst>
              <a:ext uri="{FF2B5EF4-FFF2-40B4-BE49-F238E27FC236}">
                <a16:creationId xmlns:a16="http://schemas.microsoft.com/office/drawing/2014/main" id="{466675FD-D5E2-B690-C529-180A0992D32E}"/>
              </a:ext>
            </a:extLst>
          </p:cNvPr>
          <p:cNvPicPr>
            <a:picLocks noChangeAspect="1"/>
          </p:cNvPicPr>
          <p:nvPr/>
        </p:nvPicPr>
        <p:blipFill>
          <a:blip r:embed="rId2"/>
          <a:stretch>
            <a:fillRect/>
          </a:stretch>
        </p:blipFill>
        <p:spPr>
          <a:xfrm>
            <a:off x="0" y="2821214"/>
            <a:ext cx="12192000" cy="1215571"/>
          </a:xfrm>
          <a:prstGeom prst="rect">
            <a:avLst/>
          </a:prstGeom>
        </p:spPr>
      </p:pic>
    </p:spTree>
    <p:extLst>
      <p:ext uri="{BB962C8B-B14F-4D97-AF65-F5344CB8AC3E}">
        <p14:creationId xmlns:p14="http://schemas.microsoft.com/office/powerpoint/2010/main" val="343351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9C2C5-7B3B-5D35-378E-5ED61C16023A}"/>
              </a:ext>
            </a:extLst>
          </p:cNvPr>
          <p:cNvSpPr>
            <a:spLocks noGrp="1"/>
          </p:cNvSpPr>
          <p:nvPr>
            <p:ph type="title"/>
          </p:nvPr>
        </p:nvSpPr>
        <p:spPr/>
        <p:txBody>
          <a:bodyPr/>
          <a:lstStyle/>
          <a:p>
            <a:r>
              <a:rPr lang="en-US" dirty="0"/>
              <a:t>4G LTE D2D</a:t>
            </a:r>
            <a:endParaRPr lang="en-IN" dirty="0"/>
          </a:p>
        </p:txBody>
      </p:sp>
      <p:sp>
        <p:nvSpPr>
          <p:cNvPr id="3" name="Text Placeholder 2">
            <a:extLst>
              <a:ext uri="{FF2B5EF4-FFF2-40B4-BE49-F238E27FC236}">
                <a16:creationId xmlns:a16="http://schemas.microsoft.com/office/drawing/2014/main" id="{0554F92C-F56A-980F-7B40-24F670CB77DB}"/>
              </a:ext>
            </a:extLst>
          </p:cNvPr>
          <p:cNvSpPr>
            <a:spLocks noGrp="1"/>
          </p:cNvSpPr>
          <p:nvPr>
            <p:ph type="body" idx="1"/>
          </p:nvPr>
        </p:nvSpPr>
        <p:spPr>
          <a:xfrm>
            <a:off x="159026" y="946310"/>
            <a:ext cx="10922369" cy="2739211"/>
          </a:xfrm>
        </p:spPr>
        <p:txBody>
          <a:bodyPr/>
          <a:lstStyle/>
          <a:p>
            <a:r>
              <a:rPr lang="en-US" dirty="0"/>
              <a:t>The major developments of the 4G LTE D2D are:</a:t>
            </a:r>
          </a:p>
          <a:p>
            <a:pPr marL="514350" indent="-514350">
              <a:buAutoNum type="arabicPeriod"/>
            </a:pPr>
            <a:r>
              <a:rPr lang="en-US" dirty="0"/>
              <a:t>D2D Synchronization</a:t>
            </a:r>
          </a:p>
          <a:p>
            <a:pPr marL="514350" indent="-514350">
              <a:buAutoNum type="arabicPeriod"/>
            </a:pPr>
            <a:r>
              <a:rPr lang="en-US" dirty="0"/>
              <a:t>D2D Communication</a:t>
            </a:r>
          </a:p>
          <a:p>
            <a:pPr marL="514350" indent="-514350">
              <a:buAutoNum type="arabicPeriod"/>
            </a:pPr>
            <a:r>
              <a:rPr lang="en-US" dirty="0"/>
              <a:t>D2D Discovery</a:t>
            </a:r>
          </a:p>
          <a:p>
            <a:endParaRPr lang="en-US" sz="2800" b="0" i="0" dirty="0">
              <a:solidFill>
                <a:srgbClr val="000000"/>
              </a:solidFill>
              <a:effectLst/>
              <a:latin typeface="AdvOT5843c571"/>
            </a:endParaRPr>
          </a:p>
          <a:p>
            <a:r>
              <a:rPr lang="en-US" sz="2000" dirty="0">
                <a:solidFill>
                  <a:srgbClr val="000000"/>
                </a:solidFill>
                <a:latin typeface="AdvOT5843c571"/>
              </a:rPr>
              <a:t>(T</a:t>
            </a:r>
            <a:r>
              <a:rPr lang="en-US" sz="2000" b="0" i="0" dirty="0">
                <a:solidFill>
                  <a:srgbClr val="000000"/>
                </a:solidFill>
                <a:effectLst/>
                <a:latin typeface="AdvOT5843c571"/>
              </a:rPr>
              <a:t>he D2D link is referred to as sidelink in the 3GPP Radio Access Network (RAN) Working Groups (WGs)</a:t>
            </a:r>
            <a:r>
              <a:rPr lang="en-US" sz="2000" dirty="0"/>
              <a:t> )</a:t>
            </a:r>
          </a:p>
          <a:p>
            <a:endParaRPr lang="en-IN" dirty="0"/>
          </a:p>
        </p:txBody>
      </p:sp>
      <p:sp>
        <p:nvSpPr>
          <p:cNvPr id="4" name="Slide Number Placeholder 3">
            <a:extLst>
              <a:ext uri="{FF2B5EF4-FFF2-40B4-BE49-F238E27FC236}">
                <a16:creationId xmlns:a16="http://schemas.microsoft.com/office/drawing/2014/main" id="{25B54FB2-D577-7D02-F815-391229FB7A33}"/>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20</a:t>
            </a:fld>
            <a:endParaRPr lang="en-IN">
              <a:solidFill>
                <a:prstClr val="black">
                  <a:tint val="75000"/>
                </a:prstClr>
              </a:solidFill>
            </a:endParaRPr>
          </a:p>
        </p:txBody>
      </p:sp>
    </p:spTree>
    <p:extLst>
      <p:ext uri="{BB962C8B-B14F-4D97-AF65-F5344CB8AC3E}">
        <p14:creationId xmlns:p14="http://schemas.microsoft.com/office/powerpoint/2010/main" val="3597634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47AC-ADDF-1A57-FE42-3DEA182B2CFB}"/>
              </a:ext>
            </a:extLst>
          </p:cNvPr>
          <p:cNvSpPr>
            <a:spLocks noGrp="1"/>
          </p:cNvSpPr>
          <p:nvPr>
            <p:ph type="title"/>
          </p:nvPr>
        </p:nvSpPr>
        <p:spPr>
          <a:xfrm>
            <a:off x="252033" y="122634"/>
            <a:ext cx="9461395" cy="1015663"/>
          </a:xfrm>
        </p:spPr>
        <p:txBody>
          <a:bodyPr/>
          <a:lstStyle/>
          <a:p>
            <a:r>
              <a:rPr lang="en-IN" dirty="0"/>
              <a:t>D2D synchronization-</a:t>
            </a:r>
            <a:r>
              <a:rPr lang="en-US" dirty="0"/>
              <a:t> 4G LTE</a:t>
            </a:r>
            <a:r>
              <a:rPr lang="en-IN" dirty="0"/>
              <a:t> </a:t>
            </a:r>
            <a:br>
              <a:rPr lang="en-IN" dirty="0"/>
            </a:br>
            <a:endParaRPr lang="en-IN" dirty="0"/>
          </a:p>
        </p:txBody>
      </p:sp>
      <p:sp>
        <p:nvSpPr>
          <p:cNvPr id="3" name="Text Placeholder 2">
            <a:extLst>
              <a:ext uri="{FF2B5EF4-FFF2-40B4-BE49-F238E27FC236}">
                <a16:creationId xmlns:a16="http://schemas.microsoft.com/office/drawing/2014/main" id="{A79461B2-761A-7D58-CFD7-DC417FD7AADA}"/>
              </a:ext>
            </a:extLst>
          </p:cNvPr>
          <p:cNvSpPr>
            <a:spLocks noGrp="1"/>
          </p:cNvSpPr>
          <p:nvPr>
            <p:ph type="body" idx="1"/>
          </p:nvPr>
        </p:nvSpPr>
        <p:spPr>
          <a:xfrm>
            <a:off x="252033" y="826936"/>
            <a:ext cx="11865755" cy="5509200"/>
          </a:xfrm>
        </p:spPr>
        <p:txBody>
          <a:bodyPr/>
          <a:lstStyle/>
          <a:p>
            <a:r>
              <a:rPr lang="en-US" sz="2000" b="0" i="0" dirty="0">
                <a:solidFill>
                  <a:srgbClr val="000000"/>
                </a:solidFill>
                <a:effectLst/>
                <a:latin typeface="AdvOT5843c571"/>
              </a:rPr>
              <a:t>The sidelink synchronization signal (i.e. D2D synchronization signal), which is transmitted by the D2D synchronization source (either </a:t>
            </a:r>
            <a:r>
              <a:rPr lang="en-US" sz="2000" b="0" i="0" dirty="0" err="1">
                <a:solidFill>
                  <a:srgbClr val="000000"/>
                </a:solidFill>
                <a:effectLst/>
                <a:latin typeface="AdvOT5843c571"/>
              </a:rPr>
              <a:t>eNode</a:t>
            </a:r>
            <a:r>
              <a:rPr lang="en-US" sz="2000" b="0" i="0" dirty="0">
                <a:solidFill>
                  <a:srgbClr val="000000"/>
                </a:solidFill>
                <a:effectLst/>
                <a:latin typeface="AdvOT5843c571"/>
              </a:rPr>
              <a:t>-B or UE), is used for time and frequency synchronization to facilitate Synchronous D2D operation</a:t>
            </a:r>
            <a:r>
              <a:rPr lang="en-US" sz="2800" dirty="0"/>
              <a:t> </a:t>
            </a:r>
          </a:p>
          <a:p>
            <a:pPr marL="285750" indent="-285750">
              <a:buFont typeface="Wingdings" panose="05000000000000000000" pitchFamily="2" charset="2"/>
              <a:buChar char="q"/>
            </a:pPr>
            <a:r>
              <a:rPr lang="en-US" sz="2000" b="0" i="0" dirty="0">
                <a:solidFill>
                  <a:srgbClr val="000000"/>
                </a:solidFill>
                <a:effectLst/>
                <a:latin typeface="AdvOT5843c571"/>
              </a:rPr>
              <a:t>Both </a:t>
            </a:r>
            <a:r>
              <a:rPr lang="en-US" sz="2000" b="0" i="0" dirty="0" err="1">
                <a:solidFill>
                  <a:srgbClr val="000000"/>
                </a:solidFill>
                <a:effectLst/>
                <a:latin typeface="AdvOT5843c571"/>
              </a:rPr>
              <a:t>eNode</a:t>
            </a:r>
            <a:r>
              <a:rPr lang="en-US" sz="2000" b="0" i="0" dirty="0">
                <a:solidFill>
                  <a:srgbClr val="000000"/>
                </a:solidFill>
                <a:effectLst/>
                <a:latin typeface="AdvOT5843c571"/>
              </a:rPr>
              <a:t>-B and UEs can act as synchronization sources</a:t>
            </a:r>
          </a:p>
          <a:p>
            <a:pPr marL="285750" indent="-285750">
              <a:buFont typeface="Wingdings" panose="05000000000000000000" pitchFamily="2" charset="2"/>
              <a:buChar char="q"/>
            </a:pPr>
            <a:r>
              <a:rPr lang="en-US" sz="2000" b="0" i="0" dirty="0">
                <a:solidFill>
                  <a:srgbClr val="000000"/>
                </a:solidFill>
                <a:effectLst/>
                <a:latin typeface="AdvOT5843c571"/>
              </a:rPr>
              <a:t>It is easy to understand that the </a:t>
            </a:r>
            <a:r>
              <a:rPr lang="en-US" sz="2000" b="0" i="0" dirty="0" err="1">
                <a:solidFill>
                  <a:srgbClr val="000000"/>
                </a:solidFill>
                <a:effectLst/>
                <a:latin typeface="AdvOT5843c571"/>
              </a:rPr>
              <a:t>eNode</a:t>
            </a:r>
            <a:r>
              <a:rPr lang="en-US" sz="2000" b="0" i="0" dirty="0">
                <a:solidFill>
                  <a:srgbClr val="000000"/>
                </a:solidFill>
                <a:effectLst/>
                <a:latin typeface="AdvOT5843c571"/>
              </a:rPr>
              <a:t>-B can act as a synchronization source</a:t>
            </a:r>
          </a:p>
          <a:p>
            <a:pPr marL="285750" indent="-285750">
              <a:buFont typeface="Wingdings" panose="05000000000000000000" pitchFamily="2" charset="2"/>
              <a:buChar char="q"/>
            </a:pPr>
            <a:r>
              <a:rPr lang="en-US" sz="2000" b="0" i="0" dirty="0">
                <a:solidFill>
                  <a:srgbClr val="000000"/>
                </a:solidFill>
                <a:effectLst/>
                <a:latin typeface="AdvOT5843c571"/>
              </a:rPr>
              <a:t>However, in order to facilitate inter-cell D2D operation, under certain conditions, for example at the cell edge, UEs with network coverage can transmit synchronization signals as well</a:t>
            </a:r>
          </a:p>
          <a:p>
            <a:pPr marL="285750" indent="-285750">
              <a:buFont typeface="Wingdings" panose="05000000000000000000" pitchFamily="2" charset="2"/>
              <a:buChar char="q"/>
            </a:pPr>
            <a:r>
              <a:rPr lang="en-US" sz="2000" b="0" i="0" dirty="0">
                <a:solidFill>
                  <a:srgbClr val="000000"/>
                </a:solidFill>
                <a:effectLst/>
                <a:latin typeface="AdvOT5843c571"/>
              </a:rPr>
              <a:t> In case of partial coverage where some D2D UEs are with network coverage and the rest are without network coverage,</a:t>
            </a:r>
            <a:br>
              <a:rPr lang="en-US" sz="2000" b="0" i="0" dirty="0">
                <a:solidFill>
                  <a:srgbClr val="000000"/>
                </a:solidFill>
                <a:effectLst/>
                <a:latin typeface="AdvOT5843c571"/>
              </a:rPr>
            </a:br>
            <a:r>
              <a:rPr lang="en-US" sz="2000" b="0" i="0" dirty="0">
                <a:solidFill>
                  <a:srgbClr val="000000"/>
                </a:solidFill>
                <a:effectLst/>
                <a:latin typeface="AdvOT5843c571"/>
              </a:rPr>
              <a:t>synchronization signals transmitted by UEs within network coverage can also help the out-of-coverage synchronization by aligning the out-of-coverage transmission to cellular network timing</a:t>
            </a:r>
          </a:p>
          <a:p>
            <a:br>
              <a:rPr lang="en-US" dirty="0"/>
            </a:br>
            <a:br>
              <a:rPr lang="en-US" dirty="0"/>
            </a:br>
            <a:br>
              <a:rPr lang="en-IN" dirty="0"/>
            </a:br>
            <a:br>
              <a:rPr lang="en-US" dirty="0"/>
            </a:br>
            <a:endParaRPr lang="en-IN" dirty="0"/>
          </a:p>
        </p:txBody>
      </p:sp>
      <p:sp>
        <p:nvSpPr>
          <p:cNvPr id="4" name="Slide Number Placeholder 3">
            <a:extLst>
              <a:ext uri="{FF2B5EF4-FFF2-40B4-BE49-F238E27FC236}">
                <a16:creationId xmlns:a16="http://schemas.microsoft.com/office/drawing/2014/main" id="{B20E336E-1F5E-B02F-A9DB-A98FFF6032B6}"/>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21</a:t>
            </a:fld>
            <a:endParaRPr lang="en-IN">
              <a:solidFill>
                <a:prstClr val="black">
                  <a:tint val="75000"/>
                </a:prstClr>
              </a:solidFill>
            </a:endParaRPr>
          </a:p>
        </p:txBody>
      </p:sp>
    </p:spTree>
    <p:extLst>
      <p:ext uri="{BB962C8B-B14F-4D97-AF65-F5344CB8AC3E}">
        <p14:creationId xmlns:p14="http://schemas.microsoft.com/office/powerpoint/2010/main" val="241066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CEE1-1FF5-98B7-F489-93D288F2DB2A}"/>
              </a:ext>
            </a:extLst>
          </p:cNvPr>
          <p:cNvSpPr>
            <a:spLocks noGrp="1"/>
          </p:cNvSpPr>
          <p:nvPr>
            <p:ph type="title"/>
          </p:nvPr>
        </p:nvSpPr>
        <p:spPr>
          <a:xfrm>
            <a:off x="252033" y="122634"/>
            <a:ext cx="9461395" cy="1015663"/>
          </a:xfrm>
        </p:spPr>
        <p:txBody>
          <a:bodyPr/>
          <a:lstStyle/>
          <a:p>
            <a:r>
              <a:rPr lang="en-IN" dirty="0"/>
              <a:t>D2D Communication-</a:t>
            </a:r>
            <a:r>
              <a:rPr lang="en-US" dirty="0"/>
              <a:t> 4G LTE </a:t>
            </a:r>
            <a:br>
              <a:rPr lang="en-IN" dirty="0"/>
            </a:br>
            <a:endParaRPr lang="en-IN" dirty="0"/>
          </a:p>
        </p:txBody>
      </p:sp>
      <p:sp>
        <p:nvSpPr>
          <p:cNvPr id="3" name="Text Placeholder 2">
            <a:extLst>
              <a:ext uri="{FF2B5EF4-FFF2-40B4-BE49-F238E27FC236}">
                <a16:creationId xmlns:a16="http://schemas.microsoft.com/office/drawing/2014/main" id="{F44A91D3-0C01-D7DF-A8AD-0C7CA37241D5}"/>
              </a:ext>
            </a:extLst>
          </p:cNvPr>
          <p:cNvSpPr>
            <a:spLocks noGrp="1"/>
          </p:cNvSpPr>
          <p:nvPr>
            <p:ph type="body" idx="1"/>
          </p:nvPr>
        </p:nvSpPr>
        <p:spPr>
          <a:xfrm>
            <a:off x="252033" y="1053406"/>
            <a:ext cx="11020193" cy="4001095"/>
          </a:xfrm>
        </p:spPr>
        <p:txBody>
          <a:bodyPr/>
          <a:lstStyle/>
          <a:p>
            <a:pPr marL="457200" indent="-457200">
              <a:buFont typeface="Wingdings" panose="05000000000000000000" pitchFamily="2" charset="2"/>
              <a:buChar char="q"/>
            </a:pPr>
            <a:r>
              <a:rPr lang="en-US" dirty="0"/>
              <a:t> D2D communication is based on physical layer broadcast communication, i.e. a physical layer broadcast solution is used to support broadcast, multicast and unicast services at application layer. </a:t>
            </a:r>
          </a:p>
          <a:p>
            <a:pPr marL="457200" indent="-457200">
              <a:buFont typeface="Wingdings" panose="05000000000000000000" pitchFamily="2" charset="2"/>
              <a:buChar char="q"/>
            </a:pPr>
            <a:r>
              <a:rPr lang="en-US" dirty="0"/>
              <a:t>In order to support multicast or unicast, the targeted group ID (for multicast) or user ID (for unicast) is indicated in the higher layer message</a:t>
            </a:r>
          </a:p>
          <a:p>
            <a:pPr marL="457200" indent="-457200">
              <a:buFont typeface="Wingdings" panose="05000000000000000000" pitchFamily="2" charset="2"/>
              <a:buChar char="q"/>
            </a:pPr>
            <a:r>
              <a:rPr lang="en-US" dirty="0"/>
              <a:t>Since by construction it is a broadcasted information, no physical layer closed control loop exists, i.e., no physical layer feedback, no link adaption, and no HARQ is supported for D2D links. </a:t>
            </a:r>
          </a:p>
          <a:p>
            <a:pPr marL="457200" indent="-457200">
              <a:buFont typeface="Wingdings" panose="05000000000000000000" pitchFamily="2" charset="2"/>
              <a:buChar char="q"/>
            </a:pPr>
            <a:r>
              <a:rPr lang="en-US" dirty="0"/>
              <a:t>The air interface is based on the </a:t>
            </a:r>
            <a:r>
              <a:rPr lang="en-US" dirty="0" err="1"/>
              <a:t>Uu</a:t>
            </a:r>
            <a:r>
              <a:rPr lang="en-US" dirty="0"/>
              <a:t> interface and the UL channel structure is extended to D2D communication</a:t>
            </a:r>
            <a:endParaRPr lang="en-IN" dirty="0"/>
          </a:p>
        </p:txBody>
      </p:sp>
      <p:sp>
        <p:nvSpPr>
          <p:cNvPr id="4" name="Slide Number Placeholder 3">
            <a:extLst>
              <a:ext uri="{FF2B5EF4-FFF2-40B4-BE49-F238E27FC236}">
                <a16:creationId xmlns:a16="http://schemas.microsoft.com/office/drawing/2014/main" id="{D6CBFC87-CF45-4BC3-8EA3-899AE5E0A10D}"/>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22</a:t>
            </a:fld>
            <a:endParaRPr lang="en-IN">
              <a:solidFill>
                <a:prstClr val="black">
                  <a:tint val="75000"/>
                </a:prstClr>
              </a:solidFill>
            </a:endParaRPr>
          </a:p>
        </p:txBody>
      </p:sp>
    </p:spTree>
    <p:extLst>
      <p:ext uri="{BB962C8B-B14F-4D97-AF65-F5344CB8AC3E}">
        <p14:creationId xmlns:p14="http://schemas.microsoft.com/office/powerpoint/2010/main" val="696469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9751-6ED6-20A5-6202-FD627D60CC48}"/>
              </a:ext>
            </a:extLst>
          </p:cNvPr>
          <p:cNvSpPr>
            <a:spLocks noGrp="1"/>
          </p:cNvSpPr>
          <p:nvPr>
            <p:ph type="title"/>
          </p:nvPr>
        </p:nvSpPr>
        <p:spPr/>
        <p:txBody>
          <a:bodyPr/>
          <a:lstStyle/>
          <a:p>
            <a:r>
              <a:rPr lang="en-IN" dirty="0"/>
              <a:t>D2D Communication (Cont’d)-</a:t>
            </a:r>
            <a:r>
              <a:rPr lang="en-US" dirty="0"/>
              <a:t> 4G LTE </a:t>
            </a:r>
            <a:endParaRPr lang="en-IN" dirty="0"/>
          </a:p>
        </p:txBody>
      </p:sp>
      <p:sp>
        <p:nvSpPr>
          <p:cNvPr id="3" name="Text Placeholder 2">
            <a:extLst>
              <a:ext uri="{FF2B5EF4-FFF2-40B4-BE49-F238E27FC236}">
                <a16:creationId xmlns:a16="http://schemas.microsoft.com/office/drawing/2014/main" id="{74798174-41E7-C16B-20BD-28A2EEF2B9BC}"/>
              </a:ext>
            </a:extLst>
          </p:cNvPr>
          <p:cNvSpPr>
            <a:spLocks noGrp="1"/>
          </p:cNvSpPr>
          <p:nvPr>
            <p:ph type="body" idx="1"/>
          </p:nvPr>
        </p:nvSpPr>
        <p:spPr>
          <a:xfrm>
            <a:off x="252032" y="1105231"/>
            <a:ext cx="7063167" cy="6093976"/>
          </a:xfrm>
        </p:spPr>
        <p:txBody>
          <a:bodyPr/>
          <a:lstStyle/>
          <a:p>
            <a:pPr marL="285750" indent="-285750">
              <a:buFont typeface="Wingdings" panose="05000000000000000000" pitchFamily="2" charset="2"/>
              <a:buChar char="q"/>
            </a:pPr>
            <a:r>
              <a:rPr lang="en-US" sz="1800" dirty="0">
                <a:latin typeface="+mj-lt"/>
              </a:rPr>
              <a:t>Before the D2D data transmission, every transmitter sends out a control signal with information on the data transmission format and the occupied resource </a:t>
            </a:r>
          </a:p>
          <a:p>
            <a:pPr marL="285750" indent="-285750">
              <a:buFont typeface="Wingdings" panose="05000000000000000000" pitchFamily="2" charset="2"/>
              <a:buChar char="q"/>
            </a:pPr>
            <a:r>
              <a:rPr lang="en-US" sz="1800" dirty="0">
                <a:latin typeface="+mj-lt"/>
              </a:rPr>
              <a:t>This applies to the scenario where the network is assigning resources to the D2D transmitter and the </a:t>
            </a:r>
            <a:r>
              <a:rPr lang="en-US" sz="1800" b="0" i="0" dirty="0">
                <a:solidFill>
                  <a:srgbClr val="000000"/>
                </a:solidFill>
                <a:effectLst/>
                <a:latin typeface="+mj-lt"/>
              </a:rPr>
              <a:t>scenario where the transmitter selects the resource by itself</a:t>
            </a:r>
          </a:p>
          <a:p>
            <a:pPr marL="285750" indent="-285750">
              <a:buFont typeface="Wingdings" panose="05000000000000000000" pitchFamily="2" charset="2"/>
              <a:buChar char="q"/>
            </a:pPr>
            <a:r>
              <a:rPr lang="en-US" sz="1800" b="0" i="0" dirty="0">
                <a:solidFill>
                  <a:srgbClr val="000000"/>
                </a:solidFill>
                <a:effectLst/>
                <a:latin typeface="+mj-lt"/>
              </a:rPr>
              <a:t>At the receiving side, it is not necessary to listen to the cellular control channels in order to find out where the D2D</a:t>
            </a:r>
            <a:br>
              <a:rPr lang="en-US" sz="1800" b="0" i="0" dirty="0">
                <a:solidFill>
                  <a:srgbClr val="000000"/>
                </a:solidFill>
                <a:effectLst/>
                <a:latin typeface="+mj-lt"/>
              </a:rPr>
            </a:br>
            <a:r>
              <a:rPr lang="en-US" sz="1800" b="0" i="0" dirty="0">
                <a:solidFill>
                  <a:srgbClr val="000000"/>
                </a:solidFill>
                <a:effectLst/>
                <a:latin typeface="+mj-lt"/>
              </a:rPr>
              <a:t>data is located </a:t>
            </a:r>
          </a:p>
          <a:p>
            <a:pPr marL="285750" indent="-285750">
              <a:buFont typeface="Wingdings" panose="05000000000000000000" pitchFamily="2" charset="2"/>
              <a:buChar char="q"/>
            </a:pPr>
            <a:r>
              <a:rPr lang="en-US" sz="1800" b="0" i="0" dirty="0">
                <a:solidFill>
                  <a:srgbClr val="000000"/>
                </a:solidFill>
                <a:effectLst/>
                <a:latin typeface="+mj-lt"/>
              </a:rPr>
              <a:t>Just based on the content of the D2D control channel, the receiving devices can find out the right location of the relevant resources</a:t>
            </a:r>
          </a:p>
          <a:p>
            <a:pPr marL="285750" indent="-285750">
              <a:buFont typeface="Wingdings" panose="05000000000000000000" pitchFamily="2" charset="2"/>
              <a:buChar char="q"/>
            </a:pPr>
            <a:r>
              <a:rPr lang="en-US" sz="1800" b="0" i="0" dirty="0">
                <a:solidFill>
                  <a:srgbClr val="000000"/>
                </a:solidFill>
                <a:effectLst/>
                <a:latin typeface="+mj-lt"/>
              </a:rPr>
              <a:t>As to the resource usage for D2D communication, two different modes were specified:</a:t>
            </a:r>
            <a:br>
              <a:rPr lang="en-US" sz="1800" b="0" i="0" dirty="0">
                <a:solidFill>
                  <a:srgbClr val="000000"/>
                </a:solidFill>
                <a:effectLst/>
                <a:latin typeface="+mj-lt"/>
              </a:rPr>
            </a:br>
            <a:r>
              <a:rPr lang="en-US" sz="1800" b="0" i="0" dirty="0">
                <a:solidFill>
                  <a:srgbClr val="000000"/>
                </a:solidFill>
                <a:effectLst/>
                <a:latin typeface="+mj-lt"/>
              </a:rPr>
              <a:t>• Mode 1: An </a:t>
            </a:r>
            <a:r>
              <a:rPr lang="en-US" sz="1800" b="0" i="0" dirty="0" err="1">
                <a:solidFill>
                  <a:srgbClr val="000000"/>
                </a:solidFill>
                <a:effectLst/>
                <a:latin typeface="+mj-lt"/>
              </a:rPr>
              <a:t>eNode</a:t>
            </a:r>
            <a:r>
              <a:rPr lang="en-US" sz="1800" b="0" i="0" dirty="0">
                <a:solidFill>
                  <a:srgbClr val="000000"/>
                </a:solidFill>
                <a:effectLst/>
                <a:latin typeface="+mj-lt"/>
              </a:rPr>
              <a:t>-B or relay node schedules the exact resources used by a UE to transmit D2D data and D2D control information. Obviously, Mode 1 can be only applied to the scenarios where the transmitting UEs are within network coverage.</a:t>
            </a:r>
            <a:br>
              <a:rPr lang="en-US" sz="1800" b="0" i="0" dirty="0">
                <a:solidFill>
                  <a:srgbClr val="000000"/>
                </a:solidFill>
                <a:effectLst/>
                <a:latin typeface="+mj-lt"/>
              </a:rPr>
            </a:br>
            <a:r>
              <a:rPr lang="en-US" sz="1800" b="0" i="0" dirty="0">
                <a:solidFill>
                  <a:srgbClr val="000000"/>
                </a:solidFill>
                <a:effectLst/>
                <a:latin typeface="+mj-lt"/>
              </a:rPr>
              <a:t>• Mode 2: A UE by itself selects resources from the configured resource pools to transmit D2D data and D2D control information. Mode 2 can be applied no matter whether the transmitting UE has network coverage or not</a:t>
            </a:r>
            <a:r>
              <a:rPr lang="en-US" sz="1800" dirty="0">
                <a:latin typeface="+mj-lt"/>
              </a:rPr>
              <a:t> </a:t>
            </a:r>
            <a:br>
              <a:rPr lang="en-US" sz="1800" dirty="0">
                <a:latin typeface="+mj-lt"/>
              </a:rPr>
            </a:br>
            <a:endParaRPr lang="en-IN" sz="1800" dirty="0">
              <a:latin typeface="+mj-lt"/>
            </a:endParaRPr>
          </a:p>
        </p:txBody>
      </p:sp>
      <p:sp>
        <p:nvSpPr>
          <p:cNvPr id="4" name="Slide Number Placeholder 3">
            <a:extLst>
              <a:ext uri="{FF2B5EF4-FFF2-40B4-BE49-F238E27FC236}">
                <a16:creationId xmlns:a16="http://schemas.microsoft.com/office/drawing/2014/main" id="{F9B441E0-FF77-2181-EAFA-6107CEACA29C}"/>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23</a:t>
            </a:fld>
            <a:endParaRPr lang="en-IN">
              <a:solidFill>
                <a:prstClr val="black">
                  <a:tint val="75000"/>
                </a:prstClr>
              </a:solidFill>
            </a:endParaRPr>
          </a:p>
        </p:txBody>
      </p:sp>
      <p:pic>
        <p:nvPicPr>
          <p:cNvPr id="6" name="Picture 5">
            <a:extLst>
              <a:ext uri="{FF2B5EF4-FFF2-40B4-BE49-F238E27FC236}">
                <a16:creationId xmlns:a16="http://schemas.microsoft.com/office/drawing/2014/main" id="{7625E9DE-7339-C80D-35CC-48934D00B77C}"/>
              </a:ext>
            </a:extLst>
          </p:cNvPr>
          <p:cNvPicPr>
            <a:picLocks noChangeAspect="1"/>
          </p:cNvPicPr>
          <p:nvPr/>
        </p:nvPicPr>
        <p:blipFill>
          <a:blip r:embed="rId2"/>
          <a:stretch>
            <a:fillRect/>
          </a:stretch>
        </p:blipFill>
        <p:spPr>
          <a:xfrm>
            <a:off x="7487053" y="832536"/>
            <a:ext cx="4899389" cy="2467255"/>
          </a:xfrm>
          <a:prstGeom prst="rect">
            <a:avLst/>
          </a:prstGeom>
        </p:spPr>
      </p:pic>
    </p:spTree>
    <p:extLst>
      <p:ext uri="{BB962C8B-B14F-4D97-AF65-F5344CB8AC3E}">
        <p14:creationId xmlns:p14="http://schemas.microsoft.com/office/powerpoint/2010/main" val="436411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CCC3-F72F-8AB7-74AE-368FF5C51A5D}"/>
              </a:ext>
            </a:extLst>
          </p:cNvPr>
          <p:cNvSpPr>
            <a:spLocks noGrp="1"/>
          </p:cNvSpPr>
          <p:nvPr>
            <p:ph type="title"/>
          </p:nvPr>
        </p:nvSpPr>
        <p:spPr>
          <a:xfrm>
            <a:off x="252033" y="122634"/>
            <a:ext cx="9461395" cy="1015663"/>
          </a:xfrm>
        </p:spPr>
        <p:txBody>
          <a:bodyPr/>
          <a:lstStyle/>
          <a:p>
            <a:r>
              <a:rPr lang="en-IN" dirty="0"/>
              <a:t>D2D Discovery-</a:t>
            </a:r>
            <a:r>
              <a:rPr lang="en-US" dirty="0"/>
              <a:t> 4G LTE </a:t>
            </a:r>
            <a:br>
              <a:rPr lang="en-IN" dirty="0"/>
            </a:br>
            <a:endParaRPr lang="en-IN" dirty="0"/>
          </a:p>
        </p:txBody>
      </p:sp>
      <p:sp>
        <p:nvSpPr>
          <p:cNvPr id="3" name="Text Placeholder 2">
            <a:extLst>
              <a:ext uri="{FF2B5EF4-FFF2-40B4-BE49-F238E27FC236}">
                <a16:creationId xmlns:a16="http://schemas.microsoft.com/office/drawing/2014/main" id="{519C16F3-B92F-2CED-2FF6-6A15163BBAEB}"/>
              </a:ext>
            </a:extLst>
          </p:cNvPr>
          <p:cNvSpPr>
            <a:spLocks noGrp="1"/>
          </p:cNvSpPr>
          <p:nvPr>
            <p:ph type="body" idx="1"/>
          </p:nvPr>
        </p:nvSpPr>
        <p:spPr>
          <a:xfrm>
            <a:off x="524786" y="954157"/>
            <a:ext cx="10747440" cy="5293757"/>
          </a:xfrm>
        </p:spPr>
        <p:txBody>
          <a:bodyPr/>
          <a:lstStyle/>
          <a:p>
            <a:pPr marL="457200" indent="-457200">
              <a:buFont typeface="Wingdings" panose="05000000000000000000" pitchFamily="2" charset="2"/>
              <a:buChar char="q"/>
            </a:pPr>
            <a:r>
              <a:rPr lang="en-US" sz="2400" dirty="0"/>
              <a:t>Discovery applies only to the UEs with network coverage</a:t>
            </a:r>
          </a:p>
          <a:p>
            <a:pPr marL="457200" indent="-457200">
              <a:buFont typeface="Wingdings" panose="05000000000000000000" pitchFamily="2" charset="2"/>
              <a:buChar char="q"/>
            </a:pPr>
            <a:r>
              <a:rPr lang="en-US" sz="2400" dirty="0"/>
              <a:t>The concerned UEs can be in either RRC_IDLE state or RRC_CONNECTED state</a:t>
            </a:r>
          </a:p>
          <a:p>
            <a:pPr marL="457200" indent="-457200">
              <a:buFont typeface="Wingdings" panose="05000000000000000000" pitchFamily="2" charset="2"/>
              <a:buChar char="q"/>
            </a:pPr>
            <a:r>
              <a:rPr lang="en-US" sz="2400" dirty="0"/>
              <a:t>Similar to the resources for D2D communication, the D2D discovery resources are arranged as resource pools as well, which are indicated by the </a:t>
            </a:r>
            <a:r>
              <a:rPr lang="en-US" sz="2400" dirty="0" err="1"/>
              <a:t>eNode</a:t>
            </a:r>
            <a:r>
              <a:rPr lang="en-US" sz="2400" dirty="0"/>
              <a:t>-B via SystemInformationBlockType19. </a:t>
            </a:r>
          </a:p>
          <a:p>
            <a:pPr marL="457200" indent="-457200">
              <a:buFont typeface="Wingdings" panose="05000000000000000000" pitchFamily="2" charset="2"/>
              <a:buChar char="q"/>
            </a:pPr>
            <a:r>
              <a:rPr lang="en-US" sz="2400" dirty="0"/>
              <a:t>The resource pools are defined with the parameters including </a:t>
            </a:r>
            <a:r>
              <a:rPr lang="en-US" sz="2400" dirty="0" err="1"/>
              <a:t>discoveryPeriod</a:t>
            </a:r>
            <a:r>
              <a:rPr lang="en-US" sz="2400" dirty="0"/>
              <a:t>, </a:t>
            </a:r>
            <a:r>
              <a:rPr lang="en-US" sz="2400" dirty="0" err="1"/>
              <a:t>discoveryOffsetIndicator</a:t>
            </a:r>
            <a:r>
              <a:rPr lang="en-US" sz="2400" dirty="0"/>
              <a:t> and </a:t>
            </a:r>
            <a:r>
              <a:rPr lang="en-US" sz="2400" dirty="0" err="1"/>
              <a:t>subframeBitmap</a:t>
            </a:r>
            <a:r>
              <a:rPr lang="en-US" sz="2400" dirty="0"/>
              <a:t> </a:t>
            </a:r>
          </a:p>
          <a:p>
            <a:pPr marL="457200" indent="-457200">
              <a:buFont typeface="Wingdings" panose="05000000000000000000" pitchFamily="2" charset="2"/>
              <a:buChar char="q"/>
            </a:pPr>
            <a:r>
              <a:rPr lang="en-US" sz="2400" dirty="0"/>
              <a:t>The frequency resources within a D2D subframe are given by the parameters </a:t>
            </a:r>
            <a:r>
              <a:rPr lang="en-US" sz="2400" dirty="0" err="1"/>
              <a:t>startPRB</a:t>
            </a:r>
            <a:r>
              <a:rPr lang="en-US" sz="2400" dirty="0"/>
              <a:t>, </a:t>
            </a:r>
            <a:r>
              <a:rPr lang="en-US" sz="2400" dirty="0" err="1"/>
              <a:t>endPRB</a:t>
            </a:r>
            <a:r>
              <a:rPr lang="en-US" sz="2400" dirty="0"/>
              <a:t> and </a:t>
            </a:r>
            <a:r>
              <a:rPr lang="en-US" sz="2400" dirty="0" err="1"/>
              <a:t>numPRB</a:t>
            </a:r>
            <a:r>
              <a:rPr lang="en-US" sz="2400" dirty="0"/>
              <a:t>. There are two ways specified for a transmitting UE to get the resources for discovery message transmission:</a:t>
            </a:r>
          </a:p>
          <a:p>
            <a:r>
              <a:rPr lang="en-US" sz="2400" dirty="0"/>
              <a:t>• Type 1: The UE selects autonomously the resource for transmission from the</a:t>
            </a:r>
          </a:p>
          <a:p>
            <a:r>
              <a:rPr lang="en-US" sz="2400" dirty="0"/>
              <a:t>discovery pools (independent of the UE RRC state)</a:t>
            </a:r>
          </a:p>
          <a:p>
            <a:r>
              <a:rPr lang="en-US" sz="2400" dirty="0"/>
              <a:t>• Type 2B: The UE transmits on resources allocated for it by the network (only</a:t>
            </a:r>
          </a:p>
          <a:p>
            <a:r>
              <a:rPr lang="en-US" sz="2400" dirty="0"/>
              <a:t>applicable to RRC_CONNECTED UEs)</a:t>
            </a:r>
            <a:endParaRPr lang="en-IN" sz="2400" dirty="0"/>
          </a:p>
        </p:txBody>
      </p:sp>
      <p:sp>
        <p:nvSpPr>
          <p:cNvPr id="4" name="Slide Number Placeholder 3">
            <a:extLst>
              <a:ext uri="{FF2B5EF4-FFF2-40B4-BE49-F238E27FC236}">
                <a16:creationId xmlns:a16="http://schemas.microsoft.com/office/drawing/2014/main" id="{1B0A3C9D-2E7C-1EE1-A25E-627353EBEDBB}"/>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24</a:t>
            </a:fld>
            <a:endParaRPr lang="en-IN" dirty="0">
              <a:solidFill>
                <a:prstClr val="black">
                  <a:tint val="75000"/>
                </a:prstClr>
              </a:solidFill>
            </a:endParaRPr>
          </a:p>
        </p:txBody>
      </p:sp>
    </p:spTree>
    <p:extLst>
      <p:ext uri="{BB962C8B-B14F-4D97-AF65-F5344CB8AC3E}">
        <p14:creationId xmlns:p14="http://schemas.microsoft.com/office/powerpoint/2010/main" val="1550917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6011-1675-D209-2259-C0739003EBE8}"/>
              </a:ext>
            </a:extLst>
          </p:cNvPr>
          <p:cNvSpPr>
            <a:spLocks noGrp="1"/>
          </p:cNvSpPr>
          <p:nvPr>
            <p:ph type="title"/>
          </p:nvPr>
        </p:nvSpPr>
        <p:spPr/>
        <p:txBody>
          <a:bodyPr/>
          <a:lstStyle/>
          <a:p>
            <a:r>
              <a:rPr lang="en-US" dirty="0"/>
              <a:t>D2D in 5G</a:t>
            </a:r>
            <a:endParaRPr lang="en-IN" dirty="0"/>
          </a:p>
        </p:txBody>
      </p:sp>
      <p:sp>
        <p:nvSpPr>
          <p:cNvPr id="3" name="Text Placeholder 2">
            <a:extLst>
              <a:ext uri="{FF2B5EF4-FFF2-40B4-BE49-F238E27FC236}">
                <a16:creationId xmlns:a16="http://schemas.microsoft.com/office/drawing/2014/main" id="{A7B6F5F7-E517-C735-F347-588776D477CE}"/>
              </a:ext>
            </a:extLst>
          </p:cNvPr>
          <p:cNvSpPr>
            <a:spLocks noGrp="1"/>
          </p:cNvSpPr>
          <p:nvPr>
            <p:ph type="body" idx="1"/>
          </p:nvPr>
        </p:nvSpPr>
        <p:spPr>
          <a:xfrm>
            <a:off x="252033" y="882595"/>
            <a:ext cx="11770339" cy="4739759"/>
          </a:xfrm>
        </p:spPr>
        <p:txBody>
          <a:bodyPr/>
          <a:lstStyle/>
          <a:p>
            <a:r>
              <a:rPr lang="en-US" sz="2800" b="1" dirty="0"/>
              <a:t>Capacity/throughput gain: </a:t>
            </a:r>
            <a:r>
              <a:rPr lang="en-US" sz="2800" dirty="0"/>
              <a:t>Because the involved devices are in close proximity with potentially better propagation conditions comparing to the propagation conditions toward the Base Station (BS), link throughput can be improved due to e.g. better Modulation and Coding Scheme (MCS) level. In addition, there is the possibility of sharing the same radio resources among cellular users and D2D users, which can improve the overall spectrum usage. System capacity can be improved due to offloading and local content sharing gain from D2D communication.</a:t>
            </a:r>
          </a:p>
          <a:p>
            <a:r>
              <a:rPr lang="en-US" sz="2800" b="1" dirty="0"/>
              <a:t>Latency gain: </a:t>
            </a:r>
            <a:r>
              <a:rPr lang="en-US" sz="2800" dirty="0"/>
              <a:t>The End-to-End (E2E) latency may be reduced due to a short distance with less propagation delay, and no involvement of infrastructure network entities resulting in reduced transport delay and processing delay.</a:t>
            </a:r>
          </a:p>
        </p:txBody>
      </p:sp>
    </p:spTree>
    <p:extLst>
      <p:ext uri="{BB962C8B-B14F-4D97-AF65-F5344CB8AC3E}">
        <p14:creationId xmlns:p14="http://schemas.microsoft.com/office/powerpoint/2010/main" val="2765678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D9BE-89C0-95CE-F9AE-91AC5D3D6E05}"/>
              </a:ext>
            </a:extLst>
          </p:cNvPr>
          <p:cNvSpPr>
            <a:spLocks noGrp="1"/>
          </p:cNvSpPr>
          <p:nvPr>
            <p:ph type="title"/>
          </p:nvPr>
        </p:nvSpPr>
        <p:spPr/>
        <p:txBody>
          <a:bodyPr/>
          <a:lstStyle/>
          <a:p>
            <a:r>
              <a:rPr lang="en-US" dirty="0"/>
              <a:t>D2D in 5G</a:t>
            </a:r>
            <a:endParaRPr lang="en-IN" dirty="0"/>
          </a:p>
        </p:txBody>
      </p:sp>
      <p:sp>
        <p:nvSpPr>
          <p:cNvPr id="3" name="Text Placeholder 2">
            <a:extLst>
              <a:ext uri="{FF2B5EF4-FFF2-40B4-BE49-F238E27FC236}">
                <a16:creationId xmlns:a16="http://schemas.microsoft.com/office/drawing/2014/main" id="{3922A6AC-B812-FF2C-5D8A-7177E9BF2B28}"/>
              </a:ext>
            </a:extLst>
          </p:cNvPr>
          <p:cNvSpPr>
            <a:spLocks noGrp="1"/>
          </p:cNvSpPr>
          <p:nvPr>
            <p:ph type="body" idx="1"/>
          </p:nvPr>
        </p:nvSpPr>
        <p:spPr>
          <a:xfrm>
            <a:off x="252033" y="1017767"/>
            <a:ext cx="11635167" cy="5960475"/>
          </a:xfrm>
        </p:spPr>
        <p:txBody>
          <a:bodyPr/>
          <a:lstStyle/>
          <a:p>
            <a:r>
              <a:rPr lang="en-US" sz="2800" b="1" dirty="0"/>
              <a:t>Availability and reliability gain: </a:t>
            </a:r>
            <a:r>
              <a:rPr lang="en-US" sz="2800" dirty="0"/>
              <a:t>D2D can be used to extend network coverage with one-hop or multi-hop. Network coding and cooperative diversity via D2D can be used to enhance link quality as well. Furthermore, a D2D ad-hoc network can provide a fall back solution in case of a failure of the infrastructure or in case the infrastructure cannot be easily established.</a:t>
            </a:r>
          </a:p>
          <a:p>
            <a:r>
              <a:rPr lang="en-US" sz="2800" b="1" dirty="0"/>
              <a:t>Enabling new services: </a:t>
            </a:r>
            <a:r>
              <a:rPr lang="en-US" sz="2800" dirty="0"/>
              <a:t>Full-blown D2D has great potential to enable new services and applications not only in the telecommunication area, but also in vertical industries, as for example Vehicle-to-X (V2X) communication as discussed in Chapters 2 and 4. The extension of D2D solutions for Vehicle-to-Vehicle (V2V) communication is part of LTE Release 14</a:t>
            </a:r>
            <a:endParaRPr lang="en-IN" sz="2800" dirty="0"/>
          </a:p>
          <a:p>
            <a:endParaRPr lang="en-IN" dirty="0"/>
          </a:p>
        </p:txBody>
      </p:sp>
      <p:sp>
        <p:nvSpPr>
          <p:cNvPr id="4" name="Slide Number Placeholder 3">
            <a:extLst>
              <a:ext uri="{FF2B5EF4-FFF2-40B4-BE49-F238E27FC236}">
                <a16:creationId xmlns:a16="http://schemas.microsoft.com/office/drawing/2014/main" id="{9B121CA4-D8C3-6912-C882-2CD5F0C4DC05}"/>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26</a:t>
            </a:fld>
            <a:endParaRPr lang="en-IN">
              <a:solidFill>
                <a:prstClr val="black">
                  <a:tint val="75000"/>
                </a:prstClr>
              </a:solidFill>
            </a:endParaRPr>
          </a:p>
        </p:txBody>
      </p:sp>
    </p:spTree>
    <p:extLst>
      <p:ext uri="{BB962C8B-B14F-4D97-AF65-F5344CB8AC3E}">
        <p14:creationId xmlns:p14="http://schemas.microsoft.com/office/powerpoint/2010/main" val="1307155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3FB3-C592-B160-D83C-DC9E32997009}"/>
              </a:ext>
            </a:extLst>
          </p:cNvPr>
          <p:cNvSpPr>
            <a:spLocks noGrp="1"/>
          </p:cNvSpPr>
          <p:nvPr>
            <p:ph type="title"/>
          </p:nvPr>
        </p:nvSpPr>
        <p:spPr/>
        <p:txBody>
          <a:bodyPr/>
          <a:lstStyle/>
          <a:p>
            <a:r>
              <a:rPr lang="en-US" dirty="0"/>
              <a:t>D2D in 5G</a:t>
            </a:r>
            <a:endParaRPr lang="en-IN" dirty="0"/>
          </a:p>
        </p:txBody>
      </p:sp>
      <p:sp>
        <p:nvSpPr>
          <p:cNvPr id="3" name="Text Placeholder 2">
            <a:extLst>
              <a:ext uri="{FF2B5EF4-FFF2-40B4-BE49-F238E27FC236}">
                <a16:creationId xmlns:a16="http://schemas.microsoft.com/office/drawing/2014/main" id="{71D6E632-098F-E715-6464-9406FFD6F18A}"/>
              </a:ext>
            </a:extLst>
          </p:cNvPr>
          <p:cNvSpPr>
            <a:spLocks noGrp="1"/>
          </p:cNvSpPr>
          <p:nvPr>
            <p:ph type="body" idx="1"/>
          </p:nvPr>
        </p:nvSpPr>
        <p:spPr>
          <a:xfrm>
            <a:off x="397565" y="1053406"/>
            <a:ext cx="10819002" cy="4801314"/>
          </a:xfrm>
        </p:spPr>
        <p:txBody>
          <a:bodyPr/>
          <a:lstStyle/>
          <a:p>
            <a:r>
              <a:rPr lang="en-US" b="1" dirty="0"/>
              <a:t>Device discovery: </a:t>
            </a:r>
            <a:r>
              <a:rPr lang="en-US" dirty="0"/>
              <a:t>Efficient network-assisted D2D discovery, which is used to determine the proximity between devices and the potential to establish a direct D2D link, is a key element in order to enable D2D communication and possible new applications.</a:t>
            </a:r>
          </a:p>
          <a:p>
            <a:r>
              <a:rPr lang="en-US" b="1" dirty="0"/>
              <a:t>Communication mode selection: </a:t>
            </a:r>
            <a:r>
              <a:rPr lang="en-US" dirty="0"/>
              <a:t>Mode selection is another core function that controls whether two devices will communicate to each other in direct D2D mode or in regular cellular mode (i.e. via a BS). In direct D2D mode, the devices can take advantage of their proximity and may reuse cellular resources for the direct communication link. In cellular mode, the devices communicate through a common or separate serving BS by means of regular cellular links in orthogonal</a:t>
            </a:r>
            <a:br>
              <a:rPr lang="en-US" dirty="0"/>
            </a:br>
            <a:r>
              <a:rPr lang="en-US" dirty="0"/>
              <a:t>resources with cellular users. </a:t>
            </a:r>
            <a:br>
              <a:rPr lang="en-US" dirty="0"/>
            </a:br>
            <a:endParaRPr lang="en-IN" dirty="0"/>
          </a:p>
        </p:txBody>
      </p:sp>
      <p:sp>
        <p:nvSpPr>
          <p:cNvPr id="4" name="Slide Number Placeholder 3">
            <a:extLst>
              <a:ext uri="{FF2B5EF4-FFF2-40B4-BE49-F238E27FC236}">
                <a16:creationId xmlns:a16="http://schemas.microsoft.com/office/drawing/2014/main" id="{A51CABE3-135F-8DEE-55CB-686836C547D9}"/>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27</a:t>
            </a:fld>
            <a:endParaRPr lang="en-IN">
              <a:solidFill>
                <a:prstClr val="black">
                  <a:tint val="75000"/>
                </a:prstClr>
              </a:solidFill>
            </a:endParaRPr>
          </a:p>
        </p:txBody>
      </p:sp>
    </p:spTree>
    <p:extLst>
      <p:ext uri="{BB962C8B-B14F-4D97-AF65-F5344CB8AC3E}">
        <p14:creationId xmlns:p14="http://schemas.microsoft.com/office/powerpoint/2010/main" val="43133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8699-127E-5F7E-EACE-FFAFC7AB24D4}"/>
              </a:ext>
            </a:extLst>
          </p:cNvPr>
          <p:cNvSpPr>
            <a:spLocks noGrp="1"/>
          </p:cNvSpPr>
          <p:nvPr>
            <p:ph type="title"/>
          </p:nvPr>
        </p:nvSpPr>
        <p:spPr/>
        <p:txBody>
          <a:bodyPr/>
          <a:lstStyle/>
          <a:p>
            <a:r>
              <a:rPr lang="en-US" dirty="0"/>
              <a:t>D2D in 5G</a:t>
            </a:r>
            <a:endParaRPr lang="en-IN" dirty="0"/>
          </a:p>
        </p:txBody>
      </p:sp>
      <p:sp>
        <p:nvSpPr>
          <p:cNvPr id="3" name="Text Placeholder 2">
            <a:extLst>
              <a:ext uri="{FF2B5EF4-FFF2-40B4-BE49-F238E27FC236}">
                <a16:creationId xmlns:a16="http://schemas.microsoft.com/office/drawing/2014/main" id="{798AACD1-83AB-8BE5-16C1-C959BC1E94E9}"/>
              </a:ext>
            </a:extLst>
          </p:cNvPr>
          <p:cNvSpPr>
            <a:spLocks noGrp="1"/>
          </p:cNvSpPr>
          <p:nvPr>
            <p:ph type="body" idx="1"/>
          </p:nvPr>
        </p:nvSpPr>
        <p:spPr>
          <a:xfrm>
            <a:off x="333955" y="811034"/>
            <a:ext cx="10938271" cy="5601533"/>
          </a:xfrm>
        </p:spPr>
        <p:txBody>
          <a:bodyPr/>
          <a:lstStyle/>
          <a:p>
            <a:r>
              <a:rPr lang="en-US" b="1" dirty="0"/>
              <a:t>Co-existence and interference management: </a:t>
            </a:r>
            <a:r>
              <a:rPr lang="en-US" dirty="0"/>
              <a:t>Considering co-existence and related interference issues, at least two different aspects should be taken into account:</a:t>
            </a:r>
          </a:p>
          <a:p>
            <a:r>
              <a:rPr lang="en-US" dirty="0"/>
              <a:t>(1) co-existence among a large number of D2D links, and (2) co-existence among</a:t>
            </a:r>
          </a:p>
          <a:p>
            <a:r>
              <a:rPr lang="en-US" dirty="0"/>
              <a:t>D2D links and regular cellular links. Efficient schemes to handle the interference</a:t>
            </a:r>
          </a:p>
          <a:p>
            <a:r>
              <a:rPr lang="en-US" dirty="0"/>
              <a:t>are of importance to achieve the potential D2D benefits.</a:t>
            </a:r>
          </a:p>
          <a:p>
            <a:r>
              <a:rPr lang="en-US" b="1" dirty="0"/>
              <a:t>Multi-operator or inter-operator D2D operation: </a:t>
            </a:r>
            <a:r>
              <a:rPr lang="en-US" dirty="0"/>
              <a:t>Inter-operator D2D is a clear</a:t>
            </a:r>
          </a:p>
          <a:p>
            <a:r>
              <a:rPr lang="en-US" dirty="0"/>
              <a:t>requirement resulting from e.g. V2X communication, and supporting inter-operator D2D operation is essential for the 5G D2D concept. Without multi-operator D2D support, the applicability of the future D2D solution to e.g. Cooperative Intelligent Traffic Systems will be quite limited. Considering inter-operator D2D operation, issues to be solved include, for example, spectrum usage and how to control and coordinate UEs in D2D communication across multiple operators’ networks.</a:t>
            </a:r>
            <a:endParaRPr lang="en-IN" dirty="0"/>
          </a:p>
        </p:txBody>
      </p:sp>
      <p:sp>
        <p:nvSpPr>
          <p:cNvPr id="4" name="Slide Number Placeholder 3">
            <a:extLst>
              <a:ext uri="{FF2B5EF4-FFF2-40B4-BE49-F238E27FC236}">
                <a16:creationId xmlns:a16="http://schemas.microsoft.com/office/drawing/2014/main" id="{07320925-C76B-2A97-69D2-C4C9E55A42BF}"/>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28</a:t>
            </a:fld>
            <a:endParaRPr lang="en-IN">
              <a:solidFill>
                <a:prstClr val="black">
                  <a:tint val="75000"/>
                </a:prstClr>
              </a:solidFill>
            </a:endParaRPr>
          </a:p>
        </p:txBody>
      </p:sp>
    </p:spTree>
    <p:extLst>
      <p:ext uri="{BB962C8B-B14F-4D97-AF65-F5344CB8AC3E}">
        <p14:creationId xmlns:p14="http://schemas.microsoft.com/office/powerpoint/2010/main" val="166451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EAA4-C03F-8886-9A8D-BDDC59177D6A}"/>
              </a:ext>
            </a:extLst>
          </p:cNvPr>
          <p:cNvSpPr>
            <a:spLocks noGrp="1"/>
          </p:cNvSpPr>
          <p:nvPr>
            <p:ph type="title"/>
          </p:nvPr>
        </p:nvSpPr>
        <p:spPr/>
        <p:txBody>
          <a:bodyPr/>
          <a:lstStyle/>
          <a:p>
            <a:r>
              <a:rPr lang="en-US" dirty="0" err="1"/>
              <a:t>mmWave</a:t>
            </a:r>
            <a:r>
              <a:rPr lang="en-US" dirty="0"/>
              <a:t> in 5G</a:t>
            </a:r>
            <a:endParaRPr lang="en-IN" dirty="0"/>
          </a:p>
        </p:txBody>
      </p:sp>
      <p:sp>
        <p:nvSpPr>
          <p:cNvPr id="3" name="Text Placeholder 2">
            <a:extLst>
              <a:ext uri="{FF2B5EF4-FFF2-40B4-BE49-F238E27FC236}">
                <a16:creationId xmlns:a16="http://schemas.microsoft.com/office/drawing/2014/main" id="{9121C287-36A0-C624-742C-94AAC48B9FA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FFAD71B-F3B7-C078-3B5F-93269B3F096A}"/>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29</a:t>
            </a:fld>
            <a:endParaRPr lang="en-IN">
              <a:solidFill>
                <a:prstClr val="black">
                  <a:tint val="75000"/>
                </a:prstClr>
              </a:solidFill>
            </a:endParaRPr>
          </a:p>
        </p:txBody>
      </p:sp>
      <p:pic>
        <p:nvPicPr>
          <p:cNvPr id="1026" name="Picture 2" descr="The Emergence of 5G mmWave – Accton Technology">
            <a:extLst>
              <a:ext uri="{FF2B5EF4-FFF2-40B4-BE49-F238E27FC236}">
                <a16:creationId xmlns:a16="http://schemas.microsoft.com/office/drawing/2014/main" id="{CF3EEBA3-CBDF-B7C1-09AF-EC238444E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026" y="995673"/>
            <a:ext cx="5582809" cy="16238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can we overcome the 5G mmWave deployment issues? - 5G NR - telecomHall  Forum">
            <a:extLst>
              <a:ext uri="{FF2B5EF4-FFF2-40B4-BE49-F238E27FC236}">
                <a16:creationId xmlns:a16="http://schemas.microsoft.com/office/drawing/2014/main" id="{AFBDFEC4-E047-3003-18DC-C63485258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33" y="2985164"/>
            <a:ext cx="7704814" cy="361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03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FDA5-F085-6C30-A6C5-9A33F0F98B95}"/>
              </a:ext>
            </a:extLst>
          </p:cNvPr>
          <p:cNvSpPr>
            <a:spLocks noGrp="1"/>
          </p:cNvSpPr>
          <p:nvPr>
            <p:ph type="title"/>
          </p:nvPr>
        </p:nvSpPr>
        <p:spPr/>
        <p:txBody>
          <a:bodyPr/>
          <a:lstStyle/>
          <a:p>
            <a:r>
              <a:rPr lang="en-US" dirty="0"/>
              <a:t>Evolution of Wireless Standards</a:t>
            </a:r>
            <a:endParaRPr lang="en-IN" dirty="0"/>
          </a:p>
        </p:txBody>
      </p:sp>
      <p:sp>
        <p:nvSpPr>
          <p:cNvPr id="3" name="Text Placeholder 2">
            <a:extLst>
              <a:ext uri="{FF2B5EF4-FFF2-40B4-BE49-F238E27FC236}">
                <a16:creationId xmlns:a16="http://schemas.microsoft.com/office/drawing/2014/main" id="{DE57B2C9-0E7E-8882-5D16-5DBC5D101CB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8E4B29D-6F25-0779-B31B-2CF5E8F8FDE1}"/>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3</a:t>
            </a:fld>
            <a:endParaRPr lang="en-IN">
              <a:solidFill>
                <a:prstClr val="black">
                  <a:tint val="75000"/>
                </a:prstClr>
              </a:solidFill>
            </a:endParaRPr>
          </a:p>
        </p:txBody>
      </p:sp>
      <p:pic>
        <p:nvPicPr>
          <p:cNvPr id="6" name="Picture 5">
            <a:extLst>
              <a:ext uri="{FF2B5EF4-FFF2-40B4-BE49-F238E27FC236}">
                <a16:creationId xmlns:a16="http://schemas.microsoft.com/office/drawing/2014/main" id="{F7FC1243-4D3D-51EF-2A9F-AE29944A02D9}"/>
              </a:ext>
            </a:extLst>
          </p:cNvPr>
          <p:cNvPicPr>
            <a:picLocks noChangeAspect="1"/>
          </p:cNvPicPr>
          <p:nvPr/>
        </p:nvPicPr>
        <p:blipFill>
          <a:blip r:embed="rId2"/>
          <a:stretch>
            <a:fillRect/>
          </a:stretch>
        </p:blipFill>
        <p:spPr>
          <a:xfrm>
            <a:off x="1781175" y="2081212"/>
            <a:ext cx="8629650" cy="2695575"/>
          </a:xfrm>
          <a:prstGeom prst="rect">
            <a:avLst/>
          </a:prstGeom>
        </p:spPr>
      </p:pic>
    </p:spTree>
    <p:extLst>
      <p:ext uri="{BB962C8B-B14F-4D97-AF65-F5344CB8AC3E}">
        <p14:creationId xmlns:p14="http://schemas.microsoft.com/office/powerpoint/2010/main" val="4253358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4E3B-593A-FFD4-345A-B3EC2740E80D}"/>
              </a:ext>
            </a:extLst>
          </p:cNvPr>
          <p:cNvSpPr>
            <a:spLocks noGrp="1"/>
          </p:cNvSpPr>
          <p:nvPr>
            <p:ph type="title"/>
          </p:nvPr>
        </p:nvSpPr>
        <p:spPr/>
        <p:txBody>
          <a:bodyPr/>
          <a:lstStyle/>
          <a:p>
            <a:r>
              <a:rPr lang="en-US" dirty="0"/>
              <a:t>Small Cells</a:t>
            </a:r>
            <a:endParaRPr lang="en-IN" dirty="0"/>
          </a:p>
        </p:txBody>
      </p:sp>
      <p:sp>
        <p:nvSpPr>
          <p:cNvPr id="3" name="Text Placeholder 2">
            <a:extLst>
              <a:ext uri="{FF2B5EF4-FFF2-40B4-BE49-F238E27FC236}">
                <a16:creationId xmlns:a16="http://schemas.microsoft.com/office/drawing/2014/main" id="{D98A5167-6F31-CB92-9EAE-566B23343EB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7AF63A7-FEE9-28C3-EF28-BC246A786E56}"/>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30</a:t>
            </a:fld>
            <a:endParaRPr lang="en-IN">
              <a:solidFill>
                <a:prstClr val="black">
                  <a:tint val="75000"/>
                </a:prstClr>
              </a:solidFill>
            </a:endParaRPr>
          </a:p>
        </p:txBody>
      </p:sp>
      <p:pic>
        <p:nvPicPr>
          <p:cNvPr id="2050" name="Picture 2" descr="Road to Widespread 5G: The Cost of 5G - Eridan">
            <a:extLst>
              <a:ext uri="{FF2B5EF4-FFF2-40B4-BE49-F238E27FC236}">
                <a16:creationId xmlns:a16="http://schemas.microsoft.com/office/drawing/2014/main" id="{020D7B96-F1D0-7284-4711-E776336C0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329" y="842838"/>
            <a:ext cx="5067072" cy="28056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363A1EE-75D8-8F8B-F3A7-91D85A2EC65C}"/>
              </a:ext>
            </a:extLst>
          </p:cNvPr>
          <p:cNvPicPr>
            <a:picLocks noChangeAspect="1"/>
          </p:cNvPicPr>
          <p:nvPr/>
        </p:nvPicPr>
        <p:blipFill>
          <a:blip r:embed="rId3"/>
          <a:stretch>
            <a:fillRect/>
          </a:stretch>
        </p:blipFill>
        <p:spPr>
          <a:xfrm>
            <a:off x="609599" y="2114942"/>
            <a:ext cx="5706508" cy="3335572"/>
          </a:xfrm>
          <a:prstGeom prst="rect">
            <a:avLst/>
          </a:prstGeom>
        </p:spPr>
      </p:pic>
    </p:spTree>
    <p:extLst>
      <p:ext uri="{BB962C8B-B14F-4D97-AF65-F5344CB8AC3E}">
        <p14:creationId xmlns:p14="http://schemas.microsoft.com/office/powerpoint/2010/main" val="42106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A9B0-8C1A-06F7-57DB-71088843556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79AA54E-5FB6-9A1B-5349-47CB7A4A6AE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C98AD58-8B74-D1EE-172B-4ED23AF69236}"/>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4</a:t>
            </a:fld>
            <a:endParaRPr lang="en-IN">
              <a:solidFill>
                <a:prstClr val="black">
                  <a:tint val="75000"/>
                </a:prstClr>
              </a:solidFill>
            </a:endParaRPr>
          </a:p>
        </p:txBody>
      </p:sp>
      <p:pic>
        <p:nvPicPr>
          <p:cNvPr id="6" name="Picture 5">
            <a:extLst>
              <a:ext uri="{FF2B5EF4-FFF2-40B4-BE49-F238E27FC236}">
                <a16:creationId xmlns:a16="http://schemas.microsoft.com/office/drawing/2014/main" id="{628B95D3-D578-4F64-2558-319818B900B8}"/>
              </a:ext>
            </a:extLst>
          </p:cNvPr>
          <p:cNvPicPr>
            <a:picLocks noChangeAspect="1"/>
          </p:cNvPicPr>
          <p:nvPr/>
        </p:nvPicPr>
        <p:blipFill rotWithShape="1">
          <a:blip r:embed="rId2"/>
          <a:srcRect b="4818"/>
          <a:stretch/>
        </p:blipFill>
        <p:spPr>
          <a:xfrm>
            <a:off x="2799771" y="904869"/>
            <a:ext cx="6773600" cy="5473072"/>
          </a:xfrm>
          <a:prstGeom prst="rect">
            <a:avLst/>
          </a:prstGeom>
        </p:spPr>
      </p:pic>
    </p:spTree>
    <p:extLst>
      <p:ext uri="{BB962C8B-B14F-4D97-AF65-F5344CB8AC3E}">
        <p14:creationId xmlns:p14="http://schemas.microsoft.com/office/powerpoint/2010/main" val="205070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B96F-B8D0-EF65-C5CE-B26A53600443}"/>
              </a:ext>
            </a:extLst>
          </p:cNvPr>
          <p:cNvSpPr>
            <a:spLocks noGrp="1"/>
          </p:cNvSpPr>
          <p:nvPr>
            <p:ph type="title"/>
          </p:nvPr>
        </p:nvSpPr>
        <p:spPr/>
        <p:txBody>
          <a:bodyPr/>
          <a:lstStyle/>
          <a:p>
            <a:r>
              <a:rPr lang="en-IN" dirty="0"/>
              <a:t>Major objectives of 5G </a:t>
            </a:r>
          </a:p>
        </p:txBody>
      </p:sp>
      <p:sp>
        <p:nvSpPr>
          <p:cNvPr id="3" name="Text Placeholder 2">
            <a:extLst>
              <a:ext uri="{FF2B5EF4-FFF2-40B4-BE49-F238E27FC236}">
                <a16:creationId xmlns:a16="http://schemas.microsoft.com/office/drawing/2014/main" id="{781E1AA9-07A5-20F2-27F1-A2398B8BCD33}"/>
              </a:ext>
            </a:extLst>
          </p:cNvPr>
          <p:cNvSpPr>
            <a:spLocks noGrp="1"/>
          </p:cNvSpPr>
          <p:nvPr>
            <p:ph type="body" idx="1"/>
          </p:nvPr>
        </p:nvSpPr>
        <p:spPr>
          <a:xfrm>
            <a:off x="252033" y="866797"/>
            <a:ext cx="11651070" cy="5232202"/>
          </a:xfrm>
        </p:spPr>
        <p:txBody>
          <a:bodyPr/>
          <a:lstStyle/>
          <a:p>
            <a:r>
              <a:rPr lang="en-US" sz="1800" b="0" i="0" dirty="0">
                <a:solidFill>
                  <a:srgbClr val="000000"/>
                </a:solidFill>
                <a:effectLst/>
                <a:latin typeface="AdvOT5843c571+20"/>
              </a:rPr>
              <a:t>• </a:t>
            </a:r>
            <a:r>
              <a:rPr lang="en-US" sz="1800" b="0" i="0" dirty="0">
                <a:solidFill>
                  <a:srgbClr val="000000"/>
                </a:solidFill>
                <a:effectLst/>
                <a:latin typeface="AdvOT2cba4af3.B"/>
              </a:rPr>
              <a:t>Agriculture</a:t>
            </a:r>
            <a:r>
              <a:rPr lang="en-US" sz="1800" b="0" i="0" dirty="0">
                <a:solidFill>
                  <a:srgbClr val="000000"/>
                </a:solidFill>
                <a:effectLst/>
                <a:latin typeface="AdvOT5843c571"/>
              </a:rPr>
              <a:t>: </a:t>
            </a:r>
          </a:p>
          <a:p>
            <a:r>
              <a:rPr lang="en-US" sz="1800" b="0" i="0" dirty="0">
                <a:solidFill>
                  <a:srgbClr val="000000"/>
                </a:solidFill>
                <a:effectLst/>
                <a:latin typeface="AdvOT5843c571"/>
              </a:rPr>
              <a:t>Sensors and actuators are becoming more widely used, e.g. in order to measure and communicate soil quality, rainfall, temperature and wind, to monitor how the crops are growing and livestock movements.</a:t>
            </a:r>
            <a:br>
              <a:rPr lang="en-US" sz="1800" b="0" i="0" dirty="0">
                <a:solidFill>
                  <a:srgbClr val="000000"/>
                </a:solidFill>
                <a:effectLst/>
                <a:latin typeface="AdvOT5843c571"/>
              </a:rPr>
            </a:br>
            <a:r>
              <a:rPr lang="en-US" sz="1800" b="0" i="0" dirty="0">
                <a:solidFill>
                  <a:srgbClr val="000000"/>
                </a:solidFill>
                <a:effectLst/>
                <a:latin typeface="AdvOT5843c571+20"/>
              </a:rPr>
              <a:t>• </a:t>
            </a:r>
            <a:r>
              <a:rPr lang="en-US" sz="1800" b="0" i="0" dirty="0">
                <a:solidFill>
                  <a:srgbClr val="000000"/>
                </a:solidFill>
                <a:effectLst/>
                <a:latin typeface="AdvOT2cba4af3.B"/>
              </a:rPr>
              <a:t>Automobile</a:t>
            </a:r>
            <a:r>
              <a:rPr lang="en-US" sz="1800" b="0" i="0" dirty="0">
                <a:solidFill>
                  <a:srgbClr val="000000"/>
                </a:solidFill>
                <a:effectLst/>
                <a:latin typeface="AdvOT5843c571"/>
              </a:rPr>
              <a:t>: </a:t>
            </a:r>
          </a:p>
          <a:p>
            <a:r>
              <a:rPr lang="en-US" sz="1800" b="0" i="0" dirty="0">
                <a:solidFill>
                  <a:srgbClr val="000000"/>
                </a:solidFill>
                <a:effectLst/>
                <a:latin typeface="AdvOT5843c571"/>
              </a:rPr>
              <a:t>Wireless communication is interesting for a multitude of applications associated with intelligent transportation, e.g. to enable greater automation of moving vehicles, to provide Vehicle-to-Vehicle and Vehicle-to-Infrastructure communication</a:t>
            </a:r>
            <a:br>
              <a:rPr lang="en-US" sz="1800" b="0" i="0" dirty="0">
                <a:solidFill>
                  <a:srgbClr val="000000"/>
                </a:solidFill>
                <a:effectLst/>
                <a:latin typeface="AdvOT5843c571"/>
              </a:rPr>
            </a:br>
            <a:r>
              <a:rPr lang="en-US" sz="1800" b="0" i="0" dirty="0">
                <a:solidFill>
                  <a:srgbClr val="000000"/>
                </a:solidFill>
                <a:effectLst/>
                <a:latin typeface="AdvOT5843c571"/>
              </a:rPr>
              <a:t>for information, sensing and safety to prevent collisions, avoid road traf</a:t>
            </a:r>
            <a:r>
              <a:rPr lang="en-US" sz="1800" b="0" i="0" dirty="0">
                <a:solidFill>
                  <a:srgbClr val="000000"/>
                </a:solidFill>
                <a:effectLst/>
                <a:latin typeface="AdvOT5843c571+fb"/>
              </a:rPr>
              <a:t>fi</a:t>
            </a:r>
            <a:r>
              <a:rPr lang="en-US" sz="1800" b="0" i="0" dirty="0">
                <a:solidFill>
                  <a:srgbClr val="000000"/>
                </a:solidFill>
                <a:effectLst/>
                <a:latin typeface="AdvOT5843c571"/>
              </a:rPr>
              <a:t>c congestion etc., as well as commercial applications such as media delivery to the vehicle.</a:t>
            </a:r>
            <a:br>
              <a:rPr lang="en-US" sz="1800" b="0" i="0" dirty="0">
                <a:solidFill>
                  <a:srgbClr val="000000"/>
                </a:solidFill>
                <a:effectLst/>
                <a:latin typeface="AdvOT5843c571"/>
              </a:rPr>
            </a:br>
            <a:r>
              <a:rPr lang="en-US" sz="1800" b="0" i="0" dirty="0">
                <a:solidFill>
                  <a:srgbClr val="000000"/>
                </a:solidFill>
                <a:effectLst/>
                <a:latin typeface="AdvOT5843c571+20"/>
              </a:rPr>
              <a:t>• </a:t>
            </a:r>
            <a:r>
              <a:rPr lang="en-US" sz="1800" b="0" i="0" dirty="0">
                <a:solidFill>
                  <a:srgbClr val="000000"/>
                </a:solidFill>
                <a:effectLst/>
                <a:latin typeface="AdvOT2cba4af3.B"/>
              </a:rPr>
              <a:t>Construction/Building</a:t>
            </a:r>
            <a:r>
              <a:rPr lang="en-US" sz="1800" b="0" i="0" dirty="0">
                <a:solidFill>
                  <a:srgbClr val="000000"/>
                </a:solidFill>
                <a:effectLst/>
                <a:latin typeface="AdvOT5843c571"/>
              </a:rPr>
              <a:t>: </a:t>
            </a:r>
          </a:p>
          <a:p>
            <a:r>
              <a:rPr lang="en-US" sz="1800" b="0" i="0" dirty="0">
                <a:solidFill>
                  <a:srgbClr val="000000"/>
                </a:solidFill>
                <a:effectLst/>
                <a:latin typeface="AdvOT5843c571"/>
              </a:rPr>
              <a:t>Buildings are being constructed with sensors, actuators, integrated antennas and monitoring devices for energy ef</a:t>
            </a:r>
            <a:r>
              <a:rPr lang="en-US" sz="1800" b="0" i="0" dirty="0">
                <a:solidFill>
                  <a:srgbClr val="000000"/>
                </a:solidFill>
                <a:effectLst/>
                <a:latin typeface="AdvOT5843c571+fb"/>
              </a:rPr>
              <a:t>fi</a:t>
            </a:r>
            <a:r>
              <a:rPr lang="en-US" sz="1800" b="0" i="0" dirty="0">
                <a:solidFill>
                  <a:srgbClr val="000000"/>
                </a:solidFill>
                <a:effectLst/>
                <a:latin typeface="AdvOT5843c571"/>
              </a:rPr>
              <a:t>ciency, security, occupancy monitoring, asset tracking, etc.</a:t>
            </a:r>
            <a:br>
              <a:rPr lang="en-US" sz="1800" b="0" i="0" dirty="0">
                <a:solidFill>
                  <a:srgbClr val="000000"/>
                </a:solidFill>
                <a:effectLst/>
                <a:latin typeface="AdvOT5843c571"/>
              </a:rPr>
            </a:br>
            <a:r>
              <a:rPr lang="en-US" sz="1800" b="0" i="0" dirty="0">
                <a:solidFill>
                  <a:srgbClr val="000000"/>
                </a:solidFill>
                <a:effectLst/>
                <a:latin typeface="AdvOT5843c571+20"/>
              </a:rPr>
              <a:t>• </a:t>
            </a:r>
            <a:r>
              <a:rPr lang="en-US" sz="1800" b="0" i="0" dirty="0">
                <a:solidFill>
                  <a:srgbClr val="000000"/>
                </a:solidFill>
                <a:effectLst/>
                <a:latin typeface="AdvOT2cba4af3.B"/>
              </a:rPr>
              <a:t>Energy/Utilities</a:t>
            </a:r>
            <a:r>
              <a:rPr lang="en-US" sz="1800" b="0" i="0" dirty="0">
                <a:solidFill>
                  <a:srgbClr val="000000"/>
                </a:solidFill>
                <a:effectLst/>
                <a:latin typeface="AdvOT5843c571"/>
              </a:rPr>
              <a:t>:</a:t>
            </a:r>
          </a:p>
          <a:p>
            <a:r>
              <a:rPr lang="en-US" sz="1800" b="0" i="0" dirty="0">
                <a:solidFill>
                  <a:srgbClr val="000000"/>
                </a:solidFill>
                <a:effectLst/>
                <a:latin typeface="AdvOT5843c571"/>
              </a:rPr>
              <a:t> The Smart Grid is affecting all parts of the value chain including exploration, generation and production, trading, monitoring, load control, fault tolerance and consumption of energy. Future systems where consumers also become producers of energy, appliances are connected and perhaps controlled by utilities, and the increase in the numbers of electric cars pose opportunities and challenges for power companies.</a:t>
            </a:r>
            <a:br>
              <a:rPr lang="en-US" sz="1800" b="0" i="0" dirty="0">
                <a:solidFill>
                  <a:srgbClr val="000000"/>
                </a:solidFill>
                <a:effectLst/>
                <a:latin typeface="AdvOT5843c571"/>
              </a:rPr>
            </a:br>
            <a:br>
              <a:rPr lang="en-US" dirty="0"/>
            </a:br>
            <a:endParaRPr lang="en-IN" dirty="0"/>
          </a:p>
        </p:txBody>
      </p:sp>
      <p:sp>
        <p:nvSpPr>
          <p:cNvPr id="4" name="Slide Number Placeholder 3">
            <a:extLst>
              <a:ext uri="{FF2B5EF4-FFF2-40B4-BE49-F238E27FC236}">
                <a16:creationId xmlns:a16="http://schemas.microsoft.com/office/drawing/2014/main" id="{3E498BDB-7399-FC8A-A00F-4DA843759A2F}"/>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5</a:t>
            </a:fld>
            <a:endParaRPr lang="en-IN">
              <a:solidFill>
                <a:prstClr val="black">
                  <a:tint val="75000"/>
                </a:prstClr>
              </a:solidFill>
            </a:endParaRPr>
          </a:p>
        </p:txBody>
      </p:sp>
    </p:spTree>
    <p:extLst>
      <p:ext uri="{BB962C8B-B14F-4D97-AF65-F5344CB8AC3E}">
        <p14:creationId xmlns:p14="http://schemas.microsoft.com/office/powerpoint/2010/main" val="202855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FE58-07C1-0A74-5285-76C2283E9FE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20A9D35-78D1-C2A9-90EF-A5C09BE6070F}"/>
              </a:ext>
            </a:extLst>
          </p:cNvPr>
          <p:cNvSpPr>
            <a:spLocks noGrp="1"/>
          </p:cNvSpPr>
          <p:nvPr>
            <p:ph type="body" idx="1"/>
          </p:nvPr>
        </p:nvSpPr>
        <p:spPr>
          <a:xfrm>
            <a:off x="331376" y="961072"/>
            <a:ext cx="11531969" cy="5693866"/>
          </a:xfrm>
        </p:spPr>
        <p:txBody>
          <a:bodyPr/>
          <a:lstStyle/>
          <a:p>
            <a:r>
              <a:rPr lang="en-US" sz="2800" b="0" i="0" dirty="0">
                <a:solidFill>
                  <a:srgbClr val="000000"/>
                </a:solidFill>
                <a:effectLst/>
                <a:latin typeface="AdvOT5843c571+20"/>
              </a:rPr>
              <a:t>• </a:t>
            </a:r>
            <a:r>
              <a:rPr lang="en-US" sz="1800" dirty="0">
                <a:solidFill>
                  <a:srgbClr val="000000"/>
                </a:solidFill>
                <a:latin typeface="AdvOT5843c571"/>
              </a:rPr>
              <a:t>Finance (including banking): </a:t>
            </a:r>
          </a:p>
          <a:p>
            <a:r>
              <a:rPr lang="en-US" sz="1800" dirty="0">
                <a:solidFill>
                  <a:srgbClr val="000000"/>
                </a:solidFill>
                <a:latin typeface="AdvOT5843c571"/>
              </a:rPr>
              <a:t>Financial activities, such as trading, banking and shopping are performed more and more over wireless links. Consequently, security, fraud detection and analytics are very important components of financial transactions that are improved due to the use of wireless connectivity.</a:t>
            </a:r>
            <a:br>
              <a:rPr lang="en-US" sz="1800" dirty="0">
                <a:solidFill>
                  <a:srgbClr val="000000"/>
                </a:solidFill>
                <a:latin typeface="AdvOT5843c571"/>
              </a:rPr>
            </a:br>
            <a:r>
              <a:rPr lang="en-US" sz="1800" dirty="0">
                <a:solidFill>
                  <a:srgbClr val="000000"/>
                </a:solidFill>
                <a:latin typeface="AdvOT5843c571"/>
              </a:rPr>
              <a:t>• Health: </a:t>
            </a:r>
          </a:p>
          <a:p>
            <a:r>
              <a:rPr lang="en-US" sz="1800" dirty="0">
                <a:solidFill>
                  <a:srgbClr val="000000"/>
                </a:solidFill>
                <a:latin typeface="AdvOT5843c571"/>
              </a:rPr>
              <a:t>Wireless communication can be used in a variety of ways ranging from the mundane to the complex; these include exercise monitoring, continuous consumer health sensing, medical alerts and health monitoring by health services, wireless connectivity within hospitals and for remote patient monitoring, remote health service delivery, remote surgery, etc.</a:t>
            </a:r>
            <a:br>
              <a:rPr lang="en-US" sz="1800" dirty="0">
                <a:solidFill>
                  <a:srgbClr val="000000"/>
                </a:solidFill>
                <a:latin typeface="AdvOT5843c571"/>
              </a:rPr>
            </a:br>
            <a:r>
              <a:rPr lang="en-US" sz="1800" dirty="0">
                <a:solidFill>
                  <a:srgbClr val="000000"/>
                </a:solidFill>
                <a:latin typeface="AdvOT5843c571"/>
              </a:rPr>
              <a:t>• Manufacturing: </a:t>
            </a:r>
          </a:p>
          <a:p>
            <a:r>
              <a:rPr lang="en-US" sz="1800" dirty="0">
                <a:solidFill>
                  <a:srgbClr val="000000"/>
                </a:solidFill>
                <a:latin typeface="AdvOT5843c571"/>
              </a:rPr>
              <a:t>Various engineering tasks and process control can be made more efficient, reliable and accurate with wireless communications; the use of 5G for ultrareliable operation and extreme requirements on latency is interesting for factory cell automation, while massive machine connectivity will increase in the use of wireless communications in manufacturing for robots, autonomous operation of machines, RFIDs and low-power wireless communications for asset management, etc.</a:t>
            </a:r>
            <a:br>
              <a:rPr lang="en-US" sz="1800" dirty="0">
                <a:solidFill>
                  <a:srgbClr val="000000"/>
                </a:solidFill>
                <a:latin typeface="AdvOT5843c571"/>
              </a:rPr>
            </a:br>
            <a:r>
              <a:rPr lang="en-US" sz="1800" dirty="0">
                <a:solidFill>
                  <a:srgbClr val="000000"/>
                </a:solidFill>
                <a:latin typeface="AdvOT5843c571"/>
              </a:rPr>
              <a:t>• Media: Video is a key driver of high bandwidth consumption, and it is expected that 5G will allow excellent user experience for viewing 3D and 4K formats on a mass scale. Today, the user experience for enjoying rich content like high-resolution video is limited to fixed networks and short-range wireless, while access to high-quality </a:t>
            </a:r>
            <a:r>
              <a:rPr lang="en-US" sz="1800" b="0" i="0" dirty="0">
                <a:solidFill>
                  <a:srgbClr val="000000"/>
                </a:solidFill>
                <a:effectLst/>
                <a:latin typeface="AdvOT5843c571"/>
              </a:rPr>
              <a:t>music is stressed in crowded areas where users might simultaneously consume unique</a:t>
            </a:r>
            <a:br>
              <a:rPr lang="en-US" sz="1800" b="0" i="0" dirty="0">
                <a:solidFill>
                  <a:srgbClr val="000000"/>
                </a:solidFill>
                <a:effectLst/>
                <a:latin typeface="AdvOT5843c571"/>
              </a:rPr>
            </a:br>
            <a:r>
              <a:rPr lang="en-US" sz="1800" b="0" i="0" dirty="0">
                <a:solidFill>
                  <a:srgbClr val="000000"/>
                </a:solidFill>
                <a:effectLst/>
                <a:latin typeface="AdvOT5843c571"/>
              </a:rPr>
              <a:t>content. New use cases such as Virtual Reality (VR) or Augmented Reality (AR) are</a:t>
            </a:r>
            <a:br>
              <a:rPr lang="en-US" sz="1800" b="0" i="0" dirty="0">
                <a:solidFill>
                  <a:srgbClr val="000000"/>
                </a:solidFill>
                <a:effectLst/>
                <a:latin typeface="AdvOT5843c571"/>
              </a:rPr>
            </a:br>
            <a:r>
              <a:rPr lang="en-US" sz="1800" b="0" i="0" dirty="0">
                <a:solidFill>
                  <a:srgbClr val="000000"/>
                </a:solidFill>
                <a:effectLst/>
                <a:latin typeface="AdvOT5843c571"/>
              </a:rPr>
              <a:t>also expected to become popular in mobile or nomadic situations</a:t>
            </a:r>
            <a:r>
              <a:rPr lang="en-US" sz="1200" dirty="0"/>
              <a:t> </a:t>
            </a:r>
            <a:br>
              <a:rPr lang="en-US" sz="1200" dirty="0"/>
            </a:br>
            <a:endParaRPr lang="en-IN" sz="1800" dirty="0">
              <a:solidFill>
                <a:srgbClr val="000000"/>
              </a:solidFill>
              <a:latin typeface="AdvOT5843c571"/>
            </a:endParaRPr>
          </a:p>
        </p:txBody>
      </p:sp>
      <p:sp>
        <p:nvSpPr>
          <p:cNvPr id="4" name="Slide Number Placeholder 3">
            <a:extLst>
              <a:ext uri="{FF2B5EF4-FFF2-40B4-BE49-F238E27FC236}">
                <a16:creationId xmlns:a16="http://schemas.microsoft.com/office/drawing/2014/main" id="{F2711CBF-D682-A89E-8EF2-CC7023E4A7B1}"/>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6</a:t>
            </a:fld>
            <a:endParaRPr lang="en-IN">
              <a:solidFill>
                <a:prstClr val="black">
                  <a:tint val="75000"/>
                </a:prstClr>
              </a:solidFill>
            </a:endParaRPr>
          </a:p>
        </p:txBody>
      </p:sp>
    </p:spTree>
    <p:extLst>
      <p:ext uri="{BB962C8B-B14F-4D97-AF65-F5344CB8AC3E}">
        <p14:creationId xmlns:p14="http://schemas.microsoft.com/office/powerpoint/2010/main" val="91197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BC51-FA04-6C23-287F-3B6416B0FA3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184A690-19B4-8101-6686-F2863CB30B84}"/>
              </a:ext>
            </a:extLst>
          </p:cNvPr>
          <p:cNvSpPr>
            <a:spLocks noGrp="1"/>
          </p:cNvSpPr>
          <p:nvPr>
            <p:ph type="body" idx="1"/>
          </p:nvPr>
        </p:nvSpPr>
        <p:spPr>
          <a:xfrm>
            <a:off x="326004" y="1407486"/>
            <a:ext cx="11664564" cy="2462213"/>
          </a:xfrm>
        </p:spPr>
        <p:txBody>
          <a:bodyPr/>
          <a:lstStyle/>
          <a:p>
            <a:r>
              <a:rPr lang="en-US" sz="1800" b="0" i="0" dirty="0">
                <a:solidFill>
                  <a:srgbClr val="000000"/>
                </a:solidFill>
                <a:effectLst/>
                <a:latin typeface="AdvOT2cba4af3.B"/>
              </a:rPr>
              <a:t>Public safety</a:t>
            </a:r>
            <a:r>
              <a:rPr lang="en-US" sz="1800" b="0" i="0" dirty="0">
                <a:solidFill>
                  <a:srgbClr val="000000"/>
                </a:solidFill>
                <a:effectLst/>
                <a:latin typeface="AdvOT5843c571"/>
              </a:rPr>
              <a:t>: </a:t>
            </a:r>
          </a:p>
          <a:p>
            <a:r>
              <a:rPr lang="en-US" sz="1800" b="0" i="0" dirty="0">
                <a:solidFill>
                  <a:srgbClr val="000000"/>
                </a:solidFill>
                <a:effectLst/>
                <a:latin typeface="AdvOT5843c571"/>
              </a:rPr>
              <a:t>Police, </a:t>
            </a:r>
            <a:r>
              <a:rPr lang="en-US" sz="1800" b="0" i="0" dirty="0">
                <a:solidFill>
                  <a:srgbClr val="000000"/>
                </a:solidFill>
                <a:effectLst/>
                <a:latin typeface="AdvOT5843c571+fb"/>
              </a:rPr>
              <a:t>fi</a:t>
            </a:r>
            <a:r>
              <a:rPr lang="en-US" sz="1800" b="0" i="0" dirty="0">
                <a:solidFill>
                  <a:srgbClr val="000000"/>
                </a:solidFill>
                <a:effectLst/>
                <a:latin typeface="AdvOT5843c571"/>
              </a:rPr>
              <a:t>re, rescue, ambulance and medical emergency services covered by this category require a high degree of reliability and availability. Just as 4G is being adopted for public safety, 5G radio access will be a very important component of the tools available for security services, law enforcement and emergency personnel to use. The use of SDN and NFV can help the network play a more direct role in public safety functions, such as </a:t>
            </a:r>
            <a:r>
              <a:rPr lang="en-US" sz="1800" b="0" i="0" dirty="0">
                <a:solidFill>
                  <a:srgbClr val="000000"/>
                </a:solidFill>
                <a:effectLst/>
                <a:latin typeface="AdvOT5843c571+fb"/>
              </a:rPr>
              <a:t>fi</a:t>
            </a:r>
            <a:r>
              <a:rPr lang="en-US" sz="1800" b="0" i="0" dirty="0">
                <a:solidFill>
                  <a:srgbClr val="000000"/>
                </a:solidFill>
                <a:effectLst/>
                <a:latin typeface="AdvOT5843c571"/>
              </a:rPr>
              <a:t>ghting </a:t>
            </a:r>
            <a:r>
              <a:rPr lang="en-US" sz="1800" b="0" i="0" dirty="0">
                <a:solidFill>
                  <a:srgbClr val="000000"/>
                </a:solidFill>
                <a:effectLst/>
                <a:latin typeface="AdvOT5843c571+fb"/>
              </a:rPr>
              <a:t>fi</a:t>
            </a:r>
            <a:r>
              <a:rPr lang="en-US" sz="1800" b="0" i="0" dirty="0">
                <a:solidFill>
                  <a:srgbClr val="000000"/>
                </a:solidFill>
                <a:effectLst/>
                <a:latin typeface="AdvOT5843c571"/>
              </a:rPr>
              <a:t>res and assisting in earthquake or tsunami disasters, by ef</a:t>
            </a:r>
            <a:r>
              <a:rPr lang="en-US" sz="1800" b="0" i="0" dirty="0">
                <a:solidFill>
                  <a:srgbClr val="000000"/>
                </a:solidFill>
                <a:effectLst/>
                <a:latin typeface="AdvOT5843c571+fb"/>
              </a:rPr>
              <a:t>fi</a:t>
            </a:r>
            <a:r>
              <a:rPr lang="en-US" sz="1800" b="0" i="0" dirty="0">
                <a:solidFill>
                  <a:srgbClr val="000000"/>
                </a:solidFill>
                <a:effectLst/>
                <a:latin typeface="AdvOT5843c571"/>
              </a:rPr>
              <a:t>ciently managing local service connectivity between responders and from hazards toward the network. The network can also support rescue missions using location services.</a:t>
            </a:r>
            <a:r>
              <a:rPr lang="en-US" dirty="0"/>
              <a:t> </a:t>
            </a:r>
            <a:br>
              <a:rPr lang="en-US" dirty="0"/>
            </a:br>
            <a:endParaRPr lang="en-IN" dirty="0"/>
          </a:p>
        </p:txBody>
      </p:sp>
      <p:sp>
        <p:nvSpPr>
          <p:cNvPr id="4" name="Slide Number Placeholder 3">
            <a:extLst>
              <a:ext uri="{FF2B5EF4-FFF2-40B4-BE49-F238E27FC236}">
                <a16:creationId xmlns:a16="http://schemas.microsoft.com/office/drawing/2014/main" id="{2D9B2149-1944-D7C7-F0CC-82E576853803}"/>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7</a:t>
            </a:fld>
            <a:endParaRPr lang="en-IN">
              <a:solidFill>
                <a:prstClr val="black">
                  <a:tint val="75000"/>
                </a:prstClr>
              </a:solidFill>
            </a:endParaRPr>
          </a:p>
        </p:txBody>
      </p:sp>
    </p:spTree>
    <p:extLst>
      <p:ext uri="{BB962C8B-B14F-4D97-AF65-F5344CB8AC3E}">
        <p14:creationId xmlns:p14="http://schemas.microsoft.com/office/powerpoint/2010/main" val="187324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5A62-C493-08EB-FD50-80B65D2B9B93}"/>
              </a:ext>
            </a:extLst>
          </p:cNvPr>
          <p:cNvSpPr>
            <a:spLocks noGrp="1"/>
          </p:cNvSpPr>
          <p:nvPr>
            <p:ph type="title"/>
          </p:nvPr>
        </p:nvSpPr>
        <p:spPr/>
        <p:txBody>
          <a:bodyPr/>
          <a:lstStyle/>
          <a:p>
            <a:r>
              <a:rPr lang="en-US" dirty="0"/>
              <a:t>5G requirements:</a:t>
            </a:r>
            <a:endParaRPr lang="en-IN" dirty="0"/>
          </a:p>
        </p:txBody>
      </p:sp>
      <p:sp>
        <p:nvSpPr>
          <p:cNvPr id="3" name="Text Placeholder 2">
            <a:extLst>
              <a:ext uri="{FF2B5EF4-FFF2-40B4-BE49-F238E27FC236}">
                <a16:creationId xmlns:a16="http://schemas.microsoft.com/office/drawing/2014/main" id="{52143800-15D7-EDA4-0C57-42E1410297A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AA835B6-9238-423A-94B0-2F0D8A3E29FB}"/>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8</a:t>
            </a:fld>
            <a:endParaRPr lang="en-IN">
              <a:solidFill>
                <a:prstClr val="black">
                  <a:tint val="75000"/>
                </a:prstClr>
              </a:solidFill>
            </a:endParaRPr>
          </a:p>
        </p:txBody>
      </p:sp>
      <p:pic>
        <p:nvPicPr>
          <p:cNvPr id="6" name="Picture 5">
            <a:extLst>
              <a:ext uri="{FF2B5EF4-FFF2-40B4-BE49-F238E27FC236}">
                <a16:creationId xmlns:a16="http://schemas.microsoft.com/office/drawing/2014/main" id="{F5D05187-B0E6-294B-E942-EB7FD12DD196}"/>
              </a:ext>
            </a:extLst>
          </p:cNvPr>
          <p:cNvPicPr>
            <a:picLocks noChangeAspect="1"/>
          </p:cNvPicPr>
          <p:nvPr/>
        </p:nvPicPr>
        <p:blipFill>
          <a:blip r:embed="rId2"/>
          <a:stretch>
            <a:fillRect/>
          </a:stretch>
        </p:blipFill>
        <p:spPr>
          <a:xfrm>
            <a:off x="2094838" y="1235214"/>
            <a:ext cx="7239000" cy="5419725"/>
          </a:xfrm>
          <a:prstGeom prst="rect">
            <a:avLst/>
          </a:prstGeom>
        </p:spPr>
      </p:pic>
    </p:spTree>
    <p:extLst>
      <p:ext uri="{BB962C8B-B14F-4D97-AF65-F5344CB8AC3E}">
        <p14:creationId xmlns:p14="http://schemas.microsoft.com/office/powerpoint/2010/main" val="232797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8704-636B-0BE2-065F-9F94EB6FE40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AF2ABF2-2265-5FD7-9EAD-BF4F86B1D44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4444FB8-8608-2B01-04BB-0C1787237743}"/>
              </a:ext>
            </a:extLst>
          </p:cNvPr>
          <p:cNvSpPr>
            <a:spLocks noGrp="1"/>
          </p:cNvSpPr>
          <p:nvPr>
            <p:ph type="sldNum" sz="quarter" idx="7"/>
          </p:nvPr>
        </p:nvSpPr>
        <p:spPr/>
        <p:txBody>
          <a:bodyPr/>
          <a:lstStyle/>
          <a:p>
            <a:fld id="{B6F15528-21DE-4FAA-801E-634DDDAF4B2B}" type="slidenum">
              <a:rPr lang="en-IN" smtClean="0">
                <a:solidFill>
                  <a:prstClr val="black">
                    <a:tint val="75000"/>
                  </a:prstClr>
                </a:solidFill>
              </a:rPr>
              <a:pPr/>
              <a:t>9</a:t>
            </a:fld>
            <a:endParaRPr lang="en-IN">
              <a:solidFill>
                <a:prstClr val="black">
                  <a:tint val="75000"/>
                </a:prstClr>
              </a:solidFill>
            </a:endParaRPr>
          </a:p>
        </p:txBody>
      </p:sp>
      <p:pic>
        <p:nvPicPr>
          <p:cNvPr id="6" name="Picture 5">
            <a:extLst>
              <a:ext uri="{FF2B5EF4-FFF2-40B4-BE49-F238E27FC236}">
                <a16:creationId xmlns:a16="http://schemas.microsoft.com/office/drawing/2014/main" id="{7E8C08A5-540F-EEB9-1041-1709D2F73D41}"/>
              </a:ext>
            </a:extLst>
          </p:cNvPr>
          <p:cNvPicPr>
            <a:picLocks noChangeAspect="1"/>
          </p:cNvPicPr>
          <p:nvPr/>
        </p:nvPicPr>
        <p:blipFill>
          <a:blip r:embed="rId2"/>
          <a:stretch>
            <a:fillRect/>
          </a:stretch>
        </p:blipFill>
        <p:spPr>
          <a:xfrm>
            <a:off x="1864996" y="1484698"/>
            <a:ext cx="8315325" cy="4333875"/>
          </a:xfrm>
          <a:prstGeom prst="rect">
            <a:avLst/>
          </a:prstGeom>
        </p:spPr>
      </p:pic>
    </p:spTree>
    <p:extLst>
      <p:ext uri="{BB962C8B-B14F-4D97-AF65-F5344CB8AC3E}">
        <p14:creationId xmlns:p14="http://schemas.microsoft.com/office/powerpoint/2010/main" val="298843498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11036</TotalTime>
  <Words>2243</Words>
  <Application>Microsoft Office PowerPoint</Application>
  <PresentationFormat>Widescreen</PresentationFormat>
  <Paragraphs>127</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AdvOT2cba4af3.B</vt:lpstr>
      <vt:lpstr>AdvOT5843c571</vt:lpstr>
      <vt:lpstr>AdvOT5843c571+20</vt:lpstr>
      <vt:lpstr>AdvOT5843c571+fb</vt:lpstr>
      <vt:lpstr>Arial</vt:lpstr>
      <vt:lpstr>Arial-BoldMT</vt:lpstr>
      <vt:lpstr>Calibri</vt:lpstr>
      <vt:lpstr>Wingdings</vt:lpstr>
      <vt:lpstr>1_Office Theme</vt:lpstr>
      <vt:lpstr>MODULE 7 Next-Generation Wireless Communication</vt:lpstr>
      <vt:lpstr>PowerPoint Presentation</vt:lpstr>
      <vt:lpstr>Evolution of Wireless Standards</vt:lpstr>
      <vt:lpstr>PowerPoint Presentation</vt:lpstr>
      <vt:lpstr>Major objectives of 5G </vt:lpstr>
      <vt:lpstr>PowerPoint Presentation</vt:lpstr>
      <vt:lpstr>PowerPoint Presentation</vt:lpstr>
      <vt:lpstr>5G requirements:</vt:lpstr>
      <vt:lpstr>PowerPoint Presentation</vt:lpstr>
      <vt:lpstr>Key Enablers:</vt:lpstr>
      <vt:lpstr>5G Architecture</vt:lpstr>
      <vt:lpstr>NOMA- Non-Orthogonal Multiple Access</vt:lpstr>
      <vt:lpstr>PowerPoint Presentation</vt:lpstr>
      <vt:lpstr>NOMA @ Receiver- Successive Interference Cancellation</vt:lpstr>
      <vt:lpstr>PowerPoint Presentation</vt:lpstr>
      <vt:lpstr>PowerPoint Presentation</vt:lpstr>
      <vt:lpstr>PowerPoint Presentation</vt:lpstr>
      <vt:lpstr>Device-to-device (D2D) communications</vt:lpstr>
      <vt:lpstr>Current D2D in 4G LTE:</vt:lpstr>
      <vt:lpstr>4G LTE D2D</vt:lpstr>
      <vt:lpstr>D2D synchronization- 4G LTE  </vt:lpstr>
      <vt:lpstr>D2D Communication- 4G LTE  </vt:lpstr>
      <vt:lpstr>D2D Communication (Cont’d)- 4G LTE </vt:lpstr>
      <vt:lpstr>D2D Discovery- 4G LTE  </vt:lpstr>
      <vt:lpstr>D2D in 5G</vt:lpstr>
      <vt:lpstr>D2D in 5G</vt:lpstr>
      <vt:lpstr>D2D in 5G</vt:lpstr>
      <vt:lpstr>D2D in 5G</vt:lpstr>
      <vt:lpstr>mmWave in 5G</vt:lpstr>
      <vt:lpstr>Small Cells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Wireless Systems and Standards</dc:title>
  <dc:creator>Hemanth C</dc:creator>
  <cp:lastModifiedBy>Hemanth C</cp:lastModifiedBy>
  <cp:revision>94</cp:revision>
  <dcterms:created xsi:type="dcterms:W3CDTF">2024-02-06T19:03:30Z</dcterms:created>
  <dcterms:modified xsi:type="dcterms:W3CDTF">2024-04-29T04:00:43Z</dcterms:modified>
</cp:coreProperties>
</file>