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9" r:id="rId3"/>
    <p:sldId id="260" r:id="rId4"/>
    <p:sldId id="261" r:id="rId5"/>
    <p:sldId id="262" r:id="rId6"/>
    <p:sldId id="263" r:id="rId7"/>
    <p:sldId id="266" r:id="rId8"/>
    <p:sldId id="268" r:id="rId9"/>
    <p:sldId id="264" r:id="rId10"/>
    <p:sldId id="269" r:id="rId11"/>
    <p:sldId id="270" r:id="rId12"/>
    <p:sldId id="273" r:id="rId13"/>
    <p:sldId id="265" r:id="rId14"/>
    <p:sldId id="271" r:id="rId15"/>
    <p:sldId id="272" r:id="rId16"/>
    <p:sldId id="274" r:id="rId17"/>
    <p:sldId id="278" r:id="rId18"/>
    <p:sldId id="275" r:id="rId19"/>
    <p:sldId id="279" r:id="rId20"/>
    <p:sldId id="280" r:id="rId21"/>
    <p:sldId id="276" r:id="rId22"/>
    <p:sldId id="281" r:id="rId23"/>
    <p:sldId id="282" r:id="rId24"/>
    <p:sldId id="283" r:id="rId25"/>
    <p:sldId id="284" r:id="rId26"/>
    <p:sldId id="28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FAECEC-AD07-48D6-9955-8E9CD9C00F77}"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8300B7D5-B8A4-4627-85B5-79420D414E15}">
      <dgm:prSet/>
      <dgm:spPr/>
      <dgm:t>
        <a:bodyPr/>
        <a:lstStyle/>
        <a:p>
          <a:r>
            <a:rPr lang="en-GB" b="1" i="0" dirty="0"/>
            <a:t>Step 1: Selecting the optimal value of K</a:t>
          </a:r>
          <a:endParaRPr lang="en-US" dirty="0"/>
        </a:p>
      </dgm:t>
    </dgm:pt>
    <dgm:pt modelId="{A1D8F077-33E1-4AEE-99C6-DE538A0CF749}" type="parTrans" cxnId="{3CEACE5D-31F6-4672-933A-96AB791FAC65}">
      <dgm:prSet/>
      <dgm:spPr/>
      <dgm:t>
        <a:bodyPr/>
        <a:lstStyle/>
        <a:p>
          <a:endParaRPr lang="en-US"/>
        </a:p>
      </dgm:t>
    </dgm:pt>
    <dgm:pt modelId="{57F45C03-9702-4B52-BE79-D0A1E0A66425}" type="sibTrans" cxnId="{3CEACE5D-31F6-4672-933A-96AB791FAC65}">
      <dgm:prSet/>
      <dgm:spPr/>
      <dgm:t>
        <a:bodyPr/>
        <a:lstStyle/>
        <a:p>
          <a:endParaRPr lang="en-US"/>
        </a:p>
      </dgm:t>
    </dgm:pt>
    <dgm:pt modelId="{831E2EC2-68D6-48DB-AD08-E0B2C53BADC1}">
      <dgm:prSet/>
      <dgm:spPr/>
      <dgm:t>
        <a:bodyPr/>
        <a:lstStyle/>
        <a:p>
          <a:r>
            <a:rPr lang="en-GB" b="1" i="0"/>
            <a:t>Step 2: Calculating distance</a:t>
          </a:r>
          <a:endParaRPr lang="en-US"/>
        </a:p>
      </dgm:t>
    </dgm:pt>
    <dgm:pt modelId="{8C3B5B8E-96CE-43AD-80B6-8B754E152F4F}" type="parTrans" cxnId="{55A852EA-2900-44B7-BD41-B4835D6F5335}">
      <dgm:prSet/>
      <dgm:spPr/>
      <dgm:t>
        <a:bodyPr/>
        <a:lstStyle/>
        <a:p>
          <a:endParaRPr lang="en-US"/>
        </a:p>
      </dgm:t>
    </dgm:pt>
    <dgm:pt modelId="{E4859F88-65BC-4A6F-AB7D-7FEBE9492C8B}" type="sibTrans" cxnId="{55A852EA-2900-44B7-BD41-B4835D6F5335}">
      <dgm:prSet/>
      <dgm:spPr/>
      <dgm:t>
        <a:bodyPr/>
        <a:lstStyle/>
        <a:p>
          <a:endParaRPr lang="en-US"/>
        </a:p>
      </dgm:t>
    </dgm:pt>
    <dgm:pt modelId="{4F6C5736-DEA7-4EAF-990A-55981A4D14A5}">
      <dgm:prSet/>
      <dgm:spPr/>
      <dgm:t>
        <a:bodyPr/>
        <a:lstStyle/>
        <a:p>
          <a:r>
            <a:rPr lang="en-GB" b="1" i="0"/>
            <a:t>Step 3: Finding Nearest Neighbors</a:t>
          </a:r>
          <a:endParaRPr lang="en-US"/>
        </a:p>
      </dgm:t>
    </dgm:pt>
    <dgm:pt modelId="{148A237F-A3A3-4BD9-89FB-C59945E713CF}" type="parTrans" cxnId="{5918002E-CED6-4ED2-B5D9-E15CC96456A8}">
      <dgm:prSet/>
      <dgm:spPr/>
      <dgm:t>
        <a:bodyPr/>
        <a:lstStyle/>
        <a:p>
          <a:endParaRPr lang="en-US"/>
        </a:p>
      </dgm:t>
    </dgm:pt>
    <dgm:pt modelId="{7AD46D5F-1FDF-4137-A6D5-B1AB74117946}" type="sibTrans" cxnId="{5918002E-CED6-4ED2-B5D9-E15CC96456A8}">
      <dgm:prSet/>
      <dgm:spPr/>
      <dgm:t>
        <a:bodyPr/>
        <a:lstStyle/>
        <a:p>
          <a:endParaRPr lang="en-US"/>
        </a:p>
      </dgm:t>
    </dgm:pt>
    <dgm:pt modelId="{CECA13AC-C083-4536-8F9C-2B338D9F1985}">
      <dgm:prSet/>
      <dgm:spPr/>
      <dgm:t>
        <a:bodyPr/>
        <a:lstStyle/>
        <a:p>
          <a:r>
            <a:rPr lang="en-GB" b="1" i="0"/>
            <a:t>Step 4: Voting for Classification or Taking Average for Regression</a:t>
          </a:r>
          <a:endParaRPr lang="en-US"/>
        </a:p>
      </dgm:t>
    </dgm:pt>
    <dgm:pt modelId="{30DD5BF9-926B-4976-8928-69032ABB3D44}" type="parTrans" cxnId="{6F3C46A5-9684-41DA-926D-8B0396A0EF8C}">
      <dgm:prSet/>
      <dgm:spPr/>
      <dgm:t>
        <a:bodyPr/>
        <a:lstStyle/>
        <a:p>
          <a:endParaRPr lang="en-US"/>
        </a:p>
      </dgm:t>
    </dgm:pt>
    <dgm:pt modelId="{EBA399AF-3194-4C63-92EB-DD92A5F7334D}" type="sibTrans" cxnId="{6F3C46A5-9684-41DA-926D-8B0396A0EF8C}">
      <dgm:prSet/>
      <dgm:spPr/>
      <dgm:t>
        <a:bodyPr/>
        <a:lstStyle/>
        <a:p>
          <a:endParaRPr lang="en-US"/>
        </a:p>
      </dgm:t>
    </dgm:pt>
    <dgm:pt modelId="{CFBB0C19-24CB-4540-825C-A9D4089970AB}" type="pres">
      <dgm:prSet presAssocID="{5DFAECEC-AD07-48D6-9955-8E9CD9C00F77}" presName="Name0" presStyleCnt="0">
        <dgm:presLayoutVars>
          <dgm:dir/>
          <dgm:resizeHandles val="exact"/>
        </dgm:presLayoutVars>
      </dgm:prSet>
      <dgm:spPr/>
    </dgm:pt>
    <dgm:pt modelId="{6D68A36F-7BD4-453C-A35B-6AB844911017}" type="pres">
      <dgm:prSet presAssocID="{8300B7D5-B8A4-4627-85B5-79420D414E15}" presName="node" presStyleLbl="node1" presStyleIdx="0" presStyleCnt="4">
        <dgm:presLayoutVars>
          <dgm:bulletEnabled val="1"/>
        </dgm:presLayoutVars>
      </dgm:prSet>
      <dgm:spPr/>
    </dgm:pt>
    <dgm:pt modelId="{9BC14CF2-38E9-4E85-BA2B-7F58AF5B97C3}" type="pres">
      <dgm:prSet presAssocID="{57F45C03-9702-4B52-BE79-D0A1E0A66425}" presName="sibTrans" presStyleLbl="sibTrans1D1" presStyleIdx="0" presStyleCnt="3"/>
      <dgm:spPr/>
    </dgm:pt>
    <dgm:pt modelId="{7FC67DD3-0761-4F52-A92F-AA11533405C3}" type="pres">
      <dgm:prSet presAssocID="{57F45C03-9702-4B52-BE79-D0A1E0A66425}" presName="connectorText" presStyleLbl="sibTrans1D1" presStyleIdx="0" presStyleCnt="3"/>
      <dgm:spPr/>
    </dgm:pt>
    <dgm:pt modelId="{43D929DA-67C3-4F75-A107-734B403968AD}" type="pres">
      <dgm:prSet presAssocID="{831E2EC2-68D6-48DB-AD08-E0B2C53BADC1}" presName="node" presStyleLbl="node1" presStyleIdx="1" presStyleCnt="4">
        <dgm:presLayoutVars>
          <dgm:bulletEnabled val="1"/>
        </dgm:presLayoutVars>
      </dgm:prSet>
      <dgm:spPr/>
    </dgm:pt>
    <dgm:pt modelId="{90FD24D5-8B8E-40B0-B772-21FFAF4C5B21}" type="pres">
      <dgm:prSet presAssocID="{E4859F88-65BC-4A6F-AB7D-7FEBE9492C8B}" presName="sibTrans" presStyleLbl="sibTrans1D1" presStyleIdx="1" presStyleCnt="3"/>
      <dgm:spPr/>
    </dgm:pt>
    <dgm:pt modelId="{5C0D059E-1F2A-44AB-8E65-8ABAF5A60500}" type="pres">
      <dgm:prSet presAssocID="{E4859F88-65BC-4A6F-AB7D-7FEBE9492C8B}" presName="connectorText" presStyleLbl="sibTrans1D1" presStyleIdx="1" presStyleCnt="3"/>
      <dgm:spPr/>
    </dgm:pt>
    <dgm:pt modelId="{42A310CA-96D6-417C-AA26-53DEAB273071}" type="pres">
      <dgm:prSet presAssocID="{4F6C5736-DEA7-4EAF-990A-55981A4D14A5}" presName="node" presStyleLbl="node1" presStyleIdx="2" presStyleCnt="4">
        <dgm:presLayoutVars>
          <dgm:bulletEnabled val="1"/>
        </dgm:presLayoutVars>
      </dgm:prSet>
      <dgm:spPr/>
    </dgm:pt>
    <dgm:pt modelId="{CCF08738-013B-4AA3-B406-5A64914D5430}" type="pres">
      <dgm:prSet presAssocID="{7AD46D5F-1FDF-4137-A6D5-B1AB74117946}" presName="sibTrans" presStyleLbl="sibTrans1D1" presStyleIdx="2" presStyleCnt="3"/>
      <dgm:spPr/>
    </dgm:pt>
    <dgm:pt modelId="{F1D42E2F-2E86-4E7B-B4A9-FC073D0B87E3}" type="pres">
      <dgm:prSet presAssocID="{7AD46D5F-1FDF-4137-A6D5-B1AB74117946}" presName="connectorText" presStyleLbl="sibTrans1D1" presStyleIdx="2" presStyleCnt="3"/>
      <dgm:spPr/>
    </dgm:pt>
    <dgm:pt modelId="{17D2D466-CABE-4CE6-AE1F-BCDBC9BC19AB}" type="pres">
      <dgm:prSet presAssocID="{CECA13AC-C083-4536-8F9C-2B338D9F1985}" presName="node" presStyleLbl="node1" presStyleIdx="3" presStyleCnt="4">
        <dgm:presLayoutVars>
          <dgm:bulletEnabled val="1"/>
        </dgm:presLayoutVars>
      </dgm:prSet>
      <dgm:spPr/>
    </dgm:pt>
  </dgm:ptLst>
  <dgm:cxnLst>
    <dgm:cxn modelId="{9131881B-8B8B-40D6-AF8B-7BC865E9E07D}" type="presOf" srcId="{5DFAECEC-AD07-48D6-9955-8E9CD9C00F77}" destId="{CFBB0C19-24CB-4540-825C-A9D4089970AB}" srcOrd="0" destOrd="0" presId="urn:microsoft.com/office/officeart/2016/7/layout/RepeatingBendingProcessNew"/>
    <dgm:cxn modelId="{5918002E-CED6-4ED2-B5D9-E15CC96456A8}" srcId="{5DFAECEC-AD07-48D6-9955-8E9CD9C00F77}" destId="{4F6C5736-DEA7-4EAF-990A-55981A4D14A5}" srcOrd="2" destOrd="0" parTransId="{148A237F-A3A3-4BD9-89FB-C59945E713CF}" sibTransId="{7AD46D5F-1FDF-4137-A6D5-B1AB74117946}"/>
    <dgm:cxn modelId="{3CEACE5D-31F6-4672-933A-96AB791FAC65}" srcId="{5DFAECEC-AD07-48D6-9955-8E9CD9C00F77}" destId="{8300B7D5-B8A4-4627-85B5-79420D414E15}" srcOrd="0" destOrd="0" parTransId="{A1D8F077-33E1-4AEE-99C6-DE538A0CF749}" sibTransId="{57F45C03-9702-4B52-BE79-D0A1E0A66425}"/>
    <dgm:cxn modelId="{8E6C5F46-443E-442F-ADF0-B65F6580603B}" type="presOf" srcId="{4F6C5736-DEA7-4EAF-990A-55981A4D14A5}" destId="{42A310CA-96D6-417C-AA26-53DEAB273071}" srcOrd="0" destOrd="0" presId="urn:microsoft.com/office/officeart/2016/7/layout/RepeatingBendingProcessNew"/>
    <dgm:cxn modelId="{4394254B-F0B4-48B1-8E10-2A4F384F8D0A}" type="presOf" srcId="{E4859F88-65BC-4A6F-AB7D-7FEBE9492C8B}" destId="{90FD24D5-8B8E-40B0-B772-21FFAF4C5B21}" srcOrd="0" destOrd="0" presId="urn:microsoft.com/office/officeart/2016/7/layout/RepeatingBendingProcessNew"/>
    <dgm:cxn modelId="{E4A8AA4D-1CD5-4905-92AC-9750836CEB50}" type="presOf" srcId="{831E2EC2-68D6-48DB-AD08-E0B2C53BADC1}" destId="{43D929DA-67C3-4F75-A107-734B403968AD}" srcOrd="0" destOrd="0" presId="urn:microsoft.com/office/officeart/2016/7/layout/RepeatingBendingProcessNew"/>
    <dgm:cxn modelId="{21764A73-942D-4E88-AB0D-C5AF55779594}" type="presOf" srcId="{7AD46D5F-1FDF-4137-A6D5-B1AB74117946}" destId="{CCF08738-013B-4AA3-B406-5A64914D5430}" srcOrd="0" destOrd="0" presId="urn:microsoft.com/office/officeart/2016/7/layout/RepeatingBendingProcessNew"/>
    <dgm:cxn modelId="{3F7C877C-688D-4B8A-BD81-AFD66B9A7B2F}" type="presOf" srcId="{CECA13AC-C083-4536-8F9C-2B338D9F1985}" destId="{17D2D466-CABE-4CE6-AE1F-BCDBC9BC19AB}" srcOrd="0" destOrd="0" presId="urn:microsoft.com/office/officeart/2016/7/layout/RepeatingBendingProcessNew"/>
    <dgm:cxn modelId="{59235E83-D489-48C3-B157-857E95C06BAF}" type="presOf" srcId="{57F45C03-9702-4B52-BE79-D0A1E0A66425}" destId="{7FC67DD3-0761-4F52-A92F-AA11533405C3}" srcOrd="1" destOrd="0" presId="urn:microsoft.com/office/officeart/2016/7/layout/RepeatingBendingProcessNew"/>
    <dgm:cxn modelId="{16162B8F-403A-46A0-A32E-601C11D28584}" type="presOf" srcId="{7AD46D5F-1FDF-4137-A6D5-B1AB74117946}" destId="{F1D42E2F-2E86-4E7B-B4A9-FC073D0B87E3}" srcOrd="1" destOrd="0" presId="urn:microsoft.com/office/officeart/2016/7/layout/RepeatingBendingProcessNew"/>
    <dgm:cxn modelId="{6F3C46A5-9684-41DA-926D-8B0396A0EF8C}" srcId="{5DFAECEC-AD07-48D6-9955-8E9CD9C00F77}" destId="{CECA13AC-C083-4536-8F9C-2B338D9F1985}" srcOrd="3" destOrd="0" parTransId="{30DD5BF9-926B-4976-8928-69032ABB3D44}" sibTransId="{EBA399AF-3194-4C63-92EB-DD92A5F7334D}"/>
    <dgm:cxn modelId="{DD983BB3-F122-466D-9402-42C9A345AAA8}" type="presOf" srcId="{57F45C03-9702-4B52-BE79-D0A1E0A66425}" destId="{9BC14CF2-38E9-4E85-BA2B-7F58AF5B97C3}" srcOrd="0" destOrd="0" presId="urn:microsoft.com/office/officeart/2016/7/layout/RepeatingBendingProcessNew"/>
    <dgm:cxn modelId="{E04B35D6-D0EE-44F0-8680-2ED844E4C244}" type="presOf" srcId="{E4859F88-65BC-4A6F-AB7D-7FEBE9492C8B}" destId="{5C0D059E-1F2A-44AB-8E65-8ABAF5A60500}" srcOrd="1" destOrd="0" presId="urn:microsoft.com/office/officeart/2016/7/layout/RepeatingBendingProcessNew"/>
    <dgm:cxn modelId="{55A852EA-2900-44B7-BD41-B4835D6F5335}" srcId="{5DFAECEC-AD07-48D6-9955-8E9CD9C00F77}" destId="{831E2EC2-68D6-48DB-AD08-E0B2C53BADC1}" srcOrd="1" destOrd="0" parTransId="{8C3B5B8E-96CE-43AD-80B6-8B754E152F4F}" sibTransId="{E4859F88-65BC-4A6F-AB7D-7FEBE9492C8B}"/>
    <dgm:cxn modelId="{BFE3C6F8-DF0E-4C40-B5BA-3B57B73C93FF}" type="presOf" srcId="{8300B7D5-B8A4-4627-85B5-79420D414E15}" destId="{6D68A36F-7BD4-453C-A35B-6AB844911017}" srcOrd="0" destOrd="0" presId="urn:microsoft.com/office/officeart/2016/7/layout/RepeatingBendingProcessNew"/>
    <dgm:cxn modelId="{02A4EB7C-304F-424D-9031-59AC6940EE3F}" type="presParOf" srcId="{CFBB0C19-24CB-4540-825C-A9D4089970AB}" destId="{6D68A36F-7BD4-453C-A35B-6AB844911017}" srcOrd="0" destOrd="0" presId="urn:microsoft.com/office/officeart/2016/7/layout/RepeatingBendingProcessNew"/>
    <dgm:cxn modelId="{4ADCB37C-E2A4-4492-939D-33F413426491}" type="presParOf" srcId="{CFBB0C19-24CB-4540-825C-A9D4089970AB}" destId="{9BC14CF2-38E9-4E85-BA2B-7F58AF5B97C3}" srcOrd="1" destOrd="0" presId="urn:microsoft.com/office/officeart/2016/7/layout/RepeatingBendingProcessNew"/>
    <dgm:cxn modelId="{0C825280-C861-4D57-ABD2-DC22915CE54C}" type="presParOf" srcId="{9BC14CF2-38E9-4E85-BA2B-7F58AF5B97C3}" destId="{7FC67DD3-0761-4F52-A92F-AA11533405C3}" srcOrd="0" destOrd="0" presId="urn:microsoft.com/office/officeart/2016/7/layout/RepeatingBendingProcessNew"/>
    <dgm:cxn modelId="{D85E3A5C-69CD-4666-B987-BBB30C89DB1B}" type="presParOf" srcId="{CFBB0C19-24CB-4540-825C-A9D4089970AB}" destId="{43D929DA-67C3-4F75-A107-734B403968AD}" srcOrd="2" destOrd="0" presId="urn:microsoft.com/office/officeart/2016/7/layout/RepeatingBendingProcessNew"/>
    <dgm:cxn modelId="{0B8DEF1F-5000-45A6-B1A9-36159372E579}" type="presParOf" srcId="{CFBB0C19-24CB-4540-825C-A9D4089970AB}" destId="{90FD24D5-8B8E-40B0-B772-21FFAF4C5B21}" srcOrd="3" destOrd="0" presId="urn:microsoft.com/office/officeart/2016/7/layout/RepeatingBendingProcessNew"/>
    <dgm:cxn modelId="{A93DC6C8-DDD4-492C-8127-500A87EEF836}" type="presParOf" srcId="{90FD24D5-8B8E-40B0-B772-21FFAF4C5B21}" destId="{5C0D059E-1F2A-44AB-8E65-8ABAF5A60500}" srcOrd="0" destOrd="0" presId="urn:microsoft.com/office/officeart/2016/7/layout/RepeatingBendingProcessNew"/>
    <dgm:cxn modelId="{5BAF5572-894D-49AD-AAF1-25F56EA4AB29}" type="presParOf" srcId="{CFBB0C19-24CB-4540-825C-A9D4089970AB}" destId="{42A310CA-96D6-417C-AA26-53DEAB273071}" srcOrd="4" destOrd="0" presId="urn:microsoft.com/office/officeart/2016/7/layout/RepeatingBendingProcessNew"/>
    <dgm:cxn modelId="{CE75EAE5-F673-459A-9264-1556FA320729}" type="presParOf" srcId="{CFBB0C19-24CB-4540-825C-A9D4089970AB}" destId="{CCF08738-013B-4AA3-B406-5A64914D5430}" srcOrd="5" destOrd="0" presId="urn:microsoft.com/office/officeart/2016/7/layout/RepeatingBendingProcessNew"/>
    <dgm:cxn modelId="{27791280-2D7F-4DEE-8C07-1FA25EEDFB8C}" type="presParOf" srcId="{CCF08738-013B-4AA3-B406-5A64914D5430}" destId="{F1D42E2F-2E86-4E7B-B4A9-FC073D0B87E3}" srcOrd="0" destOrd="0" presId="urn:microsoft.com/office/officeart/2016/7/layout/RepeatingBendingProcessNew"/>
    <dgm:cxn modelId="{010A843F-16AF-4D3F-B31A-0D201DD43384}" type="presParOf" srcId="{CFBB0C19-24CB-4540-825C-A9D4089970AB}" destId="{17D2D466-CABE-4CE6-AE1F-BCDBC9BC19AB}" srcOrd="6"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14CF2-38E9-4E85-BA2B-7F58AF5B97C3}">
      <dsp:nvSpPr>
        <dsp:cNvPr id="0" name=""/>
        <dsp:cNvSpPr/>
      </dsp:nvSpPr>
      <dsp:spPr>
        <a:xfrm>
          <a:off x="2522852" y="753094"/>
          <a:ext cx="549798" cy="91440"/>
        </a:xfrm>
        <a:custGeom>
          <a:avLst/>
          <a:gdLst/>
          <a:ahLst/>
          <a:cxnLst/>
          <a:rect l="0" t="0" r="0" b="0"/>
          <a:pathLst>
            <a:path>
              <a:moveTo>
                <a:pt x="0" y="45720"/>
              </a:moveTo>
              <a:lnTo>
                <a:pt x="549798"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83242" y="795912"/>
        <a:ext cx="29019" cy="5803"/>
      </dsp:txXfrm>
    </dsp:sp>
    <dsp:sp modelId="{6D68A36F-7BD4-453C-A35B-6AB844911017}">
      <dsp:nvSpPr>
        <dsp:cNvPr id="0" name=""/>
        <dsp:cNvSpPr/>
      </dsp:nvSpPr>
      <dsp:spPr>
        <a:xfrm>
          <a:off x="1182" y="41773"/>
          <a:ext cx="2523470" cy="151408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652" tIns="129795" rIns="123652" bIns="129795" numCol="1" spcCol="1270" anchor="ctr" anchorCtr="0">
          <a:noAutofit/>
        </a:bodyPr>
        <a:lstStyle/>
        <a:p>
          <a:pPr marL="0" lvl="0" indent="0" algn="ctr" defTabSz="977900">
            <a:lnSpc>
              <a:spcPct val="90000"/>
            </a:lnSpc>
            <a:spcBef>
              <a:spcPct val="0"/>
            </a:spcBef>
            <a:spcAft>
              <a:spcPct val="35000"/>
            </a:spcAft>
            <a:buNone/>
          </a:pPr>
          <a:r>
            <a:rPr lang="en-GB" sz="2200" b="1" i="0" kern="1200" dirty="0"/>
            <a:t>Step 1: Selecting the optimal value of K</a:t>
          </a:r>
          <a:endParaRPr lang="en-US" sz="2200" kern="1200" dirty="0"/>
        </a:p>
      </dsp:txBody>
      <dsp:txXfrm>
        <a:off x="1182" y="41773"/>
        <a:ext cx="2523470" cy="1514082"/>
      </dsp:txXfrm>
    </dsp:sp>
    <dsp:sp modelId="{90FD24D5-8B8E-40B0-B772-21FFAF4C5B21}">
      <dsp:nvSpPr>
        <dsp:cNvPr id="0" name=""/>
        <dsp:cNvSpPr/>
      </dsp:nvSpPr>
      <dsp:spPr>
        <a:xfrm>
          <a:off x="1262917" y="1554055"/>
          <a:ext cx="3103869" cy="549798"/>
        </a:xfrm>
        <a:custGeom>
          <a:avLst/>
          <a:gdLst/>
          <a:ahLst/>
          <a:cxnLst/>
          <a:rect l="0" t="0" r="0" b="0"/>
          <a:pathLst>
            <a:path>
              <a:moveTo>
                <a:pt x="3103869" y="0"/>
              </a:moveTo>
              <a:lnTo>
                <a:pt x="3103869" y="291999"/>
              </a:lnTo>
              <a:lnTo>
                <a:pt x="0" y="291999"/>
              </a:lnTo>
              <a:lnTo>
                <a:pt x="0" y="549798"/>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35910" y="1826053"/>
        <a:ext cx="157883" cy="5803"/>
      </dsp:txXfrm>
    </dsp:sp>
    <dsp:sp modelId="{43D929DA-67C3-4F75-A107-734B403968AD}">
      <dsp:nvSpPr>
        <dsp:cNvPr id="0" name=""/>
        <dsp:cNvSpPr/>
      </dsp:nvSpPr>
      <dsp:spPr>
        <a:xfrm>
          <a:off x="3105051" y="41773"/>
          <a:ext cx="2523470" cy="151408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652" tIns="129795" rIns="123652" bIns="129795" numCol="1" spcCol="1270" anchor="ctr" anchorCtr="0">
          <a:noAutofit/>
        </a:bodyPr>
        <a:lstStyle/>
        <a:p>
          <a:pPr marL="0" lvl="0" indent="0" algn="ctr" defTabSz="977900">
            <a:lnSpc>
              <a:spcPct val="90000"/>
            </a:lnSpc>
            <a:spcBef>
              <a:spcPct val="0"/>
            </a:spcBef>
            <a:spcAft>
              <a:spcPct val="35000"/>
            </a:spcAft>
            <a:buNone/>
          </a:pPr>
          <a:r>
            <a:rPr lang="en-GB" sz="2200" b="1" i="0" kern="1200"/>
            <a:t>Step 2: Calculating distance</a:t>
          </a:r>
          <a:endParaRPr lang="en-US" sz="2200" kern="1200"/>
        </a:p>
      </dsp:txBody>
      <dsp:txXfrm>
        <a:off x="3105051" y="41773"/>
        <a:ext cx="2523470" cy="1514082"/>
      </dsp:txXfrm>
    </dsp:sp>
    <dsp:sp modelId="{CCF08738-013B-4AA3-B406-5A64914D5430}">
      <dsp:nvSpPr>
        <dsp:cNvPr id="0" name=""/>
        <dsp:cNvSpPr/>
      </dsp:nvSpPr>
      <dsp:spPr>
        <a:xfrm>
          <a:off x="2522852" y="2847575"/>
          <a:ext cx="549798" cy="91440"/>
        </a:xfrm>
        <a:custGeom>
          <a:avLst/>
          <a:gdLst/>
          <a:ahLst/>
          <a:cxnLst/>
          <a:rect l="0" t="0" r="0" b="0"/>
          <a:pathLst>
            <a:path>
              <a:moveTo>
                <a:pt x="0" y="45720"/>
              </a:moveTo>
              <a:lnTo>
                <a:pt x="549798"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83242" y="2890393"/>
        <a:ext cx="29019" cy="5803"/>
      </dsp:txXfrm>
    </dsp:sp>
    <dsp:sp modelId="{42A310CA-96D6-417C-AA26-53DEAB273071}">
      <dsp:nvSpPr>
        <dsp:cNvPr id="0" name=""/>
        <dsp:cNvSpPr/>
      </dsp:nvSpPr>
      <dsp:spPr>
        <a:xfrm>
          <a:off x="1182" y="2136254"/>
          <a:ext cx="2523470" cy="151408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652" tIns="129795" rIns="123652" bIns="129795" numCol="1" spcCol="1270" anchor="ctr" anchorCtr="0">
          <a:noAutofit/>
        </a:bodyPr>
        <a:lstStyle/>
        <a:p>
          <a:pPr marL="0" lvl="0" indent="0" algn="ctr" defTabSz="977900">
            <a:lnSpc>
              <a:spcPct val="90000"/>
            </a:lnSpc>
            <a:spcBef>
              <a:spcPct val="0"/>
            </a:spcBef>
            <a:spcAft>
              <a:spcPct val="35000"/>
            </a:spcAft>
            <a:buNone/>
          </a:pPr>
          <a:r>
            <a:rPr lang="en-GB" sz="2200" b="1" i="0" kern="1200"/>
            <a:t>Step 3: Finding Nearest Neighbors</a:t>
          </a:r>
          <a:endParaRPr lang="en-US" sz="2200" kern="1200"/>
        </a:p>
      </dsp:txBody>
      <dsp:txXfrm>
        <a:off x="1182" y="2136254"/>
        <a:ext cx="2523470" cy="1514082"/>
      </dsp:txXfrm>
    </dsp:sp>
    <dsp:sp modelId="{17D2D466-CABE-4CE6-AE1F-BCDBC9BC19AB}">
      <dsp:nvSpPr>
        <dsp:cNvPr id="0" name=""/>
        <dsp:cNvSpPr/>
      </dsp:nvSpPr>
      <dsp:spPr>
        <a:xfrm>
          <a:off x="3105051" y="2136254"/>
          <a:ext cx="2523470" cy="151408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652" tIns="129795" rIns="123652" bIns="129795" numCol="1" spcCol="1270" anchor="ctr" anchorCtr="0">
          <a:noAutofit/>
        </a:bodyPr>
        <a:lstStyle/>
        <a:p>
          <a:pPr marL="0" lvl="0" indent="0" algn="ctr" defTabSz="977900">
            <a:lnSpc>
              <a:spcPct val="90000"/>
            </a:lnSpc>
            <a:spcBef>
              <a:spcPct val="0"/>
            </a:spcBef>
            <a:spcAft>
              <a:spcPct val="35000"/>
            </a:spcAft>
            <a:buNone/>
          </a:pPr>
          <a:r>
            <a:rPr lang="en-GB" sz="2200" b="1" i="0" kern="1200"/>
            <a:t>Step 4: Voting for Classification or Taking Average for Regression</a:t>
          </a:r>
          <a:endParaRPr lang="en-US" sz="2200" kern="1200"/>
        </a:p>
      </dsp:txBody>
      <dsp:txXfrm>
        <a:off x="3105051" y="2136254"/>
        <a:ext cx="2523470" cy="1514082"/>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0C1D5F-98A9-4291-AA91-6FDCB9AB4AA5}" type="datetimeFigureOut">
              <a:rPr lang="en-US" smtClean="0"/>
              <a:t>17-Apr-24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3CEB65-6FB3-4183-B221-7CAB2ED25541}" type="slidenum">
              <a:rPr lang="en-US" smtClean="0"/>
              <a:t>‹#›</a:t>
            </a:fld>
            <a:endParaRPr lang="en-US"/>
          </a:p>
        </p:txBody>
      </p:sp>
    </p:spTree>
    <p:extLst>
      <p:ext uri="{BB962C8B-B14F-4D97-AF65-F5344CB8AC3E}">
        <p14:creationId xmlns:p14="http://schemas.microsoft.com/office/powerpoint/2010/main" val="2013942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CEB65-6FB3-4183-B221-7CAB2ED25541}" type="slidenum">
              <a:rPr lang="en-US" smtClean="0"/>
              <a:t>17</a:t>
            </a:fld>
            <a:endParaRPr lang="en-US"/>
          </a:p>
        </p:txBody>
      </p:sp>
    </p:spTree>
    <p:extLst>
      <p:ext uri="{BB962C8B-B14F-4D97-AF65-F5344CB8AC3E}">
        <p14:creationId xmlns:p14="http://schemas.microsoft.com/office/powerpoint/2010/main" val="841697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CEB65-6FB3-4183-B221-7CAB2ED25541}" type="slidenum">
              <a:rPr lang="en-US" smtClean="0"/>
              <a:t>19</a:t>
            </a:fld>
            <a:endParaRPr lang="en-US"/>
          </a:p>
        </p:txBody>
      </p:sp>
    </p:spTree>
    <p:extLst>
      <p:ext uri="{BB962C8B-B14F-4D97-AF65-F5344CB8AC3E}">
        <p14:creationId xmlns:p14="http://schemas.microsoft.com/office/powerpoint/2010/main" val="2576342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1807E-058A-A5C0-2C02-0B8448E2844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1D06708-E7AC-3E1E-2FCB-7A4547F232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FE667BE-68D1-7606-DC0B-28C18547FF5A}"/>
              </a:ext>
            </a:extLst>
          </p:cNvPr>
          <p:cNvSpPr>
            <a:spLocks noGrp="1"/>
          </p:cNvSpPr>
          <p:nvPr>
            <p:ph type="dt" sz="half" idx="10"/>
          </p:nvPr>
        </p:nvSpPr>
        <p:spPr/>
        <p:txBody>
          <a:bodyPr/>
          <a:lstStyle/>
          <a:p>
            <a:fld id="{C722C620-FE3D-473F-94AD-3E1A2227E4B2}" type="datetimeFigureOut">
              <a:rPr lang="en-US" smtClean="0"/>
              <a:t>17-Apr-24</a:t>
            </a:fld>
            <a:endParaRPr lang="en-US"/>
          </a:p>
        </p:txBody>
      </p:sp>
      <p:sp>
        <p:nvSpPr>
          <p:cNvPr id="5" name="Footer Placeholder 4">
            <a:extLst>
              <a:ext uri="{FF2B5EF4-FFF2-40B4-BE49-F238E27FC236}">
                <a16:creationId xmlns:a16="http://schemas.microsoft.com/office/drawing/2014/main" id="{C6511CAB-461A-8D50-1720-CB88530EAC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4095AB-6A4D-8C60-6AF9-D376F6CF2823}"/>
              </a:ext>
            </a:extLst>
          </p:cNvPr>
          <p:cNvSpPr>
            <a:spLocks noGrp="1"/>
          </p:cNvSpPr>
          <p:nvPr>
            <p:ph type="sldNum" sz="quarter" idx="12"/>
          </p:nvPr>
        </p:nvSpPr>
        <p:spPr/>
        <p:txBody>
          <a:bodyPr/>
          <a:lstStyle/>
          <a:p>
            <a:fld id="{30E925D7-31FA-4492-8969-CBFAAEFFADE1}" type="slidenum">
              <a:rPr lang="en-US" smtClean="0"/>
              <a:t>‹#›</a:t>
            </a:fld>
            <a:endParaRPr lang="en-US"/>
          </a:p>
        </p:txBody>
      </p:sp>
    </p:spTree>
    <p:extLst>
      <p:ext uri="{BB962C8B-B14F-4D97-AF65-F5344CB8AC3E}">
        <p14:creationId xmlns:p14="http://schemas.microsoft.com/office/powerpoint/2010/main" val="2749293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651A5-179E-6B86-96F3-40DF57985B0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855EA86-CBBC-FEAB-8809-9799FC4C59A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E1D9182-952B-6FBB-5F63-32CD6710E042}"/>
              </a:ext>
            </a:extLst>
          </p:cNvPr>
          <p:cNvSpPr>
            <a:spLocks noGrp="1"/>
          </p:cNvSpPr>
          <p:nvPr>
            <p:ph type="dt" sz="half" idx="10"/>
          </p:nvPr>
        </p:nvSpPr>
        <p:spPr/>
        <p:txBody>
          <a:bodyPr/>
          <a:lstStyle/>
          <a:p>
            <a:fld id="{C722C620-FE3D-473F-94AD-3E1A2227E4B2}" type="datetimeFigureOut">
              <a:rPr lang="en-US" smtClean="0"/>
              <a:t>17-Apr-24</a:t>
            </a:fld>
            <a:endParaRPr lang="en-US"/>
          </a:p>
        </p:txBody>
      </p:sp>
      <p:sp>
        <p:nvSpPr>
          <p:cNvPr id="5" name="Footer Placeholder 4">
            <a:extLst>
              <a:ext uri="{FF2B5EF4-FFF2-40B4-BE49-F238E27FC236}">
                <a16:creationId xmlns:a16="http://schemas.microsoft.com/office/drawing/2014/main" id="{F6CBB8C6-3CB5-1817-5D1B-DFCD2AAD0D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72F23A-9B72-5658-5A85-48DF1C72DE76}"/>
              </a:ext>
            </a:extLst>
          </p:cNvPr>
          <p:cNvSpPr>
            <a:spLocks noGrp="1"/>
          </p:cNvSpPr>
          <p:nvPr>
            <p:ph type="sldNum" sz="quarter" idx="12"/>
          </p:nvPr>
        </p:nvSpPr>
        <p:spPr/>
        <p:txBody>
          <a:bodyPr/>
          <a:lstStyle/>
          <a:p>
            <a:fld id="{30E925D7-31FA-4492-8969-CBFAAEFFADE1}" type="slidenum">
              <a:rPr lang="en-US" smtClean="0"/>
              <a:t>‹#›</a:t>
            </a:fld>
            <a:endParaRPr lang="en-US"/>
          </a:p>
        </p:txBody>
      </p:sp>
    </p:spTree>
    <p:extLst>
      <p:ext uri="{BB962C8B-B14F-4D97-AF65-F5344CB8AC3E}">
        <p14:creationId xmlns:p14="http://schemas.microsoft.com/office/powerpoint/2010/main" val="399098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2B8E32-C5C4-B825-8238-7B71614FC60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D798C32-C78B-542F-4F29-959DAB9ED69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DEAD357-162E-786A-FEB6-8237CE7ED1B0}"/>
              </a:ext>
            </a:extLst>
          </p:cNvPr>
          <p:cNvSpPr>
            <a:spLocks noGrp="1"/>
          </p:cNvSpPr>
          <p:nvPr>
            <p:ph type="dt" sz="half" idx="10"/>
          </p:nvPr>
        </p:nvSpPr>
        <p:spPr/>
        <p:txBody>
          <a:bodyPr/>
          <a:lstStyle/>
          <a:p>
            <a:fld id="{C722C620-FE3D-473F-94AD-3E1A2227E4B2}" type="datetimeFigureOut">
              <a:rPr lang="en-US" smtClean="0"/>
              <a:t>17-Apr-24</a:t>
            </a:fld>
            <a:endParaRPr lang="en-US"/>
          </a:p>
        </p:txBody>
      </p:sp>
      <p:sp>
        <p:nvSpPr>
          <p:cNvPr id="5" name="Footer Placeholder 4">
            <a:extLst>
              <a:ext uri="{FF2B5EF4-FFF2-40B4-BE49-F238E27FC236}">
                <a16:creationId xmlns:a16="http://schemas.microsoft.com/office/drawing/2014/main" id="{EE007D80-4E80-BDBE-8A99-052C3C693B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86620-B98D-B1C0-9215-D44178FF3CAC}"/>
              </a:ext>
            </a:extLst>
          </p:cNvPr>
          <p:cNvSpPr>
            <a:spLocks noGrp="1"/>
          </p:cNvSpPr>
          <p:nvPr>
            <p:ph type="sldNum" sz="quarter" idx="12"/>
          </p:nvPr>
        </p:nvSpPr>
        <p:spPr/>
        <p:txBody>
          <a:bodyPr/>
          <a:lstStyle/>
          <a:p>
            <a:fld id="{30E925D7-31FA-4492-8969-CBFAAEFFADE1}" type="slidenum">
              <a:rPr lang="en-US" smtClean="0"/>
              <a:t>‹#›</a:t>
            </a:fld>
            <a:endParaRPr lang="en-US"/>
          </a:p>
        </p:txBody>
      </p:sp>
    </p:spTree>
    <p:extLst>
      <p:ext uri="{BB962C8B-B14F-4D97-AF65-F5344CB8AC3E}">
        <p14:creationId xmlns:p14="http://schemas.microsoft.com/office/powerpoint/2010/main" val="4103283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6ED17-D523-4E83-8551-1EED5CB5C0C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AB84D87-D471-48C6-5220-BAE221DC69E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EE01F22-D65B-D7AA-B06F-96A123A76C70}"/>
              </a:ext>
            </a:extLst>
          </p:cNvPr>
          <p:cNvSpPr>
            <a:spLocks noGrp="1"/>
          </p:cNvSpPr>
          <p:nvPr>
            <p:ph type="dt" sz="half" idx="10"/>
          </p:nvPr>
        </p:nvSpPr>
        <p:spPr/>
        <p:txBody>
          <a:bodyPr/>
          <a:lstStyle/>
          <a:p>
            <a:fld id="{C722C620-FE3D-473F-94AD-3E1A2227E4B2}" type="datetimeFigureOut">
              <a:rPr lang="en-US" smtClean="0"/>
              <a:t>17-Apr-24</a:t>
            </a:fld>
            <a:endParaRPr lang="en-US"/>
          </a:p>
        </p:txBody>
      </p:sp>
      <p:sp>
        <p:nvSpPr>
          <p:cNvPr id="5" name="Footer Placeholder 4">
            <a:extLst>
              <a:ext uri="{FF2B5EF4-FFF2-40B4-BE49-F238E27FC236}">
                <a16:creationId xmlns:a16="http://schemas.microsoft.com/office/drawing/2014/main" id="{C574F39C-8ABB-E0F0-843B-2A7A5868E3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8269E9-00A2-B842-13F4-3470C15B9812}"/>
              </a:ext>
            </a:extLst>
          </p:cNvPr>
          <p:cNvSpPr>
            <a:spLocks noGrp="1"/>
          </p:cNvSpPr>
          <p:nvPr>
            <p:ph type="sldNum" sz="quarter" idx="12"/>
          </p:nvPr>
        </p:nvSpPr>
        <p:spPr/>
        <p:txBody>
          <a:bodyPr/>
          <a:lstStyle/>
          <a:p>
            <a:fld id="{30E925D7-31FA-4492-8969-CBFAAEFFADE1}" type="slidenum">
              <a:rPr lang="en-US" smtClean="0"/>
              <a:t>‹#›</a:t>
            </a:fld>
            <a:endParaRPr lang="en-US"/>
          </a:p>
        </p:txBody>
      </p:sp>
    </p:spTree>
    <p:extLst>
      <p:ext uri="{BB962C8B-B14F-4D97-AF65-F5344CB8AC3E}">
        <p14:creationId xmlns:p14="http://schemas.microsoft.com/office/powerpoint/2010/main" val="2711884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32774-A632-E60C-5D0C-19E9223D48C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5B99FE9-AC62-835C-8DD4-2ED08634388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A1747B3-F539-9BC0-A3BE-DCB0E9F6E342}"/>
              </a:ext>
            </a:extLst>
          </p:cNvPr>
          <p:cNvSpPr>
            <a:spLocks noGrp="1"/>
          </p:cNvSpPr>
          <p:nvPr>
            <p:ph type="dt" sz="half" idx="10"/>
          </p:nvPr>
        </p:nvSpPr>
        <p:spPr/>
        <p:txBody>
          <a:bodyPr/>
          <a:lstStyle/>
          <a:p>
            <a:fld id="{C722C620-FE3D-473F-94AD-3E1A2227E4B2}" type="datetimeFigureOut">
              <a:rPr lang="en-US" smtClean="0"/>
              <a:t>17-Apr-24</a:t>
            </a:fld>
            <a:endParaRPr lang="en-US"/>
          </a:p>
        </p:txBody>
      </p:sp>
      <p:sp>
        <p:nvSpPr>
          <p:cNvPr id="5" name="Footer Placeholder 4">
            <a:extLst>
              <a:ext uri="{FF2B5EF4-FFF2-40B4-BE49-F238E27FC236}">
                <a16:creationId xmlns:a16="http://schemas.microsoft.com/office/drawing/2014/main" id="{676FD426-0A54-5E80-685F-7E80907BA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731E17-C49D-0648-E1EE-CD13A0406012}"/>
              </a:ext>
            </a:extLst>
          </p:cNvPr>
          <p:cNvSpPr>
            <a:spLocks noGrp="1"/>
          </p:cNvSpPr>
          <p:nvPr>
            <p:ph type="sldNum" sz="quarter" idx="12"/>
          </p:nvPr>
        </p:nvSpPr>
        <p:spPr/>
        <p:txBody>
          <a:bodyPr/>
          <a:lstStyle/>
          <a:p>
            <a:fld id="{30E925D7-31FA-4492-8969-CBFAAEFFADE1}" type="slidenum">
              <a:rPr lang="en-US" smtClean="0"/>
              <a:t>‹#›</a:t>
            </a:fld>
            <a:endParaRPr lang="en-US"/>
          </a:p>
        </p:txBody>
      </p:sp>
    </p:spTree>
    <p:extLst>
      <p:ext uri="{BB962C8B-B14F-4D97-AF65-F5344CB8AC3E}">
        <p14:creationId xmlns:p14="http://schemas.microsoft.com/office/powerpoint/2010/main" val="1895831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A983F-9462-177F-89BE-F24D162B7BB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9A64D91-0CD3-E098-766B-966AFFF58F8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3E34C0A-9936-A401-F17E-4A034D6A643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81A2AF2-FEB7-6422-C5F3-65E157155811}"/>
              </a:ext>
            </a:extLst>
          </p:cNvPr>
          <p:cNvSpPr>
            <a:spLocks noGrp="1"/>
          </p:cNvSpPr>
          <p:nvPr>
            <p:ph type="dt" sz="half" idx="10"/>
          </p:nvPr>
        </p:nvSpPr>
        <p:spPr/>
        <p:txBody>
          <a:bodyPr/>
          <a:lstStyle/>
          <a:p>
            <a:fld id="{C722C620-FE3D-473F-94AD-3E1A2227E4B2}" type="datetimeFigureOut">
              <a:rPr lang="en-US" smtClean="0"/>
              <a:t>17-Apr-24</a:t>
            </a:fld>
            <a:endParaRPr lang="en-US"/>
          </a:p>
        </p:txBody>
      </p:sp>
      <p:sp>
        <p:nvSpPr>
          <p:cNvPr id="6" name="Footer Placeholder 5">
            <a:extLst>
              <a:ext uri="{FF2B5EF4-FFF2-40B4-BE49-F238E27FC236}">
                <a16:creationId xmlns:a16="http://schemas.microsoft.com/office/drawing/2014/main" id="{65A4CF9F-9489-80F5-3F6E-9474123DDA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3CFDB7-F0CC-3040-2989-CC248BF563BF}"/>
              </a:ext>
            </a:extLst>
          </p:cNvPr>
          <p:cNvSpPr>
            <a:spLocks noGrp="1"/>
          </p:cNvSpPr>
          <p:nvPr>
            <p:ph type="sldNum" sz="quarter" idx="12"/>
          </p:nvPr>
        </p:nvSpPr>
        <p:spPr/>
        <p:txBody>
          <a:bodyPr/>
          <a:lstStyle/>
          <a:p>
            <a:fld id="{30E925D7-31FA-4492-8969-CBFAAEFFADE1}" type="slidenum">
              <a:rPr lang="en-US" smtClean="0"/>
              <a:t>‹#›</a:t>
            </a:fld>
            <a:endParaRPr lang="en-US"/>
          </a:p>
        </p:txBody>
      </p:sp>
    </p:spTree>
    <p:extLst>
      <p:ext uri="{BB962C8B-B14F-4D97-AF65-F5344CB8AC3E}">
        <p14:creationId xmlns:p14="http://schemas.microsoft.com/office/powerpoint/2010/main" val="742254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58A8E-75A9-31BB-78E4-8AC3729C170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222B982-CB13-047A-516B-BDECA0844C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A66E08F-1C20-2683-EC09-ADA911E61A1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37607EB-141E-D976-15D4-2C69F8F3C8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9CE0E1D-CA0E-FCE3-6908-019C5B1693E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4010B99-72BE-5790-2B27-89D661D72DA1}"/>
              </a:ext>
            </a:extLst>
          </p:cNvPr>
          <p:cNvSpPr>
            <a:spLocks noGrp="1"/>
          </p:cNvSpPr>
          <p:nvPr>
            <p:ph type="dt" sz="half" idx="10"/>
          </p:nvPr>
        </p:nvSpPr>
        <p:spPr/>
        <p:txBody>
          <a:bodyPr/>
          <a:lstStyle/>
          <a:p>
            <a:fld id="{C722C620-FE3D-473F-94AD-3E1A2227E4B2}" type="datetimeFigureOut">
              <a:rPr lang="en-US" smtClean="0"/>
              <a:t>17-Apr-24</a:t>
            </a:fld>
            <a:endParaRPr lang="en-US"/>
          </a:p>
        </p:txBody>
      </p:sp>
      <p:sp>
        <p:nvSpPr>
          <p:cNvPr id="8" name="Footer Placeholder 7">
            <a:extLst>
              <a:ext uri="{FF2B5EF4-FFF2-40B4-BE49-F238E27FC236}">
                <a16:creationId xmlns:a16="http://schemas.microsoft.com/office/drawing/2014/main" id="{7D4712F0-8202-0979-B12E-F542630BAC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1F58FC-E164-EB83-1BEE-1A1C5C07CC82}"/>
              </a:ext>
            </a:extLst>
          </p:cNvPr>
          <p:cNvSpPr>
            <a:spLocks noGrp="1"/>
          </p:cNvSpPr>
          <p:nvPr>
            <p:ph type="sldNum" sz="quarter" idx="12"/>
          </p:nvPr>
        </p:nvSpPr>
        <p:spPr/>
        <p:txBody>
          <a:bodyPr/>
          <a:lstStyle/>
          <a:p>
            <a:fld id="{30E925D7-31FA-4492-8969-CBFAAEFFADE1}" type="slidenum">
              <a:rPr lang="en-US" smtClean="0"/>
              <a:t>‹#›</a:t>
            </a:fld>
            <a:endParaRPr lang="en-US"/>
          </a:p>
        </p:txBody>
      </p:sp>
    </p:spTree>
    <p:extLst>
      <p:ext uri="{BB962C8B-B14F-4D97-AF65-F5344CB8AC3E}">
        <p14:creationId xmlns:p14="http://schemas.microsoft.com/office/powerpoint/2010/main" val="2960236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66928-1CBF-D9A9-E00C-E046B3BFCFD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0162E56-85F8-6766-6667-F582D3A50D69}"/>
              </a:ext>
            </a:extLst>
          </p:cNvPr>
          <p:cNvSpPr>
            <a:spLocks noGrp="1"/>
          </p:cNvSpPr>
          <p:nvPr>
            <p:ph type="dt" sz="half" idx="10"/>
          </p:nvPr>
        </p:nvSpPr>
        <p:spPr/>
        <p:txBody>
          <a:bodyPr/>
          <a:lstStyle/>
          <a:p>
            <a:fld id="{C722C620-FE3D-473F-94AD-3E1A2227E4B2}" type="datetimeFigureOut">
              <a:rPr lang="en-US" smtClean="0"/>
              <a:t>17-Apr-24</a:t>
            </a:fld>
            <a:endParaRPr lang="en-US"/>
          </a:p>
        </p:txBody>
      </p:sp>
      <p:sp>
        <p:nvSpPr>
          <p:cNvPr id="4" name="Footer Placeholder 3">
            <a:extLst>
              <a:ext uri="{FF2B5EF4-FFF2-40B4-BE49-F238E27FC236}">
                <a16:creationId xmlns:a16="http://schemas.microsoft.com/office/drawing/2014/main" id="{3828D858-062E-7B05-1BAA-956CAD8FE2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75DD9D-CFB5-DFF6-C7F5-46D0F9A502D7}"/>
              </a:ext>
            </a:extLst>
          </p:cNvPr>
          <p:cNvSpPr>
            <a:spLocks noGrp="1"/>
          </p:cNvSpPr>
          <p:nvPr>
            <p:ph type="sldNum" sz="quarter" idx="12"/>
          </p:nvPr>
        </p:nvSpPr>
        <p:spPr/>
        <p:txBody>
          <a:bodyPr/>
          <a:lstStyle/>
          <a:p>
            <a:fld id="{30E925D7-31FA-4492-8969-CBFAAEFFADE1}" type="slidenum">
              <a:rPr lang="en-US" smtClean="0"/>
              <a:t>‹#›</a:t>
            </a:fld>
            <a:endParaRPr lang="en-US"/>
          </a:p>
        </p:txBody>
      </p:sp>
    </p:spTree>
    <p:extLst>
      <p:ext uri="{BB962C8B-B14F-4D97-AF65-F5344CB8AC3E}">
        <p14:creationId xmlns:p14="http://schemas.microsoft.com/office/powerpoint/2010/main" val="1384823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75E4B9-709D-97E5-DF1F-488F3C6F4EF7}"/>
              </a:ext>
            </a:extLst>
          </p:cNvPr>
          <p:cNvSpPr>
            <a:spLocks noGrp="1"/>
          </p:cNvSpPr>
          <p:nvPr>
            <p:ph type="dt" sz="half" idx="10"/>
          </p:nvPr>
        </p:nvSpPr>
        <p:spPr/>
        <p:txBody>
          <a:bodyPr/>
          <a:lstStyle/>
          <a:p>
            <a:fld id="{C722C620-FE3D-473F-94AD-3E1A2227E4B2}" type="datetimeFigureOut">
              <a:rPr lang="en-US" smtClean="0"/>
              <a:t>17-Apr-24</a:t>
            </a:fld>
            <a:endParaRPr lang="en-US"/>
          </a:p>
        </p:txBody>
      </p:sp>
      <p:sp>
        <p:nvSpPr>
          <p:cNvPr id="3" name="Footer Placeholder 2">
            <a:extLst>
              <a:ext uri="{FF2B5EF4-FFF2-40B4-BE49-F238E27FC236}">
                <a16:creationId xmlns:a16="http://schemas.microsoft.com/office/drawing/2014/main" id="{C3997514-11B1-D0C6-4E7B-7DEC4C8DF4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1D9098-BD8F-4160-B8BE-CB4238EE7A94}"/>
              </a:ext>
            </a:extLst>
          </p:cNvPr>
          <p:cNvSpPr>
            <a:spLocks noGrp="1"/>
          </p:cNvSpPr>
          <p:nvPr>
            <p:ph type="sldNum" sz="quarter" idx="12"/>
          </p:nvPr>
        </p:nvSpPr>
        <p:spPr/>
        <p:txBody>
          <a:bodyPr/>
          <a:lstStyle/>
          <a:p>
            <a:fld id="{30E925D7-31FA-4492-8969-CBFAAEFFADE1}" type="slidenum">
              <a:rPr lang="en-US" smtClean="0"/>
              <a:t>‹#›</a:t>
            </a:fld>
            <a:endParaRPr lang="en-US"/>
          </a:p>
        </p:txBody>
      </p:sp>
    </p:spTree>
    <p:extLst>
      <p:ext uri="{BB962C8B-B14F-4D97-AF65-F5344CB8AC3E}">
        <p14:creationId xmlns:p14="http://schemas.microsoft.com/office/powerpoint/2010/main" val="2806369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18845-794A-2FE1-EEFB-25A78598869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82AA1B5-2C84-08B9-4F13-EDCF095725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8F8758D-92A8-E87B-1721-A91800CC75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40A9DD9-5FE9-45F7-BB49-7C6CF0BA82EB}"/>
              </a:ext>
            </a:extLst>
          </p:cNvPr>
          <p:cNvSpPr>
            <a:spLocks noGrp="1"/>
          </p:cNvSpPr>
          <p:nvPr>
            <p:ph type="dt" sz="half" idx="10"/>
          </p:nvPr>
        </p:nvSpPr>
        <p:spPr/>
        <p:txBody>
          <a:bodyPr/>
          <a:lstStyle/>
          <a:p>
            <a:fld id="{C722C620-FE3D-473F-94AD-3E1A2227E4B2}" type="datetimeFigureOut">
              <a:rPr lang="en-US" smtClean="0"/>
              <a:t>17-Apr-24</a:t>
            </a:fld>
            <a:endParaRPr lang="en-US"/>
          </a:p>
        </p:txBody>
      </p:sp>
      <p:sp>
        <p:nvSpPr>
          <p:cNvPr id="6" name="Footer Placeholder 5">
            <a:extLst>
              <a:ext uri="{FF2B5EF4-FFF2-40B4-BE49-F238E27FC236}">
                <a16:creationId xmlns:a16="http://schemas.microsoft.com/office/drawing/2014/main" id="{243F3F6F-47AD-A8B9-C662-FBCCEE4514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15EA5A-5BA4-E2AE-566E-33EB30D9980B}"/>
              </a:ext>
            </a:extLst>
          </p:cNvPr>
          <p:cNvSpPr>
            <a:spLocks noGrp="1"/>
          </p:cNvSpPr>
          <p:nvPr>
            <p:ph type="sldNum" sz="quarter" idx="12"/>
          </p:nvPr>
        </p:nvSpPr>
        <p:spPr/>
        <p:txBody>
          <a:bodyPr/>
          <a:lstStyle/>
          <a:p>
            <a:fld id="{30E925D7-31FA-4492-8969-CBFAAEFFADE1}" type="slidenum">
              <a:rPr lang="en-US" smtClean="0"/>
              <a:t>‹#›</a:t>
            </a:fld>
            <a:endParaRPr lang="en-US"/>
          </a:p>
        </p:txBody>
      </p:sp>
    </p:spTree>
    <p:extLst>
      <p:ext uri="{BB962C8B-B14F-4D97-AF65-F5344CB8AC3E}">
        <p14:creationId xmlns:p14="http://schemas.microsoft.com/office/powerpoint/2010/main" val="2142951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307AF-E81C-2114-49C9-9E23A5E24B5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DBF95D0-BB93-5D5E-8F8B-B75F4A67E7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CBA010-5EA8-CD08-1863-71F84EF386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2368A76-9F26-D695-9CF7-A602DFFC93BB}"/>
              </a:ext>
            </a:extLst>
          </p:cNvPr>
          <p:cNvSpPr>
            <a:spLocks noGrp="1"/>
          </p:cNvSpPr>
          <p:nvPr>
            <p:ph type="dt" sz="half" idx="10"/>
          </p:nvPr>
        </p:nvSpPr>
        <p:spPr/>
        <p:txBody>
          <a:bodyPr/>
          <a:lstStyle/>
          <a:p>
            <a:fld id="{C722C620-FE3D-473F-94AD-3E1A2227E4B2}" type="datetimeFigureOut">
              <a:rPr lang="en-US" smtClean="0"/>
              <a:t>17-Apr-24</a:t>
            </a:fld>
            <a:endParaRPr lang="en-US"/>
          </a:p>
        </p:txBody>
      </p:sp>
      <p:sp>
        <p:nvSpPr>
          <p:cNvPr id="6" name="Footer Placeholder 5">
            <a:extLst>
              <a:ext uri="{FF2B5EF4-FFF2-40B4-BE49-F238E27FC236}">
                <a16:creationId xmlns:a16="http://schemas.microsoft.com/office/drawing/2014/main" id="{CF3A21C6-C1B3-AC82-FAC1-6CB5127EA8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527962-1220-7874-CD2F-2424CCC832C1}"/>
              </a:ext>
            </a:extLst>
          </p:cNvPr>
          <p:cNvSpPr>
            <a:spLocks noGrp="1"/>
          </p:cNvSpPr>
          <p:nvPr>
            <p:ph type="sldNum" sz="quarter" idx="12"/>
          </p:nvPr>
        </p:nvSpPr>
        <p:spPr/>
        <p:txBody>
          <a:bodyPr/>
          <a:lstStyle/>
          <a:p>
            <a:fld id="{30E925D7-31FA-4492-8969-CBFAAEFFADE1}" type="slidenum">
              <a:rPr lang="en-US" smtClean="0"/>
              <a:t>‹#›</a:t>
            </a:fld>
            <a:endParaRPr lang="en-US"/>
          </a:p>
        </p:txBody>
      </p:sp>
    </p:spTree>
    <p:extLst>
      <p:ext uri="{BB962C8B-B14F-4D97-AF65-F5344CB8AC3E}">
        <p14:creationId xmlns:p14="http://schemas.microsoft.com/office/powerpoint/2010/main" val="3443447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613126-8246-56A0-9229-AE1AAD80E9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4877662-42F7-3CAC-4FC5-95074A6631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DEF384B-32AB-BBDD-546D-992B6AB36C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22C620-FE3D-473F-94AD-3E1A2227E4B2}" type="datetimeFigureOut">
              <a:rPr lang="en-US" smtClean="0"/>
              <a:t>17-Apr-24</a:t>
            </a:fld>
            <a:endParaRPr lang="en-US"/>
          </a:p>
        </p:txBody>
      </p:sp>
      <p:sp>
        <p:nvSpPr>
          <p:cNvPr id="5" name="Footer Placeholder 4">
            <a:extLst>
              <a:ext uri="{FF2B5EF4-FFF2-40B4-BE49-F238E27FC236}">
                <a16:creationId xmlns:a16="http://schemas.microsoft.com/office/drawing/2014/main" id="{A27AF61B-B384-34BD-0944-169504DB9A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28FFEF1-384F-A07A-B274-BF2A65EAA8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E925D7-31FA-4492-8969-CBFAAEFFADE1}" type="slidenum">
              <a:rPr lang="en-US" smtClean="0"/>
              <a:t>‹#›</a:t>
            </a:fld>
            <a:endParaRPr lang="en-US"/>
          </a:p>
        </p:txBody>
      </p:sp>
    </p:spTree>
    <p:extLst>
      <p:ext uri="{BB962C8B-B14F-4D97-AF65-F5344CB8AC3E}">
        <p14:creationId xmlns:p14="http://schemas.microsoft.com/office/powerpoint/2010/main" val="1696458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72606-695A-3558-E59E-91BB38B3C5EA}"/>
              </a:ext>
            </a:extLst>
          </p:cNvPr>
          <p:cNvSpPr>
            <a:spLocks noGrp="1"/>
          </p:cNvSpPr>
          <p:nvPr>
            <p:ph type="ctrTitle"/>
          </p:nvPr>
        </p:nvSpPr>
        <p:spPr/>
        <p:txBody>
          <a:bodyPr/>
          <a:lstStyle/>
          <a:p>
            <a:r>
              <a:rPr lang="en-IN" dirty="0"/>
              <a:t>Module 6</a:t>
            </a:r>
            <a:endParaRPr lang="en-US" dirty="0"/>
          </a:p>
        </p:txBody>
      </p:sp>
      <p:sp>
        <p:nvSpPr>
          <p:cNvPr id="3" name="Subtitle 2">
            <a:extLst>
              <a:ext uri="{FF2B5EF4-FFF2-40B4-BE49-F238E27FC236}">
                <a16:creationId xmlns:a16="http://schemas.microsoft.com/office/drawing/2014/main" id="{88645EE8-D940-E7FF-D719-C850B0101E2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48429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DC66D6-A32A-2F0B-04B3-E63642DEC7A3}"/>
              </a:ext>
            </a:extLst>
          </p:cNvPr>
          <p:cNvSpPr>
            <a:spLocks noGrp="1"/>
          </p:cNvSpPr>
          <p:nvPr>
            <p:ph type="title"/>
          </p:nvPr>
        </p:nvSpPr>
        <p:spPr>
          <a:xfrm>
            <a:off x="630936" y="640080"/>
            <a:ext cx="4818888" cy="1481328"/>
          </a:xfrm>
        </p:spPr>
        <p:txBody>
          <a:bodyPr anchor="b">
            <a:normAutofit/>
          </a:bodyPr>
          <a:lstStyle/>
          <a:p>
            <a:r>
              <a:rPr lang="en-GB" sz="4600"/>
              <a:t>How do you find the line of best fit?</a:t>
            </a:r>
            <a:endParaRPr lang="en-US" sz="4600"/>
          </a:p>
        </p:txBody>
      </p:sp>
      <p:sp>
        <p:nvSpPr>
          <p:cNvPr id="205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C679EF4-B1EE-28FA-06F3-F6FA7B992C63}"/>
              </a:ext>
            </a:extLst>
          </p:cNvPr>
          <p:cNvSpPr>
            <a:spLocks noGrp="1"/>
          </p:cNvSpPr>
          <p:nvPr>
            <p:ph idx="1"/>
          </p:nvPr>
        </p:nvSpPr>
        <p:spPr>
          <a:xfrm>
            <a:off x="483452" y="3477272"/>
            <a:ext cx="11177607" cy="3090475"/>
          </a:xfrm>
        </p:spPr>
        <p:txBody>
          <a:bodyPr anchor="t">
            <a:normAutofit/>
          </a:bodyPr>
          <a:lstStyle/>
          <a:p>
            <a:r>
              <a:rPr lang="en-GB" b="1" dirty="0">
                <a:solidFill>
                  <a:srgbClr val="FF0000"/>
                </a:solidFill>
                <a:latin typeface="Times New Roman" panose="02020603050405020304" pitchFamily="18" charset="0"/>
                <a:cs typeface="Times New Roman" panose="02020603050405020304" pitchFamily="18" charset="0"/>
              </a:rPr>
              <a:t>Gradient descent</a:t>
            </a:r>
            <a:r>
              <a:rPr lang="en-GB" dirty="0">
                <a:latin typeface="Times New Roman" panose="02020603050405020304" pitchFamily="18" charset="0"/>
                <a:cs typeface="Times New Roman" panose="02020603050405020304" pitchFamily="18" charset="0"/>
              </a:rPr>
              <a:t> is a tool to arrive at the line of best fit</a:t>
            </a:r>
          </a:p>
          <a:p>
            <a:r>
              <a:rPr lang="en-GB" b="0" i="0" dirty="0">
                <a:effectLst/>
                <a:highlight>
                  <a:srgbClr val="FFFFFF"/>
                </a:highlight>
                <a:latin typeface="Times New Roman" panose="02020603050405020304" pitchFamily="18" charset="0"/>
                <a:cs typeface="Times New Roman" panose="02020603050405020304" pitchFamily="18" charset="0"/>
              </a:rPr>
              <a:t>Start with a random line and then continue adjusting the slope and y-intercept of line little by little until you reach a local minimum, where the sum of squared errors is the smallest and additional tweaks does not produce better result. </a:t>
            </a:r>
          </a:p>
          <a:p>
            <a:r>
              <a:rPr lang="en-GB" b="0" i="0" dirty="0">
                <a:effectLst/>
                <a:highlight>
                  <a:srgbClr val="FFFFFF"/>
                </a:highlight>
                <a:latin typeface="Times New Roman" panose="02020603050405020304" pitchFamily="18" charset="0"/>
                <a:cs typeface="Times New Roman" panose="02020603050405020304" pitchFamily="18" charset="0"/>
              </a:rPr>
              <a:t>The size of each step is determined by parameter </a:t>
            </a:r>
            <a:r>
              <a:rPr lang="en-GB" b="1" i="0" dirty="0">
                <a:effectLst/>
                <a:highlight>
                  <a:srgbClr val="FFFFFF"/>
                </a:highlight>
                <a:latin typeface="Times New Roman" panose="02020603050405020304" pitchFamily="18" charset="0"/>
                <a:cs typeface="Times New Roman" panose="02020603050405020304" pitchFamily="18" charset="0"/>
              </a:rPr>
              <a:t>α</a:t>
            </a:r>
            <a:r>
              <a:rPr lang="en-GB" b="0" i="0" dirty="0">
                <a:effectLst/>
                <a:highlight>
                  <a:srgbClr val="FFFFFF"/>
                </a:highlight>
                <a:latin typeface="Times New Roman" panose="02020603050405020304" pitchFamily="18" charset="0"/>
                <a:cs typeface="Times New Roman" panose="02020603050405020304" pitchFamily="18" charset="0"/>
              </a:rPr>
              <a:t> known as </a:t>
            </a:r>
            <a:r>
              <a:rPr lang="en-GB" b="1" i="0" dirty="0">
                <a:effectLst/>
                <a:highlight>
                  <a:srgbClr val="FFFFFF"/>
                </a:highlight>
                <a:latin typeface="Times New Roman" panose="02020603050405020304" pitchFamily="18" charset="0"/>
                <a:cs typeface="Times New Roman" panose="02020603050405020304" pitchFamily="18" charset="0"/>
              </a:rPr>
              <a:t>Learning Rate</a:t>
            </a:r>
            <a:r>
              <a:rPr lang="en-GB" b="0" i="0" dirty="0">
                <a:effectLst/>
                <a:highlight>
                  <a:srgbClr val="FFFFFF"/>
                </a:highlight>
                <a:latin typeface="Times New Roman" panose="02020603050405020304" pitchFamily="18" charset="0"/>
                <a:cs typeface="Times New Roman" panose="02020603050405020304" pitchFamily="18" charset="0"/>
              </a:rPr>
              <a:t>. </a:t>
            </a:r>
          </a:p>
        </p:txBody>
      </p:sp>
      <p:pic>
        <p:nvPicPr>
          <p:cNvPr id="2050" name="Picture 2" descr="Understanding of Gradient Descent: Intuition and Implementation | by Rishi  | GoPenAI">
            <a:extLst>
              <a:ext uri="{FF2B5EF4-FFF2-40B4-BE49-F238E27FC236}">
                <a16:creationId xmlns:a16="http://schemas.microsoft.com/office/drawing/2014/main" id="{6D456515-BFA1-8FCE-AB5E-E48B9221F16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02170" y="146902"/>
            <a:ext cx="5458968" cy="3398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3684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Lightbox">
            <a:extLst>
              <a:ext uri="{FF2B5EF4-FFF2-40B4-BE49-F238E27FC236}">
                <a16:creationId xmlns:a16="http://schemas.microsoft.com/office/drawing/2014/main" id="{D2524BD4-0334-82C7-B5E4-0F22ED70164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6581" y="405314"/>
            <a:ext cx="3753288" cy="58190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f slope is +ve in Gradient Descent ">
            <a:extLst>
              <a:ext uri="{FF2B5EF4-FFF2-40B4-BE49-F238E27FC236}">
                <a16:creationId xmlns:a16="http://schemas.microsoft.com/office/drawing/2014/main" id="{E280ED25-E35F-0AE0-BA0E-471D19B072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5780" y="206478"/>
            <a:ext cx="3057525" cy="2590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86934F5-FC37-9DA7-A1F7-2B7BEE44B74E}"/>
              </a:ext>
            </a:extLst>
          </p:cNvPr>
          <p:cNvPicPr>
            <a:picLocks noChangeAspect="1"/>
          </p:cNvPicPr>
          <p:nvPr/>
        </p:nvPicPr>
        <p:blipFill>
          <a:blip r:embed="rId4"/>
          <a:stretch>
            <a:fillRect/>
          </a:stretch>
        </p:blipFill>
        <p:spPr>
          <a:xfrm>
            <a:off x="5533399" y="143414"/>
            <a:ext cx="3038475" cy="2619375"/>
          </a:xfrm>
          <a:prstGeom prst="rect">
            <a:avLst/>
          </a:prstGeom>
        </p:spPr>
      </p:pic>
      <p:pic>
        <p:nvPicPr>
          <p:cNvPr id="6" name="Picture 5">
            <a:extLst>
              <a:ext uri="{FF2B5EF4-FFF2-40B4-BE49-F238E27FC236}">
                <a16:creationId xmlns:a16="http://schemas.microsoft.com/office/drawing/2014/main" id="{3E98F939-7B8F-3252-291D-55E97EAE7298}"/>
              </a:ext>
            </a:extLst>
          </p:cNvPr>
          <p:cNvPicPr>
            <a:picLocks noChangeAspect="1"/>
          </p:cNvPicPr>
          <p:nvPr/>
        </p:nvPicPr>
        <p:blipFill>
          <a:blip r:embed="rId5"/>
          <a:stretch>
            <a:fillRect/>
          </a:stretch>
        </p:blipFill>
        <p:spPr>
          <a:xfrm>
            <a:off x="5533399" y="3789177"/>
            <a:ext cx="2286000" cy="1990725"/>
          </a:xfrm>
          <a:prstGeom prst="rect">
            <a:avLst/>
          </a:prstGeom>
        </p:spPr>
      </p:pic>
      <p:pic>
        <p:nvPicPr>
          <p:cNvPr id="1032" name="Picture 8">
            <a:extLst>
              <a:ext uri="{FF2B5EF4-FFF2-40B4-BE49-F238E27FC236}">
                <a16:creationId xmlns:a16="http://schemas.microsoft.com/office/drawing/2014/main" id="{13E6EC29-41FD-661E-33C5-B0CEF59CC0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41173" y="3836802"/>
            <a:ext cx="2247900" cy="19431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BD6E423-3DCC-2899-BF1C-F9CC1DF9D4ED}"/>
              </a:ext>
            </a:extLst>
          </p:cNvPr>
          <p:cNvSpPr txBox="1"/>
          <p:nvPr/>
        </p:nvSpPr>
        <p:spPr>
          <a:xfrm>
            <a:off x="8268540" y="2759248"/>
            <a:ext cx="3728671" cy="369332"/>
          </a:xfrm>
          <a:prstGeom prst="rect">
            <a:avLst/>
          </a:prstGeom>
          <a:noFill/>
        </p:spPr>
        <p:txBody>
          <a:bodyPr wrap="square">
            <a:spAutoFit/>
          </a:bodyPr>
          <a:lstStyle/>
          <a:p>
            <a:r>
              <a:rPr lang="en-GB" b="1" dirty="0"/>
              <a:t>If slope is +</a:t>
            </a:r>
            <a:r>
              <a:rPr lang="en-GB" b="1" dirty="0" err="1"/>
              <a:t>ve</a:t>
            </a:r>
            <a:r>
              <a:rPr lang="en-GB" b="1" dirty="0"/>
              <a:t> : </a:t>
            </a:r>
            <a:r>
              <a:rPr lang="en-GB" b="1" dirty="0" err="1"/>
              <a:t>θj</a:t>
            </a:r>
            <a:r>
              <a:rPr lang="en-GB" b="1" dirty="0"/>
              <a:t> = </a:t>
            </a:r>
            <a:r>
              <a:rPr lang="en-GB" b="1" dirty="0" err="1"/>
              <a:t>θj</a:t>
            </a:r>
            <a:r>
              <a:rPr lang="en-GB" b="1" dirty="0"/>
              <a:t> – (+</a:t>
            </a:r>
            <a:r>
              <a:rPr lang="en-GB" b="1" dirty="0" err="1"/>
              <a:t>ve</a:t>
            </a:r>
            <a:r>
              <a:rPr lang="en-GB" b="1" dirty="0"/>
              <a:t> value)</a:t>
            </a:r>
          </a:p>
        </p:txBody>
      </p:sp>
      <p:sp>
        <p:nvSpPr>
          <p:cNvPr id="9" name="TextBox 8">
            <a:extLst>
              <a:ext uri="{FF2B5EF4-FFF2-40B4-BE49-F238E27FC236}">
                <a16:creationId xmlns:a16="http://schemas.microsoft.com/office/drawing/2014/main" id="{E2492F53-0C2D-0D20-9FF6-42B90A5C7627}"/>
              </a:ext>
            </a:extLst>
          </p:cNvPr>
          <p:cNvSpPr txBox="1"/>
          <p:nvPr/>
        </p:nvSpPr>
        <p:spPr>
          <a:xfrm>
            <a:off x="4674819" y="2668509"/>
            <a:ext cx="3593721" cy="369332"/>
          </a:xfrm>
          <a:prstGeom prst="rect">
            <a:avLst/>
          </a:prstGeom>
          <a:noFill/>
        </p:spPr>
        <p:txBody>
          <a:bodyPr wrap="square">
            <a:spAutoFit/>
          </a:bodyPr>
          <a:lstStyle/>
          <a:p>
            <a:r>
              <a:rPr lang="en-GB" b="1" dirty="0"/>
              <a:t>If slope is -</a:t>
            </a:r>
            <a:r>
              <a:rPr lang="en-GB" b="1" dirty="0" err="1"/>
              <a:t>ve</a:t>
            </a:r>
            <a:r>
              <a:rPr lang="en-GB" b="1" dirty="0"/>
              <a:t> : </a:t>
            </a:r>
            <a:r>
              <a:rPr lang="en-GB" b="1" dirty="0" err="1"/>
              <a:t>θj</a:t>
            </a:r>
            <a:r>
              <a:rPr lang="en-GB" b="1" dirty="0"/>
              <a:t> = </a:t>
            </a:r>
            <a:r>
              <a:rPr lang="en-GB" b="1" dirty="0" err="1"/>
              <a:t>θj</a:t>
            </a:r>
            <a:r>
              <a:rPr lang="en-GB" b="1" dirty="0"/>
              <a:t> – (-</a:t>
            </a:r>
            <a:r>
              <a:rPr lang="en-GB" b="1" dirty="0" err="1"/>
              <a:t>ve</a:t>
            </a:r>
            <a:r>
              <a:rPr lang="en-GB" b="1" dirty="0"/>
              <a:t> value)</a:t>
            </a:r>
          </a:p>
        </p:txBody>
      </p:sp>
      <p:sp>
        <p:nvSpPr>
          <p:cNvPr id="11" name="TextBox 10">
            <a:extLst>
              <a:ext uri="{FF2B5EF4-FFF2-40B4-BE49-F238E27FC236}">
                <a16:creationId xmlns:a16="http://schemas.microsoft.com/office/drawing/2014/main" id="{19D4E59D-D833-BFE4-E839-F8F86EF237EF}"/>
              </a:ext>
            </a:extLst>
          </p:cNvPr>
          <p:cNvSpPr txBox="1"/>
          <p:nvPr/>
        </p:nvSpPr>
        <p:spPr>
          <a:xfrm>
            <a:off x="5220540" y="5855034"/>
            <a:ext cx="3535240" cy="369332"/>
          </a:xfrm>
          <a:prstGeom prst="rect">
            <a:avLst/>
          </a:prstGeom>
          <a:noFill/>
        </p:spPr>
        <p:txBody>
          <a:bodyPr wrap="square">
            <a:spAutoFit/>
          </a:bodyPr>
          <a:lstStyle/>
          <a:p>
            <a:r>
              <a:rPr lang="en-GB" b="1" dirty="0"/>
              <a:t>choose α to be very large</a:t>
            </a:r>
            <a:endParaRPr lang="en-US" b="1" dirty="0"/>
          </a:p>
        </p:txBody>
      </p:sp>
      <p:sp>
        <p:nvSpPr>
          <p:cNvPr id="12" name="TextBox 11">
            <a:extLst>
              <a:ext uri="{FF2B5EF4-FFF2-40B4-BE49-F238E27FC236}">
                <a16:creationId xmlns:a16="http://schemas.microsoft.com/office/drawing/2014/main" id="{2603BF38-AAC9-6CDB-EA84-B10303B36DC6}"/>
              </a:ext>
            </a:extLst>
          </p:cNvPr>
          <p:cNvSpPr txBox="1"/>
          <p:nvPr/>
        </p:nvSpPr>
        <p:spPr>
          <a:xfrm>
            <a:off x="8516922" y="5930166"/>
            <a:ext cx="3535240" cy="369332"/>
          </a:xfrm>
          <a:prstGeom prst="rect">
            <a:avLst/>
          </a:prstGeom>
          <a:noFill/>
        </p:spPr>
        <p:txBody>
          <a:bodyPr wrap="square">
            <a:spAutoFit/>
          </a:bodyPr>
          <a:lstStyle/>
          <a:p>
            <a:r>
              <a:rPr lang="en-GB" b="1" dirty="0"/>
              <a:t>choose α to be very small</a:t>
            </a:r>
            <a:endParaRPr lang="en-US" b="1" dirty="0"/>
          </a:p>
        </p:txBody>
      </p:sp>
    </p:spTree>
    <p:extLst>
      <p:ext uri="{BB962C8B-B14F-4D97-AF65-F5344CB8AC3E}">
        <p14:creationId xmlns:p14="http://schemas.microsoft.com/office/powerpoint/2010/main" val="1248678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Lightbox">
            <a:extLst>
              <a:ext uri="{FF2B5EF4-FFF2-40B4-BE49-F238E27FC236}">
                <a16:creationId xmlns:a16="http://schemas.microsoft.com/office/drawing/2014/main" id="{F7563DB0-0B6B-37E5-7DE5-46453DEEB57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6213"/>
          <a:stretch/>
        </p:blipFill>
        <p:spPr bwMode="auto">
          <a:xfrm>
            <a:off x="8357420" y="110347"/>
            <a:ext cx="3753288" cy="138415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Lightbox">
            <a:extLst>
              <a:ext uri="{FF2B5EF4-FFF2-40B4-BE49-F238E27FC236}">
                <a16:creationId xmlns:a16="http://schemas.microsoft.com/office/drawing/2014/main" id="{82473B55-FAC1-48BD-E224-F1EDB418CF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431" t="85966"/>
          <a:stretch/>
        </p:blipFill>
        <p:spPr bwMode="auto">
          <a:xfrm>
            <a:off x="8711381" y="1494504"/>
            <a:ext cx="3399327" cy="81662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F2F3F6ED-26C4-6505-14D1-A1E9E254D61E}"/>
              </a:ext>
            </a:extLst>
          </p:cNvPr>
          <p:cNvGraphicFramePr>
            <a:graphicFrameLocks noGrp="1"/>
          </p:cNvGraphicFramePr>
          <p:nvPr>
            <p:extLst>
              <p:ext uri="{D42A27DB-BD31-4B8C-83A1-F6EECF244321}">
                <p14:modId xmlns:p14="http://schemas.microsoft.com/office/powerpoint/2010/main" val="216364346"/>
              </p:ext>
            </p:extLst>
          </p:nvPr>
        </p:nvGraphicFramePr>
        <p:xfrm>
          <a:off x="598450" y="260064"/>
          <a:ext cx="5764340" cy="2468880"/>
        </p:xfrm>
        <a:graphic>
          <a:graphicData uri="http://schemas.openxmlformats.org/drawingml/2006/table">
            <a:tbl>
              <a:tblPr/>
              <a:tblGrid>
                <a:gridCol w="1152868">
                  <a:extLst>
                    <a:ext uri="{9D8B030D-6E8A-4147-A177-3AD203B41FA5}">
                      <a16:colId xmlns:a16="http://schemas.microsoft.com/office/drawing/2014/main" val="2394334297"/>
                    </a:ext>
                  </a:extLst>
                </a:gridCol>
                <a:gridCol w="1152868">
                  <a:extLst>
                    <a:ext uri="{9D8B030D-6E8A-4147-A177-3AD203B41FA5}">
                      <a16:colId xmlns:a16="http://schemas.microsoft.com/office/drawing/2014/main" val="1050947420"/>
                    </a:ext>
                  </a:extLst>
                </a:gridCol>
                <a:gridCol w="1152868">
                  <a:extLst>
                    <a:ext uri="{9D8B030D-6E8A-4147-A177-3AD203B41FA5}">
                      <a16:colId xmlns:a16="http://schemas.microsoft.com/office/drawing/2014/main" val="4218924448"/>
                    </a:ext>
                  </a:extLst>
                </a:gridCol>
                <a:gridCol w="1152868">
                  <a:extLst>
                    <a:ext uri="{9D8B030D-6E8A-4147-A177-3AD203B41FA5}">
                      <a16:colId xmlns:a16="http://schemas.microsoft.com/office/drawing/2014/main" val="1650847229"/>
                    </a:ext>
                  </a:extLst>
                </a:gridCol>
                <a:gridCol w="1152868">
                  <a:extLst>
                    <a:ext uri="{9D8B030D-6E8A-4147-A177-3AD203B41FA5}">
                      <a16:colId xmlns:a16="http://schemas.microsoft.com/office/drawing/2014/main" val="2952344969"/>
                    </a:ext>
                  </a:extLst>
                </a:gridCol>
              </a:tblGrid>
              <a:tr h="0">
                <a:tc>
                  <a:txBody>
                    <a:bodyPr/>
                    <a:lstStyle/>
                    <a:p>
                      <a:pPr algn="ctr"/>
                      <a:r>
                        <a:rPr lang="en-US" b="1">
                          <a:effectLst/>
                        </a:rPr>
                        <a:t>Subject ID</a:t>
                      </a:r>
                    </a:p>
                  </a:txBody>
                  <a:tcPr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ctr"/>
                      <a:r>
                        <a:rPr lang="en-US" b="1">
                          <a:effectLst/>
                        </a:rPr>
                        <a:t>Diet Score</a:t>
                      </a:r>
                    </a:p>
                  </a:txBody>
                  <a:tcPr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ctr"/>
                      <a:r>
                        <a:rPr lang="en-US" b="1">
                          <a:effectLst/>
                        </a:rPr>
                        <a:t>Male</a:t>
                      </a:r>
                    </a:p>
                  </a:txBody>
                  <a:tcPr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ctr"/>
                      <a:r>
                        <a:rPr lang="en-US" b="1">
                          <a:effectLst/>
                        </a:rPr>
                        <a:t>Age&gt;20</a:t>
                      </a:r>
                    </a:p>
                  </a:txBody>
                  <a:tcPr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ctr"/>
                      <a:r>
                        <a:rPr lang="en-US" b="1" dirty="0">
                          <a:solidFill>
                            <a:srgbClr val="FF0000"/>
                          </a:solidFill>
                          <a:effectLst/>
                        </a:rPr>
                        <a:t>BMI</a:t>
                      </a:r>
                    </a:p>
                  </a:txBody>
                  <a:tcPr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239479688"/>
                  </a:ext>
                </a:extLst>
              </a:tr>
              <a:tr h="0">
                <a:tc>
                  <a:txBody>
                    <a:bodyPr/>
                    <a:lstStyle/>
                    <a:p>
                      <a:pPr algn="ctr"/>
                      <a:r>
                        <a:rPr lang="en-US" b="1">
                          <a:effectLst/>
                        </a:rPr>
                        <a:t>A</a:t>
                      </a:r>
                    </a:p>
                  </a:txBody>
                  <a:tcPr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ctr"/>
                      <a:r>
                        <a:rPr lang="en-US" b="0">
                          <a:effectLst/>
                        </a:rPr>
                        <a:t>4</a:t>
                      </a:r>
                    </a:p>
                  </a:txBody>
                  <a:tcPr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ctr"/>
                      <a:r>
                        <a:rPr lang="en-US" b="0">
                          <a:effectLst/>
                        </a:rPr>
                        <a:t>0</a:t>
                      </a:r>
                    </a:p>
                  </a:txBody>
                  <a:tcPr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ctr"/>
                      <a:r>
                        <a:rPr lang="en-US" b="0">
                          <a:effectLst/>
                        </a:rPr>
                        <a:t>1</a:t>
                      </a:r>
                    </a:p>
                  </a:txBody>
                  <a:tcPr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ctr"/>
                      <a:r>
                        <a:rPr lang="en-US" b="0">
                          <a:effectLst/>
                        </a:rPr>
                        <a:t>27</a:t>
                      </a:r>
                    </a:p>
                  </a:txBody>
                  <a:tcPr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3725741784"/>
                  </a:ext>
                </a:extLst>
              </a:tr>
              <a:tr h="0">
                <a:tc>
                  <a:txBody>
                    <a:bodyPr/>
                    <a:lstStyle/>
                    <a:p>
                      <a:pPr algn="ctr"/>
                      <a:r>
                        <a:rPr lang="en-US" b="1">
                          <a:effectLst/>
                        </a:rPr>
                        <a:t>B</a:t>
                      </a:r>
                    </a:p>
                  </a:txBody>
                  <a:tcPr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ctr"/>
                      <a:r>
                        <a:rPr lang="en-US" b="0">
                          <a:effectLst/>
                        </a:rPr>
                        <a:t>7</a:t>
                      </a:r>
                    </a:p>
                  </a:txBody>
                  <a:tcPr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ctr"/>
                      <a:r>
                        <a:rPr lang="en-US" b="0">
                          <a:effectLst/>
                        </a:rPr>
                        <a:t>1</a:t>
                      </a:r>
                    </a:p>
                  </a:txBody>
                  <a:tcPr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ctr"/>
                      <a:r>
                        <a:rPr lang="en-US" b="0">
                          <a:effectLst/>
                        </a:rPr>
                        <a:t>1</a:t>
                      </a:r>
                    </a:p>
                  </a:txBody>
                  <a:tcPr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ctr"/>
                      <a:r>
                        <a:rPr lang="en-US" b="0">
                          <a:effectLst/>
                        </a:rPr>
                        <a:t>29</a:t>
                      </a:r>
                    </a:p>
                  </a:txBody>
                  <a:tcPr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672927644"/>
                  </a:ext>
                </a:extLst>
              </a:tr>
              <a:tr h="0">
                <a:tc>
                  <a:txBody>
                    <a:bodyPr/>
                    <a:lstStyle/>
                    <a:p>
                      <a:pPr algn="ctr"/>
                      <a:r>
                        <a:rPr lang="en-US" b="1">
                          <a:effectLst/>
                        </a:rPr>
                        <a:t>C</a:t>
                      </a:r>
                    </a:p>
                  </a:txBody>
                  <a:tcPr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ctr"/>
                      <a:r>
                        <a:rPr lang="en-US" b="0">
                          <a:effectLst/>
                        </a:rPr>
                        <a:t>6</a:t>
                      </a:r>
                    </a:p>
                  </a:txBody>
                  <a:tcPr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ctr"/>
                      <a:r>
                        <a:rPr lang="en-US" b="0">
                          <a:effectLst/>
                        </a:rPr>
                        <a:t>1</a:t>
                      </a:r>
                    </a:p>
                  </a:txBody>
                  <a:tcPr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ctr"/>
                      <a:r>
                        <a:rPr lang="en-US" b="0">
                          <a:effectLst/>
                        </a:rPr>
                        <a:t>0</a:t>
                      </a:r>
                    </a:p>
                  </a:txBody>
                  <a:tcPr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ctr"/>
                      <a:r>
                        <a:rPr lang="en-US" b="0">
                          <a:effectLst/>
                        </a:rPr>
                        <a:t>23</a:t>
                      </a:r>
                    </a:p>
                  </a:txBody>
                  <a:tcPr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206951487"/>
                  </a:ext>
                </a:extLst>
              </a:tr>
              <a:tr h="0">
                <a:tc>
                  <a:txBody>
                    <a:bodyPr/>
                    <a:lstStyle/>
                    <a:p>
                      <a:pPr algn="ctr"/>
                      <a:r>
                        <a:rPr lang="en-US" b="1">
                          <a:effectLst/>
                        </a:rPr>
                        <a:t>D</a:t>
                      </a:r>
                    </a:p>
                  </a:txBody>
                  <a:tcPr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ctr"/>
                      <a:r>
                        <a:rPr lang="en-US" b="0">
                          <a:effectLst/>
                        </a:rPr>
                        <a:t>2</a:t>
                      </a:r>
                    </a:p>
                  </a:txBody>
                  <a:tcPr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ctr"/>
                      <a:r>
                        <a:rPr lang="en-US" b="0" dirty="0">
                          <a:effectLst/>
                        </a:rPr>
                        <a:t>0</a:t>
                      </a:r>
                    </a:p>
                  </a:txBody>
                  <a:tcPr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ctr"/>
                      <a:r>
                        <a:rPr lang="en-US" b="0">
                          <a:effectLst/>
                        </a:rPr>
                        <a:t>0</a:t>
                      </a:r>
                    </a:p>
                  </a:txBody>
                  <a:tcPr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ctr"/>
                      <a:r>
                        <a:rPr lang="en-US" b="0">
                          <a:effectLst/>
                        </a:rPr>
                        <a:t>20</a:t>
                      </a:r>
                    </a:p>
                  </a:txBody>
                  <a:tcPr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951177125"/>
                  </a:ext>
                </a:extLst>
              </a:tr>
              <a:tr h="0">
                <a:tc>
                  <a:txBody>
                    <a:bodyPr/>
                    <a:lstStyle/>
                    <a:p>
                      <a:pPr algn="ctr"/>
                      <a:r>
                        <a:rPr lang="en-US" b="1">
                          <a:effectLst/>
                        </a:rPr>
                        <a:t>E</a:t>
                      </a:r>
                    </a:p>
                  </a:txBody>
                  <a:tcPr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ctr"/>
                      <a:r>
                        <a:rPr lang="en-US" b="0">
                          <a:effectLst/>
                        </a:rPr>
                        <a:t>3</a:t>
                      </a:r>
                    </a:p>
                  </a:txBody>
                  <a:tcPr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ctr"/>
                      <a:r>
                        <a:rPr lang="en-US" b="0">
                          <a:effectLst/>
                        </a:rPr>
                        <a:t>0</a:t>
                      </a:r>
                    </a:p>
                  </a:txBody>
                  <a:tcPr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ctr"/>
                      <a:r>
                        <a:rPr lang="en-US" b="0">
                          <a:effectLst/>
                        </a:rPr>
                        <a:t>1</a:t>
                      </a:r>
                    </a:p>
                  </a:txBody>
                  <a:tcPr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pPr algn="ctr"/>
                      <a:r>
                        <a:rPr lang="en-US" b="0" dirty="0">
                          <a:effectLst/>
                        </a:rPr>
                        <a:t>21</a:t>
                      </a:r>
                    </a:p>
                  </a:txBody>
                  <a:tcPr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4152824376"/>
                  </a:ext>
                </a:extLst>
              </a:tr>
            </a:tbl>
          </a:graphicData>
        </a:graphic>
      </p:graphicFrame>
    </p:spTree>
    <p:extLst>
      <p:ext uri="{BB962C8B-B14F-4D97-AF65-F5344CB8AC3E}">
        <p14:creationId xmlns:p14="http://schemas.microsoft.com/office/powerpoint/2010/main" val="2038567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Regression Analysis in Machine learning">
            <a:extLst>
              <a:ext uri="{FF2B5EF4-FFF2-40B4-BE49-F238E27FC236}">
                <a16:creationId xmlns:a16="http://schemas.microsoft.com/office/drawing/2014/main" id="{046BBE27-328C-3872-86D0-61A579C3AE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6669" y="2964862"/>
            <a:ext cx="5781870" cy="346912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CF5653B-85B6-E197-458C-DF55DA273B06}"/>
              </a:ext>
            </a:extLst>
          </p:cNvPr>
          <p:cNvSpPr>
            <a:spLocks noGrp="1"/>
          </p:cNvSpPr>
          <p:nvPr>
            <p:ph type="title"/>
          </p:nvPr>
        </p:nvSpPr>
        <p:spPr>
          <a:xfrm>
            <a:off x="838200" y="178313"/>
            <a:ext cx="6359013" cy="863906"/>
          </a:xfrm>
        </p:spPr>
        <p:txBody>
          <a:bodyPr>
            <a:normAutofit/>
          </a:bodyPr>
          <a:lstStyle/>
          <a:p>
            <a:pPr algn="ctr"/>
            <a:r>
              <a:rPr lang="en-US" dirty="0"/>
              <a:t>Logistic Regression</a:t>
            </a:r>
          </a:p>
        </p:txBody>
      </p:sp>
      <p:sp>
        <p:nvSpPr>
          <p:cNvPr id="3" name="Content Placeholder 2">
            <a:extLst>
              <a:ext uri="{FF2B5EF4-FFF2-40B4-BE49-F238E27FC236}">
                <a16:creationId xmlns:a16="http://schemas.microsoft.com/office/drawing/2014/main" id="{D78ED296-F395-0682-96BD-FA9638E39D6E}"/>
              </a:ext>
            </a:extLst>
          </p:cNvPr>
          <p:cNvSpPr>
            <a:spLocks noGrp="1"/>
          </p:cNvSpPr>
          <p:nvPr>
            <p:ph idx="1"/>
          </p:nvPr>
        </p:nvSpPr>
        <p:spPr>
          <a:xfrm>
            <a:off x="280060" y="1140542"/>
            <a:ext cx="6917153" cy="5016757"/>
          </a:xfrm>
        </p:spPr>
        <p:txBody>
          <a:bodyPr>
            <a:noAutofit/>
          </a:bodyPr>
          <a:lstStyle/>
          <a:p>
            <a:r>
              <a:rPr lang="en-GB" sz="2300" dirty="0"/>
              <a:t>Supervised</a:t>
            </a:r>
          </a:p>
          <a:p>
            <a:r>
              <a:rPr lang="en-GB" sz="2300" dirty="0"/>
              <a:t>For Classification problems</a:t>
            </a:r>
          </a:p>
          <a:p>
            <a:r>
              <a:rPr lang="en-GB" sz="2300" dirty="0"/>
              <a:t>Works with the categorical variable such as 0 or 1, Yes or No, True or False, Spam or not spam, etc.</a:t>
            </a:r>
          </a:p>
          <a:p>
            <a:r>
              <a:rPr lang="en-GB" sz="2300" dirty="0"/>
              <a:t>Works on the concept of probability.</a:t>
            </a:r>
          </a:p>
          <a:p>
            <a:r>
              <a:rPr lang="en-GB" sz="2300" b="0" i="0" dirty="0">
                <a:solidFill>
                  <a:srgbClr val="0D0D0D"/>
                </a:solidFill>
                <a:effectLst/>
                <a:highlight>
                  <a:srgbClr val="FFFFFF"/>
                </a:highlight>
                <a:latin typeface="Söhne"/>
              </a:rPr>
              <a:t>Update the parameters </a:t>
            </a:r>
            <a:r>
              <a:rPr lang="en-GB" sz="2300" b="0" i="0" dirty="0">
                <a:solidFill>
                  <a:srgbClr val="0D0D0D"/>
                </a:solidFill>
                <a:effectLst/>
                <a:highlight>
                  <a:srgbClr val="FFFFFF"/>
                </a:highlight>
                <a:latin typeface="KaTeX_Main"/>
              </a:rPr>
              <a:t>b0​</a:t>
            </a:r>
            <a:r>
              <a:rPr lang="en-GB" sz="2300" b="0" i="0" dirty="0">
                <a:solidFill>
                  <a:srgbClr val="0D0D0D"/>
                </a:solidFill>
                <a:effectLst/>
                <a:highlight>
                  <a:srgbClr val="FFFFFF"/>
                </a:highlight>
                <a:latin typeface="Söhne"/>
              </a:rPr>
              <a:t> and b1 to better fit the data. </a:t>
            </a:r>
          </a:p>
          <a:p>
            <a:r>
              <a:rPr lang="en-GB" sz="2300" b="0" i="0" dirty="0">
                <a:solidFill>
                  <a:srgbClr val="0D0D0D"/>
                </a:solidFill>
                <a:effectLst/>
                <a:highlight>
                  <a:srgbClr val="FFFFFF"/>
                </a:highlight>
                <a:latin typeface="Söhne"/>
              </a:rPr>
              <a:t>Use gradient descent or other optimization techniques to iteratively update the parameters until convergence.</a:t>
            </a:r>
            <a:endParaRPr lang="en-GB" sz="2300" dirty="0"/>
          </a:p>
          <a:p>
            <a:pPr algn="just"/>
            <a:r>
              <a:rPr lang="en-GB" sz="2300" b="0" i="0" dirty="0">
                <a:solidFill>
                  <a:srgbClr val="333333"/>
                </a:solidFill>
                <a:effectLst/>
                <a:highlight>
                  <a:srgbClr val="FFFFFF"/>
                </a:highlight>
                <a:latin typeface="inter-regular"/>
              </a:rPr>
              <a:t>There are three types of logistic regression:</a:t>
            </a:r>
          </a:p>
          <a:p>
            <a:pPr lvl="1" algn="just"/>
            <a:r>
              <a:rPr lang="en-GB" sz="2300" i="0" dirty="0">
                <a:solidFill>
                  <a:srgbClr val="000000"/>
                </a:solidFill>
                <a:effectLst/>
                <a:highlight>
                  <a:srgbClr val="FFFFFF"/>
                </a:highlight>
                <a:latin typeface="inter-bold"/>
              </a:rPr>
              <a:t>Binary(0/1, pass/fail)</a:t>
            </a:r>
            <a:endParaRPr lang="en-GB" sz="2300" i="0" dirty="0">
              <a:solidFill>
                <a:srgbClr val="000000"/>
              </a:solidFill>
              <a:effectLst/>
              <a:highlight>
                <a:srgbClr val="FFFFFF"/>
              </a:highlight>
              <a:latin typeface="inter-regular"/>
            </a:endParaRPr>
          </a:p>
          <a:p>
            <a:pPr lvl="1" algn="just"/>
            <a:r>
              <a:rPr lang="en-GB" sz="2300" i="0" dirty="0">
                <a:solidFill>
                  <a:srgbClr val="000000"/>
                </a:solidFill>
                <a:effectLst/>
                <a:highlight>
                  <a:srgbClr val="FFFFFF"/>
                </a:highlight>
                <a:latin typeface="inter-bold"/>
              </a:rPr>
              <a:t>Multi(cats, dogs, lions)</a:t>
            </a:r>
            <a:endParaRPr lang="en-GB" sz="2300" i="0" dirty="0">
              <a:solidFill>
                <a:srgbClr val="000000"/>
              </a:solidFill>
              <a:effectLst/>
              <a:highlight>
                <a:srgbClr val="FFFFFF"/>
              </a:highlight>
              <a:latin typeface="inter-regular"/>
            </a:endParaRPr>
          </a:p>
          <a:p>
            <a:pPr lvl="1" algn="just"/>
            <a:r>
              <a:rPr lang="en-GB" sz="2300" i="0" dirty="0">
                <a:solidFill>
                  <a:srgbClr val="000000"/>
                </a:solidFill>
                <a:effectLst/>
                <a:highlight>
                  <a:srgbClr val="FFFFFF"/>
                </a:highlight>
                <a:latin typeface="inter-bold"/>
              </a:rPr>
              <a:t>Ordinal(low, medium, high)</a:t>
            </a:r>
            <a:endParaRPr lang="en-GB" sz="2300" i="0" dirty="0">
              <a:solidFill>
                <a:srgbClr val="000000"/>
              </a:solidFill>
              <a:effectLst/>
              <a:highlight>
                <a:srgbClr val="FFFFFF"/>
              </a:highlight>
              <a:latin typeface="inter-regular"/>
            </a:endParaRPr>
          </a:p>
        </p:txBody>
      </p:sp>
      <p:sp>
        <p:nvSpPr>
          <p:cNvPr id="9" name="TextBox 8">
            <a:extLst>
              <a:ext uri="{FF2B5EF4-FFF2-40B4-BE49-F238E27FC236}">
                <a16:creationId xmlns:a16="http://schemas.microsoft.com/office/drawing/2014/main" id="{D7683F69-CBBD-0083-86CF-5C258EA50A99}"/>
              </a:ext>
            </a:extLst>
          </p:cNvPr>
          <p:cNvSpPr txBox="1"/>
          <p:nvPr/>
        </p:nvSpPr>
        <p:spPr>
          <a:xfrm>
            <a:off x="8359353" y="1708591"/>
            <a:ext cx="3532923" cy="707886"/>
          </a:xfrm>
          <a:prstGeom prst="rect">
            <a:avLst/>
          </a:prstGeom>
          <a:noFill/>
        </p:spPr>
        <p:txBody>
          <a:bodyPr wrap="square">
            <a:spAutoFit/>
          </a:bodyPr>
          <a:lstStyle/>
          <a:p>
            <a:pPr algn="r"/>
            <a:r>
              <a:rPr lang="el-GR" sz="2000" dirty="0"/>
              <a:t>β</a:t>
            </a:r>
            <a:r>
              <a:rPr lang="en-GB" sz="2000" dirty="0"/>
              <a:t>0 = bias or intercept term</a:t>
            </a:r>
          </a:p>
          <a:p>
            <a:pPr algn="r"/>
            <a:r>
              <a:rPr lang="el-GR" sz="2000" dirty="0"/>
              <a:t>β</a:t>
            </a:r>
            <a:r>
              <a:rPr lang="en-GB" sz="2000" dirty="0"/>
              <a:t>1 = coefficient for input (x)</a:t>
            </a:r>
            <a:endParaRPr lang="en-US" sz="2000" dirty="0"/>
          </a:p>
        </p:txBody>
      </p:sp>
      <p:pic>
        <p:nvPicPr>
          <p:cNvPr id="3074" name="Picture 2" descr="Introduction to Logistic Regression | by Ayush Pant | Towards Data Science">
            <a:extLst>
              <a:ext uri="{FF2B5EF4-FFF2-40B4-BE49-F238E27FC236}">
                <a16:creationId xmlns:a16="http://schemas.microsoft.com/office/drawing/2014/main" id="{E267DA6D-DED7-0449-47D9-AE576798D5B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35" t="11319" r="5987" b="19130"/>
          <a:stretch/>
        </p:blipFill>
        <p:spPr bwMode="auto">
          <a:xfrm>
            <a:off x="7456539" y="328706"/>
            <a:ext cx="4572000" cy="1046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564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87F66-5254-D6B0-F790-F732843201FF}"/>
              </a:ext>
            </a:extLst>
          </p:cNvPr>
          <p:cNvSpPr>
            <a:spLocks noGrp="1"/>
          </p:cNvSpPr>
          <p:nvPr>
            <p:ph type="title"/>
          </p:nvPr>
        </p:nvSpPr>
        <p:spPr>
          <a:xfrm>
            <a:off x="644628" y="286467"/>
            <a:ext cx="10515600" cy="588604"/>
          </a:xfrm>
        </p:spPr>
        <p:txBody>
          <a:bodyPr>
            <a:normAutofit fontScale="90000"/>
          </a:bodyPr>
          <a:lstStyle/>
          <a:p>
            <a:pPr algn="ctr"/>
            <a:r>
              <a:rPr lang="en-IN" dirty="0">
                <a:solidFill>
                  <a:srgbClr val="FF0000"/>
                </a:solidFill>
              </a:rPr>
              <a:t>Why not Linear Regression for Classification?</a:t>
            </a:r>
            <a:endParaRPr lang="en-US" dirty="0">
              <a:solidFill>
                <a:srgbClr val="FF0000"/>
              </a:solidFill>
            </a:endParaRPr>
          </a:p>
        </p:txBody>
      </p:sp>
      <p:pic>
        <p:nvPicPr>
          <p:cNvPr id="4" name="Picture 3">
            <a:extLst>
              <a:ext uri="{FF2B5EF4-FFF2-40B4-BE49-F238E27FC236}">
                <a16:creationId xmlns:a16="http://schemas.microsoft.com/office/drawing/2014/main" id="{DD6364CC-52C7-B084-CB8B-9B091D8DB230}"/>
              </a:ext>
            </a:extLst>
          </p:cNvPr>
          <p:cNvPicPr>
            <a:picLocks noChangeAspect="1"/>
          </p:cNvPicPr>
          <p:nvPr/>
        </p:nvPicPr>
        <p:blipFill>
          <a:blip r:embed="rId2"/>
          <a:stretch>
            <a:fillRect/>
          </a:stretch>
        </p:blipFill>
        <p:spPr>
          <a:xfrm>
            <a:off x="439380" y="976671"/>
            <a:ext cx="5295900" cy="2571750"/>
          </a:xfrm>
          <a:prstGeom prst="rect">
            <a:avLst/>
          </a:prstGeom>
        </p:spPr>
      </p:pic>
      <p:pic>
        <p:nvPicPr>
          <p:cNvPr id="1026" name="Picture 2">
            <a:extLst>
              <a:ext uri="{FF2B5EF4-FFF2-40B4-BE49-F238E27FC236}">
                <a16:creationId xmlns:a16="http://schemas.microsoft.com/office/drawing/2014/main" id="{A828D660-C009-ED37-33D7-447FC3B4C3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735" y="3971208"/>
            <a:ext cx="6580851" cy="26003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F43FF39-F043-F37E-86DE-0E34FB3BF8D5}"/>
              </a:ext>
            </a:extLst>
          </p:cNvPr>
          <p:cNvPicPr>
            <a:picLocks noChangeAspect="1"/>
          </p:cNvPicPr>
          <p:nvPr/>
        </p:nvPicPr>
        <p:blipFill>
          <a:blip r:embed="rId4"/>
          <a:stretch>
            <a:fillRect/>
          </a:stretch>
        </p:blipFill>
        <p:spPr>
          <a:xfrm>
            <a:off x="6618450" y="1680257"/>
            <a:ext cx="5468467" cy="4159116"/>
          </a:xfrm>
          <a:prstGeom prst="rect">
            <a:avLst/>
          </a:prstGeom>
        </p:spPr>
      </p:pic>
    </p:spTree>
    <p:extLst>
      <p:ext uri="{BB962C8B-B14F-4D97-AF65-F5344CB8AC3E}">
        <p14:creationId xmlns:p14="http://schemas.microsoft.com/office/powerpoint/2010/main" val="3563900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1DAFC9B-68D3-6905-3968-3A539D069627}"/>
              </a:ext>
            </a:extLst>
          </p:cNvPr>
          <p:cNvGraphicFramePr>
            <a:graphicFrameLocks noGrp="1"/>
          </p:cNvGraphicFramePr>
          <p:nvPr>
            <p:extLst>
              <p:ext uri="{D42A27DB-BD31-4B8C-83A1-F6EECF244321}">
                <p14:modId xmlns:p14="http://schemas.microsoft.com/office/powerpoint/2010/main" val="2150773584"/>
              </p:ext>
            </p:extLst>
          </p:nvPr>
        </p:nvGraphicFramePr>
        <p:xfrm>
          <a:off x="539299" y="338287"/>
          <a:ext cx="5273040" cy="2468880"/>
        </p:xfrm>
        <a:graphic>
          <a:graphicData uri="http://schemas.openxmlformats.org/drawingml/2006/table">
            <a:tbl>
              <a:tblPr/>
              <a:tblGrid>
                <a:gridCol w="1757680">
                  <a:extLst>
                    <a:ext uri="{9D8B030D-6E8A-4147-A177-3AD203B41FA5}">
                      <a16:colId xmlns:a16="http://schemas.microsoft.com/office/drawing/2014/main" val="510970176"/>
                    </a:ext>
                  </a:extLst>
                </a:gridCol>
                <a:gridCol w="1757680">
                  <a:extLst>
                    <a:ext uri="{9D8B030D-6E8A-4147-A177-3AD203B41FA5}">
                      <a16:colId xmlns:a16="http://schemas.microsoft.com/office/drawing/2014/main" val="1146031742"/>
                    </a:ext>
                  </a:extLst>
                </a:gridCol>
                <a:gridCol w="1757680">
                  <a:extLst>
                    <a:ext uri="{9D8B030D-6E8A-4147-A177-3AD203B41FA5}">
                      <a16:colId xmlns:a16="http://schemas.microsoft.com/office/drawing/2014/main" val="1427231566"/>
                    </a:ext>
                  </a:extLst>
                </a:gridCol>
              </a:tblGrid>
              <a:tr h="0">
                <a:tc>
                  <a:txBody>
                    <a:bodyPr/>
                    <a:lstStyle/>
                    <a:p>
                      <a:pPr fontAlgn="b"/>
                      <a:r>
                        <a:rPr lang="en-US" b="1" dirty="0">
                          <a:effectLst/>
                        </a:rPr>
                        <a:t>Age (x1)</a:t>
                      </a:r>
                    </a:p>
                  </a:txBody>
                  <a:tcPr anchor="b">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US" b="1">
                          <a:effectLst/>
                        </a:rPr>
                        <a:t>Income (x2)</a:t>
                      </a:r>
                    </a:p>
                  </a:txBody>
                  <a:tcPr anchor="b">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US" b="1" dirty="0">
                          <a:solidFill>
                            <a:srgbClr val="FF0000"/>
                          </a:solidFill>
                          <a:effectLst/>
                        </a:rPr>
                        <a:t>Bought Product (y)</a:t>
                      </a:r>
                    </a:p>
                  </a:txBody>
                  <a:tcPr anchor="b">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531698783"/>
                  </a:ext>
                </a:extLst>
              </a:tr>
              <a:tr h="0">
                <a:tc>
                  <a:txBody>
                    <a:bodyPr/>
                    <a:lstStyle/>
                    <a:p>
                      <a:pPr fontAlgn="base"/>
                      <a:r>
                        <a:rPr lang="en-US">
                          <a:effectLst/>
                        </a:rPr>
                        <a:t>25</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a:effectLst/>
                        </a:rPr>
                        <a:t>50000</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a:effectLst/>
                        </a:rPr>
                        <a:t>0</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92468010"/>
                  </a:ext>
                </a:extLst>
              </a:tr>
              <a:tr h="0">
                <a:tc>
                  <a:txBody>
                    <a:bodyPr/>
                    <a:lstStyle/>
                    <a:p>
                      <a:pPr fontAlgn="base"/>
                      <a:r>
                        <a:rPr lang="en-US">
                          <a:effectLst/>
                        </a:rPr>
                        <a:t>30</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a:effectLst/>
                        </a:rPr>
                        <a:t>60000</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a:effectLst/>
                        </a:rPr>
                        <a:t>1</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10352702"/>
                  </a:ext>
                </a:extLst>
              </a:tr>
              <a:tr h="0">
                <a:tc>
                  <a:txBody>
                    <a:bodyPr/>
                    <a:lstStyle/>
                    <a:p>
                      <a:pPr fontAlgn="base"/>
                      <a:r>
                        <a:rPr lang="en-US">
                          <a:effectLst/>
                        </a:rPr>
                        <a:t>35</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a:effectLst/>
                        </a:rPr>
                        <a:t>70000</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a:effectLst/>
                        </a:rPr>
                        <a:t>0</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506712620"/>
                  </a:ext>
                </a:extLst>
              </a:tr>
              <a:tr h="0">
                <a:tc>
                  <a:txBody>
                    <a:bodyPr/>
                    <a:lstStyle/>
                    <a:p>
                      <a:pPr fontAlgn="base"/>
                      <a:r>
                        <a:rPr lang="en-US">
                          <a:effectLst/>
                        </a:rPr>
                        <a:t>40</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a:effectLst/>
                        </a:rPr>
                        <a:t>80000</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a:effectLst/>
                        </a:rPr>
                        <a:t>1</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035915076"/>
                  </a:ext>
                </a:extLst>
              </a:tr>
              <a:tr h="0">
                <a:tc>
                  <a:txBody>
                    <a:bodyPr/>
                    <a:lstStyle/>
                    <a:p>
                      <a:pPr fontAlgn="base"/>
                      <a:r>
                        <a:rPr lang="en-US">
                          <a:effectLst/>
                        </a:rPr>
                        <a:t>45</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base"/>
                      <a:r>
                        <a:rPr lang="en-US">
                          <a:effectLst/>
                        </a:rPr>
                        <a:t>90000</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base"/>
                      <a:r>
                        <a:rPr lang="en-US" dirty="0">
                          <a:effectLst/>
                        </a:rPr>
                        <a:t>1</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479376341"/>
                  </a:ext>
                </a:extLst>
              </a:tr>
            </a:tbl>
          </a:graphicData>
        </a:graphic>
      </p:graphicFrame>
      <p:pic>
        <p:nvPicPr>
          <p:cNvPr id="5" name="Picture 2" descr="Lightbox">
            <a:extLst>
              <a:ext uri="{FF2B5EF4-FFF2-40B4-BE49-F238E27FC236}">
                <a16:creationId xmlns:a16="http://schemas.microsoft.com/office/drawing/2014/main" id="{F7563DB0-0B6B-37E5-7DE5-46453DEEB57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6213"/>
          <a:stretch/>
        </p:blipFill>
        <p:spPr bwMode="auto">
          <a:xfrm>
            <a:off x="8357420" y="110347"/>
            <a:ext cx="3753288" cy="138415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Lightbox">
            <a:extLst>
              <a:ext uri="{FF2B5EF4-FFF2-40B4-BE49-F238E27FC236}">
                <a16:creationId xmlns:a16="http://schemas.microsoft.com/office/drawing/2014/main" id="{82473B55-FAC1-48BD-E224-F1EDB418CF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431" t="85966"/>
          <a:stretch/>
        </p:blipFill>
        <p:spPr bwMode="auto">
          <a:xfrm>
            <a:off x="8711381" y="1494504"/>
            <a:ext cx="3399327" cy="816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3033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D99B1-A2FE-D851-D169-03EE7151DA40}"/>
              </a:ext>
            </a:extLst>
          </p:cNvPr>
          <p:cNvSpPr>
            <a:spLocks noGrp="1"/>
          </p:cNvSpPr>
          <p:nvPr>
            <p:ph type="title"/>
          </p:nvPr>
        </p:nvSpPr>
        <p:spPr>
          <a:xfrm>
            <a:off x="572729" y="188144"/>
            <a:ext cx="10515600" cy="913069"/>
          </a:xfrm>
        </p:spPr>
        <p:txBody>
          <a:bodyPr/>
          <a:lstStyle/>
          <a:p>
            <a:r>
              <a:rPr lang="en-US" dirty="0"/>
              <a:t>Naïve Bayes</a:t>
            </a:r>
          </a:p>
        </p:txBody>
      </p:sp>
      <p:sp>
        <p:nvSpPr>
          <p:cNvPr id="3" name="Content Placeholder 2">
            <a:extLst>
              <a:ext uri="{FF2B5EF4-FFF2-40B4-BE49-F238E27FC236}">
                <a16:creationId xmlns:a16="http://schemas.microsoft.com/office/drawing/2014/main" id="{A85D0DA1-F984-F14D-0E74-B76EE225338C}"/>
              </a:ext>
            </a:extLst>
          </p:cNvPr>
          <p:cNvSpPr>
            <a:spLocks noGrp="1"/>
          </p:cNvSpPr>
          <p:nvPr>
            <p:ph idx="1"/>
          </p:nvPr>
        </p:nvSpPr>
        <p:spPr>
          <a:xfrm>
            <a:off x="481780" y="1253331"/>
            <a:ext cx="11169445" cy="2640243"/>
          </a:xfrm>
        </p:spPr>
        <p:txBody>
          <a:bodyPr>
            <a:normAutofit/>
          </a:bodyPr>
          <a:lstStyle/>
          <a:p>
            <a:r>
              <a:rPr lang="en-GB" dirty="0"/>
              <a:t>Supervised learning algorithm for solving classification problems.</a:t>
            </a:r>
          </a:p>
          <a:p>
            <a:r>
              <a:rPr lang="en-GB" dirty="0"/>
              <a:t>Most effective Classification algorithms which helps in building the fast machine learning models that can make quick predictions.</a:t>
            </a:r>
          </a:p>
          <a:p>
            <a:r>
              <a:rPr lang="en-GB" dirty="0"/>
              <a:t>It is a probabilistic classifier</a:t>
            </a:r>
          </a:p>
          <a:p>
            <a:r>
              <a:rPr lang="en-GB" dirty="0" err="1"/>
              <a:t>Eg</a:t>
            </a:r>
            <a:r>
              <a:rPr lang="en-GB" dirty="0"/>
              <a:t>: spam filtration, Sentimental analysis, and classifying articles.</a:t>
            </a:r>
            <a:endParaRPr lang="en-US" dirty="0"/>
          </a:p>
        </p:txBody>
      </p:sp>
      <p:pic>
        <p:nvPicPr>
          <p:cNvPr id="4" name="Picture 3">
            <a:extLst>
              <a:ext uri="{FF2B5EF4-FFF2-40B4-BE49-F238E27FC236}">
                <a16:creationId xmlns:a16="http://schemas.microsoft.com/office/drawing/2014/main" id="{12EBA32D-A48E-614A-283B-E0DA94F72753}"/>
              </a:ext>
            </a:extLst>
          </p:cNvPr>
          <p:cNvPicPr>
            <a:picLocks noChangeAspect="1"/>
          </p:cNvPicPr>
          <p:nvPr/>
        </p:nvPicPr>
        <p:blipFill>
          <a:blip r:embed="rId2"/>
          <a:stretch>
            <a:fillRect/>
          </a:stretch>
        </p:blipFill>
        <p:spPr>
          <a:xfrm>
            <a:off x="7380032" y="82729"/>
            <a:ext cx="3450374" cy="1018484"/>
          </a:xfrm>
          <a:prstGeom prst="rect">
            <a:avLst/>
          </a:prstGeom>
        </p:spPr>
      </p:pic>
      <p:sp>
        <p:nvSpPr>
          <p:cNvPr id="6" name="TextBox 5">
            <a:extLst>
              <a:ext uri="{FF2B5EF4-FFF2-40B4-BE49-F238E27FC236}">
                <a16:creationId xmlns:a16="http://schemas.microsoft.com/office/drawing/2014/main" id="{AE80D3FD-1518-C4BE-A5B3-24EF95B6DB60}"/>
              </a:ext>
            </a:extLst>
          </p:cNvPr>
          <p:cNvSpPr txBox="1"/>
          <p:nvPr/>
        </p:nvSpPr>
        <p:spPr>
          <a:xfrm>
            <a:off x="245806" y="4247817"/>
            <a:ext cx="11169445" cy="1938992"/>
          </a:xfrm>
          <a:prstGeom prst="rect">
            <a:avLst/>
          </a:prstGeom>
          <a:noFill/>
        </p:spPr>
        <p:txBody>
          <a:bodyPr wrap="square">
            <a:spAutoFit/>
          </a:bodyPr>
          <a:lstStyle/>
          <a:p>
            <a:r>
              <a:rPr lang="en-GB" sz="2400" b="1" dirty="0"/>
              <a:t>P(A|B) is Posterior probability: </a:t>
            </a:r>
            <a:r>
              <a:rPr lang="en-GB" sz="2400" dirty="0"/>
              <a:t>Probability of hypothesis A on the observed event B.</a:t>
            </a:r>
          </a:p>
          <a:p>
            <a:r>
              <a:rPr lang="en-GB" sz="2400" b="1" dirty="0"/>
              <a:t>P(B|A) is Likelihood probability: </a:t>
            </a:r>
            <a:r>
              <a:rPr lang="en-GB" sz="2400" dirty="0"/>
              <a:t>Probability of the evidence given that the probability of a hypothesis is true.</a:t>
            </a:r>
          </a:p>
          <a:p>
            <a:r>
              <a:rPr lang="en-GB" sz="2400" b="1" dirty="0"/>
              <a:t>P(A) is Prior Probability: </a:t>
            </a:r>
            <a:r>
              <a:rPr lang="en-GB" sz="2400" dirty="0"/>
              <a:t>Probability of hypothesis before observing the evidence.</a:t>
            </a:r>
          </a:p>
          <a:p>
            <a:r>
              <a:rPr lang="en-GB" sz="2400" b="1" dirty="0"/>
              <a:t>P(B) is Marginal Probability: </a:t>
            </a:r>
            <a:r>
              <a:rPr lang="en-GB" sz="2400" dirty="0"/>
              <a:t>Probability of Evidence.</a:t>
            </a:r>
            <a:endParaRPr lang="en-US" sz="2400" dirty="0"/>
          </a:p>
        </p:txBody>
      </p:sp>
    </p:spTree>
    <p:extLst>
      <p:ext uri="{BB962C8B-B14F-4D97-AF65-F5344CB8AC3E}">
        <p14:creationId xmlns:p14="http://schemas.microsoft.com/office/powerpoint/2010/main" val="4153692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D99B1-A2FE-D851-D169-03EE7151DA40}"/>
              </a:ext>
            </a:extLst>
          </p:cNvPr>
          <p:cNvSpPr>
            <a:spLocks noGrp="1"/>
          </p:cNvSpPr>
          <p:nvPr>
            <p:ph type="title"/>
          </p:nvPr>
        </p:nvSpPr>
        <p:spPr>
          <a:xfrm>
            <a:off x="572729" y="188144"/>
            <a:ext cx="10515600" cy="913069"/>
          </a:xfrm>
        </p:spPr>
        <p:txBody>
          <a:bodyPr/>
          <a:lstStyle/>
          <a:p>
            <a:r>
              <a:rPr lang="en-GB" dirty="0"/>
              <a:t>Working of Naïve Bayes' Classifier:</a:t>
            </a:r>
          </a:p>
        </p:txBody>
      </p:sp>
      <p:sp>
        <p:nvSpPr>
          <p:cNvPr id="3" name="Content Placeholder 2">
            <a:extLst>
              <a:ext uri="{FF2B5EF4-FFF2-40B4-BE49-F238E27FC236}">
                <a16:creationId xmlns:a16="http://schemas.microsoft.com/office/drawing/2014/main" id="{A85D0DA1-F984-F14D-0E74-B76EE225338C}"/>
              </a:ext>
            </a:extLst>
          </p:cNvPr>
          <p:cNvSpPr>
            <a:spLocks noGrp="1"/>
          </p:cNvSpPr>
          <p:nvPr>
            <p:ph idx="1"/>
          </p:nvPr>
        </p:nvSpPr>
        <p:spPr>
          <a:xfrm>
            <a:off x="6272982" y="1407945"/>
            <a:ext cx="5845451" cy="2851455"/>
          </a:xfrm>
        </p:spPr>
        <p:txBody>
          <a:bodyPr>
            <a:noAutofit/>
          </a:bodyPr>
          <a:lstStyle/>
          <a:p>
            <a:r>
              <a:rPr lang="en-GB" dirty="0"/>
              <a:t>Convert the given dataset into frequency tables.</a:t>
            </a:r>
          </a:p>
          <a:p>
            <a:r>
              <a:rPr lang="en-GB" dirty="0"/>
              <a:t>Generate Likelihood table by finding the probabilities of given features.</a:t>
            </a:r>
          </a:p>
          <a:p>
            <a:r>
              <a:rPr lang="en-GB" dirty="0"/>
              <a:t>And use Bayes theorem to calculate the posterior probability.</a:t>
            </a:r>
          </a:p>
        </p:txBody>
      </p:sp>
      <p:pic>
        <p:nvPicPr>
          <p:cNvPr id="4" name="Picture 3">
            <a:extLst>
              <a:ext uri="{FF2B5EF4-FFF2-40B4-BE49-F238E27FC236}">
                <a16:creationId xmlns:a16="http://schemas.microsoft.com/office/drawing/2014/main" id="{12EBA32D-A48E-614A-283B-E0DA94F72753}"/>
              </a:ext>
            </a:extLst>
          </p:cNvPr>
          <p:cNvPicPr>
            <a:picLocks noChangeAspect="1"/>
          </p:cNvPicPr>
          <p:nvPr/>
        </p:nvPicPr>
        <p:blipFill>
          <a:blip r:embed="rId3"/>
          <a:stretch>
            <a:fillRect/>
          </a:stretch>
        </p:blipFill>
        <p:spPr>
          <a:xfrm>
            <a:off x="8668058" y="158788"/>
            <a:ext cx="3450374" cy="1018484"/>
          </a:xfrm>
          <a:prstGeom prst="rect">
            <a:avLst/>
          </a:prstGeom>
        </p:spPr>
      </p:pic>
      <p:graphicFrame>
        <p:nvGraphicFramePr>
          <p:cNvPr id="5" name="Table 4">
            <a:extLst>
              <a:ext uri="{FF2B5EF4-FFF2-40B4-BE49-F238E27FC236}">
                <a16:creationId xmlns:a16="http://schemas.microsoft.com/office/drawing/2014/main" id="{A0E522CD-EA83-8C1C-88B6-5AA70146C059}"/>
              </a:ext>
            </a:extLst>
          </p:cNvPr>
          <p:cNvGraphicFramePr>
            <a:graphicFrameLocks noGrp="1"/>
          </p:cNvGraphicFramePr>
          <p:nvPr>
            <p:extLst>
              <p:ext uri="{D42A27DB-BD31-4B8C-83A1-F6EECF244321}">
                <p14:modId xmlns:p14="http://schemas.microsoft.com/office/powerpoint/2010/main" val="1659920066"/>
              </p:ext>
            </p:extLst>
          </p:nvPr>
        </p:nvGraphicFramePr>
        <p:xfrm>
          <a:off x="265471" y="956569"/>
          <a:ext cx="2005782" cy="5881626"/>
        </p:xfrm>
        <a:graphic>
          <a:graphicData uri="http://schemas.openxmlformats.org/drawingml/2006/table">
            <a:tbl>
              <a:tblPr/>
              <a:tblGrid>
                <a:gridCol w="1170039">
                  <a:extLst>
                    <a:ext uri="{9D8B030D-6E8A-4147-A177-3AD203B41FA5}">
                      <a16:colId xmlns:a16="http://schemas.microsoft.com/office/drawing/2014/main" val="4076604087"/>
                    </a:ext>
                  </a:extLst>
                </a:gridCol>
                <a:gridCol w="835743">
                  <a:extLst>
                    <a:ext uri="{9D8B030D-6E8A-4147-A177-3AD203B41FA5}">
                      <a16:colId xmlns:a16="http://schemas.microsoft.com/office/drawing/2014/main" val="3114099378"/>
                    </a:ext>
                  </a:extLst>
                </a:gridCol>
              </a:tblGrid>
              <a:tr h="386057">
                <a:tc>
                  <a:txBody>
                    <a:bodyPr/>
                    <a:lstStyle/>
                    <a:p>
                      <a:pPr algn="l" fontAlgn="t"/>
                      <a:r>
                        <a:rPr lang="en-US" sz="2000" b="1" dirty="0">
                          <a:solidFill>
                            <a:srgbClr val="000000"/>
                          </a:solidFill>
                          <a:effectLst/>
                          <a:highlight>
                            <a:srgbClr val="C7CCBE"/>
                          </a:highlight>
                          <a:latin typeface="times new roman" panose="02020603050405020304" pitchFamily="18" charset="0"/>
                        </a:rPr>
                        <a:t>Outlook</a:t>
                      </a:r>
                    </a:p>
                  </a:txBody>
                  <a:tcPr marL="63369" marR="63369" marT="63369" marB="63369">
                    <a:lnL w="7620" cap="flat" cmpd="sng" algn="ctr">
                      <a:solidFill>
                        <a:srgbClr val="10900E"/>
                      </a:solidFill>
                      <a:prstDash val="solid"/>
                      <a:round/>
                      <a:headEnd type="none" w="med" len="med"/>
                      <a:tailEnd type="none" w="med" len="med"/>
                    </a:lnL>
                    <a:lnR w="7620" cap="flat" cmpd="sng" algn="ctr">
                      <a:solidFill>
                        <a:srgbClr val="10900E"/>
                      </a:solidFill>
                      <a:prstDash val="solid"/>
                      <a:round/>
                      <a:headEnd type="none" w="med" len="med"/>
                      <a:tailEnd type="none" w="med" len="med"/>
                    </a:lnR>
                    <a:lnT w="7620" cap="flat" cmpd="sng" algn="ctr">
                      <a:solidFill>
                        <a:srgbClr val="10900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000" b="1" dirty="0">
                          <a:solidFill>
                            <a:srgbClr val="000000"/>
                          </a:solidFill>
                          <a:effectLst/>
                          <a:highlight>
                            <a:srgbClr val="C7CCBE"/>
                          </a:highlight>
                          <a:latin typeface="times new roman" panose="02020603050405020304" pitchFamily="18" charset="0"/>
                        </a:rPr>
                        <a:t>Play</a:t>
                      </a:r>
                    </a:p>
                  </a:txBody>
                  <a:tcPr marL="63369" marR="63369" marT="63369" marB="63369">
                    <a:lnL w="7620" cap="flat" cmpd="sng" algn="ctr">
                      <a:solidFill>
                        <a:srgbClr val="10900E"/>
                      </a:solidFill>
                      <a:prstDash val="solid"/>
                      <a:round/>
                      <a:headEnd type="none" w="med" len="med"/>
                      <a:tailEnd type="none" w="med" len="med"/>
                    </a:lnL>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1036242021"/>
                  </a:ext>
                </a:extLst>
              </a:tr>
              <a:tr h="346619">
                <a:tc>
                  <a:txBody>
                    <a:bodyPr/>
                    <a:lstStyle/>
                    <a:p>
                      <a:pPr algn="just" fontAlgn="t"/>
                      <a:r>
                        <a:rPr lang="en-US" sz="2000">
                          <a:solidFill>
                            <a:srgbClr val="333333"/>
                          </a:solidFill>
                          <a:effectLst/>
                          <a:latin typeface="inter-regular"/>
                        </a:rPr>
                        <a:t>Rainy</a:t>
                      </a:r>
                    </a:p>
                  </a:txBody>
                  <a:tcPr marL="42246" marR="42246" marT="42246" marB="422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Yes</a:t>
                      </a:r>
                    </a:p>
                  </a:txBody>
                  <a:tcPr marL="42246" marR="42246" marT="42246" marB="422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21206702"/>
                  </a:ext>
                </a:extLst>
              </a:tr>
              <a:tr h="346619">
                <a:tc>
                  <a:txBody>
                    <a:bodyPr/>
                    <a:lstStyle/>
                    <a:p>
                      <a:pPr algn="just" fontAlgn="t"/>
                      <a:r>
                        <a:rPr lang="en-US" sz="2000">
                          <a:solidFill>
                            <a:srgbClr val="333333"/>
                          </a:solidFill>
                          <a:effectLst/>
                          <a:latin typeface="inter-regular"/>
                        </a:rPr>
                        <a:t>Sunny</a:t>
                      </a:r>
                    </a:p>
                  </a:txBody>
                  <a:tcPr marL="42246" marR="42246" marT="42246" marB="422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Yes</a:t>
                      </a:r>
                    </a:p>
                  </a:txBody>
                  <a:tcPr marL="42246" marR="42246" marT="42246" marB="422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25496320"/>
                  </a:ext>
                </a:extLst>
              </a:tr>
              <a:tr h="346619">
                <a:tc>
                  <a:txBody>
                    <a:bodyPr/>
                    <a:lstStyle/>
                    <a:p>
                      <a:pPr algn="just" fontAlgn="t"/>
                      <a:r>
                        <a:rPr lang="en-US" sz="2000" dirty="0">
                          <a:solidFill>
                            <a:srgbClr val="333333"/>
                          </a:solidFill>
                          <a:effectLst/>
                          <a:latin typeface="inter-regular"/>
                        </a:rPr>
                        <a:t>Overcast</a:t>
                      </a:r>
                    </a:p>
                  </a:txBody>
                  <a:tcPr marL="42246" marR="42246" marT="42246" marB="422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inter-regular"/>
                        </a:rPr>
                        <a:t>Yes</a:t>
                      </a:r>
                    </a:p>
                  </a:txBody>
                  <a:tcPr marL="42246" marR="42246" marT="42246" marB="422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91035370"/>
                  </a:ext>
                </a:extLst>
              </a:tr>
              <a:tr h="346619">
                <a:tc>
                  <a:txBody>
                    <a:bodyPr/>
                    <a:lstStyle/>
                    <a:p>
                      <a:pPr algn="just" fontAlgn="t"/>
                      <a:r>
                        <a:rPr lang="en-US" sz="2000">
                          <a:solidFill>
                            <a:srgbClr val="333333"/>
                          </a:solidFill>
                          <a:effectLst/>
                          <a:latin typeface="inter-regular"/>
                        </a:rPr>
                        <a:t>Overcast</a:t>
                      </a:r>
                    </a:p>
                  </a:txBody>
                  <a:tcPr marL="42246" marR="42246" marT="42246" marB="422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inter-regular"/>
                        </a:rPr>
                        <a:t>Yes</a:t>
                      </a:r>
                    </a:p>
                  </a:txBody>
                  <a:tcPr marL="42246" marR="42246" marT="42246" marB="422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13072822"/>
                  </a:ext>
                </a:extLst>
              </a:tr>
              <a:tr h="346619">
                <a:tc>
                  <a:txBody>
                    <a:bodyPr/>
                    <a:lstStyle/>
                    <a:p>
                      <a:pPr algn="just" fontAlgn="t"/>
                      <a:r>
                        <a:rPr lang="en-US" sz="2000" dirty="0">
                          <a:solidFill>
                            <a:srgbClr val="333333"/>
                          </a:solidFill>
                          <a:effectLst/>
                          <a:latin typeface="inter-regular"/>
                        </a:rPr>
                        <a:t>Sunny</a:t>
                      </a:r>
                    </a:p>
                  </a:txBody>
                  <a:tcPr marL="42246" marR="42246" marT="42246" marB="422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inter-regular"/>
                        </a:rPr>
                        <a:t>No</a:t>
                      </a:r>
                    </a:p>
                  </a:txBody>
                  <a:tcPr marL="42246" marR="42246" marT="42246" marB="422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27071509"/>
                  </a:ext>
                </a:extLst>
              </a:tr>
              <a:tr h="346619">
                <a:tc>
                  <a:txBody>
                    <a:bodyPr/>
                    <a:lstStyle/>
                    <a:p>
                      <a:pPr algn="just" fontAlgn="t"/>
                      <a:r>
                        <a:rPr lang="en-US" sz="2000">
                          <a:solidFill>
                            <a:srgbClr val="333333"/>
                          </a:solidFill>
                          <a:effectLst/>
                          <a:latin typeface="inter-regular"/>
                        </a:rPr>
                        <a:t>Rainy</a:t>
                      </a:r>
                    </a:p>
                  </a:txBody>
                  <a:tcPr marL="42246" marR="42246" marT="42246" marB="422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Yes</a:t>
                      </a:r>
                    </a:p>
                  </a:txBody>
                  <a:tcPr marL="42246" marR="42246" marT="42246" marB="422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459955572"/>
                  </a:ext>
                </a:extLst>
              </a:tr>
              <a:tr h="346619">
                <a:tc>
                  <a:txBody>
                    <a:bodyPr/>
                    <a:lstStyle/>
                    <a:p>
                      <a:pPr algn="just" fontAlgn="t"/>
                      <a:r>
                        <a:rPr lang="en-US" sz="2000" dirty="0">
                          <a:solidFill>
                            <a:srgbClr val="333333"/>
                          </a:solidFill>
                          <a:effectLst/>
                          <a:latin typeface="inter-regular"/>
                        </a:rPr>
                        <a:t>Sunny</a:t>
                      </a:r>
                    </a:p>
                  </a:txBody>
                  <a:tcPr marL="42246" marR="42246" marT="42246" marB="422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Yes</a:t>
                      </a:r>
                    </a:p>
                  </a:txBody>
                  <a:tcPr marL="42246" marR="42246" marT="42246" marB="422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74752944"/>
                  </a:ext>
                </a:extLst>
              </a:tr>
              <a:tr h="346619">
                <a:tc>
                  <a:txBody>
                    <a:bodyPr/>
                    <a:lstStyle/>
                    <a:p>
                      <a:pPr algn="just" fontAlgn="t"/>
                      <a:r>
                        <a:rPr lang="en-US" sz="2000">
                          <a:solidFill>
                            <a:srgbClr val="333333"/>
                          </a:solidFill>
                          <a:effectLst/>
                          <a:latin typeface="inter-regular"/>
                        </a:rPr>
                        <a:t>Overcast</a:t>
                      </a:r>
                    </a:p>
                  </a:txBody>
                  <a:tcPr marL="42246" marR="42246" marT="42246" marB="422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Yes</a:t>
                      </a:r>
                    </a:p>
                  </a:txBody>
                  <a:tcPr marL="42246" marR="42246" marT="42246" marB="422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94274543"/>
                  </a:ext>
                </a:extLst>
              </a:tr>
              <a:tr h="346619">
                <a:tc>
                  <a:txBody>
                    <a:bodyPr/>
                    <a:lstStyle/>
                    <a:p>
                      <a:pPr algn="just" fontAlgn="t"/>
                      <a:r>
                        <a:rPr lang="en-US" sz="2000" dirty="0">
                          <a:solidFill>
                            <a:srgbClr val="333333"/>
                          </a:solidFill>
                          <a:effectLst/>
                          <a:latin typeface="inter-regular"/>
                        </a:rPr>
                        <a:t>Rainy</a:t>
                      </a:r>
                    </a:p>
                  </a:txBody>
                  <a:tcPr marL="42246" marR="42246" marT="42246" marB="422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No</a:t>
                      </a:r>
                    </a:p>
                  </a:txBody>
                  <a:tcPr marL="42246" marR="42246" marT="42246" marB="422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05253893"/>
                  </a:ext>
                </a:extLst>
              </a:tr>
              <a:tr h="346619">
                <a:tc>
                  <a:txBody>
                    <a:bodyPr/>
                    <a:lstStyle/>
                    <a:p>
                      <a:pPr algn="just" fontAlgn="t"/>
                      <a:r>
                        <a:rPr lang="en-US" sz="2000" dirty="0">
                          <a:solidFill>
                            <a:srgbClr val="333333"/>
                          </a:solidFill>
                          <a:effectLst/>
                          <a:latin typeface="inter-regular"/>
                        </a:rPr>
                        <a:t>Sunny</a:t>
                      </a:r>
                    </a:p>
                  </a:txBody>
                  <a:tcPr marL="42246" marR="42246" marT="42246" marB="422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No</a:t>
                      </a:r>
                    </a:p>
                  </a:txBody>
                  <a:tcPr marL="42246" marR="42246" marT="42246" marB="422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5539459"/>
                  </a:ext>
                </a:extLst>
              </a:tr>
              <a:tr h="346619">
                <a:tc>
                  <a:txBody>
                    <a:bodyPr/>
                    <a:lstStyle/>
                    <a:p>
                      <a:pPr algn="just" fontAlgn="t"/>
                      <a:r>
                        <a:rPr lang="en-US" sz="2000">
                          <a:solidFill>
                            <a:srgbClr val="333333"/>
                          </a:solidFill>
                          <a:effectLst/>
                          <a:latin typeface="inter-regular"/>
                        </a:rPr>
                        <a:t>Sunny</a:t>
                      </a:r>
                    </a:p>
                  </a:txBody>
                  <a:tcPr marL="42246" marR="42246" marT="42246" marB="422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Yes</a:t>
                      </a:r>
                    </a:p>
                  </a:txBody>
                  <a:tcPr marL="42246" marR="42246" marT="42246" marB="422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83349352"/>
                  </a:ext>
                </a:extLst>
              </a:tr>
              <a:tr h="346619">
                <a:tc>
                  <a:txBody>
                    <a:bodyPr/>
                    <a:lstStyle/>
                    <a:p>
                      <a:pPr algn="just" fontAlgn="t"/>
                      <a:r>
                        <a:rPr lang="en-US" sz="2000" dirty="0">
                          <a:solidFill>
                            <a:srgbClr val="333333"/>
                          </a:solidFill>
                          <a:effectLst/>
                          <a:latin typeface="inter-regular"/>
                        </a:rPr>
                        <a:t>Rainy</a:t>
                      </a:r>
                    </a:p>
                  </a:txBody>
                  <a:tcPr marL="42246" marR="42246" marT="42246" marB="422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No</a:t>
                      </a:r>
                    </a:p>
                  </a:txBody>
                  <a:tcPr marL="42246" marR="42246" marT="42246" marB="422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045380933"/>
                  </a:ext>
                </a:extLst>
              </a:tr>
              <a:tr h="346619">
                <a:tc>
                  <a:txBody>
                    <a:bodyPr/>
                    <a:lstStyle/>
                    <a:p>
                      <a:pPr algn="just" fontAlgn="t"/>
                      <a:r>
                        <a:rPr lang="en-US" sz="2000" dirty="0">
                          <a:solidFill>
                            <a:srgbClr val="333333"/>
                          </a:solidFill>
                          <a:effectLst/>
                          <a:latin typeface="inter-regular"/>
                        </a:rPr>
                        <a:t>Overcast</a:t>
                      </a:r>
                    </a:p>
                  </a:txBody>
                  <a:tcPr marL="42246" marR="42246" marT="42246" marB="422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Yes</a:t>
                      </a:r>
                    </a:p>
                  </a:txBody>
                  <a:tcPr marL="42246" marR="42246" marT="42246" marB="422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87423920"/>
                  </a:ext>
                </a:extLst>
              </a:tr>
              <a:tr h="346619">
                <a:tc>
                  <a:txBody>
                    <a:bodyPr/>
                    <a:lstStyle/>
                    <a:p>
                      <a:pPr algn="just" fontAlgn="t"/>
                      <a:r>
                        <a:rPr lang="en-US" sz="2000" dirty="0">
                          <a:solidFill>
                            <a:srgbClr val="333333"/>
                          </a:solidFill>
                          <a:effectLst/>
                          <a:latin typeface="inter-regular"/>
                        </a:rPr>
                        <a:t>Overcast</a:t>
                      </a:r>
                    </a:p>
                  </a:txBody>
                  <a:tcPr marL="42246" marR="42246" marT="42246" marB="422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inter-regular"/>
                        </a:rPr>
                        <a:t>Yes</a:t>
                      </a:r>
                    </a:p>
                  </a:txBody>
                  <a:tcPr marL="42246" marR="42246" marT="42246" marB="4224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931235879"/>
                  </a:ext>
                </a:extLst>
              </a:tr>
            </a:tbl>
          </a:graphicData>
        </a:graphic>
      </p:graphicFrame>
      <p:graphicFrame>
        <p:nvGraphicFramePr>
          <p:cNvPr id="14" name="Table 13">
            <a:extLst>
              <a:ext uri="{FF2B5EF4-FFF2-40B4-BE49-F238E27FC236}">
                <a16:creationId xmlns:a16="http://schemas.microsoft.com/office/drawing/2014/main" id="{D1ADB4D7-93FA-44B2-2867-67ACD4D4B3E5}"/>
              </a:ext>
            </a:extLst>
          </p:cNvPr>
          <p:cNvGraphicFramePr>
            <a:graphicFrameLocks noGrp="1"/>
          </p:cNvGraphicFramePr>
          <p:nvPr>
            <p:extLst>
              <p:ext uri="{D42A27DB-BD31-4B8C-83A1-F6EECF244321}">
                <p14:modId xmlns:p14="http://schemas.microsoft.com/office/powerpoint/2010/main" val="962170401"/>
              </p:ext>
            </p:extLst>
          </p:nvPr>
        </p:nvGraphicFramePr>
        <p:xfrm>
          <a:off x="2578512" y="1101212"/>
          <a:ext cx="3340508" cy="3382298"/>
        </p:xfrm>
        <a:graphic>
          <a:graphicData uri="http://schemas.openxmlformats.org/drawingml/2006/table">
            <a:tbl>
              <a:tblPr/>
              <a:tblGrid>
                <a:gridCol w="1049591">
                  <a:extLst>
                    <a:ext uri="{9D8B030D-6E8A-4147-A177-3AD203B41FA5}">
                      <a16:colId xmlns:a16="http://schemas.microsoft.com/office/drawing/2014/main" val="558678182"/>
                    </a:ext>
                  </a:extLst>
                </a:gridCol>
                <a:gridCol w="737420">
                  <a:extLst>
                    <a:ext uri="{9D8B030D-6E8A-4147-A177-3AD203B41FA5}">
                      <a16:colId xmlns:a16="http://schemas.microsoft.com/office/drawing/2014/main" val="1144775237"/>
                    </a:ext>
                  </a:extLst>
                </a:gridCol>
                <a:gridCol w="757083">
                  <a:extLst>
                    <a:ext uri="{9D8B030D-6E8A-4147-A177-3AD203B41FA5}">
                      <a16:colId xmlns:a16="http://schemas.microsoft.com/office/drawing/2014/main" val="3876888640"/>
                    </a:ext>
                  </a:extLst>
                </a:gridCol>
                <a:gridCol w="796414">
                  <a:extLst>
                    <a:ext uri="{9D8B030D-6E8A-4147-A177-3AD203B41FA5}">
                      <a16:colId xmlns:a16="http://schemas.microsoft.com/office/drawing/2014/main" val="492527383"/>
                    </a:ext>
                  </a:extLst>
                </a:gridCol>
              </a:tblGrid>
              <a:tr h="430474">
                <a:tc>
                  <a:txBody>
                    <a:bodyPr/>
                    <a:lstStyle/>
                    <a:p>
                      <a:pPr algn="just" fontAlgn="t"/>
                      <a:r>
                        <a:rPr lang="en-US" sz="2000" b="1" dirty="0">
                          <a:solidFill>
                            <a:srgbClr val="333333"/>
                          </a:solidFill>
                          <a:effectLst/>
                          <a:latin typeface="inter-regular"/>
                        </a:rPr>
                        <a:t>Weather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b="1" dirty="0">
                          <a:solidFill>
                            <a:srgbClr val="333333"/>
                          </a:solidFill>
                          <a:effectLst/>
                          <a:latin typeface="inter-regular"/>
                        </a:rPr>
                        <a:t>No</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b="1" dirty="0">
                          <a:solidFill>
                            <a:srgbClr val="333333"/>
                          </a:solidFill>
                          <a:effectLst/>
                          <a:latin typeface="inter-regular"/>
                        </a:rPr>
                        <a:t>Yes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sz="2000"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95216342"/>
                  </a:ext>
                </a:extLst>
              </a:tr>
              <a:tr h="737956">
                <a:tc>
                  <a:txBody>
                    <a:bodyPr/>
                    <a:lstStyle/>
                    <a:p>
                      <a:pPr algn="just" fontAlgn="t"/>
                      <a:r>
                        <a:rPr lang="en-US" sz="2000" dirty="0">
                          <a:solidFill>
                            <a:srgbClr val="333333"/>
                          </a:solidFill>
                          <a:effectLst/>
                          <a:latin typeface="inter-regular"/>
                        </a:rPr>
                        <a:t>Overcast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inter-regular"/>
                        </a:rPr>
                        <a:t>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inter-regular"/>
                        </a:rPr>
                        <a:t>5/14= 0.35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11151941"/>
                  </a:ext>
                </a:extLst>
              </a:tr>
              <a:tr h="737956">
                <a:tc>
                  <a:txBody>
                    <a:bodyPr/>
                    <a:lstStyle/>
                    <a:p>
                      <a:pPr algn="just" fontAlgn="t"/>
                      <a:r>
                        <a:rPr lang="en-US" sz="2000">
                          <a:solidFill>
                            <a:srgbClr val="333333"/>
                          </a:solidFill>
                          <a:effectLst/>
                          <a:latin typeface="inter-regular"/>
                        </a:rPr>
                        <a:t>Rainy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inter-regular"/>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inter-regular"/>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inter-regular"/>
                        </a:rPr>
                        <a:t>4/14 =0.29</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494640141"/>
                  </a:ext>
                </a:extLst>
              </a:tr>
              <a:tr h="737956">
                <a:tc>
                  <a:txBody>
                    <a:bodyPr/>
                    <a:lstStyle/>
                    <a:p>
                      <a:pPr algn="just" fontAlgn="t"/>
                      <a:r>
                        <a:rPr lang="en-US" sz="2000">
                          <a:solidFill>
                            <a:srgbClr val="333333"/>
                          </a:solidFill>
                          <a:effectLst/>
                          <a:latin typeface="inter-regular"/>
                        </a:rPr>
                        <a:t>Sunny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inter-regular"/>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inter-regular"/>
                        </a:rPr>
                        <a:t>5/14 =0.35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74385766"/>
                  </a:ext>
                </a:extLst>
              </a:tr>
              <a:tr h="737956">
                <a:tc>
                  <a:txBody>
                    <a:bodyPr/>
                    <a:lstStyle/>
                    <a:p>
                      <a:pPr algn="just" fontAlgn="t"/>
                      <a:r>
                        <a:rPr lang="en-US" sz="2000">
                          <a:solidFill>
                            <a:srgbClr val="333333"/>
                          </a:solidFill>
                          <a:effectLst/>
                          <a:latin typeface="inter-regular"/>
                        </a:rPr>
                        <a:t>All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inter-regular"/>
                        </a:rPr>
                        <a:t>4/14 =0.29</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inter-regular"/>
                        </a:rPr>
                        <a:t>10/14 =0.71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endParaRPr lang="en-US" sz="2000" dirty="0"/>
                    </a:p>
                  </a:txBody>
                  <a:tcPr>
                    <a:lnL w="7620" cap="flat" cmpd="sng" algn="ctr">
                      <a:solidFill>
                        <a:srgbClr val="C7CCBE"/>
                      </a:solidFill>
                      <a:prstDash val="solid"/>
                      <a:round/>
                      <a:headEnd type="none" w="med" len="med"/>
                      <a:tailEnd type="none" w="med" len="med"/>
                    </a:lnL>
                    <a:lnT w="7620" cap="flat" cmpd="sng" algn="ctr">
                      <a:solidFill>
                        <a:srgbClr val="C7CCBE"/>
                      </a:solidFill>
                      <a:prstDash val="solid"/>
                      <a:round/>
                      <a:headEnd type="none" w="med" len="med"/>
                      <a:tailEnd type="none" w="med" len="med"/>
                    </a:lnT>
                  </a:tcPr>
                </a:tc>
                <a:extLst>
                  <a:ext uri="{0D108BD9-81ED-4DB2-BD59-A6C34878D82A}">
                    <a16:rowId xmlns:a16="http://schemas.microsoft.com/office/drawing/2014/main" val="585774580"/>
                  </a:ext>
                </a:extLst>
              </a:tr>
            </a:tbl>
          </a:graphicData>
        </a:graphic>
      </p:graphicFrame>
      <p:sp>
        <p:nvSpPr>
          <p:cNvPr id="17" name="TextBox 16">
            <a:extLst>
              <a:ext uri="{FF2B5EF4-FFF2-40B4-BE49-F238E27FC236}">
                <a16:creationId xmlns:a16="http://schemas.microsoft.com/office/drawing/2014/main" id="{41119584-128F-C07E-DF0D-5A63A5ABD2F8}"/>
              </a:ext>
            </a:extLst>
          </p:cNvPr>
          <p:cNvSpPr txBox="1"/>
          <p:nvPr/>
        </p:nvSpPr>
        <p:spPr>
          <a:xfrm>
            <a:off x="2421655" y="4790242"/>
            <a:ext cx="4500255" cy="461665"/>
          </a:xfrm>
          <a:prstGeom prst="rect">
            <a:avLst/>
          </a:prstGeom>
          <a:noFill/>
        </p:spPr>
        <p:txBody>
          <a:bodyPr wrap="square">
            <a:spAutoFit/>
          </a:bodyPr>
          <a:lstStyle/>
          <a:p>
            <a:r>
              <a:rPr lang="en-US" sz="2400" dirty="0"/>
              <a:t>P(</a:t>
            </a:r>
            <a:r>
              <a:rPr lang="en-US" sz="2400" dirty="0" err="1"/>
              <a:t>Yes|Sunny</a:t>
            </a:r>
            <a:r>
              <a:rPr lang="en-US" sz="2400" dirty="0"/>
              <a:t>)=?</a:t>
            </a:r>
          </a:p>
        </p:txBody>
      </p:sp>
      <p:sp>
        <p:nvSpPr>
          <p:cNvPr id="19" name="TextBox 18">
            <a:extLst>
              <a:ext uri="{FF2B5EF4-FFF2-40B4-BE49-F238E27FC236}">
                <a16:creationId xmlns:a16="http://schemas.microsoft.com/office/drawing/2014/main" id="{18E0A8F8-8C85-16BD-D924-55B5E0064C17}"/>
              </a:ext>
            </a:extLst>
          </p:cNvPr>
          <p:cNvSpPr txBox="1"/>
          <p:nvPr/>
        </p:nvSpPr>
        <p:spPr>
          <a:xfrm>
            <a:off x="7229169" y="4566132"/>
            <a:ext cx="4575996" cy="461665"/>
          </a:xfrm>
          <a:prstGeom prst="rect">
            <a:avLst/>
          </a:prstGeom>
          <a:noFill/>
        </p:spPr>
        <p:txBody>
          <a:bodyPr wrap="square">
            <a:spAutoFit/>
          </a:bodyPr>
          <a:lstStyle/>
          <a:p>
            <a:r>
              <a:rPr lang="en-US" sz="2400" dirty="0"/>
              <a:t>P(</a:t>
            </a:r>
            <a:r>
              <a:rPr lang="en-US" sz="2400" dirty="0" err="1"/>
              <a:t>No|Sunny</a:t>
            </a:r>
            <a:r>
              <a:rPr lang="en-US" sz="2400" dirty="0"/>
              <a:t>)=? </a:t>
            </a:r>
          </a:p>
        </p:txBody>
      </p:sp>
      <p:sp>
        <p:nvSpPr>
          <p:cNvPr id="33" name="TextBox 32">
            <a:extLst>
              <a:ext uri="{FF2B5EF4-FFF2-40B4-BE49-F238E27FC236}">
                <a16:creationId xmlns:a16="http://schemas.microsoft.com/office/drawing/2014/main" id="{D1B4ED53-99A5-AD05-C479-EA50D5238784}"/>
              </a:ext>
            </a:extLst>
          </p:cNvPr>
          <p:cNvSpPr txBox="1"/>
          <p:nvPr/>
        </p:nvSpPr>
        <p:spPr>
          <a:xfrm>
            <a:off x="2421655" y="5257275"/>
            <a:ext cx="4575996" cy="1569660"/>
          </a:xfrm>
          <a:prstGeom prst="rect">
            <a:avLst/>
          </a:prstGeom>
          <a:noFill/>
        </p:spPr>
        <p:txBody>
          <a:bodyPr wrap="square">
            <a:spAutoFit/>
          </a:bodyPr>
          <a:lstStyle/>
          <a:p>
            <a:r>
              <a:rPr lang="en-US" sz="2400" dirty="0"/>
              <a:t>= P(</a:t>
            </a:r>
            <a:r>
              <a:rPr lang="en-US" sz="2400" dirty="0" err="1"/>
              <a:t>Sunny|Yes</a:t>
            </a:r>
            <a:r>
              <a:rPr lang="en-US" sz="2400" dirty="0"/>
              <a:t>)*P(Yes)/P(Sunny)</a:t>
            </a:r>
          </a:p>
          <a:p>
            <a:r>
              <a:rPr lang="en-US" sz="2400" dirty="0"/>
              <a:t>P(</a:t>
            </a:r>
            <a:r>
              <a:rPr lang="en-US" sz="2400" dirty="0" err="1"/>
              <a:t>Sunny|Yes</a:t>
            </a:r>
            <a:r>
              <a:rPr lang="en-US" sz="2400" dirty="0"/>
              <a:t>)       = 3/10= 0.3</a:t>
            </a:r>
          </a:p>
          <a:p>
            <a:r>
              <a:rPr lang="en-US" sz="2400" dirty="0"/>
              <a:t>So P(</a:t>
            </a:r>
            <a:r>
              <a:rPr lang="en-US" sz="2400" dirty="0" err="1"/>
              <a:t>Yes|Sunny</a:t>
            </a:r>
            <a:r>
              <a:rPr lang="en-US" sz="2400" dirty="0"/>
              <a:t>) = 0.3*0.71/0.35</a:t>
            </a:r>
          </a:p>
          <a:p>
            <a:r>
              <a:rPr lang="en-US" sz="2400" dirty="0"/>
              <a:t>                                   = 0.60</a:t>
            </a:r>
          </a:p>
        </p:txBody>
      </p:sp>
      <p:sp>
        <p:nvSpPr>
          <p:cNvPr id="35" name="TextBox 34">
            <a:extLst>
              <a:ext uri="{FF2B5EF4-FFF2-40B4-BE49-F238E27FC236}">
                <a16:creationId xmlns:a16="http://schemas.microsoft.com/office/drawing/2014/main" id="{E4C1DA0D-CD9D-5DAC-911B-F1BDF1A0CC8E}"/>
              </a:ext>
            </a:extLst>
          </p:cNvPr>
          <p:cNvSpPr txBox="1"/>
          <p:nvPr/>
        </p:nvSpPr>
        <p:spPr>
          <a:xfrm>
            <a:off x="7229169" y="5021074"/>
            <a:ext cx="4500255" cy="1569660"/>
          </a:xfrm>
          <a:prstGeom prst="rect">
            <a:avLst/>
          </a:prstGeom>
          <a:noFill/>
        </p:spPr>
        <p:txBody>
          <a:bodyPr wrap="square">
            <a:spAutoFit/>
          </a:bodyPr>
          <a:lstStyle/>
          <a:p>
            <a:r>
              <a:rPr lang="en-US" sz="2400" dirty="0"/>
              <a:t>= P(</a:t>
            </a:r>
            <a:r>
              <a:rPr lang="en-US" sz="2400" dirty="0" err="1"/>
              <a:t>Sunny|No</a:t>
            </a:r>
            <a:r>
              <a:rPr lang="en-US" sz="2400" dirty="0"/>
              <a:t>)*P(No)/P(Sunny)</a:t>
            </a:r>
          </a:p>
          <a:p>
            <a:r>
              <a:rPr lang="en-US" sz="2400" dirty="0"/>
              <a:t>P(</a:t>
            </a:r>
            <a:r>
              <a:rPr lang="en-US" sz="2400" dirty="0" err="1"/>
              <a:t>Sunny|NO</a:t>
            </a:r>
            <a:r>
              <a:rPr lang="en-US" sz="2400" dirty="0"/>
              <a:t>)      = 2/4=0.5</a:t>
            </a:r>
          </a:p>
          <a:p>
            <a:r>
              <a:rPr lang="en-US" sz="2400" dirty="0"/>
              <a:t>So P(</a:t>
            </a:r>
            <a:r>
              <a:rPr lang="en-US" sz="2400" dirty="0" err="1"/>
              <a:t>No|Sunny</a:t>
            </a:r>
            <a:r>
              <a:rPr lang="en-US" sz="2400" dirty="0"/>
              <a:t>) = 0.5*0.29/0.35 </a:t>
            </a:r>
          </a:p>
          <a:p>
            <a:r>
              <a:rPr lang="en-US" sz="2400" dirty="0"/>
              <a:t>		     = 0.41</a:t>
            </a:r>
          </a:p>
        </p:txBody>
      </p:sp>
    </p:spTree>
    <p:extLst>
      <p:ext uri="{BB962C8B-B14F-4D97-AF65-F5344CB8AC3E}">
        <p14:creationId xmlns:p14="http://schemas.microsoft.com/office/powerpoint/2010/main" val="100075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65C75-51BD-E147-89E3-1D944F795D5A}"/>
              </a:ext>
            </a:extLst>
          </p:cNvPr>
          <p:cNvSpPr>
            <a:spLocks noGrp="1"/>
          </p:cNvSpPr>
          <p:nvPr>
            <p:ph type="title"/>
          </p:nvPr>
        </p:nvSpPr>
        <p:spPr>
          <a:xfrm>
            <a:off x="1704536" y="129482"/>
            <a:ext cx="8128819" cy="903237"/>
          </a:xfrm>
        </p:spPr>
        <p:txBody>
          <a:bodyPr/>
          <a:lstStyle/>
          <a:p>
            <a:pPr algn="ctr"/>
            <a:r>
              <a:rPr lang="en-US" dirty="0"/>
              <a:t>Nearest Neighbor</a:t>
            </a:r>
          </a:p>
        </p:txBody>
      </p:sp>
      <p:sp>
        <p:nvSpPr>
          <p:cNvPr id="3" name="Content Placeholder 2">
            <a:extLst>
              <a:ext uri="{FF2B5EF4-FFF2-40B4-BE49-F238E27FC236}">
                <a16:creationId xmlns:a16="http://schemas.microsoft.com/office/drawing/2014/main" id="{E4399A25-D3FC-EF31-805E-49E1CB95870B}"/>
              </a:ext>
            </a:extLst>
          </p:cNvPr>
          <p:cNvSpPr>
            <a:spLocks noGrp="1"/>
          </p:cNvSpPr>
          <p:nvPr>
            <p:ph idx="1"/>
          </p:nvPr>
        </p:nvSpPr>
        <p:spPr>
          <a:xfrm>
            <a:off x="455969" y="1163610"/>
            <a:ext cx="11247184" cy="1913887"/>
          </a:xfrm>
        </p:spPr>
        <p:txBody>
          <a:bodyPr>
            <a:normAutofit fontScale="77500" lnSpcReduction="20000"/>
          </a:bodyPr>
          <a:lstStyle/>
          <a:p>
            <a:r>
              <a:rPr lang="en-GB" sz="2400" dirty="0"/>
              <a:t>Supervised machine learning for classification and regression problems</a:t>
            </a:r>
          </a:p>
          <a:p>
            <a:pPr algn="l" rtl="0" fontAlgn="base"/>
            <a:r>
              <a:rPr lang="en-GB" sz="2400" b="0" i="0" dirty="0">
                <a:solidFill>
                  <a:srgbClr val="273239"/>
                </a:solidFill>
                <a:effectLst/>
                <a:highlight>
                  <a:srgbClr val="FFFFFF"/>
                </a:highlight>
                <a:latin typeface="Nunito" pitchFamily="2" charset="0"/>
              </a:rPr>
              <a:t>Works by finding the K nearest </a:t>
            </a:r>
            <a:r>
              <a:rPr lang="en-GB" sz="2400" b="0" i="0" dirty="0" err="1">
                <a:solidFill>
                  <a:srgbClr val="273239"/>
                </a:solidFill>
                <a:effectLst/>
                <a:highlight>
                  <a:srgbClr val="FFFFFF"/>
                </a:highlight>
                <a:latin typeface="Nunito" pitchFamily="2" charset="0"/>
              </a:rPr>
              <a:t>neighbors</a:t>
            </a:r>
            <a:r>
              <a:rPr lang="en-GB" sz="2400" b="0" i="0" dirty="0">
                <a:solidFill>
                  <a:srgbClr val="273239"/>
                </a:solidFill>
                <a:effectLst/>
                <a:highlight>
                  <a:srgbClr val="FFFFFF"/>
                </a:highlight>
                <a:latin typeface="Nunito" pitchFamily="2" charset="0"/>
              </a:rPr>
              <a:t> to a given data point based on a distance metric, such as Euclidean distance. </a:t>
            </a:r>
          </a:p>
          <a:p>
            <a:pPr algn="l" rtl="0" fontAlgn="base"/>
            <a:r>
              <a:rPr lang="en-GB" sz="2400" b="0" i="0" dirty="0">
                <a:solidFill>
                  <a:srgbClr val="273239"/>
                </a:solidFill>
                <a:effectLst/>
                <a:highlight>
                  <a:srgbClr val="FFFFFF"/>
                </a:highlight>
                <a:latin typeface="Nunito" pitchFamily="2" charset="0"/>
              </a:rPr>
              <a:t>The class or value of the data point is then determined by the majority vote or average of the K </a:t>
            </a:r>
            <a:r>
              <a:rPr lang="en-GB" sz="2400" b="0" i="0" dirty="0" err="1">
                <a:solidFill>
                  <a:srgbClr val="273239"/>
                </a:solidFill>
                <a:effectLst/>
                <a:highlight>
                  <a:srgbClr val="FFFFFF"/>
                </a:highlight>
                <a:latin typeface="Nunito" pitchFamily="2" charset="0"/>
              </a:rPr>
              <a:t>neighbors</a:t>
            </a:r>
            <a:r>
              <a:rPr lang="en-GB" sz="2400" b="0" i="0" dirty="0">
                <a:solidFill>
                  <a:srgbClr val="273239"/>
                </a:solidFill>
                <a:effectLst/>
                <a:highlight>
                  <a:srgbClr val="FFFFFF"/>
                </a:highlight>
                <a:latin typeface="Nunito" pitchFamily="2" charset="0"/>
              </a:rPr>
              <a:t>.</a:t>
            </a:r>
          </a:p>
          <a:p>
            <a:pPr algn="l" rtl="0" fontAlgn="base"/>
            <a:r>
              <a:rPr lang="en-GB" sz="2400" b="0" i="0" dirty="0">
                <a:solidFill>
                  <a:srgbClr val="273239"/>
                </a:solidFill>
                <a:effectLst/>
                <a:highlight>
                  <a:srgbClr val="FFFFFF"/>
                </a:highlight>
                <a:latin typeface="Nunito" pitchFamily="2" charset="0"/>
              </a:rPr>
              <a:t>This approach allows the algorithm to adapt to different patterns and make predictions based on the local structure of the data.</a:t>
            </a:r>
          </a:p>
        </p:txBody>
      </p:sp>
      <p:pic>
        <p:nvPicPr>
          <p:cNvPr id="2056" name="Picture 8" descr="Lightbox">
            <a:extLst>
              <a:ext uri="{FF2B5EF4-FFF2-40B4-BE49-F238E27FC236}">
                <a16:creationId xmlns:a16="http://schemas.microsoft.com/office/drawing/2014/main" id="{BAFB7F66-BC84-EB6B-5208-6F37B76372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723" y="2985193"/>
            <a:ext cx="95250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226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465C75-51BD-E147-89E3-1D944F795D5A}"/>
              </a:ext>
            </a:extLst>
          </p:cNvPr>
          <p:cNvSpPr>
            <a:spLocks noGrp="1"/>
          </p:cNvSpPr>
          <p:nvPr>
            <p:ph type="title"/>
          </p:nvPr>
        </p:nvSpPr>
        <p:spPr>
          <a:xfrm>
            <a:off x="107513" y="121872"/>
            <a:ext cx="7423997" cy="767309"/>
          </a:xfrm>
        </p:spPr>
        <p:txBody>
          <a:bodyPr anchor="b">
            <a:normAutofit/>
          </a:bodyPr>
          <a:lstStyle/>
          <a:p>
            <a:r>
              <a:rPr lang="en-US" sz="4800" dirty="0"/>
              <a:t>Nearest Neighbor steps</a:t>
            </a:r>
          </a:p>
        </p:txBody>
      </p:sp>
      <p:sp>
        <p:nvSpPr>
          <p:cNvPr id="308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85" name="Content Placeholder 2">
            <a:extLst>
              <a:ext uri="{FF2B5EF4-FFF2-40B4-BE49-F238E27FC236}">
                <a16:creationId xmlns:a16="http://schemas.microsoft.com/office/drawing/2014/main" id="{FC0EA414-8DEE-2FF2-4E99-91323816952F}"/>
              </a:ext>
            </a:extLst>
          </p:cNvPr>
          <p:cNvGraphicFramePr>
            <a:graphicFrameLocks noGrp="1"/>
          </p:cNvGraphicFramePr>
          <p:nvPr>
            <p:ph idx="1"/>
            <p:extLst>
              <p:ext uri="{D42A27DB-BD31-4B8C-83A1-F6EECF244321}">
                <p14:modId xmlns:p14="http://schemas.microsoft.com/office/powerpoint/2010/main" val="789029845"/>
              </p:ext>
            </p:extLst>
          </p:nvPr>
        </p:nvGraphicFramePr>
        <p:xfrm>
          <a:off x="220490" y="2660904"/>
          <a:ext cx="5629704" cy="36921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076" name="Picture 4" descr="1. Solved Numerical Example of KNN Classifier to classify New Instance IRIS  Example by Mahesh Huddar">
            <a:extLst>
              <a:ext uri="{FF2B5EF4-FFF2-40B4-BE49-F238E27FC236}">
                <a16:creationId xmlns:a16="http://schemas.microsoft.com/office/drawing/2014/main" id="{34845C32-5F7E-7F9B-EF96-A2A1D37B1D4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1900" r="50000" b="8386"/>
          <a:stretch/>
        </p:blipFill>
        <p:spPr bwMode="auto">
          <a:xfrm>
            <a:off x="6404271" y="205100"/>
            <a:ext cx="5411983" cy="54622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C391F39-E0BA-3C08-7FA3-AE198F5BA21E}"/>
              </a:ext>
            </a:extLst>
          </p:cNvPr>
          <p:cNvSpPr txBox="1"/>
          <p:nvPr/>
        </p:nvSpPr>
        <p:spPr>
          <a:xfrm>
            <a:off x="220490" y="1133064"/>
            <a:ext cx="5629704" cy="830997"/>
          </a:xfrm>
          <a:prstGeom prst="rect">
            <a:avLst/>
          </a:prstGeom>
          <a:noFill/>
        </p:spPr>
        <p:txBody>
          <a:bodyPr wrap="square" rtlCol="0">
            <a:spAutoFit/>
          </a:bodyPr>
          <a:lstStyle/>
          <a:p>
            <a:r>
              <a:rPr lang="en-GB" sz="2400" dirty="0"/>
              <a:t>Find the label class for Sepal Length 5.2, and Width 3.1 belongs to for k=2, 3, and 4</a:t>
            </a:r>
            <a:endParaRPr lang="en-US" sz="2400" dirty="0"/>
          </a:p>
        </p:txBody>
      </p:sp>
    </p:spTree>
    <p:extLst>
      <p:ext uri="{BB962C8B-B14F-4D97-AF65-F5344CB8AC3E}">
        <p14:creationId xmlns:p14="http://schemas.microsoft.com/office/powerpoint/2010/main" val="2280863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2" name="Rectangle 206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27C33-C1F9-93EA-9629-D3A384647621}"/>
              </a:ext>
            </a:extLst>
          </p:cNvPr>
          <p:cNvSpPr>
            <a:spLocks noGrp="1"/>
          </p:cNvSpPr>
          <p:nvPr>
            <p:ph type="title"/>
          </p:nvPr>
        </p:nvSpPr>
        <p:spPr>
          <a:xfrm>
            <a:off x="1506006" y="446876"/>
            <a:ext cx="8483567" cy="1234440"/>
          </a:xfrm>
        </p:spPr>
        <p:txBody>
          <a:bodyPr anchor="ctr">
            <a:normAutofit/>
          </a:bodyPr>
          <a:lstStyle/>
          <a:p>
            <a:r>
              <a:rPr lang="en-IN" sz="4800" dirty="0"/>
              <a:t>Regression Analysis</a:t>
            </a:r>
            <a:endParaRPr lang="en-US" sz="4800" dirty="0"/>
          </a:p>
        </p:txBody>
      </p:sp>
      <p:sp>
        <p:nvSpPr>
          <p:cNvPr id="206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4D14C7F-3FB4-E3B4-2084-CFFFA637BE8B}"/>
              </a:ext>
            </a:extLst>
          </p:cNvPr>
          <p:cNvSpPr>
            <a:spLocks noGrp="1"/>
          </p:cNvSpPr>
          <p:nvPr>
            <p:ph idx="1"/>
          </p:nvPr>
        </p:nvSpPr>
        <p:spPr>
          <a:xfrm>
            <a:off x="446266" y="1909916"/>
            <a:ext cx="11204959" cy="1463040"/>
          </a:xfrm>
        </p:spPr>
        <p:txBody>
          <a:bodyPr anchor="ctr">
            <a:normAutofit/>
          </a:bodyPr>
          <a:lstStyle/>
          <a:p>
            <a:r>
              <a:rPr lang="en-GB" sz="2400" dirty="0"/>
              <a:t>A statistical method to model the relationship between a dependent (target) and one or more independent variables. </a:t>
            </a:r>
          </a:p>
          <a:p>
            <a:r>
              <a:rPr lang="en-GB" sz="2400" dirty="0"/>
              <a:t>Predicts continuous/real values such as temperature, age, salary, price, etc.</a:t>
            </a:r>
            <a:endParaRPr lang="en-US" sz="2400" dirty="0"/>
          </a:p>
        </p:txBody>
      </p:sp>
      <p:pic>
        <p:nvPicPr>
          <p:cNvPr id="5" name="Picture 4">
            <a:extLst>
              <a:ext uri="{FF2B5EF4-FFF2-40B4-BE49-F238E27FC236}">
                <a16:creationId xmlns:a16="http://schemas.microsoft.com/office/drawing/2014/main" id="{F94AB831-5C6F-4DD4-613F-183047A77B67}"/>
              </a:ext>
            </a:extLst>
          </p:cNvPr>
          <p:cNvPicPr>
            <a:picLocks noChangeAspect="1"/>
          </p:cNvPicPr>
          <p:nvPr/>
        </p:nvPicPr>
        <p:blipFill>
          <a:blip r:embed="rId2"/>
          <a:stretch>
            <a:fillRect/>
          </a:stretch>
        </p:blipFill>
        <p:spPr>
          <a:xfrm>
            <a:off x="446267" y="3429000"/>
            <a:ext cx="11299465" cy="2542378"/>
          </a:xfrm>
          <a:prstGeom prst="rect">
            <a:avLst/>
          </a:prstGeom>
        </p:spPr>
      </p:pic>
    </p:spTree>
    <p:extLst>
      <p:ext uri="{BB962C8B-B14F-4D97-AF65-F5344CB8AC3E}">
        <p14:creationId xmlns:p14="http://schemas.microsoft.com/office/powerpoint/2010/main" val="982456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7991653-4F4F-4F68-D2A2-CE41FD1BCFBB}"/>
              </a:ext>
            </a:extLst>
          </p:cNvPr>
          <p:cNvPicPr>
            <a:picLocks noChangeAspect="1"/>
          </p:cNvPicPr>
          <p:nvPr/>
        </p:nvPicPr>
        <p:blipFill>
          <a:blip r:embed="rId2"/>
          <a:stretch>
            <a:fillRect/>
          </a:stretch>
        </p:blipFill>
        <p:spPr>
          <a:xfrm>
            <a:off x="388374" y="563244"/>
            <a:ext cx="11415252" cy="5731511"/>
          </a:xfrm>
          <a:prstGeom prst="rect">
            <a:avLst/>
          </a:prstGeom>
        </p:spPr>
      </p:pic>
    </p:spTree>
    <p:extLst>
      <p:ext uri="{BB962C8B-B14F-4D97-AF65-F5344CB8AC3E}">
        <p14:creationId xmlns:p14="http://schemas.microsoft.com/office/powerpoint/2010/main" val="3205355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22D15-7CA0-7D7C-8712-5CEA081E3785}"/>
              </a:ext>
            </a:extLst>
          </p:cNvPr>
          <p:cNvSpPr>
            <a:spLocks noGrp="1"/>
          </p:cNvSpPr>
          <p:nvPr>
            <p:ph type="title"/>
          </p:nvPr>
        </p:nvSpPr>
        <p:spPr>
          <a:xfrm>
            <a:off x="464574" y="204838"/>
            <a:ext cx="10515600" cy="952398"/>
          </a:xfrm>
        </p:spPr>
        <p:txBody>
          <a:bodyPr/>
          <a:lstStyle/>
          <a:p>
            <a:r>
              <a:rPr lang="en-US" dirty="0"/>
              <a:t>Decision Trees</a:t>
            </a:r>
          </a:p>
        </p:txBody>
      </p:sp>
      <p:sp>
        <p:nvSpPr>
          <p:cNvPr id="3" name="Content Placeholder 2">
            <a:extLst>
              <a:ext uri="{FF2B5EF4-FFF2-40B4-BE49-F238E27FC236}">
                <a16:creationId xmlns:a16="http://schemas.microsoft.com/office/drawing/2014/main" id="{A9A66A88-0E88-2C36-6ADB-D07446F24A05}"/>
              </a:ext>
            </a:extLst>
          </p:cNvPr>
          <p:cNvSpPr>
            <a:spLocks noGrp="1"/>
          </p:cNvSpPr>
          <p:nvPr>
            <p:ph idx="1"/>
          </p:nvPr>
        </p:nvSpPr>
        <p:spPr>
          <a:xfrm>
            <a:off x="255639" y="1440120"/>
            <a:ext cx="11257936" cy="5253396"/>
          </a:xfrm>
        </p:spPr>
        <p:txBody>
          <a:bodyPr>
            <a:normAutofit/>
          </a:bodyPr>
          <a:lstStyle/>
          <a:p>
            <a:r>
              <a:rPr lang="en-GB" sz="2400" dirty="0"/>
              <a:t>Supervised learning algorithm for both classification and regression</a:t>
            </a:r>
          </a:p>
          <a:p>
            <a:r>
              <a:rPr lang="en-GB" sz="2400" dirty="0"/>
              <a:t>Each branch represents an outcome of the test, and each leaf node holds a class label</a:t>
            </a:r>
          </a:p>
          <a:p>
            <a:r>
              <a:rPr lang="en-GB" sz="2400" b="0" i="0" dirty="0">
                <a:solidFill>
                  <a:srgbClr val="273239"/>
                </a:solidFill>
                <a:effectLst/>
                <a:highlight>
                  <a:srgbClr val="FFFFFF"/>
                </a:highlight>
                <a:latin typeface="Nunito" pitchFamily="2" charset="0"/>
              </a:rPr>
              <a:t>Constructed by recursively splitting the training data into subsets based on the values of the attributes until a stopping criterion is met, such as the maximum depth of the tree or the minimum number of samples required to split a node.</a:t>
            </a:r>
          </a:p>
          <a:p>
            <a:pPr algn="l" fontAlgn="base">
              <a:buFont typeface="Arial" panose="020B0604020202020204" pitchFamily="34" charset="0"/>
              <a:buChar char="•"/>
            </a:pPr>
            <a:r>
              <a:rPr lang="en-GB" sz="2400" b="1" i="0" dirty="0">
                <a:solidFill>
                  <a:srgbClr val="273239"/>
                </a:solidFill>
                <a:effectLst/>
                <a:highlight>
                  <a:srgbClr val="FFFFFF"/>
                </a:highlight>
                <a:latin typeface="Nunito" pitchFamily="2" charset="0"/>
              </a:rPr>
              <a:t>Entropy H(x): </a:t>
            </a:r>
            <a:r>
              <a:rPr lang="en-GB" sz="2400" i="0" dirty="0">
                <a:solidFill>
                  <a:srgbClr val="273239"/>
                </a:solidFill>
                <a:effectLst/>
                <a:highlight>
                  <a:srgbClr val="FFFFFF"/>
                </a:highlight>
                <a:latin typeface="Nunito" pitchFamily="2" charset="0"/>
              </a:rPr>
              <a:t>A measure of the randomness in the information being processed. The higher the entropy, the harder it is to draw any conclusions from that information.</a:t>
            </a:r>
          </a:p>
          <a:p>
            <a:pPr algn="l" fontAlgn="base">
              <a:buFont typeface="Arial" panose="020B0604020202020204" pitchFamily="34" charset="0"/>
              <a:buChar char="•"/>
            </a:pPr>
            <a:r>
              <a:rPr lang="en-GB" sz="2400" b="1" i="0" dirty="0">
                <a:solidFill>
                  <a:srgbClr val="273239"/>
                </a:solidFill>
                <a:effectLst/>
                <a:highlight>
                  <a:srgbClr val="FFFFFF"/>
                </a:highlight>
                <a:latin typeface="Nunito" pitchFamily="2" charset="0"/>
              </a:rPr>
              <a:t>Information Gain (IG):</a:t>
            </a:r>
            <a:r>
              <a:rPr lang="en-GB" sz="2400" b="0" i="0" dirty="0">
                <a:solidFill>
                  <a:srgbClr val="273239"/>
                </a:solidFill>
                <a:effectLst/>
                <a:highlight>
                  <a:srgbClr val="FFFFFF"/>
                </a:highlight>
                <a:latin typeface="Nunito" pitchFamily="2" charset="0"/>
              </a:rPr>
              <a:t> a measure of the reduction in impurity achieved by splitting a dataset on a particular feature in a decision tree. </a:t>
            </a:r>
          </a:p>
          <a:p>
            <a:pPr algn="l" fontAlgn="base">
              <a:buFont typeface="Arial" panose="020B0604020202020204" pitchFamily="34" charset="0"/>
              <a:buChar char="•"/>
            </a:pPr>
            <a:r>
              <a:rPr lang="en-GB" sz="2400" b="1" i="0" dirty="0">
                <a:solidFill>
                  <a:srgbClr val="273239"/>
                </a:solidFill>
                <a:effectLst/>
                <a:highlight>
                  <a:srgbClr val="FFFFFF"/>
                </a:highlight>
                <a:latin typeface="Nunito" pitchFamily="2" charset="0"/>
              </a:rPr>
              <a:t>Pruning</a:t>
            </a:r>
            <a:r>
              <a:rPr lang="en-GB" sz="2400" b="0" i="0" dirty="0">
                <a:solidFill>
                  <a:srgbClr val="273239"/>
                </a:solidFill>
                <a:effectLst/>
                <a:highlight>
                  <a:srgbClr val="FFFFFF"/>
                </a:highlight>
                <a:latin typeface="Nunito" pitchFamily="2" charset="0"/>
              </a:rPr>
              <a:t>: The process of removing branches from the tree that do not provide any additional information or lead to overfitting.</a:t>
            </a:r>
          </a:p>
        </p:txBody>
      </p:sp>
    </p:spTree>
    <p:extLst>
      <p:ext uri="{BB962C8B-B14F-4D97-AF65-F5344CB8AC3E}">
        <p14:creationId xmlns:p14="http://schemas.microsoft.com/office/powerpoint/2010/main" val="2328596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22D15-7CA0-7D7C-8712-5CEA081E3785}"/>
              </a:ext>
            </a:extLst>
          </p:cNvPr>
          <p:cNvSpPr>
            <a:spLocks noGrp="1"/>
          </p:cNvSpPr>
          <p:nvPr>
            <p:ph type="title"/>
          </p:nvPr>
        </p:nvSpPr>
        <p:spPr>
          <a:xfrm>
            <a:off x="464574" y="204838"/>
            <a:ext cx="10515600" cy="952398"/>
          </a:xfrm>
        </p:spPr>
        <p:txBody>
          <a:bodyPr/>
          <a:lstStyle/>
          <a:p>
            <a:r>
              <a:rPr lang="en-US" dirty="0"/>
              <a:t>Decision Trees</a:t>
            </a:r>
          </a:p>
        </p:txBody>
      </p:sp>
      <p:pic>
        <p:nvPicPr>
          <p:cNvPr id="4098" name="Picture 2">
            <a:extLst>
              <a:ext uri="{FF2B5EF4-FFF2-40B4-BE49-F238E27FC236}">
                <a16:creationId xmlns:a16="http://schemas.microsoft.com/office/drawing/2014/main" id="{D571547D-38F7-C5E7-342E-7899360B1E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762" y="1363151"/>
            <a:ext cx="4676775" cy="26765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773C56D-BC0F-12C8-B52F-E838A2FFD9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0538" y="639250"/>
            <a:ext cx="6743700" cy="590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518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B11D937-18C9-2581-B8CE-1D1FD9F87F55}"/>
              </a:ext>
            </a:extLst>
          </p:cNvPr>
          <p:cNvSpPr txBox="1"/>
          <p:nvPr/>
        </p:nvSpPr>
        <p:spPr>
          <a:xfrm>
            <a:off x="304800" y="1231678"/>
            <a:ext cx="11582400" cy="5324535"/>
          </a:xfrm>
          <a:prstGeom prst="rect">
            <a:avLst/>
          </a:prstGeom>
          <a:noFill/>
        </p:spPr>
        <p:txBody>
          <a:bodyPr wrap="square">
            <a:spAutoFit/>
          </a:bodyPr>
          <a:lstStyle/>
          <a:p>
            <a:pPr algn="l">
              <a:buFont typeface="+mj-lt"/>
              <a:buAutoNum type="arabicPeriod"/>
            </a:pPr>
            <a:r>
              <a:rPr lang="en-GB" sz="2000" b="0" i="0" dirty="0">
                <a:solidFill>
                  <a:srgbClr val="0D0D0D"/>
                </a:solidFill>
                <a:effectLst/>
                <a:highlight>
                  <a:srgbClr val="FFFFFF"/>
                </a:highlight>
                <a:latin typeface="Söhne"/>
              </a:rPr>
              <a:t>For each attribute, determine the entropy or information gain resulting from splitting the dataset.</a:t>
            </a:r>
          </a:p>
          <a:p>
            <a:pPr algn="l">
              <a:buFont typeface="+mj-lt"/>
              <a:buAutoNum type="arabicPeriod"/>
            </a:pPr>
            <a:endParaRPr lang="en-GB" sz="2000" dirty="0">
              <a:solidFill>
                <a:srgbClr val="0D0D0D"/>
              </a:solidFill>
              <a:highlight>
                <a:srgbClr val="FFFFFF"/>
              </a:highlight>
              <a:latin typeface="Söhne"/>
            </a:endParaRPr>
          </a:p>
          <a:p>
            <a:pPr algn="l">
              <a:buFont typeface="+mj-lt"/>
              <a:buAutoNum type="arabicPeriod"/>
            </a:pPr>
            <a:endParaRPr lang="en-GB" sz="2000" b="0" i="0" dirty="0">
              <a:solidFill>
                <a:srgbClr val="0D0D0D"/>
              </a:solidFill>
              <a:effectLst/>
              <a:highlight>
                <a:srgbClr val="FFFFFF"/>
              </a:highlight>
              <a:latin typeface="Söhne"/>
            </a:endParaRPr>
          </a:p>
          <a:p>
            <a:pPr algn="l">
              <a:buFont typeface="+mj-lt"/>
              <a:buAutoNum type="arabicPeriod"/>
            </a:pPr>
            <a:r>
              <a:rPr lang="en-GB" sz="2000" b="0" i="0" dirty="0">
                <a:solidFill>
                  <a:srgbClr val="0D0D0D"/>
                </a:solidFill>
                <a:effectLst/>
                <a:highlight>
                  <a:srgbClr val="FFFFFF"/>
                </a:highlight>
                <a:latin typeface="Söhne"/>
              </a:rPr>
              <a:t>Choose the attribute with the highest information gain as the node for the decision tree.</a:t>
            </a:r>
          </a:p>
          <a:p>
            <a:pPr algn="l">
              <a:buFont typeface="+mj-lt"/>
              <a:buAutoNum type="arabicPeriod"/>
            </a:pPr>
            <a:r>
              <a:rPr lang="en-GB" sz="2000" b="0" i="0" dirty="0">
                <a:solidFill>
                  <a:srgbClr val="0D0D0D"/>
                </a:solidFill>
                <a:effectLst/>
                <a:highlight>
                  <a:srgbClr val="FFFFFF"/>
                </a:highlight>
                <a:latin typeface="Söhne"/>
              </a:rPr>
              <a:t>Divide the dataset into subsets based on the selected attribute's information gain.</a:t>
            </a:r>
          </a:p>
          <a:p>
            <a:pPr algn="l">
              <a:buFont typeface="+mj-lt"/>
              <a:buAutoNum type="arabicPeriod"/>
            </a:pPr>
            <a:r>
              <a:rPr lang="en-GB" sz="2000" b="1" i="0" dirty="0">
                <a:solidFill>
                  <a:srgbClr val="0D0D0D"/>
                </a:solidFill>
                <a:effectLst/>
                <a:highlight>
                  <a:srgbClr val="FFFFFF"/>
                </a:highlight>
                <a:latin typeface="Söhne"/>
              </a:rPr>
              <a:t>Repeat Recursively</a:t>
            </a:r>
            <a:r>
              <a:rPr lang="en-GB" sz="2000" b="0" i="0" dirty="0">
                <a:solidFill>
                  <a:srgbClr val="0D0D0D"/>
                </a:solidFill>
                <a:effectLst/>
                <a:highlight>
                  <a:srgbClr val="FFFFFF"/>
                </a:highlight>
                <a:latin typeface="Söhne"/>
              </a:rPr>
              <a:t>:</a:t>
            </a:r>
          </a:p>
          <a:p>
            <a:pPr marL="742950" lvl="1" indent="-285750" algn="l">
              <a:buFont typeface="+mj-lt"/>
              <a:buAutoNum type="arabicPeriod"/>
            </a:pPr>
            <a:r>
              <a:rPr lang="en-GB" sz="2000" b="0" i="0" dirty="0">
                <a:solidFill>
                  <a:srgbClr val="0D0D0D"/>
                </a:solidFill>
                <a:effectLst/>
                <a:highlight>
                  <a:srgbClr val="FFFFFF"/>
                </a:highlight>
                <a:latin typeface="Söhne"/>
              </a:rPr>
              <a:t>Apply steps 1-3 recursively to the subsets until a stopping condition is met, such as:</a:t>
            </a:r>
          </a:p>
          <a:p>
            <a:pPr marL="1143000" lvl="2" indent="-228600" algn="l">
              <a:buFont typeface="+mj-lt"/>
              <a:buAutoNum type="arabicPeriod"/>
            </a:pPr>
            <a:r>
              <a:rPr lang="en-GB" sz="2000" b="0" i="0" dirty="0">
                <a:solidFill>
                  <a:srgbClr val="0D0D0D"/>
                </a:solidFill>
                <a:effectLst/>
                <a:highlight>
                  <a:srgbClr val="FFFFFF"/>
                </a:highlight>
                <a:latin typeface="Söhne"/>
              </a:rPr>
              <a:t>All instances in a subset belong to the same class.</a:t>
            </a:r>
          </a:p>
          <a:p>
            <a:pPr marL="1143000" lvl="2" indent="-228600" algn="l">
              <a:buFont typeface="+mj-lt"/>
              <a:buAutoNum type="arabicPeriod"/>
            </a:pPr>
            <a:r>
              <a:rPr lang="en-GB" sz="2000" b="0" i="0" dirty="0">
                <a:solidFill>
                  <a:srgbClr val="0D0D0D"/>
                </a:solidFill>
                <a:effectLst/>
                <a:highlight>
                  <a:srgbClr val="FFFFFF"/>
                </a:highlight>
                <a:latin typeface="Söhne"/>
              </a:rPr>
              <a:t>No more attributes are available for splitting.</a:t>
            </a:r>
          </a:p>
          <a:p>
            <a:pPr marL="1143000" lvl="2" indent="-228600" algn="l">
              <a:buFont typeface="+mj-lt"/>
              <a:buAutoNum type="arabicPeriod"/>
            </a:pPr>
            <a:r>
              <a:rPr lang="en-GB" sz="2000" b="0" i="0" dirty="0">
                <a:solidFill>
                  <a:srgbClr val="0D0D0D"/>
                </a:solidFill>
                <a:effectLst/>
                <a:highlight>
                  <a:srgbClr val="FFFFFF"/>
                </a:highlight>
                <a:latin typeface="Söhne"/>
              </a:rPr>
              <a:t>A predefined depth limit is reached.</a:t>
            </a:r>
          </a:p>
          <a:p>
            <a:pPr marL="1143000" lvl="2" indent="-228600" algn="l">
              <a:buFont typeface="+mj-lt"/>
              <a:buAutoNum type="arabicPeriod"/>
            </a:pPr>
            <a:r>
              <a:rPr lang="en-GB" sz="2000" b="0" i="0" dirty="0">
                <a:solidFill>
                  <a:srgbClr val="0D0D0D"/>
                </a:solidFill>
                <a:effectLst/>
                <a:highlight>
                  <a:srgbClr val="FFFFFF"/>
                </a:highlight>
                <a:latin typeface="Söhne"/>
              </a:rPr>
              <a:t>A predefined number of instances limit is reached.</a:t>
            </a:r>
          </a:p>
          <a:p>
            <a:pPr algn="l">
              <a:buFont typeface="+mj-lt"/>
              <a:buAutoNum type="arabicPeriod"/>
            </a:pPr>
            <a:r>
              <a:rPr lang="en-GB" sz="2000" b="1" i="0" dirty="0">
                <a:solidFill>
                  <a:srgbClr val="0D0D0D"/>
                </a:solidFill>
                <a:effectLst/>
                <a:highlight>
                  <a:srgbClr val="FFFFFF"/>
                </a:highlight>
                <a:latin typeface="Söhne"/>
              </a:rPr>
              <a:t>Build Tree</a:t>
            </a:r>
            <a:r>
              <a:rPr lang="en-GB" sz="2000" b="0" i="0" dirty="0">
                <a:solidFill>
                  <a:srgbClr val="0D0D0D"/>
                </a:solidFill>
                <a:effectLst/>
                <a:highlight>
                  <a:srgbClr val="FFFFFF"/>
                </a:highlight>
                <a:latin typeface="Söhne"/>
              </a:rPr>
              <a:t>:</a:t>
            </a:r>
          </a:p>
          <a:p>
            <a:pPr marL="742950" lvl="1" indent="-285750" algn="l">
              <a:buFont typeface="+mj-lt"/>
              <a:buAutoNum type="arabicPeriod"/>
            </a:pPr>
            <a:r>
              <a:rPr lang="en-GB" sz="2000" b="0" i="0" dirty="0">
                <a:solidFill>
                  <a:srgbClr val="0D0D0D"/>
                </a:solidFill>
                <a:effectLst/>
                <a:highlight>
                  <a:srgbClr val="FFFFFF"/>
                </a:highlight>
                <a:latin typeface="Söhne"/>
              </a:rPr>
              <a:t>Construct the decision tree as recursion progresses.</a:t>
            </a:r>
          </a:p>
          <a:p>
            <a:pPr marL="742950" lvl="1" indent="-285750" algn="l">
              <a:buFont typeface="+mj-lt"/>
              <a:buAutoNum type="arabicPeriod"/>
            </a:pPr>
            <a:r>
              <a:rPr lang="en-GB" sz="2000" b="0" i="0" dirty="0">
                <a:solidFill>
                  <a:srgbClr val="0D0D0D"/>
                </a:solidFill>
                <a:effectLst/>
                <a:highlight>
                  <a:srgbClr val="FFFFFF"/>
                </a:highlight>
                <a:latin typeface="Söhne"/>
              </a:rPr>
              <a:t>Each internal node represents an attribute, and each leaf node represents a class label.</a:t>
            </a:r>
          </a:p>
          <a:p>
            <a:pPr algn="l">
              <a:buFont typeface="+mj-lt"/>
              <a:buAutoNum type="arabicPeriod"/>
            </a:pPr>
            <a:r>
              <a:rPr lang="en-GB" sz="2000" b="1" i="0" dirty="0">
                <a:solidFill>
                  <a:srgbClr val="0D0D0D"/>
                </a:solidFill>
                <a:effectLst/>
                <a:highlight>
                  <a:srgbClr val="FFFFFF"/>
                </a:highlight>
                <a:latin typeface="Söhne"/>
              </a:rPr>
              <a:t>Optional: Prune Tree</a:t>
            </a:r>
            <a:r>
              <a:rPr lang="en-GB" sz="2000" b="0" i="0" dirty="0">
                <a:solidFill>
                  <a:srgbClr val="0D0D0D"/>
                </a:solidFill>
                <a:effectLst/>
                <a:highlight>
                  <a:srgbClr val="FFFFFF"/>
                </a:highlight>
                <a:latin typeface="Söhne"/>
              </a:rPr>
              <a:t>:</a:t>
            </a:r>
          </a:p>
          <a:p>
            <a:pPr marL="742950" lvl="1" indent="-285750" algn="l">
              <a:buFont typeface="+mj-lt"/>
              <a:buAutoNum type="arabicPeriod"/>
            </a:pPr>
            <a:r>
              <a:rPr lang="en-GB" sz="2000" b="0" i="0" dirty="0">
                <a:solidFill>
                  <a:srgbClr val="0D0D0D"/>
                </a:solidFill>
                <a:effectLst/>
                <a:highlight>
                  <a:srgbClr val="FFFFFF"/>
                </a:highlight>
                <a:latin typeface="Söhne"/>
              </a:rPr>
              <a:t>After tree construction, prune it to prevent overfitting by removing parts that don't enhance predictive power on the validation set.</a:t>
            </a:r>
          </a:p>
        </p:txBody>
      </p:sp>
      <p:sp>
        <p:nvSpPr>
          <p:cNvPr id="2" name="Title 1">
            <a:extLst>
              <a:ext uri="{FF2B5EF4-FFF2-40B4-BE49-F238E27FC236}">
                <a16:creationId xmlns:a16="http://schemas.microsoft.com/office/drawing/2014/main" id="{9FEF868B-D19A-33A5-FFFB-171B3A2F2EC4}"/>
              </a:ext>
            </a:extLst>
          </p:cNvPr>
          <p:cNvSpPr>
            <a:spLocks noGrp="1"/>
          </p:cNvSpPr>
          <p:nvPr>
            <p:ph type="title"/>
          </p:nvPr>
        </p:nvSpPr>
        <p:spPr>
          <a:xfrm>
            <a:off x="395748" y="217641"/>
            <a:ext cx="10515600" cy="716423"/>
          </a:xfrm>
        </p:spPr>
        <p:txBody>
          <a:bodyPr>
            <a:normAutofit fontScale="90000"/>
          </a:bodyPr>
          <a:lstStyle/>
          <a:p>
            <a:pPr algn="ctr"/>
            <a:r>
              <a:rPr lang="en-US" dirty="0"/>
              <a:t>Create a Decision Tree - </a:t>
            </a:r>
            <a:r>
              <a:rPr lang="en-US" b="1" i="0" dirty="0">
                <a:solidFill>
                  <a:srgbClr val="000000"/>
                </a:solidFill>
                <a:effectLst/>
                <a:highlight>
                  <a:srgbClr val="FFFFFF"/>
                </a:highlight>
                <a:latin typeface="Mona Sans Extra Bold"/>
              </a:rPr>
              <a:t>Iterative </a:t>
            </a:r>
            <a:r>
              <a:rPr lang="en-US" b="1" i="0" dirty="0" err="1">
                <a:solidFill>
                  <a:srgbClr val="000000"/>
                </a:solidFill>
                <a:effectLst/>
                <a:highlight>
                  <a:srgbClr val="FFFFFF"/>
                </a:highlight>
                <a:latin typeface="Mona Sans Extra Bold"/>
              </a:rPr>
              <a:t>Dichotomiser</a:t>
            </a:r>
            <a:r>
              <a:rPr lang="en-US" b="1" i="0" dirty="0">
                <a:solidFill>
                  <a:srgbClr val="000000"/>
                </a:solidFill>
                <a:effectLst/>
                <a:highlight>
                  <a:srgbClr val="FFFFFF"/>
                </a:highlight>
                <a:latin typeface="Mona Sans Extra Bold"/>
              </a:rPr>
              <a:t> 3</a:t>
            </a:r>
            <a:endParaRPr lang="en-US" dirty="0"/>
          </a:p>
        </p:txBody>
      </p:sp>
      <p:pic>
        <p:nvPicPr>
          <p:cNvPr id="1030" name="Picture 6" descr="information gain Decision tree algorithm">
            <a:extLst>
              <a:ext uri="{FF2B5EF4-FFF2-40B4-BE49-F238E27FC236}">
                <a16:creationId xmlns:a16="http://schemas.microsoft.com/office/drawing/2014/main" id="{D0CD1FE6-2EFB-2250-EE89-84D65BF32C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8241" y="1604392"/>
            <a:ext cx="5353050" cy="5429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ntropy Decision tree algorithm">
            <a:extLst>
              <a:ext uri="{FF2B5EF4-FFF2-40B4-BE49-F238E27FC236}">
                <a16:creationId xmlns:a16="http://schemas.microsoft.com/office/drawing/2014/main" id="{EFFCDB7A-5D9C-48C9-D250-E63D868D58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838" y="1604392"/>
            <a:ext cx="4479882" cy="516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7508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F868B-D19A-33A5-FFFB-171B3A2F2EC4}"/>
              </a:ext>
            </a:extLst>
          </p:cNvPr>
          <p:cNvSpPr>
            <a:spLocks noGrp="1"/>
          </p:cNvSpPr>
          <p:nvPr>
            <p:ph type="title"/>
          </p:nvPr>
        </p:nvSpPr>
        <p:spPr>
          <a:xfrm>
            <a:off x="395748" y="217641"/>
            <a:ext cx="10515600" cy="716423"/>
          </a:xfrm>
        </p:spPr>
        <p:txBody>
          <a:bodyPr>
            <a:normAutofit fontScale="90000"/>
          </a:bodyPr>
          <a:lstStyle/>
          <a:p>
            <a:pPr algn="ctr"/>
            <a:r>
              <a:rPr lang="en-US" dirty="0"/>
              <a:t>Create a Decision Tree - </a:t>
            </a:r>
            <a:r>
              <a:rPr lang="en-US" b="1" i="0" dirty="0">
                <a:solidFill>
                  <a:srgbClr val="000000"/>
                </a:solidFill>
                <a:effectLst/>
                <a:highlight>
                  <a:srgbClr val="FFFFFF"/>
                </a:highlight>
                <a:latin typeface="Mona Sans Extra Bold"/>
              </a:rPr>
              <a:t>Iterative </a:t>
            </a:r>
            <a:r>
              <a:rPr lang="en-US" b="1" i="0" dirty="0" err="1">
                <a:solidFill>
                  <a:srgbClr val="000000"/>
                </a:solidFill>
                <a:effectLst/>
                <a:highlight>
                  <a:srgbClr val="FFFFFF"/>
                </a:highlight>
                <a:latin typeface="Mona Sans Extra Bold"/>
              </a:rPr>
              <a:t>Dichotomiser</a:t>
            </a:r>
            <a:r>
              <a:rPr lang="en-US" b="1" i="0" dirty="0">
                <a:solidFill>
                  <a:srgbClr val="000000"/>
                </a:solidFill>
                <a:effectLst/>
                <a:highlight>
                  <a:srgbClr val="FFFFFF"/>
                </a:highlight>
                <a:latin typeface="Mona Sans Extra Bold"/>
              </a:rPr>
              <a:t> 3</a:t>
            </a:r>
            <a:endParaRPr lang="en-US" dirty="0"/>
          </a:p>
        </p:txBody>
      </p:sp>
      <p:pic>
        <p:nvPicPr>
          <p:cNvPr id="6146" name="Picture 2">
            <a:extLst>
              <a:ext uri="{FF2B5EF4-FFF2-40B4-BE49-F238E27FC236}">
                <a16:creationId xmlns:a16="http://schemas.microsoft.com/office/drawing/2014/main" id="{0FDD2765-DAD2-81D2-78CA-8CDB4C61D00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5313"/>
          <a:stretch/>
        </p:blipFill>
        <p:spPr bwMode="auto">
          <a:xfrm>
            <a:off x="326922" y="934064"/>
            <a:ext cx="6742471" cy="437310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6" descr="information gain Decision tree algorithm">
            <a:extLst>
              <a:ext uri="{FF2B5EF4-FFF2-40B4-BE49-F238E27FC236}">
                <a16:creationId xmlns:a16="http://schemas.microsoft.com/office/drawing/2014/main" id="{4EEB4313-7EED-4497-2DEB-7E75D65B9B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922" y="6097434"/>
            <a:ext cx="5353050" cy="5429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entropy Decision tree algorithm">
            <a:extLst>
              <a:ext uri="{FF2B5EF4-FFF2-40B4-BE49-F238E27FC236}">
                <a16:creationId xmlns:a16="http://schemas.microsoft.com/office/drawing/2014/main" id="{A4323438-65C1-FFF8-2A24-CAA865EB75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922" y="5407638"/>
            <a:ext cx="4479882" cy="516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366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F868B-D19A-33A5-FFFB-171B3A2F2EC4}"/>
              </a:ext>
            </a:extLst>
          </p:cNvPr>
          <p:cNvSpPr>
            <a:spLocks noGrp="1"/>
          </p:cNvSpPr>
          <p:nvPr>
            <p:ph type="title"/>
          </p:nvPr>
        </p:nvSpPr>
        <p:spPr>
          <a:xfrm>
            <a:off x="395748" y="217641"/>
            <a:ext cx="10515600" cy="716423"/>
          </a:xfrm>
        </p:spPr>
        <p:txBody>
          <a:bodyPr>
            <a:normAutofit fontScale="90000"/>
          </a:bodyPr>
          <a:lstStyle/>
          <a:p>
            <a:pPr algn="ctr"/>
            <a:r>
              <a:rPr lang="en-US"/>
              <a:t>Create a Decision Tree - </a:t>
            </a:r>
            <a:r>
              <a:rPr lang="en-US" b="1" i="0">
                <a:solidFill>
                  <a:srgbClr val="000000"/>
                </a:solidFill>
                <a:effectLst/>
                <a:highlight>
                  <a:srgbClr val="FFFFFF"/>
                </a:highlight>
                <a:latin typeface="Mona Sans Extra Bold"/>
              </a:rPr>
              <a:t>Iterative Dichotomiser 3</a:t>
            </a:r>
            <a:endParaRPr lang="en-US" dirty="0"/>
          </a:p>
        </p:txBody>
      </p:sp>
      <p:pic>
        <p:nvPicPr>
          <p:cNvPr id="8" name="Picture 7">
            <a:extLst>
              <a:ext uri="{FF2B5EF4-FFF2-40B4-BE49-F238E27FC236}">
                <a16:creationId xmlns:a16="http://schemas.microsoft.com/office/drawing/2014/main" id="{7EDAE980-76DC-C215-C96A-BCA0778D7557}"/>
              </a:ext>
            </a:extLst>
          </p:cNvPr>
          <p:cNvPicPr>
            <a:picLocks noChangeAspect="1"/>
          </p:cNvPicPr>
          <p:nvPr/>
        </p:nvPicPr>
        <p:blipFill>
          <a:blip r:embed="rId2"/>
          <a:stretch>
            <a:fillRect/>
          </a:stretch>
        </p:blipFill>
        <p:spPr>
          <a:xfrm>
            <a:off x="501445" y="957127"/>
            <a:ext cx="6717680" cy="5683232"/>
          </a:xfrm>
          <a:prstGeom prst="rect">
            <a:avLst/>
          </a:prstGeom>
        </p:spPr>
      </p:pic>
      <p:pic>
        <p:nvPicPr>
          <p:cNvPr id="10" name="Picture 9">
            <a:extLst>
              <a:ext uri="{FF2B5EF4-FFF2-40B4-BE49-F238E27FC236}">
                <a16:creationId xmlns:a16="http://schemas.microsoft.com/office/drawing/2014/main" id="{F06505A5-0ED6-23C8-C0E0-1E3252A7274E}"/>
              </a:ext>
            </a:extLst>
          </p:cNvPr>
          <p:cNvPicPr>
            <a:picLocks noChangeAspect="1"/>
          </p:cNvPicPr>
          <p:nvPr/>
        </p:nvPicPr>
        <p:blipFill>
          <a:blip r:embed="rId3"/>
          <a:stretch>
            <a:fillRect/>
          </a:stretch>
        </p:blipFill>
        <p:spPr>
          <a:xfrm>
            <a:off x="7760504" y="1279973"/>
            <a:ext cx="3546593" cy="3378849"/>
          </a:xfrm>
          <a:prstGeom prst="rect">
            <a:avLst/>
          </a:prstGeom>
        </p:spPr>
      </p:pic>
    </p:spTree>
    <p:extLst>
      <p:ext uri="{BB962C8B-B14F-4D97-AF65-F5344CB8AC3E}">
        <p14:creationId xmlns:p14="http://schemas.microsoft.com/office/powerpoint/2010/main" val="1438558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F868B-D19A-33A5-FFFB-171B3A2F2EC4}"/>
              </a:ext>
            </a:extLst>
          </p:cNvPr>
          <p:cNvSpPr>
            <a:spLocks noGrp="1"/>
          </p:cNvSpPr>
          <p:nvPr>
            <p:ph type="title"/>
          </p:nvPr>
        </p:nvSpPr>
        <p:spPr>
          <a:xfrm>
            <a:off x="395748" y="217641"/>
            <a:ext cx="10515600" cy="716423"/>
          </a:xfrm>
        </p:spPr>
        <p:txBody>
          <a:bodyPr>
            <a:normAutofit fontScale="90000"/>
          </a:bodyPr>
          <a:lstStyle/>
          <a:p>
            <a:pPr algn="ctr"/>
            <a:r>
              <a:rPr lang="en-US"/>
              <a:t>Create a Decision Tree - </a:t>
            </a:r>
            <a:r>
              <a:rPr lang="en-US" b="1" i="0">
                <a:solidFill>
                  <a:srgbClr val="000000"/>
                </a:solidFill>
                <a:effectLst/>
                <a:highlight>
                  <a:srgbClr val="FFFFFF"/>
                </a:highlight>
                <a:latin typeface="Mona Sans Extra Bold"/>
              </a:rPr>
              <a:t>Iterative Dichotomiser 3</a:t>
            </a:r>
            <a:endParaRPr lang="en-US" dirty="0"/>
          </a:p>
        </p:txBody>
      </p:sp>
      <p:pic>
        <p:nvPicPr>
          <p:cNvPr id="4" name="Picture 3">
            <a:extLst>
              <a:ext uri="{FF2B5EF4-FFF2-40B4-BE49-F238E27FC236}">
                <a16:creationId xmlns:a16="http://schemas.microsoft.com/office/drawing/2014/main" id="{CE9F62F2-7470-A16A-9FF6-072C0AD9F019}"/>
              </a:ext>
            </a:extLst>
          </p:cNvPr>
          <p:cNvPicPr>
            <a:picLocks noChangeAspect="1"/>
          </p:cNvPicPr>
          <p:nvPr/>
        </p:nvPicPr>
        <p:blipFill>
          <a:blip r:embed="rId2"/>
          <a:stretch>
            <a:fillRect/>
          </a:stretch>
        </p:blipFill>
        <p:spPr>
          <a:xfrm>
            <a:off x="637289" y="934064"/>
            <a:ext cx="10524132" cy="5898391"/>
          </a:xfrm>
          <a:prstGeom prst="rect">
            <a:avLst/>
          </a:prstGeom>
        </p:spPr>
      </p:pic>
    </p:spTree>
    <p:extLst>
      <p:ext uri="{BB962C8B-B14F-4D97-AF65-F5344CB8AC3E}">
        <p14:creationId xmlns:p14="http://schemas.microsoft.com/office/powerpoint/2010/main" val="2251475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95C995-02AA-6441-111D-F31CC22AF6AA}"/>
              </a:ext>
            </a:extLst>
          </p:cNvPr>
          <p:cNvSpPr>
            <a:spLocks noGrp="1"/>
          </p:cNvSpPr>
          <p:nvPr>
            <p:ph type="title"/>
          </p:nvPr>
        </p:nvSpPr>
        <p:spPr>
          <a:xfrm>
            <a:off x="572493" y="238539"/>
            <a:ext cx="11018520" cy="1434415"/>
          </a:xfrm>
        </p:spPr>
        <p:txBody>
          <a:bodyPr anchor="b">
            <a:normAutofit/>
          </a:bodyPr>
          <a:lstStyle/>
          <a:p>
            <a:r>
              <a:rPr lang="en-IN" sz="5400" dirty="0"/>
              <a:t>Regression Analysis</a:t>
            </a:r>
            <a:endParaRPr lang="en-US" sz="5400" dirty="0"/>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47AD721-75E5-0BFF-3301-42E267E53DE5}"/>
              </a:ext>
            </a:extLst>
          </p:cNvPr>
          <p:cNvSpPr>
            <a:spLocks noGrp="1"/>
          </p:cNvSpPr>
          <p:nvPr>
            <p:ph idx="1"/>
          </p:nvPr>
        </p:nvSpPr>
        <p:spPr>
          <a:xfrm>
            <a:off x="572492" y="2310581"/>
            <a:ext cx="11245881" cy="3879907"/>
          </a:xfrm>
        </p:spPr>
        <p:txBody>
          <a:bodyPr anchor="t">
            <a:normAutofit fontScale="92500"/>
          </a:bodyPr>
          <a:lstStyle/>
          <a:p>
            <a:r>
              <a:rPr lang="en-GB" dirty="0"/>
              <a:t>Supervised learning technique</a:t>
            </a:r>
          </a:p>
          <a:p>
            <a:r>
              <a:rPr lang="en-GB" dirty="0"/>
              <a:t>Mainly used for prediction, forecasting, time series </a:t>
            </a:r>
            <a:r>
              <a:rPr lang="en-GB" dirty="0" err="1"/>
              <a:t>modeling</a:t>
            </a:r>
            <a:r>
              <a:rPr lang="en-GB" dirty="0"/>
              <a:t>, and determining the causal-effect relationship between variables.</a:t>
            </a:r>
          </a:p>
          <a:p>
            <a:r>
              <a:rPr lang="en-GB" dirty="0"/>
              <a:t>We plot a graph between the variables which best fits the given datapoints</a:t>
            </a:r>
          </a:p>
          <a:p>
            <a:r>
              <a:rPr lang="en-GB" dirty="0"/>
              <a:t>Using this plot, the machine learning model can make predictions about the data</a:t>
            </a:r>
          </a:p>
          <a:p>
            <a:r>
              <a:rPr lang="en-GB" dirty="0"/>
              <a:t>Regression shows a line or curve that passes through all the datapoints on target-predictor graph in such a way that the vertical distance between the datapoints and the regression line is minimum.</a:t>
            </a:r>
          </a:p>
        </p:txBody>
      </p:sp>
      <p:pic>
        <p:nvPicPr>
          <p:cNvPr id="12" name="Picture 11">
            <a:extLst>
              <a:ext uri="{FF2B5EF4-FFF2-40B4-BE49-F238E27FC236}">
                <a16:creationId xmlns:a16="http://schemas.microsoft.com/office/drawing/2014/main" id="{92A00232-0C6C-B194-53EB-86724C227018}"/>
              </a:ext>
            </a:extLst>
          </p:cNvPr>
          <p:cNvPicPr>
            <a:picLocks noChangeAspect="1"/>
          </p:cNvPicPr>
          <p:nvPr/>
        </p:nvPicPr>
        <p:blipFill rotWithShape="1">
          <a:blip r:embed="rId2"/>
          <a:srcRect l="5597" r="2983"/>
          <a:stretch/>
        </p:blipFill>
        <p:spPr>
          <a:xfrm>
            <a:off x="7327813" y="114929"/>
            <a:ext cx="4562169" cy="2607226"/>
          </a:xfrm>
          <a:prstGeom prst="rect">
            <a:avLst/>
          </a:prstGeom>
        </p:spPr>
      </p:pic>
    </p:spTree>
    <p:extLst>
      <p:ext uri="{BB962C8B-B14F-4D97-AF65-F5344CB8AC3E}">
        <p14:creationId xmlns:p14="http://schemas.microsoft.com/office/powerpoint/2010/main" val="4234119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FFBC5-D61E-A512-19C7-06E43C7D2D20}"/>
              </a:ext>
            </a:extLst>
          </p:cNvPr>
          <p:cNvSpPr>
            <a:spLocks noGrp="1"/>
          </p:cNvSpPr>
          <p:nvPr>
            <p:ph type="title"/>
          </p:nvPr>
        </p:nvSpPr>
        <p:spPr/>
        <p:txBody>
          <a:bodyPr>
            <a:normAutofit/>
          </a:bodyPr>
          <a:lstStyle/>
          <a:p>
            <a:r>
              <a:rPr lang="en-GB" sz="4000" dirty="0"/>
              <a:t>Terminologies Related to the Regression Analysis:</a:t>
            </a:r>
            <a:endParaRPr lang="en-US" sz="4000" dirty="0"/>
          </a:p>
        </p:txBody>
      </p:sp>
      <p:sp>
        <p:nvSpPr>
          <p:cNvPr id="3" name="Content Placeholder 2">
            <a:extLst>
              <a:ext uri="{FF2B5EF4-FFF2-40B4-BE49-F238E27FC236}">
                <a16:creationId xmlns:a16="http://schemas.microsoft.com/office/drawing/2014/main" id="{8FEF703A-C55E-13D7-352F-5CDDC4C59E2B}"/>
              </a:ext>
            </a:extLst>
          </p:cNvPr>
          <p:cNvSpPr>
            <a:spLocks noGrp="1"/>
          </p:cNvSpPr>
          <p:nvPr>
            <p:ph idx="1"/>
          </p:nvPr>
        </p:nvSpPr>
        <p:spPr>
          <a:xfrm>
            <a:off x="481781" y="1825625"/>
            <a:ext cx="10872019" cy="4667250"/>
          </a:xfrm>
        </p:spPr>
        <p:txBody>
          <a:bodyPr>
            <a:normAutofit fontScale="92500" lnSpcReduction="10000"/>
          </a:bodyPr>
          <a:lstStyle/>
          <a:p>
            <a:r>
              <a:rPr lang="en-GB" b="1" dirty="0">
                <a:solidFill>
                  <a:srgbClr val="FF0000"/>
                </a:solidFill>
              </a:rPr>
              <a:t>Dependent Variable</a:t>
            </a:r>
            <a:r>
              <a:rPr lang="en-GB" b="1" dirty="0"/>
              <a:t>:</a:t>
            </a:r>
            <a:r>
              <a:rPr lang="en-GB" dirty="0"/>
              <a:t> Factor  which we want to predict, also called target variable.</a:t>
            </a:r>
          </a:p>
          <a:p>
            <a:r>
              <a:rPr lang="en-GB" b="1" dirty="0">
                <a:solidFill>
                  <a:srgbClr val="FF0000"/>
                </a:solidFill>
              </a:rPr>
              <a:t>Independent Variable</a:t>
            </a:r>
            <a:r>
              <a:rPr lang="en-GB" b="1" dirty="0"/>
              <a:t>:</a:t>
            </a:r>
            <a:r>
              <a:rPr lang="en-GB" dirty="0"/>
              <a:t> The factors which affect the dependent variables, also called as a predictor.</a:t>
            </a:r>
            <a:endParaRPr lang="en-GB" b="1" dirty="0"/>
          </a:p>
          <a:p>
            <a:r>
              <a:rPr lang="en-GB" b="1" dirty="0">
                <a:solidFill>
                  <a:srgbClr val="FF0000"/>
                </a:solidFill>
              </a:rPr>
              <a:t>Multicollinearity</a:t>
            </a:r>
            <a:r>
              <a:rPr lang="en-GB" dirty="0"/>
              <a:t>: If the independent variables are highly correlated with each other than other variables, then such condition is called Multicollinearity. It should not be present in the dataset, because it creates problem while ranking the most affecting variable.</a:t>
            </a:r>
          </a:p>
          <a:p>
            <a:r>
              <a:rPr lang="en-GB" b="1" dirty="0">
                <a:solidFill>
                  <a:srgbClr val="FF0000"/>
                </a:solidFill>
              </a:rPr>
              <a:t>Overfitting</a:t>
            </a:r>
            <a:r>
              <a:rPr lang="en-GB" dirty="0"/>
              <a:t>: If algorithm works well with the training dataset but not well with test dataset, then such problem is called Overfitting. </a:t>
            </a:r>
          </a:p>
          <a:p>
            <a:r>
              <a:rPr lang="en-GB" b="1" dirty="0">
                <a:solidFill>
                  <a:srgbClr val="FF0000"/>
                </a:solidFill>
              </a:rPr>
              <a:t>Underfitting</a:t>
            </a:r>
            <a:r>
              <a:rPr lang="en-GB" b="1" dirty="0"/>
              <a:t>: </a:t>
            </a:r>
            <a:r>
              <a:rPr lang="en-GB" dirty="0"/>
              <a:t>If algorithm does not perform well even with training dataset, then such problem is called underfitting.</a:t>
            </a:r>
            <a:endParaRPr lang="en-US" dirty="0"/>
          </a:p>
        </p:txBody>
      </p:sp>
    </p:spTree>
    <p:extLst>
      <p:ext uri="{BB962C8B-B14F-4D97-AF65-F5344CB8AC3E}">
        <p14:creationId xmlns:p14="http://schemas.microsoft.com/office/powerpoint/2010/main" val="1813050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Regression Analysis in Machine learning">
            <a:extLst>
              <a:ext uri="{FF2B5EF4-FFF2-40B4-BE49-F238E27FC236}">
                <a16:creationId xmlns:a16="http://schemas.microsoft.com/office/drawing/2014/main" id="{8906FD8D-5F2F-5DF9-D87F-44AA2580F04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73266" y="250175"/>
            <a:ext cx="7434528" cy="617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042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5653B-85B6-E197-458C-DF55DA273B06}"/>
              </a:ext>
            </a:extLst>
          </p:cNvPr>
          <p:cNvSpPr>
            <a:spLocks noGrp="1"/>
          </p:cNvSpPr>
          <p:nvPr>
            <p:ph type="title"/>
          </p:nvPr>
        </p:nvSpPr>
        <p:spPr>
          <a:xfrm>
            <a:off x="838200" y="178313"/>
            <a:ext cx="9672484" cy="863906"/>
          </a:xfrm>
        </p:spPr>
        <p:txBody>
          <a:bodyPr>
            <a:normAutofit/>
          </a:bodyPr>
          <a:lstStyle/>
          <a:p>
            <a:pPr algn="ctr"/>
            <a:r>
              <a:rPr lang="en-US" dirty="0"/>
              <a:t>Linear Regression</a:t>
            </a:r>
          </a:p>
        </p:txBody>
      </p:sp>
      <p:sp>
        <p:nvSpPr>
          <p:cNvPr id="3" name="Content Placeholder 2">
            <a:extLst>
              <a:ext uri="{FF2B5EF4-FFF2-40B4-BE49-F238E27FC236}">
                <a16:creationId xmlns:a16="http://schemas.microsoft.com/office/drawing/2014/main" id="{D78ED296-F395-0682-96BD-FA9638E39D6E}"/>
              </a:ext>
            </a:extLst>
          </p:cNvPr>
          <p:cNvSpPr>
            <a:spLocks noGrp="1"/>
          </p:cNvSpPr>
          <p:nvPr>
            <p:ph idx="1"/>
          </p:nvPr>
        </p:nvSpPr>
        <p:spPr>
          <a:xfrm>
            <a:off x="412955" y="1160206"/>
            <a:ext cx="6872748" cy="5016757"/>
          </a:xfrm>
        </p:spPr>
        <p:txBody>
          <a:bodyPr>
            <a:normAutofit fontScale="92500" lnSpcReduction="20000"/>
          </a:bodyPr>
          <a:lstStyle/>
          <a:p>
            <a:r>
              <a:rPr lang="en-GB" dirty="0"/>
              <a:t>Supervised</a:t>
            </a:r>
          </a:p>
          <a:p>
            <a:r>
              <a:rPr lang="en-GB" dirty="0"/>
              <a:t>Linear regression shows the linear relationship between the independent variable and the dependent variable</a:t>
            </a:r>
          </a:p>
          <a:p>
            <a:r>
              <a:rPr lang="en-GB" dirty="0"/>
              <a:t>If there is only one input variable (x), then such linear regression is called simple linear regression. </a:t>
            </a:r>
          </a:p>
          <a:p>
            <a:r>
              <a:rPr lang="en-GB" dirty="0"/>
              <a:t>If there is more than one input variable, then such linear regression is called multiple linear regression</a:t>
            </a:r>
          </a:p>
          <a:p>
            <a:r>
              <a:rPr lang="en-GB" dirty="0"/>
              <a:t>Popular applications:</a:t>
            </a:r>
          </a:p>
          <a:p>
            <a:pPr lvl="1"/>
            <a:r>
              <a:rPr lang="en-GB" dirty="0" err="1"/>
              <a:t>Analyzing</a:t>
            </a:r>
            <a:r>
              <a:rPr lang="en-GB" dirty="0"/>
              <a:t> trends and sales estimates</a:t>
            </a:r>
          </a:p>
          <a:p>
            <a:pPr lvl="1"/>
            <a:r>
              <a:rPr lang="en-GB" dirty="0"/>
              <a:t>Salary forecasting</a:t>
            </a:r>
          </a:p>
          <a:p>
            <a:pPr lvl="1"/>
            <a:r>
              <a:rPr lang="en-GB" dirty="0"/>
              <a:t>Real estate prediction</a:t>
            </a:r>
          </a:p>
          <a:p>
            <a:pPr lvl="1"/>
            <a:r>
              <a:rPr lang="en-GB" dirty="0"/>
              <a:t>Arriving at ETAs in traffic.</a:t>
            </a:r>
          </a:p>
        </p:txBody>
      </p:sp>
      <p:pic>
        <p:nvPicPr>
          <p:cNvPr id="4098" name="Picture 2" descr="Regression Analysis in Machine learning">
            <a:extLst>
              <a:ext uri="{FF2B5EF4-FFF2-40B4-BE49-F238E27FC236}">
                <a16:creationId xmlns:a16="http://schemas.microsoft.com/office/drawing/2014/main" id="{D8221F0C-CDAB-A988-BB5F-DF4E808E1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2189" y="2869687"/>
            <a:ext cx="4762500" cy="3810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22028BB-9DB8-2C79-ED74-2A358F3AA8E8}"/>
              </a:ext>
            </a:extLst>
          </p:cNvPr>
          <p:cNvSpPr txBox="1"/>
          <p:nvPr/>
        </p:nvSpPr>
        <p:spPr>
          <a:xfrm>
            <a:off x="8622890" y="406887"/>
            <a:ext cx="2877164" cy="584775"/>
          </a:xfrm>
          <a:prstGeom prst="rect">
            <a:avLst/>
          </a:prstGeom>
          <a:noFill/>
        </p:spPr>
        <p:txBody>
          <a:bodyPr wrap="square">
            <a:spAutoFit/>
          </a:bodyPr>
          <a:lstStyle/>
          <a:p>
            <a:pPr algn="ctr"/>
            <a:r>
              <a:rPr lang="en-GB" sz="3200" b="1" dirty="0"/>
              <a:t>Y= </a:t>
            </a:r>
            <a:r>
              <a:rPr lang="en-GB" sz="3200" b="1"/>
              <a:t>a+bX  </a:t>
            </a:r>
            <a:endParaRPr lang="en-GB" sz="3200" b="1" dirty="0"/>
          </a:p>
        </p:txBody>
      </p:sp>
      <p:pic>
        <p:nvPicPr>
          <p:cNvPr id="7" name="Picture 6">
            <a:extLst>
              <a:ext uri="{FF2B5EF4-FFF2-40B4-BE49-F238E27FC236}">
                <a16:creationId xmlns:a16="http://schemas.microsoft.com/office/drawing/2014/main" id="{FB031EEC-117F-5A31-5374-D9AE1C54BE81}"/>
              </a:ext>
            </a:extLst>
          </p:cNvPr>
          <p:cNvPicPr>
            <a:picLocks noChangeAspect="1"/>
          </p:cNvPicPr>
          <p:nvPr/>
        </p:nvPicPr>
        <p:blipFill>
          <a:blip r:embed="rId3"/>
          <a:stretch>
            <a:fillRect/>
          </a:stretch>
        </p:blipFill>
        <p:spPr>
          <a:xfrm>
            <a:off x="8358254" y="959707"/>
            <a:ext cx="3406435" cy="2072820"/>
          </a:xfrm>
          <a:prstGeom prst="rect">
            <a:avLst/>
          </a:prstGeom>
        </p:spPr>
      </p:pic>
    </p:spTree>
    <p:extLst>
      <p:ext uri="{BB962C8B-B14F-4D97-AF65-F5344CB8AC3E}">
        <p14:creationId xmlns:p14="http://schemas.microsoft.com/office/powerpoint/2010/main" val="1674836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A07CC-073F-355D-5C6E-9EB540BD1B27}"/>
              </a:ext>
            </a:extLst>
          </p:cNvPr>
          <p:cNvSpPr>
            <a:spLocks noGrp="1"/>
          </p:cNvSpPr>
          <p:nvPr>
            <p:ph type="title"/>
          </p:nvPr>
        </p:nvSpPr>
        <p:spPr>
          <a:xfrm>
            <a:off x="838200" y="365126"/>
            <a:ext cx="10515600" cy="421455"/>
          </a:xfrm>
        </p:spPr>
        <p:txBody>
          <a:bodyPr>
            <a:normAutofit fontScale="90000"/>
          </a:bodyPr>
          <a:lstStyle/>
          <a:p>
            <a:r>
              <a:rPr lang="en-GB" sz="3200" dirty="0"/>
              <a:t>Find the linear regression equation for the given data:</a:t>
            </a:r>
            <a:endParaRPr lang="en-US" sz="3200" dirty="0"/>
          </a:p>
        </p:txBody>
      </p:sp>
      <p:graphicFrame>
        <p:nvGraphicFramePr>
          <p:cNvPr id="4" name="Table 3">
            <a:extLst>
              <a:ext uri="{FF2B5EF4-FFF2-40B4-BE49-F238E27FC236}">
                <a16:creationId xmlns:a16="http://schemas.microsoft.com/office/drawing/2014/main" id="{ADA7F598-2394-4848-9205-4CA87F6E9986}"/>
              </a:ext>
            </a:extLst>
          </p:cNvPr>
          <p:cNvGraphicFramePr>
            <a:graphicFrameLocks noGrp="1"/>
          </p:cNvGraphicFramePr>
          <p:nvPr>
            <p:extLst>
              <p:ext uri="{D42A27DB-BD31-4B8C-83A1-F6EECF244321}">
                <p14:modId xmlns:p14="http://schemas.microsoft.com/office/powerpoint/2010/main" val="407989614"/>
              </p:ext>
            </p:extLst>
          </p:nvPr>
        </p:nvGraphicFramePr>
        <p:xfrm>
          <a:off x="410496" y="1034411"/>
          <a:ext cx="1300316" cy="2590800"/>
        </p:xfrm>
        <a:graphic>
          <a:graphicData uri="http://schemas.openxmlformats.org/drawingml/2006/table">
            <a:tbl>
              <a:tblPr/>
              <a:tblGrid>
                <a:gridCol w="650158">
                  <a:extLst>
                    <a:ext uri="{9D8B030D-6E8A-4147-A177-3AD203B41FA5}">
                      <a16:colId xmlns:a16="http://schemas.microsoft.com/office/drawing/2014/main" val="4127248042"/>
                    </a:ext>
                  </a:extLst>
                </a:gridCol>
                <a:gridCol w="650158">
                  <a:extLst>
                    <a:ext uri="{9D8B030D-6E8A-4147-A177-3AD203B41FA5}">
                      <a16:colId xmlns:a16="http://schemas.microsoft.com/office/drawing/2014/main" val="1514115574"/>
                    </a:ext>
                  </a:extLst>
                </a:gridCol>
              </a:tblGrid>
              <a:tr h="244719">
                <a:tc>
                  <a:txBody>
                    <a:bodyPr/>
                    <a:lstStyle/>
                    <a:p>
                      <a:pPr algn="ctr" rtl="0" fontAlgn="base"/>
                      <a:r>
                        <a:rPr lang="en-US" sz="2400" b="1">
                          <a:effectLst/>
                        </a:rPr>
                        <a:t>x</a:t>
                      </a:r>
                    </a:p>
                  </a:txBody>
                  <a:tcPr marL="38100" marR="381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2400" b="1">
                          <a:effectLst/>
                        </a:rPr>
                        <a:t>y</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574581789"/>
                  </a:ext>
                </a:extLst>
              </a:tr>
              <a:tr h="270211">
                <a:tc>
                  <a:txBody>
                    <a:bodyPr/>
                    <a:lstStyle/>
                    <a:p>
                      <a:pPr algn="ctr" fontAlgn="base"/>
                      <a:r>
                        <a:rPr lang="en-US" sz="2000" b="0">
                          <a:effectLst/>
                        </a:rPr>
                        <a:t>3</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2000" b="0">
                          <a:effectLst/>
                        </a:rPr>
                        <a:t>8</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942482065"/>
                  </a:ext>
                </a:extLst>
              </a:tr>
              <a:tr h="270211">
                <a:tc>
                  <a:txBody>
                    <a:bodyPr/>
                    <a:lstStyle/>
                    <a:p>
                      <a:pPr algn="ctr" fontAlgn="base"/>
                      <a:r>
                        <a:rPr lang="en-US" sz="2000" b="0">
                          <a:effectLst/>
                        </a:rPr>
                        <a:t>9</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2000" b="0">
                          <a:effectLst/>
                        </a:rPr>
                        <a:t>6</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344685214"/>
                  </a:ext>
                </a:extLst>
              </a:tr>
              <a:tr h="270211">
                <a:tc>
                  <a:txBody>
                    <a:bodyPr/>
                    <a:lstStyle/>
                    <a:p>
                      <a:pPr algn="ctr" fontAlgn="base"/>
                      <a:r>
                        <a:rPr lang="en-US" sz="2000" b="0">
                          <a:effectLst/>
                        </a:rPr>
                        <a:t>5</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2000" b="0">
                          <a:effectLst/>
                        </a:rPr>
                        <a:t>4</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857960670"/>
                  </a:ext>
                </a:extLst>
              </a:tr>
              <a:tr h="270211">
                <a:tc>
                  <a:txBody>
                    <a:bodyPr/>
                    <a:lstStyle/>
                    <a:p>
                      <a:pPr algn="ctr" fontAlgn="base"/>
                      <a:r>
                        <a:rPr lang="en-US" sz="2000" b="0">
                          <a:effectLst/>
                        </a:rPr>
                        <a:t>3</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2000" b="0" dirty="0">
                          <a:effectLst/>
                        </a:rPr>
                        <a:t>2</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684892543"/>
                  </a:ext>
                </a:extLst>
              </a:tr>
            </a:tbl>
          </a:graphicData>
        </a:graphic>
      </p:graphicFrame>
      <p:pic>
        <p:nvPicPr>
          <p:cNvPr id="5" name="Picture 4">
            <a:extLst>
              <a:ext uri="{FF2B5EF4-FFF2-40B4-BE49-F238E27FC236}">
                <a16:creationId xmlns:a16="http://schemas.microsoft.com/office/drawing/2014/main" id="{4AAE0ED4-4C7A-10DF-87CE-3DB956BA1DA6}"/>
              </a:ext>
            </a:extLst>
          </p:cNvPr>
          <p:cNvPicPr>
            <a:picLocks noChangeAspect="1"/>
          </p:cNvPicPr>
          <p:nvPr/>
        </p:nvPicPr>
        <p:blipFill>
          <a:blip r:embed="rId2"/>
          <a:stretch>
            <a:fillRect/>
          </a:stretch>
        </p:blipFill>
        <p:spPr>
          <a:xfrm>
            <a:off x="8358254" y="959707"/>
            <a:ext cx="3406435" cy="2072820"/>
          </a:xfrm>
          <a:prstGeom prst="rect">
            <a:avLst/>
          </a:prstGeom>
        </p:spPr>
      </p:pic>
      <p:graphicFrame>
        <p:nvGraphicFramePr>
          <p:cNvPr id="6" name="Table 5">
            <a:extLst>
              <a:ext uri="{FF2B5EF4-FFF2-40B4-BE49-F238E27FC236}">
                <a16:creationId xmlns:a16="http://schemas.microsoft.com/office/drawing/2014/main" id="{AD873103-E1C9-CBC0-5219-A87BF4BC07F8}"/>
              </a:ext>
            </a:extLst>
          </p:cNvPr>
          <p:cNvGraphicFramePr>
            <a:graphicFrameLocks noGrp="1"/>
          </p:cNvGraphicFramePr>
          <p:nvPr>
            <p:extLst>
              <p:ext uri="{D42A27DB-BD31-4B8C-83A1-F6EECF244321}">
                <p14:modId xmlns:p14="http://schemas.microsoft.com/office/powerpoint/2010/main" val="59049154"/>
              </p:ext>
            </p:extLst>
          </p:nvPr>
        </p:nvGraphicFramePr>
        <p:xfrm>
          <a:off x="2279043" y="1034411"/>
          <a:ext cx="5334000" cy="3108960"/>
        </p:xfrm>
        <a:graphic>
          <a:graphicData uri="http://schemas.openxmlformats.org/drawingml/2006/table">
            <a:tbl>
              <a:tblPr/>
              <a:tblGrid>
                <a:gridCol w="1333500">
                  <a:extLst>
                    <a:ext uri="{9D8B030D-6E8A-4147-A177-3AD203B41FA5}">
                      <a16:colId xmlns:a16="http://schemas.microsoft.com/office/drawing/2014/main" val="728038329"/>
                    </a:ext>
                  </a:extLst>
                </a:gridCol>
                <a:gridCol w="1333500">
                  <a:extLst>
                    <a:ext uri="{9D8B030D-6E8A-4147-A177-3AD203B41FA5}">
                      <a16:colId xmlns:a16="http://schemas.microsoft.com/office/drawing/2014/main" val="4162551002"/>
                    </a:ext>
                  </a:extLst>
                </a:gridCol>
                <a:gridCol w="1333500">
                  <a:extLst>
                    <a:ext uri="{9D8B030D-6E8A-4147-A177-3AD203B41FA5}">
                      <a16:colId xmlns:a16="http://schemas.microsoft.com/office/drawing/2014/main" val="3300733317"/>
                    </a:ext>
                  </a:extLst>
                </a:gridCol>
                <a:gridCol w="1333500">
                  <a:extLst>
                    <a:ext uri="{9D8B030D-6E8A-4147-A177-3AD203B41FA5}">
                      <a16:colId xmlns:a16="http://schemas.microsoft.com/office/drawing/2014/main" val="3721472188"/>
                    </a:ext>
                  </a:extLst>
                </a:gridCol>
              </a:tblGrid>
              <a:tr h="0">
                <a:tc>
                  <a:txBody>
                    <a:bodyPr/>
                    <a:lstStyle/>
                    <a:p>
                      <a:pPr algn="ctr" rtl="0" fontAlgn="base"/>
                      <a:r>
                        <a:rPr lang="en-US" sz="2400" b="1" dirty="0">
                          <a:effectLst/>
                        </a:rPr>
                        <a:t>x</a:t>
                      </a:r>
                    </a:p>
                  </a:txBody>
                  <a:tcPr marL="38100" marR="381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ctr" rtl="0" fontAlgn="base"/>
                      <a:r>
                        <a:rPr lang="en-US" sz="2400" b="1">
                          <a:effectLst/>
                        </a:rPr>
                        <a:t>y</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ctr" rtl="0" fontAlgn="base"/>
                      <a:r>
                        <a:rPr lang="en-US" sz="2400" b="1" dirty="0">
                          <a:effectLst/>
                        </a:rPr>
                        <a:t>x</a:t>
                      </a:r>
                      <a:r>
                        <a:rPr lang="en-US" sz="2400" b="1" baseline="30000" dirty="0">
                          <a:effectLst/>
                        </a:rPr>
                        <a:t>2</a:t>
                      </a:r>
                      <a:endParaRPr lang="en-US" sz="2400" b="1" dirty="0">
                        <a:effectLst/>
                      </a:endParaRP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ctr" rtl="0" fontAlgn="base"/>
                      <a:r>
                        <a:rPr lang="en-US" sz="2400" b="1">
                          <a:effectLst/>
                        </a:rPr>
                        <a:t>xy</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extLst>
                  <a:ext uri="{0D108BD9-81ED-4DB2-BD59-A6C34878D82A}">
                    <a16:rowId xmlns:a16="http://schemas.microsoft.com/office/drawing/2014/main" val="2045514024"/>
                  </a:ext>
                </a:extLst>
              </a:tr>
              <a:tr h="0">
                <a:tc>
                  <a:txBody>
                    <a:bodyPr/>
                    <a:lstStyle/>
                    <a:p>
                      <a:pPr algn="ctr" fontAlgn="base"/>
                      <a:r>
                        <a:rPr lang="en-US" sz="2000" b="0">
                          <a:effectLst/>
                        </a:rPr>
                        <a:t>3</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ctr" fontAlgn="base"/>
                      <a:r>
                        <a:rPr lang="en-US" sz="2000" b="0">
                          <a:effectLst/>
                        </a:rPr>
                        <a:t>8</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ctr" fontAlgn="base"/>
                      <a:r>
                        <a:rPr lang="en-US" sz="2000" b="0" dirty="0">
                          <a:effectLst/>
                        </a:rPr>
                        <a:t>9</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ctr" fontAlgn="base"/>
                      <a:r>
                        <a:rPr lang="en-US" sz="2000" b="0">
                          <a:effectLst/>
                        </a:rPr>
                        <a:t>24</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extLst>
                  <a:ext uri="{0D108BD9-81ED-4DB2-BD59-A6C34878D82A}">
                    <a16:rowId xmlns:a16="http://schemas.microsoft.com/office/drawing/2014/main" val="3710510911"/>
                  </a:ext>
                </a:extLst>
              </a:tr>
              <a:tr h="0">
                <a:tc>
                  <a:txBody>
                    <a:bodyPr/>
                    <a:lstStyle/>
                    <a:p>
                      <a:pPr algn="ctr" fontAlgn="base"/>
                      <a:r>
                        <a:rPr lang="en-US" sz="2000" b="0">
                          <a:effectLst/>
                        </a:rPr>
                        <a:t>9</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ctr" fontAlgn="base"/>
                      <a:r>
                        <a:rPr lang="en-US" sz="2000" b="0">
                          <a:effectLst/>
                        </a:rPr>
                        <a:t>6</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ctr" fontAlgn="base"/>
                      <a:r>
                        <a:rPr lang="en-US" sz="2000" b="0" dirty="0">
                          <a:effectLst/>
                        </a:rPr>
                        <a:t>81</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ctr" fontAlgn="base"/>
                      <a:r>
                        <a:rPr lang="en-US" sz="2000" b="0" dirty="0">
                          <a:effectLst/>
                        </a:rPr>
                        <a:t>54</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extLst>
                  <a:ext uri="{0D108BD9-81ED-4DB2-BD59-A6C34878D82A}">
                    <a16:rowId xmlns:a16="http://schemas.microsoft.com/office/drawing/2014/main" val="2137762685"/>
                  </a:ext>
                </a:extLst>
              </a:tr>
              <a:tr h="0">
                <a:tc>
                  <a:txBody>
                    <a:bodyPr/>
                    <a:lstStyle/>
                    <a:p>
                      <a:pPr algn="ctr" fontAlgn="base"/>
                      <a:r>
                        <a:rPr lang="en-US" sz="2000" b="0" dirty="0">
                          <a:effectLst/>
                        </a:rPr>
                        <a:t>5</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ctr" fontAlgn="base"/>
                      <a:r>
                        <a:rPr lang="en-US" sz="2000" b="0">
                          <a:effectLst/>
                        </a:rPr>
                        <a:t>4</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ctr" fontAlgn="base"/>
                      <a:r>
                        <a:rPr lang="en-US" sz="2000" b="0" dirty="0">
                          <a:effectLst/>
                        </a:rPr>
                        <a:t>25</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ctr" fontAlgn="base"/>
                      <a:r>
                        <a:rPr lang="en-US" sz="2000" b="0">
                          <a:effectLst/>
                        </a:rPr>
                        <a:t>20</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extLst>
                  <a:ext uri="{0D108BD9-81ED-4DB2-BD59-A6C34878D82A}">
                    <a16:rowId xmlns:a16="http://schemas.microsoft.com/office/drawing/2014/main" val="1291279231"/>
                  </a:ext>
                </a:extLst>
              </a:tr>
              <a:tr h="0">
                <a:tc>
                  <a:txBody>
                    <a:bodyPr/>
                    <a:lstStyle/>
                    <a:p>
                      <a:pPr algn="ctr" fontAlgn="base"/>
                      <a:r>
                        <a:rPr lang="en-US" sz="2000" b="0">
                          <a:effectLst/>
                        </a:rPr>
                        <a:t>3</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ctr" fontAlgn="base"/>
                      <a:r>
                        <a:rPr lang="en-US" sz="2000" b="0">
                          <a:effectLst/>
                        </a:rPr>
                        <a:t>2</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ctr" fontAlgn="base"/>
                      <a:r>
                        <a:rPr lang="en-US" sz="2000" b="0" dirty="0">
                          <a:effectLst/>
                        </a:rPr>
                        <a:t>9</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ctr" fontAlgn="base"/>
                      <a:r>
                        <a:rPr lang="en-US" sz="2000" b="0">
                          <a:effectLst/>
                        </a:rPr>
                        <a:t>6</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extLst>
                  <a:ext uri="{0D108BD9-81ED-4DB2-BD59-A6C34878D82A}">
                    <a16:rowId xmlns:a16="http://schemas.microsoft.com/office/drawing/2014/main" val="472446864"/>
                  </a:ext>
                </a:extLst>
              </a:tr>
              <a:tr h="0">
                <a:tc>
                  <a:txBody>
                    <a:bodyPr/>
                    <a:lstStyle/>
                    <a:p>
                      <a:pPr algn="ctr" rtl="0" fontAlgn="base"/>
                      <a:r>
                        <a:rPr lang="en-US" sz="2000" b="1" dirty="0">
                          <a:effectLst/>
                        </a:rPr>
                        <a:t>∑x = 20</a:t>
                      </a:r>
                      <a:endParaRPr lang="en-US" sz="2000" b="0" dirty="0">
                        <a:effectLst/>
                      </a:endParaRP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ctr" rtl="0" fontAlgn="base"/>
                      <a:r>
                        <a:rPr lang="en-US" sz="2000" b="1">
                          <a:effectLst/>
                        </a:rPr>
                        <a:t>∑y = 20</a:t>
                      </a:r>
                      <a:endParaRPr lang="en-US" sz="2000" b="0">
                        <a:effectLst/>
                      </a:endParaRP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ctr" rtl="0" fontAlgn="base"/>
                      <a:r>
                        <a:rPr lang="en-US" sz="2000" b="1" dirty="0">
                          <a:effectLst/>
                        </a:rPr>
                        <a:t>∑x</a:t>
                      </a:r>
                      <a:r>
                        <a:rPr lang="en-US" sz="2000" b="1" baseline="30000" dirty="0">
                          <a:effectLst/>
                        </a:rPr>
                        <a:t>2</a:t>
                      </a:r>
                      <a:r>
                        <a:rPr lang="en-US" sz="2000" b="1" dirty="0">
                          <a:effectLst/>
                        </a:rPr>
                        <a:t> = 124</a:t>
                      </a:r>
                      <a:endParaRPr lang="en-US" sz="2000" b="0" dirty="0">
                        <a:effectLst/>
                      </a:endParaRP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ctr" rtl="0" fontAlgn="base"/>
                      <a:r>
                        <a:rPr lang="en-US" sz="2000" b="1" dirty="0">
                          <a:effectLst/>
                        </a:rPr>
                        <a:t>∑</a:t>
                      </a:r>
                      <a:r>
                        <a:rPr lang="en-US" sz="2000" b="1" dirty="0" err="1">
                          <a:effectLst/>
                        </a:rPr>
                        <a:t>xy</a:t>
                      </a:r>
                      <a:r>
                        <a:rPr lang="en-US" sz="2000" b="1" dirty="0">
                          <a:effectLst/>
                        </a:rPr>
                        <a:t> = 104</a:t>
                      </a:r>
                      <a:endParaRPr lang="en-US" sz="2000" b="0" dirty="0">
                        <a:effectLst/>
                      </a:endParaRP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extLst>
                  <a:ext uri="{0D108BD9-81ED-4DB2-BD59-A6C34878D82A}">
                    <a16:rowId xmlns:a16="http://schemas.microsoft.com/office/drawing/2014/main" val="317184707"/>
                  </a:ext>
                </a:extLst>
              </a:tr>
            </a:tbl>
          </a:graphicData>
        </a:graphic>
      </p:graphicFrame>
      <p:sp>
        <p:nvSpPr>
          <p:cNvPr id="12" name="TextBox 11">
            <a:extLst>
              <a:ext uri="{FF2B5EF4-FFF2-40B4-BE49-F238E27FC236}">
                <a16:creationId xmlns:a16="http://schemas.microsoft.com/office/drawing/2014/main" id="{71AE6DE2-12F5-6D80-A10E-A366DA953656}"/>
              </a:ext>
            </a:extLst>
          </p:cNvPr>
          <p:cNvSpPr txBox="1"/>
          <p:nvPr/>
        </p:nvSpPr>
        <p:spPr>
          <a:xfrm>
            <a:off x="8358253" y="3132976"/>
            <a:ext cx="3619903" cy="1384995"/>
          </a:xfrm>
          <a:prstGeom prst="rect">
            <a:avLst/>
          </a:prstGeom>
          <a:noFill/>
        </p:spPr>
        <p:txBody>
          <a:bodyPr wrap="square">
            <a:spAutoFit/>
          </a:bodyPr>
          <a:lstStyle/>
          <a:p>
            <a:r>
              <a:rPr lang="en-GB" sz="2800" dirty="0"/>
              <a:t>Linear regression equation is:</a:t>
            </a:r>
          </a:p>
          <a:p>
            <a:r>
              <a:rPr lang="en-GB" sz="2800" dirty="0"/>
              <a:t>Y = 1/6x + 4.17</a:t>
            </a:r>
          </a:p>
        </p:txBody>
      </p:sp>
      <p:pic>
        <p:nvPicPr>
          <p:cNvPr id="14" name="Picture 13">
            <a:extLst>
              <a:ext uri="{FF2B5EF4-FFF2-40B4-BE49-F238E27FC236}">
                <a16:creationId xmlns:a16="http://schemas.microsoft.com/office/drawing/2014/main" id="{2C2A267D-DFF8-9E11-E702-5EA7B306A92C}"/>
              </a:ext>
            </a:extLst>
          </p:cNvPr>
          <p:cNvPicPr>
            <a:picLocks noChangeAspect="1"/>
          </p:cNvPicPr>
          <p:nvPr/>
        </p:nvPicPr>
        <p:blipFill>
          <a:blip r:embed="rId3"/>
          <a:stretch>
            <a:fillRect/>
          </a:stretch>
        </p:blipFill>
        <p:spPr>
          <a:xfrm>
            <a:off x="213844" y="4343504"/>
            <a:ext cx="4027322" cy="1863579"/>
          </a:xfrm>
          <a:prstGeom prst="rect">
            <a:avLst/>
          </a:prstGeom>
        </p:spPr>
      </p:pic>
      <p:pic>
        <p:nvPicPr>
          <p:cNvPr id="16" name="Picture 15">
            <a:extLst>
              <a:ext uri="{FF2B5EF4-FFF2-40B4-BE49-F238E27FC236}">
                <a16:creationId xmlns:a16="http://schemas.microsoft.com/office/drawing/2014/main" id="{842F8499-5280-ED88-25C0-B845775F2774}"/>
              </a:ext>
            </a:extLst>
          </p:cNvPr>
          <p:cNvPicPr>
            <a:picLocks noChangeAspect="1"/>
          </p:cNvPicPr>
          <p:nvPr/>
        </p:nvPicPr>
        <p:blipFill>
          <a:blip r:embed="rId4"/>
          <a:stretch>
            <a:fillRect/>
          </a:stretch>
        </p:blipFill>
        <p:spPr>
          <a:xfrm>
            <a:off x="4241166" y="4391201"/>
            <a:ext cx="4558619" cy="1815882"/>
          </a:xfrm>
          <a:prstGeom prst="rect">
            <a:avLst/>
          </a:prstGeom>
        </p:spPr>
      </p:pic>
    </p:spTree>
    <p:extLst>
      <p:ext uri="{BB962C8B-B14F-4D97-AF65-F5344CB8AC3E}">
        <p14:creationId xmlns:p14="http://schemas.microsoft.com/office/powerpoint/2010/main" val="188254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A978B-DBCF-886A-4688-4C795FA9E7E8}"/>
              </a:ext>
            </a:extLst>
          </p:cNvPr>
          <p:cNvSpPr>
            <a:spLocks noGrp="1"/>
          </p:cNvSpPr>
          <p:nvPr>
            <p:ph type="title"/>
          </p:nvPr>
        </p:nvSpPr>
        <p:spPr/>
        <p:txBody>
          <a:bodyPr/>
          <a:lstStyle/>
          <a:p>
            <a:pPr algn="ctr"/>
            <a:r>
              <a:rPr lang="en-US" dirty="0"/>
              <a:t>Multiple Linear Regression</a:t>
            </a:r>
          </a:p>
        </p:txBody>
      </p:sp>
      <p:pic>
        <p:nvPicPr>
          <p:cNvPr id="7170" name="Picture 2">
            <a:extLst>
              <a:ext uri="{FF2B5EF4-FFF2-40B4-BE49-F238E27FC236}">
                <a16:creationId xmlns:a16="http://schemas.microsoft.com/office/drawing/2014/main" id="{BBD2C0A3-F138-5A72-7CDE-BAC6C9F887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0103" y="1690688"/>
            <a:ext cx="3153697" cy="265899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560E900-2664-C6D6-A242-FA82B97003E0}"/>
              </a:ext>
            </a:extLst>
          </p:cNvPr>
          <p:cNvSpPr txBox="1"/>
          <p:nvPr/>
        </p:nvSpPr>
        <p:spPr>
          <a:xfrm>
            <a:off x="8200103" y="4582537"/>
            <a:ext cx="3411794" cy="584775"/>
          </a:xfrm>
          <a:prstGeom prst="rect">
            <a:avLst/>
          </a:prstGeom>
          <a:noFill/>
        </p:spPr>
        <p:txBody>
          <a:bodyPr wrap="square" rtlCol="0">
            <a:spAutoFit/>
          </a:bodyPr>
          <a:lstStyle/>
          <a:p>
            <a:r>
              <a:rPr lang="el-GR" sz="3200" dirty="0"/>
              <a:t>β</a:t>
            </a:r>
            <a:r>
              <a:rPr lang="en-IN" sz="3200" dirty="0"/>
              <a:t>=((X</a:t>
            </a:r>
            <a:r>
              <a:rPr lang="en-IN" sz="3200" baseline="30000" dirty="0"/>
              <a:t>T</a:t>
            </a:r>
            <a:r>
              <a:rPr lang="en-IN" sz="3200" dirty="0"/>
              <a:t>X)</a:t>
            </a:r>
            <a:r>
              <a:rPr lang="en-IN" sz="3200" baseline="30000" dirty="0"/>
              <a:t>-1</a:t>
            </a:r>
            <a:r>
              <a:rPr lang="en-IN" sz="3200" dirty="0"/>
              <a:t>X</a:t>
            </a:r>
            <a:r>
              <a:rPr lang="en-IN" sz="3200" baseline="30000" dirty="0"/>
              <a:t>T</a:t>
            </a:r>
            <a:r>
              <a:rPr lang="en-IN" sz="3200" dirty="0"/>
              <a:t>)Y</a:t>
            </a:r>
            <a:endParaRPr lang="en-US" sz="3200" dirty="0"/>
          </a:p>
        </p:txBody>
      </p:sp>
      <p:pic>
        <p:nvPicPr>
          <p:cNvPr id="10" name="Picture 9">
            <a:extLst>
              <a:ext uri="{FF2B5EF4-FFF2-40B4-BE49-F238E27FC236}">
                <a16:creationId xmlns:a16="http://schemas.microsoft.com/office/drawing/2014/main" id="{D003B262-7270-9960-1825-527E5CBC50D4}"/>
              </a:ext>
            </a:extLst>
          </p:cNvPr>
          <p:cNvPicPr>
            <a:picLocks noChangeAspect="1"/>
          </p:cNvPicPr>
          <p:nvPr/>
        </p:nvPicPr>
        <p:blipFill>
          <a:blip r:embed="rId3"/>
          <a:stretch>
            <a:fillRect/>
          </a:stretch>
        </p:blipFill>
        <p:spPr>
          <a:xfrm>
            <a:off x="612426" y="1444194"/>
            <a:ext cx="2865368" cy="2080440"/>
          </a:xfrm>
          <a:prstGeom prst="rect">
            <a:avLst/>
          </a:prstGeom>
        </p:spPr>
      </p:pic>
    </p:spTree>
    <p:extLst>
      <p:ext uri="{BB962C8B-B14F-4D97-AF65-F5344CB8AC3E}">
        <p14:creationId xmlns:p14="http://schemas.microsoft.com/office/powerpoint/2010/main" val="3002283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BED7-D5B7-BD4F-DAC4-767488E6C4E6}"/>
              </a:ext>
            </a:extLst>
          </p:cNvPr>
          <p:cNvSpPr>
            <a:spLocks noGrp="1"/>
          </p:cNvSpPr>
          <p:nvPr>
            <p:ph type="title"/>
          </p:nvPr>
        </p:nvSpPr>
        <p:spPr/>
        <p:txBody>
          <a:bodyPr/>
          <a:lstStyle/>
          <a:p>
            <a:pPr algn="ctr"/>
            <a:r>
              <a:rPr lang="en-US" dirty="0"/>
              <a:t>What Is Cost Function?</a:t>
            </a:r>
          </a:p>
        </p:txBody>
      </p:sp>
      <p:sp>
        <p:nvSpPr>
          <p:cNvPr id="3" name="Content Placeholder 2">
            <a:extLst>
              <a:ext uri="{FF2B5EF4-FFF2-40B4-BE49-F238E27FC236}">
                <a16:creationId xmlns:a16="http://schemas.microsoft.com/office/drawing/2014/main" id="{4A0F52F3-215B-9330-0346-BF2697F918E5}"/>
              </a:ext>
            </a:extLst>
          </p:cNvPr>
          <p:cNvSpPr>
            <a:spLocks noGrp="1"/>
          </p:cNvSpPr>
          <p:nvPr>
            <p:ph idx="1"/>
          </p:nvPr>
        </p:nvSpPr>
        <p:spPr/>
        <p:txBody>
          <a:bodyPr/>
          <a:lstStyle/>
          <a:p>
            <a:r>
              <a:rPr lang="en-GB" dirty="0"/>
              <a:t>Measures the performance of a machine learning model</a:t>
            </a:r>
          </a:p>
          <a:p>
            <a:r>
              <a:rPr lang="en-GB" dirty="0"/>
              <a:t>Quantifies the error between predicted and expected values</a:t>
            </a:r>
          </a:p>
          <a:p>
            <a:r>
              <a:rPr lang="en-US" b="0" i="0" dirty="0">
                <a:solidFill>
                  <a:srgbClr val="3A3B41"/>
                </a:solidFill>
                <a:effectLst/>
                <a:highlight>
                  <a:srgbClr val="FFFFFF"/>
                </a:highlight>
                <a:latin typeface="Georgia" panose="02040502050405020303" pitchFamily="18" charset="0"/>
              </a:rPr>
              <a:t>Mean absolute error</a:t>
            </a:r>
            <a:r>
              <a:rPr lang="en-GB" b="0" i="0" dirty="0">
                <a:solidFill>
                  <a:srgbClr val="3A3B41"/>
                </a:solidFill>
                <a:effectLst/>
                <a:highlight>
                  <a:srgbClr val="FFFFFF"/>
                </a:highlight>
                <a:latin typeface="Georgia" panose="02040502050405020303" pitchFamily="18" charset="0"/>
              </a:rPr>
              <a:t>: </a:t>
            </a:r>
          </a:p>
          <a:p>
            <a:endParaRPr lang="en-GB" dirty="0">
              <a:solidFill>
                <a:srgbClr val="3A3B41"/>
              </a:solidFill>
              <a:highlight>
                <a:srgbClr val="FFFFFF"/>
              </a:highlight>
              <a:latin typeface="Georgia" panose="02040502050405020303" pitchFamily="18" charset="0"/>
            </a:endParaRPr>
          </a:p>
          <a:p>
            <a:r>
              <a:rPr lang="en-US" b="0" i="0" dirty="0">
                <a:solidFill>
                  <a:srgbClr val="3A3B41"/>
                </a:solidFill>
                <a:effectLst/>
                <a:highlight>
                  <a:srgbClr val="FFFFFF"/>
                </a:highlight>
                <a:latin typeface="Georgia" panose="02040502050405020303" pitchFamily="18" charset="0"/>
              </a:rPr>
              <a:t>Mean squared error</a:t>
            </a:r>
            <a:r>
              <a:rPr lang="en-GB" b="0" i="0">
                <a:solidFill>
                  <a:srgbClr val="3A3B41"/>
                </a:solidFill>
                <a:effectLst/>
                <a:highlight>
                  <a:srgbClr val="FFFFFF"/>
                </a:highlight>
                <a:latin typeface="Georgia" panose="02040502050405020303" pitchFamily="18" charset="0"/>
              </a:rPr>
              <a:t>:</a:t>
            </a:r>
            <a:r>
              <a:rPr lang="en-GB"/>
              <a:t> </a:t>
            </a:r>
            <a:endParaRPr lang="en-GB" dirty="0"/>
          </a:p>
        </p:txBody>
      </p:sp>
      <p:pic>
        <p:nvPicPr>
          <p:cNvPr id="2050" name="Picture 2" descr="cost-function">
            <a:extLst>
              <a:ext uri="{FF2B5EF4-FFF2-40B4-BE49-F238E27FC236}">
                <a16:creationId xmlns:a16="http://schemas.microsoft.com/office/drawing/2014/main" id="{2584BA5B-A90A-A52F-44CC-B84403DFDC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2988" y="3133725"/>
            <a:ext cx="2486025" cy="5905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ost-function">
            <a:extLst>
              <a:ext uri="{FF2B5EF4-FFF2-40B4-BE49-F238E27FC236}">
                <a16:creationId xmlns:a16="http://schemas.microsoft.com/office/drawing/2014/main" id="{143D6CB1-CA31-957C-36C0-0C5254687A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2988" y="3859212"/>
            <a:ext cx="2724150" cy="590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11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372FD29F170A45920CDDD6E8752EB3" ma:contentTypeVersion="4" ma:contentTypeDescription="Create a new document." ma:contentTypeScope="" ma:versionID="a17a173eb5607d68b7b6088789565e9b">
  <xsd:schema xmlns:xsd="http://www.w3.org/2001/XMLSchema" xmlns:xs="http://www.w3.org/2001/XMLSchema" xmlns:p="http://schemas.microsoft.com/office/2006/metadata/properties" xmlns:ns2="65fe1681-5937-47e6-9ca9-5c448e9f5718" targetNamespace="http://schemas.microsoft.com/office/2006/metadata/properties" ma:root="true" ma:fieldsID="fda8479d42abcc1e94d6c94abca789b5" ns2:_="">
    <xsd:import namespace="65fe1681-5937-47e6-9ca9-5c448e9f571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fe1681-5937-47e6-9ca9-5c448e9f57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599733-006B-4E2C-9E3F-FE6F75A70F24}"/>
</file>

<file path=customXml/itemProps2.xml><?xml version="1.0" encoding="utf-8"?>
<ds:datastoreItem xmlns:ds="http://schemas.openxmlformats.org/officeDocument/2006/customXml" ds:itemID="{D46C0736-23E7-47DD-8D63-548E8F9663AA}"/>
</file>

<file path=docProps/app.xml><?xml version="1.0" encoding="utf-8"?>
<Properties xmlns="http://schemas.openxmlformats.org/officeDocument/2006/extended-properties" xmlns:vt="http://schemas.openxmlformats.org/officeDocument/2006/docPropsVTypes">
  <TotalTime>473</TotalTime>
  <Words>1513</Words>
  <Application>Microsoft Office PowerPoint</Application>
  <PresentationFormat>Widescreen</PresentationFormat>
  <Paragraphs>254</Paragraphs>
  <Slides>26</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26</vt:i4>
      </vt:variant>
    </vt:vector>
  </HeadingPairs>
  <TitlesOfParts>
    <vt:vector size="39" baseType="lpstr">
      <vt:lpstr>Aptos</vt:lpstr>
      <vt:lpstr>Aptos Display</vt:lpstr>
      <vt:lpstr>Arial</vt:lpstr>
      <vt:lpstr>Georgia</vt:lpstr>
      <vt:lpstr>inter-bold</vt:lpstr>
      <vt:lpstr>inter-regular</vt:lpstr>
      <vt:lpstr>KaTeX_Main</vt:lpstr>
      <vt:lpstr>Mona Sans Extra Bold</vt:lpstr>
      <vt:lpstr>Nunito</vt:lpstr>
      <vt:lpstr>Söhne</vt:lpstr>
      <vt:lpstr>times new roman</vt:lpstr>
      <vt:lpstr>times new roman</vt:lpstr>
      <vt:lpstr>Office Theme</vt:lpstr>
      <vt:lpstr>Module 6</vt:lpstr>
      <vt:lpstr>Regression Analysis</vt:lpstr>
      <vt:lpstr>Regression Analysis</vt:lpstr>
      <vt:lpstr>Terminologies Related to the Regression Analysis:</vt:lpstr>
      <vt:lpstr>PowerPoint Presentation</vt:lpstr>
      <vt:lpstr>Linear Regression</vt:lpstr>
      <vt:lpstr>Find the linear regression equation for the given data:</vt:lpstr>
      <vt:lpstr>Multiple Linear Regression</vt:lpstr>
      <vt:lpstr>What Is Cost Function?</vt:lpstr>
      <vt:lpstr>How do you find the line of best fit?</vt:lpstr>
      <vt:lpstr>PowerPoint Presentation</vt:lpstr>
      <vt:lpstr>PowerPoint Presentation</vt:lpstr>
      <vt:lpstr>Logistic Regression</vt:lpstr>
      <vt:lpstr>Why not Linear Regression for Classification?</vt:lpstr>
      <vt:lpstr>PowerPoint Presentation</vt:lpstr>
      <vt:lpstr>Naïve Bayes</vt:lpstr>
      <vt:lpstr>Working of Naïve Bayes' Classifier:</vt:lpstr>
      <vt:lpstr>Nearest Neighbor</vt:lpstr>
      <vt:lpstr>Nearest Neighbor steps</vt:lpstr>
      <vt:lpstr>PowerPoint Presentation</vt:lpstr>
      <vt:lpstr>Decision Trees</vt:lpstr>
      <vt:lpstr>Decision Trees</vt:lpstr>
      <vt:lpstr>Create a Decision Tree - Iterative Dichotomiser 3</vt:lpstr>
      <vt:lpstr>Create a Decision Tree - Iterative Dichotomiser 3</vt:lpstr>
      <vt:lpstr>Create a Decision Tree - Iterative Dichotomiser 3</vt:lpstr>
      <vt:lpstr>Create a Decision Tree - Iterative Dichotomiser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6</dc:title>
  <dc:creator>narendra modigari</dc:creator>
  <cp:lastModifiedBy>narendra modigari</cp:lastModifiedBy>
  <cp:revision>131</cp:revision>
  <dcterms:created xsi:type="dcterms:W3CDTF">2024-04-12T07:23:23Z</dcterms:created>
  <dcterms:modified xsi:type="dcterms:W3CDTF">2024-04-17T05:49:02Z</dcterms:modified>
</cp:coreProperties>
</file>