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74" r:id="rId2"/>
    <p:sldId id="280" r:id="rId3"/>
    <p:sldId id="281" r:id="rId4"/>
    <p:sldId id="275" r:id="rId5"/>
    <p:sldId id="276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77" r:id="rId18"/>
    <p:sldId id="259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278" r:id="rId35"/>
    <p:sldId id="279" r:id="rId36"/>
    <p:sldId id="258" r:id="rId37"/>
    <p:sldId id="261" r:id="rId38"/>
    <p:sldId id="260" r:id="rId39"/>
    <p:sldId id="262" r:id="rId40"/>
    <p:sldId id="263" r:id="rId41"/>
    <p:sldId id="264" r:id="rId42"/>
    <p:sldId id="265" r:id="rId43"/>
    <p:sldId id="310" r:id="rId44"/>
    <p:sldId id="308" r:id="rId45"/>
    <p:sldId id="309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</p:sldIdLst>
  <p:sldSz cx="12192000" cy="6858000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BD7"/>
    <a:srgbClr val="0A0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86395"/>
  </p:normalViewPr>
  <p:slideViewPr>
    <p:cSldViewPr snapToGrid="0" snapToObjects="1">
      <p:cViewPr varScale="1">
        <p:scale>
          <a:sx n="61" d="100"/>
          <a:sy n="61" d="100"/>
        </p:scale>
        <p:origin x="103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D8AA-EFCD-4049-B290-2AD84D79EB78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230F0-8B93-9541-A11C-5C07D4A25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7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We want to find a transformation of phi (the probability of success) such that we can express it as a linear function of the explanatory variables.</a:t>
            </a:r>
          </a:p>
          <a:p>
            <a:pPr eaLnBrk="1" hangingPunct="1"/>
            <a:endParaRPr lang="en-US" altLang="en-US" sz="12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dirty="0">
                <a:latin typeface="Arial" panose="020B0604020202020204" pitchFamily="34" charset="0"/>
              </a:rPr>
              <a:t>In other words, in the equation of the model, we want to keep the part on the right-hand-side of the equality sign as it is in the linear regression, and we want to find an expression for what is on the left-hand side which allows us to write the model in this way.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Thus when the probability of an event happening is equal to the probability of the event</a:t>
            </a:r>
            <a:r>
              <a:rPr lang="en-GB" baseline="0" dirty="0"/>
              <a:t> </a:t>
            </a:r>
            <a:r>
              <a:rPr lang="en-GB" dirty="0"/>
              <a:t>not happening, the odds are one and the logit is zero.</a:t>
            </a:r>
          </a:p>
          <a:p>
            <a:endParaRPr lang="en-GB" dirty="0"/>
          </a:p>
          <a:p>
            <a:r>
              <a:rPr lang="en-GB" dirty="0"/>
              <a:t>2. Thus the logit is positive when the probability of an event happening is greater than the probability of the event not happening.</a:t>
            </a:r>
          </a:p>
          <a:p>
            <a:endParaRPr lang="en-GB" dirty="0"/>
          </a:p>
          <a:p>
            <a:r>
              <a:rPr lang="en-GB" dirty="0"/>
              <a:t>3. Thus the logit is negative when the probability of an event happening is smaller than the probability of the </a:t>
            </a:r>
            <a:r>
              <a:rPr lang="en-GB" baseline="0" dirty="0"/>
              <a:t> </a:t>
            </a:r>
            <a:r>
              <a:rPr lang="en-GB" dirty="0"/>
              <a:t>event not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E257-6F86-47C4-A76B-031367594FA0}" type="slidenum">
              <a:rPr lang="en-GB" altLang="en-US" smtClean="0">
                <a:solidFill>
                  <a:prstClr val="black"/>
                </a:solidFill>
              </a:rPr>
              <a:pPr/>
              <a:t>42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7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</a:t>
            </a:r>
            <a:r>
              <a:rPr lang="en-GB" baseline="0" dirty="0"/>
              <a:t> table, the probability (pi) that a given individual in the dataset has Y=1 is equal to their proportion in the dataset. That’s what we want to model in logistic regression. The probability of Y=0 is 1-(p | y=1), </a:t>
            </a:r>
            <a:r>
              <a:rPr lang="en-GB" baseline="0" dirty="0" err="1"/>
              <a:t>bc</a:t>
            </a:r>
            <a:r>
              <a:rPr lang="en-GB" baseline="0" dirty="0"/>
              <a:t> Y can only be 0 or 1. Suppose we want to model the association between </a:t>
            </a:r>
            <a:r>
              <a:rPr lang="en-GB" baseline="0" dirty="0" err="1"/>
              <a:t>bw</a:t>
            </a:r>
            <a:r>
              <a:rPr lang="en-GB" baseline="0" dirty="0"/>
              <a:t> and gestational age. What should we do?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E257-6F86-47C4-A76B-031367594FA0}" type="slidenum">
              <a:rPr lang="en-GB" altLang="en-US" smtClean="0">
                <a:solidFill>
                  <a:prstClr val="black"/>
                </a:solidFill>
              </a:rPr>
              <a:pPr/>
              <a:t>47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2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ED6813-747C-8D4B-8EC3-CEF15AE9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7297"/>
            <a:ext cx="12192000" cy="483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9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4314986"/>
            <a:ext cx="11452792" cy="18927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3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2" y="2178754"/>
            <a:ext cx="5631494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0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78" y="2178754"/>
            <a:ext cx="5612445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78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2" y="2178754"/>
            <a:ext cx="5634670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2" y="3002666"/>
            <a:ext cx="5634670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9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6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67768"/>
            <a:ext cx="6645558" cy="51891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67770"/>
            <a:ext cx="6645558" cy="5189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9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2506275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E7F1A-7635-AB4E-B5BF-063DD21C197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63254" y="388307"/>
            <a:ext cx="3599146" cy="33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ogit.png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54" y="2453669"/>
            <a:ext cx="11465492" cy="1325563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7441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99" y="1263940"/>
            <a:ext cx="9324509" cy="4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10" y="1509524"/>
            <a:ext cx="9541176" cy="41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4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35" y="1293843"/>
            <a:ext cx="9333723" cy="43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60" y="1156412"/>
            <a:ext cx="9012887" cy="43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8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994450"/>
            <a:ext cx="8185101" cy="4696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60329" y="604157"/>
            <a:ext cx="26452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outliers</a:t>
            </a:r>
            <a:r>
              <a:rPr lang="en-US" dirty="0"/>
              <a:t> are seen by linear regression model, it would </a:t>
            </a:r>
            <a:r>
              <a:rPr lang="en-US" b="1" i="1" dirty="0">
                <a:solidFill>
                  <a:srgbClr val="FF0000"/>
                </a:solidFill>
              </a:rPr>
              <a:t>give wrong results</a:t>
            </a:r>
          </a:p>
          <a:p>
            <a:endParaRPr lang="en-US" dirty="0"/>
          </a:p>
          <a:p>
            <a:r>
              <a:rPr lang="en-US" dirty="0" err="1"/>
              <a:t>Eg.when</a:t>
            </a:r>
            <a:r>
              <a:rPr lang="en-US" dirty="0"/>
              <a:t> weight is 120, then according to new blue regression line, it is above 0.5 and below 1</a:t>
            </a:r>
          </a:p>
          <a:p>
            <a:endParaRPr lang="en-US" dirty="0"/>
          </a:p>
          <a:p>
            <a:r>
              <a:rPr lang="en-US" dirty="0"/>
              <a:t>At the same time, when weight is 90, it comes below 0.5, showing not Obese.</a:t>
            </a:r>
          </a:p>
          <a:p>
            <a:endParaRPr lang="en-US" dirty="0"/>
          </a:p>
          <a:p>
            <a:r>
              <a:rPr lang="en-US" dirty="0"/>
              <a:t>Actually speaking, 90 kg is obese.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4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60329" y="604157"/>
            <a:ext cx="2645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To prevent the outliers, all the data points will be </a:t>
            </a:r>
            <a:r>
              <a:rPr lang="en-US" b="1" i="1" dirty="0">
                <a:solidFill>
                  <a:srgbClr val="FF0000"/>
                </a:solidFill>
              </a:rPr>
              <a:t>squashed out </a:t>
            </a:r>
            <a:r>
              <a:rPr lang="en-US" dirty="0"/>
              <a:t>to become the values in the range (0 to 1)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3" y="1758319"/>
            <a:ext cx="8580646" cy="28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linear regression is not be used for classification problem</a:t>
            </a:r>
          </a:p>
          <a:p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outliers</a:t>
            </a:r>
            <a:r>
              <a:rPr lang="en-US" dirty="0"/>
              <a:t> are seen by linear regression model, it would </a:t>
            </a:r>
            <a:r>
              <a:rPr lang="en-US" b="1" i="1" dirty="0">
                <a:solidFill>
                  <a:srgbClr val="FF0000"/>
                </a:solidFill>
              </a:rPr>
              <a:t>give wrong results</a:t>
            </a:r>
          </a:p>
          <a:p>
            <a:r>
              <a:rPr lang="en-US" dirty="0"/>
              <a:t>To prevent the outliers, all the data points will be </a:t>
            </a:r>
            <a:r>
              <a:rPr lang="en-US" b="1" i="1" dirty="0">
                <a:solidFill>
                  <a:srgbClr val="FF0000"/>
                </a:solidFill>
              </a:rPr>
              <a:t>squashed out </a:t>
            </a:r>
            <a:r>
              <a:rPr lang="en-US" dirty="0"/>
              <a:t>to become the values in the range (0 to 1) </a:t>
            </a:r>
            <a:endParaRPr lang="en-US" b="1" i="1" dirty="0">
              <a:solidFill>
                <a:srgbClr val="FF0000"/>
              </a:solidFill>
            </a:endParaRPr>
          </a:p>
          <a:p>
            <a:endParaRPr lang="en-US" b="1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2239" y="1448082"/>
            <a:ext cx="2015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Not a good fit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4" y="1909746"/>
            <a:ext cx="5186036" cy="45869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7466" y="2167468"/>
            <a:ext cx="4705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</a:rPr>
              <a:t>Increasing relationship between the am and mpg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But we may want a simpler model,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with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am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 predicted as 0 or 1</a:t>
            </a:r>
          </a:p>
          <a:p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We need a model for analyzing data with binary response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666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Binary response</a:t>
            </a:r>
          </a:p>
          <a:p>
            <a:r>
              <a:rPr lang="en-GB" altLang="en-US" dirty="0"/>
              <a:t>Link functions </a:t>
            </a:r>
          </a:p>
          <a:p>
            <a:r>
              <a:rPr lang="en-GB" altLang="en-US" dirty="0"/>
              <a:t>Logistic regression model</a:t>
            </a:r>
          </a:p>
          <a:p>
            <a:r>
              <a:rPr lang="en-GB" altLang="en-US" dirty="0"/>
              <a:t>Parameter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63673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8" y="2682269"/>
            <a:ext cx="11465492" cy="1325563"/>
          </a:xfrm>
        </p:spPr>
        <p:txBody>
          <a:bodyPr/>
          <a:lstStyle/>
          <a:p>
            <a:pPr algn="ctr"/>
            <a:r>
              <a:rPr lang="en-US" dirty="0"/>
              <a:t>Logistic Regression Mathematical Intuition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0" y="1271429"/>
            <a:ext cx="11040439" cy="33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5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995197"/>
            <a:ext cx="11141210" cy="3903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739" y="2189043"/>
            <a:ext cx="2448718" cy="2709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5061857"/>
            <a:ext cx="8833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not use the linear equation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fits the best line according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16" y="5523522"/>
            <a:ext cx="1608298" cy="638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094" y="4990047"/>
            <a:ext cx="1988206" cy="7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995197"/>
            <a:ext cx="11141210" cy="390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5061857"/>
            <a:ext cx="8833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slope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Regression line passes through the ORIGIN,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y_intercept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49" y="3236403"/>
            <a:ext cx="2942427" cy="1351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20" y="3236403"/>
            <a:ext cx="2960241" cy="16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995197"/>
            <a:ext cx="11141210" cy="390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5061857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baseline="30000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Angle made by a LINE (Regression line) with respect to AXIS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be a data point, on drawing </a:t>
            </a:r>
            <a:r>
              <a:rPr lang="en-US" b="1" dirty="0">
                <a:solidFill>
                  <a:srgbClr val="0A0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 from x to 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this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baseline="30000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88" y="3077512"/>
            <a:ext cx="2717580" cy="1821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062" y="3304282"/>
            <a:ext cx="2700975" cy="1235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87" y="2935495"/>
            <a:ext cx="600159" cy="591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75524" y="5925511"/>
            <a:ext cx="201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How </a:t>
            </a:r>
            <a:r>
              <a:rPr lang="en-US" b="1" i="1" dirty="0" err="1">
                <a:solidFill>
                  <a:srgbClr val="C00000"/>
                </a:solidFill>
              </a:rPr>
              <a:t>w</a:t>
            </a:r>
            <a:r>
              <a:rPr lang="en-US" b="1" i="1" baseline="30000" dirty="0" err="1">
                <a:solidFill>
                  <a:srgbClr val="C00000"/>
                </a:solidFill>
              </a:rPr>
              <a:t>T</a:t>
            </a:r>
            <a:r>
              <a:rPr lang="en-US" b="1" i="1" dirty="0">
                <a:solidFill>
                  <a:srgbClr val="C0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9909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995197"/>
            <a:ext cx="11141210" cy="390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5061857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baseline="30000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Angle made by a LINE (Regression line) with respect to AXIS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be a data point, on drawing </a:t>
            </a:r>
            <a:r>
              <a:rPr lang="en-US" b="1" dirty="0">
                <a:solidFill>
                  <a:srgbClr val="0A0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 from x to 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then, this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baseline="30000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87" y="2935495"/>
            <a:ext cx="600159" cy="591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9" y="2771396"/>
            <a:ext cx="2612571" cy="21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1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995197"/>
            <a:ext cx="11141210" cy="390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5061857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|| </a:t>
            </a: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baseline="30000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unit vector, Denominator becomes 1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line passes through the ORIGIN, then, this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</a:t>
            </a: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baseline="30000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87" y="2935495"/>
            <a:ext cx="600159" cy="5914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04" y="2946884"/>
            <a:ext cx="2798309" cy="1983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139" y="2909758"/>
            <a:ext cx="2713423" cy="19419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478486" y="3722914"/>
            <a:ext cx="11266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1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" y="897220"/>
            <a:ext cx="11141210" cy="390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9" y="5061857"/>
            <a:ext cx="107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 lying above slope is +</a:t>
            </a:r>
            <a:r>
              <a:rPr lang="en-US" b="1" dirty="0" err="1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lies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is -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87" y="2837518"/>
            <a:ext cx="600159" cy="591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071" y="2639126"/>
            <a:ext cx="3137291" cy="20961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893346" y="3428994"/>
            <a:ext cx="793454" cy="5388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86800" y="4261751"/>
            <a:ext cx="793454" cy="5388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930" y="4865911"/>
            <a:ext cx="3089827" cy="1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529" y="5061857"/>
            <a:ext cx="107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4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9" y="1600741"/>
            <a:ext cx="11056613" cy="30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0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14313"/>
            <a:ext cx="11748922" cy="37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325799"/>
            <a:ext cx="11642270" cy="46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1011244"/>
            <a:ext cx="11397343" cy="4758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70" y="3782764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5" y="1569421"/>
            <a:ext cx="10556120" cy="32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60133"/>
            <a:ext cx="11397343" cy="47582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15" y="3974567"/>
            <a:ext cx="10116041" cy="1544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70" y="2982662"/>
            <a:ext cx="24768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60133"/>
            <a:ext cx="11397343" cy="4758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2" y="4073991"/>
            <a:ext cx="10074728" cy="1416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228" y="5609324"/>
            <a:ext cx="1170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 Based on 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/>
              <a:t>, Logistic Regression fits the best line</a:t>
            </a:r>
          </a:p>
          <a:p>
            <a:r>
              <a:rPr lang="en-US" b="1" dirty="0" err="1">
                <a:solidFill>
                  <a:srgbClr val="361BD7"/>
                </a:solidFill>
              </a:rPr>
              <a:t>W</a:t>
            </a:r>
            <a:r>
              <a:rPr lang="en-US" b="1" baseline="-25000" dirty="0" err="1">
                <a:solidFill>
                  <a:srgbClr val="361BD7"/>
                </a:solidFill>
              </a:rPr>
              <a:t>i</a:t>
            </a:r>
            <a:r>
              <a:rPr lang="en-US" b="1" baseline="30000" dirty="0" err="1">
                <a:solidFill>
                  <a:srgbClr val="361BD7"/>
                </a:solidFill>
              </a:rPr>
              <a:t>T</a:t>
            </a:r>
            <a:r>
              <a:rPr lang="en-US" dirty="0"/>
              <a:t> (slope) keeps on getting updated through iterations, best fit is found when </a:t>
            </a:r>
            <a:r>
              <a:rPr lang="en-US" b="1" dirty="0">
                <a:solidFill>
                  <a:srgbClr val="FF0000"/>
                </a:solidFill>
              </a:rPr>
              <a:t>cost function </a:t>
            </a:r>
            <a:r>
              <a:rPr lang="en-US" dirty="0"/>
              <a:t>above is </a:t>
            </a:r>
            <a:r>
              <a:rPr lang="en-US" b="1" dirty="0">
                <a:solidFill>
                  <a:srgbClr val="361BD7"/>
                </a:solidFill>
              </a:rPr>
              <a:t>MAXIMUM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3" y="3069753"/>
            <a:ext cx="228632" cy="228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185" y="4073991"/>
            <a:ext cx="1308394" cy="3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3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4" y="1051654"/>
            <a:ext cx="10682590" cy="3699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5029200"/>
            <a:ext cx="466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</a:t>
            </a:r>
            <a:r>
              <a:rPr lang="en-US" dirty="0"/>
              <a:t>:    </a:t>
            </a:r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3122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86" y="817526"/>
            <a:ext cx="8964385" cy="558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4" y="783064"/>
            <a:ext cx="11465492" cy="826425"/>
          </a:xfrm>
        </p:spPr>
        <p:txBody>
          <a:bodyPr/>
          <a:lstStyle/>
          <a:p>
            <a:r>
              <a:rPr lang="en-US" dirty="0"/>
              <a:t>About Binary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508" y="1727417"/>
            <a:ext cx="11465492" cy="3711645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Odds: </a:t>
            </a:r>
          </a:p>
          <a:p>
            <a:endParaRPr lang="en-US" dirty="0"/>
          </a:p>
          <a:p>
            <a:r>
              <a:rPr lang="en-US" dirty="0"/>
              <a:t>Log-odds: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58" y="3108436"/>
            <a:ext cx="948772" cy="1050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45" y="4216664"/>
            <a:ext cx="1495325" cy="90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67" y="1752071"/>
            <a:ext cx="2671640" cy="11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2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54" y="851875"/>
            <a:ext cx="11465492" cy="67680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25" y="1770843"/>
            <a:ext cx="11465492" cy="4368700"/>
          </a:xfrm>
        </p:spPr>
        <p:txBody>
          <a:bodyPr/>
          <a:lstStyle/>
          <a:p>
            <a:r>
              <a:rPr lang="en-US" dirty="0"/>
              <a:t>Logistic regression models the log-odds as a linear function of explanatory variables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91" y="2508898"/>
            <a:ext cx="2776313" cy="843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76" y="3714634"/>
            <a:ext cx="2790914" cy="831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591" y="5023408"/>
            <a:ext cx="3564623" cy="9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response &amp; regression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in social science we are interested in relationships between </a:t>
            </a:r>
            <a:r>
              <a:rPr lang="en-GB" b="1" dirty="0">
                <a:solidFill>
                  <a:schemeClr val="accent4"/>
                </a:solidFill>
              </a:rPr>
              <a:t>categorical variables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E.g. absence/presence of a disease, voting intention, Likert-scale…</a:t>
            </a:r>
          </a:p>
          <a:p>
            <a:pPr lvl="1"/>
            <a:endParaRPr lang="en-GB" dirty="0"/>
          </a:p>
          <a:p>
            <a:r>
              <a:rPr lang="en-GB" dirty="0"/>
              <a:t>This session introduces </a:t>
            </a:r>
            <a:r>
              <a:rPr lang="en-GB" b="1" dirty="0">
                <a:solidFill>
                  <a:schemeClr val="accent4"/>
                </a:solidFill>
              </a:rPr>
              <a:t>binary logistic regression</a:t>
            </a:r>
            <a:r>
              <a:rPr lang="en-GB" dirty="0"/>
              <a:t>, which can be used to study the association between:</a:t>
            </a:r>
          </a:p>
          <a:p>
            <a:pPr lvl="1"/>
            <a:r>
              <a:rPr lang="en-GB" dirty="0"/>
              <a:t>A binary outcome (dependent) variable; and</a:t>
            </a:r>
          </a:p>
          <a:p>
            <a:pPr lvl="1"/>
            <a:r>
              <a:rPr lang="en-GB" dirty="0"/>
              <a:t>Explanatory (independent) variable(s) of any kind</a:t>
            </a:r>
          </a:p>
        </p:txBody>
      </p:sp>
    </p:spTree>
    <p:extLst>
      <p:ext uri="{BB962C8B-B14F-4D97-AF65-F5344CB8AC3E}">
        <p14:creationId xmlns:p14="http://schemas.microsoft.com/office/powerpoint/2010/main" val="3123888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response &amp;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 altLang="en-US" dirty="0"/>
              <a:t>We have a </a:t>
            </a:r>
            <a:r>
              <a:rPr lang="en-GB" altLang="en-US" b="1" dirty="0">
                <a:solidFill>
                  <a:schemeClr val="accent4"/>
                </a:solidFill>
              </a:rPr>
              <a:t>binary</a:t>
            </a:r>
            <a:r>
              <a:rPr lang="en-GB" altLang="en-US" dirty="0"/>
              <a:t> (dichotomous) response variable Y defined as</a:t>
            </a:r>
          </a:p>
          <a:p>
            <a:pPr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GB" altLang="en-US" dirty="0"/>
              <a:t>			Y  =  1	if  “success” (“yes”)</a:t>
            </a:r>
          </a:p>
          <a:p>
            <a:pPr>
              <a:spcAft>
                <a:spcPct val="80000"/>
              </a:spcAft>
              <a:buClr>
                <a:schemeClr val="tx1"/>
              </a:buClr>
              <a:buFontTx/>
              <a:buNone/>
            </a:pPr>
            <a:r>
              <a:rPr lang="en-GB" altLang="en-US" dirty="0"/>
              <a:t>			         0	if  “failure” (“no”)</a:t>
            </a:r>
          </a:p>
          <a:p>
            <a:pPr>
              <a:spcAft>
                <a:spcPct val="80000"/>
              </a:spcAft>
              <a:buClr>
                <a:schemeClr val="tx1"/>
              </a:buClr>
            </a:pPr>
            <a:r>
              <a:rPr lang="en-GB" altLang="en-US" dirty="0">
                <a:solidFill>
                  <a:schemeClr val="tx2"/>
                </a:solidFill>
              </a:rPr>
              <a:t>We want to model the </a:t>
            </a:r>
            <a:r>
              <a:rPr lang="en-GB" altLang="en-US" b="1" dirty="0">
                <a:solidFill>
                  <a:schemeClr val="accent4"/>
                </a:solidFill>
              </a:rPr>
              <a:t>probability</a:t>
            </a:r>
            <a:r>
              <a:rPr lang="en-GB" altLang="en-US" dirty="0">
                <a:solidFill>
                  <a:schemeClr val="tx2"/>
                </a:solidFill>
              </a:rPr>
              <a:t> </a:t>
            </a:r>
            <a:r>
              <a:rPr lang="el-GR" altLang="en-US" dirty="0">
                <a:solidFill>
                  <a:schemeClr val="tx2"/>
                </a:solidFill>
              </a:rPr>
              <a:t>Π</a:t>
            </a:r>
            <a:r>
              <a:rPr lang="en-GB" altLang="en-US" dirty="0">
                <a:solidFill>
                  <a:schemeClr val="tx2"/>
                </a:solidFill>
              </a:rPr>
              <a:t> that Y=1</a:t>
            </a:r>
          </a:p>
        </p:txBody>
      </p:sp>
    </p:spTree>
    <p:extLst>
      <p:ext uri="{BB962C8B-B14F-4D97-AF65-F5344CB8AC3E}">
        <p14:creationId xmlns:p14="http://schemas.microsoft.com/office/powerpoint/2010/main" val="1657272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linear regression?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7" indent="-285750"/>
            <a:r>
              <a:rPr lang="en-GB" altLang="en-US" dirty="0"/>
              <a:t>Predicted values may lie </a:t>
            </a:r>
            <a:r>
              <a:rPr lang="en-GB" altLang="en-US" b="1" dirty="0">
                <a:solidFill>
                  <a:schemeClr val="accent4"/>
                </a:solidFill>
              </a:rPr>
              <a:t>outside</a:t>
            </a:r>
            <a:r>
              <a:rPr lang="en-GB" altLang="en-US" dirty="0"/>
              <a:t> the interval [0, 1].</a:t>
            </a:r>
          </a:p>
          <a:p>
            <a:pPr marL="274637" indent="-285750">
              <a:spcAft>
                <a:spcPct val="0"/>
              </a:spcAft>
            </a:pPr>
            <a:r>
              <a:rPr lang="en-GB" altLang="en-US" dirty="0"/>
              <a:t>Assumption of </a:t>
            </a:r>
            <a:r>
              <a:rPr lang="en-GB" altLang="en-US" b="1" dirty="0">
                <a:solidFill>
                  <a:schemeClr val="accent4"/>
                </a:solidFill>
              </a:rPr>
              <a:t>constant variance</a:t>
            </a:r>
            <a:r>
              <a:rPr lang="en-GB" altLang="en-US" dirty="0">
                <a:solidFill>
                  <a:schemeClr val="accent4"/>
                </a:solidFill>
              </a:rPr>
              <a:t> </a:t>
            </a:r>
            <a:r>
              <a:rPr lang="en-GB" altLang="en-US" dirty="0"/>
              <a:t>is </a:t>
            </a:r>
            <a:r>
              <a:rPr lang="en-GB" altLang="en-US" b="1" dirty="0">
                <a:solidFill>
                  <a:schemeClr val="accent4"/>
                </a:solidFill>
              </a:rPr>
              <a:t>violated</a:t>
            </a:r>
            <a:r>
              <a:rPr lang="en-GB" altLang="en-US" dirty="0"/>
              <a:t> as variance depends on x through its influence on </a:t>
            </a:r>
            <a:r>
              <a:rPr lang="ru-RU" altLang="en-US" dirty="0"/>
              <a:t>п</a:t>
            </a:r>
            <a:r>
              <a:rPr lang="en-GB" altLang="en-US" dirty="0"/>
              <a:t>.</a:t>
            </a:r>
          </a:p>
          <a:p>
            <a:pPr marL="788987" lvl="1" indent="-342900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dirty="0"/>
              <a:t> </a:t>
            </a:r>
            <a:r>
              <a:rPr lang="en-GB" altLang="en-US" dirty="0" err="1"/>
              <a:t>var</a:t>
            </a:r>
            <a:r>
              <a:rPr lang="en-GB" altLang="en-US" dirty="0"/>
              <a:t>(</a:t>
            </a:r>
            <a:r>
              <a:rPr lang="el-GR" altLang="en-US" dirty="0"/>
              <a:t>ε</a:t>
            </a:r>
            <a:r>
              <a:rPr lang="en-GB" altLang="en-US" dirty="0"/>
              <a:t>) = </a:t>
            </a:r>
            <a:r>
              <a:rPr lang="ru-RU" altLang="en-US" dirty="0"/>
              <a:t>п</a:t>
            </a:r>
            <a:r>
              <a:rPr lang="en-GB" altLang="en-US" baseline="-25000" dirty="0"/>
              <a:t>i</a:t>
            </a:r>
            <a:r>
              <a:rPr lang="en-GB" altLang="en-US" dirty="0"/>
              <a:t>(x)[1 – </a:t>
            </a:r>
            <a:r>
              <a:rPr lang="ru-RU" altLang="en-US" dirty="0"/>
              <a:t>п</a:t>
            </a:r>
            <a:r>
              <a:rPr lang="en-GB" altLang="en-US" baseline="-25000" dirty="0"/>
              <a:t>i</a:t>
            </a:r>
            <a:r>
              <a:rPr lang="en-GB" altLang="en-US" dirty="0"/>
              <a:t>(x)]</a:t>
            </a:r>
          </a:p>
          <a:p>
            <a:pPr marL="914400" lvl="1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altLang="en-US" dirty="0"/>
              <a:t>Standard errors not valid, and conclusions from them misleading.</a:t>
            </a:r>
          </a:p>
        </p:txBody>
      </p:sp>
    </p:spTree>
    <p:extLst>
      <p:ext uri="{BB962C8B-B14F-4D97-AF65-F5344CB8AC3E}">
        <p14:creationId xmlns:p14="http://schemas.microsoft.com/office/powerpoint/2010/main" val="2445002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Solution: Link Functions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60000"/>
              </a:spcAft>
            </a:pPr>
            <a:r>
              <a:rPr lang="en-GB" altLang="en-US" dirty="0"/>
              <a:t>Good news: we can keep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GB" altLang="en-US" dirty="0">
                <a:solidFill>
                  <a:srgbClr val="F00F2C"/>
                </a:solidFill>
              </a:rPr>
              <a:t> 			</a:t>
            </a:r>
            <a:r>
              <a:rPr lang="ru-RU" altLang="en-US" dirty="0"/>
              <a:t>п</a:t>
            </a:r>
            <a:r>
              <a:rPr lang="en-GB" altLang="en-US" baseline="-25000" dirty="0"/>
              <a:t>i </a:t>
            </a:r>
            <a:r>
              <a:rPr lang="en-GB" altLang="en-US" dirty="0"/>
              <a:t>(x)  = </a:t>
            </a:r>
            <a:r>
              <a:rPr lang="el-GR" altLang="en-US" dirty="0"/>
              <a:t>β</a:t>
            </a:r>
            <a:r>
              <a:rPr lang="en-GB" altLang="en-US" baseline="-25000" dirty="0"/>
              <a:t>0</a:t>
            </a:r>
            <a:r>
              <a:rPr lang="en-GB" altLang="en-US" dirty="0"/>
              <a:t> +</a:t>
            </a:r>
            <a:r>
              <a:rPr lang="el-GR" altLang="en-US" dirty="0"/>
              <a:t>β</a:t>
            </a:r>
            <a:r>
              <a:rPr lang="en-GB" altLang="en-US" baseline="-25000" dirty="0"/>
              <a:t>1</a:t>
            </a:r>
            <a:r>
              <a:rPr lang="en-GB" altLang="en-US" dirty="0"/>
              <a:t>x</a:t>
            </a:r>
            <a:r>
              <a:rPr lang="en-GB" altLang="en-US" baseline="-25000" dirty="0"/>
              <a:t>1i</a:t>
            </a:r>
            <a:r>
              <a:rPr lang="en-GB" altLang="en-US" dirty="0"/>
              <a:t> +</a:t>
            </a:r>
            <a:r>
              <a:rPr lang="el-GR" altLang="en-US" dirty="0"/>
              <a:t>β</a:t>
            </a:r>
            <a:r>
              <a:rPr lang="en-GB" altLang="en-US" baseline="-25000" dirty="0"/>
              <a:t>2</a:t>
            </a:r>
            <a:r>
              <a:rPr lang="en-GB" altLang="en-US" dirty="0"/>
              <a:t>x</a:t>
            </a:r>
            <a:r>
              <a:rPr lang="en-GB" altLang="en-US" baseline="-25000" dirty="0"/>
              <a:t>2i</a:t>
            </a:r>
            <a:r>
              <a:rPr lang="en-GB" altLang="en-US" dirty="0"/>
              <a:t> + … +</a:t>
            </a:r>
            <a:r>
              <a:rPr lang="el-GR" altLang="en-US" dirty="0"/>
              <a:t>β</a:t>
            </a:r>
            <a:r>
              <a:rPr lang="en-GB" altLang="en-US" baseline="-25000" dirty="0" err="1"/>
              <a:t>k</a:t>
            </a:r>
            <a:r>
              <a:rPr lang="en-GB" altLang="en-US" dirty="0" err="1"/>
              <a:t>x</a:t>
            </a:r>
            <a:r>
              <a:rPr lang="en-GB" altLang="en-US" baseline="-25000" dirty="0" err="1"/>
              <a:t>ki</a:t>
            </a:r>
            <a:endParaRPr lang="en-GB" altLang="en-US" dirty="0"/>
          </a:p>
          <a:p>
            <a:pPr>
              <a:spcAft>
                <a:spcPct val="60000"/>
              </a:spcAft>
            </a:pPr>
            <a:r>
              <a:rPr lang="en-GB" altLang="en-US" dirty="0"/>
              <a:t>…if we model a transformation of </a:t>
            </a:r>
            <a:r>
              <a:rPr lang="ru-RU" altLang="en-US" dirty="0"/>
              <a:t>п</a:t>
            </a:r>
            <a:r>
              <a:rPr lang="en-GB" altLang="en-US" baseline="-25000" dirty="0"/>
              <a:t>i</a:t>
            </a:r>
            <a:r>
              <a:rPr lang="en-GB" altLang="en-US" dirty="0"/>
              <a:t>:</a:t>
            </a:r>
          </a:p>
          <a:p>
            <a:pPr algn="ctr">
              <a:spcAft>
                <a:spcPct val="60000"/>
              </a:spcAft>
              <a:buFontTx/>
              <a:buNone/>
            </a:pPr>
            <a:r>
              <a:rPr lang="el-GR" altLang="en-US" dirty="0"/>
              <a:t>η</a:t>
            </a:r>
            <a:r>
              <a:rPr lang="en-GB" altLang="en-US" baseline="-25000" dirty="0"/>
              <a:t>i</a:t>
            </a:r>
            <a:r>
              <a:rPr lang="en-GB" altLang="en-US" dirty="0"/>
              <a:t>  =</a:t>
            </a:r>
            <a:r>
              <a:rPr lang="en-GB" altLang="en-US" dirty="0">
                <a:solidFill>
                  <a:srgbClr val="F00F2C"/>
                </a:solidFill>
              </a:rPr>
              <a:t>  </a:t>
            </a:r>
            <a:r>
              <a:rPr lang="en-GB" altLang="en-US" dirty="0">
                <a:solidFill>
                  <a:schemeClr val="accent4"/>
                </a:solidFill>
              </a:rPr>
              <a:t>g(</a:t>
            </a:r>
            <a:r>
              <a:rPr lang="ru-RU" altLang="en-US" dirty="0">
                <a:solidFill>
                  <a:schemeClr val="accent4"/>
                </a:solidFill>
              </a:rPr>
              <a:t>п</a:t>
            </a:r>
            <a:r>
              <a:rPr lang="en-GB" altLang="en-US" baseline="-25000" dirty="0">
                <a:solidFill>
                  <a:schemeClr val="accent4"/>
                </a:solidFill>
              </a:rPr>
              <a:t>i</a:t>
            </a:r>
            <a:r>
              <a:rPr lang="en-GB" altLang="en-US" dirty="0">
                <a:solidFill>
                  <a:schemeClr val="accent4"/>
                </a:solidFill>
              </a:rPr>
              <a:t>)</a:t>
            </a:r>
            <a:r>
              <a:rPr lang="en-GB" altLang="en-US" dirty="0"/>
              <a:t>  = </a:t>
            </a:r>
            <a:r>
              <a:rPr lang="el-GR" altLang="en-US" dirty="0"/>
              <a:t>β</a:t>
            </a:r>
            <a:r>
              <a:rPr lang="en-GB" altLang="en-US" baseline="-25000" dirty="0"/>
              <a:t>0</a:t>
            </a:r>
            <a:r>
              <a:rPr lang="en-GB" altLang="en-US" dirty="0"/>
              <a:t> +</a:t>
            </a:r>
            <a:r>
              <a:rPr lang="el-GR" altLang="en-US" dirty="0"/>
              <a:t>β</a:t>
            </a:r>
            <a:r>
              <a:rPr lang="en-GB" altLang="en-US" baseline="-25000" dirty="0"/>
              <a:t>1</a:t>
            </a:r>
            <a:r>
              <a:rPr lang="en-GB" altLang="en-US" dirty="0"/>
              <a:t>x</a:t>
            </a:r>
            <a:r>
              <a:rPr lang="en-GB" altLang="en-US" baseline="-25000" dirty="0"/>
              <a:t>1i</a:t>
            </a:r>
            <a:r>
              <a:rPr lang="en-GB" altLang="en-US" dirty="0"/>
              <a:t> +</a:t>
            </a:r>
            <a:r>
              <a:rPr lang="el-GR" altLang="en-US" dirty="0"/>
              <a:t>β</a:t>
            </a:r>
            <a:r>
              <a:rPr lang="en-GB" altLang="en-US" baseline="-25000" dirty="0"/>
              <a:t>2</a:t>
            </a:r>
            <a:r>
              <a:rPr lang="en-GB" altLang="en-US" dirty="0"/>
              <a:t>x</a:t>
            </a:r>
            <a:r>
              <a:rPr lang="en-GB" altLang="en-US" baseline="-25000" dirty="0"/>
              <a:t>2i</a:t>
            </a:r>
            <a:r>
              <a:rPr lang="en-GB" altLang="en-US" dirty="0"/>
              <a:t> + … +</a:t>
            </a:r>
            <a:r>
              <a:rPr lang="el-GR" altLang="en-US" dirty="0"/>
              <a:t>β</a:t>
            </a:r>
            <a:r>
              <a:rPr lang="en-GB" altLang="en-US" baseline="-25000" dirty="0" err="1"/>
              <a:t>k</a:t>
            </a:r>
            <a:r>
              <a:rPr lang="en-GB" altLang="en-US" dirty="0" err="1"/>
              <a:t>x</a:t>
            </a:r>
            <a:r>
              <a:rPr lang="en-GB" altLang="en-US" baseline="-25000" dirty="0" err="1"/>
              <a:t>ki</a:t>
            </a:r>
            <a:endParaRPr lang="en-GB" altLang="en-US" baseline="-25000" dirty="0"/>
          </a:p>
          <a:p>
            <a:pPr>
              <a:spcAft>
                <a:spcPct val="80000"/>
              </a:spcAft>
              <a:buFontTx/>
              <a:buNone/>
            </a:pPr>
            <a:r>
              <a:rPr lang="en-GB" altLang="en-US" dirty="0"/>
              <a:t>	where g(.) is the </a:t>
            </a:r>
            <a:r>
              <a:rPr lang="en-GB" altLang="en-US" b="1" dirty="0">
                <a:solidFill>
                  <a:schemeClr val="accent4"/>
                </a:solidFill>
              </a:rPr>
              <a:t>link function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70" y="2035969"/>
            <a:ext cx="10816375" cy="4056062"/>
          </a:xfrm>
        </p:spPr>
        <p:txBody>
          <a:bodyPr/>
          <a:lstStyle/>
          <a:p>
            <a:r>
              <a:rPr lang="en-US" dirty="0"/>
              <a:t>The simple and multiple linear regression model apply to the data with a continuous response variable</a:t>
            </a:r>
          </a:p>
          <a:p>
            <a:pPr lvl="1"/>
            <a:r>
              <a:rPr lang="en-US" dirty="0"/>
              <a:t>Normality Assumptions</a:t>
            </a:r>
          </a:p>
          <a:p>
            <a:pPr lvl="1"/>
            <a:endParaRPr lang="en-US" dirty="0"/>
          </a:p>
          <a:p>
            <a:r>
              <a:rPr lang="en-US" dirty="0"/>
              <a:t>However, in many situations, we often have a binary (or ordinal) response variable</a:t>
            </a:r>
          </a:p>
          <a:p>
            <a:pPr lvl="1"/>
            <a:r>
              <a:rPr lang="en-US" dirty="0"/>
              <a:t>How to explore this type of relationship?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‘link function’?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altLang="en-US" dirty="0"/>
              <a:t>We require a link transformation that ensures our fitted values vary between 0 and 1</a:t>
            </a:r>
          </a:p>
          <a:p>
            <a:pPr marL="971550" lvl="1" indent="-514350">
              <a:lnSpc>
                <a:spcPct val="100000"/>
              </a:lnSpc>
              <a:spcAft>
                <a:spcPct val="70000"/>
              </a:spcAft>
              <a:buFont typeface="+mj-lt"/>
              <a:buAutoNum type="arabicPeriod"/>
            </a:pPr>
            <a:r>
              <a:rPr lang="en-GB" altLang="en-US" sz="2800" dirty="0"/>
              <a:t>The link function ensures that the expected value of the probability is between 0 and 1</a:t>
            </a:r>
          </a:p>
          <a:p>
            <a:pPr marL="971550" lvl="1" indent="-514350">
              <a:lnSpc>
                <a:spcPct val="100000"/>
              </a:lnSpc>
              <a:spcAft>
                <a:spcPct val="70000"/>
              </a:spcAft>
              <a:buFont typeface="+mj-lt"/>
              <a:buAutoNum type="arabicPeriod"/>
            </a:pPr>
            <a:r>
              <a:rPr lang="en-GB" altLang="en-US" sz="2800" dirty="0"/>
              <a:t>When the linear prediction decreases, the probability goes closer to 0</a:t>
            </a:r>
          </a:p>
          <a:p>
            <a:pPr marL="971550" lvl="1" indent="-514350">
              <a:lnSpc>
                <a:spcPct val="100000"/>
              </a:lnSpc>
              <a:spcAft>
                <a:spcPct val="70000"/>
              </a:spcAft>
              <a:buFont typeface="+mj-lt"/>
              <a:buAutoNum type="arabicPeriod"/>
            </a:pPr>
            <a:r>
              <a:rPr lang="en-GB" altLang="en-US" sz="2800" dirty="0"/>
              <a:t>When the linear prediction increases, the probability goes closer to 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613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42975"/>
            <a:ext cx="67056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42896" y="6211669"/>
            <a:ext cx="49968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Fig. source: </a:t>
            </a:r>
            <a:r>
              <a:rPr lang="en-GB" sz="1200" dirty="0">
                <a:hlinkClick r:id="rId3"/>
              </a:rPr>
              <a:t>https://commons.wikimedia.org/wiki/File:Logit.png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4842248" y="5906869"/>
            <a:ext cx="128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Probability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0348" y="948035"/>
            <a:ext cx="1288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Predictor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9133395" y="1134070"/>
            <a:ext cx="2953829" cy="399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Logit link function </a:t>
            </a:r>
            <a:r>
              <a:rPr lang="en-GB" dirty="0">
                <a:sym typeface="Wingdings" panose="05000000000000000000" pitchFamily="2" charset="2"/>
              </a:rPr>
              <a:t> logistic regression</a:t>
            </a:r>
            <a:endParaRPr lang="en-GB" dirty="0"/>
          </a:p>
          <a:p>
            <a:endParaRPr lang="en-GB" b="1" dirty="0"/>
          </a:p>
          <a:p>
            <a:r>
              <a:rPr lang="en-GB" b="1" dirty="0">
                <a:latin typeface="+mj-lt"/>
                <a:ea typeface="Times New Roman" pitchFamily="18" charset="0"/>
                <a:cs typeface="Arial" charset="0"/>
              </a:rPr>
              <a:t>Transformation:</a:t>
            </a:r>
          </a:p>
          <a:p>
            <a:r>
              <a:rPr lang="en-GB" dirty="0">
                <a:solidFill>
                  <a:schemeClr val="accent4"/>
                </a:solidFill>
                <a:latin typeface="+mj-lt"/>
                <a:ea typeface="Times New Roman" pitchFamily="18" charset="0"/>
                <a:cs typeface="Arial" charset="0"/>
              </a:rPr>
              <a:t>log[</a:t>
            </a:r>
            <a:r>
              <a:rPr lang="ru-RU" dirty="0">
                <a:solidFill>
                  <a:schemeClr val="accent4"/>
                </a:solidFill>
                <a:latin typeface="+mj-lt"/>
                <a:ea typeface="Times New Roman" pitchFamily="18" charset="0"/>
                <a:cs typeface="Arial" charset="0"/>
              </a:rPr>
              <a:t>п</a:t>
            </a:r>
            <a:r>
              <a:rPr lang="en-GB" dirty="0">
                <a:solidFill>
                  <a:schemeClr val="accent4"/>
                </a:solidFill>
                <a:latin typeface="+mj-lt"/>
                <a:ea typeface="Times New Roman" pitchFamily="18" charset="0"/>
                <a:cs typeface="Arial" charset="0"/>
              </a:rPr>
              <a:t>/(1-</a:t>
            </a:r>
            <a:r>
              <a:rPr lang="ru-RU" dirty="0">
                <a:solidFill>
                  <a:schemeClr val="accent4"/>
                </a:solidFill>
                <a:latin typeface="+mj-lt"/>
                <a:ea typeface="Times New Roman" pitchFamily="18" charset="0"/>
                <a:cs typeface="Arial" charset="0"/>
              </a:rPr>
              <a:t>п</a:t>
            </a:r>
            <a:r>
              <a:rPr lang="en-GB" dirty="0">
                <a:solidFill>
                  <a:schemeClr val="accent4"/>
                </a:solidFill>
                <a:latin typeface="+mj-lt"/>
                <a:ea typeface="Times New Roman" pitchFamily="18" charset="0"/>
                <a:cs typeface="Arial" charset="0"/>
              </a:rPr>
              <a:t>)]</a:t>
            </a:r>
          </a:p>
          <a:p>
            <a:pPr algn="ctr"/>
            <a:endParaRPr lang="en-GB" dirty="0">
              <a:solidFill>
                <a:schemeClr val="accent4"/>
              </a:solidFill>
              <a:latin typeface="+mj-lt"/>
              <a:ea typeface="Times New Roman" pitchFamily="18" charset="0"/>
              <a:cs typeface="Arial" charset="0"/>
            </a:endParaRPr>
          </a:p>
          <a:p>
            <a:pPr>
              <a:spcAft>
                <a:spcPct val="40000"/>
              </a:spcAft>
              <a:buFontTx/>
              <a:buNone/>
            </a:pPr>
            <a:r>
              <a:rPr lang="en-GB" altLang="en-US" b="1" dirty="0"/>
              <a:t>Fundamental concepts:</a:t>
            </a:r>
          </a:p>
          <a:p>
            <a:pPr marL="285750" indent="-285750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probability  =  </a:t>
            </a:r>
            <a:r>
              <a:rPr lang="ru-RU" altLang="en-US" dirty="0"/>
              <a:t>п</a:t>
            </a:r>
            <a:endParaRPr lang="en-GB" altLang="en-US" dirty="0"/>
          </a:p>
          <a:p>
            <a:pPr marL="285750" indent="-285750"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odds  =  </a:t>
            </a:r>
            <a:r>
              <a:rPr lang="ru-RU" altLang="en-US" dirty="0"/>
              <a:t>п</a:t>
            </a:r>
            <a:r>
              <a:rPr lang="en-GB" altLang="en-US" dirty="0"/>
              <a:t>/(1-</a:t>
            </a:r>
            <a:r>
              <a:rPr lang="ru-RU" altLang="en-US" dirty="0"/>
              <a:t>п</a:t>
            </a:r>
            <a:r>
              <a:rPr lang="en-GB" altLang="en-US" dirty="0"/>
              <a:t>)</a:t>
            </a:r>
            <a:endParaRPr lang="el-GR" altLang="en-US" dirty="0"/>
          </a:p>
          <a:p>
            <a:pPr marL="285750" indent="-285750">
              <a:spcAft>
                <a:spcPct val="9000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logit(</a:t>
            </a:r>
            <a:r>
              <a:rPr lang="ru-RU" altLang="en-US" dirty="0"/>
              <a:t>п</a:t>
            </a:r>
            <a:r>
              <a:rPr lang="en-GB" altLang="en-US" dirty="0"/>
              <a:t>)  =  log(odds)  =  log[</a:t>
            </a:r>
            <a:r>
              <a:rPr lang="ru-RU" altLang="en-US" dirty="0"/>
              <a:t>п</a:t>
            </a:r>
            <a:r>
              <a:rPr lang="en-GB" altLang="en-US" dirty="0"/>
              <a:t>/(1-</a:t>
            </a:r>
            <a:r>
              <a:rPr lang="ru-RU" altLang="en-US" dirty="0"/>
              <a:t>п</a:t>
            </a:r>
            <a:r>
              <a:rPr lang="en-GB" altLang="en-US" dirty="0"/>
              <a:t>)]</a:t>
            </a:r>
          </a:p>
          <a:p>
            <a:pPr algn="ctr"/>
            <a:endParaRPr lang="en-GB" dirty="0">
              <a:solidFill>
                <a:schemeClr val="accent4"/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09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Characteristics of logits and probabilities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If </a:t>
            </a:r>
            <a:r>
              <a:rPr lang="en-GB" b="1" i="1" dirty="0">
                <a:solidFill>
                  <a:schemeClr val="accent4"/>
                </a:solidFill>
              </a:rPr>
              <a:t>Π = 0.5</a:t>
            </a:r>
          </a:p>
          <a:p>
            <a:pPr marL="0" indent="0">
              <a:buNone/>
            </a:pPr>
            <a:r>
              <a:rPr lang="en-GB" dirty="0"/>
              <a:t>     then odds = 0.5/(1-0.5) = 1</a:t>
            </a:r>
          </a:p>
          <a:p>
            <a:pPr marL="0" indent="0">
              <a:buNone/>
            </a:pPr>
            <a:r>
              <a:rPr lang="en-GB" dirty="0"/>
              <a:t>     and logit = log(1) = 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If </a:t>
            </a:r>
            <a:r>
              <a:rPr lang="en-GB" b="1" i="1" dirty="0">
                <a:solidFill>
                  <a:schemeClr val="accent4"/>
                </a:solidFill>
              </a:rPr>
              <a:t>Π &gt; 0.5</a:t>
            </a:r>
            <a:r>
              <a:rPr lang="en-GB" dirty="0"/>
              <a:t>, then Odds &gt; 1 and logit &gt; 0.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If </a:t>
            </a:r>
            <a:r>
              <a:rPr lang="en-GB" b="1" i="1" dirty="0">
                <a:solidFill>
                  <a:schemeClr val="accent4"/>
                </a:solidFill>
              </a:rPr>
              <a:t>Π &lt; 0.5</a:t>
            </a:r>
            <a:r>
              <a:rPr lang="en-GB" dirty="0"/>
              <a:t>, then Odds &lt; 1 and logit &lt; 0.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Logit can take any values but Π is constrained between 0 and 1.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Π can never be exactly 0 or 1.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938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1986" y="1997839"/>
            <a:ext cx="79520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exam1,exam2,admitted</a:t>
            </a:r>
          </a:p>
          <a:p>
            <a:r>
              <a:rPr lang="en-US" dirty="0"/>
              <a:t>34.62365962451697,78.0246928153624,0</a:t>
            </a:r>
          </a:p>
          <a:p>
            <a:r>
              <a:rPr lang="en-US" dirty="0"/>
              <a:t>30.28671076822607,43.89499752400101,0</a:t>
            </a:r>
          </a:p>
          <a:p>
            <a:r>
              <a:rPr lang="en-US" dirty="0"/>
              <a:t>35.84740876993872,72.90219802708364,0</a:t>
            </a:r>
          </a:p>
          <a:p>
            <a:r>
              <a:rPr lang="en-US" dirty="0"/>
              <a:t>60.18259938620976,86.30855209546826,1</a:t>
            </a:r>
          </a:p>
          <a:p>
            <a:r>
              <a:rPr lang="en-US" dirty="0"/>
              <a:t>79.0327360507101,75.3443764369103,1</a:t>
            </a:r>
          </a:p>
          <a:p>
            <a:r>
              <a:rPr lang="en-US" dirty="0"/>
              <a:t>45.08327747668339,56.3163717815305,0</a:t>
            </a:r>
          </a:p>
          <a:p>
            <a:r>
              <a:rPr lang="en-US" dirty="0"/>
              <a:t>61.10666453684766,96.51142588489624,1</a:t>
            </a:r>
          </a:p>
          <a:p>
            <a:r>
              <a:rPr lang="en-US" dirty="0"/>
              <a:t>75.02474556738889,46.55401354116538,1</a:t>
            </a:r>
          </a:p>
          <a:p>
            <a:r>
              <a:rPr lang="en-US" dirty="0"/>
              <a:t>76.09878670226257,87.42056971926803,1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25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53" y="947057"/>
            <a:ext cx="10119689" cy="527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Import and preprocess data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2-admissions.csv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data[['exam1', 'exam2']]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data['admitted']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3974686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54" y="914401"/>
            <a:ext cx="11465492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Train logistic regression model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Make predictions on testing data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61B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Evaluate model performance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print('Accuracy:', accuracy)</a:t>
            </a:r>
          </a:p>
        </p:txBody>
      </p:sp>
    </p:spTree>
    <p:extLst>
      <p:ext uri="{BB962C8B-B14F-4D97-AF65-F5344CB8AC3E}">
        <p14:creationId xmlns:p14="http://schemas.microsoft.com/office/powerpoint/2010/main" val="3168161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Birth Weights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b="1" dirty="0">
                <a:solidFill>
                  <a:schemeClr val="accent2"/>
                </a:solidFill>
              </a:rPr>
              <a:t>Is the probability of a normal birth weight,  associated with gestational age?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b="1" dirty="0">
              <a:solidFill>
                <a:schemeClr val="accent2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chemeClr val="accent4"/>
                </a:solidFill>
              </a:rPr>
              <a:t>Response</a:t>
            </a:r>
            <a:r>
              <a:rPr lang="en-GB" altLang="en-US" dirty="0">
                <a:solidFill>
                  <a:schemeClr val="accent4"/>
                </a:solidFill>
              </a:rPr>
              <a:t>: </a:t>
            </a:r>
            <a:r>
              <a:rPr lang="en-GB" altLang="en-US" dirty="0">
                <a:solidFill>
                  <a:srgbClr val="323D43"/>
                </a:solidFill>
              </a:rPr>
              <a:t>Birth weight (BWGHT: 1 = normal,  0 = low).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dirty="0">
              <a:solidFill>
                <a:srgbClr val="323D43"/>
              </a:solidFill>
            </a:endParaRPr>
          </a:p>
          <a:p>
            <a:pPr eaLnBrk="0" fontAlgn="base" hangingPunct="0">
              <a:spcBef>
                <a:spcPct val="0"/>
              </a:spcBef>
              <a:buClr>
                <a:srgbClr val="323D43"/>
              </a:buClr>
            </a:pPr>
            <a:r>
              <a:rPr lang="en-GB" altLang="en-US" b="1" dirty="0">
                <a:solidFill>
                  <a:schemeClr val="accent4"/>
                </a:solidFill>
              </a:rPr>
              <a:t>  Explanatory</a:t>
            </a:r>
            <a:r>
              <a:rPr lang="en-GB" altLang="en-US" dirty="0">
                <a:solidFill>
                  <a:schemeClr val="accent4"/>
                </a:solidFill>
              </a:rPr>
              <a:t>:</a:t>
            </a:r>
            <a:r>
              <a:rPr lang="en-GB" altLang="en-US" dirty="0">
                <a:solidFill>
                  <a:srgbClr val="323D43"/>
                </a:solidFill>
              </a:rPr>
              <a:t>	Gestational age in weeks (GAGE).</a:t>
            </a:r>
          </a:p>
          <a:p>
            <a:pPr eaLnBrk="0" fontAlgn="base" hangingPunct="0">
              <a:spcBef>
                <a:spcPct val="0"/>
              </a:spcBef>
              <a:buClr>
                <a:srgbClr val="323D43"/>
              </a:buClr>
            </a:pPr>
            <a:endParaRPr lang="en-GB" altLang="en-US" dirty="0">
              <a:solidFill>
                <a:srgbClr val="323D43"/>
              </a:solidFill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23D43"/>
              </a:buClr>
            </a:pPr>
            <a:r>
              <a:rPr lang="en-GB" dirty="0">
                <a:solidFill>
                  <a:srgbClr val="323D43"/>
                </a:solidFill>
              </a:rPr>
              <a:t>Low birthweight has been defined by WHO as weight at birth of less than </a:t>
            </a:r>
            <a:r>
              <a:rPr lang="en-GB" b="1" dirty="0">
                <a:solidFill>
                  <a:srgbClr val="323D43"/>
                </a:solidFill>
              </a:rPr>
              <a:t>2,500 grams</a:t>
            </a:r>
            <a:r>
              <a:rPr lang="en-GB" dirty="0">
                <a:solidFill>
                  <a:srgbClr val="323D43"/>
                </a:solidFill>
              </a:rPr>
              <a:t> (</a:t>
            </a:r>
            <a:r>
              <a:rPr lang="en-GB" b="1" dirty="0">
                <a:solidFill>
                  <a:srgbClr val="323D43"/>
                </a:solidFill>
              </a:rPr>
              <a:t>5.5 pounds</a:t>
            </a:r>
            <a:r>
              <a:rPr lang="en-GB" dirty="0">
                <a:solidFill>
                  <a:srgbClr val="323D43"/>
                </a:solidFill>
              </a:rPr>
              <a:t>).</a:t>
            </a:r>
            <a:endParaRPr lang="en-US" altLang="en-US" dirty="0">
              <a:solidFill>
                <a:srgbClr val="323D43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217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statistics: birth weight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7346834"/>
              </p:ext>
            </p:extLst>
          </p:nvPr>
        </p:nvGraphicFramePr>
        <p:xfrm>
          <a:off x="2099717" y="2290307"/>
          <a:ext cx="7920558" cy="38170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7659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120">
                <a:tc>
                  <a:txBody>
                    <a:bodyPr/>
                    <a:lstStyle/>
                    <a:p>
                      <a:r>
                        <a:rPr lang="en-GB" sz="2800" b="1" dirty="0"/>
                        <a:t>Normal birth</a:t>
                      </a:r>
                      <a:r>
                        <a:rPr lang="en-GB" sz="2800" b="1" baseline="0" dirty="0"/>
                        <a:t> weight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120">
                <a:tc>
                  <a:txBody>
                    <a:bodyPr/>
                    <a:lstStyle/>
                    <a:p>
                      <a:r>
                        <a:rPr lang="en-GB" sz="2800" b="1" dirty="0"/>
                        <a:t>Low birth</a:t>
                      </a:r>
                      <a:r>
                        <a:rPr lang="en-GB" sz="2800" b="1" baseline="0" dirty="0"/>
                        <a:t> weight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120">
                <a:tc>
                  <a:txBody>
                    <a:bodyPr/>
                    <a:lstStyle/>
                    <a:p>
                      <a:r>
                        <a:rPr lang="en-GB" sz="2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404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Birth Weights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fitted model with one explanatory variable gestational age (GAGE)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=−48.9+1.31∗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𝐺𝐴𝐺𝐸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i="1" dirty="0"/>
                  <a:t>How is gestational age associated with low birth weight?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7" t="-2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02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on logit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unit increase in x</a:t>
            </a:r>
            <a:r>
              <a:rPr lang="en-GB" baseline="-25000" dirty="0"/>
              <a:t>1</a:t>
            </a:r>
            <a:r>
              <a:rPr lang="en-GB" dirty="0"/>
              <a:t> increases the logit (log of the odds) by β</a:t>
            </a:r>
            <a:r>
              <a:rPr lang="en-GB" baseline="-25000" dirty="0"/>
              <a:t>1</a:t>
            </a:r>
            <a:r>
              <a:rPr lang="en-GB" dirty="0"/>
              <a:t> units.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one week increase in gestational age the log of the odds of a normal birth weight increases by 1.31.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61886" y="3163959"/>
                <a:ext cx="5468228" cy="53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545860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r>
                        <a:rPr lang="en-GB" sz="2800" i="1">
                          <a:solidFill>
                            <a:srgbClr val="5458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5458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800" i="1">
                                  <a:solidFill>
                                    <a:srgbClr val="5458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solidFill>
                                    <a:srgbClr val="5458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</m:d>
                      <m:r>
                        <a:rPr lang="en-GB" sz="2800" i="1">
                          <a:solidFill>
                            <a:srgbClr val="545860"/>
                          </a:solidFill>
                          <a:latin typeface="Cambria Math" panose="02040503050406030204" pitchFamily="18" charset="0"/>
                        </a:rPr>
                        <m:t>=−48.9+1.31∗</m:t>
                      </m:r>
                      <m:r>
                        <a:rPr lang="en-GB" sz="2800" i="1">
                          <a:solidFill>
                            <a:srgbClr val="545860"/>
                          </a:solidFill>
                          <a:latin typeface="Cambria Math" panose="02040503050406030204" pitchFamily="18" charset="0"/>
                        </a:rPr>
                        <m:t>𝐺𝐴𝐺𝐸</m:t>
                      </m:r>
                    </m:oMath>
                  </m:oMathPara>
                </a14:m>
                <a:endParaRPr lang="en-GB" sz="2800" dirty="0">
                  <a:solidFill>
                    <a:srgbClr val="54586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886" y="3163959"/>
                <a:ext cx="5468228" cy="530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93" y="695975"/>
            <a:ext cx="11465492" cy="731943"/>
          </a:xfrm>
        </p:spPr>
        <p:txBody>
          <a:bodyPr/>
          <a:lstStyle/>
          <a:p>
            <a:r>
              <a:rPr lang="en-US" dirty="0"/>
              <a:t>Example —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673" y="2051246"/>
            <a:ext cx="6186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vs</a:t>
            </a:r>
            <a:r>
              <a:rPr lang="en-US" sz="2400" dirty="0"/>
              <a:t>: types of the engine, 0: V engine, 1: straight engine</a:t>
            </a:r>
          </a:p>
          <a:p>
            <a:endParaRPr lang="en-US" sz="2400" dirty="0"/>
          </a:p>
          <a:p>
            <a:r>
              <a:rPr lang="en-US" sz="2400" dirty="0"/>
              <a:t>am: transmission, 0: auto, 1: manual</a:t>
            </a:r>
          </a:p>
          <a:p>
            <a:endParaRPr lang="en-US" sz="2400" dirty="0"/>
          </a:p>
          <a:p>
            <a:r>
              <a:rPr lang="en-US" sz="2400" dirty="0"/>
              <a:t>mpg: miles(US)/gallon</a:t>
            </a:r>
          </a:p>
          <a:p>
            <a:endParaRPr lang="en-US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What is the relationship between am and mpg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Screen Shot 2015-03-16 at 7.0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06" y="1561389"/>
            <a:ext cx="4256147" cy="44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7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on probability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3254" y="2506275"/>
                <a:ext cx="11657296" cy="37116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Predicted probabilities can be computed for any value of GAGE.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For example, the estimated probability of a baby with gestational age </a:t>
                </a:r>
                <a:r>
                  <a:rPr lang="en-GB" dirty="0">
                    <a:solidFill>
                      <a:schemeClr val="accent2"/>
                    </a:solidFill>
                  </a:rPr>
                  <a:t>39</a:t>
                </a:r>
                <a:r>
                  <a:rPr lang="en-GB" dirty="0"/>
                  <a:t> weeks having a normal birth weight is: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⁡(−48.9+1.31∗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⁡(−48.9+1.31∗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predicted probability of normal birth weight at week 39 is 0.9 (90%)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254" y="2506275"/>
                <a:ext cx="11657296" cy="3711645"/>
              </a:xfrm>
              <a:blipFill>
                <a:blip r:embed="rId2"/>
                <a:stretch>
                  <a:fillRect l="-941" t="-3941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57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in the odds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effects of explanatory variables are multiplicative on the odds scale. A unit increase in </a:t>
            </a:r>
            <a:r>
              <a:rPr lang="en-GB" b="1" i="1" dirty="0">
                <a:solidFill>
                  <a:schemeClr val="accent4"/>
                </a:solidFill>
              </a:rPr>
              <a:t>x</a:t>
            </a:r>
            <a:r>
              <a:rPr lang="en-GB" b="1" i="1" baseline="-25000" dirty="0">
                <a:solidFill>
                  <a:schemeClr val="accent4"/>
                </a:solidFill>
              </a:rPr>
              <a:t>1</a:t>
            </a:r>
            <a:r>
              <a:rPr lang="en-GB" dirty="0"/>
              <a:t> multiplies the odds by </a:t>
            </a:r>
            <a:r>
              <a:rPr lang="en-GB" b="1" i="1" dirty="0" err="1">
                <a:solidFill>
                  <a:schemeClr val="accent4"/>
                </a:solidFill>
              </a:rPr>
              <a:t>exp</a:t>
            </a:r>
            <a:r>
              <a:rPr lang="en-GB" b="1" i="1" dirty="0">
                <a:solidFill>
                  <a:schemeClr val="accent4"/>
                </a:solidFill>
              </a:rPr>
              <a:t>(β</a:t>
            </a:r>
            <a:r>
              <a:rPr lang="en-GB" b="1" i="1" baseline="-25000" dirty="0">
                <a:solidFill>
                  <a:schemeClr val="accent4"/>
                </a:solidFill>
              </a:rPr>
              <a:t>1</a:t>
            </a:r>
            <a:r>
              <a:rPr lang="en-GB" b="1" i="1" dirty="0">
                <a:solidFill>
                  <a:schemeClr val="accent4"/>
                </a:solidFill>
              </a:rPr>
              <a:t>)</a:t>
            </a:r>
            <a:r>
              <a:rPr lang="en-GB" dirty="0"/>
              <a:t>.</a:t>
            </a:r>
          </a:p>
          <a:p>
            <a:r>
              <a:rPr lang="en-GB" dirty="0"/>
              <a:t>So, a one week increase in gestational age multiplies the odds of a normal birth by </a:t>
            </a:r>
            <a:r>
              <a:rPr lang="en-GB" b="1" i="1" dirty="0">
                <a:solidFill>
                  <a:schemeClr val="accent4"/>
                </a:solidFill>
              </a:rPr>
              <a:t>3.71 [i.e. </a:t>
            </a:r>
            <a:r>
              <a:rPr lang="en-GB" b="1" i="1" dirty="0" err="1">
                <a:solidFill>
                  <a:schemeClr val="accent4"/>
                </a:solidFill>
              </a:rPr>
              <a:t>exp</a:t>
            </a:r>
            <a:r>
              <a:rPr lang="en-GB" b="1" i="1" dirty="0">
                <a:solidFill>
                  <a:schemeClr val="accent4"/>
                </a:solidFill>
              </a:rPr>
              <a:t>(1.31)].</a:t>
            </a:r>
          </a:p>
          <a:p>
            <a:r>
              <a:rPr lang="en-GB" dirty="0"/>
              <a:t>Alternatively, a one week increase in gestational age increases the odds of a  normal birth weight by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i="1" dirty="0"/>
              <a:t>100 × [3.71 - 1]  =  </a:t>
            </a:r>
            <a:r>
              <a:rPr lang="en-GB" b="1" i="1" dirty="0">
                <a:solidFill>
                  <a:schemeClr val="accent4"/>
                </a:solidFill>
              </a:rPr>
              <a:t>271%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1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report results?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one week increase in gestational age the log of the odds of a normal birth weight increases by 1.31.</a:t>
            </a:r>
          </a:p>
          <a:p>
            <a:r>
              <a:rPr lang="en-GB" dirty="0"/>
              <a:t>The predicted probability of normal birth weight at week 36 was 0.15, whereas at week 39 it is 0.9.</a:t>
            </a:r>
          </a:p>
          <a:p>
            <a:r>
              <a:rPr lang="en-GB" dirty="0"/>
              <a:t>Each additional week of gestation increased the odds of normal birth weight by 271%. </a:t>
            </a:r>
          </a:p>
          <a:p>
            <a:r>
              <a:rPr lang="en-GB" dirty="0"/>
              <a:t>OR: Each additional week of gestation multiplied the odds of normal birth weight by 3.71.</a:t>
            </a:r>
          </a:p>
          <a:p>
            <a:endParaRPr lang="en-GB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7220982" y="3130536"/>
            <a:ext cx="4607764" cy="1314480"/>
          </a:xfrm>
          <a:prstGeom prst="leftArrow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+mj-lt"/>
                <a:ea typeface="ＭＳ Ｐゴシック" pitchFamily="34" charset="-128"/>
              </a:rPr>
              <a:t>Absolute level of risk 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34" charset="-128"/>
              </a:rPr>
              <a:t>Example at a specific value</a:t>
            </a:r>
            <a:r>
              <a:rPr kumimoji="0" lang="en-GB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34" charset="-128"/>
              </a:rPr>
              <a:t> of X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8025519" y="2427442"/>
            <a:ext cx="3803227" cy="703094"/>
          </a:xfrm>
          <a:prstGeom prst="leftArrow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34" charset="-128"/>
              </a:rPr>
              <a:t>Rarely</a:t>
            </a:r>
            <a:r>
              <a:rPr kumimoji="0" lang="en-GB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34" charset="-128"/>
              </a:rPr>
              <a:t> used (not intuitive)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7293667" y="4654559"/>
            <a:ext cx="4499250" cy="1314480"/>
          </a:xfrm>
          <a:prstGeom prst="leftArrow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latin typeface="+mj-lt"/>
                <a:ea typeface="ＭＳ Ｐゴシック" pitchFamily="34" charset="-128"/>
              </a:rPr>
              <a:t>Relative level of risk 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34" charset="-128"/>
              </a:rPr>
              <a:t>Applies to the</a:t>
            </a:r>
            <a:r>
              <a:rPr kumimoji="0" lang="en-GB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pitchFamily="34" charset="-128"/>
              </a:rPr>
              <a:t> entire scale of X</a:t>
            </a:r>
          </a:p>
        </p:txBody>
      </p:sp>
    </p:spTree>
    <p:extLst>
      <p:ext uri="{BB962C8B-B14F-4D97-AF65-F5344CB8AC3E}">
        <p14:creationId xmlns:p14="http://schemas.microsoft.com/office/powerpoint/2010/main" val="10494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7" y="1242835"/>
            <a:ext cx="6694715" cy="45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9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4" y="1409529"/>
            <a:ext cx="7331529" cy="39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6" y="1182266"/>
            <a:ext cx="6302827" cy="43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78" y="1306286"/>
            <a:ext cx="8864165" cy="4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3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46c1f08-92fe-44c5-89a6-1410a5e88857"/>
</p:tagLst>
</file>

<file path=ppt/theme/theme1.xml><?xml version="1.0" encoding="utf-8"?>
<a:theme xmlns:a="http://schemas.openxmlformats.org/drawingml/2006/main" name="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739</TotalTime>
  <Words>1869</Words>
  <Application>Microsoft Office PowerPoint</Application>
  <PresentationFormat>Widescreen</PresentationFormat>
  <Paragraphs>226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Times New Roman</vt:lpstr>
      <vt:lpstr>Wingdings</vt:lpstr>
      <vt:lpstr>Office Theme</vt:lpstr>
      <vt:lpstr>Logistic Regression</vt:lpstr>
      <vt:lpstr>PowerPoint Presentation</vt:lpstr>
      <vt:lpstr>PowerPoint Presentation</vt:lpstr>
      <vt:lpstr>Logistic Regression</vt:lpstr>
      <vt:lpstr>Example —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Linear Regression</vt:lpstr>
      <vt:lpstr>Outline</vt:lpstr>
      <vt:lpstr>Logistic Regression Mathematical Intuition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Binary Response</vt:lpstr>
      <vt:lpstr>Logistic Regression</vt:lpstr>
      <vt:lpstr>Binary response &amp; regression models</vt:lpstr>
      <vt:lpstr>Binary response &amp; regression models</vt:lpstr>
      <vt:lpstr>Why not linear regression?</vt:lpstr>
      <vt:lpstr>Solution: Link Functions</vt:lpstr>
      <vt:lpstr>What is a ‘link function’?</vt:lpstr>
      <vt:lpstr>PowerPoint Presentation</vt:lpstr>
      <vt:lpstr>Characteristics of logits and probabilities</vt:lpstr>
      <vt:lpstr>Example</vt:lpstr>
      <vt:lpstr>PowerPoint Presentation</vt:lpstr>
      <vt:lpstr>PowerPoint Presentation</vt:lpstr>
      <vt:lpstr>Example: Birth Weights</vt:lpstr>
      <vt:lpstr>Descriptive statistics: birth weight</vt:lpstr>
      <vt:lpstr>Results: Birth Weights (example)</vt:lpstr>
      <vt:lpstr>Interpretation on logit scale</vt:lpstr>
      <vt:lpstr>Interpretation on probability scale</vt:lpstr>
      <vt:lpstr>Interpretation in the odds scale</vt:lpstr>
      <vt:lpstr>How to report results?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Blunt</dc:creator>
  <cp:lastModifiedBy>Lekshmi Rajesh</cp:lastModifiedBy>
  <cp:revision>71</cp:revision>
  <dcterms:created xsi:type="dcterms:W3CDTF">2020-05-12T14:44:09Z</dcterms:created>
  <dcterms:modified xsi:type="dcterms:W3CDTF">2024-04-04T08:07:49Z</dcterms:modified>
</cp:coreProperties>
</file>