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128A-3F5E-05CA-26E1-13ACE6FBBC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8318B9F-F54E-CEDF-EEBD-0C47A8C73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2858595-052C-6B65-1084-63C5C3637003}"/>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5" name="Footer Placeholder 4">
            <a:extLst>
              <a:ext uri="{FF2B5EF4-FFF2-40B4-BE49-F238E27FC236}">
                <a16:creationId xmlns:a16="http://schemas.microsoft.com/office/drawing/2014/main" id="{15C7C0F1-C36F-D090-CF7E-28FBB7648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13E54-7E22-AC7F-97BD-1EF15ED02334}"/>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2820678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2BF13-9CB9-7CC8-2553-2F150B2E16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EC3790-D029-1C1C-FC05-67D9E47CC95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3348927-38A2-0284-FBBA-FE222B1A0A33}"/>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5" name="Footer Placeholder 4">
            <a:extLst>
              <a:ext uri="{FF2B5EF4-FFF2-40B4-BE49-F238E27FC236}">
                <a16:creationId xmlns:a16="http://schemas.microsoft.com/office/drawing/2014/main" id="{9B84E829-DE4F-D62C-0A27-AF7A14BFF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178D7C-EF3F-D5A4-92FC-70EC5A8C98F4}"/>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3925802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96CFF8-72CC-4A74-199A-915BD743510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D0133C-2E20-67AC-AE21-679E8AEA33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18A439-8782-E043-6A9F-35B55CF4E513}"/>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5" name="Footer Placeholder 4">
            <a:extLst>
              <a:ext uri="{FF2B5EF4-FFF2-40B4-BE49-F238E27FC236}">
                <a16:creationId xmlns:a16="http://schemas.microsoft.com/office/drawing/2014/main" id="{269D09F4-8EDE-58B4-20AC-15C1673A2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67B4B-D452-BAD2-D682-26066A71989F}"/>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200342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86EC-9EB3-DF09-2C01-B4AD66233D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067EE6A-425C-729F-E7B9-91EE1989C60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9FAF5C-8B4C-5FD1-2DFA-9095C676FD69}"/>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5" name="Footer Placeholder 4">
            <a:extLst>
              <a:ext uri="{FF2B5EF4-FFF2-40B4-BE49-F238E27FC236}">
                <a16:creationId xmlns:a16="http://schemas.microsoft.com/office/drawing/2014/main" id="{67DCB65D-CAF2-E556-912E-9824CFBE6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31B81-DED6-3E7F-41B4-B7508B8D52EC}"/>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144533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E99C4-02F7-C026-F339-ED8D99C58B9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D62A0B9-914E-F7E0-B095-91B2E6484A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51C1F44-CCC3-ED2B-8A6A-3246305C2B01}"/>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5" name="Footer Placeholder 4">
            <a:extLst>
              <a:ext uri="{FF2B5EF4-FFF2-40B4-BE49-F238E27FC236}">
                <a16:creationId xmlns:a16="http://schemas.microsoft.com/office/drawing/2014/main" id="{F7FE4509-F9BE-4182-6BB3-898049A2E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791C5-2086-D17F-9EB2-08DA0DA89522}"/>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2725779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B835-F554-75B6-B0A8-8834A6F333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607FC8F-9B0E-3CAA-BBD7-7FA546715C1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F50363-8BDA-4E6B-C827-3A93649406B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D3B6741-EC23-43F1-1BFD-69159A533560}"/>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6" name="Footer Placeholder 5">
            <a:extLst>
              <a:ext uri="{FF2B5EF4-FFF2-40B4-BE49-F238E27FC236}">
                <a16:creationId xmlns:a16="http://schemas.microsoft.com/office/drawing/2014/main" id="{A94F5D50-8A87-0A7A-A422-CE8FC1731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B7FD5A-F629-7722-F46C-3F9ACB244EC1}"/>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977102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D0E6-9CA0-66D3-4D32-72C582E8A21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430CAD-2071-6A98-D141-72B4131F5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AFABE9D-1445-0E55-8F86-76CDB23749D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9CB3550-C70A-8CD1-B63C-919ECACD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C70CCE-77D5-0195-80B2-027050A1F47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41006DE7-6A2B-754B-ECE2-C2492450B334}"/>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8" name="Footer Placeholder 7">
            <a:extLst>
              <a:ext uri="{FF2B5EF4-FFF2-40B4-BE49-F238E27FC236}">
                <a16:creationId xmlns:a16="http://schemas.microsoft.com/office/drawing/2014/main" id="{30129946-3855-B5AD-2FA4-7B073EAD91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BE4F5A-0FDD-76D4-DACE-D1AF6CB3138E}"/>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99592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718B-9EF5-AE7F-8B6C-3A4DD0BDDEB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B9BE7E-F28B-2252-E462-C70E5153AE10}"/>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4" name="Footer Placeholder 3">
            <a:extLst>
              <a:ext uri="{FF2B5EF4-FFF2-40B4-BE49-F238E27FC236}">
                <a16:creationId xmlns:a16="http://schemas.microsoft.com/office/drawing/2014/main" id="{C5363DC5-4D5A-0200-195E-CF212679CC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A48C9B-2193-9538-2A44-7383717DE821}"/>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87866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FD1098-DA83-61E7-799B-BB7F588F21CF}"/>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3" name="Footer Placeholder 2">
            <a:extLst>
              <a:ext uri="{FF2B5EF4-FFF2-40B4-BE49-F238E27FC236}">
                <a16:creationId xmlns:a16="http://schemas.microsoft.com/office/drawing/2014/main" id="{F42E9E93-6D70-8628-1838-7885C7B3D0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028F2-66DC-C86F-B9E4-D361D6864B32}"/>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948844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AE5C-1FB9-C5DE-B8E6-C51757C8FD3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FF90266-3614-DC86-EBDC-3616AE5E05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75D08F-8719-6641-BD05-FA127F068E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A4EBE71-78A2-3A9C-F1A2-DF99818EF6D6}"/>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6" name="Footer Placeholder 5">
            <a:extLst>
              <a:ext uri="{FF2B5EF4-FFF2-40B4-BE49-F238E27FC236}">
                <a16:creationId xmlns:a16="http://schemas.microsoft.com/office/drawing/2014/main" id="{31940668-9EA3-72C7-79DE-5CCA93EB2E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D12CA7-CE23-D8BA-9753-25B113BB169E}"/>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422871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FDBF1-1DC2-1086-8959-8CAD6858E1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6435D94-7B15-F8C2-0F88-5F4EBA0B9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C64262-9283-BFC5-A9C3-80E151D54B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771763-0E17-A34E-B1DC-9C98E4016BD1}"/>
              </a:ext>
            </a:extLst>
          </p:cNvPr>
          <p:cNvSpPr>
            <a:spLocks noGrp="1"/>
          </p:cNvSpPr>
          <p:nvPr>
            <p:ph type="dt" sz="half" idx="10"/>
          </p:nvPr>
        </p:nvSpPr>
        <p:spPr/>
        <p:txBody>
          <a:bodyPr/>
          <a:lstStyle/>
          <a:p>
            <a:fld id="{0EA5CAB4-C0F9-434A-8F5B-B74415F3CF9D}" type="datetimeFigureOut">
              <a:rPr lang="en-US" smtClean="0"/>
              <a:t>02-May-24</a:t>
            </a:fld>
            <a:endParaRPr lang="en-US"/>
          </a:p>
        </p:txBody>
      </p:sp>
      <p:sp>
        <p:nvSpPr>
          <p:cNvPr id="6" name="Footer Placeholder 5">
            <a:extLst>
              <a:ext uri="{FF2B5EF4-FFF2-40B4-BE49-F238E27FC236}">
                <a16:creationId xmlns:a16="http://schemas.microsoft.com/office/drawing/2014/main" id="{83C983C7-C3AA-DCAA-E5D7-726FA54CB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75BFD6-E482-8133-A058-1662FF3A7E12}"/>
              </a:ext>
            </a:extLst>
          </p:cNvPr>
          <p:cNvSpPr>
            <a:spLocks noGrp="1"/>
          </p:cNvSpPr>
          <p:nvPr>
            <p:ph type="sldNum" sz="quarter" idx="12"/>
          </p:nvPr>
        </p:nvSpPr>
        <p:spPr/>
        <p:txBody>
          <a:bodyPr/>
          <a:lstStyle/>
          <a:p>
            <a:fld id="{EB4CD23D-22D1-4B58-BDFB-D9C8A9FF3576}" type="slidenum">
              <a:rPr lang="en-US" smtClean="0"/>
              <a:t>‹#›</a:t>
            </a:fld>
            <a:endParaRPr lang="en-US"/>
          </a:p>
        </p:txBody>
      </p:sp>
    </p:spTree>
    <p:extLst>
      <p:ext uri="{BB962C8B-B14F-4D97-AF65-F5344CB8AC3E}">
        <p14:creationId xmlns:p14="http://schemas.microsoft.com/office/powerpoint/2010/main" val="422298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580FF-DEAB-F7CF-EE55-7B44F4C0B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14C56D6-8F38-C40A-3586-17310FBCE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6B4AA0-D9B1-A340-9B82-8BEDED20E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A5CAB4-C0F9-434A-8F5B-B74415F3CF9D}" type="datetimeFigureOut">
              <a:rPr lang="en-US" smtClean="0"/>
              <a:t>02-May-24</a:t>
            </a:fld>
            <a:endParaRPr lang="en-US"/>
          </a:p>
        </p:txBody>
      </p:sp>
      <p:sp>
        <p:nvSpPr>
          <p:cNvPr id="5" name="Footer Placeholder 4">
            <a:extLst>
              <a:ext uri="{FF2B5EF4-FFF2-40B4-BE49-F238E27FC236}">
                <a16:creationId xmlns:a16="http://schemas.microsoft.com/office/drawing/2014/main" id="{91DAE0CF-42EB-FE34-CF19-8B735D1589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37A2504-993B-AB1D-474F-394940340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4CD23D-22D1-4B58-BDFB-D9C8A9FF3576}" type="slidenum">
              <a:rPr lang="en-US" smtClean="0"/>
              <a:t>‹#›</a:t>
            </a:fld>
            <a:endParaRPr lang="en-US"/>
          </a:p>
        </p:txBody>
      </p:sp>
    </p:spTree>
    <p:extLst>
      <p:ext uri="{BB962C8B-B14F-4D97-AF65-F5344CB8AC3E}">
        <p14:creationId xmlns:p14="http://schemas.microsoft.com/office/powerpoint/2010/main" val="2912026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1504.08083.pdf" TargetMode="External"/><Relationship Id="rId2" Type="http://schemas.openxmlformats.org/officeDocument/2006/relationships/hyperlink" Target="https://www.cv-foundation.org/openaccess/content_cvpr_2014/papers/Girshick_Rich_Feature_Hierarchies_2014_CVPR_paper.pdf" TargetMode="External"/><Relationship Id="rId1" Type="http://schemas.openxmlformats.org/officeDocument/2006/relationships/slideLayout" Target="../slideLayouts/slideLayout2.xml"/><Relationship Id="rId4" Type="http://schemas.openxmlformats.org/officeDocument/2006/relationships/hyperlink" Target="https://arxiv.org/pdf/1506.01497.pdf"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AA49E-A9AE-8ACF-A0CB-48F6430F92E6}"/>
              </a:ext>
            </a:extLst>
          </p:cNvPr>
          <p:cNvSpPr>
            <a:spLocks noGrp="1"/>
          </p:cNvSpPr>
          <p:nvPr>
            <p:ph type="ctrTitle"/>
          </p:nvPr>
        </p:nvSpPr>
        <p:spPr>
          <a:xfrm>
            <a:off x="704684" y="226217"/>
            <a:ext cx="11061290" cy="825835"/>
          </a:xfrm>
        </p:spPr>
        <p:txBody>
          <a:bodyPr>
            <a:normAutofit/>
          </a:bodyPr>
          <a:lstStyle/>
          <a:p>
            <a:r>
              <a:rPr lang="en-US" sz="4800" b="1" i="0" dirty="0">
                <a:solidFill>
                  <a:srgbClr val="383838"/>
                </a:solidFill>
                <a:effectLst/>
                <a:highlight>
                  <a:srgbClr val="FFFFFF"/>
                </a:highlight>
                <a:latin typeface="Inter"/>
              </a:rPr>
              <a:t>Convolutional Neural Networks (CNN)</a:t>
            </a:r>
            <a:endParaRPr lang="en-US" sz="4800" dirty="0"/>
          </a:p>
        </p:txBody>
      </p:sp>
      <p:pic>
        <p:nvPicPr>
          <p:cNvPr id="4" name="Picture 3">
            <a:extLst>
              <a:ext uri="{FF2B5EF4-FFF2-40B4-BE49-F238E27FC236}">
                <a16:creationId xmlns:a16="http://schemas.microsoft.com/office/drawing/2014/main" id="{2A2D0C45-5E93-E9E5-6134-0018C03FBCF8}"/>
              </a:ext>
            </a:extLst>
          </p:cNvPr>
          <p:cNvPicPr>
            <a:picLocks noChangeAspect="1"/>
          </p:cNvPicPr>
          <p:nvPr/>
        </p:nvPicPr>
        <p:blipFill rotWithShape="1">
          <a:blip r:embed="rId2">
            <a:extLst>
              <a:ext uri="{28A0092B-C50C-407E-A947-70E740481C1C}">
                <a14:useLocalDpi xmlns:a14="http://schemas.microsoft.com/office/drawing/2010/main" val="0"/>
              </a:ext>
            </a:extLst>
          </a:blip>
          <a:srcRect t="16367"/>
          <a:stretch/>
        </p:blipFill>
        <p:spPr bwMode="auto">
          <a:xfrm>
            <a:off x="426025" y="1824890"/>
            <a:ext cx="11339949" cy="4226866"/>
          </a:xfrm>
          <a:prstGeom prst="rect">
            <a:avLst/>
          </a:prstGeom>
          <a:noFill/>
          <a:ln>
            <a:noFill/>
          </a:ln>
        </p:spPr>
      </p:pic>
    </p:spTree>
    <p:extLst>
      <p:ext uri="{BB962C8B-B14F-4D97-AF65-F5344CB8AC3E}">
        <p14:creationId xmlns:p14="http://schemas.microsoft.com/office/powerpoint/2010/main" val="3471396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697CF7A0-FA3E-5E46-0EC9-33D69CD85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171" y="1052207"/>
            <a:ext cx="11096114" cy="45128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6FEBF52-2443-F4AE-C54F-7DCB51E5FD42}"/>
              </a:ext>
            </a:extLst>
          </p:cNvPr>
          <p:cNvSpPr txBox="1"/>
          <p:nvPr/>
        </p:nvSpPr>
        <p:spPr>
          <a:xfrm>
            <a:off x="2310581" y="336444"/>
            <a:ext cx="8770374" cy="523220"/>
          </a:xfrm>
          <a:prstGeom prst="rect">
            <a:avLst/>
          </a:prstGeom>
          <a:noFill/>
        </p:spPr>
        <p:txBody>
          <a:bodyPr wrap="square">
            <a:spAutoFit/>
          </a:bodyPr>
          <a:lstStyle/>
          <a:p>
            <a:r>
              <a:rPr lang="en-US" sz="2800" b="1" dirty="0"/>
              <a:t>VGG16</a:t>
            </a:r>
            <a:r>
              <a:rPr lang="en-US" sz="2800" dirty="0"/>
              <a:t> 		</a:t>
            </a:r>
            <a:r>
              <a:rPr lang="en-US" sz="2800" b="1" dirty="0"/>
              <a:t>Parameters</a:t>
            </a:r>
            <a:r>
              <a:rPr lang="en-US" sz="2800" dirty="0"/>
              <a:t>: 138 million</a:t>
            </a:r>
          </a:p>
        </p:txBody>
      </p:sp>
    </p:spTree>
    <p:extLst>
      <p:ext uri="{BB962C8B-B14F-4D97-AF65-F5344CB8AC3E}">
        <p14:creationId xmlns:p14="http://schemas.microsoft.com/office/powerpoint/2010/main" val="1779487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2474-C3A6-F31A-29A0-0F2A087D645E}"/>
              </a:ext>
            </a:extLst>
          </p:cNvPr>
          <p:cNvSpPr>
            <a:spLocks noGrp="1"/>
          </p:cNvSpPr>
          <p:nvPr>
            <p:ph type="title"/>
          </p:nvPr>
        </p:nvSpPr>
        <p:spPr>
          <a:xfrm>
            <a:off x="710381" y="286466"/>
            <a:ext cx="10515600" cy="627933"/>
          </a:xfrm>
        </p:spPr>
        <p:txBody>
          <a:bodyPr>
            <a:normAutofit fontScale="90000"/>
          </a:bodyPr>
          <a:lstStyle/>
          <a:p>
            <a:pPr algn="ctr"/>
            <a:r>
              <a:rPr lang="en-GB" b="1" i="0" dirty="0">
                <a:solidFill>
                  <a:srgbClr val="383838"/>
                </a:solidFill>
                <a:effectLst/>
                <a:highlight>
                  <a:srgbClr val="FFFFFF"/>
                </a:highlight>
                <a:latin typeface="Inter"/>
              </a:rPr>
              <a:t>Practical advice for using </a:t>
            </a:r>
            <a:r>
              <a:rPr lang="en-GB" b="1" i="0" dirty="0" err="1">
                <a:solidFill>
                  <a:srgbClr val="383838"/>
                </a:solidFill>
                <a:effectLst/>
                <a:highlight>
                  <a:srgbClr val="FFFFFF"/>
                </a:highlight>
                <a:latin typeface="Inter"/>
              </a:rPr>
              <a:t>ConvNets</a:t>
            </a:r>
            <a:endParaRPr lang="en-US" b="1" dirty="0"/>
          </a:p>
        </p:txBody>
      </p:sp>
      <p:sp>
        <p:nvSpPr>
          <p:cNvPr id="3" name="Content Placeholder 2">
            <a:extLst>
              <a:ext uri="{FF2B5EF4-FFF2-40B4-BE49-F238E27FC236}">
                <a16:creationId xmlns:a16="http://schemas.microsoft.com/office/drawing/2014/main" id="{E21DAB41-6A0F-9D31-923D-4A3D4D220CB9}"/>
              </a:ext>
            </a:extLst>
          </p:cNvPr>
          <p:cNvSpPr>
            <a:spLocks noGrp="1"/>
          </p:cNvSpPr>
          <p:nvPr>
            <p:ph idx="1"/>
          </p:nvPr>
        </p:nvSpPr>
        <p:spPr>
          <a:xfrm>
            <a:off x="344129" y="1258529"/>
            <a:ext cx="11009671" cy="4918434"/>
          </a:xfrm>
        </p:spPr>
        <p:txBody>
          <a:bodyPr>
            <a:normAutofit/>
          </a:bodyPr>
          <a:lstStyle/>
          <a:p>
            <a:r>
              <a:rPr lang="en-GB" dirty="0"/>
              <a:t>Building your own model from scratch can be a tedious and cumbersome process.</a:t>
            </a:r>
          </a:p>
          <a:p>
            <a:r>
              <a:rPr lang="en-GB" dirty="0"/>
              <a:t> Also, it is quite a task to reproduce a research paper on your own. </a:t>
            </a:r>
          </a:p>
          <a:p>
            <a:r>
              <a:rPr lang="en-GB" b="1" i="0" dirty="0">
                <a:solidFill>
                  <a:srgbClr val="383838"/>
                </a:solidFill>
                <a:effectLst/>
                <a:highlight>
                  <a:srgbClr val="FFFFFF"/>
                </a:highlight>
                <a:latin typeface="Inter"/>
              </a:rPr>
              <a:t>Using Open-Source implementation</a:t>
            </a:r>
            <a:endParaRPr lang="en-GB" b="0" i="0" dirty="0">
              <a:solidFill>
                <a:srgbClr val="383838"/>
              </a:solidFill>
              <a:effectLst/>
              <a:highlight>
                <a:srgbClr val="FFFFFF"/>
              </a:highlight>
              <a:latin typeface="Inter"/>
            </a:endParaRPr>
          </a:p>
          <a:p>
            <a:r>
              <a:rPr lang="en-GB" b="1" i="0" dirty="0">
                <a:solidFill>
                  <a:srgbClr val="383838"/>
                </a:solidFill>
                <a:effectLst/>
                <a:highlight>
                  <a:srgbClr val="FFFFFF"/>
                </a:highlight>
                <a:latin typeface="Inter"/>
              </a:rPr>
              <a:t>Transfer Learning</a:t>
            </a:r>
            <a:r>
              <a:rPr lang="en-GB" b="0" i="0" dirty="0">
                <a:solidFill>
                  <a:srgbClr val="383838"/>
                </a:solidFill>
                <a:effectLst/>
                <a:highlight>
                  <a:srgbClr val="FFFFFF"/>
                </a:highlight>
                <a:latin typeface="Inter"/>
              </a:rPr>
              <a:t>: Extract features from a pretrained model and using those to classify and train our model</a:t>
            </a:r>
          </a:p>
          <a:p>
            <a:r>
              <a:rPr lang="en-GB" b="1" i="0" dirty="0">
                <a:solidFill>
                  <a:srgbClr val="383838"/>
                </a:solidFill>
                <a:effectLst/>
                <a:highlight>
                  <a:srgbClr val="FFFFFF"/>
                </a:highlight>
                <a:latin typeface="Inter"/>
              </a:rPr>
              <a:t>Data Augmentation</a:t>
            </a:r>
            <a:r>
              <a:rPr lang="en-GB" b="0" i="0" dirty="0">
                <a:solidFill>
                  <a:srgbClr val="383838"/>
                </a:solidFill>
                <a:effectLst/>
                <a:highlight>
                  <a:srgbClr val="FFFFFF"/>
                </a:highlight>
                <a:latin typeface="Inter"/>
              </a:rPr>
              <a:t>: Deep learning models perform well when we have a large amount of data. Some of the common augmentation methods are: Mirroring, Random Cropping, Rotating, Shearing, </a:t>
            </a:r>
            <a:r>
              <a:rPr lang="en-GB" b="0" i="0" dirty="0" err="1">
                <a:solidFill>
                  <a:srgbClr val="383838"/>
                </a:solidFill>
                <a:effectLst/>
                <a:highlight>
                  <a:srgbClr val="FFFFFF"/>
                </a:highlight>
                <a:latin typeface="Inter"/>
              </a:rPr>
              <a:t>Color</a:t>
            </a:r>
            <a:r>
              <a:rPr lang="en-GB" b="0" i="0" dirty="0">
                <a:solidFill>
                  <a:srgbClr val="383838"/>
                </a:solidFill>
                <a:effectLst/>
                <a:highlight>
                  <a:srgbClr val="FFFFFF"/>
                </a:highlight>
                <a:latin typeface="Inter"/>
              </a:rPr>
              <a:t> Shifting</a:t>
            </a:r>
          </a:p>
          <a:p>
            <a:endParaRPr lang="en-GB" dirty="0"/>
          </a:p>
          <a:p>
            <a:endParaRPr lang="en-GB" dirty="0"/>
          </a:p>
          <a:p>
            <a:endParaRPr lang="en-US" dirty="0"/>
          </a:p>
        </p:txBody>
      </p:sp>
    </p:spTree>
    <p:extLst>
      <p:ext uri="{BB962C8B-B14F-4D97-AF65-F5344CB8AC3E}">
        <p14:creationId xmlns:p14="http://schemas.microsoft.com/office/powerpoint/2010/main" val="300488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D119-0FF5-1482-DF35-56CF1B9B4041}"/>
              </a:ext>
            </a:extLst>
          </p:cNvPr>
          <p:cNvSpPr>
            <a:spLocks noGrp="1"/>
          </p:cNvSpPr>
          <p:nvPr>
            <p:ph type="title"/>
          </p:nvPr>
        </p:nvSpPr>
        <p:spPr/>
        <p:txBody>
          <a:bodyPr/>
          <a:lstStyle/>
          <a:p>
            <a:pPr algn="ctr"/>
            <a:r>
              <a:rPr lang="en-GB" dirty="0"/>
              <a:t>Applications</a:t>
            </a:r>
            <a:endParaRPr lang="en-US" dirty="0"/>
          </a:p>
        </p:txBody>
      </p:sp>
      <p:sp>
        <p:nvSpPr>
          <p:cNvPr id="3" name="Content Placeholder 2">
            <a:extLst>
              <a:ext uri="{FF2B5EF4-FFF2-40B4-BE49-F238E27FC236}">
                <a16:creationId xmlns:a16="http://schemas.microsoft.com/office/drawing/2014/main" id="{75605CBE-502E-0C13-ED2B-741804FA032E}"/>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Object detection</a:t>
            </a:r>
            <a:r>
              <a:rPr lang="en-US" kern="100" dirty="0">
                <a:effectLst/>
                <a:latin typeface="Aptos" panose="020B0004020202020204" pitchFamily="34" charset="0"/>
                <a:ea typeface="Aptos" panose="020B0004020202020204" pitchFamily="34" charset="0"/>
                <a:cs typeface="Times New Roman" panose="02020603050405020304" pitchFamily="18" charset="0"/>
              </a:rPr>
              <a:t>: Sophisticated models like </a:t>
            </a:r>
            <a:r>
              <a:rPr lang="en-US"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R-CNN</a:t>
            </a:r>
            <a:r>
              <a:rPr lang="en-US" kern="100" dirty="0">
                <a:effectLst/>
                <a:latin typeface="Aptos" panose="020B0004020202020204" pitchFamily="34" charset="0"/>
                <a:ea typeface="Aptos" panose="020B0004020202020204" pitchFamily="34" charset="0"/>
                <a:cs typeface="Times New Roman" panose="02020603050405020304" pitchFamily="18" charset="0"/>
              </a:rPr>
              <a:t>, </a:t>
            </a:r>
            <a:r>
              <a:rPr lang="en-US"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Fast R-CNN</a:t>
            </a:r>
            <a:r>
              <a:rPr lang="en-US" kern="100" dirty="0">
                <a:effectLst/>
                <a:latin typeface="Aptos" panose="020B0004020202020204" pitchFamily="34" charset="0"/>
                <a:ea typeface="Aptos" panose="020B0004020202020204" pitchFamily="34" charset="0"/>
                <a:cs typeface="Times New Roman" panose="02020603050405020304" pitchFamily="18" charset="0"/>
              </a:rPr>
              <a:t>, and </a:t>
            </a:r>
            <a:r>
              <a:rPr lang="en-US"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Faster R-CNN</a:t>
            </a:r>
            <a:r>
              <a:rPr lang="en-US" kern="100" dirty="0">
                <a:effectLst/>
                <a:latin typeface="Aptos" panose="020B0004020202020204" pitchFamily="34" charset="0"/>
                <a:ea typeface="Aptos" panose="020B0004020202020204" pitchFamily="34" charset="0"/>
                <a:cs typeface="Times New Roman" panose="02020603050405020304" pitchFamily="18" charset="0"/>
              </a:rPr>
              <a:t>  are the predominant pipeline for many object detection models deployed in autonomous vehicles, facial detection, and more.</a:t>
            </a:r>
          </a:p>
          <a:p>
            <a:pPr marL="0" marR="0" indent="0">
              <a:lnSpc>
                <a:spcPct val="107000"/>
              </a:lnSpc>
              <a:spcBef>
                <a:spcPts val="0"/>
              </a:spcBef>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Semantic segmentation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b="1" kern="100" dirty="0">
                <a:effectLst/>
                <a:latin typeface="Aptos" panose="020B0004020202020204" pitchFamily="34" charset="0"/>
                <a:ea typeface="Aptos" panose="020B0004020202020204" pitchFamily="34" charset="0"/>
                <a:cs typeface="Times New Roman" panose="02020603050405020304" pitchFamily="18" charset="0"/>
              </a:rPr>
              <a:t>Image captioning:</a:t>
            </a:r>
            <a:r>
              <a:rPr lang="en-US" kern="100" dirty="0">
                <a:effectLst/>
                <a:latin typeface="Aptos" panose="020B0004020202020204" pitchFamily="34" charset="0"/>
                <a:ea typeface="Aptos" panose="020B0004020202020204" pitchFamily="34" charset="0"/>
                <a:cs typeface="Times New Roman" panose="02020603050405020304" pitchFamily="18" charset="0"/>
              </a:rPr>
              <a:t> along with recurrent neural networks to write captions for images and videos. This can be used for many applications such as activity recognition or describing videos and images for the visually impaired.</a:t>
            </a:r>
            <a:endParaRPr lang="en-US" sz="4000" dirty="0"/>
          </a:p>
        </p:txBody>
      </p:sp>
    </p:spTree>
    <p:extLst>
      <p:ext uri="{BB962C8B-B14F-4D97-AF65-F5344CB8AC3E}">
        <p14:creationId xmlns:p14="http://schemas.microsoft.com/office/powerpoint/2010/main" val="169128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D684D-2AA5-644E-6E84-B203E563CA29}"/>
              </a:ext>
            </a:extLst>
          </p:cNvPr>
          <p:cNvSpPr>
            <a:spLocks noGrp="1"/>
          </p:cNvSpPr>
          <p:nvPr>
            <p:ph type="title"/>
          </p:nvPr>
        </p:nvSpPr>
        <p:spPr>
          <a:xfrm>
            <a:off x="742950" y="119319"/>
            <a:ext cx="10515600" cy="706591"/>
          </a:xfrm>
        </p:spPr>
        <p:txBody>
          <a:bodyPr/>
          <a:lstStyle/>
          <a:p>
            <a:pPr algn="ctr"/>
            <a:r>
              <a:rPr lang="en-IN" dirty="0"/>
              <a:t>Recurrent Neural Networks (RNN)</a:t>
            </a:r>
            <a:endParaRPr lang="en-US" dirty="0"/>
          </a:p>
        </p:txBody>
      </p:sp>
      <p:pic>
        <p:nvPicPr>
          <p:cNvPr id="1026" name="Picture 2" descr="Recurrent Neural networks">
            <a:extLst>
              <a:ext uri="{FF2B5EF4-FFF2-40B4-BE49-F238E27FC236}">
                <a16:creationId xmlns:a16="http://schemas.microsoft.com/office/drawing/2014/main" id="{47C889D2-DE4A-318A-1B8A-0BB4322E3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666750"/>
            <a:ext cx="10420350" cy="28728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501214F-D23E-4B9F-CC6A-C079D2B2A0BF}"/>
              </a:ext>
            </a:extLst>
          </p:cNvPr>
          <p:cNvSpPr txBox="1"/>
          <p:nvPr/>
        </p:nvSpPr>
        <p:spPr>
          <a:xfrm>
            <a:off x="491613" y="3539613"/>
            <a:ext cx="11208774" cy="3170099"/>
          </a:xfrm>
          <a:prstGeom prst="rect">
            <a:avLst/>
          </a:prstGeom>
          <a:noFill/>
        </p:spPr>
        <p:txBody>
          <a:bodyPr wrap="square">
            <a:spAutoFit/>
          </a:bodyPr>
          <a:lstStyle/>
          <a:p>
            <a:pPr marL="285750" indent="-285750">
              <a:buFont typeface="Arial" panose="020B0604020202020204" pitchFamily="34" charset="0"/>
              <a:buChar char="•"/>
            </a:pPr>
            <a:r>
              <a:rPr lang="en-GB" sz="2000" b="0" i="0" dirty="0">
                <a:solidFill>
                  <a:srgbClr val="383838"/>
                </a:solidFill>
                <a:effectLst/>
                <a:highlight>
                  <a:srgbClr val="FFFFFF"/>
                </a:highlight>
                <a:latin typeface="Inter"/>
              </a:rPr>
              <a:t>RNNs are a type of neural network that can be used to model sequence data</a:t>
            </a:r>
          </a:p>
          <a:p>
            <a:pPr marL="285750" indent="-285750" algn="l">
              <a:buFont typeface="Arial" panose="020B0604020202020204" pitchFamily="34" charset="0"/>
              <a:buChar char="•"/>
            </a:pPr>
            <a:r>
              <a:rPr lang="en-GB" sz="2000" b="0" i="0" dirty="0">
                <a:solidFill>
                  <a:srgbClr val="383838"/>
                </a:solidFill>
                <a:effectLst/>
                <a:highlight>
                  <a:srgbClr val="FFFFFF"/>
                </a:highlight>
                <a:latin typeface="Inter"/>
              </a:rPr>
              <a:t>All inputs and outputs in standard NN are independent of one another</a:t>
            </a:r>
          </a:p>
          <a:p>
            <a:pPr marL="285750" indent="-285750" algn="l">
              <a:buFont typeface="Arial" panose="020B0604020202020204" pitchFamily="34" charset="0"/>
              <a:buChar char="•"/>
            </a:pPr>
            <a:r>
              <a:rPr lang="en-GB" sz="2000" b="0" i="0" dirty="0">
                <a:solidFill>
                  <a:srgbClr val="383838"/>
                </a:solidFill>
                <a:effectLst/>
                <a:highlight>
                  <a:srgbClr val="FFFFFF"/>
                </a:highlight>
                <a:latin typeface="Inter"/>
              </a:rPr>
              <a:t>In some circumstances, such as when predicting the next word of a phrase, the prior words are necessary, and so the previous words must be remembered. </a:t>
            </a:r>
          </a:p>
          <a:p>
            <a:pPr marL="285750" indent="-285750" algn="l">
              <a:buFont typeface="Arial" panose="020B0604020202020204" pitchFamily="34" charset="0"/>
              <a:buChar char="•"/>
            </a:pPr>
            <a:r>
              <a:rPr lang="en-GB" sz="2000" b="0" i="0" dirty="0">
                <a:solidFill>
                  <a:srgbClr val="383838"/>
                </a:solidFill>
                <a:effectLst/>
                <a:highlight>
                  <a:srgbClr val="FFFFFF"/>
                </a:highlight>
                <a:latin typeface="Inter"/>
              </a:rPr>
              <a:t>RNN use Hidden Layer to overcome the problem, which remembers specific information about a sequence.</a:t>
            </a:r>
          </a:p>
          <a:p>
            <a:pPr marL="285750" indent="-285750" algn="l">
              <a:buFont typeface="Arial" panose="020B0604020202020204" pitchFamily="34" charset="0"/>
              <a:buChar char="•"/>
            </a:pPr>
            <a:r>
              <a:rPr lang="en-GB" sz="2000" b="0" i="0" dirty="0">
                <a:solidFill>
                  <a:srgbClr val="383838"/>
                </a:solidFill>
                <a:effectLst/>
                <a:highlight>
                  <a:srgbClr val="FFFFFF"/>
                </a:highlight>
                <a:latin typeface="Inter"/>
              </a:rPr>
              <a:t>RNNs have a Memory that stores all information about the calculations. </a:t>
            </a:r>
          </a:p>
          <a:p>
            <a:pPr marL="285750" indent="-285750" algn="l">
              <a:buFont typeface="Arial" panose="020B0604020202020204" pitchFamily="34" charset="0"/>
              <a:buChar char="•"/>
            </a:pPr>
            <a:r>
              <a:rPr lang="en-GB" sz="2000" b="0" i="0" dirty="0">
                <a:solidFill>
                  <a:srgbClr val="383838"/>
                </a:solidFill>
                <a:effectLst/>
                <a:highlight>
                  <a:srgbClr val="FFFFFF"/>
                </a:highlight>
                <a:latin typeface="Inter"/>
              </a:rPr>
              <a:t>It employs the same settings for each input since it produces the same outcome by performing the same task on all inputs or hidden layers.</a:t>
            </a:r>
          </a:p>
          <a:p>
            <a:pPr marL="285750" indent="-285750" algn="l">
              <a:buFont typeface="Arial" panose="020B0604020202020204" pitchFamily="34" charset="0"/>
              <a:buChar char="•"/>
            </a:pPr>
            <a:r>
              <a:rPr lang="en-GB" sz="2000" b="0" i="0" dirty="0">
                <a:solidFill>
                  <a:srgbClr val="383838"/>
                </a:solidFill>
                <a:effectLst/>
                <a:highlight>
                  <a:srgbClr val="FFFFFF"/>
                </a:highlight>
                <a:latin typeface="Inter"/>
              </a:rPr>
              <a:t>RNNs are a type of neural network that has hidden states and allows past outputs to be used as inputs</a:t>
            </a:r>
          </a:p>
        </p:txBody>
      </p:sp>
    </p:spTree>
    <p:extLst>
      <p:ext uri="{BB962C8B-B14F-4D97-AF65-F5344CB8AC3E}">
        <p14:creationId xmlns:p14="http://schemas.microsoft.com/office/powerpoint/2010/main" val="2873456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215D-9496-AC70-A8F4-3E958E2D21AC}"/>
              </a:ext>
            </a:extLst>
          </p:cNvPr>
          <p:cNvSpPr>
            <a:spLocks noGrp="1"/>
          </p:cNvSpPr>
          <p:nvPr>
            <p:ph type="title"/>
          </p:nvPr>
        </p:nvSpPr>
        <p:spPr>
          <a:xfrm>
            <a:off x="838200" y="207809"/>
            <a:ext cx="10515600" cy="657430"/>
          </a:xfrm>
        </p:spPr>
        <p:txBody>
          <a:bodyPr>
            <a:normAutofit fontScale="90000"/>
          </a:bodyPr>
          <a:lstStyle/>
          <a:p>
            <a:pPr algn="ctr"/>
            <a:r>
              <a:rPr lang="en-GB" dirty="0"/>
              <a:t>The Architecture of a Traditional RNN</a:t>
            </a:r>
            <a:endParaRPr lang="en-US" dirty="0"/>
          </a:p>
        </p:txBody>
      </p:sp>
      <p:pic>
        <p:nvPicPr>
          <p:cNvPr id="2050" name="Picture 2" descr="Recurrent Neural Networks">
            <a:extLst>
              <a:ext uri="{FF2B5EF4-FFF2-40B4-BE49-F238E27FC236}">
                <a16:creationId xmlns:a16="http://schemas.microsoft.com/office/drawing/2014/main" id="{53BB5420-AB96-6B32-2EBF-F4C1BB29D4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839"/>
          <a:stretch/>
        </p:blipFill>
        <p:spPr bwMode="auto">
          <a:xfrm>
            <a:off x="838200" y="967658"/>
            <a:ext cx="10382865" cy="325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203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C102-EE79-2AD5-071E-ED8B55303A33}"/>
              </a:ext>
            </a:extLst>
          </p:cNvPr>
          <p:cNvSpPr>
            <a:spLocks noGrp="1"/>
          </p:cNvSpPr>
          <p:nvPr>
            <p:ph type="title"/>
          </p:nvPr>
        </p:nvSpPr>
        <p:spPr>
          <a:xfrm>
            <a:off x="838200" y="247139"/>
            <a:ext cx="10515600" cy="932733"/>
          </a:xfrm>
        </p:spPr>
        <p:txBody>
          <a:bodyPr/>
          <a:lstStyle/>
          <a:p>
            <a:pPr algn="ctr"/>
            <a:r>
              <a:rPr lang="en-GB" b="1" dirty="0"/>
              <a:t>CNN</a:t>
            </a:r>
            <a:endParaRPr lang="en-US" b="1" dirty="0"/>
          </a:p>
        </p:txBody>
      </p:sp>
      <p:sp>
        <p:nvSpPr>
          <p:cNvPr id="3" name="Content Placeholder 2">
            <a:extLst>
              <a:ext uri="{FF2B5EF4-FFF2-40B4-BE49-F238E27FC236}">
                <a16:creationId xmlns:a16="http://schemas.microsoft.com/office/drawing/2014/main" id="{12B66980-35A3-DA3D-7182-609FCFEA5082}"/>
              </a:ext>
            </a:extLst>
          </p:cNvPr>
          <p:cNvSpPr>
            <a:spLocks noGrp="1"/>
          </p:cNvSpPr>
          <p:nvPr>
            <p:ph idx="1"/>
          </p:nvPr>
        </p:nvSpPr>
        <p:spPr>
          <a:xfrm>
            <a:off x="491613" y="1337187"/>
            <a:ext cx="10862187" cy="3529781"/>
          </a:xfrm>
        </p:spPr>
        <p:txBody>
          <a:bodyPr>
            <a:normAutofit lnSpcReduction="10000"/>
          </a:bodyPr>
          <a:lstStyle/>
          <a:p>
            <a:r>
              <a:rPr lang="en-GB" dirty="0"/>
              <a:t>A type of Deep Learning neural network architecture commonly used in Computer Vision</a:t>
            </a:r>
          </a:p>
          <a:p>
            <a:r>
              <a:rPr lang="en-GB" dirty="0"/>
              <a:t>Different types of Neural Networks are used for different purposes</a:t>
            </a:r>
          </a:p>
          <a:p>
            <a:r>
              <a:rPr lang="en-GB" dirty="0"/>
              <a:t>Recurrent Neural Networks more precisely an LSTM  for predicting the sequence of words, and for image classification CNNs</a:t>
            </a:r>
          </a:p>
          <a:p>
            <a:r>
              <a:rPr lang="en-GB" dirty="0"/>
              <a:t>CNN is the extended version of artificial neural networks (ANN) which is predominantly used to extract the feature from the grid-like matrix dataset</a:t>
            </a:r>
          </a:p>
        </p:txBody>
      </p:sp>
      <p:pic>
        <p:nvPicPr>
          <p:cNvPr id="4" name="Picture 3" descr="max">
            <a:extLst>
              <a:ext uri="{FF2B5EF4-FFF2-40B4-BE49-F238E27FC236}">
                <a16:creationId xmlns:a16="http://schemas.microsoft.com/office/drawing/2014/main" id="{D55429CE-81D6-AB19-D08E-7EC248B07FAA}"/>
              </a:ext>
            </a:extLst>
          </p:cNvPr>
          <p:cNvPicPr>
            <a:picLocks noChangeAspect="1"/>
          </p:cNvPicPr>
          <p:nvPr/>
        </p:nvPicPr>
        <p:blipFill rotWithShape="1">
          <a:blip r:embed="rId2">
            <a:extLst>
              <a:ext uri="{28A0092B-C50C-407E-A947-70E740481C1C}">
                <a14:useLocalDpi xmlns:a14="http://schemas.microsoft.com/office/drawing/2010/main" val="0"/>
              </a:ext>
            </a:extLst>
          </a:blip>
          <a:srcRect l="851"/>
          <a:stretch/>
        </p:blipFill>
        <p:spPr bwMode="auto">
          <a:xfrm>
            <a:off x="3264311" y="4251640"/>
            <a:ext cx="7531508" cy="2359222"/>
          </a:xfrm>
          <a:prstGeom prst="rect">
            <a:avLst/>
          </a:prstGeom>
          <a:noFill/>
          <a:ln>
            <a:noFill/>
          </a:ln>
        </p:spPr>
      </p:pic>
    </p:spTree>
    <p:extLst>
      <p:ext uri="{BB962C8B-B14F-4D97-AF65-F5344CB8AC3E}">
        <p14:creationId xmlns:p14="http://schemas.microsoft.com/office/powerpoint/2010/main" val="2826733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C5040-6874-FD53-DD87-9B80961A1955}"/>
              </a:ext>
            </a:extLst>
          </p:cNvPr>
          <p:cNvSpPr>
            <a:spLocks noGrp="1"/>
          </p:cNvSpPr>
          <p:nvPr>
            <p:ph type="title"/>
          </p:nvPr>
        </p:nvSpPr>
        <p:spPr>
          <a:xfrm>
            <a:off x="838200" y="233875"/>
            <a:ext cx="10515600" cy="903236"/>
          </a:xfrm>
        </p:spPr>
        <p:txBody>
          <a:bodyPr>
            <a:normAutofit/>
          </a:bodyPr>
          <a:lstStyle/>
          <a:p>
            <a:pPr algn="ctr"/>
            <a:r>
              <a:rPr lang="en-US" b="1" i="0" dirty="0">
                <a:solidFill>
                  <a:srgbClr val="383838"/>
                </a:solidFill>
                <a:effectLst/>
                <a:highlight>
                  <a:srgbClr val="FFFFFF"/>
                </a:highlight>
                <a:latin typeface="Inter"/>
              </a:rPr>
              <a:t>Vertical and Horizontal Edges - Convolve</a:t>
            </a:r>
            <a:endParaRPr lang="en-US" b="1" dirty="0"/>
          </a:p>
        </p:txBody>
      </p:sp>
      <p:pic>
        <p:nvPicPr>
          <p:cNvPr id="1026" name="Picture 2">
            <a:extLst>
              <a:ext uri="{FF2B5EF4-FFF2-40B4-BE49-F238E27FC236}">
                <a16:creationId xmlns:a16="http://schemas.microsoft.com/office/drawing/2014/main" id="{E6CAFADB-0021-D77D-FA8B-C94A17EC4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955" y="1065743"/>
            <a:ext cx="5687499" cy="3497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D0807BA-1548-F056-E843-BE62ACDC6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6258" y="1089347"/>
            <a:ext cx="6009718" cy="26174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DCED0411-3EC9-1EB0-7B9A-6E37DB3863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955" y="4563481"/>
            <a:ext cx="3784865" cy="19844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AD69AAB7-0546-7730-1C55-B5C685C308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5186" y="4587085"/>
            <a:ext cx="3724151" cy="196082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8AB8A592-F07C-04FE-1A75-6FE338926A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3686" y="3299436"/>
            <a:ext cx="2722479" cy="183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43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C4B6-02B6-13FF-74B7-6A2BDB81044C}"/>
              </a:ext>
            </a:extLst>
          </p:cNvPr>
          <p:cNvSpPr>
            <a:spLocks noGrp="1"/>
          </p:cNvSpPr>
          <p:nvPr>
            <p:ph type="title"/>
          </p:nvPr>
        </p:nvSpPr>
        <p:spPr/>
        <p:txBody>
          <a:bodyPr/>
          <a:lstStyle/>
          <a:p>
            <a:pPr algn="ctr"/>
            <a:r>
              <a:rPr lang="en-GB" dirty="0"/>
              <a:t>Convolve</a:t>
            </a:r>
            <a:endParaRPr lang="en-US" dirty="0"/>
          </a:p>
        </p:txBody>
      </p:sp>
      <p:pic>
        <p:nvPicPr>
          <p:cNvPr id="4" name="Picture 3">
            <a:extLst>
              <a:ext uri="{FF2B5EF4-FFF2-40B4-BE49-F238E27FC236}">
                <a16:creationId xmlns:a16="http://schemas.microsoft.com/office/drawing/2014/main" id="{32EAA81F-6040-E6B1-02BD-853DC89D0F6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019" t="11179" r="4033" b="19987"/>
          <a:stretch/>
        </p:blipFill>
        <p:spPr bwMode="auto">
          <a:xfrm>
            <a:off x="1396181" y="1541206"/>
            <a:ext cx="8642554" cy="4909380"/>
          </a:xfrm>
          <a:prstGeom prst="rect">
            <a:avLst/>
          </a:prstGeom>
          <a:noFill/>
          <a:ln>
            <a:noFill/>
          </a:ln>
        </p:spPr>
      </p:pic>
    </p:spTree>
    <p:extLst>
      <p:ext uri="{BB962C8B-B14F-4D97-AF65-F5344CB8AC3E}">
        <p14:creationId xmlns:p14="http://schemas.microsoft.com/office/powerpoint/2010/main" val="121541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89D6-94B0-592D-9229-9E468D2FED51}"/>
              </a:ext>
            </a:extLst>
          </p:cNvPr>
          <p:cNvSpPr>
            <a:spLocks noGrp="1"/>
          </p:cNvSpPr>
          <p:nvPr>
            <p:ph type="title"/>
          </p:nvPr>
        </p:nvSpPr>
        <p:spPr>
          <a:xfrm>
            <a:off x="523567" y="207809"/>
            <a:ext cx="10515600" cy="765585"/>
          </a:xfrm>
        </p:spPr>
        <p:txBody>
          <a:bodyPr/>
          <a:lstStyle/>
          <a:p>
            <a:pPr algn="ctr"/>
            <a:r>
              <a:rPr lang="en-US" dirty="0"/>
              <a:t>Padding</a:t>
            </a:r>
          </a:p>
        </p:txBody>
      </p:sp>
      <p:sp>
        <p:nvSpPr>
          <p:cNvPr id="5" name="TextBox 4">
            <a:extLst>
              <a:ext uri="{FF2B5EF4-FFF2-40B4-BE49-F238E27FC236}">
                <a16:creationId xmlns:a16="http://schemas.microsoft.com/office/drawing/2014/main" id="{6236FE2E-C1FF-D46D-9F71-C375FC7295F8}"/>
              </a:ext>
            </a:extLst>
          </p:cNvPr>
          <p:cNvSpPr txBox="1"/>
          <p:nvPr/>
        </p:nvSpPr>
        <p:spPr>
          <a:xfrm>
            <a:off x="523567" y="2228671"/>
            <a:ext cx="3539613" cy="1200329"/>
          </a:xfrm>
          <a:prstGeom prst="rect">
            <a:avLst/>
          </a:prstGeom>
          <a:noFill/>
        </p:spPr>
        <p:txBody>
          <a:bodyPr wrap="square">
            <a:spAutoFit/>
          </a:bodyPr>
          <a:lstStyle/>
          <a:p>
            <a:pPr algn="l">
              <a:buFont typeface="Arial" panose="020B0604020202020204" pitchFamily="34" charset="0"/>
              <a:buChar char="•"/>
            </a:pPr>
            <a:r>
              <a:rPr lang="pt-BR" sz="2400" b="1" i="0" dirty="0">
                <a:solidFill>
                  <a:srgbClr val="383838"/>
                </a:solidFill>
                <a:effectLst/>
                <a:highlight>
                  <a:srgbClr val="FFFFFF"/>
                </a:highlight>
                <a:latin typeface="Inter"/>
              </a:rPr>
              <a:t>Input:</a:t>
            </a:r>
            <a:r>
              <a:rPr lang="pt-BR" sz="2400" b="0" i="0" dirty="0">
                <a:solidFill>
                  <a:srgbClr val="383838"/>
                </a:solidFill>
                <a:effectLst/>
                <a:highlight>
                  <a:srgbClr val="FFFFFF"/>
                </a:highlight>
                <a:latin typeface="Inter"/>
              </a:rPr>
              <a:t> n X n</a:t>
            </a:r>
          </a:p>
          <a:p>
            <a:pPr algn="l">
              <a:buFont typeface="Arial" panose="020B0604020202020204" pitchFamily="34" charset="0"/>
              <a:buChar char="•"/>
            </a:pPr>
            <a:r>
              <a:rPr lang="pt-BR" sz="2400" b="1" i="0" dirty="0">
                <a:solidFill>
                  <a:srgbClr val="383838"/>
                </a:solidFill>
                <a:effectLst/>
                <a:highlight>
                  <a:srgbClr val="FFFFFF"/>
                </a:highlight>
                <a:latin typeface="Inter"/>
              </a:rPr>
              <a:t>Filter size:</a:t>
            </a:r>
            <a:r>
              <a:rPr lang="pt-BR" sz="2400" b="0" i="0" dirty="0">
                <a:solidFill>
                  <a:srgbClr val="383838"/>
                </a:solidFill>
                <a:effectLst/>
                <a:highlight>
                  <a:srgbClr val="FFFFFF"/>
                </a:highlight>
                <a:latin typeface="Inter"/>
              </a:rPr>
              <a:t> f X f</a:t>
            </a:r>
          </a:p>
          <a:p>
            <a:pPr algn="l">
              <a:buFont typeface="Arial" panose="020B0604020202020204" pitchFamily="34" charset="0"/>
              <a:buChar char="•"/>
            </a:pPr>
            <a:r>
              <a:rPr lang="pt-BR" sz="2400" b="1" i="0" dirty="0">
                <a:solidFill>
                  <a:srgbClr val="383838"/>
                </a:solidFill>
                <a:effectLst/>
                <a:highlight>
                  <a:srgbClr val="FFFFFF"/>
                </a:highlight>
                <a:latin typeface="Inter"/>
              </a:rPr>
              <a:t>Output:</a:t>
            </a:r>
            <a:r>
              <a:rPr lang="pt-BR" sz="2400" b="0" i="0" dirty="0">
                <a:solidFill>
                  <a:srgbClr val="383838"/>
                </a:solidFill>
                <a:effectLst/>
                <a:highlight>
                  <a:srgbClr val="FFFFFF"/>
                </a:highlight>
                <a:latin typeface="Inter"/>
              </a:rPr>
              <a:t> (n-f+1) X (n-f+1)</a:t>
            </a:r>
          </a:p>
        </p:txBody>
      </p:sp>
      <p:sp>
        <p:nvSpPr>
          <p:cNvPr id="7" name="TextBox 6">
            <a:extLst>
              <a:ext uri="{FF2B5EF4-FFF2-40B4-BE49-F238E27FC236}">
                <a16:creationId xmlns:a16="http://schemas.microsoft.com/office/drawing/2014/main" id="{7F2C79DB-040E-4DAC-209A-341130D51069}"/>
              </a:ext>
            </a:extLst>
          </p:cNvPr>
          <p:cNvSpPr txBox="1"/>
          <p:nvPr/>
        </p:nvSpPr>
        <p:spPr>
          <a:xfrm>
            <a:off x="4798142" y="2227627"/>
            <a:ext cx="4532671" cy="1569660"/>
          </a:xfrm>
          <a:prstGeom prst="rect">
            <a:avLst/>
          </a:prstGeom>
          <a:noFill/>
        </p:spPr>
        <p:txBody>
          <a:bodyPr wrap="square">
            <a:spAutoFit/>
          </a:bodyPr>
          <a:lstStyle/>
          <a:p>
            <a:pPr algn="l">
              <a:buFont typeface="Arial" panose="020B0604020202020204" pitchFamily="34" charset="0"/>
              <a:buChar char="•"/>
            </a:pPr>
            <a:r>
              <a:rPr lang="en-GB" sz="2400" b="1" i="0" dirty="0">
                <a:solidFill>
                  <a:srgbClr val="383838"/>
                </a:solidFill>
                <a:effectLst/>
                <a:highlight>
                  <a:srgbClr val="FFFFFF"/>
                </a:highlight>
                <a:latin typeface="Inter"/>
              </a:rPr>
              <a:t>Input:</a:t>
            </a:r>
            <a:r>
              <a:rPr lang="en-GB" sz="2400" b="0" i="0" dirty="0">
                <a:solidFill>
                  <a:srgbClr val="383838"/>
                </a:solidFill>
                <a:effectLst/>
                <a:highlight>
                  <a:srgbClr val="FFFFFF"/>
                </a:highlight>
                <a:latin typeface="Inter"/>
              </a:rPr>
              <a:t> n X n</a:t>
            </a:r>
          </a:p>
          <a:p>
            <a:pPr algn="l">
              <a:buFont typeface="Arial" panose="020B0604020202020204" pitchFamily="34" charset="0"/>
              <a:buChar char="•"/>
            </a:pPr>
            <a:r>
              <a:rPr lang="en-GB" sz="2400" b="1" i="0" dirty="0">
                <a:solidFill>
                  <a:srgbClr val="383838"/>
                </a:solidFill>
                <a:effectLst/>
                <a:highlight>
                  <a:srgbClr val="FFFFFF"/>
                </a:highlight>
                <a:latin typeface="Inter"/>
              </a:rPr>
              <a:t>Padding:</a:t>
            </a:r>
            <a:r>
              <a:rPr lang="en-GB" sz="2400" b="0" i="0" dirty="0">
                <a:solidFill>
                  <a:srgbClr val="383838"/>
                </a:solidFill>
                <a:effectLst/>
                <a:highlight>
                  <a:srgbClr val="FFFFFF"/>
                </a:highlight>
                <a:latin typeface="Inter"/>
              </a:rPr>
              <a:t> p</a:t>
            </a:r>
          </a:p>
          <a:p>
            <a:pPr algn="l">
              <a:buFont typeface="Arial" panose="020B0604020202020204" pitchFamily="34" charset="0"/>
              <a:buChar char="•"/>
            </a:pPr>
            <a:r>
              <a:rPr lang="en-GB" sz="2400" b="1" i="0" dirty="0">
                <a:solidFill>
                  <a:srgbClr val="383838"/>
                </a:solidFill>
                <a:effectLst/>
                <a:highlight>
                  <a:srgbClr val="FFFFFF"/>
                </a:highlight>
                <a:latin typeface="Inter"/>
              </a:rPr>
              <a:t>Filter size:</a:t>
            </a:r>
            <a:r>
              <a:rPr lang="en-GB" sz="2400" b="0" i="0" dirty="0">
                <a:solidFill>
                  <a:srgbClr val="383838"/>
                </a:solidFill>
                <a:effectLst/>
                <a:highlight>
                  <a:srgbClr val="FFFFFF"/>
                </a:highlight>
                <a:latin typeface="Inter"/>
              </a:rPr>
              <a:t> f X f</a:t>
            </a:r>
          </a:p>
          <a:p>
            <a:pPr algn="l">
              <a:buFont typeface="Arial" panose="020B0604020202020204" pitchFamily="34" charset="0"/>
              <a:buChar char="•"/>
            </a:pPr>
            <a:r>
              <a:rPr lang="en-GB" sz="2400" b="1" i="0" dirty="0">
                <a:solidFill>
                  <a:srgbClr val="383838"/>
                </a:solidFill>
                <a:effectLst/>
                <a:highlight>
                  <a:srgbClr val="FFFFFF"/>
                </a:highlight>
                <a:latin typeface="Inter"/>
              </a:rPr>
              <a:t>Output:</a:t>
            </a:r>
            <a:r>
              <a:rPr lang="en-GB" sz="2400" b="0" i="0" dirty="0">
                <a:solidFill>
                  <a:srgbClr val="383838"/>
                </a:solidFill>
                <a:effectLst/>
                <a:highlight>
                  <a:srgbClr val="FFFFFF"/>
                </a:highlight>
                <a:latin typeface="Inter"/>
              </a:rPr>
              <a:t> (n+2p-f+1) X (n+2p-f+1)</a:t>
            </a:r>
          </a:p>
        </p:txBody>
      </p:sp>
      <p:sp>
        <p:nvSpPr>
          <p:cNvPr id="9" name="TextBox 8">
            <a:extLst>
              <a:ext uri="{FF2B5EF4-FFF2-40B4-BE49-F238E27FC236}">
                <a16:creationId xmlns:a16="http://schemas.microsoft.com/office/drawing/2014/main" id="{0CE8FDEE-26B6-5DE3-B5BE-5B5CF33F0E6F}"/>
              </a:ext>
            </a:extLst>
          </p:cNvPr>
          <p:cNvSpPr txBox="1"/>
          <p:nvPr/>
        </p:nvSpPr>
        <p:spPr>
          <a:xfrm>
            <a:off x="353961" y="4314948"/>
            <a:ext cx="11110452" cy="1200329"/>
          </a:xfrm>
          <a:prstGeom prst="rect">
            <a:avLst/>
          </a:prstGeom>
          <a:noFill/>
        </p:spPr>
        <p:txBody>
          <a:bodyPr wrap="square">
            <a:spAutoFit/>
          </a:bodyPr>
          <a:lstStyle/>
          <a:p>
            <a:pPr algn="l"/>
            <a:r>
              <a:rPr lang="en-GB" sz="2400" b="1" i="0" dirty="0">
                <a:solidFill>
                  <a:srgbClr val="383838"/>
                </a:solidFill>
                <a:effectLst/>
                <a:highlight>
                  <a:srgbClr val="FFFFFF"/>
                </a:highlight>
                <a:latin typeface="Inter"/>
              </a:rPr>
              <a:t>Valid:</a:t>
            </a:r>
            <a:r>
              <a:rPr lang="en-GB" sz="2400" b="0" i="0" dirty="0">
                <a:solidFill>
                  <a:srgbClr val="383838"/>
                </a:solidFill>
                <a:effectLst/>
                <a:highlight>
                  <a:srgbClr val="FFFFFF"/>
                </a:highlight>
                <a:latin typeface="Inter"/>
              </a:rPr>
              <a:t> It means no padding: output will be (n-f+1) X (n-f+1)</a:t>
            </a:r>
          </a:p>
          <a:p>
            <a:pPr algn="l"/>
            <a:r>
              <a:rPr lang="en-GB" sz="2400" b="1" i="0" dirty="0">
                <a:solidFill>
                  <a:srgbClr val="383838"/>
                </a:solidFill>
                <a:effectLst/>
                <a:highlight>
                  <a:srgbClr val="FFFFFF"/>
                </a:highlight>
                <a:latin typeface="Inter"/>
              </a:rPr>
              <a:t>Same:</a:t>
            </a:r>
            <a:r>
              <a:rPr lang="en-GB" sz="2400" b="0" i="0" dirty="0">
                <a:solidFill>
                  <a:srgbClr val="383838"/>
                </a:solidFill>
                <a:effectLst/>
                <a:highlight>
                  <a:srgbClr val="FFFFFF"/>
                </a:highlight>
                <a:latin typeface="Inter"/>
              </a:rPr>
              <a:t> apply padding so that the output size is the same as the input size, i.e.,</a:t>
            </a:r>
            <a:br>
              <a:rPr lang="en-GB" sz="2400" b="0" i="0" dirty="0">
                <a:solidFill>
                  <a:srgbClr val="383838"/>
                </a:solidFill>
                <a:effectLst/>
                <a:highlight>
                  <a:srgbClr val="FFFFFF"/>
                </a:highlight>
                <a:latin typeface="Inter"/>
              </a:rPr>
            </a:br>
            <a:r>
              <a:rPr lang="en-GB" sz="2400" b="0" i="0" dirty="0">
                <a:solidFill>
                  <a:srgbClr val="383838"/>
                </a:solidFill>
                <a:effectLst/>
                <a:highlight>
                  <a:srgbClr val="FFFFFF"/>
                </a:highlight>
                <a:latin typeface="Inter"/>
              </a:rPr>
              <a:t>n+2p-f+1 = n      So, p = (f-1)/2</a:t>
            </a:r>
          </a:p>
        </p:txBody>
      </p:sp>
      <p:sp>
        <p:nvSpPr>
          <p:cNvPr id="11" name="TextBox 10">
            <a:extLst>
              <a:ext uri="{FF2B5EF4-FFF2-40B4-BE49-F238E27FC236}">
                <a16:creationId xmlns:a16="http://schemas.microsoft.com/office/drawing/2014/main" id="{74356A5C-23C0-B211-A470-80E9F2D7F179}"/>
              </a:ext>
            </a:extLst>
          </p:cNvPr>
          <p:cNvSpPr txBox="1"/>
          <p:nvPr/>
        </p:nvSpPr>
        <p:spPr>
          <a:xfrm>
            <a:off x="186813" y="1276823"/>
            <a:ext cx="11582399" cy="461665"/>
          </a:xfrm>
          <a:prstGeom prst="rect">
            <a:avLst/>
          </a:prstGeom>
          <a:noFill/>
        </p:spPr>
        <p:txBody>
          <a:bodyPr wrap="square">
            <a:spAutoFit/>
          </a:bodyPr>
          <a:lstStyle/>
          <a:p>
            <a:r>
              <a:rPr lang="en-GB" sz="2400" b="1" dirty="0">
                <a:solidFill>
                  <a:srgbClr val="00B0F0"/>
                </a:solidFill>
              </a:rPr>
              <a:t>Pad the image with an additional border, i.e., we add one pixel all around the edges</a:t>
            </a:r>
            <a:endParaRPr lang="en-US" sz="2400" b="1" dirty="0">
              <a:solidFill>
                <a:srgbClr val="00B0F0"/>
              </a:solidFill>
            </a:endParaRPr>
          </a:p>
        </p:txBody>
      </p:sp>
    </p:spTree>
    <p:extLst>
      <p:ext uri="{BB962C8B-B14F-4D97-AF65-F5344CB8AC3E}">
        <p14:creationId xmlns:p14="http://schemas.microsoft.com/office/powerpoint/2010/main" val="1699437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3A6F4-AD07-CD1A-28BE-D7A336FCB49D}"/>
              </a:ext>
            </a:extLst>
          </p:cNvPr>
          <p:cNvSpPr>
            <a:spLocks noGrp="1"/>
          </p:cNvSpPr>
          <p:nvPr>
            <p:ph type="title"/>
          </p:nvPr>
        </p:nvSpPr>
        <p:spPr>
          <a:xfrm>
            <a:off x="671052" y="293328"/>
            <a:ext cx="10515600" cy="775417"/>
          </a:xfrm>
        </p:spPr>
        <p:txBody>
          <a:bodyPr>
            <a:normAutofit/>
          </a:bodyPr>
          <a:lstStyle/>
          <a:p>
            <a:pPr algn="ctr"/>
            <a:r>
              <a:rPr lang="en-US" b="0" i="0" dirty="0" err="1">
                <a:solidFill>
                  <a:srgbClr val="383838"/>
                </a:solidFill>
                <a:effectLst/>
                <a:highlight>
                  <a:srgbClr val="FFFFFF"/>
                </a:highlight>
                <a:latin typeface="Inter"/>
              </a:rPr>
              <a:t>Strided</a:t>
            </a:r>
            <a:r>
              <a:rPr lang="en-US" b="0" i="0" dirty="0">
                <a:solidFill>
                  <a:srgbClr val="383838"/>
                </a:solidFill>
                <a:effectLst/>
                <a:highlight>
                  <a:srgbClr val="FFFFFF"/>
                </a:highlight>
                <a:latin typeface="Inter"/>
              </a:rPr>
              <a:t> Convolutions</a:t>
            </a:r>
            <a:endParaRPr lang="en-US" dirty="0"/>
          </a:p>
        </p:txBody>
      </p:sp>
      <p:sp>
        <p:nvSpPr>
          <p:cNvPr id="3" name="Content Placeholder 2">
            <a:extLst>
              <a:ext uri="{FF2B5EF4-FFF2-40B4-BE49-F238E27FC236}">
                <a16:creationId xmlns:a16="http://schemas.microsoft.com/office/drawing/2014/main" id="{D3802C64-2D62-FAC0-8041-9EDE2D5E45FC}"/>
              </a:ext>
            </a:extLst>
          </p:cNvPr>
          <p:cNvSpPr>
            <a:spLocks noGrp="1"/>
          </p:cNvSpPr>
          <p:nvPr>
            <p:ph idx="1"/>
          </p:nvPr>
        </p:nvSpPr>
        <p:spPr>
          <a:xfrm>
            <a:off x="353961" y="1337187"/>
            <a:ext cx="10999839" cy="4839776"/>
          </a:xfrm>
        </p:spPr>
        <p:txBody>
          <a:bodyPr/>
          <a:lstStyle/>
          <a:p>
            <a:r>
              <a:rPr lang="en-GB" dirty="0"/>
              <a:t>If we choose a stride of 2, while convoluting through the image, will take two steps – both in the horizontal and vertical directions separately. </a:t>
            </a:r>
          </a:p>
          <a:p>
            <a:r>
              <a:rPr lang="en-GB" dirty="0"/>
              <a:t>The dimensions for stride s will be:</a:t>
            </a:r>
          </a:p>
          <a:p>
            <a:pPr lvl="1"/>
            <a:r>
              <a:rPr lang="en-GB" b="1" i="0" dirty="0">
                <a:solidFill>
                  <a:srgbClr val="383838"/>
                </a:solidFill>
                <a:effectLst/>
                <a:highlight>
                  <a:srgbClr val="FFFFFF"/>
                </a:highlight>
                <a:latin typeface="Inter"/>
              </a:rPr>
              <a:t>Input:</a:t>
            </a:r>
            <a:r>
              <a:rPr lang="en-GB" b="0" i="0" dirty="0">
                <a:solidFill>
                  <a:srgbClr val="383838"/>
                </a:solidFill>
                <a:effectLst/>
                <a:highlight>
                  <a:srgbClr val="FFFFFF"/>
                </a:highlight>
                <a:latin typeface="Inter"/>
              </a:rPr>
              <a:t> n X n</a:t>
            </a:r>
          </a:p>
          <a:p>
            <a:pPr lvl="1"/>
            <a:r>
              <a:rPr lang="en-GB" b="1" i="0" dirty="0">
                <a:solidFill>
                  <a:srgbClr val="383838"/>
                </a:solidFill>
                <a:effectLst/>
                <a:highlight>
                  <a:srgbClr val="FFFFFF"/>
                </a:highlight>
                <a:latin typeface="Inter"/>
              </a:rPr>
              <a:t>Padding:</a:t>
            </a:r>
            <a:r>
              <a:rPr lang="en-GB" b="0" i="0" dirty="0">
                <a:solidFill>
                  <a:srgbClr val="383838"/>
                </a:solidFill>
                <a:effectLst/>
                <a:highlight>
                  <a:srgbClr val="FFFFFF"/>
                </a:highlight>
                <a:latin typeface="Inter"/>
              </a:rPr>
              <a:t> p</a:t>
            </a:r>
          </a:p>
          <a:p>
            <a:pPr lvl="1"/>
            <a:r>
              <a:rPr lang="en-GB" b="1" i="0" dirty="0">
                <a:solidFill>
                  <a:srgbClr val="383838"/>
                </a:solidFill>
                <a:effectLst/>
                <a:highlight>
                  <a:srgbClr val="FFFFFF"/>
                </a:highlight>
                <a:latin typeface="Inter"/>
              </a:rPr>
              <a:t>Stride:</a:t>
            </a:r>
            <a:r>
              <a:rPr lang="en-GB" b="0" i="0" dirty="0">
                <a:solidFill>
                  <a:srgbClr val="383838"/>
                </a:solidFill>
                <a:effectLst/>
                <a:highlight>
                  <a:srgbClr val="FFFFFF"/>
                </a:highlight>
                <a:latin typeface="Inter"/>
              </a:rPr>
              <a:t> s</a:t>
            </a:r>
          </a:p>
          <a:p>
            <a:pPr lvl="1"/>
            <a:r>
              <a:rPr lang="en-GB" b="1" i="0" dirty="0">
                <a:solidFill>
                  <a:srgbClr val="383838"/>
                </a:solidFill>
                <a:effectLst/>
                <a:highlight>
                  <a:srgbClr val="FFFFFF"/>
                </a:highlight>
                <a:latin typeface="Inter"/>
              </a:rPr>
              <a:t>Filter size:</a:t>
            </a:r>
            <a:r>
              <a:rPr lang="en-GB" b="0" i="0" dirty="0">
                <a:solidFill>
                  <a:srgbClr val="383838"/>
                </a:solidFill>
                <a:effectLst/>
                <a:highlight>
                  <a:srgbClr val="FFFFFF"/>
                </a:highlight>
                <a:latin typeface="Inter"/>
              </a:rPr>
              <a:t> f X f</a:t>
            </a:r>
          </a:p>
          <a:p>
            <a:pPr lvl="1"/>
            <a:r>
              <a:rPr lang="en-GB" b="1" i="0" dirty="0">
                <a:solidFill>
                  <a:srgbClr val="383838"/>
                </a:solidFill>
                <a:effectLst/>
                <a:highlight>
                  <a:srgbClr val="FFFFFF"/>
                </a:highlight>
                <a:latin typeface="Inter"/>
              </a:rPr>
              <a:t>Output:</a:t>
            </a:r>
            <a:r>
              <a:rPr lang="en-GB" b="0" i="0" dirty="0">
                <a:solidFill>
                  <a:srgbClr val="383838"/>
                </a:solidFill>
                <a:effectLst/>
                <a:highlight>
                  <a:srgbClr val="FFFFFF"/>
                </a:highlight>
                <a:latin typeface="Inter"/>
              </a:rPr>
              <a:t> [(n+2p-f)/s+1] X [(n+2p-f)/s+1]</a:t>
            </a:r>
          </a:p>
          <a:p>
            <a:pPr marL="0" indent="0">
              <a:buNone/>
            </a:pPr>
            <a:endParaRPr lang="en-US" dirty="0"/>
          </a:p>
        </p:txBody>
      </p:sp>
    </p:spTree>
    <p:extLst>
      <p:ext uri="{BB962C8B-B14F-4D97-AF65-F5344CB8AC3E}">
        <p14:creationId xmlns:p14="http://schemas.microsoft.com/office/powerpoint/2010/main" val="2411311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3FA2-C356-F3FD-C038-D7C23412A6D9}"/>
              </a:ext>
            </a:extLst>
          </p:cNvPr>
          <p:cNvSpPr>
            <a:spLocks noGrp="1"/>
          </p:cNvSpPr>
          <p:nvPr>
            <p:ph type="title"/>
          </p:nvPr>
        </p:nvSpPr>
        <p:spPr>
          <a:xfrm>
            <a:off x="838200" y="365126"/>
            <a:ext cx="10515600" cy="706528"/>
          </a:xfrm>
        </p:spPr>
        <p:txBody>
          <a:bodyPr/>
          <a:lstStyle/>
          <a:p>
            <a:pPr algn="ctr"/>
            <a:r>
              <a:rPr lang="en-US" dirty="0"/>
              <a:t>Convolutions Over Volume and multiple filters</a:t>
            </a:r>
          </a:p>
        </p:txBody>
      </p:sp>
      <p:pic>
        <p:nvPicPr>
          <p:cNvPr id="2050" name="Picture 2">
            <a:extLst>
              <a:ext uri="{FF2B5EF4-FFF2-40B4-BE49-F238E27FC236}">
                <a16:creationId xmlns:a16="http://schemas.microsoft.com/office/drawing/2014/main" id="{7EA1833A-6134-7059-9046-39824D65C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29" y="1344097"/>
            <a:ext cx="7743825" cy="2581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40482D-18AB-5790-145F-99B0CDA9DFFE}"/>
              </a:ext>
            </a:extLst>
          </p:cNvPr>
          <p:cNvSpPr txBox="1"/>
          <p:nvPr/>
        </p:nvSpPr>
        <p:spPr>
          <a:xfrm>
            <a:off x="346817" y="4197816"/>
            <a:ext cx="6449962" cy="1938992"/>
          </a:xfrm>
          <a:prstGeom prst="rect">
            <a:avLst/>
          </a:prstGeom>
          <a:noFill/>
        </p:spPr>
        <p:txBody>
          <a:bodyPr wrap="square">
            <a:spAutoFit/>
          </a:bodyPr>
          <a:lstStyle/>
          <a:p>
            <a:r>
              <a:rPr lang="en-US" sz="2400" b="1" dirty="0"/>
              <a:t>Input</a:t>
            </a:r>
            <a:r>
              <a:rPr lang="en-US" sz="2400" dirty="0"/>
              <a:t>: n X n X </a:t>
            </a:r>
            <a:r>
              <a:rPr lang="en-US" sz="2400" dirty="0" err="1"/>
              <a:t>nc</a:t>
            </a:r>
            <a:endParaRPr lang="en-US" sz="2400" dirty="0"/>
          </a:p>
          <a:p>
            <a:r>
              <a:rPr lang="en-US" sz="2400" b="1" dirty="0"/>
              <a:t>Filter</a:t>
            </a:r>
            <a:r>
              <a:rPr lang="en-US" sz="2400" dirty="0"/>
              <a:t>: f X f X </a:t>
            </a:r>
            <a:r>
              <a:rPr lang="en-US" sz="2400" dirty="0" err="1"/>
              <a:t>nc</a:t>
            </a:r>
            <a:endParaRPr lang="en-US" sz="2400" dirty="0"/>
          </a:p>
          <a:p>
            <a:r>
              <a:rPr lang="en-US" sz="2400" b="1" dirty="0"/>
              <a:t>Padding</a:t>
            </a:r>
            <a:r>
              <a:rPr lang="en-US" sz="2400" dirty="0"/>
              <a:t>: p</a:t>
            </a:r>
          </a:p>
          <a:p>
            <a:r>
              <a:rPr lang="en-US" sz="2400" b="1" dirty="0"/>
              <a:t>Stride</a:t>
            </a:r>
            <a:r>
              <a:rPr lang="en-US" sz="2400" dirty="0"/>
              <a:t>: s</a:t>
            </a:r>
          </a:p>
          <a:p>
            <a:r>
              <a:rPr lang="en-US" sz="2400" b="1" dirty="0"/>
              <a:t>Output</a:t>
            </a:r>
            <a:r>
              <a:rPr lang="en-US" sz="2400" dirty="0"/>
              <a:t>: [(n+2p-f)/s+1] X [(n+2p-f)/s+1] X </a:t>
            </a:r>
            <a:r>
              <a:rPr lang="en-US" sz="2400" dirty="0" err="1"/>
              <a:t>nc</a:t>
            </a:r>
            <a:r>
              <a:rPr lang="en-US" sz="2400" dirty="0"/>
              <a:t>’</a:t>
            </a:r>
          </a:p>
        </p:txBody>
      </p:sp>
      <p:sp>
        <p:nvSpPr>
          <p:cNvPr id="7" name="TextBox 6">
            <a:extLst>
              <a:ext uri="{FF2B5EF4-FFF2-40B4-BE49-F238E27FC236}">
                <a16:creationId xmlns:a16="http://schemas.microsoft.com/office/drawing/2014/main" id="{56BBF1B4-6F5B-45F8-5CB1-7DA0D353058F}"/>
              </a:ext>
            </a:extLst>
          </p:cNvPr>
          <p:cNvSpPr txBox="1"/>
          <p:nvPr/>
        </p:nvSpPr>
        <p:spPr>
          <a:xfrm>
            <a:off x="228829" y="6238713"/>
            <a:ext cx="11412565" cy="400110"/>
          </a:xfrm>
          <a:prstGeom prst="rect">
            <a:avLst/>
          </a:prstGeom>
          <a:noFill/>
        </p:spPr>
        <p:txBody>
          <a:bodyPr wrap="square">
            <a:spAutoFit/>
          </a:bodyPr>
          <a:lstStyle/>
          <a:p>
            <a:r>
              <a:rPr lang="en-GB" sz="2000" i="1" dirty="0" err="1"/>
              <a:t>nc</a:t>
            </a:r>
            <a:r>
              <a:rPr lang="en-GB" sz="2000" i="1" dirty="0"/>
              <a:t> is the number of channels in the input and filter, while </a:t>
            </a:r>
            <a:r>
              <a:rPr lang="en-GB" sz="2000" i="1" dirty="0" err="1"/>
              <a:t>nc</a:t>
            </a:r>
            <a:r>
              <a:rPr lang="en-GB" sz="2000" i="1" dirty="0"/>
              <a:t>’ is the number of filters.</a:t>
            </a:r>
          </a:p>
        </p:txBody>
      </p:sp>
      <p:pic>
        <p:nvPicPr>
          <p:cNvPr id="2052" name="Picture 4">
            <a:extLst>
              <a:ext uri="{FF2B5EF4-FFF2-40B4-BE49-F238E27FC236}">
                <a16:creationId xmlns:a16="http://schemas.microsoft.com/office/drawing/2014/main" id="{C3232D61-D032-8A2A-4C3F-66A5B08F8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469" y="3429000"/>
            <a:ext cx="51149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39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8D30A-8B41-3C32-2903-F9D0F2412995}"/>
              </a:ext>
            </a:extLst>
          </p:cNvPr>
          <p:cNvSpPr>
            <a:spLocks noGrp="1"/>
          </p:cNvSpPr>
          <p:nvPr>
            <p:ph type="title"/>
          </p:nvPr>
        </p:nvSpPr>
        <p:spPr>
          <a:xfrm>
            <a:off x="769374" y="276635"/>
            <a:ext cx="10515600" cy="745920"/>
          </a:xfrm>
        </p:spPr>
        <p:txBody>
          <a:bodyPr>
            <a:normAutofit/>
          </a:bodyPr>
          <a:lstStyle/>
          <a:p>
            <a:pPr algn="ctr"/>
            <a:r>
              <a:rPr lang="en-GB" sz="4000" dirty="0"/>
              <a:t>One Layer of a Convolutional Network</a:t>
            </a:r>
            <a:endParaRPr lang="en-US" sz="4000" dirty="0"/>
          </a:p>
        </p:txBody>
      </p:sp>
      <p:sp>
        <p:nvSpPr>
          <p:cNvPr id="3" name="Content Placeholder 2">
            <a:extLst>
              <a:ext uri="{FF2B5EF4-FFF2-40B4-BE49-F238E27FC236}">
                <a16:creationId xmlns:a16="http://schemas.microsoft.com/office/drawing/2014/main" id="{DFA09DEA-2A3E-A2DD-D873-D2640EE73884}"/>
              </a:ext>
            </a:extLst>
          </p:cNvPr>
          <p:cNvSpPr>
            <a:spLocks noGrp="1"/>
          </p:cNvSpPr>
          <p:nvPr>
            <p:ph idx="1"/>
          </p:nvPr>
        </p:nvSpPr>
        <p:spPr>
          <a:xfrm>
            <a:off x="521111" y="1238866"/>
            <a:ext cx="11080954" cy="5161934"/>
          </a:xfrm>
        </p:spPr>
        <p:txBody>
          <a:bodyPr>
            <a:normAutofit fontScale="92500" lnSpcReduction="10000"/>
          </a:bodyPr>
          <a:lstStyle/>
          <a:p>
            <a:pPr algn="l"/>
            <a:r>
              <a:rPr lang="en-GB" b="0" i="0" dirty="0">
                <a:solidFill>
                  <a:srgbClr val="383838"/>
                </a:solidFill>
                <a:effectLst/>
                <a:highlight>
                  <a:srgbClr val="FFFFFF"/>
                </a:highlight>
                <a:latin typeface="Inter"/>
              </a:rPr>
              <a:t>After </a:t>
            </a:r>
            <a:r>
              <a:rPr lang="en-GB" b="0" i="0" dirty="0">
                <a:solidFill>
                  <a:srgbClr val="FF0000"/>
                </a:solidFill>
                <a:effectLst/>
                <a:highlight>
                  <a:srgbClr val="FFFFFF"/>
                </a:highlight>
                <a:latin typeface="Inter"/>
              </a:rPr>
              <a:t>convolving</a:t>
            </a:r>
            <a:r>
              <a:rPr lang="en-GB" b="0" i="0" dirty="0">
                <a:solidFill>
                  <a:srgbClr val="383838"/>
                </a:solidFill>
                <a:effectLst/>
                <a:highlight>
                  <a:srgbClr val="FFFFFF"/>
                </a:highlight>
                <a:latin typeface="Inter"/>
              </a:rPr>
              <a:t> over the entire image using a filter, add a </a:t>
            </a:r>
            <a:r>
              <a:rPr lang="en-GB" b="0" i="0" dirty="0">
                <a:solidFill>
                  <a:srgbClr val="FF0000"/>
                </a:solidFill>
                <a:effectLst/>
                <a:highlight>
                  <a:srgbClr val="FFFFFF"/>
                </a:highlight>
                <a:latin typeface="Inter"/>
              </a:rPr>
              <a:t>bias</a:t>
            </a:r>
            <a:r>
              <a:rPr lang="en-GB" b="0" i="0" dirty="0">
                <a:solidFill>
                  <a:srgbClr val="383838"/>
                </a:solidFill>
                <a:effectLst/>
                <a:highlight>
                  <a:srgbClr val="FFFFFF"/>
                </a:highlight>
                <a:latin typeface="Inter"/>
              </a:rPr>
              <a:t> term to those outputs and finally apply an </a:t>
            </a:r>
            <a:r>
              <a:rPr lang="en-GB" b="0" i="0" dirty="0">
                <a:solidFill>
                  <a:srgbClr val="FF0000"/>
                </a:solidFill>
                <a:effectLst/>
                <a:highlight>
                  <a:srgbClr val="FFFFFF"/>
                </a:highlight>
                <a:latin typeface="Inter"/>
              </a:rPr>
              <a:t>activation</a:t>
            </a:r>
            <a:r>
              <a:rPr lang="en-GB" b="0" i="0" dirty="0">
                <a:solidFill>
                  <a:srgbClr val="383838"/>
                </a:solidFill>
                <a:effectLst/>
                <a:highlight>
                  <a:srgbClr val="FFFFFF"/>
                </a:highlight>
                <a:latin typeface="Inter"/>
              </a:rPr>
              <a:t> function to generate activations. And then apply </a:t>
            </a:r>
            <a:r>
              <a:rPr lang="en-GB" b="0" i="0" dirty="0">
                <a:solidFill>
                  <a:srgbClr val="FF0000"/>
                </a:solidFill>
                <a:effectLst/>
                <a:highlight>
                  <a:srgbClr val="FFFFFF"/>
                </a:highlight>
                <a:latin typeface="Inter"/>
              </a:rPr>
              <a:t>pooling</a:t>
            </a:r>
          </a:p>
          <a:p>
            <a:pPr marL="457200" lvl="1" indent="0">
              <a:buNone/>
            </a:pPr>
            <a:r>
              <a:rPr lang="pl-PL" b="0" i="0" dirty="0">
                <a:solidFill>
                  <a:srgbClr val="383838"/>
                </a:solidFill>
                <a:effectLst/>
                <a:highlight>
                  <a:srgbClr val="FFFFFF"/>
                </a:highlight>
                <a:latin typeface="Inter"/>
              </a:rPr>
              <a:t>z</a:t>
            </a:r>
            <a:r>
              <a:rPr lang="pl-PL" b="0" i="0" baseline="30000" dirty="0">
                <a:solidFill>
                  <a:srgbClr val="383838"/>
                </a:solidFill>
                <a:effectLst/>
                <a:highlight>
                  <a:srgbClr val="FFFFFF"/>
                </a:highlight>
                <a:latin typeface="Inter"/>
              </a:rPr>
              <a:t>[1]</a:t>
            </a:r>
            <a:r>
              <a:rPr lang="pl-PL" b="0" i="0" dirty="0">
                <a:solidFill>
                  <a:srgbClr val="383838"/>
                </a:solidFill>
                <a:effectLst/>
                <a:highlight>
                  <a:srgbClr val="FFFFFF"/>
                </a:highlight>
                <a:latin typeface="Inter"/>
              </a:rPr>
              <a:t> = w</a:t>
            </a:r>
            <a:r>
              <a:rPr lang="pl-PL" b="0" i="0" baseline="30000" dirty="0">
                <a:solidFill>
                  <a:srgbClr val="383838"/>
                </a:solidFill>
                <a:effectLst/>
                <a:highlight>
                  <a:srgbClr val="FFFFFF"/>
                </a:highlight>
                <a:latin typeface="Inter"/>
              </a:rPr>
              <a:t>[1]</a:t>
            </a:r>
            <a:r>
              <a:rPr lang="pl-PL" b="0" i="0" dirty="0">
                <a:solidFill>
                  <a:srgbClr val="383838"/>
                </a:solidFill>
                <a:effectLst/>
                <a:highlight>
                  <a:srgbClr val="FFFFFF"/>
                </a:highlight>
                <a:latin typeface="Inter"/>
              </a:rPr>
              <a:t>*a</a:t>
            </a:r>
            <a:r>
              <a:rPr lang="pl-PL" b="0" i="0" baseline="30000" dirty="0">
                <a:solidFill>
                  <a:srgbClr val="383838"/>
                </a:solidFill>
                <a:effectLst/>
                <a:highlight>
                  <a:srgbClr val="FFFFFF"/>
                </a:highlight>
                <a:latin typeface="Inter"/>
              </a:rPr>
              <a:t>[0]</a:t>
            </a:r>
            <a:r>
              <a:rPr lang="pl-PL" b="0" i="0" dirty="0">
                <a:solidFill>
                  <a:srgbClr val="383838"/>
                </a:solidFill>
                <a:effectLst/>
                <a:highlight>
                  <a:srgbClr val="FFFFFF"/>
                </a:highlight>
                <a:latin typeface="Inter"/>
              </a:rPr>
              <a:t> + b</a:t>
            </a:r>
            <a:r>
              <a:rPr lang="pl-PL" b="0" i="0" baseline="30000" dirty="0">
                <a:solidFill>
                  <a:srgbClr val="383838"/>
                </a:solidFill>
                <a:effectLst/>
                <a:highlight>
                  <a:srgbClr val="FFFFFF"/>
                </a:highlight>
                <a:latin typeface="Inter"/>
              </a:rPr>
              <a:t>[1]</a:t>
            </a:r>
            <a:br>
              <a:rPr lang="pl-PL" dirty="0"/>
            </a:br>
            <a:r>
              <a:rPr lang="pl-PL" b="0" i="0" dirty="0">
                <a:solidFill>
                  <a:srgbClr val="383838"/>
                </a:solidFill>
                <a:effectLst/>
                <a:highlight>
                  <a:srgbClr val="FFFFFF"/>
                </a:highlight>
                <a:latin typeface="Inter"/>
              </a:rPr>
              <a:t>a</a:t>
            </a:r>
            <a:r>
              <a:rPr lang="pl-PL" b="0" i="0" baseline="30000" dirty="0">
                <a:solidFill>
                  <a:srgbClr val="383838"/>
                </a:solidFill>
                <a:effectLst/>
                <a:highlight>
                  <a:srgbClr val="FFFFFF"/>
                </a:highlight>
                <a:latin typeface="Inter"/>
              </a:rPr>
              <a:t>[1]</a:t>
            </a:r>
            <a:r>
              <a:rPr lang="pl-PL" b="0" i="0" dirty="0">
                <a:solidFill>
                  <a:srgbClr val="383838"/>
                </a:solidFill>
                <a:effectLst/>
                <a:highlight>
                  <a:srgbClr val="FFFFFF"/>
                </a:highlight>
                <a:latin typeface="Inter"/>
              </a:rPr>
              <a:t> = g(z</a:t>
            </a:r>
            <a:r>
              <a:rPr lang="pl-PL" b="0" i="0" baseline="30000" dirty="0">
                <a:solidFill>
                  <a:srgbClr val="383838"/>
                </a:solidFill>
                <a:effectLst/>
                <a:highlight>
                  <a:srgbClr val="FFFFFF"/>
                </a:highlight>
                <a:latin typeface="Inter"/>
              </a:rPr>
              <a:t>[1]</a:t>
            </a:r>
            <a:r>
              <a:rPr lang="pl-PL" b="0" i="0" dirty="0">
                <a:solidFill>
                  <a:srgbClr val="383838"/>
                </a:solidFill>
                <a:effectLst/>
                <a:highlight>
                  <a:srgbClr val="FFFFFF"/>
                </a:highlight>
                <a:latin typeface="Inter"/>
              </a:rPr>
              <a:t>)</a:t>
            </a:r>
            <a:endParaRPr lang="en-GB" b="0" i="0" dirty="0">
              <a:solidFill>
                <a:srgbClr val="383838"/>
              </a:solidFill>
              <a:effectLst/>
              <a:highlight>
                <a:srgbClr val="FFFFFF"/>
              </a:highlight>
              <a:latin typeface="Inter"/>
            </a:endParaRPr>
          </a:p>
          <a:p>
            <a:r>
              <a:rPr lang="en-GB" b="0" i="0" dirty="0">
                <a:solidFill>
                  <a:srgbClr val="00B0F0"/>
                </a:solidFill>
                <a:effectLst/>
                <a:highlight>
                  <a:srgbClr val="FFFFFF"/>
                </a:highlight>
                <a:latin typeface="Inter"/>
              </a:rPr>
              <a:t>Normalization (</a:t>
            </a:r>
            <a:r>
              <a:rPr lang="en-GB" b="0" i="0" dirty="0">
                <a:solidFill>
                  <a:srgbClr val="0D0D0D"/>
                </a:solidFill>
                <a:effectLst/>
                <a:highlight>
                  <a:srgbClr val="FFFFFF"/>
                </a:highlight>
                <a:latin typeface="Söhne"/>
              </a:rPr>
              <a:t>mitigate the vanishing gradient problem and stabilize the training</a:t>
            </a:r>
            <a:r>
              <a:rPr lang="en-GB" b="0" i="0" dirty="0">
                <a:solidFill>
                  <a:srgbClr val="00B0F0"/>
                </a:solidFill>
                <a:effectLst/>
                <a:highlight>
                  <a:srgbClr val="FFFFFF"/>
                </a:highlight>
                <a:latin typeface="Inter"/>
              </a:rPr>
              <a:t>)</a:t>
            </a:r>
            <a:r>
              <a:rPr lang="en-GB" b="0" i="0" dirty="0">
                <a:solidFill>
                  <a:srgbClr val="383838"/>
                </a:solidFill>
                <a:effectLst/>
                <a:highlight>
                  <a:srgbClr val="FFFFFF"/>
                </a:highlight>
                <a:latin typeface="Inter"/>
              </a:rPr>
              <a:t> and </a:t>
            </a:r>
            <a:r>
              <a:rPr lang="en-GB" b="0" i="0" dirty="0">
                <a:solidFill>
                  <a:srgbClr val="00B0F0"/>
                </a:solidFill>
                <a:effectLst/>
                <a:highlight>
                  <a:srgbClr val="FFFFFF"/>
                </a:highlight>
                <a:latin typeface="Inter"/>
              </a:rPr>
              <a:t>Regularizations(</a:t>
            </a:r>
            <a:r>
              <a:rPr lang="en-GB" b="0" i="0" dirty="0">
                <a:effectLst/>
                <a:highlight>
                  <a:srgbClr val="FFFFFF"/>
                </a:highlight>
                <a:latin typeface="Inter"/>
              </a:rPr>
              <a:t>dropout: control overfitting</a:t>
            </a:r>
            <a:r>
              <a:rPr lang="en-GB" b="0" i="0" dirty="0">
                <a:solidFill>
                  <a:srgbClr val="00B0F0"/>
                </a:solidFill>
                <a:effectLst/>
                <a:highlight>
                  <a:srgbClr val="FFFFFF"/>
                </a:highlight>
                <a:latin typeface="Inter"/>
              </a:rPr>
              <a:t>)</a:t>
            </a:r>
            <a:r>
              <a:rPr lang="en-GB" b="0" i="0" dirty="0">
                <a:solidFill>
                  <a:srgbClr val="383838"/>
                </a:solidFill>
                <a:effectLst/>
                <a:highlight>
                  <a:srgbClr val="FFFFFF"/>
                </a:highlight>
                <a:latin typeface="Inter"/>
              </a:rPr>
              <a:t> are optional </a:t>
            </a:r>
          </a:p>
          <a:p>
            <a:r>
              <a:rPr lang="en-GB" b="0" i="0" dirty="0">
                <a:solidFill>
                  <a:srgbClr val="383838"/>
                </a:solidFill>
                <a:effectLst/>
                <a:highlight>
                  <a:srgbClr val="FFFFFF"/>
                </a:highlight>
                <a:latin typeface="Inter"/>
              </a:rPr>
              <a:t>Number of parameters in case of convolutional neural networks is independent of the size of the image. It essentially depends on the filter size and the number of filters</a:t>
            </a:r>
          </a:p>
          <a:p>
            <a:r>
              <a:rPr lang="en-GB" b="1" i="0" dirty="0">
                <a:solidFill>
                  <a:srgbClr val="242424"/>
                </a:solidFill>
                <a:effectLst/>
                <a:highlight>
                  <a:srgbClr val="FFFFFF"/>
                </a:highlight>
                <a:latin typeface="source-serif-pro"/>
              </a:rPr>
              <a:t>No of parameters: </a:t>
            </a:r>
            <a:r>
              <a:rPr lang="pt-BR" b="1" i="0" dirty="0">
                <a:solidFill>
                  <a:srgbClr val="242424"/>
                </a:solidFill>
                <a:effectLst/>
                <a:highlight>
                  <a:srgbClr val="FFFFFF"/>
                </a:highlight>
                <a:latin typeface="source-serif-pro"/>
              </a:rPr>
              <a:t>((m * n * d)+1)* k)</a:t>
            </a:r>
            <a:endParaRPr lang="en-GB" b="1" i="0" dirty="0">
              <a:solidFill>
                <a:srgbClr val="242424"/>
              </a:solidFill>
              <a:effectLst/>
              <a:highlight>
                <a:srgbClr val="FFFFFF"/>
              </a:highlight>
              <a:latin typeface="source-serif-pro"/>
            </a:endParaRPr>
          </a:p>
          <a:p>
            <a:pPr marL="457200" lvl="1" indent="0">
              <a:buNone/>
            </a:pPr>
            <a:r>
              <a:rPr lang="en-GB" sz="3000" i="0" dirty="0">
                <a:solidFill>
                  <a:srgbClr val="242424"/>
                </a:solidFill>
                <a:effectLst/>
                <a:highlight>
                  <a:srgbClr val="FFFFFF"/>
                </a:highlight>
                <a:latin typeface="source-serif-pro"/>
              </a:rPr>
              <a:t>((shape of width of the filter * shape of height of the filter * number of filters in the previous layer+1)*number of filters)</a:t>
            </a:r>
            <a:endParaRPr lang="en-US" sz="3000" dirty="0"/>
          </a:p>
        </p:txBody>
      </p:sp>
    </p:spTree>
    <p:extLst>
      <p:ext uri="{BB962C8B-B14F-4D97-AF65-F5344CB8AC3E}">
        <p14:creationId xmlns:p14="http://schemas.microsoft.com/office/powerpoint/2010/main" val="2281305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30BB0890-F17B-E9C7-74A6-B368EA8AC8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905" y="952040"/>
            <a:ext cx="8658225"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CEB238E-D0E5-43D8-673C-0A5DF9DD9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879" y="3300730"/>
            <a:ext cx="8820150" cy="33337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4B72FE5-67CE-F9E1-140E-7F26F837D8F0}"/>
              </a:ext>
            </a:extLst>
          </p:cNvPr>
          <p:cNvSpPr txBox="1"/>
          <p:nvPr/>
        </p:nvSpPr>
        <p:spPr>
          <a:xfrm>
            <a:off x="338905" y="138768"/>
            <a:ext cx="6096000" cy="523220"/>
          </a:xfrm>
          <a:prstGeom prst="rect">
            <a:avLst/>
          </a:prstGeom>
          <a:noFill/>
        </p:spPr>
        <p:txBody>
          <a:bodyPr wrap="square">
            <a:spAutoFit/>
          </a:bodyPr>
          <a:lstStyle/>
          <a:p>
            <a:r>
              <a:rPr lang="en-US" sz="2800" b="1" dirty="0"/>
              <a:t>LeNet-5</a:t>
            </a:r>
          </a:p>
        </p:txBody>
      </p:sp>
      <p:sp>
        <p:nvSpPr>
          <p:cNvPr id="11" name="TextBox 10">
            <a:extLst>
              <a:ext uri="{FF2B5EF4-FFF2-40B4-BE49-F238E27FC236}">
                <a16:creationId xmlns:a16="http://schemas.microsoft.com/office/drawing/2014/main" id="{B72EBAE8-49D3-F6C3-82DA-49A164A70A3D}"/>
              </a:ext>
            </a:extLst>
          </p:cNvPr>
          <p:cNvSpPr txBox="1"/>
          <p:nvPr/>
        </p:nvSpPr>
        <p:spPr>
          <a:xfrm>
            <a:off x="2901130" y="253016"/>
            <a:ext cx="2939231" cy="461665"/>
          </a:xfrm>
          <a:prstGeom prst="rect">
            <a:avLst/>
          </a:prstGeom>
          <a:noFill/>
        </p:spPr>
        <p:txBody>
          <a:bodyPr wrap="square">
            <a:spAutoFit/>
          </a:bodyPr>
          <a:lstStyle/>
          <a:p>
            <a:r>
              <a:rPr lang="en-US" sz="2400" b="1" dirty="0"/>
              <a:t>Parameters</a:t>
            </a:r>
            <a:r>
              <a:rPr lang="en-US" sz="2400" dirty="0"/>
              <a:t>: 60k</a:t>
            </a:r>
          </a:p>
        </p:txBody>
      </p:sp>
      <p:sp>
        <p:nvSpPr>
          <p:cNvPr id="13" name="TextBox 12">
            <a:extLst>
              <a:ext uri="{FF2B5EF4-FFF2-40B4-BE49-F238E27FC236}">
                <a16:creationId xmlns:a16="http://schemas.microsoft.com/office/drawing/2014/main" id="{89F46ADC-7985-1F84-B4E3-25D53FB52B12}"/>
              </a:ext>
            </a:extLst>
          </p:cNvPr>
          <p:cNvSpPr txBox="1"/>
          <p:nvPr/>
        </p:nvSpPr>
        <p:spPr>
          <a:xfrm>
            <a:off x="5463355" y="200323"/>
            <a:ext cx="6096000" cy="461665"/>
          </a:xfrm>
          <a:prstGeom prst="rect">
            <a:avLst/>
          </a:prstGeom>
          <a:noFill/>
        </p:spPr>
        <p:txBody>
          <a:bodyPr wrap="square">
            <a:spAutoFit/>
          </a:bodyPr>
          <a:lstStyle/>
          <a:p>
            <a:pPr algn="l"/>
            <a:r>
              <a:rPr lang="en-GB" sz="2400" b="1" i="0" dirty="0">
                <a:solidFill>
                  <a:srgbClr val="383838"/>
                </a:solidFill>
                <a:effectLst/>
                <a:highlight>
                  <a:srgbClr val="FFFFFF"/>
                </a:highlight>
                <a:latin typeface="Inter"/>
              </a:rPr>
              <a:t>Activation functions:</a:t>
            </a:r>
            <a:r>
              <a:rPr lang="en-GB" sz="2400" b="0" i="0" dirty="0">
                <a:solidFill>
                  <a:srgbClr val="383838"/>
                </a:solidFill>
                <a:effectLst/>
                <a:highlight>
                  <a:srgbClr val="FFFFFF"/>
                </a:highlight>
                <a:latin typeface="Inter"/>
              </a:rPr>
              <a:t> Sigmoid/tanh and </a:t>
            </a:r>
            <a:r>
              <a:rPr lang="en-GB" sz="2400" b="0" i="0" dirty="0" err="1">
                <a:solidFill>
                  <a:srgbClr val="383838"/>
                </a:solidFill>
                <a:effectLst/>
                <a:highlight>
                  <a:srgbClr val="FFFFFF"/>
                </a:highlight>
                <a:latin typeface="Inter"/>
              </a:rPr>
              <a:t>ReLu</a:t>
            </a:r>
            <a:endParaRPr lang="en-GB" sz="2400" b="0" i="0" dirty="0">
              <a:solidFill>
                <a:srgbClr val="383838"/>
              </a:solidFill>
              <a:effectLst/>
              <a:highlight>
                <a:srgbClr val="FFFFFF"/>
              </a:highlight>
              <a:latin typeface="Inter"/>
            </a:endParaRPr>
          </a:p>
        </p:txBody>
      </p:sp>
      <p:sp>
        <p:nvSpPr>
          <p:cNvPr id="15" name="TextBox 14">
            <a:extLst>
              <a:ext uri="{FF2B5EF4-FFF2-40B4-BE49-F238E27FC236}">
                <a16:creationId xmlns:a16="http://schemas.microsoft.com/office/drawing/2014/main" id="{6DE1BEBB-355B-E7BC-4A12-AD50476A3735}"/>
              </a:ext>
            </a:extLst>
          </p:cNvPr>
          <p:cNvSpPr txBox="1"/>
          <p:nvPr/>
        </p:nvSpPr>
        <p:spPr>
          <a:xfrm>
            <a:off x="764303" y="2857201"/>
            <a:ext cx="10152115" cy="461665"/>
          </a:xfrm>
          <a:prstGeom prst="rect">
            <a:avLst/>
          </a:prstGeom>
          <a:noFill/>
        </p:spPr>
        <p:txBody>
          <a:bodyPr wrap="square">
            <a:spAutoFit/>
          </a:bodyPr>
          <a:lstStyle/>
          <a:p>
            <a:r>
              <a:rPr lang="en-US" sz="2400" b="1" dirty="0" err="1"/>
              <a:t>AlexNet</a:t>
            </a:r>
            <a:r>
              <a:rPr lang="en-US" sz="2400" b="1" dirty="0"/>
              <a:t> </a:t>
            </a:r>
            <a:r>
              <a:rPr lang="en-US" sz="2400" dirty="0"/>
              <a:t>        </a:t>
            </a:r>
            <a:r>
              <a:rPr lang="en-US" sz="2400" b="1" dirty="0"/>
              <a:t>Parameters</a:t>
            </a:r>
            <a:r>
              <a:rPr lang="en-US" sz="2400" dirty="0"/>
              <a:t>: 60 million 	Activation function: </a:t>
            </a:r>
            <a:r>
              <a:rPr lang="en-US" sz="2400" dirty="0" err="1"/>
              <a:t>ReLu</a:t>
            </a:r>
            <a:endParaRPr lang="en-US" sz="2400" dirty="0"/>
          </a:p>
        </p:txBody>
      </p:sp>
    </p:spTree>
    <p:extLst>
      <p:ext uri="{BB962C8B-B14F-4D97-AF65-F5344CB8AC3E}">
        <p14:creationId xmlns:p14="http://schemas.microsoft.com/office/powerpoint/2010/main" val="531712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372FD29F170A45920CDDD6E8752EB3" ma:contentTypeVersion="4" ma:contentTypeDescription="Create a new document." ma:contentTypeScope="" ma:versionID="a17a173eb5607d68b7b6088789565e9b">
  <xsd:schema xmlns:xsd="http://www.w3.org/2001/XMLSchema" xmlns:xs="http://www.w3.org/2001/XMLSchema" xmlns:p="http://schemas.microsoft.com/office/2006/metadata/properties" xmlns:ns2="65fe1681-5937-47e6-9ca9-5c448e9f5718" targetNamespace="http://schemas.microsoft.com/office/2006/metadata/properties" ma:root="true" ma:fieldsID="fda8479d42abcc1e94d6c94abca789b5" ns2:_="">
    <xsd:import namespace="65fe1681-5937-47e6-9ca9-5c448e9f571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fe1681-5937-47e6-9ca9-5c448e9f57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EF4341-306F-4AD3-B9C4-676E0854FD41}"/>
</file>

<file path=customXml/itemProps2.xml><?xml version="1.0" encoding="utf-8"?>
<ds:datastoreItem xmlns:ds="http://schemas.openxmlformats.org/officeDocument/2006/customXml" ds:itemID="{421181DE-EC2A-40BC-9761-171124751804}"/>
</file>

<file path=customXml/itemProps3.xml><?xml version="1.0" encoding="utf-8"?>
<ds:datastoreItem xmlns:ds="http://schemas.openxmlformats.org/officeDocument/2006/customXml" ds:itemID="{397ACE9B-8990-46D1-B9F0-B18AE161A0E0}"/>
</file>

<file path=docProps/app.xml><?xml version="1.0" encoding="utf-8"?>
<Properties xmlns="http://schemas.openxmlformats.org/officeDocument/2006/extended-properties" xmlns:vt="http://schemas.openxmlformats.org/officeDocument/2006/docPropsVTypes">
  <TotalTime>143</TotalTime>
  <Words>865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Inter</vt:lpstr>
      <vt:lpstr>Söhne</vt:lpstr>
      <vt:lpstr>source-serif-pro</vt:lpstr>
      <vt:lpstr>Office Theme</vt:lpstr>
      <vt:lpstr>Convolutional Neural Networks (CNN)</vt:lpstr>
      <vt:lpstr>CNN</vt:lpstr>
      <vt:lpstr>Vertical and Horizontal Edges - Convolve</vt:lpstr>
      <vt:lpstr>Convolve</vt:lpstr>
      <vt:lpstr>Padding</vt:lpstr>
      <vt:lpstr>Strided Convolutions</vt:lpstr>
      <vt:lpstr>Convolutions Over Volume and multiple filters</vt:lpstr>
      <vt:lpstr>One Layer of a Convolutional Network</vt:lpstr>
      <vt:lpstr>PowerPoint Presentation</vt:lpstr>
      <vt:lpstr>PowerPoint Presentation</vt:lpstr>
      <vt:lpstr>Practical advice for using ConvNets</vt:lpstr>
      <vt:lpstr>Applications</vt:lpstr>
      <vt:lpstr>Recurrent Neural Networks (RNN)</vt:lpstr>
      <vt:lpstr>The Architecture of a Traditional RNN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dc:title>
  <dc:creator>narendra modigari</dc:creator>
  <cp:lastModifiedBy>narendra modigari</cp:lastModifiedBy>
  <cp:revision>72</cp:revision>
  <dcterms:created xsi:type="dcterms:W3CDTF">2024-04-28T17:49:11Z</dcterms:created>
  <dcterms:modified xsi:type="dcterms:W3CDTF">2024-05-02T18:20:13Z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0x010100E8372FD29F170A45920CDDD6E8752EB3</vt:lpwstr>
  </property>
</Properties>
</file>