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3" r:id="rId3"/>
    <p:sldId id="262" r:id="rId4"/>
    <p:sldId id="266" r:id="rId5"/>
    <p:sldId id="265" r:id="rId6"/>
    <p:sldId id="257" r:id="rId7"/>
    <p:sldId id="259" r:id="rId8"/>
    <p:sldId id="260" r:id="rId9"/>
    <p:sldId id="258" r:id="rId10"/>
    <p:sldId id="261" r:id="rId11"/>
    <p:sldId id="269" r:id="rId12"/>
    <p:sldId id="270" r:id="rId13"/>
    <p:sldId id="271" r:id="rId14"/>
    <p:sldId id="272" r:id="rId15"/>
    <p:sldId id="273" r:id="rId16"/>
    <p:sldId id="306" r:id="rId17"/>
    <p:sldId id="307" r:id="rId18"/>
    <p:sldId id="290" r:id="rId19"/>
    <p:sldId id="308" r:id="rId20"/>
    <p:sldId id="291" r:id="rId21"/>
    <p:sldId id="292" r:id="rId22"/>
    <p:sldId id="309" r:id="rId23"/>
    <p:sldId id="293" r:id="rId24"/>
    <p:sldId id="283" r:id="rId25"/>
    <p:sldId id="282" r:id="rId26"/>
    <p:sldId id="281" r:id="rId27"/>
    <p:sldId id="280" r:id="rId28"/>
    <p:sldId id="285" r:id="rId29"/>
    <p:sldId id="284" r:id="rId30"/>
    <p:sldId id="264" r:id="rId31"/>
    <p:sldId id="295" r:id="rId32"/>
    <p:sldId id="275" r:id="rId33"/>
    <p:sldId id="299" r:id="rId34"/>
    <p:sldId id="300" r:id="rId35"/>
    <p:sldId id="278" r:id="rId36"/>
    <p:sldId id="274" r:id="rId37"/>
    <p:sldId id="287" r:id="rId38"/>
    <p:sldId id="30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F6978-620B-448B-8071-A47186355050}" type="datetimeFigureOut">
              <a:rPr lang="en-US" smtClean="0"/>
              <a:t>08-Jan-24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6F5D8-A692-407A-91D6-64D20B01C9E2}" type="slidenum">
              <a:rPr lang="en-US" smtClean="0"/>
              <a:t>‹#›</a:t>
            </a:fld>
            <a:endParaRPr lang="en-US"/>
          </a:p>
        </p:txBody>
      </p:sp>
    </p:spTree>
    <p:extLst>
      <p:ext uri="{BB962C8B-B14F-4D97-AF65-F5344CB8AC3E}">
        <p14:creationId xmlns:p14="http://schemas.microsoft.com/office/powerpoint/2010/main" val="327038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Roman"/>
              </a:rPr>
              <a:t>Need not always be deliberative. Need not you need not have logical process at the end, you may have reflexive process, you may have any process that leads to the right action</a:t>
            </a:r>
          </a:p>
          <a:p>
            <a:endParaRPr lang="en-US" dirty="0"/>
          </a:p>
        </p:txBody>
      </p:sp>
      <p:sp>
        <p:nvSpPr>
          <p:cNvPr id="4" name="Slide Number Placeholder 3"/>
          <p:cNvSpPr>
            <a:spLocks noGrp="1"/>
          </p:cNvSpPr>
          <p:nvPr>
            <p:ph type="sldNum" sz="quarter" idx="5"/>
          </p:nvPr>
        </p:nvSpPr>
        <p:spPr/>
        <p:txBody>
          <a:bodyPr/>
          <a:lstStyle/>
          <a:p>
            <a:fld id="{9676F5D8-A692-407A-91D6-64D20B01C9E2}" type="slidenum">
              <a:rPr lang="en-US" smtClean="0"/>
              <a:t>10</a:t>
            </a:fld>
            <a:endParaRPr lang="en-US"/>
          </a:p>
        </p:txBody>
      </p:sp>
    </p:spTree>
    <p:extLst>
      <p:ext uri="{BB962C8B-B14F-4D97-AF65-F5344CB8AC3E}">
        <p14:creationId xmlns:p14="http://schemas.microsoft.com/office/powerpoint/2010/main" val="2599700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838E5105-8DBD-6991-BDC9-05DD8FA44E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8B298439-EBF7-0A93-D45F-BC1F9C9F9C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8436" name="Slide Number Placeholder 3">
            <a:extLst>
              <a:ext uri="{FF2B5EF4-FFF2-40B4-BE49-F238E27FC236}">
                <a16:creationId xmlns:a16="http://schemas.microsoft.com/office/drawing/2014/main" id="{0ACAB34E-A9DF-337A-C03C-BB614796BD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974E9672-B7D8-41D9-94BA-995AC5B8D8F6}" type="slidenum">
              <a:rPr lang="en-US" altLang="en-US" sz="1200">
                <a:latin typeface="Calibri" panose="020F0502020204030204" pitchFamily="34" charset="0"/>
              </a:rPr>
              <a:pPr eaLnBrk="1" hangingPunct="1"/>
              <a:t>13</a:t>
            </a:fld>
            <a:endParaRPr lang="en-US" altLang="en-US" sz="12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645920B3-09D9-222A-FD1D-F51F1B87FC0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4696CA5E-5065-F8F4-534C-29F6C834D1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Only 2 locations</a:t>
            </a:r>
          </a:p>
        </p:txBody>
      </p:sp>
      <p:sp>
        <p:nvSpPr>
          <p:cNvPr id="20484" name="Slide Number Placeholder 3">
            <a:extLst>
              <a:ext uri="{FF2B5EF4-FFF2-40B4-BE49-F238E27FC236}">
                <a16:creationId xmlns:a16="http://schemas.microsoft.com/office/drawing/2014/main" id="{89FC397A-B488-45D8-7050-348898BE75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FEB1DBE-2426-4DC5-A68B-EDF861224429}" type="slidenum">
              <a:rPr lang="en-US" altLang="en-US" sz="1200">
                <a:latin typeface="Calibri" panose="020F0502020204030204" pitchFamily="34" charset="0"/>
              </a:rPr>
              <a:pPr eaLnBrk="1" hangingPunct="1"/>
              <a:t>14</a:t>
            </a:fld>
            <a:endParaRPr lang="en-US" altLang="en-US"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28D2B43-831A-E274-3256-9E4902C5E7B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B7A21B8A-53DA-EEE4-8F1D-0B70E62787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Satellite image analysis. Some categories depend on definition of task.</a:t>
            </a:r>
          </a:p>
        </p:txBody>
      </p:sp>
      <p:sp>
        <p:nvSpPr>
          <p:cNvPr id="30724" name="Slide Number Placeholder 3">
            <a:extLst>
              <a:ext uri="{FF2B5EF4-FFF2-40B4-BE49-F238E27FC236}">
                <a16:creationId xmlns:a16="http://schemas.microsoft.com/office/drawing/2014/main" id="{26D50717-6D81-76DC-0B7E-9A158FF108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472B439-2B78-4FDE-942F-F92778C3A5D1}" type="slidenum">
              <a:rPr lang="en-US" altLang="en-US" sz="1200">
                <a:latin typeface="Calibri" panose="020F0502020204030204" pitchFamily="34" charset="0"/>
              </a:rPr>
              <a:pPr eaLnBrk="1" hangingPunct="1"/>
              <a:t>24</a:t>
            </a:fld>
            <a:endParaRPr lang="en-US" altLang="en-US"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807BB374-4C0F-A575-AE02-2064BDDC26F7}"/>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4129E9D1-B290-B046-AB82-9833550BEF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2772" name="Slide Number Placeholder 3">
            <a:extLst>
              <a:ext uri="{FF2B5EF4-FFF2-40B4-BE49-F238E27FC236}">
                <a16:creationId xmlns:a16="http://schemas.microsoft.com/office/drawing/2014/main" id="{64BE13E8-72DB-5CB2-604B-3149655D5B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5D3F3DF-79E3-4E03-911B-CF71A9129957}" type="slidenum">
              <a:rPr lang="en-US" altLang="en-US" sz="1200">
                <a:latin typeface="Calibri" panose="020F0502020204030204" pitchFamily="34" charset="0"/>
              </a:rPr>
              <a:pPr eaLnBrk="1" hangingPunct="1"/>
              <a:t>25</a:t>
            </a:fld>
            <a:endParaRPr lang="en-US" altLang="en-US"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AB67424D-0FE8-B189-F7E6-CEA3E07823A4}"/>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13134853-CA8E-163F-97C5-F2F92D3AF5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How many environment types are there in total?</a:t>
            </a:r>
          </a:p>
        </p:txBody>
      </p:sp>
      <p:sp>
        <p:nvSpPr>
          <p:cNvPr id="38916" name="Slide Number Placeholder 3">
            <a:extLst>
              <a:ext uri="{FF2B5EF4-FFF2-40B4-BE49-F238E27FC236}">
                <a16:creationId xmlns:a16="http://schemas.microsoft.com/office/drawing/2014/main" id="{9AD3EE50-B34B-151E-A245-A5F06F0671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00161FE-0A42-4EAF-930E-9FA4AE2CACD4}" type="slidenum">
              <a:rPr lang="en-US" altLang="en-US" sz="1200">
                <a:latin typeface="Calibri" panose="020F0502020204030204" pitchFamily="34" charset="0"/>
              </a:rPr>
              <a:pPr eaLnBrk="1" hangingPunct="1"/>
              <a:t>30</a:t>
            </a:fld>
            <a:endParaRPr lang="en-US" altLang="en-US"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D11E9566-5C3F-DE34-BEF7-87A0E1C28A41}"/>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9F16F38D-CFFA-51C7-77B0-CB7B522D87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Another example: fly buzzing against window.</a:t>
            </a:r>
          </a:p>
        </p:txBody>
      </p:sp>
      <p:sp>
        <p:nvSpPr>
          <p:cNvPr id="46084" name="Slide Number Placeholder 3">
            <a:extLst>
              <a:ext uri="{FF2B5EF4-FFF2-40B4-BE49-F238E27FC236}">
                <a16:creationId xmlns:a16="http://schemas.microsoft.com/office/drawing/2014/main" id="{4EFCE8BD-317D-13FE-F2E1-1B1B39F60D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963B76CE-3BD6-4FA0-A4BA-6F0FD4E9F8A2}" type="slidenum">
              <a:rPr lang="en-US" altLang="en-US" sz="1200">
                <a:latin typeface="Calibri" panose="020F0502020204030204" pitchFamily="34" charset="0"/>
              </a:rPr>
              <a:pPr eaLnBrk="1" hangingPunct="1"/>
              <a:t>32</a:t>
            </a:fld>
            <a:endParaRPr lang="en-US" altLang="en-US"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A19D1BA-1997-09D9-FEEB-59C02DEAC7B6}"/>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A78CEA67-69B3-8342-67AE-45D572F528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Example: why is it important to get a good grade in this course?</a:t>
            </a:r>
          </a:p>
        </p:txBody>
      </p:sp>
      <p:sp>
        <p:nvSpPr>
          <p:cNvPr id="53252" name="Slide Number Placeholder 3">
            <a:extLst>
              <a:ext uri="{FF2B5EF4-FFF2-40B4-BE49-F238E27FC236}">
                <a16:creationId xmlns:a16="http://schemas.microsoft.com/office/drawing/2014/main" id="{338D8E46-A34A-CAE1-21A8-05D0A324A0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7AE1F59-B9F6-4741-BC7B-8EECAC62B997}" type="slidenum">
              <a:rPr lang="en-US" altLang="en-US" sz="1200">
                <a:latin typeface="Calibri" panose="020F0502020204030204" pitchFamily="34" charset="0"/>
              </a:rPr>
              <a:pPr eaLnBrk="1" hangingPunct="1"/>
              <a:t>35</a:t>
            </a:fld>
            <a:endParaRPr lang="en-US" altLang="en-US"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491A159E-4F09-8A53-EE80-FFC5BAD3DB6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8B030DA7-6A8E-4CCE-A0F7-C43C410A0A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Problem generator: acts in new ways, explores.</a:t>
            </a:r>
          </a:p>
        </p:txBody>
      </p:sp>
      <p:sp>
        <p:nvSpPr>
          <p:cNvPr id="56324" name="Slide Number Placeholder 3">
            <a:extLst>
              <a:ext uri="{FF2B5EF4-FFF2-40B4-BE49-F238E27FC236}">
                <a16:creationId xmlns:a16="http://schemas.microsoft.com/office/drawing/2014/main" id="{2AC87910-03FF-9C85-AE97-A575FBF0F4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9024F604-3353-45DB-846D-3F58BA7F81F5}" type="slidenum">
              <a:rPr lang="en-US" altLang="en-US" sz="1200">
                <a:latin typeface="Calibri" panose="020F0502020204030204" pitchFamily="34" charset="0"/>
              </a:rPr>
              <a:pPr eaLnBrk="1" hangingPunct="1"/>
              <a:t>36</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87DD-14A6-1791-1E8D-185F140F14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C66539-1243-13FB-E943-F083A94F2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8EC6D41-A97E-1320-1980-55A985D92EE2}"/>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5" name="Footer Placeholder 4">
            <a:extLst>
              <a:ext uri="{FF2B5EF4-FFF2-40B4-BE49-F238E27FC236}">
                <a16:creationId xmlns:a16="http://schemas.microsoft.com/office/drawing/2014/main" id="{60875DED-CD61-B353-D397-CE3EF9D6B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B0E26-AFA6-AA05-2773-18A1ED41D412}"/>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219346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207E-2557-6663-9097-3956B31E90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64F8F82-EBB1-63BB-7D0E-61852D9D370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C790C1-F3F2-15BF-F9AE-351350E3C1C3}"/>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5" name="Footer Placeholder 4">
            <a:extLst>
              <a:ext uri="{FF2B5EF4-FFF2-40B4-BE49-F238E27FC236}">
                <a16:creationId xmlns:a16="http://schemas.microsoft.com/office/drawing/2014/main" id="{C8B76A49-D96F-083D-2C02-20FA0F12E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5C88C-50A4-B851-8DF3-EDEB9549E5CC}"/>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124061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0ED33-4E89-B26E-BC30-5D292383A2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D7921D-31E8-B362-972B-42000CC9D0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FAA0FF-D671-FD19-497D-3FC21D46E3D2}"/>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5" name="Footer Placeholder 4">
            <a:extLst>
              <a:ext uri="{FF2B5EF4-FFF2-40B4-BE49-F238E27FC236}">
                <a16:creationId xmlns:a16="http://schemas.microsoft.com/office/drawing/2014/main" id="{F7A43250-DD23-60A9-E39E-94DEFA765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44B9D-E1D3-6706-B825-ECEDD13DC244}"/>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39399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CB22-5EF3-78C8-5C2D-D6E401762B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F4E78AE-1F31-232D-EF68-E4C514A8177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EC0E31-6BF1-17EA-D293-5CE844FBC150}"/>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5" name="Footer Placeholder 4">
            <a:extLst>
              <a:ext uri="{FF2B5EF4-FFF2-40B4-BE49-F238E27FC236}">
                <a16:creationId xmlns:a16="http://schemas.microsoft.com/office/drawing/2014/main" id="{6BA241C9-BB22-ED1E-C256-DD9B768E5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3492D-9A24-077D-B0EA-89B228A8590C}"/>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12703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478D-996F-0C57-8BFC-D0FFF14B291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E5FE55-5933-9D9B-3A27-A36E20F99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715A70-D566-23CD-97FD-414B7B5E0113}"/>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5" name="Footer Placeholder 4">
            <a:extLst>
              <a:ext uri="{FF2B5EF4-FFF2-40B4-BE49-F238E27FC236}">
                <a16:creationId xmlns:a16="http://schemas.microsoft.com/office/drawing/2014/main" id="{55DB96B7-ABF4-A70A-06DF-4A83E24F1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D29E7-352C-BB0B-FECD-20899D6DB8EB}"/>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59745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D460-CEAE-52C4-485A-B8FCD766A1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478D14-6510-B573-A7AA-8FDB892706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E469ED4-41F7-7735-E8DD-4C55CDDF1CB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3BE638-2FBC-8225-40C7-F15B14BDEB92}"/>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6" name="Footer Placeholder 5">
            <a:extLst>
              <a:ext uri="{FF2B5EF4-FFF2-40B4-BE49-F238E27FC236}">
                <a16:creationId xmlns:a16="http://schemas.microsoft.com/office/drawing/2014/main" id="{647CBB23-C71A-EB09-AE08-3EB8B8DEF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913A2-FAAF-11C0-08BB-6F65B63BDA92}"/>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3659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DCBE-BEEB-CDBF-DE43-1D4AB4C4B21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1D0FD0D-CEB2-E9F3-C18C-17B8763AE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5581DA-62FF-3DC8-8CA8-190D1F992C1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83A42FD-C373-2506-CDDA-15A11D39C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582440A-890C-9F6D-D952-DB538A48E41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3FAED3-7043-AFF7-9637-36E798F0CCBF}"/>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8" name="Footer Placeholder 7">
            <a:extLst>
              <a:ext uri="{FF2B5EF4-FFF2-40B4-BE49-F238E27FC236}">
                <a16:creationId xmlns:a16="http://schemas.microsoft.com/office/drawing/2014/main" id="{257CD8D0-941A-DDA4-A844-898E217848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B8D38-0F2D-E871-8CE9-175AEC1EAB9F}"/>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405674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07BC7-4E8D-A510-EE46-FCAA7109BC8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415BD1A-94D9-3E3F-CBCB-05691D6D2678}"/>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4" name="Footer Placeholder 3">
            <a:extLst>
              <a:ext uri="{FF2B5EF4-FFF2-40B4-BE49-F238E27FC236}">
                <a16:creationId xmlns:a16="http://schemas.microsoft.com/office/drawing/2014/main" id="{001A3C25-D371-51A7-0F6D-87BC9D75E9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F80F25-DA63-34A0-4F30-F8C3D7A491F2}"/>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303767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1BA19E-2FAA-5B18-F475-137166E607CF}"/>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3" name="Footer Placeholder 2">
            <a:extLst>
              <a:ext uri="{FF2B5EF4-FFF2-40B4-BE49-F238E27FC236}">
                <a16:creationId xmlns:a16="http://schemas.microsoft.com/office/drawing/2014/main" id="{A023ECE7-8B91-C710-A0E9-CD07004A5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3928E9-2C26-DC42-9136-321D406AF7FB}"/>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195452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9A62-BF6D-6A24-6359-5522C99182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A7EC0A1-2F90-F273-E936-39C3DFAAF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4644A75-C293-59BF-FF00-EE39BD865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7B72AB-DA3F-4B98-6748-C1AD6B06A9E9}"/>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6" name="Footer Placeholder 5">
            <a:extLst>
              <a:ext uri="{FF2B5EF4-FFF2-40B4-BE49-F238E27FC236}">
                <a16:creationId xmlns:a16="http://schemas.microsoft.com/office/drawing/2014/main" id="{BCDC3ACB-62AC-CD35-589E-728621920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A9441-031B-3A99-6283-6EEBCC308687}"/>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334436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DF9D-A5B7-5651-17FA-5C7943A989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A564ABF-78A6-EFCC-AC93-6347490EB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FB4839-C335-C500-18C3-8C78BCED5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2D1C33-D576-F91E-F45F-85FE48A704EF}"/>
              </a:ext>
            </a:extLst>
          </p:cNvPr>
          <p:cNvSpPr>
            <a:spLocks noGrp="1"/>
          </p:cNvSpPr>
          <p:nvPr>
            <p:ph type="dt" sz="half" idx="10"/>
          </p:nvPr>
        </p:nvSpPr>
        <p:spPr/>
        <p:txBody>
          <a:bodyPr/>
          <a:lstStyle/>
          <a:p>
            <a:fld id="{F9DF0329-F60A-4E9F-9155-86EB50567E21}" type="datetimeFigureOut">
              <a:rPr lang="en-US" smtClean="0"/>
              <a:t>08-Jan-24</a:t>
            </a:fld>
            <a:endParaRPr lang="en-US"/>
          </a:p>
        </p:txBody>
      </p:sp>
      <p:sp>
        <p:nvSpPr>
          <p:cNvPr id="6" name="Footer Placeholder 5">
            <a:extLst>
              <a:ext uri="{FF2B5EF4-FFF2-40B4-BE49-F238E27FC236}">
                <a16:creationId xmlns:a16="http://schemas.microsoft.com/office/drawing/2014/main" id="{16A25894-D7B6-1E24-57D3-27583B5047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FB380-E683-91BF-42F6-DE9348720991}"/>
              </a:ext>
            </a:extLst>
          </p:cNvPr>
          <p:cNvSpPr>
            <a:spLocks noGrp="1"/>
          </p:cNvSpPr>
          <p:nvPr>
            <p:ph type="sldNum" sz="quarter" idx="12"/>
          </p:nvPr>
        </p:nvSpPr>
        <p:spPr/>
        <p:txBody>
          <a:bodyPr/>
          <a:lstStyle/>
          <a:p>
            <a:fld id="{BD9C209F-A560-4C7B-97E6-D7EB73F77191}" type="slidenum">
              <a:rPr lang="en-US" smtClean="0"/>
              <a:t>‹#›</a:t>
            </a:fld>
            <a:endParaRPr lang="en-US"/>
          </a:p>
        </p:txBody>
      </p:sp>
    </p:spTree>
    <p:extLst>
      <p:ext uri="{BB962C8B-B14F-4D97-AF65-F5344CB8AC3E}">
        <p14:creationId xmlns:p14="http://schemas.microsoft.com/office/powerpoint/2010/main" val="198082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F68D5-0ED5-095D-2FCB-CC9D1F37D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F64038-11D7-CC13-1969-BD0FB8FF8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92BA55-D0BF-4CCD-C71A-6FAFD1F0F8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F0329-F60A-4E9F-9155-86EB50567E21}" type="datetimeFigureOut">
              <a:rPr lang="en-US" smtClean="0"/>
              <a:t>08-Jan-24</a:t>
            </a:fld>
            <a:endParaRPr lang="en-US"/>
          </a:p>
        </p:txBody>
      </p:sp>
      <p:sp>
        <p:nvSpPr>
          <p:cNvPr id="5" name="Footer Placeholder 4">
            <a:extLst>
              <a:ext uri="{FF2B5EF4-FFF2-40B4-BE49-F238E27FC236}">
                <a16:creationId xmlns:a16="http://schemas.microsoft.com/office/drawing/2014/main" id="{8A79B109-11F5-228C-8674-5CA619F82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0218B1-0F41-559B-1432-7F1D221FB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C209F-A560-4C7B-97E6-D7EB73F77191}" type="slidenum">
              <a:rPr lang="en-US" smtClean="0"/>
              <a:t>‹#›</a:t>
            </a:fld>
            <a:endParaRPr lang="en-US"/>
          </a:p>
        </p:txBody>
      </p:sp>
    </p:spTree>
    <p:extLst>
      <p:ext uri="{BB962C8B-B14F-4D97-AF65-F5344CB8AC3E}">
        <p14:creationId xmlns:p14="http://schemas.microsoft.com/office/powerpoint/2010/main" val="191857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youtube.com/watch?v=XmfS5sv-i3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1FF6-DC27-DC6B-DA62-2AEF7B5E04E7}"/>
              </a:ext>
            </a:extLst>
          </p:cNvPr>
          <p:cNvSpPr>
            <a:spLocks noGrp="1"/>
          </p:cNvSpPr>
          <p:nvPr>
            <p:ph type="ctrTitle"/>
          </p:nvPr>
        </p:nvSpPr>
        <p:spPr>
          <a:xfrm>
            <a:off x="403123" y="1122363"/>
            <a:ext cx="11267767" cy="2387600"/>
          </a:xfrm>
        </p:spPr>
        <p:txBody>
          <a:bodyPr/>
          <a:lstStyle/>
          <a:p>
            <a:r>
              <a:rPr lang="en-IN" dirty="0">
                <a:latin typeface="Amasis MT Pro Medium" panose="02040604050005020304" pitchFamily="18" charset="0"/>
              </a:rPr>
              <a:t>BECE309L</a:t>
            </a:r>
            <a:br>
              <a:rPr lang="en-IN" dirty="0">
                <a:latin typeface="Amasis MT Pro Medium" panose="02040604050005020304" pitchFamily="18" charset="0"/>
              </a:rPr>
            </a:br>
            <a:r>
              <a:rPr lang="en-GB" sz="4000" b="1" i="0" u="none" strike="noStrike" baseline="0" dirty="0">
                <a:latin typeface="Amasis MT Pro Medium" panose="02040604050005020304" pitchFamily="18" charset="0"/>
              </a:rPr>
              <a:t>Artificial Intelligence and Machine Learning</a:t>
            </a:r>
            <a:endParaRPr lang="en-US" sz="11500" dirty="0">
              <a:latin typeface="Amasis MT Pro Medium" panose="02040604050005020304" pitchFamily="18" charset="0"/>
            </a:endParaRPr>
          </a:p>
        </p:txBody>
      </p:sp>
      <p:sp>
        <p:nvSpPr>
          <p:cNvPr id="3" name="Subtitle 2">
            <a:extLst>
              <a:ext uri="{FF2B5EF4-FFF2-40B4-BE49-F238E27FC236}">
                <a16:creationId xmlns:a16="http://schemas.microsoft.com/office/drawing/2014/main" id="{E572FA6A-852A-BB6A-FEBC-DE2F6821DF2D}"/>
              </a:ext>
            </a:extLst>
          </p:cNvPr>
          <p:cNvSpPr>
            <a:spLocks noGrp="1"/>
          </p:cNvSpPr>
          <p:nvPr>
            <p:ph type="subTitle" idx="1"/>
          </p:nvPr>
        </p:nvSpPr>
        <p:spPr/>
        <p:txBody>
          <a:bodyPr/>
          <a:lstStyle/>
          <a:p>
            <a:r>
              <a:rPr lang="en-IN" b="1" dirty="0">
                <a:solidFill>
                  <a:srgbClr val="FF0000"/>
                </a:solidFill>
              </a:rPr>
              <a:t>Module 1</a:t>
            </a:r>
          </a:p>
          <a:p>
            <a:r>
              <a:rPr lang="en-GB" sz="1800" b="0" i="0" u="none" strike="noStrike" baseline="0" dirty="0">
                <a:latin typeface="ArialMT"/>
              </a:rPr>
              <a:t>Introduction – Agents and rationality – Task environment – Agent Architecture Types.</a:t>
            </a:r>
            <a:endParaRPr lang="en-US" dirty="0"/>
          </a:p>
        </p:txBody>
      </p:sp>
    </p:spTree>
    <p:extLst>
      <p:ext uri="{BB962C8B-B14F-4D97-AF65-F5344CB8AC3E}">
        <p14:creationId xmlns:p14="http://schemas.microsoft.com/office/powerpoint/2010/main" val="287366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7DEA2-947F-3BE0-5CC7-636728B894FB}"/>
              </a:ext>
            </a:extLst>
          </p:cNvPr>
          <p:cNvSpPr>
            <a:spLocks noGrp="1"/>
          </p:cNvSpPr>
          <p:nvPr>
            <p:ph type="title"/>
          </p:nvPr>
        </p:nvSpPr>
        <p:spPr>
          <a:xfrm>
            <a:off x="838200" y="365125"/>
            <a:ext cx="10515600" cy="1325563"/>
          </a:xfrm>
        </p:spPr>
        <p:txBody>
          <a:bodyPr>
            <a:normAutofit/>
          </a:bodyPr>
          <a:lstStyle/>
          <a:p>
            <a:r>
              <a:rPr lang="en-GB" sz="4200" b="1" i="0" u="none" strike="noStrike" baseline="0">
                <a:latin typeface="Times-Bold"/>
              </a:rPr>
              <a:t>Acting rationally: The rational agent approach</a:t>
            </a: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D43911-70D6-4CBA-CE57-9C6861B857E7}"/>
              </a:ext>
            </a:extLst>
          </p:cNvPr>
          <p:cNvSpPr>
            <a:spLocks noGrp="1"/>
          </p:cNvSpPr>
          <p:nvPr>
            <p:ph idx="1"/>
          </p:nvPr>
        </p:nvSpPr>
        <p:spPr>
          <a:xfrm>
            <a:off x="838200" y="1929383"/>
            <a:ext cx="10515600" cy="4563491"/>
          </a:xfrm>
        </p:spPr>
        <p:txBody>
          <a:bodyPr>
            <a:normAutofit/>
          </a:bodyPr>
          <a:lstStyle/>
          <a:p>
            <a:r>
              <a:rPr lang="en-IN" sz="1900" b="0" i="0" u="none" strike="noStrike" baseline="0" dirty="0">
                <a:latin typeface="Times-Roman"/>
              </a:rPr>
              <a:t>Rational behaviour : doing the right thing</a:t>
            </a:r>
          </a:p>
          <a:p>
            <a:r>
              <a:rPr lang="en-GB" sz="1900" b="0" i="0" u="none" strike="noStrike" baseline="0" dirty="0">
                <a:latin typeface="Times-Roman"/>
              </a:rPr>
              <a:t>Making decisions and taking actions that lead to optimal outcomes based on the available information</a:t>
            </a:r>
          </a:p>
          <a:p>
            <a:r>
              <a:rPr lang="en-GB" sz="1900" b="0" i="0" u="none" strike="noStrike" baseline="0" dirty="0">
                <a:latin typeface="Times-Roman"/>
              </a:rPr>
              <a:t>Doesn't necessarily mimic human thought processes but aims for effective problem-solving and goal achievement.</a:t>
            </a:r>
          </a:p>
          <a:p>
            <a:r>
              <a:rPr lang="en-GB" sz="1900" b="0" i="0" u="none" strike="noStrike" baseline="0" dirty="0">
                <a:latin typeface="Times-Roman"/>
              </a:rPr>
              <a:t>Game-playing AI, optimization algorithms, and decision-making systems often strive to act rationally by considering all possible actions and selecting the one that maximizes expected utility or achieves specified goals</a:t>
            </a:r>
            <a:endParaRPr lang="en-IN" sz="1900" b="0" i="0" u="none" strike="noStrike" baseline="0" dirty="0">
              <a:latin typeface="Times-Roman"/>
            </a:endParaRPr>
          </a:p>
        </p:txBody>
      </p:sp>
    </p:spTree>
    <p:extLst>
      <p:ext uri="{BB962C8B-B14F-4D97-AF65-F5344CB8AC3E}">
        <p14:creationId xmlns:p14="http://schemas.microsoft.com/office/powerpoint/2010/main" val="342514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9" name="Rectangle 1537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Rectangle 2">
            <a:extLst>
              <a:ext uri="{FF2B5EF4-FFF2-40B4-BE49-F238E27FC236}">
                <a16:creationId xmlns:a16="http://schemas.microsoft.com/office/drawing/2014/main" id="{3A4E1625-2837-4352-DE0B-FB15A7CFE1F4}"/>
              </a:ext>
            </a:extLst>
          </p:cNvPr>
          <p:cNvSpPr>
            <a:spLocks noGrp="1" noChangeArrowheads="1"/>
          </p:cNvSpPr>
          <p:nvPr>
            <p:ph type="title"/>
          </p:nvPr>
        </p:nvSpPr>
        <p:spPr>
          <a:xfrm>
            <a:off x="589560" y="856180"/>
            <a:ext cx="4560584" cy="1128068"/>
          </a:xfrm>
        </p:spPr>
        <p:txBody>
          <a:bodyPr anchor="ctr">
            <a:normAutofit/>
          </a:bodyPr>
          <a:lstStyle/>
          <a:p>
            <a:pPr eaLnBrk="1" hangingPunct="1"/>
            <a:r>
              <a:rPr lang="en-US" altLang="en-US" sz="4000">
                <a:ea typeface="ＭＳ Ｐゴシック" panose="020B0600070205080204" pitchFamily="34" charset="-128"/>
              </a:rPr>
              <a:t>Intelligent Agents</a:t>
            </a:r>
          </a:p>
        </p:txBody>
      </p:sp>
      <p:grpSp>
        <p:nvGrpSpPr>
          <p:cNvPr id="15381" name="Group 1538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382" name="Rectangle 153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83" name="Rectangle 153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85" name="Rectangle 153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5" name="Rectangle 3">
            <a:extLst>
              <a:ext uri="{FF2B5EF4-FFF2-40B4-BE49-F238E27FC236}">
                <a16:creationId xmlns:a16="http://schemas.microsoft.com/office/drawing/2014/main" id="{0BD8119F-7718-D57E-0A2B-794B3A60FF7B}"/>
              </a:ext>
            </a:extLst>
          </p:cNvPr>
          <p:cNvSpPr>
            <a:spLocks noGrp="1" noChangeArrowheads="1"/>
          </p:cNvSpPr>
          <p:nvPr>
            <p:ph sz="quarter" idx="1"/>
          </p:nvPr>
        </p:nvSpPr>
        <p:spPr>
          <a:xfrm>
            <a:off x="590719" y="2330505"/>
            <a:ext cx="4559425" cy="3979585"/>
          </a:xfrm>
        </p:spPr>
        <p:txBody>
          <a:bodyPr anchor="ctr">
            <a:normAutofit/>
          </a:bodyPr>
          <a:lstStyle/>
          <a:p>
            <a:pPr eaLnBrk="1" hangingPunct="1"/>
            <a:r>
              <a:rPr lang="en-US" altLang="en-US" sz="2000" dirty="0">
                <a:ea typeface="ＭＳ Ｐゴシック" panose="020B0600070205080204" pitchFamily="34" charset="-128"/>
              </a:rPr>
              <a:t>Agents and environments</a:t>
            </a:r>
          </a:p>
          <a:p>
            <a:pPr eaLnBrk="1" hangingPunct="1"/>
            <a:r>
              <a:rPr lang="en-US" altLang="en-US" sz="2000" dirty="0">
                <a:ea typeface="ＭＳ Ｐゴシック" panose="020B0600070205080204" pitchFamily="34" charset="-128"/>
              </a:rPr>
              <a:t>Rationality</a:t>
            </a:r>
          </a:p>
          <a:p>
            <a:pPr eaLnBrk="1" hangingPunct="1"/>
            <a:r>
              <a:rPr lang="en-US" altLang="en-US" sz="2000" dirty="0">
                <a:ea typeface="ＭＳ Ｐゴシック" panose="020B0600070205080204" pitchFamily="34" charset="-128"/>
              </a:rPr>
              <a:t>PEAS (Performance measure, Environment, Actuators, Sensors)</a:t>
            </a:r>
          </a:p>
          <a:p>
            <a:pPr eaLnBrk="1" hangingPunct="1"/>
            <a:r>
              <a:rPr lang="en-US" altLang="en-US" sz="2000" dirty="0">
                <a:ea typeface="ＭＳ Ｐゴシック" panose="020B0600070205080204" pitchFamily="34" charset="-128"/>
              </a:rPr>
              <a:t>Environment types</a:t>
            </a:r>
          </a:p>
          <a:p>
            <a:pPr eaLnBrk="1" hangingPunct="1"/>
            <a:r>
              <a:rPr lang="en-US" altLang="en-US" sz="2000" dirty="0">
                <a:ea typeface="ＭＳ Ｐゴシック" panose="020B0600070205080204" pitchFamily="34" charset="-128"/>
              </a:rPr>
              <a:t>Agent types</a:t>
            </a:r>
          </a:p>
        </p:txBody>
      </p:sp>
      <p:sp>
        <p:nvSpPr>
          <p:cNvPr id="15387" name="Rectangle 153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89" name="Rectangle 153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Are the Different Types of Intelligent Agents?">
            <a:extLst>
              <a:ext uri="{FF2B5EF4-FFF2-40B4-BE49-F238E27FC236}">
                <a16:creationId xmlns:a16="http://schemas.microsoft.com/office/drawing/2014/main" id="{6C521DAA-F419-FE57-A0C0-B7D4657EEC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 r="30968"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
        <p:nvSpPr>
          <p:cNvPr id="15363" name="Footer Placeholder 4">
            <a:extLst>
              <a:ext uri="{FF2B5EF4-FFF2-40B4-BE49-F238E27FC236}">
                <a16:creationId xmlns:a16="http://schemas.microsoft.com/office/drawing/2014/main" id="{35ABC8D4-72A6-75EA-8549-CB613616E04E}"/>
              </a:ext>
            </a:extLst>
          </p:cNvPr>
          <p:cNvSpPr>
            <a:spLocks noGrp="1"/>
          </p:cNvSpPr>
          <p:nvPr>
            <p:ph type="ftr" sz="quarter" idx="11"/>
          </p:nvPr>
        </p:nvSpPr>
        <p:spPr bwMode="auto">
          <a:xfrm>
            <a:off x="5685810" y="6492240"/>
            <a:ext cx="305086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1" hangingPunct="1">
              <a:lnSpc>
                <a:spcPct val="90000"/>
              </a:lnSpc>
              <a:spcAft>
                <a:spcPts val="600"/>
              </a:spcAft>
            </a:pPr>
            <a:r>
              <a:rPr lang="en-US" altLang="en-US" sz="1100"/>
              <a:t>Artificial Intelligence a modern approach</a:t>
            </a:r>
          </a:p>
        </p:txBody>
      </p:sp>
      <p:sp>
        <p:nvSpPr>
          <p:cNvPr id="15364" name="Slide Number Placeholder 3">
            <a:extLst>
              <a:ext uri="{FF2B5EF4-FFF2-40B4-BE49-F238E27FC236}">
                <a16:creationId xmlns:a16="http://schemas.microsoft.com/office/drawing/2014/main" id="{3BCC73A5-DABA-C581-3791-81F4E632ECDE}"/>
              </a:ext>
            </a:extLst>
          </p:cNvPr>
          <p:cNvSpPr>
            <a:spLocks noGrp="1"/>
          </p:cNvSpPr>
          <p:nvPr>
            <p:ph type="sldNum" sz="quarter" idx="12"/>
          </p:nvPr>
        </p:nvSpPr>
        <p:spPr bwMode="auto">
          <a:xfrm>
            <a:off x="9385070" y="6492240"/>
            <a:ext cx="105571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spcAft>
                <a:spcPts val="600"/>
              </a:spcAft>
            </a:pPr>
            <a:fld id="{45ED3954-69CE-4EBA-8F88-96DC25EFB4AD}" type="slidenum">
              <a:rPr lang="en-US" altLang="en-US" sz="1900"/>
              <a:pPr eaLnBrk="1" hangingPunct="1">
                <a:lnSpc>
                  <a:spcPct val="90000"/>
                </a:lnSpc>
                <a:spcAft>
                  <a:spcPts val="600"/>
                </a:spcAft>
              </a:pPr>
              <a:t>11</a:t>
            </a:fld>
            <a:endParaRPr lang="en-US" altLang="en-US"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82DEE99-793F-31F5-EFC4-258219F8BA8B}"/>
              </a:ext>
            </a:extLst>
          </p:cNvPr>
          <p:cNvSpPr>
            <a:spLocks noGrp="1" noChangeArrowheads="1"/>
          </p:cNvSpPr>
          <p:nvPr>
            <p:ph type="title"/>
          </p:nvPr>
        </p:nvSpPr>
        <p:spPr>
          <a:xfrm>
            <a:off x="366252" y="73024"/>
            <a:ext cx="10515600" cy="1325563"/>
          </a:xfrm>
        </p:spPr>
        <p:txBody>
          <a:bodyPr/>
          <a:lstStyle/>
          <a:p>
            <a:pPr eaLnBrk="1" hangingPunct="1"/>
            <a:r>
              <a:rPr lang="en-US" altLang="en-US" dirty="0">
                <a:solidFill>
                  <a:srgbClr val="7B9899"/>
                </a:solidFill>
                <a:ea typeface="ＭＳ Ｐゴシック" panose="020B0600070205080204" pitchFamily="34" charset="-128"/>
              </a:rPr>
              <a:t>Agents</a:t>
            </a:r>
          </a:p>
        </p:txBody>
      </p:sp>
      <p:sp>
        <p:nvSpPr>
          <p:cNvPr id="16387" name="Footer Placeholder 4">
            <a:extLst>
              <a:ext uri="{FF2B5EF4-FFF2-40B4-BE49-F238E27FC236}">
                <a16:creationId xmlns:a16="http://schemas.microsoft.com/office/drawing/2014/main" id="{777D9FC9-7F64-C30B-D468-B282A3A6D78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16388" name="Slide Number Placeholder 3">
            <a:extLst>
              <a:ext uri="{FF2B5EF4-FFF2-40B4-BE49-F238E27FC236}">
                <a16:creationId xmlns:a16="http://schemas.microsoft.com/office/drawing/2014/main" id="{16CB06F1-4BDB-4944-7519-0C458FD971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A08994D2-D306-4886-BEC4-B914EC00BC26}" type="slidenum">
              <a:rPr lang="en-US" altLang="en-US" sz="1600">
                <a:solidFill>
                  <a:srgbClr val="7B9899"/>
                </a:solidFill>
              </a:rPr>
              <a:pPr eaLnBrk="1" hangingPunct="1"/>
              <a:t>12</a:t>
            </a:fld>
            <a:endParaRPr lang="en-US" altLang="en-US" sz="1600">
              <a:solidFill>
                <a:srgbClr val="7B9899"/>
              </a:solidFill>
            </a:endParaRPr>
          </a:p>
        </p:txBody>
      </p:sp>
      <p:sp>
        <p:nvSpPr>
          <p:cNvPr id="5123" name="Rectangle 3">
            <a:extLst>
              <a:ext uri="{FF2B5EF4-FFF2-40B4-BE49-F238E27FC236}">
                <a16:creationId xmlns:a16="http://schemas.microsoft.com/office/drawing/2014/main" id="{A54F4528-D8C0-B4AB-82D6-BB9E4AFFAFC4}"/>
              </a:ext>
            </a:extLst>
          </p:cNvPr>
          <p:cNvSpPr>
            <a:spLocks noGrp="1" noChangeArrowheads="1"/>
          </p:cNvSpPr>
          <p:nvPr>
            <p:ph sz="quarter" idx="1"/>
          </p:nvPr>
        </p:nvSpPr>
        <p:spPr>
          <a:xfrm>
            <a:off x="619432" y="1527174"/>
            <a:ext cx="11012129" cy="4829175"/>
          </a:xfrm>
        </p:spPr>
        <p:txBody>
          <a:bodyPr>
            <a:normAutofit fontScale="70000" lnSpcReduction="20000"/>
          </a:bodyPr>
          <a:lstStyle/>
          <a:p>
            <a:pPr marL="0" indent="0" algn="ctr" eaLnBrk="1" hangingPunct="1">
              <a:lnSpc>
                <a:spcPct val="80000"/>
              </a:lnSpc>
              <a:buNone/>
            </a:pPr>
            <a:r>
              <a:rPr lang="en-US" altLang="en-US" sz="3300" i="1" dirty="0">
                <a:latin typeface="Times New Roman" panose="02020603050405020304" pitchFamily="18" charset="0"/>
                <a:ea typeface="ＭＳ Ｐゴシック" panose="020B0600070205080204" pitchFamily="34" charset="-128"/>
                <a:cs typeface="Times New Roman" panose="02020603050405020304" pitchFamily="18" charset="0"/>
              </a:rPr>
              <a:t>An </a:t>
            </a:r>
            <a:r>
              <a:rPr lang="en-US" altLang="en-US" sz="3300" i="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agent</a:t>
            </a:r>
            <a:r>
              <a:rPr lang="en-US" altLang="en-US" sz="3300" i="1" dirty="0">
                <a:latin typeface="Times New Roman" panose="02020603050405020304" pitchFamily="18" charset="0"/>
                <a:ea typeface="ＭＳ Ｐゴシック" panose="020B0600070205080204" pitchFamily="34" charset="-128"/>
                <a:cs typeface="Times New Roman" panose="02020603050405020304" pitchFamily="18" charset="0"/>
              </a:rPr>
              <a:t> is anything that can be viewed as </a:t>
            </a:r>
            <a:r>
              <a:rPr lang="en-US" altLang="en-US" sz="3300" i="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perceiving</a:t>
            </a:r>
            <a:r>
              <a:rPr lang="en-US" altLang="en-US" sz="3300" i="1" dirty="0">
                <a:latin typeface="Times New Roman" panose="02020603050405020304" pitchFamily="18" charset="0"/>
                <a:ea typeface="ＭＳ Ｐゴシック" panose="020B0600070205080204" pitchFamily="34" charset="-128"/>
                <a:cs typeface="Times New Roman" panose="02020603050405020304" pitchFamily="18" charset="0"/>
              </a:rPr>
              <a:t> its </a:t>
            </a:r>
            <a:r>
              <a:rPr lang="en-US" altLang="en-US" sz="3300" i="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environment</a:t>
            </a:r>
            <a:r>
              <a:rPr lang="en-US" altLang="en-US" sz="3300" i="1" dirty="0">
                <a:latin typeface="Times New Roman" panose="02020603050405020304" pitchFamily="18" charset="0"/>
                <a:ea typeface="ＭＳ Ｐゴシック" panose="020B0600070205080204" pitchFamily="34" charset="-128"/>
                <a:cs typeface="Times New Roman" panose="02020603050405020304" pitchFamily="18" charset="0"/>
              </a:rPr>
              <a:t> through </a:t>
            </a:r>
            <a:r>
              <a:rPr lang="en-US" altLang="en-US" sz="3300" i="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sensors</a:t>
            </a:r>
            <a:r>
              <a:rPr lang="en-US" altLang="en-US" sz="3300" i="1"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300" i="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acting</a:t>
            </a:r>
            <a:r>
              <a:rPr lang="en-US" altLang="en-US" sz="3300" i="1" dirty="0">
                <a:latin typeface="Times New Roman" panose="02020603050405020304" pitchFamily="18" charset="0"/>
                <a:ea typeface="ＭＳ Ｐゴシック" panose="020B0600070205080204" pitchFamily="34" charset="-128"/>
                <a:cs typeface="Times New Roman" panose="02020603050405020304" pitchFamily="18" charset="0"/>
              </a:rPr>
              <a:t> upon that environment through </a:t>
            </a:r>
            <a:r>
              <a:rPr lang="en-US" altLang="en-US" sz="3300" i="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actuators</a:t>
            </a:r>
          </a:p>
          <a:p>
            <a:pPr marL="0" indent="0" algn="ctr" eaLnBrk="1" hangingPunct="1">
              <a:lnSpc>
                <a:spcPct val="80000"/>
              </a:lnSpc>
              <a:buNone/>
            </a:pPr>
            <a:endParaRPr lang="en-US" altLang="en-US" sz="1100" i="1" dirty="0">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80000"/>
              </a:lnSpc>
              <a:buFont typeface="Arial" panose="020B0604020202020204" pitchFamily="34" charset="0"/>
              <a:buChar char="•"/>
            </a:pPr>
            <a:r>
              <a:rPr lang="en-US" altLang="en-US" dirty="0">
                <a:ea typeface="ＭＳ Ｐゴシック" panose="020B0600070205080204" pitchFamily="34" charset="-128"/>
              </a:rPr>
              <a:t>Percept Sequence</a:t>
            </a:r>
          </a:p>
          <a:p>
            <a:pPr eaLnBrk="1" hangingPunct="1">
              <a:lnSpc>
                <a:spcPct val="80000"/>
              </a:lnSpc>
              <a:buFont typeface="Arial" panose="020B0604020202020204" pitchFamily="34" charset="0"/>
              <a:buChar char="•"/>
            </a:pPr>
            <a:endParaRPr lang="en-US" altLang="en-US" sz="500" dirty="0">
              <a:ea typeface="ＭＳ Ｐゴシック" panose="020B0600070205080204" pitchFamily="34" charset="-128"/>
            </a:endParaRPr>
          </a:p>
          <a:p>
            <a:pPr eaLnBrk="1" hangingPunct="1">
              <a:lnSpc>
                <a:spcPct val="80000"/>
              </a:lnSpc>
              <a:buFont typeface="Arial" panose="020B0604020202020204" pitchFamily="34" charset="0"/>
              <a:buChar char="•"/>
            </a:pPr>
            <a:r>
              <a:rPr lang="en-US" altLang="en-US" dirty="0">
                <a:ea typeface="ＭＳ Ｐゴシック" panose="020B0600070205080204" pitchFamily="34" charset="-128"/>
              </a:rPr>
              <a:t>Human agent: </a:t>
            </a:r>
          </a:p>
          <a:p>
            <a:pPr lvl="1" eaLnBrk="1" hangingPunct="1">
              <a:lnSpc>
                <a:spcPct val="80000"/>
              </a:lnSpc>
              <a:buFont typeface="Arial" panose="020B0604020202020204" pitchFamily="34" charset="0"/>
              <a:buChar char="–"/>
            </a:pPr>
            <a:r>
              <a:rPr lang="en-US" altLang="en-US" dirty="0">
                <a:ea typeface="ＭＳ Ｐゴシック" panose="020B0600070205080204" pitchFamily="34" charset="-128"/>
              </a:rPr>
              <a:t>eyes, ears, and other organs for sensors; </a:t>
            </a:r>
          </a:p>
          <a:p>
            <a:pPr lvl="1" eaLnBrk="1" hangingPunct="1">
              <a:lnSpc>
                <a:spcPct val="80000"/>
              </a:lnSpc>
              <a:buFont typeface="Arial" panose="020B0604020202020204" pitchFamily="34" charset="0"/>
              <a:buChar char="–"/>
            </a:pPr>
            <a:r>
              <a:rPr lang="en-US" altLang="en-US" dirty="0">
                <a:ea typeface="ＭＳ Ｐゴシック" panose="020B0600070205080204" pitchFamily="34" charset="-128"/>
              </a:rPr>
              <a:t>hands, legs, mouth, and other body parts for actuators</a:t>
            </a:r>
          </a:p>
          <a:p>
            <a:pPr lvl="1" eaLnBrk="1" hangingPunct="1">
              <a:lnSpc>
                <a:spcPct val="80000"/>
              </a:lnSpc>
              <a:buFont typeface="Arial" panose="020B0604020202020204" pitchFamily="34" charset="0"/>
              <a:buChar char="–"/>
            </a:pPr>
            <a:endParaRPr lang="en-US" altLang="en-US" dirty="0">
              <a:ea typeface="ＭＳ Ｐゴシック" panose="020B0600070205080204" pitchFamily="34" charset="-128"/>
            </a:endParaRPr>
          </a:p>
          <a:p>
            <a:pPr eaLnBrk="1" hangingPunct="1">
              <a:lnSpc>
                <a:spcPct val="80000"/>
              </a:lnSpc>
              <a:buFont typeface="Arial" panose="020B0604020202020204" pitchFamily="34" charset="0"/>
              <a:buChar char="•"/>
            </a:pPr>
            <a:r>
              <a:rPr lang="en-US" altLang="en-US" dirty="0">
                <a:ea typeface="ＭＳ Ｐゴシック" panose="020B0600070205080204" pitchFamily="34" charset="-128"/>
              </a:rPr>
              <a:t>Robotic agent:</a:t>
            </a:r>
          </a:p>
          <a:p>
            <a:pPr lvl="1" eaLnBrk="1" hangingPunct="1">
              <a:lnSpc>
                <a:spcPct val="80000"/>
              </a:lnSpc>
              <a:buFont typeface="Arial" panose="020B0604020202020204" pitchFamily="34" charset="0"/>
              <a:buChar char="–"/>
            </a:pPr>
            <a:r>
              <a:rPr lang="en-US" altLang="en-US" dirty="0">
                <a:ea typeface="ＭＳ Ｐゴシック" panose="020B0600070205080204" pitchFamily="34" charset="-128"/>
              </a:rPr>
              <a:t>cameras and infrared range finders for sensors </a:t>
            </a:r>
          </a:p>
          <a:p>
            <a:pPr lvl="1" eaLnBrk="1" hangingPunct="1">
              <a:lnSpc>
                <a:spcPct val="80000"/>
              </a:lnSpc>
              <a:buFont typeface="Arial" panose="020B0604020202020204" pitchFamily="34" charset="0"/>
              <a:buChar char="–"/>
            </a:pPr>
            <a:r>
              <a:rPr lang="en-US" altLang="en-US" dirty="0">
                <a:ea typeface="ＭＳ Ｐゴシック" panose="020B0600070205080204" pitchFamily="34" charset="-128"/>
              </a:rPr>
              <a:t>various motors for actuators</a:t>
            </a:r>
          </a:p>
          <a:p>
            <a:pPr lvl="1" eaLnBrk="1" hangingPunct="1">
              <a:lnSpc>
                <a:spcPct val="80000"/>
              </a:lnSpc>
              <a:buFont typeface="Arial" panose="020B0604020202020204" pitchFamily="34" charset="0"/>
              <a:buChar char="–"/>
            </a:pPr>
            <a:endParaRPr lang="en-US" altLang="en-US" dirty="0">
              <a:ea typeface="ＭＳ Ｐゴシック" panose="020B0600070205080204" pitchFamily="34" charset="-128"/>
            </a:endParaRPr>
          </a:p>
          <a:p>
            <a:pPr>
              <a:lnSpc>
                <a:spcPct val="80000"/>
              </a:lnSpc>
            </a:pPr>
            <a:r>
              <a:rPr lang="en-US" altLang="en-US" dirty="0">
                <a:ea typeface="ＭＳ Ｐゴシック" panose="020B0600070205080204" pitchFamily="34" charset="-128"/>
              </a:rPr>
              <a:t>Physically Grounded Agents</a:t>
            </a:r>
          </a:p>
          <a:p>
            <a:pPr lvl="1">
              <a:lnSpc>
                <a:spcPct val="80000"/>
              </a:lnSpc>
            </a:pPr>
            <a:r>
              <a:rPr lang="en-US" altLang="en-US" dirty="0">
                <a:ea typeface="ＭＳ Ｐゴシック" panose="020B0600070205080204" pitchFamily="34" charset="-128"/>
              </a:rPr>
              <a:t>Intelligent Buildings, Autonomous aircraft</a:t>
            </a:r>
          </a:p>
          <a:p>
            <a:pPr lvl="1">
              <a:lnSpc>
                <a:spcPct val="80000"/>
              </a:lnSpc>
            </a:pPr>
            <a:endParaRPr lang="en-US" altLang="en-US" dirty="0">
              <a:ea typeface="ＭＳ Ｐゴシック" panose="020B0600070205080204" pitchFamily="34" charset="-128"/>
            </a:endParaRPr>
          </a:p>
          <a:p>
            <a:pPr>
              <a:lnSpc>
                <a:spcPct val="80000"/>
              </a:lnSpc>
            </a:pPr>
            <a:r>
              <a:rPr lang="en-US" altLang="en-US" dirty="0">
                <a:ea typeface="ＭＳ Ｐゴシック" panose="020B0600070205080204" pitchFamily="34" charset="-128"/>
              </a:rPr>
              <a:t>Softbots</a:t>
            </a:r>
          </a:p>
          <a:p>
            <a:pPr lvl="1">
              <a:lnSpc>
                <a:spcPct val="80000"/>
              </a:lnSpc>
            </a:pPr>
            <a:r>
              <a:rPr lang="en-US" altLang="en-US" dirty="0">
                <a:ea typeface="ＭＳ Ｐゴシック" panose="020B0600070205080204" pitchFamily="34" charset="-128"/>
              </a:rPr>
              <a:t>Expert systems</a:t>
            </a:r>
          </a:p>
          <a:p>
            <a:pPr lvl="1">
              <a:lnSpc>
                <a:spcPct val="80000"/>
              </a:lnSpc>
            </a:pPr>
            <a:r>
              <a:rPr lang="en-US" altLang="en-US" dirty="0">
                <a:ea typeface="ＭＳ Ｐゴシック" panose="020B0600070205080204" pitchFamily="34" charset="-128"/>
              </a:rPr>
              <a:t>IBM Watson</a:t>
            </a:r>
          </a:p>
        </p:txBody>
      </p:sp>
      <p:pic>
        <p:nvPicPr>
          <p:cNvPr id="2" name="Picture 4" descr="agent-environment">
            <a:extLst>
              <a:ext uri="{FF2B5EF4-FFF2-40B4-BE49-F238E27FC236}">
                <a16:creationId xmlns:a16="http://schemas.microsoft.com/office/drawing/2014/main" id="{83EC9305-8B39-2207-F78E-5CB9F953D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947" y="3618271"/>
            <a:ext cx="5313195" cy="239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animEffect transition="in" filter="blinds(horizontal)">
                                      <p:cBhvr>
                                        <p:cTn id="7" dur="500"/>
                                        <p:tgtEl>
                                          <p:spTgt spid="512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6" end="6"/>
                                            </p:txEl>
                                          </p:spTgt>
                                        </p:tgtEl>
                                        <p:attrNameLst>
                                          <p:attrName>style.visibility</p:attrName>
                                        </p:attrNameLst>
                                      </p:cBhvr>
                                      <p:to>
                                        <p:strVal val="visible"/>
                                      </p:to>
                                    </p:set>
                                    <p:animEffect transition="in" filter="blinds(horizontal)">
                                      <p:cBhvr>
                                        <p:cTn id="10" dur="500"/>
                                        <p:tgtEl>
                                          <p:spTgt spid="5123">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123">
                                            <p:txEl>
                                              <p:pRg st="9" end="9"/>
                                            </p:txEl>
                                          </p:spTgt>
                                        </p:tgtEl>
                                        <p:attrNameLst>
                                          <p:attrName>style.visibility</p:attrName>
                                        </p:attrNameLst>
                                      </p:cBhvr>
                                      <p:to>
                                        <p:strVal val="visible"/>
                                      </p:to>
                                    </p:set>
                                    <p:animEffect transition="in" filter="blinds(horizontal)">
                                      <p:cBhvr>
                                        <p:cTn id="15" dur="500"/>
                                        <p:tgtEl>
                                          <p:spTgt spid="5123">
                                            <p:txEl>
                                              <p:pRg st="9" end="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123">
                                            <p:txEl>
                                              <p:pRg st="10" end="10"/>
                                            </p:txEl>
                                          </p:spTgt>
                                        </p:tgtEl>
                                        <p:attrNameLst>
                                          <p:attrName>style.visibility</p:attrName>
                                        </p:attrNameLst>
                                      </p:cBhvr>
                                      <p:to>
                                        <p:strVal val="visible"/>
                                      </p:to>
                                    </p:set>
                                    <p:animEffect transition="in" filter="blinds(horizontal)">
                                      <p:cBhvr>
                                        <p:cTn id="18" dur="500"/>
                                        <p:tgtEl>
                                          <p:spTgt spid="5123">
                                            <p:txEl>
                                              <p:pRg st="10" end="1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123">
                                            <p:txEl>
                                              <p:pRg st="12" end="12"/>
                                            </p:txEl>
                                          </p:spTgt>
                                        </p:tgtEl>
                                        <p:attrNameLst>
                                          <p:attrName>style.visibility</p:attrName>
                                        </p:attrNameLst>
                                      </p:cBhvr>
                                      <p:to>
                                        <p:strVal val="visible"/>
                                      </p:to>
                                    </p:set>
                                    <p:animEffect transition="in" filter="blinds(horizontal)">
                                      <p:cBhvr>
                                        <p:cTn id="21" dur="500"/>
                                        <p:tgtEl>
                                          <p:spTgt spid="5123">
                                            <p:txEl>
                                              <p:pRg st="12" end="1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123">
                                            <p:txEl>
                                              <p:pRg st="13" end="13"/>
                                            </p:txEl>
                                          </p:spTgt>
                                        </p:tgtEl>
                                        <p:attrNameLst>
                                          <p:attrName>style.visibility</p:attrName>
                                        </p:attrNameLst>
                                      </p:cBhvr>
                                      <p:to>
                                        <p:strVal val="visible"/>
                                      </p:to>
                                    </p:set>
                                    <p:animEffect transition="in" filter="blinds(horizontal)">
                                      <p:cBhvr>
                                        <p:cTn id="24" dur="500"/>
                                        <p:tgtEl>
                                          <p:spTgt spid="5123">
                                            <p:txEl>
                                              <p:pRg st="13" end="1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123">
                                            <p:txEl>
                                              <p:pRg st="15" end="15"/>
                                            </p:txEl>
                                          </p:spTgt>
                                        </p:tgtEl>
                                        <p:attrNameLst>
                                          <p:attrName>style.visibility</p:attrName>
                                        </p:attrNameLst>
                                      </p:cBhvr>
                                      <p:to>
                                        <p:strVal val="visible"/>
                                      </p:to>
                                    </p:set>
                                    <p:animEffect transition="in" filter="blinds(horizontal)">
                                      <p:cBhvr>
                                        <p:cTn id="27" dur="500"/>
                                        <p:tgtEl>
                                          <p:spTgt spid="5123">
                                            <p:txEl>
                                              <p:pRg st="15" end="1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123">
                                            <p:txEl>
                                              <p:pRg st="16" end="16"/>
                                            </p:txEl>
                                          </p:spTgt>
                                        </p:tgtEl>
                                        <p:attrNameLst>
                                          <p:attrName>style.visibility</p:attrName>
                                        </p:attrNameLst>
                                      </p:cBhvr>
                                      <p:to>
                                        <p:strVal val="visible"/>
                                      </p:to>
                                    </p:set>
                                    <p:animEffect transition="in" filter="blinds(horizontal)">
                                      <p:cBhvr>
                                        <p:cTn id="30" dur="500"/>
                                        <p:tgtEl>
                                          <p:spTgt spid="5123">
                                            <p:txEl>
                                              <p:pRg st="16" end="1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123">
                                            <p:txEl>
                                              <p:pRg st="17" end="17"/>
                                            </p:txEl>
                                          </p:spTgt>
                                        </p:tgtEl>
                                        <p:attrNameLst>
                                          <p:attrName>style.visibility</p:attrName>
                                        </p:attrNameLst>
                                      </p:cBhvr>
                                      <p:to>
                                        <p:strVal val="visible"/>
                                      </p:to>
                                    </p:set>
                                    <p:animEffect transition="in" filter="blinds(horizontal)">
                                      <p:cBhvr>
                                        <p:cTn id="33" dur="500"/>
                                        <p:tgtEl>
                                          <p:spTgt spid="5123">
                                            <p:txEl>
                                              <p:pRg st="17" end="1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DE7CD01-ACEB-9FF7-9582-750AB31D6874}"/>
              </a:ext>
            </a:extLst>
          </p:cNvPr>
          <p:cNvSpPr>
            <a:spLocks noGrp="1" noChangeArrowheads="1"/>
          </p:cNvSpPr>
          <p:nvPr>
            <p:ph type="title"/>
          </p:nvPr>
        </p:nvSpPr>
        <p:spPr>
          <a:xfrm>
            <a:off x="1905000" y="0"/>
            <a:ext cx="8229600" cy="1143000"/>
          </a:xfrm>
        </p:spPr>
        <p:txBody>
          <a:bodyPr/>
          <a:lstStyle/>
          <a:p>
            <a:pPr eaLnBrk="1" hangingPunct="1"/>
            <a:r>
              <a:rPr lang="en-US" altLang="en-US">
                <a:solidFill>
                  <a:srgbClr val="7B9899"/>
                </a:solidFill>
                <a:ea typeface="ＭＳ Ｐゴシック" panose="020B0600070205080204" pitchFamily="34" charset="-128"/>
              </a:rPr>
              <a:t>Agents and environments</a:t>
            </a:r>
          </a:p>
        </p:txBody>
      </p:sp>
      <p:sp>
        <p:nvSpPr>
          <p:cNvPr id="17411" name="Footer Placeholder 5">
            <a:extLst>
              <a:ext uri="{FF2B5EF4-FFF2-40B4-BE49-F238E27FC236}">
                <a16:creationId xmlns:a16="http://schemas.microsoft.com/office/drawing/2014/main" id="{B6F28AB4-3216-9CF0-BA00-91A05EB63C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17412" name="Slide Number Placeholder 4">
            <a:extLst>
              <a:ext uri="{FF2B5EF4-FFF2-40B4-BE49-F238E27FC236}">
                <a16:creationId xmlns:a16="http://schemas.microsoft.com/office/drawing/2014/main" id="{1CBA51DE-52BE-91B7-EA74-2802B48DA3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8419411-3B9E-422C-886B-7444A54C99D8}" type="slidenum">
              <a:rPr lang="en-US" altLang="en-US" sz="1600">
                <a:solidFill>
                  <a:srgbClr val="7B9899"/>
                </a:solidFill>
              </a:rPr>
              <a:pPr eaLnBrk="1" hangingPunct="1"/>
              <a:t>13</a:t>
            </a:fld>
            <a:endParaRPr lang="en-US" altLang="en-US" sz="1600">
              <a:solidFill>
                <a:srgbClr val="7B9899"/>
              </a:solidFill>
            </a:endParaRPr>
          </a:p>
        </p:txBody>
      </p:sp>
      <p:sp>
        <p:nvSpPr>
          <p:cNvPr id="6147" name="Rectangle 3">
            <a:extLst>
              <a:ext uri="{FF2B5EF4-FFF2-40B4-BE49-F238E27FC236}">
                <a16:creationId xmlns:a16="http://schemas.microsoft.com/office/drawing/2014/main" id="{823A5DE8-05C9-3FAA-7806-A3E6743E835E}"/>
              </a:ext>
            </a:extLst>
          </p:cNvPr>
          <p:cNvSpPr>
            <a:spLocks noGrp="1" noChangeArrowheads="1"/>
          </p:cNvSpPr>
          <p:nvPr>
            <p:ph sz="quarter" idx="1"/>
          </p:nvPr>
        </p:nvSpPr>
        <p:spPr>
          <a:xfrm>
            <a:off x="757084" y="2772696"/>
            <a:ext cx="10992464" cy="3856703"/>
          </a:xfrm>
        </p:spPr>
        <p:txBody>
          <a:bodyPr>
            <a:normAutofit/>
          </a:bodyPr>
          <a:lstStyle/>
          <a:p>
            <a:pPr eaLnBrk="1" hangingPunct="1">
              <a:lnSpc>
                <a:spcPct val="90000"/>
              </a:lnSpc>
              <a:buFont typeface="Arial" panose="020B0604020202020204" pitchFamily="34" charset="0"/>
              <a:buChar char="•"/>
            </a:pPr>
            <a:r>
              <a:rPr lang="en-US" altLang="en-US" sz="2600" dirty="0">
                <a:ea typeface="ＭＳ Ｐゴシック" panose="020B0600070205080204" pitchFamily="34" charset="-128"/>
              </a:rPr>
              <a:t>The </a:t>
            </a:r>
            <a:r>
              <a:rPr lang="en-US" altLang="en-US" sz="2600" dirty="0">
                <a:solidFill>
                  <a:srgbClr val="FF0000"/>
                </a:solidFill>
                <a:ea typeface="ＭＳ Ｐゴシック" panose="020B0600070205080204" pitchFamily="34" charset="-128"/>
              </a:rPr>
              <a:t>agent</a:t>
            </a:r>
            <a:r>
              <a:rPr lang="en-US" altLang="en-US" sz="2600" dirty="0">
                <a:ea typeface="ＭＳ Ｐゴシック" panose="020B0600070205080204" pitchFamily="34" charset="-128"/>
              </a:rPr>
              <a:t> </a:t>
            </a:r>
            <a:r>
              <a:rPr lang="en-US" altLang="en-US" sz="2600" dirty="0">
                <a:solidFill>
                  <a:srgbClr val="FF0000"/>
                </a:solidFill>
                <a:ea typeface="ＭＳ Ｐゴシック" panose="020B0600070205080204" pitchFamily="34" charset="-128"/>
              </a:rPr>
              <a:t>function</a:t>
            </a:r>
            <a:r>
              <a:rPr lang="en-US" altLang="en-US" sz="2600" dirty="0">
                <a:ea typeface="ＭＳ Ｐゴシック" panose="020B0600070205080204" pitchFamily="34" charset="-128"/>
              </a:rPr>
              <a:t> maps from percept histories to actions:</a:t>
            </a:r>
          </a:p>
          <a:p>
            <a:pPr algn="ctr" eaLnBrk="1" hangingPunct="1">
              <a:lnSpc>
                <a:spcPct val="90000"/>
              </a:lnSpc>
              <a:buFontTx/>
              <a:buNone/>
            </a:pPr>
            <a:r>
              <a:rPr lang="en-US" altLang="en-US" sz="2600" dirty="0">
                <a:ea typeface="ＭＳ Ｐゴシック" panose="020B0600070205080204" pitchFamily="34" charset="-128"/>
              </a:rPr>
              <a:t>[</a:t>
            </a:r>
            <a:r>
              <a:rPr lang="en-US" altLang="en-US" sz="2600" i="1" dirty="0">
                <a:ea typeface="ＭＳ Ｐゴシック" panose="020B0600070205080204" pitchFamily="34" charset="-128"/>
              </a:rPr>
              <a:t>f</a:t>
            </a:r>
            <a:r>
              <a:rPr lang="en-US" altLang="en-US" sz="2600" dirty="0">
                <a:ea typeface="ＭＳ Ｐゴシック" panose="020B0600070205080204" pitchFamily="34" charset="-128"/>
              </a:rPr>
              <a:t>: </a:t>
            </a:r>
            <a:r>
              <a:rPr lang="en-US" altLang="en-US" sz="2600" dirty="0">
                <a:latin typeface="Monotype Corsiva" panose="03010101010201010101" pitchFamily="66" charset="0"/>
                <a:ea typeface="ＭＳ Ｐゴシック" panose="020B0600070205080204" pitchFamily="34" charset="-128"/>
              </a:rPr>
              <a:t>P*</a:t>
            </a:r>
            <a:r>
              <a:rPr lang="en-US" altLang="en-US" sz="2600" dirty="0">
                <a:ea typeface="ＭＳ Ｐゴシック" panose="020B0600070205080204" pitchFamily="34" charset="-128"/>
              </a:rPr>
              <a:t> </a:t>
            </a:r>
            <a:r>
              <a:rPr lang="en-US" altLang="en-US" sz="2600" dirty="0">
                <a:ea typeface="ＭＳ Ｐゴシック" panose="020B0600070205080204" pitchFamily="34" charset="-128"/>
                <a:sym typeface="Wingdings" panose="05000000000000000000" pitchFamily="2" charset="2"/>
              </a:rPr>
              <a:t> </a:t>
            </a:r>
            <a:r>
              <a:rPr lang="en-US" altLang="en-US" sz="2600" dirty="0">
                <a:latin typeface="Monotype Corsiva" panose="03010101010201010101" pitchFamily="66" charset="0"/>
                <a:ea typeface="ＭＳ Ｐゴシック" panose="020B0600070205080204" pitchFamily="34" charset="-128"/>
              </a:rPr>
              <a:t>A</a:t>
            </a:r>
            <a:r>
              <a:rPr lang="en-US" altLang="en-US" sz="2600" dirty="0">
                <a:ea typeface="ＭＳ Ｐゴシック" panose="020B0600070205080204" pitchFamily="34" charset="-128"/>
              </a:rPr>
              <a:t>]</a:t>
            </a:r>
          </a:p>
          <a:p>
            <a:pPr eaLnBrk="1" hangingPunct="1">
              <a:lnSpc>
                <a:spcPct val="90000"/>
              </a:lnSpc>
              <a:buFont typeface="Arial" panose="020B0604020202020204" pitchFamily="34" charset="0"/>
              <a:buChar char="•"/>
            </a:pPr>
            <a:r>
              <a:rPr lang="en-US" altLang="en-US" sz="2600" dirty="0">
                <a:ea typeface="ＭＳ Ｐゴシック" panose="020B0600070205080204" pitchFamily="34" charset="-128"/>
              </a:rPr>
              <a:t>The </a:t>
            </a:r>
            <a:r>
              <a:rPr lang="en-US" altLang="en-US" sz="2600" dirty="0">
                <a:solidFill>
                  <a:srgbClr val="FF0000"/>
                </a:solidFill>
                <a:ea typeface="ＭＳ Ｐゴシック" panose="020B0600070205080204" pitchFamily="34" charset="-128"/>
              </a:rPr>
              <a:t>agent</a:t>
            </a:r>
            <a:r>
              <a:rPr lang="en-US" altLang="en-US" sz="2600" dirty="0">
                <a:ea typeface="ＭＳ Ｐゴシック" panose="020B0600070205080204" pitchFamily="34" charset="-128"/>
              </a:rPr>
              <a:t> </a:t>
            </a:r>
            <a:r>
              <a:rPr lang="en-US" altLang="en-US" sz="2600" dirty="0">
                <a:solidFill>
                  <a:srgbClr val="FF0000"/>
                </a:solidFill>
                <a:ea typeface="ＭＳ Ｐゴシック" panose="020B0600070205080204" pitchFamily="34" charset="-128"/>
              </a:rPr>
              <a:t>program</a:t>
            </a:r>
            <a:r>
              <a:rPr lang="en-US" altLang="en-US" sz="2600" dirty="0">
                <a:ea typeface="ＭＳ Ｐゴシック" panose="020B0600070205080204" pitchFamily="34" charset="-128"/>
              </a:rPr>
              <a:t> runs on the physical </a:t>
            </a:r>
            <a:r>
              <a:rPr lang="en-US" altLang="en-US" sz="2600" dirty="0">
                <a:solidFill>
                  <a:srgbClr val="FF0000"/>
                </a:solidFill>
                <a:ea typeface="ＭＳ Ｐゴシック" panose="020B0600070205080204" pitchFamily="34" charset="-128"/>
              </a:rPr>
              <a:t>architecture</a:t>
            </a:r>
            <a:r>
              <a:rPr lang="en-US" altLang="en-US" sz="2600" dirty="0">
                <a:ea typeface="ＭＳ Ｐゴシック" panose="020B0600070205080204" pitchFamily="34" charset="-128"/>
              </a:rPr>
              <a:t> to produce </a:t>
            </a:r>
            <a:r>
              <a:rPr lang="en-US" altLang="en-US" sz="2600" i="1" dirty="0">
                <a:ea typeface="ＭＳ Ｐゴシック" panose="020B0600070205080204" pitchFamily="34" charset="-128"/>
              </a:rPr>
              <a:t>f</a:t>
            </a:r>
          </a:p>
          <a:p>
            <a:r>
              <a:rPr lang="en-GB" dirty="0"/>
              <a:t>The agent function is an abstract mathematical description</a:t>
            </a:r>
          </a:p>
          <a:p>
            <a:r>
              <a:rPr lang="en-GB" dirty="0"/>
              <a:t>The agent program is a concrete implementation, running </a:t>
            </a:r>
            <a:r>
              <a:rPr lang="en-US" dirty="0"/>
              <a:t>within some physical system.</a:t>
            </a:r>
          </a:p>
          <a:p>
            <a:pPr eaLnBrk="1" hangingPunct="1">
              <a:lnSpc>
                <a:spcPct val="90000"/>
              </a:lnSpc>
              <a:buFont typeface="Arial" panose="020B0604020202020204" pitchFamily="34" charset="0"/>
              <a:buChar char="•"/>
            </a:pPr>
            <a:r>
              <a:rPr lang="en-US" altLang="en-US" sz="2600" dirty="0">
                <a:ea typeface="ＭＳ Ｐゴシック" panose="020B0600070205080204" pitchFamily="34" charset="-128"/>
              </a:rPr>
              <a:t>agent = architecture + program</a:t>
            </a:r>
          </a:p>
        </p:txBody>
      </p:sp>
      <p:pic>
        <p:nvPicPr>
          <p:cNvPr id="2" name="Picture 4" descr="agent-environment">
            <a:extLst>
              <a:ext uri="{FF2B5EF4-FFF2-40B4-BE49-F238E27FC236}">
                <a16:creationId xmlns:a16="http://schemas.microsoft.com/office/drawing/2014/main" id="{C06A8486-81F6-7352-85C4-ADCAD8680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103" y="983226"/>
            <a:ext cx="37338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2F89D95-9954-A934-980B-C65F2ACD8C26}"/>
              </a:ext>
            </a:extLst>
          </p:cNvPr>
          <p:cNvSpPr>
            <a:spLocks noGrp="1" noChangeArrowheads="1"/>
          </p:cNvSpPr>
          <p:nvPr>
            <p:ph type="title"/>
          </p:nvPr>
        </p:nvSpPr>
        <p:spPr>
          <a:xfrm>
            <a:off x="1981200" y="0"/>
            <a:ext cx="8229600" cy="1143000"/>
          </a:xfrm>
        </p:spPr>
        <p:txBody>
          <a:bodyPr/>
          <a:lstStyle/>
          <a:p>
            <a:pPr eaLnBrk="1" hangingPunct="1"/>
            <a:r>
              <a:rPr lang="en-US" altLang="en-US">
                <a:solidFill>
                  <a:srgbClr val="7B9899"/>
                </a:solidFill>
                <a:ea typeface="ＭＳ Ｐゴシック" panose="020B0600070205080204" pitchFamily="34" charset="-128"/>
              </a:rPr>
              <a:t>Vacuum-cleaner world</a:t>
            </a:r>
          </a:p>
        </p:txBody>
      </p:sp>
      <p:sp>
        <p:nvSpPr>
          <p:cNvPr id="19459" name="Footer Placeholder 6">
            <a:extLst>
              <a:ext uri="{FF2B5EF4-FFF2-40B4-BE49-F238E27FC236}">
                <a16:creationId xmlns:a16="http://schemas.microsoft.com/office/drawing/2014/main" id="{CBF165E0-AD59-701D-52FD-16CAF50C68B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19460" name="Slide Number Placeholder 5">
            <a:extLst>
              <a:ext uri="{FF2B5EF4-FFF2-40B4-BE49-F238E27FC236}">
                <a16:creationId xmlns:a16="http://schemas.microsoft.com/office/drawing/2014/main" id="{09CF299F-FBEC-5F92-8D8C-70A0DF5872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0889365F-D078-4A4C-BBAD-144EB2F8BBF0}" type="slidenum">
              <a:rPr lang="en-US" altLang="en-US" sz="1600">
                <a:solidFill>
                  <a:srgbClr val="7B9899"/>
                </a:solidFill>
              </a:rPr>
              <a:pPr eaLnBrk="1" hangingPunct="1"/>
              <a:t>14</a:t>
            </a:fld>
            <a:endParaRPr lang="en-US" altLang="en-US" sz="1600">
              <a:solidFill>
                <a:srgbClr val="7B9899"/>
              </a:solidFill>
            </a:endParaRPr>
          </a:p>
        </p:txBody>
      </p:sp>
      <p:sp>
        <p:nvSpPr>
          <p:cNvPr id="7171" name="Rectangle 3">
            <a:extLst>
              <a:ext uri="{FF2B5EF4-FFF2-40B4-BE49-F238E27FC236}">
                <a16:creationId xmlns:a16="http://schemas.microsoft.com/office/drawing/2014/main" id="{35F51873-7C1D-5DFD-4B9B-FF4B940BBA31}"/>
              </a:ext>
            </a:extLst>
          </p:cNvPr>
          <p:cNvSpPr>
            <a:spLocks noGrp="1" noChangeArrowheads="1"/>
          </p:cNvSpPr>
          <p:nvPr>
            <p:ph sz="quarter" idx="1"/>
          </p:nvPr>
        </p:nvSpPr>
        <p:spPr>
          <a:xfrm>
            <a:off x="838200" y="1827213"/>
            <a:ext cx="8229600" cy="4525963"/>
          </a:xfrm>
        </p:spPr>
        <p:txBody>
          <a:bodyPr/>
          <a:lstStyle/>
          <a:p>
            <a:pPr eaLnBrk="1" hangingPunct="1"/>
            <a:endParaRPr lang="en-US" altLang="en-US" dirty="0">
              <a:ea typeface="ＭＳ Ｐゴシック" panose="020B0600070205080204" pitchFamily="34" charset="-128"/>
            </a:endParaRPr>
          </a:p>
          <a:p>
            <a:pPr eaLnBrk="1" hangingPunct="1"/>
            <a:r>
              <a:rPr lang="en-US" altLang="en-US" sz="2400" dirty="0">
                <a:ea typeface="ＭＳ Ｐゴシック" panose="020B0600070205080204" pitchFamily="34" charset="-128"/>
              </a:rPr>
              <a:t>Percepts: location and contents, e.g., [</a:t>
            </a:r>
            <a:r>
              <a:rPr lang="en-US" altLang="en-US" sz="2400" dirty="0" err="1">
                <a:ea typeface="ＭＳ Ｐゴシック" panose="020B0600070205080204" pitchFamily="34" charset="-128"/>
              </a:rPr>
              <a:t>A,Dirty</a:t>
            </a:r>
            <a:r>
              <a:rPr lang="en-US" altLang="en-US" sz="2400" dirty="0">
                <a:ea typeface="ＭＳ Ｐゴシック" panose="020B0600070205080204" pitchFamily="34" charset="-128"/>
              </a:rPr>
              <a:t>]</a:t>
            </a:r>
          </a:p>
          <a:p>
            <a:pPr eaLnBrk="1" hangingPunct="1"/>
            <a:r>
              <a:rPr lang="en-US" altLang="en-US" sz="2400" dirty="0">
                <a:ea typeface="ＭＳ Ｐゴシック" panose="020B0600070205080204" pitchFamily="34" charset="-128"/>
              </a:rPr>
              <a:t>Actions: </a:t>
            </a:r>
            <a:r>
              <a:rPr lang="en-US" altLang="en-US" sz="2400" i="1" dirty="0">
                <a:ea typeface="ＭＳ Ｐゴシック" panose="020B0600070205080204" pitchFamily="34" charset="-128"/>
              </a:rPr>
              <a:t>Left</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Right</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Suck</a:t>
            </a:r>
            <a:r>
              <a:rPr lang="en-US" altLang="en-US" sz="2400" dirty="0">
                <a:ea typeface="ＭＳ Ｐゴシック" panose="020B0600070205080204" pitchFamily="34" charset="-128"/>
              </a:rPr>
              <a:t>, </a:t>
            </a:r>
            <a:r>
              <a:rPr lang="en-US" altLang="en-US" sz="2400" i="1" dirty="0" err="1">
                <a:ea typeface="ＭＳ Ｐゴシック" panose="020B0600070205080204" pitchFamily="34" charset="-128"/>
              </a:rPr>
              <a:t>NoOp</a:t>
            </a:r>
            <a:endParaRPr lang="en-US" altLang="en-US" sz="2400" i="1" dirty="0">
              <a:ea typeface="ＭＳ Ｐゴシック" panose="020B0600070205080204" pitchFamily="34" charset="-128"/>
            </a:endParaRPr>
          </a:p>
          <a:p>
            <a:pPr eaLnBrk="1" hangingPunct="1"/>
            <a:r>
              <a:rPr lang="en-US" altLang="en-US" sz="2400" i="1" dirty="0">
                <a:ea typeface="ＭＳ Ｐゴシック" panose="020B0600070205080204" pitchFamily="34" charset="-128"/>
              </a:rPr>
              <a:t>Agent’s function </a:t>
            </a:r>
            <a:r>
              <a:rPr lang="en-US" altLang="en-US" sz="2400" i="1" dirty="0">
                <a:ea typeface="ＭＳ Ｐゴシック" panose="020B0600070205080204" pitchFamily="34" charset="-128"/>
                <a:sym typeface="Wingdings" panose="05000000000000000000" pitchFamily="2" charset="2"/>
              </a:rPr>
              <a:t> look-up </a:t>
            </a:r>
            <a:r>
              <a:rPr lang="en-US" altLang="en-US" sz="2400" i="1" dirty="0">
                <a:ea typeface="ＭＳ Ｐゴシック" panose="020B0600070205080204" pitchFamily="34" charset="-128"/>
              </a:rPr>
              <a:t>table</a:t>
            </a:r>
          </a:p>
          <a:p>
            <a:pPr lvl="1" eaLnBrk="1" hangingPunct="1"/>
            <a:r>
              <a:rPr lang="en-US" altLang="en-US" sz="2000" i="1" dirty="0">
                <a:ea typeface="ＭＳ Ｐゴシック" panose="020B0600070205080204" pitchFamily="34" charset="-128"/>
              </a:rPr>
              <a:t>For many agents this is a very large table</a:t>
            </a:r>
            <a:endParaRPr lang="en-US" altLang="en-US" sz="2000" dirty="0">
              <a:ea typeface="ＭＳ Ｐゴシック" panose="020B0600070205080204" pitchFamily="34" charset="-128"/>
            </a:endParaRPr>
          </a:p>
        </p:txBody>
      </p:sp>
      <p:pic>
        <p:nvPicPr>
          <p:cNvPr id="7172" name="Picture 4" descr="vacuum2-environment">
            <a:extLst>
              <a:ext uri="{FF2B5EF4-FFF2-40B4-BE49-F238E27FC236}">
                <a16:creationId xmlns:a16="http://schemas.microsoft.com/office/drawing/2014/main" id="{46699E7C-8D80-31F7-46F0-EB62B10D5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46212"/>
            <a:ext cx="1847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7B5BDFC4-4811-91BD-6E7D-75BB0CBAF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113212"/>
            <a:ext cx="673735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512FF27-0A51-6BA9-DB62-549DF3A9DDFD}"/>
              </a:ext>
            </a:extLst>
          </p:cNvPr>
          <p:cNvPicPr>
            <a:picLocks noChangeAspect="1"/>
          </p:cNvPicPr>
          <p:nvPr/>
        </p:nvPicPr>
        <p:blipFill>
          <a:blip r:embed="rId5"/>
          <a:stretch>
            <a:fillRect/>
          </a:stretch>
        </p:blipFill>
        <p:spPr>
          <a:xfrm>
            <a:off x="6396242" y="2801938"/>
            <a:ext cx="5323809" cy="9814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C9BD314-BC1F-8F3B-39A5-5B984E251F7A}"/>
              </a:ext>
            </a:extLst>
          </p:cNvPr>
          <p:cNvSpPr>
            <a:spLocks noGrp="1" noChangeArrowheads="1"/>
          </p:cNvSpPr>
          <p:nvPr>
            <p:ph type="title"/>
          </p:nvPr>
        </p:nvSpPr>
        <p:spPr/>
        <p:txBody>
          <a:bodyPr/>
          <a:lstStyle/>
          <a:p>
            <a:pPr eaLnBrk="1" hangingPunct="1"/>
            <a:r>
              <a:rPr lang="en-US" altLang="en-US">
                <a:solidFill>
                  <a:srgbClr val="7B9899"/>
                </a:solidFill>
                <a:ea typeface="ＭＳ Ｐゴシック" panose="020B0600070205080204" pitchFamily="34" charset="-128"/>
              </a:rPr>
              <a:t>Rational agents</a:t>
            </a:r>
          </a:p>
        </p:txBody>
      </p:sp>
      <p:sp>
        <p:nvSpPr>
          <p:cNvPr id="21508" name="Slide Number Placeholder 3">
            <a:extLst>
              <a:ext uri="{FF2B5EF4-FFF2-40B4-BE49-F238E27FC236}">
                <a16:creationId xmlns:a16="http://schemas.microsoft.com/office/drawing/2014/main" id="{53C24912-5EAA-134A-3935-28D44E291A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41CDF7D-9EA0-4D39-BA1A-56FDBE9E3622}" type="slidenum">
              <a:rPr lang="en-US" altLang="en-US" sz="1600">
                <a:solidFill>
                  <a:srgbClr val="7B9899"/>
                </a:solidFill>
              </a:rPr>
              <a:pPr eaLnBrk="1" hangingPunct="1"/>
              <a:t>15</a:t>
            </a:fld>
            <a:endParaRPr lang="en-US" altLang="en-US" sz="1600" dirty="0">
              <a:solidFill>
                <a:srgbClr val="7B9899"/>
              </a:solidFill>
            </a:endParaRPr>
          </a:p>
        </p:txBody>
      </p:sp>
      <p:sp>
        <p:nvSpPr>
          <p:cNvPr id="10243" name="Rectangle 3">
            <a:extLst>
              <a:ext uri="{FF2B5EF4-FFF2-40B4-BE49-F238E27FC236}">
                <a16:creationId xmlns:a16="http://schemas.microsoft.com/office/drawing/2014/main" id="{7ED7358E-C737-7D94-0087-9E1248D7F468}"/>
              </a:ext>
            </a:extLst>
          </p:cNvPr>
          <p:cNvSpPr>
            <a:spLocks noGrp="1" noChangeArrowheads="1"/>
          </p:cNvSpPr>
          <p:nvPr>
            <p:ph sz="quarter" idx="1"/>
          </p:nvPr>
        </p:nvSpPr>
        <p:spPr>
          <a:xfrm>
            <a:off x="838200" y="1527175"/>
            <a:ext cx="9491663" cy="4572000"/>
          </a:xfrm>
        </p:spPr>
        <p:txBody>
          <a:bodyPr/>
          <a:lstStyle/>
          <a:p>
            <a:pPr eaLnBrk="1" hangingPunct="1">
              <a:lnSpc>
                <a:spcPct val="90000"/>
              </a:lnSpc>
              <a:buFont typeface="Arial" panose="020B0604020202020204" pitchFamily="34" charset="0"/>
              <a:buChar char="•"/>
            </a:pPr>
            <a:r>
              <a:rPr lang="en-US" altLang="en-US" sz="2500" dirty="0">
                <a:solidFill>
                  <a:srgbClr val="FF0000"/>
                </a:solidFill>
                <a:ea typeface="ＭＳ Ｐゴシック" panose="020B0600070205080204" pitchFamily="34" charset="-128"/>
              </a:rPr>
              <a:t>Rationality</a:t>
            </a:r>
          </a:p>
          <a:p>
            <a:pPr lvl="1">
              <a:buFont typeface="Arial" panose="020B0604020202020204" pitchFamily="34" charset="0"/>
              <a:buChar char="–"/>
            </a:pPr>
            <a:r>
              <a:rPr lang="en-GB" altLang="en-US" sz="2000" dirty="0">
                <a:ea typeface="ＭＳ Ｐゴシック" panose="020B0600070205080204" pitchFamily="34" charset="-128"/>
              </a:rPr>
              <a:t>The performance measure that defines the criterion of success.</a:t>
            </a:r>
          </a:p>
          <a:p>
            <a:pPr lvl="1">
              <a:buFont typeface="Arial" panose="020B0604020202020204" pitchFamily="34" charset="0"/>
              <a:buChar char="–"/>
            </a:pPr>
            <a:r>
              <a:rPr lang="en-GB" altLang="en-US" sz="2000" dirty="0">
                <a:ea typeface="ＭＳ Ｐゴシック" panose="020B0600070205080204" pitchFamily="34" charset="-128"/>
              </a:rPr>
              <a:t>The agent’s prior knowledge of the environment.</a:t>
            </a:r>
          </a:p>
          <a:p>
            <a:pPr lvl="1">
              <a:buFont typeface="Arial" panose="020B0604020202020204" pitchFamily="34" charset="0"/>
              <a:buChar char="–"/>
            </a:pPr>
            <a:r>
              <a:rPr lang="en-GB" altLang="en-US" sz="2000" dirty="0">
                <a:ea typeface="ＭＳ Ｐゴシック" panose="020B0600070205080204" pitchFamily="34" charset="-128"/>
              </a:rPr>
              <a:t>The actions that the agent can perform.</a:t>
            </a:r>
          </a:p>
          <a:p>
            <a:pPr lvl="1">
              <a:buFont typeface="Arial" panose="020B0604020202020204" pitchFamily="34" charset="0"/>
              <a:buChar char="–"/>
            </a:pPr>
            <a:r>
              <a:rPr lang="en-GB" altLang="en-US" sz="2000" dirty="0">
                <a:ea typeface="ＭＳ Ｐゴシック" panose="020B0600070205080204" pitchFamily="34" charset="-128"/>
              </a:rPr>
              <a:t>The agent’s percept sequence to date.</a:t>
            </a:r>
            <a:endParaRPr lang="en-US" altLang="en-US" sz="2000" dirty="0">
              <a:ea typeface="ＭＳ Ｐゴシック"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C688-CD2A-AE45-DB05-1E1515C928DF}"/>
              </a:ext>
            </a:extLst>
          </p:cNvPr>
          <p:cNvSpPr>
            <a:spLocks noGrp="1"/>
          </p:cNvSpPr>
          <p:nvPr>
            <p:ph type="title"/>
          </p:nvPr>
        </p:nvSpPr>
        <p:spPr/>
        <p:txBody>
          <a:bodyPr/>
          <a:lstStyle/>
          <a:p>
            <a:pPr algn="ctr"/>
            <a:r>
              <a:rPr lang="en-IN" sz="4400" b="1" i="0" u="none" strike="noStrike" baseline="0" dirty="0">
                <a:latin typeface="Times-Roman"/>
              </a:rPr>
              <a:t>Ideal Rational agent:</a:t>
            </a:r>
            <a:endParaRPr lang="en-US" dirty="0"/>
          </a:p>
        </p:txBody>
      </p:sp>
      <p:sp>
        <p:nvSpPr>
          <p:cNvPr id="3" name="Content Placeholder 2">
            <a:extLst>
              <a:ext uri="{FF2B5EF4-FFF2-40B4-BE49-F238E27FC236}">
                <a16:creationId xmlns:a16="http://schemas.microsoft.com/office/drawing/2014/main" id="{A86DB26D-251D-76C6-5011-A16DF07F79DF}"/>
              </a:ext>
            </a:extLst>
          </p:cNvPr>
          <p:cNvSpPr>
            <a:spLocks noGrp="1"/>
          </p:cNvSpPr>
          <p:nvPr>
            <p:ph idx="1"/>
          </p:nvPr>
        </p:nvSpPr>
        <p:spPr>
          <a:xfrm>
            <a:off x="304800" y="1825625"/>
            <a:ext cx="11503742" cy="4667250"/>
          </a:xfrm>
        </p:spPr>
        <p:txBody>
          <a:bodyPr/>
          <a:lstStyle/>
          <a:p>
            <a:pPr marL="0" indent="0" algn="ctr">
              <a:buNone/>
            </a:pPr>
            <a:r>
              <a:rPr lang="en-IN" sz="2800" i="1" dirty="0">
                <a:latin typeface="Times-Roman"/>
              </a:rPr>
              <a:t>For each possible percept sequence, does whatever action is expected to maximize its performance measure on the basis of evidence so far and built in knowledge</a:t>
            </a:r>
          </a:p>
          <a:p>
            <a:r>
              <a:rPr lang="en-IN" sz="2800" dirty="0">
                <a:latin typeface="Times-Roman"/>
              </a:rPr>
              <a:t>Ideal rational agent need not to be omniscience(need not to know everything about future) but able to learn and exhibits sufficient autonomy</a:t>
            </a:r>
          </a:p>
          <a:p>
            <a:r>
              <a:rPr lang="en-IN" sz="2800" dirty="0">
                <a:latin typeface="Times-Roman"/>
              </a:rPr>
              <a:t>Acting in order to obtain information</a:t>
            </a:r>
          </a:p>
          <a:p>
            <a:r>
              <a:rPr lang="en-US" b="1" dirty="0">
                <a:solidFill>
                  <a:srgbClr val="FF0000"/>
                </a:solidFill>
              </a:rPr>
              <a:t>Bounded Rationality</a:t>
            </a:r>
          </a:p>
          <a:p>
            <a:pPr lvl="1"/>
            <a:r>
              <a:rPr lang="en-US" dirty="0"/>
              <a:t>Given our state of knowledge</a:t>
            </a:r>
          </a:p>
          <a:p>
            <a:pPr lvl="1"/>
            <a:r>
              <a:rPr lang="en-US" dirty="0"/>
              <a:t>Chose an optimal action</a:t>
            </a:r>
          </a:p>
          <a:p>
            <a:pPr lvl="1"/>
            <a:r>
              <a:rPr lang="en-US" dirty="0"/>
              <a:t>Given limited computational resource</a:t>
            </a:r>
          </a:p>
        </p:txBody>
      </p:sp>
    </p:spTree>
    <p:extLst>
      <p:ext uri="{BB962C8B-B14F-4D97-AF65-F5344CB8AC3E}">
        <p14:creationId xmlns:p14="http://schemas.microsoft.com/office/powerpoint/2010/main" val="183385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C9BD314-BC1F-8F3B-39A5-5B984E251F7A}"/>
              </a:ext>
            </a:extLst>
          </p:cNvPr>
          <p:cNvSpPr>
            <a:spLocks noGrp="1" noChangeArrowheads="1"/>
          </p:cNvSpPr>
          <p:nvPr>
            <p:ph type="title"/>
          </p:nvPr>
        </p:nvSpPr>
        <p:spPr/>
        <p:txBody>
          <a:bodyPr/>
          <a:lstStyle/>
          <a:p>
            <a:pPr eaLnBrk="1" hangingPunct="1"/>
            <a:r>
              <a:rPr lang="en-GB" altLang="en-US" dirty="0">
                <a:solidFill>
                  <a:srgbClr val="7B9899"/>
                </a:solidFill>
                <a:ea typeface="ＭＳ Ｐゴシック" panose="020B0600070205080204" pitchFamily="34" charset="-128"/>
              </a:rPr>
              <a:t>Is vacuum cleaner a rational agent?</a:t>
            </a:r>
          </a:p>
        </p:txBody>
      </p:sp>
      <p:sp>
        <p:nvSpPr>
          <p:cNvPr id="21508" name="Slide Number Placeholder 3">
            <a:extLst>
              <a:ext uri="{FF2B5EF4-FFF2-40B4-BE49-F238E27FC236}">
                <a16:creationId xmlns:a16="http://schemas.microsoft.com/office/drawing/2014/main" id="{53C24912-5EAA-134A-3935-28D44E291A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541CDF7D-9EA0-4D39-BA1A-56FDBE9E3622}" type="slidenum">
              <a:rPr lang="en-US" altLang="en-US" sz="1600">
                <a:solidFill>
                  <a:srgbClr val="7B9899"/>
                </a:solidFill>
              </a:rPr>
              <a:pPr eaLnBrk="1" hangingPunct="1"/>
              <a:t>17</a:t>
            </a:fld>
            <a:endParaRPr lang="en-US" altLang="en-US" sz="1600" dirty="0">
              <a:solidFill>
                <a:srgbClr val="7B9899"/>
              </a:solidFill>
            </a:endParaRPr>
          </a:p>
        </p:txBody>
      </p:sp>
      <p:sp>
        <p:nvSpPr>
          <p:cNvPr id="10243" name="Rectangle 3">
            <a:extLst>
              <a:ext uri="{FF2B5EF4-FFF2-40B4-BE49-F238E27FC236}">
                <a16:creationId xmlns:a16="http://schemas.microsoft.com/office/drawing/2014/main" id="{7ED7358E-C737-7D94-0087-9E1248D7F468}"/>
              </a:ext>
            </a:extLst>
          </p:cNvPr>
          <p:cNvSpPr>
            <a:spLocks noGrp="1" noChangeArrowheads="1"/>
          </p:cNvSpPr>
          <p:nvPr>
            <p:ph sz="quarter" idx="1"/>
          </p:nvPr>
        </p:nvSpPr>
        <p:spPr>
          <a:xfrm>
            <a:off x="989882" y="1566504"/>
            <a:ext cx="10363917" cy="4572000"/>
          </a:xfrm>
        </p:spPr>
        <p:txBody>
          <a:bodyPr>
            <a:normAutofit/>
          </a:bodyPr>
          <a:lstStyle/>
          <a:p>
            <a:pPr marL="0" indent="0" algn="l">
              <a:buNone/>
            </a:pPr>
            <a:r>
              <a:rPr lang="en-GB" sz="2400" b="0" i="0" u="none" strike="noStrike" baseline="0" dirty="0">
                <a:latin typeface="Times-Roman"/>
              </a:rPr>
              <a:t>Let us assume the following:</a:t>
            </a:r>
          </a:p>
          <a:p>
            <a:pPr algn="l"/>
            <a:r>
              <a:rPr lang="en-GB" sz="2400" b="0" i="0" u="none" strike="noStrike" baseline="0" dirty="0">
                <a:latin typeface="Times-Roman"/>
              </a:rPr>
              <a:t>The performance measure awards one point for each clean square at each time step, over a “lifetime” of 1000 time steps</a:t>
            </a:r>
          </a:p>
          <a:p>
            <a:pPr algn="l"/>
            <a:r>
              <a:rPr lang="en-GB" sz="2400" b="0" i="0" u="none" strike="noStrike" baseline="0" dirty="0">
                <a:latin typeface="Times-Roman"/>
              </a:rPr>
              <a:t>The “geography” of the environment is known </a:t>
            </a:r>
            <a:r>
              <a:rPr lang="en-GB" sz="2400" b="0" i="1" u="none" strike="noStrike" baseline="0" dirty="0">
                <a:latin typeface="Times-Italic"/>
              </a:rPr>
              <a:t>a priori </a:t>
            </a:r>
            <a:r>
              <a:rPr lang="en-GB" sz="2400" b="0" i="0" u="none" strike="noStrike" baseline="0" dirty="0">
                <a:latin typeface="Times-Roman"/>
              </a:rPr>
              <a:t>but not the dirt distribution</a:t>
            </a:r>
            <a:endParaRPr lang="en-US" sz="2400" b="0" i="0" u="none" strike="noStrike" baseline="0" dirty="0">
              <a:latin typeface="Times-Roman"/>
            </a:endParaRPr>
          </a:p>
          <a:p>
            <a:pPr algn="l"/>
            <a:r>
              <a:rPr lang="en-GB" sz="2400" b="0" i="0" u="none" strike="noStrike" baseline="0" dirty="0">
                <a:latin typeface="Times-Roman"/>
              </a:rPr>
              <a:t>The only available actions are </a:t>
            </a:r>
            <a:r>
              <a:rPr lang="en-GB" sz="2400" b="0" i="0" u="none" strike="noStrike" baseline="0" dirty="0">
                <a:latin typeface="CMTI10"/>
              </a:rPr>
              <a:t>Left </a:t>
            </a:r>
            <a:r>
              <a:rPr lang="en-GB" sz="2400" b="0" i="0" u="none" strike="noStrike" baseline="0" dirty="0">
                <a:latin typeface="Times-Roman"/>
              </a:rPr>
              <a:t>, </a:t>
            </a:r>
            <a:r>
              <a:rPr lang="en-GB" sz="2400" b="0" i="0" u="none" strike="noStrike" baseline="0" dirty="0">
                <a:latin typeface="CMTI10"/>
              </a:rPr>
              <a:t>Right</a:t>
            </a:r>
            <a:r>
              <a:rPr lang="en-GB" sz="2400" b="0" i="0" u="none" strike="noStrike" baseline="0" dirty="0">
                <a:latin typeface="Times-Roman"/>
              </a:rPr>
              <a:t>, and </a:t>
            </a:r>
            <a:r>
              <a:rPr lang="en-GB" sz="2400" b="0" i="0" u="none" strike="noStrike" baseline="0" dirty="0">
                <a:latin typeface="CMTI10"/>
              </a:rPr>
              <a:t>Suck</a:t>
            </a:r>
            <a:endParaRPr lang="en-GB" sz="2400" b="0" i="0" u="none" strike="noStrike" baseline="0" dirty="0">
              <a:latin typeface="Times-Roman"/>
            </a:endParaRPr>
          </a:p>
          <a:p>
            <a:pPr algn="l"/>
            <a:r>
              <a:rPr lang="en-GB" sz="2400" b="0" i="0" u="none" strike="noStrike" baseline="0" dirty="0">
                <a:latin typeface="Times-Roman"/>
              </a:rPr>
              <a:t>The agent correctly perceives its location and whether that location contains dirt</a:t>
            </a:r>
          </a:p>
        </p:txBody>
      </p:sp>
      <p:pic>
        <p:nvPicPr>
          <p:cNvPr id="2" name="Picture 1">
            <a:extLst>
              <a:ext uri="{FF2B5EF4-FFF2-40B4-BE49-F238E27FC236}">
                <a16:creationId xmlns:a16="http://schemas.microsoft.com/office/drawing/2014/main" id="{0E98BE2A-E27F-8A02-49EE-D04CB0487EBE}"/>
              </a:ext>
            </a:extLst>
          </p:cNvPr>
          <p:cNvPicPr>
            <a:picLocks noChangeAspect="1"/>
          </p:cNvPicPr>
          <p:nvPr/>
        </p:nvPicPr>
        <p:blipFill>
          <a:blip r:embed="rId2"/>
          <a:stretch>
            <a:fillRect/>
          </a:stretch>
        </p:blipFill>
        <p:spPr>
          <a:xfrm>
            <a:off x="1963818" y="4795417"/>
            <a:ext cx="7876659" cy="1452010"/>
          </a:xfrm>
          <a:prstGeom prst="rect">
            <a:avLst/>
          </a:prstGeom>
        </p:spPr>
      </p:pic>
    </p:spTree>
    <p:extLst>
      <p:ext uri="{BB962C8B-B14F-4D97-AF65-F5344CB8AC3E}">
        <p14:creationId xmlns:p14="http://schemas.microsoft.com/office/powerpoint/2010/main" val="291050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FB7C246-1E0C-174A-A6C1-403CA9B75F49}"/>
              </a:ext>
            </a:extLst>
          </p:cNvPr>
          <p:cNvSpPr>
            <a:spLocks noGrp="1" noChangeArrowheads="1"/>
          </p:cNvSpPr>
          <p:nvPr>
            <p:ph type="title"/>
          </p:nvPr>
        </p:nvSpPr>
        <p:spPr/>
        <p:txBody>
          <a:bodyPr/>
          <a:lstStyle/>
          <a:p>
            <a:pPr eaLnBrk="1" hangingPunct="1"/>
            <a:r>
              <a:rPr lang="en-US" altLang="en-US" dirty="0">
                <a:solidFill>
                  <a:srgbClr val="7B9899"/>
                </a:solidFill>
                <a:ea typeface="ＭＳ Ｐゴシック" panose="020B0600070205080204" pitchFamily="34" charset="-128"/>
              </a:rPr>
              <a:t>PEAS</a:t>
            </a:r>
          </a:p>
        </p:txBody>
      </p:sp>
      <p:sp>
        <p:nvSpPr>
          <p:cNvPr id="25603" name="Footer Placeholder 4">
            <a:extLst>
              <a:ext uri="{FF2B5EF4-FFF2-40B4-BE49-F238E27FC236}">
                <a16:creationId xmlns:a16="http://schemas.microsoft.com/office/drawing/2014/main" id="{08BDDD44-29D9-6436-D111-589384E77CD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25604" name="Slide Number Placeholder 3">
            <a:extLst>
              <a:ext uri="{FF2B5EF4-FFF2-40B4-BE49-F238E27FC236}">
                <a16:creationId xmlns:a16="http://schemas.microsoft.com/office/drawing/2014/main" id="{FAFE70DD-6FFB-9B36-9DD0-67ECF26DB6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DF742FC-8343-4D0A-A4E0-72EE54B8D6B2}" type="slidenum">
              <a:rPr lang="en-US" altLang="en-US" sz="1600">
                <a:solidFill>
                  <a:srgbClr val="7B9899"/>
                </a:solidFill>
              </a:rPr>
              <a:pPr eaLnBrk="1" hangingPunct="1"/>
              <a:t>18</a:t>
            </a:fld>
            <a:endParaRPr lang="en-US" altLang="en-US" sz="1600">
              <a:solidFill>
                <a:srgbClr val="7B9899"/>
              </a:solidFill>
            </a:endParaRPr>
          </a:p>
        </p:txBody>
      </p:sp>
      <p:sp>
        <p:nvSpPr>
          <p:cNvPr id="12291" name="Rectangle 3">
            <a:extLst>
              <a:ext uri="{FF2B5EF4-FFF2-40B4-BE49-F238E27FC236}">
                <a16:creationId xmlns:a16="http://schemas.microsoft.com/office/drawing/2014/main" id="{90A32F77-792B-6948-E949-3389651CA108}"/>
              </a:ext>
            </a:extLst>
          </p:cNvPr>
          <p:cNvSpPr>
            <a:spLocks noGrp="1" noChangeArrowheads="1"/>
          </p:cNvSpPr>
          <p:nvPr>
            <p:ph sz="quarter" idx="1"/>
          </p:nvPr>
        </p:nvSpPr>
        <p:spPr>
          <a:xfrm>
            <a:off x="757084" y="1936954"/>
            <a:ext cx="10766322" cy="4463845"/>
          </a:xfrm>
        </p:spPr>
        <p:txBody>
          <a:bodyPr/>
          <a:lstStyle/>
          <a:p>
            <a:pPr eaLnBrk="1" hangingPunct="1">
              <a:lnSpc>
                <a:spcPct val="70000"/>
              </a:lnSpc>
              <a:buFont typeface="Arial" panose="020B0604020202020204" pitchFamily="34" charset="0"/>
              <a:buChar char="•"/>
            </a:pPr>
            <a:r>
              <a:rPr lang="en-US" altLang="en-US" sz="2600" dirty="0">
                <a:ea typeface="ＭＳ Ｐゴシック" panose="020B0600070205080204" pitchFamily="34" charset="-128"/>
              </a:rPr>
              <a:t>PEAS: Performance measure, Environment, Actuators, Sensors</a:t>
            </a:r>
          </a:p>
          <a:p>
            <a:pPr eaLnBrk="1" hangingPunct="1">
              <a:lnSpc>
                <a:spcPct val="70000"/>
              </a:lnSpc>
              <a:buFont typeface="Arial" panose="020B0604020202020204" pitchFamily="34" charset="0"/>
              <a:buChar char="•"/>
            </a:pPr>
            <a:endParaRPr lang="en-US" altLang="en-US" sz="1400" dirty="0">
              <a:ea typeface="ＭＳ Ｐゴシック" panose="020B0600070205080204" pitchFamily="34" charset="-128"/>
            </a:endParaRPr>
          </a:p>
          <a:p>
            <a:pPr eaLnBrk="1" hangingPunct="1">
              <a:lnSpc>
                <a:spcPct val="60000"/>
              </a:lnSpc>
              <a:buFont typeface="Arial" panose="020B0604020202020204" pitchFamily="34" charset="0"/>
              <a:buChar char="•"/>
            </a:pPr>
            <a:r>
              <a:rPr lang="en-US" altLang="en-US" sz="2600" dirty="0">
                <a:ea typeface="ＭＳ Ｐゴシック" panose="020B0600070205080204" pitchFamily="34" charset="-128"/>
              </a:rPr>
              <a:t>Must first specify the setting for intelligent agent design</a:t>
            </a:r>
          </a:p>
          <a:p>
            <a:pPr eaLnBrk="1" hangingPunct="1">
              <a:lnSpc>
                <a:spcPct val="60000"/>
              </a:lnSpc>
              <a:buFont typeface="Arial" panose="020B0604020202020204" pitchFamily="34" charset="0"/>
              <a:buChar char="•"/>
            </a:pPr>
            <a:endParaRPr lang="en-US" altLang="en-US" sz="2600" dirty="0">
              <a:ea typeface="ＭＳ Ｐゴシック" panose="020B0600070205080204" pitchFamily="34" charset="-128"/>
            </a:endParaRPr>
          </a:p>
          <a:p>
            <a:pPr eaLnBrk="1" hangingPunct="1">
              <a:lnSpc>
                <a:spcPct val="60000"/>
              </a:lnSpc>
              <a:buFont typeface="Arial" panose="020B0604020202020204" pitchFamily="34" charset="0"/>
              <a:buChar char="•"/>
            </a:pPr>
            <a:r>
              <a:rPr lang="en-US" altLang="en-US" sz="2600" dirty="0">
                <a:ea typeface="ＭＳ Ｐゴシック" panose="020B0600070205080204" pitchFamily="34" charset="-128"/>
              </a:rPr>
              <a:t>Consider, e.g., the task of designing an </a:t>
            </a:r>
            <a:r>
              <a:rPr lang="en-US" altLang="en-US" sz="2600" dirty="0">
                <a:solidFill>
                  <a:srgbClr val="FF0000"/>
                </a:solidFill>
                <a:ea typeface="ＭＳ Ｐゴシック" panose="020B0600070205080204" pitchFamily="34" charset="-128"/>
              </a:rPr>
              <a:t>automated taxi driver</a:t>
            </a:r>
            <a:r>
              <a:rPr lang="en-US" altLang="en-US" sz="2600" dirty="0">
                <a:ea typeface="ＭＳ Ｐゴシック" panose="020B0600070205080204" pitchFamily="34" charset="-128"/>
              </a:rPr>
              <a:t>:</a:t>
            </a:r>
          </a:p>
          <a:p>
            <a:pPr lvl="1" eaLnBrk="1" hangingPunct="1">
              <a:lnSpc>
                <a:spcPct val="60000"/>
              </a:lnSpc>
              <a:buFont typeface="Arial" panose="020B0604020202020204" pitchFamily="34" charset="0"/>
              <a:buChar char="–"/>
            </a:pPr>
            <a:r>
              <a:rPr lang="en-US" altLang="en-US" dirty="0">
                <a:ea typeface="ＭＳ Ｐゴシック" panose="020B0600070205080204" pitchFamily="34" charset="-128"/>
              </a:rPr>
              <a:t>Performance measure: Safe, fast, legal, comfortable trip, maximize profits</a:t>
            </a:r>
          </a:p>
          <a:p>
            <a:pPr lvl="1" eaLnBrk="1" hangingPunct="1">
              <a:lnSpc>
                <a:spcPct val="60000"/>
              </a:lnSpc>
              <a:buFont typeface="Arial" panose="020B0604020202020204" pitchFamily="34" charset="0"/>
              <a:buChar char="–"/>
            </a:pPr>
            <a:endParaRPr lang="en-US" altLang="en-US" dirty="0">
              <a:ea typeface="ＭＳ Ｐゴシック" panose="020B0600070205080204" pitchFamily="34" charset="-128"/>
            </a:endParaRPr>
          </a:p>
          <a:p>
            <a:pPr lvl="1" eaLnBrk="1" hangingPunct="1">
              <a:lnSpc>
                <a:spcPct val="60000"/>
              </a:lnSpc>
              <a:buFont typeface="Arial" panose="020B0604020202020204" pitchFamily="34" charset="0"/>
              <a:buChar char="–"/>
            </a:pPr>
            <a:r>
              <a:rPr lang="en-US" altLang="en-US" dirty="0">
                <a:ea typeface="ＭＳ Ｐゴシック" panose="020B0600070205080204" pitchFamily="34" charset="-128"/>
              </a:rPr>
              <a:t>Environment: Roads, other traffic, pedestrians, customers</a:t>
            </a:r>
          </a:p>
          <a:p>
            <a:pPr lvl="1" eaLnBrk="1" hangingPunct="1">
              <a:lnSpc>
                <a:spcPct val="60000"/>
              </a:lnSpc>
              <a:buFont typeface="Arial" panose="020B0604020202020204" pitchFamily="34" charset="0"/>
              <a:buChar char="–"/>
            </a:pPr>
            <a:endParaRPr lang="en-US" altLang="en-US" dirty="0">
              <a:ea typeface="ＭＳ Ｐゴシック" panose="020B0600070205080204" pitchFamily="34" charset="-128"/>
            </a:endParaRPr>
          </a:p>
          <a:p>
            <a:pPr lvl="1" eaLnBrk="1" hangingPunct="1">
              <a:lnSpc>
                <a:spcPct val="60000"/>
              </a:lnSpc>
              <a:buFont typeface="Arial" panose="020B0604020202020204" pitchFamily="34" charset="0"/>
              <a:buChar char="–"/>
            </a:pPr>
            <a:r>
              <a:rPr lang="en-US" altLang="en-US" dirty="0">
                <a:ea typeface="ＭＳ Ｐゴシック" panose="020B0600070205080204" pitchFamily="34" charset="-128"/>
              </a:rPr>
              <a:t>Actuators: Steering wheel, accelerator, brake, signal, horn</a:t>
            </a:r>
          </a:p>
          <a:p>
            <a:pPr lvl="1" eaLnBrk="1" hangingPunct="1">
              <a:lnSpc>
                <a:spcPct val="60000"/>
              </a:lnSpc>
              <a:buFont typeface="Arial" panose="020B0604020202020204" pitchFamily="34" charset="0"/>
              <a:buChar char="–"/>
            </a:pPr>
            <a:endParaRPr lang="en-US" altLang="en-US" dirty="0">
              <a:ea typeface="ＭＳ Ｐゴシック" panose="020B0600070205080204" pitchFamily="34" charset="-128"/>
            </a:endParaRPr>
          </a:p>
          <a:p>
            <a:pPr lvl="1" eaLnBrk="1" hangingPunct="1">
              <a:lnSpc>
                <a:spcPct val="60000"/>
              </a:lnSpc>
              <a:buFont typeface="Arial" panose="020B0604020202020204" pitchFamily="34" charset="0"/>
              <a:buChar char="–"/>
            </a:pPr>
            <a:r>
              <a:rPr lang="en-US" altLang="en-US" dirty="0">
                <a:ea typeface="ＭＳ Ｐゴシック" panose="020B0600070205080204" pitchFamily="34" charset="-128"/>
              </a:rPr>
              <a:t>Sensors: Cameras, sonar, speedometer, GPS, odometer, engine sensors, keyboard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3C88F-A380-69C9-FC72-4BC2730D626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PEAS: Taxi Driver</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grid with black text&#10;&#10;Description automatically generated">
            <a:extLst>
              <a:ext uri="{FF2B5EF4-FFF2-40B4-BE49-F238E27FC236}">
                <a16:creationId xmlns:a16="http://schemas.microsoft.com/office/drawing/2014/main" id="{894FB9F2-6B74-A1BF-3E71-77132DA99537}"/>
              </a:ext>
            </a:extLst>
          </p:cNvPr>
          <p:cNvPicPr>
            <a:picLocks noGrp="1" noChangeAspect="1"/>
          </p:cNvPicPr>
          <p:nvPr>
            <p:ph idx="1"/>
          </p:nvPr>
        </p:nvPicPr>
        <p:blipFill>
          <a:blip r:embed="rId2"/>
          <a:stretch>
            <a:fillRect/>
          </a:stretch>
        </p:blipFill>
        <p:spPr>
          <a:xfrm>
            <a:off x="320040" y="2910860"/>
            <a:ext cx="11548872" cy="3031577"/>
          </a:xfrm>
          <a:prstGeom prst="rect">
            <a:avLst/>
          </a:prstGeom>
        </p:spPr>
      </p:pic>
    </p:spTree>
    <p:extLst>
      <p:ext uri="{BB962C8B-B14F-4D97-AF65-F5344CB8AC3E}">
        <p14:creationId xmlns:p14="http://schemas.microsoft.com/office/powerpoint/2010/main" val="105588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0BB3E-2FC4-BD47-5E76-ABBED2D17D55}"/>
              </a:ext>
            </a:extLst>
          </p:cNvPr>
          <p:cNvSpPr>
            <a:spLocks noGrp="1"/>
          </p:cNvSpPr>
          <p:nvPr>
            <p:ph type="title"/>
          </p:nvPr>
        </p:nvSpPr>
        <p:spPr>
          <a:xfrm>
            <a:off x="513735" y="154347"/>
            <a:ext cx="6797405" cy="947998"/>
          </a:xfrm>
        </p:spPr>
        <p:txBody>
          <a:bodyPr>
            <a:normAutofit/>
          </a:bodyPr>
          <a:lstStyle/>
          <a:p>
            <a:pPr algn="ctr"/>
            <a:r>
              <a:rPr lang="en-IN" sz="4000" b="1" dirty="0"/>
              <a:t>History of AI</a:t>
            </a:r>
            <a:endParaRPr lang="en-US" sz="4000" b="1" dirty="0"/>
          </a:p>
        </p:txBody>
      </p:sp>
      <p:sp>
        <p:nvSpPr>
          <p:cNvPr id="3" name="Content Placeholder 2">
            <a:extLst>
              <a:ext uri="{FF2B5EF4-FFF2-40B4-BE49-F238E27FC236}">
                <a16:creationId xmlns:a16="http://schemas.microsoft.com/office/drawing/2014/main" id="{40C7F22F-D075-9C08-EFDF-A8C940D42D24}"/>
              </a:ext>
            </a:extLst>
          </p:cNvPr>
          <p:cNvSpPr>
            <a:spLocks noGrp="1"/>
          </p:cNvSpPr>
          <p:nvPr>
            <p:ph idx="1"/>
          </p:nvPr>
        </p:nvSpPr>
        <p:spPr>
          <a:xfrm>
            <a:off x="297591" y="1081547"/>
            <a:ext cx="8796802" cy="5523785"/>
          </a:xfrm>
        </p:spPr>
        <p:txBody>
          <a:bodyPr>
            <a:normAutofit fontScale="92500" lnSpcReduction="10000"/>
          </a:bodyPr>
          <a:lstStyle/>
          <a:p>
            <a:r>
              <a:rPr lang="en-IN" sz="2400" dirty="0"/>
              <a:t>1950: Turing Test for Machine Intelligence</a:t>
            </a:r>
          </a:p>
          <a:p>
            <a:r>
              <a:rPr lang="en-IN" sz="2400" dirty="0"/>
              <a:t>1956: AI born at Dartmouth College Workshop</a:t>
            </a:r>
          </a:p>
          <a:p>
            <a:r>
              <a:rPr lang="en-IN" sz="2400" dirty="0"/>
              <a:t>1964: Eliza – the chatbot psychotherapist</a:t>
            </a:r>
          </a:p>
          <a:p>
            <a:r>
              <a:rPr lang="en-IN" sz="2400" dirty="0"/>
              <a:t>1966: Shakey – general purpose mobile robot</a:t>
            </a:r>
          </a:p>
          <a:p>
            <a:r>
              <a:rPr lang="en-IN" sz="2400" dirty="0"/>
              <a:t>AI Winter1 1974-1980:</a:t>
            </a:r>
          </a:p>
          <a:p>
            <a:pPr lvl="1"/>
            <a:r>
              <a:rPr lang="en-IN" dirty="0"/>
              <a:t>Failure of machine translation</a:t>
            </a:r>
          </a:p>
          <a:p>
            <a:pPr lvl="1"/>
            <a:r>
              <a:rPr lang="en-IN" dirty="0"/>
              <a:t>Negative results in Neural Nets</a:t>
            </a:r>
          </a:p>
          <a:p>
            <a:pPr lvl="1"/>
            <a:r>
              <a:rPr lang="en-IN" dirty="0"/>
              <a:t>Poor speech understanding</a:t>
            </a:r>
          </a:p>
          <a:p>
            <a:pPr algn="just"/>
            <a:r>
              <a:rPr lang="en-GB" b="0" i="0" dirty="0">
                <a:solidFill>
                  <a:srgbClr val="610B38"/>
                </a:solidFill>
                <a:effectLst/>
                <a:latin typeface="erdana"/>
              </a:rPr>
              <a:t>A boom of AI (1980-1987) : </a:t>
            </a:r>
            <a:r>
              <a:rPr lang="en-GB" b="0" i="0" dirty="0">
                <a:solidFill>
                  <a:srgbClr val="000000"/>
                </a:solidFill>
                <a:effectLst/>
                <a:latin typeface="inter-regular"/>
              </a:rPr>
              <a:t>AI came back with "Expert System"</a:t>
            </a:r>
          </a:p>
          <a:p>
            <a:pPr algn="just">
              <a:buFont typeface="Arial" panose="020B0604020202020204" pitchFamily="34" charset="0"/>
              <a:buChar char="•"/>
            </a:pPr>
            <a:r>
              <a:rPr lang="en-GB" b="0" i="0" dirty="0">
                <a:solidFill>
                  <a:srgbClr val="000000"/>
                </a:solidFill>
                <a:effectLst/>
                <a:latin typeface="inter-regular"/>
              </a:rPr>
              <a:t>In the Year 1980, the first national conference of the </a:t>
            </a:r>
            <a:r>
              <a:rPr lang="en-GB" b="1" i="0" dirty="0">
                <a:solidFill>
                  <a:srgbClr val="000000"/>
                </a:solidFill>
                <a:effectLst/>
                <a:latin typeface="inter-regular"/>
              </a:rPr>
              <a:t>A</a:t>
            </a:r>
            <a:r>
              <a:rPr lang="en-GB" b="0" i="0" dirty="0">
                <a:solidFill>
                  <a:srgbClr val="000000"/>
                </a:solidFill>
                <a:effectLst/>
                <a:latin typeface="inter-regular"/>
              </a:rPr>
              <a:t>merican </a:t>
            </a:r>
            <a:r>
              <a:rPr lang="en-GB" b="1" i="0" dirty="0">
                <a:solidFill>
                  <a:srgbClr val="000000"/>
                </a:solidFill>
                <a:effectLst/>
                <a:latin typeface="inter-regular"/>
              </a:rPr>
              <a:t>A</a:t>
            </a:r>
            <a:r>
              <a:rPr lang="en-GB" b="0" i="0" dirty="0">
                <a:solidFill>
                  <a:srgbClr val="000000"/>
                </a:solidFill>
                <a:effectLst/>
                <a:latin typeface="inter-regular"/>
              </a:rPr>
              <a:t>ssociation of </a:t>
            </a:r>
            <a:r>
              <a:rPr lang="en-GB" b="1" i="0" dirty="0">
                <a:solidFill>
                  <a:srgbClr val="000000"/>
                </a:solidFill>
                <a:effectLst/>
                <a:latin typeface="inter-regular"/>
              </a:rPr>
              <a:t>A</a:t>
            </a:r>
            <a:r>
              <a:rPr lang="en-GB" b="0" i="0" dirty="0">
                <a:solidFill>
                  <a:srgbClr val="000000"/>
                </a:solidFill>
                <a:effectLst/>
                <a:latin typeface="inter-regular"/>
              </a:rPr>
              <a:t>rtificial </a:t>
            </a:r>
            <a:r>
              <a:rPr lang="en-GB" b="1" i="0" dirty="0">
                <a:solidFill>
                  <a:srgbClr val="000000"/>
                </a:solidFill>
                <a:effectLst/>
                <a:latin typeface="inter-regular"/>
              </a:rPr>
              <a:t>I</a:t>
            </a:r>
            <a:r>
              <a:rPr lang="en-GB" b="0" i="0" dirty="0">
                <a:solidFill>
                  <a:srgbClr val="000000"/>
                </a:solidFill>
                <a:effectLst/>
                <a:latin typeface="inter-regular"/>
              </a:rPr>
              <a:t>ntelligence </a:t>
            </a:r>
            <a:r>
              <a:rPr lang="en-GB" i="0" dirty="0">
                <a:solidFill>
                  <a:srgbClr val="000000"/>
                </a:solidFill>
                <a:effectLst/>
                <a:latin typeface="inter-bold"/>
              </a:rPr>
              <a:t>was held at </a:t>
            </a:r>
            <a:r>
              <a:rPr lang="en-GB" b="1" i="0" dirty="0">
                <a:solidFill>
                  <a:srgbClr val="000000"/>
                </a:solidFill>
                <a:effectLst/>
                <a:latin typeface="inter-bold"/>
              </a:rPr>
              <a:t>Stanford University</a:t>
            </a:r>
            <a:endParaRPr lang="en-IN" dirty="0"/>
          </a:p>
          <a:p>
            <a:r>
              <a:rPr lang="en-IN" sz="2400" dirty="0"/>
              <a:t>AI Winter2 1987-1993:</a:t>
            </a:r>
          </a:p>
          <a:p>
            <a:pPr lvl="1"/>
            <a:r>
              <a:rPr lang="en-IN" dirty="0"/>
              <a:t>Decline of LISP</a:t>
            </a:r>
          </a:p>
          <a:p>
            <a:pPr lvl="1"/>
            <a:r>
              <a:rPr lang="en-IN" dirty="0"/>
              <a:t>Decline of specialized hardware for expert systems</a:t>
            </a:r>
          </a:p>
        </p:txBody>
      </p:sp>
      <p:pic>
        <p:nvPicPr>
          <p:cNvPr id="3074" name="Picture 2" descr="Shakey the Robot - SRI">
            <a:extLst>
              <a:ext uri="{FF2B5EF4-FFF2-40B4-BE49-F238E27FC236}">
                <a16:creationId xmlns:a16="http://schemas.microsoft.com/office/drawing/2014/main" id="{8372FF0F-5352-0DF1-7A7B-7B186E9127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94392" y="3284821"/>
            <a:ext cx="2800018" cy="34356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Greatest Trade Show North of Vegas (Pressing Lessons from NeurIPS 2018)  – Approximately Correct">
            <a:extLst>
              <a:ext uri="{FF2B5EF4-FFF2-40B4-BE49-F238E27FC236}">
                <a16:creationId xmlns:a16="http://schemas.microsoft.com/office/drawing/2014/main" id="{34BF55EC-50E9-6361-A2F0-5BAE4A6844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12539" y="252667"/>
            <a:ext cx="5041774" cy="289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43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3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6636" name="Rectangle 2663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a:extLst>
              <a:ext uri="{FF2B5EF4-FFF2-40B4-BE49-F238E27FC236}">
                <a16:creationId xmlns:a16="http://schemas.microsoft.com/office/drawing/2014/main" id="{30C7FB4A-D54B-1445-7ED5-1D4DE07B8A00}"/>
              </a:ext>
            </a:extLst>
          </p:cNvPr>
          <p:cNvSpPr>
            <a:spLocks noGrp="1" noChangeArrowheads="1"/>
          </p:cNvSpPr>
          <p:nvPr>
            <p:ph type="title"/>
          </p:nvPr>
        </p:nvSpPr>
        <p:spPr>
          <a:xfrm>
            <a:off x="761803" y="350196"/>
            <a:ext cx="4646904" cy="1624520"/>
          </a:xfrm>
        </p:spPr>
        <p:txBody>
          <a:bodyPr anchor="ctr">
            <a:normAutofit/>
          </a:bodyPr>
          <a:lstStyle/>
          <a:p>
            <a:pPr eaLnBrk="1" hangingPunct="1"/>
            <a:r>
              <a:rPr lang="en-US" altLang="en-US" sz="4000" dirty="0">
                <a:ea typeface="ＭＳ Ｐゴシック" panose="020B0600070205080204" pitchFamily="34" charset="-128"/>
              </a:rPr>
              <a:t>PEAS : Part Picking Robot</a:t>
            </a:r>
          </a:p>
        </p:txBody>
      </p:sp>
      <p:sp>
        <p:nvSpPr>
          <p:cNvPr id="15363" name="Rectangle 3">
            <a:extLst>
              <a:ext uri="{FF2B5EF4-FFF2-40B4-BE49-F238E27FC236}">
                <a16:creationId xmlns:a16="http://schemas.microsoft.com/office/drawing/2014/main" id="{BCF96C0F-DDC7-0D77-9ECA-94D079F20C8B}"/>
              </a:ext>
            </a:extLst>
          </p:cNvPr>
          <p:cNvSpPr>
            <a:spLocks noGrp="1" noChangeArrowheads="1"/>
          </p:cNvSpPr>
          <p:nvPr>
            <p:ph sz="quarter" idx="1"/>
          </p:nvPr>
        </p:nvSpPr>
        <p:spPr>
          <a:xfrm>
            <a:off x="761802" y="2743200"/>
            <a:ext cx="5075120" cy="3613149"/>
          </a:xfrm>
        </p:spPr>
        <p:txBody>
          <a:bodyPr anchor="ctr">
            <a:noAutofit/>
          </a:bodyPr>
          <a:lstStyle/>
          <a:p>
            <a:pPr eaLnBrk="1" hangingPunct="1"/>
            <a:r>
              <a:rPr lang="en-US" altLang="en-US" b="1" dirty="0">
                <a:ea typeface="ＭＳ Ｐゴシック" panose="020B0600070205080204" pitchFamily="34" charset="-128"/>
              </a:rPr>
              <a:t>Performance measure</a:t>
            </a:r>
            <a:r>
              <a:rPr lang="en-US" altLang="en-US" dirty="0">
                <a:ea typeface="ＭＳ Ｐゴシック" panose="020B0600070205080204" pitchFamily="34" charset="-128"/>
              </a:rPr>
              <a:t>: Percentage of parts in correct bins</a:t>
            </a:r>
          </a:p>
          <a:p>
            <a:pPr eaLnBrk="1" hangingPunct="1"/>
            <a:r>
              <a:rPr lang="en-US" altLang="en-US" b="1" dirty="0">
                <a:ea typeface="ＭＳ Ｐゴシック" panose="020B0600070205080204" pitchFamily="34" charset="-128"/>
              </a:rPr>
              <a:t>Environment:</a:t>
            </a:r>
            <a:r>
              <a:rPr lang="en-US" altLang="en-US" dirty="0">
                <a:ea typeface="ＭＳ Ｐゴシック" panose="020B0600070205080204" pitchFamily="34" charset="-128"/>
              </a:rPr>
              <a:t> Conveyor belt with parts, bins</a:t>
            </a:r>
          </a:p>
          <a:p>
            <a:pPr eaLnBrk="1" hangingPunct="1"/>
            <a:r>
              <a:rPr lang="en-US" altLang="en-US" b="1" dirty="0">
                <a:ea typeface="ＭＳ Ｐゴシック" panose="020B0600070205080204" pitchFamily="34" charset="-128"/>
              </a:rPr>
              <a:t>Actuators:</a:t>
            </a:r>
            <a:r>
              <a:rPr lang="en-US" altLang="en-US" dirty="0">
                <a:ea typeface="ＭＳ Ｐゴシック" panose="020B0600070205080204" pitchFamily="34" charset="-128"/>
              </a:rPr>
              <a:t> Jointed arm and hand</a:t>
            </a:r>
          </a:p>
          <a:p>
            <a:pPr eaLnBrk="1" hangingPunct="1"/>
            <a:r>
              <a:rPr lang="en-US" altLang="en-US" b="1" dirty="0">
                <a:ea typeface="ＭＳ Ｐゴシック" panose="020B0600070205080204" pitchFamily="34" charset="-128"/>
              </a:rPr>
              <a:t>Sensors:</a:t>
            </a:r>
            <a:r>
              <a:rPr lang="en-US" altLang="en-US" dirty="0">
                <a:ea typeface="ＭＳ Ｐゴシック" panose="020B0600070205080204" pitchFamily="34" charset="-128"/>
              </a:rPr>
              <a:t> Camera, joint angle sensors</a:t>
            </a:r>
          </a:p>
        </p:txBody>
      </p:sp>
      <p:pic>
        <p:nvPicPr>
          <p:cNvPr id="26630" name="Picture 26629" descr="Vaccine storage and manufacturing">
            <a:extLst>
              <a:ext uri="{FF2B5EF4-FFF2-40B4-BE49-F238E27FC236}">
                <a16:creationId xmlns:a16="http://schemas.microsoft.com/office/drawing/2014/main" id="{264EACF6-052B-9C53-53CD-B23DE360B864}"/>
              </a:ext>
            </a:extLst>
          </p:cNvPr>
          <p:cNvPicPr>
            <a:picLocks noChangeAspect="1"/>
          </p:cNvPicPr>
          <p:nvPr/>
        </p:nvPicPr>
        <p:blipFill rotWithShape="1">
          <a:blip r:embed="rId2"/>
          <a:srcRect l="24709" r="15890" b="-2"/>
          <a:stretch/>
        </p:blipFill>
        <p:spPr>
          <a:xfrm>
            <a:off x="6096000" y="1"/>
            <a:ext cx="6102825" cy="6858000"/>
          </a:xfrm>
          <a:prstGeom prst="rect">
            <a:avLst/>
          </a:prstGeom>
        </p:spPr>
      </p:pic>
      <p:sp>
        <p:nvSpPr>
          <p:cNvPr id="26627" name="Footer Placeholder 4">
            <a:extLst>
              <a:ext uri="{FF2B5EF4-FFF2-40B4-BE49-F238E27FC236}">
                <a16:creationId xmlns:a16="http://schemas.microsoft.com/office/drawing/2014/main" id="{18C2BC31-B5B5-2BC7-F6D8-6B45AE0E92B4}"/>
              </a:ext>
            </a:extLst>
          </p:cNvPr>
          <p:cNvSpPr>
            <a:spLocks noGrp="1"/>
          </p:cNvSpPr>
          <p:nvPr>
            <p:ph type="ftr" sz="quarter" idx="11"/>
          </p:nvPr>
        </p:nvSpPr>
        <p:spPr bwMode="auto">
          <a:xfrm>
            <a:off x="6478073" y="6356350"/>
            <a:ext cx="3303431"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1" hangingPunct="1">
              <a:lnSpc>
                <a:spcPct val="90000"/>
              </a:lnSpc>
              <a:spcAft>
                <a:spcPts val="600"/>
              </a:spcAft>
            </a:pPr>
            <a:r>
              <a:rPr lang="en-US" altLang="en-US" sz="1300">
                <a:solidFill>
                  <a:srgbClr val="FFFFFF"/>
                </a:solidFill>
              </a:rPr>
              <a:t>Artificial Intelligence a modern approach</a:t>
            </a:r>
          </a:p>
        </p:txBody>
      </p:sp>
      <p:sp>
        <p:nvSpPr>
          <p:cNvPr id="26628" name="Slide Number Placeholder 3">
            <a:extLst>
              <a:ext uri="{FF2B5EF4-FFF2-40B4-BE49-F238E27FC236}">
                <a16:creationId xmlns:a16="http://schemas.microsoft.com/office/drawing/2014/main" id="{B058A2F8-6986-913E-5921-AE776F094DCA}"/>
              </a:ext>
            </a:extLst>
          </p:cNvPr>
          <p:cNvSpPr>
            <a:spLocks noGrp="1"/>
          </p:cNvSpPr>
          <p:nvPr>
            <p:ph type="sldNum" sz="quarter" idx="12"/>
          </p:nvPr>
        </p:nvSpPr>
        <p:spPr bwMode="auto">
          <a:xfrm>
            <a:off x="8732520" y="6356350"/>
            <a:ext cx="3200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spcAft>
                <a:spcPts val="600"/>
              </a:spcAft>
            </a:pPr>
            <a:fld id="{49C0AD04-511C-4100-B3E8-519397E1F289}" type="slidenum">
              <a:rPr lang="en-US" altLang="en-US" sz="1900">
                <a:solidFill>
                  <a:srgbClr val="FFFFFF"/>
                </a:solidFill>
              </a:rPr>
              <a:pPr eaLnBrk="1" hangingPunct="1">
                <a:lnSpc>
                  <a:spcPct val="90000"/>
                </a:lnSpc>
                <a:spcAft>
                  <a:spcPts val="600"/>
                </a:spcAft>
              </a:pPr>
              <a:t>20</a:t>
            </a:fld>
            <a:endParaRPr lang="en-US" altLang="en-US" sz="19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672" name="Rectangle 2767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a:extLst>
              <a:ext uri="{FF2B5EF4-FFF2-40B4-BE49-F238E27FC236}">
                <a16:creationId xmlns:a16="http://schemas.microsoft.com/office/drawing/2014/main" id="{6B1113DE-CA35-0243-21F8-FBB526373D12}"/>
              </a:ext>
            </a:extLst>
          </p:cNvPr>
          <p:cNvSpPr>
            <a:spLocks noGrp="1" noChangeArrowheads="1"/>
          </p:cNvSpPr>
          <p:nvPr>
            <p:ph type="title"/>
          </p:nvPr>
        </p:nvSpPr>
        <p:spPr>
          <a:xfrm>
            <a:off x="630936" y="640080"/>
            <a:ext cx="4818888" cy="1481328"/>
          </a:xfrm>
        </p:spPr>
        <p:txBody>
          <a:bodyPr anchor="b">
            <a:normAutofit/>
          </a:bodyPr>
          <a:lstStyle/>
          <a:p>
            <a:r>
              <a:rPr lang="en-US" altLang="en-US" sz="5000" b="1">
                <a:ea typeface="ＭＳ Ｐゴシック" panose="020B0600070205080204" pitchFamily="34" charset="-128"/>
              </a:rPr>
              <a:t>PEAS : Interactive English tutor</a:t>
            </a:r>
          </a:p>
        </p:txBody>
      </p:sp>
      <p:sp>
        <p:nvSpPr>
          <p:cNvPr id="2767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7" name="Rectangle 3">
            <a:extLst>
              <a:ext uri="{FF2B5EF4-FFF2-40B4-BE49-F238E27FC236}">
                <a16:creationId xmlns:a16="http://schemas.microsoft.com/office/drawing/2014/main" id="{6F142CC3-DBCF-7448-708D-691E614F0D08}"/>
              </a:ext>
            </a:extLst>
          </p:cNvPr>
          <p:cNvSpPr>
            <a:spLocks noGrp="1" noChangeArrowheads="1"/>
          </p:cNvSpPr>
          <p:nvPr>
            <p:ph sz="quarter" idx="1"/>
          </p:nvPr>
        </p:nvSpPr>
        <p:spPr>
          <a:xfrm>
            <a:off x="630936" y="2660904"/>
            <a:ext cx="6157490" cy="3547872"/>
          </a:xfrm>
        </p:spPr>
        <p:txBody>
          <a:bodyPr anchor="t">
            <a:normAutofit/>
          </a:bodyPr>
          <a:lstStyle/>
          <a:p>
            <a:pPr eaLnBrk="1" hangingPunct="1"/>
            <a:r>
              <a:rPr lang="en-US" altLang="en-US" sz="2200" b="1" dirty="0">
                <a:ea typeface="ＭＳ Ｐゴシック" panose="020B0600070205080204" pitchFamily="34" charset="-128"/>
              </a:rPr>
              <a:t>Performance measure:</a:t>
            </a:r>
            <a:r>
              <a:rPr lang="en-US" altLang="en-US" sz="2200" dirty="0">
                <a:ea typeface="ＭＳ Ｐゴシック" panose="020B0600070205080204" pitchFamily="34" charset="-128"/>
              </a:rPr>
              <a:t> Maximize student's score on test</a:t>
            </a:r>
          </a:p>
          <a:p>
            <a:pPr eaLnBrk="1" hangingPunct="1"/>
            <a:r>
              <a:rPr lang="en-US" altLang="en-US" sz="2200" b="1" dirty="0">
                <a:ea typeface="ＭＳ Ｐゴシック" panose="020B0600070205080204" pitchFamily="34" charset="-128"/>
              </a:rPr>
              <a:t>Environment:</a:t>
            </a:r>
            <a:r>
              <a:rPr lang="en-US" altLang="en-US" sz="2200" dirty="0">
                <a:ea typeface="ＭＳ Ｐゴシック" panose="020B0600070205080204" pitchFamily="34" charset="-128"/>
              </a:rPr>
              <a:t> Set of students</a:t>
            </a:r>
          </a:p>
          <a:p>
            <a:pPr eaLnBrk="1" hangingPunct="1"/>
            <a:r>
              <a:rPr lang="en-US" altLang="en-US" sz="2200" b="1" dirty="0">
                <a:ea typeface="ＭＳ Ｐゴシック" panose="020B0600070205080204" pitchFamily="34" charset="-128"/>
              </a:rPr>
              <a:t>Actuators:</a:t>
            </a:r>
            <a:r>
              <a:rPr lang="en-US" altLang="en-US" sz="2200" dirty="0">
                <a:ea typeface="ＭＳ Ｐゴシック" panose="020B0600070205080204" pitchFamily="34" charset="-128"/>
              </a:rPr>
              <a:t> Screen display (exercises, suggestions, corrections)</a:t>
            </a:r>
          </a:p>
          <a:p>
            <a:pPr eaLnBrk="1" hangingPunct="1"/>
            <a:r>
              <a:rPr lang="en-US" altLang="en-US" sz="2200" b="1" dirty="0">
                <a:ea typeface="ＭＳ Ｐゴシック" panose="020B0600070205080204" pitchFamily="34" charset="-128"/>
              </a:rPr>
              <a:t>Sensors:</a:t>
            </a:r>
            <a:r>
              <a:rPr lang="en-US" altLang="en-US" sz="2200" dirty="0">
                <a:ea typeface="ＭＳ Ｐゴシック" panose="020B0600070205080204" pitchFamily="34" charset="-128"/>
              </a:rPr>
              <a:t> Keyboard</a:t>
            </a:r>
          </a:p>
        </p:txBody>
      </p:sp>
      <p:pic>
        <p:nvPicPr>
          <p:cNvPr id="27656" name="Graphic 27655" descr="Classroom">
            <a:extLst>
              <a:ext uri="{FF2B5EF4-FFF2-40B4-BE49-F238E27FC236}">
                <a16:creationId xmlns:a16="http://schemas.microsoft.com/office/drawing/2014/main" id="{63EEAB4B-7BE0-99C6-9E74-2A80ADE118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27652" name="Slide Number Placeholder 3">
            <a:extLst>
              <a:ext uri="{FF2B5EF4-FFF2-40B4-BE49-F238E27FC236}">
                <a16:creationId xmlns:a16="http://schemas.microsoft.com/office/drawing/2014/main" id="{0C7D6AC7-9525-8576-EEAA-A12850ECD396}"/>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spcAft>
                <a:spcPts val="600"/>
              </a:spcAft>
            </a:pPr>
            <a:fld id="{2F6D74FD-B236-45A1-B003-4CD52C83F53C}" type="slidenum">
              <a:rPr lang="en-US" altLang="en-US" sz="1900"/>
              <a:pPr eaLnBrk="1" hangingPunct="1">
                <a:lnSpc>
                  <a:spcPct val="90000"/>
                </a:lnSpc>
                <a:spcAft>
                  <a:spcPts val="600"/>
                </a:spcAft>
              </a:pPr>
              <a:t>21</a:t>
            </a:fld>
            <a:endParaRPr lang="en-US" altLang="en-US"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15B58-0333-4D62-1C63-6FCFE754F9F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PEAS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07A212C-546A-9C12-EB54-962112A8BC72}"/>
              </a:ext>
            </a:extLst>
          </p:cNvPr>
          <p:cNvPicPr>
            <a:picLocks noGrp="1" noChangeAspect="1"/>
          </p:cNvPicPr>
          <p:nvPr>
            <p:ph idx="1"/>
          </p:nvPr>
        </p:nvPicPr>
        <p:blipFill>
          <a:blip r:embed="rId2"/>
          <a:stretch>
            <a:fillRect/>
          </a:stretch>
        </p:blipFill>
        <p:spPr>
          <a:xfrm>
            <a:off x="4781725" y="640080"/>
            <a:ext cx="6959757" cy="5550408"/>
          </a:xfrm>
          <a:prstGeom prst="rect">
            <a:avLst/>
          </a:prstGeom>
        </p:spPr>
      </p:pic>
    </p:spTree>
    <p:extLst>
      <p:ext uri="{BB962C8B-B14F-4D97-AF65-F5344CB8AC3E}">
        <p14:creationId xmlns:p14="http://schemas.microsoft.com/office/powerpoint/2010/main" val="146409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B469789-41A6-FCE2-288C-BE4580DE0522}"/>
              </a:ext>
            </a:extLst>
          </p:cNvPr>
          <p:cNvSpPr>
            <a:spLocks noGrp="1" noChangeArrowheads="1"/>
          </p:cNvSpPr>
          <p:nvPr>
            <p:ph type="title"/>
          </p:nvPr>
        </p:nvSpPr>
        <p:spPr/>
        <p:txBody>
          <a:bodyPr/>
          <a:lstStyle/>
          <a:p>
            <a:pPr eaLnBrk="1" hangingPunct="1"/>
            <a:r>
              <a:rPr lang="en-US" altLang="en-US">
                <a:solidFill>
                  <a:srgbClr val="7B9899"/>
                </a:solidFill>
                <a:ea typeface="ＭＳ Ｐゴシック" panose="020B0600070205080204" pitchFamily="34" charset="-128"/>
              </a:rPr>
              <a:t>Environment types</a:t>
            </a:r>
          </a:p>
        </p:txBody>
      </p:sp>
      <p:sp>
        <p:nvSpPr>
          <p:cNvPr id="28675" name="Footer Placeholder 4">
            <a:extLst>
              <a:ext uri="{FF2B5EF4-FFF2-40B4-BE49-F238E27FC236}">
                <a16:creationId xmlns:a16="http://schemas.microsoft.com/office/drawing/2014/main" id="{B22FC154-B69D-2389-495A-1310FB3831B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28676" name="Slide Number Placeholder 3">
            <a:extLst>
              <a:ext uri="{FF2B5EF4-FFF2-40B4-BE49-F238E27FC236}">
                <a16:creationId xmlns:a16="http://schemas.microsoft.com/office/drawing/2014/main" id="{A1BA40C7-35E5-D012-00AE-86C2B2B600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2DD3533-5AC8-47C6-8DD9-BDC504A9FE0B}" type="slidenum">
              <a:rPr lang="en-US" altLang="en-US" sz="1600">
                <a:solidFill>
                  <a:srgbClr val="7B9899"/>
                </a:solidFill>
              </a:rPr>
              <a:pPr eaLnBrk="1" hangingPunct="1"/>
              <a:t>23</a:t>
            </a:fld>
            <a:endParaRPr lang="en-US" altLang="en-US" sz="1600">
              <a:solidFill>
                <a:srgbClr val="7B9899"/>
              </a:solidFill>
            </a:endParaRPr>
          </a:p>
        </p:txBody>
      </p:sp>
      <p:sp>
        <p:nvSpPr>
          <p:cNvPr id="28677" name="Rectangle 3">
            <a:extLst>
              <a:ext uri="{FF2B5EF4-FFF2-40B4-BE49-F238E27FC236}">
                <a16:creationId xmlns:a16="http://schemas.microsoft.com/office/drawing/2014/main" id="{29CB1D7E-563C-76D5-DFD4-22C06457020D}"/>
              </a:ext>
            </a:extLst>
          </p:cNvPr>
          <p:cNvSpPr>
            <a:spLocks noGrp="1" noChangeArrowheads="1"/>
          </p:cNvSpPr>
          <p:nvPr>
            <p:ph sz="quarter" idx="1"/>
          </p:nvPr>
        </p:nvSpPr>
        <p:spPr>
          <a:xfrm>
            <a:off x="1825625" y="1527175"/>
            <a:ext cx="8504238" cy="4572000"/>
          </a:xfrm>
        </p:spPr>
        <p:txBody>
          <a:bodyPr/>
          <a:lstStyle/>
          <a:p>
            <a:pPr eaLnBrk="1" hangingPunct="1">
              <a:lnSpc>
                <a:spcPct val="90000"/>
              </a:lnSpc>
              <a:buFont typeface="Arial" panose="020B0604020202020204" pitchFamily="34" charset="0"/>
              <a:buChar char="•"/>
            </a:pPr>
            <a:r>
              <a:rPr lang="en-US" altLang="en-US" sz="2400">
                <a:solidFill>
                  <a:srgbClr val="FF0000"/>
                </a:solidFill>
                <a:ea typeface="ＭＳ Ｐゴシック" panose="020B0600070205080204" pitchFamily="34" charset="-128"/>
              </a:rPr>
              <a:t>Fully observable</a:t>
            </a:r>
            <a:r>
              <a:rPr lang="en-US" altLang="en-US" sz="2400">
                <a:ea typeface="ＭＳ Ｐゴシック" panose="020B0600070205080204" pitchFamily="34" charset="-128"/>
              </a:rPr>
              <a:t> (vs. partially observable)</a:t>
            </a:r>
          </a:p>
          <a:p>
            <a:pPr eaLnBrk="1" hangingPunct="1">
              <a:lnSpc>
                <a:spcPct val="90000"/>
              </a:lnSpc>
              <a:buFont typeface="Arial" panose="020B0604020202020204" pitchFamily="34" charset="0"/>
              <a:buChar char="•"/>
            </a:pPr>
            <a:r>
              <a:rPr lang="en-US" altLang="en-US" sz="2400">
                <a:solidFill>
                  <a:srgbClr val="FF0000"/>
                </a:solidFill>
                <a:ea typeface="ＭＳ Ｐゴシック" panose="020B0600070205080204" pitchFamily="34" charset="-128"/>
              </a:rPr>
              <a:t>Deterministic</a:t>
            </a:r>
            <a:r>
              <a:rPr lang="en-US" altLang="en-US" sz="2400">
                <a:ea typeface="ＭＳ Ｐゴシック" panose="020B0600070205080204" pitchFamily="34" charset="-128"/>
              </a:rPr>
              <a:t> (vs. stochastic) </a:t>
            </a:r>
          </a:p>
          <a:p>
            <a:pPr eaLnBrk="1" hangingPunct="1">
              <a:lnSpc>
                <a:spcPct val="90000"/>
              </a:lnSpc>
              <a:buFont typeface="Arial" panose="020B0604020202020204" pitchFamily="34" charset="0"/>
              <a:buChar char="•"/>
            </a:pPr>
            <a:r>
              <a:rPr lang="en-US" altLang="en-US" sz="2400">
                <a:solidFill>
                  <a:srgbClr val="FF0000"/>
                </a:solidFill>
                <a:ea typeface="ＭＳ Ｐゴシック" panose="020B0600070205080204" pitchFamily="34" charset="-128"/>
              </a:rPr>
              <a:t>Episodic </a:t>
            </a:r>
            <a:r>
              <a:rPr lang="en-US" altLang="en-US" sz="2400">
                <a:ea typeface="ＭＳ Ｐゴシック" panose="020B0600070205080204" pitchFamily="34" charset="-128"/>
              </a:rPr>
              <a:t>(vs. sequential)</a:t>
            </a:r>
          </a:p>
          <a:p>
            <a:pPr eaLnBrk="1" hangingPunct="1">
              <a:lnSpc>
                <a:spcPct val="90000"/>
              </a:lnSpc>
              <a:buFont typeface="Arial" panose="020B0604020202020204" pitchFamily="34" charset="0"/>
              <a:buChar char="•"/>
            </a:pPr>
            <a:r>
              <a:rPr lang="en-US" altLang="en-US" sz="2400">
                <a:solidFill>
                  <a:srgbClr val="FF0000"/>
                </a:solidFill>
                <a:ea typeface="ＭＳ Ｐゴシック" panose="020B0600070205080204" pitchFamily="34" charset="-128"/>
              </a:rPr>
              <a:t>Static </a:t>
            </a:r>
            <a:r>
              <a:rPr lang="en-US" altLang="en-US" sz="2400">
                <a:ea typeface="ＭＳ Ｐゴシック" panose="020B0600070205080204" pitchFamily="34" charset="-128"/>
              </a:rPr>
              <a:t>(vs. dynamic)</a:t>
            </a:r>
          </a:p>
          <a:p>
            <a:pPr eaLnBrk="1" hangingPunct="1">
              <a:lnSpc>
                <a:spcPct val="90000"/>
              </a:lnSpc>
              <a:buFont typeface="Arial" panose="020B0604020202020204" pitchFamily="34" charset="0"/>
              <a:buChar char="•"/>
            </a:pPr>
            <a:r>
              <a:rPr lang="en-US" altLang="en-US" sz="2400">
                <a:solidFill>
                  <a:srgbClr val="FF0000"/>
                </a:solidFill>
                <a:ea typeface="ＭＳ Ｐゴシック" panose="020B0600070205080204" pitchFamily="34" charset="-128"/>
              </a:rPr>
              <a:t>Discrete</a:t>
            </a:r>
            <a:r>
              <a:rPr lang="en-US" altLang="en-US" sz="2400">
                <a:ea typeface="ＭＳ Ｐゴシック" panose="020B0600070205080204" pitchFamily="34" charset="-128"/>
              </a:rPr>
              <a:t> (vs. continuous)</a:t>
            </a:r>
          </a:p>
          <a:p>
            <a:pPr eaLnBrk="1" hangingPunct="1">
              <a:lnSpc>
                <a:spcPct val="90000"/>
              </a:lnSpc>
              <a:buFont typeface="Arial" panose="020B0604020202020204" pitchFamily="34" charset="0"/>
              <a:buChar char="•"/>
            </a:pPr>
            <a:r>
              <a:rPr lang="en-US" altLang="en-US" sz="2400">
                <a:solidFill>
                  <a:srgbClr val="FF0000"/>
                </a:solidFill>
                <a:ea typeface="ＭＳ Ｐゴシック" panose="020B0600070205080204" pitchFamily="34" charset="-128"/>
              </a:rPr>
              <a:t>Single agent</a:t>
            </a:r>
            <a:r>
              <a:rPr lang="en-US" altLang="en-US" sz="2400">
                <a:ea typeface="ＭＳ Ｐゴシック" panose="020B0600070205080204" pitchFamily="34" charset="-128"/>
              </a:rPr>
              <a:t> (vs. multiagent):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19" name="Rectangle 29718">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Title 1">
            <a:extLst>
              <a:ext uri="{FF2B5EF4-FFF2-40B4-BE49-F238E27FC236}">
                <a16:creationId xmlns:a16="http://schemas.microsoft.com/office/drawing/2014/main" id="{8FD99C60-4B10-042C-8997-2BC1798279B2}"/>
              </a:ext>
            </a:extLst>
          </p:cNvPr>
          <p:cNvSpPr>
            <a:spLocks noGrp="1"/>
          </p:cNvSpPr>
          <p:nvPr>
            <p:ph type="title"/>
          </p:nvPr>
        </p:nvSpPr>
        <p:spPr>
          <a:xfrm>
            <a:off x="841249" y="539578"/>
            <a:ext cx="7289260" cy="1684638"/>
          </a:xfrm>
        </p:spPr>
        <p:txBody>
          <a:bodyPr>
            <a:normAutofit/>
          </a:bodyPr>
          <a:lstStyle/>
          <a:p>
            <a:pPr eaLnBrk="1" hangingPunct="1"/>
            <a:r>
              <a:rPr lang="en-US" altLang="en-US" sz="4000" b="1" dirty="0">
                <a:ea typeface="ＭＳ Ｐゴシック" panose="020B0600070205080204" pitchFamily="34" charset="-128"/>
              </a:rPr>
              <a:t>Fully observable (vs. partially observable)</a:t>
            </a:r>
          </a:p>
        </p:txBody>
      </p:sp>
      <p:sp>
        <p:nvSpPr>
          <p:cNvPr id="29701" name="Content Placeholder 4">
            <a:extLst>
              <a:ext uri="{FF2B5EF4-FFF2-40B4-BE49-F238E27FC236}">
                <a16:creationId xmlns:a16="http://schemas.microsoft.com/office/drawing/2014/main" id="{0FC657B2-D36B-B82D-3CEF-42A77BCD03A7}"/>
              </a:ext>
            </a:extLst>
          </p:cNvPr>
          <p:cNvSpPr>
            <a:spLocks noGrp="1"/>
          </p:cNvSpPr>
          <p:nvPr>
            <p:ph sz="quarter" idx="1"/>
          </p:nvPr>
        </p:nvSpPr>
        <p:spPr>
          <a:xfrm>
            <a:off x="732213" y="2732661"/>
            <a:ext cx="10896570" cy="2032072"/>
          </a:xfrm>
        </p:spPr>
        <p:txBody>
          <a:bodyPr>
            <a:normAutofit/>
          </a:bodyPr>
          <a:lstStyle/>
          <a:p>
            <a:pPr eaLnBrk="1" hangingPunct="1"/>
            <a:r>
              <a:rPr lang="en-GB" altLang="en-US" sz="2400" dirty="0">
                <a:ea typeface="ＭＳ Ｐゴシック" panose="020B0600070205080204" pitchFamily="34" charset="-128"/>
              </a:rPr>
              <a:t>Is everything an agent requires to choose its actions available to it via its sensors? Perfect or Full information.</a:t>
            </a:r>
          </a:p>
          <a:p>
            <a:pPr lvl="1" eaLnBrk="1" hangingPunct="1"/>
            <a:r>
              <a:rPr lang="en-GB" altLang="en-US" dirty="0">
                <a:ea typeface="ＭＳ Ｐゴシック" panose="020B0600070205080204" pitchFamily="34" charset="-128"/>
              </a:rPr>
              <a:t>If so, the environment is fully accessible</a:t>
            </a:r>
          </a:p>
          <a:p>
            <a:pPr eaLnBrk="1" hangingPunct="1"/>
            <a:r>
              <a:rPr lang="en-GB" altLang="en-US" sz="2400" dirty="0">
                <a:ea typeface="ＭＳ Ｐゴシック" panose="020B0600070205080204" pitchFamily="34" charset="-128"/>
              </a:rPr>
              <a:t>If not, parts of the environment are inaccessible</a:t>
            </a:r>
          </a:p>
          <a:p>
            <a:pPr lvl="1" eaLnBrk="1" hangingPunct="1"/>
            <a:r>
              <a:rPr lang="en-GB" altLang="en-US" dirty="0">
                <a:ea typeface="ＭＳ Ｐゴシック" panose="020B0600070205080204" pitchFamily="34" charset="-128"/>
              </a:rPr>
              <a:t>Agent must make informed guesses about world.</a:t>
            </a:r>
          </a:p>
        </p:txBody>
      </p:sp>
      <p:pic>
        <p:nvPicPr>
          <p:cNvPr id="1026" name="Picture 2" descr="Backgammon Set">
            <a:extLst>
              <a:ext uri="{FF2B5EF4-FFF2-40B4-BE49-F238E27FC236}">
                <a16:creationId xmlns:a16="http://schemas.microsoft.com/office/drawing/2014/main" id="{A2AAA549-88E3-A4E2-8F08-6CA3BBDCDC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55" t="10321" r="3391" b="11313"/>
          <a:stretch/>
        </p:blipFill>
        <p:spPr bwMode="auto">
          <a:xfrm>
            <a:off x="8299174" y="136525"/>
            <a:ext cx="3409122" cy="2459611"/>
          </a:xfrm>
          <a:prstGeom prst="rect">
            <a:avLst/>
          </a:prstGeom>
          <a:noFill/>
          <a:extLst>
            <a:ext uri="{909E8E84-426E-40DD-AFC4-6F175D3DCCD1}">
              <a14:hiddenFill xmlns:a14="http://schemas.microsoft.com/office/drawing/2010/main">
                <a:solidFill>
                  <a:srgbClr val="FFFFFF"/>
                </a:solidFill>
              </a14:hiddenFill>
            </a:ext>
          </a:extLst>
        </p:spPr>
      </p:pic>
      <p:sp>
        <p:nvSpPr>
          <p:cNvPr id="29700" name="Slide Number Placeholder 3">
            <a:extLst>
              <a:ext uri="{FF2B5EF4-FFF2-40B4-BE49-F238E27FC236}">
                <a16:creationId xmlns:a16="http://schemas.microsoft.com/office/drawing/2014/main" id="{E96308C1-DEB7-C31C-2CAE-574E1E79252C}"/>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spcAft>
                <a:spcPts val="600"/>
              </a:spcAft>
            </a:pPr>
            <a:fld id="{DFC4A9C2-BF75-4D6E-802D-D97D1ACCA81E}" type="slidenum">
              <a:rPr lang="en-US" altLang="en-US" sz="1900"/>
              <a:pPr eaLnBrk="1" hangingPunct="1">
                <a:lnSpc>
                  <a:spcPct val="90000"/>
                </a:lnSpc>
                <a:spcAft>
                  <a:spcPts val="600"/>
                </a:spcAft>
              </a:pPr>
              <a:t>24</a:t>
            </a:fld>
            <a:endParaRPr lang="en-US" altLang="en-US" sz="1900"/>
          </a:p>
        </p:txBody>
      </p:sp>
      <p:grpSp>
        <p:nvGrpSpPr>
          <p:cNvPr id="29702" name="Group 17">
            <a:extLst>
              <a:ext uri="{FF2B5EF4-FFF2-40B4-BE49-F238E27FC236}">
                <a16:creationId xmlns:a16="http://schemas.microsoft.com/office/drawing/2014/main" id="{85CF4389-48C4-1354-204A-3C978B4FAE35}"/>
              </a:ext>
            </a:extLst>
          </p:cNvPr>
          <p:cNvGrpSpPr>
            <a:grpSpLocks/>
          </p:cNvGrpSpPr>
          <p:nvPr/>
        </p:nvGrpSpPr>
        <p:grpSpPr bwMode="auto">
          <a:xfrm>
            <a:off x="367749" y="5168629"/>
            <a:ext cx="11261034" cy="854483"/>
            <a:chOff x="152400" y="4267200"/>
            <a:chExt cx="9417575" cy="838510"/>
          </a:xfrm>
        </p:grpSpPr>
        <p:sp>
          <p:nvSpPr>
            <p:cNvPr id="29703" name="TextBox 5">
              <a:extLst>
                <a:ext uri="{FF2B5EF4-FFF2-40B4-BE49-F238E27FC236}">
                  <a16:creationId xmlns:a16="http://schemas.microsoft.com/office/drawing/2014/main" id="{A37A3F8B-C40D-7638-CA53-144E26DD45D0}"/>
                </a:ext>
              </a:extLst>
            </p:cNvPr>
            <p:cNvSpPr txBox="1">
              <a:spLocks noChangeArrowheads="1"/>
            </p:cNvSpPr>
            <p:nvPr/>
          </p:nvSpPr>
          <p:spPr bwMode="auto">
            <a:xfrm>
              <a:off x="152400" y="4267200"/>
              <a:ext cx="1680951"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b="1" kern="1200">
                  <a:solidFill>
                    <a:schemeClr val="tx1"/>
                  </a:solidFill>
                  <a:latin typeface="Calibri" panose="020F0502020204030204" pitchFamily="34" charset="0"/>
                  <a:ea typeface="+mn-ea"/>
                  <a:cs typeface="Arial" panose="020B0604020202020204" pitchFamily="34" charset="0"/>
                </a:rPr>
                <a:t>Cross Word</a:t>
              </a:r>
              <a:endParaRPr lang="en-US" altLang="en-US" sz="5400" b="1">
                <a:latin typeface="Calibri" panose="020F0502020204030204" pitchFamily="34" charset="0"/>
              </a:endParaRPr>
            </a:p>
          </p:txBody>
        </p:sp>
        <p:sp>
          <p:nvSpPr>
            <p:cNvPr id="29704" name="TextBox 6">
              <a:extLst>
                <a:ext uri="{FF2B5EF4-FFF2-40B4-BE49-F238E27FC236}">
                  <a16:creationId xmlns:a16="http://schemas.microsoft.com/office/drawing/2014/main" id="{825D416B-7DE0-605A-4093-5803E8BA6450}"/>
                </a:ext>
              </a:extLst>
            </p:cNvPr>
            <p:cNvSpPr txBox="1">
              <a:spLocks noChangeArrowheads="1"/>
            </p:cNvSpPr>
            <p:nvPr/>
          </p:nvSpPr>
          <p:spPr bwMode="auto">
            <a:xfrm>
              <a:off x="2514600" y="4267200"/>
              <a:ext cx="1960781"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b="1" kern="1200" dirty="0">
                  <a:solidFill>
                    <a:schemeClr val="tx1"/>
                  </a:solidFill>
                  <a:latin typeface="Calibri" panose="020F0502020204030204" pitchFamily="34" charset="0"/>
                  <a:ea typeface="+mn-ea"/>
                  <a:cs typeface="Arial" panose="020B0604020202020204" pitchFamily="34" charset="0"/>
                </a:rPr>
                <a:t>Backgammon</a:t>
              </a:r>
              <a:endParaRPr lang="en-US" altLang="en-US" sz="5400" b="1" dirty="0">
                <a:latin typeface="Calibri" panose="020F0502020204030204" pitchFamily="34" charset="0"/>
              </a:endParaRPr>
            </a:p>
          </p:txBody>
        </p:sp>
        <p:sp>
          <p:nvSpPr>
            <p:cNvPr id="29705" name="TextBox 7">
              <a:extLst>
                <a:ext uri="{FF2B5EF4-FFF2-40B4-BE49-F238E27FC236}">
                  <a16:creationId xmlns:a16="http://schemas.microsoft.com/office/drawing/2014/main" id="{F333ACA5-ACF3-4BDB-1DB2-7C4D53A37D1E}"/>
                </a:ext>
              </a:extLst>
            </p:cNvPr>
            <p:cNvSpPr txBox="1">
              <a:spLocks noChangeArrowheads="1"/>
            </p:cNvSpPr>
            <p:nvPr/>
          </p:nvSpPr>
          <p:spPr bwMode="auto">
            <a:xfrm>
              <a:off x="4038600" y="4267200"/>
              <a:ext cx="1546141"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b="1" kern="1200">
                  <a:solidFill>
                    <a:schemeClr val="tx1"/>
                  </a:solidFill>
                  <a:latin typeface="Calibri" panose="020F0502020204030204" pitchFamily="34" charset="0"/>
                  <a:ea typeface="+mn-ea"/>
                  <a:cs typeface="Arial" panose="020B0604020202020204" pitchFamily="34" charset="0"/>
                </a:rPr>
                <a:t>Taxi driver</a:t>
              </a:r>
              <a:endParaRPr lang="en-US" altLang="en-US" sz="5400" b="1">
                <a:latin typeface="Calibri" panose="020F0502020204030204" pitchFamily="34" charset="0"/>
              </a:endParaRPr>
            </a:p>
          </p:txBody>
        </p:sp>
        <p:sp>
          <p:nvSpPr>
            <p:cNvPr id="29706" name="TextBox 8">
              <a:extLst>
                <a:ext uri="{FF2B5EF4-FFF2-40B4-BE49-F238E27FC236}">
                  <a16:creationId xmlns:a16="http://schemas.microsoft.com/office/drawing/2014/main" id="{E24217A0-79F0-8CB7-6C5F-B38CE66D3DCB}"/>
                </a:ext>
              </a:extLst>
            </p:cNvPr>
            <p:cNvSpPr txBox="1">
              <a:spLocks noChangeArrowheads="1"/>
            </p:cNvSpPr>
            <p:nvPr/>
          </p:nvSpPr>
          <p:spPr bwMode="auto">
            <a:xfrm>
              <a:off x="5486400" y="4267200"/>
              <a:ext cx="2525774"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b="1" kern="1200" dirty="0">
                  <a:solidFill>
                    <a:schemeClr val="tx1"/>
                  </a:solidFill>
                  <a:latin typeface="Calibri" panose="020F0502020204030204" pitchFamily="34" charset="0"/>
                  <a:ea typeface="+mn-ea"/>
                  <a:cs typeface="Arial" panose="020B0604020202020204" pitchFamily="34" charset="0"/>
                </a:rPr>
                <a:t>Part picking robot</a:t>
              </a:r>
              <a:endParaRPr lang="en-US" altLang="en-US" sz="5400" b="1" dirty="0">
                <a:latin typeface="Calibri" panose="020F0502020204030204" pitchFamily="34" charset="0"/>
              </a:endParaRPr>
            </a:p>
          </p:txBody>
        </p:sp>
        <p:sp>
          <p:nvSpPr>
            <p:cNvPr id="29707" name="TextBox 9">
              <a:extLst>
                <a:ext uri="{FF2B5EF4-FFF2-40B4-BE49-F238E27FC236}">
                  <a16:creationId xmlns:a16="http://schemas.microsoft.com/office/drawing/2014/main" id="{BBC268C0-E434-F2FA-E20D-FEE13C060D0B}"/>
                </a:ext>
              </a:extLst>
            </p:cNvPr>
            <p:cNvSpPr txBox="1">
              <a:spLocks noChangeArrowheads="1"/>
            </p:cNvSpPr>
            <p:nvPr/>
          </p:nvSpPr>
          <p:spPr bwMode="auto">
            <a:xfrm>
              <a:off x="1600200" y="4267200"/>
              <a:ext cx="936628"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b="1" kern="1200">
                  <a:solidFill>
                    <a:schemeClr val="tx1"/>
                  </a:solidFill>
                  <a:latin typeface="Calibri" panose="020F0502020204030204" pitchFamily="34" charset="0"/>
                  <a:ea typeface="+mn-ea"/>
                  <a:cs typeface="Arial" panose="020B0604020202020204" pitchFamily="34" charset="0"/>
                </a:rPr>
                <a:t>Poker</a:t>
              </a:r>
              <a:endParaRPr lang="en-US" altLang="en-US" sz="5400" b="1">
                <a:latin typeface="Calibri" panose="020F0502020204030204" pitchFamily="34" charset="0"/>
              </a:endParaRPr>
            </a:p>
          </p:txBody>
        </p:sp>
        <p:sp>
          <p:nvSpPr>
            <p:cNvPr id="29708" name="TextBox 10">
              <a:extLst>
                <a:ext uri="{FF2B5EF4-FFF2-40B4-BE49-F238E27FC236}">
                  <a16:creationId xmlns:a16="http://schemas.microsoft.com/office/drawing/2014/main" id="{9F13CF65-142D-BE46-01B0-E110B192ED39}"/>
                </a:ext>
              </a:extLst>
            </p:cNvPr>
            <p:cNvSpPr txBox="1">
              <a:spLocks noChangeArrowheads="1"/>
            </p:cNvSpPr>
            <p:nvPr/>
          </p:nvSpPr>
          <p:spPr bwMode="auto">
            <a:xfrm>
              <a:off x="7467600" y="4267200"/>
              <a:ext cx="2102375"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b="1" kern="1200">
                  <a:solidFill>
                    <a:schemeClr val="tx1"/>
                  </a:solidFill>
                  <a:latin typeface="Calibri" panose="020F0502020204030204" pitchFamily="34" charset="0"/>
                  <a:ea typeface="+mn-ea"/>
                  <a:cs typeface="Arial" panose="020B0604020202020204" pitchFamily="34" charset="0"/>
                </a:rPr>
                <a:t>Image analysis</a:t>
              </a:r>
              <a:endParaRPr lang="en-US" altLang="en-US" sz="5400" b="1">
                <a:latin typeface="Calibri" panose="020F0502020204030204" pitchFamily="34" charset="0"/>
              </a:endParaRPr>
            </a:p>
          </p:txBody>
        </p:sp>
        <p:sp>
          <p:nvSpPr>
            <p:cNvPr id="29709" name="TextBox 11">
              <a:extLst>
                <a:ext uri="{FF2B5EF4-FFF2-40B4-BE49-F238E27FC236}">
                  <a16:creationId xmlns:a16="http://schemas.microsoft.com/office/drawing/2014/main" id="{8D0F86C2-1FEE-8301-8B4E-F6218C994C12}"/>
                </a:ext>
              </a:extLst>
            </p:cNvPr>
            <p:cNvSpPr txBox="1">
              <a:spLocks noChangeArrowheads="1"/>
            </p:cNvSpPr>
            <p:nvPr/>
          </p:nvSpPr>
          <p:spPr bwMode="auto">
            <a:xfrm>
              <a:off x="457200" y="4572000"/>
              <a:ext cx="859773"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kern="1200" dirty="0">
                  <a:solidFill>
                    <a:schemeClr val="tx1"/>
                  </a:solidFill>
                  <a:latin typeface="Calibri" panose="020F0502020204030204" pitchFamily="34" charset="0"/>
                  <a:ea typeface="+mn-ea"/>
                  <a:cs typeface="Arial" panose="020B0604020202020204" pitchFamily="34" charset="0"/>
                </a:rPr>
                <a:t>Fully </a:t>
              </a:r>
              <a:endParaRPr lang="en-US" altLang="en-US" sz="5400" dirty="0">
                <a:latin typeface="Calibri" panose="020F0502020204030204" pitchFamily="34" charset="0"/>
              </a:endParaRPr>
            </a:p>
          </p:txBody>
        </p:sp>
        <p:sp>
          <p:nvSpPr>
            <p:cNvPr id="29710" name="TextBox 12">
              <a:extLst>
                <a:ext uri="{FF2B5EF4-FFF2-40B4-BE49-F238E27FC236}">
                  <a16:creationId xmlns:a16="http://schemas.microsoft.com/office/drawing/2014/main" id="{E58F9574-022A-FE05-4AD2-8FC2F7C3E8A5}"/>
                </a:ext>
              </a:extLst>
            </p:cNvPr>
            <p:cNvSpPr txBox="1">
              <a:spLocks noChangeArrowheads="1"/>
            </p:cNvSpPr>
            <p:nvPr/>
          </p:nvSpPr>
          <p:spPr bwMode="auto">
            <a:xfrm>
              <a:off x="6172201" y="4572000"/>
              <a:ext cx="859773"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kern="1200">
                  <a:solidFill>
                    <a:schemeClr val="tx1"/>
                  </a:solidFill>
                  <a:latin typeface="Calibri" panose="020F0502020204030204" pitchFamily="34" charset="0"/>
                  <a:ea typeface="+mn-ea"/>
                  <a:cs typeface="Arial" panose="020B0604020202020204" pitchFamily="34" charset="0"/>
                </a:rPr>
                <a:t>Fully </a:t>
              </a:r>
              <a:endParaRPr lang="en-US" altLang="en-US" sz="5400">
                <a:latin typeface="Calibri" panose="020F0502020204030204" pitchFamily="34" charset="0"/>
              </a:endParaRPr>
            </a:p>
          </p:txBody>
        </p:sp>
        <p:sp>
          <p:nvSpPr>
            <p:cNvPr id="29711" name="TextBox 13">
              <a:extLst>
                <a:ext uri="{FF2B5EF4-FFF2-40B4-BE49-F238E27FC236}">
                  <a16:creationId xmlns:a16="http://schemas.microsoft.com/office/drawing/2014/main" id="{F8624EEB-4D12-550F-59EB-F492AF35A011}"/>
                </a:ext>
              </a:extLst>
            </p:cNvPr>
            <p:cNvSpPr txBox="1">
              <a:spLocks noChangeArrowheads="1"/>
            </p:cNvSpPr>
            <p:nvPr/>
          </p:nvSpPr>
          <p:spPr bwMode="auto">
            <a:xfrm>
              <a:off x="8001001" y="4572000"/>
              <a:ext cx="859773"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kern="1200">
                  <a:solidFill>
                    <a:schemeClr val="tx1"/>
                  </a:solidFill>
                  <a:latin typeface="Calibri" panose="020F0502020204030204" pitchFamily="34" charset="0"/>
                  <a:ea typeface="+mn-ea"/>
                  <a:cs typeface="Arial" panose="020B0604020202020204" pitchFamily="34" charset="0"/>
                </a:rPr>
                <a:t>Fully </a:t>
              </a:r>
              <a:endParaRPr lang="en-US" altLang="en-US" sz="5400">
                <a:latin typeface="Calibri" panose="020F0502020204030204" pitchFamily="34" charset="0"/>
              </a:endParaRPr>
            </a:p>
          </p:txBody>
        </p:sp>
        <p:sp>
          <p:nvSpPr>
            <p:cNvPr id="29712" name="TextBox 14">
              <a:extLst>
                <a:ext uri="{FF2B5EF4-FFF2-40B4-BE49-F238E27FC236}">
                  <a16:creationId xmlns:a16="http://schemas.microsoft.com/office/drawing/2014/main" id="{716778CC-BC7E-5A57-79BB-52F764F9715A}"/>
                </a:ext>
              </a:extLst>
            </p:cNvPr>
            <p:cNvSpPr txBox="1">
              <a:spLocks noChangeArrowheads="1"/>
            </p:cNvSpPr>
            <p:nvPr/>
          </p:nvSpPr>
          <p:spPr bwMode="auto">
            <a:xfrm>
              <a:off x="2743200" y="4572000"/>
              <a:ext cx="642409" cy="45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kern="1200" dirty="0">
                  <a:solidFill>
                    <a:schemeClr val="tx1"/>
                  </a:solidFill>
                  <a:latin typeface="Calibri" panose="020F0502020204030204" pitchFamily="34" charset="0"/>
                  <a:ea typeface="+mn-ea"/>
                  <a:cs typeface="Arial" panose="020B0604020202020204" pitchFamily="34" charset="0"/>
                </a:rPr>
                <a:t>Fully</a:t>
              </a:r>
              <a:endParaRPr lang="en-US" altLang="en-US" sz="5400" dirty="0">
                <a:latin typeface="Calibri" panose="020F0502020204030204" pitchFamily="34" charset="0"/>
              </a:endParaRPr>
            </a:p>
          </p:txBody>
        </p:sp>
        <p:sp>
          <p:nvSpPr>
            <p:cNvPr id="29713" name="TextBox 15">
              <a:extLst>
                <a:ext uri="{FF2B5EF4-FFF2-40B4-BE49-F238E27FC236}">
                  <a16:creationId xmlns:a16="http://schemas.microsoft.com/office/drawing/2014/main" id="{1FE94FAA-484C-3CE0-56CC-D2E8D97D099C}"/>
                </a:ext>
              </a:extLst>
            </p:cNvPr>
            <p:cNvSpPr txBox="1">
              <a:spLocks noChangeArrowheads="1"/>
            </p:cNvSpPr>
            <p:nvPr/>
          </p:nvSpPr>
          <p:spPr bwMode="auto">
            <a:xfrm>
              <a:off x="1524000" y="4572000"/>
              <a:ext cx="1225084"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kern="1200" dirty="0">
                  <a:solidFill>
                    <a:schemeClr val="tx1"/>
                  </a:solidFill>
                  <a:latin typeface="Calibri" panose="020F0502020204030204" pitchFamily="34" charset="0"/>
                  <a:ea typeface="+mn-ea"/>
                  <a:cs typeface="Arial" panose="020B0604020202020204" pitchFamily="34" charset="0"/>
                </a:rPr>
                <a:t>Partially</a:t>
              </a:r>
              <a:endParaRPr lang="en-US" altLang="en-US" sz="5400" dirty="0">
                <a:latin typeface="Calibri" panose="020F0502020204030204" pitchFamily="34" charset="0"/>
              </a:endParaRPr>
            </a:p>
          </p:txBody>
        </p:sp>
        <p:sp>
          <p:nvSpPr>
            <p:cNvPr id="29714" name="TextBox 16">
              <a:extLst>
                <a:ext uri="{FF2B5EF4-FFF2-40B4-BE49-F238E27FC236}">
                  <a16:creationId xmlns:a16="http://schemas.microsoft.com/office/drawing/2014/main" id="{6B4D7081-F44D-FE5A-FC7F-174992104CA8}"/>
                </a:ext>
              </a:extLst>
            </p:cNvPr>
            <p:cNvSpPr txBox="1">
              <a:spLocks noChangeArrowheads="1"/>
            </p:cNvSpPr>
            <p:nvPr/>
          </p:nvSpPr>
          <p:spPr bwMode="auto">
            <a:xfrm>
              <a:off x="4190999" y="4572000"/>
              <a:ext cx="1225084" cy="5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defTabSz="493776" eaLnBrk="1" hangingPunct="1">
                <a:spcAft>
                  <a:spcPts val="600"/>
                </a:spcAft>
              </a:pPr>
              <a:r>
                <a:rPr lang="en-US" altLang="en-US" kern="1200" dirty="0">
                  <a:solidFill>
                    <a:schemeClr val="tx1"/>
                  </a:solidFill>
                  <a:latin typeface="Calibri" panose="020F0502020204030204" pitchFamily="34" charset="0"/>
                  <a:ea typeface="+mn-ea"/>
                  <a:cs typeface="Arial" panose="020B0604020202020204" pitchFamily="34" charset="0"/>
                </a:rPr>
                <a:t>Partially</a:t>
              </a:r>
              <a:endParaRPr lang="en-US" altLang="en-US" sz="5400" dirty="0">
                <a:latin typeface="Calibri" panose="020F0502020204030204"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22BC876-0CFC-5959-4F77-21FD2B080C1E}"/>
              </a:ext>
            </a:extLst>
          </p:cNvPr>
          <p:cNvSpPr>
            <a:spLocks noGrp="1"/>
          </p:cNvSpPr>
          <p:nvPr>
            <p:ph type="title"/>
          </p:nvPr>
        </p:nvSpPr>
        <p:spPr/>
        <p:txBody>
          <a:bodyPr/>
          <a:lstStyle/>
          <a:p>
            <a:pPr eaLnBrk="1" hangingPunct="1"/>
            <a:r>
              <a:rPr lang="en-US" altLang="en-US" sz="3600">
                <a:solidFill>
                  <a:srgbClr val="FF0000"/>
                </a:solidFill>
                <a:ea typeface="ＭＳ Ｐゴシック" panose="020B0600070205080204" pitchFamily="34" charset="-128"/>
              </a:rPr>
              <a:t>Deterministic</a:t>
            </a:r>
            <a:r>
              <a:rPr lang="en-US" altLang="en-US" sz="3600">
                <a:solidFill>
                  <a:srgbClr val="7B9899"/>
                </a:solidFill>
                <a:ea typeface="ＭＳ Ｐゴシック" panose="020B0600070205080204" pitchFamily="34" charset="-128"/>
              </a:rPr>
              <a:t> (vs. stochastic)</a:t>
            </a:r>
            <a:endParaRPr lang="en-US" altLang="en-US">
              <a:solidFill>
                <a:srgbClr val="7B9899"/>
              </a:solidFill>
              <a:ea typeface="ＭＳ Ｐゴシック" panose="020B0600070205080204" pitchFamily="34" charset="-128"/>
            </a:endParaRPr>
          </a:p>
        </p:txBody>
      </p:sp>
      <p:sp>
        <p:nvSpPr>
          <p:cNvPr id="31747" name="Footer Placeholder 2">
            <a:extLst>
              <a:ext uri="{FF2B5EF4-FFF2-40B4-BE49-F238E27FC236}">
                <a16:creationId xmlns:a16="http://schemas.microsoft.com/office/drawing/2014/main" id="{A9E9C447-0393-92F4-2A17-0FDB405F2F6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31748" name="Slide Number Placeholder 3">
            <a:extLst>
              <a:ext uri="{FF2B5EF4-FFF2-40B4-BE49-F238E27FC236}">
                <a16:creationId xmlns:a16="http://schemas.microsoft.com/office/drawing/2014/main" id="{B9790DBC-3D7D-24ED-3524-5CBDEFA4D1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BA3FBAC-D9BE-46DF-B666-1CC75FEF1462}" type="slidenum">
              <a:rPr lang="en-US" altLang="en-US" sz="1600" smtClean="0">
                <a:solidFill>
                  <a:srgbClr val="7B9899"/>
                </a:solidFill>
              </a:rPr>
              <a:pPr eaLnBrk="1" hangingPunct="1"/>
              <a:t>25</a:t>
            </a:fld>
            <a:endParaRPr lang="en-US" altLang="en-US" sz="1600">
              <a:solidFill>
                <a:srgbClr val="7B9899"/>
              </a:solidFill>
            </a:endParaRPr>
          </a:p>
        </p:txBody>
      </p:sp>
      <p:sp>
        <p:nvSpPr>
          <p:cNvPr id="31749" name="Content Placeholder 4">
            <a:extLst>
              <a:ext uri="{FF2B5EF4-FFF2-40B4-BE49-F238E27FC236}">
                <a16:creationId xmlns:a16="http://schemas.microsoft.com/office/drawing/2014/main" id="{CE1280A8-A4F9-3D15-34EF-32697D8EB517}"/>
              </a:ext>
            </a:extLst>
          </p:cNvPr>
          <p:cNvSpPr>
            <a:spLocks noGrp="1"/>
          </p:cNvSpPr>
          <p:nvPr>
            <p:ph sz="quarter" idx="1"/>
          </p:nvPr>
        </p:nvSpPr>
        <p:spPr>
          <a:xfrm>
            <a:off x="678426" y="1527176"/>
            <a:ext cx="10844980" cy="2359025"/>
          </a:xfrm>
        </p:spPr>
        <p:txBody>
          <a:bodyPr>
            <a:normAutofit/>
          </a:bodyPr>
          <a:lstStyle/>
          <a:p>
            <a:pPr eaLnBrk="1" hangingPunct="1"/>
            <a:r>
              <a:rPr lang="en-GB" altLang="en-US" dirty="0">
                <a:ea typeface="ＭＳ Ｐゴシック" panose="020B0600070205080204" pitchFamily="34" charset="-128"/>
              </a:rPr>
              <a:t>If the next state of the environment is completely determined by the current state and the action executed by the agent</a:t>
            </a:r>
          </a:p>
          <a:p>
            <a:pPr eaLnBrk="1" hangingPunct="1"/>
            <a:r>
              <a:rPr lang="en-GB" altLang="en-US" dirty="0">
                <a:ea typeface="ＭＳ Ｐゴシック" panose="020B0600070205080204" pitchFamily="34" charset="-128"/>
              </a:rPr>
              <a:t>Non-deterministic environments</a:t>
            </a:r>
          </a:p>
          <a:p>
            <a:pPr lvl="1" eaLnBrk="1" hangingPunct="1"/>
            <a:r>
              <a:rPr lang="en-GB" altLang="en-US" dirty="0">
                <a:ea typeface="ＭＳ Ｐゴシック" panose="020B0600070205080204" pitchFamily="34" charset="-128"/>
              </a:rPr>
              <a:t>Have aspects beyond the control of the agent</a:t>
            </a:r>
          </a:p>
          <a:p>
            <a:pPr lvl="1" eaLnBrk="1" hangingPunct="1"/>
            <a:r>
              <a:rPr lang="en-GB" altLang="en-US" dirty="0">
                <a:ea typeface="ＭＳ Ｐゴシック" panose="020B0600070205080204" pitchFamily="34" charset="-128"/>
              </a:rPr>
              <a:t>Utility functions have to guess at changes in world</a:t>
            </a:r>
          </a:p>
          <a:p>
            <a:pPr eaLnBrk="1" hangingPunct="1"/>
            <a:endParaRPr lang="en-US" altLang="en-US" dirty="0">
              <a:ea typeface="ＭＳ Ｐゴシック" panose="020B0600070205080204" pitchFamily="34" charset="-128"/>
            </a:endParaRPr>
          </a:p>
        </p:txBody>
      </p:sp>
      <p:sp>
        <p:nvSpPr>
          <p:cNvPr id="6" name="TextBox 5">
            <a:extLst>
              <a:ext uri="{FF2B5EF4-FFF2-40B4-BE49-F238E27FC236}">
                <a16:creationId xmlns:a16="http://schemas.microsoft.com/office/drawing/2014/main" id="{B38E7183-E741-347E-4462-44C953B5D3A7}"/>
              </a:ext>
            </a:extLst>
          </p:cNvPr>
          <p:cNvSpPr txBox="1">
            <a:spLocks noChangeArrowheads="1"/>
          </p:cNvSpPr>
          <p:nvPr/>
        </p:nvSpPr>
        <p:spPr bwMode="auto">
          <a:xfrm>
            <a:off x="1676400" y="4267200"/>
            <a:ext cx="127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Cross Word</a:t>
            </a:r>
          </a:p>
        </p:txBody>
      </p:sp>
      <p:sp>
        <p:nvSpPr>
          <p:cNvPr id="7" name="TextBox 6">
            <a:extLst>
              <a:ext uri="{FF2B5EF4-FFF2-40B4-BE49-F238E27FC236}">
                <a16:creationId xmlns:a16="http://schemas.microsoft.com/office/drawing/2014/main" id="{02A320D5-1638-E8D4-AA0A-59807EE371CA}"/>
              </a:ext>
            </a:extLst>
          </p:cNvPr>
          <p:cNvSpPr txBox="1">
            <a:spLocks noChangeArrowheads="1"/>
          </p:cNvSpPr>
          <p:nvPr/>
        </p:nvSpPr>
        <p:spPr bwMode="auto">
          <a:xfrm>
            <a:off x="4038600" y="4267200"/>
            <a:ext cx="1474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Backgammon</a:t>
            </a:r>
          </a:p>
        </p:txBody>
      </p:sp>
      <p:sp>
        <p:nvSpPr>
          <p:cNvPr id="8" name="TextBox 7">
            <a:extLst>
              <a:ext uri="{FF2B5EF4-FFF2-40B4-BE49-F238E27FC236}">
                <a16:creationId xmlns:a16="http://schemas.microsoft.com/office/drawing/2014/main" id="{12240146-0F44-8337-1BC3-CECA7318E34A}"/>
              </a:ext>
            </a:extLst>
          </p:cNvPr>
          <p:cNvSpPr txBox="1">
            <a:spLocks noChangeArrowheads="1"/>
          </p:cNvSpPr>
          <p:nvPr/>
        </p:nvSpPr>
        <p:spPr bwMode="auto">
          <a:xfrm>
            <a:off x="5562601" y="4267200"/>
            <a:ext cx="1173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Taxi driver</a:t>
            </a:r>
          </a:p>
        </p:txBody>
      </p:sp>
      <p:sp>
        <p:nvSpPr>
          <p:cNvPr id="9" name="TextBox 8">
            <a:extLst>
              <a:ext uri="{FF2B5EF4-FFF2-40B4-BE49-F238E27FC236}">
                <a16:creationId xmlns:a16="http://schemas.microsoft.com/office/drawing/2014/main" id="{C563C426-A512-5DA3-BD6B-C487F618D96B}"/>
              </a:ext>
            </a:extLst>
          </p:cNvPr>
          <p:cNvSpPr txBox="1">
            <a:spLocks noChangeArrowheads="1"/>
          </p:cNvSpPr>
          <p:nvPr/>
        </p:nvSpPr>
        <p:spPr bwMode="auto">
          <a:xfrm>
            <a:off x="7010400" y="4267200"/>
            <a:ext cx="1931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Part picking robot</a:t>
            </a:r>
          </a:p>
        </p:txBody>
      </p:sp>
      <p:sp>
        <p:nvSpPr>
          <p:cNvPr id="10" name="TextBox 9">
            <a:extLst>
              <a:ext uri="{FF2B5EF4-FFF2-40B4-BE49-F238E27FC236}">
                <a16:creationId xmlns:a16="http://schemas.microsoft.com/office/drawing/2014/main" id="{A35C6166-5A06-FDFE-7E5A-163CB4851963}"/>
              </a:ext>
            </a:extLst>
          </p:cNvPr>
          <p:cNvSpPr txBox="1">
            <a:spLocks noChangeArrowheads="1"/>
          </p:cNvSpPr>
          <p:nvPr/>
        </p:nvSpPr>
        <p:spPr bwMode="auto">
          <a:xfrm>
            <a:off x="3124201" y="4267200"/>
            <a:ext cx="728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Poker</a:t>
            </a:r>
          </a:p>
        </p:txBody>
      </p:sp>
      <p:sp>
        <p:nvSpPr>
          <p:cNvPr id="11" name="TextBox 10">
            <a:extLst>
              <a:ext uri="{FF2B5EF4-FFF2-40B4-BE49-F238E27FC236}">
                <a16:creationId xmlns:a16="http://schemas.microsoft.com/office/drawing/2014/main" id="{42778C36-BC3D-75B8-7E33-21CCF43A12FB}"/>
              </a:ext>
            </a:extLst>
          </p:cNvPr>
          <p:cNvSpPr txBox="1">
            <a:spLocks noChangeArrowheads="1"/>
          </p:cNvSpPr>
          <p:nvPr/>
        </p:nvSpPr>
        <p:spPr bwMode="auto">
          <a:xfrm>
            <a:off x="8991600" y="4267200"/>
            <a:ext cx="157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Image analysis</a:t>
            </a:r>
          </a:p>
        </p:txBody>
      </p:sp>
      <p:sp>
        <p:nvSpPr>
          <p:cNvPr id="12" name="TextBox 11">
            <a:extLst>
              <a:ext uri="{FF2B5EF4-FFF2-40B4-BE49-F238E27FC236}">
                <a16:creationId xmlns:a16="http://schemas.microsoft.com/office/drawing/2014/main" id="{D95F07D4-FF8C-2C67-861C-2F4657E37312}"/>
              </a:ext>
            </a:extLst>
          </p:cNvPr>
          <p:cNvSpPr txBox="1">
            <a:spLocks noChangeArrowheads="1"/>
          </p:cNvSpPr>
          <p:nvPr/>
        </p:nvSpPr>
        <p:spPr bwMode="auto">
          <a:xfrm>
            <a:off x="1676400" y="4267200"/>
            <a:ext cx="127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Cross Word</a:t>
            </a:r>
            <a:endParaRPr lang="en-US" altLang="en-US" sz="1800" b="1" dirty="0">
              <a:latin typeface="Calibri" panose="020F0502020204030204" pitchFamily="34" charset="0"/>
            </a:endParaRPr>
          </a:p>
        </p:txBody>
      </p:sp>
      <p:sp>
        <p:nvSpPr>
          <p:cNvPr id="13" name="TextBox 12">
            <a:extLst>
              <a:ext uri="{FF2B5EF4-FFF2-40B4-BE49-F238E27FC236}">
                <a16:creationId xmlns:a16="http://schemas.microsoft.com/office/drawing/2014/main" id="{F54245EB-BAA3-62F0-0BE7-2553296931F3}"/>
              </a:ext>
            </a:extLst>
          </p:cNvPr>
          <p:cNvSpPr txBox="1">
            <a:spLocks noChangeArrowheads="1"/>
          </p:cNvSpPr>
          <p:nvPr/>
        </p:nvSpPr>
        <p:spPr bwMode="auto">
          <a:xfrm>
            <a:off x="4038600" y="4267200"/>
            <a:ext cx="1474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Backgammon</a:t>
            </a:r>
          </a:p>
        </p:txBody>
      </p:sp>
      <p:sp>
        <p:nvSpPr>
          <p:cNvPr id="14" name="TextBox 13">
            <a:extLst>
              <a:ext uri="{FF2B5EF4-FFF2-40B4-BE49-F238E27FC236}">
                <a16:creationId xmlns:a16="http://schemas.microsoft.com/office/drawing/2014/main" id="{B5D9862B-5B70-5B30-694C-435CB157EB0A}"/>
              </a:ext>
            </a:extLst>
          </p:cNvPr>
          <p:cNvSpPr txBox="1">
            <a:spLocks noChangeArrowheads="1"/>
          </p:cNvSpPr>
          <p:nvPr/>
        </p:nvSpPr>
        <p:spPr bwMode="auto">
          <a:xfrm>
            <a:off x="5562601" y="4267200"/>
            <a:ext cx="1173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Taxi driver</a:t>
            </a:r>
          </a:p>
        </p:txBody>
      </p:sp>
      <p:sp>
        <p:nvSpPr>
          <p:cNvPr id="15" name="TextBox 14">
            <a:extLst>
              <a:ext uri="{FF2B5EF4-FFF2-40B4-BE49-F238E27FC236}">
                <a16:creationId xmlns:a16="http://schemas.microsoft.com/office/drawing/2014/main" id="{61D257E6-1322-0D98-A89F-467BC5B8A124}"/>
              </a:ext>
            </a:extLst>
          </p:cNvPr>
          <p:cNvSpPr txBox="1">
            <a:spLocks noChangeArrowheads="1"/>
          </p:cNvSpPr>
          <p:nvPr/>
        </p:nvSpPr>
        <p:spPr bwMode="auto">
          <a:xfrm>
            <a:off x="7010400" y="4267200"/>
            <a:ext cx="6322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Part </a:t>
            </a:r>
          </a:p>
        </p:txBody>
      </p:sp>
      <p:sp>
        <p:nvSpPr>
          <p:cNvPr id="16" name="TextBox 15">
            <a:extLst>
              <a:ext uri="{FF2B5EF4-FFF2-40B4-BE49-F238E27FC236}">
                <a16:creationId xmlns:a16="http://schemas.microsoft.com/office/drawing/2014/main" id="{72C111FC-F52B-26BB-7E4A-DDBD48FF0B47}"/>
              </a:ext>
            </a:extLst>
          </p:cNvPr>
          <p:cNvSpPr txBox="1">
            <a:spLocks noChangeArrowheads="1"/>
          </p:cNvSpPr>
          <p:nvPr/>
        </p:nvSpPr>
        <p:spPr bwMode="auto">
          <a:xfrm>
            <a:off x="3124201" y="4267200"/>
            <a:ext cx="728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Poker</a:t>
            </a:r>
          </a:p>
        </p:txBody>
      </p:sp>
      <p:sp>
        <p:nvSpPr>
          <p:cNvPr id="17" name="TextBox 16">
            <a:extLst>
              <a:ext uri="{FF2B5EF4-FFF2-40B4-BE49-F238E27FC236}">
                <a16:creationId xmlns:a16="http://schemas.microsoft.com/office/drawing/2014/main" id="{325D54F9-9E49-504E-47D3-507A59647750}"/>
              </a:ext>
            </a:extLst>
          </p:cNvPr>
          <p:cNvSpPr txBox="1">
            <a:spLocks noChangeArrowheads="1"/>
          </p:cNvSpPr>
          <p:nvPr/>
        </p:nvSpPr>
        <p:spPr bwMode="auto">
          <a:xfrm>
            <a:off x="8991600" y="4267200"/>
            <a:ext cx="157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Image analysis</a:t>
            </a:r>
          </a:p>
        </p:txBody>
      </p:sp>
      <p:sp>
        <p:nvSpPr>
          <p:cNvPr id="18" name="TextBox 17">
            <a:extLst>
              <a:ext uri="{FF2B5EF4-FFF2-40B4-BE49-F238E27FC236}">
                <a16:creationId xmlns:a16="http://schemas.microsoft.com/office/drawing/2014/main" id="{C198BD4B-D6C0-0F22-5171-6C42A6FBDC19}"/>
              </a:ext>
            </a:extLst>
          </p:cNvPr>
          <p:cNvSpPr txBox="1">
            <a:spLocks noChangeArrowheads="1"/>
          </p:cNvSpPr>
          <p:nvPr/>
        </p:nvSpPr>
        <p:spPr bwMode="auto">
          <a:xfrm>
            <a:off x="1676401" y="4648200"/>
            <a:ext cx="143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Deterministic</a:t>
            </a:r>
          </a:p>
        </p:txBody>
      </p:sp>
      <p:sp>
        <p:nvSpPr>
          <p:cNvPr id="19" name="TextBox 18">
            <a:extLst>
              <a:ext uri="{FF2B5EF4-FFF2-40B4-BE49-F238E27FC236}">
                <a16:creationId xmlns:a16="http://schemas.microsoft.com/office/drawing/2014/main" id="{020418BA-0507-B465-344C-B715AF8C2841}"/>
              </a:ext>
            </a:extLst>
          </p:cNvPr>
          <p:cNvSpPr txBox="1">
            <a:spLocks noChangeArrowheads="1"/>
          </p:cNvSpPr>
          <p:nvPr/>
        </p:nvSpPr>
        <p:spPr bwMode="auto">
          <a:xfrm>
            <a:off x="9067801" y="4648200"/>
            <a:ext cx="143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Deterministic</a:t>
            </a:r>
          </a:p>
        </p:txBody>
      </p:sp>
      <p:sp>
        <p:nvSpPr>
          <p:cNvPr id="20" name="TextBox 19">
            <a:extLst>
              <a:ext uri="{FF2B5EF4-FFF2-40B4-BE49-F238E27FC236}">
                <a16:creationId xmlns:a16="http://schemas.microsoft.com/office/drawing/2014/main" id="{99C9D696-AC55-EA28-79B1-912AB5A25B2B}"/>
              </a:ext>
            </a:extLst>
          </p:cNvPr>
          <p:cNvSpPr txBox="1">
            <a:spLocks noChangeArrowheads="1"/>
          </p:cNvSpPr>
          <p:nvPr/>
        </p:nvSpPr>
        <p:spPr bwMode="auto">
          <a:xfrm>
            <a:off x="5562600" y="4648200"/>
            <a:ext cx="1131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Stochastic</a:t>
            </a:r>
          </a:p>
        </p:txBody>
      </p:sp>
      <p:sp>
        <p:nvSpPr>
          <p:cNvPr id="21" name="TextBox 20">
            <a:extLst>
              <a:ext uri="{FF2B5EF4-FFF2-40B4-BE49-F238E27FC236}">
                <a16:creationId xmlns:a16="http://schemas.microsoft.com/office/drawing/2014/main" id="{A0018EA9-FDDA-9FDB-EA10-DA6DA9CFC93E}"/>
              </a:ext>
            </a:extLst>
          </p:cNvPr>
          <p:cNvSpPr txBox="1">
            <a:spLocks noChangeArrowheads="1"/>
          </p:cNvSpPr>
          <p:nvPr/>
        </p:nvSpPr>
        <p:spPr bwMode="auto">
          <a:xfrm>
            <a:off x="4191000" y="4648200"/>
            <a:ext cx="1131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Stochastic</a:t>
            </a:r>
          </a:p>
        </p:txBody>
      </p:sp>
      <p:sp>
        <p:nvSpPr>
          <p:cNvPr id="22" name="TextBox 21">
            <a:extLst>
              <a:ext uri="{FF2B5EF4-FFF2-40B4-BE49-F238E27FC236}">
                <a16:creationId xmlns:a16="http://schemas.microsoft.com/office/drawing/2014/main" id="{E21D1A35-E1B4-2536-DC70-280034DBB841}"/>
              </a:ext>
            </a:extLst>
          </p:cNvPr>
          <p:cNvSpPr txBox="1">
            <a:spLocks noChangeArrowheads="1"/>
          </p:cNvSpPr>
          <p:nvPr/>
        </p:nvSpPr>
        <p:spPr bwMode="auto">
          <a:xfrm>
            <a:off x="2971800" y="4648200"/>
            <a:ext cx="1131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Stochastic</a:t>
            </a:r>
          </a:p>
        </p:txBody>
      </p:sp>
      <p:sp>
        <p:nvSpPr>
          <p:cNvPr id="23" name="TextBox 22">
            <a:extLst>
              <a:ext uri="{FF2B5EF4-FFF2-40B4-BE49-F238E27FC236}">
                <a16:creationId xmlns:a16="http://schemas.microsoft.com/office/drawing/2014/main" id="{45A435CA-8CA5-94EE-D909-97C120958A33}"/>
              </a:ext>
            </a:extLst>
          </p:cNvPr>
          <p:cNvSpPr txBox="1">
            <a:spLocks noChangeArrowheads="1"/>
          </p:cNvSpPr>
          <p:nvPr/>
        </p:nvSpPr>
        <p:spPr bwMode="auto">
          <a:xfrm>
            <a:off x="7391400" y="4648200"/>
            <a:ext cx="1131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Stochastic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500"/>
                                        <p:tgtEl>
                                          <p:spTgt spid="2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blinds(horizontal)">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BAD51C8-A904-1D29-3DC0-9AEE29218D3D}"/>
              </a:ext>
            </a:extLst>
          </p:cNvPr>
          <p:cNvSpPr>
            <a:spLocks noGrp="1"/>
          </p:cNvSpPr>
          <p:nvPr>
            <p:ph type="title"/>
          </p:nvPr>
        </p:nvSpPr>
        <p:spPr/>
        <p:txBody>
          <a:bodyPr/>
          <a:lstStyle/>
          <a:p>
            <a:pPr eaLnBrk="1" hangingPunct="1"/>
            <a:r>
              <a:rPr lang="en-US" altLang="en-US" sz="3600">
                <a:solidFill>
                  <a:srgbClr val="FF0000"/>
                </a:solidFill>
                <a:ea typeface="ＭＳ Ｐゴシック" panose="020B0600070205080204" pitchFamily="34" charset="-128"/>
              </a:rPr>
              <a:t>Episodic </a:t>
            </a:r>
            <a:r>
              <a:rPr lang="en-US" altLang="en-US" sz="3600">
                <a:solidFill>
                  <a:srgbClr val="7B9899"/>
                </a:solidFill>
                <a:ea typeface="ＭＳ Ｐゴシック" panose="020B0600070205080204" pitchFamily="34" charset="-128"/>
              </a:rPr>
              <a:t>(vs. sequential):</a:t>
            </a:r>
            <a:endParaRPr lang="en-US" altLang="en-US">
              <a:solidFill>
                <a:srgbClr val="7B9899"/>
              </a:solidFill>
              <a:ea typeface="ＭＳ Ｐゴシック" panose="020B0600070205080204" pitchFamily="34" charset="-128"/>
            </a:endParaRPr>
          </a:p>
        </p:txBody>
      </p:sp>
      <p:sp>
        <p:nvSpPr>
          <p:cNvPr id="33795" name="Footer Placeholder 2">
            <a:extLst>
              <a:ext uri="{FF2B5EF4-FFF2-40B4-BE49-F238E27FC236}">
                <a16:creationId xmlns:a16="http://schemas.microsoft.com/office/drawing/2014/main" id="{2C01BE41-FDC0-BD80-3199-7D05B10495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33796" name="Slide Number Placeholder 3">
            <a:extLst>
              <a:ext uri="{FF2B5EF4-FFF2-40B4-BE49-F238E27FC236}">
                <a16:creationId xmlns:a16="http://schemas.microsoft.com/office/drawing/2014/main" id="{D33EC22A-4E47-67D8-ABBC-529AF15DD5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D35D977-372C-427A-995E-AA05C34E4169}" type="slidenum">
              <a:rPr lang="en-US" altLang="en-US" sz="1600">
                <a:solidFill>
                  <a:srgbClr val="7B9899"/>
                </a:solidFill>
              </a:rPr>
              <a:pPr eaLnBrk="1" hangingPunct="1"/>
              <a:t>26</a:t>
            </a:fld>
            <a:endParaRPr lang="en-US" altLang="en-US" sz="1600">
              <a:solidFill>
                <a:srgbClr val="7B9899"/>
              </a:solidFill>
            </a:endParaRPr>
          </a:p>
        </p:txBody>
      </p:sp>
      <p:sp>
        <p:nvSpPr>
          <p:cNvPr id="33797" name="Content Placeholder 4">
            <a:extLst>
              <a:ext uri="{FF2B5EF4-FFF2-40B4-BE49-F238E27FC236}">
                <a16:creationId xmlns:a16="http://schemas.microsoft.com/office/drawing/2014/main" id="{C0EC75B4-1CB9-5C63-1E0D-AFB92448FDCC}"/>
              </a:ext>
            </a:extLst>
          </p:cNvPr>
          <p:cNvSpPr>
            <a:spLocks noGrp="1"/>
          </p:cNvSpPr>
          <p:nvPr>
            <p:ph sz="quarter" idx="1"/>
          </p:nvPr>
        </p:nvSpPr>
        <p:spPr>
          <a:xfrm>
            <a:off x="1825625" y="1527175"/>
            <a:ext cx="8504238" cy="4572000"/>
          </a:xfrm>
        </p:spPr>
        <p:txBody>
          <a:bodyPr/>
          <a:lstStyle/>
          <a:p>
            <a:pPr eaLnBrk="1" hangingPunct="1"/>
            <a:r>
              <a:rPr lang="en-GB" altLang="en-US" sz="2400">
                <a:ea typeface="ＭＳ Ｐゴシック" panose="020B0600070205080204" pitchFamily="34" charset="-128"/>
              </a:rPr>
              <a:t>Is the choice of current action</a:t>
            </a:r>
          </a:p>
          <a:p>
            <a:pPr lvl="1" eaLnBrk="1" hangingPunct="1"/>
            <a:r>
              <a:rPr lang="en-GB" altLang="en-US" sz="2000">
                <a:ea typeface="ＭＳ Ｐゴシック" panose="020B0600070205080204" pitchFamily="34" charset="-128"/>
              </a:rPr>
              <a:t>Dependent on previous actions?</a:t>
            </a:r>
          </a:p>
          <a:p>
            <a:pPr lvl="1" eaLnBrk="1" hangingPunct="1"/>
            <a:r>
              <a:rPr lang="en-GB" altLang="en-US" sz="2000">
                <a:ea typeface="ＭＳ Ｐゴシック" panose="020B0600070205080204" pitchFamily="34" charset="-128"/>
              </a:rPr>
              <a:t>If not, then the environment is episodic</a:t>
            </a:r>
          </a:p>
          <a:p>
            <a:pPr eaLnBrk="1" hangingPunct="1"/>
            <a:r>
              <a:rPr lang="en-GB" altLang="en-US" sz="2400">
                <a:ea typeface="ＭＳ Ｐゴシック" panose="020B0600070205080204" pitchFamily="34" charset="-128"/>
              </a:rPr>
              <a:t>In non-episodic environments:</a:t>
            </a:r>
          </a:p>
          <a:p>
            <a:pPr lvl="1" eaLnBrk="1" hangingPunct="1"/>
            <a:r>
              <a:rPr lang="en-GB" altLang="en-US" sz="2000">
                <a:ea typeface="ＭＳ Ｐゴシック" panose="020B0600070205080204" pitchFamily="34" charset="-128"/>
              </a:rPr>
              <a:t>Agent has to plan ahead: </a:t>
            </a:r>
          </a:p>
          <a:p>
            <a:pPr lvl="2" eaLnBrk="1" hangingPunct="1"/>
            <a:r>
              <a:rPr lang="en-GB" altLang="en-US" sz="1800">
                <a:ea typeface="ＭＳ Ｐゴシック" panose="020B0600070205080204" pitchFamily="34" charset="-128"/>
              </a:rPr>
              <a:t>Current choice will affect future actions</a:t>
            </a:r>
          </a:p>
          <a:p>
            <a:pPr eaLnBrk="1" hangingPunct="1"/>
            <a:endParaRPr lang="en-US" altLang="en-US">
              <a:ea typeface="ＭＳ Ｐゴシック" panose="020B0600070205080204" pitchFamily="34" charset="-128"/>
            </a:endParaRPr>
          </a:p>
        </p:txBody>
      </p:sp>
      <p:sp>
        <p:nvSpPr>
          <p:cNvPr id="6" name="TextBox 5">
            <a:extLst>
              <a:ext uri="{FF2B5EF4-FFF2-40B4-BE49-F238E27FC236}">
                <a16:creationId xmlns:a16="http://schemas.microsoft.com/office/drawing/2014/main" id="{A59C3F5E-455C-3E30-5EF9-7EBECECEDC58}"/>
              </a:ext>
            </a:extLst>
          </p:cNvPr>
          <p:cNvSpPr txBox="1">
            <a:spLocks noChangeArrowheads="1"/>
          </p:cNvSpPr>
          <p:nvPr/>
        </p:nvSpPr>
        <p:spPr bwMode="auto">
          <a:xfrm>
            <a:off x="1676400" y="4267200"/>
            <a:ext cx="127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Cross Word</a:t>
            </a:r>
          </a:p>
        </p:txBody>
      </p:sp>
      <p:sp>
        <p:nvSpPr>
          <p:cNvPr id="7" name="TextBox 6">
            <a:extLst>
              <a:ext uri="{FF2B5EF4-FFF2-40B4-BE49-F238E27FC236}">
                <a16:creationId xmlns:a16="http://schemas.microsoft.com/office/drawing/2014/main" id="{5A8C17DB-0784-ACC3-7304-FC35C56D4177}"/>
              </a:ext>
            </a:extLst>
          </p:cNvPr>
          <p:cNvSpPr txBox="1">
            <a:spLocks noChangeArrowheads="1"/>
          </p:cNvSpPr>
          <p:nvPr/>
        </p:nvSpPr>
        <p:spPr bwMode="auto">
          <a:xfrm>
            <a:off x="4038600" y="4267200"/>
            <a:ext cx="1474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Backgammon</a:t>
            </a:r>
          </a:p>
        </p:txBody>
      </p:sp>
      <p:sp>
        <p:nvSpPr>
          <p:cNvPr id="8" name="TextBox 7">
            <a:extLst>
              <a:ext uri="{FF2B5EF4-FFF2-40B4-BE49-F238E27FC236}">
                <a16:creationId xmlns:a16="http://schemas.microsoft.com/office/drawing/2014/main" id="{160306F0-6334-990B-9CA4-C468C83B5A70}"/>
              </a:ext>
            </a:extLst>
          </p:cNvPr>
          <p:cNvSpPr txBox="1">
            <a:spLocks noChangeArrowheads="1"/>
          </p:cNvSpPr>
          <p:nvPr/>
        </p:nvSpPr>
        <p:spPr bwMode="auto">
          <a:xfrm>
            <a:off x="5562601" y="4267200"/>
            <a:ext cx="1173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Taxi driver</a:t>
            </a:r>
          </a:p>
        </p:txBody>
      </p:sp>
      <p:sp>
        <p:nvSpPr>
          <p:cNvPr id="9" name="TextBox 8">
            <a:extLst>
              <a:ext uri="{FF2B5EF4-FFF2-40B4-BE49-F238E27FC236}">
                <a16:creationId xmlns:a16="http://schemas.microsoft.com/office/drawing/2014/main" id="{4174200A-5DA4-B33F-8856-78134AC34EE5}"/>
              </a:ext>
            </a:extLst>
          </p:cNvPr>
          <p:cNvSpPr txBox="1">
            <a:spLocks noChangeArrowheads="1"/>
          </p:cNvSpPr>
          <p:nvPr/>
        </p:nvSpPr>
        <p:spPr bwMode="auto">
          <a:xfrm>
            <a:off x="7010400" y="4267200"/>
            <a:ext cx="1931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Part picking robot</a:t>
            </a:r>
          </a:p>
        </p:txBody>
      </p:sp>
      <p:sp>
        <p:nvSpPr>
          <p:cNvPr id="10" name="TextBox 9">
            <a:extLst>
              <a:ext uri="{FF2B5EF4-FFF2-40B4-BE49-F238E27FC236}">
                <a16:creationId xmlns:a16="http://schemas.microsoft.com/office/drawing/2014/main" id="{5D545199-FB23-961E-9455-7A45F1E71B26}"/>
              </a:ext>
            </a:extLst>
          </p:cNvPr>
          <p:cNvSpPr txBox="1">
            <a:spLocks noChangeArrowheads="1"/>
          </p:cNvSpPr>
          <p:nvPr/>
        </p:nvSpPr>
        <p:spPr bwMode="auto">
          <a:xfrm>
            <a:off x="3124201" y="4267200"/>
            <a:ext cx="728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Poker</a:t>
            </a:r>
          </a:p>
        </p:txBody>
      </p:sp>
      <p:sp>
        <p:nvSpPr>
          <p:cNvPr id="11" name="TextBox 10">
            <a:extLst>
              <a:ext uri="{FF2B5EF4-FFF2-40B4-BE49-F238E27FC236}">
                <a16:creationId xmlns:a16="http://schemas.microsoft.com/office/drawing/2014/main" id="{EE248CAA-30DC-FDD5-E144-1F68AEDB8589}"/>
              </a:ext>
            </a:extLst>
          </p:cNvPr>
          <p:cNvSpPr txBox="1">
            <a:spLocks noChangeArrowheads="1"/>
          </p:cNvSpPr>
          <p:nvPr/>
        </p:nvSpPr>
        <p:spPr bwMode="auto">
          <a:xfrm>
            <a:off x="8991600" y="4267200"/>
            <a:ext cx="157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Image analysis</a:t>
            </a:r>
          </a:p>
        </p:txBody>
      </p:sp>
      <p:sp>
        <p:nvSpPr>
          <p:cNvPr id="21" name="TextBox 20">
            <a:extLst>
              <a:ext uri="{FF2B5EF4-FFF2-40B4-BE49-F238E27FC236}">
                <a16:creationId xmlns:a16="http://schemas.microsoft.com/office/drawing/2014/main" id="{31485EB8-9BBC-6716-9AFE-AA7A5F1C913A}"/>
              </a:ext>
            </a:extLst>
          </p:cNvPr>
          <p:cNvSpPr txBox="1">
            <a:spLocks noChangeArrowheads="1"/>
          </p:cNvSpPr>
          <p:nvPr/>
        </p:nvSpPr>
        <p:spPr bwMode="auto">
          <a:xfrm>
            <a:off x="5562601" y="4572000"/>
            <a:ext cx="117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Sequential</a:t>
            </a:r>
          </a:p>
        </p:txBody>
      </p:sp>
      <p:sp>
        <p:nvSpPr>
          <p:cNvPr id="22" name="TextBox 21">
            <a:extLst>
              <a:ext uri="{FF2B5EF4-FFF2-40B4-BE49-F238E27FC236}">
                <a16:creationId xmlns:a16="http://schemas.microsoft.com/office/drawing/2014/main" id="{036120B6-1766-A35F-0C7E-B6850441A5A7}"/>
              </a:ext>
            </a:extLst>
          </p:cNvPr>
          <p:cNvSpPr txBox="1">
            <a:spLocks noChangeArrowheads="1"/>
          </p:cNvSpPr>
          <p:nvPr/>
        </p:nvSpPr>
        <p:spPr bwMode="auto">
          <a:xfrm>
            <a:off x="4114801" y="4572000"/>
            <a:ext cx="117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Sequential</a:t>
            </a:r>
          </a:p>
        </p:txBody>
      </p:sp>
      <p:sp>
        <p:nvSpPr>
          <p:cNvPr id="23" name="TextBox 22">
            <a:extLst>
              <a:ext uri="{FF2B5EF4-FFF2-40B4-BE49-F238E27FC236}">
                <a16:creationId xmlns:a16="http://schemas.microsoft.com/office/drawing/2014/main" id="{A4D91091-26A4-07FF-01B7-9F985C0BF1D8}"/>
              </a:ext>
            </a:extLst>
          </p:cNvPr>
          <p:cNvSpPr txBox="1">
            <a:spLocks noChangeArrowheads="1"/>
          </p:cNvSpPr>
          <p:nvPr/>
        </p:nvSpPr>
        <p:spPr bwMode="auto">
          <a:xfrm>
            <a:off x="2819401" y="4572000"/>
            <a:ext cx="117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Sequential</a:t>
            </a:r>
          </a:p>
        </p:txBody>
      </p:sp>
      <p:sp>
        <p:nvSpPr>
          <p:cNvPr id="24" name="TextBox 23">
            <a:extLst>
              <a:ext uri="{FF2B5EF4-FFF2-40B4-BE49-F238E27FC236}">
                <a16:creationId xmlns:a16="http://schemas.microsoft.com/office/drawing/2014/main" id="{3E68A0C1-CEBC-FFF9-589E-3C1D3968913D}"/>
              </a:ext>
            </a:extLst>
          </p:cNvPr>
          <p:cNvSpPr txBox="1">
            <a:spLocks noChangeArrowheads="1"/>
          </p:cNvSpPr>
          <p:nvPr/>
        </p:nvSpPr>
        <p:spPr bwMode="auto">
          <a:xfrm>
            <a:off x="1752601" y="4572000"/>
            <a:ext cx="117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Sequential</a:t>
            </a:r>
          </a:p>
        </p:txBody>
      </p:sp>
      <p:sp>
        <p:nvSpPr>
          <p:cNvPr id="25" name="TextBox 24">
            <a:extLst>
              <a:ext uri="{FF2B5EF4-FFF2-40B4-BE49-F238E27FC236}">
                <a16:creationId xmlns:a16="http://schemas.microsoft.com/office/drawing/2014/main" id="{EC607C4E-894E-AEE9-5491-71C428ABF953}"/>
              </a:ext>
            </a:extLst>
          </p:cNvPr>
          <p:cNvSpPr txBox="1">
            <a:spLocks noChangeArrowheads="1"/>
          </p:cNvSpPr>
          <p:nvPr/>
        </p:nvSpPr>
        <p:spPr bwMode="auto">
          <a:xfrm>
            <a:off x="7467600" y="4572000"/>
            <a:ext cx="95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Episodic</a:t>
            </a:r>
          </a:p>
        </p:txBody>
      </p:sp>
      <p:sp>
        <p:nvSpPr>
          <p:cNvPr id="26" name="TextBox 25">
            <a:extLst>
              <a:ext uri="{FF2B5EF4-FFF2-40B4-BE49-F238E27FC236}">
                <a16:creationId xmlns:a16="http://schemas.microsoft.com/office/drawing/2014/main" id="{2D9106E9-65D0-4763-ED39-27746B5D8B79}"/>
              </a:ext>
            </a:extLst>
          </p:cNvPr>
          <p:cNvSpPr txBox="1">
            <a:spLocks noChangeArrowheads="1"/>
          </p:cNvSpPr>
          <p:nvPr/>
        </p:nvSpPr>
        <p:spPr bwMode="auto">
          <a:xfrm>
            <a:off x="9296400" y="4572000"/>
            <a:ext cx="95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Episodic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linds(horizontal)">
                                      <p:cBhvr>
                                        <p:cTn id="47" dur="500"/>
                                        <p:tgtEl>
                                          <p:spTgt spid="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linds(horizontal)">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21" grpId="0"/>
      <p:bldP spid="22" grpId="0"/>
      <p:bldP spid="23" grpId="0"/>
      <p:bldP spid="24" grpId="0"/>
      <p:bldP spid="25"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ECA8A66-5D4F-091F-687A-A458AFD92965}"/>
              </a:ext>
            </a:extLst>
          </p:cNvPr>
          <p:cNvSpPr>
            <a:spLocks noGrp="1"/>
          </p:cNvSpPr>
          <p:nvPr>
            <p:ph type="title"/>
          </p:nvPr>
        </p:nvSpPr>
        <p:spPr/>
        <p:txBody>
          <a:bodyPr/>
          <a:lstStyle/>
          <a:p>
            <a:pPr eaLnBrk="1" hangingPunct="1"/>
            <a:r>
              <a:rPr lang="en-US" altLang="en-US" sz="3600">
                <a:solidFill>
                  <a:srgbClr val="FF0000"/>
                </a:solidFill>
                <a:ea typeface="ＭＳ Ｐゴシック" panose="020B0600070205080204" pitchFamily="34" charset="-128"/>
              </a:rPr>
              <a:t>Static </a:t>
            </a:r>
            <a:r>
              <a:rPr lang="en-US" altLang="en-US" sz="3600">
                <a:solidFill>
                  <a:srgbClr val="7B9899"/>
                </a:solidFill>
                <a:ea typeface="ＭＳ Ｐゴシック" panose="020B0600070205080204" pitchFamily="34" charset="-128"/>
              </a:rPr>
              <a:t>(vs. dynamic):</a:t>
            </a:r>
            <a:endParaRPr lang="en-US" altLang="en-US">
              <a:solidFill>
                <a:srgbClr val="7B9899"/>
              </a:solidFill>
              <a:ea typeface="ＭＳ Ｐゴシック" panose="020B0600070205080204" pitchFamily="34" charset="-128"/>
            </a:endParaRPr>
          </a:p>
        </p:txBody>
      </p:sp>
      <p:sp>
        <p:nvSpPr>
          <p:cNvPr id="34819" name="Footer Placeholder 2">
            <a:extLst>
              <a:ext uri="{FF2B5EF4-FFF2-40B4-BE49-F238E27FC236}">
                <a16:creationId xmlns:a16="http://schemas.microsoft.com/office/drawing/2014/main" id="{7B832CB8-7DA9-541C-8F75-05E21353616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34820" name="Slide Number Placeholder 3">
            <a:extLst>
              <a:ext uri="{FF2B5EF4-FFF2-40B4-BE49-F238E27FC236}">
                <a16:creationId xmlns:a16="http://schemas.microsoft.com/office/drawing/2014/main" id="{C45DE4F5-CD58-4168-9198-66C7AA8B0A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0EC29C0-B3F1-40A4-A825-0E41BAE0B369}" type="slidenum">
              <a:rPr lang="en-US" altLang="en-US" sz="1600">
                <a:solidFill>
                  <a:srgbClr val="7B9899"/>
                </a:solidFill>
              </a:rPr>
              <a:pPr eaLnBrk="1" hangingPunct="1"/>
              <a:t>27</a:t>
            </a:fld>
            <a:endParaRPr lang="en-US" altLang="en-US" sz="1600">
              <a:solidFill>
                <a:srgbClr val="7B9899"/>
              </a:solidFill>
            </a:endParaRPr>
          </a:p>
        </p:txBody>
      </p:sp>
      <p:sp>
        <p:nvSpPr>
          <p:cNvPr id="34821" name="Content Placeholder 4">
            <a:extLst>
              <a:ext uri="{FF2B5EF4-FFF2-40B4-BE49-F238E27FC236}">
                <a16:creationId xmlns:a16="http://schemas.microsoft.com/office/drawing/2014/main" id="{363ED9B9-6614-F226-92CD-4791693874DA}"/>
              </a:ext>
            </a:extLst>
          </p:cNvPr>
          <p:cNvSpPr>
            <a:spLocks noGrp="1"/>
          </p:cNvSpPr>
          <p:nvPr>
            <p:ph sz="quarter" idx="1"/>
          </p:nvPr>
        </p:nvSpPr>
        <p:spPr>
          <a:xfrm>
            <a:off x="1828800" y="1371600"/>
            <a:ext cx="8504238" cy="4572000"/>
          </a:xfrm>
        </p:spPr>
        <p:txBody>
          <a:bodyPr/>
          <a:lstStyle/>
          <a:p>
            <a:pPr eaLnBrk="1" hangingPunct="1"/>
            <a:r>
              <a:rPr lang="en-GB" altLang="en-US">
                <a:ea typeface="ＭＳ Ｐゴシック" panose="020B0600070205080204" pitchFamily="34" charset="-128"/>
              </a:rPr>
              <a:t>Static environments don’t change</a:t>
            </a:r>
          </a:p>
          <a:p>
            <a:pPr lvl="1" eaLnBrk="1" hangingPunct="1"/>
            <a:r>
              <a:rPr lang="en-GB" altLang="en-US">
                <a:ea typeface="ＭＳ Ｐゴシック" panose="020B0600070205080204" pitchFamily="34" charset="-128"/>
              </a:rPr>
              <a:t>While the agent is deliberating over what to do</a:t>
            </a:r>
          </a:p>
          <a:p>
            <a:pPr eaLnBrk="1" hangingPunct="1"/>
            <a:r>
              <a:rPr lang="en-GB" altLang="en-US">
                <a:ea typeface="ＭＳ Ｐゴシック" panose="020B0600070205080204" pitchFamily="34" charset="-128"/>
              </a:rPr>
              <a:t>Dynamic environments do change</a:t>
            </a:r>
          </a:p>
          <a:p>
            <a:pPr lvl="1" eaLnBrk="1" hangingPunct="1"/>
            <a:r>
              <a:rPr lang="en-GB" altLang="en-US" sz="2000">
                <a:ea typeface="ＭＳ Ｐゴシック" panose="020B0600070205080204" pitchFamily="34" charset="-128"/>
              </a:rPr>
              <a:t>So agent should/could consult the world when choosing actions</a:t>
            </a:r>
          </a:p>
          <a:p>
            <a:pPr lvl="1" eaLnBrk="1" hangingPunct="1"/>
            <a:r>
              <a:rPr lang="en-GB" altLang="en-US" sz="2000">
                <a:ea typeface="ＭＳ Ｐゴシック" panose="020B0600070205080204" pitchFamily="34" charset="-128"/>
              </a:rPr>
              <a:t>Alternatively: anticipate the change during deliberation OR  make decision very fast</a:t>
            </a:r>
          </a:p>
          <a:p>
            <a:pPr eaLnBrk="1" hangingPunct="1"/>
            <a:r>
              <a:rPr lang="en-US" altLang="en-US" sz="2500">
                <a:ea typeface="ＭＳ Ｐゴシック" panose="020B0600070205080204" pitchFamily="34" charset="-128"/>
              </a:rPr>
              <a:t>Semidynamic:  If the environment itself does not change with the passage of time but the agent's performance score does.</a:t>
            </a:r>
            <a:endParaRPr lang="en-GB" altLang="en-US" sz="2500">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
        <p:nvSpPr>
          <p:cNvPr id="6" name="TextBox 5">
            <a:extLst>
              <a:ext uri="{FF2B5EF4-FFF2-40B4-BE49-F238E27FC236}">
                <a16:creationId xmlns:a16="http://schemas.microsoft.com/office/drawing/2014/main" id="{7BAC439D-1F96-120B-AC21-9CCB4E811FCF}"/>
              </a:ext>
            </a:extLst>
          </p:cNvPr>
          <p:cNvSpPr txBox="1">
            <a:spLocks noChangeArrowheads="1"/>
          </p:cNvSpPr>
          <p:nvPr/>
        </p:nvSpPr>
        <p:spPr bwMode="auto">
          <a:xfrm>
            <a:off x="1676400" y="5116514"/>
            <a:ext cx="127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Cross Word</a:t>
            </a:r>
          </a:p>
        </p:txBody>
      </p:sp>
      <p:sp>
        <p:nvSpPr>
          <p:cNvPr id="7" name="TextBox 6">
            <a:extLst>
              <a:ext uri="{FF2B5EF4-FFF2-40B4-BE49-F238E27FC236}">
                <a16:creationId xmlns:a16="http://schemas.microsoft.com/office/drawing/2014/main" id="{E3E2F25C-3F25-69A3-19E4-815109BFE674}"/>
              </a:ext>
            </a:extLst>
          </p:cNvPr>
          <p:cNvSpPr txBox="1">
            <a:spLocks noChangeArrowheads="1"/>
          </p:cNvSpPr>
          <p:nvPr/>
        </p:nvSpPr>
        <p:spPr bwMode="auto">
          <a:xfrm>
            <a:off x="4038600" y="5116514"/>
            <a:ext cx="1474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Backgammon</a:t>
            </a:r>
          </a:p>
        </p:txBody>
      </p:sp>
      <p:sp>
        <p:nvSpPr>
          <p:cNvPr id="8" name="TextBox 7">
            <a:extLst>
              <a:ext uri="{FF2B5EF4-FFF2-40B4-BE49-F238E27FC236}">
                <a16:creationId xmlns:a16="http://schemas.microsoft.com/office/drawing/2014/main" id="{B68F3621-7FAB-46E0-F968-B9A587A17780}"/>
              </a:ext>
            </a:extLst>
          </p:cNvPr>
          <p:cNvSpPr txBox="1">
            <a:spLocks noChangeArrowheads="1"/>
          </p:cNvSpPr>
          <p:nvPr/>
        </p:nvSpPr>
        <p:spPr bwMode="auto">
          <a:xfrm>
            <a:off x="5562601" y="5116514"/>
            <a:ext cx="1173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Taxi driver</a:t>
            </a:r>
          </a:p>
        </p:txBody>
      </p:sp>
      <p:sp>
        <p:nvSpPr>
          <p:cNvPr id="9" name="TextBox 8">
            <a:extLst>
              <a:ext uri="{FF2B5EF4-FFF2-40B4-BE49-F238E27FC236}">
                <a16:creationId xmlns:a16="http://schemas.microsoft.com/office/drawing/2014/main" id="{BD8B8685-952B-E12F-AD28-78F7D1995AF5}"/>
              </a:ext>
            </a:extLst>
          </p:cNvPr>
          <p:cNvSpPr txBox="1">
            <a:spLocks noChangeArrowheads="1"/>
          </p:cNvSpPr>
          <p:nvPr/>
        </p:nvSpPr>
        <p:spPr bwMode="auto">
          <a:xfrm>
            <a:off x="7010400" y="5116514"/>
            <a:ext cx="1931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Part picking robot</a:t>
            </a:r>
          </a:p>
        </p:txBody>
      </p:sp>
      <p:sp>
        <p:nvSpPr>
          <p:cNvPr id="10" name="TextBox 9">
            <a:extLst>
              <a:ext uri="{FF2B5EF4-FFF2-40B4-BE49-F238E27FC236}">
                <a16:creationId xmlns:a16="http://schemas.microsoft.com/office/drawing/2014/main" id="{CB28CD11-8C3A-144E-9712-37FE93B33379}"/>
              </a:ext>
            </a:extLst>
          </p:cNvPr>
          <p:cNvSpPr txBox="1">
            <a:spLocks noChangeArrowheads="1"/>
          </p:cNvSpPr>
          <p:nvPr/>
        </p:nvSpPr>
        <p:spPr bwMode="auto">
          <a:xfrm>
            <a:off x="3124201" y="5116514"/>
            <a:ext cx="728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Poker</a:t>
            </a:r>
          </a:p>
        </p:txBody>
      </p:sp>
      <p:sp>
        <p:nvSpPr>
          <p:cNvPr id="11" name="TextBox 10">
            <a:extLst>
              <a:ext uri="{FF2B5EF4-FFF2-40B4-BE49-F238E27FC236}">
                <a16:creationId xmlns:a16="http://schemas.microsoft.com/office/drawing/2014/main" id="{CA883978-7026-5627-AD9A-B55930D809ED}"/>
              </a:ext>
            </a:extLst>
          </p:cNvPr>
          <p:cNvSpPr txBox="1">
            <a:spLocks noChangeArrowheads="1"/>
          </p:cNvSpPr>
          <p:nvPr/>
        </p:nvSpPr>
        <p:spPr bwMode="auto">
          <a:xfrm>
            <a:off x="8915400" y="5105400"/>
            <a:ext cx="157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Image analysis</a:t>
            </a:r>
          </a:p>
        </p:txBody>
      </p:sp>
      <p:sp>
        <p:nvSpPr>
          <p:cNvPr id="12" name="TextBox 11">
            <a:extLst>
              <a:ext uri="{FF2B5EF4-FFF2-40B4-BE49-F238E27FC236}">
                <a16:creationId xmlns:a16="http://schemas.microsoft.com/office/drawing/2014/main" id="{CCA41889-FA20-0CC0-8DA9-C1324EA75CEF}"/>
              </a:ext>
            </a:extLst>
          </p:cNvPr>
          <p:cNvSpPr txBox="1">
            <a:spLocks noChangeArrowheads="1"/>
          </p:cNvSpPr>
          <p:nvPr/>
        </p:nvSpPr>
        <p:spPr bwMode="auto">
          <a:xfrm>
            <a:off x="1981201" y="5486400"/>
            <a:ext cx="70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Static</a:t>
            </a:r>
          </a:p>
        </p:txBody>
      </p:sp>
      <p:sp>
        <p:nvSpPr>
          <p:cNvPr id="13" name="TextBox 12">
            <a:extLst>
              <a:ext uri="{FF2B5EF4-FFF2-40B4-BE49-F238E27FC236}">
                <a16:creationId xmlns:a16="http://schemas.microsoft.com/office/drawing/2014/main" id="{5A8CD48C-5BC2-733F-D4EA-CA49C29BCAA0}"/>
              </a:ext>
            </a:extLst>
          </p:cNvPr>
          <p:cNvSpPr txBox="1">
            <a:spLocks noChangeArrowheads="1"/>
          </p:cNvSpPr>
          <p:nvPr/>
        </p:nvSpPr>
        <p:spPr bwMode="auto">
          <a:xfrm>
            <a:off x="3200401" y="5486400"/>
            <a:ext cx="70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Static</a:t>
            </a:r>
          </a:p>
        </p:txBody>
      </p:sp>
      <p:sp>
        <p:nvSpPr>
          <p:cNvPr id="14" name="TextBox 13">
            <a:extLst>
              <a:ext uri="{FF2B5EF4-FFF2-40B4-BE49-F238E27FC236}">
                <a16:creationId xmlns:a16="http://schemas.microsoft.com/office/drawing/2014/main" id="{A7986800-2829-50C5-A621-1B861B5969D7}"/>
              </a:ext>
            </a:extLst>
          </p:cNvPr>
          <p:cNvSpPr txBox="1">
            <a:spLocks noChangeArrowheads="1"/>
          </p:cNvSpPr>
          <p:nvPr/>
        </p:nvSpPr>
        <p:spPr bwMode="auto">
          <a:xfrm>
            <a:off x="4648201" y="5486400"/>
            <a:ext cx="70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Static</a:t>
            </a:r>
          </a:p>
        </p:txBody>
      </p:sp>
      <p:sp>
        <p:nvSpPr>
          <p:cNvPr id="15" name="TextBox 14">
            <a:extLst>
              <a:ext uri="{FF2B5EF4-FFF2-40B4-BE49-F238E27FC236}">
                <a16:creationId xmlns:a16="http://schemas.microsoft.com/office/drawing/2014/main" id="{BA973260-5995-749B-A75E-00CCF2D926E4}"/>
              </a:ext>
            </a:extLst>
          </p:cNvPr>
          <p:cNvSpPr txBox="1">
            <a:spLocks noChangeArrowheads="1"/>
          </p:cNvSpPr>
          <p:nvPr/>
        </p:nvSpPr>
        <p:spPr bwMode="auto">
          <a:xfrm>
            <a:off x="5638800" y="5486400"/>
            <a:ext cx="998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Dynamic</a:t>
            </a:r>
          </a:p>
        </p:txBody>
      </p:sp>
      <p:sp>
        <p:nvSpPr>
          <p:cNvPr id="16" name="TextBox 15">
            <a:extLst>
              <a:ext uri="{FF2B5EF4-FFF2-40B4-BE49-F238E27FC236}">
                <a16:creationId xmlns:a16="http://schemas.microsoft.com/office/drawing/2014/main" id="{25343D16-4B65-3990-B78F-E5B59461BAC6}"/>
              </a:ext>
            </a:extLst>
          </p:cNvPr>
          <p:cNvSpPr txBox="1">
            <a:spLocks noChangeArrowheads="1"/>
          </p:cNvSpPr>
          <p:nvPr/>
        </p:nvSpPr>
        <p:spPr bwMode="auto">
          <a:xfrm>
            <a:off x="7467600" y="5410200"/>
            <a:ext cx="998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Dynamic</a:t>
            </a:r>
          </a:p>
        </p:txBody>
      </p:sp>
      <p:sp>
        <p:nvSpPr>
          <p:cNvPr id="17" name="TextBox 16">
            <a:extLst>
              <a:ext uri="{FF2B5EF4-FFF2-40B4-BE49-F238E27FC236}">
                <a16:creationId xmlns:a16="http://schemas.microsoft.com/office/drawing/2014/main" id="{0E0DB903-F151-5046-5EBE-DC92963B1127}"/>
              </a:ext>
            </a:extLst>
          </p:cNvPr>
          <p:cNvSpPr txBox="1">
            <a:spLocks noChangeArrowheads="1"/>
          </p:cNvSpPr>
          <p:nvPr/>
        </p:nvSpPr>
        <p:spPr bwMode="auto">
          <a:xfrm>
            <a:off x="9372600" y="5410200"/>
            <a:ext cx="642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Semi</a:t>
            </a:r>
          </a:p>
        </p:txBody>
      </p:sp>
      <p:sp>
        <p:nvSpPr>
          <p:cNvPr id="34834" name="TextBox 17">
            <a:extLst>
              <a:ext uri="{FF2B5EF4-FFF2-40B4-BE49-F238E27FC236}">
                <a16:creationId xmlns:a16="http://schemas.microsoft.com/office/drawing/2014/main" id="{B47A4A10-26F0-19A5-0848-5BD43F0FF4F0}"/>
              </a:ext>
            </a:extLst>
          </p:cNvPr>
          <p:cNvSpPr txBox="1">
            <a:spLocks noChangeArrowheads="1"/>
          </p:cNvSpPr>
          <p:nvPr/>
        </p:nvSpPr>
        <p:spPr bwMode="auto">
          <a:xfrm>
            <a:off x="1828800" y="59436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t>Another example: off-line route planning vs. on-board navigation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9A3FE1E-5CF9-A215-3283-AF8945F3CDD8}"/>
              </a:ext>
            </a:extLst>
          </p:cNvPr>
          <p:cNvSpPr>
            <a:spLocks noGrp="1"/>
          </p:cNvSpPr>
          <p:nvPr>
            <p:ph type="title"/>
          </p:nvPr>
        </p:nvSpPr>
        <p:spPr>
          <a:xfrm>
            <a:off x="747252" y="136525"/>
            <a:ext cx="10515600" cy="785249"/>
          </a:xfrm>
        </p:spPr>
        <p:txBody>
          <a:bodyPr/>
          <a:lstStyle/>
          <a:p>
            <a:pPr eaLnBrk="1" hangingPunct="1"/>
            <a:r>
              <a:rPr lang="en-US" altLang="en-US" sz="3600" dirty="0">
                <a:solidFill>
                  <a:srgbClr val="FF0000"/>
                </a:solidFill>
                <a:ea typeface="ＭＳ Ｐゴシック" panose="020B0600070205080204" pitchFamily="34" charset="-128"/>
              </a:rPr>
              <a:t>Discrete</a:t>
            </a:r>
            <a:r>
              <a:rPr lang="en-US" altLang="en-US" sz="3600" dirty="0">
                <a:solidFill>
                  <a:srgbClr val="7B9899"/>
                </a:solidFill>
                <a:ea typeface="ＭＳ Ｐゴシック" panose="020B0600070205080204" pitchFamily="34" charset="-128"/>
              </a:rPr>
              <a:t> (vs. continuous)</a:t>
            </a:r>
            <a:endParaRPr lang="en-US" altLang="en-US" dirty="0">
              <a:solidFill>
                <a:srgbClr val="7B9899"/>
              </a:solidFill>
              <a:ea typeface="ＭＳ Ｐゴシック" panose="020B0600070205080204" pitchFamily="34" charset="-128"/>
            </a:endParaRPr>
          </a:p>
        </p:txBody>
      </p:sp>
      <p:sp>
        <p:nvSpPr>
          <p:cNvPr id="35844" name="Slide Number Placeholder 3">
            <a:extLst>
              <a:ext uri="{FF2B5EF4-FFF2-40B4-BE49-F238E27FC236}">
                <a16:creationId xmlns:a16="http://schemas.microsoft.com/office/drawing/2014/main" id="{C79EC3AA-455E-23EA-78FC-25BFB88D5D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CDDC10F-987E-4BCA-8EE1-3D37A3230752}" type="slidenum">
              <a:rPr lang="en-US" altLang="en-US" sz="1600">
                <a:solidFill>
                  <a:srgbClr val="7B9899"/>
                </a:solidFill>
              </a:rPr>
              <a:pPr eaLnBrk="1" hangingPunct="1"/>
              <a:t>28</a:t>
            </a:fld>
            <a:endParaRPr lang="en-US" altLang="en-US" sz="1600">
              <a:solidFill>
                <a:srgbClr val="7B9899"/>
              </a:solidFill>
            </a:endParaRPr>
          </a:p>
        </p:txBody>
      </p:sp>
      <p:sp>
        <p:nvSpPr>
          <p:cNvPr id="35845" name="Content Placeholder 4">
            <a:extLst>
              <a:ext uri="{FF2B5EF4-FFF2-40B4-BE49-F238E27FC236}">
                <a16:creationId xmlns:a16="http://schemas.microsoft.com/office/drawing/2014/main" id="{4D559F4D-AAD6-F646-07B7-F35E889E255A}"/>
              </a:ext>
            </a:extLst>
          </p:cNvPr>
          <p:cNvSpPr>
            <a:spLocks noGrp="1"/>
          </p:cNvSpPr>
          <p:nvPr>
            <p:ph sz="quarter" idx="1"/>
          </p:nvPr>
        </p:nvSpPr>
        <p:spPr>
          <a:xfrm>
            <a:off x="388375" y="1095017"/>
            <a:ext cx="10874477" cy="4572000"/>
          </a:xfrm>
        </p:spPr>
        <p:txBody>
          <a:bodyPr>
            <a:normAutofit/>
          </a:bodyPr>
          <a:lstStyle/>
          <a:p>
            <a:pPr marL="0" indent="0" eaLnBrk="1" hangingPunct="1">
              <a:buNone/>
            </a:pPr>
            <a:r>
              <a:rPr lang="en-GB" altLang="en-US" sz="2400" b="1" dirty="0">
                <a:ea typeface="ＭＳ Ｐゴシック" panose="020B0600070205080204" pitchFamily="34" charset="-128"/>
              </a:rPr>
              <a:t>Discrete Environments:</a:t>
            </a:r>
          </a:p>
          <a:p>
            <a:pPr eaLnBrk="1" hangingPunct="1"/>
            <a:r>
              <a:rPr lang="en-GB" altLang="en-US" sz="2400" dirty="0">
                <a:ea typeface="ＭＳ Ｐゴシック" panose="020B0600070205080204" pitchFamily="34" charset="-128"/>
              </a:rPr>
              <a:t>State Space: the set of possible states is finite. Each state is distinct and countable.</a:t>
            </a:r>
          </a:p>
          <a:p>
            <a:pPr eaLnBrk="1" hangingPunct="1"/>
            <a:r>
              <a:rPr lang="en-GB" altLang="en-US" sz="2400" dirty="0">
                <a:ea typeface="ＭＳ Ｐゴシック" panose="020B0600070205080204" pitchFamily="34" charset="-128"/>
              </a:rPr>
              <a:t>Action Space: The set of possible actions is also finite and well-defined.</a:t>
            </a:r>
          </a:p>
          <a:p>
            <a:pPr marL="0" indent="0" eaLnBrk="1" hangingPunct="1">
              <a:buNone/>
            </a:pPr>
            <a:r>
              <a:rPr lang="en-GB" altLang="en-US" sz="2400" b="1" dirty="0">
                <a:ea typeface="ＭＳ Ｐゴシック" panose="020B0600070205080204" pitchFamily="34" charset="-128"/>
              </a:rPr>
              <a:t>Continuous Environments:</a:t>
            </a:r>
            <a:endParaRPr lang="en-GB" altLang="en-US" sz="2400" dirty="0">
              <a:ea typeface="ＭＳ Ｐゴシック" panose="020B0600070205080204" pitchFamily="34" charset="-128"/>
            </a:endParaRPr>
          </a:p>
          <a:p>
            <a:pPr eaLnBrk="1" hangingPunct="1"/>
            <a:r>
              <a:rPr lang="en-GB" altLang="en-US" sz="2400" dirty="0">
                <a:ea typeface="ＭＳ Ｐゴシック" panose="020B0600070205080204" pitchFamily="34" charset="-128"/>
              </a:rPr>
              <a:t>State Space: The set of possible states is infinite, often uncountably so. States are typically represented by real numbers.</a:t>
            </a:r>
          </a:p>
          <a:p>
            <a:pPr eaLnBrk="1" hangingPunct="1"/>
            <a:r>
              <a:rPr lang="en-GB" altLang="en-US" sz="2400" dirty="0">
                <a:ea typeface="ＭＳ Ｐゴシック" panose="020B0600070205080204" pitchFamily="34" charset="-128"/>
              </a:rPr>
              <a:t>Action Space: The set of possible actions is also continuous and may involve real-valued parameters.</a:t>
            </a:r>
          </a:p>
        </p:txBody>
      </p:sp>
      <p:sp>
        <p:nvSpPr>
          <p:cNvPr id="6" name="TextBox 5">
            <a:extLst>
              <a:ext uri="{FF2B5EF4-FFF2-40B4-BE49-F238E27FC236}">
                <a16:creationId xmlns:a16="http://schemas.microsoft.com/office/drawing/2014/main" id="{D2727823-30BB-E6F0-D2D3-C4CED2BDFCB2}"/>
              </a:ext>
            </a:extLst>
          </p:cNvPr>
          <p:cNvSpPr txBox="1">
            <a:spLocks noChangeArrowheads="1"/>
          </p:cNvSpPr>
          <p:nvPr/>
        </p:nvSpPr>
        <p:spPr bwMode="auto">
          <a:xfrm>
            <a:off x="1391266" y="5064895"/>
            <a:ext cx="127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Cross Word</a:t>
            </a:r>
          </a:p>
        </p:txBody>
      </p:sp>
      <p:sp>
        <p:nvSpPr>
          <p:cNvPr id="7" name="TextBox 6">
            <a:extLst>
              <a:ext uri="{FF2B5EF4-FFF2-40B4-BE49-F238E27FC236}">
                <a16:creationId xmlns:a16="http://schemas.microsoft.com/office/drawing/2014/main" id="{58BAC97D-2CC0-FB09-6011-C543A87E92FA}"/>
              </a:ext>
            </a:extLst>
          </p:cNvPr>
          <p:cNvSpPr txBox="1">
            <a:spLocks noChangeArrowheads="1"/>
          </p:cNvSpPr>
          <p:nvPr/>
        </p:nvSpPr>
        <p:spPr bwMode="auto">
          <a:xfrm>
            <a:off x="3753466" y="5064895"/>
            <a:ext cx="1474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Backgammon</a:t>
            </a:r>
          </a:p>
        </p:txBody>
      </p:sp>
      <p:sp>
        <p:nvSpPr>
          <p:cNvPr id="8" name="TextBox 7">
            <a:extLst>
              <a:ext uri="{FF2B5EF4-FFF2-40B4-BE49-F238E27FC236}">
                <a16:creationId xmlns:a16="http://schemas.microsoft.com/office/drawing/2014/main" id="{49730A0A-621F-BD11-BBCC-D35768E332FB}"/>
              </a:ext>
            </a:extLst>
          </p:cNvPr>
          <p:cNvSpPr txBox="1">
            <a:spLocks noChangeArrowheads="1"/>
          </p:cNvSpPr>
          <p:nvPr/>
        </p:nvSpPr>
        <p:spPr bwMode="auto">
          <a:xfrm>
            <a:off x="5277467" y="5064895"/>
            <a:ext cx="1173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Taxi driver</a:t>
            </a:r>
          </a:p>
        </p:txBody>
      </p:sp>
      <p:sp>
        <p:nvSpPr>
          <p:cNvPr id="9" name="TextBox 8">
            <a:extLst>
              <a:ext uri="{FF2B5EF4-FFF2-40B4-BE49-F238E27FC236}">
                <a16:creationId xmlns:a16="http://schemas.microsoft.com/office/drawing/2014/main" id="{A11C737F-A765-F646-28C6-A1713E94902D}"/>
              </a:ext>
            </a:extLst>
          </p:cNvPr>
          <p:cNvSpPr txBox="1">
            <a:spLocks noChangeArrowheads="1"/>
          </p:cNvSpPr>
          <p:nvPr/>
        </p:nvSpPr>
        <p:spPr bwMode="auto">
          <a:xfrm>
            <a:off x="6725266" y="5064895"/>
            <a:ext cx="1931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Part picking robot</a:t>
            </a:r>
          </a:p>
        </p:txBody>
      </p:sp>
      <p:sp>
        <p:nvSpPr>
          <p:cNvPr id="10" name="TextBox 9">
            <a:extLst>
              <a:ext uri="{FF2B5EF4-FFF2-40B4-BE49-F238E27FC236}">
                <a16:creationId xmlns:a16="http://schemas.microsoft.com/office/drawing/2014/main" id="{CE71C297-0B4C-5912-CB2B-B2412A27D71D}"/>
              </a:ext>
            </a:extLst>
          </p:cNvPr>
          <p:cNvSpPr txBox="1">
            <a:spLocks noChangeArrowheads="1"/>
          </p:cNvSpPr>
          <p:nvPr/>
        </p:nvSpPr>
        <p:spPr bwMode="auto">
          <a:xfrm>
            <a:off x="2839067" y="5064895"/>
            <a:ext cx="728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latin typeface="Calibri" panose="020F0502020204030204" pitchFamily="34" charset="0"/>
              </a:rPr>
              <a:t>Poker</a:t>
            </a:r>
          </a:p>
        </p:txBody>
      </p:sp>
      <p:sp>
        <p:nvSpPr>
          <p:cNvPr id="11" name="TextBox 10">
            <a:extLst>
              <a:ext uri="{FF2B5EF4-FFF2-40B4-BE49-F238E27FC236}">
                <a16:creationId xmlns:a16="http://schemas.microsoft.com/office/drawing/2014/main" id="{CCA99182-A1F9-ECCD-5252-A2CA108B5AE4}"/>
              </a:ext>
            </a:extLst>
          </p:cNvPr>
          <p:cNvSpPr txBox="1">
            <a:spLocks noChangeArrowheads="1"/>
          </p:cNvSpPr>
          <p:nvPr/>
        </p:nvSpPr>
        <p:spPr bwMode="auto">
          <a:xfrm>
            <a:off x="8630266" y="5053781"/>
            <a:ext cx="157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dirty="0">
                <a:latin typeface="Calibri" panose="020F0502020204030204" pitchFamily="34" charset="0"/>
              </a:rPr>
              <a:t>Image analysis</a:t>
            </a:r>
          </a:p>
        </p:txBody>
      </p:sp>
      <p:sp>
        <p:nvSpPr>
          <p:cNvPr id="12" name="TextBox 11">
            <a:extLst>
              <a:ext uri="{FF2B5EF4-FFF2-40B4-BE49-F238E27FC236}">
                <a16:creationId xmlns:a16="http://schemas.microsoft.com/office/drawing/2014/main" id="{FEF08DF3-7695-8CEE-2353-5577913A38EC}"/>
              </a:ext>
            </a:extLst>
          </p:cNvPr>
          <p:cNvSpPr txBox="1">
            <a:spLocks noChangeArrowheads="1"/>
          </p:cNvSpPr>
          <p:nvPr/>
        </p:nvSpPr>
        <p:spPr bwMode="auto">
          <a:xfrm>
            <a:off x="1619867" y="5510981"/>
            <a:ext cx="94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Discrete</a:t>
            </a:r>
          </a:p>
        </p:txBody>
      </p:sp>
      <p:sp>
        <p:nvSpPr>
          <p:cNvPr id="13" name="TextBox 12">
            <a:extLst>
              <a:ext uri="{FF2B5EF4-FFF2-40B4-BE49-F238E27FC236}">
                <a16:creationId xmlns:a16="http://schemas.microsoft.com/office/drawing/2014/main" id="{0386F9C2-ACE8-1A66-B296-C7447E9422C7}"/>
              </a:ext>
            </a:extLst>
          </p:cNvPr>
          <p:cNvSpPr txBox="1">
            <a:spLocks noChangeArrowheads="1"/>
          </p:cNvSpPr>
          <p:nvPr/>
        </p:nvSpPr>
        <p:spPr bwMode="auto">
          <a:xfrm>
            <a:off x="2762867" y="5510981"/>
            <a:ext cx="94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Discrete</a:t>
            </a:r>
          </a:p>
        </p:txBody>
      </p:sp>
      <p:sp>
        <p:nvSpPr>
          <p:cNvPr id="14" name="TextBox 13">
            <a:extLst>
              <a:ext uri="{FF2B5EF4-FFF2-40B4-BE49-F238E27FC236}">
                <a16:creationId xmlns:a16="http://schemas.microsoft.com/office/drawing/2014/main" id="{6FAB43E2-0FD6-0C80-64F9-14921788FDE6}"/>
              </a:ext>
            </a:extLst>
          </p:cNvPr>
          <p:cNvSpPr txBox="1">
            <a:spLocks noChangeArrowheads="1"/>
          </p:cNvSpPr>
          <p:nvPr/>
        </p:nvSpPr>
        <p:spPr bwMode="auto">
          <a:xfrm>
            <a:off x="3982067" y="5510981"/>
            <a:ext cx="94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Discrete</a:t>
            </a:r>
          </a:p>
        </p:txBody>
      </p:sp>
      <p:sp>
        <p:nvSpPr>
          <p:cNvPr id="15" name="TextBox 14">
            <a:extLst>
              <a:ext uri="{FF2B5EF4-FFF2-40B4-BE49-F238E27FC236}">
                <a16:creationId xmlns:a16="http://schemas.microsoft.com/office/drawing/2014/main" id="{DAD0181F-57B9-B0C9-1BEC-A0791A8622E4}"/>
              </a:ext>
            </a:extLst>
          </p:cNvPr>
          <p:cNvSpPr txBox="1">
            <a:spLocks noChangeArrowheads="1"/>
          </p:cNvSpPr>
          <p:nvPr/>
        </p:nvSpPr>
        <p:spPr bwMode="auto">
          <a:xfrm>
            <a:off x="5506066" y="5510981"/>
            <a:ext cx="67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Conti</a:t>
            </a:r>
          </a:p>
        </p:txBody>
      </p:sp>
      <p:sp>
        <p:nvSpPr>
          <p:cNvPr id="16" name="TextBox 15">
            <a:extLst>
              <a:ext uri="{FF2B5EF4-FFF2-40B4-BE49-F238E27FC236}">
                <a16:creationId xmlns:a16="http://schemas.microsoft.com/office/drawing/2014/main" id="{4F44B6B4-E105-99FC-E613-98047F7F670C}"/>
              </a:ext>
            </a:extLst>
          </p:cNvPr>
          <p:cNvSpPr txBox="1">
            <a:spLocks noChangeArrowheads="1"/>
          </p:cNvSpPr>
          <p:nvPr/>
        </p:nvSpPr>
        <p:spPr bwMode="auto">
          <a:xfrm>
            <a:off x="7411066" y="5510981"/>
            <a:ext cx="67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Conti</a:t>
            </a:r>
          </a:p>
        </p:txBody>
      </p:sp>
      <p:sp>
        <p:nvSpPr>
          <p:cNvPr id="17" name="TextBox 16">
            <a:extLst>
              <a:ext uri="{FF2B5EF4-FFF2-40B4-BE49-F238E27FC236}">
                <a16:creationId xmlns:a16="http://schemas.microsoft.com/office/drawing/2014/main" id="{9F08B2CE-0319-9CC7-C125-D5FC7AF3FEC0}"/>
              </a:ext>
            </a:extLst>
          </p:cNvPr>
          <p:cNvSpPr txBox="1">
            <a:spLocks noChangeArrowheads="1"/>
          </p:cNvSpPr>
          <p:nvPr/>
        </p:nvSpPr>
        <p:spPr bwMode="auto">
          <a:xfrm>
            <a:off x="9087466" y="5434781"/>
            <a:ext cx="67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Conti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3CBBE50-52E4-1441-A179-180587D3394F}"/>
              </a:ext>
            </a:extLst>
          </p:cNvPr>
          <p:cNvSpPr>
            <a:spLocks noGrp="1"/>
          </p:cNvSpPr>
          <p:nvPr>
            <p:ph type="title"/>
          </p:nvPr>
        </p:nvSpPr>
        <p:spPr/>
        <p:txBody>
          <a:bodyPr/>
          <a:lstStyle/>
          <a:p>
            <a:pPr eaLnBrk="1" hangingPunct="1"/>
            <a:r>
              <a:rPr lang="en-US" altLang="en-US" sz="3600">
                <a:solidFill>
                  <a:srgbClr val="FF0000"/>
                </a:solidFill>
                <a:ea typeface="ＭＳ Ｐゴシック" panose="020B0600070205080204" pitchFamily="34" charset="-128"/>
              </a:rPr>
              <a:t>Single agent</a:t>
            </a:r>
            <a:r>
              <a:rPr lang="en-US" altLang="en-US" sz="3600">
                <a:solidFill>
                  <a:srgbClr val="7B9899"/>
                </a:solidFill>
                <a:ea typeface="ＭＳ Ｐゴシック" panose="020B0600070205080204" pitchFamily="34" charset="-128"/>
              </a:rPr>
              <a:t> (vs. multiagent):</a:t>
            </a:r>
            <a:endParaRPr lang="en-US" altLang="en-US">
              <a:solidFill>
                <a:srgbClr val="7B9899"/>
              </a:solidFill>
              <a:ea typeface="ＭＳ Ｐゴシック" panose="020B0600070205080204" pitchFamily="34" charset="-128"/>
            </a:endParaRPr>
          </a:p>
        </p:txBody>
      </p:sp>
      <p:sp>
        <p:nvSpPr>
          <p:cNvPr id="36867" name="Footer Placeholder 2">
            <a:extLst>
              <a:ext uri="{FF2B5EF4-FFF2-40B4-BE49-F238E27FC236}">
                <a16:creationId xmlns:a16="http://schemas.microsoft.com/office/drawing/2014/main" id="{9C29EC03-B6AA-A1B7-4C7C-E8E7F45C00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36868" name="Slide Number Placeholder 3">
            <a:extLst>
              <a:ext uri="{FF2B5EF4-FFF2-40B4-BE49-F238E27FC236}">
                <a16:creationId xmlns:a16="http://schemas.microsoft.com/office/drawing/2014/main" id="{486127C4-274C-8280-5C58-78D74DB9AC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1B55145-77C0-4AF7-9386-B6EED389B56C}" type="slidenum">
              <a:rPr lang="en-US" altLang="en-US" sz="1600">
                <a:solidFill>
                  <a:srgbClr val="7B9899"/>
                </a:solidFill>
              </a:rPr>
              <a:pPr eaLnBrk="1" hangingPunct="1"/>
              <a:t>29</a:t>
            </a:fld>
            <a:endParaRPr lang="en-US" altLang="en-US" sz="1600">
              <a:solidFill>
                <a:srgbClr val="7B9899"/>
              </a:solidFill>
            </a:endParaRPr>
          </a:p>
        </p:txBody>
      </p:sp>
      <p:sp>
        <p:nvSpPr>
          <p:cNvPr id="36869" name="Content Placeholder 4">
            <a:extLst>
              <a:ext uri="{FF2B5EF4-FFF2-40B4-BE49-F238E27FC236}">
                <a16:creationId xmlns:a16="http://schemas.microsoft.com/office/drawing/2014/main" id="{9D1A5915-01BD-0FBB-D10C-C1955FCF3C4E}"/>
              </a:ext>
            </a:extLst>
          </p:cNvPr>
          <p:cNvSpPr>
            <a:spLocks noGrp="1"/>
          </p:cNvSpPr>
          <p:nvPr>
            <p:ph sz="quarter" idx="1"/>
          </p:nvPr>
        </p:nvSpPr>
        <p:spPr>
          <a:xfrm>
            <a:off x="1825625" y="1527176"/>
            <a:ext cx="8504238" cy="1444625"/>
          </a:xfrm>
        </p:spPr>
        <p:txBody>
          <a:bodyPr/>
          <a:lstStyle/>
          <a:p>
            <a:pPr eaLnBrk="1" hangingPunct="1"/>
            <a:r>
              <a:rPr lang="en-US" altLang="en-US" sz="2400">
                <a:ea typeface="ＭＳ Ｐゴシック" panose="020B0600070205080204" pitchFamily="34" charset="-128"/>
              </a:rPr>
              <a:t>An agent operating by itself in an environment or there are many agents working together</a:t>
            </a:r>
            <a:endParaRPr lang="en-US" altLang="en-US">
              <a:ea typeface="ＭＳ Ｐゴシック" panose="020B0600070205080204" pitchFamily="34" charset="-128"/>
            </a:endParaRPr>
          </a:p>
        </p:txBody>
      </p:sp>
      <p:sp>
        <p:nvSpPr>
          <p:cNvPr id="6" name="TextBox 5">
            <a:extLst>
              <a:ext uri="{FF2B5EF4-FFF2-40B4-BE49-F238E27FC236}">
                <a16:creationId xmlns:a16="http://schemas.microsoft.com/office/drawing/2014/main" id="{D3FD12F4-E2E2-BF38-0E0F-EF18B94D488B}"/>
              </a:ext>
            </a:extLst>
          </p:cNvPr>
          <p:cNvSpPr txBox="1">
            <a:spLocks noChangeArrowheads="1"/>
          </p:cNvSpPr>
          <p:nvPr/>
        </p:nvSpPr>
        <p:spPr bwMode="auto">
          <a:xfrm>
            <a:off x="1676400" y="3668714"/>
            <a:ext cx="127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Cross Word</a:t>
            </a:r>
          </a:p>
        </p:txBody>
      </p:sp>
      <p:sp>
        <p:nvSpPr>
          <p:cNvPr id="7" name="TextBox 6">
            <a:extLst>
              <a:ext uri="{FF2B5EF4-FFF2-40B4-BE49-F238E27FC236}">
                <a16:creationId xmlns:a16="http://schemas.microsoft.com/office/drawing/2014/main" id="{42C1F5B6-22B8-0DD5-EB8B-93A375764065}"/>
              </a:ext>
            </a:extLst>
          </p:cNvPr>
          <p:cNvSpPr txBox="1">
            <a:spLocks noChangeArrowheads="1"/>
          </p:cNvSpPr>
          <p:nvPr/>
        </p:nvSpPr>
        <p:spPr bwMode="auto">
          <a:xfrm>
            <a:off x="4038600" y="3668714"/>
            <a:ext cx="1474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Backgammon</a:t>
            </a:r>
          </a:p>
        </p:txBody>
      </p:sp>
      <p:sp>
        <p:nvSpPr>
          <p:cNvPr id="8" name="TextBox 7">
            <a:extLst>
              <a:ext uri="{FF2B5EF4-FFF2-40B4-BE49-F238E27FC236}">
                <a16:creationId xmlns:a16="http://schemas.microsoft.com/office/drawing/2014/main" id="{96AFE608-A671-9038-696A-AB71F1D52059}"/>
              </a:ext>
            </a:extLst>
          </p:cNvPr>
          <p:cNvSpPr txBox="1">
            <a:spLocks noChangeArrowheads="1"/>
          </p:cNvSpPr>
          <p:nvPr/>
        </p:nvSpPr>
        <p:spPr bwMode="auto">
          <a:xfrm>
            <a:off x="5562601" y="3668714"/>
            <a:ext cx="1173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Taxi driver</a:t>
            </a:r>
          </a:p>
        </p:txBody>
      </p:sp>
      <p:sp>
        <p:nvSpPr>
          <p:cNvPr id="9" name="TextBox 8">
            <a:extLst>
              <a:ext uri="{FF2B5EF4-FFF2-40B4-BE49-F238E27FC236}">
                <a16:creationId xmlns:a16="http://schemas.microsoft.com/office/drawing/2014/main" id="{AA53CD91-D77B-EAA8-AD17-5537A54B9612}"/>
              </a:ext>
            </a:extLst>
          </p:cNvPr>
          <p:cNvSpPr txBox="1">
            <a:spLocks noChangeArrowheads="1"/>
          </p:cNvSpPr>
          <p:nvPr/>
        </p:nvSpPr>
        <p:spPr bwMode="auto">
          <a:xfrm>
            <a:off x="7010400" y="3668714"/>
            <a:ext cx="1931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Part picking robot</a:t>
            </a:r>
          </a:p>
        </p:txBody>
      </p:sp>
      <p:sp>
        <p:nvSpPr>
          <p:cNvPr id="10" name="TextBox 9">
            <a:extLst>
              <a:ext uri="{FF2B5EF4-FFF2-40B4-BE49-F238E27FC236}">
                <a16:creationId xmlns:a16="http://schemas.microsoft.com/office/drawing/2014/main" id="{4C8289B4-581A-AE08-7057-45C75DF3AB12}"/>
              </a:ext>
            </a:extLst>
          </p:cNvPr>
          <p:cNvSpPr txBox="1">
            <a:spLocks noChangeArrowheads="1"/>
          </p:cNvSpPr>
          <p:nvPr/>
        </p:nvSpPr>
        <p:spPr bwMode="auto">
          <a:xfrm>
            <a:off x="3124201" y="3668714"/>
            <a:ext cx="728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Poker</a:t>
            </a:r>
          </a:p>
        </p:txBody>
      </p:sp>
      <p:sp>
        <p:nvSpPr>
          <p:cNvPr id="11" name="TextBox 10">
            <a:extLst>
              <a:ext uri="{FF2B5EF4-FFF2-40B4-BE49-F238E27FC236}">
                <a16:creationId xmlns:a16="http://schemas.microsoft.com/office/drawing/2014/main" id="{3CDCD42B-406D-9B3F-EE79-F27D17606D8E}"/>
              </a:ext>
            </a:extLst>
          </p:cNvPr>
          <p:cNvSpPr txBox="1">
            <a:spLocks noChangeArrowheads="1"/>
          </p:cNvSpPr>
          <p:nvPr/>
        </p:nvSpPr>
        <p:spPr bwMode="auto">
          <a:xfrm>
            <a:off x="8915400" y="3657600"/>
            <a:ext cx="157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Image analysis</a:t>
            </a:r>
          </a:p>
        </p:txBody>
      </p:sp>
      <p:sp>
        <p:nvSpPr>
          <p:cNvPr id="12" name="TextBox 11">
            <a:extLst>
              <a:ext uri="{FF2B5EF4-FFF2-40B4-BE49-F238E27FC236}">
                <a16:creationId xmlns:a16="http://schemas.microsoft.com/office/drawing/2014/main" id="{2883933D-B11B-63B9-03AF-05782F27C5AA}"/>
              </a:ext>
            </a:extLst>
          </p:cNvPr>
          <p:cNvSpPr txBox="1">
            <a:spLocks noChangeArrowheads="1"/>
          </p:cNvSpPr>
          <p:nvPr/>
        </p:nvSpPr>
        <p:spPr bwMode="auto">
          <a:xfrm>
            <a:off x="1905000" y="4038600"/>
            <a:ext cx="74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Single</a:t>
            </a:r>
          </a:p>
        </p:txBody>
      </p:sp>
      <p:sp>
        <p:nvSpPr>
          <p:cNvPr id="13" name="TextBox 12">
            <a:extLst>
              <a:ext uri="{FF2B5EF4-FFF2-40B4-BE49-F238E27FC236}">
                <a16:creationId xmlns:a16="http://schemas.microsoft.com/office/drawing/2014/main" id="{5113F24F-2503-5033-B512-CB0098C60C3A}"/>
              </a:ext>
            </a:extLst>
          </p:cNvPr>
          <p:cNvSpPr txBox="1">
            <a:spLocks noChangeArrowheads="1"/>
          </p:cNvSpPr>
          <p:nvPr/>
        </p:nvSpPr>
        <p:spPr bwMode="auto">
          <a:xfrm>
            <a:off x="7696200" y="4114800"/>
            <a:ext cx="74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Single</a:t>
            </a:r>
          </a:p>
        </p:txBody>
      </p:sp>
      <p:sp>
        <p:nvSpPr>
          <p:cNvPr id="14" name="TextBox 13">
            <a:extLst>
              <a:ext uri="{FF2B5EF4-FFF2-40B4-BE49-F238E27FC236}">
                <a16:creationId xmlns:a16="http://schemas.microsoft.com/office/drawing/2014/main" id="{A5FC3EF5-6C67-2D58-4154-B06CDB5FFB4D}"/>
              </a:ext>
            </a:extLst>
          </p:cNvPr>
          <p:cNvSpPr txBox="1">
            <a:spLocks noChangeArrowheads="1"/>
          </p:cNvSpPr>
          <p:nvPr/>
        </p:nvSpPr>
        <p:spPr bwMode="auto">
          <a:xfrm>
            <a:off x="9296400" y="4038600"/>
            <a:ext cx="742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Single</a:t>
            </a:r>
          </a:p>
        </p:txBody>
      </p:sp>
      <p:sp>
        <p:nvSpPr>
          <p:cNvPr id="15" name="TextBox 14">
            <a:extLst>
              <a:ext uri="{FF2B5EF4-FFF2-40B4-BE49-F238E27FC236}">
                <a16:creationId xmlns:a16="http://schemas.microsoft.com/office/drawing/2014/main" id="{CD5BF835-A95E-1DD8-7D41-EBB8478B2D67}"/>
              </a:ext>
            </a:extLst>
          </p:cNvPr>
          <p:cNvSpPr txBox="1">
            <a:spLocks noChangeArrowheads="1"/>
          </p:cNvSpPr>
          <p:nvPr/>
        </p:nvSpPr>
        <p:spPr bwMode="auto">
          <a:xfrm>
            <a:off x="5867400" y="4114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Multi</a:t>
            </a:r>
          </a:p>
        </p:txBody>
      </p:sp>
      <p:sp>
        <p:nvSpPr>
          <p:cNvPr id="16" name="TextBox 15">
            <a:extLst>
              <a:ext uri="{FF2B5EF4-FFF2-40B4-BE49-F238E27FC236}">
                <a16:creationId xmlns:a16="http://schemas.microsoft.com/office/drawing/2014/main" id="{6C3332AC-B711-8CCE-19C2-D6AF2BC5A6F4}"/>
              </a:ext>
            </a:extLst>
          </p:cNvPr>
          <p:cNvSpPr txBox="1">
            <a:spLocks noChangeArrowheads="1"/>
          </p:cNvSpPr>
          <p:nvPr/>
        </p:nvSpPr>
        <p:spPr bwMode="auto">
          <a:xfrm>
            <a:off x="4343400" y="4114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Multi</a:t>
            </a:r>
          </a:p>
        </p:txBody>
      </p:sp>
      <p:sp>
        <p:nvSpPr>
          <p:cNvPr id="17" name="TextBox 16">
            <a:extLst>
              <a:ext uri="{FF2B5EF4-FFF2-40B4-BE49-F238E27FC236}">
                <a16:creationId xmlns:a16="http://schemas.microsoft.com/office/drawing/2014/main" id="{BAB64F1D-B444-B459-4109-689ADD1461F1}"/>
              </a:ext>
            </a:extLst>
          </p:cNvPr>
          <p:cNvSpPr txBox="1">
            <a:spLocks noChangeArrowheads="1"/>
          </p:cNvSpPr>
          <p:nvPr/>
        </p:nvSpPr>
        <p:spPr bwMode="auto">
          <a:xfrm>
            <a:off x="3124200" y="4114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Multi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0BB3E-2FC4-BD47-5E76-ABBED2D17D55}"/>
              </a:ext>
            </a:extLst>
          </p:cNvPr>
          <p:cNvSpPr>
            <a:spLocks noGrp="1"/>
          </p:cNvSpPr>
          <p:nvPr>
            <p:ph type="title"/>
          </p:nvPr>
        </p:nvSpPr>
        <p:spPr>
          <a:xfrm>
            <a:off x="297590" y="59096"/>
            <a:ext cx="6797405" cy="947998"/>
          </a:xfrm>
        </p:spPr>
        <p:txBody>
          <a:bodyPr>
            <a:normAutofit/>
          </a:bodyPr>
          <a:lstStyle/>
          <a:p>
            <a:r>
              <a:rPr lang="en-IN" sz="4000" b="1" dirty="0"/>
              <a:t>History of AI</a:t>
            </a:r>
            <a:endParaRPr lang="en-US" sz="4000" b="1" dirty="0"/>
          </a:p>
        </p:txBody>
      </p:sp>
      <p:sp>
        <p:nvSpPr>
          <p:cNvPr id="3" name="Content Placeholder 2">
            <a:extLst>
              <a:ext uri="{FF2B5EF4-FFF2-40B4-BE49-F238E27FC236}">
                <a16:creationId xmlns:a16="http://schemas.microsoft.com/office/drawing/2014/main" id="{40C7F22F-D075-9C08-EFDF-A8C940D42D24}"/>
              </a:ext>
            </a:extLst>
          </p:cNvPr>
          <p:cNvSpPr>
            <a:spLocks noGrp="1"/>
          </p:cNvSpPr>
          <p:nvPr>
            <p:ph idx="1"/>
          </p:nvPr>
        </p:nvSpPr>
        <p:spPr>
          <a:xfrm>
            <a:off x="248426" y="1094408"/>
            <a:ext cx="11481458" cy="5444043"/>
          </a:xfrm>
        </p:spPr>
        <p:txBody>
          <a:bodyPr>
            <a:normAutofit fontScale="92500"/>
          </a:bodyPr>
          <a:lstStyle/>
          <a:p>
            <a:pPr algn="just">
              <a:buFont typeface="Arial" panose="020B0604020202020204" pitchFamily="34" charset="0"/>
              <a:buChar char="•"/>
            </a:pPr>
            <a:r>
              <a:rPr lang="en-GB" sz="2000" b="1" i="0" dirty="0">
                <a:solidFill>
                  <a:srgbClr val="000000"/>
                </a:solidFill>
                <a:effectLst/>
                <a:latin typeface="inter-bold"/>
              </a:rPr>
              <a:t>1997:</a:t>
            </a:r>
            <a:r>
              <a:rPr lang="en-GB" sz="2000" b="0" i="0" dirty="0">
                <a:solidFill>
                  <a:srgbClr val="000000"/>
                </a:solidFill>
                <a:effectLst/>
                <a:latin typeface="inter-regular"/>
              </a:rPr>
              <a:t> IBM Deep Blue beats world chess champion, Gary Kasparov, and became the first computer to beat a world chess champion.</a:t>
            </a:r>
          </a:p>
          <a:p>
            <a:pPr algn="just">
              <a:buFont typeface="Arial" panose="020B0604020202020204" pitchFamily="34" charset="0"/>
              <a:buChar char="•"/>
            </a:pPr>
            <a:r>
              <a:rPr lang="en-GB" sz="2000" b="1" i="0" dirty="0">
                <a:solidFill>
                  <a:srgbClr val="000000"/>
                </a:solidFill>
                <a:effectLst/>
                <a:latin typeface="inter-regular"/>
              </a:rPr>
              <a:t>1999: </a:t>
            </a:r>
            <a:r>
              <a:rPr lang="en-GB" sz="2000" i="0" dirty="0">
                <a:solidFill>
                  <a:srgbClr val="000000"/>
                </a:solidFill>
                <a:effectLst/>
                <a:latin typeface="inter-regular"/>
              </a:rPr>
              <a:t>For two days in May, </a:t>
            </a:r>
            <a:r>
              <a:rPr lang="en-GB" sz="2000" i="0" dirty="0">
                <a:solidFill>
                  <a:srgbClr val="FF0000"/>
                </a:solidFill>
                <a:effectLst/>
                <a:latin typeface="inter-regular"/>
              </a:rPr>
              <a:t>NASA</a:t>
            </a:r>
            <a:r>
              <a:rPr lang="en-GB" sz="2000" i="0" dirty="0">
                <a:solidFill>
                  <a:srgbClr val="000000"/>
                </a:solidFill>
                <a:effectLst/>
                <a:latin typeface="inter-regular"/>
              </a:rPr>
              <a:t> runs an AI program called </a:t>
            </a:r>
            <a:r>
              <a:rPr lang="en-GB" sz="2000" i="0" dirty="0">
                <a:solidFill>
                  <a:srgbClr val="FF0000"/>
                </a:solidFill>
                <a:effectLst/>
                <a:latin typeface="inter-regular"/>
              </a:rPr>
              <a:t>autonomously ran Deep Space 1</a:t>
            </a:r>
            <a:endParaRPr lang="en-GB" sz="2000" b="1" i="0" dirty="0">
              <a:solidFill>
                <a:srgbClr val="FF0000"/>
              </a:solidFill>
              <a:effectLst/>
              <a:latin typeface="inter-regular"/>
            </a:endParaRPr>
          </a:p>
          <a:p>
            <a:pPr algn="just">
              <a:buFont typeface="Arial" panose="020B0604020202020204" pitchFamily="34" charset="0"/>
              <a:buChar char="•"/>
            </a:pPr>
            <a:r>
              <a:rPr lang="en-GB" sz="2000" b="1" i="0" dirty="0">
                <a:solidFill>
                  <a:srgbClr val="000000"/>
                </a:solidFill>
                <a:effectLst/>
                <a:latin typeface="inter-bold"/>
              </a:rPr>
              <a:t>2002:</a:t>
            </a:r>
            <a:r>
              <a:rPr lang="en-GB" sz="2000" b="0" i="0" dirty="0">
                <a:solidFill>
                  <a:srgbClr val="000000"/>
                </a:solidFill>
                <a:effectLst/>
                <a:latin typeface="inter-regular"/>
              </a:rPr>
              <a:t> AI entered the home in the form of Roomba, a </a:t>
            </a:r>
            <a:r>
              <a:rPr lang="en-GB" sz="2000" b="0" i="0" dirty="0">
                <a:solidFill>
                  <a:srgbClr val="FF0000"/>
                </a:solidFill>
                <a:effectLst/>
                <a:latin typeface="inter-regular"/>
              </a:rPr>
              <a:t>vacuum cleaner.</a:t>
            </a:r>
          </a:p>
          <a:p>
            <a:pPr algn="just">
              <a:buFont typeface="Arial" panose="020B0604020202020204" pitchFamily="34" charset="0"/>
              <a:buChar char="•"/>
            </a:pPr>
            <a:r>
              <a:rPr lang="en-GB" sz="2000" b="1" dirty="0">
                <a:solidFill>
                  <a:srgbClr val="000000"/>
                </a:solidFill>
                <a:latin typeface="inter-regular"/>
              </a:rPr>
              <a:t>2004: </a:t>
            </a:r>
            <a:r>
              <a:rPr lang="en-GB" sz="2000" dirty="0">
                <a:solidFill>
                  <a:srgbClr val="FF0000"/>
                </a:solidFill>
                <a:latin typeface="inter-regular"/>
              </a:rPr>
              <a:t>AI planner</a:t>
            </a:r>
            <a:r>
              <a:rPr lang="en-GB" sz="2000" dirty="0">
                <a:solidFill>
                  <a:srgbClr val="000000"/>
                </a:solidFill>
                <a:latin typeface="inter-regular"/>
              </a:rPr>
              <a:t> to take decisions on board in </a:t>
            </a:r>
            <a:r>
              <a:rPr lang="en-GB" sz="2000" dirty="0">
                <a:solidFill>
                  <a:srgbClr val="FF0000"/>
                </a:solidFill>
                <a:latin typeface="inter-regular"/>
              </a:rPr>
              <a:t>Mars rover</a:t>
            </a:r>
            <a:r>
              <a:rPr lang="en-GB" sz="2000" dirty="0">
                <a:solidFill>
                  <a:srgbClr val="000000"/>
                </a:solidFill>
                <a:latin typeface="inter-regular"/>
              </a:rPr>
              <a:t> of NASA with an option to turn of planner when needed</a:t>
            </a:r>
            <a:endParaRPr lang="en-GB" sz="2000" b="1" i="0" dirty="0">
              <a:solidFill>
                <a:srgbClr val="000000"/>
              </a:solidFill>
              <a:effectLst/>
              <a:latin typeface="inter-regular"/>
            </a:endParaRPr>
          </a:p>
          <a:p>
            <a:pPr algn="just">
              <a:buFont typeface="Arial" panose="020B0604020202020204" pitchFamily="34" charset="0"/>
              <a:buChar char="•"/>
            </a:pPr>
            <a:r>
              <a:rPr lang="en-GB" sz="2000" b="1" i="0" dirty="0">
                <a:solidFill>
                  <a:srgbClr val="000000"/>
                </a:solidFill>
                <a:effectLst/>
                <a:latin typeface="inter-bold"/>
              </a:rPr>
              <a:t>2005:</a:t>
            </a:r>
            <a:r>
              <a:rPr lang="en-GB" sz="2000" b="0" i="0" dirty="0">
                <a:solidFill>
                  <a:srgbClr val="000000"/>
                </a:solidFill>
                <a:effectLst/>
                <a:latin typeface="inter-regular"/>
              </a:rPr>
              <a:t> A 2</a:t>
            </a:r>
            <a:r>
              <a:rPr lang="en-GB" sz="2000" b="0" i="0" baseline="30000" dirty="0">
                <a:solidFill>
                  <a:srgbClr val="000000"/>
                </a:solidFill>
                <a:effectLst/>
                <a:latin typeface="inter-regular"/>
              </a:rPr>
              <a:t>nd</a:t>
            </a:r>
            <a:r>
              <a:rPr lang="en-GB" sz="2000" b="0" i="0" dirty="0">
                <a:solidFill>
                  <a:srgbClr val="000000"/>
                </a:solidFill>
                <a:effectLst/>
                <a:latin typeface="inter-regular"/>
              </a:rPr>
              <a:t> DARPA Grand Challenge of 212KM with self driving cars. </a:t>
            </a:r>
            <a:r>
              <a:rPr lang="en-GB" sz="2000" b="0" i="0" dirty="0">
                <a:solidFill>
                  <a:srgbClr val="FF0000"/>
                </a:solidFill>
                <a:effectLst/>
                <a:latin typeface="inter-regular"/>
              </a:rPr>
              <a:t>Stanley</a:t>
            </a:r>
            <a:r>
              <a:rPr lang="en-GB" sz="2000" b="0" i="0" dirty="0">
                <a:solidFill>
                  <a:srgbClr val="000000"/>
                </a:solidFill>
                <a:effectLst/>
                <a:latin typeface="inter-regular"/>
              </a:rPr>
              <a:t> car won 1</a:t>
            </a:r>
            <a:r>
              <a:rPr lang="en-GB" sz="2000" b="0" i="0" baseline="30000" dirty="0">
                <a:solidFill>
                  <a:srgbClr val="000000"/>
                </a:solidFill>
                <a:effectLst/>
                <a:latin typeface="inter-regular"/>
              </a:rPr>
              <a:t>st</a:t>
            </a:r>
            <a:r>
              <a:rPr lang="en-GB" sz="2000" b="0" i="0" dirty="0">
                <a:solidFill>
                  <a:srgbClr val="000000"/>
                </a:solidFill>
                <a:effectLst/>
                <a:latin typeface="inter-regular"/>
              </a:rPr>
              <a:t> prize led by Sebastian </a:t>
            </a:r>
            <a:r>
              <a:rPr lang="en-GB" sz="2000" b="0" i="0" dirty="0" err="1">
                <a:solidFill>
                  <a:srgbClr val="000000"/>
                </a:solidFill>
                <a:effectLst/>
                <a:latin typeface="inter-regular"/>
              </a:rPr>
              <a:t>thrun</a:t>
            </a:r>
            <a:r>
              <a:rPr lang="en-GB" sz="2000" b="0" i="0" dirty="0">
                <a:solidFill>
                  <a:srgbClr val="000000"/>
                </a:solidFill>
                <a:effectLst/>
                <a:latin typeface="inter-regular"/>
              </a:rPr>
              <a:t> from Stanford followed by </a:t>
            </a:r>
            <a:r>
              <a:rPr lang="en-GB" sz="2000" b="0" i="0" dirty="0" err="1">
                <a:solidFill>
                  <a:srgbClr val="FF0000"/>
                </a:solidFill>
                <a:effectLst/>
                <a:latin typeface="inter-regular"/>
              </a:rPr>
              <a:t>Standstorm</a:t>
            </a:r>
            <a:r>
              <a:rPr lang="en-GB" sz="2000" b="0" i="0" dirty="0">
                <a:solidFill>
                  <a:srgbClr val="000000"/>
                </a:solidFill>
                <a:effectLst/>
                <a:latin typeface="inter-regular"/>
              </a:rPr>
              <a:t> and </a:t>
            </a:r>
            <a:r>
              <a:rPr lang="en-GB" sz="2000" b="0" i="0" dirty="0">
                <a:solidFill>
                  <a:srgbClr val="FF0000"/>
                </a:solidFill>
                <a:effectLst/>
                <a:latin typeface="inter-regular"/>
              </a:rPr>
              <a:t>Highlander</a:t>
            </a:r>
            <a:r>
              <a:rPr lang="en-GB" sz="2000" b="0" i="0" dirty="0">
                <a:solidFill>
                  <a:srgbClr val="000000"/>
                </a:solidFill>
                <a:effectLst/>
                <a:latin typeface="inter-regular"/>
              </a:rPr>
              <a:t> led by Red Whittaker of Carnegie Mellon University.</a:t>
            </a:r>
          </a:p>
          <a:p>
            <a:pPr algn="just">
              <a:buFont typeface="Arial" panose="020B0604020202020204" pitchFamily="34" charset="0"/>
              <a:buChar char="•"/>
            </a:pPr>
            <a:r>
              <a:rPr lang="en-GB" sz="2000" b="1" i="0" dirty="0">
                <a:solidFill>
                  <a:srgbClr val="000000"/>
                </a:solidFill>
                <a:effectLst/>
                <a:latin typeface="inter-bold"/>
              </a:rPr>
              <a:t>2011:</a:t>
            </a:r>
            <a:r>
              <a:rPr lang="en-GB" sz="2000" b="0" i="0" dirty="0">
                <a:solidFill>
                  <a:srgbClr val="000000"/>
                </a:solidFill>
                <a:effectLst/>
                <a:latin typeface="inter-regular"/>
              </a:rPr>
              <a:t> </a:t>
            </a:r>
            <a:r>
              <a:rPr lang="en-GB" sz="2000" b="0" i="0" dirty="0">
                <a:solidFill>
                  <a:srgbClr val="FF0000"/>
                </a:solidFill>
                <a:effectLst/>
                <a:latin typeface="inter-regular"/>
              </a:rPr>
              <a:t>IBM's Watson</a:t>
            </a:r>
            <a:r>
              <a:rPr lang="en-GB" sz="2000" b="0" i="0" dirty="0">
                <a:solidFill>
                  <a:srgbClr val="000000"/>
                </a:solidFill>
                <a:effectLst/>
                <a:latin typeface="inter-regular"/>
              </a:rPr>
              <a:t> won jeopardy, a quiz show, where it had to solve the complex questions as well as riddles</a:t>
            </a:r>
          </a:p>
          <a:p>
            <a:pPr algn="just">
              <a:buFont typeface="Arial" panose="020B0604020202020204" pitchFamily="34" charset="0"/>
              <a:buChar char="•"/>
            </a:pPr>
            <a:r>
              <a:rPr lang="en-GB" sz="2000" b="1" i="0" dirty="0">
                <a:solidFill>
                  <a:srgbClr val="000000"/>
                </a:solidFill>
                <a:effectLst/>
                <a:latin typeface="inter-bold"/>
              </a:rPr>
              <a:t>2014:</a:t>
            </a:r>
            <a:r>
              <a:rPr lang="en-GB" sz="2000" b="0" i="0" dirty="0">
                <a:solidFill>
                  <a:srgbClr val="000000"/>
                </a:solidFill>
                <a:effectLst/>
                <a:latin typeface="inter-regular"/>
              </a:rPr>
              <a:t> Chatbot "</a:t>
            </a:r>
            <a:r>
              <a:rPr lang="en-GB" sz="2000" b="0" i="0" dirty="0">
                <a:solidFill>
                  <a:srgbClr val="FF0000"/>
                </a:solidFill>
                <a:effectLst/>
                <a:latin typeface="inter-regular"/>
              </a:rPr>
              <a:t>Eugene </a:t>
            </a:r>
            <a:r>
              <a:rPr lang="en-GB" sz="2000" b="0" i="0" dirty="0" err="1">
                <a:solidFill>
                  <a:srgbClr val="FF0000"/>
                </a:solidFill>
                <a:effectLst/>
                <a:latin typeface="inter-regular"/>
              </a:rPr>
              <a:t>Goostman</a:t>
            </a:r>
            <a:r>
              <a:rPr lang="en-GB" sz="2000" b="0" i="0" dirty="0">
                <a:solidFill>
                  <a:srgbClr val="000000"/>
                </a:solidFill>
                <a:effectLst/>
                <a:latin typeface="inter-regular"/>
              </a:rPr>
              <a:t>" won a competition in the infamous "</a:t>
            </a:r>
            <a:r>
              <a:rPr lang="en-GB" sz="2000" b="0" i="0" dirty="0">
                <a:solidFill>
                  <a:srgbClr val="FF0000"/>
                </a:solidFill>
                <a:effectLst/>
                <a:latin typeface="inter-regular"/>
              </a:rPr>
              <a:t>Turing test</a:t>
            </a:r>
            <a:r>
              <a:rPr lang="en-GB" sz="2000" b="0" i="0" dirty="0">
                <a:solidFill>
                  <a:srgbClr val="000000"/>
                </a:solidFill>
                <a:effectLst/>
                <a:latin typeface="inter-regular"/>
              </a:rPr>
              <a:t>.“</a:t>
            </a:r>
          </a:p>
          <a:p>
            <a:pPr algn="just">
              <a:buFont typeface="Arial" panose="020B0604020202020204" pitchFamily="34" charset="0"/>
              <a:buChar char="•"/>
            </a:pPr>
            <a:r>
              <a:rPr lang="en-GB" sz="2000" b="1" dirty="0">
                <a:solidFill>
                  <a:srgbClr val="000000"/>
                </a:solidFill>
                <a:latin typeface="inter-regular"/>
              </a:rPr>
              <a:t>2016:</a:t>
            </a:r>
            <a:r>
              <a:rPr lang="en-GB" sz="2000" dirty="0">
                <a:solidFill>
                  <a:srgbClr val="000000"/>
                </a:solidFill>
                <a:latin typeface="inter-regular"/>
              </a:rPr>
              <a:t> </a:t>
            </a:r>
            <a:r>
              <a:rPr lang="en-GB" sz="2000" b="1" dirty="0">
                <a:solidFill>
                  <a:srgbClr val="FF0000"/>
                </a:solidFill>
                <a:latin typeface="inter-regular"/>
              </a:rPr>
              <a:t>Alpha Go</a:t>
            </a:r>
            <a:r>
              <a:rPr lang="en-GB" sz="2000" dirty="0">
                <a:solidFill>
                  <a:srgbClr val="000000"/>
                </a:solidFill>
                <a:latin typeface="inter-regular"/>
              </a:rPr>
              <a:t> of </a:t>
            </a:r>
            <a:r>
              <a:rPr lang="en-GB" sz="2000" dirty="0" err="1">
                <a:solidFill>
                  <a:srgbClr val="FF0000"/>
                </a:solidFill>
                <a:latin typeface="inter-regular"/>
              </a:rPr>
              <a:t>Deepmind</a:t>
            </a:r>
            <a:r>
              <a:rPr lang="en-GB" sz="2000" dirty="0">
                <a:solidFill>
                  <a:srgbClr val="000000"/>
                </a:solidFill>
                <a:latin typeface="inter-regular"/>
              </a:rPr>
              <a:t> which is acquired by google in 2015 beat </a:t>
            </a:r>
            <a:r>
              <a:rPr lang="en-GB" sz="2000" b="1" dirty="0">
                <a:solidFill>
                  <a:srgbClr val="FF0000"/>
                </a:solidFill>
                <a:latin typeface="inter-regular"/>
              </a:rPr>
              <a:t>Lee Sedol</a:t>
            </a:r>
            <a:r>
              <a:rPr lang="en-GB" sz="2000" dirty="0">
                <a:solidFill>
                  <a:srgbClr val="000000"/>
                </a:solidFill>
                <a:latin typeface="inter-regular"/>
              </a:rPr>
              <a:t> in a game called </a:t>
            </a:r>
            <a:r>
              <a:rPr lang="en-GB" sz="2000" b="1" dirty="0">
                <a:solidFill>
                  <a:srgbClr val="000000"/>
                </a:solidFill>
                <a:latin typeface="inter-regular"/>
              </a:rPr>
              <a:t>Go</a:t>
            </a:r>
            <a:r>
              <a:rPr lang="en-GB" sz="2000" dirty="0">
                <a:solidFill>
                  <a:srgbClr val="000000"/>
                </a:solidFill>
                <a:latin typeface="inter-regular"/>
              </a:rPr>
              <a:t> a 19X19 board game</a:t>
            </a:r>
            <a:endParaRPr lang="en-GB" sz="2000" b="0" i="0" dirty="0">
              <a:solidFill>
                <a:srgbClr val="000000"/>
              </a:solidFill>
              <a:effectLst/>
              <a:latin typeface="inter-regular"/>
            </a:endParaRPr>
          </a:p>
          <a:p>
            <a:pPr algn="just">
              <a:buFont typeface="Arial" panose="020B0604020202020204" pitchFamily="34" charset="0"/>
              <a:buChar char="•"/>
            </a:pPr>
            <a:r>
              <a:rPr lang="en-GB" sz="2000" b="1" i="0" dirty="0">
                <a:solidFill>
                  <a:srgbClr val="000000"/>
                </a:solidFill>
                <a:effectLst/>
                <a:latin typeface="inter-bold"/>
              </a:rPr>
              <a:t>2018:</a:t>
            </a:r>
            <a:r>
              <a:rPr lang="en-GB" sz="2000" b="0" i="0" dirty="0">
                <a:solidFill>
                  <a:srgbClr val="000000"/>
                </a:solidFill>
                <a:effectLst/>
                <a:latin typeface="inter-regular"/>
              </a:rPr>
              <a:t> The "</a:t>
            </a:r>
            <a:r>
              <a:rPr lang="en-GB" sz="2000" b="1" i="0" dirty="0">
                <a:solidFill>
                  <a:srgbClr val="FF0000"/>
                </a:solidFill>
                <a:effectLst/>
                <a:latin typeface="inter-regular"/>
              </a:rPr>
              <a:t>Project Debater</a:t>
            </a:r>
            <a:r>
              <a:rPr lang="en-GB" sz="2000" b="0" i="0" dirty="0">
                <a:solidFill>
                  <a:srgbClr val="000000"/>
                </a:solidFill>
                <a:effectLst/>
                <a:latin typeface="inter-regular"/>
              </a:rPr>
              <a:t>" from IBM debated on complex topics with two master debaters and also performed extremely well.</a:t>
            </a:r>
          </a:p>
          <a:p>
            <a:pPr algn="just">
              <a:buFont typeface="Arial" panose="020B0604020202020204" pitchFamily="34" charset="0"/>
              <a:buChar char="•"/>
            </a:pPr>
            <a:r>
              <a:rPr lang="en-GB" sz="2000" b="1" i="0" dirty="0">
                <a:solidFill>
                  <a:srgbClr val="000000"/>
                </a:solidFill>
                <a:effectLst/>
                <a:latin typeface="inter-regular"/>
              </a:rPr>
              <a:t>2018:</a:t>
            </a:r>
            <a:r>
              <a:rPr lang="en-GB" sz="2000" b="0" i="0" dirty="0">
                <a:solidFill>
                  <a:srgbClr val="000000"/>
                </a:solidFill>
                <a:effectLst/>
                <a:latin typeface="inter-regular"/>
              </a:rPr>
              <a:t> Google has demonstrated an AI program "</a:t>
            </a:r>
            <a:r>
              <a:rPr lang="en-GB" sz="2000" b="1" i="0" dirty="0">
                <a:solidFill>
                  <a:srgbClr val="FF0000"/>
                </a:solidFill>
                <a:effectLst/>
                <a:latin typeface="inter-regular"/>
              </a:rPr>
              <a:t>Duplex</a:t>
            </a:r>
            <a:r>
              <a:rPr lang="en-GB" sz="2000" b="0" i="0" dirty="0">
                <a:solidFill>
                  <a:srgbClr val="000000"/>
                </a:solidFill>
                <a:effectLst/>
                <a:latin typeface="inter-regular"/>
              </a:rPr>
              <a:t>" which was a virtual assistant, and which had taken hairdresser appointment on call, and lady on other side didn't notice that she was talking with the machine.</a:t>
            </a:r>
          </a:p>
        </p:txBody>
      </p:sp>
    </p:spTree>
    <p:extLst>
      <p:ext uri="{BB962C8B-B14F-4D97-AF65-F5344CB8AC3E}">
        <p14:creationId xmlns:p14="http://schemas.microsoft.com/office/powerpoint/2010/main" val="3465960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a:extLst>
              <a:ext uri="{FF2B5EF4-FFF2-40B4-BE49-F238E27FC236}">
                <a16:creationId xmlns:a16="http://schemas.microsoft.com/office/drawing/2014/main" id="{43AABD5E-37CA-5695-261F-6F312FB2CA7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37891" name="TextBox 6">
            <a:extLst>
              <a:ext uri="{FF2B5EF4-FFF2-40B4-BE49-F238E27FC236}">
                <a16:creationId xmlns:a16="http://schemas.microsoft.com/office/drawing/2014/main" id="{63799E04-73CE-47AD-BBA8-2E33D61F22E5}"/>
              </a:ext>
            </a:extLst>
          </p:cNvPr>
          <p:cNvSpPr txBox="1">
            <a:spLocks noChangeArrowheads="1"/>
          </p:cNvSpPr>
          <p:nvPr/>
        </p:nvSpPr>
        <p:spPr bwMode="auto">
          <a:xfrm>
            <a:off x="3492501" y="1447800"/>
            <a:ext cx="1266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Observable</a:t>
            </a:r>
          </a:p>
        </p:txBody>
      </p:sp>
      <p:sp>
        <p:nvSpPr>
          <p:cNvPr id="37892" name="TextBox 7">
            <a:extLst>
              <a:ext uri="{FF2B5EF4-FFF2-40B4-BE49-F238E27FC236}">
                <a16:creationId xmlns:a16="http://schemas.microsoft.com/office/drawing/2014/main" id="{AD096279-1F3F-1BFA-DC63-C054850B6F90}"/>
              </a:ext>
            </a:extLst>
          </p:cNvPr>
          <p:cNvSpPr txBox="1">
            <a:spLocks noChangeArrowheads="1"/>
          </p:cNvSpPr>
          <p:nvPr/>
        </p:nvSpPr>
        <p:spPr bwMode="auto">
          <a:xfrm>
            <a:off x="4940301" y="1447800"/>
            <a:ext cx="1463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Deterministic</a:t>
            </a:r>
          </a:p>
        </p:txBody>
      </p:sp>
      <p:sp>
        <p:nvSpPr>
          <p:cNvPr id="37893" name="TextBox 8">
            <a:extLst>
              <a:ext uri="{FF2B5EF4-FFF2-40B4-BE49-F238E27FC236}">
                <a16:creationId xmlns:a16="http://schemas.microsoft.com/office/drawing/2014/main" id="{82AB84D9-ACCA-4063-81A1-F265FB317976}"/>
              </a:ext>
            </a:extLst>
          </p:cNvPr>
          <p:cNvSpPr txBox="1">
            <a:spLocks noChangeArrowheads="1"/>
          </p:cNvSpPr>
          <p:nvPr/>
        </p:nvSpPr>
        <p:spPr bwMode="auto">
          <a:xfrm>
            <a:off x="7466013" y="14478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Static</a:t>
            </a:r>
          </a:p>
        </p:txBody>
      </p:sp>
      <p:sp>
        <p:nvSpPr>
          <p:cNvPr id="37894" name="TextBox 9">
            <a:extLst>
              <a:ext uri="{FF2B5EF4-FFF2-40B4-BE49-F238E27FC236}">
                <a16:creationId xmlns:a16="http://schemas.microsoft.com/office/drawing/2014/main" id="{EEDF43A6-4291-14A0-1A7E-5E93BDBDA495}"/>
              </a:ext>
            </a:extLst>
          </p:cNvPr>
          <p:cNvSpPr txBox="1">
            <a:spLocks noChangeArrowheads="1"/>
          </p:cNvSpPr>
          <p:nvPr/>
        </p:nvSpPr>
        <p:spPr bwMode="auto">
          <a:xfrm>
            <a:off x="6388100" y="1447800"/>
            <a:ext cx="95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Episodic</a:t>
            </a:r>
          </a:p>
        </p:txBody>
      </p:sp>
      <p:sp>
        <p:nvSpPr>
          <p:cNvPr id="37895" name="TextBox 10">
            <a:extLst>
              <a:ext uri="{FF2B5EF4-FFF2-40B4-BE49-F238E27FC236}">
                <a16:creationId xmlns:a16="http://schemas.microsoft.com/office/drawing/2014/main" id="{5E7DF0A7-49D9-1297-1654-1C9BB5DD70A5}"/>
              </a:ext>
            </a:extLst>
          </p:cNvPr>
          <p:cNvSpPr txBox="1">
            <a:spLocks noChangeArrowheads="1"/>
          </p:cNvSpPr>
          <p:nvPr/>
        </p:nvSpPr>
        <p:spPr bwMode="auto">
          <a:xfrm>
            <a:off x="9447214" y="1447800"/>
            <a:ext cx="83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Agents</a:t>
            </a:r>
          </a:p>
        </p:txBody>
      </p:sp>
      <p:sp>
        <p:nvSpPr>
          <p:cNvPr id="37896" name="TextBox 11">
            <a:extLst>
              <a:ext uri="{FF2B5EF4-FFF2-40B4-BE49-F238E27FC236}">
                <a16:creationId xmlns:a16="http://schemas.microsoft.com/office/drawing/2014/main" id="{22F6CA8B-7CDE-9249-0BD1-DACD635A78D5}"/>
              </a:ext>
            </a:extLst>
          </p:cNvPr>
          <p:cNvSpPr txBox="1">
            <a:spLocks noChangeArrowheads="1"/>
          </p:cNvSpPr>
          <p:nvPr/>
        </p:nvSpPr>
        <p:spPr bwMode="auto">
          <a:xfrm>
            <a:off x="8304214" y="1447800"/>
            <a:ext cx="960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Discrete</a:t>
            </a:r>
          </a:p>
        </p:txBody>
      </p:sp>
      <p:sp>
        <p:nvSpPr>
          <p:cNvPr id="37897" name="TextBox 12">
            <a:extLst>
              <a:ext uri="{FF2B5EF4-FFF2-40B4-BE49-F238E27FC236}">
                <a16:creationId xmlns:a16="http://schemas.microsoft.com/office/drawing/2014/main" id="{580377A5-2564-B057-1895-E5904674F5C3}"/>
              </a:ext>
            </a:extLst>
          </p:cNvPr>
          <p:cNvSpPr txBox="1">
            <a:spLocks noChangeArrowheads="1"/>
          </p:cNvSpPr>
          <p:nvPr/>
        </p:nvSpPr>
        <p:spPr bwMode="auto">
          <a:xfrm>
            <a:off x="1982788" y="2057400"/>
            <a:ext cx="127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Cross Word</a:t>
            </a:r>
          </a:p>
        </p:txBody>
      </p:sp>
      <p:sp>
        <p:nvSpPr>
          <p:cNvPr id="37899" name="TextBox 14">
            <a:extLst>
              <a:ext uri="{FF2B5EF4-FFF2-40B4-BE49-F238E27FC236}">
                <a16:creationId xmlns:a16="http://schemas.microsoft.com/office/drawing/2014/main" id="{E8581AA6-CDBF-A6A3-FDD6-DCF49F2403D9}"/>
              </a:ext>
            </a:extLst>
          </p:cNvPr>
          <p:cNvSpPr txBox="1">
            <a:spLocks noChangeArrowheads="1"/>
          </p:cNvSpPr>
          <p:nvPr/>
        </p:nvSpPr>
        <p:spPr bwMode="auto">
          <a:xfrm>
            <a:off x="1981663" y="3375027"/>
            <a:ext cx="1173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Taxi driver</a:t>
            </a:r>
          </a:p>
        </p:txBody>
      </p:sp>
      <p:sp>
        <p:nvSpPr>
          <p:cNvPr id="37900" name="TextBox 15">
            <a:extLst>
              <a:ext uri="{FF2B5EF4-FFF2-40B4-BE49-F238E27FC236}">
                <a16:creationId xmlns:a16="http://schemas.microsoft.com/office/drawing/2014/main" id="{EC3A213E-5D47-F53C-30D9-139E50D848E9}"/>
              </a:ext>
            </a:extLst>
          </p:cNvPr>
          <p:cNvSpPr txBox="1">
            <a:spLocks noChangeArrowheads="1"/>
          </p:cNvSpPr>
          <p:nvPr/>
        </p:nvSpPr>
        <p:spPr bwMode="auto">
          <a:xfrm>
            <a:off x="1981664" y="4213227"/>
            <a:ext cx="1931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Part picking robot</a:t>
            </a:r>
          </a:p>
        </p:txBody>
      </p:sp>
      <p:sp>
        <p:nvSpPr>
          <p:cNvPr id="37901" name="TextBox 16">
            <a:extLst>
              <a:ext uri="{FF2B5EF4-FFF2-40B4-BE49-F238E27FC236}">
                <a16:creationId xmlns:a16="http://schemas.microsoft.com/office/drawing/2014/main" id="{5958ED1C-5AA8-6BCD-49B8-B7742CAF2309}"/>
              </a:ext>
            </a:extLst>
          </p:cNvPr>
          <p:cNvSpPr txBox="1">
            <a:spLocks noChangeArrowheads="1"/>
          </p:cNvSpPr>
          <p:nvPr/>
        </p:nvSpPr>
        <p:spPr bwMode="auto">
          <a:xfrm>
            <a:off x="1982788" y="2743200"/>
            <a:ext cx="728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Poker</a:t>
            </a:r>
          </a:p>
        </p:txBody>
      </p:sp>
      <p:sp>
        <p:nvSpPr>
          <p:cNvPr id="37902" name="TextBox 17">
            <a:extLst>
              <a:ext uri="{FF2B5EF4-FFF2-40B4-BE49-F238E27FC236}">
                <a16:creationId xmlns:a16="http://schemas.microsoft.com/office/drawing/2014/main" id="{3607EE62-467B-7AE8-E7CA-F0A11BDF59CC}"/>
              </a:ext>
            </a:extLst>
          </p:cNvPr>
          <p:cNvSpPr txBox="1">
            <a:spLocks noChangeArrowheads="1"/>
          </p:cNvSpPr>
          <p:nvPr/>
        </p:nvSpPr>
        <p:spPr bwMode="auto">
          <a:xfrm>
            <a:off x="2057863" y="4975227"/>
            <a:ext cx="157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b="1">
                <a:latin typeface="Calibri" panose="020F0502020204030204" pitchFamily="34" charset="0"/>
              </a:rPr>
              <a:t>Image analysis</a:t>
            </a:r>
          </a:p>
        </p:txBody>
      </p:sp>
      <p:sp>
        <p:nvSpPr>
          <p:cNvPr id="37903" name="TextBox 24">
            <a:extLst>
              <a:ext uri="{FF2B5EF4-FFF2-40B4-BE49-F238E27FC236}">
                <a16:creationId xmlns:a16="http://schemas.microsoft.com/office/drawing/2014/main" id="{685D2662-FE68-0B3A-32F7-17A378E0C45E}"/>
              </a:ext>
            </a:extLst>
          </p:cNvPr>
          <p:cNvSpPr txBox="1">
            <a:spLocks noChangeArrowheads="1"/>
          </p:cNvSpPr>
          <p:nvPr/>
        </p:nvSpPr>
        <p:spPr bwMode="auto">
          <a:xfrm>
            <a:off x="4940301" y="2057400"/>
            <a:ext cx="143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Deterministic</a:t>
            </a:r>
          </a:p>
        </p:txBody>
      </p:sp>
      <p:sp>
        <p:nvSpPr>
          <p:cNvPr id="37904" name="TextBox 25">
            <a:extLst>
              <a:ext uri="{FF2B5EF4-FFF2-40B4-BE49-F238E27FC236}">
                <a16:creationId xmlns:a16="http://schemas.microsoft.com/office/drawing/2014/main" id="{073D5E9A-4422-7172-AD32-FAAFF4415849}"/>
              </a:ext>
            </a:extLst>
          </p:cNvPr>
          <p:cNvSpPr txBox="1">
            <a:spLocks noChangeArrowheads="1"/>
          </p:cNvSpPr>
          <p:nvPr/>
        </p:nvSpPr>
        <p:spPr bwMode="auto">
          <a:xfrm>
            <a:off x="5027614" y="2743200"/>
            <a:ext cx="1131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Stochastic</a:t>
            </a:r>
          </a:p>
        </p:txBody>
      </p:sp>
      <p:sp>
        <p:nvSpPr>
          <p:cNvPr id="37905" name="TextBox 26">
            <a:extLst>
              <a:ext uri="{FF2B5EF4-FFF2-40B4-BE49-F238E27FC236}">
                <a16:creationId xmlns:a16="http://schemas.microsoft.com/office/drawing/2014/main" id="{9911BA72-08AA-4C74-4DD7-A31C172696DA}"/>
              </a:ext>
            </a:extLst>
          </p:cNvPr>
          <p:cNvSpPr txBox="1">
            <a:spLocks noChangeArrowheads="1"/>
          </p:cNvSpPr>
          <p:nvPr/>
        </p:nvSpPr>
        <p:spPr bwMode="auto">
          <a:xfrm>
            <a:off x="5091576" y="4964113"/>
            <a:ext cx="143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Deterministic</a:t>
            </a:r>
          </a:p>
        </p:txBody>
      </p:sp>
      <p:sp>
        <p:nvSpPr>
          <p:cNvPr id="37907" name="TextBox 28">
            <a:extLst>
              <a:ext uri="{FF2B5EF4-FFF2-40B4-BE49-F238E27FC236}">
                <a16:creationId xmlns:a16="http://schemas.microsoft.com/office/drawing/2014/main" id="{CAAB1B26-45AE-4608-6C86-26CE1A2BD345}"/>
              </a:ext>
            </a:extLst>
          </p:cNvPr>
          <p:cNvSpPr txBox="1">
            <a:spLocks noChangeArrowheads="1"/>
          </p:cNvSpPr>
          <p:nvPr/>
        </p:nvSpPr>
        <p:spPr bwMode="auto">
          <a:xfrm>
            <a:off x="5102689" y="3451227"/>
            <a:ext cx="1131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Stochastic</a:t>
            </a:r>
          </a:p>
        </p:txBody>
      </p:sp>
      <p:sp>
        <p:nvSpPr>
          <p:cNvPr id="37908" name="TextBox 29">
            <a:extLst>
              <a:ext uri="{FF2B5EF4-FFF2-40B4-BE49-F238E27FC236}">
                <a16:creationId xmlns:a16="http://schemas.microsoft.com/office/drawing/2014/main" id="{C245A7FC-86B0-5C77-7FB1-29ED8DF908BD}"/>
              </a:ext>
            </a:extLst>
          </p:cNvPr>
          <p:cNvSpPr txBox="1">
            <a:spLocks noChangeArrowheads="1"/>
          </p:cNvSpPr>
          <p:nvPr/>
        </p:nvSpPr>
        <p:spPr bwMode="auto">
          <a:xfrm>
            <a:off x="5178889" y="4202113"/>
            <a:ext cx="1131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Stochastic</a:t>
            </a:r>
          </a:p>
        </p:txBody>
      </p:sp>
      <p:sp>
        <p:nvSpPr>
          <p:cNvPr id="37909" name="TextBox 30">
            <a:extLst>
              <a:ext uri="{FF2B5EF4-FFF2-40B4-BE49-F238E27FC236}">
                <a16:creationId xmlns:a16="http://schemas.microsoft.com/office/drawing/2014/main" id="{D4AB4474-2A60-2662-37FF-5D14341758AD}"/>
              </a:ext>
            </a:extLst>
          </p:cNvPr>
          <p:cNvSpPr txBox="1">
            <a:spLocks noChangeArrowheads="1"/>
          </p:cNvSpPr>
          <p:nvPr/>
        </p:nvSpPr>
        <p:spPr bwMode="auto">
          <a:xfrm>
            <a:off x="6311901" y="2057400"/>
            <a:ext cx="117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Sequential</a:t>
            </a:r>
          </a:p>
        </p:txBody>
      </p:sp>
      <p:sp>
        <p:nvSpPr>
          <p:cNvPr id="37910" name="TextBox 31">
            <a:extLst>
              <a:ext uri="{FF2B5EF4-FFF2-40B4-BE49-F238E27FC236}">
                <a16:creationId xmlns:a16="http://schemas.microsoft.com/office/drawing/2014/main" id="{00C7404D-E616-D95A-464D-CD0EC7413B8B}"/>
              </a:ext>
            </a:extLst>
          </p:cNvPr>
          <p:cNvSpPr txBox="1">
            <a:spLocks noChangeArrowheads="1"/>
          </p:cNvSpPr>
          <p:nvPr/>
        </p:nvSpPr>
        <p:spPr bwMode="auto">
          <a:xfrm>
            <a:off x="6276976" y="2743200"/>
            <a:ext cx="117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Sequential</a:t>
            </a:r>
          </a:p>
        </p:txBody>
      </p:sp>
      <p:sp>
        <p:nvSpPr>
          <p:cNvPr id="37912" name="TextBox 33">
            <a:extLst>
              <a:ext uri="{FF2B5EF4-FFF2-40B4-BE49-F238E27FC236}">
                <a16:creationId xmlns:a16="http://schemas.microsoft.com/office/drawing/2014/main" id="{B473FC44-6727-4FF1-7EDA-66588AAD55C6}"/>
              </a:ext>
            </a:extLst>
          </p:cNvPr>
          <p:cNvSpPr txBox="1">
            <a:spLocks noChangeArrowheads="1"/>
          </p:cNvSpPr>
          <p:nvPr/>
        </p:nvSpPr>
        <p:spPr bwMode="auto">
          <a:xfrm>
            <a:off x="6463176" y="3440113"/>
            <a:ext cx="117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Sequential</a:t>
            </a:r>
          </a:p>
        </p:txBody>
      </p:sp>
      <p:sp>
        <p:nvSpPr>
          <p:cNvPr id="37913" name="TextBox 34">
            <a:extLst>
              <a:ext uri="{FF2B5EF4-FFF2-40B4-BE49-F238E27FC236}">
                <a16:creationId xmlns:a16="http://schemas.microsoft.com/office/drawing/2014/main" id="{C1B13C81-0BB3-1F82-360C-0E02255400DE}"/>
              </a:ext>
            </a:extLst>
          </p:cNvPr>
          <p:cNvSpPr txBox="1">
            <a:spLocks noChangeArrowheads="1"/>
          </p:cNvSpPr>
          <p:nvPr/>
        </p:nvSpPr>
        <p:spPr bwMode="auto">
          <a:xfrm>
            <a:off x="6539375" y="4202113"/>
            <a:ext cx="95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Episodic</a:t>
            </a:r>
          </a:p>
        </p:txBody>
      </p:sp>
      <p:sp>
        <p:nvSpPr>
          <p:cNvPr id="37914" name="TextBox 35">
            <a:extLst>
              <a:ext uri="{FF2B5EF4-FFF2-40B4-BE49-F238E27FC236}">
                <a16:creationId xmlns:a16="http://schemas.microsoft.com/office/drawing/2014/main" id="{61207DA2-AA26-140C-8F8A-2DD5C30C93D0}"/>
              </a:ext>
            </a:extLst>
          </p:cNvPr>
          <p:cNvSpPr txBox="1">
            <a:spLocks noChangeArrowheads="1"/>
          </p:cNvSpPr>
          <p:nvPr/>
        </p:nvSpPr>
        <p:spPr bwMode="auto">
          <a:xfrm>
            <a:off x="6539375" y="4964113"/>
            <a:ext cx="95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Episodic</a:t>
            </a:r>
          </a:p>
        </p:txBody>
      </p:sp>
      <p:sp>
        <p:nvSpPr>
          <p:cNvPr id="37915" name="TextBox 36">
            <a:extLst>
              <a:ext uri="{FF2B5EF4-FFF2-40B4-BE49-F238E27FC236}">
                <a16:creationId xmlns:a16="http://schemas.microsoft.com/office/drawing/2014/main" id="{1826E6CE-9CCF-C3BF-94F1-10CAE4C5FCF1}"/>
              </a:ext>
            </a:extLst>
          </p:cNvPr>
          <p:cNvSpPr txBox="1">
            <a:spLocks noChangeArrowheads="1"/>
          </p:cNvSpPr>
          <p:nvPr/>
        </p:nvSpPr>
        <p:spPr bwMode="auto">
          <a:xfrm>
            <a:off x="7618414" y="2057400"/>
            <a:ext cx="70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Static</a:t>
            </a:r>
          </a:p>
        </p:txBody>
      </p:sp>
      <p:sp>
        <p:nvSpPr>
          <p:cNvPr id="37916" name="TextBox 37">
            <a:extLst>
              <a:ext uri="{FF2B5EF4-FFF2-40B4-BE49-F238E27FC236}">
                <a16:creationId xmlns:a16="http://schemas.microsoft.com/office/drawing/2014/main" id="{1629674F-C68F-B6B9-1518-82FD20FAF3A2}"/>
              </a:ext>
            </a:extLst>
          </p:cNvPr>
          <p:cNvSpPr txBox="1">
            <a:spLocks noChangeArrowheads="1"/>
          </p:cNvSpPr>
          <p:nvPr/>
        </p:nvSpPr>
        <p:spPr bwMode="auto">
          <a:xfrm>
            <a:off x="7618414" y="2819400"/>
            <a:ext cx="70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Static</a:t>
            </a:r>
          </a:p>
        </p:txBody>
      </p:sp>
      <p:sp>
        <p:nvSpPr>
          <p:cNvPr id="37918" name="TextBox 40">
            <a:extLst>
              <a:ext uri="{FF2B5EF4-FFF2-40B4-BE49-F238E27FC236}">
                <a16:creationId xmlns:a16="http://schemas.microsoft.com/office/drawing/2014/main" id="{20535A40-A26D-3448-EABB-5F747234A077}"/>
              </a:ext>
            </a:extLst>
          </p:cNvPr>
          <p:cNvSpPr txBox="1">
            <a:spLocks noChangeArrowheads="1"/>
          </p:cNvSpPr>
          <p:nvPr/>
        </p:nvSpPr>
        <p:spPr bwMode="auto">
          <a:xfrm>
            <a:off x="7606175" y="3440113"/>
            <a:ext cx="998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Dynamic</a:t>
            </a:r>
          </a:p>
        </p:txBody>
      </p:sp>
      <p:sp>
        <p:nvSpPr>
          <p:cNvPr id="37919" name="TextBox 41">
            <a:extLst>
              <a:ext uri="{FF2B5EF4-FFF2-40B4-BE49-F238E27FC236}">
                <a16:creationId xmlns:a16="http://schemas.microsoft.com/office/drawing/2014/main" id="{5DFDA6EB-EBC2-852B-40BC-589C486A7B31}"/>
              </a:ext>
            </a:extLst>
          </p:cNvPr>
          <p:cNvSpPr txBox="1">
            <a:spLocks noChangeArrowheads="1"/>
          </p:cNvSpPr>
          <p:nvPr/>
        </p:nvSpPr>
        <p:spPr bwMode="auto">
          <a:xfrm>
            <a:off x="7606175" y="4202113"/>
            <a:ext cx="998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Dynamic</a:t>
            </a:r>
          </a:p>
        </p:txBody>
      </p:sp>
      <p:sp>
        <p:nvSpPr>
          <p:cNvPr id="37920" name="TextBox 42">
            <a:extLst>
              <a:ext uri="{FF2B5EF4-FFF2-40B4-BE49-F238E27FC236}">
                <a16:creationId xmlns:a16="http://schemas.microsoft.com/office/drawing/2014/main" id="{C73C9356-0799-4E5A-DCB9-DE213127E332}"/>
              </a:ext>
            </a:extLst>
          </p:cNvPr>
          <p:cNvSpPr txBox="1">
            <a:spLocks noChangeArrowheads="1"/>
          </p:cNvSpPr>
          <p:nvPr/>
        </p:nvSpPr>
        <p:spPr bwMode="auto">
          <a:xfrm>
            <a:off x="7682375" y="4964113"/>
            <a:ext cx="642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Semi</a:t>
            </a:r>
          </a:p>
        </p:txBody>
      </p:sp>
      <p:sp>
        <p:nvSpPr>
          <p:cNvPr id="37921" name="TextBox 43">
            <a:extLst>
              <a:ext uri="{FF2B5EF4-FFF2-40B4-BE49-F238E27FC236}">
                <a16:creationId xmlns:a16="http://schemas.microsoft.com/office/drawing/2014/main" id="{F0E44944-2843-C1B8-C26D-4078689EEB91}"/>
              </a:ext>
            </a:extLst>
          </p:cNvPr>
          <p:cNvSpPr txBox="1">
            <a:spLocks noChangeArrowheads="1"/>
          </p:cNvSpPr>
          <p:nvPr/>
        </p:nvSpPr>
        <p:spPr bwMode="auto">
          <a:xfrm>
            <a:off x="8293101" y="2068514"/>
            <a:ext cx="949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Discrete</a:t>
            </a:r>
          </a:p>
        </p:txBody>
      </p:sp>
      <p:sp>
        <p:nvSpPr>
          <p:cNvPr id="37922" name="TextBox 44">
            <a:extLst>
              <a:ext uri="{FF2B5EF4-FFF2-40B4-BE49-F238E27FC236}">
                <a16:creationId xmlns:a16="http://schemas.microsoft.com/office/drawing/2014/main" id="{9DE333CE-2A93-F026-DC84-4941F9526FEE}"/>
              </a:ext>
            </a:extLst>
          </p:cNvPr>
          <p:cNvSpPr txBox="1">
            <a:spLocks noChangeArrowheads="1"/>
          </p:cNvSpPr>
          <p:nvPr/>
        </p:nvSpPr>
        <p:spPr bwMode="auto">
          <a:xfrm>
            <a:off x="8293101" y="2819400"/>
            <a:ext cx="94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Discrete</a:t>
            </a:r>
          </a:p>
        </p:txBody>
      </p:sp>
      <p:sp>
        <p:nvSpPr>
          <p:cNvPr id="37924" name="TextBox 47">
            <a:extLst>
              <a:ext uri="{FF2B5EF4-FFF2-40B4-BE49-F238E27FC236}">
                <a16:creationId xmlns:a16="http://schemas.microsoft.com/office/drawing/2014/main" id="{8370661F-0979-9C11-1E6A-587187CAB966}"/>
              </a:ext>
            </a:extLst>
          </p:cNvPr>
          <p:cNvSpPr txBox="1">
            <a:spLocks noChangeArrowheads="1"/>
          </p:cNvSpPr>
          <p:nvPr/>
        </p:nvSpPr>
        <p:spPr bwMode="auto">
          <a:xfrm>
            <a:off x="8596775" y="3451227"/>
            <a:ext cx="679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Conti</a:t>
            </a:r>
          </a:p>
        </p:txBody>
      </p:sp>
      <p:sp>
        <p:nvSpPr>
          <p:cNvPr id="37925" name="TextBox 48">
            <a:extLst>
              <a:ext uri="{FF2B5EF4-FFF2-40B4-BE49-F238E27FC236}">
                <a16:creationId xmlns:a16="http://schemas.microsoft.com/office/drawing/2014/main" id="{92CC36FB-22C8-DA98-5EE7-5079C75C5EF7}"/>
              </a:ext>
            </a:extLst>
          </p:cNvPr>
          <p:cNvSpPr txBox="1">
            <a:spLocks noChangeArrowheads="1"/>
          </p:cNvSpPr>
          <p:nvPr/>
        </p:nvSpPr>
        <p:spPr bwMode="auto">
          <a:xfrm>
            <a:off x="8596775" y="4202113"/>
            <a:ext cx="67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Conti</a:t>
            </a:r>
          </a:p>
        </p:txBody>
      </p:sp>
      <p:sp>
        <p:nvSpPr>
          <p:cNvPr id="37926" name="TextBox 49">
            <a:extLst>
              <a:ext uri="{FF2B5EF4-FFF2-40B4-BE49-F238E27FC236}">
                <a16:creationId xmlns:a16="http://schemas.microsoft.com/office/drawing/2014/main" id="{DAD1E910-FFB3-08F8-BB8B-6F91227BF3C7}"/>
              </a:ext>
            </a:extLst>
          </p:cNvPr>
          <p:cNvSpPr txBox="1">
            <a:spLocks noChangeArrowheads="1"/>
          </p:cNvSpPr>
          <p:nvPr/>
        </p:nvSpPr>
        <p:spPr bwMode="auto">
          <a:xfrm>
            <a:off x="8672975" y="4964113"/>
            <a:ext cx="67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Conti</a:t>
            </a:r>
          </a:p>
        </p:txBody>
      </p:sp>
      <p:sp>
        <p:nvSpPr>
          <p:cNvPr id="37927" name="TextBox 50">
            <a:extLst>
              <a:ext uri="{FF2B5EF4-FFF2-40B4-BE49-F238E27FC236}">
                <a16:creationId xmlns:a16="http://schemas.microsoft.com/office/drawing/2014/main" id="{69431CB8-B134-417C-A2BE-993E6A53C18A}"/>
              </a:ext>
            </a:extLst>
          </p:cNvPr>
          <p:cNvSpPr txBox="1">
            <a:spLocks noChangeArrowheads="1"/>
          </p:cNvSpPr>
          <p:nvPr/>
        </p:nvSpPr>
        <p:spPr bwMode="auto">
          <a:xfrm>
            <a:off x="9436100" y="2068514"/>
            <a:ext cx="742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Single</a:t>
            </a:r>
          </a:p>
        </p:txBody>
      </p:sp>
      <p:sp>
        <p:nvSpPr>
          <p:cNvPr id="37928" name="TextBox 51">
            <a:extLst>
              <a:ext uri="{FF2B5EF4-FFF2-40B4-BE49-F238E27FC236}">
                <a16:creationId xmlns:a16="http://schemas.microsoft.com/office/drawing/2014/main" id="{2BDBB27E-AEFB-3B2D-2B2C-7CF534267F63}"/>
              </a:ext>
            </a:extLst>
          </p:cNvPr>
          <p:cNvSpPr txBox="1">
            <a:spLocks noChangeArrowheads="1"/>
          </p:cNvSpPr>
          <p:nvPr/>
        </p:nvSpPr>
        <p:spPr bwMode="auto">
          <a:xfrm>
            <a:off x="9511175" y="4137027"/>
            <a:ext cx="742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Single</a:t>
            </a:r>
          </a:p>
        </p:txBody>
      </p:sp>
      <p:sp>
        <p:nvSpPr>
          <p:cNvPr id="37929" name="TextBox 52">
            <a:extLst>
              <a:ext uri="{FF2B5EF4-FFF2-40B4-BE49-F238E27FC236}">
                <a16:creationId xmlns:a16="http://schemas.microsoft.com/office/drawing/2014/main" id="{FD0BAFB8-FA2C-E3A9-62C1-B5F4DEA72441}"/>
              </a:ext>
            </a:extLst>
          </p:cNvPr>
          <p:cNvSpPr txBox="1">
            <a:spLocks noChangeArrowheads="1"/>
          </p:cNvSpPr>
          <p:nvPr/>
        </p:nvSpPr>
        <p:spPr bwMode="auto">
          <a:xfrm>
            <a:off x="9587375" y="4899027"/>
            <a:ext cx="742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Single</a:t>
            </a:r>
          </a:p>
        </p:txBody>
      </p:sp>
      <p:sp>
        <p:nvSpPr>
          <p:cNvPr id="37930" name="TextBox 53">
            <a:extLst>
              <a:ext uri="{FF2B5EF4-FFF2-40B4-BE49-F238E27FC236}">
                <a16:creationId xmlns:a16="http://schemas.microsoft.com/office/drawing/2014/main" id="{1A207076-A72D-D50A-AA32-2778C83B4672}"/>
              </a:ext>
            </a:extLst>
          </p:cNvPr>
          <p:cNvSpPr txBox="1">
            <a:spLocks noChangeArrowheads="1"/>
          </p:cNvSpPr>
          <p:nvPr/>
        </p:nvSpPr>
        <p:spPr bwMode="auto">
          <a:xfrm>
            <a:off x="9512300" y="2830514"/>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Multi</a:t>
            </a:r>
          </a:p>
        </p:txBody>
      </p:sp>
      <p:sp>
        <p:nvSpPr>
          <p:cNvPr id="37932" name="TextBox 55">
            <a:extLst>
              <a:ext uri="{FF2B5EF4-FFF2-40B4-BE49-F238E27FC236}">
                <a16:creationId xmlns:a16="http://schemas.microsoft.com/office/drawing/2014/main" id="{2EF2124D-A043-873A-5195-8FFCE5D76013}"/>
              </a:ext>
            </a:extLst>
          </p:cNvPr>
          <p:cNvSpPr txBox="1">
            <a:spLocks noChangeArrowheads="1"/>
          </p:cNvSpPr>
          <p:nvPr/>
        </p:nvSpPr>
        <p:spPr bwMode="auto">
          <a:xfrm>
            <a:off x="9587375" y="3375027"/>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Multi</a:t>
            </a:r>
          </a:p>
        </p:txBody>
      </p:sp>
      <p:sp>
        <p:nvSpPr>
          <p:cNvPr id="37933" name="Title 1">
            <a:extLst>
              <a:ext uri="{FF2B5EF4-FFF2-40B4-BE49-F238E27FC236}">
                <a16:creationId xmlns:a16="http://schemas.microsoft.com/office/drawing/2014/main" id="{EDBFE984-8BA5-39B6-7752-B027D17E4632}"/>
              </a:ext>
            </a:extLst>
          </p:cNvPr>
          <p:cNvSpPr>
            <a:spLocks noGrp="1"/>
          </p:cNvSpPr>
          <p:nvPr>
            <p:ph type="title"/>
          </p:nvPr>
        </p:nvSpPr>
        <p:spPr/>
        <p:txBody>
          <a:bodyPr/>
          <a:lstStyle/>
          <a:p>
            <a:pPr eaLnBrk="1" hangingPunct="1"/>
            <a:r>
              <a:rPr lang="en-US" altLang="en-US" sz="3600">
                <a:ea typeface="ＭＳ Ｐゴシック" panose="020B0600070205080204" pitchFamily="34" charset="-128"/>
              </a:rPr>
              <a:t>Summary. </a:t>
            </a:r>
            <a:endParaRPr lang="en-US" altLang="en-US">
              <a:solidFill>
                <a:schemeClr val="tx1"/>
              </a:solidFill>
              <a:ea typeface="ＭＳ Ｐゴシック" panose="020B0600070205080204" pitchFamily="34" charset="-128"/>
            </a:endParaRPr>
          </a:p>
        </p:txBody>
      </p:sp>
      <p:sp>
        <p:nvSpPr>
          <p:cNvPr id="37934" name="TextBox 57">
            <a:extLst>
              <a:ext uri="{FF2B5EF4-FFF2-40B4-BE49-F238E27FC236}">
                <a16:creationId xmlns:a16="http://schemas.microsoft.com/office/drawing/2014/main" id="{4B1F8411-B111-8E24-3D6E-327B2BDF18AF}"/>
              </a:ext>
            </a:extLst>
          </p:cNvPr>
          <p:cNvSpPr txBox="1">
            <a:spLocks noChangeArrowheads="1"/>
          </p:cNvSpPr>
          <p:nvPr/>
        </p:nvSpPr>
        <p:spPr bwMode="auto">
          <a:xfrm>
            <a:off x="3733800" y="2057400"/>
            <a:ext cx="67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Fully </a:t>
            </a:r>
          </a:p>
        </p:txBody>
      </p:sp>
      <p:sp>
        <p:nvSpPr>
          <p:cNvPr id="37935" name="TextBox 58">
            <a:extLst>
              <a:ext uri="{FF2B5EF4-FFF2-40B4-BE49-F238E27FC236}">
                <a16:creationId xmlns:a16="http://schemas.microsoft.com/office/drawing/2014/main" id="{22097BF4-CBB4-7729-1520-B2CDFA0FBB03}"/>
              </a:ext>
            </a:extLst>
          </p:cNvPr>
          <p:cNvSpPr txBox="1">
            <a:spLocks noChangeArrowheads="1"/>
          </p:cNvSpPr>
          <p:nvPr/>
        </p:nvSpPr>
        <p:spPr bwMode="auto">
          <a:xfrm>
            <a:off x="3657600" y="2667000"/>
            <a:ext cx="67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Fully </a:t>
            </a:r>
          </a:p>
        </p:txBody>
      </p:sp>
      <p:sp>
        <p:nvSpPr>
          <p:cNvPr id="37936" name="TextBox 59">
            <a:extLst>
              <a:ext uri="{FF2B5EF4-FFF2-40B4-BE49-F238E27FC236}">
                <a16:creationId xmlns:a16="http://schemas.microsoft.com/office/drawing/2014/main" id="{CFA75CBA-76D2-FA56-9650-6AE22507BA1A}"/>
              </a:ext>
            </a:extLst>
          </p:cNvPr>
          <p:cNvSpPr txBox="1">
            <a:spLocks noChangeArrowheads="1"/>
          </p:cNvSpPr>
          <p:nvPr/>
        </p:nvSpPr>
        <p:spPr bwMode="auto">
          <a:xfrm>
            <a:off x="3885075" y="4964113"/>
            <a:ext cx="67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Fully </a:t>
            </a:r>
          </a:p>
        </p:txBody>
      </p:sp>
      <p:sp>
        <p:nvSpPr>
          <p:cNvPr id="37938" name="TextBox 61">
            <a:extLst>
              <a:ext uri="{FF2B5EF4-FFF2-40B4-BE49-F238E27FC236}">
                <a16:creationId xmlns:a16="http://schemas.microsoft.com/office/drawing/2014/main" id="{3D70F627-9C6F-BC46-F119-893ADA744D9B}"/>
              </a:ext>
            </a:extLst>
          </p:cNvPr>
          <p:cNvSpPr txBox="1">
            <a:spLocks noChangeArrowheads="1"/>
          </p:cNvSpPr>
          <p:nvPr/>
        </p:nvSpPr>
        <p:spPr bwMode="auto">
          <a:xfrm>
            <a:off x="3808875" y="3287713"/>
            <a:ext cx="947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a:latin typeface="Calibri" panose="020F0502020204030204" pitchFamily="34" charset="0"/>
              </a:rPr>
              <a:t>Partially</a:t>
            </a:r>
          </a:p>
        </p:txBody>
      </p:sp>
      <p:sp>
        <p:nvSpPr>
          <p:cNvPr id="37939" name="TextBox 62">
            <a:extLst>
              <a:ext uri="{FF2B5EF4-FFF2-40B4-BE49-F238E27FC236}">
                <a16:creationId xmlns:a16="http://schemas.microsoft.com/office/drawing/2014/main" id="{7630EAE7-EDC4-7C8E-620E-AACA237D7199}"/>
              </a:ext>
            </a:extLst>
          </p:cNvPr>
          <p:cNvSpPr txBox="1">
            <a:spLocks noChangeArrowheads="1"/>
          </p:cNvSpPr>
          <p:nvPr/>
        </p:nvSpPr>
        <p:spPr bwMode="auto">
          <a:xfrm>
            <a:off x="3961275" y="4202113"/>
            <a:ext cx="947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800" dirty="0">
                <a:latin typeface="Calibri" panose="020F0502020204030204" pitchFamily="34" charset="0"/>
              </a:rPr>
              <a:t>Partially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9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9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9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9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9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9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9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9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9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9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9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9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9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9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79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790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91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9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92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92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793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790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791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792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792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7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3" grpId="0"/>
      <p:bldP spid="37904" grpId="0"/>
      <p:bldP spid="37905" grpId="0"/>
      <p:bldP spid="37907" grpId="0"/>
      <p:bldP spid="37908" grpId="0"/>
      <p:bldP spid="37909" grpId="0"/>
      <p:bldP spid="37910" grpId="0"/>
      <p:bldP spid="37912" grpId="0"/>
      <p:bldP spid="37913" grpId="0"/>
      <p:bldP spid="37914" grpId="0"/>
      <p:bldP spid="37915" grpId="0"/>
      <p:bldP spid="37916" grpId="0"/>
      <p:bldP spid="37918" grpId="0"/>
      <p:bldP spid="37919" grpId="0"/>
      <p:bldP spid="37920" grpId="0"/>
      <p:bldP spid="37921" grpId="0"/>
      <p:bldP spid="37922" grpId="0"/>
      <p:bldP spid="37924" grpId="0"/>
      <p:bldP spid="37925" grpId="0"/>
      <p:bldP spid="37926" grpId="0"/>
      <p:bldP spid="37927" grpId="0"/>
      <p:bldP spid="37928" grpId="0"/>
      <p:bldP spid="37929" grpId="0"/>
      <p:bldP spid="37930" grpId="0"/>
      <p:bldP spid="37932" grpId="0"/>
      <p:bldP spid="37934" grpId="0"/>
      <p:bldP spid="37935" grpId="0"/>
      <p:bldP spid="37936" grpId="0"/>
      <p:bldP spid="37938" grpId="0"/>
      <p:bldP spid="37939"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994" name="Rectangle 4199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Title 1">
            <a:extLst>
              <a:ext uri="{FF2B5EF4-FFF2-40B4-BE49-F238E27FC236}">
                <a16:creationId xmlns:a16="http://schemas.microsoft.com/office/drawing/2014/main" id="{319116CE-694B-E09F-72B1-C0556ED1B0B4}"/>
              </a:ext>
            </a:extLst>
          </p:cNvPr>
          <p:cNvSpPr>
            <a:spLocks noGrp="1"/>
          </p:cNvSpPr>
          <p:nvPr>
            <p:ph type="title"/>
          </p:nvPr>
        </p:nvSpPr>
        <p:spPr>
          <a:xfrm>
            <a:off x="838200" y="365125"/>
            <a:ext cx="10515600" cy="1325563"/>
          </a:xfrm>
        </p:spPr>
        <p:txBody>
          <a:bodyPr>
            <a:normAutofit/>
          </a:bodyPr>
          <a:lstStyle/>
          <a:p>
            <a:pPr eaLnBrk="1" hangingPunct="1"/>
            <a:r>
              <a:rPr lang="en-US" altLang="en-US" sz="5400">
                <a:ea typeface="ＭＳ Ｐゴシック" panose="020B0600070205080204" pitchFamily="34" charset="-128"/>
              </a:rPr>
              <a:t>Agent types</a:t>
            </a:r>
          </a:p>
        </p:txBody>
      </p:sp>
      <p:sp>
        <p:nvSpPr>
          <p:cNvPr id="4199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9" name="Content Placeholder 2">
            <a:extLst>
              <a:ext uri="{FF2B5EF4-FFF2-40B4-BE49-F238E27FC236}">
                <a16:creationId xmlns:a16="http://schemas.microsoft.com/office/drawing/2014/main" id="{0CDD8E6B-75E2-E556-A0B4-068361E12DFE}"/>
              </a:ext>
            </a:extLst>
          </p:cNvPr>
          <p:cNvSpPr>
            <a:spLocks noGrp="1"/>
          </p:cNvSpPr>
          <p:nvPr>
            <p:ph sz="quarter" idx="1"/>
          </p:nvPr>
        </p:nvSpPr>
        <p:spPr>
          <a:xfrm>
            <a:off x="838200" y="1929384"/>
            <a:ext cx="10515600" cy="4251960"/>
          </a:xfrm>
        </p:spPr>
        <p:txBody>
          <a:bodyPr>
            <a:normAutofit/>
          </a:bodyPr>
          <a:lstStyle/>
          <a:p>
            <a:pPr eaLnBrk="1" hangingPunct="1"/>
            <a:r>
              <a:rPr lang="en-US" altLang="en-US" sz="2200">
                <a:ea typeface="ＭＳ Ｐゴシック" panose="020B0600070205080204" pitchFamily="34" charset="-128"/>
              </a:rPr>
              <a:t>Types in order of increasing generality:</a:t>
            </a:r>
          </a:p>
          <a:p>
            <a:pPr lvl="1" eaLnBrk="1" hangingPunct="1"/>
            <a:r>
              <a:rPr lang="en-US" altLang="en-US" sz="2200">
                <a:ea typeface="ＭＳ Ｐゴシック" panose="020B0600070205080204" pitchFamily="34" charset="-128"/>
              </a:rPr>
              <a:t>Simple reflex agents	</a:t>
            </a:r>
          </a:p>
          <a:p>
            <a:pPr lvl="1" eaLnBrk="1" hangingPunct="1"/>
            <a:r>
              <a:rPr lang="en-US" altLang="en-US" sz="2200">
                <a:ea typeface="ＭＳ Ｐゴシック" panose="020B0600070205080204" pitchFamily="34" charset="-128"/>
              </a:rPr>
              <a:t> Reflex agents with state/model</a:t>
            </a:r>
          </a:p>
          <a:p>
            <a:pPr lvl="1" eaLnBrk="1" hangingPunct="1"/>
            <a:r>
              <a:rPr lang="en-US" altLang="en-US" sz="2200">
                <a:ea typeface="ＭＳ Ｐゴシック" panose="020B0600070205080204" pitchFamily="34" charset="-128"/>
              </a:rPr>
              <a:t>Goal-based agents</a:t>
            </a:r>
          </a:p>
          <a:p>
            <a:pPr lvl="1" eaLnBrk="1" hangingPunct="1"/>
            <a:r>
              <a:rPr lang="en-US" altLang="en-US" sz="2200">
                <a:ea typeface="ＭＳ Ｐゴシック" panose="020B0600070205080204" pitchFamily="34" charset="-128"/>
              </a:rPr>
              <a:t>Utility-based agents</a:t>
            </a:r>
          </a:p>
          <a:p>
            <a:pPr lvl="1" eaLnBrk="1" hangingPunct="1"/>
            <a:r>
              <a:rPr lang="en-US" altLang="en-US" sz="2200">
                <a:ea typeface="ＭＳ Ｐゴシック" panose="020B0600070205080204" pitchFamily="34" charset="-128"/>
              </a:rPr>
              <a:t>Learning agents</a:t>
            </a:r>
          </a:p>
        </p:txBody>
      </p:sp>
      <p:sp>
        <p:nvSpPr>
          <p:cNvPr id="41988" name="Slide Number Placeholder 3">
            <a:extLst>
              <a:ext uri="{FF2B5EF4-FFF2-40B4-BE49-F238E27FC236}">
                <a16:creationId xmlns:a16="http://schemas.microsoft.com/office/drawing/2014/main" id="{EA62A429-F5D1-6FCE-2B28-5AA217BBDD57}"/>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spcAft>
                <a:spcPts val="600"/>
              </a:spcAft>
            </a:pPr>
            <a:fld id="{509F2B05-5109-4727-AD02-34C4D8FD2B54}" type="slidenum">
              <a:rPr lang="en-US" altLang="en-US" sz="1900"/>
              <a:pPr eaLnBrk="1" hangingPunct="1">
                <a:lnSpc>
                  <a:spcPct val="90000"/>
                </a:lnSpc>
                <a:spcAft>
                  <a:spcPts val="600"/>
                </a:spcAft>
              </a:pPr>
              <a:t>31</a:t>
            </a:fld>
            <a:endParaRPr lang="en-US" altLang="en-US" sz="1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5EDEE1C-60A7-8F0F-962B-8554F33E4F89}"/>
              </a:ext>
            </a:extLst>
          </p:cNvPr>
          <p:cNvSpPr>
            <a:spLocks noGrp="1"/>
          </p:cNvSpPr>
          <p:nvPr>
            <p:ph type="title"/>
          </p:nvPr>
        </p:nvSpPr>
        <p:spPr/>
        <p:txBody>
          <a:bodyPr/>
          <a:lstStyle/>
          <a:p>
            <a:pPr eaLnBrk="1" hangingPunct="1"/>
            <a:r>
              <a:rPr lang="en-US" altLang="en-US">
                <a:solidFill>
                  <a:srgbClr val="7B9899"/>
                </a:solidFill>
                <a:ea typeface="ＭＳ Ｐゴシック" panose="020B0600070205080204" pitchFamily="34" charset="-128"/>
              </a:rPr>
              <a:t>Simple reflex agents</a:t>
            </a:r>
          </a:p>
        </p:txBody>
      </p:sp>
      <p:sp>
        <p:nvSpPr>
          <p:cNvPr id="45059" name="Footer Placeholder 4">
            <a:extLst>
              <a:ext uri="{FF2B5EF4-FFF2-40B4-BE49-F238E27FC236}">
                <a16:creationId xmlns:a16="http://schemas.microsoft.com/office/drawing/2014/main" id="{6DF8EB4F-31A1-1974-2CF0-1C7B0BF99D3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45060" name="Slide Number Placeholder 3">
            <a:extLst>
              <a:ext uri="{FF2B5EF4-FFF2-40B4-BE49-F238E27FC236}">
                <a16:creationId xmlns:a16="http://schemas.microsoft.com/office/drawing/2014/main" id="{A51D5568-90BB-C12F-EBDB-B664975232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E7CDDBF-780B-4B2F-8150-0449C15001CA}" type="slidenum">
              <a:rPr lang="en-US" altLang="en-US" sz="1600">
                <a:solidFill>
                  <a:srgbClr val="7B9899"/>
                </a:solidFill>
              </a:rPr>
              <a:pPr eaLnBrk="1" hangingPunct="1"/>
              <a:t>32</a:t>
            </a:fld>
            <a:endParaRPr lang="en-US" altLang="en-US" sz="1600">
              <a:solidFill>
                <a:srgbClr val="7B9899"/>
              </a:solidFill>
            </a:endParaRPr>
          </a:p>
        </p:txBody>
      </p:sp>
      <p:sp>
        <p:nvSpPr>
          <p:cNvPr id="3" name="Content Placeholder 2">
            <a:extLst>
              <a:ext uri="{FF2B5EF4-FFF2-40B4-BE49-F238E27FC236}">
                <a16:creationId xmlns:a16="http://schemas.microsoft.com/office/drawing/2014/main" id="{257A1546-C77D-31C3-CAD7-7FAB5C4AD8AA}"/>
              </a:ext>
            </a:extLst>
          </p:cNvPr>
          <p:cNvSpPr>
            <a:spLocks noGrp="1"/>
          </p:cNvSpPr>
          <p:nvPr>
            <p:ph sz="quarter" idx="1"/>
          </p:nvPr>
        </p:nvSpPr>
        <p:spPr>
          <a:xfrm>
            <a:off x="468773" y="1444881"/>
            <a:ext cx="6934917" cy="4572000"/>
          </a:xfrm>
        </p:spPr>
        <p:txBody>
          <a:bodyPr>
            <a:normAutofit/>
          </a:bodyPr>
          <a:lstStyle/>
          <a:p>
            <a:pPr eaLnBrk="1" hangingPunct="1"/>
            <a:r>
              <a:rPr lang="en-US" altLang="en-US" sz="2000" dirty="0">
                <a:ea typeface="ＭＳ Ｐゴシック" panose="020B0600070205080204" pitchFamily="34" charset="-128"/>
              </a:rPr>
              <a:t>Simple but very limited intelligence.</a:t>
            </a:r>
          </a:p>
          <a:p>
            <a:pPr eaLnBrk="1" hangingPunct="1"/>
            <a:r>
              <a:rPr lang="en-US" altLang="en-US" sz="2000" b="1" dirty="0">
                <a:ea typeface="ＭＳ Ｐゴシック" panose="020B0600070205080204" pitchFamily="34" charset="-128"/>
              </a:rPr>
              <a:t>Action does not depend on percept history, only on current percept. </a:t>
            </a:r>
          </a:p>
          <a:p>
            <a:pPr eaLnBrk="1" hangingPunct="1"/>
            <a:r>
              <a:rPr lang="en-US" altLang="en-US" sz="2000" dirty="0">
                <a:ea typeface="ＭＳ Ｐゴシック" panose="020B0600070205080204" pitchFamily="34" charset="-128"/>
              </a:rPr>
              <a:t>Environment Should be fully observable</a:t>
            </a:r>
          </a:p>
          <a:p>
            <a:pPr eaLnBrk="1" hangingPunct="1"/>
            <a:r>
              <a:rPr lang="en-US" altLang="en-US" sz="2000" dirty="0">
                <a:ea typeface="ＭＳ Ｐゴシック" panose="020B0600070205080204" pitchFamily="34" charset="-128"/>
              </a:rPr>
              <a:t>Infinite loops</a:t>
            </a:r>
          </a:p>
          <a:p>
            <a:pPr lvl="1" eaLnBrk="1" hangingPunct="1"/>
            <a:r>
              <a:rPr lang="en-US" altLang="en-US" sz="2000" dirty="0">
                <a:ea typeface="ＭＳ Ｐゴシック" panose="020B0600070205080204" pitchFamily="34" charset="-128"/>
              </a:rPr>
              <a:t>Suppose vacuum cleaner does not observe location. What do you do given location = clean? Left of A or right on B -&gt; infinite loop.</a:t>
            </a:r>
          </a:p>
          <a:p>
            <a:pPr lvl="1" eaLnBrk="1" hangingPunct="1"/>
            <a:r>
              <a:rPr lang="en-US" altLang="en-US" sz="2000" dirty="0">
                <a:ea typeface="ＭＳ Ｐゴシック" panose="020B0600070205080204" pitchFamily="34" charset="-128"/>
                <a:hlinkClick r:id="rId3"/>
              </a:rPr>
              <a:t>Fly buzzing </a:t>
            </a:r>
            <a:r>
              <a:rPr lang="en-US" altLang="en-US" sz="2000" dirty="0">
                <a:ea typeface="ＭＳ Ｐゴシック" panose="020B0600070205080204" pitchFamily="34" charset="-128"/>
              </a:rPr>
              <a:t>around window or light.</a:t>
            </a:r>
          </a:p>
          <a:p>
            <a:pPr eaLnBrk="1" hangingPunct="1"/>
            <a:r>
              <a:rPr lang="en-GB" altLang="en-US" sz="2000" dirty="0">
                <a:ea typeface="ＭＳ Ｐゴシック" panose="020B0600070205080204" pitchFamily="34" charset="-128"/>
              </a:rPr>
              <a:t>Chess – openings, endings</a:t>
            </a:r>
          </a:p>
          <a:p>
            <a:pPr lvl="1" eaLnBrk="1" hangingPunct="1"/>
            <a:r>
              <a:rPr lang="en-GB" altLang="en-US" sz="2000" dirty="0">
                <a:ea typeface="ＭＳ Ｐゴシック" panose="020B0600070205080204" pitchFamily="34" charset="-128"/>
              </a:rPr>
              <a:t>Lookup table (not a good idea in general)</a:t>
            </a:r>
          </a:p>
          <a:p>
            <a:pPr lvl="2" eaLnBrk="1" hangingPunct="1"/>
            <a:r>
              <a:rPr lang="en-GB" altLang="en-US" dirty="0">
                <a:ea typeface="ＭＳ Ｐゴシック" panose="020B0600070205080204" pitchFamily="34" charset="-128"/>
              </a:rPr>
              <a:t>35</a:t>
            </a:r>
            <a:r>
              <a:rPr lang="en-GB" altLang="en-US" baseline="30000" dirty="0">
                <a:ea typeface="ＭＳ Ｐゴシック" panose="020B0600070205080204" pitchFamily="34" charset="-128"/>
              </a:rPr>
              <a:t>100</a:t>
            </a:r>
            <a:r>
              <a:rPr lang="en-GB" altLang="en-US" dirty="0">
                <a:ea typeface="ＭＳ Ｐゴシック" panose="020B0600070205080204" pitchFamily="34" charset="-128"/>
              </a:rPr>
              <a:t> entries required for the entire game</a:t>
            </a:r>
          </a:p>
          <a:p>
            <a:pPr lvl="1" eaLnBrk="1" hangingPunct="1"/>
            <a:endParaRPr lang="en-US" altLang="en-US" sz="2000" dirty="0">
              <a:ea typeface="ＭＳ Ｐゴシック" panose="020B0600070205080204" pitchFamily="34" charset="-128"/>
            </a:endParaRPr>
          </a:p>
        </p:txBody>
      </p:sp>
      <p:pic>
        <p:nvPicPr>
          <p:cNvPr id="2" name="Picture 4" descr="simple-reflex-agent">
            <a:extLst>
              <a:ext uri="{FF2B5EF4-FFF2-40B4-BE49-F238E27FC236}">
                <a16:creationId xmlns:a16="http://schemas.microsoft.com/office/drawing/2014/main" id="{DC712505-3B3D-0CD9-35FE-195FFFC818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253748" y="373062"/>
            <a:ext cx="4800600" cy="3055938"/>
          </a:xfrm>
          <a:prstGeom prst="rect">
            <a:avLst/>
          </a:prstGeom>
        </p:spPr>
      </p:pic>
      <p:pic>
        <p:nvPicPr>
          <p:cNvPr id="4" name="Picture 2">
            <a:extLst>
              <a:ext uri="{FF2B5EF4-FFF2-40B4-BE49-F238E27FC236}">
                <a16:creationId xmlns:a16="http://schemas.microsoft.com/office/drawing/2014/main" id="{4EBBA522-BD96-B331-CCE3-6ACDCAC964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7712" y="5250426"/>
            <a:ext cx="6006635" cy="147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68D249A-5368-8C7C-2A25-95A2B46141E6}"/>
              </a:ext>
            </a:extLst>
          </p:cNvPr>
          <p:cNvSpPr>
            <a:spLocks noGrp="1" noChangeArrowheads="1"/>
          </p:cNvSpPr>
          <p:nvPr>
            <p:ph type="title"/>
          </p:nvPr>
        </p:nvSpPr>
        <p:spPr/>
        <p:txBody>
          <a:bodyPr/>
          <a:lstStyle/>
          <a:p>
            <a:pPr eaLnBrk="1" hangingPunct="1"/>
            <a:r>
              <a:rPr lang="en-US" altLang="en-US">
                <a:solidFill>
                  <a:srgbClr val="7B9899"/>
                </a:solidFill>
                <a:ea typeface="ＭＳ Ｐゴシック" panose="020B0600070205080204" pitchFamily="34" charset="-128"/>
              </a:rPr>
              <a:t>Model-based reflex agents</a:t>
            </a:r>
          </a:p>
        </p:txBody>
      </p:sp>
      <p:sp>
        <p:nvSpPr>
          <p:cNvPr id="49155" name="Footer Placeholder 4">
            <a:extLst>
              <a:ext uri="{FF2B5EF4-FFF2-40B4-BE49-F238E27FC236}">
                <a16:creationId xmlns:a16="http://schemas.microsoft.com/office/drawing/2014/main" id="{FED6BAFC-A08D-FC15-8D26-F9E850D067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49156" name="Slide Number Placeholder 3">
            <a:extLst>
              <a:ext uri="{FF2B5EF4-FFF2-40B4-BE49-F238E27FC236}">
                <a16:creationId xmlns:a16="http://schemas.microsoft.com/office/drawing/2014/main" id="{764A2909-6A00-624A-C812-39B4188639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620BC04-0D87-49F6-A491-610EB8899990}" type="slidenum">
              <a:rPr lang="en-US" altLang="en-US" sz="1600">
                <a:solidFill>
                  <a:srgbClr val="7B9899"/>
                </a:solidFill>
              </a:rPr>
              <a:pPr eaLnBrk="1" hangingPunct="1"/>
              <a:t>33</a:t>
            </a:fld>
            <a:endParaRPr lang="en-US" altLang="en-US" sz="1600">
              <a:solidFill>
                <a:srgbClr val="7B9899"/>
              </a:solidFill>
            </a:endParaRPr>
          </a:p>
        </p:txBody>
      </p:sp>
      <p:pic>
        <p:nvPicPr>
          <p:cNvPr id="49157" name="Picture 4" descr="reflex+state-agent">
            <a:extLst>
              <a:ext uri="{FF2B5EF4-FFF2-40B4-BE49-F238E27FC236}">
                <a16:creationId xmlns:a16="http://schemas.microsoft.com/office/drawing/2014/main" id="{82CABAFE-6049-4163-D7B5-B55924DAD8DE}"/>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03122" y="1447800"/>
            <a:ext cx="4495800" cy="2862263"/>
          </a:xfrm>
        </p:spPr>
      </p:pic>
      <p:sp>
        <p:nvSpPr>
          <p:cNvPr id="49158" name="Content Placeholder 2">
            <a:extLst>
              <a:ext uri="{FF2B5EF4-FFF2-40B4-BE49-F238E27FC236}">
                <a16:creationId xmlns:a16="http://schemas.microsoft.com/office/drawing/2014/main" id="{57C309B9-953D-272F-D1CD-C2AB3F7EF40D}"/>
              </a:ext>
            </a:extLst>
          </p:cNvPr>
          <p:cNvSpPr txBox="1">
            <a:spLocks/>
          </p:cNvSpPr>
          <p:nvPr/>
        </p:nvSpPr>
        <p:spPr bwMode="auto">
          <a:xfrm>
            <a:off x="5506065" y="1447800"/>
            <a:ext cx="6282813"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Arial" panose="020B0604020202020204" pitchFamily="34" charset="0"/>
                <a:cs typeface="Arial" panose="020B0604020202020204" pitchFamily="34" charset="0"/>
              </a:defRPr>
            </a:lvl1pPr>
            <a:lvl2pPr marL="547688" indent="-27305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1"/>
              </a:buClr>
              <a:buSzPct val="85000"/>
              <a:buFont typeface="Wingdings 2" panose="05020102010507070707" pitchFamily="18" charset="2"/>
              <a:buChar char=""/>
            </a:pPr>
            <a:r>
              <a:rPr lang="en-GB" altLang="en-US" sz="1800" dirty="0">
                <a:latin typeface="Georgia" panose="02040502050405020303" pitchFamily="18" charset="0"/>
              </a:rPr>
              <a:t>Maintains an </a:t>
            </a:r>
            <a:r>
              <a:rPr lang="en-GB" altLang="en-US" sz="1800" b="1" dirty="0">
                <a:latin typeface="Georgia" panose="02040502050405020303" pitchFamily="18" charset="0"/>
              </a:rPr>
              <a:t>internal model</a:t>
            </a:r>
            <a:r>
              <a:rPr lang="en-GB" altLang="en-US" sz="1800" dirty="0">
                <a:latin typeface="Georgia" panose="02040502050405020303" pitchFamily="18" charset="0"/>
              </a:rPr>
              <a:t> that represents its understanding of the environment</a:t>
            </a:r>
          </a:p>
          <a:p>
            <a:pPr eaLnBrk="1" hangingPunct="1">
              <a:spcBef>
                <a:spcPct val="20000"/>
              </a:spcBef>
              <a:buClr>
                <a:schemeClr val="accent1"/>
              </a:buClr>
              <a:buSzPct val="85000"/>
              <a:buFont typeface="Wingdings 2" panose="05020102010507070707" pitchFamily="18" charset="2"/>
              <a:buChar char=""/>
            </a:pPr>
            <a:r>
              <a:rPr lang="en-GB" altLang="en-US" sz="1800" dirty="0">
                <a:latin typeface="Georgia" panose="02040502050405020303" pitchFamily="18" charset="0"/>
              </a:rPr>
              <a:t>This model can include information about the </a:t>
            </a:r>
            <a:r>
              <a:rPr lang="en-GB" altLang="en-US" sz="1800" b="1" dirty="0">
                <a:latin typeface="Georgia" panose="02040502050405020303" pitchFamily="18" charset="0"/>
              </a:rPr>
              <a:t>current</a:t>
            </a:r>
            <a:r>
              <a:rPr lang="en-GB" altLang="en-US" sz="1800" dirty="0">
                <a:latin typeface="Georgia" panose="02040502050405020303" pitchFamily="18" charset="0"/>
              </a:rPr>
              <a:t> state, </a:t>
            </a:r>
            <a:r>
              <a:rPr lang="en-GB" altLang="en-US" sz="1800" b="1" dirty="0">
                <a:latin typeface="Georgia" panose="02040502050405020303" pitchFamily="18" charset="0"/>
              </a:rPr>
              <a:t>past</a:t>
            </a:r>
            <a:r>
              <a:rPr lang="en-GB" altLang="en-US" sz="1800" dirty="0">
                <a:latin typeface="Georgia" panose="02040502050405020303" pitchFamily="18" charset="0"/>
              </a:rPr>
              <a:t> states, and </a:t>
            </a:r>
            <a:r>
              <a:rPr lang="en-GB" altLang="en-US" sz="1800" b="1" dirty="0">
                <a:latin typeface="Georgia" panose="02040502050405020303" pitchFamily="18" charset="0"/>
              </a:rPr>
              <a:t>possible future</a:t>
            </a:r>
            <a:r>
              <a:rPr lang="en-GB" altLang="en-US" sz="1800" dirty="0">
                <a:latin typeface="Georgia" panose="02040502050405020303" pitchFamily="18" charset="0"/>
              </a:rPr>
              <a:t> states.</a:t>
            </a:r>
          </a:p>
          <a:p>
            <a:pPr eaLnBrk="1" hangingPunct="1">
              <a:spcBef>
                <a:spcPct val="20000"/>
              </a:spcBef>
              <a:buClr>
                <a:schemeClr val="accent1"/>
              </a:buClr>
              <a:buSzPct val="85000"/>
              <a:buFont typeface="Wingdings 2" panose="05020102010507070707" pitchFamily="18" charset="2"/>
              <a:buChar char=""/>
            </a:pPr>
            <a:r>
              <a:rPr lang="en-GB" altLang="en-US" sz="1800" dirty="0">
                <a:latin typeface="Georgia" panose="02040502050405020303" pitchFamily="18" charset="0"/>
              </a:rPr>
              <a:t>Can make more informed decisions and exhibit </a:t>
            </a:r>
            <a:r>
              <a:rPr lang="en-GB" altLang="en-US" sz="1800" dirty="0" err="1">
                <a:latin typeface="Georgia" panose="02040502050405020303" pitchFamily="18" charset="0"/>
              </a:rPr>
              <a:t>behavior</a:t>
            </a:r>
            <a:r>
              <a:rPr lang="en-GB" altLang="en-US" sz="1800" dirty="0">
                <a:latin typeface="Georgia" panose="02040502050405020303" pitchFamily="18" charset="0"/>
              </a:rPr>
              <a:t> that is not solely dependent on the immediate percept.</a:t>
            </a:r>
            <a:endParaRPr lang="en-US" altLang="en-US" sz="1800" dirty="0">
              <a:latin typeface="Georgia" panose="02040502050405020303" pitchFamily="18" charset="0"/>
            </a:endParaRPr>
          </a:p>
          <a:p>
            <a:pPr eaLnBrk="1" hangingPunct="1">
              <a:spcBef>
                <a:spcPct val="20000"/>
              </a:spcBef>
              <a:buClr>
                <a:schemeClr val="accent1"/>
              </a:buClr>
              <a:buSzPct val="85000"/>
              <a:buFont typeface="Wingdings 2" panose="05020102010507070707" pitchFamily="18" charset="2"/>
              <a:buChar char=""/>
            </a:pPr>
            <a:r>
              <a:rPr lang="en-GB" altLang="en-US" sz="1800" b="1" dirty="0">
                <a:latin typeface="Georgia" panose="02040502050405020303" pitchFamily="18" charset="0"/>
              </a:rPr>
              <a:t>Updates</a:t>
            </a:r>
            <a:r>
              <a:rPr lang="en-GB" altLang="en-US" sz="1800" dirty="0">
                <a:latin typeface="Georgia" panose="02040502050405020303" pitchFamily="18" charset="0"/>
              </a:rPr>
              <a:t> its </a:t>
            </a:r>
            <a:r>
              <a:rPr lang="en-GB" altLang="en-US" sz="1800" b="1" dirty="0">
                <a:latin typeface="Georgia" panose="02040502050405020303" pitchFamily="18" charset="0"/>
              </a:rPr>
              <a:t>internal model</a:t>
            </a:r>
            <a:r>
              <a:rPr lang="en-GB" altLang="en-US" sz="1800" dirty="0">
                <a:latin typeface="Georgia" panose="02040502050405020303" pitchFamily="18" charset="0"/>
              </a:rPr>
              <a:t> to reflect the changes in the environment</a:t>
            </a:r>
          </a:p>
          <a:p>
            <a:pPr eaLnBrk="1" hangingPunct="1">
              <a:spcBef>
                <a:spcPct val="20000"/>
              </a:spcBef>
              <a:buClr>
                <a:schemeClr val="accent1"/>
              </a:buClr>
              <a:buSzPct val="85000"/>
              <a:buFont typeface="Wingdings 2" panose="05020102010507070707" pitchFamily="18" charset="2"/>
              <a:buChar char=""/>
            </a:pPr>
            <a:r>
              <a:rPr lang="en-US" sz="1800" dirty="0">
                <a:latin typeface="Georgia" panose="02040502050405020303" pitchFamily="18" charset="0"/>
              </a:rPr>
              <a:t>Adaptability</a:t>
            </a:r>
          </a:p>
          <a:p>
            <a:pPr eaLnBrk="1" hangingPunct="1">
              <a:spcBef>
                <a:spcPct val="20000"/>
              </a:spcBef>
              <a:buClr>
                <a:schemeClr val="accent1"/>
              </a:buClr>
              <a:buSzPct val="85000"/>
              <a:buFont typeface="Wingdings 2" panose="05020102010507070707" pitchFamily="18" charset="2"/>
              <a:buChar char=""/>
            </a:pPr>
            <a:r>
              <a:rPr lang="en-GB" altLang="en-US" sz="1800" dirty="0">
                <a:latin typeface="Georgia" panose="02040502050405020303" pitchFamily="18" charset="0"/>
              </a:rPr>
              <a:t>Handling Partial Information</a:t>
            </a:r>
          </a:p>
          <a:p>
            <a:pPr eaLnBrk="1" hangingPunct="1">
              <a:spcBef>
                <a:spcPct val="20000"/>
              </a:spcBef>
              <a:buClr>
                <a:schemeClr val="accent1"/>
              </a:buClr>
              <a:buSzPct val="85000"/>
              <a:buFont typeface="Wingdings 2" panose="05020102010507070707" pitchFamily="18" charset="2"/>
              <a:buChar char=""/>
            </a:pPr>
            <a:endParaRPr lang="en-GB" altLang="en-US" sz="1800" dirty="0">
              <a:latin typeface="Georgia" panose="02040502050405020303" pitchFamily="18" charset="0"/>
            </a:endParaRPr>
          </a:p>
        </p:txBody>
      </p:sp>
      <p:pic>
        <p:nvPicPr>
          <p:cNvPr id="49159" name="Picture 7">
            <a:extLst>
              <a:ext uri="{FF2B5EF4-FFF2-40B4-BE49-F238E27FC236}">
                <a16:creationId xmlns:a16="http://schemas.microsoft.com/office/drawing/2014/main" id="{A68DAA8A-159A-56FA-4ACE-13DBD76315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714"/>
          <a:stretch/>
        </p:blipFill>
        <p:spPr bwMode="auto">
          <a:xfrm>
            <a:off x="250723" y="4473575"/>
            <a:ext cx="41148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C22E18A-BAB9-040B-FFB2-B0E11D8AE868}"/>
              </a:ext>
            </a:extLst>
          </p:cNvPr>
          <p:cNvSpPr>
            <a:spLocks noGrp="1" noChangeArrowheads="1"/>
          </p:cNvSpPr>
          <p:nvPr>
            <p:ph type="title"/>
          </p:nvPr>
        </p:nvSpPr>
        <p:spPr>
          <a:xfrm>
            <a:off x="838200" y="365126"/>
            <a:ext cx="10515600" cy="742334"/>
          </a:xfrm>
        </p:spPr>
        <p:txBody>
          <a:bodyPr/>
          <a:lstStyle/>
          <a:p>
            <a:pPr algn="r" eaLnBrk="1" hangingPunct="1"/>
            <a:r>
              <a:rPr lang="en-US" altLang="en-US">
                <a:solidFill>
                  <a:srgbClr val="7B9899"/>
                </a:solidFill>
                <a:ea typeface="ＭＳ Ｐゴシック" panose="020B0600070205080204" pitchFamily="34" charset="-128"/>
              </a:rPr>
              <a:t>Goal-based agents</a:t>
            </a:r>
            <a:endParaRPr lang="en-US" altLang="en-US" dirty="0">
              <a:solidFill>
                <a:srgbClr val="7B9899"/>
              </a:solidFill>
              <a:ea typeface="ＭＳ Ｐゴシック" panose="020B0600070205080204" pitchFamily="34" charset="-128"/>
            </a:endParaRPr>
          </a:p>
        </p:txBody>
      </p:sp>
      <p:sp>
        <p:nvSpPr>
          <p:cNvPr id="51203" name="Footer Placeholder 6">
            <a:extLst>
              <a:ext uri="{FF2B5EF4-FFF2-40B4-BE49-F238E27FC236}">
                <a16:creationId xmlns:a16="http://schemas.microsoft.com/office/drawing/2014/main" id="{07A9F030-5B7C-85FB-2B90-1DE9ADC44F3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51204" name="Slide Number Placeholder 5">
            <a:extLst>
              <a:ext uri="{FF2B5EF4-FFF2-40B4-BE49-F238E27FC236}">
                <a16:creationId xmlns:a16="http://schemas.microsoft.com/office/drawing/2014/main" id="{A49FD636-1C3E-9263-A9A0-6C9DB57BD1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15F1CC10-5066-4377-B54E-B5F1D1A6EBCA}" type="slidenum">
              <a:rPr lang="en-US" altLang="en-US" sz="1600" smtClean="0">
                <a:solidFill>
                  <a:srgbClr val="7B9899"/>
                </a:solidFill>
              </a:rPr>
              <a:pPr eaLnBrk="1" hangingPunct="1"/>
              <a:t>34</a:t>
            </a:fld>
            <a:endParaRPr lang="en-US" altLang="en-US" sz="1600">
              <a:solidFill>
                <a:srgbClr val="7B9899"/>
              </a:solidFill>
            </a:endParaRPr>
          </a:p>
        </p:txBody>
      </p:sp>
      <p:pic>
        <p:nvPicPr>
          <p:cNvPr id="51205" name="Picture 5" descr="goal-based-agent">
            <a:extLst>
              <a:ext uri="{FF2B5EF4-FFF2-40B4-BE49-F238E27FC236}">
                <a16:creationId xmlns:a16="http://schemas.microsoft.com/office/drawing/2014/main" id="{C89944E9-379B-044C-EC94-5ACB5C07EC8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496402" y="1690688"/>
            <a:ext cx="6432061" cy="4093886"/>
          </a:xfrm>
        </p:spPr>
      </p:pic>
      <p:sp>
        <p:nvSpPr>
          <p:cNvPr id="2" name="Content Placeholder 2">
            <a:extLst>
              <a:ext uri="{FF2B5EF4-FFF2-40B4-BE49-F238E27FC236}">
                <a16:creationId xmlns:a16="http://schemas.microsoft.com/office/drawing/2014/main" id="{3E6C97F4-5D4D-CEB2-3462-52906293C3E8}"/>
              </a:ext>
            </a:extLst>
          </p:cNvPr>
          <p:cNvSpPr txBox="1">
            <a:spLocks/>
          </p:cNvSpPr>
          <p:nvPr/>
        </p:nvSpPr>
        <p:spPr>
          <a:xfrm>
            <a:off x="206375" y="1107459"/>
            <a:ext cx="4965713" cy="4816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dirty="0">
                <a:latin typeface="Calibri (Body)"/>
              </a:rPr>
              <a:t>Designed to achieve specific objectives or goals within a given environment</a:t>
            </a:r>
          </a:p>
          <a:p>
            <a:r>
              <a:rPr lang="en-GB" sz="2200" dirty="0">
                <a:latin typeface="Calibri (Body)"/>
              </a:rPr>
              <a:t>More sophisticated in their approach and exhibit a level of planning and reasoning</a:t>
            </a:r>
          </a:p>
          <a:p>
            <a:r>
              <a:rPr lang="en-GB" sz="2200" dirty="0">
                <a:latin typeface="Calibri (Body)"/>
              </a:rPr>
              <a:t>It evaluates how far the current state is from the desired goal state</a:t>
            </a:r>
          </a:p>
          <a:p>
            <a:r>
              <a:rPr lang="en-GB" sz="2200" dirty="0">
                <a:latin typeface="Calibri (Body)"/>
              </a:rPr>
              <a:t>Considers possible actions and selects those that are likely to bring it closer to achieving its goals</a:t>
            </a:r>
          </a:p>
          <a:p>
            <a:r>
              <a:rPr lang="en-GB" sz="2200" dirty="0">
                <a:latin typeface="Calibri (Body)"/>
              </a:rPr>
              <a:t>Mechanisms to assess the success or failure of their actions.</a:t>
            </a:r>
          </a:p>
          <a:p>
            <a:r>
              <a:rPr lang="en-US" altLang="en-US" sz="2200" dirty="0">
                <a:latin typeface="Calibri (Body)"/>
                <a:ea typeface="ＭＳ Ｐゴシック" panose="020B0600070205080204" pitchFamily="34" charset="-128"/>
              </a:rPr>
              <a:t>Dynamic Goal Adjustment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175F665-6DEF-B9C6-6D47-FA53D793E4E4}"/>
              </a:ext>
            </a:extLst>
          </p:cNvPr>
          <p:cNvSpPr>
            <a:spLocks noGrp="1"/>
          </p:cNvSpPr>
          <p:nvPr>
            <p:ph type="title"/>
          </p:nvPr>
        </p:nvSpPr>
        <p:spPr>
          <a:xfrm>
            <a:off x="424409" y="162909"/>
            <a:ext cx="4597747" cy="713783"/>
          </a:xfrm>
        </p:spPr>
        <p:txBody>
          <a:bodyPr anchor="b">
            <a:normAutofit/>
          </a:bodyPr>
          <a:lstStyle/>
          <a:p>
            <a:pPr eaLnBrk="1" hangingPunct="1"/>
            <a:r>
              <a:rPr lang="en-US" altLang="en-US" sz="3200" b="1" dirty="0">
                <a:ea typeface="ＭＳ Ｐゴシック" panose="020B0600070205080204" pitchFamily="34" charset="-128"/>
              </a:rPr>
              <a:t>Utility-based agents</a:t>
            </a:r>
          </a:p>
        </p:txBody>
      </p:sp>
      <p:sp>
        <p:nvSpPr>
          <p:cNvPr id="52229" name="Content Placeholder 2">
            <a:extLst>
              <a:ext uri="{FF2B5EF4-FFF2-40B4-BE49-F238E27FC236}">
                <a16:creationId xmlns:a16="http://schemas.microsoft.com/office/drawing/2014/main" id="{85902505-3406-94AD-E72A-185CEDC7345B}"/>
              </a:ext>
            </a:extLst>
          </p:cNvPr>
          <p:cNvSpPr>
            <a:spLocks noGrp="1"/>
          </p:cNvSpPr>
          <p:nvPr>
            <p:ph sz="quarter" idx="1"/>
          </p:nvPr>
        </p:nvSpPr>
        <p:spPr>
          <a:xfrm>
            <a:off x="257260" y="1300166"/>
            <a:ext cx="6281191" cy="5189124"/>
          </a:xfrm>
        </p:spPr>
        <p:txBody>
          <a:bodyPr anchor="t">
            <a:normAutofit fontScale="92500"/>
          </a:bodyPr>
          <a:lstStyle/>
          <a:p>
            <a:pPr eaLnBrk="1" hangingPunct="1"/>
            <a:r>
              <a:rPr lang="en-US" altLang="en-US" sz="2400" dirty="0">
                <a:ea typeface="ＭＳ Ｐゴシック" panose="020B0600070205080204" pitchFamily="34" charset="-128"/>
              </a:rPr>
              <a:t>Goals are not always enough</a:t>
            </a:r>
          </a:p>
          <a:p>
            <a:pPr lvl="1" eaLnBrk="1" hangingPunct="1"/>
            <a:r>
              <a:rPr lang="en-US" altLang="en-US" dirty="0">
                <a:ea typeface="ＭＳ Ｐゴシック" panose="020B0600070205080204" pitchFamily="34" charset="-128"/>
              </a:rPr>
              <a:t>Many action sequences get taxi to destination</a:t>
            </a:r>
          </a:p>
          <a:p>
            <a:pPr lvl="1" eaLnBrk="1" hangingPunct="1"/>
            <a:r>
              <a:rPr lang="en-US" altLang="en-US" dirty="0">
                <a:ea typeface="ＭＳ Ｐゴシック" panose="020B0600070205080204" pitchFamily="34" charset="-128"/>
              </a:rPr>
              <a:t>Consider other things. How fast, how safe…..</a:t>
            </a:r>
          </a:p>
          <a:p>
            <a:pPr eaLnBrk="1" hangingPunct="1"/>
            <a:r>
              <a:rPr lang="en-US" altLang="en-US" sz="2400" dirty="0">
                <a:ea typeface="ＭＳ Ｐゴシック" panose="020B0600070205080204" pitchFamily="34" charset="-128"/>
              </a:rPr>
              <a:t>A utility function maps a state onto a real number which describes the associated degree of “happiness”, “goodness”, “success”</a:t>
            </a:r>
          </a:p>
          <a:p>
            <a:pPr eaLnBrk="1" hangingPunct="1"/>
            <a:r>
              <a:rPr lang="en-GB" altLang="en-US" sz="2400" dirty="0">
                <a:ea typeface="ＭＳ Ｐゴシック" panose="020B0600070205080204" pitchFamily="34" charset="-128"/>
              </a:rPr>
              <a:t>When there are conflicting goals, only some of which can be achieved (for example, speed and safety), the utility function specifies the appropriate </a:t>
            </a:r>
            <a:r>
              <a:rPr lang="en-GB" altLang="en-US" sz="2400" dirty="0" err="1">
                <a:ea typeface="ＭＳ Ｐゴシック" panose="020B0600070205080204" pitchFamily="34" charset="-128"/>
              </a:rPr>
              <a:t>tradeoff</a:t>
            </a:r>
            <a:r>
              <a:rPr lang="en-GB" altLang="en-US" sz="2400" dirty="0">
                <a:ea typeface="ＭＳ Ｐゴシック" panose="020B0600070205080204" pitchFamily="34" charset="-128"/>
              </a:rPr>
              <a:t>. </a:t>
            </a:r>
          </a:p>
          <a:p>
            <a:pPr eaLnBrk="1" hangingPunct="1"/>
            <a:r>
              <a:rPr lang="en-GB" altLang="en-US" sz="2400" dirty="0">
                <a:ea typeface="ＭＳ Ｐゴシック" panose="020B0600070205080204" pitchFamily="34" charset="-128"/>
              </a:rPr>
              <a:t>When there are several goals that the agent can aim for, none of which can be achieved with certainty, utility provides a way in which the likelihood of success can be weighed against the importance of the goals</a:t>
            </a:r>
            <a:endParaRPr lang="en-US" altLang="en-US" sz="2400" dirty="0">
              <a:ea typeface="ＭＳ Ｐゴシック" panose="020B0600070205080204" pitchFamily="34" charset="-128"/>
            </a:endParaRPr>
          </a:p>
        </p:txBody>
      </p:sp>
      <p:pic>
        <p:nvPicPr>
          <p:cNvPr id="2" name="Picture 5" descr="utility-based-agent">
            <a:extLst>
              <a:ext uri="{FF2B5EF4-FFF2-40B4-BE49-F238E27FC236}">
                <a16:creationId xmlns:a16="http://schemas.microsoft.com/office/drawing/2014/main" id="{654B5A87-A9FD-61AE-7709-F4A9246D97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6784258" y="1534237"/>
            <a:ext cx="5319062" cy="3386103"/>
          </a:xfrm>
          <a:prstGeom prst="rect">
            <a:avLst/>
          </a:prstGeom>
        </p:spPr>
      </p:pic>
      <p:sp>
        <p:nvSpPr>
          <p:cNvPr id="52228" name="Slide Number Placeholder 3">
            <a:extLst>
              <a:ext uri="{FF2B5EF4-FFF2-40B4-BE49-F238E27FC236}">
                <a16:creationId xmlns:a16="http://schemas.microsoft.com/office/drawing/2014/main" id="{949D5721-3DA4-3F1A-8435-9AA0531B8398}"/>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spcAft>
                <a:spcPts val="600"/>
              </a:spcAft>
            </a:pPr>
            <a:fld id="{4C0CF636-BB16-4BD3-BBA3-707065212BE9}" type="slidenum">
              <a:rPr lang="en-US" altLang="en-US" sz="1900"/>
              <a:pPr eaLnBrk="1" hangingPunct="1">
                <a:lnSpc>
                  <a:spcPct val="90000"/>
                </a:lnSpc>
                <a:spcAft>
                  <a:spcPts val="600"/>
                </a:spcAft>
              </a:pPr>
              <a:t>35</a:t>
            </a:fld>
            <a:endParaRPr lang="en-US" altLang="en-US" sz="1900"/>
          </a:p>
        </p:txBody>
      </p:sp>
      <p:grpSp>
        <p:nvGrpSpPr>
          <p:cNvPr id="52240" name="Group 5223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52235" name="Rectangle 52234">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41" name="Rectangle 5224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64F533A-158B-148F-4D66-EF15EEACA5A0}"/>
              </a:ext>
            </a:extLst>
          </p:cNvPr>
          <p:cNvSpPr>
            <a:spLocks noGrp="1" noChangeArrowheads="1"/>
          </p:cNvSpPr>
          <p:nvPr>
            <p:ph type="title"/>
          </p:nvPr>
        </p:nvSpPr>
        <p:spPr/>
        <p:txBody>
          <a:bodyPr/>
          <a:lstStyle/>
          <a:p>
            <a:pPr eaLnBrk="1" hangingPunct="1"/>
            <a:r>
              <a:rPr lang="en-US" altLang="en-US">
                <a:solidFill>
                  <a:srgbClr val="7B9899"/>
                </a:solidFill>
                <a:ea typeface="ＭＳ Ｐゴシック" panose="020B0600070205080204" pitchFamily="34" charset="-128"/>
              </a:rPr>
              <a:t>Learning agents</a:t>
            </a:r>
          </a:p>
        </p:txBody>
      </p:sp>
      <p:sp>
        <p:nvSpPr>
          <p:cNvPr id="55299" name="Footer Placeholder 4">
            <a:extLst>
              <a:ext uri="{FF2B5EF4-FFF2-40B4-BE49-F238E27FC236}">
                <a16:creationId xmlns:a16="http://schemas.microsoft.com/office/drawing/2014/main" id="{FF6C8AB4-80C0-44A4-9302-F254E1EC90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55300" name="Slide Number Placeholder 3">
            <a:extLst>
              <a:ext uri="{FF2B5EF4-FFF2-40B4-BE49-F238E27FC236}">
                <a16:creationId xmlns:a16="http://schemas.microsoft.com/office/drawing/2014/main" id="{6B345B3B-C1F7-7BA1-F6DA-D09E10BF3F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9CF8C95-1A2E-4A04-AA79-C51F02F59B16}" type="slidenum">
              <a:rPr lang="en-US" altLang="en-US" sz="1600">
                <a:solidFill>
                  <a:srgbClr val="7B9899"/>
                </a:solidFill>
              </a:rPr>
              <a:pPr eaLnBrk="1" hangingPunct="1"/>
              <a:t>36</a:t>
            </a:fld>
            <a:endParaRPr lang="en-US" altLang="en-US" sz="1600">
              <a:solidFill>
                <a:srgbClr val="7B9899"/>
              </a:solidFill>
            </a:endParaRPr>
          </a:p>
        </p:txBody>
      </p:sp>
      <p:pic>
        <p:nvPicPr>
          <p:cNvPr id="55301" name="Picture 9" descr="learning-agent">
            <a:extLst>
              <a:ext uri="{FF2B5EF4-FFF2-40B4-BE49-F238E27FC236}">
                <a16:creationId xmlns:a16="http://schemas.microsoft.com/office/drawing/2014/main" id="{6A49E959-C8A2-92B9-B64D-02BA221FFB15}"/>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69607" y="1312607"/>
            <a:ext cx="4648200" cy="3265488"/>
          </a:xfrm>
        </p:spPr>
      </p:pic>
      <p:sp>
        <p:nvSpPr>
          <p:cNvPr id="55302" name="Content Placeholder 2">
            <a:extLst>
              <a:ext uri="{FF2B5EF4-FFF2-40B4-BE49-F238E27FC236}">
                <a16:creationId xmlns:a16="http://schemas.microsoft.com/office/drawing/2014/main" id="{32560CEB-FCD7-2AF0-E188-77763560B73E}"/>
              </a:ext>
            </a:extLst>
          </p:cNvPr>
          <p:cNvSpPr txBox="1">
            <a:spLocks/>
          </p:cNvSpPr>
          <p:nvPr/>
        </p:nvSpPr>
        <p:spPr bwMode="auto">
          <a:xfrm>
            <a:off x="5093109" y="789066"/>
            <a:ext cx="6754761" cy="51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Arial" panose="020B0604020202020204" pitchFamily="34" charset="0"/>
                <a:cs typeface="Arial" panose="020B0604020202020204" pitchFamily="34" charset="0"/>
              </a:defRPr>
            </a:lvl1pPr>
            <a:lvl2pPr marL="730250" indent="-273050"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1"/>
              </a:buClr>
              <a:buSzPct val="85000"/>
              <a:buFont typeface="Wingdings 2" panose="05020102010507070707" pitchFamily="18" charset="2"/>
              <a:buChar char=""/>
            </a:pPr>
            <a:r>
              <a:rPr lang="en-GB" altLang="en-US" dirty="0">
                <a:latin typeface="Times New Roman" panose="02020603050405020304" pitchFamily="18" charset="0"/>
                <a:cs typeface="Times New Roman" panose="02020603050405020304" pitchFamily="18" charset="0"/>
              </a:rPr>
              <a:t>Learning allows the agent to operate in initially unknown environments and to become more competent than its initial knowledge.</a:t>
            </a:r>
          </a:p>
          <a:p>
            <a:pPr eaLnBrk="1" hangingPunct="1">
              <a:spcBef>
                <a:spcPct val="20000"/>
              </a:spcBef>
              <a:buClr>
                <a:schemeClr val="accent1"/>
              </a:buClr>
              <a:buSzPct val="85000"/>
              <a:buFont typeface="Wingdings 2" panose="05020102010507070707" pitchFamily="18" charset="2"/>
              <a:buChar char=""/>
            </a:pPr>
            <a:r>
              <a:rPr lang="en-US" altLang="en-US" dirty="0">
                <a:latin typeface="Times New Roman" panose="02020603050405020304" pitchFamily="18" charset="0"/>
                <a:cs typeface="Times New Roman" panose="02020603050405020304" pitchFamily="18" charset="0"/>
              </a:rPr>
              <a:t>Performance element is what was previously the whole agent</a:t>
            </a:r>
          </a:p>
          <a:p>
            <a:pPr eaLnBrk="1" hangingPunct="1">
              <a:spcBef>
                <a:spcPct val="20000"/>
              </a:spcBef>
              <a:buClr>
                <a:schemeClr val="accent1"/>
              </a:buClr>
              <a:buSzPct val="85000"/>
              <a:buFont typeface="Wingdings 2" panose="05020102010507070707" pitchFamily="18" charset="2"/>
              <a:buChar char=""/>
            </a:pPr>
            <a:r>
              <a:rPr lang="en-US" altLang="en-US" dirty="0">
                <a:latin typeface="Times New Roman" panose="02020603050405020304" pitchFamily="18" charset="0"/>
                <a:cs typeface="Times New Roman" panose="02020603050405020304" pitchFamily="18" charset="0"/>
              </a:rPr>
              <a:t>Learning element</a:t>
            </a:r>
          </a:p>
          <a:p>
            <a:pPr lvl="1" eaLnBrk="1" hangingPunct="1">
              <a:spcBef>
                <a:spcPct val="20000"/>
              </a:spcBef>
              <a:buClr>
                <a:schemeClr val="accent1"/>
              </a:buClr>
              <a:buSzPct val="85000"/>
              <a:buFont typeface="Wingdings 2" panose="05020102010507070707" pitchFamily="18" charset="2"/>
              <a:buChar char=""/>
            </a:pPr>
            <a:r>
              <a:rPr lang="en-US" altLang="en-US" sz="2300" dirty="0">
                <a:latin typeface="Times New Roman" panose="02020603050405020304" pitchFamily="18" charset="0"/>
                <a:cs typeface="Times New Roman" panose="02020603050405020304" pitchFamily="18" charset="0"/>
              </a:rPr>
              <a:t>Modifies performance element.</a:t>
            </a:r>
          </a:p>
          <a:p>
            <a:pPr eaLnBrk="1" hangingPunct="1">
              <a:spcBef>
                <a:spcPct val="20000"/>
              </a:spcBef>
              <a:buClr>
                <a:schemeClr val="accent1"/>
              </a:buClr>
              <a:buSzPct val="85000"/>
              <a:buFont typeface="Wingdings 2" panose="05020102010507070707" pitchFamily="18" charset="2"/>
              <a:buChar char=""/>
            </a:pPr>
            <a:r>
              <a:rPr lang="en-US" altLang="en-US" dirty="0">
                <a:latin typeface="Georgia" panose="02040502050405020303" pitchFamily="18" charset="0"/>
              </a:rPr>
              <a:t>Critic: how the agent is doing</a:t>
            </a:r>
            <a:endParaRPr lang="en-US" altLang="en-US" sz="2300" dirty="0">
              <a:latin typeface="Georgia" panose="02040502050405020303" pitchFamily="18" charset="0"/>
            </a:endParaRPr>
          </a:p>
          <a:p>
            <a:pPr eaLnBrk="1" hangingPunct="1">
              <a:spcBef>
                <a:spcPct val="20000"/>
              </a:spcBef>
              <a:buClr>
                <a:schemeClr val="accent1"/>
              </a:buClr>
              <a:buSzPct val="85000"/>
              <a:buFont typeface="Wingdings 2" panose="05020102010507070707" pitchFamily="18" charset="2"/>
              <a:buChar char=""/>
            </a:pPr>
            <a:r>
              <a:rPr lang="en-US" altLang="en-US" sz="2300" dirty="0">
                <a:latin typeface="Georgia" panose="02040502050405020303" pitchFamily="18" charset="0"/>
              </a:rPr>
              <a:t>Problem generator</a:t>
            </a:r>
          </a:p>
          <a:p>
            <a:pPr lvl="1" eaLnBrk="1" hangingPunct="1">
              <a:spcBef>
                <a:spcPct val="20000"/>
              </a:spcBef>
              <a:buClr>
                <a:schemeClr val="accent1"/>
              </a:buClr>
              <a:buSzPct val="85000"/>
              <a:buFont typeface="Wingdings 2" panose="05020102010507070707" pitchFamily="18" charset="2"/>
              <a:buChar char=""/>
            </a:pPr>
            <a:r>
              <a:rPr lang="en-US" altLang="en-US" sz="2300" dirty="0">
                <a:latin typeface="Georgia" panose="02040502050405020303" pitchFamily="18" charset="0"/>
              </a:rPr>
              <a:t>Tries to solve the problem differently instead of optimizing.</a:t>
            </a:r>
          </a:p>
          <a:p>
            <a:pPr lvl="1" eaLnBrk="1" hangingPunct="1">
              <a:spcBef>
                <a:spcPct val="20000"/>
              </a:spcBef>
              <a:buClr>
                <a:schemeClr val="accent1"/>
              </a:buClr>
              <a:buSzPct val="85000"/>
              <a:buFont typeface="Wingdings 2" panose="05020102010507070707" pitchFamily="18" charset="2"/>
              <a:buChar char=""/>
            </a:pPr>
            <a:r>
              <a:rPr lang="en-US" altLang="en-US" sz="2300" dirty="0">
                <a:latin typeface="Georgia" panose="02040502050405020303" pitchFamily="18" charset="0"/>
              </a:rPr>
              <a:t>Suggests </a:t>
            </a:r>
            <a:r>
              <a:rPr lang="en-US" altLang="en-US" sz="2300" b="1" dirty="0">
                <a:latin typeface="Georgia" panose="02040502050405020303" pitchFamily="18" charset="0"/>
              </a:rPr>
              <a:t>exploring </a:t>
            </a:r>
            <a:r>
              <a:rPr lang="en-US" altLang="en-US" sz="2300" dirty="0">
                <a:latin typeface="Georgia" panose="02040502050405020303" pitchFamily="18" charset="0"/>
              </a:rPr>
              <a:t>new actions -&gt; new problems.</a:t>
            </a:r>
          </a:p>
          <a:p>
            <a:pPr lvl="1" eaLnBrk="1" hangingPunct="1">
              <a:spcBef>
                <a:spcPct val="20000"/>
              </a:spcBef>
              <a:buClr>
                <a:schemeClr val="accent1"/>
              </a:buClr>
              <a:buSzPct val="85000"/>
              <a:buFont typeface="Wingdings 2" panose="05020102010507070707" pitchFamily="18" charset="2"/>
              <a:buChar char=""/>
            </a:pPr>
            <a:endParaRPr lang="en-US" altLang="en-US" sz="2300" dirty="0">
              <a:latin typeface="Georgia" panose="02040502050405020303" pitchFamily="18" charset="0"/>
            </a:endParaRPr>
          </a:p>
          <a:p>
            <a:pPr lvl="1" eaLnBrk="1" hangingPunct="1">
              <a:spcBef>
                <a:spcPct val="20000"/>
              </a:spcBef>
              <a:buClr>
                <a:schemeClr val="accent1"/>
              </a:buClr>
              <a:buSzPct val="85000"/>
              <a:buFont typeface="Wingdings 2" panose="05020102010507070707" pitchFamily="18" charset="2"/>
              <a:buChar char=""/>
            </a:pPr>
            <a:endParaRPr lang="en-US" altLang="en-US" sz="2300" dirty="0">
              <a:latin typeface="Georgia" panose="02040502050405020303" pitchFamily="18" charset="0"/>
            </a:endParaRPr>
          </a:p>
          <a:p>
            <a:pPr eaLnBrk="1" hangingPunct="1">
              <a:spcBef>
                <a:spcPct val="20000"/>
              </a:spcBef>
              <a:buClr>
                <a:schemeClr val="accent1"/>
              </a:buClr>
              <a:buSzPct val="85000"/>
              <a:buFont typeface="Wingdings 2" panose="05020102010507070707" pitchFamily="18" charset="2"/>
              <a:buChar char=""/>
            </a:pPr>
            <a:endParaRPr lang="en-US" altLang="en-US" dirty="0">
              <a:latin typeface="Georgia" panose="02040502050405020303" pitchFamily="18" charset="0"/>
            </a:endParaRPr>
          </a:p>
          <a:p>
            <a:pPr eaLnBrk="1" hangingPunct="1">
              <a:spcBef>
                <a:spcPct val="20000"/>
              </a:spcBef>
              <a:buClr>
                <a:schemeClr val="accent1"/>
              </a:buClr>
              <a:buSzPct val="85000"/>
              <a:buFont typeface="Wingdings 2" panose="05020102010507070707" pitchFamily="18"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5B5E1D5B-D093-A02C-D78E-EEBAF6DA4982}"/>
              </a:ext>
            </a:extLst>
          </p:cNvPr>
          <p:cNvSpPr>
            <a:spLocks noGrp="1"/>
          </p:cNvSpPr>
          <p:nvPr>
            <p:ph type="title"/>
          </p:nvPr>
        </p:nvSpPr>
        <p:spPr>
          <a:xfrm>
            <a:off x="1752600" y="228601"/>
            <a:ext cx="8686800" cy="758825"/>
          </a:xfrm>
        </p:spPr>
        <p:txBody>
          <a:bodyPr/>
          <a:lstStyle/>
          <a:p>
            <a:pPr eaLnBrk="1" hangingPunct="1"/>
            <a:r>
              <a:rPr lang="en-US" altLang="en-US">
                <a:solidFill>
                  <a:srgbClr val="7B9899"/>
                </a:solidFill>
                <a:ea typeface="ＭＳ Ｐゴシック" panose="020B0600070205080204" pitchFamily="34" charset="-128"/>
              </a:rPr>
              <a:t>Learning agents(Taxi driver)</a:t>
            </a:r>
          </a:p>
        </p:txBody>
      </p:sp>
      <p:sp>
        <p:nvSpPr>
          <p:cNvPr id="58371" name="Content Placeholder 2">
            <a:extLst>
              <a:ext uri="{FF2B5EF4-FFF2-40B4-BE49-F238E27FC236}">
                <a16:creationId xmlns:a16="http://schemas.microsoft.com/office/drawing/2014/main" id="{422E78F4-35FC-4BE2-B29A-68AD4CEC943D}"/>
              </a:ext>
            </a:extLst>
          </p:cNvPr>
          <p:cNvSpPr>
            <a:spLocks noGrp="1"/>
          </p:cNvSpPr>
          <p:nvPr>
            <p:ph sz="quarter" idx="1"/>
          </p:nvPr>
        </p:nvSpPr>
        <p:spPr>
          <a:xfrm>
            <a:off x="560438" y="1527176"/>
            <a:ext cx="10793361" cy="4797425"/>
          </a:xfrm>
        </p:spPr>
        <p:txBody>
          <a:bodyPr/>
          <a:lstStyle/>
          <a:p>
            <a:pPr lvl="1" eaLnBrk="1" hangingPunct="1"/>
            <a:r>
              <a:rPr lang="en-US" altLang="en-US" dirty="0">
                <a:ea typeface="ＭＳ Ｐゴシック" panose="020B0600070205080204" pitchFamily="34" charset="-128"/>
              </a:rPr>
              <a:t>Performance element</a:t>
            </a:r>
          </a:p>
          <a:p>
            <a:pPr lvl="2" eaLnBrk="1" hangingPunct="1"/>
            <a:r>
              <a:rPr lang="en-US" altLang="en-US" dirty="0">
                <a:ea typeface="ＭＳ Ｐゴシック" panose="020B0600070205080204" pitchFamily="34" charset="-128"/>
              </a:rPr>
              <a:t>How it currently drives</a:t>
            </a:r>
          </a:p>
          <a:p>
            <a:pPr lvl="1" eaLnBrk="1" hangingPunct="1"/>
            <a:r>
              <a:rPr lang="en-US" altLang="en-US" dirty="0">
                <a:ea typeface="ＭＳ Ｐゴシック" panose="020B0600070205080204" pitchFamily="34" charset="-128"/>
              </a:rPr>
              <a:t>Taxi driver Makes quick left turn across 3 lanes</a:t>
            </a:r>
          </a:p>
          <a:p>
            <a:pPr lvl="2" eaLnBrk="1" hangingPunct="1"/>
            <a:r>
              <a:rPr lang="en-US" altLang="en-US" dirty="0">
                <a:ea typeface="ＭＳ Ｐゴシック" panose="020B0600070205080204" pitchFamily="34" charset="-128"/>
              </a:rPr>
              <a:t>Critics observe shocking language by passenger and other drivers and informs bad action</a:t>
            </a:r>
          </a:p>
          <a:p>
            <a:pPr lvl="2" eaLnBrk="1" hangingPunct="1"/>
            <a:r>
              <a:rPr lang="en-US" altLang="en-US" dirty="0">
                <a:ea typeface="ＭＳ Ｐゴシック" panose="020B0600070205080204" pitchFamily="34" charset="-128"/>
              </a:rPr>
              <a:t>Learning element tries to modify performance elements for future</a:t>
            </a:r>
          </a:p>
          <a:p>
            <a:pPr lvl="2" eaLnBrk="1" hangingPunct="1"/>
            <a:r>
              <a:rPr lang="en-US" altLang="en-US" dirty="0">
                <a:ea typeface="ＭＳ Ｐゴシック" panose="020B0600070205080204" pitchFamily="34" charset="-128"/>
              </a:rPr>
              <a:t>Problem generator suggests experiment out something called Brakes on different Road conditions</a:t>
            </a:r>
          </a:p>
          <a:p>
            <a:pPr lvl="1" eaLnBrk="1" hangingPunct="1"/>
            <a:r>
              <a:rPr lang="en-US" altLang="en-US" dirty="0">
                <a:ea typeface="ＭＳ Ｐゴシック" panose="020B0600070205080204" pitchFamily="34" charset="-128"/>
              </a:rPr>
              <a:t> Exploration vs. Exploitation</a:t>
            </a:r>
          </a:p>
          <a:p>
            <a:pPr lvl="2" eaLnBrk="1" hangingPunct="1"/>
            <a:r>
              <a:rPr lang="en-US" altLang="en-US" dirty="0">
                <a:ea typeface="ＭＳ Ｐゴシック" panose="020B0600070205080204" pitchFamily="34" charset="-128"/>
              </a:rPr>
              <a:t>Learning experience can be costly in the short run</a:t>
            </a:r>
          </a:p>
          <a:p>
            <a:pPr lvl="2" eaLnBrk="1" hangingPunct="1"/>
            <a:r>
              <a:rPr lang="en-US" altLang="en-US" dirty="0">
                <a:ea typeface="ＭＳ Ｐゴシック" panose="020B0600070205080204" pitchFamily="34" charset="-128"/>
              </a:rPr>
              <a:t>shocking language from other drivers</a:t>
            </a:r>
          </a:p>
          <a:p>
            <a:pPr lvl="2" eaLnBrk="1" hangingPunct="1"/>
            <a:r>
              <a:rPr lang="en-US" altLang="en-US" dirty="0">
                <a:ea typeface="ＭＳ Ｐゴシック" panose="020B0600070205080204" pitchFamily="34" charset="-128"/>
              </a:rPr>
              <a:t>Less tip</a:t>
            </a:r>
          </a:p>
          <a:p>
            <a:pPr lvl="2" eaLnBrk="1" hangingPunct="1"/>
            <a:r>
              <a:rPr lang="en-US" altLang="en-US" dirty="0">
                <a:ea typeface="ＭＳ Ｐゴシック" panose="020B0600070205080204" pitchFamily="34" charset="-128"/>
              </a:rPr>
              <a:t>Fewer passengers</a:t>
            </a:r>
          </a:p>
          <a:p>
            <a:pPr lvl="1" eaLnBrk="1" hangingPunct="1"/>
            <a:endParaRPr lang="en-US" altLang="en-US" dirty="0">
              <a:ea typeface="ＭＳ Ｐゴシック" panose="020B0600070205080204" pitchFamily="34" charset="-128"/>
            </a:endParaRPr>
          </a:p>
          <a:p>
            <a:pPr lvl="2" eaLnBrk="1" hangingPunct="1"/>
            <a:endParaRPr lang="en-US" altLang="en-US" dirty="0">
              <a:ea typeface="ＭＳ Ｐゴシック" panose="020B0600070205080204" pitchFamily="34" charset="-128"/>
            </a:endParaRPr>
          </a:p>
        </p:txBody>
      </p:sp>
      <p:sp>
        <p:nvSpPr>
          <p:cNvPr id="58372" name="Footer Placeholder 3">
            <a:extLst>
              <a:ext uri="{FF2B5EF4-FFF2-40B4-BE49-F238E27FC236}">
                <a16:creationId xmlns:a16="http://schemas.microsoft.com/office/drawing/2014/main" id="{4B180EFD-6C68-7C0F-9F03-627915631A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58373" name="Slide Number Placeholder 4">
            <a:extLst>
              <a:ext uri="{FF2B5EF4-FFF2-40B4-BE49-F238E27FC236}">
                <a16:creationId xmlns:a16="http://schemas.microsoft.com/office/drawing/2014/main" id="{BA75BFE5-78A8-6991-E8C5-2B9E1CEE89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13C08D1-D650-4D54-B140-FE93BD7F4FF9}" type="slidenum">
              <a:rPr lang="en-US" altLang="en-US" sz="1600">
                <a:solidFill>
                  <a:srgbClr val="7B9899"/>
                </a:solidFill>
              </a:rPr>
              <a:pPr eaLnBrk="1" hangingPunct="1"/>
              <a:t>37</a:t>
            </a:fld>
            <a:endParaRPr lang="en-US" altLang="en-US" sz="1600">
              <a:solidFill>
                <a:srgbClr val="7B98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3F45-F4B4-D530-EBD1-0890845FEFDF}"/>
              </a:ext>
            </a:extLst>
          </p:cNvPr>
          <p:cNvSpPr>
            <a:spLocks noGrp="1"/>
          </p:cNvSpPr>
          <p:nvPr>
            <p:ph type="title"/>
          </p:nvPr>
        </p:nvSpPr>
        <p:spPr/>
        <p:txBody>
          <a:bodyPr/>
          <a:lstStyle/>
          <a:p>
            <a:r>
              <a:rPr lang="en-US" altLang="en-US">
                <a:solidFill>
                  <a:srgbClr val="7B9899"/>
                </a:solidFill>
                <a:ea typeface="ＭＳ Ｐゴシック" panose="020B0600070205080204" pitchFamily="34" charset="-128"/>
              </a:rPr>
              <a:t>Summary</a:t>
            </a:r>
          </a:p>
        </p:txBody>
      </p:sp>
      <p:sp>
        <p:nvSpPr>
          <p:cNvPr id="62467" name="Content Placeholder 2">
            <a:extLst>
              <a:ext uri="{FF2B5EF4-FFF2-40B4-BE49-F238E27FC236}">
                <a16:creationId xmlns:a16="http://schemas.microsoft.com/office/drawing/2014/main" id="{2CF85831-ED81-1184-BA78-650E002FDA02}"/>
              </a:ext>
            </a:extLst>
          </p:cNvPr>
          <p:cNvSpPr>
            <a:spLocks noGrp="1"/>
          </p:cNvSpPr>
          <p:nvPr>
            <p:ph sz="quarter" idx="1"/>
          </p:nvPr>
        </p:nvSpPr>
        <p:spPr>
          <a:xfrm>
            <a:off x="1825625" y="1527175"/>
            <a:ext cx="8504238" cy="4572000"/>
          </a:xfrm>
        </p:spPr>
        <p:txBody>
          <a:bodyPr/>
          <a:lstStyle/>
          <a:p>
            <a:r>
              <a:rPr lang="en-US" altLang="en-US" sz="2400">
                <a:ea typeface="ＭＳ Ｐゴシック" panose="020B0600070205080204" pitchFamily="34" charset="-128"/>
              </a:rPr>
              <a:t>Agents can be described by their PEAS.</a:t>
            </a:r>
          </a:p>
          <a:p>
            <a:r>
              <a:rPr lang="en-US" altLang="en-US" sz="2400">
                <a:ea typeface="ＭＳ Ｐゴシック" panose="020B0600070205080204" pitchFamily="34" charset="-128"/>
              </a:rPr>
              <a:t>Environments can be described by several key properties: 64 Environment Types.</a:t>
            </a:r>
          </a:p>
          <a:p>
            <a:r>
              <a:rPr lang="en-US" altLang="en-US" sz="2400">
                <a:ea typeface="ＭＳ Ｐゴシック" panose="020B0600070205080204" pitchFamily="34" charset="-128"/>
              </a:rPr>
              <a:t>A rational agent maximizes the performance measure for their PEAS.</a:t>
            </a:r>
          </a:p>
          <a:p>
            <a:r>
              <a:rPr lang="en-US" altLang="en-US" sz="2400">
                <a:ea typeface="ＭＳ Ｐゴシック" panose="020B0600070205080204" pitchFamily="34" charset="-128"/>
              </a:rPr>
              <a:t>The performance measure depends on the </a:t>
            </a:r>
            <a:r>
              <a:rPr lang="en-US" altLang="en-US" sz="2400" b="1">
                <a:ea typeface="ＭＳ Ｐゴシック" panose="020B0600070205080204" pitchFamily="34" charset="-128"/>
              </a:rPr>
              <a:t>agent function</a:t>
            </a:r>
            <a:r>
              <a:rPr lang="en-US" altLang="en-US" sz="2400">
                <a:ea typeface="ＭＳ Ｐゴシック" panose="020B0600070205080204" pitchFamily="34" charset="-128"/>
              </a:rPr>
              <a:t>.</a:t>
            </a:r>
          </a:p>
          <a:p>
            <a:r>
              <a:rPr lang="en-US" altLang="en-US" sz="2400">
                <a:ea typeface="ＭＳ Ｐゴシック" panose="020B0600070205080204" pitchFamily="34" charset="-128"/>
              </a:rPr>
              <a:t>The </a:t>
            </a:r>
            <a:r>
              <a:rPr lang="en-US" altLang="en-US" sz="2400" b="1">
                <a:ea typeface="ＭＳ Ｐゴシック" panose="020B0600070205080204" pitchFamily="34" charset="-128"/>
              </a:rPr>
              <a:t>agent program implements </a:t>
            </a:r>
            <a:r>
              <a:rPr lang="en-US" altLang="en-US" sz="2400">
                <a:ea typeface="ＭＳ Ｐゴシック" panose="020B0600070205080204" pitchFamily="34" charset="-128"/>
              </a:rPr>
              <a:t>the agent function.</a:t>
            </a:r>
          </a:p>
          <a:p>
            <a:r>
              <a:rPr lang="en-US" altLang="en-US" sz="2400">
                <a:ea typeface="ＭＳ Ｐゴシック" panose="020B0600070205080204" pitchFamily="34" charset="-128"/>
              </a:rPr>
              <a:t>3 main </a:t>
            </a:r>
            <a:r>
              <a:rPr lang="en-US" altLang="en-US" sz="2400" b="1">
                <a:ea typeface="ＭＳ Ｐゴシック" panose="020B0600070205080204" pitchFamily="34" charset="-128"/>
              </a:rPr>
              <a:t>architectures</a:t>
            </a:r>
            <a:r>
              <a:rPr lang="en-US" altLang="en-US" sz="2400">
                <a:ea typeface="ＭＳ Ｐゴシック" panose="020B0600070205080204" pitchFamily="34" charset="-128"/>
              </a:rPr>
              <a:t> for agent programs.</a:t>
            </a:r>
          </a:p>
          <a:p>
            <a:r>
              <a:rPr lang="en-US" altLang="en-US" sz="2400">
                <a:ea typeface="ＭＳ Ｐゴシック" panose="020B0600070205080204" pitchFamily="34" charset="-128"/>
              </a:rPr>
              <a:t> In this course we will look at some of the common and useful combinations of environment/agent architecture.</a:t>
            </a:r>
          </a:p>
        </p:txBody>
      </p:sp>
      <p:sp>
        <p:nvSpPr>
          <p:cNvPr id="62468" name="Footer Placeholder 3">
            <a:extLst>
              <a:ext uri="{FF2B5EF4-FFF2-40B4-BE49-F238E27FC236}">
                <a16:creationId xmlns:a16="http://schemas.microsoft.com/office/drawing/2014/main" id="{710BE15B-F559-A29D-CB83-1E9D36F8618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Artificial Intelligence a modern approach</a:t>
            </a:r>
          </a:p>
        </p:txBody>
      </p:sp>
      <p:sp>
        <p:nvSpPr>
          <p:cNvPr id="62469" name="Slide Number Placeholder 4">
            <a:extLst>
              <a:ext uri="{FF2B5EF4-FFF2-40B4-BE49-F238E27FC236}">
                <a16:creationId xmlns:a16="http://schemas.microsoft.com/office/drawing/2014/main" id="{579FBD5A-C936-22C4-0811-73626DCE4E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8C9DC14-BD4F-44B1-B7E9-B30EAA258BBC}" type="slidenum">
              <a:rPr lang="en-US" altLang="en-US" sz="1600">
                <a:solidFill>
                  <a:srgbClr val="7B9899"/>
                </a:solidFill>
              </a:rPr>
              <a:pPr eaLnBrk="1" hangingPunct="1"/>
              <a:t>38</a:t>
            </a:fld>
            <a:endParaRPr lang="en-US" altLang="en-US" sz="1600">
              <a:solidFill>
                <a:srgbClr val="7B98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410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66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658B7-78E9-F6F7-9679-4F9F896C09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0" i="0" kern="1200">
                <a:solidFill>
                  <a:srgbClr val="FFFFFF"/>
                </a:solidFill>
                <a:effectLst/>
                <a:latin typeface="+mj-lt"/>
                <a:ea typeface="+mj-ea"/>
                <a:cs typeface="+mj-cs"/>
              </a:rPr>
              <a:t>Application of AI</a:t>
            </a:r>
            <a:endParaRPr lang="en-US" sz="2600" kern="1200">
              <a:solidFill>
                <a:srgbClr val="FFFFFF"/>
              </a:solidFill>
              <a:latin typeface="+mj-lt"/>
              <a:ea typeface="+mj-ea"/>
              <a:cs typeface="+mj-cs"/>
            </a:endParaRPr>
          </a:p>
        </p:txBody>
      </p:sp>
      <p:pic>
        <p:nvPicPr>
          <p:cNvPr id="4098" name="Picture 2" descr="Application of AI">
            <a:extLst>
              <a:ext uri="{FF2B5EF4-FFF2-40B4-BE49-F238E27FC236}">
                <a16:creationId xmlns:a16="http://schemas.microsoft.com/office/drawing/2014/main" id="{8D797CA0-F212-E331-EC4F-15464A2953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49750" y="250886"/>
            <a:ext cx="7737681" cy="633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73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data and data&#10;&#10;Description automatically generated">
            <a:extLst>
              <a:ext uri="{FF2B5EF4-FFF2-40B4-BE49-F238E27FC236}">
                <a16:creationId xmlns:a16="http://schemas.microsoft.com/office/drawing/2014/main" id="{BCE0DEEE-46A1-A89D-D5E0-FACA9DC6C0AB}"/>
              </a:ext>
            </a:extLst>
          </p:cNvPr>
          <p:cNvPicPr>
            <a:picLocks noChangeAspect="1"/>
          </p:cNvPicPr>
          <p:nvPr/>
        </p:nvPicPr>
        <p:blipFill rotWithShape="1">
          <a:blip r:embed="rId2"/>
          <a:srcRect b="14122"/>
          <a:stretch/>
        </p:blipFill>
        <p:spPr>
          <a:xfrm>
            <a:off x="20" y="1"/>
            <a:ext cx="12191980" cy="6857999"/>
          </a:xfrm>
          <a:prstGeom prst="rect">
            <a:avLst/>
          </a:prstGeom>
        </p:spPr>
      </p:pic>
      <p:sp>
        <p:nvSpPr>
          <p:cNvPr id="2" name="Title 1">
            <a:extLst>
              <a:ext uri="{FF2B5EF4-FFF2-40B4-BE49-F238E27FC236}">
                <a16:creationId xmlns:a16="http://schemas.microsoft.com/office/drawing/2014/main" id="{127A7A0A-41C3-8327-E45B-BAD408E7FFD9}"/>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a:solidFill>
                  <a:srgbClr val="FFFFFF"/>
                </a:solidFill>
              </a:rPr>
              <a:t>What Changed?</a:t>
            </a:r>
          </a:p>
        </p:txBody>
      </p:sp>
    </p:spTree>
    <p:extLst>
      <p:ext uri="{BB962C8B-B14F-4D97-AF65-F5344CB8AC3E}">
        <p14:creationId xmlns:p14="http://schemas.microsoft.com/office/powerpoint/2010/main" val="207370674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DC47-89CA-B417-5BC3-60F8A2E5C4CE}"/>
              </a:ext>
            </a:extLst>
          </p:cNvPr>
          <p:cNvSpPr>
            <a:spLocks noGrp="1"/>
          </p:cNvSpPr>
          <p:nvPr>
            <p:ph type="title"/>
          </p:nvPr>
        </p:nvSpPr>
        <p:spPr>
          <a:xfrm>
            <a:off x="148803" y="88491"/>
            <a:ext cx="3341650" cy="1325563"/>
          </a:xfrm>
        </p:spPr>
        <p:txBody>
          <a:bodyPr/>
          <a:lstStyle/>
          <a:p>
            <a:pPr algn="ctr"/>
            <a:r>
              <a:rPr lang="en-IN" b="1" dirty="0"/>
              <a:t>Introduction</a:t>
            </a:r>
            <a:endParaRPr lang="en-US" b="1" dirty="0"/>
          </a:p>
        </p:txBody>
      </p:sp>
      <p:pic>
        <p:nvPicPr>
          <p:cNvPr id="5" name="Picture 4">
            <a:extLst>
              <a:ext uri="{FF2B5EF4-FFF2-40B4-BE49-F238E27FC236}">
                <a16:creationId xmlns:a16="http://schemas.microsoft.com/office/drawing/2014/main" id="{844BCF10-13EC-A2B1-20EB-41EF76D6FB47}"/>
              </a:ext>
            </a:extLst>
          </p:cNvPr>
          <p:cNvPicPr>
            <a:picLocks noChangeAspect="1"/>
          </p:cNvPicPr>
          <p:nvPr/>
        </p:nvPicPr>
        <p:blipFill>
          <a:blip r:embed="rId2"/>
          <a:stretch>
            <a:fillRect/>
          </a:stretch>
        </p:blipFill>
        <p:spPr>
          <a:xfrm>
            <a:off x="1955794" y="1325563"/>
            <a:ext cx="8044438" cy="4869003"/>
          </a:xfrm>
          <a:prstGeom prst="rect">
            <a:avLst/>
          </a:prstGeom>
        </p:spPr>
      </p:pic>
      <p:sp>
        <p:nvSpPr>
          <p:cNvPr id="7" name="TextBox 6">
            <a:extLst>
              <a:ext uri="{FF2B5EF4-FFF2-40B4-BE49-F238E27FC236}">
                <a16:creationId xmlns:a16="http://schemas.microsoft.com/office/drawing/2014/main" id="{859B1E34-9F68-029D-E61B-978351F0A35E}"/>
              </a:ext>
            </a:extLst>
          </p:cNvPr>
          <p:cNvSpPr txBox="1"/>
          <p:nvPr/>
        </p:nvSpPr>
        <p:spPr>
          <a:xfrm>
            <a:off x="4109884" y="700593"/>
            <a:ext cx="5604387" cy="523220"/>
          </a:xfrm>
          <a:prstGeom prst="rect">
            <a:avLst/>
          </a:prstGeom>
          <a:noFill/>
        </p:spPr>
        <p:txBody>
          <a:bodyPr wrap="square">
            <a:spAutoFit/>
          </a:bodyPr>
          <a:lstStyle/>
          <a:p>
            <a:r>
              <a:rPr lang="en-US" sz="2800" b="1" dirty="0"/>
              <a:t>Thought processes and reasoning</a:t>
            </a:r>
          </a:p>
        </p:txBody>
      </p:sp>
      <p:sp>
        <p:nvSpPr>
          <p:cNvPr id="9" name="TextBox 8">
            <a:extLst>
              <a:ext uri="{FF2B5EF4-FFF2-40B4-BE49-F238E27FC236}">
                <a16:creationId xmlns:a16="http://schemas.microsoft.com/office/drawing/2014/main" id="{0EB70DEC-185F-C75E-EA89-3ED1204F9B27}"/>
              </a:ext>
            </a:extLst>
          </p:cNvPr>
          <p:cNvSpPr txBox="1"/>
          <p:nvPr/>
        </p:nvSpPr>
        <p:spPr>
          <a:xfrm>
            <a:off x="5363496" y="6280911"/>
            <a:ext cx="2187677" cy="523220"/>
          </a:xfrm>
          <a:prstGeom prst="rect">
            <a:avLst/>
          </a:prstGeom>
          <a:noFill/>
        </p:spPr>
        <p:txBody>
          <a:bodyPr wrap="square">
            <a:spAutoFit/>
          </a:bodyPr>
          <a:lstStyle/>
          <a:p>
            <a:r>
              <a:rPr lang="en-US" sz="2800" b="1" dirty="0"/>
              <a:t>Behavior</a:t>
            </a:r>
          </a:p>
        </p:txBody>
      </p:sp>
      <p:sp>
        <p:nvSpPr>
          <p:cNvPr id="11" name="TextBox 10">
            <a:extLst>
              <a:ext uri="{FF2B5EF4-FFF2-40B4-BE49-F238E27FC236}">
                <a16:creationId xmlns:a16="http://schemas.microsoft.com/office/drawing/2014/main" id="{C8125EE6-071E-D23D-4B5C-1EA26E64FD5D}"/>
              </a:ext>
            </a:extLst>
          </p:cNvPr>
          <p:cNvSpPr txBox="1"/>
          <p:nvPr/>
        </p:nvSpPr>
        <p:spPr>
          <a:xfrm>
            <a:off x="1236121" y="2410153"/>
            <a:ext cx="615553" cy="2699821"/>
          </a:xfrm>
          <a:prstGeom prst="rect">
            <a:avLst/>
          </a:prstGeom>
          <a:noFill/>
        </p:spPr>
        <p:txBody>
          <a:bodyPr vert="vert270" wrap="square">
            <a:spAutoFit/>
          </a:bodyPr>
          <a:lstStyle/>
          <a:p>
            <a:pPr algn="ctr"/>
            <a:r>
              <a:rPr lang="en-GB" sz="2800" b="1" dirty="0"/>
              <a:t>Humans Like</a:t>
            </a:r>
            <a:endParaRPr lang="en-US" sz="2800" b="1" dirty="0"/>
          </a:p>
        </p:txBody>
      </p:sp>
      <p:sp>
        <p:nvSpPr>
          <p:cNvPr id="13" name="TextBox 12">
            <a:extLst>
              <a:ext uri="{FF2B5EF4-FFF2-40B4-BE49-F238E27FC236}">
                <a16:creationId xmlns:a16="http://schemas.microsoft.com/office/drawing/2014/main" id="{33DE4A11-2638-01BD-DF91-39D8A9C8A09A}"/>
              </a:ext>
            </a:extLst>
          </p:cNvPr>
          <p:cNvSpPr txBox="1"/>
          <p:nvPr/>
        </p:nvSpPr>
        <p:spPr>
          <a:xfrm>
            <a:off x="10236206" y="2871019"/>
            <a:ext cx="615553" cy="1924787"/>
          </a:xfrm>
          <a:prstGeom prst="rect">
            <a:avLst/>
          </a:prstGeom>
          <a:noFill/>
        </p:spPr>
        <p:txBody>
          <a:bodyPr vert="vert270" wrap="square">
            <a:spAutoFit/>
          </a:bodyPr>
          <a:lstStyle/>
          <a:p>
            <a:pPr algn="ctr"/>
            <a:r>
              <a:rPr lang="en-GB" sz="2800" b="1" dirty="0"/>
              <a:t>Rationality</a:t>
            </a:r>
            <a:endParaRPr lang="en-US" sz="2800" b="1" dirty="0"/>
          </a:p>
        </p:txBody>
      </p:sp>
    </p:spTree>
    <p:extLst>
      <p:ext uri="{BB962C8B-B14F-4D97-AF65-F5344CB8AC3E}">
        <p14:creationId xmlns:p14="http://schemas.microsoft.com/office/powerpoint/2010/main" val="195934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05A0B-F774-D2AE-9837-776DF4BEF938}"/>
              </a:ext>
            </a:extLst>
          </p:cNvPr>
          <p:cNvSpPr>
            <a:spLocks noGrp="1"/>
          </p:cNvSpPr>
          <p:nvPr>
            <p:ph type="title"/>
          </p:nvPr>
        </p:nvSpPr>
        <p:spPr>
          <a:xfrm>
            <a:off x="345586" y="360107"/>
            <a:ext cx="6105832" cy="1639529"/>
          </a:xfrm>
        </p:spPr>
        <p:txBody>
          <a:bodyPr anchor="t">
            <a:normAutofit/>
          </a:bodyPr>
          <a:lstStyle/>
          <a:p>
            <a:r>
              <a:rPr lang="en-GB" sz="4000" b="1" dirty="0"/>
              <a:t>Thinking humanly: The cognitive </a:t>
            </a:r>
            <a:r>
              <a:rPr lang="en-GB" sz="4000" b="1" dirty="0" err="1"/>
              <a:t>modeling</a:t>
            </a:r>
            <a:r>
              <a:rPr lang="en-GB" sz="4000" b="1" dirty="0"/>
              <a:t> approach</a:t>
            </a:r>
            <a:endParaRPr lang="en-US" sz="4000" b="1" dirty="0"/>
          </a:p>
        </p:txBody>
      </p:sp>
      <p:pic>
        <p:nvPicPr>
          <p:cNvPr id="1026" name="Picture 2" descr="Acting Humanly and Thinking Humanly in Artificial Intelligence - YouTube">
            <a:extLst>
              <a:ext uri="{FF2B5EF4-FFF2-40B4-BE49-F238E27FC236}">
                <a16:creationId xmlns:a16="http://schemas.microsoft.com/office/drawing/2014/main" id="{BB5FB999-49BE-28D2-3782-74CEB07966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45" b="-2"/>
          <a:stretch/>
        </p:blipFill>
        <p:spPr bwMode="auto">
          <a:xfrm>
            <a:off x="0" y="2819401"/>
            <a:ext cx="6939423" cy="4038600"/>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4E7EA0D-BAB4-B8BE-0735-0D5FAD247464}"/>
              </a:ext>
            </a:extLst>
          </p:cNvPr>
          <p:cNvSpPr>
            <a:spLocks noGrp="1"/>
          </p:cNvSpPr>
          <p:nvPr>
            <p:ph idx="1"/>
          </p:nvPr>
        </p:nvSpPr>
        <p:spPr>
          <a:xfrm>
            <a:off x="6361472" y="680391"/>
            <a:ext cx="5524272" cy="5917054"/>
          </a:xfrm>
        </p:spPr>
        <p:txBody>
          <a:bodyPr anchor="t">
            <a:normAutofit/>
          </a:bodyPr>
          <a:lstStyle/>
          <a:p>
            <a:r>
              <a:rPr lang="en-GB" sz="2000" b="0" i="0" u="none" strike="noStrike" baseline="0" dirty="0">
                <a:latin typeface="Times-Roman"/>
              </a:rPr>
              <a:t>Where researchers aim to understand and replicate human thought processes. </a:t>
            </a:r>
          </a:p>
          <a:p>
            <a:r>
              <a:rPr lang="en-GB" sz="2000" b="0" i="0" u="none" strike="noStrike" baseline="0" dirty="0">
                <a:latin typeface="Times-Roman"/>
              </a:rPr>
              <a:t>Cognitive architectures and models inspired by psychology and neuroscience are used to create AI systems that simulate human-like mental processes.</a:t>
            </a:r>
          </a:p>
          <a:p>
            <a:r>
              <a:rPr lang="en-GB" sz="2000" b="0" i="0" u="none" strike="noStrike" baseline="0" dirty="0">
                <a:latin typeface="Times-Roman"/>
              </a:rPr>
              <a:t>Cognitive </a:t>
            </a:r>
            <a:r>
              <a:rPr lang="en-GB" sz="2000" b="0" i="0" u="none" strike="noStrike" baseline="0" dirty="0" err="1">
                <a:latin typeface="Times-Roman"/>
              </a:rPr>
              <a:t>modeling</a:t>
            </a:r>
            <a:r>
              <a:rPr lang="en-GB" sz="2000" b="0" i="0" u="none" strike="noStrike" baseline="0" dirty="0">
                <a:latin typeface="Times-Roman"/>
              </a:rPr>
              <a:t> typically involves the following steps:</a:t>
            </a:r>
          </a:p>
          <a:p>
            <a:pPr lvl="1"/>
            <a:r>
              <a:rPr lang="en-GB" sz="2000" i="0" u="none" strike="noStrike" baseline="0" dirty="0">
                <a:latin typeface="Times-Roman"/>
              </a:rPr>
              <a:t>Task Analysis</a:t>
            </a:r>
          </a:p>
          <a:p>
            <a:pPr lvl="1"/>
            <a:r>
              <a:rPr lang="en-GB" sz="2000" i="0" u="none" strike="noStrike" baseline="0" dirty="0">
                <a:latin typeface="Times-Roman"/>
              </a:rPr>
              <a:t>Develop a representation of the knowledge and information involved in the task.</a:t>
            </a:r>
          </a:p>
          <a:p>
            <a:pPr lvl="1"/>
            <a:r>
              <a:rPr lang="en-GB" sz="2000" i="0" u="none" strike="noStrike" baseline="0" dirty="0">
                <a:latin typeface="Times-Roman"/>
              </a:rPr>
              <a:t>Design algorithms or mechanisms that simulate the inferential processes humans use to derive conclusions from available information.</a:t>
            </a:r>
          </a:p>
          <a:p>
            <a:pPr lvl="1"/>
            <a:r>
              <a:rPr lang="en-GB" sz="2000" i="0" u="none" strike="noStrike" baseline="0" dirty="0">
                <a:latin typeface="Times-Roman"/>
              </a:rPr>
              <a:t>Execution and Evaluation</a:t>
            </a:r>
          </a:p>
          <a:p>
            <a:pPr lvl="1"/>
            <a:r>
              <a:rPr lang="en-GB" sz="2000" i="0" u="none" strike="noStrike" baseline="0" dirty="0">
                <a:latin typeface="Times-Roman"/>
              </a:rPr>
              <a:t>Learning</a:t>
            </a:r>
          </a:p>
        </p:txBody>
      </p:sp>
    </p:spTree>
    <p:extLst>
      <p:ext uri="{BB962C8B-B14F-4D97-AF65-F5344CB8AC3E}">
        <p14:creationId xmlns:p14="http://schemas.microsoft.com/office/powerpoint/2010/main" val="109550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BF1F8-A11F-869D-48BF-BEFBD45FC3EF}"/>
              </a:ext>
            </a:extLst>
          </p:cNvPr>
          <p:cNvSpPr>
            <a:spLocks noGrp="1"/>
          </p:cNvSpPr>
          <p:nvPr>
            <p:ph type="title"/>
          </p:nvPr>
        </p:nvSpPr>
        <p:spPr>
          <a:xfrm>
            <a:off x="2949677" y="601744"/>
            <a:ext cx="8917858" cy="1338696"/>
          </a:xfrm>
        </p:spPr>
        <p:txBody>
          <a:bodyPr>
            <a:normAutofit/>
          </a:bodyPr>
          <a:lstStyle/>
          <a:p>
            <a:r>
              <a:rPr lang="en-GB" b="1" dirty="0"/>
              <a:t>Thinking rationally: The “laws of thought” approach</a:t>
            </a:r>
            <a:endParaRPr lang="en-US" b="1" dirty="0"/>
          </a:p>
        </p:txBody>
      </p:sp>
      <p:pic>
        <p:nvPicPr>
          <p:cNvPr id="5" name="Picture 4" descr="Question mark on green pastel background">
            <a:extLst>
              <a:ext uri="{FF2B5EF4-FFF2-40B4-BE49-F238E27FC236}">
                <a16:creationId xmlns:a16="http://schemas.microsoft.com/office/drawing/2014/main" id="{D7C78402-2FF5-6C72-1C5B-7FC1F02C3A8C}"/>
              </a:ext>
            </a:extLst>
          </p:cNvPr>
          <p:cNvPicPr>
            <a:picLocks noChangeAspect="1"/>
          </p:cNvPicPr>
          <p:nvPr/>
        </p:nvPicPr>
        <p:blipFill rotWithShape="1">
          <a:blip r:embed="rId2"/>
          <a:srcRect l="49465" r="9473"/>
          <a:stretch/>
        </p:blipFill>
        <p:spPr>
          <a:xfrm>
            <a:off x="20" y="10"/>
            <a:ext cx="2861167"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9C526A7D-5794-0C14-FFFE-582D93B19EE9}"/>
              </a:ext>
            </a:extLst>
          </p:cNvPr>
          <p:cNvSpPr>
            <a:spLocks noGrp="1"/>
          </p:cNvSpPr>
          <p:nvPr>
            <p:ph idx="1"/>
          </p:nvPr>
        </p:nvSpPr>
        <p:spPr>
          <a:xfrm>
            <a:off x="2949677" y="2201958"/>
            <a:ext cx="8750709" cy="4189010"/>
          </a:xfrm>
        </p:spPr>
        <p:txBody>
          <a:bodyPr anchor="t">
            <a:normAutofit/>
          </a:bodyPr>
          <a:lstStyle/>
          <a:p>
            <a:r>
              <a:rPr lang="en-GB" sz="1700" b="0" i="0" u="none" strike="noStrike" baseline="0" dirty="0">
                <a:latin typeface="Times-Roman"/>
              </a:rPr>
              <a:t>What</a:t>
            </a:r>
            <a:r>
              <a:rPr lang="en-GB" sz="1700" b="0" i="0" u="none" strike="noStrike" dirty="0">
                <a:latin typeface="Times-Roman"/>
              </a:rPr>
              <a:t> are the correct arguments/thought process?</a:t>
            </a:r>
          </a:p>
          <a:p>
            <a:r>
              <a:rPr lang="en-GB" sz="1700" dirty="0">
                <a:latin typeface="Times-Roman"/>
              </a:rPr>
              <a:t>Making logical inferences and decisions based on explicit rules and reasoning</a:t>
            </a:r>
          </a:p>
          <a:p>
            <a:r>
              <a:rPr lang="en-GB" sz="1700" dirty="0">
                <a:latin typeface="Times-Roman"/>
              </a:rPr>
              <a:t>It involves representing knowledge in a formal, logical manner and using deductive reasoning to derive conclusions.</a:t>
            </a:r>
            <a:endParaRPr lang="en-GB" sz="1700" b="0" i="0" u="none" strike="noStrike" dirty="0">
              <a:latin typeface="Times-Roman"/>
            </a:endParaRPr>
          </a:p>
          <a:p>
            <a:r>
              <a:rPr lang="en-GB" sz="1700" b="0" i="0" u="none" strike="noStrike" baseline="0" dirty="0">
                <a:latin typeface="Times-Roman"/>
              </a:rPr>
              <a:t>The Greek philosopher Aristotle was one of the first to attempt to codify “right thinking,” that is, irrefutable reasoning processes</a:t>
            </a:r>
          </a:p>
          <a:p>
            <a:r>
              <a:rPr lang="en-GB" sz="1700" b="1" dirty="0" err="1">
                <a:latin typeface="Times-Roman"/>
              </a:rPr>
              <a:t>Eg</a:t>
            </a:r>
            <a:r>
              <a:rPr lang="en-GB" sz="1700" b="1" dirty="0">
                <a:latin typeface="Times-Roman"/>
              </a:rPr>
              <a:t>:</a:t>
            </a:r>
            <a:r>
              <a:rPr lang="en-GB" sz="1700" dirty="0">
                <a:latin typeface="Times-Roman"/>
              </a:rPr>
              <a:t> Expert Systems</a:t>
            </a:r>
            <a:endParaRPr lang="en-GB" sz="1700" b="0" i="0" u="none" strike="noStrike" baseline="0" dirty="0">
              <a:latin typeface="Times-Roman"/>
            </a:endParaRPr>
          </a:p>
          <a:p>
            <a:r>
              <a:rPr lang="en-GB" sz="1700" b="1" i="0" u="none" strike="noStrike" baseline="0" dirty="0">
                <a:latin typeface="Times-Roman"/>
              </a:rPr>
              <a:t>There are two main obstacles to this approach. </a:t>
            </a:r>
          </a:p>
          <a:p>
            <a:pPr lvl="1"/>
            <a:r>
              <a:rPr lang="en-GB" sz="1700" dirty="0">
                <a:latin typeface="Times-Roman"/>
              </a:rPr>
              <a:t>Not all intelligent behaviour is mediated by logical deliberation (</a:t>
            </a:r>
            <a:r>
              <a:rPr lang="en-GB" sz="1700" b="1" dirty="0">
                <a:latin typeface="Times-Roman"/>
              </a:rPr>
              <a:t>reflexes</a:t>
            </a:r>
            <a:r>
              <a:rPr lang="en-GB" sz="1700" dirty="0">
                <a:latin typeface="Times-Roman"/>
              </a:rPr>
              <a:t>-hand on heated vessel)</a:t>
            </a:r>
          </a:p>
          <a:p>
            <a:pPr lvl="1"/>
            <a:r>
              <a:rPr lang="en-GB" sz="1700" b="0" i="0" u="none" strike="noStrike" baseline="0" dirty="0">
                <a:latin typeface="Times-Roman"/>
              </a:rPr>
              <a:t>What is th</a:t>
            </a:r>
            <a:r>
              <a:rPr lang="en-GB" sz="1700" dirty="0">
                <a:latin typeface="Times-Roman"/>
              </a:rPr>
              <a:t>e </a:t>
            </a:r>
            <a:r>
              <a:rPr lang="en-GB" sz="1700" b="1" dirty="0">
                <a:latin typeface="Times-Roman"/>
              </a:rPr>
              <a:t>purpose of thinking</a:t>
            </a:r>
            <a:r>
              <a:rPr lang="en-GB" sz="1700" dirty="0">
                <a:latin typeface="Times-Roman"/>
              </a:rPr>
              <a:t> (looking at the sky from tent)</a:t>
            </a:r>
            <a:endParaRPr lang="en-GB" sz="1700" b="0" i="0" u="none" strike="noStrike" baseline="0" dirty="0">
              <a:latin typeface="Times-Roman"/>
            </a:endParaRPr>
          </a:p>
        </p:txBody>
      </p:sp>
    </p:spTree>
    <p:extLst>
      <p:ext uri="{BB962C8B-B14F-4D97-AF65-F5344CB8AC3E}">
        <p14:creationId xmlns:p14="http://schemas.microsoft.com/office/powerpoint/2010/main" val="2918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PU with binary numbers and blueprint">
            <a:extLst>
              <a:ext uri="{FF2B5EF4-FFF2-40B4-BE49-F238E27FC236}">
                <a16:creationId xmlns:a16="http://schemas.microsoft.com/office/drawing/2014/main" id="{5203C926-3F58-9051-B3D1-580208483D78}"/>
              </a:ext>
            </a:extLst>
          </p:cNvPr>
          <p:cNvPicPr>
            <a:picLocks noChangeAspect="1"/>
          </p:cNvPicPr>
          <p:nvPr/>
        </p:nvPicPr>
        <p:blipFill rotWithShape="1">
          <a:blip r:embed="rId2"/>
          <a:srcRect l="35628" r="29728"/>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A296C740-8D1C-7FA4-4AA9-E037F3A1CAA3}"/>
              </a:ext>
            </a:extLst>
          </p:cNvPr>
          <p:cNvSpPr>
            <a:spLocks noGrp="1"/>
          </p:cNvSpPr>
          <p:nvPr>
            <p:ph type="title"/>
          </p:nvPr>
        </p:nvSpPr>
        <p:spPr>
          <a:xfrm>
            <a:off x="319549" y="201561"/>
            <a:ext cx="7565099" cy="1096297"/>
          </a:xfrm>
        </p:spPr>
        <p:txBody>
          <a:bodyPr>
            <a:normAutofit fontScale="90000"/>
          </a:bodyPr>
          <a:lstStyle/>
          <a:p>
            <a:pPr algn="ctr"/>
            <a:r>
              <a:rPr lang="en-GB" b="1" dirty="0"/>
              <a:t>Acting humanly: The Turing Test approach</a:t>
            </a:r>
            <a:endParaRPr lang="en-US" b="1" dirty="0"/>
          </a:p>
        </p:txBody>
      </p:sp>
      <p:sp>
        <p:nvSpPr>
          <p:cNvPr id="3" name="Content Placeholder 2">
            <a:extLst>
              <a:ext uri="{FF2B5EF4-FFF2-40B4-BE49-F238E27FC236}">
                <a16:creationId xmlns:a16="http://schemas.microsoft.com/office/drawing/2014/main" id="{E3DEA49A-A803-2FA3-3D20-ABF46422225D}"/>
              </a:ext>
            </a:extLst>
          </p:cNvPr>
          <p:cNvSpPr>
            <a:spLocks noGrp="1"/>
          </p:cNvSpPr>
          <p:nvPr>
            <p:ph idx="1"/>
          </p:nvPr>
        </p:nvSpPr>
        <p:spPr>
          <a:xfrm>
            <a:off x="236798" y="1499419"/>
            <a:ext cx="7973961" cy="5019368"/>
          </a:xfrm>
        </p:spPr>
        <p:txBody>
          <a:bodyPr>
            <a:normAutofit/>
          </a:bodyPr>
          <a:lstStyle/>
          <a:p>
            <a:r>
              <a:rPr lang="en-GB" sz="1800" dirty="0">
                <a:latin typeface="Times New Roman" panose="02020603050405020304" pitchFamily="18" charset="0"/>
                <a:cs typeface="Times New Roman" panose="02020603050405020304" pitchFamily="18" charset="0"/>
              </a:rPr>
              <a:t>Replicating not just cognitive processes but also </a:t>
            </a:r>
            <a:r>
              <a:rPr lang="en-GB" sz="1800" dirty="0" err="1">
                <a:latin typeface="Times New Roman" panose="02020603050405020304" pitchFamily="18" charset="0"/>
                <a:cs typeface="Times New Roman" panose="02020603050405020304" pitchFamily="18" charset="0"/>
              </a:rPr>
              <a:t>behavioral</a:t>
            </a:r>
            <a:r>
              <a:rPr lang="en-GB" sz="1800" dirty="0">
                <a:latin typeface="Times New Roman" panose="02020603050405020304" pitchFamily="18" charset="0"/>
                <a:cs typeface="Times New Roman" panose="02020603050405020304" pitchFamily="18" charset="0"/>
              </a:rPr>
              <a:t> aspects such as language use, facial expressions, and social interactions</a:t>
            </a:r>
          </a:p>
          <a:p>
            <a:r>
              <a:rPr lang="en-GB" sz="1800" dirty="0">
                <a:latin typeface="Times New Roman" panose="02020603050405020304" pitchFamily="18" charset="0"/>
                <a:cs typeface="Times New Roman" panose="02020603050405020304" pitchFamily="18" charset="0"/>
              </a:rPr>
              <a:t>Programming a computer to pass a rigorously applied test need to possess the following capabilities:</a:t>
            </a:r>
          </a:p>
          <a:p>
            <a:pPr lvl="1"/>
            <a:r>
              <a:rPr lang="en-GB" sz="1800" dirty="0">
                <a:latin typeface="Times New Roman" panose="02020603050405020304" pitchFamily="18" charset="0"/>
                <a:cs typeface="Times New Roman" panose="02020603050405020304" pitchFamily="18" charset="0"/>
              </a:rPr>
              <a:t>NATURAL LANGUAGE PROCESSING, KNOWLEDGE REPRESENTATION, AUTOMATED REASONING, MACHINE LEARNING</a:t>
            </a:r>
          </a:p>
          <a:p>
            <a:r>
              <a:rPr lang="en-GB" sz="1800" b="1" i="0" u="none" strike="noStrike" baseline="0" dirty="0">
                <a:latin typeface="Times New Roman" panose="02020603050405020304" pitchFamily="18" charset="0"/>
                <a:cs typeface="Times New Roman" panose="02020603050405020304" pitchFamily="18" charset="0"/>
              </a:rPr>
              <a:t>TOTAL TURING TEST:</a:t>
            </a:r>
            <a:r>
              <a:rPr lang="en-GB" sz="1800" b="0" i="0" u="none" strike="noStrike" baseline="0" dirty="0">
                <a:latin typeface="Times New Roman" panose="02020603050405020304" pitchFamily="18" charset="0"/>
                <a:cs typeface="Times New Roman" panose="02020603050405020304" pitchFamily="18" charset="0"/>
              </a:rPr>
              <a:t> The machine is evaluated not only on its ability to generate human-like text responses but also on its capabilities in areas such as Vision, Hearing, Touch, and other Modalities like taste or smell,</a:t>
            </a:r>
          </a:p>
          <a:p>
            <a:r>
              <a:rPr lang="en-GB" sz="1800" b="0" i="0" u="none" strike="noStrike" baseline="0" dirty="0">
                <a:latin typeface="Times New Roman" panose="02020603050405020304" pitchFamily="18" charset="0"/>
                <a:cs typeface="Times New Roman" panose="02020603050405020304" pitchFamily="18" charset="0"/>
              </a:rPr>
              <a:t>To pass the total Turing Test, the computer will need:</a:t>
            </a:r>
          </a:p>
          <a:p>
            <a:pPr lvl="1"/>
            <a:r>
              <a:rPr lang="en-GB" sz="1800" b="0" i="0" u="none" strike="noStrike" baseline="0" dirty="0">
                <a:latin typeface="Times New Roman" panose="02020603050405020304" pitchFamily="18" charset="0"/>
                <a:cs typeface="Times New Roman" panose="02020603050405020304" pitchFamily="18" charset="0"/>
              </a:rPr>
              <a:t>COMPUTER VISION</a:t>
            </a:r>
          </a:p>
          <a:p>
            <a:pPr lvl="1"/>
            <a:r>
              <a:rPr lang="en-GB" sz="1800" b="0" i="0" u="none" strike="noStrike" baseline="0" dirty="0">
                <a:latin typeface="Times New Roman" panose="02020603050405020304" pitchFamily="18" charset="0"/>
                <a:cs typeface="Times New Roman" panose="02020603050405020304" pitchFamily="18" charset="0"/>
              </a:rPr>
              <a:t>ROBOTICS</a:t>
            </a:r>
          </a:p>
          <a:p>
            <a:r>
              <a:rPr lang="en-GB" sz="2200" b="1" dirty="0">
                <a:latin typeface="Times New Roman" panose="02020603050405020304" pitchFamily="18" charset="0"/>
                <a:cs typeface="Times New Roman" panose="02020603050405020304" pitchFamily="18" charset="0"/>
              </a:rPr>
              <a:t>Problems:</a:t>
            </a:r>
          </a:p>
          <a:p>
            <a:pPr lvl="1"/>
            <a:r>
              <a:rPr lang="en-GB" sz="1800" dirty="0">
                <a:latin typeface="Times New Roman" panose="02020603050405020304" pitchFamily="18" charset="0"/>
                <a:cs typeface="Times New Roman" panose="02020603050405020304" pitchFamily="18" charset="0"/>
              </a:rPr>
              <a:t>Not reproducible, constructive, mathematically </a:t>
            </a:r>
            <a:r>
              <a:rPr lang="en-GB" sz="1800" dirty="0" err="1">
                <a:latin typeface="Times New Roman" panose="02020603050405020304" pitchFamily="18" charset="0"/>
                <a:cs typeface="Times New Roman" panose="02020603050405020304" pitchFamily="18" charset="0"/>
              </a:rPr>
              <a:t>analyzable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796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372FD29F170A45920CDDD6E8752EB3" ma:contentTypeVersion="0" ma:contentTypeDescription="Create a new document." ma:contentTypeScope="" ma:versionID="6a80e7b6ca47b6e16759cd72bf9898fb">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31333E-9234-4A51-A0FB-160AD8A5A073}"/>
</file>

<file path=customXml/itemProps2.xml><?xml version="1.0" encoding="utf-8"?>
<ds:datastoreItem xmlns:ds="http://schemas.openxmlformats.org/officeDocument/2006/customXml" ds:itemID="{F7577008-8EC6-403A-A135-8450204352D7}"/>
</file>

<file path=customXml/itemProps3.xml><?xml version="1.0" encoding="utf-8"?>
<ds:datastoreItem xmlns:ds="http://schemas.openxmlformats.org/officeDocument/2006/customXml" ds:itemID="{68CCCA88-A762-42E7-8781-9CAF45014E1F}"/>
</file>

<file path=docProps/app.xml><?xml version="1.0" encoding="utf-8"?>
<Properties xmlns="http://schemas.openxmlformats.org/officeDocument/2006/extended-properties" xmlns:vt="http://schemas.openxmlformats.org/officeDocument/2006/docPropsVTypes">
  <TotalTime>2054</TotalTime>
  <Words>2652</Words>
  <Application>Microsoft Office PowerPoint</Application>
  <PresentationFormat>Widescreen</PresentationFormat>
  <Paragraphs>439</Paragraphs>
  <Slides>38</Slides>
  <Notes>9</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38</vt:i4>
      </vt:variant>
    </vt:vector>
  </HeadingPairs>
  <TitlesOfParts>
    <vt:vector size="56" baseType="lpstr">
      <vt:lpstr>Amasis MT Pro Medium</vt:lpstr>
      <vt:lpstr>Arial</vt:lpstr>
      <vt:lpstr>ArialMT</vt:lpstr>
      <vt:lpstr>Calibri</vt:lpstr>
      <vt:lpstr>Calibri (Body)</vt:lpstr>
      <vt:lpstr>Calibri Light</vt:lpstr>
      <vt:lpstr>CMTI10</vt:lpstr>
      <vt:lpstr>erdana</vt:lpstr>
      <vt:lpstr>Georgia</vt:lpstr>
      <vt:lpstr>inter-bold</vt:lpstr>
      <vt:lpstr>inter-regular</vt:lpstr>
      <vt:lpstr>Monotype Corsiva</vt:lpstr>
      <vt:lpstr>Times New Roman</vt:lpstr>
      <vt:lpstr>Times-Bold</vt:lpstr>
      <vt:lpstr>Times-Italic</vt:lpstr>
      <vt:lpstr>Times-Roman</vt:lpstr>
      <vt:lpstr>Wingdings 2</vt:lpstr>
      <vt:lpstr>Office Theme</vt:lpstr>
      <vt:lpstr>BECE309L Artificial Intelligence and Machine Learning</vt:lpstr>
      <vt:lpstr>History of AI</vt:lpstr>
      <vt:lpstr>History of AI</vt:lpstr>
      <vt:lpstr>Application of AI</vt:lpstr>
      <vt:lpstr>What Changed?</vt:lpstr>
      <vt:lpstr>Introduction</vt:lpstr>
      <vt:lpstr>Thinking humanly: The cognitive modeling approach</vt:lpstr>
      <vt:lpstr>Thinking rationally: The “laws of thought” approach</vt:lpstr>
      <vt:lpstr>Acting humanly: The Turing Test approach</vt:lpstr>
      <vt:lpstr>Acting rationally: The rational agent approach</vt:lpstr>
      <vt:lpstr>Intelligent Agents</vt:lpstr>
      <vt:lpstr>Agents</vt:lpstr>
      <vt:lpstr>Agents and environments</vt:lpstr>
      <vt:lpstr>Vacuum-cleaner world</vt:lpstr>
      <vt:lpstr>Rational agents</vt:lpstr>
      <vt:lpstr>Ideal Rational agent:</vt:lpstr>
      <vt:lpstr>Is vacuum cleaner a rational agent?</vt:lpstr>
      <vt:lpstr>PEAS</vt:lpstr>
      <vt:lpstr>PEAS: Taxi Driver</vt:lpstr>
      <vt:lpstr>PEAS : Part Picking Robot</vt:lpstr>
      <vt:lpstr>PEAS : Interactive English tutor</vt:lpstr>
      <vt:lpstr>PEAS</vt:lpstr>
      <vt:lpstr>Environment types</vt:lpstr>
      <vt:lpstr>Fully observable (vs. partially observable)</vt:lpstr>
      <vt:lpstr>Deterministic (vs. stochastic)</vt:lpstr>
      <vt:lpstr>Episodic (vs. sequential):</vt:lpstr>
      <vt:lpstr>Static (vs. dynamic):</vt:lpstr>
      <vt:lpstr>Discrete (vs. continuous)</vt:lpstr>
      <vt:lpstr>Single agent (vs. multiagent):</vt:lpstr>
      <vt:lpstr>Summary. </vt:lpstr>
      <vt:lpstr>Agent types</vt:lpstr>
      <vt:lpstr>Simple reflex agents</vt:lpstr>
      <vt:lpstr>Model-based reflex agents</vt:lpstr>
      <vt:lpstr>Goal-based agents</vt:lpstr>
      <vt:lpstr>Utility-based agents</vt:lpstr>
      <vt:lpstr>Learning agents</vt:lpstr>
      <vt:lpstr>Learning agents(Taxi driver)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BECE309L Artificial Intelligence and Machine Learning</dc:title>
  <dc:creator>Modigari Narendra</dc:creator>
  <cp:lastModifiedBy>Modigari Narendra</cp:lastModifiedBy>
  <cp:revision>160</cp:revision>
  <dcterms:created xsi:type="dcterms:W3CDTF">2024-01-04T04:14:32Z</dcterms:created>
  <dcterms:modified xsi:type="dcterms:W3CDTF">2024-01-08T01:59:39Z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0x010100E8372FD29F170A45920CDDD6E8752EB3</vt:lpwstr>
  </property>
</Properties>
</file>