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6" r:id="rId10"/>
    <p:sldId id="268" r:id="rId11"/>
    <p:sldId id="274" r:id="rId12"/>
    <p:sldId id="270" r:id="rId13"/>
    <p:sldId id="269" r:id="rId14"/>
    <p:sldId id="263" r:id="rId15"/>
    <p:sldId id="264" r:id="rId16"/>
    <p:sldId id="265" r:id="rId17"/>
    <p:sldId id="271" r:id="rId18"/>
    <p:sldId id="272" r:id="rId19"/>
    <p:sldId id="273" r:id="rId20"/>
    <p:sldId id="279" r:id="rId21"/>
    <p:sldId id="278" r:id="rId22"/>
    <p:sldId id="280" r:id="rId23"/>
    <p:sldId id="281" r:id="rId24"/>
    <p:sldId id="282" r:id="rId25"/>
    <p:sldId id="283" r:id="rId26"/>
    <p:sldId id="284" r:id="rId27"/>
    <p:sldId id="285" r:id="rId28"/>
    <p:sldId id="286" r:id="rId29"/>
    <p:sldId id="276" r:id="rId30"/>
    <p:sldId id="275" r:id="rId31"/>
    <p:sldId id="287" r:id="rId32"/>
    <p:sldId id="309" r:id="rId33"/>
    <p:sldId id="293" r:id="rId34"/>
    <p:sldId id="294" r:id="rId35"/>
    <p:sldId id="277" r:id="rId36"/>
    <p:sldId id="295" r:id="rId37"/>
    <p:sldId id="288" r:id="rId38"/>
    <p:sldId id="296" r:id="rId39"/>
    <p:sldId id="298" r:id="rId40"/>
    <p:sldId id="308" r:id="rId41"/>
    <p:sldId id="310" r:id="rId42"/>
    <p:sldId id="299" r:id="rId43"/>
    <p:sldId id="311" r:id="rId44"/>
    <p:sldId id="300" r:id="rId45"/>
    <p:sldId id="312" r:id="rId46"/>
    <p:sldId id="303" r:id="rId47"/>
    <p:sldId id="307" r:id="rId48"/>
    <p:sldId id="313" r:id="rId49"/>
    <p:sldId id="302" r:id="rId50"/>
    <p:sldId id="30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5EC1-709E-DDF5-1F1D-C2ED5ED840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7F1314-4ECB-7C26-B4CA-A2E3EA4E2E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27401F-34F1-ACEA-B88F-8BB28D5DE167}"/>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70571237-3227-36E7-E082-4718FE3A94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196DD3-EDEE-2CC7-CBE5-FBD35949D34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84884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D278-8E07-6B4D-8266-43C30FA1BE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FC890-6790-494B-9951-1191DCDABB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A86E1-7CCC-EEAF-213B-8C8AFF9E8257}"/>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7EE9A190-8CAC-81D9-F8F9-670FB8BD02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224FB-3537-FEC8-7ED1-F2ED801F30BD}"/>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4068527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9E5E3F-C1F6-E4B4-DB0B-AB716EAC2A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721075-D563-07A6-696F-D9A5BAAD5B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2E9A3-3605-4FA0-7421-4A7CD5DA56E7}"/>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918E2C9E-7B2F-0340-AB4F-D6B1A02DD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E1071-C130-9310-676E-C86494172DF9}"/>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1621419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90167" y="860805"/>
            <a:ext cx="4539615" cy="1123314"/>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Satellite</a:t>
            </a:r>
            <a:r>
              <a:rPr spc="-60" dirty="0"/>
              <a:t> </a:t>
            </a:r>
            <a:r>
              <a:rPr spc="-5" dirty="0"/>
              <a:t>communications</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dirty="0"/>
              <a:t>15-05-2023</a:t>
            </a:r>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extLst>
      <p:ext uri="{BB962C8B-B14F-4D97-AF65-F5344CB8AC3E}">
        <p14:creationId xmlns:p14="http://schemas.microsoft.com/office/powerpoint/2010/main" val="312584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A3E2-DAC9-1868-999B-2A29E4F22B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07CD1-0CA6-FA5A-596C-5A636586C5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9D5EF-DF40-1127-2293-7958E80E05E9}"/>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5F3F4793-FAF5-9204-EE53-0C93AE67E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C3D33B-9B0A-58AB-3A70-3CC5CDB84C0B}"/>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19017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976B-C544-0F29-CA85-B62DE6D5A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D38E7-CF25-2C03-9ABF-43084B9AB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D1AAE8-4332-0FBD-354C-A1B04D9B801F}"/>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AA0DD3B1-C05C-02C9-7922-630F38ADD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3744C-8D5D-35CE-0E55-45E6DCA7F24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48990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48DD-040F-F57C-88F9-7FA7EA104D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A38BB7-1BA2-3F94-1A20-53A88DFEF8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66BFA0-35E8-014C-45ED-CEBCAB33FC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C739-F30A-3EEF-9DE8-D889812639B1}"/>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6" name="Footer Placeholder 5">
            <a:extLst>
              <a:ext uri="{FF2B5EF4-FFF2-40B4-BE49-F238E27FC236}">
                <a16:creationId xmlns:a16="http://schemas.microsoft.com/office/drawing/2014/main" id="{3B1768C4-77A1-A55B-105E-E8052B102C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FEEC-81BE-2C23-8DBA-E35EBF106AF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3653244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CFAA-D37A-0D4F-043E-8AB506AAAA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065351-71D7-2E7C-EF80-90C9E29991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BA8B5A-C077-FEBA-51E0-0C6EB980B6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972ED-4D45-2C27-8F94-63BCA18685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2E4AD3-1CAB-6310-1B85-6A72FD2AAF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DB36D-DEF7-911C-C87C-A935C74513A4}"/>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8" name="Footer Placeholder 7">
            <a:extLst>
              <a:ext uri="{FF2B5EF4-FFF2-40B4-BE49-F238E27FC236}">
                <a16:creationId xmlns:a16="http://schemas.microsoft.com/office/drawing/2014/main" id="{42DE2A35-0871-A86E-823B-0E0F4DE0EF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74D01B-9C19-82D8-8D0D-B2664145C103}"/>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98259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3B067-7CC5-22AC-9AA0-AA37CD66E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249539-5478-AE3E-3AB6-E48A71BBFAA1}"/>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4" name="Footer Placeholder 3">
            <a:extLst>
              <a:ext uri="{FF2B5EF4-FFF2-40B4-BE49-F238E27FC236}">
                <a16:creationId xmlns:a16="http://schemas.microsoft.com/office/drawing/2014/main" id="{5A65BB17-9A0A-E751-6430-D27089807A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A6A9C2-B396-3FA0-EEF2-C351093C6254}"/>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1812402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55CA1-F61B-C4AB-C981-C587004A3EDD}"/>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3" name="Footer Placeholder 2">
            <a:extLst>
              <a:ext uri="{FF2B5EF4-FFF2-40B4-BE49-F238E27FC236}">
                <a16:creationId xmlns:a16="http://schemas.microsoft.com/office/drawing/2014/main" id="{12614F7C-7A80-2C8A-4892-2E8A60AA96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A9E178-7851-A7EE-149C-6F6440C65ED0}"/>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2497870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2945-9866-1CBA-2CAF-A09DE36860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B1C84-FBE9-5A77-1A82-A7CF0BAE0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3AF99E-A8C8-04C6-12E3-6C11E804A9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BE2DF-5080-1074-201B-88C65E5B9FD2}"/>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6" name="Footer Placeholder 5">
            <a:extLst>
              <a:ext uri="{FF2B5EF4-FFF2-40B4-BE49-F238E27FC236}">
                <a16:creationId xmlns:a16="http://schemas.microsoft.com/office/drawing/2014/main" id="{FAC82E39-4372-5F38-7725-820C68676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272C01-B9E9-F2BD-48C8-625503D7F61E}"/>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724563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161E-3DA2-3C08-D636-3711AD24F8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BD46BB-A306-CF81-9CFD-C6040083B5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0CBA786-B137-0ED2-0BAF-005D729A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2D1391-EAB3-92FF-0C33-E774CA7B6830}"/>
              </a:ext>
            </a:extLst>
          </p:cNvPr>
          <p:cNvSpPr>
            <a:spLocks noGrp="1"/>
          </p:cNvSpPr>
          <p:nvPr>
            <p:ph type="dt" sz="half" idx="10"/>
          </p:nvPr>
        </p:nvSpPr>
        <p:spPr/>
        <p:txBody>
          <a:bodyPr/>
          <a:lstStyle/>
          <a:p>
            <a:fld id="{5E466809-9E6C-47A9-890C-C8708D726390}" type="datetimeFigureOut">
              <a:rPr lang="en-US" smtClean="0"/>
              <a:t>7/27/2024</a:t>
            </a:fld>
            <a:endParaRPr lang="en-US"/>
          </a:p>
        </p:txBody>
      </p:sp>
      <p:sp>
        <p:nvSpPr>
          <p:cNvPr id="6" name="Footer Placeholder 5">
            <a:extLst>
              <a:ext uri="{FF2B5EF4-FFF2-40B4-BE49-F238E27FC236}">
                <a16:creationId xmlns:a16="http://schemas.microsoft.com/office/drawing/2014/main" id="{CDFAE344-B099-44ED-F46E-BC2B231D64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441EB-9332-C41B-42E3-CF8CF138106A}"/>
              </a:ext>
            </a:extLst>
          </p:cNvPr>
          <p:cNvSpPr>
            <a:spLocks noGrp="1"/>
          </p:cNvSpPr>
          <p:nvPr>
            <p:ph type="sldNum" sz="quarter" idx="12"/>
          </p:nvPr>
        </p:nvSpPr>
        <p:spPr/>
        <p:txBody>
          <a:bodyPr/>
          <a:lstStyle/>
          <a:p>
            <a:fld id="{873DA0CC-83B5-477D-8157-B3838075520C}" type="slidenum">
              <a:rPr lang="en-US" smtClean="0"/>
              <a:t>‹#›</a:t>
            </a:fld>
            <a:endParaRPr lang="en-US"/>
          </a:p>
        </p:txBody>
      </p:sp>
    </p:spTree>
    <p:extLst>
      <p:ext uri="{BB962C8B-B14F-4D97-AF65-F5344CB8AC3E}">
        <p14:creationId xmlns:p14="http://schemas.microsoft.com/office/powerpoint/2010/main" val="92865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93AF70-8123-025A-D299-06C77ED277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788C3A-2097-9BCF-A525-1FAFEF528E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EB73D-4AEF-7E94-99B1-EE17B6783D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466809-9E6C-47A9-890C-C8708D726390}" type="datetimeFigureOut">
              <a:rPr lang="en-US" smtClean="0"/>
              <a:t>7/27/2024</a:t>
            </a:fld>
            <a:endParaRPr lang="en-US"/>
          </a:p>
        </p:txBody>
      </p:sp>
      <p:sp>
        <p:nvSpPr>
          <p:cNvPr id="5" name="Footer Placeholder 4">
            <a:extLst>
              <a:ext uri="{FF2B5EF4-FFF2-40B4-BE49-F238E27FC236}">
                <a16:creationId xmlns:a16="http://schemas.microsoft.com/office/drawing/2014/main" id="{26599FC4-DCBF-B59F-7C91-064B0C2F0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A0D9AFC-B490-3BCE-E4EC-18F1794C6A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3DA0CC-83B5-477D-8157-B3838075520C}" type="slidenum">
              <a:rPr lang="en-US" smtClean="0"/>
              <a:t>‹#›</a:t>
            </a:fld>
            <a:endParaRPr lang="en-US"/>
          </a:p>
        </p:txBody>
      </p:sp>
    </p:spTree>
    <p:extLst>
      <p:ext uri="{BB962C8B-B14F-4D97-AF65-F5344CB8AC3E}">
        <p14:creationId xmlns:p14="http://schemas.microsoft.com/office/powerpoint/2010/main" val="1486304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isro.gov.in/Satellite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20DC-B75B-E091-A8A4-D69A16F194CA}"/>
              </a:ext>
            </a:extLst>
          </p:cNvPr>
          <p:cNvSpPr>
            <a:spLocks noGrp="1"/>
          </p:cNvSpPr>
          <p:nvPr>
            <p:ph type="ctrTitle"/>
          </p:nvPr>
        </p:nvSpPr>
        <p:spPr>
          <a:xfrm>
            <a:off x="221226" y="3429000"/>
            <a:ext cx="11400503" cy="1266876"/>
          </a:xfrm>
        </p:spPr>
        <p:txBody>
          <a:bodyPr/>
          <a:lstStyle/>
          <a:p>
            <a:r>
              <a:rPr lang="en-US" b="1" dirty="0"/>
              <a:t>BECE310L- Satellite Communications</a:t>
            </a:r>
          </a:p>
        </p:txBody>
      </p:sp>
      <p:sp>
        <p:nvSpPr>
          <p:cNvPr id="3" name="Subtitle 2">
            <a:extLst>
              <a:ext uri="{FF2B5EF4-FFF2-40B4-BE49-F238E27FC236}">
                <a16:creationId xmlns:a16="http://schemas.microsoft.com/office/drawing/2014/main" id="{B29FADDB-A862-20CF-D4DD-5A6005428F32}"/>
              </a:ext>
            </a:extLst>
          </p:cNvPr>
          <p:cNvSpPr>
            <a:spLocks noGrp="1"/>
          </p:cNvSpPr>
          <p:nvPr>
            <p:ph type="subTitle" idx="1"/>
          </p:nvPr>
        </p:nvSpPr>
        <p:spPr>
          <a:xfrm>
            <a:off x="1524000" y="4868914"/>
            <a:ext cx="9144000" cy="1655762"/>
          </a:xfrm>
        </p:spPr>
        <p:txBody>
          <a:bodyPr/>
          <a:lstStyle/>
          <a:p>
            <a:r>
              <a:rPr lang="en-US" dirty="0">
                <a:latin typeface="Arial Rounded MT Bold" panose="020F0704030504030204" pitchFamily="34" charset="0"/>
              </a:rPr>
              <a:t>J.DIVYA,</a:t>
            </a:r>
          </a:p>
          <a:p>
            <a:r>
              <a:rPr lang="en-US" dirty="0">
                <a:latin typeface="Arial Rounded MT Bold" panose="020F0704030504030204" pitchFamily="34" charset="0"/>
              </a:rPr>
              <a:t>AP- SENSE,</a:t>
            </a:r>
          </a:p>
          <a:p>
            <a:r>
              <a:rPr lang="en-US" dirty="0">
                <a:latin typeface="Arial Rounded MT Bold" panose="020F0704030504030204" pitchFamily="34" charset="0"/>
              </a:rPr>
              <a:t>VIT-Chennai campus.</a:t>
            </a:r>
          </a:p>
          <a:p>
            <a:endParaRPr lang="en-US" dirty="0"/>
          </a:p>
        </p:txBody>
      </p:sp>
      <p:pic>
        <p:nvPicPr>
          <p:cNvPr id="1026" name="Picture 2" descr="First Country To Auction SatCom Spectrum">
            <a:extLst>
              <a:ext uri="{FF2B5EF4-FFF2-40B4-BE49-F238E27FC236}">
                <a16:creationId xmlns:a16="http://schemas.microsoft.com/office/drawing/2014/main" id="{659D843D-1629-4006-BC1A-93B007226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597" y="0"/>
            <a:ext cx="8803403" cy="3790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050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6648-9363-EAC8-B422-DEBB2E97A53C}"/>
              </a:ext>
            </a:extLst>
          </p:cNvPr>
          <p:cNvSpPr>
            <a:spLocks noGrp="1"/>
          </p:cNvSpPr>
          <p:nvPr>
            <p:ph type="title"/>
          </p:nvPr>
        </p:nvSpPr>
        <p:spPr>
          <a:xfrm>
            <a:off x="0" y="1"/>
            <a:ext cx="12192000" cy="914399"/>
          </a:xfrm>
        </p:spPr>
        <p:txBody>
          <a:bodyPr/>
          <a:lstStyle/>
          <a:p>
            <a:pPr algn="ctr"/>
            <a:r>
              <a:rPr lang="en-US" b="1" dirty="0"/>
              <a:t>Advantages of Satellite communication</a:t>
            </a:r>
          </a:p>
        </p:txBody>
      </p:sp>
      <p:sp>
        <p:nvSpPr>
          <p:cNvPr id="3" name="Content Placeholder 2">
            <a:extLst>
              <a:ext uri="{FF2B5EF4-FFF2-40B4-BE49-F238E27FC236}">
                <a16:creationId xmlns:a16="http://schemas.microsoft.com/office/drawing/2014/main" id="{24C410CD-076F-745C-D3B8-6807C278757C}"/>
              </a:ext>
            </a:extLst>
          </p:cNvPr>
          <p:cNvSpPr>
            <a:spLocks noGrp="1"/>
          </p:cNvSpPr>
          <p:nvPr>
            <p:ph idx="1"/>
          </p:nvPr>
        </p:nvSpPr>
        <p:spPr>
          <a:xfrm>
            <a:off x="-1" y="914400"/>
            <a:ext cx="12191999" cy="5943599"/>
          </a:xfrm>
        </p:spPr>
        <p:txBody>
          <a:bodyPr/>
          <a:lstStyle/>
          <a:p>
            <a:pPr>
              <a:buFont typeface="Wingdings" panose="05000000000000000000" pitchFamily="2" charset="2"/>
              <a:buChar char="Ø"/>
            </a:pPr>
            <a:r>
              <a:rPr lang="en-US" dirty="0"/>
              <a:t> Broadcast to a very large area</a:t>
            </a:r>
          </a:p>
          <a:p>
            <a:pPr lvl="1">
              <a:buFont typeface="Wingdings" panose="05000000000000000000" pitchFamily="2" charset="2"/>
              <a:buChar char="§"/>
            </a:pPr>
            <a:r>
              <a:rPr lang="en-US" dirty="0"/>
              <a:t>cost effective, as it can reach to a large number of customers.</a:t>
            </a:r>
          </a:p>
          <a:p>
            <a:pPr lvl="1">
              <a:buFont typeface="Wingdings" panose="05000000000000000000" pitchFamily="2" charset="2"/>
              <a:buChar char="§"/>
            </a:pPr>
            <a:r>
              <a:rPr lang="en-US" dirty="0"/>
              <a:t>communication to/from the unreachable area.</a:t>
            </a:r>
          </a:p>
          <a:p>
            <a:pPr marL="342900" lvl="1" indent="-342900">
              <a:buFont typeface="Wingdings" panose="05000000000000000000" pitchFamily="2" charset="2"/>
              <a:buChar char="Ø"/>
            </a:pPr>
            <a:r>
              <a:rPr lang="en-US" dirty="0"/>
              <a:t>Reliable solution to the last mile problem</a:t>
            </a:r>
          </a:p>
          <a:p>
            <a:pPr marL="800100" lvl="2" indent="-342900"/>
            <a:r>
              <a:rPr lang="en-US" sz="2400" dirty="0"/>
              <a:t>do not need to dig the roads</a:t>
            </a:r>
          </a:p>
          <a:p>
            <a:pPr marL="342900" lvl="2" indent="-342900">
              <a:buFont typeface="Wingdings" panose="05000000000000000000" pitchFamily="2" charset="2"/>
              <a:buChar char="Ø"/>
            </a:pPr>
            <a:r>
              <a:rPr lang="en-US" sz="2400" dirty="0"/>
              <a:t>Quick to setup time</a:t>
            </a:r>
          </a:p>
          <a:p>
            <a:pPr marL="342900" lvl="2" indent="-342900">
              <a:buFont typeface="Wingdings" panose="05000000000000000000" pitchFamily="2" charset="2"/>
              <a:buChar char="Ø"/>
            </a:pPr>
            <a:r>
              <a:rPr lang="en-US" sz="2400" dirty="0"/>
              <a:t>Fairness of service as demanded</a:t>
            </a:r>
          </a:p>
          <a:p>
            <a:pPr marL="342900" lvl="2" indent="-342900">
              <a:buFont typeface="Wingdings" panose="05000000000000000000" pitchFamily="2" charset="2"/>
              <a:buChar char="Ø"/>
            </a:pPr>
            <a:r>
              <a:rPr lang="en-US" sz="2400" dirty="0"/>
              <a:t>Used in disaster and defense.</a:t>
            </a:r>
          </a:p>
          <a:p>
            <a:pPr marL="342900" lvl="2" indent="-342900">
              <a:buFont typeface="Wingdings" panose="05000000000000000000" pitchFamily="2" charset="2"/>
              <a:buChar char="Ø"/>
            </a:pPr>
            <a:r>
              <a:rPr lang="en-US" sz="2400" dirty="0"/>
              <a:t>Long life.</a:t>
            </a:r>
          </a:p>
        </p:txBody>
      </p:sp>
    </p:spTree>
    <p:extLst>
      <p:ext uri="{BB962C8B-B14F-4D97-AF65-F5344CB8AC3E}">
        <p14:creationId xmlns:p14="http://schemas.microsoft.com/office/powerpoint/2010/main" val="1625617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E115-A754-84CD-2E79-3024BF6618B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1F5D81A-5E01-C4D5-61A9-1A6D9300A4B4}"/>
              </a:ext>
            </a:extLst>
          </p:cNvPr>
          <p:cNvPicPr>
            <a:picLocks noGrp="1" noChangeAspect="1"/>
          </p:cNvPicPr>
          <p:nvPr>
            <p:ph idx="1"/>
          </p:nvPr>
        </p:nvPicPr>
        <p:blipFill>
          <a:blip r:embed="rId2"/>
          <a:stretch>
            <a:fillRect/>
          </a:stretch>
        </p:blipFill>
        <p:spPr>
          <a:xfrm>
            <a:off x="353961" y="811272"/>
            <a:ext cx="11562736" cy="5365691"/>
          </a:xfrm>
          <a:prstGeom prst="rect">
            <a:avLst/>
          </a:prstGeom>
        </p:spPr>
      </p:pic>
    </p:spTree>
    <p:extLst>
      <p:ext uri="{BB962C8B-B14F-4D97-AF65-F5344CB8AC3E}">
        <p14:creationId xmlns:p14="http://schemas.microsoft.com/office/powerpoint/2010/main" val="1606075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ce Explained: what is the satellite spectrum used for?">
            <a:extLst>
              <a:ext uri="{FF2B5EF4-FFF2-40B4-BE49-F238E27FC236}">
                <a16:creationId xmlns:a16="http://schemas.microsoft.com/office/drawing/2014/main" id="{53D7C9CB-D22D-F2AC-9BD1-BED9EF2C76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2617" y="819841"/>
            <a:ext cx="11496466" cy="5218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105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signed satellite communications frequency bands | Download Scientific  Diagram">
            <a:extLst>
              <a:ext uri="{FF2B5EF4-FFF2-40B4-BE49-F238E27FC236}">
                <a16:creationId xmlns:a16="http://schemas.microsoft.com/office/drawing/2014/main" id="{69197D98-BD35-A8E7-5C36-0A62D7B1F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12" y="1075557"/>
            <a:ext cx="12014575" cy="470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2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normAutofit fontScale="90000"/>
          </a:bodyPr>
          <a:lstStyle/>
          <a:p>
            <a:pPr algn="ctr"/>
            <a:r>
              <a:rPr lang="en-US" sz="4400" dirty="0">
                <a:solidFill>
                  <a:schemeClr val="accent1"/>
                </a:solidFill>
                <a:latin typeface="Arial Black" panose="020B0A04020102020204" pitchFamily="34" charset="0"/>
              </a:rPr>
              <a:t>Basic elements of satellite communication system</a:t>
            </a:r>
            <a:endParaRPr lang="en-US" dirty="0">
              <a:solidFill>
                <a:schemeClr val="accent1"/>
              </a:solidFill>
            </a:endParaRPr>
          </a:p>
        </p:txBody>
      </p:sp>
      <p:pic>
        <p:nvPicPr>
          <p:cNvPr id="1030" name="Picture 6" descr="Satellite Communication System - Definition, Block Diagram, Advantages and  Disadvantages">
            <a:extLst>
              <a:ext uri="{FF2B5EF4-FFF2-40B4-BE49-F238E27FC236}">
                <a16:creationId xmlns:a16="http://schemas.microsoft.com/office/drawing/2014/main" id="{8D9C9B22-CFD7-90F1-7018-D7D83C065D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4" y="1371603"/>
            <a:ext cx="8466825" cy="4952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944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normAutofit/>
          </a:bodyPr>
          <a:lstStyle/>
          <a:p>
            <a:pPr algn="ctr"/>
            <a:r>
              <a:rPr lang="en-US" sz="4400" dirty="0">
                <a:solidFill>
                  <a:schemeClr val="accent1"/>
                </a:solidFill>
                <a:latin typeface="Arial Black" panose="020B0A04020102020204" pitchFamily="34" charset="0"/>
              </a:rPr>
              <a:t>Working principle</a:t>
            </a:r>
            <a:endParaRPr lang="en-US" dirty="0">
              <a:solidFill>
                <a:schemeClr val="accent1"/>
              </a:solidFill>
            </a:endParaRPr>
          </a:p>
        </p:txBody>
      </p:sp>
      <p:sp>
        <p:nvSpPr>
          <p:cNvPr id="4" name="Content Placeholder 3">
            <a:extLst>
              <a:ext uri="{FF2B5EF4-FFF2-40B4-BE49-F238E27FC236}">
                <a16:creationId xmlns:a16="http://schemas.microsoft.com/office/drawing/2014/main" id="{91A56949-F3A7-FE68-3CC6-411F19D8324B}"/>
              </a:ext>
            </a:extLst>
          </p:cNvPr>
          <p:cNvSpPr>
            <a:spLocks noGrp="1"/>
          </p:cNvSpPr>
          <p:nvPr>
            <p:ph idx="1"/>
          </p:nvPr>
        </p:nvSpPr>
        <p:spPr>
          <a:xfrm>
            <a:off x="0" y="1224117"/>
            <a:ext cx="11353800" cy="4952846"/>
          </a:xfrm>
        </p:spPr>
        <p:txBody>
          <a:bodyPr/>
          <a:lstStyle/>
          <a:p>
            <a:pPr marL="0" indent="0">
              <a:buNone/>
            </a:pPr>
            <a:endParaRPr lang="en-US" dirty="0"/>
          </a:p>
        </p:txBody>
      </p:sp>
      <p:pic>
        <p:nvPicPr>
          <p:cNvPr id="2050" name="Picture 2" descr="A straightforward introduction to satellite communications">
            <a:extLst>
              <a:ext uri="{FF2B5EF4-FFF2-40B4-BE49-F238E27FC236}">
                <a16:creationId xmlns:a16="http://schemas.microsoft.com/office/drawing/2014/main" id="{145B2284-63CE-6A27-0514-E3152B3383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24117"/>
            <a:ext cx="11474244" cy="5633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10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normAutofit/>
          </a:bodyPr>
          <a:lstStyle/>
          <a:p>
            <a:pPr algn="ctr"/>
            <a:r>
              <a:rPr lang="en-US" sz="4400" dirty="0">
                <a:solidFill>
                  <a:schemeClr val="accent1"/>
                </a:solidFill>
                <a:latin typeface="Arial Black" panose="020B0A04020102020204" pitchFamily="34" charset="0"/>
              </a:rPr>
              <a:t>Block diagram</a:t>
            </a:r>
            <a:endParaRPr lang="en-US" dirty="0">
              <a:solidFill>
                <a:schemeClr val="accent1"/>
              </a:solidFill>
            </a:endParaRPr>
          </a:p>
        </p:txBody>
      </p:sp>
      <p:pic>
        <p:nvPicPr>
          <p:cNvPr id="3074" name="Picture 2" descr="Block diagram for Satellite Communication System. | Download Scientific  Diagram">
            <a:extLst>
              <a:ext uri="{FF2B5EF4-FFF2-40B4-BE49-F238E27FC236}">
                <a16:creationId xmlns:a16="http://schemas.microsoft.com/office/drawing/2014/main" id="{A5CF4BC0-51FE-AADE-9671-C8634507A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035" y="1224117"/>
            <a:ext cx="10833919" cy="5251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780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BA1-9BE8-59A3-86CE-42619078F81C}"/>
              </a:ext>
            </a:extLst>
          </p:cNvPr>
          <p:cNvSpPr>
            <a:spLocks noGrp="1"/>
          </p:cNvSpPr>
          <p:nvPr>
            <p:ph type="title"/>
          </p:nvPr>
        </p:nvSpPr>
        <p:spPr>
          <a:xfrm>
            <a:off x="0" y="1"/>
            <a:ext cx="12192000" cy="929147"/>
          </a:xfrm>
        </p:spPr>
        <p:txBody>
          <a:bodyPr/>
          <a:lstStyle/>
          <a:p>
            <a:pPr algn="ctr"/>
            <a:r>
              <a:rPr lang="en-US" b="1" dirty="0">
                <a:solidFill>
                  <a:schemeClr val="accent1"/>
                </a:solidFill>
              </a:rPr>
              <a:t>Orbital mechanics-Kepler’s laws of planetary motion </a:t>
            </a:r>
          </a:p>
        </p:txBody>
      </p:sp>
      <p:sp>
        <p:nvSpPr>
          <p:cNvPr id="3" name="Content Placeholder 2">
            <a:extLst>
              <a:ext uri="{FF2B5EF4-FFF2-40B4-BE49-F238E27FC236}">
                <a16:creationId xmlns:a16="http://schemas.microsoft.com/office/drawing/2014/main" id="{EB71CC83-1A55-6171-BEC2-B0DC008CF947}"/>
              </a:ext>
            </a:extLst>
          </p:cNvPr>
          <p:cNvSpPr>
            <a:spLocks noGrp="1"/>
          </p:cNvSpPr>
          <p:nvPr>
            <p:ph idx="1"/>
          </p:nvPr>
        </p:nvSpPr>
        <p:spPr>
          <a:xfrm>
            <a:off x="0" y="929148"/>
            <a:ext cx="12192000" cy="5928851"/>
          </a:xfrm>
        </p:spPr>
        <p:txBody>
          <a:bodyPr>
            <a:normAutofit fontScale="92500" lnSpcReduction="10000"/>
          </a:bodyPr>
          <a:lstStyle/>
          <a:p>
            <a:pPr marL="0" indent="0">
              <a:buNone/>
            </a:pPr>
            <a:r>
              <a:rPr lang="en-US" dirty="0"/>
              <a:t>Johannes Kepler</a:t>
            </a:r>
          </a:p>
          <a:p>
            <a:pPr>
              <a:buFont typeface="Wingdings" panose="05000000000000000000" pitchFamily="2" charset="2"/>
              <a:buChar char="Ø"/>
            </a:pPr>
            <a:r>
              <a:rPr lang="en-US" dirty="0"/>
              <a:t>German astronomer (1571 – 1630)</a:t>
            </a:r>
          </a:p>
          <a:p>
            <a:pPr marL="0" indent="0">
              <a:buNone/>
            </a:pPr>
            <a:r>
              <a:rPr lang="en-US" dirty="0"/>
              <a:t>Kepler’s “Laws” are consistent with &amp; </a:t>
            </a:r>
          </a:p>
          <a:p>
            <a:pPr marL="0" indent="0">
              <a:buNone/>
            </a:pPr>
            <a:r>
              <a:rPr lang="en-US" dirty="0"/>
              <a:t>are obtainable from Newton’s Laws</a:t>
            </a:r>
          </a:p>
          <a:p>
            <a:r>
              <a:rPr lang="en-US" dirty="0"/>
              <a:t>Kepler’s first law – </a:t>
            </a:r>
            <a:r>
              <a:rPr lang="en-US" dirty="0">
                <a:solidFill>
                  <a:srgbClr val="C00000"/>
                </a:solidFill>
              </a:rPr>
              <a:t>The law of orbits</a:t>
            </a:r>
          </a:p>
          <a:p>
            <a:r>
              <a:rPr lang="en-US" dirty="0"/>
              <a:t>Kepler’s second law – </a:t>
            </a:r>
            <a:r>
              <a:rPr lang="en-US" dirty="0">
                <a:solidFill>
                  <a:srgbClr val="C00000"/>
                </a:solidFill>
              </a:rPr>
              <a:t>The law of equal areas</a:t>
            </a:r>
          </a:p>
          <a:p>
            <a:r>
              <a:rPr lang="en-US" dirty="0"/>
              <a:t>Kepler’s third law – </a:t>
            </a:r>
            <a:r>
              <a:rPr lang="en-US" dirty="0">
                <a:solidFill>
                  <a:srgbClr val="C00000"/>
                </a:solidFill>
              </a:rPr>
              <a:t>The law of periods</a:t>
            </a:r>
          </a:p>
          <a:p>
            <a:pPr marL="0" indent="0">
              <a:buNone/>
            </a:pPr>
            <a:r>
              <a:rPr lang="en-US" dirty="0"/>
              <a:t>Kepler’s </a:t>
            </a:r>
            <a:r>
              <a:rPr lang="en-US" b="1" dirty="0"/>
              <a:t>first law</a:t>
            </a:r>
            <a:r>
              <a:rPr lang="en-US" dirty="0"/>
              <a:t>: “All the planets revolve around the sun in elliptical orbits having the sun at one of the foci”.- natural law.</a:t>
            </a:r>
          </a:p>
          <a:p>
            <a:pPr marL="0" indent="0">
              <a:buNone/>
            </a:pPr>
            <a:r>
              <a:rPr lang="en-US" dirty="0"/>
              <a:t>Kepler’s </a:t>
            </a:r>
            <a:r>
              <a:rPr lang="en-US" b="1" dirty="0"/>
              <a:t>second law </a:t>
            </a:r>
            <a:r>
              <a:rPr lang="en-US" dirty="0"/>
              <a:t>states, “The radius vector drawn from the sun to the planet sweeps out equal areas in equal intervals of time”.</a:t>
            </a:r>
          </a:p>
          <a:p>
            <a:pPr marL="0" indent="0">
              <a:buNone/>
            </a:pPr>
            <a:r>
              <a:rPr lang="en-US" dirty="0"/>
              <a:t>Kepler’s law of periods (</a:t>
            </a:r>
            <a:r>
              <a:rPr lang="en-US" b="1" dirty="0"/>
              <a:t>Third law</a:t>
            </a:r>
            <a:r>
              <a:rPr lang="en-US" dirty="0"/>
              <a:t>): ”The square of the time period of revolution of a planet around the sun in an elliptical orbit is directly proportional to the cube of its semi-major axis”.</a:t>
            </a:r>
          </a:p>
          <a:p>
            <a:pPr marL="0" indent="0">
              <a:buNone/>
            </a:pPr>
            <a:endParaRPr lang="en-US" dirty="0"/>
          </a:p>
        </p:txBody>
      </p:sp>
      <p:pic>
        <p:nvPicPr>
          <p:cNvPr id="1030" name="Picture 6" descr="Johannes Kepler: a guide to the German ...">
            <a:extLst>
              <a:ext uri="{FF2B5EF4-FFF2-40B4-BE49-F238E27FC236}">
                <a16:creationId xmlns:a16="http://schemas.microsoft.com/office/drawing/2014/main" id="{2DD4CA2B-8904-9812-ACB6-B1A903B0A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6532" y="929148"/>
            <a:ext cx="22098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761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BA1-9BE8-59A3-86CE-42619078F81C}"/>
              </a:ext>
            </a:extLst>
          </p:cNvPr>
          <p:cNvSpPr>
            <a:spLocks noGrp="1"/>
          </p:cNvSpPr>
          <p:nvPr>
            <p:ph type="title"/>
          </p:nvPr>
        </p:nvSpPr>
        <p:spPr>
          <a:xfrm>
            <a:off x="0" y="1"/>
            <a:ext cx="12192000" cy="929147"/>
          </a:xfrm>
        </p:spPr>
        <p:txBody>
          <a:bodyPr/>
          <a:lstStyle/>
          <a:p>
            <a:pPr algn="ctr"/>
            <a:r>
              <a:rPr lang="en-US" b="1" dirty="0">
                <a:solidFill>
                  <a:schemeClr val="accent1"/>
                </a:solidFill>
              </a:rPr>
              <a:t>Kepler’s laws of planetary motion </a:t>
            </a:r>
          </a:p>
        </p:txBody>
      </p:sp>
      <p:pic>
        <p:nvPicPr>
          <p:cNvPr id="2050" name="Picture 2" descr="Laws Of Planetary Motion&quot; Images – Browse 57 Stock Photos, Vectors, and  Video | Adobe Stock">
            <a:extLst>
              <a:ext uri="{FF2B5EF4-FFF2-40B4-BE49-F238E27FC236}">
                <a16:creationId xmlns:a16="http://schemas.microsoft.com/office/drawing/2014/main" id="{F34B6ABB-2669-D5FC-1464-52043A12A7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407" y="1631662"/>
            <a:ext cx="9733936" cy="3893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4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BA1-9BE8-59A3-86CE-42619078F81C}"/>
              </a:ext>
            </a:extLst>
          </p:cNvPr>
          <p:cNvSpPr>
            <a:spLocks noGrp="1"/>
          </p:cNvSpPr>
          <p:nvPr>
            <p:ph type="title"/>
          </p:nvPr>
        </p:nvSpPr>
        <p:spPr>
          <a:xfrm>
            <a:off x="0" y="1"/>
            <a:ext cx="12192000" cy="929147"/>
          </a:xfrm>
        </p:spPr>
        <p:txBody>
          <a:bodyPr/>
          <a:lstStyle/>
          <a:p>
            <a:pPr algn="ctr"/>
            <a:r>
              <a:rPr lang="en-US" b="1" dirty="0">
                <a:solidFill>
                  <a:schemeClr val="accent1"/>
                </a:solidFill>
              </a:rPr>
              <a:t>Kepler’s laws of planetary motion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CC83-1A55-6171-BEC2-B0DC008CF947}"/>
                  </a:ext>
                </a:extLst>
              </p:cNvPr>
              <p:cNvSpPr>
                <a:spLocks noGrp="1"/>
              </p:cNvSpPr>
              <p:nvPr>
                <p:ph idx="1"/>
              </p:nvPr>
            </p:nvSpPr>
            <p:spPr>
              <a:xfrm>
                <a:off x="0" y="929148"/>
                <a:ext cx="12192000" cy="5928851"/>
              </a:xfrm>
            </p:spPr>
            <p:txBody>
              <a:bodyPr>
                <a:normAutofit lnSpcReduction="10000"/>
              </a:bodyPr>
              <a:lstStyle/>
              <a:p>
                <a:pPr marL="0" indent="0">
                  <a:buNone/>
                </a:pPr>
                <a:r>
                  <a:rPr lang="en-US" dirty="0">
                    <a:solidFill>
                      <a:srgbClr val="C00000"/>
                    </a:solidFill>
                  </a:rPr>
                  <a:t>For circular orbit</a:t>
                </a:r>
              </a:p>
              <a:p>
                <a:pPr marL="0" indent="0">
                  <a:buNone/>
                </a:pPr>
                <a:r>
                  <a:rPr lang="en-US" dirty="0"/>
                  <a:t>	centripetal force (directed towards the axis of rotation)=centrifugal force (directed away from the center of the circle)</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𝑜𝑢𝑡</m:t>
                        </m:r>
                      </m:sub>
                    </m:sSub>
                  </m:oMath>
                </a14:m>
                <a:r>
                  <a:rPr lang="en-US" dirty="0"/>
                  <a:t>= m.</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𝑟</m:t>
                        </m:r>
                      </m:den>
                    </m:f>
                  </m:oMath>
                </a14:m>
                <a:r>
                  <a:rPr lang="en-US" dirty="0"/>
                  <a:t>    			Time period:</a:t>
                </a:r>
              </a:p>
              <a:p>
                <a:pPr marL="0" indent="0">
                  <a:buNone/>
                </a:pPr>
                <a:r>
                  <a:rPr lang="en-US" dirty="0"/>
                  <a:t>				F=ma newton  				T = </a:t>
                </a:r>
                <a14:m>
                  <m:oMath xmlns:m="http://schemas.openxmlformats.org/officeDocument/2006/math">
                    <m:f>
                      <m:fPr>
                        <m:ctrlPr>
                          <a:rPr lang="en-US" i="1" smtClean="0">
                            <a:latin typeface="Cambria Math" panose="02040503050406030204" pitchFamily="18" charset="0"/>
                          </a:rPr>
                        </m:ctrlPr>
                      </m:fPr>
                      <m:num>
                        <m:r>
                          <m:rPr>
                            <m:nor/>
                          </m:rPr>
                          <a:rPr lang="en-US" b="0" i="0" smtClean="0"/>
                          <m:t>2</m:t>
                        </m:r>
                        <m:r>
                          <m:rPr>
                            <m:nor/>
                          </m:rPr>
                          <a:rPr lang="el-GR"/>
                          <m:t>π</m:t>
                        </m:r>
                        <m:r>
                          <m:rPr>
                            <m:nor/>
                          </m:rPr>
                          <a:rPr lang="en-US" b="0" i="0" smtClean="0"/>
                          <m:t>r</m:t>
                        </m:r>
                      </m:num>
                      <m:den>
                        <m:r>
                          <a:rPr lang="en-US" i="1">
                            <a:latin typeface="Cambria Math" panose="02040503050406030204" pitchFamily="18" charset="0"/>
                          </a:rPr>
                          <m:t>𝑣</m:t>
                        </m:r>
                      </m:den>
                    </m:f>
                  </m:oMath>
                </a14:m>
                <a:endParaRPr lang="en-US" dirty="0"/>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oMath>
                </a14:m>
                <a:r>
                  <a:rPr lang="en-US" dirty="0"/>
                  <a:t>= m.</a:t>
                </a:r>
                <a14:m>
                  <m:oMath xmlns:m="http://schemas.openxmlformats.org/officeDocument/2006/math">
                    <m:f>
                      <m:fPr>
                        <m:ctrlPr>
                          <a:rPr lang="en-US" i="1" smtClean="0">
                            <a:latin typeface="Cambria Math" panose="02040503050406030204" pitchFamily="18" charset="0"/>
                          </a:rPr>
                        </m:ctrlPr>
                      </m:fPr>
                      <m:num>
                        <m:r>
                          <m:rPr>
                            <m:nor/>
                          </m:rPr>
                          <a:rPr lang="en-US"/>
                          <m:t>µ</m:t>
                        </m:r>
                      </m:num>
                      <m:den>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rPr>
                              <m:t>2</m:t>
                            </m:r>
                          </m:sup>
                        </m:sSup>
                      </m:den>
                    </m:f>
                  </m:oMath>
                </a14:m>
                <a:r>
                  <a:rPr lang="en-US" dirty="0"/>
                  <a:t>					</a:t>
                </a:r>
                <a:r>
                  <a:rPr lang="el-GR"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𝑇</m:t>
                        </m:r>
                      </m:e>
                      <m:sup>
                        <m:r>
                          <a:rPr lang="en-US" i="1">
                            <a:latin typeface="Cambria Math" panose="02040503050406030204" pitchFamily="18" charset="0"/>
                          </a:rPr>
                          <m:t>2</m:t>
                        </m:r>
                      </m:sup>
                    </m:sSup>
                    <m:r>
                      <a:rPr lang="en-US" i="1">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m:rPr>
                            <m:nor/>
                          </m:rPr>
                          <a:rPr lang="en-US" b="0" i="0" smtClean="0"/>
                          <m:t>4</m:t>
                        </m:r>
                        <m:sSup>
                          <m:sSupPr>
                            <m:ctrlPr>
                              <a:rPr lang="en-US" i="1">
                                <a:latin typeface="Cambria Math" panose="02040503050406030204" pitchFamily="18" charset="0"/>
                              </a:rPr>
                            </m:ctrlPr>
                          </m:sSupPr>
                          <m:e>
                            <m:r>
                              <m:rPr>
                                <m:nor/>
                              </m:rPr>
                              <a:rPr lang="el-GR"/>
                              <m:t>π</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i="1">
                                <a:latin typeface="Cambria Math" panose="02040503050406030204" pitchFamily="18" charset="0"/>
                              </a:rPr>
                              <m:t>2</m:t>
                            </m:r>
                          </m:sup>
                        </m:sSup>
                      </m:num>
                      <m:den>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2</m:t>
                            </m:r>
                          </m:sup>
                        </m:sSup>
                      </m:den>
                    </m:f>
                    <m:r>
                      <a:rPr lang="en-US" i="1" smtClean="0">
                        <a:latin typeface="Cambria Math" panose="02040503050406030204" pitchFamily="18" charset="0"/>
                      </a:rPr>
                      <m:t> </m:t>
                    </m:r>
                  </m:oMath>
                </a14:m>
                <a:endParaRPr lang="en-US" dirty="0"/>
              </a:p>
              <a:p>
                <a:pPr marL="0" indent="0">
                  <a:buNone/>
                </a:pPr>
                <a:r>
                  <a:rPr lang="en-US" dirty="0"/>
                  <a:t>				</a:t>
                </a:r>
                <a:r>
                  <a:rPr lang="en-US" b="0" i="0" dirty="0">
                    <a:solidFill>
                      <a:srgbClr val="202124"/>
                    </a:solidFill>
                    <a:effectLst/>
                    <a:highlight>
                      <a:srgbClr val="FFFFFF"/>
                    </a:highlight>
                    <a:latin typeface="Google Sans"/>
                  </a:rPr>
                  <a:t> µ= GM= 3.98x</a:t>
                </a:r>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𝑘𝑚</m:t>
                        </m:r>
                      </m:e>
                      <m:sup>
                        <m:r>
                          <a:rPr lang="en-US" i="1">
                            <a:latin typeface="Cambria Math" panose="02040503050406030204" pitchFamily="18" charset="0"/>
                          </a:rPr>
                          <m:t>2</m:t>
                        </m:r>
                      </m:sup>
                    </m:sSup>
                  </m:oMath>
                </a14:m>
                <a:r>
                  <a:rPr lang="en-US" dirty="0"/>
                  <a:t>/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𝑠</m:t>
                        </m:r>
                      </m:e>
                      <m:sup>
                        <m:r>
                          <a:rPr lang="en-US" i="1">
                            <a:latin typeface="Cambria Math" panose="02040503050406030204" pitchFamily="18" charset="0"/>
                          </a:rPr>
                          <m:t>2</m:t>
                        </m:r>
                      </m:sup>
                    </m:sSup>
                  </m:oMath>
                </a14:m>
                <a:r>
                  <a:rPr lang="en-US" dirty="0"/>
                  <a:t>		      = </a:t>
                </a:r>
                <a14:m>
                  <m:oMath xmlns:m="http://schemas.openxmlformats.org/officeDocument/2006/math">
                    <m:f>
                      <m:fPr>
                        <m:ctrlPr>
                          <a:rPr lang="en-US" i="1">
                            <a:latin typeface="Cambria Math" panose="02040503050406030204" pitchFamily="18" charset="0"/>
                          </a:rPr>
                        </m:ctrlPr>
                      </m:fPr>
                      <m:num>
                        <m:r>
                          <m:rPr>
                            <m:nor/>
                          </m:rPr>
                          <a:rPr lang="en-US"/>
                          <m:t>4</m:t>
                        </m:r>
                        <m:sSup>
                          <m:sSupPr>
                            <m:ctrlPr>
                              <a:rPr lang="en-US" i="1">
                                <a:latin typeface="Cambria Math" panose="02040503050406030204" pitchFamily="18" charset="0"/>
                              </a:rPr>
                            </m:ctrlPr>
                          </m:sSupPr>
                          <m:e>
                            <m:r>
                              <m:rPr>
                                <m:nor/>
                              </m:rPr>
                              <a:rPr lang="el-GR"/>
                              <m:t>π</m:t>
                            </m:r>
                          </m:e>
                          <m:sup>
                            <m:r>
                              <a:rPr lang="en-US" i="1">
                                <a:latin typeface="Cambria Math" panose="02040503050406030204" pitchFamily="18" charset="0"/>
                              </a:rPr>
                              <m:t>2</m:t>
                            </m:r>
                          </m:sup>
                        </m:sSup>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b="0" i="1" smtClean="0">
                                <a:latin typeface="Cambria Math" panose="02040503050406030204" pitchFamily="18" charset="0"/>
                              </a:rPr>
                              <m:t>3</m:t>
                            </m:r>
                          </m:sup>
                        </m:sSup>
                      </m:num>
                      <m:den>
                        <m:r>
                          <m:rPr>
                            <m:nor/>
                          </m:rPr>
                          <a:rPr lang="en-US"/>
                          <m:t>µ</m:t>
                        </m:r>
                      </m:den>
                    </m:f>
                  </m:oMath>
                </a14:m>
                <a:endParaRPr lang="en-US" dirty="0"/>
              </a:p>
              <a:p>
                <a:pPr marL="0" indent="0" algn="ctr">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𝑖𝑛</m:t>
                        </m:r>
                      </m:sub>
                    </m:sSub>
                    <m:r>
                      <a:rPr lang="en-US" b="0" i="1" smtClean="0">
                        <a:latin typeface="Cambria Math" panose="02040503050406030204" pitchFamily="18" charset="0"/>
                      </a:rPr>
                      <m:t> </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b="0" i="1" smtClean="0">
                            <a:latin typeface="Cambria Math" panose="02040503050406030204" pitchFamily="18" charset="0"/>
                          </a:rPr>
                          <m:t>𝑜𝑢𝑡</m:t>
                        </m:r>
                      </m:sub>
                    </m:sSub>
                    <m:sSup>
                      <m:sSupPr>
                        <m:ctrlPr>
                          <a:rPr lang="en-US" i="1">
                            <a:latin typeface="Cambria Math" panose="02040503050406030204" pitchFamily="18" charset="0"/>
                          </a:rPr>
                        </m:ctrlPr>
                      </m:sSupPr>
                      <m:e>
                        <m:r>
                          <a:rPr lang="en-US" b="0" i="1" smtClean="0">
                            <a:latin typeface="Cambria Math" panose="02040503050406030204" pitchFamily="18" charset="0"/>
                          </a:rPr>
                          <m:t>                                                                    </m:t>
                        </m:r>
                        <m:r>
                          <a:rPr lang="en-US" i="1">
                            <a:latin typeface="Cambria Math" panose="02040503050406030204" pitchFamily="18" charset="0"/>
                          </a:rPr>
                          <m:t>𝑇</m:t>
                        </m:r>
                      </m:e>
                      <m:sup>
                        <m:r>
                          <a:rPr lang="en-US" i="1">
                            <a:latin typeface="Cambria Math" panose="02040503050406030204" pitchFamily="18" charset="0"/>
                          </a:rPr>
                          <m:t>2</m:t>
                        </m:r>
                      </m:sup>
                    </m:sSup>
                  </m:oMath>
                </a14:m>
                <a:r>
                  <a:rPr lang="en-US" dirty="0"/>
                  <a:t> ∝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3</m:t>
                        </m:r>
                      </m:sup>
                    </m:sSup>
                  </m:oMath>
                </a14:m>
                <a:endParaRPr lang="en-US" dirty="0"/>
              </a:p>
              <a:p>
                <a:pPr marL="0" indent="0" algn="ctr">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2</m:t>
                        </m:r>
                      </m:sup>
                    </m:sSup>
                    <m:r>
                      <a:rPr lang="en-US" b="0" i="1" smtClean="0">
                        <a:latin typeface="Cambria Math" panose="02040503050406030204" pitchFamily="18" charset="0"/>
                      </a:rPr>
                      <m:t> </m:t>
                    </m:r>
                  </m:oMath>
                </a14:m>
                <a:r>
                  <a:rPr lang="en-US" dirty="0"/>
                  <a:t>= </a:t>
                </a:r>
                <a14:m>
                  <m:oMath xmlns:m="http://schemas.openxmlformats.org/officeDocument/2006/math">
                    <m:f>
                      <m:fPr>
                        <m:ctrlPr>
                          <a:rPr lang="en-US" i="1">
                            <a:latin typeface="Cambria Math" panose="02040503050406030204" pitchFamily="18" charset="0"/>
                          </a:rPr>
                        </m:ctrlPr>
                      </m:fPr>
                      <m:num>
                        <m:r>
                          <m:rPr>
                            <m:nor/>
                          </m:rPr>
                          <a:rPr lang="en-US"/>
                          <m:t>µ</m:t>
                        </m:r>
                      </m:num>
                      <m:den>
                        <m:r>
                          <a:rPr lang="en-US" b="0" i="1" smtClean="0">
                            <a:latin typeface="Cambria Math" panose="02040503050406030204" pitchFamily="18" charset="0"/>
                          </a:rPr>
                          <m:t>𝑟</m:t>
                        </m:r>
                      </m:den>
                    </m:f>
                    <m:r>
                      <a:rPr lang="en-US" i="1">
                        <a:latin typeface="Cambria Math" panose="02040503050406030204" pitchFamily="18" charset="0"/>
                      </a:rPr>
                      <m:t> </m:t>
                    </m:r>
                  </m:oMath>
                </a14:m>
                <a:r>
                  <a:rPr lang="en-US" dirty="0"/>
                  <a:t>                                     </a:t>
                </a:r>
              </a:p>
              <a:p>
                <a:pPr marL="0" indent="0" algn="ctr">
                  <a:buNone/>
                </a:pPr>
                <a:r>
                  <a:rPr lang="en-US" dirty="0"/>
                  <a:t>		</a:t>
                </a:r>
                <a:r>
                  <a:rPr lang="en-US" b="0" dirty="0"/>
                  <a:t>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oMath>
                </a14:m>
                <a:r>
                  <a:rPr lang="en-US" dirty="0"/>
                  <a:t>= </a:t>
                </a:r>
                <a14:m>
                  <m:oMath xmlns:m="http://schemas.openxmlformats.org/officeDocument/2006/math">
                    <m:rad>
                      <m:radPr>
                        <m:degHide m:val="on"/>
                        <m:ctrlPr>
                          <a:rPr lang="en-US" i="1" smtClean="0">
                            <a:latin typeface="Cambria Math" panose="02040503050406030204" pitchFamily="18" charset="0"/>
                          </a:rPr>
                        </m:ctrlPr>
                      </m:radPr>
                      <m:deg/>
                      <m:e>
                        <m:f>
                          <m:fPr>
                            <m:ctrlPr>
                              <a:rPr lang="en-US" i="1">
                                <a:latin typeface="Cambria Math" panose="02040503050406030204" pitchFamily="18" charset="0"/>
                              </a:rPr>
                            </m:ctrlPr>
                          </m:fPr>
                          <m:num>
                            <m:r>
                              <m:rPr>
                                <m:nor/>
                              </m:rPr>
                              <a:rPr lang="en-US"/>
                              <m:t>µ</m:t>
                            </m:r>
                          </m:num>
                          <m:den>
                            <m:r>
                              <a:rPr lang="en-US" i="1">
                                <a:latin typeface="Cambria Math" panose="02040503050406030204" pitchFamily="18" charset="0"/>
                              </a:rPr>
                              <m:t>𝑟</m:t>
                            </m:r>
                          </m:den>
                        </m:f>
                      </m:e>
                    </m:rad>
                  </m:oMath>
                </a14:m>
                <a:r>
                  <a:rPr lang="en-US" dirty="0"/>
                  <a:t>		</a:t>
                </a:r>
              </a:p>
            </p:txBody>
          </p:sp>
        </mc:Choice>
        <mc:Fallback xmlns="">
          <p:sp>
            <p:nvSpPr>
              <p:cNvPr id="3" name="Content Placeholder 2">
                <a:extLst>
                  <a:ext uri="{FF2B5EF4-FFF2-40B4-BE49-F238E27FC236}">
                    <a16:creationId xmlns:a16="http://schemas.microsoft.com/office/drawing/2014/main" id="{EB71CC83-1A55-6171-BEC2-B0DC008CF947}"/>
                  </a:ext>
                </a:extLst>
              </p:cNvPr>
              <p:cNvSpPr>
                <a:spLocks noGrp="1" noRot="1" noChangeAspect="1" noMove="1" noResize="1" noEditPoints="1" noAdjustHandles="1" noChangeArrowheads="1" noChangeShapeType="1" noTextEdit="1"/>
              </p:cNvSpPr>
              <p:nvPr>
                <p:ph idx="1"/>
              </p:nvPr>
            </p:nvSpPr>
            <p:spPr>
              <a:xfrm>
                <a:off x="0" y="929148"/>
                <a:ext cx="12192000" cy="5928851"/>
              </a:xfrm>
              <a:blipFill>
                <a:blip r:embed="rId2"/>
                <a:stretch>
                  <a:fillRect l="-1000" t="-2261"/>
                </a:stretch>
              </a:blipFill>
            </p:spPr>
            <p:txBody>
              <a:bodyPr/>
              <a:lstStyle/>
              <a:p>
                <a:r>
                  <a:rPr lang="en-US">
                    <a:noFill/>
                  </a:rPr>
                  <a:t> </a:t>
                </a:r>
              </a:p>
            </p:txBody>
          </p:sp>
        </mc:Fallback>
      </mc:AlternateContent>
    </p:spTree>
    <p:extLst>
      <p:ext uri="{BB962C8B-B14F-4D97-AF65-F5344CB8AC3E}">
        <p14:creationId xmlns:p14="http://schemas.microsoft.com/office/powerpoint/2010/main" val="3785988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lstStyle/>
          <a:p>
            <a:pPr algn="ctr"/>
            <a:r>
              <a:rPr lang="en-US" sz="4400" dirty="0">
                <a:solidFill>
                  <a:schemeClr val="accent1"/>
                </a:solidFill>
                <a:latin typeface="Arial Black" panose="020B0A04020102020204" pitchFamily="34" charset="0"/>
              </a:rPr>
              <a:t>Course Objectives</a:t>
            </a:r>
            <a:endParaRPr lang="en-US" dirty="0">
              <a:solidFill>
                <a:schemeClr val="accent1"/>
              </a:solidFill>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1224116"/>
            <a:ext cx="12191999" cy="5633883"/>
          </a:xfrm>
        </p:spPr>
        <p:txBody>
          <a:bodyPr/>
          <a:lstStyle/>
          <a:p>
            <a:pPr algn="just">
              <a:lnSpc>
                <a:spcPct val="150000"/>
              </a:lnSpc>
            </a:pPr>
            <a:r>
              <a:rPr lang="en-US" dirty="0"/>
              <a:t>To learn the conceptual knowledge of communication through satellites.</a:t>
            </a:r>
          </a:p>
          <a:p>
            <a:pPr algn="just">
              <a:lnSpc>
                <a:spcPct val="150000"/>
              </a:lnSpc>
            </a:pPr>
            <a:r>
              <a:rPr lang="en-US" dirty="0"/>
              <a:t>To provide a detailed understanding of navigation - both inertial and by navigation satellites.</a:t>
            </a:r>
          </a:p>
          <a:p>
            <a:pPr algn="just">
              <a:lnSpc>
                <a:spcPct val="150000"/>
              </a:lnSpc>
            </a:pPr>
            <a:r>
              <a:rPr lang="en-US" dirty="0"/>
              <a:t>To analyze typical challenges of satellite based systems.</a:t>
            </a:r>
          </a:p>
        </p:txBody>
      </p:sp>
    </p:spTree>
    <p:extLst>
      <p:ext uri="{BB962C8B-B14F-4D97-AF65-F5344CB8AC3E}">
        <p14:creationId xmlns:p14="http://schemas.microsoft.com/office/powerpoint/2010/main" val="419384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4477892" y="187197"/>
            <a:ext cx="3540760" cy="574040"/>
          </a:xfrm>
          <a:prstGeom prst="rect">
            <a:avLst/>
          </a:prstGeom>
        </p:spPr>
        <p:txBody>
          <a:bodyPr vert="horz" wrap="square" lIns="0" tIns="12700" rIns="0" bIns="0" rtlCol="0">
            <a:spAutoFit/>
          </a:bodyPr>
          <a:lstStyle/>
          <a:p>
            <a:pPr marL="12700">
              <a:lnSpc>
                <a:spcPct val="100000"/>
              </a:lnSpc>
              <a:spcBef>
                <a:spcPts val="100"/>
              </a:spcBef>
            </a:pPr>
            <a:r>
              <a:rPr sz="3600" b="0" spc="425" dirty="0">
                <a:solidFill>
                  <a:srgbClr val="2E5496"/>
                </a:solidFill>
                <a:latin typeface="Tahoma"/>
                <a:cs typeface="Tahoma"/>
              </a:rPr>
              <a:t>O</a:t>
            </a:r>
            <a:r>
              <a:rPr sz="3600" b="0" spc="-40" dirty="0">
                <a:solidFill>
                  <a:srgbClr val="2E5496"/>
                </a:solidFill>
                <a:latin typeface="Tahoma"/>
                <a:cs typeface="Tahoma"/>
              </a:rPr>
              <a:t>r</a:t>
            </a:r>
            <a:r>
              <a:rPr sz="3600" b="0" spc="-25" dirty="0">
                <a:solidFill>
                  <a:srgbClr val="2E5496"/>
                </a:solidFill>
                <a:latin typeface="Tahoma"/>
                <a:cs typeface="Tahoma"/>
              </a:rPr>
              <a:t>b</a:t>
            </a:r>
            <a:r>
              <a:rPr sz="3600" b="0" spc="35" dirty="0">
                <a:solidFill>
                  <a:srgbClr val="2E5496"/>
                </a:solidFill>
                <a:latin typeface="Tahoma"/>
                <a:cs typeface="Tahoma"/>
              </a:rPr>
              <a:t>i</a:t>
            </a:r>
            <a:r>
              <a:rPr sz="3600" b="0" spc="-70" dirty="0">
                <a:solidFill>
                  <a:srgbClr val="2E5496"/>
                </a:solidFill>
                <a:latin typeface="Tahoma"/>
                <a:cs typeface="Tahoma"/>
              </a:rPr>
              <a:t>t</a:t>
            </a:r>
            <a:r>
              <a:rPr sz="3600" b="0" spc="-140" dirty="0">
                <a:solidFill>
                  <a:srgbClr val="2E5496"/>
                </a:solidFill>
                <a:latin typeface="Tahoma"/>
                <a:cs typeface="Tahoma"/>
              </a:rPr>
              <a:t>a</a:t>
            </a:r>
            <a:r>
              <a:rPr sz="3600" b="0" spc="105" dirty="0">
                <a:solidFill>
                  <a:srgbClr val="2E5496"/>
                </a:solidFill>
                <a:latin typeface="Tahoma"/>
                <a:cs typeface="Tahoma"/>
              </a:rPr>
              <a:t>l</a:t>
            </a:r>
            <a:r>
              <a:rPr sz="3600" b="0" spc="-200" dirty="0">
                <a:solidFill>
                  <a:srgbClr val="2E5496"/>
                </a:solidFill>
                <a:latin typeface="Tahoma"/>
                <a:cs typeface="Tahoma"/>
              </a:rPr>
              <a:t> </a:t>
            </a:r>
            <a:r>
              <a:rPr sz="3600" b="0" spc="605" dirty="0">
                <a:solidFill>
                  <a:srgbClr val="2E5496"/>
                </a:solidFill>
                <a:latin typeface="Tahoma"/>
                <a:cs typeface="Tahoma"/>
              </a:rPr>
              <a:t>M</a:t>
            </a:r>
            <a:r>
              <a:rPr sz="3600" b="0" spc="-175" dirty="0">
                <a:solidFill>
                  <a:srgbClr val="2E5496"/>
                </a:solidFill>
                <a:latin typeface="Tahoma"/>
                <a:cs typeface="Tahoma"/>
              </a:rPr>
              <a:t>e</a:t>
            </a:r>
            <a:r>
              <a:rPr sz="3600" b="0" spc="-180" dirty="0">
                <a:solidFill>
                  <a:srgbClr val="2E5496"/>
                </a:solidFill>
                <a:latin typeface="Tahoma"/>
                <a:cs typeface="Tahoma"/>
              </a:rPr>
              <a:t>c</a:t>
            </a:r>
            <a:r>
              <a:rPr sz="3600" b="0" spc="-65" dirty="0">
                <a:solidFill>
                  <a:srgbClr val="2E5496"/>
                </a:solidFill>
                <a:latin typeface="Tahoma"/>
                <a:cs typeface="Tahoma"/>
              </a:rPr>
              <a:t>h</a:t>
            </a:r>
            <a:r>
              <a:rPr sz="3600" b="0" spc="-140" dirty="0">
                <a:solidFill>
                  <a:srgbClr val="2E5496"/>
                </a:solidFill>
                <a:latin typeface="Tahoma"/>
                <a:cs typeface="Tahoma"/>
              </a:rPr>
              <a:t>a</a:t>
            </a:r>
            <a:r>
              <a:rPr sz="3600" b="0" spc="-30" dirty="0">
                <a:solidFill>
                  <a:srgbClr val="2E5496"/>
                </a:solidFill>
                <a:latin typeface="Tahoma"/>
                <a:cs typeface="Tahoma"/>
              </a:rPr>
              <a:t>n</a:t>
            </a:r>
            <a:r>
              <a:rPr sz="3600" b="0" spc="35" dirty="0">
                <a:solidFill>
                  <a:srgbClr val="2E5496"/>
                </a:solidFill>
                <a:latin typeface="Tahoma"/>
                <a:cs typeface="Tahoma"/>
              </a:rPr>
              <a:t>i</a:t>
            </a:r>
            <a:r>
              <a:rPr sz="3600" b="0" spc="-190" dirty="0">
                <a:solidFill>
                  <a:srgbClr val="2E5496"/>
                </a:solidFill>
                <a:latin typeface="Tahoma"/>
                <a:cs typeface="Tahoma"/>
              </a:rPr>
              <a:t>c</a:t>
            </a:r>
            <a:r>
              <a:rPr sz="3600" b="0" spc="-375" dirty="0">
                <a:solidFill>
                  <a:srgbClr val="2E5496"/>
                </a:solidFill>
                <a:latin typeface="Tahoma"/>
                <a:cs typeface="Tahoma"/>
              </a:rPr>
              <a:t>s</a:t>
            </a:r>
            <a:endParaRPr sz="3600">
              <a:latin typeface="Tahoma"/>
              <a:cs typeface="Tahoma"/>
            </a:endParaRPr>
          </a:p>
        </p:txBody>
      </p:sp>
      <p:sp>
        <p:nvSpPr>
          <p:cNvPr id="5" name="object 5"/>
          <p:cNvSpPr txBox="1"/>
          <p:nvPr/>
        </p:nvSpPr>
        <p:spPr>
          <a:xfrm>
            <a:off x="1069339" y="1063193"/>
            <a:ext cx="10282555" cy="5147945"/>
          </a:xfrm>
          <a:prstGeom prst="rect">
            <a:avLst/>
          </a:prstGeom>
        </p:spPr>
        <p:txBody>
          <a:bodyPr vert="horz" wrap="square" lIns="0" tIns="12700" rIns="0" bIns="0" rtlCol="0">
            <a:spAutoFit/>
          </a:bodyPr>
          <a:lstStyle/>
          <a:p>
            <a:pPr marL="527685" indent="-515620">
              <a:lnSpc>
                <a:spcPct val="100000"/>
              </a:lnSpc>
              <a:spcBef>
                <a:spcPts val="100"/>
              </a:spcBef>
              <a:buFont typeface="Wingdings"/>
              <a:buChar char=""/>
              <a:tabLst>
                <a:tab pos="527685" algn="l"/>
                <a:tab pos="52832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path</a:t>
            </a:r>
            <a:r>
              <a:rPr sz="2400" spc="-10" dirty="0">
                <a:latin typeface="Times New Roman"/>
                <a:cs typeface="Times New Roman"/>
              </a:rPr>
              <a:t> </a:t>
            </a:r>
            <a:r>
              <a:rPr sz="2400" spc="-5" dirty="0">
                <a:latin typeface="Times New Roman"/>
                <a:cs typeface="Times New Roman"/>
              </a:rPr>
              <a:t>of</a:t>
            </a:r>
            <a:r>
              <a:rPr sz="2400" dirty="0">
                <a:latin typeface="Times New Roman"/>
                <a:cs typeface="Times New Roman"/>
              </a:rPr>
              <a:t> </a:t>
            </a:r>
            <a:r>
              <a:rPr sz="2400" spc="-5" dirty="0">
                <a:latin typeface="Times New Roman"/>
                <a:cs typeface="Times New Roman"/>
              </a:rPr>
              <a:t>satellite</a:t>
            </a:r>
            <a:r>
              <a:rPr sz="2400" spc="-20" dirty="0">
                <a:latin typeface="Times New Roman"/>
                <a:cs typeface="Times New Roman"/>
              </a:rPr>
              <a:t> </a:t>
            </a:r>
            <a:r>
              <a:rPr sz="2400" dirty="0">
                <a:latin typeface="Times New Roman"/>
                <a:cs typeface="Times New Roman"/>
              </a:rPr>
              <a:t>revolving</a:t>
            </a:r>
            <a:r>
              <a:rPr sz="2400" spc="-35" dirty="0">
                <a:latin typeface="Times New Roman"/>
                <a:cs typeface="Times New Roman"/>
              </a:rPr>
              <a:t> </a:t>
            </a:r>
            <a:r>
              <a:rPr sz="2400" dirty="0">
                <a:latin typeface="Times New Roman"/>
                <a:cs typeface="Times New Roman"/>
              </a:rPr>
              <a:t>around</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earth</a:t>
            </a:r>
            <a:r>
              <a:rPr sz="2400" spc="-25" dirty="0">
                <a:latin typeface="Times New Roman"/>
                <a:cs typeface="Times New Roman"/>
              </a:rPr>
              <a:t> </a:t>
            </a:r>
            <a:r>
              <a:rPr sz="2400" dirty="0">
                <a:latin typeface="Times New Roman"/>
                <a:cs typeface="Times New Roman"/>
              </a:rPr>
              <a:t>is </a:t>
            </a:r>
            <a:r>
              <a:rPr sz="2400" spc="-5" dirty="0">
                <a:latin typeface="Times New Roman"/>
                <a:cs typeface="Times New Roman"/>
              </a:rPr>
              <a:t>known</a:t>
            </a:r>
            <a:r>
              <a:rPr sz="2400" spc="5" dirty="0">
                <a:latin typeface="Times New Roman"/>
                <a:cs typeface="Times New Roman"/>
              </a:rPr>
              <a:t> </a:t>
            </a:r>
            <a:r>
              <a:rPr sz="2400" dirty="0">
                <a:latin typeface="Times New Roman"/>
                <a:cs typeface="Times New Roman"/>
              </a:rPr>
              <a:t>as </a:t>
            </a:r>
            <a:r>
              <a:rPr sz="2400" b="1" dirty="0">
                <a:latin typeface="Times New Roman"/>
                <a:cs typeface="Times New Roman"/>
              </a:rPr>
              <a:t>orbit</a:t>
            </a:r>
            <a:r>
              <a:rPr sz="2400" dirty="0">
                <a:latin typeface="Times New Roman"/>
                <a:cs typeface="Times New Roman"/>
              </a:rPr>
              <a:t>.</a:t>
            </a:r>
            <a:endParaRPr sz="2400">
              <a:latin typeface="Times New Roman"/>
              <a:cs typeface="Times New Roman"/>
            </a:endParaRPr>
          </a:p>
          <a:p>
            <a:pPr>
              <a:lnSpc>
                <a:spcPct val="100000"/>
              </a:lnSpc>
              <a:spcBef>
                <a:spcPts val="10"/>
              </a:spcBef>
              <a:buFont typeface="Wingdings"/>
              <a:buChar char=""/>
            </a:pPr>
            <a:endParaRPr sz="2500">
              <a:latin typeface="Times New Roman"/>
              <a:cs typeface="Times New Roman"/>
            </a:endParaRPr>
          </a:p>
          <a:p>
            <a:pPr marL="527685" marR="5080" indent="-515620">
              <a:lnSpc>
                <a:spcPct val="100000"/>
              </a:lnSpc>
              <a:buFont typeface="Wingdings"/>
              <a:buChar char=""/>
              <a:tabLst>
                <a:tab pos="527685" algn="l"/>
                <a:tab pos="528320" algn="l"/>
              </a:tabLst>
            </a:pPr>
            <a:r>
              <a:rPr sz="2400" b="1" spc="-5" dirty="0">
                <a:latin typeface="Times New Roman"/>
                <a:cs typeface="Times New Roman"/>
              </a:rPr>
              <a:t>Orbital</a:t>
            </a:r>
            <a:r>
              <a:rPr sz="2400" b="1" spc="5" dirty="0">
                <a:latin typeface="Times New Roman"/>
                <a:cs typeface="Times New Roman"/>
              </a:rPr>
              <a:t> </a:t>
            </a:r>
            <a:r>
              <a:rPr sz="2400" b="1" spc="-5" dirty="0">
                <a:latin typeface="Times New Roman"/>
                <a:cs typeface="Times New Roman"/>
              </a:rPr>
              <a:t>mechanics</a:t>
            </a:r>
            <a:r>
              <a:rPr sz="2400" b="1" spc="1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spc="-5" dirty="0">
                <a:latin typeface="Times New Roman"/>
                <a:cs typeface="Times New Roman"/>
              </a:rPr>
              <a:t>the</a:t>
            </a:r>
            <a:r>
              <a:rPr sz="2400" dirty="0">
                <a:latin typeface="Times New Roman"/>
                <a:cs typeface="Times New Roman"/>
              </a:rPr>
              <a:t> study</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the</a:t>
            </a:r>
            <a:r>
              <a:rPr sz="2400" dirty="0">
                <a:latin typeface="Times New Roman"/>
                <a:cs typeface="Times New Roman"/>
              </a:rPr>
              <a:t> </a:t>
            </a:r>
            <a:r>
              <a:rPr sz="2400" spc="-5" dirty="0">
                <a:latin typeface="Times New Roman"/>
                <a:cs typeface="Times New Roman"/>
              </a:rPr>
              <a:t>motion</a:t>
            </a:r>
            <a:r>
              <a:rPr sz="2400" dirty="0">
                <a:latin typeface="Times New Roman"/>
                <a:cs typeface="Times New Roman"/>
              </a:rPr>
              <a:t> of</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5" dirty="0">
                <a:latin typeface="Times New Roman"/>
                <a:cs typeface="Times New Roman"/>
              </a:rPr>
              <a:t>satellites</a:t>
            </a:r>
            <a:r>
              <a:rPr sz="2400" spc="5" dirty="0">
                <a:latin typeface="Times New Roman"/>
                <a:cs typeface="Times New Roman"/>
              </a:rPr>
              <a:t> </a:t>
            </a:r>
            <a:r>
              <a:rPr sz="2400" dirty="0">
                <a:latin typeface="Times New Roman"/>
                <a:cs typeface="Times New Roman"/>
              </a:rPr>
              <a:t>that </a:t>
            </a:r>
            <a:r>
              <a:rPr sz="2400" spc="-5" dirty="0">
                <a:latin typeface="Times New Roman"/>
                <a:cs typeface="Times New Roman"/>
              </a:rPr>
              <a:t>are</a:t>
            </a:r>
            <a:r>
              <a:rPr sz="2400" spc="5" dirty="0">
                <a:latin typeface="Times New Roman"/>
                <a:cs typeface="Times New Roman"/>
              </a:rPr>
              <a:t> </a:t>
            </a:r>
            <a:r>
              <a:rPr sz="2400" spc="-5" dirty="0">
                <a:latin typeface="Times New Roman"/>
                <a:cs typeface="Times New Roman"/>
              </a:rPr>
              <a:t>present</a:t>
            </a:r>
            <a:r>
              <a:rPr sz="2400" dirty="0">
                <a:latin typeface="Times New Roman"/>
                <a:cs typeface="Times New Roman"/>
              </a:rPr>
              <a:t> </a:t>
            </a:r>
            <a:r>
              <a:rPr sz="2400" spc="-10" dirty="0">
                <a:latin typeface="Times New Roman"/>
                <a:cs typeface="Times New Roman"/>
              </a:rPr>
              <a:t>in </a:t>
            </a:r>
            <a:r>
              <a:rPr sz="2400" spc="-585" dirty="0">
                <a:latin typeface="Times New Roman"/>
                <a:cs typeface="Times New Roman"/>
              </a:rPr>
              <a:t> </a:t>
            </a:r>
            <a:r>
              <a:rPr sz="2400" dirty="0">
                <a:latin typeface="Times New Roman"/>
                <a:cs typeface="Times New Roman"/>
              </a:rPr>
              <a:t>orbits.</a:t>
            </a:r>
            <a:endParaRPr sz="2400">
              <a:latin typeface="Times New Roman"/>
              <a:cs typeface="Times New Roman"/>
            </a:endParaRPr>
          </a:p>
          <a:p>
            <a:pPr>
              <a:lnSpc>
                <a:spcPct val="100000"/>
              </a:lnSpc>
              <a:spcBef>
                <a:spcPts val="5"/>
              </a:spcBef>
              <a:buFont typeface="Wingdings"/>
              <a:buChar char=""/>
            </a:pPr>
            <a:endParaRPr sz="2500">
              <a:latin typeface="Times New Roman"/>
              <a:cs typeface="Times New Roman"/>
            </a:endParaRPr>
          </a:p>
          <a:p>
            <a:pPr marL="527685" marR="5080" indent="-515620">
              <a:lnSpc>
                <a:spcPct val="100000"/>
              </a:lnSpc>
              <a:buFont typeface="Wingdings"/>
              <a:buChar char=""/>
              <a:tabLst>
                <a:tab pos="527685" algn="l"/>
                <a:tab pos="528320" algn="l"/>
              </a:tabLst>
            </a:pPr>
            <a:r>
              <a:rPr sz="2400" b="1" spc="-5" dirty="0">
                <a:latin typeface="Times New Roman"/>
                <a:cs typeface="Times New Roman"/>
              </a:rPr>
              <a:t>Orbital</a:t>
            </a:r>
            <a:r>
              <a:rPr sz="2400" b="1" spc="225" dirty="0">
                <a:latin typeface="Times New Roman"/>
                <a:cs typeface="Times New Roman"/>
              </a:rPr>
              <a:t> </a:t>
            </a:r>
            <a:r>
              <a:rPr sz="2400" b="1" spc="-5" dirty="0">
                <a:latin typeface="Times New Roman"/>
                <a:cs typeface="Times New Roman"/>
              </a:rPr>
              <a:t>Elements:</a:t>
            </a:r>
            <a:r>
              <a:rPr sz="2400" b="1" spc="225" dirty="0">
                <a:latin typeface="Times New Roman"/>
                <a:cs typeface="Times New Roman"/>
              </a:rPr>
              <a:t> </a:t>
            </a:r>
            <a:r>
              <a:rPr sz="2400" spc="-5" dirty="0">
                <a:latin typeface="Times New Roman"/>
                <a:cs typeface="Times New Roman"/>
              </a:rPr>
              <a:t>Orbital</a:t>
            </a:r>
            <a:r>
              <a:rPr sz="2400" spc="220" dirty="0">
                <a:latin typeface="Times New Roman"/>
                <a:cs typeface="Times New Roman"/>
              </a:rPr>
              <a:t> </a:t>
            </a:r>
            <a:r>
              <a:rPr sz="2400" spc="-5" dirty="0">
                <a:latin typeface="Times New Roman"/>
                <a:cs typeface="Times New Roman"/>
              </a:rPr>
              <a:t>elements</a:t>
            </a:r>
            <a:r>
              <a:rPr sz="2400" spc="220" dirty="0">
                <a:latin typeface="Times New Roman"/>
                <a:cs typeface="Times New Roman"/>
              </a:rPr>
              <a:t> </a:t>
            </a:r>
            <a:r>
              <a:rPr sz="2400" dirty="0">
                <a:latin typeface="Times New Roman"/>
                <a:cs typeface="Times New Roman"/>
              </a:rPr>
              <a:t>are</a:t>
            </a:r>
            <a:r>
              <a:rPr sz="2400" spc="229" dirty="0">
                <a:latin typeface="Times New Roman"/>
                <a:cs typeface="Times New Roman"/>
              </a:rPr>
              <a:t> </a:t>
            </a:r>
            <a:r>
              <a:rPr sz="2400" spc="-5" dirty="0">
                <a:latin typeface="Times New Roman"/>
                <a:cs typeface="Times New Roman"/>
              </a:rPr>
              <a:t>the</a:t>
            </a:r>
            <a:r>
              <a:rPr sz="2400" spc="220" dirty="0">
                <a:latin typeface="Times New Roman"/>
                <a:cs typeface="Times New Roman"/>
              </a:rPr>
              <a:t> </a:t>
            </a:r>
            <a:r>
              <a:rPr sz="2400" spc="-5" dirty="0">
                <a:latin typeface="Times New Roman"/>
                <a:cs typeface="Times New Roman"/>
              </a:rPr>
              <a:t>parameters,</a:t>
            </a:r>
            <a:r>
              <a:rPr sz="2400" spc="235" dirty="0">
                <a:latin typeface="Times New Roman"/>
                <a:cs typeface="Times New Roman"/>
              </a:rPr>
              <a:t> </a:t>
            </a:r>
            <a:r>
              <a:rPr sz="2400" dirty="0">
                <a:latin typeface="Times New Roman"/>
                <a:cs typeface="Times New Roman"/>
              </a:rPr>
              <a:t>which</a:t>
            </a:r>
            <a:r>
              <a:rPr sz="2400" spc="220" dirty="0">
                <a:latin typeface="Times New Roman"/>
                <a:cs typeface="Times New Roman"/>
              </a:rPr>
              <a:t> </a:t>
            </a:r>
            <a:r>
              <a:rPr sz="2400" spc="-5" dirty="0">
                <a:latin typeface="Times New Roman"/>
                <a:cs typeface="Times New Roman"/>
              </a:rPr>
              <a:t>are</a:t>
            </a:r>
            <a:r>
              <a:rPr sz="2400" spc="225" dirty="0">
                <a:latin typeface="Times New Roman"/>
                <a:cs typeface="Times New Roman"/>
              </a:rPr>
              <a:t> </a:t>
            </a:r>
            <a:r>
              <a:rPr sz="2400" spc="-5" dirty="0">
                <a:latin typeface="Times New Roman"/>
                <a:cs typeface="Times New Roman"/>
              </a:rPr>
              <a:t>helpful</a:t>
            </a:r>
            <a:r>
              <a:rPr sz="2400" spc="220" dirty="0">
                <a:latin typeface="Times New Roman"/>
                <a:cs typeface="Times New Roman"/>
              </a:rPr>
              <a:t> </a:t>
            </a:r>
            <a:r>
              <a:rPr sz="2400" dirty="0">
                <a:latin typeface="Times New Roman"/>
                <a:cs typeface="Times New Roman"/>
              </a:rPr>
              <a:t>for </a:t>
            </a:r>
            <a:r>
              <a:rPr sz="2400" spc="-585" dirty="0">
                <a:latin typeface="Times New Roman"/>
                <a:cs typeface="Times New Roman"/>
              </a:rPr>
              <a:t> </a:t>
            </a:r>
            <a:r>
              <a:rPr sz="2400" dirty="0">
                <a:latin typeface="Times New Roman"/>
                <a:cs typeface="Times New Roman"/>
              </a:rPr>
              <a:t>describing</a:t>
            </a:r>
            <a:r>
              <a:rPr sz="2400" spc="-4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orbital</a:t>
            </a:r>
            <a:r>
              <a:rPr sz="2400" spc="-30" dirty="0">
                <a:latin typeface="Times New Roman"/>
                <a:cs typeface="Times New Roman"/>
              </a:rPr>
              <a:t> </a:t>
            </a:r>
            <a:r>
              <a:rPr sz="2400" spc="-5" dirty="0">
                <a:latin typeface="Times New Roman"/>
                <a:cs typeface="Times New Roman"/>
              </a:rPr>
              <a:t>motion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satellites.</a:t>
            </a:r>
            <a:r>
              <a:rPr sz="2400" spc="-45" dirty="0">
                <a:latin typeface="Times New Roman"/>
                <a:cs typeface="Times New Roman"/>
              </a:rPr>
              <a:t> </a:t>
            </a:r>
            <a:r>
              <a:rPr sz="2400" dirty="0">
                <a:latin typeface="Times New Roman"/>
                <a:cs typeface="Times New Roman"/>
              </a:rPr>
              <a:t>Following</a:t>
            </a:r>
            <a:r>
              <a:rPr sz="2400" spc="-15" dirty="0">
                <a:latin typeface="Times New Roman"/>
                <a:cs typeface="Times New Roman"/>
              </a:rPr>
              <a:t> </a:t>
            </a:r>
            <a:r>
              <a:rPr sz="2400" dirty="0">
                <a:latin typeface="Times New Roman"/>
                <a:cs typeface="Times New Roman"/>
              </a:rPr>
              <a:t>are</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orbital</a:t>
            </a:r>
            <a:r>
              <a:rPr sz="2400" spc="-30" dirty="0">
                <a:latin typeface="Times New Roman"/>
                <a:cs typeface="Times New Roman"/>
              </a:rPr>
              <a:t> </a:t>
            </a:r>
            <a:r>
              <a:rPr sz="2400" dirty="0">
                <a:latin typeface="Times New Roman"/>
                <a:cs typeface="Times New Roman"/>
              </a:rPr>
              <a:t>elements.</a:t>
            </a:r>
            <a:endParaRPr sz="2400">
              <a:latin typeface="Times New Roman"/>
              <a:cs typeface="Times New Roman"/>
            </a:endParaRPr>
          </a:p>
          <a:p>
            <a:pPr>
              <a:lnSpc>
                <a:spcPct val="100000"/>
              </a:lnSpc>
              <a:spcBef>
                <a:spcPts val="5"/>
              </a:spcBef>
              <a:buFont typeface="Wingdings"/>
              <a:buChar char=""/>
            </a:pPr>
            <a:endParaRPr sz="2500">
              <a:latin typeface="Times New Roman"/>
              <a:cs typeface="Times New Roman"/>
            </a:endParaRPr>
          </a:p>
          <a:p>
            <a:pPr marL="2439035" lvl="1" indent="-140970">
              <a:lnSpc>
                <a:spcPct val="100000"/>
              </a:lnSpc>
              <a:buSzPct val="95833"/>
              <a:buFont typeface="Wingdings"/>
              <a:buChar char=""/>
              <a:tabLst>
                <a:tab pos="2439670" algn="l"/>
              </a:tabLst>
            </a:pPr>
            <a:r>
              <a:rPr sz="2400" spc="-5" dirty="0">
                <a:latin typeface="Times New Roman"/>
                <a:cs typeface="Times New Roman"/>
              </a:rPr>
              <a:t>Semi</a:t>
            </a:r>
            <a:r>
              <a:rPr sz="2400" spc="-30" dirty="0">
                <a:latin typeface="Times New Roman"/>
                <a:cs typeface="Times New Roman"/>
              </a:rPr>
              <a:t> </a:t>
            </a:r>
            <a:r>
              <a:rPr sz="2400" spc="-5" dirty="0">
                <a:latin typeface="Times New Roman"/>
                <a:cs typeface="Times New Roman"/>
              </a:rPr>
              <a:t>major</a:t>
            </a:r>
            <a:r>
              <a:rPr sz="2400" spc="-20" dirty="0">
                <a:latin typeface="Times New Roman"/>
                <a:cs typeface="Times New Roman"/>
              </a:rPr>
              <a:t> </a:t>
            </a:r>
            <a:r>
              <a:rPr sz="2400" dirty="0">
                <a:latin typeface="Times New Roman"/>
                <a:cs typeface="Times New Roman"/>
              </a:rPr>
              <a:t>axis</a:t>
            </a:r>
            <a:endParaRPr sz="2400">
              <a:latin typeface="Times New Roman"/>
              <a:cs typeface="Times New Roman"/>
            </a:endParaRPr>
          </a:p>
          <a:p>
            <a:pPr marL="2439035" lvl="1" indent="-140970">
              <a:lnSpc>
                <a:spcPct val="100000"/>
              </a:lnSpc>
              <a:buSzPct val="95833"/>
              <a:buFont typeface="Wingdings"/>
              <a:buChar char=""/>
              <a:tabLst>
                <a:tab pos="2439670" algn="l"/>
              </a:tabLst>
            </a:pPr>
            <a:r>
              <a:rPr sz="2400" spc="-5" dirty="0">
                <a:latin typeface="Times New Roman"/>
                <a:cs typeface="Times New Roman"/>
              </a:rPr>
              <a:t>Eccentricity</a:t>
            </a:r>
            <a:endParaRPr sz="2400">
              <a:latin typeface="Times New Roman"/>
              <a:cs typeface="Times New Roman"/>
            </a:endParaRPr>
          </a:p>
          <a:p>
            <a:pPr marL="2439035" lvl="1" indent="-140970">
              <a:lnSpc>
                <a:spcPct val="100000"/>
              </a:lnSpc>
              <a:spcBef>
                <a:spcPts val="5"/>
              </a:spcBef>
              <a:buSzPct val="95833"/>
              <a:buFont typeface="Wingdings"/>
              <a:buChar char=""/>
              <a:tabLst>
                <a:tab pos="2439670" algn="l"/>
              </a:tabLst>
            </a:pPr>
            <a:r>
              <a:rPr sz="2400" dirty="0">
                <a:latin typeface="Times New Roman"/>
                <a:cs typeface="Times New Roman"/>
              </a:rPr>
              <a:t>Mean</a:t>
            </a:r>
            <a:r>
              <a:rPr sz="2400" spc="-40" dirty="0">
                <a:latin typeface="Times New Roman"/>
                <a:cs typeface="Times New Roman"/>
              </a:rPr>
              <a:t> </a:t>
            </a:r>
            <a:r>
              <a:rPr sz="2400" spc="-5" dirty="0">
                <a:latin typeface="Times New Roman"/>
                <a:cs typeface="Times New Roman"/>
              </a:rPr>
              <a:t>anomaly</a:t>
            </a:r>
            <a:endParaRPr sz="2400">
              <a:latin typeface="Times New Roman"/>
              <a:cs typeface="Times New Roman"/>
            </a:endParaRPr>
          </a:p>
          <a:p>
            <a:pPr marL="2439035" lvl="1" indent="-140970">
              <a:lnSpc>
                <a:spcPct val="100000"/>
              </a:lnSpc>
              <a:buSzPct val="95833"/>
              <a:buFont typeface="Wingdings"/>
              <a:buChar char=""/>
              <a:tabLst>
                <a:tab pos="2439670" algn="l"/>
              </a:tabLst>
            </a:pPr>
            <a:r>
              <a:rPr sz="2400" spc="-10" dirty="0">
                <a:latin typeface="Times New Roman"/>
                <a:cs typeface="Times New Roman"/>
              </a:rPr>
              <a:t>Argument</a:t>
            </a:r>
            <a:r>
              <a:rPr sz="2400" spc="-1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perigee</a:t>
            </a:r>
            <a:endParaRPr sz="2400">
              <a:latin typeface="Times New Roman"/>
              <a:cs typeface="Times New Roman"/>
            </a:endParaRPr>
          </a:p>
          <a:p>
            <a:pPr marL="2439035" lvl="1" indent="-140970">
              <a:lnSpc>
                <a:spcPct val="100000"/>
              </a:lnSpc>
              <a:buSzPct val="95833"/>
              <a:buFont typeface="Wingdings"/>
              <a:buChar char=""/>
              <a:tabLst>
                <a:tab pos="2439670" algn="l"/>
              </a:tabLst>
            </a:pPr>
            <a:r>
              <a:rPr sz="2400" dirty="0">
                <a:latin typeface="Times New Roman"/>
                <a:cs typeface="Times New Roman"/>
              </a:rPr>
              <a:t>Inclination</a:t>
            </a:r>
            <a:endParaRPr sz="2400">
              <a:latin typeface="Times New Roman"/>
              <a:cs typeface="Times New Roman"/>
            </a:endParaRPr>
          </a:p>
          <a:p>
            <a:pPr marL="2439035" lvl="1" indent="-140970">
              <a:lnSpc>
                <a:spcPct val="100000"/>
              </a:lnSpc>
              <a:buSzPct val="95833"/>
              <a:buFont typeface="Wingdings"/>
              <a:buChar char=""/>
              <a:tabLst>
                <a:tab pos="2439670" algn="l"/>
              </a:tabLst>
            </a:pPr>
            <a:r>
              <a:rPr sz="2400" dirty="0">
                <a:latin typeface="Times New Roman"/>
                <a:cs typeface="Times New Roman"/>
              </a:rPr>
              <a:t>Right</a:t>
            </a:r>
            <a:r>
              <a:rPr sz="2400" spc="-30" dirty="0">
                <a:latin typeface="Times New Roman"/>
                <a:cs typeface="Times New Roman"/>
              </a:rPr>
              <a:t> </a:t>
            </a:r>
            <a:r>
              <a:rPr sz="2400" dirty="0">
                <a:latin typeface="Times New Roman"/>
                <a:cs typeface="Times New Roman"/>
              </a:rPr>
              <a:t>ascension</a:t>
            </a:r>
            <a:r>
              <a:rPr sz="2400" spc="-4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ascending</a:t>
            </a:r>
            <a:r>
              <a:rPr sz="2400" spc="-45" dirty="0">
                <a:latin typeface="Times New Roman"/>
                <a:cs typeface="Times New Roman"/>
              </a:rPr>
              <a:t> </a:t>
            </a:r>
            <a:r>
              <a:rPr sz="2400" dirty="0">
                <a:latin typeface="Times New Roman"/>
                <a:cs typeface="Times New Roman"/>
              </a:rPr>
              <a:t>node</a:t>
            </a:r>
            <a:endParaRPr sz="24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BA1-9BE8-59A3-86CE-42619078F81C}"/>
              </a:ext>
            </a:extLst>
          </p:cNvPr>
          <p:cNvSpPr>
            <a:spLocks noGrp="1"/>
          </p:cNvSpPr>
          <p:nvPr>
            <p:ph type="title"/>
          </p:nvPr>
        </p:nvSpPr>
        <p:spPr>
          <a:xfrm>
            <a:off x="0" y="1"/>
            <a:ext cx="12192000" cy="929147"/>
          </a:xfrm>
        </p:spPr>
        <p:txBody>
          <a:bodyPr/>
          <a:lstStyle/>
          <a:p>
            <a:pPr algn="ctr"/>
            <a:r>
              <a:rPr lang="en-US" b="1" dirty="0">
                <a:solidFill>
                  <a:schemeClr val="accent1"/>
                </a:solidFill>
              </a:rPr>
              <a:t>Orbital elements</a:t>
            </a:r>
          </a:p>
        </p:txBody>
      </p:sp>
      <p:sp>
        <p:nvSpPr>
          <p:cNvPr id="3" name="Content Placeholder 2">
            <a:extLst>
              <a:ext uri="{FF2B5EF4-FFF2-40B4-BE49-F238E27FC236}">
                <a16:creationId xmlns:a16="http://schemas.microsoft.com/office/drawing/2014/main" id="{EB71CC83-1A55-6171-BEC2-B0DC008CF947}"/>
              </a:ext>
            </a:extLst>
          </p:cNvPr>
          <p:cNvSpPr>
            <a:spLocks noGrp="1"/>
          </p:cNvSpPr>
          <p:nvPr>
            <p:ph idx="1"/>
          </p:nvPr>
        </p:nvSpPr>
        <p:spPr>
          <a:xfrm>
            <a:off x="0" y="929148"/>
            <a:ext cx="12192000" cy="5928851"/>
          </a:xfrm>
        </p:spPr>
        <p:txBody>
          <a:bodyPr>
            <a:normAutofit/>
          </a:bodyPr>
          <a:lstStyle/>
          <a:p>
            <a:pPr marL="0" indent="0">
              <a:buNone/>
            </a:pPr>
            <a:r>
              <a:rPr lang="en-US" b="1" dirty="0">
                <a:solidFill>
                  <a:schemeClr val="accent1"/>
                </a:solidFill>
              </a:rPr>
              <a:t>Orbit:</a:t>
            </a:r>
          </a:p>
          <a:p>
            <a:pPr marL="0" indent="0">
              <a:buNone/>
            </a:pPr>
            <a:r>
              <a:rPr lang="en-US" dirty="0"/>
              <a:t>An orbit is a regular, repeating path that one object in space takes around another one. An object in an orbit is called a satellite.</a:t>
            </a:r>
          </a:p>
        </p:txBody>
      </p:sp>
      <p:pic>
        <p:nvPicPr>
          <p:cNvPr id="1026" name="Picture 2" descr="Vector f normal to the equatorial plane ...">
            <a:extLst>
              <a:ext uri="{FF2B5EF4-FFF2-40B4-BE49-F238E27FC236}">
                <a16:creationId xmlns:a16="http://schemas.microsoft.com/office/drawing/2014/main" id="{7012D1DD-B9FE-93AB-80AA-1183015D3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5787" y="2282467"/>
            <a:ext cx="3366232" cy="2289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is a geosynchronous orbit? | Space">
            <a:extLst>
              <a:ext uri="{FF2B5EF4-FFF2-40B4-BE49-F238E27FC236}">
                <a16:creationId xmlns:a16="http://schemas.microsoft.com/office/drawing/2014/main" id="{97383427-DE2A-0C91-B1BB-076AF9AAA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68" y="3229897"/>
            <a:ext cx="4221946" cy="2533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64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069339" y="1074165"/>
            <a:ext cx="10283825" cy="1854835"/>
          </a:xfrm>
          <a:prstGeom prst="rect">
            <a:avLst/>
          </a:prstGeom>
        </p:spPr>
        <p:txBody>
          <a:bodyPr vert="horz" wrap="square" lIns="0" tIns="12700" rIns="0" bIns="0" rtlCol="0">
            <a:spAutoFit/>
          </a:bodyPr>
          <a:lstStyle/>
          <a:p>
            <a:pPr marL="527685" marR="5080" indent="-515620" algn="just">
              <a:lnSpc>
                <a:spcPct val="100000"/>
              </a:lnSpc>
              <a:spcBef>
                <a:spcPts val="100"/>
              </a:spcBef>
              <a:buFont typeface="Wingdings"/>
              <a:buChar char=""/>
              <a:tabLst>
                <a:tab pos="528320" algn="l"/>
              </a:tabLst>
            </a:pPr>
            <a:r>
              <a:rPr sz="2400" dirty="0">
                <a:latin typeface="Times New Roman"/>
                <a:cs typeface="Times New Roman"/>
              </a:rPr>
              <a:t>The length of </a:t>
            </a:r>
            <a:r>
              <a:rPr sz="2400" spc="-5" dirty="0">
                <a:latin typeface="Times New Roman"/>
                <a:cs typeface="Times New Roman"/>
              </a:rPr>
              <a:t>Semi-major </a:t>
            </a:r>
            <a:r>
              <a:rPr sz="2400" dirty="0">
                <a:latin typeface="Times New Roman"/>
                <a:cs typeface="Times New Roman"/>
              </a:rPr>
              <a:t>axis (a) </a:t>
            </a:r>
            <a:r>
              <a:rPr sz="2400" spc="-5" dirty="0">
                <a:latin typeface="Times New Roman"/>
                <a:cs typeface="Times New Roman"/>
              </a:rPr>
              <a:t>defines </a:t>
            </a:r>
            <a:r>
              <a:rPr sz="2400" dirty="0">
                <a:latin typeface="Times New Roman"/>
                <a:cs typeface="Times New Roman"/>
              </a:rPr>
              <a:t>the </a:t>
            </a:r>
            <a:r>
              <a:rPr sz="2400" spc="-5" dirty="0">
                <a:latin typeface="Times New Roman"/>
                <a:cs typeface="Times New Roman"/>
              </a:rPr>
              <a:t>size </a:t>
            </a:r>
            <a:r>
              <a:rPr sz="2400" dirty="0">
                <a:latin typeface="Times New Roman"/>
                <a:cs typeface="Times New Roman"/>
              </a:rPr>
              <a:t>of </a:t>
            </a:r>
            <a:r>
              <a:rPr sz="2400" spc="-20" dirty="0">
                <a:latin typeface="Times New Roman"/>
                <a:cs typeface="Times New Roman"/>
              </a:rPr>
              <a:t>satellite’s</a:t>
            </a:r>
            <a:r>
              <a:rPr sz="2400" spc="560" dirty="0">
                <a:latin typeface="Times New Roman"/>
                <a:cs typeface="Times New Roman"/>
              </a:rPr>
              <a:t> </a:t>
            </a:r>
            <a:r>
              <a:rPr sz="2400" dirty="0">
                <a:latin typeface="Times New Roman"/>
                <a:cs typeface="Times New Roman"/>
              </a:rPr>
              <a:t>orbit. It </a:t>
            </a:r>
            <a:r>
              <a:rPr sz="2400" spc="-10" dirty="0">
                <a:latin typeface="Times New Roman"/>
                <a:cs typeface="Times New Roman"/>
              </a:rPr>
              <a:t>is </a:t>
            </a:r>
            <a:r>
              <a:rPr sz="2400" dirty="0">
                <a:latin typeface="Times New Roman"/>
                <a:cs typeface="Times New Roman"/>
              </a:rPr>
              <a:t>half </a:t>
            </a:r>
            <a:r>
              <a:rPr sz="2400" spc="5" dirty="0">
                <a:latin typeface="Times New Roman"/>
                <a:cs typeface="Times New Roman"/>
              </a:rPr>
              <a:t> </a:t>
            </a:r>
            <a:r>
              <a:rPr sz="2400" dirty="0">
                <a:latin typeface="Times New Roman"/>
                <a:cs typeface="Times New Roman"/>
              </a:rPr>
              <a:t>of the </a:t>
            </a:r>
            <a:r>
              <a:rPr sz="2400" spc="-5" dirty="0">
                <a:latin typeface="Times New Roman"/>
                <a:cs typeface="Times New Roman"/>
              </a:rPr>
              <a:t>major </a:t>
            </a:r>
            <a:r>
              <a:rPr sz="2400" dirty="0">
                <a:latin typeface="Times New Roman"/>
                <a:cs typeface="Times New Roman"/>
              </a:rPr>
              <a:t>axis. </a:t>
            </a:r>
            <a:r>
              <a:rPr sz="2400" spc="-5" dirty="0">
                <a:latin typeface="Times New Roman"/>
                <a:cs typeface="Times New Roman"/>
              </a:rPr>
              <a:t>This </a:t>
            </a:r>
            <a:r>
              <a:rPr sz="2400" dirty="0">
                <a:latin typeface="Times New Roman"/>
                <a:cs typeface="Times New Roman"/>
              </a:rPr>
              <a:t>runs from the </a:t>
            </a:r>
            <a:r>
              <a:rPr sz="2400" spc="-5" dirty="0">
                <a:latin typeface="Times New Roman"/>
                <a:cs typeface="Times New Roman"/>
              </a:rPr>
              <a:t>center through </a:t>
            </a:r>
            <a:r>
              <a:rPr sz="2400" dirty="0">
                <a:latin typeface="Times New Roman"/>
                <a:cs typeface="Times New Roman"/>
              </a:rPr>
              <a:t>a focus to </a:t>
            </a:r>
            <a:r>
              <a:rPr sz="2400" spc="-5" dirty="0">
                <a:latin typeface="Times New Roman"/>
                <a:cs typeface="Times New Roman"/>
              </a:rPr>
              <a:t>the edge </a:t>
            </a:r>
            <a:r>
              <a:rPr sz="2400" dirty="0">
                <a:latin typeface="Times New Roman"/>
                <a:cs typeface="Times New Roman"/>
              </a:rPr>
              <a:t>of the </a:t>
            </a:r>
            <a:r>
              <a:rPr sz="2400" spc="5" dirty="0">
                <a:latin typeface="Times New Roman"/>
                <a:cs typeface="Times New Roman"/>
              </a:rPr>
              <a:t> </a:t>
            </a:r>
            <a:r>
              <a:rPr sz="2400" dirty="0">
                <a:latin typeface="Times New Roman"/>
                <a:cs typeface="Times New Roman"/>
              </a:rPr>
              <a:t>ellipse.</a:t>
            </a:r>
            <a:r>
              <a:rPr sz="2400" spc="-40" dirty="0">
                <a:latin typeface="Times New Roman"/>
                <a:cs typeface="Times New Roman"/>
              </a:rPr>
              <a:t> </a:t>
            </a:r>
            <a:r>
              <a:rPr sz="2400" dirty="0">
                <a:latin typeface="Times New Roman"/>
                <a:cs typeface="Times New Roman"/>
              </a:rPr>
              <a:t>So,</a:t>
            </a:r>
            <a:r>
              <a:rPr sz="2400" spc="-10" dirty="0">
                <a:latin typeface="Times New Roman"/>
                <a:cs typeface="Times New Roman"/>
              </a:rPr>
              <a:t> </a:t>
            </a:r>
            <a:r>
              <a:rPr sz="2400" dirty="0">
                <a:latin typeface="Times New Roman"/>
                <a:cs typeface="Times New Roman"/>
              </a:rPr>
              <a:t>it</a:t>
            </a:r>
            <a:r>
              <a:rPr sz="2400" spc="-1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radius</a:t>
            </a:r>
            <a:r>
              <a:rPr sz="2400" spc="-15" dirty="0">
                <a:latin typeface="Times New Roman"/>
                <a:cs typeface="Times New Roman"/>
              </a:rPr>
              <a:t> </a:t>
            </a:r>
            <a:r>
              <a:rPr sz="2400" spc="-5" dirty="0">
                <a:latin typeface="Times New Roman"/>
                <a:cs typeface="Times New Roman"/>
              </a:rPr>
              <a:t>of</a:t>
            </a:r>
            <a:r>
              <a:rPr sz="2400" dirty="0">
                <a:latin typeface="Times New Roman"/>
                <a:cs typeface="Times New Roman"/>
              </a:rPr>
              <a:t> an</a:t>
            </a:r>
            <a:r>
              <a:rPr sz="2400" spc="-5" dirty="0">
                <a:latin typeface="Times New Roman"/>
                <a:cs typeface="Times New Roman"/>
              </a:rPr>
              <a:t> </a:t>
            </a:r>
            <a:r>
              <a:rPr sz="2400" dirty="0">
                <a:latin typeface="Times New Roman"/>
                <a:cs typeface="Times New Roman"/>
              </a:rPr>
              <a:t>orbit</a:t>
            </a:r>
            <a:r>
              <a:rPr sz="2400" spc="-15" dirty="0">
                <a:latin typeface="Times New Roman"/>
                <a:cs typeface="Times New Roman"/>
              </a:rPr>
              <a:t> </a:t>
            </a:r>
            <a:r>
              <a:rPr sz="2400" dirty="0">
                <a:latin typeface="Times New Roman"/>
                <a:cs typeface="Times New Roman"/>
              </a:rPr>
              <a:t>at</a:t>
            </a:r>
            <a:r>
              <a:rPr sz="2400" spc="-20" dirty="0">
                <a:latin typeface="Times New Roman"/>
                <a:cs typeface="Times New Roman"/>
              </a:rPr>
              <a:t> </a:t>
            </a:r>
            <a:r>
              <a:rPr sz="2400" dirty="0">
                <a:latin typeface="Times New Roman"/>
                <a:cs typeface="Times New Roman"/>
              </a:rPr>
              <a:t>the</a:t>
            </a:r>
            <a:r>
              <a:rPr sz="2400" spc="-5" dirty="0">
                <a:latin typeface="Times New Roman"/>
                <a:cs typeface="Times New Roman"/>
              </a:rPr>
              <a:t> orbit's</a:t>
            </a:r>
            <a:r>
              <a:rPr sz="2400" dirty="0">
                <a:latin typeface="Times New Roman"/>
                <a:cs typeface="Times New Roman"/>
              </a:rPr>
              <a:t> two</a:t>
            </a:r>
            <a:r>
              <a:rPr sz="2400" spc="-5" dirty="0">
                <a:latin typeface="Times New Roman"/>
                <a:cs typeface="Times New Roman"/>
              </a:rPr>
              <a:t> </a:t>
            </a:r>
            <a:r>
              <a:rPr sz="2400" spc="-10" dirty="0">
                <a:latin typeface="Times New Roman"/>
                <a:cs typeface="Times New Roman"/>
              </a:rPr>
              <a:t>most</a:t>
            </a:r>
            <a:r>
              <a:rPr sz="2400" spc="5" dirty="0">
                <a:latin typeface="Times New Roman"/>
                <a:cs typeface="Times New Roman"/>
              </a:rPr>
              <a:t> </a:t>
            </a:r>
            <a:r>
              <a:rPr sz="2400" dirty="0">
                <a:latin typeface="Times New Roman"/>
                <a:cs typeface="Times New Roman"/>
              </a:rPr>
              <a:t>distant</a:t>
            </a:r>
            <a:r>
              <a:rPr sz="2400" spc="-20" dirty="0">
                <a:latin typeface="Times New Roman"/>
                <a:cs typeface="Times New Roman"/>
              </a:rPr>
              <a:t> </a:t>
            </a:r>
            <a:r>
              <a:rPr sz="2400" dirty="0">
                <a:latin typeface="Times New Roman"/>
                <a:cs typeface="Times New Roman"/>
              </a:rPr>
              <a:t>points.</a:t>
            </a:r>
          </a:p>
          <a:p>
            <a:pPr marL="527685" marR="5080" indent="-515620" algn="just">
              <a:lnSpc>
                <a:spcPct val="100000"/>
              </a:lnSpc>
              <a:buFont typeface="Wingdings"/>
              <a:buChar char=""/>
              <a:tabLst>
                <a:tab pos="528320" algn="l"/>
              </a:tabLst>
            </a:pPr>
            <a:r>
              <a:rPr sz="2400" dirty="0">
                <a:latin typeface="Times New Roman"/>
                <a:cs typeface="Times New Roman"/>
              </a:rPr>
              <a:t>Length</a:t>
            </a:r>
            <a:r>
              <a:rPr sz="2400" spc="220" dirty="0">
                <a:latin typeface="Times New Roman"/>
                <a:cs typeface="Times New Roman"/>
              </a:rPr>
              <a:t> </a:t>
            </a:r>
            <a:r>
              <a:rPr sz="2400" dirty="0">
                <a:latin typeface="Times New Roman"/>
                <a:cs typeface="Times New Roman"/>
              </a:rPr>
              <a:t>of</a:t>
            </a:r>
            <a:r>
              <a:rPr sz="2400" spc="204" dirty="0">
                <a:latin typeface="Times New Roman"/>
                <a:cs typeface="Times New Roman"/>
              </a:rPr>
              <a:t> </a:t>
            </a:r>
            <a:r>
              <a:rPr sz="2400" spc="-10" dirty="0">
                <a:latin typeface="Times New Roman"/>
                <a:cs typeface="Times New Roman"/>
              </a:rPr>
              <a:t>semi</a:t>
            </a:r>
            <a:r>
              <a:rPr sz="2400" spc="225" dirty="0">
                <a:latin typeface="Times New Roman"/>
                <a:cs typeface="Times New Roman"/>
              </a:rPr>
              <a:t> </a:t>
            </a:r>
            <a:r>
              <a:rPr sz="2400" spc="-5" dirty="0">
                <a:latin typeface="Times New Roman"/>
                <a:cs typeface="Times New Roman"/>
              </a:rPr>
              <a:t>major</a:t>
            </a:r>
            <a:r>
              <a:rPr sz="2400" spc="225" dirty="0">
                <a:latin typeface="Times New Roman"/>
                <a:cs typeface="Times New Roman"/>
              </a:rPr>
              <a:t> </a:t>
            </a:r>
            <a:r>
              <a:rPr sz="2400" spc="-5" dirty="0">
                <a:latin typeface="Times New Roman"/>
                <a:cs typeface="Times New Roman"/>
              </a:rPr>
              <a:t>axis</a:t>
            </a:r>
            <a:r>
              <a:rPr sz="2400" spc="220" dirty="0">
                <a:latin typeface="Times New Roman"/>
                <a:cs typeface="Times New Roman"/>
              </a:rPr>
              <a:t> </a:t>
            </a:r>
            <a:r>
              <a:rPr sz="2400" dirty="0">
                <a:latin typeface="Times New Roman"/>
                <a:cs typeface="Times New Roman"/>
              </a:rPr>
              <a:t>(a)</a:t>
            </a:r>
            <a:r>
              <a:rPr sz="2400" spc="220" dirty="0">
                <a:latin typeface="Times New Roman"/>
                <a:cs typeface="Times New Roman"/>
              </a:rPr>
              <a:t> </a:t>
            </a:r>
            <a:r>
              <a:rPr sz="2400" dirty="0">
                <a:latin typeface="Times New Roman"/>
                <a:cs typeface="Times New Roman"/>
              </a:rPr>
              <a:t>not</a:t>
            </a:r>
            <a:r>
              <a:rPr sz="2400" spc="220" dirty="0">
                <a:latin typeface="Times New Roman"/>
                <a:cs typeface="Times New Roman"/>
              </a:rPr>
              <a:t> </a:t>
            </a:r>
            <a:r>
              <a:rPr sz="2400" spc="-5" dirty="0">
                <a:latin typeface="Times New Roman"/>
                <a:cs typeface="Times New Roman"/>
              </a:rPr>
              <a:t>only</a:t>
            </a:r>
            <a:r>
              <a:rPr sz="2400" spc="220" dirty="0">
                <a:latin typeface="Times New Roman"/>
                <a:cs typeface="Times New Roman"/>
              </a:rPr>
              <a:t> </a:t>
            </a:r>
            <a:r>
              <a:rPr sz="2400" spc="-5" dirty="0">
                <a:latin typeface="Times New Roman"/>
                <a:cs typeface="Times New Roman"/>
              </a:rPr>
              <a:t>determines</a:t>
            </a:r>
            <a:r>
              <a:rPr sz="2400" spc="229" dirty="0">
                <a:latin typeface="Times New Roman"/>
                <a:cs typeface="Times New Roman"/>
              </a:rPr>
              <a:t> </a:t>
            </a:r>
            <a:r>
              <a:rPr sz="2400" spc="-5" dirty="0">
                <a:latin typeface="Times New Roman"/>
                <a:cs typeface="Times New Roman"/>
              </a:rPr>
              <a:t>the</a:t>
            </a:r>
            <a:r>
              <a:rPr sz="2400" spc="220" dirty="0">
                <a:latin typeface="Times New Roman"/>
                <a:cs typeface="Times New Roman"/>
              </a:rPr>
              <a:t> </a:t>
            </a:r>
            <a:r>
              <a:rPr sz="2400" spc="-5" dirty="0">
                <a:latin typeface="Times New Roman"/>
                <a:cs typeface="Times New Roman"/>
              </a:rPr>
              <a:t>size</a:t>
            </a:r>
            <a:r>
              <a:rPr sz="2400" spc="210" dirty="0">
                <a:latin typeface="Times New Roman"/>
                <a:cs typeface="Times New Roman"/>
              </a:rPr>
              <a:t> </a:t>
            </a:r>
            <a:r>
              <a:rPr sz="2400" dirty="0">
                <a:latin typeface="Times New Roman"/>
                <a:cs typeface="Times New Roman"/>
              </a:rPr>
              <a:t>of</a:t>
            </a:r>
            <a:r>
              <a:rPr sz="2400" spc="204" dirty="0">
                <a:latin typeface="Times New Roman"/>
                <a:cs typeface="Times New Roman"/>
              </a:rPr>
              <a:t> </a:t>
            </a:r>
            <a:r>
              <a:rPr sz="2400" spc="-20" dirty="0">
                <a:latin typeface="Times New Roman"/>
                <a:cs typeface="Times New Roman"/>
              </a:rPr>
              <a:t>satellite’s</a:t>
            </a:r>
            <a:r>
              <a:rPr sz="2400" spc="220" dirty="0">
                <a:latin typeface="Times New Roman"/>
                <a:cs typeface="Times New Roman"/>
              </a:rPr>
              <a:t> </a:t>
            </a:r>
            <a:r>
              <a:rPr sz="2400" dirty="0">
                <a:latin typeface="Times New Roman"/>
                <a:cs typeface="Times New Roman"/>
              </a:rPr>
              <a:t>orbit, </a:t>
            </a:r>
            <a:r>
              <a:rPr sz="2400" spc="-585" dirty="0">
                <a:latin typeface="Times New Roman"/>
                <a:cs typeface="Times New Roman"/>
              </a:rPr>
              <a:t> </a:t>
            </a:r>
            <a:r>
              <a:rPr sz="2400" dirty="0">
                <a:latin typeface="Times New Roman"/>
                <a:cs typeface="Times New Roman"/>
              </a:rPr>
              <a:t>but</a:t>
            </a:r>
            <a:r>
              <a:rPr sz="2400" spc="-15" dirty="0">
                <a:latin typeface="Times New Roman"/>
                <a:cs typeface="Times New Roman"/>
              </a:rPr>
              <a:t> </a:t>
            </a:r>
            <a:r>
              <a:rPr sz="2400" dirty="0">
                <a:latin typeface="Times New Roman"/>
                <a:cs typeface="Times New Roman"/>
              </a:rPr>
              <a:t>also</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time </a:t>
            </a:r>
            <a:r>
              <a:rPr sz="2400" dirty="0">
                <a:latin typeface="Times New Roman"/>
                <a:cs typeface="Times New Roman"/>
              </a:rPr>
              <a:t>period</a:t>
            </a:r>
            <a:r>
              <a:rPr sz="2400" spc="-25" dirty="0">
                <a:latin typeface="Times New Roman"/>
                <a:cs typeface="Times New Roman"/>
              </a:rPr>
              <a:t> </a:t>
            </a:r>
            <a:r>
              <a:rPr sz="2400" dirty="0">
                <a:latin typeface="Times New Roman"/>
                <a:cs typeface="Times New Roman"/>
              </a:rPr>
              <a:t>of revolution.</a:t>
            </a:r>
          </a:p>
        </p:txBody>
      </p:sp>
      <p:pic>
        <p:nvPicPr>
          <p:cNvPr id="6" name="object 6"/>
          <p:cNvPicPr/>
          <p:nvPr/>
        </p:nvPicPr>
        <p:blipFill>
          <a:blip r:embed="rId2" cstate="print"/>
          <a:stretch>
            <a:fillRect/>
          </a:stretch>
        </p:blipFill>
        <p:spPr>
          <a:xfrm>
            <a:off x="2489596" y="3172199"/>
            <a:ext cx="6786562" cy="3142885"/>
          </a:xfrm>
          <a:prstGeom prst="rect">
            <a:avLst/>
          </a:prstGeom>
        </p:spPr>
      </p:pic>
      <p:sp>
        <p:nvSpPr>
          <p:cNvPr id="3" name="Title 2">
            <a:extLst>
              <a:ext uri="{FF2B5EF4-FFF2-40B4-BE49-F238E27FC236}">
                <a16:creationId xmlns:a16="http://schemas.microsoft.com/office/drawing/2014/main" id="{08D68696-F992-8D41-B8A8-F6C72DACB4EA}"/>
              </a:ext>
            </a:extLst>
          </p:cNvPr>
          <p:cNvSpPr>
            <a:spLocks noGrp="1"/>
          </p:cNvSpPr>
          <p:nvPr>
            <p:ph type="title"/>
          </p:nvPr>
        </p:nvSpPr>
        <p:spPr>
          <a:xfrm>
            <a:off x="0" y="1"/>
            <a:ext cx="12192000" cy="830965"/>
          </a:xfrm>
        </p:spPr>
        <p:txBody>
          <a:bodyPr/>
          <a:lstStyle/>
          <a:p>
            <a:r>
              <a:rPr lang="en-US" sz="4400" spc="-5" dirty="0">
                <a:latin typeface="Times New Roman"/>
                <a:cs typeface="Times New Roman"/>
              </a:rPr>
              <a:t>Semi-major and minor </a:t>
            </a:r>
            <a:r>
              <a:rPr lang="en-US" sz="4400" dirty="0">
                <a:latin typeface="Times New Roman"/>
                <a:cs typeface="Times New Roman"/>
              </a:rPr>
              <a:t>axis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Eccentric</a:t>
            </a:r>
            <a:r>
              <a:rPr spc="5" dirty="0"/>
              <a:t>i</a:t>
            </a:r>
            <a:r>
              <a:rPr spc="-10" dirty="0"/>
              <a:t>t</a:t>
            </a:r>
            <a:r>
              <a:rPr dirty="0"/>
              <a:t>y</a:t>
            </a:r>
          </a:p>
        </p:txBody>
      </p:sp>
      <p:sp>
        <p:nvSpPr>
          <p:cNvPr id="5" name="object 5"/>
          <p:cNvSpPr txBox="1"/>
          <p:nvPr/>
        </p:nvSpPr>
        <p:spPr>
          <a:xfrm>
            <a:off x="1069339" y="1429639"/>
            <a:ext cx="10283190" cy="1854835"/>
          </a:xfrm>
          <a:prstGeom prst="rect">
            <a:avLst/>
          </a:prstGeom>
        </p:spPr>
        <p:txBody>
          <a:bodyPr vert="horz" wrap="square" lIns="0" tIns="12700" rIns="0" bIns="0" rtlCol="0">
            <a:spAutoFit/>
          </a:bodyPr>
          <a:lstStyle/>
          <a:p>
            <a:pPr marL="527685" marR="5080" indent="-515620">
              <a:lnSpc>
                <a:spcPct val="100000"/>
              </a:lnSpc>
              <a:spcBef>
                <a:spcPts val="100"/>
              </a:spcBef>
              <a:buFont typeface="Wingdings"/>
              <a:buChar char=""/>
              <a:tabLst>
                <a:tab pos="527685" algn="l"/>
                <a:tab pos="528320" algn="l"/>
              </a:tabLst>
            </a:pPr>
            <a:r>
              <a:rPr sz="2400" dirty="0">
                <a:latin typeface="Times New Roman"/>
                <a:cs typeface="Times New Roman"/>
              </a:rPr>
              <a:t>The</a:t>
            </a:r>
            <a:r>
              <a:rPr sz="2400" spc="105" dirty="0">
                <a:latin typeface="Times New Roman"/>
                <a:cs typeface="Times New Roman"/>
              </a:rPr>
              <a:t> </a:t>
            </a:r>
            <a:r>
              <a:rPr sz="2400" spc="-5" dirty="0">
                <a:latin typeface="Times New Roman"/>
                <a:cs typeface="Times New Roman"/>
              </a:rPr>
              <a:t>value</a:t>
            </a:r>
            <a:r>
              <a:rPr sz="2400" spc="114" dirty="0">
                <a:latin typeface="Times New Roman"/>
                <a:cs typeface="Times New Roman"/>
              </a:rPr>
              <a:t> </a:t>
            </a:r>
            <a:r>
              <a:rPr sz="2400" spc="-10" dirty="0">
                <a:latin typeface="Times New Roman"/>
                <a:cs typeface="Times New Roman"/>
              </a:rPr>
              <a:t>of</a:t>
            </a:r>
            <a:r>
              <a:rPr sz="2400" spc="105" dirty="0">
                <a:latin typeface="Times New Roman"/>
                <a:cs typeface="Times New Roman"/>
              </a:rPr>
              <a:t> </a:t>
            </a:r>
            <a:r>
              <a:rPr sz="2400" spc="-5" dirty="0">
                <a:latin typeface="Times New Roman"/>
                <a:cs typeface="Times New Roman"/>
              </a:rPr>
              <a:t>Eccentricity</a:t>
            </a:r>
            <a:r>
              <a:rPr sz="2400" spc="110" dirty="0">
                <a:latin typeface="Times New Roman"/>
                <a:cs typeface="Times New Roman"/>
              </a:rPr>
              <a:t> </a:t>
            </a:r>
            <a:r>
              <a:rPr sz="2400" dirty="0">
                <a:latin typeface="Times New Roman"/>
                <a:cs typeface="Times New Roman"/>
              </a:rPr>
              <a:t>(e)</a:t>
            </a:r>
            <a:r>
              <a:rPr sz="2400" spc="125" dirty="0">
                <a:latin typeface="Times New Roman"/>
                <a:cs typeface="Times New Roman"/>
              </a:rPr>
              <a:t> </a:t>
            </a:r>
            <a:r>
              <a:rPr sz="2400" spc="-5" dirty="0">
                <a:latin typeface="Times New Roman"/>
                <a:cs typeface="Times New Roman"/>
              </a:rPr>
              <a:t>fixes</a:t>
            </a:r>
            <a:r>
              <a:rPr sz="2400" spc="114" dirty="0">
                <a:latin typeface="Times New Roman"/>
                <a:cs typeface="Times New Roman"/>
              </a:rPr>
              <a:t> </a:t>
            </a:r>
            <a:r>
              <a:rPr sz="2400" spc="-5" dirty="0">
                <a:latin typeface="Times New Roman"/>
                <a:cs typeface="Times New Roman"/>
              </a:rPr>
              <a:t>the</a:t>
            </a:r>
            <a:r>
              <a:rPr sz="2400" spc="110" dirty="0">
                <a:latin typeface="Times New Roman"/>
                <a:cs typeface="Times New Roman"/>
              </a:rPr>
              <a:t> </a:t>
            </a:r>
            <a:r>
              <a:rPr sz="2400" dirty="0">
                <a:latin typeface="Times New Roman"/>
                <a:cs typeface="Times New Roman"/>
              </a:rPr>
              <a:t>shape</a:t>
            </a:r>
            <a:r>
              <a:rPr sz="2400" spc="120" dirty="0">
                <a:latin typeface="Times New Roman"/>
                <a:cs typeface="Times New Roman"/>
              </a:rPr>
              <a:t> </a:t>
            </a:r>
            <a:r>
              <a:rPr sz="2400" dirty="0">
                <a:latin typeface="Times New Roman"/>
                <a:cs typeface="Times New Roman"/>
              </a:rPr>
              <a:t>of</a:t>
            </a:r>
            <a:r>
              <a:rPr sz="2400" spc="100" dirty="0">
                <a:latin typeface="Times New Roman"/>
                <a:cs typeface="Times New Roman"/>
              </a:rPr>
              <a:t> </a:t>
            </a:r>
            <a:r>
              <a:rPr sz="2400" spc="-20" dirty="0">
                <a:latin typeface="Times New Roman"/>
                <a:cs typeface="Times New Roman"/>
              </a:rPr>
              <a:t>satellite’s</a:t>
            </a:r>
            <a:r>
              <a:rPr sz="2400" spc="120" dirty="0">
                <a:latin typeface="Times New Roman"/>
                <a:cs typeface="Times New Roman"/>
              </a:rPr>
              <a:t> </a:t>
            </a:r>
            <a:r>
              <a:rPr sz="2400" spc="-5" dirty="0">
                <a:latin typeface="Times New Roman"/>
                <a:cs typeface="Times New Roman"/>
              </a:rPr>
              <a:t>orbit.</a:t>
            </a:r>
            <a:r>
              <a:rPr sz="2400" spc="105" dirty="0">
                <a:latin typeface="Times New Roman"/>
                <a:cs typeface="Times New Roman"/>
              </a:rPr>
              <a:t> </a:t>
            </a:r>
            <a:r>
              <a:rPr sz="2400" dirty="0">
                <a:latin typeface="Times New Roman"/>
                <a:cs typeface="Times New Roman"/>
              </a:rPr>
              <a:t>This</a:t>
            </a:r>
            <a:r>
              <a:rPr sz="2400" spc="110" dirty="0">
                <a:latin typeface="Times New Roman"/>
                <a:cs typeface="Times New Roman"/>
              </a:rPr>
              <a:t> </a:t>
            </a:r>
            <a:r>
              <a:rPr sz="2400" spc="-5" dirty="0">
                <a:latin typeface="Times New Roman"/>
                <a:cs typeface="Times New Roman"/>
              </a:rPr>
              <a:t>parameter </a:t>
            </a:r>
            <a:r>
              <a:rPr sz="2400" spc="-585" dirty="0">
                <a:latin typeface="Times New Roman"/>
                <a:cs typeface="Times New Roman"/>
              </a:rPr>
              <a:t> </a:t>
            </a:r>
            <a:r>
              <a:rPr sz="2400" dirty="0">
                <a:latin typeface="Times New Roman"/>
                <a:cs typeface="Times New Roman"/>
              </a:rPr>
              <a:t>indicates</a:t>
            </a:r>
            <a:r>
              <a:rPr sz="2400" spc="-3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deviation</a:t>
            </a:r>
            <a:r>
              <a:rPr sz="2400" spc="-35" dirty="0">
                <a:latin typeface="Times New Roman"/>
                <a:cs typeface="Times New Roman"/>
              </a:rPr>
              <a:t> </a:t>
            </a:r>
            <a:r>
              <a:rPr sz="2400" dirty="0">
                <a:latin typeface="Times New Roman"/>
                <a:cs typeface="Times New Roman"/>
              </a:rPr>
              <a:t>of the</a:t>
            </a:r>
            <a:r>
              <a:rPr sz="2400" spc="-20" dirty="0">
                <a:latin typeface="Times New Roman"/>
                <a:cs typeface="Times New Roman"/>
              </a:rPr>
              <a:t> orbit’s</a:t>
            </a:r>
            <a:r>
              <a:rPr sz="2400" spc="-25" dirty="0">
                <a:latin typeface="Times New Roman"/>
                <a:cs typeface="Times New Roman"/>
              </a:rPr>
              <a:t> </a:t>
            </a:r>
            <a:r>
              <a:rPr sz="2400" dirty="0">
                <a:latin typeface="Times New Roman"/>
                <a:cs typeface="Times New Roman"/>
              </a:rPr>
              <a:t>shape</a:t>
            </a:r>
            <a:r>
              <a:rPr sz="2400" spc="-5" dirty="0">
                <a:latin typeface="Times New Roman"/>
                <a:cs typeface="Times New Roman"/>
              </a:rPr>
              <a:t> </a:t>
            </a:r>
            <a:r>
              <a:rPr sz="2400" dirty="0">
                <a:latin typeface="Times New Roman"/>
                <a:cs typeface="Times New Roman"/>
              </a:rPr>
              <a:t>from a</a:t>
            </a:r>
            <a:r>
              <a:rPr sz="2400" spc="-15" dirty="0">
                <a:latin typeface="Times New Roman"/>
                <a:cs typeface="Times New Roman"/>
              </a:rPr>
              <a:t> </a:t>
            </a:r>
            <a:r>
              <a:rPr sz="2400" dirty="0">
                <a:latin typeface="Times New Roman"/>
                <a:cs typeface="Times New Roman"/>
              </a:rPr>
              <a:t>perfect</a:t>
            </a:r>
            <a:r>
              <a:rPr sz="2400" spc="-5" dirty="0">
                <a:latin typeface="Times New Roman"/>
                <a:cs typeface="Times New Roman"/>
              </a:rPr>
              <a:t> </a:t>
            </a:r>
            <a:r>
              <a:rPr sz="2400" dirty="0">
                <a:latin typeface="Times New Roman"/>
                <a:cs typeface="Times New Roman"/>
              </a:rPr>
              <a:t>circle.</a:t>
            </a:r>
            <a:endParaRPr sz="2400">
              <a:latin typeface="Times New Roman"/>
              <a:cs typeface="Times New Roman"/>
            </a:endParaRPr>
          </a:p>
          <a:p>
            <a:pPr>
              <a:lnSpc>
                <a:spcPct val="100000"/>
              </a:lnSpc>
              <a:spcBef>
                <a:spcPts val="5"/>
              </a:spcBef>
              <a:buFont typeface="Wingdings"/>
              <a:buChar char=""/>
            </a:pPr>
            <a:endParaRPr sz="2500">
              <a:latin typeface="Times New Roman"/>
              <a:cs typeface="Times New Roman"/>
            </a:endParaRPr>
          </a:p>
          <a:p>
            <a:pPr marL="527685" marR="5080" indent="-515620">
              <a:lnSpc>
                <a:spcPct val="100000"/>
              </a:lnSpc>
              <a:buFont typeface="Wingdings"/>
              <a:buChar char=""/>
              <a:tabLst>
                <a:tab pos="527685" algn="l"/>
                <a:tab pos="528320" algn="l"/>
              </a:tabLst>
            </a:pPr>
            <a:r>
              <a:rPr sz="2400" dirty="0">
                <a:latin typeface="Times New Roman"/>
                <a:cs typeface="Times New Roman"/>
              </a:rPr>
              <a:t>If</a:t>
            </a:r>
            <a:r>
              <a:rPr sz="2400" spc="50"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spc="-5" dirty="0">
                <a:latin typeface="Times New Roman"/>
                <a:cs typeface="Times New Roman"/>
              </a:rPr>
              <a:t>lengths</a:t>
            </a:r>
            <a:r>
              <a:rPr sz="2400" spc="60" dirty="0">
                <a:latin typeface="Times New Roman"/>
                <a:cs typeface="Times New Roman"/>
              </a:rPr>
              <a:t> </a:t>
            </a:r>
            <a:r>
              <a:rPr sz="2400" dirty="0">
                <a:latin typeface="Times New Roman"/>
                <a:cs typeface="Times New Roman"/>
              </a:rPr>
              <a:t>of</a:t>
            </a:r>
            <a:r>
              <a:rPr sz="2400" spc="55" dirty="0">
                <a:latin typeface="Times New Roman"/>
                <a:cs typeface="Times New Roman"/>
              </a:rPr>
              <a:t> </a:t>
            </a:r>
            <a:r>
              <a:rPr sz="2400" spc="-5" dirty="0">
                <a:latin typeface="Times New Roman"/>
                <a:cs typeface="Times New Roman"/>
              </a:rPr>
              <a:t>semi</a:t>
            </a:r>
            <a:r>
              <a:rPr sz="2400" spc="65" dirty="0">
                <a:latin typeface="Times New Roman"/>
                <a:cs typeface="Times New Roman"/>
              </a:rPr>
              <a:t> </a:t>
            </a:r>
            <a:r>
              <a:rPr sz="2400" spc="-5" dirty="0">
                <a:latin typeface="Times New Roman"/>
                <a:cs typeface="Times New Roman"/>
              </a:rPr>
              <a:t>major</a:t>
            </a:r>
            <a:r>
              <a:rPr sz="2400" spc="60" dirty="0">
                <a:latin typeface="Times New Roman"/>
                <a:cs typeface="Times New Roman"/>
              </a:rPr>
              <a:t> </a:t>
            </a:r>
            <a:r>
              <a:rPr sz="2400" spc="-5" dirty="0">
                <a:latin typeface="Times New Roman"/>
                <a:cs typeface="Times New Roman"/>
              </a:rPr>
              <a:t>axis</a:t>
            </a:r>
            <a:r>
              <a:rPr sz="2400" spc="65" dirty="0">
                <a:latin typeface="Times New Roman"/>
                <a:cs typeface="Times New Roman"/>
              </a:rPr>
              <a:t> </a:t>
            </a:r>
            <a:r>
              <a:rPr sz="2400" spc="-5" dirty="0">
                <a:latin typeface="Times New Roman"/>
                <a:cs typeface="Times New Roman"/>
              </a:rPr>
              <a:t>and</a:t>
            </a:r>
            <a:r>
              <a:rPr sz="2400" spc="60" dirty="0">
                <a:latin typeface="Times New Roman"/>
                <a:cs typeface="Times New Roman"/>
              </a:rPr>
              <a:t> </a:t>
            </a:r>
            <a:r>
              <a:rPr sz="2400" spc="-5" dirty="0">
                <a:latin typeface="Times New Roman"/>
                <a:cs typeface="Times New Roman"/>
              </a:rPr>
              <a:t>semi</a:t>
            </a:r>
            <a:r>
              <a:rPr sz="2400" spc="65" dirty="0">
                <a:latin typeface="Times New Roman"/>
                <a:cs typeface="Times New Roman"/>
              </a:rPr>
              <a:t> </a:t>
            </a:r>
            <a:r>
              <a:rPr sz="2400" spc="-5" dirty="0">
                <a:latin typeface="Times New Roman"/>
                <a:cs typeface="Times New Roman"/>
              </a:rPr>
              <a:t>minor</a:t>
            </a:r>
            <a:r>
              <a:rPr sz="2400" spc="65" dirty="0">
                <a:latin typeface="Times New Roman"/>
                <a:cs typeface="Times New Roman"/>
              </a:rPr>
              <a:t> </a:t>
            </a:r>
            <a:r>
              <a:rPr sz="2400" spc="-5" dirty="0">
                <a:latin typeface="Times New Roman"/>
                <a:cs typeface="Times New Roman"/>
              </a:rPr>
              <a:t>axis</a:t>
            </a:r>
            <a:r>
              <a:rPr sz="2400" spc="70" dirty="0">
                <a:latin typeface="Times New Roman"/>
                <a:cs typeface="Times New Roman"/>
              </a:rPr>
              <a:t> </a:t>
            </a:r>
            <a:r>
              <a:rPr sz="2400" dirty="0">
                <a:latin typeface="Times New Roman"/>
                <a:cs typeface="Times New Roman"/>
              </a:rPr>
              <a:t>of</a:t>
            </a:r>
            <a:r>
              <a:rPr sz="2400" spc="50" dirty="0">
                <a:latin typeface="Times New Roman"/>
                <a:cs typeface="Times New Roman"/>
              </a:rPr>
              <a:t> </a:t>
            </a:r>
            <a:r>
              <a:rPr sz="2400" dirty="0">
                <a:latin typeface="Times New Roman"/>
                <a:cs typeface="Times New Roman"/>
              </a:rPr>
              <a:t>an</a:t>
            </a:r>
            <a:r>
              <a:rPr sz="2400" spc="60" dirty="0">
                <a:latin typeface="Times New Roman"/>
                <a:cs typeface="Times New Roman"/>
              </a:rPr>
              <a:t> </a:t>
            </a:r>
            <a:r>
              <a:rPr sz="2400" spc="-5" dirty="0">
                <a:latin typeface="Times New Roman"/>
                <a:cs typeface="Times New Roman"/>
              </a:rPr>
              <a:t>elliptical</a:t>
            </a:r>
            <a:r>
              <a:rPr sz="2400" spc="65" dirty="0">
                <a:latin typeface="Times New Roman"/>
                <a:cs typeface="Times New Roman"/>
              </a:rPr>
              <a:t> </a:t>
            </a:r>
            <a:r>
              <a:rPr sz="2400" spc="-5" dirty="0">
                <a:latin typeface="Times New Roman"/>
                <a:cs typeface="Times New Roman"/>
              </a:rPr>
              <a:t>orbit</a:t>
            </a:r>
            <a:r>
              <a:rPr sz="2400" spc="65" dirty="0">
                <a:latin typeface="Times New Roman"/>
                <a:cs typeface="Times New Roman"/>
              </a:rPr>
              <a:t> </a:t>
            </a:r>
            <a:r>
              <a:rPr sz="2400" dirty="0">
                <a:latin typeface="Times New Roman"/>
                <a:cs typeface="Times New Roman"/>
              </a:rPr>
              <a:t>are</a:t>
            </a:r>
            <a:r>
              <a:rPr sz="2400" spc="45" dirty="0">
                <a:latin typeface="Times New Roman"/>
                <a:cs typeface="Times New Roman"/>
              </a:rPr>
              <a:t>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&amp;</a:t>
            </a:r>
            <a:r>
              <a:rPr sz="2400" spc="-10" dirty="0">
                <a:latin typeface="Times New Roman"/>
                <a:cs typeface="Times New Roman"/>
              </a:rPr>
              <a:t> </a:t>
            </a:r>
            <a:r>
              <a:rPr sz="2400" dirty="0">
                <a:latin typeface="Times New Roman"/>
                <a:cs typeface="Times New Roman"/>
              </a:rPr>
              <a:t>b, then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mathematical</a:t>
            </a:r>
            <a:r>
              <a:rPr sz="2400" spc="-20" dirty="0">
                <a:latin typeface="Times New Roman"/>
                <a:cs typeface="Times New Roman"/>
              </a:rPr>
              <a:t> </a:t>
            </a:r>
            <a:r>
              <a:rPr sz="2400" dirty="0">
                <a:latin typeface="Times New Roman"/>
                <a:cs typeface="Times New Roman"/>
              </a:rPr>
              <a:t>expression</a:t>
            </a:r>
            <a:r>
              <a:rPr sz="2400" spc="-20" dirty="0">
                <a:latin typeface="Times New Roman"/>
                <a:cs typeface="Times New Roman"/>
              </a:rPr>
              <a:t> </a:t>
            </a:r>
            <a:r>
              <a:rPr sz="2400" dirty="0">
                <a:latin typeface="Times New Roman"/>
                <a:cs typeface="Times New Roman"/>
              </a:rPr>
              <a:t>for</a:t>
            </a:r>
            <a:r>
              <a:rPr sz="2400" spc="-5" dirty="0">
                <a:latin typeface="Times New Roman"/>
                <a:cs typeface="Times New Roman"/>
              </a:rPr>
              <a:t> eccentricity</a:t>
            </a:r>
            <a:r>
              <a:rPr sz="2400" spc="-35" dirty="0">
                <a:latin typeface="Times New Roman"/>
                <a:cs typeface="Times New Roman"/>
              </a:rPr>
              <a:t> </a:t>
            </a:r>
            <a:r>
              <a:rPr sz="2400" dirty="0">
                <a:latin typeface="Times New Roman"/>
                <a:cs typeface="Times New Roman"/>
              </a:rPr>
              <a:t>(e) </a:t>
            </a:r>
            <a:r>
              <a:rPr sz="2400" spc="-5" dirty="0">
                <a:latin typeface="Times New Roman"/>
                <a:cs typeface="Times New Roman"/>
              </a:rPr>
              <a:t>will </a:t>
            </a:r>
            <a:r>
              <a:rPr sz="2400" dirty="0">
                <a:latin typeface="Times New Roman"/>
                <a:cs typeface="Times New Roman"/>
              </a:rPr>
              <a:t>be</a:t>
            </a:r>
            <a:endParaRPr sz="2400">
              <a:latin typeface="Times New Roman"/>
              <a:cs typeface="Times New Roman"/>
            </a:endParaRPr>
          </a:p>
        </p:txBody>
      </p:sp>
      <p:sp>
        <p:nvSpPr>
          <p:cNvPr id="6" name="object 6"/>
          <p:cNvSpPr txBox="1"/>
          <p:nvPr/>
        </p:nvSpPr>
        <p:spPr>
          <a:xfrm>
            <a:off x="1069339" y="4355668"/>
            <a:ext cx="10283825" cy="1123950"/>
          </a:xfrm>
          <a:prstGeom prst="rect">
            <a:avLst/>
          </a:prstGeom>
        </p:spPr>
        <p:txBody>
          <a:bodyPr vert="horz" wrap="square" lIns="0" tIns="12700" rIns="0" bIns="0" rtlCol="0">
            <a:spAutoFit/>
          </a:bodyPr>
          <a:lstStyle/>
          <a:p>
            <a:pPr marL="527685" marR="5080" indent="-515620" algn="just">
              <a:lnSpc>
                <a:spcPct val="100000"/>
              </a:lnSpc>
              <a:spcBef>
                <a:spcPts val="100"/>
              </a:spcBef>
              <a:buFont typeface="Wingdings"/>
              <a:buChar char=""/>
              <a:tabLst>
                <a:tab pos="528320" algn="l"/>
              </a:tabLst>
            </a:pPr>
            <a:r>
              <a:rPr sz="2400" dirty="0">
                <a:latin typeface="Times New Roman"/>
                <a:cs typeface="Times New Roman"/>
              </a:rPr>
              <a:t>The </a:t>
            </a:r>
            <a:r>
              <a:rPr sz="2400" spc="-5" dirty="0">
                <a:latin typeface="Times New Roman"/>
                <a:cs typeface="Times New Roman"/>
              </a:rPr>
              <a:t>value </a:t>
            </a:r>
            <a:r>
              <a:rPr sz="2400" spc="-10" dirty="0">
                <a:latin typeface="Times New Roman"/>
                <a:cs typeface="Times New Roman"/>
              </a:rPr>
              <a:t>of </a:t>
            </a:r>
            <a:r>
              <a:rPr sz="2400" spc="-5" dirty="0">
                <a:latin typeface="Times New Roman"/>
                <a:cs typeface="Times New Roman"/>
              </a:rPr>
              <a:t>eccentricity of </a:t>
            </a:r>
            <a:r>
              <a:rPr sz="2400" dirty="0">
                <a:latin typeface="Times New Roman"/>
                <a:cs typeface="Times New Roman"/>
              </a:rPr>
              <a:t>a </a:t>
            </a:r>
            <a:r>
              <a:rPr sz="2400" spc="-5" dirty="0">
                <a:latin typeface="Times New Roman"/>
                <a:cs typeface="Times New Roman"/>
              </a:rPr>
              <a:t>circular orbit </a:t>
            </a:r>
            <a:r>
              <a:rPr sz="2400" dirty="0">
                <a:latin typeface="Times New Roman"/>
                <a:cs typeface="Times New Roman"/>
              </a:rPr>
              <a:t>is </a:t>
            </a:r>
            <a:r>
              <a:rPr sz="2400" spc="-5" dirty="0">
                <a:latin typeface="Times New Roman"/>
                <a:cs typeface="Times New Roman"/>
              </a:rPr>
              <a:t>zero, </a:t>
            </a:r>
            <a:r>
              <a:rPr sz="2400" dirty="0">
                <a:latin typeface="Times New Roman"/>
                <a:cs typeface="Times New Roman"/>
              </a:rPr>
              <a:t>since </a:t>
            </a:r>
            <a:r>
              <a:rPr sz="2400" spc="-5" dirty="0">
                <a:latin typeface="Times New Roman"/>
                <a:cs typeface="Times New Roman"/>
              </a:rPr>
              <a:t>both </a:t>
            </a:r>
            <a:r>
              <a:rPr sz="2400" dirty="0">
                <a:latin typeface="Times New Roman"/>
                <a:cs typeface="Times New Roman"/>
              </a:rPr>
              <a:t>a &amp; b are </a:t>
            </a:r>
            <a:r>
              <a:rPr sz="2400" spc="-5" dirty="0">
                <a:latin typeface="Times New Roman"/>
                <a:cs typeface="Times New Roman"/>
              </a:rPr>
              <a:t>equal. </a:t>
            </a:r>
            <a:r>
              <a:rPr sz="2400" dirty="0">
                <a:latin typeface="Times New Roman"/>
                <a:cs typeface="Times New Roman"/>
              </a:rPr>
              <a:t> </a:t>
            </a:r>
            <a:r>
              <a:rPr sz="2400" spc="-5" dirty="0">
                <a:latin typeface="Times New Roman"/>
                <a:cs typeface="Times New Roman"/>
              </a:rPr>
              <a:t>Whereas, the value </a:t>
            </a:r>
            <a:r>
              <a:rPr sz="2400" dirty="0">
                <a:latin typeface="Times New Roman"/>
                <a:cs typeface="Times New Roman"/>
              </a:rPr>
              <a:t>of </a:t>
            </a:r>
            <a:r>
              <a:rPr sz="2400" spc="-5" dirty="0">
                <a:latin typeface="Times New Roman"/>
                <a:cs typeface="Times New Roman"/>
              </a:rPr>
              <a:t>eccentricity </a:t>
            </a:r>
            <a:r>
              <a:rPr sz="2400" spc="-10" dirty="0">
                <a:latin typeface="Times New Roman"/>
                <a:cs typeface="Times New Roman"/>
              </a:rPr>
              <a:t>of </a:t>
            </a:r>
            <a:r>
              <a:rPr sz="2400" dirty="0">
                <a:latin typeface="Times New Roman"/>
                <a:cs typeface="Times New Roman"/>
              </a:rPr>
              <a:t>an </a:t>
            </a:r>
            <a:r>
              <a:rPr sz="2400" spc="-5" dirty="0">
                <a:latin typeface="Times New Roman"/>
                <a:cs typeface="Times New Roman"/>
              </a:rPr>
              <a:t>elliptical orbit lies </a:t>
            </a:r>
            <a:r>
              <a:rPr sz="2400" dirty="0">
                <a:latin typeface="Times New Roman"/>
                <a:cs typeface="Times New Roman"/>
              </a:rPr>
              <a:t>between zero and </a:t>
            </a:r>
            <a:r>
              <a:rPr sz="2400" spc="5" dirty="0">
                <a:latin typeface="Times New Roman"/>
                <a:cs typeface="Times New Roman"/>
              </a:rPr>
              <a:t> </a:t>
            </a:r>
            <a:r>
              <a:rPr sz="2400" dirty="0">
                <a:latin typeface="Times New Roman"/>
                <a:cs typeface="Times New Roman"/>
              </a:rPr>
              <a:t>one.</a:t>
            </a:r>
            <a:endParaRPr sz="2400">
              <a:latin typeface="Times New Roman"/>
              <a:cs typeface="Times New Roman"/>
            </a:endParaRPr>
          </a:p>
        </p:txBody>
      </p:sp>
      <p:pic>
        <p:nvPicPr>
          <p:cNvPr id="7" name="object 7"/>
          <p:cNvPicPr/>
          <p:nvPr/>
        </p:nvPicPr>
        <p:blipFill>
          <a:blip r:embed="rId2" cstate="print"/>
          <a:stretch>
            <a:fillRect/>
          </a:stretch>
        </p:blipFill>
        <p:spPr>
          <a:xfrm>
            <a:off x="5438517" y="3590636"/>
            <a:ext cx="1570852" cy="50799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69339" y="1074165"/>
            <a:ext cx="10283825" cy="756920"/>
          </a:xfrm>
          <a:prstGeom prst="rect">
            <a:avLst/>
          </a:prstGeom>
        </p:spPr>
        <p:txBody>
          <a:bodyPr vert="horz" wrap="square" lIns="0" tIns="12700" rIns="0" bIns="0" rtlCol="0">
            <a:spAutoFit/>
          </a:bodyPr>
          <a:lstStyle/>
          <a:p>
            <a:pPr marL="527685" indent="-515620">
              <a:lnSpc>
                <a:spcPct val="100000"/>
              </a:lnSpc>
              <a:spcBef>
                <a:spcPts val="100"/>
              </a:spcBef>
              <a:buFont typeface="Wingdings"/>
              <a:buChar char=""/>
              <a:tabLst>
                <a:tab pos="527685" algn="l"/>
                <a:tab pos="528320" algn="l"/>
              </a:tabLst>
            </a:pPr>
            <a:r>
              <a:rPr sz="2400" dirty="0">
                <a:latin typeface="Times New Roman"/>
                <a:cs typeface="Times New Roman"/>
              </a:rPr>
              <a:t>The</a:t>
            </a:r>
            <a:r>
              <a:rPr sz="2400" spc="85" dirty="0">
                <a:latin typeface="Times New Roman"/>
                <a:cs typeface="Times New Roman"/>
              </a:rPr>
              <a:t> </a:t>
            </a:r>
            <a:r>
              <a:rPr sz="2400" spc="-5" dirty="0">
                <a:latin typeface="Times New Roman"/>
                <a:cs typeface="Times New Roman"/>
              </a:rPr>
              <a:t>following</a:t>
            </a:r>
            <a:r>
              <a:rPr sz="2400" spc="90" dirty="0">
                <a:latin typeface="Times New Roman"/>
                <a:cs typeface="Times New Roman"/>
              </a:rPr>
              <a:t> </a:t>
            </a:r>
            <a:r>
              <a:rPr sz="2400" dirty="0">
                <a:latin typeface="Times New Roman"/>
                <a:cs typeface="Times New Roman"/>
              </a:rPr>
              <a:t>figure</a:t>
            </a:r>
            <a:r>
              <a:rPr sz="2400" spc="90" dirty="0">
                <a:latin typeface="Times New Roman"/>
                <a:cs typeface="Times New Roman"/>
              </a:rPr>
              <a:t> </a:t>
            </a:r>
            <a:r>
              <a:rPr sz="2400" spc="-5" dirty="0">
                <a:latin typeface="Times New Roman"/>
                <a:cs typeface="Times New Roman"/>
              </a:rPr>
              <a:t>shows</a:t>
            </a:r>
            <a:r>
              <a:rPr sz="2400" spc="85" dirty="0">
                <a:latin typeface="Times New Roman"/>
                <a:cs typeface="Times New Roman"/>
              </a:rPr>
              <a:t> </a:t>
            </a:r>
            <a:r>
              <a:rPr sz="2400" dirty="0">
                <a:latin typeface="Times New Roman"/>
                <a:cs typeface="Times New Roman"/>
              </a:rPr>
              <a:t>the</a:t>
            </a:r>
            <a:r>
              <a:rPr sz="2400" spc="95" dirty="0">
                <a:latin typeface="Times New Roman"/>
                <a:cs typeface="Times New Roman"/>
              </a:rPr>
              <a:t> </a:t>
            </a:r>
            <a:r>
              <a:rPr sz="2400" spc="-5" dirty="0">
                <a:latin typeface="Times New Roman"/>
                <a:cs typeface="Times New Roman"/>
              </a:rPr>
              <a:t>various</a:t>
            </a:r>
            <a:r>
              <a:rPr sz="2400" spc="90" dirty="0">
                <a:latin typeface="Times New Roman"/>
                <a:cs typeface="Times New Roman"/>
              </a:rPr>
              <a:t> </a:t>
            </a:r>
            <a:r>
              <a:rPr sz="2400" spc="-5" dirty="0">
                <a:latin typeface="Times New Roman"/>
                <a:cs typeface="Times New Roman"/>
              </a:rPr>
              <a:t>satellite</a:t>
            </a:r>
            <a:r>
              <a:rPr sz="2400" spc="80" dirty="0">
                <a:latin typeface="Times New Roman"/>
                <a:cs typeface="Times New Roman"/>
              </a:rPr>
              <a:t> </a:t>
            </a:r>
            <a:r>
              <a:rPr sz="2400" dirty="0">
                <a:latin typeface="Times New Roman"/>
                <a:cs typeface="Times New Roman"/>
              </a:rPr>
              <a:t>orbits</a:t>
            </a:r>
            <a:r>
              <a:rPr sz="2400" spc="100" dirty="0">
                <a:latin typeface="Times New Roman"/>
                <a:cs typeface="Times New Roman"/>
              </a:rPr>
              <a:t> </a:t>
            </a:r>
            <a:r>
              <a:rPr sz="2400" dirty="0">
                <a:latin typeface="Times New Roman"/>
                <a:cs typeface="Times New Roman"/>
              </a:rPr>
              <a:t>for</a:t>
            </a:r>
            <a:r>
              <a:rPr sz="2400" spc="85" dirty="0">
                <a:latin typeface="Times New Roman"/>
                <a:cs typeface="Times New Roman"/>
              </a:rPr>
              <a:t> </a:t>
            </a:r>
            <a:r>
              <a:rPr sz="2400" spc="-10" dirty="0">
                <a:latin typeface="Times New Roman"/>
                <a:cs typeface="Times New Roman"/>
              </a:rPr>
              <a:t>different</a:t>
            </a:r>
            <a:r>
              <a:rPr sz="2400" spc="85" dirty="0">
                <a:latin typeface="Times New Roman"/>
                <a:cs typeface="Times New Roman"/>
              </a:rPr>
              <a:t> </a:t>
            </a:r>
            <a:r>
              <a:rPr sz="2400" spc="-5" dirty="0">
                <a:latin typeface="Times New Roman"/>
                <a:cs typeface="Times New Roman"/>
              </a:rPr>
              <a:t>eccentricity</a:t>
            </a:r>
            <a:endParaRPr sz="2400">
              <a:latin typeface="Times New Roman"/>
              <a:cs typeface="Times New Roman"/>
            </a:endParaRPr>
          </a:p>
          <a:p>
            <a:pPr marL="527685">
              <a:lnSpc>
                <a:spcPct val="100000"/>
              </a:lnSpc>
            </a:pPr>
            <a:r>
              <a:rPr sz="2400" dirty="0">
                <a:latin typeface="Times New Roman"/>
                <a:cs typeface="Times New Roman"/>
              </a:rPr>
              <a:t>(e)</a:t>
            </a:r>
            <a:r>
              <a:rPr sz="2400" spc="-45" dirty="0">
                <a:latin typeface="Times New Roman"/>
                <a:cs typeface="Times New Roman"/>
              </a:rPr>
              <a:t> </a:t>
            </a:r>
            <a:r>
              <a:rPr sz="2400" dirty="0">
                <a:latin typeface="Times New Roman"/>
                <a:cs typeface="Times New Roman"/>
              </a:rPr>
              <a:t>values</a:t>
            </a:r>
            <a:endParaRPr sz="2400">
              <a:latin typeface="Times New Roman"/>
              <a:cs typeface="Times New Roman"/>
            </a:endParaRPr>
          </a:p>
        </p:txBody>
      </p:sp>
      <p:sp>
        <p:nvSpPr>
          <p:cNvPr id="5" name="object 5"/>
          <p:cNvSpPr txBox="1"/>
          <p:nvPr/>
        </p:nvSpPr>
        <p:spPr>
          <a:xfrm>
            <a:off x="1069339" y="5098541"/>
            <a:ext cx="10283190" cy="1122680"/>
          </a:xfrm>
          <a:prstGeom prst="rect">
            <a:avLst/>
          </a:prstGeom>
        </p:spPr>
        <p:txBody>
          <a:bodyPr vert="horz" wrap="square" lIns="0" tIns="12700" rIns="0" bIns="0" rtlCol="0">
            <a:spAutoFit/>
          </a:bodyPr>
          <a:lstStyle/>
          <a:p>
            <a:pPr marL="527685" marR="5080" indent="-515620" algn="just">
              <a:lnSpc>
                <a:spcPct val="100000"/>
              </a:lnSpc>
              <a:spcBef>
                <a:spcPts val="100"/>
              </a:spcBef>
              <a:buFont typeface="Wingdings"/>
              <a:buChar char=""/>
              <a:tabLst>
                <a:tab pos="528320" algn="l"/>
              </a:tabLst>
            </a:pPr>
            <a:r>
              <a:rPr sz="2400" dirty="0">
                <a:latin typeface="Times New Roman"/>
                <a:cs typeface="Times New Roman"/>
              </a:rPr>
              <a:t>In </a:t>
            </a:r>
            <a:r>
              <a:rPr sz="2400" spc="-5" dirty="0">
                <a:latin typeface="Times New Roman"/>
                <a:cs typeface="Times New Roman"/>
              </a:rPr>
              <a:t>above</a:t>
            </a:r>
            <a:r>
              <a:rPr sz="2400" dirty="0">
                <a:latin typeface="Times New Roman"/>
                <a:cs typeface="Times New Roman"/>
              </a:rPr>
              <a:t> </a:t>
            </a:r>
            <a:r>
              <a:rPr sz="2400" spc="-5" dirty="0">
                <a:latin typeface="Times New Roman"/>
                <a:cs typeface="Times New Roman"/>
              </a:rPr>
              <a:t>figure, the</a:t>
            </a:r>
            <a:r>
              <a:rPr sz="2400" dirty="0">
                <a:latin typeface="Times New Roman"/>
                <a:cs typeface="Times New Roman"/>
              </a:rPr>
              <a:t> </a:t>
            </a:r>
            <a:r>
              <a:rPr sz="2400" spc="-5" dirty="0">
                <a:latin typeface="Times New Roman"/>
                <a:cs typeface="Times New Roman"/>
              </a:rPr>
              <a:t>satellite</a:t>
            </a:r>
            <a:r>
              <a:rPr sz="2400" dirty="0">
                <a:latin typeface="Times New Roman"/>
                <a:cs typeface="Times New Roman"/>
              </a:rPr>
              <a:t> </a:t>
            </a:r>
            <a:r>
              <a:rPr sz="2400" spc="-5" dirty="0">
                <a:latin typeface="Times New Roman"/>
                <a:cs typeface="Times New Roman"/>
              </a:rPr>
              <a:t>orbit corresponding</a:t>
            </a:r>
            <a:r>
              <a:rPr sz="2400" spc="590" dirty="0">
                <a:latin typeface="Times New Roman"/>
                <a:cs typeface="Times New Roman"/>
              </a:rPr>
              <a:t> </a:t>
            </a:r>
            <a:r>
              <a:rPr sz="2400" dirty="0">
                <a:latin typeface="Times New Roman"/>
                <a:cs typeface="Times New Roman"/>
              </a:rPr>
              <a:t>to </a:t>
            </a:r>
            <a:r>
              <a:rPr sz="2400" spc="-5" dirty="0">
                <a:latin typeface="Times New Roman"/>
                <a:cs typeface="Times New Roman"/>
              </a:rPr>
              <a:t>eccentricity </a:t>
            </a:r>
            <a:r>
              <a:rPr sz="2400" dirty="0">
                <a:latin typeface="Times New Roman"/>
                <a:cs typeface="Times New Roman"/>
              </a:rPr>
              <a:t>(e) </a:t>
            </a:r>
            <a:r>
              <a:rPr sz="2400" spc="-5" dirty="0">
                <a:latin typeface="Times New Roman"/>
                <a:cs typeface="Times New Roman"/>
              </a:rPr>
              <a:t>value</a:t>
            </a:r>
            <a:r>
              <a:rPr sz="2400" spc="590" dirty="0">
                <a:latin typeface="Times New Roman"/>
                <a:cs typeface="Times New Roman"/>
              </a:rPr>
              <a:t> </a:t>
            </a:r>
            <a:r>
              <a:rPr sz="2400" spc="-15" dirty="0">
                <a:latin typeface="Times New Roman"/>
                <a:cs typeface="Times New Roman"/>
              </a:rPr>
              <a:t>of </a:t>
            </a:r>
            <a:r>
              <a:rPr sz="2400" spc="-10" dirty="0">
                <a:latin typeface="Times New Roman"/>
                <a:cs typeface="Times New Roman"/>
              </a:rPr>
              <a:t> </a:t>
            </a:r>
            <a:r>
              <a:rPr sz="2400" dirty="0">
                <a:latin typeface="Times New Roman"/>
                <a:cs typeface="Times New Roman"/>
              </a:rPr>
              <a:t>zero is a </a:t>
            </a:r>
            <a:r>
              <a:rPr sz="2400" spc="-5" dirty="0">
                <a:latin typeface="Times New Roman"/>
                <a:cs typeface="Times New Roman"/>
              </a:rPr>
              <a:t>circular </a:t>
            </a:r>
            <a:r>
              <a:rPr sz="2400" dirty="0">
                <a:latin typeface="Times New Roman"/>
                <a:cs typeface="Times New Roman"/>
              </a:rPr>
              <a:t>orbit. And, the </a:t>
            </a:r>
            <a:r>
              <a:rPr sz="2400" spc="-5" dirty="0">
                <a:latin typeface="Times New Roman"/>
                <a:cs typeface="Times New Roman"/>
              </a:rPr>
              <a:t>remaining three satellite orbits </a:t>
            </a:r>
            <a:r>
              <a:rPr sz="2400" dirty="0">
                <a:latin typeface="Times New Roman"/>
                <a:cs typeface="Times New Roman"/>
              </a:rPr>
              <a:t>are of </a:t>
            </a:r>
            <a:r>
              <a:rPr sz="2400" spc="-5" dirty="0">
                <a:latin typeface="Times New Roman"/>
                <a:cs typeface="Times New Roman"/>
              </a:rPr>
              <a:t>elliptical </a:t>
            </a:r>
            <a:r>
              <a:rPr sz="2400" dirty="0">
                <a:latin typeface="Times New Roman"/>
                <a:cs typeface="Times New Roman"/>
              </a:rPr>
              <a:t> corresponding</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eccentricity</a:t>
            </a:r>
            <a:r>
              <a:rPr sz="2400" spc="-40" dirty="0">
                <a:latin typeface="Times New Roman"/>
                <a:cs typeface="Times New Roman"/>
              </a:rPr>
              <a:t> </a:t>
            </a:r>
            <a:r>
              <a:rPr sz="2400" dirty="0">
                <a:latin typeface="Times New Roman"/>
                <a:cs typeface="Times New Roman"/>
              </a:rPr>
              <a:t>(e) values</a:t>
            </a:r>
            <a:r>
              <a:rPr sz="2400" spc="-20" dirty="0">
                <a:latin typeface="Times New Roman"/>
                <a:cs typeface="Times New Roman"/>
              </a:rPr>
              <a:t> </a:t>
            </a:r>
            <a:r>
              <a:rPr sz="2400" dirty="0">
                <a:latin typeface="Times New Roman"/>
                <a:cs typeface="Times New Roman"/>
              </a:rPr>
              <a:t>0.5, 0.75</a:t>
            </a:r>
            <a:r>
              <a:rPr sz="2400" spc="-5" dirty="0">
                <a:latin typeface="Times New Roman"/>
                <a:cs typeface="Times New Roman"/>
              </a:rPr>
              <a:t> </a:t>
            </a:r>
            <a:r>
              <a:rPr sz="2400" dirty="0">
                <a:latin typeface="Times New Roman"/>
                <a:cs typeface="Times New Roman"/>
              </a:rPr>
              <a:t>and 0.9.</a:t>
            </a:r>
            <a:endParaRPr sz="2400">
              <a:latin typeface="Times New Roman"/>
              <a:cs typeface="Times New Roman"/>
            </a:endParaRPr>
          </a:p>
        </p:txBody>
      </p:sp>
      <p:pic>
        <p:nvPicPr>
          <p:cNvPr id="6" name="object 6"/>
          <p:cNvPicPr/>
          <p:nvPr/>
        </p:nvPicPr>
        <p:blipFill>
          <a:blip r:embed="rId2" cstate="print"/>
          <a:stretch>
            <a:fillRect/>
          </a:stretch>
        </p:blipFill>
        <p:spPr>
          <a:xfrm>
            <a:off x="3002511" y="2014556"/>
            <a:ext cx="6644176" cy="28211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0" y="132459"/>
            <a:ext cx="11857703" cy="689932"/>
          </a:xfrm>
          <a:prstGeom prst="rect">
            <a:avLst/>
          </a:prstGeom>
        </p:spPr>
        <p:txBody>
          <a:bodyPr vert="horz" wrap="square" lIns="0" tIns="12700" rIns="0" bIns="0" rtlCol="0">
            <a:spAutoFit/>
          </a:bodyPr>
          <a:lstStyle/>
          <a:p>
            <a:pPr marL="12700">
              <a:lnSpc>
                <a:spcPct val="100000"/>
              </a:lnSpc>
              <a:spcBef>
                <a:spcPts val="100"/>
              </a:spcBef>
            </a:pPr>
            <a:r>
              <a:rPr dirty="0"/>
              <a:t>Mean</a:t>
            </a:r>
            <a:r>
              <a:rPr lang="en-US" dirty="0"/>
              <a:t> </a:t>
            </a:r>
            <a:r>
              <a:rPr dirty="0"/>
              <a:t>A</a:t>
            </a:r>
            <a:r>
              <a:rPr spc="-10" dirty="0"/>
              <a:t>n</a:t>
            </a:r>
            <a:r>
              <a:rPr dirty="0"/>
              <a:t>omaly</a:t>
            </a:r>
          </a:p>
        </p:txBody>
      </p:sp>
      <p:sp>
        <p:nvSpPr>
          <p:cNvPr id="5" name="object 5"/>
          <p:cNvSpPr txBox="1"/>
          <p:nvPr/>
        </p:nvSpPr>
        <p:spPr>
          <a:xfrm>
            <a:off x="302424" y="1134671"/>
            <a:ext cx="10283825" cy="2998257"/>
          </a:xfrm>
          <a:prstGeom prst="rect">
            <a:avLst/>
          </a:prstGeom>
        </p:spPr>
        <p:txBody>
          <a:bodyPr vert="horz" wrap="square" lIns="0" tIns="12700" rIns="0" bIns="0" rtlCol="0">
            <a:spAutoFit/>
          </a:bodyPr>
          <a:lstStyle/>
          <a:p>
            <a:pPr marL="12065" marR="5080">
              <a:lnSpc>
                <a:spcPct val="100000"/>
              </a:lnSpc>
              <a:spcBef>
                <a:spcPts val="100"/>
              </a:spcBef>
              <a:tabLst>
                <a:tab pos="527685" algn="l"/>
                <a:tab pos="528320" algn="l"/>
                <a:tab pos="1369060" algn="l"/>
                <a:tab pos="2564130" algn="l"/>
                <a:tab pos="3184525" algn="l"/>
                <a:tab pos="3973829" algn="l"/>
                <a:tab pos="4491990" algn="l"/>
                <a:tab pos="5586730" algn="l"/>
                <a:tab pos="6392545" algn="l"/>
                <a:tab pos="6790690" algn="l"/>
                <a:tab pos="7310755" algn="l"/>
                <a:tab pos="8371205" algn="l"/>
                <a:tab pos="9498965" algn="l"/>
                <a:tab pos="9898380" algn="l"/>
              </a:tabLst>
            </a:pPr>
            <a:r>
              <a:rPr lang="en-US" sz="2400" dirty="0">
                <a:latin typeface="Times New Roman"/>
                <a:cs typeface="Times New Roman"/>
              </a:rPr>
              <a:t>	</a:t>
            </a:r>
            <a:r>
              <a:rPr sz="2400" dirty="0">
                <a:latin typeface="Times New Roman"/>
                <a:cs typeface="Times New Roman"/>
              </a:rPr>
              <a:t>Mean</a:t>
            </a:r>
            <a:r>
              <a:rPr lang="en-US" sz="2400" dirty="0">
                <a:latin typeface="Times New Roman"/>
                <a:cs typeface="Times New Roman"/>
              </a:rPr>
              <a:t> </a:t>
            </a:r>
            <a:r>
              <a:rPr sz="2400" dirty="0">
                <a:latin typeface="Times New Roman"/>
                <a:cs typeface="Times New Roman"/>
              </a:rPr>
              <a:t>ano</a:t>
            </a:r>
            <a:r>
              <a:rPr sz="2400" spc="-20" dirty="0">
                <a:latin typeface="Times New Roman"/>
                <a:cs typeface="Times New Roman"/>
              </a:rPr>
              <a:t>m</a:t>
            </a:r>
            <a:r>
              <a:rPr sz="2400" dirty="0">
                <a:latin typeface="Times New Roman"/>
                <a:cs typeface="Times New Roman"/>
              </a:rPr>
              <a:t>aly	</a:t>
            </a:r>
            <a:r>
              <a:rPr sz="2400" spc="-5" dirty="0">
                <a:latin typeface="Times New Roman"/>
                <a:cs typeface="Times New Roman"/>
              </a:rPr>
              <a:t>(M)</a:t>
            </a:r>
            <a:r>
              <a:rPr sz="2400" dirty="0">
                <a:latin typeface="Times New Roman"/>
                <a:cs typeface="Times New Roman"/>
              </a:rPr>
              <a:t>	gi</a:t>
            </a:r>
            <a:r>
              <a:rPr sz="2400" spc="-10" dirty="0">
                <a:latin typeface="Times New Roman"/>
                <a:cs typeface="Times New Roman"/>
              </a:rPr>
              <a:t>v</a:t>
            </a:r>
            <a:r>
              <a:rPr sz="2400" spc="-5" dirty="0">
                <a:latin typeface="Times New Roman"/>
                <a:cs typeface="Times New Roman"/>
              </a:rPr>
              <a:t>es</a:t>
            </a:r>
            <a:r>
              <a:rPr sz="2400" dirty="0">
                <a:latin typeface="Times New Roman"/>
                <a:cs typeface="Times New Roman"/>
              </a:rPr>
              <a:t>	the	average	v</a:t>
            </a:r>
            <a:r>
              <a:rPr sz="2400" spc="-10" dirty="0">
                <a:latin typeface="Times New Roman"/>
                <a:cs typeface="Times New Roman"/>
              </a:rPr>
              <a:t>a</a:t>
            </a:r>
            <a:r>
              <a:rPr sz="2400" dirty="0">
                <a:latin typeface="Times New Roman"/>
                <a:cs typeface="Times New Roman"/>
              </a:rPr>
              <a:t>lue	</a:t>
            </a:r>
            <a:r>
              <a:rPr sz="2400" spc="-15" dirty="0">
                <a:latin typeface="Times New Roman"/>
                <a:cs typeface="Times New Roman"/>
              </a:rPr>
              <a:t>o</a:t>
            </a:r>
            <a:r>
              <a:rPr sz="2400" dirty="0">
                <a:latin typeface="Times New Roman"/>
                <a:cs typeface="Times New Roman"/>
              </a:rPr>
              <a:t>f	the	angular	posi</a:t>
            </a:r>
            <a:r>
              <a:rPr sz="2400" spc="-15" dirty="0">
                <a:latin typeface="Times New Roman"/>
                <a:cs typeface="Times New Roman"/>
              </a:rPr>
              <a:t>t</a:t>
            </a:r>
            <a:r>
              <a:rPr sz="2400" dirty="0">
                <a:latin typeface="Times New Roman"/>
                <a:cs typeface="Times New Roman"/>
              </a:rPr>
              <a:t>ion	of	t</a:t>
            </a:r>
            <a:r>
              <a:rPr sz="2400" spc="-10" dirty="0">
                <a:latin typeface="Times New Roman"/>
                <a:cs typeface="Times New Roman"/>
              </a:rPr>
              <a:t>h</a:t>
            </a:r>
            <a:r>
              <a:rPr sz="2400" dirty="0">
                <a:latin typeface="Times New Roman"/>
                <a:cs typeface="Times New Roman"/>
              </a:rPr>
              <a:t>e  </a:t>
            </a:r>
            <a:r>
              <a:rPr sz="2400" spc="-5" dirty="0">
                <a:latin typeface="Times New Roman"/>
                <a:cs typeface="Times New Roman"/>
              </a:rPr>
              <a:t>satellite</a:t>
            </a:r>
            <a:r>
              <a:rPr sz="2400" spc="-35" dirty="0">
                <a:latin typeface="Times New Roman"/>
                <a:cs typeface="Times New Roman"/>
              </a:rPr>
              <a:t> </a:t>
            </a:r>
            <a:r>
              <a:rPr sz="2400" dirty="0">
                <a:latin typeface="Times New Roman"/>
                <a:cs typeface="Times New Roman"/>
              </a:rPr>
              <a:t>with</a:t>
            </a:r>
            <a:r>
              <a:rPr sz="2400" spc="-10" dirty="0">
                <a:latin typeface="Times New Roman"/>
                <a:cs typeface="Times New Roman"/>
              </a:rPr>
              <a:t> </a:t>
            </a:r>
            <a:r>
              <a:rPr sz="2400" dirty="0">
                <a:latin typeface="Times New Roman"/>
                <a:cs typeface="Times New Roman"/>
              </a:rPr>
              <a:t>reference</a:t>
            </a:r>
            <a:r>
              <a:rPr sz="2400" spc="-1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perigee.</a:t>
            </a:r>
          </a:p>
          <a:p>
            <a:pPr>
              <a:lnSpc>
                <a:spcPct val="100000"/>
              </a:lnSpc>
              <a:spcBef>
                <a:spcPts val="5"/>
              </a:spcBef>
              <a:buFont typeface="Wingdings"/>
              <a:buChar char=""/>
            </a:pPr>
            <a:endParaRPr sz="2500" dirty="0">
              <a:latin typeface="Times New Roman"/>
              <a:cs typeface="Times New Roman"/>
            </a:endParaRPr>
          </a:p>
          <a:p>
            <a:pPr marL="527685" marR="5715" indent="-515620">
              <a:lnSpc>
                <a:spcPct val="100000"/>
              </a:lnSpc>
              <a:buFont typeface="Wingdings"/>
              <a:buChar char=""/>
              <a:tabLst>
                <a:tab pos="527685" algn="l"/>
                <a:tab pos="528320" algn="l"/>
              </a:tabLst>
            </a:pPr>
            <a:r>
              <a:rPr sz="2400" dirty="0">
                <a:latin typeface="Times New Roman"/>
                <a:cs typeface="Times New Roman"/>
              </a:rPr>
              <a:t>If</a:t>
            </a:r>
            <a:r>
              <a:rPr sz="2400" spc="360" dirty="0">
                <a:latin typeface="Times New Roman"/>
                <a:cs typeface="Times New Roman"/>
              </a:rPr>
              <a:t> </a:t>
            </a:r>
            <a:r>
              <a:rPr sz="2400" dirty="0">
                <a:latin typeface="Times New Roman"/>
                <a:cs typeface="Times New Roman"/>
              </a:rPr>
              <a:t>the</a:t>
            </a:r>
            <a:r>
              <a:rPr sz="2400" spc="365" dirty="0">
                <a:latin typeface="Times New Roman"/>
                <a:cs typeface="Times New Roman"/>
              </a:rPr>
              <a:t> </a:t>
            </a:r>
            <a:r>
              <a:rPr sz="2400" spc="-5" dirty="0">
                <a:latin typeface="Times New Roman"/>
                <a:cs typeface="Times New Roman"/>
              </a:rPr>
              <a:t>orbit</a:t>
            </a:r>
            <a:r>
              <a:rPr sz="2400" spc="365" dirty="0">
                <a:latin typeface="Times New Roman"/>
                <a:cs typeface="Times New Roman"/>
              </a:rPr>
              <a:t> </a:t>
            </a:r>
            <a:r>
              <a:rPr sz="2400" dirty="0">
                <a:latin typeface="Times New Roman"/>
                <a:cs typeface="Times New Roman"/>
              </a:rPr>
              <a:t>is</a:t>
            </a:r>
            <a:r>
              <a:rPr sz="2400" spc="360" dirty="0">
                <a:latin typeface="Times New Roman"/>
                <a:cs typeface="Times New Roman"/>
              </a:rPr>
              <a:t> </a:t>
            </a:r>
            <a:r>
              <a:rPr sz="2400" spc="-15" dirty="0">
                <a:latin typeface="Times New Roman"/>
                <a:cs typeface="Times New Roman"/>
              </a:rPr>
              <a:t>circular,</a:t>
            </a:r>
            <a:r>
              <a:rPr sz="2400" spc="360" dirty="0">
                <a:latin typeface="Times New Roman"/>
                <a:cs typeface="Times New Roman"/>
              </a:rPr>
              <a:t> </a:t>
            </a:r>
            <a:r>
              <a:rPr sz="2400" spc="-5" dirty="0">
                <a:latin typeface="Times New Roman"/>
                <a:cs typeface="Times New Roman"/>
              </a:rPr>
              <a:t>then</a:t>
            </a:r>
            <a:r>
              <a:rPr sz="2400" spc="370" dirty="0">
                <a:latin typeface="Times New Roman"/>
                <a:cs typeface="Times New Roman"/>
              </a:rPr>
              <a:t> </a:t>
            </a:r>
            <a:r>
              <a:rPr sz="2400" spc="-5" dirty="0">
                <a:latin typeface="Times New Roman"/>
                <a:cs typeface="Times New Roman"/>
              </a:rPr>
              <a:t>Mean</a:t>
            </a:r>
            <a:r>
              <a:rPr sz="2400" spc="360" dirty="0">
                <a:latin typeface="Times New Roman"/>
                <a:cs typeface="Times New Roman"/>
              </a:rPr>
              <a:t> </a:t>
            </a:r>
            <a:r>
              <a:rPr sz="2400" spc="-5" dirty="0">
                <a:latin typeface="Times New Roman"/>
                <a:cs typeface="Times New Roman"/>
              </a:rPr>
              <a:t>anomaly</a:t>
            </a:r>
            <a:r>
              <a:rPr sz="2400" spc="380" dirty="0">
                <a:latin typeface="Times New Roman"/>
                <a:cs typeface="Times New Roman"/>
              </a:rPr>
              <a:t> </a:t>
            </a:r>
            <a:r>
              <a:rPr sz="2400" spc="-5" dirty="0">
                <a:latin typeface="Times New Roman"/>
                <a:cs typeface="Times New Roman"/>
              </a:rPr>
              <a:t>gives</a:t>
            </a:r>
            <a:r>
              <a:rPr sz="2400" spc="375" dirty="0">
                <a:latin typeface="Times New Roman"/>
                <a:cs typeface="Times New Roman"/>
              </a:rPr>
              <a:t> </a:t>
            </a:r>
            <a:r>
              <a:rPr sz="2400" spc="-5" dirty="0">
                <a:latin typeface="Times New Roman"/>
                <a:cs typeface="Times New Roman"/>
              </a:rPr>
              <a:t>the</a:t>
            </a:r>
            <a:r>
              <a:rPr sz="2400" spc="375" dirty="0">
                <a:latin typeface="Times New Roman"/>
                <a:cs typeface="Times New Roman"/>
              </a:rPr>
              <a:t> </a:t>
            </a:r>
            <a:r>
              <a:rPr sz="2400" spc="-5" dirty="0">
                <a:latin typeface="Times New Roman"/>
                <a:cs typeface="Times New Roman"/>
              </a:rPr>
              <a:t>angular</a:t>
            </a:r>
            <a:r>
              <a:rPr sz="2400" spc="375" dirty="0">
                <a:latin typeface="Times New Roman"/>
                <a:cs typeface="Times New Roman"/>
              </a:rPr>
              <a:t> </a:t>
            </a:r>
            <a:r>
              <a:rPr sz="2400" spc="-5" dirty="0">
                <a:latin typeface="Times New Roman"/>
                <a:cs typeface="Times New Roman"/>
              </a:rPr>
              <a:t>position</a:t>
            </a:r>
            <a:r>
              <a:rPr sz="2400" spc="375" dirty="0">
                <a:latin typeface="Times New Roman"/>
                <a:cs typeface="Times New Roman"/>
              </a:rPr>
              <a:t> </a:t>
            </a:r>
            <a:r>
              <a:rPr sz="2400" spc="-5" dirty="0">
                <a:latin typeface="Times New Roman"/>
                <a:cs typeface="Times New Roman"/>
              </a:rPr>
              <a:t>of</a:t>
            </a:r>
            <a:r>
              <a:rPr sz="2400" spc="360" dirty="0">
                <a:latin typeface="Times New Roman"/>
                <a:cs typeface="Times New Roman"/>
              </a:rPr>
              <a:t> </a:t>
            </a:r>
            <a:r>
              <a:rPr sz="2400" dirty="0">
                <a:latin typeface="Times New Roman"/>
                <a:cs typeface="Times New Roman"/>
              </a:rPr>
              <a:t>the </a:t>
            </a:r>
            <a:r>
              <a:rPr sz="2400" spc="-585" dirty="0">
                <a:latin typeface="Times New Roman"/>
                <a:cs typeface="Times New Roman"/>
              </a:rPr>
              <a:t> </a:t>
            </a:r>
            <a:r>
              <a:rPr sz="2400" spc="-5" dirty="0">
                <a:latin typeface="Times New Roman"/>
                <a:cs typeface="Times New Roman"/>
              </a:rPr>
              <a:t>satellite</a:t>
            </a:r>
            <a:r>
              <a:rPr sz="2400" spc="-3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orbit.</a:t>
            </a:r>
          </a:p>
          <a:p>
            <a:pPr>
              <a:lnSpc>
                <a:spcPct val="100000"/>
              </a:lnSpc>
              <a:spcBef>
                <a:spcPts val="5"/>
              </a:spcBef>
              <a:buFont typeface="Wingdings"/>
              <a:buChar char=""/>
            </a:pPr>
            <a:endParaRPr sz="2500" dirty="0">
              <a:latin typeface="Times New Roman"/>
              <a:cs typeface="Times New Roman"/>
            </a:endParaRPr>
          </a:p>
          <a:p>
            <a:pPr marL="527685" marR="5080" indent="-515620">
              <a:lnSpc>
                <a:spcPct val="100000"/>
              </a:lnSpc>
              <a:buFont typeface="Wingdings"/>
              <a:buChar char=""/>
              <a:tabLst>
                <a:tab pos="527685" algn="l"/>
                <a:tab pos="528320" algn="l"/>
              </a:tabLst>
            </a:pPr>
            <a:r>
              <a:rPr sz="2400" dirty="0">
                <a:latin typeface="Times New Roman"/>
                <a:cs typeface="Times New Roman"/>
              </a:rPr>
              <a:t>But,</a:t>
            </a:r>
            <a:r>
              <a:rPr sz="2400" spc="130" dirty="0">
                <a:latin typeface="Times New Roman"/>
                <a:cs typeface="Times New Roman"/>
              </a:rPr>
              <a:t> </a:t>
            </a:r>
            <a:r>
              <a:rPr sz="2400" dirty="0">
                <a:latin typeface="Times New Roman"/>
                <a:cs typeface="Times New Roman"/>
              </a:rPr>
              <a:t>if</a:t>
            </a:r>
            <a:r>
              <a:rPr sz="2400" spc="135" dirty="0">
                <a:latin typeface="Times New Roman"/>
                <a:cs typeface="Times New Roman"/>
              </a:rPr>
              <a:t> </a:t>
            </a:r>
            <a:r>
              <a:rPr sz="2400" dirty="0">
                <a:latin typeface="Times New Roman"/>
                <a:cs typeface="Times New Roman"/>
              </a:rPr>
              <a:t>the</a:t>
            </a:r>
            <a:r>
              <a:rPr sz="2400" spc="135" dirty="0">
                <a:latin typeface="Times New Roman"/>
                <a:cs typeface="Times New Roman"/>
              </a:rPr>
              <a:t> </a:t>
            </a:r>
            <a:r>
              <a:rPr sz="2400" spc="-5" dirty="0">
                <a:latin typeface="Times New Roman"/>
                <a:cs typeface="Times New Roman"/>
              </a:rPr>
              <a:t>orbit</a:t>
            </a:r>
            <a:r>
              <a:rPr sz="2400" spc="135" dirty="0">
                <a:latin typeface="Times New Roman"/>
                <a:cs typeface="Times New Roman"/>
              </a:rPr>
              <a:t> </a:t>
            </a:r>
            <a:r>
              <a:rPr sz="2400" dirty="0">
                <a:latin typeface="Times New Roman"/>
                <a:cs typeface="Times New Roman"/>
              </a:rPr>
              <a:t>is</a:t>
            </a:r>
            <a:r>
              <a:rPr sz="2400" spc="135" dirty="0">
                <a:latin typeface="Times New Roman"/>
                <a:cs typeface="Times New Roman"/>
              </a:rPr>
              <a:t> </a:t>
            </a:r>
            <a:r>
              <a:rPr sz="2400" spc="-5" dirty="0">
                <a:latin typeface="Times New Roman"/>
                <a:cs typeface="Times New Roman"/>
              </a:rPr>
              <a:t>elliptical,</a:t>
            </a:r>
            <a:r>
              <a:rPr sz="2400" spc="135" dirty="0">
                <a:latin typeface="Times New Roman"/>
                <a:cs typeface="Times New Roman"/>
              </a:rPr>
              <a:t> </a:t>
            </a:r>
            <a:r>
              <a:rPr sz="2400" dirty="0">
                <a:latin typeface="Times New Roman"/>
                <a:cs typeface="Times New Roman"/>
              </a:rPr>
              <a:t>then</a:t>
            </a:r>
            <a:r>
              <a:rPr sz="2400" spc="135" dirty="0">
                <a:latin typeface="Times New Roman"/>
                <a:cs typeface="Times New Roman"/>
              </a:rPr>
              <a:t> </a:t>
            </a:r>
            <a:r>
              <a:rPr sz="2400" spc="-5" dirty="0">
                <a:latin typeface="Times New Roman"/>
                <a:cs typeface="Times New Roman"/>
              </a:rPr>
              <a:t>calculation</a:t>
            </a:r>
            <a:r>
              <a:rPr sz="2400" spc="135" dirty="0">
                <a:latin typeface="Times New Roman"/>
                <a:cs typeface="Times New Roman"/>
              </a:rPr>
              <a:t> </a:t>
            </a:r>
            <a:r>
              <a:rPr sz="2400" dirty="0">
                <a:latin typeface="Times New Roman"/>
                <a:cs typeface="Times New Roman"/>
              </a:rPr>
              <a:t>of</a:t>
            </a:r>
            <a:r>
              <a:rPr sz="2400" spc="135" dirty="0">
                <a:latin typeface="Times New Roman"/>
                <a:cs typeface="Times New Roman"/>
              </a:rPr>
              <a:t> </a:t>
            </a:r>
            <a:r>
              <a:rPr sz="2400" spc="-5" dirty="0">
                <a:latin typeface="Times New Roman"/>
                <a:cs typeface="Times New Roman"/>
              </a:rPr>
              <a:t>exact</a:t>
            </a:r>
            <a:r>
              <a:rPr sz="2400" spc="155" dirty="0">
                <a:latin typeface="Times New Roman"/>
                <a:cs typeface="Times New Roman"/>
              </a:rPr>
              <a:t> </a:t>
            </a:r>
            <a:r>
              <a:rPr sz="2400" spc="-5" dirty="0">
                <a:latin typeface="Times New Roman"/>
                <a:cs typeface="Times New Roman"/>
              </a:rPr>
              <a:t>position</a:t>
            </a:r>
            <a:r>
              <a:rPr sz="2400" spc="140" dirty="0">
                <a:latin typeface="Times New Roman"/>
                <a:cs typeface="Times New Roman"/>
              </a:rPr>
              <a:t> </a:t>
            </a:r>
            <a:r>
              <a:rPr sz="2400" dirty="0">
                <a:latin typeface="Times New Roman"/>
                <a:cs typeface="Times New Roman"/>
              </a:rPr>
              <a:t>is</a:t>
            </a:r>
            <a:r>
              <a:rPr sz="2400" spc="145" dirty="0">
                <a:latin typeface="Times New Roman"/>
                <a:cs typeface="Times New Roman"/>
              </a:rPr>
              <a:t> </a:t>
            </a:r>
            <a:r>
              <a:rPr sz="2400" spc="-5" dirty="0">
                <a:latin typeface="Times New Roman"/>
                <a:cs typeface="Times New Roman"/>
              </a:rPr>
              <a:t>very</a:t>
            </a:r>
            <a:r>
              <a:rPr sz="2400" spc="150" dirty="0">
                <a:latin typeface="Times New Roman"/>
                <a:cs typeface="Times New Roman"/>
              </a:rPr>
              <a:t> </a:t>
            </a:r>
            <a:r>
              <a:rPr sz="2400" spc="-10" dirty="0">
                <a:latin typeface="Times New Roman"/>
                <a:cs typeface="Times New Roman"/>
              </a:rPr>
              <a:t>difficult. </a:t>
            </a:r>
            <a:r>
              <a:rPr sz="2400" spc="-585" dirty="0">
                <a:latin typeface="Times New Roman"/>
                <a:cs typeface="Times New Roman"/>
              </a:rPr>
              <a:t> </a:t>
            </a:r>
            <a:r>
              <a:rPr sz="2400" spc="-5" dirty="0">
                <a:latin typeface="Times New Roman"/>
                <a:cs typeface="Times New Roman"/>
              </a:rPr>
              <a:t>At</a:t>
            </a:r>
            <a:r>
              <a:rPr sz="2400" spc="5" dirty="0">
                <a:latin typeface="Times New Roman"/>
                <a:cs typeface="Times New Roman"/>
              </a:rPr>
              <a:t> </a:t>
            </a:r>
            <a:r>
              <a:rPr sz="2400" dirty="0">
                <a:latin typeface="Times New Roman"/>
                <a:cs typeface="Times New Roman"/>
              </a:rPr>
              <a:t>that</a:t>
            </a:r>
            <a:r>
              <a:rPr sz="2400" spc="-15" dirty="0">
                <a:latin typeface="Times New Roman"/>
                <a:cs typeface="Times New Roman"/>
              </a:rPr>
              <a:t> </a:t>
            </a:r>
            <a:r>
              <a:rPr sz="2400" spc="-5" dirty="0">
                <a:latin typeface="Times New Roman"/>
                <a:cs typeface="Times New Roman"/>
              </a:rPr>
              <a:t>time,</a:t>
            </a:r>
            <a:r>
              <a:rPr sz="2400" spc="-10" dirty="0">
                <a:latin typeface="Times New Roman"/>
                <a:cs typeface="Times New Roman"/>
              </a:rPr>
              <a:t> </a:t>
            </a:r>
            <a:r>
              <a:rPr sz="2400" dirty="0">
                <a:latin typeface="Times New Roman"/>
                <a:cs typeface="Times New Roman"/>
              </a:rPr>
              <a:t>Mean</a:t>
            </a:r>
            <a:r>
              <a:rPr sz="2400" spc="-10" dirty="0">
                <a:latin typeface="Times New Roman"/>
                <a:cs typeface="Times New Roman"/>
              </a:rPr>
              <a:t> </a:t>
            </a:r>
            <a:r>
              <a:rPr sz="2400" spc="-5" dirty="0">
                <a:latin typeface="Times New Roman"/>
                <a:cs typeface="Times New Roman"/>
              </a:rPr>
              <a:t>anomaly</a:t>
            </a:r>
            <a:r>
              <a:rPr sz="2400" spc="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used</a:t>
            </a:r>
            <a:r>
              <a:rPr sz="2400" spc="5" dirty="0">
                <a:latin typeface="Times New Roman"/>
                <a:cs typeface="Times New Roman"/>
              </a:rPr>
              <a:t> </a:t>
            </a:r>
            <a:r>
              <a:rPr sz="2400" spc="-5" dirty="0">
                <a:latin typeface="Times New Roman"/>
                <a:cs typeface="Times New Roman"/>
              </a:rPr>
              <a:t>as</a:t>
            </a:r>
            <a:r>
              <a:rPr sz="2400" dirty="0">
                <a:latin typeface="Times New Roman"/>
                <a:cs typeface="Times New Roman"/>
              </a:rPr>
              <a:t> an</a:t>
            </a:r>
            <a:r>
              <a:rPr sz="2400" spc="-15" dirty="0">
                <a:latin typeface="Times New Roman"/>
                <a:cs typeface="Times New Roman"/>
              </a:rPr>
              <a:t> </a:t>
            </a:r>
            <a:r>
              <a:rPr sz="2400" spc="-5" dirty="0">
                <a:latin typeface="Times New Roman"/>
                <a:cs typeface="Times New Roman"/>
              </a:rPr>
              <a:t>intermediate</a:t>
            </a:r>
            <a:r>
              <a:rPr sz="2400" spc="-35" dirty="0">
                <a:latin typeface="Times New Roman"/>
                <a:cs typeface="Times New Roman"/>
              </a:rPr>
              <a:t> </a:t>
            </a:r>
            <a:r>
              <a:rPr sz="2400" dirty="0">
                <a:latin typeface="Times New Roman"/>
                <a:cs typeface="Times New Roman"/>
              </a:rPr>
              <a:t>step.</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54785" y="560163"/>
            <a:ext cx="4757101" cy="689932"/>
          </a:xfrm>
          <a:prstGeom prst="rect">
            <a:avLst/>
          </a:prstGeom>
        </p:spPr>
        <p:txBody>
          <a:bodyPr vert="horz" wrap="square" lIns="0" tIns="12700" rIns="0" bIns="0" rtlCol="0">
            <a:spAutoFit/>
          </a:bodyPr>
          <a:lstStyle/>
          <a:p>
            <a:pPr marL="12700">
              <a:lnSpc>
                <a:spcPct val="100000"/>
              </a:lnSpc>
              <a:spcBef>
                <a:spcPts val="100"/>
              </a:spcBef>
            </a:pPr>
            <a:r>
              <a:rPr spc="-5" dirty="0"/>
              <a:t>Argument</a:t>
            </a:r>
            <a:r>
              <a:rPr spc="-20" dirty="0"/>
              <a:t> </a:t>
            </a:r>
            <a:r>
              <a:rPr spc="-5" dirty="0"/>
              <a:t>of</a:t>
            </a:r>
            <a:r>
              <a:rPr spc="-20" dirty="0"/>
              <a:t> </a:t>
            </a:r>
            <a:r>
              <a:rPr dirty="0"/>
              <a:t>Perigee</a:t>
            </a:r>
          </a:p>
        </p:txBody>
      </p:sp>
      <p:sp>
        <p:nvSpPr>
          <p:cNvPr id="5" name="object 5"/>
          <p:cNvSpPr txBox="1"/>
          <p:nvPr/>
        </p:nvSpPr>
        <p:spPr>
          <a:xfrm>
            <a:off x="1069339" y="1429639"/>
            <a:ext cx="10285095" cy="4049395"/>
          </a:xfrm>
          <a:prstGeom prst="rect">
            <a:avLst/>
          </a:prstGeom>
        </p:spPr>
        <p:txBody>
          <a:bodyPr vert="horz" wrap="square" lIns="0" tIns="12700" rIns="0" bIns="0" rtlCol="0">
            <a:spAutoFit/>
          </a:bodyPr>
          <a:lstStyle/>
          <a:p>
            <a:pPr marL="527685" marR="5715" indent="-515620" algn="just">
              <a:lnSpc>
                <a:spcPct val="100000"/>
              </a:lnSpc>
              <a:spcBef>
                <a:spcPts val="100"/>
              </a:spcBef>
              <a:buFont typeface="Wingdings"/>
              <a:buChar char=""/>
              <a:tabLst>
                <a:tab pos="528320" algn="l"/>
              </a:tabLst>
            </a:pPr>
            <a:r>
              <a:rPr sz="2400" spc="-5" dirty="0">
                <a:latin typeface="Times New Roman"/>
                <a:cs typeface="Times New Roman"/>
              </a:rPr>
              <a:t>Satellite</a:t>
            </a:r>
            <a:r>
              <a:rPr sz="2400" dirty="0">
                <a:latin typeface="Times New Roman"/>
                <a:cs typeface="Times New Roman"/>
              </a:rPr>
              <a:t> </a:t>
            </a:r>
            <a:r>
              <a:rPr sz="2400" spc="-10" dirty="0">
                <a:latin typeface="Times New Roman"/>
                <a:cs typeface="Times New Roman"/>
              </a:rPr>
              <a:t>orbit</a:t>
            </a:r>
            <a:r>
              <a:rPr sz="2400" spc="-5" dirty="0">
                <a:latin typeface="Times New Roman"/>
                <a:cs typeface="Times New Roman"/>
              </a:rPr>
              <a:t> cuts</a:t>
            </a:r>
            <a:r>
              <a:rPr sz="2400" spc="590" dirty="0">
                <a:latin typeface="Times New Roman"/>
                <a:cs typeface="Times New Roman"/>
              </a:rPr>
              <a:t> </a:t>
            </a:r>
            <a:r>
              <a:rPr sz="2400" spc="-5" dirty="0">
                <a:latin typeface="Times New Roman"/>
                <a:cs typeface="Times New Roman"/>
              </a:rPr>
              <a:t>the</a:t>
            </a:r>
            <a:r>
              <a:rPr sz="2400" spc="590" dirty="0">
                <a:latin typeface="Times New Roman"/>
                <a:cs typeface="Times New Roman"/>
              </a:rPr>
              <a:t> </a:t>
            </a:r>
            <a:r>
              <a:rPr sz="2400" spc="-5" dirty="0">
                <a:latin typeface="Times New Roman"/>
                <a:cs typeface="Times New Roman"/>
              </a:rPr>
              <a:t>equatorial</a:t>
            </a:r>
            <a:r>
              <a:rPr sz="2400" spc="590" dirty="0">
                <a:latin typeface="Times New Roman"/>
                <a:cs typeface="Times New Roman"/>
              </a:rPr>
              <a:t> </a:t>
            </a:r>
            <a:r>
              <a:rPr sz="2400" spc="-5" dirty="0">
                <a:latin typeface="Times New Roman"/>
                <a:cs typeface="Times New Roman"/>
              </a:rPr>
              <a:t>plane</a:t>
            </a:r>
            <a:r>
              <a:rPr sz="2400" spc="590" dirty="0">
                <a:latin typeface="Times New Roman"/>
                <a:cs typeface="Times New Roman"/>
              </a:rPr>
              <a:t> </a:t>
            </a:r>
            <a:r>
              <a:rPr sz="2400" spc="-5" dirty="0">
                <a:latin typeface="Times New Roman"/>
                <a:cs typeface="Times New Roman"/>
              </a:rPr>
              <a:t>at</a:t>
            </a:r>
            <a:r>
              <a:rPr sz="2400" spc="590" dirty="0">
                <a:latin typeface="Times New Roman"/>
                <a:cs typeface="Times New Roman"/>
              </a:rPr>
              <a:t> </a:t>
            </a:r>
            <a:r>
              <a:rPr sz="2400" spc="-5" dirty="0">
                <a:latin typeface="Times New Roman"/>
                <a:cs typeface="Times New Roman"/>
              </a:rPr>
              <a:t>two</a:t>
            </a:r>
            <a:r>
              <a:rPr sz="2400" spc="590" dirty="0">
                <a:latin typeface="Times New Roman"/>
                <a:cs typeface="Times New Roman"/>
              </a:rPr>
              <a:t> </a:t>
            </a:r>
            <a:r>
              <a:rPr sz="2400" spc="-5" dirty="0">
                <a:latin typeface="Times New Roman"/>
                <a:cs typeface="Times New Roman"/>
              </a:rPr>
              <a:t>points.</a:t>
            </a:r>
            <a:r>
              <a:rPr sz="2400" spc="590" dirty="0">
                <a:latin typeface="Times New Roman"/>
                <a:cs typeface="Times New Roman"/>
              </a:rPr>
              <a:t> </a:t>
            </a:r>
            <a:r>
              <a:rPr sz="2400" spc="-5" dirty="0">
                <a:latin typeface="Times New Roman"/>
                <a:cs typeface="Times New Roman"/>
              </a:rPr>
              <a:t>First</a:t>
            </a:r>
            <a:r>
              <a:rPr sz="2400" spc="590" dirty="0">
                <a:latin typeface="Times New Roman"/>
                <a:cs typeface="Times New Roman"/>
              </a:rPr>
              <a:t> </a:t>
            </a:r>
            <a:r>
              <a:rPr sz="2400" spc="-5" dirty="0">
                <a:latin typeface="Times New Roman"/>
                <a:cs typeface="Times New Roman"/>
              </a:rPr>
              <a:t>point</a:t>
            </a:r>
            <a:r>
              <a:rPr sz="2400" spc="590" dirty="0">
                <a:latin typeface="Times New Roman"/>
                <a:cs typeface="Times New Roman"/>
              </a:rPr>
              <a:t> </a:t>
            </a:r>
            <a:r>
              <a:rPr sz="2400" dirty="0">
                <a:latin typeface="Times New Roman"/>
                <a:cs typeface="Times New Roman"/>
              </a:rPr>
              <a:t>is</a:t>
            </a:r>
            <a:r>
              <a:rPr sz="2400" spc="600" dirty="0">
                <a:latin typeface="Times New Roman"/>
                <a:cs typeface="Times New Roman"/>
              </a:rPr>
              <a:t> </a:t>
            </a:r>
            <a:r>
              <a:rPr sz="2400" spc="-5" dirty="0">
                <a:latin typeface="Times New Roman"/>
                <a:cs typeface="Times New Roman"/>
              </a:rPr>
              <a:t>called </a:t>
            </a:r>
            <a:r>
              <a:rPr sz="2400" spc="-585" dirty="0">
                <a:latin typeface="Times New Roman"/>
                <a:cs typeface="Times New Roman"/>
              </a:rPr>
              <a:t> </a:t>
            </a:r>
            <a:r>
              <a:rPr sz="2400" spc="-5" dirty="0">
                <a:latin typeface="Times New Roman"/>
                <a:cs typeface="Times New Roman"/>
              </a:rPr>
              <a:t>as </a:t>
            </a:r>
            <a:r>
              <a:rPr sz="2400" b="1" spc="-5" dirty="0">
                <a:latin typeface="Times New Roman"/>
                <a:cs typeface="Times New Roman"/>
              </a:rPr>
              <a:t>descending node</a:t>
            </a:r>
            <a:r>
              <a:rPr sz="2400" spc="-5" dirty="0">
                <a:latin typeface="Times New Roman"/>
                <a:cs typeface="Times New Roman"/>
              </a:rPr>
              <a:t>, </a:t>
            </a:r>
            <a:r>
              <a:rPr sz="2400" dirty="0">
                <a:latin typeface="Times New Roman"/>
                <a:cs typeface="Times New Roman"/>
              </a:rPr>
              <a:t>where </a:t>
            </a:r>
            <a:r>
              <a:rPr sz="2400" spc="-5" dirty="0">
                <a:latin typeface="Times New Roman"/>
                <a:cs typeface="Times New Roman"/>
              </a:rPr>
              <a:t>the satellite passes from </a:t>
            </a:r>
            <a:r>
              <a:rPr sz="2400" dirty="0">
                <a:latin typeface="Times New Roman"/>
                <a:cs typeface="Times New Roman"/>
              </a:rPr>
              <a:t>the </a:t>
            </a:r>
            <a:r>
              <a:rPr sz="2400" spc="-5" dirty="0">
                <a:latin typeface="Times New Roman"/>
                <a:cs typeface="Times New Roman"/>
              </a:rPr>
              <a:t>northern hemisphere </a:t>
            </a:r>
            <a:r>
              <a:rPr sz="2400" spc="5" dirty="0">
                <a:latin typeface="Times New Roman"/>
                <a:cs typeface="Times New Roman"/>
              </a:rPr>
              <a:t>to </a:t>
            </a:r>
            <a:r>
              <a:rPr sz="2400" spc="-585" dirty="0">
                <a:latin typeface="Times New Roman"/>
                <a:cs typeface="Times New Roman"/>
              </a:rPr>
              <a:t> </a:t>
            </a:r>
            <a:r>
              <a:rPr sz="2400" dirty="0">
                <a:latin typeface="Times New Roman"/>
                <a:cs typeface="Times New Roman"/>
              </a:rPr>
              <a:t>the </a:t>
            </a:r>
            <a:r>
              <a:rPr sz="2400" spc="-5" dirty="0">
                <a:latin typeface="Times New Roman"/>
                <a:cs typeface="Times New Roman"/>
              </a:rPr>
              <a:t>southern hemisphere. </a:t>
            </a:r>
            <a:r>
              <a:rPr sz="2400" dirty="0">
                <a:latin typeface="Times New Roman"/>
                <a:cs typeface="Times New Roman"/>
              </a:rPr>
              <a:t>Second point is </a:t>
            </a:r>
            <a:r>
              <a:rPr sz="2400" spc="-5" dirty="0">
                <a:latin typeface="Times New Roman"/>
                <a:cs typeface="Times New Roman"/>
              </a:rPr>
              <a:t>called as </a:t>
            </a:r>
            <a:r>
              <a:rPr sz="2400" b="1" spc="-5" dirty="0">
                <a:latin typeface="Times New Roman"/>
                <a:cs typeface="Times New Roman"/>
              </a:rPr>
              <a:t>ascending node</a:t>
            </a:r>
            <a:r>
              <a:rPr sz="2400" spc="-5" dirty="0">
                <a:latin typeface="Times New Roman"/>
                <a:cs typeface="Times New Roman"/>
              </a:rPr>
              <a:t>, </a:t>
            </a:r>
            <a:r>
              <a:rPr sz="2400" dirty="0">
                <a:latin typeface="Times New Roman"/>
                <a:cs typeface="Times New Roman"/>
              </a:rPr>
              <a:t>where </a:t>
            </a:r>
            <a:r>
              <a:rPr sz="2400" spc="-10" dirty="0">
                <a:latin typeface="Times New Roman"/>
                <a:cs typeface="Times New Roman"/>
              </a:rPr>
              <a:t>the </a:t>
            </a:r>
            <a:r>
              <a:rPr sz="2400" spc="-5" dirty="0">
                <a:latin typeface="Times New Roman"/>
                <a:cs typeface="Times New Roman"/>
              </a:rPr>
              <a:t> satellite</a:t>
            </a:r>
            <a:r>
              <a:rPr sz="2400" spc="-30" dirty="0">
                <a:latin typeface="Times New Roman"/>
                <a:cs typeface="Times New Roman"/>
              </a:rPr>
              <a:t> </a:t>
            </a:r>
            <a:r>
              <a:rPr sz="2400" spc="-5" dirty="0">
                <a:latin typeface="Times New Roman"/>
                <a:cs typeface="Times New Roman"/>
              </a:rPr>
              <a:t>passes</a:t>
            </a:r>
            <a:r>
              <a:rPr sz="2400" dirty="0">
                <a:latin typeface="Times New Roman"/>
                <a:cs typeface="Times New Roman"/>
              </a:rPr>
              <a:t> from</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southern</a:t>
            </a:r>
            <a:r>
              <a:rPr sz="2400" spc="-15" dirty="0">
                <a:latin typeface="Times New Roman"/>
                <a:cs typeface="Times New Roman"/>
              </a:rPr>
              <a:t> </a:t>
            </a:r>
            <a:r>
              <a:rPr sz="2400" spc="-5" dirty="0">
                <a:latin typeface="Times New Roman"/>
                <a:cs typeface="Times New Roman"/>
              </a:rPr>
              <a:t>hemisphere</a:t>
            </a:r>
            <a:r>
              <a:rPr sz="2400" spc="-1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northern</a:t>
            </a:r>
            <a:r>
              <a:rPr sz="2400" spc="-15" dirty="0">
                <a:latin typeface="Times New Roman"/>
                <a:cs typeface="Times New Roman"/>
              </a:rPr>
              <a:t> </a:t>
            </a:r>
            <a:r>
              <a:rPr sz="2400" spc="-5" dirty="0">
                <a:latin typeface="Times New Roman"/>
                <a:cs typeface="Times New Roman"/>
              </a:rPr>
              <a:t>hemisphere.</a:t>
            </a:r>
            <a:endParaRPr sz="2400">
              <a:latin typeface="Times New Roman"/>
              <a:cs typeface="Times New Roman"/>
            </a:endParaRPr>
          </a:p>
          <a:p>
            <a:pPr>
              <a:lnSpc>
                <a:spcPct val="100000"/>
              </a:lnSpc>
              <a:spcBef>
                <a:spcPts val="5"/>
              </a:spcBef>
              <a:buFont typeface="Wingdings"/>
              <a:buChar char=""/>
            </a:pPr>
            <a:endParaRPr sz="2500">
              <a:latin typeface="Times New Roman"/>
              <a:cs typeface="Times New Roman"/>
            </a:endParaRPr>
          </a:p>
          <a:p>
            <a:pPr marL="527685" marR="5080" indent="-515620" algn="just">
              <a:lnSpc>
                <a:spcPct val="100000"/>
              </a:lnSpc>
              <a:buFont typeface="Wingdings"/>
              <a:buChar char=""/>
              <a:tabLst>
                <a:tab pos="528320" algn="l"/>
              </a:tabLst>
            </a:pPr>
            <a:r>
              <a:rPr sz="2400" b="1" spc="-5" dirty="0">
                <a:latin typeface="Times New Roman"/>
                <a:cs typeface="Times New Roman"/>
              </a:rPr>
              <a:t>Argument </a:t>
            </a:r>
            <a:r>
              <a:rPr sz="2400" b="1" dirty="0">
                <a:latin typeface="Times New Roman"/>
                <a:cs typeface="Times New Roman"/>
              </a:rPr>
              <a:t>of </a:t>
            </a:r>
            <a:r>
              <a:rPr sz="2400" b="1" spc="-5" dirty="0">
                <a:latin typeface="Times New Roman"/>
                <a:cs typeface="Times New Roman"/>
              </a:rPr>
              <a:t>perigee </a:t>
            </a:r>
            <a:r>
              <a:rPr sz="2400" b="1" spc="-15" dirty="0">
                <a:latin typeface="Times New Roman"/>
                <a:cs typeface="Times New Roman"/>
              </a:rPr>
              <a:t>(ω) </a:t>
            </a:r>
            <a:r>
              <a:rPr sz="2400" dirty="0">
                <a:latin typeface="Times New Roman"/>
                <a:cs typeface="Times New Roman"/>
              </a:rPr>
              <a:t>is the </a:t>
            </a:r>
            <a:r>
              <a:rPr sz="2400" spc="-5" dirty="0">
                <a:latin typeface="Times New Roman"/>
                <a:cs typeface="Times New Roman"/>
              </a:rPr>
              <a:t>angle between ascending </a:t>
            </a:r>
            <a:r>
              <a:rPr sz="2400" dirty="0">
                <a:latin typeface="Times New Roman"/>
                <a:cs typeface="Times New Roman"/>
              </a:rPr>
              <a:t>node and </a:t>
            </a:r>
            <a:r>
              <a:rPr sz="2400" spc="-5" dirty="0">
                <a:latin typeface="Times New Roman"/>
                <a:cs typeface="Times New Roman"/>
              </a:rPr>
              <a:t>perigee. </a:t>
            </a:r>
            <a:r>
              <a:rPr sz="2400" dirty="0">
                <a:latin typeface="Times New Roman"/>
                <a:cs typeface="Times New Roman"/>
              </a:rPr>
              <a:t>If </a:t>
            </a:r>
            <a:r>
              <a:rPr sz="2400" spc="5" dirty="0">
                <a:latin typeface="Times New Roman"/>
                <a:cs typeface="Times New Roman"/>
              </a:rPr>
              <a:t> </a:t>
            </a:r>
            <a:r>
              <a:rPr sz="2400" dirty="0">
                <a:latin typeface="Times New Roman"/>
                <a:cs typeface="Times New Roman"/>
              </a:rPr>
              <a:t>both </a:t>
            </a:r>
            <a:r>
              <a:rPr sz="2400" spc="-5" dirty="0">
                <a:latin typeface="Times New Roman"/>
                <a:cs typeface="Times New Roman"/>
              </a:rPr>
              <a:t>perigee </a:t>
            </a:r>
            <a:r>
              <a:rPr sz="2400" dirty="0">
                <a:latin typeface="Times New Roman"/>
                <a:cs typeface="Times New Roman"/>
              </a:rPr>
              <a:t>and </a:t>
            </a:r>
            <a:r>
              <a:rPr sz="2400" spc="-5" dirty="0">
                <a:latin typeface="Times New Roman"/>
                <a:cs typeface="Times New Roman"/>
              </a:rPr>
              <a:t>ascending </a:t>
            </a:r>
            <a:r>
              <a:rPr sz="2400" dirty="0">
                <a:latin typeface="Times New Roman"/>
                <a:cs typeface="Times New Roman"/>
              </a:rPr>
              <a:t>node are </a:t>
            </a:r>
            <a:r>
              <a:rPr sz="2400" spc="-5" dirty="0">
                <a:latin typeface="Times New Roman"/>
                <a:cs typeface="Times New Roman"/>
              </a:rPr>
              <a:t>existing at </a:t>
            </a:r>
            <a:r>
              <a:rPr sz="2400" spc="-10" dirty="0">
                <a:latin typeface="Times New Roman"/>
                <a:cs typeface="Times New Roman"/>
              </a:rPr>
              <a:t>same </a:t>
            </a:r>
            <a:r>
              <a:rPr sz="2400" dirty="0">
                <a:latin typeface="Times New Roman"/>
                <a:cs typeface="Times New Roman"/>
              </a:rPr>
              <a:t>point, </a:t>
            </a:r>
            <a:r>
              <a:rPr sz="2400" spc="-5" dirty="0">
                <a:latin typeface="Times New Roman"/>
                <a:cs typeface="Times New Roman"/>
              </a:rPr>
              <a:t>then the </a:t>
            </a:r>
            <a:r>
              <a:rPr sz="2400" spc="-10" dirty="0">
                <a:latin typeface="Times New Roman"/>
                <a:cs typeface="Times New Roman"/>
              </a:rPr>
              <a:t>argument </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perigee</a:t>
            </a:r>
            <a:r>
              <a:rPr sz="2400" spc="-25" dirty="0">
                <a:latin typeface="Times New Roman"/>
                <a:cs typeface="Times New Roman"/>
              </a:rPr>
              <a:t> </a:t>
            </a:r>
            <a:r>
              <a:rPr sz="2400" spc="-5" dirty="0">
                <a:latin typeface="Times New Roman"/>
                <a:cs typeface="Times New Roman"/>
              </a:rPr>
              <a:t>will </a:t>
            </a:r>
            <a:r>
              <a:rPr sz="2400" dirty="0">
                <a:latin typeface="Times New Roman"/>
                <a:cs typeface="Times New Roman"/>
              </a:rPr>
              <a:t>be</a:t>
            </a:r>
            <a:r>
              <a:rPr sz="2400" spc="-10" dirty="0">
                <a:latin typeface="Times New Roman"/>
                <a:cs typeface="Times New Roman"/>
              </a:rPr>
              <a:t> </a:t>
            </a:r>
            <a:r>
              <a:rPr sz="2400" dirty="0">
                <a:latin typeface="Times New Roman"/>
                <a:cs typeface="Times New Roman"/>
              </a:rPr>
              <a:t>zero</a:t>
            </a:r>
            <a:r>
              <a:rPr sz="2400" spc="-10" dirty="0">
                <a:latin typeface="Times New Roman"/>
                <a:cs typeface="Times New Roman"/>
              </a:rPr>
              <a:t> </a:t>
            </a:r>
            <a:r>
              <a:rPr sz="2400" spc="-5" dirty="0">
                <a:latin typeface="Times New Roman"/>
                <a:cs typeface="Times New Roman"/>
              </a:rPr>
              <a:t>degrees</a:t>
            </a:r>
            <a:endParaRPr sz="2400">
              <a:latin typeface="Times New Roman"/>
              <a:cs typeface="Times New Roman"/>
            </a:endParaRPr>
          </a:p>
          <a:p>
            <a:pPr>
              <a:lnSpc>
                <a:spcPct val="100000"/>
              </a:lnSpc>
              <a:spcBef>
                <a:spcPts val="10"/>
              </a:spcBef>
              <a:buFont typeface="Wingdings"/>
              <a:buChar char=""/>
            </a:pPr>
            <a:endParaRPr sz="2500">
              <a:latin typeface="Times New Roman"/>
              <a:cs typeface="Times New Roman"/>
            </a:endParaRPr>
          </a:p>
          <a:p>
            <a:pPr marL="527685" marR="6985" indent="-515620" algn="just">
              <a:lnSpc>
                <a:spcPct val="100000"/>
              </a:lnSpc>
              <a:buFont typeface="Wingdings"/>
              <a:buChar char=""/>
              <a:tabLst>
                <a:tab pos="528320" algn="l"/>
              </a:tabLst>
            </a:pPr>
            <a:r>
              <a:rPr sz="2400" spc="-10" dirty="0">
                <a:latin typeface="Times New Roman"/>
                <a:cs typeface="Times New Roman"/>
              </a:rPr>
              <a:t>Argument </a:t>
            </a:r>
            <a:r>
              <a:rPr sz="2400" dirty="0">
                <a:latin typeface="Times New Roman"/>
                <a:cs typeface="Times New Roman"/>
              </a:rPr>
              <a:t>of perigee is </a:t>
            </a:r>
            <a:r>
              <a:rPr sz="2400" spc="-5" dirty="0">
                <a:latin typeface="Times New Roman"/>
                <a:cs typeface="Times New Roman"/>
              </a:rPr>
              <a:t>measured </a:t>
            </a:r>
            <a:r>
              <a:rPr sz="2400" dirty="0">
                <a:latin typeface="Times New Roman"/>
                <a:cs typeface="Times New Roman"/>
              </a:rPr>
              <a:t>in the </a:t>
            </a:r>
            <a:r>
              <a:rPr sz="2400" spc="-5" dirty="0">
                <a:latin typeface="Times New Roman"/>
                <a:cs typeface="Times New Roman"/>
              </a:rPr>
              <a:t>orbital </a:t>
            </a:r>
            <a:r>
              <a:rPr sz="2400" dirty="0">
                <a:latin typeface="Times New Roman"/>
                <a:cs typeface="Times New Roman"/>
              </a:rPr>
              <a:t>plane </a:t>
            </a:r>
            <a:r>
              <a:rPr sz="2400" spc="-5" dirty="0">
                <a:latin typeface="Times New Roman"/>
                <a:cs typeface="Times New Roman"/>
              </a:rPr>
              <a:t>at </a:t>
            </a:r>
            <a:r>
              <a:rPr sz="2400" spc="-20" dirty="0">
                <a:latin typeface="Times New Roman"/>
                <a:cs typeface="Times New Roman"/>
              </a:rPr>
              <a:t>earth’s </a:t>
            </a:r>
            <a:r>
              <a:rPr sz="2400" spc="-5" dirty="0">
                <a:latin typeface="Times New Roman"/>
                <a:cs typeface="Times New Roman"/>
              </a:rPr>
              <a:t>center in </a:t>
            </a:r>
            <a:r>
              <a:rPr sz="2400" dirty="0">
                <a:latin typeface="Times New Roman"/>
                <a:cs typeface="Times New Roman"/>
              </a:rPr>
              <a:t>the </a:t>
            </a:r>
            <a:r>
              <a:rPr sz="2400" spc="5" dirty="0">
                <a:latin typeface="Times New Roman"/>
                <a:cs typeface="Times New Roman"/>
              </a:rPr>
              <a:t> </a:t>
            </a:r>
            <a:r>
              <a:rPr sz="2400" dirty="0">
                <a:latin typeface="Times New Roman"/>
                <a:cs typeface="Times New Roman"/>
              </a:rPr>
              <a:t>direction</a:t>
            </a:r>
            <a:r>
              <a:rPr sz="2400" spc="-40" dirty="0">
                <a:latin typeface="Times New Roman"/>
                <a:cs typeface="Times New Roman"/>
              </a:rPr>
              <a:t> </a:t>
            </a:r>
            <a:r>
              <a:rPr sz="2400" dirty="0">
                <a:latin typeface="Times New Roman"/>
                <a:cs typeface="Times New Roman"/>
              </a:rPr>
              <a:t>of </a:t>
            </a:r>
            <a:r>
              <a:rPr sz="2400" spc="-5" dirty="0">
                <a:latin typeface="Times New Roman"/>
                <a:cs typeface="Times New Roman"/>
              </a:rPr>
              <a:t>satellite</a:t>
            </a:r>
            <a:r>
              <a:rPr sz="2400" spc="-25" dirty="0">
                <a:latin typeface="Times New Roman"/>
                <a:cs typeface="Times New Roman"/>
              </a:rPr>
              <a:t> </a:t>
            </a:r>
            <a:r>
              <a:rPr sz="2400" spc="-5" dirty="0">
                <a:latin typeface="Times New Roman"/>
                <a:cs typeface="Times New Roman"/>
              </a:rPr>
              <a:t>motion.</a:t>
            </a:r>
            <a:endParaRPr sz="24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862635" y="288527"/>
            <a:ext cx="3656142" cy="689932"/>
          </a:xfrm>
          <a:prstGeom prst="rect">
            <a:avLst/>
          </a:prstGeom>
        </p:spPr>
        <p:txBody>
          <a:bodyPr vert="horz" wrap="square" lIns="0" tIns="12700" rIns="0" bIns="0" rtlCol="0">
            <a:spAutoFit/>
          </a:bodyPr>
          <a:lstStyle/>
          <a:p>
            <a:pPr marL="12700">
              <a:lnSpc>
                <a:spcPct val="100000"/>
              </a:lnSpc>
              <a:spcBef>
                <a:spcPts val="100"/>
              </a:spcBef>
            </a:pPr>
            <a:r>
              <a:rPr spc="-5" dirty="0"/>
              <a:t>Inc</a:t>
            </a:r>
            <a:r>
              <a:rPr dirty="0"/>
              <a:t>l</a:t>
            </a:r>
            <a:r>
              <a:rPr spc="-5" dirty="0"/>
              <a:t>ina</a:t>
            </a:r>
            <a:r>
              <a:rPr dirty="0"/>
              <a:t>ti</a:t>
            </a:r>
            <a:r>
              <a:rPr spc="5" dirty="0"/>
              <a:t>o</a:t>
            </a:r>
            <a:r>
              <a:rPr spc="-5" dirty="0"/>
              <a:t>n</a:t>
            </a:r>
          </a:p>
        </p:txBody>
      </p:sp>
      <p:sp>
        <p:nvSpPr>
          <p:cNvPr id="5" name="object 5"/>
          <p:cNvSpPr txBox="1"/>
          <p:nvPr/>
        </p:nvSpPr>
        <p:spPr>
          <a:xfrm>
            <a:off x="459740" y="1074165"/>
            <a:ext cx="11122025" cy="1489075"/>
          </a:xfrm>
          <a:prstGeom prst="rect">
            <a:avLst/>
          </a:prstGeom>
        </p:spPr>
        <p:txBody>
          <a:bodyPr vert="horz" wrap="square" lIns="0" tIns="12700" rIns="0" bIns="0" rtlCol="0">
            <a:spAutoFit/>
          </a:bodyPr>
          <a:lstStyle/>
          <a:p>
            <a:pPr marL="527685" marR="5080" indent="-515620" algn="just">
              <a:lnSpc>
                <a:spcPct val="100000"/>
              </a:lnSpc>
              <a:spcBef>
                <a:spcPts val="100"/>
              </a:spcBef>
              <a:buFont typeface="Wingdings"/>
              <a:buChar char=""/>
              <a:tabLst>
                <a:tab pos="528320" algn="l"/>
              </a:tabLst>
            </a:pPr>
            <a:r>
              <a:rPr sz="2400" dirty="0">
                <a:latin typeface="Times New Roman"/>
                <a:cs typeface="Times New Roman"/>
              </a:rPr>
              <a:t>The angle between </a:t>
            </a:r>
            <a:r>
              <a:rPr sz="2400" spc="-5" dirty="0">
                <a:latin typeface="Times New Roman"/>
                <a:cs typeface="Times New Roman"/>
              </a:rPr>
              <a:t>orbital plane </a:t>
            </a:r>
            <a:r>
              <a:rPr sz="2400" dirty="0">
                <a:latin typeface="Times New Roman"/>
                <a:cs typeface="Times New Roman"/>
              </a:rPr>
              <a:t>and </a:t>
            </a:r>
            <a:r>
              <a:rPr sz="2400" spc="-20" dirty="0">
                <a:latin typeface="Times New Roman"/>
                <a:cs typeface="Times New Roman"/>
              </a:rPr>
              <a:t>earth’s </a:t>
            </a:r>
            <a:r>
              <a:rPr sz="2400" spc="-5" dirty="0">
                <a:latin typeface="Times New Roman"/>
                <a:cs typeface="Times New Roman"/>
              </a:rPr>
              <a:t>equatorial </a:t>
            </a:r>
            <a:r>
              <a:rPr sz="2400" dirty="0">
                <a:latin typeface="Times New Roman"/>
                <a:cs typeface="Times New Roman"/>
              </a:rPr>
              <a:t>plane is known as </a:t>
            </a:r>
            <a:r>
              <a:rPr sz="2400" b="1" spc="-5" dirty="0">
                <a:latin typeface="Times New Roman"/>
                <a:cs typeface="Times New Roman"/>
              </a:rPr>
              <a:t>inclination </a:t>
            </a:r>
            <a:r>
              <a:rPr sz="2400" b="1" dirty="0">
                <a:latin typeface="Times New Roman"/>
                <a:cs typeface="Times New Roman"/>
              </a:rPr>
              <a:t> (i)</a:t>
            </a:r>
            <a:r>
              <a:rPr sz="2400" dirty="0">
                <a:latin typeface="Times New Roman"/>
                <a:cs typeface="Times New Roman"/>
              </a:rPr>
              <a:t>.</a:t>
            </a:r>
            <a:r>
              <a:rPr sz="2400" spc="5" dirty="0">
                <a:latin typeface="Times New Roman"/>
                <a:cs typeface="Times New Roman"/>
              </a:rPr>
              <a:t> </a:t>
            </a:r>
            <a:r>
              <a:rPr sz="2400" spc="-5" dirty="0">
                <a:latin typeface="Times New Roman"/>
                <a:cs typeface="Times New Roman"/>
              </a:rPr>
              <a:t>It</a:t>
            </a:r>
            <a:r>
              <a:rPr sz="2400" dirty="0">
                <a:latin typeface="Times New Roman"/>
                <a:cs typeface="Times New Roman"/>
              </a:rPr>
              <a:t> is</a:t>
            </a:r>
            <a:r>
              <a:rPr sz="2400" spc="5" dirty="0">
                <a:latin typeface="Times New Roman"/>
                <a:cs typeface="Times New Roman"/>
              </a:rPr>
              <a:t> </a:t>
            </a:r>
            <a:r>
              <a:rPr sz="2400" spc="-5" dirty="0">
                <a:latin typeface="Times New Roman"/>
                <a:cs typeface="Times New Roman"/>
              </a:rPr>
              <a:t>measured</a:t>
            </a:r>
            <a:r>
              <a:rPr sz="2400" dirty="0">
                <a:latin typeface="Times New Roman"/>
                <a:cs typeface="Times New Roman"/>
              </a:rPr>
              <a:t> </a:t>
            </a:r>
            <a:r>
              <a:rPr sz="2400" spc="-5" dirty="0">
                <a:latin typeface="Times New Roman"/>
                <a:cs typeface="Times New Roman"/>
              </a:rPr>
              <a:t>at</a:t>
            </a:r>
            <a:r>
              <a:rPr sz="2400" dirty="0">
                <a:latin typeface="Times New Roman"/>
                <a:cs typeface="Times New Roman"/>
              </a:rPr>
              <a:t> </a:t>
            </a:r>
            <a:r>
              <a:rPr sz="2400" spc="-5" dirty="0">
                <a:latin typeface="Times New Roman"/>
                <a:cs typeface="Times New Roman"/>
              </a:rPr>
              <a:t>the</a:t>
            </a:r>
            <a:r>
              <a:rPr sz="2400" dirty="0">
                <a:latin typeface="Times New Roman"/>
                <a:cs typeface="Times New Roman"/>
              </a:rPr>
              <a:t> </a:t>
            </a:r>
            <a:r>
              <a:rPr sz="2400" spc="-5" dirty="0">
                <a:latin typeface="Times New Roman"/>
                <a:cs typeface="Times New Roman"/>
              </a:rPr>
              <a:t>ascending</a:t>
            </a:r>
            <a:r>
              <a:rPr sz="2400" dirty="0">
                <a:latin typeface="Times New Roman"/>
                <a:cs typeface="Times New Roman"/>
              </a:rPr>
              <a:t> node</a:t>
            </a:r>
            <a:r>
              <a:rPr sz="2400" spc="5" dirty="0">
                <a:latin typeface="Times New Roman"/>
                <a:cs typeface="Times New Roman"/>
              </a:rPr>
              <a:t> </a:t>
            </a:r>
            <a:r>
              <a:rPr sz="2400" spc="-5" dirty="0">
                <a:latin typeface="Times New Roman"/>
                <a:cs typeface="Times New Roman"/>
              </a:rPr>
              <a:t>with</a:t>
            </a:r>
            <a:r>
              <a:rPr sz="2400" dirty="0">
                <a:latin typeface="Times New Roman"/>
                <a:cs typeface="Times New Roman"/>
              </a:rPr>
              <a:t> </a:t>
            </a:r>
            <a:r>
              <a:rPr sz="2400" spc="-5" dirty="0">
                <a:latin typeface="Times New Roman"/>
                <a:cs typeface="Times New Roman"/>
              </a:rPr>
              <a:t>direction</a:t>
            </a:r>
            <a:r>
              <a:rPr sz="2400" dirty="0">
                <a:latin typeface="Times New Roman"/>
                <a:cs typeface="Times New Roman"/>
              </a:rPr>
              <a:t> being</a:t>
            </a:r>
            <a:r>
              <a:rPr sz="2400" spc="5" dirty="0">
                <a:latin typeface="Times New Roman"/>
                <a:cs typeface="Times New Roman"/>
              </a:rPr>
              <a:t> </a:t>
            </a:r>
            <a:r>
              <a:rPr sz="2400" spc="-5" dirty="0">
                <a:latin typeface="Times New Roman"/>
                <a:cs typeface="Times New Roman"/>
              </a:rPr>
              <a:t>east</a:t>
            </a:r>
            <a:r>
              <a:rPr sz="2400" dirty="0">
                <a:latin typeface="Times New Roman"/>
                <a:cs typeface="Times New Roman"/>
              </a:rPr>
              <a:t> </a:t>
            </a:r>
            <a:r>
              <a:rPr sz="2400" spc="-5" dirty="0">
                <a:latin typeface="Times New Roman"/>
                <a:cs typeface="Times New Roman"/>
              </a:rPr>
              <a:t>to</a:t>
            </a:r>
            <a:r>
              <a:rPr sz="2400" dirty="0">
                <a:latin typeface="Times New Roman"/>
                <a:cs typeface="Times New Roman"/>
              </a:rPr>
              <a:t> north.</a:t>
            </a:r>
            <a:r>
              <a:rPr sz="2400" spc="5" dirty="0">
                <a:latin typeface="Times New Roman"/>
                <a:cs typeface="Times New Roman"/>
              </a:rPr>
              <a:t> </a:t>
            </a:r>
            <a:r>
              <a:rPr sz="2400" spc="-10" dirty="0">
                <a:latin typeface="Times New Roman"/>
                <a:cs typeface="Times New Roman"/>
              </a:rPr>
              <a:t>So, </a:t>
            </a:r>
            <a:r>
              <a:rPr sz="2400" spc="-585" dirty="0">
                <a:latin typeface="Times New Roman"/>
                <a:cs typeface="Times New Roman"/>
              </a:rPr>
              <a:t> </a:t>
            </a:r>
            <a:r>
              <a:rPr sz="2400" spc="-5" dirty="0">
                <a:latin typeface="Times New Roman"/>
                <a:cs typeface="Times New Roman"/>
              </a:rPr>
              <a:t>inclination defines </a:t>
            </a:r>
            <a:r>
              <a:rPr sz="2400" dirty="0">
                <a:latin typeface="Times New Roman"/>
                <a:cs typeface="Times New Roman"/>
              </a:rPr>
              <a:t>the </a:t>
            </a:r>
            <a:r>
              <a:rPr sz="2400" spc="-5" dirty="0">
                <a:latin typeface="Times New Roman"/>
                <a:cs typeface="Times New Roman"/>
              </a:rPr>
              <a:t>orientation of </a:t>
            </a:r>
            <a:r>
              <a:rPr sz="2400" dirty="0">
                <a:latin typeface="Times New Roman"/>
                <a:cs typeface="Times New Roman"/>
              </a:rPr>
              <a:t>the </a:t>
            </a:r>
            <a:r>
              <a:rPr sz="2400" spc="-5" dirty="0">
                <a:latin typeface="Times New Roman"/>
                <a:cs typeface="Times New Roman"/>
              </a:rPr>
              <a:t>orbit </a:t>
            </a:r>
            <a:r>
              <a:rPr sz="2400" spc="-10" dirty="0">
                <a:latin typeface="Times New Roman"/>
                <a:cs typeface="Times New Roman"/>
              </a:rPr>
              <a:t>by </a:t>
            </a:r>
            <a:r>
              <a:rPr sz="2400" spc="-5" dirty="0">
                <a:latin typeface="Times New Roman"/>
                <a:cs typeface="Times New Roman"/>
              </a:rPr>
              <a:t>considering </a:t>
            </a:r>
            <a:r>
              <a:rPr sz="2400" dirty="0">
                <a:latin typeface="Times New Roman"/>
                <a:cs typeface="Times New Roman"/>
              </a:rPr>
              <a:t>the </a:t>
            </a:r>
            <a:r>
              <a:rPr sz="2400" spc="-5" dirty="0">
                <a:latin typeface="Times New Roman"/>
                <a:cs typeface="Times New Roman"/>
              </a:rPr>
              <a:t>equator of </a:t>
            </a:r>
            <a:r>
              <a:rPr sz="2400" dirty="0">
                <a:latin typeface="Times New Roman"/>
                <a:cs typeface="Times New Roman"/>
              </a:rPr>
              <a:t>earth as </a:t>
            </a:r>
            <a:r>
              <a:rPr sz="2400" spc="5" dirty="0">
                <a:latin typeface="Times New Roman"/>
                <a:cs typeface="Times New Roman"/>
              </a:rPr>
              <a:t> </a:t>
            </a:r>
            <a:r>
              <a:rPr sz="2400" dirty="0">
                <a:latin typeface="Times New Roman"/>
                <a:cs typeface="Times New Roman"/>
              </a:rPr>
              <a:t>reference.</a:t>
            </a:r>
            <a:endParaRPr sz="2400">
              <a:latin typeface="Times New Roman"/>
              <a:cs typeface="Times New Roman"/>
            </a:endParaRPr>
          </a:p>
        </p:txBody>
      </p:sp>
      <p:pic>
        <p:nvPicPr>
          <p:cNvPr id="6" name="object 6"/>
          <p:cNvPicPr/>
          <p:nvPr/>
        </p:nvPicPr>
        <p:blipFill>
          <a:blip r:embed="rId2" cstate="print"/>
          <a:stretch>
            <a:fillRect/>
          </a:stretch>
        </p:blipFill>
        <p:spPr>
          <a:xfrm>
            <a:off x="2690706" y="2590807"/>
            <a:ext cx="6604000" cy="364844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069339" y="1429639"/>
            <a:ext cx="10283825" cy="3683635"/>
          </a:xfrm>
          <a:prstGeom prst="rect">
            <a:avLst/>
          </a:prstGeom>
        </p:spPr>
        <p:txBody>
          <a:bodyPr vert="horz" wrap="square" lIns="0" tIns="12700" rIns="0" bIns="0" rtlCol="0">
            <a:spAutoFit/>
          </a:bodyPr>
          <a:lstStyle/>
          <a:p>
            <a:pPr marL="527685" indent="-515620">
              <a:lnSpc>
                <a:spcPct val="100000"/>
              </a:lnSpc>
              <a:spcBef>
                <a:spcPts val="100"/>
              </a:spcBef>
              <a:buFont typeface="Wingdings"/>
              <a:buChar char=""/>
              <a:tabLst>
                <a:tab pos="527685" algn="l"/>
                <a:tab pos="528320" algn="l"/>
              </a:tabLst>
            </a:pPr>
            <a:r>
              <a:rPr sz="2400" dirty="0">
                <a:latin typeface="Times New Roman"/>
                <a:cs typeface="Times New Roman"/>
              </a:rPr>
              <a:t>There</a:t>
            </a:r>
            <a:r>
              <a:rPr sz="2400" spc="-15"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dirty="0">
                <a:latin typeface="Times New Roman"/>
                <a:cs typeface="Times New Roman"/>
              </a:rPr>
              <a:t>four types</a:t>
            </a:r>
            <a:r>
              <a:rPr sz="2400" spc="-10"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dirty="0">
                <a:latin typeface="Times New Roman"/>
                <a:cs typeface="Times New Roman"/>
              </a:rPr>
              <a:t>orbits</a:t>
            </a:r>
            <a:r>
              <a:rPr sz="2400" spc="-20" dirty="0">
                <a:latin typeface="Times New Roman"/>
                <a:cs typeface="Times New Roman"/>
              </a:rPr>
              <a:t> </a:t>
            </a:r>
            <a:r>
              <a:rPr sz="2400" dirty="0">
                <a:latin typeface="Times New Roman"/>
                <a:cs typeface="Times New Roman"/>
              </a:rPr>
              <a:t>based on</a:t>
            </a:r>
            <a:r>
              <a:rPr sz="2400" spc="-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angle</a:t>
            </a:r>
            <a:r>
              <a:rPr sz="2400" spc="-1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inclination.</a:t>
            </a:r>
            <a:endParaRPr sz="2400">
              <a:latin typeface="Times New Roman"/>
              <a:cs typeface="Times New Roman"/>
            </a:endParaRPr>
          </a:p>
          <a:p>
            <a:pPr>
              <a:lnSpc>
                <a:spcPct val="100000"/>
              </a:lnSpc>
              <a:buFont typeface="Wingdings"/>
              <a:buChar char=""/>
            </a:pPr>
            <a:endParaRPr sz="2700">
              <a:latin typeface="Times New Roman"/>
              <a:cs typeface="Times New Roman"/>
            </a:endParaRPr>
          </a:p>
          <a:p>
            <a:pPr>
              <a:lnSpc>
                <a:spcPct val="100000"/>
              </a:lnSpc>
              <a:spcBef>
                <a:spcPts val="10"/>
              </a:spcBef>
              <a:buFont typeface="Wingdings"/>
              <a:buChar char=""/>
            </a:pPr>
            <a:endParaRPr sz="2300">
              <a:latin typeface="Times New Roman"/>
              <a:cs typeface="Times New Roman"/>
            </a:endParaRPr>
          </a:p>
          <a:p>
            <a:pPr marL="1442085" marR="6350" lvl="1" indent="-515620">
              <a:lnSpc>
                <a:spcPct val="100000"/>
              </a:lnSpc>
              <a:buFont typeface="Wingdings"/>
              <a:buChar char=""/>
              <a:tabLst>
                <a:tab pos="1442085" algn="l"/>
                <a:tab pos="1442720" algn="l"/>
              </a:tabLst>
            </a:pPr>
            <a:r>
              <a:rPr sz="2400" b="1" spc="-5" dirty="0">
                <a:latin typeface="Times New Roman"/>
                <a:cs typeface="Times New Roman"/>
              </a:rPr>
              <a:t>Equatorial</a:t>
            </a:r>
            <a:r>
              <a:rPr sz="2400" b="1" spc="280" dirty="0">
                <a:latin typeface="Times New Roman"/>
                <a:cs typeface="Times New Roman"/>
              </a:rPr>
              <a:t> </a:t>
            </a:r>
            <a:r>
              <a:rPr sz="2400" b="1" dirty="0">
                <a:latin typeface="Times New Roman"/>
                <a:cs typeface="Times New Roman"/>
              </a:rPr>
              <a:t>orbit</a:t>
            </a:r>
            <a:r>
              <a:rPr sz="2400" b="1" spc="295" dirty="0">
                <a:latin typeface="Times New Roman"/>
                <a:cs typeface="Times New Roman"/>
              </a:rPr>
              <a:t> </a:t>
            </a:r>
            <a:r>
              <a:rPr sz="2400" dirty="0">
                <a:latin typeface="Times New Roman"/>
                <a:cs typeface="Times New Roman"/>
              </a:rPr>
              <a:t>−</a:t>
            </a:r>
            <a:r>
              <a:rPr sz="2400" spc="290" dirty="0">
                <a:latin typeface="Times New Roman"/>
                <a:cs typeface="Times New Roman"/>
              </a:rPr>
              <a:t> </a:t>
            </a:r>
            <a:r>
              <a:rPr sz="2400" dirty="0">
                <a:latin typeface="Times New Roman"/>
                <a:cs typeface="Times New Roman"/>
              </a:rPr>
              <a:t>Angle</a:t>
            </a:r>
            <a:r>
              <a:rPr sz="2400" spc="290" dirty="0">
                <a:latin typeface="Times New Roman"/>
                <a:cs typeface="Times New Roman"/>
              </a:rPr>
              <a:t> </a:t>
            </a:r>
            <a:r>
              <a:rPr sz="2400" dirty="0">
                <a:latin typeface="Times New Roman"/>
                <a:cs typeface="Times New Roman"/>
              </a:rPr>
              <a:t>of</a:t>
            </a:r>
            <a:r>
              <a:rPr sz="2400" spc="280" dirty="0">
                <a:latin typeface="Times New Roman"/>
                <a:cs typeface="Times New Roman"/>
              </a:rPr>
              <a:t> </a:t>
            </a:r>
            <a:r>
              <a:rPr sz="2400" spc="-5" dirty="0">
                <a:latin typeface="Times New Roman"/>
                <a:cs typeface="Times New Roman"/>
              </a:rPr>
              <a:t>inclination</a:t>
            </a:r>
            <a:r>
              <a:rPr sz="2400" spc="285" dirty="0">
                <a:latin typeface="Times New Roman"/>
                <a:cs typeface="Times New Roman"/>
              </a:rPr>
              <a:t> </a:t>
            </a:r>
            <a:r>
              <a:rPr sz="2400" dirty="0">
                <a:latin typeface="Times New Roman"/>
                <a:cs typeface="Times New Roman"/>
              </a:rPr>
              <a:t>is</a:t>
            </a:r>
            <a:r>
              <a:rPr sz="2400" spc="290" dirty="0">
                <a:latin typeface="Times New Roman"/>
                <a:cs typeface="Times New Roman"/>
              </a:rPr>
              <a:t> </a:t>
            </a:r>
            <a:r>
              <a:rPr sz="2400" spc="-5" dirty="0">
                <a:latin typeface="Times New Roman"/>
                <a:cs typeface="Times New Roman"/>
              </a:rPr>
              <a:t>either</a:t>
            </a:r>
            <a:r>
              <a:rPr sz="2400" spc="295" dirty="0">
                <a:latin typeface="Times New Roman"/>
                <a:cs typeface="Times New Roman"/>
              </a:rPr>
              <a:t> </a:t>
            </a:r>
            <a:r>
              <a:rPr sz="2400" spc="-5" dirty="0">
                <a:latin typeface="Times New Roman"/>
                <a:cs typeface="Times New Roman"/>
              </a:rPr>
              <a:t>zero</a:t>
            </a:r>
            <a:r>
              <a:rPr sz="2400" spc="285" dirty="0">
                <a:latin typeface="Times New Roman"/>
                <a:cs typeface="Times New Roman"/>
              </a:rPr>
              <a:t> </a:t>
            </a:r>
            <a:r>
              <a:rPr sz="2400" dirty="0">
                <a:latin typeface="Times New Roman"/>
                <a:cs typeface="Times New Roman"/>
              </a:rPr>
              <a:t>degrees</a:t>
            </a:r>
            <a:r>
              <a:rPr sz="2400" spc="290" dirty="0">
                <a:latin typeface="Times New Roman"/>
                <a:cs typeface="Times New Roman"/>
              </a:rPr>
              <a:t> </a:t>
            </a:r>
            <a:r>
              <a:rPr sz="2400" dirty="0">
                <a:latin typeface="Times New Roman"/>
                <a:cs typeface="Times New Roman"/>
              </a:rPr>
              <a:t>or</a:t>
            </a:r>
            <a:r>
              <a:rPr sz="2400" spc="290" dirty="0">
                <a:latin typeface="Times New Roman"/>
                <a:cs typeface="Times New Roman"/>
              </a:rPr>
              <a:t> </a:t>
            </a:r>
            <a:r>
              <a:rPr sz="2400" dirty="0">
                <a:latin typeface="Times New Roman"/>
                <a:cs typeface="Times New Roman"/>
              </a:rPr>
              <a:t>180 </a:t>
            </a:r>
            <a:r>
              <a:rPr sz="2400" spc="-585" dirty="0">
                <a:latin typeface="Times New Roman"/>
                <a:cs typeface="Times New Roman"/>
              </a:rPr>
              <a:t> </a:t>
            </a:r>
            <a:r>
              <a:rPr sz="2400" dirty="0">
                <a:latin typeface="Times New Roman"/>
                <a:cs typeface="Times New Roman"/>
              </a:rPr>
              <a:t>degrees.</a:t>
            </a:r>
            <a:endParaRPr sz="2400">
              <a:latin typeface="Times New Roman"/>
              <a:cs typeface="Times New Roman"/>
            </a:endParaRPr>
          </a:p>
          <a:p>
            <a:pPr marL="1442085" lvl="1" indent="-515620">
              <a:lnSpc>
                <a:spcPct val="100000"/>
              </a:lnSpc>
              <a:buFont typeface="Wingdings"/>
              <a:buChar char=""/>
              <a:tabLst>
                <a:tab pos="1442085" algn="l"/>
                <a:tab pos="1442720" algn="l"/>
              </a:tabLst>
            </a:pPr>
            <a:r>
              <a:rPr sz="2400" b="1" dirty="0">
                <a:latin typeface="Times New Roman"/>
                <a:cs typeface="Times New Roman"/>
              </a:rPr>
              <a:t>Polar</a:t>
            </a:r>
            <a:r>
              <a:rPr sz="2400" b="1" spc="-60" dirty="0">
                <a:latin typeface="Times New Roman"/>
                <a:cs typeface="Times New Roman"/>
              </a:rPr>
              <a:t> </a:t>
            </a:r>
            <a:r>
              <a:rPr sz="2400" b="1" dirty="0">
                <a:latin typeface="Times New Roman"/>
                <a:cs typeface="Times New Roman"/>
              </a:rPr>
              <a:t>orbit</a:t>
            </a:r>
            <a:r>
              <a:rPr sz="2400" b="1" spc="-5" dirty="0">
                <a:latin typeface="Times New Roman"/>
                <a:cs typeface="Times New Roman"/>
              </a:rPr>
              <a:t> </a:t>
            </a:r>
            <a:r>
              <a:rPr sz="2400" dirty="0">
                <a:latin typeface="Times New Roman"/>
                <a:cs typeface="Times New Roman"/>
              </a:rPr>
              <a:t>−</a:t>
            </a:r>
            <a:r>
              <a:rPr sz="2400" spc="-150" dirty="0">
                <a:latin typeface="Times New Roman"/>
                <a:cs typeface="Times New Roman"/>
              </a:rPr>
              <a:t> </a:t>
            </a:r>
            <a:r>
              <a:rPr sz="2400" dirty="0">
                <a:latin typeface="Times New Roman"/>
                <a:cs typeface="Times New Roman"/>
              </a:rPr>
              <a:t>Angle</a:t>
            </a:r>
            <a:r>
              <a:rPr sz="2400" spc="-5" dirty="0">
                <a:latin typeface="Times New Roman"/>
                <a:cs typeface="Times New Roman"/>
              </a:rPr>
              <a:t> </a:t>
            </a:r>
            <a:r>
              <a:rPr sz="2400" dirty="0">
                <a:latin typeface="Times New Roman"/>
                <a:cs typeface="Times New Roman"/>
              </a:rPr>
              <a:t>of</a:t>
            </a:r>
            <a:r>
              <a:rPr sz="2400" spc="-5" dirty="0">
                <a:latin typeface="Times New Roman"/>
                <a:cs typeface="Times New Roman"/>
              </a:rPr>
              <a:t> inclination</a:t>
            </a:r>
            <a:r>
              <a:rPr sz="2400" spc="-3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90 degrees.</a:t>
            </a:r>
            <a:endParaRPr sz="2400">
              <a:latin typeface="Times New Roman"/>
              <a:cs typeface="Times New Roman"/>
            </a:endParaRPr>
          </a:p>
          <a:p>
            <a:pPr marL="1442085" marR="5080" lvl="1" indent="-515620">
              <a:lnSpc>
                <a:spcPct val="100000"/>
              </a:lnSpc>
              <a:buFont typeface="Wingdings"/>
              <a:buChar char=""/>
              <a:tabLst>
                <a:tab pos="1442085" algn="l"/>
                <a:tab pos="1442720" algn="l"/>
                <a:tab pos="2835275" algn="l"/>
                <a:tab pos="3656965" algn="l"/>
                <a:tab pos="4008754" algn="l"/>
                <a:tab pos="4933950" algn="l"/>
                <a:tab pos="5365750" algn="l"/>
                <a:tab pos="6845300" algn="l"/>
                <a:tab pos="7449184" algn="l"/>
                <a:tab pos="8642350" algn="l"/>
                <a:tab pos="9345295" algn="l"/>
                <a:tab pos="9965690" algn="l"/>
              </a:tabLst>
            </a:pPr>
            <a:r>
              <a:rPr sz="2400" b="1" dirty="0">
                <a:latin typeface="Times New Roman"/>
                <a:cs typeface="Times New Roman"/>
              </a:rPr>
              <a:t>P</a:t>
            </a:r>
            <a:r>
              <a:rPr sz="2400" b="1" spc="-50" dirty="0">
                <a:latin typeface="Times New Roman"/>
                <a:cs typeface="Times New Roman"/>
              </a:rPr>
              <a:t>r</a:t>
            </a:r>
            <a:r>
              <a:rPr sz="2400" b="1" dirty="0">
                <a:latin typeface="Times New Roman"/>
                <a:cs typeface="Times New Roman"/>
              </a:rPr>
              <a:t>ograde	</a:t>
            </a:r>
            <a:r>
              <a:rPr sz="2400" b="1" spc="-15" dirty="0">
                <a:latin typeface="Times New Roman"/>
                <a:cs typeface="Times New Roman"/>
              </a:rPr>
              <a:t>o</a:t>
            </a:r>
            <a:r>
              <a:rPr sz="2400" b="1" dirty="0">
                <a:latin typeface="Times New Roman"/>
                <a:cs typeface="Times New Roman"/>
              </a:rPr>
              <a:t>rbit	</a:t>
            </a:r>
            <a:r>
              <a:rPr sz="2400" dirty="0">
                <a:latin typeface="Times New Roman"/>
                <a:cs typeface="Times New Roman"/>
              </a:rPr>
              <a:t>−	Angle	of	inc</a:t>
            </a:r>
            <a:r>
              <a:rPr sz="2400" spc="-15" dirty="0">
                <a:latin typeface="Times New Roman"/>
                <a:cs typeface="Times New Roman"/>
              </a:rPr>
              <a:t>l</a:t>
            </a:r>
            <a:r>
              <a:rPr sz="2400" dirty="0">
                <a:latin typeface="Times New Roman"/>
                <a:cs typeface="Times New Roman"/>
              </a:rPr>
              <a:t>i</a:t>
            </a:r>
            <a:r>
              <a:rPr sz="2400" spc="-10" dirty="0">
                <a:latin typeface="Times New Roman"/>
                <a:cs typeface="Times New Roman"/>
              </a:rPr>
              <a:t>n</a:t>
            </a:r>
            <a:r>
              <a:rPr sz="2400" dirty="0">
                <a:latin typeface="Times New Roman"/>
                <a:cs typeface="Times New Roman"/>
              </a:rPr>
              <a:t>ation	</a:t>
            </a:r>
            <a:r>
              <a:rPr sz="2400" spc="-5" dirty="0">
                <a:latin typeface="Times New Roman"/>
                <a:cs typeface="Times New Roman"/>
              </a:rPr>
              <a:t>lies</a:t>
            </a:r>
            <a:r>
              <a:rPr sz="2400" dirty="0">
                <a:latin typeface="Times New Roman"/>
                <a:cs typeface="Times New Roman"/>
              </a:rPr>
              <a:t>	</a:t>
            </a:r>
            <a:r>
              <a:rPr sz="2400" spc="-15" dirty="0">
                <a:latin typeface="Times New Roman"/>
                <a:cs typeface="Times New Roman"/>
              </a:rPr>
              <a:t>b</a:t>
            </a:r>
            <a:r>
              <a:rPr sz="2400" dirty="0">
                <a:latin typeface="Times New Roman"/>
                <a:cs typeface="Times New Roman"/>
              </a:rPr>
              <a:t>etween	z</a:t>
            </a:r>
            <a:r>
              <a:rPr sz="2400" spc="-10" dirty="0">
                <a:latin typeface="Times New Roman"/>
                <a:cs typeface="Times New Roman"/>
              </a:rPr>
              <a:t>e</a:t>
            </a:r>
            <a:r>
              <a:rPr sz="2400" dirty="0">
                <a:latin typeface="Times New Roman"/>
                <a:cs typeface="Times New Roman"/>
              </a:rPr>
              <a:t>ro	and	90  degrees.</a:t>
            </a:r>
            <a:endParaRPr sz="2400">
              <a:latin typeface="Times New Roman"/>
              <a:cs typeface="Times New Roman"/>
            </a:endParaRPr>
          </a:p>
          <a:p>
            <a:pPr marL="1442085" lvl="1" indent="-515620">
              <a:lnSpc>
                <a:spcPct val="100000"/>
              </a:lnSpc>
              <a:buFont typeface="Wingdings"/>
              <a:buChar char=""/>
              <a:tabLst>
                <a:tab pos="1442085" algn="l"/>
                <a:tab pos="1442720" algn="l"/>
                <a:tab pos="3083560" algn="l"/>
                <a:tab pos="3886835" algn="l"/>
                <a:tab pos="4217670" algn="l"/>
                <a:tab pos="5121910" algn="l"/>
                <a:tab pos="5533390" algn="l"/>
                <a:tab pos="6993255" algn="l"/>
                <a:tab pos="7574280" algn="l"/>
                <a:tab pos="8749030" algn="l"/>
                <a:tab pos="9210675" algn="l"/>
                <a:tab pos="9810115" algn="l"/>
              </a:tabLst>
            </a:pPr>
            <a:r>
              <a:rPr sz="2400" b="1" dirty="0">
                <a:latin typeface="Times New Roman"/>
                <a:cs typeface="Times New Roman"/>
              </a:rPr>
              <a:t>Ret</a:t>
            </a:r>
            <a:r>
              <a:rPr sz="2400" b="1" spc="-50" dirty="0">
                <a:latin typeface="Times New Roman"/>
                <a:cs typeface="Times New Roman"/>
              </a:rPr>
              <a:t>r</a:t>
            </a:r>
            <a:r>
              <a:rPr sz="2400" b="1" dirty="0">
                <a:latin typeface="Times New Roman"/>
                <a:cs typeface="Times New Roman"/>
              </a:rPr>
              <a:t>ograde	orbit	</a:t>
            </a:r>
            <a:r>
              <a:rPr sz="2400" dirty="0">
                <a:latin typeface="Times New Roman"/>
                <a:cs typeface="Times New Roman"/>
              </a:rPr>
              <a:t>−	A</a:t>
            </a:r>
            <a:r>
              <a:rPr sz="2400" spc="-10" dirty="0">
                <a:latin typeface="Times New Roman"/>
                <a:cs typeface="Times New Roman"/>
              </a:rPr>
              <a:t>n</a:t>
            </a:r>
            <a:r>
              <a:rPr sz="2400" dirty="0">
                <a:latin typeface="Times New Roman"/>
                <a:cs typeface="Times New Roman"/>
              </a:rPr>
              <a:t>gle	</a:t>
            </a:r>
            <a:r>
              <a:rPr sz="2400" spc="-5" dirty="0">
                <a:latin typeface="Times New Roman"/>
                <a:cs typeface="Times New Roman"/>
              </a:rPr>
              <a:t>o</a:t>
            </a:r>
            <a:r>
              <a:rPr sz="2400" dirty="0">
                <a:latin typeface="Times New Roman"/>
                <a:cs typeface="Times New Roman"/>
              </a:rPr>
              <a:t>f	in</a:t>
            </a:r>
            <a:r>
              <a:rPr sz="2400" spc="-10" dirty="0">
                <a:latin typeface="Times New Roman"/>
                <a:cs typeface="Times New Roman"/>
              </a:rPr>
              <a:t>cl</a:t>
            </a:r>
            <a:r>
              <a:rPr sz="2400" dirty="0">
                <a:latin typeface="Times New Roman"/>
                <a:cs typeface="Times New Roman"/>
              </a:rPr>
              <a:t>in</a:t>
            </a:r>
            <a:r>
              <a:rPr sz="2400" spc="-10" dirty="0">
                <a:latin typeface="Times New Roman"/>
                <a:cs typeface="Times New Roman"/>
              </a:rPr>
              <a:t>at</a:t>
            </a:r>
            <a:r>
              <a:rPr sz="2400" dirty="0">
                <a:latin typeface="Times New Roman"/>
                <a:cs typeface="Times New Roman"/>
              </a:rPr>
              <a:t>ion	</a:t>
            </a:r>
            <a:r>
              <a:rPr sz="2400" spc="-10" dirty="0">
                <a:latin typeface="Times New Roman"/>
                <a:cs typeface="Times New Roman"/>
              </a:rPr>
              <a:t>l</a:t>
            </a:r>
            <a:r>
              <a:rPr sz="2400" dirty="0">
                <a:latin typeface="Times New Roman"/>
                <a:cs typeface="Times New Roman"/>
              </a:rPr>
              <a:t>ies	between	</a:t>
            </a:r>
            <a:r>
              <a:rPr sz="2400" spc="-15" dirty="0">
                <a:latin typeface="Times New Roman"/>
                <a:cs typeface="Times New Roman"/>
              </a:rPr>
              <a:t>9</a:t>
            </a:r>
            <a:r>
              <a:rPr sz="2400" dirty="0">
                <a:latin typeface="Times New Roman"/>
                <a:cs typeface="Times New Roman"/>
              </a:rPr>
              <a:t>0	and	</a:t>
            </a:r>
            <a:r>
              <a:rPr sz="2400" spc="-5" dirty="0">
                <a:latin typeface="Times New Roman"/>
                <a:cs typeface="Times New Roman"/>
              </a:rPr>
              <a:t>180</a:t>
            </a:r>
            <a:endParaRPr sz="2400">
              <a:latin typeface="Times New Roman"/>
              <a:cs typeface="Times New Roman"/>
            </a:endParaRPr>
          </a:p>
          <a:p>
            <a:pPr marL="1442085">
              <a:lnSpc>
                <a:spcPct val="100000"/>
              </a:lnSpc>
              <a:spcBef>
                <a:spcPts val="5"/>
              </a:spcBef>
            </a:pPr>
            <a:r>
              <a:rPr sz="2400" dirty="0">
                <a:latin typeface="Times New Roman"/>
                <a:cs typeface="Times New Roman"/>
              </a:rPr>
              <a:t>degrees.</a:t>
            </a:r>
            <a:endParaRPr sz="24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71CC83-1A55-6171-BEC2-B0DC008CF947}"/>
              </a:ext>
            </a:extLst>
          </p:cNvPr>
          <p:cNvSpPr>
            <a:spLocks noGrp="1"/>
          </p:cNvSpPr>
          <p:nvPr>
            <p:ph idx="1"/>
          </p:nvPr>
        </p:nvSpPr>
        <p:spPr>
          <a:xfrm>
            <a:off x="0" y="0"/>
            <a:ext cx="12192000" cy="6857999"/>
          </a:xfrm>
        </p:spPr>
        <p:txBody>
          <a:bodyPr>
            <a:normAutofit/>
          </a:bodyPr>
          <a:lstStyle/>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Example:1 </a:t>
            </a:r>
          </a:p>
          <a:p>
            <a:pPr marL="0" indent="0" algn="just">
              <a:buNone/>
            </a:pPr>
            <a:r>
              <a:rPr lang="en-US" dirty="0">
                <a:latin typeface="Times New Roman" panose="02020603050405020304" pitchFamily="18" charset="0"/>
                <a:cs typeface="Times New Roman" panose="02020603050405020304" pitchFamily="18" charset="0"/>
              </a:rPr>
              <a:t>The earth rotates once per sidereal day of 23 hours 56 minutes 4.09 seconds. Find the radius of the geostationary earth orbit satellite.</a:t>
            </a:r>
          </a:p>
          <a:p>
            <a:pPr marL="0" indent="0" algn="just">
              <a:buNone/>
            </a:pPr>
            <a:r>
              <a:rPr lang="en-US" dirty="0">
                <a:latin typeface="Times New Roman" panose="02020603050405020304" pitchFamily="18" charset="0"/>
                <a:cs typeface="Times New Roman" panose="02020603050405020304" pitchFamily="18" charset="0"/>
              </a:rPr>
              <a:t>Ans: 42,164.17 km</a:t>
            </a:r>
          </a:p>
          <a:p>
            <a:pPr marL="0" indent="0" algn="just">
              <a:buNone/>
            </a:pPr>
            <a:endParaRPr lang="en-US" b="1"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US" b="1" dirty="0">
              <a:solidFill>
                <a:schemeClr val="accent1"/>
              </a:solidFill>
              <a:latin typeface="Times New Roman" panose="02020603050405020304" pitchFamily="18" charset="0"/>
              <a:cs typeface="Times New Roman" panose="02020603050405020304" pitchFamily="18" charset="0"/>
            </a:endParaRPr>
          </a:p>
          <a:p>
            <a:pPr marL="0" indent="0" algn="just">
              <a:buNone/>
            </a:pPr>
            <a:r>
              <a:rPr lang="en-US" b="1" dirty="0">
                <a:solidFill>
                  <a:schemeClr val="accent1"/>
                </a:solidFill>
                <a:latin typeface="Times New Roman" panose="02020603050405020304" pitchFamily="18" charset="0"/>
                <a:cs typeface="Times New Roman" panose="02020603050405020304" pitchFamily="18" charset="0"/>
              </a:rPr>
              <a:t>Example:2</a:t>
            </a:r>
          </a:p>
          <a:p>
            <a:pPr marL="0" indent="0" algn="just">
              <a:buNone/>
            </a:pPr>
            <a:r>
              <a:rPr lang="en-US" dirty="0">
                <a:latin typeface="Times New Roman" panose="02020603050405020304" pitchFamily="18" charset="0"/>
                <a:cs typeface="Times New Roman" panose="02020603050405020304" pitchFamily="18" charset="0"/>
              </a:rPr>
              <a:t>The Space Shuttle is an example of a Low Earth Orbit satellite. Sometimes, it orbits at an altitude of 250 km. The mean earth radius is approximately 6378.14 km.</a:t>
            </a:r>
          </a:p>
          <a:p>
            <a:pPr marL="0" indent="0" algn="just">
              <a:buNone/>
            </a:pPr>
            <a:r>
              <a:rPr lang="en-US" dirty="0">
                <a:latin typeface="Times New Roman" panose="02020603050405020304" pitchFamily="18" charset="0"/>
                <a:cs typeface="Times New Roman" panose="02020603050405020304" pitchFamily="18" charset="0"/>
              </a:rPr>
              <a:t>a. Using a mean earth radius of 6378.14 km, calculate the period of the shuttle orbit.</a:t>
            </a:r>
          </a:p>
          <a:p>
            <a:pPr marL="0" indent="0" algn="just">
              <a:buNone/>
            </a:pPr>
            <a:r>
              <a:rPr lang="en-US" dirty="0">
                <a:latin typeface="Times New Roman" panose="02020603050405020304" pitchFamily="18" charset="0"/>
                <a:cs typeface="Times New Roman" panose="02020603050405020304" pitchFamily="18" charset="0"/>
              </a:rPr>
              <a:t>b. Determine the linear velocity of the shuttle along this orbit</a:t>
            </a:r>
            <a:r>
              <a:rPr lang="en-US" dirty="0">
                <a:solidFill>
                  <a:schemeClr val="accent1"/>
                </a:solidFill>
                <a:latin typeface="Times New Roman" panose="02020603050405020304" pitchFamily="18" charset="0"/>
                <a:cs typeface="Times New Roman" panose="02020603050405020304" pitchFamily="18" charset="0"/>
              </a:rPr>
              <a:t>.</a:t>
            </a:r>
          </a:p>
          <a:p>
            <a:pPr marL="0" indent="0" algn="just">
              <a:buNone/>
            </a:pPr>
            <a:endParaRPr lang="en-US"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191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1224116"/>
          </a:xfrm>
        </p:spPr>
        <p:txBody>
          <a:bodyPr/>
          <a:lstStyle/>
          <a:p>
            <a:pPr algn="ctr"/>
            <a:r>
              <a:rPr lang="en-US" sz="4400" dirty="0">
                <a:solidFill>
                  <a:schemeClr val="accent1"/>
                </a:solidFill>
                <a:latin typeface="Arial Black" panose="020B0A04020102020204" pitchFamily="34" charset="0"/>
              </a:rPr>
              <a:t>Course Outcomes</a:t>
            </a:r>
            <a:endParaRPr lang="en-US" dirty="0">
              <a:solidFill>
                <a:schemeClr val="accent1"/>
              </a:solidFill>
            </a:endParaRP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1224116"/>
            <a:ext cx="12191999" cy="5633883"/>
          </a:xfrm>
        </p:spPr>
        <p:txBody>
          <a:bodyPr/>
          <a:lstStyle/>
          <a:p>
            <a:pPr algn="just">
              <a:lnSpc>
                <a:spcPct val="150000"/>
              </a:lnSpc>
            </a:pPr>
            <a:r>
              <a:rPr lang="en-US" dirty="0"/>
              <a:t>Analyse the concept of orbits, launch vehicles and satellites</a:t>
            </a:r>
          </a:p>
          <a:p>
            <a:pPr algn="just">
              <a:lnSpc>
                <a:spcPct val="150000"/>
              </a:lnSpc>
            </a:pPr>
            <a:r>
              <a:rPr lang="en-US" dirty="0"/>
              <a:t>Comprehend the design of satellite subsystems</a:t>
            </a:r>
          </a:p>
          <a:p>
            <a:pPr algn="just">
              <a:lnSpc>
                <a:spcPct val="150000"/>
              </a:lnSpc>
            </a:pPr>
            <a:r>
              <a:rPr lang="en-US" dirty="0"/>
              <a:t>Imbibe the basics of digital transmission related to satellite communication</a:t>
            </a:r>
          </a:p>
          <a:p>
            <a:pPr algn="just">
              <a:lnSpc>
                <a:spcPct val="150000"/>
              </a:lnSpc>
            </a:pPr>
            <a:r>
              <a:rPr lang="en-US" dirty="0"/>
              <a:t>Analyse the navigation satellite services.</a:t>
            </a:r>
          </a:p>
          <a:p>
            <a:pPr algn="just">
              <a:lnSpc>
                <a:spcPct val="150000"/>
              </a:lnSpc>
            </a:pPr>
            <a:r>
              <a:rPr lang="en-US" dirty="0"/>
              <a:t>Analyse the impact of diverse parameters on satellite link design</a:t>
            </a:r>
          </a:p>
          <a:p>
            <a:pPr algn="just">
              <a:lnSpc>
                <a:spcPct val="150000"/>
              </a:lnSpc>
            </a:pPr>
            <a:r>
              <a:rPr lang="en-US" dirty="0"/>
              <a:t>Apply the satellite systems for various applications</a:t>
            </a:r>
          </a:p>
        </p:txBody>
      </p:sp>
    </p:spTree>
    <p:extLst>
      <p:ext uri="{BB962C8B-B14F-4D97-AF65-F5344CB8AC3E}">
        <p14:creationId xmlns:p14="http://schemas.microsoft.com/office/powerpoint/2010/main" val="2308955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71CC83-1A55-6171-BEC2-B0DC008CF947}"/>
                  </a:ext>
                </a:extLst>
              </p:cNvPr>
              <p:cNvSpPr>
                <a:spLocks noGrp="1"/>
              </p:cNvSpPr>
              <p:nvPr>
                <p:ph idx="1"/>
              </p:nvPr>
            </p:nvSpPr>
            <p:spPr>
              <a:xfrm>
                <a:off x="0" y="0"/>
                <a:ext cx="12192000" cy="6857999"/>
              </a:xfrm>
            </p:spPr>
            <p:txBody>
              <a:bodyPr>
                <a:normAutofit/>
              </a:bodyPr>
              <a:lstStyle/>
              <a:p>
                <a:pPr marL="0" indent="0" algn="just">
                  <a:buNone/>
                </a:pPr>
                <a:r>
                  <a:rPr lang="en-US" sz="2400" b="1" dirty="0">
                    <a:solidFill>
                      <a:schemeClr val="accent1"/>
                    </a:solidFill>
                  </a:rPr>
                  <a:t>Example:3</a:t>
                </a:r>
                <a:endParaRPr lang="en-US" sz="24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400" b="0" i="0" u="none" strike="noStrike" baseline="0" dirty="0">
                    <a:latin typeface="Times New Roman" panose="02020603050405020304" pitchFamily="18" charset="0"/>
                    <a:cs typeface="Times New Roman" panose="02020603050405020304" pitchFamily="18" charset="0"/>
                  </a:rPr>
                  <a:t>A satellite in an elliptical orbit around the earth has an apogee of 39 152 km and a perigee of 500 km. What is the orbital period of this satellite? Give your answer in hours. Note: Assume the average radius of the earth is 6378.137 km and Kepler’s constant has the value 3.986 004 418 × 105 k</a:t>
                </a:r>
                <a14:m>
                  <m:oMath xmlns:m="http://schemas.openxmlformats.org/officeDocument/2006/math">
                    <m:sSup>
                      <m:sSupPr>
                        <m:ctrlPr>
                          <a:rPr lang="en-US" sz="2400" b="0" i="1" u="none" strike="noStrike" baseline="0" smtClean="0">
                            <a:latin typeface="Cambria Math" panose="02040503050406030204" pitchFamily="18" charset="0"/>
                            <a:cs typeface="Times New Roman" panose="02020603050405020304" pitchFamily="18" charset="0"/>
                          </a:rPr>
                        </m:ctrlPr>
                      </m:sSupPr>
                      <m:e>
                        <m:r>
                          <a:rPr lang="en-US" sz="2400" b="0" i="1" u="none" strike="noStrike" baseline="0" smtClean="0">
                            <a:latin typeface="Cambria Math" panose="02040503050406030204" pitchFamily="18" charset="0"/>
                            <a:cs typeface="Times New Roman" panose="02020603050405020304" pitchFamily="18" charset="0"/>
                          </a:rPr>
                          <m:t>𝑚</m:t>
                        </m:r>
                      </m:e>
                      <m:sup>
                        <m:r>
                          <a:rPr lang="en-US" sz="2400" b="0" i="1" u="none" strike="noStrike" baseline="0" smtClean="0">
                            <a:latin typeface="Cambria Math" panose="02040503050406030204" pitchFamily="18" charset="0"/>
                            <a:cs typeface="Times New Roman" panose="02020603050405020304" pitchFamily="18" charset="0"/>
                          </a:rPr>
                          <m:t>3</m:t>
                        </m:r>
                      </m:sup>
                    </m:sSup>
                  </m:oMath>
                </a14:m>
                <a:r>
                  <a:rPr lang="en-US" sz="2400" b="0" i="0" u="none" strike="noStrike" baseline="0" dirty="0">
                    <a:latin typeface="Times New Roman" panose="02020603050405020304" pitchFamily="18" charset="0"/>
                    <a:cs typeface="Times New Roman" panose="02020603050405020304" pitchFamily="18" charset="0"/>
                  </a:rPr>
                  <a:t>/</a:t>
                </a:r>
                <a:r>
                  <a:rPr lang="en-US" sz="2400" dirty="0">
                    <a:cs typeface="Times New Roman" panose="02020603050405020304" pitchFamily="18" charset="0"/>
                  </a:rPr>
                  <a:t> </a:t>
                </a:r>
                <a14:m>
                  <m:oMath xmlns:m="http://schemas.openxmlformats.org/officeDocument/2006/math">
                    <m:sSup>
                      <m:sSupPr>
                        <m:ctrlPr>
                          <a:rPr lang="en-US" sz="2400" i="1">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𝑠</m:t>
                        </m:r>
                      </m:e>
                      <m:sup>
                        <m:r>
                          <a:rPr lang="en-US" sz="2400" b="0" i="1" smtClean="0">
                            <a:latin typeface="Cambria Math" panose="02040503050406030204" pitchFamily="18" charset="0"/>
                            <a:cs typeface="Times New Roman" panose="02020603050405020304" pitchFamily="18" charset="0"/>
                          </a:rPr>
                          <m:t>2</m:t>
                        </m:r>
                      </m:sup>
                    </m:sSup>
                  </m:oMath>
                </a14:m>
                <a:r>
                  <a:rPr lang="en-US" sz="2400" b="0" i="0" u="none" strike="noStrike" baseline="0" dirty="0">
                    <a:latin typeface="Times New Roman" panose="02020603050405020304" pitchFamily="18" charset="0"/>
                    <a:cs typeface="Times New Roman" panose="02020603050405020304" pitchFamily="18" charset="0"/>
                  </a:rPr>
                  <a:t>.</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solidFill>
                      <a:schemeClr val="accent1"/>
                    </a:solidFill>
                    <a:latin typeface="Times New Roman" panose="02020603050405020304" pitchFamily="18" charset="0"/>
                    <a:cs typeface="Times New Roman" panose="02020603050405020304" pitchFamily="18" charset="0"/>
                  </a:rPr>
                  <a:t>Example:4</a:t>
                </a:r>
              </a:p>
              <a:p>
                <a:pPr marL="0" indent="0" algn="just">
                  <a:buNone/>
                </a:pPr>
                <a:r>
                  <a:rPr lang="en-US" sz="2400" dirty="0">
                    <a:latin typeface="Times New Roman" panose="02020603050405020304" pitchFamily="18" charset="0"/>
                    <a:cs typeface="Times New Roman" panose="02020603050405020304" pitchFamily="18" charset="0"/>
                  </a:rPr>
                  <a:t>A satellite is in an orbit with a perigee of 1000 km and an apogee of 4000 km. Using a mean earth radius of 6378.14 km, find the period of the orbit in hours, minutes, and seconds and eccentricity of the orbit.</a:t>
                </a:r>
              </a:p>
              <a:p>
                <a:pPr marL="0" indent="0" algn="just">
                  <a:buNone/>
                </a:pPr>
                <a:endParaRPr lang="en-US" sz="2400" dirty="0">
                  <a:solidFill>
                    <a:schemeClr val="accent1"/>
                  </a:solidFill>
                  <a:latin typeface="Times New Roman" panose="02020603050405020304" pitchFamily="18" charset="0"/>
                  <a:cs typeface="Times New Roman" panose="02020603050405020304" pitchFamily="18" charset="0"/>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EB71CC83-1A55-6171-BEC2-B0DC008CF947}"/>
                  </a:ext>
                </a:extLst>
              </p:cNvPr>
              <p:cNvSpPr>
                <a:spLocks noGrp="1" noRot="1" noChangeAspect="1" noMove="1" noResize="1" noEditPoints="1" noAdjustHandles="1" noChangeArrowheads="1" noChangeShapeType="1" noTextEdit="1"/>
              </p:cNvSpPr>
              <p:nvPr>
                <p:ph idx="1"/>
              </p:nvPr>
            </p:nvSpPr>
            <p:spPr>
              <a:xfrm>
                <a:off x="0" y="0"/>
                <a:ext cx="12192000" cy="6857999"/>
              </a:xfrm>
              <a:blipFill>
                <a:blip r:embed="rId2"/>
                <a:stretch>
                  <a:fillRect l="-750" t="-1244" r="-7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EA59C5E-238D-20E5-3A70-E4BB9687B5F1}"/>
              </a:ext>
            </a:extLst>
          </p:cNvPr>
          <p:cNvPicPr>
            <a:picLocks noChangeAspect="1"/>
          </p:cNvPicPr>
          <p:nvPr/>
        </p:nvPicPr>
        <p:blipFill>
          <a:blip r:embed="rId3"/>
          <a:stretch>
            <a:fillRect/>
          </a:stretch>
        </p:blipFill>
        <p:spPr>
          <a:xfrm>
            <a:off x="5822873" y="1649626"/>
            <a:ext cx="5221364" cy="3558747"/>
          </a:xfrm>
          <a:prstGeom prst="rect">
            <a:avLst/>
          </a:prstGeom>
        </p:spPr>
      </p:pic>
    </p:spTree>
    <p:extLst>
      <p:ext uri="{BB962C8B-B14F-4D97-AF65-F5344CB8AC3E}">
        <p14:creationId xmlns:p14="http://schemas.microsoft.com/office/powerpoint/2010/main" val="42163593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D9CB62-5057-4BC1-E158-24FA0F197948}"/>
              </a:ext>
            </a:extLst>
          </p:cNvPr>
          <p:cNvSpPr>
            <a:spLocks noGrp="1"/>
          </p:cNvSpPr>
          <p:nvPr>
            <p:ph type="title"/>
          </p:nvPr>
        </p:nvSpPr>
        <p:spPr/>
        <p:txBody>
          <a:bodyPr/>
          <a:lstStyle/>
          <a:p>
            <a:r>
              <a:rPr lang="en-US" dirty="0"/>
              <a:t>Look angle determination:</a:t>
            </a:r>
            <a:br>
              <a:rPr lang="en-US" dirty="0"/>
            </a:br>
            <a:endParaRPr lang="en-US" dirty="0"/>
          </a:p>
        </p:txBody>
      </p:sp>
      <p:sp>
        <p:nvSpPr>
          <p:cNvPr id="3" name="Content Placeholder 2">
            <a:extLst>
              <a:ext uri="{FF2B5EF4-FFF2-40B4-BE49-F238E27FC236}">
                <a16:creationId xmlns:a16="http://schemas.microsoft.com/office/drawing/2014/main" id="{EB4F2782-498E-4498-7218-D32EF77EAF25}"/>
              </a:ext>
            </a:extLst>
          </p:cNvPr>
          <p:cNvSpPr>
            <a:spLocks noGrp="1"/>
          </p:cNvSpPr>
          <p:nvPr>
            <p:ph idx="1"/>
          </p:nvPr>
        </p:nvSpPr>
        <p:spPr>
          <a:xfrm>
            <a:off x="691945" y="1259809"/>
            <a:ext cx="10808110" cy="5233066"/>
          </a:xfrm>
        </p:spPr>
        <p:txBody>
          <a:bodyPr/>
          <a:lstStyle/>
          <a:p>
            <a:r>
              <a:rPr lang="en-US" dirty="0"/>
              <a:t>The coordinates to which an earth station antenna must be pointed  to communicate with a satellite are called look angles.</a:t>
            </a:r>
          </a:p>
          <a:p>
            <a:r>
              <a:rPr lang="en-US" dirty="0"/>
              <a:t>Latitude and longitude</a:t>
            </a:r>
          </a:p>
          <a:p>
            <a:pPr>
              <a:buFont typeface="Wingdings" panose="05000000000000000000" pitchFamily="2" charset="2"/>
              <a:buChar char="Ø"/>
            </a:pPr>
            <a:r>
              <a:rPr lang="en-US" dirty="0"/>
              <a:t>Latitude measures the distance north or south of the equator. Latitude lines start at the equator (0 degrees latitude) and run east and west, parallel to the equator.</a:t>
            </a:r>
          </a:p>
          <a:p>
            <a:pPr>
              <a:buFont typeface="Wingdings" panose="05000000000000000000" pitchFamily="2" charset="2"/>
              <a:buChar char="Ø"/>
            </a:pPr>
            <a:r>
              <a:rPr lang="en-US" dirty="0"/>
              <a:t>Longitude measures distance east or west of the prime meridian. Lines of longitude, also called meridians, are imaginary lines that divide the Earth.</a:t>
            </a:r>
          </a:p>
          <a:p>
            <a:endParaRPr lang="en-US" dirty="0"/>
          </a:p>
          <a:p>
            <a:pPr marL="0" indent="0">
              <a:buNone/>
            </a:pPr>
            <a:endParaRPr lang="en-US" dirty="0"/>
          </a:p>
        </p:txBody>
      </p:sp>
    </p:spTree>
    <p:extLst>
      <p:ext uri="{BB962C8B-B14F-4D97-AF65-F5344CB8AC3E}">
        <p14:creationId xmlns:p14="http://schemas.microsoft.com/office/powerpoint/2010/main" val="522776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D9CB62-5057-4BC1-E158-24FA0F197948}"/>
              </a:ext>
            </a:extLst>
          </p:cNvPr>
          <p:cNvSpPr>
            <a:spLocks noGrp="1"/>
          </p:cNvSpPr>
          <p:nvPr>
            <p:ph type="title"/>
          </p:nvPr>
        </p:nvSpPr>
        <p:spPr/>
        <p:txBody>
          <a:bodyPr/>
          <a:lstStyle/>
          <a:p>
            <a:r>
              <a:rPr lang="en-US" dirty="0"/>
              <a:t>Look angle determination:</a:t>
            </a:r>
            <a:br>
              <a:rPr lang="en-US" dirty="0"/>
            </a:br>
            <a:endParaRPr lang="en-US" dirty="0"/>
          </a:p>
        </p:txBody>
      </p:sp>
      <p:sp>
        <p:nvSpPr>
          <p:cNvPr id="3" name="Content Placeholder 2">
            <a:extLst>
              <a:ext uri="{FF2B5EF4-FFF2-40B4-BE49-F238E27FC236}">
                <a16:creationId xmlns:a16="http://schemas.microsoft.com/office/drawing/2014/main" id="{EB4F2782-498E-4498-7218-D32EF77EAF25}"/>
              </a:ext>
            </a:extLst>
          </p:cNvPr>
          <p:cNvSpPr>
            <a:spLocks noGrp="1"/>
          </p:cNvSpPr>
          <p:nvPr>
            <p:ph idx="1"/>
          </p:nvPr>
        </p:nvSpPr>
        <p:spPr>
          <a:xfrm>
            <a:off x="691945" y="1259809"/>
            <a:ext cx="10808110" cy="5233066"/>
          </a:xfrm>
        </p:spPr>
        <p:txBody>
          <a:bodyPr>
            <a:normAutofit/>
          </a:bodyPr>
          <a:lstStyle/>
          <a:p>
            <a:r>
              <a:rPr lang="en-US" dirty="0"/>
              <a:t>Azimuth and elevation angles</a:t>
            </a:r>
          </a:p>
          <a:p>
            <a:pPr algn="just">
              <a:buFont typeface="Wingdings" panose="05000000000000000000" pitchFamily="2" charset="2"/>
              <a:buChar char="Ø"/>
            </a:pPr>
            <a:r>
              <a:rPr lang="en-US" dirty="0"/>
              <a:t> The angle between local horizontal plane and the plane passing through earth station, satellite and center of earth is called as azimuth angle.</a:t>
            </a:r>
          </a:p>
          <a:p>
            <a:pPr algn="just">
              <a:buFont typeface="Wingdings" panose="05000000000000000000" pitchFamily="2" charset="2"/>
              <a:buChar char="Ø"/>
            </a:pPr>
            <a:r>
              <a:rPr lang="en-US" dirty="0"/>
              <a:t>It is a crucial parameter used in satellite communication and tracking systems to determine the visibility of a satellite from a specific location on Earth. The elevation angle provides information about how high the satellite appears in the sky when viewed from the observer's position.</a:t>
            </a:r>
          </a:p>
          <a:p>
            <a:pPr marL="0" indent="0" algn="just">
              <a:buNone/>
            </a:pPr>
            <a:endParaRPr lang="en-US" dirty="0"/>
          </a:p>
          <a:p>
            <a:pPr marL="0" indent="0" algn="just">
              <a:buNone/>
            </a:pPr>
            <a:r>
              <a:rPr lang="en-US" dirty="0">
                <a:solidFill>
                  <a:schemeClr val="accent1"/>
                </a:solidFill>
              </a:rPr>
              <a:t>Azimuth tells you what direction to face and Elevation tells you how high up in the sky to look.</a:t>
            </a:r>
          </a:p>
        </p:txBody>
      </p:sp>
    </p:spTree>
    <p:extLst>
      <p:ext uri="{BB962C8B-B14F-4D97-AF65-F5344CB8AC3E}">
        <p14:creationId xmlns:p14="http://schemas.microsoft.com/office/powerpoint/2010/main" val="27381496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1448" y="791689"/>
            <a:ext cx="9325356" cy="5372568"/>
          </a:xfrm>
          <a:prstGeom prst="rect">
            <a:avLst/>
          </a:prstGeom>
        </p:spPr>
      </p:pic>
      <p:sp>
        <p:nvSpPr>
          <p:cNvPr id="10" name="object 10"/>
          <p:cNvSpPr txBox="1"/>
          <p:nvPr/>
        </p:nvSpPr>
        <p:spPr>
          <a:xfrm>
            <a:off x="3247770" y="6556120"/>
            <a:ext cx="25400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libri"/>
                <a:cs typeface="Calibri"/>
              </a:rPr>
              <a:t>E</a:t>
            </a:r>
            <a:r>
              <a:rPr sz="1200" spc="-10" dirty="0">
                <a:solidFill>
                  <a:srgbClr val="888888"/>
                </a:solidFill>
                <a:latin typeface="Calibri"/>
                <a:cs typeface="Calibri"/>
              </a:rPr>
              <a:t>C</a:t>
            </a:r>
            <a:r>
              <a:rPr sz="1200" dirty="0">
                <a:solidFill>
                  <a:srgbClr val="888888"/>
                </a:solidFill>
                <a:latin typeface="Calibri"/>
                <a:cs typeface="Calibri"/>
              </a:rPr>
              <a:t>E</a:t>
            </a:r>
            <a:endParaRPr sz="1200">
              <a:latin typeface="Calibri"/>
              <a:cs typeface="Calibri"/>
            </a:endParaRPr>
          </a:p>
        </p:txBody>
      </p:sp>
      <p:sp>
        <p:nvSpPr>
          <p:cNvPr id="5" name="object 5"/>
          <p:cNvSpPr txBox="1"/>
          <p:nvPr/>
        </p:nvSpPr>
        <p:spPr>
          <a:xfrm>
            <a:off x="1502155" y="956309"/>
            <a:ext cx="208470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Elevation</a:t>
            </a:r>
            <a:r>
              <a:rPr sz="1800" spc="-20" dirty="0">
                <a:latin typeface="Calibri"/>
                <a:cs typeface="Calibri"/>
              </a:rPr>
              <a:t> </a:t>
            </a:r>
            <a:r>
              <a:rPr sz="1800" dirty="0">
                <a:latin typeface="Calibri"/>
                <a:cs typeface="Calibri"/>
              </a:rPr>
              <a:t>and</a:t>
            </a:r>
            <a:r>
              <a:rPr sz="1800" spc="-25" dirty="0">
                <a:latin typeface="Calibri"/>
                <a:cs typeface="Calibri"/>
              </a:rPr>
              <a:t> </a:t>
            </a:r>
            <a:r>
              <a:rPr sz="1800" spc="-5" dirty="0">
                <a:latin typeface="Calibri"/>
                <a:cs typeface="Calibri"/>
              </a:rPr>
              <a:t>azimuth</a:t>
            </a:r>
            <a:endParaRPr sz="18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201411" y="754405"/>
            <a:ext cx="6990587" cy="4314418"/>
          </a:xfrm>
          <a:prstGeom prst="rect">
            <a:avLst/>
          </a:prstGeom>
        </p:spPr>
      </p:pic>
      <p:sp>
        <p:nvSpPr>
          <p:cNvPr id="5" name="object 5"/>
          <p:cNvSpPr txBox="1"/>
          <p:nvPr/>
        </p:nvSpPr>
        <p:spPr>
          <a:xfrm>
            <a:off x="1378966" y="550926"/>
            <a:ext cx="168148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Subsatellite</a:t>
            </a:r>
            <a:r>
              <a:rPr sz="1800" b="1" spc="-65" dirty="0">
                <a:latin typeface="Calibri"/>
                <a:cs typeface="Calibri"/>
              </a:rPr>
              <a:t> </a:t>
            </a:r>
            <a:r>
              <a:rPr sz="1800" b="1" spc="-10" dirty="0">
                <a:latin typeface="Calibri"/>
                <a:cs typeface="Calibri"/>
              </a:rPr>
              <a:t>point</a:t>
            </a:r>
            <a:endParaRPr sz="1800">
              <a:latin typeface="Calibri"/>
              <a:cs typeface="Calibri"/>
            </a:endParaRPr>
          </a:p>
        </p:txBody>
      </p:sp>
      <p:sp>
        <p:nvSpPr>
          <p:cNvPr id="6" name="object 6"/>
          <p:cNvSpPr txBox="1"/>
          <p:nvPr/>
        </p:nvSpPr>
        <p:spPr>
          <a:xfrm>
            <a:off x="1378966" y="1099565"/>
            <a:ext cx="6052185" cy="848994"/>
          </a:xfrm>
          <a:prstGeom prst="rect">
            <a:avLst/>
          </a:prstGeom>
        </p:spPr>
        <p:txBody>
          <a:bodyPr vert="horz" wrap="square" lIns="0" tIns="12700" rIns="0" bIns="0" rtlCol="0">
            <a:spAutoFit/>
          </a:bodyPr>
          <a:lstStyle/>
          <a:p>
            <a:pPr marL="12700" marR="5080" algn="just">
              <a:lnSpc>
                <a:spcPct val="100000"/>
              </a:lnSpc>
              <a:spcBef>
                <a:spcPts val="100"/>
              </a:spcBef>
            </a:pPr>
            <a:r>
              <a:rPr sz="1800" spc="-5" dirty="0">
                <a:latin typeface="Calibri"/>
                <a:cs typeface="Calibri"/>
              </a:rPr>
              <a:t>The </a:t>
            </a:r>
            <a:r>
              <a:rPr sz="1800" spc="-10" dirty="0">
                <a:latin typeface="Calibri"/>
                <a:cs typeface="Calibri"/>
              </a:rPr>
              <a:t>communication </a:t>
            </a:r>
            <a:r>
              <a:rPr sz="1800" spc="-15" dirty="0">
                <a:latin typeface="Calibri"/>
                <a:cs typeface="Calibri"/>
              </a:rPr>
              <a:t>coverage </a:t>
            </a:r>
            <a:r>
              <a:rPr sz="1800" spc="-5" dirty="0">
                <a:latin typeface="Calibri"/>
                <a:cs typeface="Calibri"/>
              </a:rPr>
              <a:t>region on </a:t>
            </a:r>
            <a:r>
              <a:rPr sz="1800" dirty="0">
                <a:latin typeface="Calibri"/>
                <a:cs typeface="Calibri"/>
              </a:rPr>
              <a:t>the </a:t>
            </a:r>
            <a:r>
              <a:rPr sz="1800" spc="-5" dirty="0">
                <a:latin typeface="Calibri"/>
                <a:cs typeface="Calibri"/>
              </a:rPr>
              <a:t>earth </a:t>
            </a:r>
            <a:r>
              <a:rPr sz="1800" spc="-10" dirty="0">
                <a:latin typeface="Calibri"/>
                <a:cs typeface="Calibri"/>
              </a:rPr>
              <a:t>from </a:t>
            </a:r>
            <a:r>
              <a:rPr sz="1800" dirty="0">
                <a:latin typeface="Calibri"/>
                <a:cs typeface="Calibri"/>
              </a:rPr>
              <a:t>a </a:t>
            </a:r>
            <a:r>
              <a:rPr sz="1800" spc="-10" dirty="0">
                <a:latin typeface="Calibri"/>
                <a:cs typeface="Calibri"/>
              </a:rPr>
              <a:t>satellite </a:t>
            </a:r>
            <a:r>
              <a:rPr sz="1800" spc="-395" dirty="0">
                <a:latin typeface="Calibri"/>
                <a:cs typeface="Calibri"/>
              </a:rPr>
              <a:t> </a:t>
            </a:r>
            <a:r>
              <a:rPr sz="1800" spc="-5" dirty="0">
                <a:latin typeface="Calibri"/>
                <a:cs typeface="Calibri"/>
              </a:rPr>
              <a:t>is defined </a:t>
            </a:r>
            <a:r>
              <a:rPr sz="1800" spc="-10" dirty="0">
                <a:latin typeface="Calibri"/>
                <a:cs typeface="Calibri"/>
              </a:rPr>
              <a:t>by </a:t>
            </a:r>
            <a:r>
              <a:rPr sz="1800" spc="-5" dirty="0">
                <a:latin typeface="Calibri"/>
                <a:cs typeface="Calibri"/>
              </a:rPr>
              <a:t>angles measured </a:t>
            </a:r>
            <a:r>
              <a:rPr sz="1800" spc="-10" dirty="0">
                <a:latin typeface="Calibri"/>
                <a:cs typeface="Calibri"/>
              </a:rPr>
              <a:t>from </a:t>
            </a:r>
            <a:r>
              <a:rPr sz="1800" spc="-5" dirty="0">
                <a:latin typeface="Calibri"/>
                <a:cs typeface="Calibri"/>
              </a:rPr>
              <a:t>nadir </a:t>
            </a:r>
            <a:r>
              <a:rPr sz="1800" spc="-10" dirty="0">
                <a:latin typeface="Calibri"/>
                <a:cs typeface="Calibri"/>
              </a:rPr>
              <a:t>at </a:t>
            </a:r>
            <a:r>
              <a:rPr sz="1800" spc="-15" dirty="0">
                <a:latin typeface="Calibri"/>
                <a:cs typeface="Calibri"/>
              </a:rPr>
              <a:t>satellite </a:t>
            </a:r>
            <a:r>
              <a:rPr sz="1800" spc="-10" dirty="0">
                <a:latin typeface="Calibri"/>
                <a:cs typeface="Calibri"/>
              </a:rPr>
              <a:t>to </a:t>
            </a:r>
            <a:r>
              <a:rPr sz="1800" dirty="0">
                <a:latin typeface="Calibri"/>
                <a:cs typeface="Calibri"/>
              </a:rPr>
              <a:t>the edge </a:t>
            </a:r>
            <a:r>
              <a:rPr sz="1800" spc="5" dirty="0">
                <a:latin typeface="Calibri"/>
                <a:cs typeface="Calibri"/>
              </a:rPr>
              <a:t> </a:t>
            </a:r>
            <a:r>
              <a:rPr sz="1800" spc="-5" dirty="0">
                <a:latin typeface="Calibri"/>
                <a:cs typeface="Calibri"/>
              </a:rPr>
              <a:t>of</a:t>
            </a:r>
            <a:r>
              <a:rPr sz="1800" spc="-10" dirty="0">
                <a:latin typeface="Calibri"/>
                <a:cs typeface="Calibri"/>
              </a:rPr>
              <a:t> </a:t>
            </a:r>
            <a:r>
              <a:rPr sz="1800" spc="-15" dirty="0">
                <a:latin typeface="Calibri"/>
                <a:cs typeface="Calibri"/>
              </a:rPr>
              <a:t>coverage</a:t>
            </a:r>
            <a:endParaRPr sz="18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7AF08-5CFC-545A-38CF-F4BC25DE14F9}"/>
              </a:ext>
            </a:extLst>
          </p:cNvPr>
          <p:cNvSpPr>
            <a:spLocks noGrp="1"/>
          </p:cNvSpPr>
          <p:nvPr>
            <p:ph idx="1"/>
          </p:nvPr>
        </p:nvSpPr>
        <p:spPr>
          <a:xfrm>
            <a:off x="0" y="-1"/>
            <a:ext cx="12076471" cy="6740013"/>
          </a:xfrm>
        </p:spPr>
        <p:txBody>
          <a:bodyPr/>
          <a:lstStyle/>
          <a:p>
            <a:pPr marL="0" indent="0">
              <a:buNone/>
            </a:pPr>
            <a:r>
              <a:rPr lang="en-US" dirty="0"/>
              <a:t>A geostationary satellite at 87 degree east and Kharagpur is 22 degree north and 87 degree east. The sub satellite point will be                 Kharagpur.</a:t>
            </a:r>
          </a:p>
          <a:p>
            <a:pPr marL="514350" indent="-514350">
              <a:buFont typeface="+mj-lt"/>
              <a:buAutoNum type="alphaLcParenR"/>
            </a:pPr>
            <a:r>
              <a:rPr lang="en-US" dirty="0"/>
              <a:t>right on </a:t>
            </a:r>
          </a:p>
          <a:p>
            <a:pPr marL="514350" indent="-514350">
              <a:buFont typeface="+mj-lt"/>
              <a:buAutoNum type="alphaLcParenR"/>
            </a:pPr>
            <a:r>
              <a:rPr lang="en-US" dirty="0"/>
              <a:t>south of</a:t>
            </a:r>
          </a:p>
          <a:p>
            <a:pPr marL="514350" indent="-514350">
              <a:buFont typeface="+mj-lt"/>
              <a:buAutoNum type="alphaLcParenR"/>
            </a:pPr>
            <a:r>
              <a:rPr lang="en-US" dirty="0"/>
              <a:t>north of </a:t>
            </a:r>
          </a:p>
          <a:p>
            <a:pPr marL="514350" indent="-514350">
              <a:buFont typeface="+mj-lt"/>
              <a:buAutoNum type="alphaLcParenR"/>
            </a:pPr>
            <a:r>
              <a:rPr lang="en-US" dirty="0"/>
              <a:t>east of </a:t>
            </a:r>
          </a:p>
          <a:p>
            <a:pPr marL="514350" indent="-514350">
              <a:buFont typeface="+mj-lt"/>
              <a:buAutoNum type="alphaLcParenR"/>
            </a:pPr>
            <a:r>
              <a:rPr lang="en-US" dirty="0"/>
              <a:t>west of</a:t>
            </a:r>
          </a:p>
          <a:p>
            <a:pPr marL="0" indent="0">
              <a:buNone/>
            </a:pPr>
            <a:endParaRPr lang="en-US" dirty="0"/>
          </a:p>
          <a:p>
            <a:pPr marL="0" indent="0">
              <a:buNone/>
            </a:pPr>
            <a:r>
              <a:rPr lang="en-US" dirty="0"/>
              <a:t>Hint : sub satellite point is on equator</a:t>
            </a:r>
          </a:p>
        </p:txBody>
      </p:sp>
      <p:cxnSp>
        <p:nvCxnSpPr>
          <p:cNvPr id="5" name="Straight Connector 4">
            <a:extLst>
              <a:ext uri="{FF2B5EF4-FFF2-40B4-BE49-F238E27FC236}">
                <a16:creationId xmlns:a16="http://schemas.microsoft.com/office/drawing/2014/main" id="{BCEE5EAB-4595-0D97-E756-26EF3D434393}"/>
              </a:ext>
            </a:extLst>
          </p:cNvPr>
          <p:cNvCxnSpPr/>
          <p:nvPr/>
        </p:nvCxnSpPr>
        <p:spPr>
          <a:xfrm>
            <a:off x="6725264" y="681037"/>
            <a:ext cx="1135625"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5170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1000"/>
                                        <p:tgtEl>
                                          <p:spTgt spid="3">
                                            <p:txEl>
                                              <p:pRg st="7" end="7"/>
                                            </p:txEl>
                                          </p:spTgt>
                                        </p:tgtEl>
                                      </p:cBhvr>
                                    </p:animEffect>
                                    <p:anim calcmode="lin" valueType="num">
                                      <p:cBhvr>
                                        <p:cTn id="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57671" y="42671"/>
            <a:ext cx="6150864" cy="6292592"/>
          </a:xfrm>
          <a:prstGeom prst="rect">
            <a:avLst/>
          </a:prstGeom>
        </p:spPr>
      </p:pic>
      <p:sp>
        <p:nvSpPr>
          <p:cNvPr id="5" name="object 5"/>
          <p:cNvSpPr txBox="1">
            <a:spLocks noGrp="1"/>
          </p:cNvSpPr>
          <p:nvPr>
            <p:ph type="title"/>
          </p:nvPr>
        </p:nvSpPr>
        <p:spPr>
          <a:xfrm>
            <a:off x="1223873" y="413130"/>
            <a:ext cx="248856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alibri"/>
                <a:cs typeface="Calibri"/>
              </a:rPr>
              <a:t>Elevation</a:t>
            </a:r>
            <a:r>
              <a:rPr sz="1800" b="0" spc="-15" dirty="0">
                <a:latin typeface="Calibri"/>
                <a:cs typeface="Calibri"/>
              </a:rPr>
              <a:t> </a:t>
            </a:r>
            <a:r>
              <a:rPr sz="1800" b="0" dirty="0">
                <a:latin typeface="Calibri"/>
                <a:cs typeface="Calibri"/>
              </a:rPr>
              <a:t>angle</a:t>
            </a:r>
            <a:r>
              <a:rPr sz="1800" b="0" spc="-20" dirty="0">
                <a:latin typeface="Calibri"/>
                <a:cs typeface="Calibri"/>
              </a:rPr>
              <a:t> </a:t>
            </a:r>
            <a:r>
              <a:rPr sz="1800" b="0" spc="-10" dirty="0">
                <a:latin typeface="Calibri"/>
                <a:cs typeface="Calibri"/>
              </a:rPr>
              <a:t>calculation</a:t>
            </a:r>
            <a:endParaRPr sz="1800">
              <a:latin typeface="Calibri"/>
              <a:cs typeface="Calibri"/>
            </a:endParaRPr>
          </a:p>
        </p:txBody>
      </p:sp>
      <p:sp>
        <p:nvSpPr>
          <p:cNvPr id="6" name="object 6"/>
          <p:cNvSpPr/>
          <p:nvPr/>
        </p:nvSpPr>
        <p:spPr>
          <a:xfrm>
            <a:off x="1689354" y="1856994"/>
            <a:ext cx="276225" cy="212090"/>
          </a:xfrm>
          <a:custGeom>
            <a:avLst/>
            <a:gdLst/>
            <a:ahLst/>
            <a:cxnLst/>
            <a:rect l="l" t="t" r="r" b="b"/>
            <a:pathLst>
              <a:path w="276225" h="212089">
                <a:moveTo>
                  <a:pt x="208152" y="0"/>
                </a:moveTo>
                <a:lnTo>
                  <a:pt x="205104" y="8635"/>
                </a:lnTo>
                <a:lnTo>
                  <a:pt x="217372" y="13946"/>
                </a:lnTo>
                <a:lnTo>
                  <a:pt x="227901" y="21304"/>
                </a:lnTo>
                <a:lnTo>
                  <a:pt x="249320" y="55449"/>
                </a:lnTo>
                <a:lnTo>
                  <a:pt x="256285" y="104901"/>
                </a:lnTo>
                <a:lnTo>
                  <a:pt x="255520" y="123571"/>
                </a:lnTo>
                <a:lnTo>
                  <a:pt x="243839" y="169290"/>
                </a:lnTo>
                <a:lnTo>
                  <a:pt x="217533" y="197865"/>
                </a:lnTo>
                <a:lnTo>
                  <a:pt x="205485" y="203200"/>
                </a:lnTo>
                <a:lnTo>
                  <a:pt x="208152" y="211835"/>
                </a:lnTo>
                <a:lnTo>
                  <a:pt x="248550" y="187779"/>
                </a:lnTo>
                <a:lnTo>
                  <a:pt x="271335" y="143398"/>
                </a:lnTo>
                <a:lnTo>
                  <a:pt x="275716" y="106044"/>
                </a:lnTo>
                <a:lnTo>
                  <a:pt x="274621" y="86592"/>
                </a:lnTo>
                <a:lnTo>
                  <a:pt x="258190" y="37210"/>
                </a:lnTo>
                <a:lnTo>
                  <a:pt x="223490" y="5599"/>
                </a:lnTo>
                <a:lnTo>
                  <a:pt x="208152" y="0"/>
                </a:lnTo>
                <a:close/>
              </a:path>
              <a:path w="276225" h="212089">
                <a:moveTo>
                  <a:pt x="67563" y="0"/>
                </a:moveTo>
                <a:lnTo>
                  <a:pt x="27094" y="24181"/>
                </a:lnTo>
                <a:lnTo>
                  <a:pt x="4365" y="68627"/>
                </a:lnTo>
                <a:lnTo>
                  <a:pt x="0" y="106044"/>
                </a:lnTo>
                <a:lnTo>
                  <a:pt x="1093" y="125477"/>
                </a:lnTo>
                <a:lnTo>
                  <a:pt x="17398" y="174751"/>
                </a:lnTo>
                <a:lnTo>
                  <a:pt x="52135" y="206309"/>
                </a:lnTo>
                <a:lnTo>
                  <a:pt x="67563" y="211835"/>
                </a:lnTo>
                <a:lnTo>
                  <a:pt x="70231" y="203200"/>
                </a:lnTo>
                <a:lnTo>
                  <a:pt x="58130" y="197865"/>
                </a:lnTo>
                <a:lnTo>
                  <a:pt x="47720" y="190436"/>
                </a:lnTo>
                <a:lnTo>
                  <a:pt x="26376" y="155765"/>
                </a:lnTo>
                <a:lnTo>
                  <a:pt x="19303" y="104901"/>
                </a:lnTo>
                <a:lnTo>
                  <a:pt x="20089" y="86830"/>
                </a:lnTo>
                <a:lnTo>
                  <a:pt x="31876" y="42163"/>
                </a:lnTo>
                <a:lnTo>
                  <a:pt x="58291" y="13946"/>
                </a:lnTo>
                <a:lnTo>
                  <a:pt x="70484" y="8635"/>
                </a:lnTo>
                <a:lnTo>
                  <a:pt x="67563" y="0"/>
                </a:lnTo>
                <a:close/>
              </a:path>
            </a:pathLst>
          </a:custGeom>
          <a:solidFill>
            <a:srgbClr val="000000"/>
          </a:solidFill>
        </p:spPr>
        <p:txBody>
          <a:bodyPr wrap="square" lIns="0" tIns="0" rIns="0" bIns="0" rtlCol="0"/>
          <a:lstStyle/>
          <a:p>
            <a:endParaRPr/>
          </a:p>
        </p:txBody>
      </p:sp>
      <p:sp>
        <p:nvSpPr>
          <p:cNvPr id="7" name="object 7"/>
          <p:cNvSpPr/>
          <p:nvPr/>
        </p:nvSpPr>
        <p:spPr>
          <a:xfrm>
            <a:off x="2623566" y="1856994"/>
            <a:ext cx="376555" cy="212090"/>
          </a:xfrm>
          <a:custGeom>
            <a:avLst/>
            <a:gdLst/>
            <a:ahLst/>
            <a:cxnLst/>
            <a:rect l="l" t="t" r="r" b="b"/>
            <a:pathLst>
              <a:path w="376555" h="212089">
                <a:moveTo>
                  <a:pt x="308736" y="0"/>
                </a:moveTo>
                <a:lnTo>
                  <a:pt x="305688" y="8635"/>
                </a:lnTo>
                <a:lnTo>
                  <a:pt x="317956" y="13946"/>
                </a:lnTo>
                <a:lnTo>
                  <a:pt x="328485" y="21304"/>
                </a:lnTo>
                <a:lnTo>
                  <a:pt x="349904" y="55449"/>
                </a:lnTo>
                <a:lnTo>
                  <a:pt x="356869" y="104901"/>
                </a:lnTo>
                <a:lnTo>
                  <a:pt x="356104" y="123571"/>
                </a:lnTo>
                <a:lnTo>
                  <a:pt x="344423" y="169290"/>
                </a:lnTo>
                <a:lnTo>
                  <a:pt x="318117" y="197865"/>
                </a:lnTo>
                <a:lnTo>
                  <a:pt x="306069" y="203200"/>
                </a:lnTo>
                <a:lnTo>
                  <a:pt x="308736" y="211835"/>
                </a:lnTo>
                <a:lnTo>
                  <a:pt x="349134" y="187779"/>
                </a:lnTo>
                <a:lnTo>
                  <a:pt x="371919" y="143398"/>
                </a:lnTo>
                <a:lnTo>
                  <a:pt x="376300" y="106044"/>
                </a:lnTo>
                <a:lnTo>
                  <a:pt x="375205" y="86592"/>
                </a:lnTo>
                <a:lnTo>
                  <a:pt x="358775" y="37210"/>
                </a:lnTo>
                <a:lnTo>
                  <a:pt x="324074" y="5599"/>
                </a:lnTo>
                <a:lnTo>
                  <a:pt x="308736" y="0"/>
                </a:lnTo>
                <a:close/>
              </a:path>
              <a:path w="376555" h="212089">
                <a:moveTo>
                  <a:pt x="67563" y="0"/>
                </a:moveTo>
                <a:lnTo>
                  <a:pt x="27094" y="24181"/>
                </a:lnTo>
                <a:lnTo>
                  <a:pt x="4365" y="68627"/>
                </a:lnTo>
                <a:lnTo>
                  <a:pt x="0" y="106044"/>
                </a:lnTo>
                <a:lnTo>
                  <a:pt x="1093" y="125477"/>
                </a:lnTo>
                <a:lnTo>
                  <a:pt x="17398" y="174751"/>
                </a:lnTo>
                <a:lnTo>
                  <a:pt x="52135" y="206309"/>
                </a:lnTo>
                <a:lnTo>
                  <a:pt x="67563" y="211835"/>
                </a:lnTo>
                <a:lnTo>
                  <a:pt x="70231" y="203200"/>
                </a:lnTo>
                <a:lnTo>
                  <a:pt x="58130" y="197865"/>
                </a:lnTo>
                <a:lnTo>
                  <a:pt x="47720" y="190436"/>
                </a:lnTo>
                <a:lnTo>
                  <a:pt x="26376" y="155765"/>
                </a:lnTo>
                <a:lnTo>
                  <a:pt x="19303" y="104901"/>
                </a:lnTo>
                <a:lnTo>
                  <a:pt x="20089" y="86830"/>
                </a:lnTo>
                <a:lnTo>
                  <a:pt x="31876" y="42163"/>
                </a:lnTo>
                <a:lnTo>
                  <a:pt x="58291" y="13946"/>
                </a:lnTo>
                <a:lnTo>
                  <a:pt x="70484" y="8635"/>
                </a:lnTo>
                <a:lnTo>
                  <a:pt x="67563" y="0"/>
                </a:lnTo>
                <a:close/>
              </a:path>
            </a:pathLst>
          </a:custGeom>
          <a:solidFill>
            <a:srgbClr val="000000"/>
          </a:solidFill>
        </p:spPr>
        <p:txBody>
          <a:bodyPr wrap="square" lIns="0" tIns="0" rIns="0" bIns="0" rtlCol="0"/>
          <a:lstStyle/>
          <a:p>
            <a:endParaRPr/>
          </a:p>
        </p:txBody>
      </p:sp>
      <p:sp>
        <p:nvSpPr>
          <p:cNvPr id="8" name="object 8"/>
          <p:cNvSpPr/>
          <p:nvPr/>
        </p:nvSpPr>
        <p:spPr>
          <a:xfrm>
            <a:off x="3397758" y="1856994"/>
            <a:ext cx="365760" cy="212090"/>
          </a:xfrm>
          <a:custGeom>
            <a:avLst/>
            <a:gdLst/>
            <a:ahLst/>
            <a:cxnLst/>
            <a:rect l="l" t="t" r="r" b="b"/>
            <a:pathLst>
              <a:path w="365760" h="212089">
                <a:moveTo>
                  <a:pt x="298068" y="0"/>
                </a:moveTo>
                <a:lnTo>
                  <a:pt x="295020" y="8635"/>
                </a:lnTo>
                <a:lnTo>
                  <a:pt x="307288" y="13946"/>
                </a:lnTo>
                <a:lnTo>
                  <a:pt x="317817" y="21304"/>
                </a:lnTo>
                <a:lnTo>
                  <a:pt x="339236" y="55449"/>
                </a:lnTo>
                <a:lnTo>
                  <a:pt x="346201" y="104901"/>
                </a:lnTo>
                <a:lnTo>
                  <a:pt x="345436" y="123571"/>
                </a:lnTo>
                <a:lnTo>
                  <a:pt x="333755" y="169290"/>
                </a:lnTo>
                <a:lnTo>
                  <a:pt x="307449" y="197865"/>
                </a:lnTo>
                <a:lnTo>
                  <a:pt x="295401" y="203200"/>
                </a:lnTo>
                <a:lnTo>
                  <a:pt x="298068" y="211835"/>
                </a:lnTo>
                <a:lnTo>
                  <a:pt x="338466" y="187779"/>
                </a:lnTo>
                <a:lnTo>
                  <a:pt x="361251" y="143398"/>
                </a:lnTo>
                <a:lnTo>
                  <a:pt x="365632" y="106044"/>
                </a:lnTo>
                <a:lnTo>
                  <a:pt x="364537" y="86592"/>
                </a:lnTo>
                <a:lnTo>
                  <a:pt x="348106" y="37210"/>
                </a:lnTo>
                <a:lnTo>
                  <a:pt x="313406" y="5599"/>
                </a:lnTo>
                <a:lnTo>
                  <a:pt x="298068" y="0"/>
                </a:lnTo>
                <a:close/>
              </a:path>
              <a:path w="365760" h="212089">
                <a:moveTo>
                  <a:pt x="67563" y="0"/>
                </a:moveTo>
                <a:lnTo>
                  <a:pt x="27094" y="24181"/>
                </a:lnTo>
                <a:lnTo>
                  <a:pt x="4365" y="68627"/>
                </a:lnTo>
                <a:lnTo>
                  <a:pt x="0" y="106044"/>
                </a:lnTo>
                <a:lnTo>
                  <a:pt x="1093" y="125477"/>
                </a:lnTo>
                <a:lnTo>
                  <a:pt x="17399" y="174751"/>
                </a:lnTo>
                <a:lnTo>
                  <a:pt x="52135" y="206309"/>
                </a:lnTo>
                <a:lnTo>
                  <a:pt x="67563" y="211835"/>
                </a:lnTo>
                <a:lnTo>
                  <a:pt x="70230" y="203200"/>
                </a:lnTo>
                <a:lnTo>
                  <a:pt x="58130" y="197865"/>
                </a:lnTo>
                <a:lnTo>
                  <a:pt x="47720" y="190436"/>
                </a:lnTo>
                <a:lnTo>
                  <a:pt x="26376" y="155765"/>
                </a:lnTo>
                <a:lnTo>
                  <a:pt x="19303" y="104901"/>
                </a:lnTo>
                <a:lnTo>
                  <a:pt x="20089" y="86830"/>
                </a:lnTo>
                <a:lnTo>
                  <a:pt x="31876" y="42163"/>
                </a:lnTo>
                <a:lnTo>
                  <a:pt x="58291" y="13946"/>
                </a:lnTo>
                <a:lnTo>
                  <a:pt x="70484" y="8635"/>
                </a:lnTo>
                <a:lnTo>
                  <a:pt x="67563" y="0"/>
                </a:lnTo>
                <a:close/>
              </a:path>
            </a:pathLst>
          </a:custGeom>
          <a:solidFill>
            <a:srgbClr val="000000"/>
          </a:solidFill>
        </p:spPr>
        <p:txBody>
          <a:bodyPr wrap="square" lIns="0" tIns="0" rIns="0" bIns="0" rtlCol="0"/>
          <a:lstStyle/>
          <a:p>
            <a:endParaRPr/>
          </a:p>
        </p:txBody>
      </p:sp>
      <p:sp>
        <p:nvSpPr>
          <p:cNvPr id="9" name="object 9"/>
          <p:cNvSpPr/>
          <p:nvPr/>
        </p:nvSpPr>
        <p:spPr>
          <a:xfrm>
            <a:off x="4161282" y="1856994"/>
            <a:ext cx="763905" cy="212090"/>
          </a:xfrm>
          <a:custGeom>
            <a:avLst/>
            <a:gdLst/>
            <a:ahLst/>
            <a:cxnLst/>
            <a:rect l="l" t="t" r="r" b="b"/>
            <a:pathLst>
              <a:path w="763904" h="212089">
                <a:moveTo>
                  <a:pt x="695832" y="0"/>
                </a:moveTo>
                <a:lnTo>
                  <a:pt x="692784" y="8635"/>
                </a:lnTo>
                <a:lnTo>
                  <a:pt x="705052" y="13946"/>
                </a:lnTo>
                <a:lnTo>
                  <a:pt x="715581" y="21304"/>
                </a:lnTo>
                <a:lnTo>
                  <a:pt x="737000" y="55449"/>
                </a:lnTo>
                <a:lnTo>
                  <a:pt x="743965" y="104901"/>
                </a:lnTo>
                <a:lnTo>
                  <a:pt x="743200" y="123571"/>
                </a:lnTo>
                <a:lnTo>
                  <a:pt x="731519" y="169290"/>
                </a:lnTo>
                <a:lnTo>
                  <a:pt x="705213" y="197865"/>
                </a:lnTo>
                <a:lnTo>
                  <a:pt x="693165" y="203200"/>
                </a:lnTo>
                <a:lnTo>
                  <a:pt x="695832" y="211835"/>
                </a:lnTo>
                <a:lnTo>
                  <a:pt x="736230" y="187779"/>
                </a:lnTo>
                <a:lnTo>
                  <a:pt x="759015" y="143398"/>
                </a:lnTo>
                <a:lnTo>
                  <a:pt x="763396" y="106044"/>
                </a:lnTo>
                <a:lnTo>
                  <a:pt x="762301" y="86592"/>
                </a:lnTo>
                <a:lnTo>
                  <a:pt x="745870" y="37210"/>
                </a:lnTo>
                <a:lnTo>
                  <a:pt x="711170" y="5599"/>
                </a:lnTo>
                <a:lnTo>
                  <a:pt x="695832" y="0"/>
                </a:lnTo>
                <a:close/>
              </a:path>
              <a:path w="763904" h="212089">
                <a:moveTo>
                  <a:pt x="67563" y="0"/>
                </a:moveTo>
                <a:lnTo>
                  <a:pt x="27094" y="24181"/>
                </a:lnTo>
                <a:lnTo>
                  <a:pt x="4365" y="68627"/>
                </a:lnTo>
                <a:lnTo>
                  <a:pt x="0" y="106044"/>
                </a:lnTo>
                <a:lnTo>
                  <a:pt x="1093" y="125477"/>
                </a:lnTo>
                <a:lnTo>
                  <a:pt x="17398" y="174751"/>
                </a:lnTo>
                <a:lnTo>
                  <a:pt x="52135" y="206309"/>
                </a:lnTo>
                <a:lnTo>
                  <a:pt x="67563" y="211835"/>
                </a:lnTo>
                <a:lnTo>
                  <a:pt x="70230" y="203200"/>
                </a:lnTo>
                <a:lnTo>
                  <a:pt x="58130" y="197865"/>
                </a:lnTo>
                <a:lnTo>
                  <a:pt x="47720" y="190436"/>
                </a:lnTo>
                <a:lnTo>
                  <a:pt x="26376" y="155765"/>
                </a:lnTo>
                <a:lnTo>
                  <a:pt x="19303" y="104901"/>
                </a:lnTo>
                <a:lnTo>
                  <a:pt x="20089" y="86830"/>
                </a:lnTo>
                <a:lnTo>
                  <a:pt x="31876" y="42163"/>
                </a:lnTo>
                <a:lnTo>
                  <a:pt x="58291" y="13946"/>
                </a:lnTo>
                <a:lnTo>
                  <a:pt x="70484" y="8635"/>
                </a:lnTo>
                <a:lnTo>
                  <a:pt x="67563" y="0"/>
                </a:lnTo>
                <a:close/>
              </a:path>
            </a:pathLst>
          </a:custGeom>
          <a:solidFill>
            <a:srgbClr val="000000"/>
          </a:solidFill>
        </p:spPr>
        <p:txBody>
          <a:bodyPr wrap="square" lIns="0" tIns="0" rIns="0" bIns="0" rtlCol="0"/>
          <a:lstStyle/>
          <a:p>
            <a:endParaRPr/>
          </a:p>
        </p:txBody>
      </p:sp>
      <p:sp>
        <p:nvSpPr>
          <p:cNvPr id="10" name="object 10"/>
          <p:cNvSpPr/>
          <p:nvPr/>
        </p:nvSpPr>
        <p:spPr>
          <a:xfrm>
            <a:off x="5526786" y="1856993"/>
            <a:ext cx="1109345" cy="212090"/>
          </a:xfrm>
          <a:custGeom>
            <a:avLst/>
            <a:gdLst/>
            <a:ahLst/>
            <a:cxnLst/>
            <a:rect l="l" t="t" r="r" b="b"/>
            <a:pathLst>
              <a:path w="1109345" h="212089">
                <a:moveTo>
                  <a:pt x="70485" y="8636"/>
                </a:moveTo>
                <a:lnTo>
                  <a:pt x="67564" y="0"/>
                </a:lnTo>
                <a:lnTo>
                  <a:pt x="52146" y="5600"/>
                </a:lnTo>
                <a:lnTo>
                  <a:pt x="38671" y="13652"/>
                </a:lnTo>
                <a:lnTo>
                  <a:pt x="9804" y="52171"/>
                </a:lnTo>
                <a:lnTo>
                  <a:pt x="0" y="106045"/>
                </a:lnTo>
                <a:lnTo>
                  <a:pt x="1092" y="125488"/>
                </a:lnTo>
                <a:lnTo>
                  <a:pt x="17399" y="174752"/>
                </a:lnTo>
                <a:lnTo>
                  <a:pt x="52133" y="206311"/>
                </a:lnTo>
                <a:lnTo>
                  <a:pt x="67564" y="211836"/>
                </a:lnTo>
                <a:lnTo>
                  <a:pt x="70231" y="203200"/>
                </a:lnTo>
                <a:lnTo>
                  <a:pt x="58127" y="197866"/>
                </a:lnTo>
                <a:lnTo>
                  <a:pt x="47713" y="190436"/>
                </a:lnTo>
                <a:lnTo>
                  <a:pt x="26365" y="155765"/>
                </a:lnTo>
                <a:lnTo>
                  <a:pt x="19304" y="104902"/>
                </a:lnTo>
                <a:lnTo>
                  <a:pt x="20078" y="86842"/>
                </a:lnTo>
                <a:lnTo>
                  <a:pt x="31877" y="42164"/>
                </a:lnTo>
                <a:lnTo>
                  <a:pt x="58280" y="13957"/>
                </a:lnTo>
                <a:lnTo>
                  <a:pt x="70485" y="8636"/>
                </a:lnTo>
                <a:close/>
              </a:path>
              <a:path w="1109345" h="212089">
                <a:moveTo>
                  <a:pt x="377825" y="106045"/>
                </a:moveTo>
                <a:lnTo>
                  <a:pt x="367957" y="52171"/>
                </a:lnTo>
                <a:lnTo>
                  <a:pt x="339039" y="13652"/>
                </a:lnTo>
                <a:lnTo>
                  <a:pt x="310261" y="0"/>
                </a:lnTo>
                <a:lnTo>
                  <a:pt x="307213" y="8636"/>
                </a:lnTo>
                <a:lnTo>
                  <a:pt x="319468" y="13957"/>
                </a:lnTo>
                <a:lnTo>
                  <a:pt x="329996" y="21310"/>
                </a:lnTo>
                <a:lnTo>
                  <a:pt x="351421" y="55460"/>
                </a:lnTo>
                <a:lnTo>
                  <a:pt x="358394" y="104902"/>
                </a:lnTo>
                <a:lnTo>
                  <a:pt x="357619" y="123583"/>
                </a:lnTo>
                <a:lnTo>
                  <a:pt x="345948" y="169291"/>
                </a:lnTo>
                <a:lnTo>
                  <a:pt x="319633" y="197866"/>
                </a:lnTo>
                <a:lnTo>
                  <a:pt x="307594" y="203200"/>
                </a:lnTo>
                <a:lnTo>
                  <a:pt x="310261" y="211836"/>
                </a:lnTo>
                <a:lnTo>
                  <a:pt x="350647" y="187782"/>
                </a:lnTo>
                <a:lnTo>
                  <a:pt x="373443" y="143408"/>
                </a:lnTo>
                <a:lnTo>
                  <a:pt x="376720" y="125488"/>
                </a:lnTo>
                <a:lnTo>
                  <a:pt x="377825" y="106045"/>
                </a:lnTo>
                <a:close/>
              </a:path>
              <a:path w="1109345" h="212089">
                <a:moveTo>
                  <a:pt x="814197" y="8636"/>
                </a:moveTo>
                <a:lnTo>
                  <a:pt x="811276" y="0"/>
                </a:lnTo>
                <a:lnTo>
                  <a:pt x="795858" y="5600"/>
                </a:lnTo>
                <a:lnTo>
                  <a:pt x="782370" y="13652"/>
                </a:lnTo>
                <a:lnTo>
                  <a:pt x="753516" y="52171"/>
                </a:lnTo>
                <a:lnTo>
                  <a:pt x="743712" y="106045"/>
                </a:lnTo>
                <a:lnTo>
                  <a:pt x="744804" y="125488"/>
                </a:lnTo>
                <a:lnTo>
                  <a:pt x="761111" y="174752"/>
                </a:lnTo>
                <a:lnTo>
                  <a:pt x="795845" y="206311"/>
                </a:lnTo>
                <a:lnTo>
                  <a:pt x="811276" y="211836"/>
                </a:lnTo>
                <a:lnTo>
                  <a:pt x="813943" y="203200"/>
                </a:lnTo>
                <a:lnTo>
                  <a:pt x="801839" y="197866"/>
                </a:lnTo>
                <a:lnTo>
                  <a:pt x="791425" y="190436"/>
                </a:lnTo>
                <a:lnTo>
                  <a:pt x="770077" y="155765"/>
                </a:lnTo>
                <a:lnTo>
                  <a:pt x="763016" y="104902"/>
                </a:lnTo>
                <a:lnTo>
                  <a:pt x="763790" y="86842"/>
                </a:lnTo>
                <a:lnTo>
                  <a:pt x="775589" y="42164"/>
                </a:lnTo>
                <a:lnTo>
                  <a:pt x="801992" y="13957"/>
                </a:lnTo>
                <a:lnTo>
                  <a:pt x="814197" y="8636"/>
                </a:lnTo>
                <a:close/>
              </a:path>
              <a:path w="1109345" h="212089">
                <a:moveTo>
                  <a:pt x="1109345" y="106045"/>
                </a:moveTo>
                <a:lnTo>
                  <a:pt x="1099477" y="52171"/>
                </a:lnTo>
                <a:lnTo>
                  <a:pt x="1070559" y="13652"/>
                </a:lnTo>
                <a:lnTo>
                  <a:pt x="1041781" y="0"/>
                </a:lnTo>
                <a:lnTo>
                  <a:pt x="1038733" y="8636"/>
                </a:lnTo>
                <a:lnTo>
                  <a:pt x="1050988" y="13957"/>
                </a:lnTo>
                <a:lnTo>
                  <a:pt x="1061529" y="21310"/>
                </a:lnTo>
                <a:lnTo>
                  <a:pt x="1082941" y="55460"/>
                </a:lnTo>
                <a:lnTo>
                  <a:pt x="1089914" y="104902"/>
                </a:lnTo>
                <a:lnTo>
                  <a:pt x="1089126" y="123583"/>
                </a:lnTo>
                <a:lnTo>
                  <a:pt x="1077468" y="169291"/>
                </a:lnTo>
                <a:lnTo>
                  <a:pt x="1051153" y="197866"/>
                </a:lnTo>
                <a:lnTo>
                  <a:pt x="1039114" y="203200"/>
                </a:lnTo>
                <a:lnTo>
                  <a:pt x="1041781" y="211836"/>
                </a:lnTo>
                <a:lnTo>
                  <a:pt x="1082167" y="187782"/>
                </a:lnTo>
                <a:lnTo>
                  <a:pt x="1104963" y="143408"/>
                </a:lnTo>
                <a:lnTo>
                  <a:pt x="1108240" y="125488"/>
                </a:lnTo>
                <a:lnTo>
                  <a:pt x="1109345" y="106045"/>
                </a:lnTo>
                <a:close/>
              </a:path>
            </a:pathLst>
          </a:custGeom>
          <a:solidFill>
            <a:srgbClr val="000000"/>
          </a:solidFill>
        </p:spPr>
        <p:txBody>
          <a:bodyPr wrap="square" lIns="0" tIns="0" rIns="0" bIns="0" rtlCol="0"/>
          <a:lstStyle/>
          <a:p>
            <a:endParaRPr/>
          </a:p>
        </p:txBody>
      </p:sp>
      <p:sp>
        <p:nvSpPr>
          <p:cNvPr id="11" name="object 11"/>
          <p:cNvSpPr/>
          <p:nvPr/>
        </p:nvSpPr>
        <p:spPr>
          <a:xfrm>
            <a:off x="4162806" y="2473959"/>
            <a:ext cx="362585" cy="678180"/>
          </a:xfrm>
          <a:custGeom>
            <a:avLst/>
            <a:gdLst/>
            <a:ahLst/>
            <a:cxnLst/>
            <a:rect l="l" t="t" r="r" b="b"/>
            <a:pathLst>
              <a:path w="362585" h="678180">
                <a:moveTo>
                  <a:pt x="70485" y="242062"/>
                </a:moveTo>
                <a:lnTo>
                  <a:pt x="67564" y="233426"/>
                </a:lnTo>
                <a:lnTo>
                  <a:pt x="52146" y="239026"/>
                </a:lnTo>
                <a:lnTo>
                  <a:pt x="38671" y="247078"/>
                </a:lnTo>
                <a:lnTo>
                  <a:pt x="9804" y="285597"/>
                </a:lnTo>
                <a:lnTo>
                  <a:pt x="0" y="339471"/>
                </a:lnTo>
                <a:lnTo>
                  <a:pt x="1092" y="358914"/>
                </a:lnTo>
                <a:lnTo>
                  <a:pt x="17399" y="408178"/>
                </a:lnTo>
                <a:lnTo>
                  <a:pt x="52133" y="439737"/>
                </a:lnTo>
                <a:lnTo>
                  <a:pt x="67564" y="445262"/>
                </a:lnTo>
                <a:lnTo>
                  <a:pt x="70231" y="436626"/>
                </a:lnTo>
                <a:lnTo>
                  <a:pt x="58127" y="431304"/>
                </a:lnTo>
                <a:lnTo>
                  <a:pt x="47713" y="423862"/>
                </a:lnTo>
                <a:lnTo>
                  <a:pt x="26365" y="389191"/>
                </a:lnTo>
                <a:lnTo>
                  <a:pt x="19304" y="338328"/>
                </a:lnTo>
                <a:lnTo>
                  <a:pt x="20078" y="320268"/>
                </a:lnTo>
                <a:lnTo>
                  <a:pt x="31877" y="275590"/>
                </a:lnTo>
                <a:lnTo>
                  <a:pt x="58280" y="247383"/>
                </a:lnTo>
                <a:lnTo>
                  <a:pt x="70485" y="242062"/>
                </a:lnTo>
                <a:close/>
              </a:path>
              <a:path w="362585" h="678180">
                <a:moveTo>
                  <a:pt x="275717" y="339471"/>
                </a:moveTo>
                <a:lnTo>
                  <a:pt x="265849" y="285597"/>
                </a:lnTo>
                <a:lnTo>
                  <a:pt x="236931" y="247091"/>
                </a:lnTo>
                <a:lnTo>
                  <a:pt x="208153" y="233426"/>
                </a:lnTo>
                <a:lnTo>
                  <a:pt x="205105" y="242062"/>
                </a:lnTo>
                <a:lnTo>
                  <a:pt x="217360" y="247383"/>
                </a:lnTo>
                <a:lnTo>
                  <a:pt x="227888" y="254736"/>
                </a:lnTo>
                <a:lnTo>
                  <a:pt x="249313" y="288886"/>
                </a:lnTo>
                <a:lnTo>
                  <a:pt x="256286" y="338328"/>
                </a:lnTo>
                <a:lnTo>
                  <a:pt x="255511" y="356997"/>
                </a:lnTo>
                <a:lnTo>
                  <a:pt x="243840" y="402717"/>
                </a:lnTo>
                <a:lnTo>
                  <a:pt x="217525" y="431292"/>
                </a:lnTo>
                <a:lnTo>
                  <a:pt x="205486" y="436626"/>
                </a:lnTo>
                <a:lnTo>
                  <a:pt x="208153" y="445262"/>
                </a:lnTo>
                <a:lnTo>
                  <a:pt x="248539" y="421208"/>
                </a:lnTo>
                <a:lnTo>
                  <a:pt x="271335" y="376834"/>
                </a:lnTo>
                <a:lnTo>
                  <a:pt x="274612" y="358914"/>
                </a:lnTo>
                <a:lnTo>
                  <a:pt x="275717" y="339471"/>
                </a:lnTo>
                <a:close/>
              </a:path>
              <a:path w="362585" h="678180">
                <a:moveTo>
                  <a:pt x="362585" y="0"/>
                </a:moveTo>
                <a:lnTo>
                  <a:pt x="301879" y="0"/>
                </a:lnTo>
                <a:lnTo>
                  <a:pt x="301879" y="10160"/>
                </a:lnTo>
                <a:lnTo>
                  <a:pt x="339598" y="10160"/>
                </a:lnTo>
                <a:lnTo>
                  <a:pt x="339598" y="666750"/>
                </a:lnTo>
                <a:lnTo>
                  <a:pt x="301879" y="666750"/>
                </a:lnTo>
                <a:lnTo>
                  <a:pt x="301879" y="678180"/>
                </a:lnTo>
                <a:lnTo>
                  <a:pt x="362585" y="678180"/>
                </a:lnTo>
                <a:lnTo>
                  <a:pt x="362585" y="666750"/>
                </a:lnTo>
                <a:lnTo>
                  <a:pt x="362585" y="10160"/>
                </a:lnTo>
                <a:lnTo>
                  <a:pt x="362585" y="0"/>
                </a:lnTo>
                <a:close/>
              </a:path>
            </a:pathLst>
          </a:custGeom>
          <a:solidFill>
            <a:srgbClr val="000000"/>
          </a:solidFill>
        </p:spPr>
        <p:txBody>
          <a:bodyPr wrap="square" lIns="0" tIns="0" rIns="0" bIns="0" rtlCol="0"/>
          <a:lstStyle/>
          <a:p>
            <a:endParaRPr/>
          </a:p>
        </p:txBody>
      </p:sp>
      <p:sp>
        <p:nvSpPr>
          <p:cNvPr id="12" name="object 12"/>
          <p:cNvSpPr/>
          <p:nvPr/>
        </p:nvSpPr>
        <p:spPr>
          <a:xfrm>
            <a:off x="1901952" y="2473959"/>
            <a:ext cx="60960" cy="678180"/>
          </a:xfrm>
          <a:custGeom>
            <a:avLst/>
            <a:gdLst/>
            <a:ahLst/>
            <a:cxnLst/>
            <a:rect l="l" t="t" r="r" b="b"/>
            <a:pathLst>
              <a:path w="60960" h="678180">
                <a:moveTo>
                  <a:pt x="60706" y="0"/>
                </a:moveTo>
                <a:lnTo>
                  <a:pt x="0" y="0"/>
                </a:lnTo>
                <a:lnTo>
                  <a:pt x="0" y="10160"/>
                </a:lnTo>
                <a:lnTo>
                  <a:pt x="0" y="666750"/>
                </a:lnTo>
                <a:lnTo>
                  <a:pt x="0" y="678180"/>
                </a:lnTo>
                <a:lnTo>
                  <a:pt x="60706" y="678180"/>
                </a:lnTo>
                <a:lnTo>
                  <a:pt x="60706" y="666750"/>
                </a:lnTo>
                <a:lnTo>
                  <a:pt x="22987" y="666750"/>
                </a:lnTo>
                <a:lnTo>
                  <a:pt x="22987" y="10160"/>
                </a:lnTo>
                <a:lnTo>
                  <a:pt x="60706" y="10160"/>
                </a:lnTo>
                <a:lnTo>
                  <a:pt x="60706" y="0"/>
                </a:lnTo>
                <a:close/>
              </a:path>
            </a:pathLst>
          </a:custGeom>
          <a:solidFill>
            <a:srgbClr val="000000"/>
          </a:solidFill>
        </p:spPr>
        <p:txBody>
          <a:bodyPr wrap="square" lIns="0" tIns="0" rIns="0" bIns="0" rtlCol="0"/>
          <a:lstStyle/>
          <a:p>
            <a:endParaRPr/>
          </a:p>
        </p:txBody>
      </p:sp>
      <p:sp>
        <p:nvSpPr>
          <p:cNvPr id="13" name="object 13"/>
          <p:cNvSpPr txBox="1"/>
          <p:nvPr/>
        </p:nvSpPr>
        <p:spPr>
          <a:xfrm>
            <a:off x="1198473" y="2637282"/>
            <a:ext cx="1155700" cy="299720"/>
          </a:xfrm>
          <a:prstGeom prst="rect">
            <a:avLst/>
          </a:prstGeom>
        </p:spPr>
        <p:txBody>
          <a:bodyPr vert="horz" wrap="square" lIns="0" tIns="12700" rIns="0" bIns="0" rtlCol="0">
            <a:spAutoFit/>
          </a:bodyPr>
          <a:lstStyle/>
          <a:p>
            <a:pPr marL="38100">
              <a:lnSpc>
                <a:spcPct val="100000"/>
              </a:lnSpc>
              <a:spcBef>
                <a:spcPts val="100"/>
              </a:spcBef>
              <a:tabLst>
                <a:tab pos="768985" algn="l"/>
              </a:tabLst>
            </a:pPr>
            <a:r>
              <a:rPr sz="1800" dirty="0">
                <a:latin typeface="Cambria Math"/>
                <a:cs typeface="Cambria Math"/>
              </a:rPr>
              <a:t>𝑑</a:t>
            </a:r>
            <a:r>
              <a:rPr sz="1800" spc="155" dirty="0">
                <a:latin typeface="Cambria Math"/>
                <a:cs typeface="Cambria Math"/>
              </a:rPr>
              <a:t> </a:t>
            </a:r>
            <a:r>
              <a:rPr sz="1800" dirty="0">
                <a:latin typeface="Cambria Math"/>
                <a:cs typeface="Cambria Math"/>
              </a:rPr>
              <a:t>=</a:t>
            </a:r>
            <a:r>
              <a:rPr sz="1800" spc="105" dirty="0">
                <a:latin typeface="Cambria Math"/>
                <a:cs typeface="Cambria Math"/>
              </a:rPr>
              <a:t> </a:t>
            </a:r>
            <a:r>
              <a:rPr sz="1800" spc="-135" dirty="0">
                <a:latin typeface="Cambria Math"/>
                <a:cs typeface="Cambria Math"/>
              </a:rPr>
              <a:t>𝑟</a:t>
            </a:r>
            <a:r>
              <a:rPr sz="1950" spc="-202" baseline="-14957" dirty="0">
                <a:latin typeface="Cambria Math"/>
                <a:cs typeface="Cambria Math"/>
              </a:rPr>
              <a:t>𝑠	</a:t>
            </a:r>
            <a:r>
              <a:rPr sz="1800" dirty="0">
                <a:latin typeface="Cambria Math"/>
                <a:cs typeface="Cambria Math"/>
              </a:rPr>
              <a:t>1</a:t>
            </a:r>
            <a:r>
              <a:rPr sz="1800" spc="-60" dirty="0">
                <a:latin typeface="Cambria Math"/>
                <a:cs typeface="Cambria Math"/>
              </a:rPr>
              <a:t> </a:t>
            </a:r>
            <a:r>
              <a:rPr sz="1800" dirty="0">
                <a:latin typeface="Cambria Math"/>
                <a:cs typeface="Cambria Math"/>
              </a:rPr>
              <a:t>+</a:t>
            </a:r>
            <a:endParaRPr sz="1800">
              <a:latin typeface="Cambria Math"/>
              <a:cs typeface="Cambria Math"/>
            </a:endParaRPr>
          </a:p>
        </p:txBody>
      </p:sp>
      <p:sp>
        <p:nvSpPr>
          <p:cNvPr id="14" name="object 14"/>
          <p:cNvSpPr/>
          <p:nvPr/>
        </p:nvSpPr>
        <p:spPr>
          <a:xfrm>
            <a:off x="2385949" y="2521076"/>
            <a:ext cx="400050" cy="582930"/>
          </a:xfrm>
          <a:custGeom>
            <a:avLst/>
            <a:gdLst/>
            <a:ahLst/>
            <a:cxnLst/>
            <a:rect l="l" t="t" r="r" b="b"/>
            <a:pathLst>
              <a:path w="400050" h="582930">
                <a:moveTo>
                  <a:pt x="105029" y="8382"/>
                </a:moveTo>
                <a:lnTo>
                  <a:pt x="58674" y="48933"/>
                </a:lnTo>
                <a:lnTo>
                  <a:pt x="27051" y="117094"/>
                </a:lnTo>
                <a:lnTo>
                  <a:pt x="15214" y="157200"/>
                </a:lnTo>
                <a:lnTo>
                  <a:pt x="6756" y="199567"/>
                </a:lnTo>
                <a:lnTo>
                  <a:pt x="1689" y="244208"/>
                </a:lnTo>
                <a:lnTo>
                  <a:pt x="0" y="291211"/>
                </a:lnTo>
                <a:lnTo>
                  <a:pt x="1689" y="337375"/>
                </a:lnTo>
                <a:lnTo>
                  <a:pt x="6756" y="381749"/>
                </a:lnTo>
                <a:lnTo>
                  <a:pt x="15214" y="424192"/>
                </a:lnTo>
                <a:lnTo>
                  <a:pt x="27051" y="464693"/>
                </a:lnTo>
                <a:lnTo>
                  <a:pt x="41668" y="501726"/>
                </a:lnTo>
                <a:lnTo>
                  <a:pt x="78054" y="560781"/>
                </a:lnTo>
                <a:lnTo>
                  <a:pt x="99822" y="582803"/>
                </a:lnTo>
                <a:lnTo>
                  <a:pt x="105029" y="574548"/>
                </a:lnTo>
                <a:lnTo>
                  <a:pt x="86360" y="552196"/>
                </a:lnTo>
                <a:lnTo>
                  <a:pt x="69977" y="525310"/>
                </a:lnTo>
                <a:lnTo>
                  <a:pt x="44069" y="457962"/>
                </a:lnTo>
                <a:lnTo>
                  <a:pt x="34658" y="418896"/>
                </a:lnTo>
                <a:lnTo>
                  <a:pt x="27952" y="378066"/>
                </a:lnTo>
                <a:lnTo>
                  <a:pt x="23939" y="335508"/>
                </a:lnTo>
                <a:lnTo>
                  <a:pt x="22606" y="291084"/>
                </a:lnTo>
                <a:lnTo>
                  <a:pt x="23939" y="246024"/>
                </a:lnTo>
                <a:lnTo>
                  <a:pt x="27952" y="203009"/>
                </a:lnTo>
                <a:lnTo>
                  <a:pt x="34658" y="162204"/>
                </a:lnTo>
                <a:lnTo>
                  <a:pt x="44069" y="123571"/>
                </a:lnTo>
                <a:lnTo>
                  <a:pt x="70065" y="57315"/>
                </a:lnTo>
                <a:lnTo>
                  <a:pt x="86423" y="30670"/>
                </a:lnTo>
                <a:lnTo>
                  <a:pt x="105029" y="8382"/>
                </a:lnTo>
                <a:close/>
              </a:path>
              <a:path w="400050" h="582930">
                <a:moveTo>
                  <a:pt x="287655" y="283718"/>
                </a:moveTo>
                <a:lnTo>
                  <a:pt x="112395" y="283718"/>
                </a:lnTo>
                <a:lnTo>
                  <a:pt x="112395" y="298958"/>
                </a:lnTo>
                <a:lnTo>
                  <a:pt x="287655" y="298958"/>
                </a:lnTo>
                <a:lnTo>
                  <a:pt x="287655" y="283718"/>
                </a:lnTo>
                <a:close/>
              </a:path>
              <a:path w="400050" h="582930">
                <a:moveTo>
                  <a:pt x="400050" y="291084"/>
                </a:moveTo>
                <a:lnTo>
                  <a:pt x="398348" y="244208"/>
                </a:lnTo>
                <a:lnTo>
                  <a:pt x="393280" y="199567"/>
                </a:lnTo>
                <a:lnTo>
                  <a:pt x="384822" y="157200"/>
                </a:lnTo>
                <a:lnTo>
                  <a:pt x="372999" y="117094"/>
                </a:lnTo>
                <a:lnTo>
                  <a:pt x="358368" y="80619"/>
                </a:lnTo>
                <a:lnTo>
                  <a:pt x="321983" y="22047"/>
                </a:lnTo>
                <a:lnTo>
                  <a:pt x="300228" y="0"/>
                </a:lnTo>
                <a:lnTo>
                  <a:pt x="295021" y="8382"/>
                </a:lnTo>
                <a:lnTo>
                  <a:pt x="313537" y="30670"/>
                </a:lnTo>
                <a:lnTo>
                  <a:pt x="329882" y="57315"/>
                </a:lnTo>
                <a:lnTo>
                  <a:pt x="355981" y="123571"/>
                </a:lnTo>
                <a:lnTo>
                  <a:pt x="365379" y="162204"/>
                </a:lnTo>
                <a:lnTo>
                  <a:pt x="372084" y="203009"/>
                </a:lnTo>
                <a:lnTo>
                  <a:pt x="376097" y="246024"/>
                </a:lnTo>
                <a:lnTo>
                  <a:pt x="377444" y="291211"/>
                </a:lnTo>
                <a:lnTo>
                  <a:pt x="376097" y="335508"/>
                </a:lnTo>
                <a:lnTo>
                  <a:pt x="372084" y="378066"/>
                </a:lnTo>
                <a:lnTo>
                  <a:pt x="365379" y="418896"/>
                </a:lnTo>
                <a:lnTo>
                  <a:pt x="355981" y="457962"/>
                </a:lnTo>
                <a:lnTo>
                  <a:pt x="330060" y="525310"/>
                </a:lnTo>
                <a:lnTo>
                  <a:pt x="295021" y="574548"/>
                </a:lnTo>
                <a:lnTo>
                  <a:pt x="300228" y="582803"/>
                </a:lnTo>
                <a:lnTo>
                  <a:pt x="341376" y="533755"/>
                </a:lnTo>
                <a:lnTo>
                  <a:pt x="372999" y="464693"/>
                </a:lnTo>
                <a:lnTo>
                  <a:pt x="384822" y="424192"/>
                </a:lnTo>
                <a:lnTo>
                  <a:pt x="393280" y="381749"/>
                </a:lnTo>
                <a:lnTo>
                  <a:pt x="398348" y="337375"/>
                </a:lnTo>
                <a:lnTo>
                  <a:pt x="400050" y="291084"/>
                </a:lnTo>
                <a:close/>
              </a:path>
            </a:pathLst>
          </a:custGeom>
          <a:solidFill>
            <a:srgbClr val="000000"/>
          </a:solidFill>
        </p:spPr>
        <p:txBody>
          <a:bodyPr wrap="square" lIns="0" tIns="0" rIns="0" bIns="0" rtlCol="0"/>
          <a:lstStyle/>
          <a:p>
            <a:endParaRPr/>
          </a:p>
        </p:txBody>
      </p:sp>
      <p:sp>
        <p:nvSpPr>
          <p:cNvPr id="15" name="object 15"/>
          <p:cNvSpPr txBox="1"/>
          <p:nvPr/>
        </p:nvSpPr>
        <p:spPr>
          <a:xfrm>
            <a:off x="2486025" y="2463546"/>
            <a:ext cx="1346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𝑟</a:t>
            </a:r>
            <a:endParaRPr sz="1800">
              <a:latin typeface="Cambria Math"/>
              <a:cs typeface="Cambria Math"/>
            </a:endParaRPr>
          </a:p>
        </p:txBody>
      </p:sp>
      <p:sp>
        <p:nvSpPr>
          <p:cNvPr id="16" name="object 16"/>
          <p:cNvSpPr txBox="1"/>
          <p:nvPr/>
        </p:nvSpPr>
        <p:spPr>
          <a:xfrm>
            <a:off x="2556129" y="2571750"/>
            <a:ext cx="116839" cy="226695"/>
          </a:xfrm>
          <a:prstGeom prst="rect">
            <a:avLst/>
          </a:prstGeom>
        </p:spPr>
        <p:txBody>
          <a:bodyPr vert="horz" wrap="square" lIns="0" tIns="15240" rIns="0" bIns="0" rtlCol="0">
            <a:spAutoFit/>
          </a:bodyPr>
          <a:lstStyle/>
          <a:p>
            <a:pPr marL="12700">
              <a:lnSpc>
                <a:spcPct val="100000"/>
              </a:lnSpc>
              <a:spcBef>
                <a:spcPts val="120"/>
              </a:spcBef>
            </a:pPr>
            <a:r>
              <a:rPr sz="1300" spc="140" dirty="0">
                <a:latin typeface="Cambria Math"/>
                <a:cs typeface="Cambria Math"/>
              </a:rPr>
              <a:t>𝑒</a:t>
            </a:r>
            <a:endParaRPr sz="1300">
              <a:latin typeface="Cambria Math"/>
              <a:cs typeface="Cambria Math"/>
            </a:endParaRPr>
          </a:p>
        </p:txBody>
      </p:sp>
      <p:sp>
        <p:nvSpPr>
          <p:cNvPr id="17" name="object 17"/>
          <p:cNvSpPr txBox="1"/>
          <p:nvPr/>
        </p:nvSpPr>
        <p:spPr>
          <a:xfrm>
            <a:off x="2792348" y="2393442"/>
            <a:ext cx="122555" cy="226695"/>
          </a:xfrm>
          <a:prstGeom prst="rect">
            <a:avLst/>
          </a:prstGeom>
        </p:spPr>
        <p:txBody>
          <a:bodyPr vert="horz" wrap="square" lIns="0" tIns="15240" rIns="0" bIns="0" rtlCol="0">
            <a:spAutoFit/>
          </a:bodyPr>
          <a:lstStyle/>
          <a:p>
            <a:pPr marL="12700">
              <a:lnSpc>
                <a:spcPct val="100000"/>
              </a:lnSpc>
              <a:spcBef>
                <a:spcPts val="120"/>
              </a:spcBef>
            </a:pPr>
            <a:r>
              <a:rPr sz="1300" spc="40" dirty="0">
                <a:latin typeface="Cambria Math"/>
                <a:cs typeface="Cambria Math"/>
              </a:rPr>
              <a:t>2</a:t>
            </a:r>
            <a:endParaRPr sz="1300">
              <a:latin typeface="Cambria Math"/>
              <a:cs typeface="Cambria Math"/>
            </a:endParaRPr>
          </a:p>
        </p:txBody>
      </p:sp>
      <p:sp>
        <p:nvSpPr>
          <p:cNvPr id="18" name="object 18"/>
          <p:cNvSpPr/>
          <p:nvPr/>
        </p:nvSpPr>
        <p:spPr>
          <a:xfrm>
            <a:off x="3367405" y="2521076"/>
            <a:ext cx="400050" cy="582930"/>
          </a:xfrm>
          <a:custGeom>
            <a:avLst/>
            <a:gdLst/>
            <a:ahLst/>
            <a:cxnLst/>
            <a:rect l="l" t="t" r="r" b="b"/>
            <a:pathLst>
              <a:path w="400050" h="582930">
                <a:moveTo>
                  <a:pt x="105029" y="8382"/>
                </a:moveTo>
                <a:lnTo>
                  <a:pt x="58674" y="48933"/>
                </a:lnTo>
                <a:lnTo>
                  <a:pt x="27051" y="117094"/>
                </a:lnTo>
                <a:lnTo>
                  <a:pt x="15214" y="157200"/>
                </a:lnTo>
                <a:lnTo>
                  <a:pt x="6756" y="199567"/>
                </a:lnTo>
                <a:lnTo>
                  <a:pt x="1689" y="244208"/>
                </a:lnTo>
                <a:lnTo>
                  <a:pt x="0" y="291211"/>
                </a:lnTo>
                <a:lnTo>
                  <a:pt x="1689" y="337375"/>
                </a:lnTo>
                <a:lnTo>
                  <a:pt x="6756" y="381749"/>
                </a:lnTo>
                <a:lnTo>
                  <a:pt x="15214" y="424192"/>
                </a:lnTo>
                <a:lnTo>
                  <a:pt x="27051" y="464693"/>
                </a:lnTo>
                <a:lnTo>
                  <a:pt x="41668" y="501726"/>
                </a:lnTo>
                <a:lnTo>
                  <a:pt x="78054" y="560781"/>
                </a:lnTo>
                <a:lnTo>
                  <a:pt x="99822" y="582803"/>
                </a:lnTo>
                <a:lnTo>
                  <a:pt x="105029" y="574548"/>
                </a:lnTo>
                <a:lnTo>
                  <a:pt x="86360" y="552196"/>
                </a:lnTo>
                <a:lnTo>
                  <a:pt x="69977" y="525310"/>
                </a:lnTo>
                <a:lnTo>
                  <a:pt x="44069" y="457962"/>
                </a:lnTo>
                <a:lnTo>
                  <a:pt x="34658" y="418896"/>
                </a:lnTo>
                <a:lnTo>
                  <a:pt x="27952" y="378066"/>
                </a:lnTo>
                <a:lnTo>
                  <a:pt x="23939" y="335508"/>
                </a:lnTo>
                <a:lnTo>
                  <a:pt x="22606" y="291084"/>
                </a:lnTo>
                <a:lnTo>
                  <a:pt x="23939" y="246024"/>
                </a:lnTo>
                <a:lnTo>
                  <a:pt x="27952" y="203009"/>
                </a:lnTo>
                <a:lnTo>
                  <a:pt x="34658" y="162204"/>
                </a:lnTo>
                <a:lnTo>
                  <a:pt x="44069" y="123571"/>
                </a:lnTo>
                <a:lnTo>
                  <a:pt x="70065" y="57315"/>
                </a:lnTo>
                <a:lnTo>
                  <a:pt x="86423" y="30670"/>
                </a:lnTo>
                <a:lnTo>
                  <a:pt x="105029" y="8382"/>
                </a:lnTo>
                <a:close/>
              </a:path>
              <a:path w="400050" h="582930">
                <a:moveTo>
                  <a:pt x="287655" y="283718"/>
                </a:moveTo>
                <a:lnTo>
                  <a:pt x="112395" y="283718"/>
                </a:lnTo>
                <a:lnTo>
                  <a:pt x="112395" y="298958"/>
                </a:lnTo>
                <a:lnTo>
                  <a:pt x="287655" y="298958"/>
                </a:lnTo>
                <a:lnTo>
                  <a:pt x="287655" y="283718"/>
                </a:lnTo>
                <a:close/>
              </a:path>
              <a:path w="400050" h="582930">
                <a:moveTo>
                  <a:pt x="400050" y="291084"/>
                </a:moveTo>
                <a:lnTo>
                  <a:pt x="398348" y="244208"/>
                </a:lnTo>
                <a:lnTo>
                  <a:pt x="393280" y="199567"/>
                </a:lnTo>
                <a:lnTo>
                  <a:pt x="384822" y="157200"/>
                </a:lnTo>
                <a:lnTo>
                  <a:pt x="372999" y="117094"/>
                </a:lnTo>
                <a:lnTo>
                  <a:pt x="358368" y="80619"/>
                </a:lnTo>
                <a:lnTo>
                  <a:pt x="321983" y="22047"/>
                </a:lnTo>
                <a:lnTo>
                  <a:pt x="300228" y="0"/>
                </a:lnTo>
                <a:lnTo>
                  <a:pt x="295021" y="8382"/>
                </a:lnTo>
                <a:lnTo>
                  <a:pt x="313537" y="30670"/>
                </a:lnTo>
                <a:lnTo>
                  <a:pt x="329882" y="57315"/>
                </a:lnTo>
                <a:lnTo>
                  <a:pt x="355981" y="123571"/>
                </a:lnTo>
                <a:lnTo>
                  <a:pt x="365379" y="162204"/>
                </a:lnTo>
                <a:lnTo>
                  <a:pt x="372084" y="203009"/>
                </a:lnTo>
                <a:lnTo>
                  <a:pt x="376097" y="246024"/>
                </a:lnTo>
                <a:lnTo>
                  <a:pt x="377444" y="291211"/>
                </a:lnTo>
                <a:lnTo>
                  <a:pt x="376097" y="335508"/>
                </a:lnTo>
                <a:lnTo>
                  <a:pt x="372084" y="378066"/>
                </a:lnTo>
                <a:lnTo>
                  <a:pt x="365379" y="418896"/>
                </a:lnTo>
                <a:lnTo>
                  <a:pt x="355981" y="457962"/>
                </a:lnTo>
                <a:lnTo>
                  <a:pt x="330073" y="525310"/>
                </a:lnTo>
                <a:lnTo>
                  <a:pt x="295021" y="574548"/>
                </a:lnTo>
                <a:lnTo>
                  <a:pt x="300228" y="582803"/>
                </a:lnTo>
                <a:lnTo>
                  <a:pt x="341376" y="533755"/>
                </a:lnTo>
                <a:lnTo>
                  <a:pt x="372999" y="464693"/>
                </a:lnTo>
                <a:lnTo>
                  <a:pt x="384822" y="424192"/>
                </a:lnTo>
                <a:lnTo>
                  <a:pt x="393280" y="381749"/>
                </a:lnTo>
                <a:lnTo>
                  <a:pt x="398348" y="337375"/>
                </a:lnTo>
                <a:lnTo>
                  <a:pt x="400050" y="291084"/>
                </a:lnTo>
                <a:close/>
              </a:path>
            </a:pathLst>
          </a:custGeom>
          <a:solidFill>
            <a:srgbClr val="000000"/>
          </a:solidFill>
        </p:spPr>
        <p:txBody>
          <a:bodyPr wrap="square" lIns="0" tIns="0" rIns="0" bIns="0" rtlCol="0"/>
          <a:lstStyle/>
          <a:p>
            <a:endParaRPr/>
          </a:p>
        </p:txBody>
      </p:sp>
      <p:sp>
        <p:nvSpPr>
          <p:cNvPr id="19" name="object 19"/>
          <p:cNvSpPr txBox="1"/>
          <p:nvPr/>
        </p:nvSpPr>
        <p:spPr>
          <a:xfrm>
            <a:off x="3467480" y="2463546"/>
            <a:ext cx="13462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𝑟</a:t>
            </a:r>
            <a:endParaRPr sz="1800">
              <a:latin typeface="Cambria Math"/>
              <a:cs typeface="Cambria Math"/>
            </a:endParaRPr>
          </a:p>
        </p:txBody>
      </p:sp>
      <p:sp>
        <p:nvSpPr>
          <p:cNvPr id="20" name="object 20"/>
          <p:cNvSpPr txBox="1"/>
          <p:nvPr/>
        </p:nvSpPr>
        <p:spPr>
          <a:xfrm>
            <a:off x="3537584" y="2571750"/>
            <a:ext cx="116839" cy="226695"/>
          </a:xfrm>
          <a:prstGeom prst="rect">
            <a:avLst/>
          </a:prstGeom>
        </p:spPr>
        <p:txBody>
          <a:bodyPr vert="horz" wrap="square" lIns="0" tIns="15240" rIns="0" bIns="0" rtlCol="0">
            <a:spAutoFit/>
          </a:bodyPr>
          <a:lstStyle/>
          <a:p>
            <a:pPr marL="12700">
              <a:lnSpc>
                <a:spcPct val="100000"/>
              </a:lnSpc>
              <a:spcBef>
                <a:spcPts val="120"/>
              </a:spcBef>
            </a:pPr>
            <a:r>
              <a:rPr sz="1300" spc="140" dirty="0">
                <a:latin typeface="Cambria Math"/>
                <a:cs typeface="Cambria Math"/>
              </a:rPr>
              <a:t>𝑒</a:t>
            </a:r>
            <a:endParaRPr sz="1300">
              <a:latin typeface="Cambria Math"/>
              <a:cs typeface="Cambria Math"/>
            </a:endParaRPr>
          </a:p>
        </p:txBody>
      </p:sp>
      <p:sp>
        <p:nvSpPr>
          <p:cNvPr id="21" name="object 21"/>
          <p:cNvSpPr txBox="1"/>
          <p:nvPr/>
        </p:nvSpPr>
        <p:spPr>
          <a:xfrm>
            <a:off x="2454020" y="2789682"/>
            <a:ext cx="1234440" cy="299720"/>
          </a:xfrm>
          <a:prstGeom prst="rect">
            <a:avLst/>
          </a:prstGeom>
        </p:spPr>
        <p:txBody>
          <a:bodyPr vert="horz" wrap="square" lIns="0" tIns="12700" rIns="0" bIns="0" rtlCol="0">
            <a:spAutoFit/>
          </a:bodyPr>
          <a:lstStyle/>
          <a:p>
            <a:pPr marL="50800">
              <a:lnSpc>
                <a:spcPct val="100000"/>
              </a:lnSpc>
              <a:spcBef>
                <a:spcPts val="100"/>
              </a:spcBef>
              <a:tabLst>
                <a:tab pos="1031875" algn="l"/>
              </a:tabLst>
            </a:pPr>
            <a:r>
              <a:rPr sz="1800" spc="-135" dirty="0">
                <a:latin typeface="Cambria Math"/>
                <a:cs typeface="Cambria Math"/>
              </a:rPr>
              <a:t>𝑟</a:t>
            </a:r>
            <a:r>
              <a:rPr sz="1950" spc="-202" baseline="-14957" dirty="0">
                <a:latin typeface="Cambria Math"/>
                <a:cs typeface="Cambria Math"/>
              </a:rPr>
              <a:t>𝑠	</a:t>
            </a:r>
            <a:r>
              <a:rPr sz="1800" spc="-135" dirty="0">
                <a:latin typeface="Cambria Math"/>
                <a:cs typeface="Cambria Math"/>
              </a:rPr>
              <a:t>𝑟</a:t>
            </a:r>
            <a:r>
              <a:rPr sz="1950" spc="-202" baseline="-14957" dirty="0">
                <a:latin typeface="Cambria Math"/>
                <a:cs typeface="Cambria Math"/>
              </a:rPr>
              <a:t>𝑠</a:t>
            </a:r>
            <a:endParaRPr sz="1950" baseline="-14957">
              <a:latin typeface="Cambria Math"/>
              <a:cs typeface="Cambria Math"/>
            </a:endParaRPr>
          </a:p>
        </p:txBody>
      </p:sp>
      <p:sp>
        <p:nvSpPr>
          <p:cNvPr id="22" name="object 22"/>
          <p:cNvSpPr txBox="1"/>
          <p:nvPr/>
        </p:nvSpPr>
        <p:spPr>
          <a:xfrm>
            <a:off x="2949320" y="2637282"/>
            <a:ext cx="1421130" cy="299720"/>
          </a:xfrm>
          <a:prstGeom prst="rect">
            <a:avLst/>
          </a:prstGeom>
        </p:spPr>
        <p:txBody>
          <a:bodyPr vert="horz" wrap="square" lIns="0" tIns="12700" rIns="0" bIns="0" rtlCol="0">
            <a:spAutoFit/>
          </a:bodyPr>
          <a:lstStyle/>
          <a:p>
            <a:pPr marL="12700">
              <a:lnSpc>
                <a:spcPct val="100000"/>
              </a:lnSpc>
              <a:spcBef>
                <a:spcPts val="100"/>
              </a:spcBef>
              <a:tabLst>
                <a:tab pos="875030" algn="l"/>
              </a:tabLst>
            </a:pPr>
            <a:r>
              <a:rPr sz="1800" dirty="0">
                <a:latin typeface="Cambria Math"/>
                <a:cs typeface="Cambria Math"/>
              </a:rPr>
              <a:t>−</a:t>
            </a:r>
            <a:r>
              <a:rPr sz="1800" spc="10" dirty="0">
                <a:latin typeface="Cambria Math"/>
                <a:cs typeface="Cambria Math"/>
              </a:rPr>
              <a:t> </a:t>
            </a:r>
            <a:r>
              <a:rPr sz="1800" dirty="0">
                <a:latin typeface="Cambria Math"/>
                <a:cs typeface="Cambria Math"/>
              </a:rPr>
              <a:t>2	cos</a:t>
            </a:r>
            <a:r>
              <a:rPr sz="1800" spc="240" dirty="0">
                <a:latin typeface="Cambria Math"/>
                <a:cs typeface="Cambria Math"/>
              </a:rPr>
              <a:t> </a:t>
            </a:r>
            <a:r>
              <a:rPr sz="1800" dirty="0">
                <a:latin typeface="Cambria Math"/>
                <a:cs typeface="Cambria Math"/>
              </a:rPr>
              <a:t>𝛾</a:t>
            </a:r>
            <a:endParaRPr sz="1800">
              <a:latin typeface="Cambria Math"/>
              <a:cs typeface="Cambria Math"/>
            </a:endParaRPr>
          </a:p>
        </p:txBody>
      </p:sp>
      <p:sp>
        <p:nvSpPr>
          <p:cNvPr id="23" name="object 23"/>
          <p:cNvSpPr txBox="1"/>
          <p:nvPr/>
        </p:nvSpPr>
        <p:spPr>
          <a:xfrm>
            <a:off x="4538853" y="2338577"/>
            <a:ext cx="313690" cy="226695"/>
          </a:xfrm>
          <a:prstGeom prst="rect">
            <a:avLst/>
          </a:prstGeom>
        </p:spPr>
        <p:txBody>
          <a:bodyPr vert="horz" wrap="square" lIns="0" tIns="15240" rIns="0" bIns="0" rtlCol="0">
            <a:spAutoFit/>
          </a:bodyPr>
          <a:lstStyle/>
          <a:p>
            <a:pPr marL="12700">
              <a:lnSpc>
                <a:spcPct val="100000"/>
              </a:lnSpc>
              <a:spcBef>
                <a:spcPts val="120"/>
              </a:spcBef>
            </a:pPr>
            <a:r>
              <a:rPr sz="1300" spc="45" dirty="0">
                <a:latin typeface="Cambria Math"/>
                <a:cs typeface="Cambria Math"/>
              </a:rPr>
              <a:t>1</a:t>
            </a:r>
            <a:r>
              <a:rPr sz="1950" spc="-60" baseline="2136" dirty="0">
                <a:latin typeface="Cambria Math"/>
                <a:cs typeface="Cambria Math"/>
              </a:rPr>
              <a:t>Τ</a:t>
            </a:r>
            <a:r>
              <a:rPr sz="1300" spc="40" dirty="0">
                <a:latin typeface="Cambria Math"/>
                <a:cs typeface="Cambria Math"/>
              </a:rPr>
              <a:t>2</a:t>
            </a:r>
            <a:endParaRPr sz="1300">
              <a:latin typeface="Cambria Math"/>
              <a:cs typeface="Cambria Math"/>
            </a:endParaRPr>
          </a:p>
        </p:txBody>
      </p:sp>
      <p:sp>
        <p:nvSpPr>
          <p:cNvPr id="24" name="object 24"/>
          <p:cNvSpPr txBox="1"/>
          <p:nvPr/>
        </p:nvSpPr>
        <p:spPr>
          <a:xfrm>
            <a:off x="1198473" y="3126485"/>
            <a:ext cx="2437765" cy="826135"/>
          </a:xfrm>
          <a:prstGeom prst="rect">
            <a:avLst/>
          </a:prstGeom>
        </p:spPr>
        <p:txBody>
          <a:bodyPr vert="horz" wrap="square" lIns="0" tIns="12700" rIns="0" bIns="0" rtlCol="0">
            <a:spAutoFit/>
          </a:bodyPr>
          <a:lstStyle/>
          <a:p>
            <a:pPr marL="38100">
              <a:lnSpc>
                <a:spcPts val="2155"/>
              </a:lnSpc>
              <a:spcBef>
                <a:spcPts val="100"/>
              </a:spcBef>
            </a:pPr>
            <a:r>
              <a:rPr sz="1800" spc="-5" dirty="0">
                <a:latin typeface="Calibri"/>
                <a:cs typeface="Calibri"/>
              </a:rPr>
              <a:t>El=</a:t>
            </a:r>
            <a:r>
              <a:rPr sz="1800" spc="-5" dirty="0">
                <a:latin typeface="Cambria Math"/>
                <a:cs typeface="Cambria Math"/>
              </a:rPr>
              <a:t>𝜓 </a:t>
            </a:r>
            <a:r>
              <a:rPr sz="1800" dirty="0">
                <a:latin typeface="Cambria Math"/>
                <a:cs typeface="Cambria Math"/>
              </a:rPr>
              <a:t>−</a:t>
            </a:r>
            <a:r>
              <a:rPr sz="1800" spc="-10" dirty="0">
                <a:latin typeface="Cambria Math"/>
                <a:cs typeface="Cambria Math"/>
              </a:rPr>
              <a:t> </a:t>
            </a:r>
            <a:r>
              <a:rPr sz="1800" spc="10" dirty="0">
                <a:latin typeface="Cambria Math"/>
                <a:cs typeface="Cambria Math"/>
              </a:rPr>
              <a:t>90</a:t>
            </a:r>
            <a:r>
              <a:rPr sz="1950" spc="15" baseline="27777" dirty="0">
                <a:latin typeface="Cambria Math"/>
                <a:cs typeface="Cambria Math"/>
              </a:rPr>
              <a:t>0</a:t>
            </a:r>
            <a:endParaRPr sz="1950" baseline="27777">
              <a:latin typeface="Cambria Math"/>
              <a:cs typeface="Cambria Math"/>
            </a:endParaRPr>
          </a:p>
          <a:p>
            <a:pPr marL="38100">
              <a:lnSpc>
                <a:spcPts val="2070"/>
              </a:lnSpc>
            </a:pPr>
            <a:r>
              <a:rPr sz="1800" spc="-5" dirty="0">
                <a:latin typeface="Calibri"/>
                <a:cs typeface="Calibri"/>
              </a:rPr>
              <a:t>By</a:t>
            </a:r>
            <a:r>
              <a:rPr sz="1800" spc="-20" dirty="0">
                <a:latin typeface="Calibri"/>
                <a:cs typeface="Calibri"/>
              </a:rPr>
              <a:t> </a:t>
            </a:r>
            <a:r>
              <a:rPr sz="1800" spc="-10" dirty="0">
                <a:latin typeface="Calibri"/>
                <a:cs typeface="Calibri"/>
              </a:rPr>
              <a:t>law</a:t>
            </a:r>
            <a:r>
              <a:rPr sz="1800" spc="-5" dirty="0">
                <a:latin typeface="Calibri"/>
                <a:cs typeface="Calibri"/>
              </a:rPr>
              <a:t> of</a:t>
            </a:r>
            <a:r>
              <a:rPr sz="1800" spc="-15" dirty="0">
                <a:latin typeface="Calibri"/>
                <a:cs typeface="Calibri"/>
              </a:rPr>
              <a:t> </a:t>
            </a:r>
            <a:r>
              <a:rPr sz="1800" spc="-5" dirty="0">
                <a:latin typeface="Calibri"/>
                <a:cs typeface="Calibri"/>
              </a:rPr>
              <a:t>sines,</a:t>
            </a:r>
            <a:r>
              <a:rPr sz="1800" spc="-15" dirty="0">
                <a:latin typeface="Calibri"/>
                <a:cs typeface="Calibri"/>
              </a:rPr>
              <a:t> </a:t>
            </a:r>
            <a:r>
              <a:rPr sz="1800" spc="-10" dirty="0">
                <a:latin typeface="Calibri"/>
                <a:cs typeface="Calibri"/>
              </a:rPr>
              <a:t>we</a:t>
            </a:r>
            <a:r>
              <a:rPr sz="1800" dirty="0">
                <a:latin typeface="Calibri"/>
                <a:cs typeface="Calibri"/>
              </a:rPr>
              <a:t> </a:t>
            </a:r>
            <a:r>
              <a:rPr sz="1800" spc="-10" dirty="0">
                <a:latin typeface="Calibri"/>
                <a:cs typeface="Calibri"/>
              </a:rPr>
              <a:t>have</a:t>
            </a:r>
            <a:endParaRPr sz="1800">
              <a:latin typeface="Calibri"/>
              <a:cs typeface="Calibri"/>
            </a:endParaRPr>
          </a:p>
          <a:p>
            <a:pPr marR="30480" algn="r">
              <a:lnSpc>
                <a:spcPts val="2075"/>
              </a:lnSpc>
            </a:pPr>
            <a:r>
              <a:rPr sz="1800" spc="-135" dirty="0">
                <a:latin typeface="Cambria Math"/>
                <a:cs typeface="Cambria Math"/>
              </a:rPr>
              <a:t>𝑟</a:t>
            </a:r>
            <a:r>
              <a:rPr sz="1950" spc="-202" baseline="-14957" dirty="0">
                <a:latin typeface="Cambria Math"/>
                <a:cs typeface="Cambria Math"/>
              </a:rPr>
              <a:t>𝑠</a:t>
            </a:r>
            <a:endParaRPr sz="1950" baseline="-14957">
              <a:latin typeface="Cambria Math"/>
              <a:cs typeface="Cambria Math"/>
            </a:endParaRPr>
          </a:p>
        </p:txBody>
      </p:sp>
      <p:sp>
        <p:nvSpPr>
          <p:cNvPr id="25" name="object 25"/>
          <p:cNvSpPr/>
          <p:nvPr/>
        </p:nvSpPr>
        <p:spPr>
          <a:xfrm>
            <a:off x="3207004" y="3993388"/>
            <a:ext cx="643255" cy="15240"/>
          </a:xfrm>
          <a:custGeom>
            <a:avLst/>
            <a:gdLst/>
            <a:ahLst/>
            <a:cxnLst/>
            <a:rect l="l" t="t" r="r" b="b"/>
            <a:pathLst>
              <a:path w="643254" h="15239">
                <a:moveTo>
                  <a:pt x="643128" y="0"/>
                </a:moveTo>
                <a:lnTo>
                  <a:pt x="0" y="0"/>
                </a:lnTo>
                <a:lnTo>
                  <a:pt x="0" y="15239"/>
                </a:lnTo>
                <a:lnTo>
                  <a:pt x="643128" y="15239"/>
                </a:lnTo>
                <a:lnTo>
                  <a:pt x="643128" y="0"/>
                </a:lnTo>
                <a:close/>
              </a:path>
            </a:pathLst>
          </a:custGeom>
          <a:solidFill>
            <a:srgbClr val="000000"/>
          </a:solidFill>
        </p:spPr>
        <p:txBody>
          <a:bodyPr wrap="square" lIns="0" tIns="0" rIns="0" bIns="0" rtlCol="0"/>
          <a:lstStyle/>
          <a:p>
            <a:endParaRPr/>
          </a:p>
        </p:txBody>
      </p:sp>
      <p:sp>
        <p:nvSpPr>
          <p:cNvPr id="26" name="object 26"/>
          <p:cNvSpPr txBox="1"/>
          <p:nvPr/>
        </p:nvSpPr>
        <p:spPr>
          <a:xfrm>
            <a:off x="3900296" y="3826255"/>
            <a:ext cx="1962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a:t>
            </a:r>
            <a:endParaRPr sz="1800">
              <a:latin typeface="Cambria Math"/>
              <a:cs typeface="Cambria Math"/>
            </a:endParaRPr>
          </a:p>
        </p:txBody>
      </p:sp>
      <p:sp>
        <p:nvSpPr>
          <p:cNvPr id="27" name="object 27"/>
          <p:cNvSpPr/>
          <p:nvPr/>
        </p:nvSpPr>
        <p:spPr>
          <a:xfrm>
            <a:off x="4147311" y="3993388"/>
            <a:ext cx="652780" cy="15240"/>
          </a:xfrm>
          <a:custGeom>
            <a:avLst/>
            <a:gdLst/>
            <a:ahLst/>
            <a:cxnLst/>
            <a:rect l="l" t="t" r="r" b="b"/>
            <a:pathLst>
              <a:path w="652779" h="15239">
                <a:moveTo>
                  <a:pt x="652272" y="0"/>
                </a:moveTo>
                <a:lnTo>
                  <a:pt x="0" y="0"/>
                </a:lnTo>
                <a:lnTo>
                  <a:pt x="0" y="15239"/>
                </a:lnTo>
                <a:lnTo>
                  <a:pt x="652272" y="15239"/>
                </a:lnTo>
                <a:lnTo>
                  <a:pt x="652272" y="0"/>
                </a:lnTo>
                <a:close/>
              </a:path>
            </a:pathLst>
          </a:custGeom>
          <a:solidFill>
            <a:srgbClr val="000000"/>
          </a:solidFill>
        </p:spPr>
        <p:txBody>
          <a:bodyPr wrap="square" lIns="0" tIns="0" rIns="0" bIns="0" rtlCol="0"/>
          <a:lstStyle/>
          <a:p>
            <a:endParaRPr/>
          </a:p>
        </p:txBody>
      </p:sp>
      <p:sp>
        <p:nvSpPr>
          <p:cNvPr id="28" name="object 28"/>
          <p:cNvSpPr txBox="1"/>
          <p:nvPr/>
        </p:nvSpPr>
        <p:spPr>
          <a:xfrm>
            <a:off x="1223873" y="3978655"/>
            <a:ext cx="3752850" cy="565150"/>
          </a:xfrm>
          <a:prstGeom prst="rect">
            <a:avLst/>
          </a:prstGeom>
        </p:spPr>
        <p:txBody>
          <a:bodyPr vert="horz" wrap="square" lIns="0" tIns="12700" rIns="0" bIns="0" rtlCol="0">
            <a:spAutoFit/>
          </a:bodyPr>
          <a:lstStyle/>
          <a:p>
            <a:pPr marL="1983105">
              <a:lnSpc>
                <a:spcPts val="2125"/>
              </a:lnSpc>
              <a:spcBef>
                <a:spcPts val="100"/>
              </a:spcBef>
              <a:tabLst>
                <a:tab pos="2923540" algn="l"/>
              </a:tabLst>
            </a:pPr>
            <a:r>
              <a:rPr sz="1800" dirty="0">
                <a:latin typeface="Cambria Math"/>
                <a:cs typeface="Cambria Math"/>
              </a:rPr>
              <a:t>sin(𝜓)	sin(𝛾</a:t>
            </a:r>
            <a:r>
              <a:rPr sz="1800" spc="-25" dirty="0">
                <a:latin typeface="Cambria Math"/>
                <a:cs typeface="Cambria Math"/>
              </a:rPr>
              <a:t> </a:t>
            </a:r>
            <a:r>
              <a:rPr sz="1800" dirty="0">
                <a:latin typeface="Cambria Math"/>
                <a:cs typeface="Cambria Math"/>
              </a:rPr>
              <a:t>)</a:t>
            </a:r>
            <a:endParaRPr sz="1800">
              <a:latin typeface="Cambria Math"/>
              <a:cs typeface="Cambria Math"/>
            </a:endParaRPr>
          </a:p>
          <a:p>
            <a:pPr marL="12700">
              <a:lnSpc>
                <a:spcPts val="2125"/>
              </a:lnSpc>
            </a:pPr>
            <a:r>
              <a:rPr sz="1800" spc="-5" dirty="0">
                <a:latin typeface="Calibri"/>
                <a:cs typeface="Calibri"/>
              </a:rPr>
              <a:t>Combining</a:t>
            </a:r>
            <a:r>
              <a:rPr sz="1800" spc="10" dirty="0">
                <a:latin typeface="Calibri"/>
                <a:cs typeface="Calibri"/>
              </a:rPr>
              <a:t> </a:t>
            </a:r>
            <a:r>
              <a:rPr sz="1800" spc="-5" dirty="0">
                <a:latin typeface="Calibri"/>
                <a:cs typeface="Calibri"/>
              </a:rPr>
              <a:t>above</a:t>
            </a:r>
            <a:r>
              <a:rPr sz="1800" spc="-15" dirty="0">
                <a:latin typeface="Calibri"/>
                <a:cs typeface="Calibri"/>
              </a:rPr>
              <a:t> </a:t>
            </a:r>
            <a:r>
              <a:rPr sz="1800" spc="-5" dirty="0">
                <a:latin typeface="Calibri"/>
                <a:cs typeface="Calibri"/>
              </a:rPr>
              <a:t>three</a:t>
            </a:r>
            <a:r>
              <a:rPr sz="1800" spc="-10" dirty="0">
                <a:latin typeface="Calibri"/>
                <a:cs typeface="Calibri"/>
              </a:rPr>
              <a:t> </a:t>
            </a:r>
            <a:r>
              <a:rPr sz="1800" spc="-5" dirty="0">
                <a:latin typeface="Calibri"/>
                <a:cs typeface="Calibri"/>
              </a:rPr>
              <a:t>equations</a:t>
            </a:r>
            <a:r>
              <a:rPr sz="1800" spc="15" dirty="0">
                <a:latin typeface="Calibri"/>
                <a:cs typeface="Calibri"/>
              </a:rPr>
              <a:t> </a:t>
            </a:r>
            <a:r>
              <a:rPr sz="1800" spc="-10" dirty="0">
                <a:latin typeface="Calibri"/>
                <a:cs typeface="Calibri"/>
              </a:rPr>
              <a:t>yeilds</a:t>
            </a:r>
            <a:endParaRPr sz="1800">
              <a:latin typeface="Calibri"/>
              <a:cs typeface="Calibri"/>
            </a:endParaRPr>
          </a:p>
        </p:txBody>
      </p:sp>
      <p:sp>
        <p:nvSpPr>
          <p:cNvPr id="29" name="object 29"/>
          <p:cNvSpPr txBox="1"/>
          <p:nvPr/>
        </p:nvSpPr>
        <p:spPr>
          <a:xfrm>
            <a:off x="4391025" y="3651961"/>
            <a:ext cx="15811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mbria Math"/>
                <a:cs typeface="Cambria Math"/>
              </a:rPr>
              <a:t>𝑑</a:t>
            </a:r>
            <a:endParaRPr sz="1800">
              <a:latin typeface="Cambria Math"/>
              <a:cs typeface="Cambria Math"/>
            </a:endParaRPr>
          </a:p>
        </p:txBody>
      </p:sp>
      <p:sp>
        <p:nvSpPr>
          <p:cNvPr id="30" name="object 30"/>
          <p:cNvSpPr/>
          <p:nvPr/>
        </p:nvSpPr>
        <p:spPr>
          <a:xfrm>
            <a:off x="1983232" y="4755515"/>
            <a:ext cx="678180" cy="15240"/>
          </a:xfrm>
          <a:custGeom>
            <a:avLst/>
            <a:gdLst/>
            <a:ahLst/>
            <a:cxnLst/>
            <a:rect l="l" t="t" r="r" b="b"/>
            <a:pathLst>
              <a:path w="678180" h="15239">
                <a:moveTo>
                  <a:pt x="678180" y="0"/>
                </a:moveTo>
                <a:lnTo>
                  <a:pt x="0" y="0"/>
                </a:lnTo>
                <a:lnTo>
                  <a:pt x="0" y="15239"/>
                </a:lnTo>
                <a:lnTo>
                  <a:pt x="678180" y="15239"/>
                </a:lnTo>
                <a:lnTo>
                  <a:pt x="678180" y="0"/>
                </a:lnTo>
                <a:close/>
              </a:path>
            </a:pathLst>
          </a:custGeom>
          <a:solidFill>
            <a:srgbClr val="000000"/>
          </a:solidFill>
        </p:spPr>
        <p:txBody>
          <a:bodyPr wrap="square" lIns="0" tIns="0" rIns="0" bIns="0" rtlCol="0"/>
          <a:lstStyle/>
          <a:p>
            <a:endParaRPr/>
          </a:p>
        </p:txBody>
      </p:sp>
      <p:sp>
        <p:nvSpPr>
          <p:cNvPr id="31" name="object 31"/>
          <p:cNvSpPr txBox="1"/>
          <p:nvPr/>
        </p:nvSpPr>
        <p:spPr>
          <a:xfrm>
            <a:off x="2254376" y="4763515"/>
            <a:ext cx="132715" cy="226695"/>
          </a:xfrm>
          <a:prstGeom prst="rect">
            <a:avLst/>
          </a:prstGeom>
        </p:spPr>
        <p:txBody>
          <a:bodyPr vert="horz" wrap="square" lIns="0" tIns="15240" rIns="0" bIns="0" rtlCol="0">
            <a:spAutoFit/>
          </a:bodyPr>
          <a:lstStyle/>
          <a:p>
            <a:pPr marL="12700">
              <a:lnSpc>
                <a:spcPct val="100000"/>
              </a:lnSpc>
              <a:spcBef>
                <a:spcPts val="120"/>
              </a:spcBef>
            </a:pPr>
            <a:r>
              <a:rPr sz="1300" spc="155" dirty="0">
                <a:latin typeface="Cambria Math"/>
                <a:cs typeface="Cambria Math"/>
              </a:rPr>
              <a:t>𝑑</a:t>
            </a:r>
            <a:endParaRPr sz="1300">
              <a:latin typeface="Cambria Math"/>
              <a:cs typeface="Cambria Math"/>
            </a:endParaRPr>
          </a:p>
        </p:txBody>
      </p:sp>
      <p:sp>
        <p:nvSpPr>
          <p:cNvPr id="32" name="object 32"/>
          <p:cNvSpPr txBox="1"/>
          <p:nvPr/>
        </p:nvSpPr>
        <p:spPr>
          <a:xfrm>
            <a:off x="1223873" y="4588255"/>
            <a:ext cx="1684020" cy="299720"/>
          </a:xfrm>
          <a:prstGeom prst="rect">
            <a:avLst/>
          </a:prstGeom>
        </p:spPr>
        <p:txBody>
          <a:bodyPr vert="horz" wrap="square" lIns="0" tIns="12700" rIns="0" bIns="0" rtlCol="0">
            <a:spAutoFit/>
          </a:bodyPr>
          <a:lstStyle/>
          <a:p>
            <a:pPr marL="12700">
              <a:lnSpc>
                <a:spcPct val="100000"/>
              </a:lnSpc>
              <a:spcBef>
                <a:spcPts val="100"/>
              </a:spcBef>
              <a:tabLst>
                <a:tab pos="1499870" algn="l"/>
              </a:tabLst>
            </a:pPr>
            <a:r>
              <a:rPr sz="1800" spc="-5" dirty="0">
                <a:latin typeface="Calibri"/>
                <a:cs typeface="Calibri"/>
              </a:rPr>
              <a:t>Cos(E</a:t>
            </a:r>
            <a:r>
              <a:rPr sz="1800" spc="-10" dirty="0">
                <a:latin typeface="Calibri"/>
                <a:cs typeface="Calibri"/>
              </a:rPr>
              <a:t>l</a:t>
            </a:r>
            <a:r>
              <a:rPr sz="1800" spc="-5" dirty="0">
                <a:latin typeface="Calibri"/>
                <a:cs typeface="Calibri"/>
              </a:rPr>
              <a:t>)</a:t>
            </a:r>
            <a:r>
              <a:rPr sz="1800" dirty="0">
                <a:latin typeface="Calibri"/>
                <a:cs typeface="Calibri"/>
              </a:rPr>
              <a:t>=	</a:t>
            </a:r>
            <a:r>
              <a:rPr sz="1800" dirty="0">
                <a:latin typeface="Cambria Math"/>
                <a:cs typeface="Cambria Math"/>
              </a:rPr>
              <a:t>=</a:t>
            </a:r>
            <a:endParaRPr sz="1800">
              <a:latin typeface="Cambria Math"/>
              <a:cs typeface="Cambria Math"/>
            </a:endParaRPr>
          </a:p>
        </p:txBody>
      </p:sp>
      <p:sp>
        <p:nvSpPr>
          <p:cNvPr id="33" name="object 33"/>
          <p:cNvSpPr txBox="1"/>
          <p:nvPr/>
        </p:nvSpPr>
        <p:spPr>
          <a:xfrm>
            <a:off x="1932558" y="4515103"/>
            <a:ext cx="2376170" cy="226695"/>
          </a:xfrm>
          <a:prstGeom prst="rect">
            <a:avLst/>
          </a:prstGeom>
        </p:spPr>
        <p:txBody>
          <a:bodyPr vert="horz" wrap="square" lIns="0" tIns="15240" rIns="0" bIns="0" rtlCol="0">
            <a:spAutoFit/>
          </a:bodyPr>
          <a:lstStyle/>
          <a:p>
            <a:pPr marL="50800">
              <a:lnSpc>
                <a:spcPct val="100000"/>
              </a:lnSpc>
              <a:spcBef>
                <a:spcPts val="120"/>
              </a:spcBef>
              <a:tabLst>
                <a:tab pos="1806575" algn="l"/>
              </a:tabLst>
            </a:pPr>
            <a:r>
              <a:rPr sz="1300" spc="60" dirty="0">
                <a:latin typeface="Cambria Math"/>
                <a:cs typeface="Cambria Math"/>
              </a:rPr>
              <a:t>𝑟</a:t>
            </a:r>
            <a:r>
              <a:rPr sz="1575" spc="89" baseline="-13227" dirty="0">
                <a:latin typeface="Cambria Math"/>
                <a:cs typeface="Cambria Math"/>
              </a:rPr>
              <a:t>𝑠</a:t>
            </a:r>
            <a:r>
              <a:rPr sz="1300" spc="60" dirty="0">
                <a:latin typeface="Cambria Math"/>
                <a:cs typeface="Cambria Math"/>
              </a:rPr>
              <a:t>sin(𝛾</a:t>
            </a:r>
            <a:r>
              <a:rPr sz="1300" spc="105" dirty="0">
                <a:latin typeface="Cambria Math"/>
                <a:cs typeface="Cambria Math"/>
              </a:rPr>
              <a:t> </a:t>
            </a:r>
            <a:r>
              <a:rPr sz="1300" spc="5" dirty="0">
                <a:latin typeface="Cambria Math"/>
                <a:cs typeface="Cambria Math"/>
              </a:rPr>
              <a:t>)	</a:t>
            </a:r>
            <a:r>
              <a:rPr sz="1300" spc="70" dirty="0">
                <a:latin typeface="Cambria Math"/>
                <a:cs typeface="Cambria Math"/>
              </a:rPr>
              <a:t>sin(𝛾</a:t>
            </a:r>
            <a:r>
              <a:rPr sz="1300" spc="60" dirty="0">
                <a:latin typeface="Cambria Math"/>
                <a:cs typeface="Cambria Math"/>
              </a:rPr>
              <a:t> </a:t>
            </a:r>
            <a:r>
              <a:rPr sz="1300" spc="5" dirty="0">
                <a:latin typeface="Cambria Math"/>
                <a:cs typeface="Cambria Math"/>
              </a:rPr>
              <a:t>)</a:t>
            </a:r>
            <a:endParaRPr sz="1300">
              <a:latin typeface="Cambria Math"/>
              <a:cs typeface="Cambria Math"/>
            </a:endParaRPr>
          </a:p>
        </p:txBody>
      </p:sp>
      <p:sp>
        <p:nvSpPr>
          <p:cNvPr id="34" name="object 34"/>
          <p:cNvSpPr/>
          <p:nvPr/>
        </p:nvSpPr>
        <p:spPr>
          <a:xfrm>
            <a:off x="2958592" y="4755515"/>
            <a:ext cx="2092960" cy="15240"/>
          </a:xfrm>
          <a:custGeom>
            <a:avLst/>
            <a:gdLst/>
            <a:ahLst/>
            <a:cxnLst/>
            <a:rect l="l" t="t" r="r" b="b"/>
            <a:pathLst>
              <a:path w="2092960" h="15239">
                <a:moveTo>
                  <a:pt x="2092452" y="0"/>
                </a:moveTo>
                <a:lnTo>
                  <a:pt x="0" y="0"/>
                </a:lnTo>
                <a:lnTo>
                  <a:pt x="0" y="15240"/>
                </a:lnTo>
                <a:lnTo>
                  <a:pt x="2092452" y="15240"/>
                </a:lnTo>
                <a:lnTo>
                  <a:pt x="2092452" y="0"/>
                </a:lnTo>
                <a:close/>
              </a:path>
            </a:pathLst>
          </a:custGeom>
          <a:solidFill>
            <a:srgbClr val="000000"/>
          </a:solidFill>
        </p:spPr>
        <p:txBody>
          <a:bodyPr wrap="square" lIns="0" tIns="0" rIns="0" bIns="0" rtlCol="0"/>
          <a:lstStyle/>
          <a:p>
            <a:endParaRPr/>
          </a:p>
        </p:txBody>
      </p:sp>
      <p:sp>
        <p:nvSpPr>
          <p:cNvPr id="35" name="object 35"/>
          <p:cNvSpPr/>
          <p:nvPr/>
        </p:nvSpPr>
        <p:spPr>
          <a:xfrm>
            <a:off x="2977261" y="4865370"/>
            <a:ext cx="41275" cy="334010"/>
          </a:xfrm>
          <a:custGeom>
            <a:avLst/>
            <a:gdLst/>
            <a:ahLst/>
            <a:cxnLst/>
            <a:rect l="l" t="t" r="r" b="b"/>
            <a:pathLst>
              <a:path w="41275" h="334010">
                <a:moveTo>
                  <a:pt x="41148" y="0"/>
                </a:moveTo>
                <a:lnTo>
                  <a:pt x="0" y="0"/>
                </a:lnTo>
                <a:lnTo>
                  <a:pt x="0" y="7620"/>
                </a:lnTo>
                <a:lnTo>
                  <a:pt x="0" y="326390"/>
                </a:lnTo>
                <a:lnTo>
                  <a:pt x="0" y="334010"/>
                </a:lnTo>
                <a:lnTo>
                  <a:pt x="41148" y="334010"/>
                </a:lnTo>
                <a:lnTo>
                  <a:pt x="41148" y="326390"/>
                </a:lnTo>
                <a:lnTo>
                  <a:pt x="16002" y="326390"/>
                </a:lnTo>
                <a:lnTo>
                  <a:pt x="16002" y="7620"/>
                </a:lnTo>
                <a:lnTo>
                  <a:pt x="41148" y="7620"/>
                </a:lnTo>
                <a:lnTo>
                  <a:pt x="41148" y="0"/>
                </a:lnTo>
                <a:close/>
              </a:path>
            </a:pathLst>
          </a:custGeom>
          <a:solidFill>
            <a:srgbClr val="000000"/>
          </a:solidFill>
        </p:spPr>
        <p:txBody>
          <a:bodyPr wrap="square" lIns="0" tIns="0" rIns="0" bIns="0" rtlCol="0"/>
          <a:lstStyle/>
          <a:p>
            <a:endParaRPr/>
          </a:p>
        </p:txBody>
      </p:sp>
      <p:sp>
        <p:nvSpPr>
          <p:cNvPr id="36" name="object 36"/>
          <p:cNvSpPr/>
          <p:nvPr/>
        </p:nvSpPr>
        <p:spPr>
          <a:xfrm>
            <a:off x="3256407" y="4893817"/>
            <a:ext cx="297180" cy="276860"/>
          </a:xfrm>
          <a:custGeom>
            <a:avLst/>
            <a:gdLst/>
            <a:ahLst/>
            <a:cxnLst/>
            <a:rect l="l" t="t" r="r" b="b"/>
            <a:pathLst>
              <a:path w="297179" h="276860">
                <a:moveTo>
                  <a:pt x="62357" y="6604"/>
                </a:moveTo>
                <a:lnTo>
                  <a:pt x="24917" y="33934"/>
                </a:lnTo>
                <a:lnTo>
                  <a:pt x="9105" y="70446"/>
                </a:lnTo>
                <a:lnTo>
                  <a:pt x="1016" y="114020"/>
                </a:lnTo>
                <a:lnTo>
                  <a:pt x="0" y="138303"/>
                </a:lnTo>
                <a:lnTo>
                  <a:pt x="1016" y="162255"/>
                </a:lnTo>
                <a:lnTo>
                  <a:pt x="9105" y="205803"/>
                </a:lnTo>
                <a:lnTo>
                  <a:pt x="24917" y="242570"/>
                </a:lnTo>
                <a:lnTo>
                  <a:pt x="59690" y="276479"/>
                </a:lnTo>
                <a:lnTo>
                  <a:pt x="62357" y="270002"/>
                </a:lnTo>
                <a:lnTo>
                  <a:pt x="51968" y="261594"/>
                </a:lnTo>
                <a:lnTo>
                  <a:pt x="42773" y="250647"/>
                </a:lnTo>
                <a:lnTo>
                  <a:pt x="22631" y="202819"/>
                </a:lnTo>
                <a:lnTo>
                  <a:pt x="16395" y="161480"/>
                </a:lnTo>
                <a:lnTo>
                  <a:pt x="15621" y="138176"/>
                </a:lnTo>
                <a:lnTo>
                  <a:pt x="16395" y="114833"/>
                </a:lnTo>
                <a:lnTo>
                  <a:pt x="22631" y="73253"/>
                </a:lnTo>
                <a:lnTo>
                  <a:pt x="42913" y="25869"/>
                </a:lnTo>
                <a:lnTo>
                  <a:pt x="52070" y="14998"/>
                </a:lnTo>
                <a:lnTo>
                  <a:pt x="62357" y="6604"/>
                </a:lnTo>
                <a:close/>
              </a:path>
              <a:path w="297179" h="276860">
                <a:moveTo>
                  <a:pt x="229476" y="132969"/>
                </a:moveTo>
                <a:lnTo>
                  <a:pt x="66421" y="132969"/>
                </a:lnTo>
                <a:lnTo>
                  <a:pt x="66421" y="143637"/>
                </a:lnTo>
                <a:lnTo>
                  <a:pt x="229476" y="143637"/>
                </a:lnTo>
                <a:lnTo>
                  <a:pt x="229476" y="132969"/>
                </a:lnTo>
                <a:close/>
              </a:path>
              <a:path w="297179" h="276860">
                <a:moveTo>
                  <a:pt x="297180" y="138176"/>
                </a:moveTo>
                <a:lnTo>
                  <a:pt x="293154" y="91427"/>
                </a:lnTo>
                <a:lnTo>
                  <a:pt x="281051" y="51054"/>
                </a:lnTo>
                <a:lnTo>
                  <a:pt x="250482" y="8407"/>
                </a:lnTo>
                <a:lnTo>
                  <a:pt x="237490" y="0"/>
                </a:lnTo>
                <a:lnTo>
                  <a:pt x="234823" y="6604"/>
                </a:lnTo>
                <a:lnTo>
                  <a:pt x="245110" y="14998"/>
                </a:lnTo>
                <a:lnTo>
                  <a:pt x="254254" y="25869"/>
                </a:lnTo>
                <a:lnTo>
                  <a:pt x="274535" y="73253"/>
                </a:lnTo>
                <a:lnTo>
                  <a:pt x="280771" y="114833"/>
                </a:lnTo>
                <a:lnTo>
                  <a:pt x="281559" y="138303"/>
                </a:lnTo>
                <a:lnTo>
                  <a:pt x="280784" y="161480"/>
                </a:lnTo>
                <a:lnTo>
                  <a:pt x="274637" y="202819"/>
                </a:lnTo>
                <a:lnTo>
                  <a:pt x="254355" y="250647"/>
                </a:lnTo>
                <a:lnTo>
                  <a:pt x="234823" y="270002"/>
                </a:lnTo>
                <a:lnTo>
                  <a:pt x="237490" y="276479"/>
                </a:lnTo>
                <a:lnTo>
                  <a:pt x="272249" y="242570"/>
                </a:lnTo>
                <a:lnTo>
                  <a:pt x="288124" y="205803"/>
                </a:lnTo>
                <a:lnTo>
                  <a:pt x="296176" y="162255"/>
                </a:lnTo>
                <a:lnTo>
                  <a:pt x="297180" y="138176"/>
                </a:lnTo>
                <a:close/>
              </a:path>
            </a:pathLst>
          </a:custGeom>
          <a:solidFill>
            <a:srgbClr val="000000"/>
          </a:solidFill>
        </p:spPr>
        <p:txBody>
          <a:bodyPr wrap="square" lIns="0" tIns="0" rIns="0" bIns="0" rtlCol="0"/>
          <a:lstStyle/>
          <a:p>
            <a:endParaRPr/>
          </a:p>
        </p:txBody>
      </p:sp>
      <p:grpSp>
        <p:nvGrpSpPr>
          <p:cNvPr id="37" name="object 37"/>
          <p:cNvGrpSpPr/>
          <p:nvPr/>
        </p:nvGrpSpPr>
        <p:grpSpPr>
          <a:xfrm>
            <a:off x="4515611" y="4865370"/>
            <a:ext cx="274320" cy="334010"/>
            <a:chOff x="4515611" y="4865370"/>
            <a:chExt cx="274320" cy="334010"/>
          </a:xfrm>
        </p:grpSpPr>
        <p:sp>
          <p:nvSpPr>
            <p:cNvPr id="38" name="object 38"/>
            <p:cNvSpPr/>
            <p:nvPr/>
          </p:nvSpPr>
          <p:spPr>
            <a:xfrm>
              <a:off x="4748403" y="4865369"/>
              <a:ext cx="41275" cy="334010"/>
            </a:xfrm>
            <a:custGeom>
              <a:avLst/>
              <a:gdLst/>
              <a:ahLst/>
              <a:cxnLst/>
              <a:rect l="l" t="t" r="r" b="b"/>
              <a:pathLst>
                <a:path w="41275" h="334010">
                  <a:moveTo>
                    <a:pt x="41148" y="0"/>
                  </a:moveTo>
                  <a:lnTo>
                    <a:pt x="0" y="0"/>
                  </a:lnTo>
                  <a:lnTo>
                    <a:pt x="0" y="7620"/>
                  </a:lnTo>
                  <a:lnTo>
                    <a:pt x="25146" y="7620"/>
                  </a:lnTo>
                  <a:lnTo>
                    <a:pt x="25146" y="326390"/>
                  </a:lnTo>
                  <a:lnTo>
                    <a:pt x="0" y="326390"/>
                  </a:lnTo>
                  <a:lnTo>
                    <a:pt x="0" y="334010"/>
                  </a:lnTo>
                  <a:lnTo>
                    <a:pt x="41148" y="334010"/>
                  </a:lnTo>
                  <a:lnTo>
                    <a:pt x="41148" y="326390"/>
                  </a:lnTo>
                  <a:lnTo>
                    <a:pt x="41148" y="7620"/>
                  </a:lnTo>
                  <a:lnTo>
                    <a:pt x="41148" y="0"/>
                  </a:lnTo>
                  <a:close/>
                </a:path>
              </a:pathLst>
            </a:custGeom>
            <a:solidFill>
              <a:srgbClr val="000000"/>
            </a:solidFill>
          </p:spPr>
          <p:txBody>
            <a:bodyPr wrap="square" lIns="0" tIns="0" rIns="0" bIns="0" rtlCol="0"/>
            <a:lstStyle/>
            <a:p>
              <a:endParaRPr/>
            </a:p>
          </p:txBody>
        </p:sp>
        <p:pic>
          <p:nvPicPr>
            <p:cNvPr id="39" name="object 39"/>
            <p:cNvPicPr/>
            <p:nvPr/>
          </p:nvPicPr>
          <p:blipFill>
            <a:blip r:embed="rId3" cstate="print"/>
            <a:stretch>
              <a:fillRect/>
            </a:stretch>
          </p:blipFill>
          <p:spPr>
            <a:xfrm>
              <a:off x="4515611" y="4954143"/>
              <a:ext cx="213740" cy="155320"/>
            </a:xfrm>
            <a:prstGeom prst="rect">
              <a:avLst/>
            </a:prstGeom>
          </p:spPr>
        </p:pic>
      </p:grpSp>
      <p:sp>
        <p:nvSpPr>
          <p:cNvPr id="40" name="object 40"/>
          <p:cNvSpPr txBox="1"/>
          <p:nvPr/>
        </p:nvSpPr>
        <p:spPr>
          <a:xfrm>
            <a:off x="3555872" y="4781804"/>
            <a:ext cx="107314" cy="190500"/>
          </a:xfrm>
          <a:prstGeom prst="rect">
            <a:avLst/>
          </a:prstGeom>
        </p:spPr>
        <p:txBody>
          <a:bodyPr vert="horz" wrap="square" lIns="0" tIns="16510" rIns="0" bIns="0" rtlCol="0">
            <a:spAutoFit/>
          </a:bodyPr>
          <a:lstStyle/>
          <a:p>
            <a:pPr marL="12700">
              <a:lnSpc>
                <a:spcPct val="100000"/>
              </a:lnSpc>
              <a:spcBef>
                <a:spcPts val="130"/>
              </a:spcBef>
            </a:pPr>
            <a:r>
              <a:rPr sz="1050" spc="60" dirty="0">
                <a:latin typeface="Cambria Math"/>
                <a:cs typeface="Cambria Math"/>
              </a:rPr>
              <a:t>2</a:t>
            </a:r>
            <a:endParaRPr sz="1050">
              <a:latin typeface="Cambria Math"/>
              <a:cs typeface="Cambria Math"/>
            </a:endParaRPr>
          </a:p>
        </p:txBody>
      </p:sp>
      <p:sp>
        <p:nvSpPr>
          <p:cNvPr id="41" name="object 41"/>
          <p:cNvSpPr/>
          <p:nvPr/>
        </p:nvSpPr>
        <p:spPr>
          <a:xfrm>
            <a:off x="3887343" y="4893817"/>
            <a:ext cx="299085" cy="276860"/>
          </a:xfrm>
          <a:custGeom>
            <a:avLst/>
            <a:gdLst/>
            <a:ahLst/>
            <a:cxnLst/>
            <a:rect l="l" t="t" r="r" b="b"/>
            <a:pathLst>
              <a:path w="299085" h="276860">
                <a:moveTo>
                  <a:pt x="62357" y="6604"/>
                </a:moveTo>
                <a:lnTo>
                  <a:pt x="24917" y="33934"/>
                </a:lnTo>
                <a:lnTo>
                  <a:pt x="9105" y="70446"/>
                </a:lnTo>
                <a:lnTo>
                  <a:pt x="1016" y="114020"/>
                </a:lnTo>
                <a:lnTo>
                  <a:pt x="0" y="138303"/>
                </a:lnTo>
                <a:lnTo>
                  <a:pt x="1016" y="162255"/>
                </a:lnTo>
                <a:lnTo>
                  <a:pt x="9105" y="205803"/>
                </a:lnTo>
                <a:lnTo>
                  <a:pt x="24917" y="242570"/>
                </a:lnTo>
                <a:lnTo>
                  <a:pt x="59690" y="276479"/>
                </a:lnTo>
                <a:lnTo>
                  <a:pt x="62357" y="270002"/>
                </a:lnTo>
                <a:lnTo>
                  <a:pt x="51968" y="261594"/>
                </a:lnTo>
                <a:lnTo>
                  <a:pt x="42773" y="250647"/>
                </a:lnTo>
                <a:lnTo>
                  <a:pt x="22631" y="202819"/>
                </a:lnTo>
                <a:lnTo>
                  <a:pt x="16395" y="161480"/>
                </a:lnTo>
                <a:lnTo>
                  <a:pt x="15621" y="138176"/>
                </a:lnTo>
                <a:lnTo>
                  <a:pt x="16395" y="114833"/>
                </a:lnTo>
                <a:lnTo>
                  <a:pt x="22631" y="73253"/>
                </a:lnTo>
                <a:lnTo>
                  <a:pt x="42913" y="25869"/>
                </a:lnTo>
                <a:lnTo>
                  <a:pt x="52070" y="14998"/>
                </a:lnTo>
                <a:lnTo>
                  <a:pt x="62357" y="6604"/>
                </a:lnTo>
                <a:close/>
              </a:path>
              <a:path w="299085" h="276860">
                <a:moveTo>
                  <a:pt x="231013" y="132969"/>
                </a:moveTo>
                <a:lnTo>
                  <a:pt x="67945" y="132969"/>
                </a:lnTo>
                <a:lnTo>
                  <a:pt x="67945" y="143637"/>
                </a:lnTo>
                <a:lnTo>
                  <a:pt x="231013" y="143637"/>
                </a:lnTo>
                <a:lnTo>
                  <a:pt x="231013" y="132969"/>
                </a:lnTo>
                <a:close/>
              </a:path>
              <a:path w="299085" h="276860">
                <a:moveTo>
                  <a:pt x="298704" y="138176"/>
                </a:moveTo>
                <a:lnTo>
                  <a:pt x="294678" y="91427"/>
                </a:lnTo>
                <a:lnTo>
                  <a:pt x="282575" y="51054"/>
                </a:lnTo>
                <a:lnTo>
                  <a:pt x="252006" y="8407"/>
                </a:lnTo>
                <a:lnTo>
                  <a:pt x="239014" y="0"/>
                </a:lnTo>
                <a:lnTo>
                  <a:pt x="236347" y="6604"/>
                </a:lnTo>
                <a:lnTo>
                  <a:pt x="246634" y="14998"/>
                </a:lnTo>
                <a:lnTo>
                  <a:pt x="255778" y="25869"/>
                </a:lnTo>
                <a:lnTo>
                  <a:pt x="276059" y="73253"/>
                </a:lnTo>
                <a:lnTo>
                  <a:pt x="282295" y="114833"/>
                </a:lnTo>
                <a:lnTo>
                  <a:pt x="283083" y="138303"/>
                </a:lnTo>
                <a:lnTo>
                  <a:pt x="282308" y="161480"/>
                </a:lnTo>
                <a:lnTo>
                  <a:pt x="276161" y="202819"/>
                </a:lnTo>
                <a:lnTo>
                  <a:pt x="255879" y="250647"/>
                </a:lnTo>
                <a:lnTo>
                  <a:pt x="236347" y="270002"/>
                </a:lnTo>
                <a:lnTo>
                  <a:pt x="239014" y="276479"/>
                </a:lnTo>
                <a:lnTo>
                  <a:pt x="273773" y="242570"/>
                </a:lnTo>
                <a:lnTo>
                  <a:pt x="289648" y="205803"/>
                </a:lnTo>
                <a:lnTo>
                  <a:pt x="297700" y="162255"/>
                </a:lnTo>
                <a:lnTo>
                  <a:pt x="298704" y="138176"/>
                </a:lnTo>
                <a:close/>
              </a:path>
            </a:pathLst>
          </a:custGeom>
          <a:solidFill>
            <a:srgbClr val="000000"/>
          </a:solidFill>
        </p:spPr>
        <p:txBody>
          <a:bodyPr wrap="square" lIns="0" tIns="0" rIns="0" bIns="0" rtlCol="0"/>
          <a:lstStyle/>
          <a:p>
            <a:endParaRPr/>
          </a:p>
        </p:txBody>
      </p:sp>
      <p:sp>
        <p:nvSpPr>
          <p:cNvPr id="42" name="object 42"/>
          <p:cNvSpPr txBox="1"/>
          <p:nvPr/>
        </p:nvSpPr>
        <p:spPr>
          <a:xfrm>
            <a:off x="3276980" y="5014976"/>
            <a:ext cx="880110" cy="190500"/>
          </a:xfrm>
          <a:prstGeom prst="rect">
            <a:avLst/>
          </a:prstGeom>
        </p:spPr>
        <p:txBody>
          <a:bodyPr vert="horz" wrap="square" lIns="0" tIns="16510" rIns="0" bIns="0" rtlCol="0">
            <a:spAutoFit/>
          </a:bodyPr>
          <a:lstStyle/>
          <a:p>
            <a:pPr marL="50800">
              <a:lnSpc>
                <a:spcPct val="100000"/>
              </a:lnSpc>
              <a:spcBef>
                <a:spcPts val="130"/>
              </a:spcBef>
              <a:tabLst>
                <a:tab pos="682625" algn="l"/>
              </a:tabLst>
            </a:pPr>
            <a:r>
              <a:rPr sz="1050" spc="75" dirty="0">
                <a:latin typeface="Cambria Math"/>
                <a:cs typeface="Cambria Math"/>
              </a:rPr>
              <a:t>𝑟</a:t>
            </a:r>
            <a:r>
              <a:rPr sz="1575" spc="112" baseline="-10582" dirty="0">
                <a:latin typeface="Cambria Math"/>
                <a:cs typeface="Cambria Math"/>
              </a:rPr>
              <a:t>𝑠	</a:t>
            </a:r>
            <a:r>
              <a:rPr sz="1050" spc="75" dirty="0">
                <a:latin typeface="Cambria Math"/>
                <a:cs typeface="Cambria Math"/>
              </a:rPr>
              <a:t>𝑟</a:t>
            </a:r>
            <a:r>
              <a:rPr sz="1575" spc="112" baseline="-10582" dirty="0">
                <a:latin typeface="Cambria Math"/>
                <a:cs typeface="Cambria Math"/>
              </a:rPr>
              <a:t>𝑠</a:t>
            </a:r>
            <a:endParaRPr sz="1575" baseline="-10582">
              <a:latin typeface="Cambria Math"/>
              <a:cs typeface="Cambria Math"/>
            </a:endParaRPr>
          </a:p>
        </p:txBody>
      </p:sp>
      <p:sp>
        <p:nvSpPr>
          <p:cNvPr id="51" name="object 51"/>
          <p:cNvSpPr txBox="1"/>
          <p:nvPr/>
        </p:nvSpPr>
        <p:spPr>
          <a:xfrm>
            <a:off x="3247770" y="6556120"/>
            <a:ext cx="25400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libri"/>
                <a:cs typeface="Calibri"/>
              </a:rPr>
              <a:t>E</a:t>
            </a:r>
            <a:r>
              <a:rPr sz="1200" spc="-10" dirty="0">
                <a:solidFill>
                  <a:srgbClr val="888888"/>
                </a:solidFill>
                <a:latin typeface="Calibri"/>
                <a:cs typeface="Calibri"/>
              </a:rPr>
              <a:t>C</a:t>
            </a:r>
            <a:r>
              <a:rPr sz="1200" dirty="0">
                <a:solidFill>
                  <a:srgbClr val="888888"/>
                </a:solidFill>
                <a:latin typeface="Calibri"/>
                <a:cs typeface="Calibri"/>
              </a:rPr>
              <a:t>E</a:t>
            </a:r>
            <a:endParaRPr sz="1200">
              <a:latin typeface="Calibri"/>
              <a:cs typeface="Calibri"/>
            </a:endParaRPr>
          </a:p>
        </p:txBody>
      </p:sp>
      <p:sp>
        <p:nvSpPr>
          <p:cNvPr id="43" name="object 43"/>
          <p:cNvSpPr txBox="1"/>
          <p:nvPr/>
        </p:nvSpPr>
        <p:spPr>
          <a:xfrm>
            <a:off x="2984880" y="4900676"/>
            <a:ext cx="1724025" cy="226695"/>
          </a:xfrm>
          <a:prstGeom prst="rect">
            <a:avLst/>
          </a:prstGeom>
        </p:spPr>
        <p:txBody>
          <a:bodyPr vert="horz" wrap="square" lIns="0" tIns="15240" rIns="0" bIns="0" rtlCol="0">
            <a:spAutoFit/>
          </a:bodyPr>
          <a:lstStyle/>
          <a:p>
            <a:pPr marL="38100">
              <a:lnSpc>
                <a:spcPct val="100000"/>
              </a:lnSpc>
              <a:spcBef>
                <a:spcPts val="120"/>
              </a:spcBef>
              <a:tabLst>
                <a:tab pos="671830" algn="l"/>
              </a:tabLst>
            </a:pPr>
            <a:r>
              <a:rPr sz="1300" spc="15" dirty="0">
                <a:latin typeface="Cambria Math"/>
                <a:cs typeface="Cambria Math"/>
              </a:rPr>
              <a:t>1+ </a:t>
            </a:r>
            <a:r>
              <a:rPr sz="1300" spc="45" dirty="0">
                <a:latin typeface="Cambria Math"/>
                <a:cs typeface="Cambria Math"/>
              </a:rPr>
              <a:t> </a:t>
            </a:r>
            <a:r>
              <a:rPr sz="1575" spc="150" baseline="39682" dirty="0">
                <a:latin typeface="Cambria Math"/>
                <a:cs typeface="Cambria Math"/>
              </a:rPr>
              <a:t>𝑟</a:t>
            </a:r>
            <a:r>
              <a:rPr sz="1575" spc="150" baseline="29100" dirty="0">
                <a:latin typeface="Cambria Math"/>
                <a:cs typeface="Cambria Math"/>
              </a:rPr>
              <a:t>𝑒	</a:t>
            </a:r>
            <a:r>
              <a:rPr sz="1300" spc="5" dirty="0">
                <a:latin typeface="Cambria Math"/>
                <a:cs typeface="Cambria Math"/>
              </a:rPr>
              <a:t>−2 </a:t>
            </a:r>
            <a:r>
              <a:rPr sz="1300" spc="40" dirty="0">
                <a:latin typeface="Cambria Math"/>
                <a:cs typeface="Cambria Math"/>
              </a:rPr>
              <a:t> </a:t>
            </a:r>
            <a:r>
              <a:rPr sz="1575" spc="150" baseline="39682" dirty="0">
                <a:latin typeface="Cambria Math"/>
                <a:cs typeface="Cambria Math"/>
              </a:rPr>
              <a:t>𝑟</a:t>
            </a:r>
            <a:r>
              <a:rPr sz="1575" spc="150" baseline="29100" dirty="0">
                <a:latin typeface="Cambria Math"/>
                <a:cs typeface="Cambria Math"/>
              </a:rPr>
              <a:t>𝑒 </a:t>
            </a:r>
            <a:r>
              <a:rPr sz="1575" spc="577" baseline="29100" dirty="0">
                <a:latin typeface="Cambria Math"/>
                <a:cs typeface="Cambria Math"/>
              </a:rPr>
              <a:t> </a:t>
            </a:r>
            <a:r>
              <a:rPr sz="1300" spc="90" dirty="0">
                <a:latin typeface="Cambria Math"/>
                <a:cs typeface="Cambria Math"/>
              </a:rPr>
              <a:t>cos</a:t>
            </a:r>
            <a:r>
              <a:rPr sz="1300" spc="240" dirty="0">
                <a:latin typeface="Cambria Math"/>
                <a:cs typeface="Cambria Math"/>
              </a:rPr>
              <a:t> </a:t>
            </a:r>
            <a:r>
              <a:rPr sz="1300" spc="95" dirty="0">
                <a:latin typeface="Cambria Math"/>
                <a:cs typeface="Cambria Math"/>
              </a:rPr>
              <a:t>𝛾</a:t>
            </a:r>
            <a:endParaRPr sz="1300">
              <a:latin typeface="Cambria Math"/>
              <a:cs typeface="Cambria Math"/>
            </a:endParaRPr>
          </a:p>
        </p:txBody>
      </p:sp>
      <p:sp>
        <p:nvSpPr>
          <p:cNvPr id="44" name="object 44"/>
          <p:cNvSpPr txBox="1"/>
          <p:nvPr/>
        </p:nvSpPr>
        <p:spPr>
          <a:xfrm>
            <a:off x="4795265" y="4736084"/>
            <a:ext cx="264160" cy="190500"/>
          </a:xfrm>
          <a:prstGeom prst="rect">
            <a:avLst/>
          </a:prstGeom>
        </p:spPr>
        <p:txBody>
          <a:bodyPr vert="horz" wrap="square" lIns="0" tIns="16510" rIns="0" bIns="0" rtlCol="0">
            <a:spAutoFit/>
          </a:bodyPr>
          <a:lstStyle/>
          <a:p>
            <a:pPr marL="12700">
              <a:lnSpc>
                <a:spcPct val="100000"/>
              </a:lnSpc>
              <a:spcBef>
                <a:spcPts val="130"/>
              </a:spcBef>
            </a:pPr>
            <a:r>
              <a:rPr sz="1050" spc="50" dirty="0">
                <a:latin typeface="Cambria Math"/>
                <a:cs typeface="Cambria Math"/>
              </a:rPr>
              <a:t>1</a:t>
            </a:r>
            <a:r>
              <a:rPr sz="1575" spc="-37" baseline="2645" dirty="0">
                <a:latin typeface="Cambria Math"/>
                <a:cs typeface="Cambria Math"/>
              </a:rPr>
              <a:t>Τ</a:t>
            </a:r>
            <a:r>
              <a:rPr sz="1050" spc="60" dirty="0">
                <a:latin typeface="Cambria Math"/>
                <a:cs typeface="Cambria Math"/>
              </a:rPr>
              <a:t>2</a:t>
            </a:r>
            <a:endParaRPr sz="1050">
              <a:latin typeface="Cambria Math"/>
              <a:cs typeface="Cambria Math"/>
            </a:endParaRPr>
          </a:p>
        </p:txBody>
      </p:sp>
      <p:sp>
        <p:nvSpPr>
          <p:cNvPr id="45" name="object 45"/>
          <p:cNvSpPr txBox="1"/>
          <p:nvPr/>
        </p:nvSpPr>
        <p:spPr>
          <a:xfrm>
            <a:off x="1223873" y="5173167"/>
            <a:ext cx="5267325" cy="57467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An </a:t>
            </a:r>
            <a:r>
              <a:rPr sz="1800" spc="-15" dirty="0">
                <a:latin typeface="Calibri"/>
                <a:cs typeface="Calibri"/>
              </a:rPr>
              <a:t>accurate</a:t>
            </a:r>
            <a:r>
              <a:rPr sz="1800" spc="15" dirty="0">
                <a:latin typeface="Calibri"/>
                <a:cs typeface="Calibri"/>
              </a:rPr>
              <a:t> </a:t>
            </a:r>
            <a:r>
              <a:rPr sz="1800" spc="-10" dirty="0">
                <a:latin typeface="Calibri"/>
                <a:cs typeface="Calibri"/>
              </a:rPr>
              <a:t>value</a:t>
            </a:r>
            <a:r>
              <a:rPr sz="1800" spc="15" dirty="0">
                <a:latin typeface="Calibri"/>
                <a:cs typeface="Calibri"/>
              </a:rPr>
              <a:t> </a:t>
            </a:r>
            <a:r>
              <a:rPr sz="1800" spc="-5" dirty="0">
                <a:latin typeface="Calibri"/>
                <a:cs typeface="Calibri"/>
              </a:rPr>
              <a:t>of</a:t>
            </a:r>
            <a:r>
              <a:rPr sz="1800" dirty="0">
                <a:latin typeface="Calibri"/>
                <a:cs typeface="Calibri"/>
              </a:rPr>
              <a:t> </a:t>
            </a:r>
            <a:r>
              <a:rPr sz="1800" spc="-15" dirty="0">
                <a:latin typeface="Calibri"/>
                <a:cs typeface="Calibri"/>
              </a:rPr>
              <a:t>average</a:t>
            </a:r>
            <a:r>
              <a:rPr sz="1800" spc="-5" dirty="0">
                <a:latin typeface="Calibri"/>
                <a:cs typeface="Calibri"/>
              </a:rPr>
              <a:t> </a:t>
            </a:r>
            <a:r>
              <a:rPr sz="1800" dirty="0">
                <a:latin typeface="Calibri"/>
                <a:cs typeface="Calibri"/>
              </a:rPr>
              <a:t>earth </a:t>
            </a:r>
            <a:r>
              <a:rPr sz="1800" spc="-10" dirty="0">
                <a:latin typeface="Calibri"/>
                <a:cs typeface="Calibri"/>
              </a:rPr>
              <a:t>radius</a:t>
            </a:r>
            <a:r>
              <a:rPr sz="1800" spc="5" dirty="0">
                <a:latin typeface="Calibri"/>
                <a:cs typeface="Calibri"/>
              </a:rPr>
              <a:t> </a:t>
            </a:r>
            <a:r>
              <a:rPr sz="1800" dirty="0">
                <a:latin typeface="Calibri"/>
                <a:cs typeface="Calibri"/>
              </a:rPr>
              <a:t>is</a:t>
            </a:r>
            <a:r>
              <a:rPr sz="1800" spc="5" dirty="0">
                <a:latin typeface="Calibri"/>
                <a:cs typeface="Calibri"/>
              </a:rPr>
              <a:t> </a:t>
            </a:r>
            <a:r>
              <a:rPr sz="1800" spc="-5" dirty="0">
                <a:latin typeface="Calibri"/>
                <a:cs typeface="Calibri"/>
              </a:rPr>
              <a:t>6378.137km</a:t>
            </a:r>
            <a:endParaRPr sz="1800">
              <a:latin typeface="Calibri"/>
              <a:cs typeface="Calibri"/>
            </a:endParaRPr>
          </a:p>
          <a:p>
            <a:pPr marL="12700">
              <a:lnSpc>
                <a:spcPct val="100000"/>
              </a:lnSpc>
              <a:spcBef>
                <a:spcPts val="5"/>
              </a:spcBef>
            </a:pPr>
            <a:r>
              <a:rPr sz="1800" spc="-15" dirty="0">
                <a:latin typeface="Calibri"/>
                <a:cs typeface="Calibri"/>
              </a:rPr>
              <a:t>Approximate </a:t>
            </a:r>
            <a:r>
              <a:rPr sz="1800" spc="-5" dirty="0">
                <a:latin typeface="Calibri"/>
                <a:cs typeface="Calibri"/>
              </a:rPr>
              <a:t>value</a:t>
            </a:r>
            <a:r>
              <a:rPr sz="1800" spc="-15" dirty="0">
                <a:latin typeface="Calibri"/>
                <a:cs typeface="Calibri"/>
              </a:rPr>
              <a:t> </a:t>
            </a:r>
            <a:r>
              <a:rPr sz="1800" dirty="0">
                <a:latin typeface="Calibri"/>
                <a:cs typeface="Calibri"/>
              </a:rPr>
              <a:t>is</a:t>
            </a:r>
            <a:r>
              <a:rPr sz="1800" spc="-10" dirty="0">
                <a:latin typeface="Calibri"/>
                <a:cs typeface="Calibri"/>
              </a:rPr>
              <a:t> </a:t>
            </a:r>
            <a:r>
              <a:rPr sz="1800" dirty="0">
                <a:latin typeface="Calibri"/>
                <a:cs typeface="Calibri"/>
              </a:rPr>
              <a:t>6370km.</a:t>
            </a:r>
            <a:endParaRPr sz="1800">
              <a:latin typeface="Calibri"/>
              <a:cs typeface="Calibri"/>
            </a:endParaRPr>
          </a:p>
        </p:txBody>
      </p:sp>
      <p:sp>
        <p:nvSpPr>
          <p:cNvPr id="46" name="object 46"/>
          <p:cNvSpPr txBox="1"/>
          <p:nvPr/>
        </p:nvSpPr>
        <p:spPr>
          <a:xfrm>
            <a:off x="1120241" y="962025"/>
            <a:ext cx="5591175" cy="1397635"/>
          </a:xfrm>
          <a:prstGeom prst="rect">
            <a:avLst/>
          </a:prstGeom>
        </p:spPr>
        <p:txBody>
          <a:bodyPr vert="horz" wrap="square" lIns="0" tIns="12700" rIns="0" bIns="0" rtlCol="0">
            <a:spAutoFit/>
          </a:bodyPr>
          <a:lstStyle/>
          <a:p>
            <a:pPr marL="116205" marR="43180" indent="-66040">
              <a:lnSpc>
                <a:spcPct val="100000"/>
              </a:lnSpc>
              <a:spcBef>
                <a:spcPts val="100"/>
              </a:spcBef>
            </a:pPr>
            <a:r>
              <a:rPr sz="2700" baseline="12345" dirty="0">
                <a:latin typeface="Cambria Math"/>
                <a:cs typeface="Cambria Math"/>
              </a:rPr>
              <a:t>𝛾</a:t>
            </a:r>
            <a:r>
              <a:rPr sz="2700" spc="7" baseline="12345" dirty="0">
                <a:latin typeface="Cambria Math"/>
                <a:cs typeface="Cambria Math"/>
              </a:rPr>
              <a:t> </a:t>
            </a:r>
            <a:r>
              <a:rPr sz="1800" spc="-5" dirty="0">
                <a:latin typeface="Calibri"/>
                <a:cs typeface="Calibri"/>
              </a:rPr>
              <a:t>is </a:t>
            </a:r>
            <a:r>
              <a:rPr sz="1800" spc="-15" dirty="0">
                <a:latin typeface="Calibri"/>
                <a:cs typeface="Calibri"/>
              </a:rPr>
              <a:t>related </a:t>
            </a:r>
            <a:r>
              <a:rPr sz="1800" spc="-10" dirty="0">
                <a:latin typeface="Calibri"/>
                <a:cs typeface="Calibri"/>
              </a:rPr>
              <a:t>to </a:t>
            </a:r>
            <a:r>
              <a:rPr sz="1800" dirty="0">
                <a:latin typeface="Calibri"/>
                <a:cs typeface="Calibri"/>
              </a:rPr>
              <a:t>the </a:t>
            </a:r>
            <a:r>
              <a:rPr sz="1800" spc="-10" dirty="0">
                <a:latin typeface="Calibri"/>
                <a:cs typeface="Calibri"/>
              </a:rPr>
              <a:t>earthstation </a:t>
            </a:r>
            <a:r>
              <a:rPr sz="1800" spc="-5" dirty="0">
                <a:latin typeface="Calibri"/>
                <a:cs typeface="Calibri"/>
              </a:rPr>
              <a:t>north latitude </a:t>
            </a:r>
            <a:r>
              <a:rPr sz="1800" spc="5" dirty="0">
                <a:latin typeface="Calibri"/>
                <a:cs typeface="Calibri"/>
              </a:rPr>
              <a:t>L</a:t>
            </a:r>
            <a:r>
              <a:rPr sz="1800" spc="7" baseline="-20833" dirty="0">
                <a:latin typeface="Calibri"/>
                <a:cs typeface="Calibri"/>
              </a:rPr>
              <a:t>e</a:t>
            </a:r>
            <a:r>
              <a:rPr sz="1800" spc="15" baseline="-20833" dirty="0">
                <a:latin typeface="Calibri"/>
                <a:cs typeface="Calibri"/>
              </a:rPr>
              <a:t> </a:t>
            </a:r>
            <a:r>
              <a:rPr sz="1800" dirty="0">
                <a:latin typeface="Calibri"/>
                <a:cs typeface="Calibri"/>
              </a:rPr>
              <a:t>and </a:t>
            </a:r>
            <a:r>
              <a:rPr sz="1800" spc="-10" dirty="0">
                <a:latin typeface="Calibri"/>
                <a:cs typeface="Calibri"/>
              </a:rPr>
              <a:t>west </a:t>
            </a:r>
            <a:r>
              <a:rPr sz="1800" spc="-5" dirty="0">
                <a:latin typeface="Calibri"/>
                <a:cs typeface="Calibri"/>
              </a:rPr>
              <a:t> longitude l</a:t>
            </a:r>
            <a:r>
              <a:rPr sz="1800" spc="-7" baseline="-20833" dirty="0">
                <a:latin typeface="Calibri"/>
                <a:cs typeface="Calibri"/>
              </a:rPr>
              <a:t>e</a:t>
            </a:r>
            <a:r>
              <a:rPr sz="1800" baseline="-20833" dirty="0">
                <a:latin typeface="Calibri"/>
                <a:cs typeface="Calibri"/>
              </a:rPr>
              <a:t> </a:t>
            </a:r>
            <a:r>
              <a:rPr sz="1800" dirty="0">
                <a:latin typeface="Calibri"/>
                <a:cs typeface="Calibri"/>
              </a:rPr>
              <a:t>and the </a:t>
            </a:r>
            <a:r>
              <a:rPr sz="1800" spc="-10" dirty="0">
                <a:latin typeface="Calibri"/>
                <a:cs typeface="Calibri"/>
              </a:rPr>
              <a:t>subsatellite point at </a:t>
            </a:r>
            <a:r>
              <a:rPr sz="1800" dirty="0">
                <a:latin typeface="Calibri"/>
                <a:cs typeface="Calibri"/>
              </a:rPr>
              <a:t>the </a:t>
            </a:r>
            <a:r>
              <a:rPr sz="1800" spc="-5" dirty="0">
                <a:latin typeface="Calibri"/>
                <a:cs typeface="Calibri"/>
              </a:rPr>
              <a:t>north latitude </a:t>
            </a:r>
            <a:r>
              <a:rPr sz="1800" spc="-395" dirty="0">
                <a:latin typeface="Calibri"/>
                <a:cs typeface="Calibri"/>
              </a:rPr>
              <a:t> </a:t>
            </a:r>
            <a:r>
              <a:rPr sz="1800" spc="-5" dirty="0">
                <a:latin typeface="Calibri"/>
                <a:cs typeface="Calibri"/>
              </a:rPr>
              <a:t>L</a:t>
            </a:r>
            <a:r>
              <a:rPr sz="1800" spc="-7" baseline="-20833" dirty="0">
                <a:latin typeface="Calibri"/>
                <a:cs typeface="Calibri"/>
              </a:rPr>
              <a:t>s</a:t>
            </a:r>
            <a:r>
              <a:rPr sz="1800" spc="240" baseline="-20833" dirty="0">
                <a:latin typeface="Calibri"/>
                <a:cs typeface="Calibri"/>
              </a:rPr>
              <a:t> </a:t>
            </a:r>
            <a:r>
              <a:rPr sz="1800" dirty="0">
                <a:latin typeface="Calibri"/>
                <a:cs typeface="Calibri"/>
              </a:rPr>
              <a:t>and</a:t>
            </a:r>
            <a:r>
              <a:rPr sz="1800" spc="10" dirty="0">
                <a:latin typeface="Calibri"/>
                <a:cs typeface="Calibri"/>
              </a:rPr>
              <a:t> </a:t>
            </a:r>
            <a:r>
              <a:rPr sz="1800" spc="-10" dirty="0">
                <a:latin typeface="Calibri"/>
                <a:cs typeface="Calibri"/>
              </a:rPr>
              <a:t>west</a:t>
            </a:r>
            <a:r>
              <a:rPr sz="1800" dirty="0">
                <a:latin typeface="Calibri"/>
                <a:cs typeface="Calibri"/>
              </a:rPr>
              <a:t> </a:t>
            </a:r>
            <a:r>
              <a:rPr sz="1800" spc="-5" dirty="0">
                <a:latin typeface="Calibri"/>
                <a:cs typeface="Calibri"/>
              </a:rPr>
              <a:t>longitude</a:t>
            </a:r>
            <a:r>
              <a:rPr sz="1800" spc="25" dirty="0">
                <a:latin typeface="Calibri"/>
                <a:cs typeface="Calibri"/>
              </a:rPr>
              <a:t> </a:t>
            </a:r>
            <a:r>
              <a:rPr sz="1800" dirty="0">
                <a:latin typeface="Calibri"/>
                <a:cs typeface="Calibri"/>
              </a:rPr>
              <a:t>l</a:t>
            </a:r>
            <a:r>
              <a:rPr sz="1800" baseline="-20833" dirty="0">
                <a:latin typeface="Calibri"/>
                <a:cs typeface="Calibri"/>
              </a:rPr>
              <a:t>s</a:t>
            </a:r>
            <a:r>
              <a:rPr sz="1800" spc="217" baseline="-20833" dirty="0">
                <a:latin typeface="Calibri"/>
                <a:cs typeface="Calibri"/>
              </a:rPr>
              <a:t> </a:t>
            </a:r>
            <a:r>
              <a:rPr sz="1800" spc="-10" dirty="0">
                <a:latin typeface="Calibri"/>
                <a:cs typeface="Calibri"/>
              </a:rPr>
              <a:t>by</a:t>
            </a:r>
            <a:endParaRPr sz="1800">
              <a:latin typeface="Calibri"/>
              <a:cs typeface="Calibri"/>
            </a:endParaRPr>
          </a:p>
          <a:p>
            <a:pPr marL="230504">
              <a:lnSpc>
                <a:spcPts val="2155"/>
              </a:lnSpc>
              <a:spcBef>
                <a:spcPts val="10"/>
              </a:spcBef>
              <a:tabLst>
                <a:tab pos="928369" algn="l"/>
                <a:tab pos="1938655" algn="l"/>
                <a:tab pos="2700655" algn="l"/>
                <a:tab pos="3876040" algn="l"/>
                <a:tab pos="4842510" algn="l"/>
              </a:tabLst>
            </a:pPr>
            <a:r>
              <a:rPr sz="1800" spc="-5" dirty="0">
                <a:latin typeface="Cambria Math"/>
                <a:cs typeface="Cambria Math"/>
              </a:rPr>
              <a:t>cos</a:t>
            </a:r>
            <a:r>
              <a:rPr sz="1800" spc="340" dirty="0">
                <a:latin typeface="Cambria Math"/>
                <a:cs typeface="Cambria Math"/>
              </a:rPr>
              <a:t> </a:t>
            </a:r>
            <a:r>
              <a:rPr sz="1800" dirty="0">
                <a:latin typeface="Cambria Math"/>
                <a:cs typeface="Cambria Math"/>
              </a:rPr>
              <a:t>𝛾	=</a:t>
            </a:r>
            <a:r>
              <a:rPr sz="1800" spc="120" dirty="0">
                <a:latin typeface="Cambria Math"/>
                <a:cs typeface="Cambria Math"/>
              </a:rPr>
              <a:t> </a:t>
            </a:r>
            <a:r>
              <a:rPr sz="1800" spc="-5" dirty="0">
                <a:latin typeface="Cambria Math"/>
                <a:cs typeface="Cambria Math"/>
              </a:rPr>
              <a:t>cos</a:t>
            </a:r>
            <a:r>
              <a:rPr sz="1800" spc="345" dirty="0">
                <a:latin typeface="Cambria Math"/>
                <a:cs typeface="Cambria Math"/>
              </a:rPr>
              <a:t> </a:t>
            </a:r>
            <a:r>
              <a:rPr sz="1800" spc="35" dirty="0">
                <a:latin typeface="Cambria Math"/>
                <a:cs typeface="Cambria Math"/>
              </a:rPr>
              <a:t>𝐿</a:t>
            </a:r>
            <a:r>
              <a:rPr sz="1950" spc="52" baseline="-14957" dirty="0">
                <a:latin typeface="Cambria Math"/>
                <a:cs typeface="Cambria Math"/>
              </a:rPr>
              <a:t>𝑒	</a:t>
            </a:r>
            <a:r>
              <a:rPr sz="1800" spc="-5" dirty="0">
                <a:latin typeface="Cambria Math"/>
                <a:cs typeface="Cambria Math"/>
              </a:rPr>
              <a:t>cos</a:t>
            </a:r>
            <a:r>
              <a:rPr sz="1800" spc="345" dirty="0">
                <a:latin typeface="Cambria Math"/>
                <a:cs typeface="Cambria Math"/>
              </a:rPr>
              <a:t> </a:t>
            </a:r>
            <a:r>
              <a:rPr sz="1800" spc="15" dirty="0">
                <a:latin typeface="Cambria Math"/>
                <a:cs typeface="Cambria Math"/>
              </a:rPr>
              <a:t>𝐿</a:t>
            </a:r>
            <a:r>
              <a:rPr sz="1950" spc="22" baseline="-14957" dirty="0">
                <a:latin typeface="Cambria Math"/>
                <a:cs typeface="Cambria Math"/>
              </a:rPr>
              <a:t>𝑠	</a:t>
            </a:r>
            <a:r>
              <a:rPr sz="1800" dirty="0">
                <a:latin typeface="Cambria Math"/>
                <a:cs typeface="Cambria Math"/>
              </a:rPr>
              <a:t>cos</a:t>
            </a:r>
            <a:r>
              <a:rPr sz="1800" spc="345" dirty="0">
                <a:latin typeface="Cambria Math"/>
                <a:cs typeface="Cambria Math"/>
              </a:rPr>
              <a:t> </a:t>
            </a:r>
            <a:r>
              <a:rPr sz="1800" spc="15" dirty="0">
                <a:latin typeface="Cambria Math"/>
                <a:cs typeface="Cambria Math"/>
              </a:rPr>
              <a:t>𝑙</a:t>
            </a:r>
            <a:r>
              <a:rPr sz="1950" spc="22" baseline="-14957" dirty="0">
                <a:latin typeface="Cambria Math"/>
                <a:cs typeface="Cambria Math"/>
              </a:rPr>
              <a:t>𝑠</a:t>
            </a:r>
            <a:r>
              <a:rPr sz="1950" spc="322" baseline="-14957" dirty="0">
                <a:latin typeface="Cambria Math"/>
                <a:cs typeface="Cambria Math"/>
              </a:rPr>
              <a:t> </a:t>
            </a:r>
            <a:r>
              <a:rPr sz="1800" dirty="0">
                <a:latin typeface="Cambria Math"/>
                <a:cs typeface="Cambria Math"/>
              </a:rPr>
              <a:t>− </a:t>
            </a:r>
            <a:r>
              <a:rPr sz="1800" spc="30" dirty="0">
                <a:latin typeface="Cambria Math"/>
                <a:cs typeface="Cambria Math"/>
              </a:rPr>
              <a:t>𝑙</a:t>
            </a:r>
            <a:r>
              <a:rPr sz="1950" spc="44" baseline="-14957" dirty="0">
                <a:latin typeface="Cambria Math"/>
                <a:cs typeface="Cambria Math"/>
              </a:rPr>
              <a:t>𝑒	</a:t>
            </a:r>
            <a:r>
              <a:rPr sz="1800" dirty="0">
                <a:latin typeface="Cambria Math"/>
                <a:cs typeface="Cambria Math"/>
              </a:rPr>
              <a:t>+</a:t>
            </a:r>
            <a:r>
              <a:rPr sz="1800" spc="15" dirty="0">
                <a:latin typeface="Cambria Math"/>
                <a:cs typeface="Cambria Math"/>
              </a:rPr>
              <a:t> </a:t>
            </a:r>
            <a:r>
              <a:rPr sz="1800" spc="-5" dirty="0">
                <a:latin typeface="Cambria Math"/>
                <a:cs typeface="Cambria Math"/>
              </a:rPr>
              <a:t>sin</a:t>
            </a:r>
            <a:r>
              <a:rPr sz="1800" spc="345" dirty="0">
                <a:latin typeface="Cambria Math"/>
                <a:cs typeface="Cambria Math"/>
              </a:rPr>
              <a:t> </a:t>
            </a:r>
            <a:r>
              <a:rPr sz="1800" spc="35" dirty="0">
                <a:latin typeface="Cambria Math"/>
                <a:cs typeface="Cambria Math"/>
              </a:rPr>
              <a:t>𝐿</a:t>
            </a:r>
            <a:r>
              <a:rPr sz="1950" spc="52" baseline="-14957" dirty="0">
                <a:latin typeface="Cambria Math"/>
                <a:cs typeface="Cambria Math"/>
              </a:rPr>
              <a:t>𝑒	</a:t>
            </a:r>
            <a:r>
              <a:rPr sz="1800" spc="-5" dirty="0">
                <a:latin typeface="Cambria Math"/>
                <a:cs typeface="Cambria Math"/>
              </a:rPr>
              <a:t>sin</a:t>
            </a:r>
            <a:r>
              <a:rPr sz="1800" spc="305" dirty="0">
                <a:latin typeface="Cambria Math"/>
                <a:cs typeface="Cambria Math"/>
              </a:rPr>
              <a:t> </a:t>
            </a:r>
            <a:r>
              <a:rPr sz="1800" spc="15" dirty="0">
                <a:latin typeface="Cambria Math"/>
                <a:cs typeface="Cambria Math"/>
              </a:rPr>
              <a:t>𝐿</a:t>
            </a:r>
            <a:r>
              <a:rPr sz="1950" spc="22" baseline="-14957" dirty="0">
                <a:latin typeface="Cambria Math"/>
                <a:cs typeface="Cambria Math"/>
              </a:rPr>
              <a:t>𝑠</a:t>
            </a:r>
            <a:endParaRPr sz="1950" baseline="-14957">
              <a:latin typeface="Cambria Math"/>
              <a:cs typeface="Cambria Math"/>
            </a:endParaRPr>
          </a:p>
          <a:p>
            <a:pPr marL="116205">
              <a:lnSpc>
                <a:spcPts val="2155"/>
              </a:lnSpc>
            </a:pPr>
            <a:r>
              <a:rPr sz="1800" spc="-5" dirty="0">
                <a:latin typeface="Calibri"/>
                <a:cs typeface="Calibri"/>
              </a:rPr>
              <a:t>By</a:t>
            </a:r>
            <a:r>
              <a:rPr sz="1800" spc="-30" dirty="0">
                <a:latin typeface="Calibri"/>
                <a:cs typeface="Calibri"/>
              </a:rPr>
              <a:t> </a:t>
            </a:r>
            <a:r>
              <a:rPr sz="1800" spc="-10" dirty="0">
                <a:latin typeface="Calibri"/>
                <a:cs typeface="Calibri"/>
              </a:rPr>
              <a:t>law</a:t>
            </a:r>
            <a:r>
              <a:rPr sz="1800" spc="-5" dirty="0">
                <a:latin typeface="Calibri"/>
                <a:cs typeface="Calibri"/>
              </a:rPr>
              <a:t> of</a:t>
            </a:r>
            <a:r>
              <a:rPr sz="1800" spc="-20" dirty="0">
                <a:latin typeface="Calibri"/>
                <a:cs typeface="Calibri"/>
              </a:rPr>
              <a:t> </a:t>
            </a:r>
            <a:r>
              <a:rPr sz="1800" spc="-10" dirty="0">
                <a:latin typeface="Calibri"/>
                <a:cs typeface="Calibri"/>
              </a:rPr>
              <a:t>cosines</a:t>
            </a:r>
            <a:endParaRPr sz="18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6901A86-EBB3-891F-039B-630D2A3DB52C}"/>
              </a:ext>
            </a:extLst>
          </p:cNvPr>
          <p:cNvSpPr txBox="1">
            <a:spLocks noGrp="1"/>
          </p:cNvSpPr>
          <p:nvPr>
            <p:ph idx="1"/>
          </p:nvPr>
        </p:nvSpPr>
        <p:spPr>
          <a:xfrm>
            <a:off x="457508" y="412494"/>
            <a:ext cx="11252711" cy="600164"/>
          </a:xfrm>
          <a:prstGeom prst="rect">
            <a:avLst/>
          </a:prstGeom>
        </p:spPr>
        <p:txBody>
          <a:bodyPr vert="horz" wrap="square" lIns="0" tIns="12700" rIns="0" bIns="0" rtlCol="0">
            <a:spAutoFit/>
          </a:bodyPr>
          <a:lstStyle/>
          <a:p>
            <a:pPr>
              <a:lnSpc>
                <a:spcPct val="100000"/>
              </a:lnSpc>
            </a:pPr>
            <a:endParaRPr sz="1400" dirty="0">
              <a:latin typeface="Calibri"/>
              <a:cs typeface="Calibri"/>
            </a:endParaRPr>
          </a:p>
          <a:p>
            <a:pPr marL="241300" indent="-229235">
              <a:lnSpc>
                <a:spcPts val="1835"/>
              </a:lnSpc>
              <a:spcBef>
                <a:spcPts val="1115"/>
              </a:spcBef>
              <a:buFont typeface="Arial MT"/>
              <a:buChar char="•"/>
              <a:tabLst>
                <a:tab pos="241300" algn="l"/>
                <a:tab pos="241935" algn="l"/>
              </a:tabLst>
            </a:pPr>
            <a:r>
              <a:rPr sz="1700" b="1" dirty="0">
                <a:latin typeface="Calibri"/>
                <a:cs typeface="Calibri"/>
              </a:rPr>
              <a:t>Azimuth</a:t>
            </a:r>
            <a:r>
              <a:rPr sz="1700" b="1" spc="-10" dirty="0">
                <a:latin typeface="Calibri"/>
                <a:cs typeface="Calibri"/>
              </a:rPr>
              <a:t> </a:t>
            </a:r>
            <a:r>
              <a:rPr sz="1700" b="1" spc="-5" dirty="0">
                <a:latin typeface="Calibri"/>
                <a:cs typeface="Calibri"/>
              </a:rPr>
              <a:t>angle</a:t>
            </a:r>
            <a:r>
              <a:rPr sz="1700" b="1" spc="-15" dirty="0">
                <a:latin typeface="Calibri"/>
                <a:cs typeface="Calibri"/>
              </a:rPr>
              <a:t> </a:t>
            </a:r>
            <a:r>
              <a:rPr sz="1700" b="1" spc="-5" dirty="0">
                <a:latin typeface="Calibri"/>
                <a:cs typeface="Calibri"/>
              </a:rPr>
              <a:t>calculation:azimuth</a:t>
            </a:r>
            <a:r>
              <a:rPr sz="1700" b="1" spc="-20" dirty="0">
                <a:latin typeface="Calibri"/>
                <a:cs typeface="Calibri"/>
              </a:rPr>
              <a:t> </a:t>
            </a:r>
            <a:r>
              <a:rPr sz="1700" b="1" spc="-5" dirty="0">
                <a:latin typeface="Calibri"/>
                <a:cs typeface="Calibri"/>
              </a:rPr>
              <a:t>angle</a:t>
            </a:r>
            <a:r>
              <a:rPr sz="1700" b="1" spc="-10" dirty="0">
                <a:latin typeface="Calibri"/>
                <a:cs typeface="Calibri"/>
              </a:rPr>
              <a:t> from</a:t>
            </a:r>
            <a:r>
              <a:rPr sz="1700" b="1" spc="10" dirty="0">
                <a:latin typeface="Calibri"/>
                <a:cs typeface="Calibri"/>
              </a:rPr>
              <a:t> </a:t>
            </a:r>
            <a:r>
              <a:rPr sz="1700" b="1" dirty="0">
                <a:latin typeface="Calibri"/>
                <a:cs typeface="Calibri"/>
              </a:rPr>
              <a:t>the</a:t>
            </a:r>
            <a:r>
              <a:rPr sz="1700" b="1" spc="5" dirty="0">
                <a:latin typeface="Calibri"/>
                <a:cs typeface="Calibri"/>
              </a:rPr>
              <a:t> </a:t>
            </a:r>
            <a:r>
              <a:rPr sz="1700" b="1" spc="-5" dirty="0">
                <a:latin typeface="Calibri"/>
                <a:cs typeface="Calibri"/>
              </a:rPr>
              <a:t>earth</a:t>
            </a:r>
            <a:r>
              <a:rPr sz="1700" b="1" dirty="0">
                <a:latin typeface="Calibri"/>
                <a:cs typeface="Calibri"/>
              </a:rPr>
              <a:t> </a:t>
            </a:r>
            <a:r>
              <a:rPr sz="1700" b="1" spc="-10" dirty="0">
                <a:latin typeface="Calibri"/>
                <a:cs typeface="Calibri"/>
              </a:rPr>
              <a:t>station</a:t>
            </a:r>
            <a:r>
              <a:rPr sz="1700" b="1" spc="-5" dirty="0">
                <a:latin typeface="Calibri"/>
                <a:cs typeface="Calibri"/>
              </a:rPr>
              <a:t> </a:t>
            </a:r>
            <a:r>
              <a:rPr sz="1700" b="1" spc="-10" dirty="0">
                <a:latin typeface="Calibri"/>
                <a:cs typeface="Calibri"/>
              </a:rPr>
              <a:t>to</a:t>
            </a:r>
            <a:r>
              <a:rPr sz="1700" b="1" dirty="0">
                <a:latin typeface="Calibri"/>
                <a:cs typeface="Calibri"/>
              </a:rPr>
              <a:t> </a:t>
            </a:r>
            <a:r>
              <a:rPr sz="1700" b="1" spc="-10" dirty="0">
                <a:latin typeface="Calibri"/>
                <a:cs typeface="Calibri"/>
              </a:rPr>
              <a:t>satellite</a:t>
            </a:r>
            <a:r>
              <a:rPr sz="1700" b="1" spc="-35" dirty="0">
                <a:latin typeface="Calibri"/>
                <a:cs typeface="Calibri"/>
              </a:rPr>
              <a:t> </a:t>
            </a:r>
            <a:r>
              <a:rPr sz="1700" b="1" dirty="0">
                <a:latin typeface="Calibri"/>
                <a:cs typeface="Calibri"/>
              </a:rPr>
              <a:t>is same</a:t>
            </a:r>
            <a:r>
              <a:rPr sz="1700" b="1" spc="-15" dirty="0">
                <a:latin typeface="Calibri"/>
                <a:cs typeface="Calibri"/>
              </a:rPr>
              <a:t> </a:t>
            </a:r>
            <a:r>
              <a:rPr sz="1700" b="1" dirty="0">
                <a:latin typeface="Calibri"/>
                <a:cs typeface="Calibri"/>
              </a:rPr>
              <a:t>as </a:t>
            </a:r>
            <a:r>
              <a:rPr sz="1700" b="1" spc="-5" dirty="0">
                <a:latin typeface="Calibri"/>
                <a:cs typeface="Calibri"/>
              </a:rPr>
              <a:t>earth</a:t>
            </a:r>
            <a:r>
              <a:rPr sz="1700" b="1" dirty="0">
                <a:latin typeface="Calibri"/>
                <a:cs typeface="Calibri"/>
              </a:rPr>
              <a:t> </a:t>
            </a:r>
            <a:r>
              <a:rPr sz="1700" b="1" spc="-10" dirty="0">
                <a:latin typeface="Calibri"/>
                <a:cs typeface="Calibri"/>
              </a:rPr>
              <a:t>station</a:t>
            </a:r>
            <a:r>
              <a:rPr sz="1700" b="1" spc="-20" dirty="0">
                <a:latin typeface="Calibri"/>
                <a:cs typeface="Calibri"/>
              </a:rPr>
              <a:t> </a:t>
            </a:r>
            <a:r>
              <a:rPr sz="1700" b="1" spc="-10" dirty="0">
                <a:latin typeface="Calibri"/>
                <a:cs typeface="Calibri"/>
              </a:rPr>
              <a:t>to</a:t>
            </a:r>
            <a:r>
              <a:rPr lang="en-US" sz="1700" dirty="0">
                <a:latin typeface="Calibri"/>
                <a:cs typeface="Calibri"/>
              </a:rPr>
              <a:t> </a:t>
            </a:r>
            <a:r>
              <a:rPr sz="1700" b="1" spc="-10" dirty="0">
                <a:latin typeface="Calibri"/>
                <a:cs typeface="Calibri"/>
              </a:rPr>
              <a:t>subsatellite</a:t>
            </a:r>
            <a:r>
              <a:rPr sz="1700" b="1" spc="-60" dirty="0">
                <a:latin typeface="Calibri"/>
                <a:cs typeface="Calibri"/>
              </a:rPr>
              <a:t> </a:t>
            </a:r>
            <a:r>
              <a:rPr sz="1700" b="1" spc="-5" dirty="0">
                <a:latin typeface="Calibri"/>
                <a:cs typeface="Calibri"/>
              </a:rPr>
              <a:t>point</a:t>
            </a:r>
            <a:endParaRPr sz="1700" dirty="0">
              <a:latin typeface="Calibri"/>
              <a:cs typeface="Calibri"/>
            </a:endParaRPr>
          </a:p>
        </p:txBody>
      </p:sp>
      <p:sp>
        <p:nvSpPr>
          <p:cNvPr id="5" name="object 19">
            <a:extLst>
              <a:ext uri="{FF2B5EF4-FFF2-40B4-BE49-F238E27FC236}">
                <a16:creationId xmlns:a16="http://schemas.microsoft.com/office/drawing/2014/main" id="{1C6DB707-8450-1C2F-14FD-D26C0AD89235}"/>
              </a:ext>
            </a:extLst>
          </p:cNvPr>
          <p:cNvSpPr txBox="1"/>
          <p:nvPr/>
        </p:nvSpPr>
        <p:spPr>
          <a:xfrm>
            <a:off x="659661" y="1174532"/>
            <a:ext cx="9914933" cy="2905924"/>
          </a:xfrm>
          <a:prstGeom prst="rect">
            <a:avLst/>
          </a:prstGeom>
        </p:spPr>
        <p:txBody>
          <a:bodyPr vert="horz" wrap="square" lIns="0" tIns="88900" rIns="0" bIns="0" rtlCol="0">
            <a:spAutoFit/>
          </a:bodyPr>
          <a:lstStyle/>
          <a:p>
            <a:pPr marL="292100" indent="-229235">
              <a:lnSpc>
                <a:spcPct val="100000"/>
              </a:lnSpc>
              <a:spcBef>
                <a:spcPts val="700"/>
              </a:spcBef>
              <a:buFont typeface="Arial MT"/>
              <a:buChar char="•"/>
              <a:tabLst>
                <a:tab pos="292100" algn="l"/>
                <a:tab pos="292735" algn="l"/>
              </a:tabLst>
            </a:pPr>
            <a:r>
              <a:rPr sz="1700" b="1" spc="-5" dirty="0">
                <a:latin typeface="Calibri"/>
                <a:cs typeface="Calibri"/>
              </a:rPr>
              <a:t>Specialization</a:t>
            </a:r>
            <a:r>
              <a:rPr sz="1700" b="1" spc="-50" dirty="0">
                <a:latin typeface="Calibri"/>
                <a:cs typeface="Calibri"/>
              </a:rPr>
              <a:t> </a:t>
            </a:r>
            <a:r>
              <a:rPr sz="1700" b="1" spc="-10" dirty="0">
                <a:latin typeface="Calibri"/>
                <a:cs typeface="Calibri"/>
              </a:rPr>
              <a:t>to</a:t>
            </a:r>
            <a:r>
              <a:rPr sz="1700" b="1" spc="-15" dirty="0">
                <a:latin typeface="Calibri"/>
                <a:cs typeface="Calibri"/>
              </a:rPr>
              <a:t> </a:t>
            </a:r>
            <a:r>
              <a:rPr sz="1700" b="1" spc="-5" dirty="0">
                <a:latin typeface="Calibri"/>
                <a:cs typeface="Calibri"/>
              </a:rPr>
              <a:t>Geostationary</a:t>
            </a:r>
            <a:r>
              <a:rPr sz="1700" b="1" spc="-40" dirty="0">
                <a:latin typeface="Calibri"/>
                <a:cs typeface="Calibri"/>
              </a:rPr>
              <a:t> </a:t>
            </a:r>
            <a:r>
              <a:rPr sz="1700" b="1" spc="-10" dirty="0">
                <a:latin typeface="Calibri"/>
                <a:cs typeface="Calibri"/>
              </a:rPr>
              <a:t>satellites:</a:t>
            </a:r>
            <a:endParaRPr sz="1700" dirty="0">
              <a:latin typeface="Calibri"/>
              <a:cs typeface="Calibri"/>
            </a:endParaRPr>
          </a:p>
          <a:p>
            <a:pPr marL="292100" indent="-229235">
              <a:lnSpc>
                <a:spcPct val="100000"/>
              </a:lnSpc>
              <a:spcBef>
                <a:spcPts val="605"/>
              </a:spcBef>
              <a:buFont typeface="Arial MT"/>
              <a:buChar char="•"/>
              <a:tabLst>
                <a:tab pos="292100" algn="l"/>
                <a:tab pos="292735" algn="l"/>
              </a:tabLst>
            </a:pPr>
            <a:r>
              <a:rPr sz="1700" spc="-5" dirty="0">
                <a:latin typeface="Calibri"/>
                <a:cs typeface="Calibri"/>
              </a:rPr>
              <a:t>Since</a:t>
            </a:r>
            <a:r>
              <a:rPr sz="1700" spc="-55" dirty="0">
                <a:latin typeface="Calibri"/>
                <a:cs typeface="Calibri"/>
              </a:rPr>
              <a:t> </a:t>
            </a:r>
            <a:r>
              <a:rPr sz="1700" dirty="0">
                <a:latin typeface="Calibri"/>
                <a:cs typeface="Calibri"/>
              </a:rPr>
              <a:t>L</a:t>
            </a:r>
            <a:r>
              <a:rPr sz="1650" baseline="-20202" dirty="0">
                <a:latin typeface="Calibri"/>
                <a:cs typeface="Calibri"/>
              </a:rPr>
              <a:t>s</a:t>
            </a:r>
            <a:r>
              <a:rPr sz="1700" dirty="0">
                <a:latin typeface="Calibri"/>
                <a:cs typeface="Calibri"/>
              </a:rPr>
              <a:t>=0,</a:t>
            </a:r>
          </a:p>
          <a:p>
            <a:pPr marL="292100" indent="-229235">
              <a:lnSpc>
                <a:spcPct val="100000"/>
              </a:lnSpc>
              <a:spcBef>
                <a:spcPts val="755"/>
              </a:spcBef>
              <a:buFont typeface="Arial MT"/>
              <a:buChar char="•"/>
              <a:tabLst>
                <a:tab pos="292100" algn="l"/>
                <a:tab pos="292735" algn="l"/>
                <a:tab pos="951865" algn="l"/>
                <a:tab pos="1904364" algn="l"/>
              </a:tabLst>
            </a:pPr>
            <a:r>
              <a:rPr sz="1700" dirty="0">
                <a:latin typeface="Cambria Math"/>
                <a:cs typeface="Cambria Math"/>
              </a:rPr>
              <a:t>cos</a:t>
            </a:r>
            <a:r>
              <a:rPr sz="1700" spc="325" dirty="0">
                <a:latin typeface="Cambria Math"/>
                <a:cs typeface="Cambria Math"/>
              </a:rPr>
              <a:t> </a:t>
            </a:r>
            <a:r>
              <a:rPr sz="1700" dirty="0">
                <a:latin typeface="Cambria Math"/>
                <a:cs typeface="Cambria Math"/>
              </a:rPr>
              <a:t>𝛾	=</a:t>
            </a:r>
            <a:r>
              <a:rPr sz="1700" spc="90" dirty="0">
                <a:latin typeface="Cambria Math"/>
                <a:cs typeface="Cambria Math"/>
              </a:rPr>
              <a:t> </a:t>
            </a:r>
            <a:r>
              <a:rPr sz="1700" dirty="0">
                <a:latin typeface="Cambria Math"/>
                <a:cs typeface="Cambria Math"/>
              </a:rPr>
              <a:t>cos</a:t>
            </a:r>
            <a:r>
              <a:rPr sz="1700" spc="325" dirty="0">
                <a:latin typeface="Cambria Math"/>
                <a:cs typeface="Cambria Math"/>
              </a:rPr>
              <a:t> </a:t>
            </a:r>
            <a:r>
              <a:rPr sz="1700" spc="30" dirty="0">
                <a:latin typeface="Cambria Math"/>
                <a:cs typeface="Cambria Math"/>
              </a:rPr>
              <a:t>𝐿</a:t>
            </a:r>
            <a:r>
              <a:rPr sz="1875" spc="44" baseline="-15555" dirty="0">
                <a:latin typeface="Cambria Math"/>
                <a:cs typeface="Cambria Math"/>
              </a:rPr>
              <a:t>𝑒	</a:t>
            </a:r>
            <a:r>
              <a:rPr sz="1700" dirty="0">
                <a:latin typeface="Cambria Math"/>
                <a:cs typeface="Cambria Math"/>
              </a:rPr>
              <a:t>cos</a:t>
            </a:r>
            <a:r>
              <a:rPr sz="1700" spc="285" dirty="0">
                <a:latin typeface="Cambria Math"/>
                <a:cs typeface="Cambria Math"/>
              </a:rPr>
              <a:t> </a:t>
            </a:r>
            <a:r>
              <a:rPr sz="1700" spc="10" dirty="0">
                <a:latin typeface="Cambria Math"/>
                <a:cs typeface="Cambria Math"/>
              </a:rPr>
              <a:t>𝑙</a:t>
            </a:r>
            <a:r>
              <a:rPr sz="1875" spc="15" baseline="-15555" dirty="0">
                <a:latin typeface="Cambria Math"/>
                <a:cs typeface="Cambria Math"/>
              </a:rPr>
              <a:t>𝑠</a:t>
            </a:r>
            <a:r>
              <a:rPr sz="1875" spc="277" baseline="-15555" dirty="0">
                <a:latin typeface="Cambria Math"/>
                <a:cs typeface="Cambria Math"/>
              </a:rPr>
              <a:t> </a:t>
            </a:r>
            <a:r>
              <a:rPr sz="1700" dirty="0">
                <a:latin typeface="Cambria Math"/>
                <a:cs typeface="Cambria Math"/>
              </a:rPr>
              <a:t>−</a:t>
            </a:r>
            <a:r>
              <a:rPr sz="1700" spc="-20" dirty="0">
                <a:latin typeface="Cambria Math"/>
                <a:cs typeface="Cambria Math"/>
              </a:rPr>
              <a:t> </a:t>
            </a:r>
            <a:r>
              <a:rPr sz="1700" spc="25" dirty="0">
                <a:latin typeface="Cambria Math"/>
                <a:cs typeface="Cambria Math"/>
              </a:rPr>
              <a:t>𝑙</a:t>
            </a:r>
            <a:r>
              <a:rPr sz="1875" spc="37" baseline="-15555" dirty="0">
                <a:latin typeface="Cambria Math"/>
                <a:cs typeface="Cambria Math"/>
              </a:rPr>
              <a:t>𝑒</a:t>
            </a:r>
            <a:endParaRPr sz="1875" baseline="-15555" dirty="0">
              <a:latin typeface="Cambria Math"/>
              <a:cs typeface="Cambria Math"/>
            </a:endParaRPr>
          </a:p>
          <a:p>
            <a:pPr marL="292100" indent="-229235">
              <a:lnSpc>
                <a:spcPct val="100000"/>
              </a:lnSpc>
              <a:spcBef>
                <a:spcPts val="625"/>
              </a:spcBef>
              <a:buFont typeface="Arial MT"/>
              <a:buChar char="•"/>
              <a:tabLst>
                <a:tab pos="292100" algn="l"/>
                <a:tab pos="292735" algn="l"/>
              </a:tabLst>
            </a:pPr>
            <a:r>
              <a:rPr sz="1700" dirty="0">
                <a:latin typeface="Calibri"/>
                <a:cs typeface="Calibri"/>
              </a:rPr>
              <a:t>With</a:t>
            </a:r>
            <a:r>
              <a:rPr sz="1700" spc="-25" dirty="0">
                <a:latin typeface="Calibri"/>
                <a:cs typeface="Calibri"/>
              </a:rPr>
              <a:t> </a:t>
            </a:r>
            <a:r>
              <a:rPr sz="1700" spc="-5" dirty="0">
                <a:latin typeface="Calibri"/>
                <a:cs typeface="Calibri"/>
              </a:rPr>
              <a:t>r</a:t>
            </a:r>
            <a:r>
              <a:rPr sz="1650" spc="-7" baseline="-20202" dirty="0">
                <a:latin typeface="Calibri"/>
                <a:cs typeface="Calibri"/>
              </a:rPr>
              <a:t>s</a:t>
            </a:r>
            <a:r>
              <a:rPr sz="1650" spc="187" baseline="-20202" dirty="0">
                <a:latin typeface="Calibri"/>
                <a:cs typeface="Calibri"/>
              </a:rPr>
              <a:t> </a:t>
            </a:r>
            <a:r>
              <a:rPr sz="1700" spc="-5" dirty="0">
                <a:latin typeface="Calibri"/>
                <a:cs typeface="Calibri"/>
              </a:rPr>
              <a:t>=42,164.17km</a:t>
            </a:r>
            <a:r>
              <a:rPr sz="1700" spc="-25" dirty="0">
                <a:latin typeface="Calibri"/>
                <a:cs typeface="Calibri"/>
              </a:rPr>
              <a:t> </a:t>
            </a:r>
            <a:r>
              <a:rPr sz="1700" dirty="0">
                <a:latin typeface="Calibri"/>
                <a:cs typeface="Calibri"/>
              </a:rPr>
              <a:t>and</a:t>
            </a:r>
            <a:r>
              <a:rPr sz="1700" spc="-25" dirty="0">
                <a:latin typeface="Calibri"/>
                <a:cs typeface="Calibri"/>
              </a:rPr>
              <a:t> </a:t>
            </a:r>
            <a:r>
              <a:rPr sz="1700" dirty="0">
                <a:latin typeface="Calibri"/>
                <a:cs typeface="Calibri"/>
              </a:rPr>
              <a:t>r</a:t>
            </a:r>
            <a:r>
              <a:rPr sz="1650" baseline="-20202" dirty="0">
                <a:latin typeface="Calibri"/>
                <a:cs typeface="Calibri"/>
              </a:rPr>
              <a:t>e</a:t>
            </a:r>
            <a:r>
              <a:rPr sz="1650" spc="179" baseline="-20202" dirty="0">
                <a:latin typeface="Calibri"/>
                <a:cs typeface="Calibri"/>
              </a:rPr>
              <a:t> </a:t>
            </a:r>
            <a:r>
              <a:rPr sz="1700" spc="-5" dirty="0">
                <a:latin typeface="Calibri"/>
                <a:cs typeface="Calibri"/>
              </a:rPr>
              <a:t>=6,378.137km</a:t>
            </a:r>
            <a:endParaRPr sz="1700" dirty="0">
              <a:latin typeface="Calibri"/>
              <a:cs typeface="Calibri"/>
            </a:endParaRPr>
          </a:p>
          <a:p>
            <a:pPr marL="292100" indent="-229235">
              <a:lnSpc>
                <a:spcPct val="100000"/>
              </a:lnSpc>
              <a:spcBef>
                <a:spcPts val="625"/>
              </a:spcBef>
              <a:buFont typeface="Arial MT"/>
              <a:buChar char="•"/>
              <a:tabLst>
                <a:tab pos="292100" algn="l"/>
                <a:tab pos="292735" algn="l"/>
              </a:tabLst>
            </a:pPr>
            <a:r>
              <a:rPr sz="1900" spc="-5" dirty="0">
                <a:latin typeface="Cambria Math"/>
                <a:cs typeface="Cambria Math"/>
              </a:rPr>
              <a:t>𝑑</a:t>
            </a:r>
            <a:r>
              <a:rPr sz="1900" spc="165" dirty="0">
                <a:latin typeface="Cambria Math"/>
                <a:cs typeface="Cambria Math"/>
              </a:rPr>
              <a:t> </a:t>
            </a:r>
            <a:r>
              <a:rPr sz="1900" spc="-5" dirty="0">
                <a:latin typeface="Cambria Math"/>
                <a:cs typeface="Cambria Math"/>
              </a:rPr>
              <a:t>=</a:t>
            </a:r>
            <a:r>
              <a:rPr sz="1900" spc="100" dirty="0">
                <a:latin typeface="Cambria Math"/>
                <a:cs typeface="Cambria Math"/>
              </a:rPr>
              <a:t> </a:t>
            </a:r>
            <a:r>
              <a:rPr sz="1900" spc="-5" dirty="0">
                <a:latin typeface="Cambria Math"/>
                <a:cs typeface="Cambria Math"/>
              </a:rPr>
              <a:t>42,164.17</a:t>
            </a:r>
            <a:r>
              <a:rPr sz="1900" spc="240" dirty="0">
                <a:latin typeface="Cambria Math"/>
                <a:cs typeface="Cambria Math"/>
              </a:rPr>
              <a:t> </a:t>
            </a:r>
            <a:r>
              <a:rPr sz="1900" spc="-10" dirty="0">
                <a:latin typeface="Cambria Math"/>
                <a:cs typeface="Cambria Math"/>
              </a:rPr>
              <a:t>1.02288235</a:t>
            </a:r>
            <a:r>
              <a:rPr sz="1900" spc="15" dirty="0">
                <a:latin typeface="Cambria Math"/>
                <a:cs typeface="Cambria Math"/>
              </a:rPr>
              <a:t> </a:t>
            </a:r>
            <a:r>
              <a:rPr sz="1900" spc="-5" dirty="0">
                <a:latin typeface="Cambria Math"/>
                <a:cs typeface="Cambria Math"/>
              </a:rPr>
              <a:t>−</a:t>
            </a:r>
            <a:r>
              <a:rPr sz="1900" spc="5" dirty="0">
                <a:latin typeface="Cambria Math"/>
                <a:cs typeface="Cambria Math"/>
              </a:rPr>
              <a:t> </a:t>
            </a:r>
            <a:r>
              <a:rPr sz="1900" dirty="0">
                <a:latin typeface="Cambria Math"/>
                <a:cs typeface="Cambria Math"/>
              </a:rPr>
              <a:t>0.30253825cos(𝛾)</a:t>
            </a:r>
            <a:r>
              <a:rPr sz="1900" spc="240" dirty="0">
                <a:latin typeface="Cambria Math"/>
                <a:cs typeface="Cambria Math"/>
              </a:rPr>
              <a:t> </a:t>
            </a:r>
            <a:r>
              <a:rPr sz="2025" spc="37" baseline="28806" dirty="0">
                <a:latin typeface="Cambria Math"/>
                <a:cs typeface="Cambria Math"/>
              </a:rPr>
              <a:t>1</a:t>
            </a:r>
            <a:r>
              <a:rPr sz="2025" spc="37" baseline="30864" dirty="0">
                <a:latin typeface="Cambria Math"/>
                <a:cs typeface="Cambria Math"/>
              </a:rPr>
              <a:t>Τ</a:t>
            </a:r>
            <a:r>
              <a:rPr sz="2025" spc="37" baseline="28806" dirty="0">
                <a:latin typeface="Cambria Math"/>
                <a:cs typeface="Cambria Math"/>
              </a:rPr>
              <a:t>2</a:t>
            </a:r>
            <a:r>
              <a:rPr sz="1900" spc="25" dirty="0">
                <a:latin typeface="Calibri"/>
                <a:cs typeface="Calibri"/>
              </a:rPr>
              <a:t>km</a:t>
            </a:r>
            <a:endParaRPr sz="1900" dirty="0">
              <a:latin typeface="Calibri"/>
              <a:cs typeface="Calibri"/>
            </a:endParaRPr>
          </a:p>
          <a:p>
            <a:pPr marL="292100" indent="-229235">
              <a:lnSpc>
                <a:spcPct val="100000"/>
              </a:lnSpc>
              <a:spcBef>
                <a:spcPts val="1090"/>
              </a:spcBef>
              <a:buFont typeface="Arial MT"/>
              <a:buChar char="•"/>
              <a:tabLst>
                <a:tab pos="292100" algn="l"/>
                <a:tab pos="292735" algn="l"/>
              </a:tabLst>
            </a:pPr>
            <a:r>
              <a:rPr sz="1700" spc="-5" dirty="0">
                <a:latin typeface="Calibri"/>
                <a:cs typeface="Calibri"/>
              </a:rPr>
              <a:t>Cos(El)=</a:t>
            </a:r>
            <a:endParaRPr sz="1700" dirty="0">
              <a:latin typeface="Calibri"/>
              <a:cs typeface="Calibri"/>
            </a:endParaRPr>
          </a:p>
          <a:p>
            <a:pPr marL="292100" indent="-229235">
              <a:lnSpc>
                <a:spcPct val="100000"/>
              </a:lnSpc>
              <a:spcBef>
                <a:spcPts val="1120"/>
              </a:spcBef>
              <a:buFont typeface="Arial MT"/>
              <a:buChar char="•"/>
              <a:tabLst>
                <a:tab pos="292100" algn="l"/>
                <a:tab pos="292735" algn="l"/>
              </a:tabLst>
            </a:pPr>
            <a:r>
              <a:rPr sz="1700" spc="-10" dirty="0">
                <a:latin typeface="Calibri"/>
                <a:cs typeface="Calibri"/>
              </a:rPr>
              <a:t>For</a:t>
            </a:r>
            <a:r>
              <a:rPr sz="1700" spc="-5" dirty="0">
                <a:latin typeface="Calibri"/>
                <a:cs typeface="Calibri"/>
              </a:rPr>
              <a:t> </a:t>
            </a:r>
            <a:r>
              <a:rPr sz="1700" dirty="0">
                <a:latin typeface="Calibri"/>
                <a:cs typeface="Calibri"/>
              </a:rPr>
              <a:t>a</a:t>
            </a:r>
            <a:r>
              <a:rPr sz="1700" spc="10" dirty="0">
                <a:latin typeface="Calibri"/>
                <a:cs typeface="Calibri"/>
              </a:rPr>
              <a:t> </a:t>
            </a:r>
            <a:r>
              <a:rPr sz="1700" spc="-5" dirty="0">
                <a:latin typeface="Calibri"/>
                <a:cs typeface="Calibri"/>
              </a:rPr>
              <a:t>geostationary</a:t>
            </a:r>
            <a:r>
              <a:rPr sz="1700" spc="-25" dirty="0">
                <a:latin typeface="Calibri"/>
                <a:cs typeface="Calibri"/>
              </a:rPr>
              <a:t> </a:t>
            </a:r>
            <a:r>
              <a:rPr sz="1700" spc="-5" dirty="0">
                <a:latin typeface="Calibri"/>
                <a:cs typeface="Calibri"/>
              </a:rPr>
              <a:t>satellite</a:t>
            </a:r>
            <a:r>
              <a:rPr sz="1700" spc="-10" dirty="0">
                <a:latin typeface="Calibri"/>
                <a:cs typeface="Calibri"/>
              </a:rPr>
              <a:t> </a:t>
            </a:r>
            <a:r>
              <a:rPr sz="1700" spc="-5" dirty="0">
                <a:latin typeface="Calibri"/>
                <a:cs typeface="Calibri"/>
              </a:rPr>
              <a:t>r</a:t>
            </a:r>
            <a:r>
              <a:rPr sz="1650" spc="-7" baseline="-20202" dirty="0">
                <a:latin typeface="Calibri"/>
                <a:cs typeface="Calibri"/>
              </a:rPr>
              <a:t>s</a:t>
            </a:r>
            <a:r>
              <a:rPr sz="1650" spc="172" baseline="-20202" dirty="0">
                <a:latin typeface="Calibri"/>
                <a:cs typeface="Calibri"/>
              </a:rPr>
              <a:t> </a:t>
            </a:r>
            <a:r>
              <a:rPr sz="1700" spc="-5" dirty="0">
                <a:latin typeface="Calibri"/>
                <a:cs typeface="Calibri"/>
              </a:rPr>
              <a:t>=42,154.17km</a:t>
            </a:r>
            <a:r>
              <a:rPr sz="1700" spc="5" dirty="0">
                <a:latin typeface="Calibri"/>
                <a:cs typeface="Calibri"/>
              </a:rPr>
              <a:t> </a:t>
            </a:r>
            <a:r>
              <a:rPr sz="1700" dirty="0">
                <a:latin typeface="Calibri"/>
                <a:cs typeface="Calibri"/>
              </a:rPr>
              <a:t>and</a:t>
            </a:r>
            <a:r>
              <a:rPr sz="1700" spc="-20" dirty="0">
                <a:latin typeface="Calibri"/>
                <a:cs typeface="Calibri"/>
              </a:rPr>
              <a:t> </a:t>
            </a:r>
            <a:r>
              <a:rPr sz="1700" dirty="0">
                <a:latin typeface="Calibri"/>
                <a:cs typeface="Calibri"/>
              </a:rPr>
              <a:t>r</a:t>
            </a:r>
            <a:r>
              <a:rPr sz="1650" baseline="-20202" dirty="0">
                <a:latin typeface="Calibri"/>
                <a:cs typeface="Calibri"/>
              </a:rPr>
              <a:t>e</a:t>
            </a:r>
            <a:r>
              <a:rPr sz="1650" spc="209" baseline="-20202" dirty="0">
                <a:latin typeface="Calibri"/>
                <a:cs typeface="Calibri"/>
              </a:rPr>
              <a:t> </a:t>
            </a:r>
            <a:r>
              <a:rPr sz="1700" spc="-5" dirty="0">
                <a:latin typeface="Calibri"/>
                <a:cs typeface="Calibri"/>
              </a:rPr>
              <a:t>=6378.137km,(r</a:t>
            </a:r>
            <a:r>
              <a:rPr sz="1650" spc="-7" baseline="-20202" dirty="0">
                <a:latin typeface="Calibri"/>
                <a:cs typeface="Calibri"/>
              </a:rPr>
              <a:t>s</a:t>
            </a:r>
            <a:r>
              <a:rPr sz="1650" spc="195" baseline="-20202" dirty="0">
                <a:latin typeface="Calibri"/>
                <a:cs typeface="Calibri"/>
              </a:rPr>
              <a:t> </a:t>
            </a:r>
            <a:r>
              <a:rPr sz="1700" spc="-5" dirty="0">
                <a:latin typeface="Calibri"/>
                <a:cs typeface="Calibri"/>
              </a:rPr>
              <a:t>/r</a:t>
            </a:r>
            <a:r>
              <a:rPr sz="1650" spc="-7" baseline="-20202" dirty="0">
                <a:latin typeface="Calibri"/>
                <a:cs typeface="Calibri"/>
              </a:rPr>
              <a:t>e</a:t>
            </a:r>
            <a:r>
              <a:rPr sz="1700" spc="-5" dirty="0">
                <a:latin typeface="Calibri"/>
                <a:cs typeface="Calibri"/>
              </a:rPr>
              <a:t>)=6.6107345,</a:t>
            </a:r>
            <a:endParaRPr sz="1700" dirty="0">
              <a:latin typeface="Calibri"/>
              <a:cs typeface="Calibri"/>
            </a:endParaRPr>
          </a:p>
          <a:p>
            <a:pPr marL="292100" indent="-229235">
              <a:lnSpc>
                <a:spcPct val="100000"/>
              </a:lnSpc>
              <a:spcBef>
                <a:spcPts val="585"/>
              </a:spcBef>
              <a:buFont typeface="Arial MT"/>
              <a:buChar char="•"/>
              <a:tabLst>
                <a:tab pos="292100" algn="l"/>
                <a:tab pos="292735" algn="l"/>
                <a:tab pos="2562860" algn="l"/>
                <a:tab pos="3300729" algn="l"/>
                <a:tab pos="3780790" algn="l"/>
              </a:tabLst>
            </a:pPr>
            <a:r>
              <a:rPr sz="1700" dirty="0">
                <a:latin typeface="Calibri"/>
                <a:cs typeface="Calibri"/>
              </a:rPr>
              <a:t>El=tan</a:t>
            </a:r>
            <a:r>
              <a:rPr sz="1650" baseline="25252" dirty="0">
                <a:latin typeface="Calibri"/>
                <a:cs typeface="Calibri"/>
              </a:rPr>
              <a:t>-1</a:t>
            </a:r>
            <a:r>
              <a:rPr sz="1650" spc="172" baseline="25252" dirty="0">
                <a:latin typeface="Calibri"/>
                <a:cs typeface="Calibri"/>
              </a:rPr>
              <a:t> </a:t>
            </a:r>
            <a:r>
              <a:rPr sz="1700" dirty="0">
                <a:latin typeface="Calibri"/>
                <a:cs typeface="Calibri"/>
              </a:rPr>
              <a:t>[(6.6107345-cos	</a:t>
            </a:r>
            <a:r>
              <a:rPr sz="1700" dirty="0">
                <a:latin typeface="Cambria Math"/>
                <a:cs typeface="Cambria Math"/>
              </a:rPr>
              <a:t>𝛾</a:t>
            </a:r>
            <a:r>
              <a:rPr sz="1700" spc="370" dirty="0">
                <a:latin typeface="Cambria Math"/>
                <a:cs typeface="Cambria Math"/>
              </a:rPr>
              <a:t> </a:t>
            </a:r>
            <a:r>
              <a:rPr sz="1700" spc="-10" dirty="0">
                <a:latin typeface="Calibri"/>
                <a:cs typeface="Calibri"/>
              </a:rPr>
              <a:t>)/sin	</a:t>
            </a:r>
            <a:r>
              <a:rPr sz="1700" dirty="0">
                <a:latin typeface="Cambria Math"/>
                <a:cs typeface="Cambria Math"/>
              </a:rPr>
              <a:t>𝛾</a:t>
            </a:r>
            <a:r>
              <a:rPr sz="1700" spc="365" dirty="0">
                <a:latin typeface="Cambria Math"/>
                <a:cs typeface="Cambria Math"/>
              </a:rPr>
              <a:t> </a:t>
            </a:r>
            <a:r>
              <a:rPr sz="1700" dirty="0">
                <a:latin typeface="Calibri"/>
                <a:cs typeface="Calibri"/>
              </a:rPr>
              <a:t>]-	</a:t>
            </a:r>
            <a:r>
              <a:rPr sz="1700" dirty="0">
                <a:latin typeface="Cambria Math"/>
                <a:cs typeface="Cambria Math"/>
              </a:rPr>
              <a:t>𝛾</a:t>
            </a:r>
          </a:p>
        </p:txBody>
      </p:sp>
    </p:spTree>
    <p:extLst>
      <p:ext uri="{BB962C8B-B14F-4D97-AF65-F5344CB8AC3E}">
        <p14:creationId xmlns:p14="http://schemas.microsoft.com/office/powerpoint/2010/main" val="48872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1DE86E20-2EFE-D904-8479-C7E03CF85114}"/>
              </a:ext>
            </a:extLst>
          </p:cNvPr>
          <p:cNvSpPr txBox="1"/>
          <p:nvPr/>
        </p:nvSpPr>
        <p:spPr>
          <a:xfrm>
            <a:off x="457200" y="1430593"/>
            <a:ext cx="9984657" cy="3288080"/>
          </a:xfrm>
          <a:prstGeom prst="rect">
            <a:avLst/>
          </a:prstGeom>
        </p:spPr>
        <p:txBody>
          <a:bodyPr vert="horz" wrap="square" lIns="0" tIns="12700" rIns="0" bIns="0" rtlCol="0">
            <a:spAutoFit/>
          </a:bodyPr>
          <a:lstStyle/>
          <a:p>
            <a:pPr marL="279400" indent="-229235">
              <a:lnSpc>
                <a:spcPct val="100000"/>
              </a:lnSpc>
              <a:spcBef>
                <a:spcPts val="100"/>
              </a:spcBef>
              <a:buFont typeface="Arial MT"/>
              <a:buChar char="•"/>
              <a:tabLst>
                <a:tab pos="279400" algn="l"/>
                <a:tab pos="280035" algn="l"/>
              </a:tabLst>
            </a:pPr>
            <a:r>
              <a:rPr sz="1800" spc="-5" dirty="0">
                <a:latin typeface="Calibri"/>
                <a:cs typeface="Calibri"/>
              </a:rPr>
              <a:t>Azimuth</a:t>
            </a:r>
            <a:r>
              <a:rPr sz="1800" spc="-20" dirty="0">
                <a:latin typeface="Calibri"/>
                <a:cs typeface="Calibri"/>
              </a:rPr>
              <a:t> </a:t>
            </a:r>
            <a:r>
              <a:rPr sz="1800" dirty="0">
                <a:latin typeface="Calibri"/>
                <a:cs typeface="Calibri"/>
              </a:rPr>
              <a:t>angle:</a:t>
            </a:r>
          </a:p>
          <a:p>
            <a:pPr marL="279400" indent="-229235">
              <a:lnSpc>
                <a:spcPct val="100000"/>
              </a:lnSpc>
              <a:spcBef>
                <a:spcPts val="1310"/>
              </a:spcBef>
              <a:buFont typeface="Arial MT"/>
              <a:buChar char="•"/>
              <a:tabLst>
                <a:tab pos="279400" algn="l"/>
                <a:tab pos="280035" algn="l"/>
              </a:tabLst>
            </a:pPr>
            <a:r>
              <a:rPr sz="1800" spc="-5" dirty="0">
                <a:latin typeface="Cambria Math"/>
                <a:cs typeface="Cambria Math"/>
              </a:rPr>
              <a:t>𝑖𝑛𝑡𝑒𝑟𝑚𝑒𝑑𝑖𝑎𝑡𝑒</a:t>
            </a:r>
            <a:r>
              <a:rPr sz="1800" spc="20" dirty="0">
                <a:latin typeface="Cambria Math"/>
                <a:cs typeface="Cambria Math"/>
              </a:rPr>
              <a:t> </a:t>
            </a:r>
            <a:r>
              <a:rPr sz="1800" dirty="0">
                <a:latin typeface="Cambria Math"/>
                <a:cs typeface="Cambria Math"/>
              </a:rPr>
              <a:t>𝑎𝑛𝑔𝑙𝑒</a:t>
            </a:r>
            <a:r>
              <a:rPr sz="1800" spc="15" dirty="0">
                <a:latin typeface="Cambria Math"/>
                <a:cs typeface="Cambria Math"/>
              </a:rPr>
              <a:t> </a:t>
            </a:r>
            <a:r>
              <a:rPr sz="1800" dirty="0">
                <a:latin typeface="Cambria Math"/>
                <a:cs typeface="Cambria Math"/>
              </a:rPr>
              <a:t>𝛼</a:t>
            </a:r>
            <a:r>
              <a:rPr sz="1800" spc="145" dirty="0">
                <a:latin typeface="Cambria Math"/>
                <a:cs typeface="Cambria Math"/>
              </a:rPr>
              <a:t> </a:t>
            </a:r>
            <a:r>
              <a:rPr sz="1800" dirty="0">
                <a:latin typeface="Cambria Math"/>
                <a:cs typeface="Cambria Math"/>
              </a:rPr>
              <a:t>=</a:t>
            </a:r>
            <a:r>
              <a:rPr sz="1800" spc="95" dirty="0">
                <a:latin typeface="Cambria Math"/>
                <a:cs typeface="Cambria Math"/>
              </a:rPr>
              <a:t> </a:t>
            </a:r>
            <a:r>
              <a:rPr sz="1800" spc="10" dirty="0">
                <a:latin typeface="Cambria Math"/>
                <a:cs typeface="Cambria Math"/>
              </a:rPr>
              <a:t>𝑡𝑎𝑛</a:t>
            </a:r>
            <a:r>
              <a:rPr sz="1950" spc="15" baseline="27777" dirty="0">
                <a:latin typeface="Cambria Math"/>
                <a:cs typeface="Cambria Math"/>
              </a:rPr>
              <a:t>−1</a:t>
            </a:r>
            <a:endParaRPr sz="1950" baseline="27777" dirty="0">
              <a:latin typeface="Cambria Math"/>
              <a:cs typeface="Cambria Math"/>
            </a:endParaRPr>
          </a:p>
          <a:p>
            <a:pPr marL="279400" indent="-229235">
              <a:lnSpc>
                <a:spcPct val="100000"/>
              </a:lnSpc>
              <a:spcBef>
                <a:spcPts val="1245"/>
              </a:spcBef>
              <a:buFont typeface="Arial MT"/>
              <a:buChar char="•"/>
              <a:tabLst>
                <a:tab pos="279400" algn="l"/>
                <a:tab pos="280035" algn="l"/>
              </a:tabLst>
            </a:pPr>
            <a:r>
              <a:rPr sz="1800" spc="-10" dirty="0">
                <a:latin typeface="Calibri"/>
                <a:cs typeface="Calibri"/>
              </a:rPr>
              <a:t>Having</a:t>
            </a:r>
            <a:r>
              <a:rPr sz="1800" spc="10" dirty="0">
                <a:latin typeface="Calibri"/>
                <a:cs typeface="Calibri"/>
              </a:rPr>
              <a:t> </a:t>
            </a:r>
            <a:r>
              <a:rPr sz="1800" spc="-10" dirty="0">
                <a:latin typeface="Calibri"/>
                <a:cs typeface="Calibri"/>
              </a:rPr>
              <a:t>found</a:t>
            </a:r>
            <a:r>
              <a:rPr sz="1800" spc="5" dirty="0">
                <a:latin typeface="Calibri"/>
                <a:cs typeface="Calibri"/>
              </a:rPr>
              <a:t> </a:t>
            </a:r>
            <a:r>
              <a:rPr sz="1800" spc="-10" dirty="0">
                <a:latin typeface="Calibri"/>
                <a:cs typeface="Calibri"/>
              </a:rPr>
              <a:t>intermediate</a:t>
            </a:r>
            <a:r>
              <a:rPr sz="1800" spc="25" dirty="0">
                <a:latin typeface="Calibri"/>
                <a:cs typeface="Calibri"/>
              </a:rPr>
              <a:t> </a:t>
            </a:r>
            <a:r>
              <a:rPr sz="1800" dirty="0">
                <a:latin typeface="Calibri"/>
                <a:cs typeface="Calibri"/>
              </a:rPr>
              <a:t>angle,</a:t>
            </a:r>
            <a:r>
              <a:rPr sz="1800" spc="10" dirty="0">
                <a:latin typeface="Calibri"/>
                <a:cs typeface="Calibri"/>
              </a:rPr>
              <a:t> </a:t>
            </a:r>
            <a:r>
              <a:rPr sz="1800" spc="-5" dirty="0">
                <a:latin typeface="Calibri"/>
                <a:cs typeface="Calibri"/>
              </a:rPr>
              <a:t>azimuth</a:t>
            </a:r>
            <a:r>
              <a:rPr sz="1800" spc="15" dirty="0">
                <a:latin typeface="Calibri"/>
                <a:cs typeface="Calibri"/>
              </a:rPr>
              <a:t> </a:t>
            </a:r>
            <a:r>
              <a:rPr sz="1800" dirty="0">
                <a:latin typeface="Calibri"/>
                <a:cs typeface="Calibri"/>
              </a:rPr>
              <a:t>angle</a:t>
            </a:r>
            <a:r>
              <a:rPr sz="1800" spc="-5" dirty="0">
                <a:latin typeface="Calibri"/>
                <a:cs typeface="Calibri"/>
              </a:rPr>
              <a:t> can</a:t>
            </a:r>
            <a:r>
              <a:rPr sz="1800" spc="1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found</a:t>
            </a:r>
            <a:r>
              <a:rPr sz="1800" spc="5" dirty="0">
                <a:latin typeface="Calibri"/>
                <a:cs typeface="Calibri"/>
              </a:rPr>
              <a:t> </a:t>
            </a:r>
            <a:r>
              <a:rPr sz="1800" spc="-10" dirty="0">
                <a:latin typeface="Calibri"/>
                <a:cs typeface="Calibri"/>
              </a:rPr>
              <a:t>from:</a:t>
            </a:r>
            <a:endParaRPr sz="1800" dirty="0">
              <a:latin typeface="Calibri"/>
              <a:cs typeface="Calibri"/>
            </a:endParaRPr>
          </a:p>
          <a:p>
            <a:pPr marL="279400" indent="-229235">
              <a:lnSpc>
                <a:spcPct val="100000"/>
              </a:lnSpc>
              <a:spcBef>
                <a:spcPts val="565"/>
              </a:spcBef>
              <a:buFont typeface="Arial MT"/>
              <a:buChar char="•"/>
              <a:tabLst>
                <a:tab pos="279400" algn="l"/>
                <a:tab pos="280035" algn="l"/>
              </a:tabLst>
            </a:pPr>
            <a:r>
              <a:rPr sz="1800" spc="-5" dirty="0">
                <a:latin typeface="Calibri"/>
                <a:cs typeface="Calibri"/>
              </a:rPr>
              <a:t>Case1:</a:t>
            </a:r>
            <a:r>
              <a:rPr sz="1800" dirty="0">
                <a:latin typeface="Calibri"/>
                <a:cs typeface="Calibri"/>
              </a:rPr>
              <a:t> </a:t>
            </a:r>
            <a:r>
              <a:rPr sz="1800" spc="-5" dirty="0">
                <a:latin typeface="Calibri"/>
                <a:cs typeface="Calibri"/>
              </a:rPr>
              <a:t>earth</a:t>
            </a:r>
            <a:r>
              <a:rPr sz="1800" spc="10" dirty="0">
                <a:latin typeface="Calibri"/>
                <a:cs typeface="Calibri"/>
              </a:rPr>
              <a:t> </a:t>
            </a:r>
            <a:r>
              <a:rPr sz="1800" spc="-15" dirty="0">
                <a:latin typeface="Calibri"/>
                <a:cs typeface="Calibri"/>
              </a:rPr>
              <a:t>station</a:t>
            </a:r>
            <a:r>
              <a:rPr sz="1800" spc="-5" dirty="0">
                <a:latin typeface="Calibri"/>
                <a:cs typeface="Calibri"/>
              </a:rPr>
              <a:t> </a:t>
            </a:r>
            <a:r>
              <a:rPr sz="1800" dirty="0">
                <a:latin typeface="Calibri"/>
                <a:cs typeface="Calibri"/>
              </a:rPr>
              <a:t>in</a:t>
            </a:r>
            <a:r>
              <a:rPr sz="1800" spc="10" dirty="0">
                <a:latin typeface="Calibri"/>
                <a:cs typeface="Calibri"/>
              </a:rPr>
              <a:t> </a:t>
            </a:r>
            <a:r>
              <a:rPr sz="1800" spc="-5" dirty="0">
                <a:latin typeface="Calibri"/>
                <a:cs typeface="Calibri"/>
              </a:rPr>
              <a:t>northern</a:t>
            </a:r>
            <a:r>
              <a:rPr sz="1800" spc="20" dirty="0">
                <a:latin typeface="Calibri"/>
                <a:cs typeface="Calibri"/>
              </a:rPr>
              <a:t> </a:t>
            </a:r>
            <a:r>
              <a:rPr sz="1800" spc="-5" dirty="0">
                <a:latin typeface="Calibri"/>
                <a:cs typeface="Calibri"/>
              </a:rPr>
              <a:t>hemisphere</a:t>
            </a:r>
            <a:r>
              <a:rPr sz="1800" dirty="0">
                <a:latin typeface="Calibri"/>
                <a:cs typeface="Calibri"/>
              </a:rPr>
              <a:t> </a:t>
            </a:r>
            <a:r>
              <a:rPr sz="1800" spc="-5" dirty="0">
                <a:latin typeface="Calibri"/>
                <a:cs typeface="Calibri"/>
              </a:rPr>
              <a:t>with</a:t>
            </a:r>
            <a:endParaRPr sz="1800" dirty="0">
              <a:latin typeface="Calibri"/>
              <a:cs typeface="Calibri"/>
            </a:endParaRPr>
          </a:p>
          <a:p>
            <a:pPr marL="279400" indent="-229235">
              <a:lnSpc>
                <a:spcPct val="100000"/>
              </a:lnSpc>
              <a:spcBef>
                <a:spcPts val="575"/>
              </a:spcBef>
              <a:buFont typeface="Arial MT"/>
              <a:buChar char="•"/>
              <a:tabLst>
                <a:tab pos="279400" algn="l"/>
                <a:tab pos="280035" algn="l"/>
              </a:tabLst>
            </a:pPr>
            <a:r>
              <a:rPr sz="1800" spc="5" dirty="0">
                <a:latin typeface="Calibri"/>
                <a:cs typeface="Calibri"/>
              </a:rPr>
              <a:t>A.</a:t>
            </a:r>
            <a:r>
              <a:rPr sz="1800" spc="-20" dirty="0">
                <a:latin typeface="Calibri"/>
                <a:cs typeface="Calibri"/>
              </a:rPr>
              <a:t> </a:t>
            </a:r>
            <a:r>
              <a:rPr sz="1800" spc="-10" dirty="0">
                <a:latin typeface="Calibri"/>
                <a:cs typeface="Calibri"/>
              </a:rPr>
              <a:t>satellite</a:t>
            </a:r>
            <a:r>
              <a:rPr sz="1800" spc="15" dirty="0">
                <a:latin typeface="Calibri"/>
                <a:cs typeface="Calibri"/>
              </a:rPr>
              <a:t> </a:t>
            </a:r>
            <a:r>
              <a:rPr sz="1800" spc="-10" dirty="0">
                <a:latin typeface="Calibri"/>
                <a:cs typeface="Calibri"/>
              </a:rPr>
              <a:t>to</a:t>
            </a:r>
            <a:r>
              <a:rPr sz="1800" spc="-5" dirty="0">
                <a:latin typeface="Calibri"/>
                <a:cs typeface="Calibri"/>
              </a:rPr>
              <a:t> SE of</a:t>
            </a:r>
            <a:r>
              <a:rPr sz="1800" spc="10" dirty="0">
                <a:latin typeface="Calibri"/>
                <a:cs typeface="Calibri"/>
              </a:rPr>
              <a:t> </a:t>
            </a:r>
            <a:r>
              <a:rPr sz="1800" dirty="0">
                <a:latin typeface="Calibri"/>
                <a:cs typeface="Calibri"/>
              </a:rPr>
              <a:t>the</a:t>
            </a:r>
            <a:r>
              <a:rPr sz="1800" spc="-5" dirty="0">
                <a:latin typeface="Calibri"/>
                <a:cs typeface="Calibri"/>
              </a:rPr>
              <a:t> earth</a:t>
            </a:r>
            <a:r>
              <a:rPr sz="1800" spc="10" dirty="0">
                <a:latin typeface="Calibri"/>
                <a:cs typeface="Calibri"/>
              </a:rPr>
              <a:t> </a:t>
            </a:r>
            <a:r>
              <a:rPr sz="1800" spc="-15" dirty="0">
                <a:latin typeface="Calibri"/>
                <a:cs typeface="Calibri"/>
              </a:rPr>
              <a:t>station:</a:t>
            </a:r>
            <a:r>
              <a:rPr sz="1800" spc="5" dirty="0">
                <a:latin typeface="Calibri"/>
                <a:cs typeface="Calibri"/>
              </a:rPr>
              <a:t> </a:t>
            </a:r>
            <a:r>
              <a:rPr sz="1800" dirty="0">
                <a:latin typeface="Calibri"/>
                <a:cs typeface="Calibri"/>
              </a:rPr>
              <a:t>Az=180</a:t>
            </a:r>
            <a:r>
              <a:rPr sz="1800" baseline="25462" dirty="0">
                <a:latin typeface="Calibri"/>
                <a:cs typeface="Calibri"/>
              </a:rPr>
              <a:t>0</a:t>
            </a:r>
            <a:r>
              <a:rPr sz="1800" spc="202" baseline="25462" dirty="0">
                <a:latin typeface="Calibri"/>
                <a:cs typeface="Calibri"/>
              </a:rPr>
              <a:t> </a:t>
            </a:r>
            <a:r>
              <a:rPr sz="1800" dirty="0">
                <a:latin typeface="Calibri"/>
                <a:cs typeface="Calibri"/>
              </a:rPr>
              <a:t>- </a:t>
            </a:r>
            <a:r>
              <a:rPr sz="1800" dirty="0">
                <a:latin typeface="Cambria Math"/>
                <a:cs typeface="Cambria Math"/>
              </a:rPr>
              <a:t>𝛼</a:t>
            </a:r>
          </a:p>
          <a:p>
            <a:pPr marL="279400" indent="-229235">
              <a:lnSpc>
                <a:spcPct val="100000"/>
              </a:lnSpc>
              <a:spcBef>
                <a:spcPts val="570"/>
              </a:spcBef>
              <a:buFont typeface="Arial MT"/>
              <a:buChar char="•"/>
              <a:tabLst>
                <a:tab pos="279400" algn="l"/>
                <a:tab pos="280035" algn="l"/>
              </a:tabLst>
            </a:pPr>
            <a:r>
              <a:rPr sz="1800" dirty="0">
                <a:latin typeface="Calibri"/>
                <a:cs typeface="Calibri"/>
              </a:rPr>
              <a:t>B.</a:t>
            </a:r>
            <a:r>
              <a:rPr sz="1800" spc="-15" dirty="0">
                <a:latin typeface="Calibri"/>
                <a:cs typeface="Calibri"/>
              </a:rPr>
              <a:t> </a:t>
            </a:r>
            <a:r>
              <a:rPr sz="1800" spc="-10" dirty="0">
                <a:latin typeface="Calibri"/>
                <a:cs typeface="Calibri"/>
              </a:rPr>
              <a:t>satellite</a:t>
            </a:r>
            <a:r>
              <a:rPr sz="1800" spc="10" dirty="0">
                <a:latin typeface="Calibri"/>
                <a:cs typeface="Calibri"/>
              </a:rPr>
              <a:t> </a:t>
            </a:r>
            <a:r>
              <a:rPr sz="1800" spc="-10" dirty="0">
                <a:latin typeface="Calibri"/>
                <a:cs typeface="Calibri"/>
              </a:rPr>
              <a:t>to </a:t>
            </a:r>
            <a:r>
              <a:rPr sz="1800" spc="-5" dirty="0">
                <a:latin typeface="Calibri"/>
                <a:cs typeface="Calibri"/>
              </a:rPr>
              <a:t>SW</a:t>
            </a:r>
            <a:r>
              <a:rPr sz="1800" dirty="0">
                <a:latin typeface="Calibri"/>
                <a:cs typeface="Calibri"/>
              </a:rPr>
              <a:t> </a:t>
            </a:r>
            <a:r>
              <a:rPr sz="1800" spc="-5" dirty="0">
                <a:latin typeface="Calibri"/>
                <a:cs typeface="Calibri"/>
              </a:rPr>
              <a:t>of </a:t>
            </a:r>
            <a:r>
              <a:rPr sz="1800" dirty="0">
                <a:latin typeface="Calibri"/>
                <a:cs typeface="Calibri"/>
              </a:rPr>
              <a:t>the</a:t>
            </a:r>
            <a:r>
              <a:rPr sz="1800" spc="10" dirty="0">
                <a:latin typeface="Calibri"/>
                <a:cs typeface="Calibri"/>
              </a:rPr>
              <a:t> </a:t>
            </a:r>
            <a:r>
              <a:rPr sz="1800" dirty="0">
                <a:latin typeface="Calibri"/>
                <a:cs typeface="Calibri"/>
              </a:rPr>
              <a:t>earth</a:t>
            </a:r>
            <a:r>
              <a:rPr sz="1800" spc="-5" dirty="0">
                <a:latin typeface="Calibri"/>
                <a:cs typeface="Calibri"/>
              </a:rPr>
              <a:t> </a:t>
            </a:r>
            <a:r>
              <a:rPr sz="1800" spc="-15" dirty="0">
                <a:latin typeface="Calibri"/>
                <a:cs typeface="Calibri"/>
              </a:rPr>
              <a:t>station:</a:t>
            </a:r>
            <a:r>
              <a:rPr sz="1800" dirty="0">
                <a:latin typeface="Calibri"/>
                <a:cs typeface="Calibri"/>
              </a:rPr>
              <a:t> Az=180</a:t>
            </a:r>
            <a:r>
              <a:rPr sz="1800" baseline="25462" dirty="0">
                <a:latin typeface="Calibri"/>
                <a:cs typeface="Calibri"/>
              </a:rPr>
              <a:t>0</a:t>
            </a:r>
            <a:r>
              <a:rPr sz="1800" spc="225" baseline="25462" dirty="0">
                <a:latin typeface="Calibri"/>
                <a:cs typeface="Calibri"/>
              </a:rPr>
              <a:t> </a:t>
            </a:r>
            <a:r>
              <a:rPr sz="1800" dirty="0">
                <a:latin typeface="Calibri"/>
                <a:cs typeface="Calibri"/>
              </a:rPr>
              <a:t>+</a:t>
            </a:r>
            <a:r>
              <a:rPr sz="1800" spc="-5" dirty="0">
                <a:latin typeface="Calibri"/>
                <a:cs typeface="Calibri"/>
              </a:rPr>
              <a:t> </a:t>
            </a:r>
            <a:r>
              <a:rPr sz="1800" dirty="0">
                <a:latin typeface="Cambria Math"/>
                <a:cs typeface="Cambria Math"/>
              </a:rPr>
              <a:t>𝛼</a:t>
            </a:r>
          </a:p>
          <a:p>
            <a:pPr marL="279400" indent="-229235">
              <a:lnSpc>
                <a:spcPct val="100000"/>
              </a:lnSpc>
              <a:spcBef>
                <a:spcPts val="560"/>
              </a:spcBef>
              <a:buFont typeface="Arial MT"/>
              <a:buChar char="•"/>
              <a:tabLst>
                <a:tab pos="279400" algn="l"/>
                <a:tab pos="280035" algn="l"/>
              </a:tabLst>
            </a:pPr>
            <a:r>
              <a:rPr sz="1800" spc="-5" dirty="0">
                <a:latin typeface="Calibri"/>
                <a:cs typeface="Calibri"/>
              </a:rPr>
              <a:t>Case2:</a:t>
            </a:r>
            <a:r>
              <a:rPr sz="1800" dirty="0">
                <a:latin typeface="Calibri"/>
                <a:cs typeface="Calibri"/>
              </a:rPr>
              <a:t> earth</a:t>
            </a:r>
            <a:r>
              <a:rPr sz="1800" spc="10" dirty="0">
                <a:latin typeface="Calibri"/>
                <a:cs typeface="Calibri"/>
              </a:rPr>
              <a:t> </a:t>
            </a:r>
            <a:r>
              <a:rPr sz="1800" spc="-15" dirty="0">
                <a:latin typeface="Calibri"/>
                <a:cs typeface="Calibri"/>
              </a:rPr>
              <a:t>station</a:t>
            </a:r>
            <a:r>
              <a:rPr sz="1800" dirty="0">
                <a:latin typeface="Calibri"/>
                <a:cs typeface="Calibri"/>
              </a:rPr>
              <a:t> in</a:t>
            </a:r>
            <a:r>
              <a:rPr sz="1800" spc="10" dirty="0">
                <a:latin typeface="Calibri"/>
                <a:cs typeface="Calibri"/>
              </a:rPr>
              <a:t> </a:t>
            </a:r>
            <a:r>
              <a:rPr sz="1800" spc="-5" dirty="0">
                <a:latin typeface="Calibri"/>
                <a:cs typeface="Calibri"/>
              </a:rPr>
              <a:t>southern</a:t>
            </a:r>
            <a:r>
              <a:rPr sz="1800" spc="15" dirty="0">
                <a:latin typeface="Calibri"/>
                <a:cs typeface="Calibri"/>
              </a:rPr>
              <a:t> </a:t>
            </a:r>
            <a:r>
              <a:rPr sz="1800" spc="-5" dirty="0">
                <a:latin typeface="Calibri"/>
                <a:cs typeface="Calibri"/>
              </a:rPr>
              <a:t>hemisphere</a:t>
            </a:r>
            <a:r>
              <a:rPr sz="1800" dirty="0">
                <a:latin typeface="Calibri"/>
                <a:cs typeface="Calibri"/>
              </a:rPr>
              <a:t> </a:t>
            </a:r>
            <a:r>
              <a:rPr sz="1800" spc="-5" dirty="0">
                <a:latin typeface="Calibri"/>
                <a:cs typeface="Calibri"/>
              </a:rPr>
              <a:t>with</a:t>
            </a:r>
            <a:endParaRPr sz="1800" dirty="0">
              <a:latin typeface="Calibri"/>
              <a:cs typeface="Calibri"/>
            </a:endParaRPr>
          </a:p>
          <a:p>
            <a:pPr marL="279400" indent="-229235">
              <a:lnSpc>
                <a:spcPct val="100000"/>
              </a:lnSpc>
              <a:spcBef>
                <a:spcPts val="580"/>
              </a:spcBef>
              <a:buFont typeface="Arial MT"/>
              <a:buChar char="•"/>
              <a:tabLst>
                <a:tab pos="279400" algn="l"/>
                <a:tab pos="280035" algn="l"/>
              </a:tabLst>
            </a:pPr>
            <a:r>
              <a:rPr sz="1800" spc="5" dirty="0">
                <a:latin typeface="Calibri"/>
                <a:cs typeface="Calibri"/>
              </a:rPr>
              <a:t>A.</a:t>
            </a:r>
            <a:r>
              <a:rPr sz="1800" spc="-20" dirty="0">
                <a:latin typeface="Calibri"/>
                <a:cs typeface="Calibri"/>
              </a:rPr>
              <a:t> </a:t>
            </a:r>
            <a:r>
              <a:rPr sz="1800" spc="-10" dirty="0">
                <a:latin typeface="Calibri"/>
                <a:cs typeface="Calibri"/>
              </a:rPr>
              <a:t>satellite</a:t>
            </a:r>
            <a:r>
              <a:rPr sz="1800" spc="10" dirty="0">
                <a:latin typeface="Calibri"/>
                <a:cs typeface="Calibri"/>
              </a:rPr>
              <a:t> </a:t>
            </a:r>
            <a:r>
              <a:rPr sz="1800" spc="-10" dirty="0">
                <a:latin typeface="Calibri"/>
                <a:cs typeface="Calibri"/>
              </a:rPr>
              <a:t>to</a:t>
            </a:r>
            <a:r>
              <a:rPr sz="1800" spc="-5" dirty="0">
                <a:latin typeface="Calibri"/>
                <a:cs typeface="Calibri"/>
              </a:rPr>
              <a:t> </a:t>
            </a:r>
            <a:r>
              <a:rPr sz="1800" dirty="0">
                <a:latin typeface="Calibri"/>
                <a:cs typeface="Calibri"/>
              </a:rPr>
              <a:t>NE</a:t>
            </a:r>
            <a:r>
              <a:rPr sz="1800" spc="5" dirty="0">
                <a:latin typeface="Calibri"/>
                <a:cs typeface="Calibri"/>
              </a:rPr>
              <a:t> </a:t>
            </a:r>
            <a:r>
              <a:rPr sz="1800" spc="-5" dirty="0">
                <a:latin typeface="Calibri"/>
                <a:cs typeface="Calibri"/>
              </a:rPr>
              <a:t>of</a:t>
            </a:r>
            <a:r>
              <a:rPr sz="1800" spc="-10"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earth</a:t>
            </a:r>
            <a:r>
              <a:rPr sz="1800" spc="5" dirty="0">
                <a:latin typeface="Calibri"/>
                <a:cs typeface="Calibri"/>
              </a:rPr>
              <a:t> </a:t>
            </a:r>
            <a:r>
              <a:rPr sz="1800" spc="-15" dirty="0">
                <a:latin typeface="Calibri"/>
                <a:cs typeface="Calibri"/>
              </a:rPr>
              <a:t>station:</a:t>
            </a:r>
            <a:r>
              <a:rPr sz="1800" dirty="0">
                <a:latin typeface="Calibri"/>
                <a:cs typeface="Calibri"/>
              </a:rPr>
              <a:t> Az=</a:t>
            </a:r>
            <a:r>
              <a:rPr sz="1800" spc="15" dirty="0">
                <a:latin typeface="Calibri"/>
                <a:cs typeface="Calibri"/>
              </a:rPr>
              <a:t> </a:t>
            </a:r>
            <a:r>
              <a:rPr sz="1800" dirty="0">
                <a:latin typeface="Cambria Math"/>
                <a:cs typeface="Cambria Math"/>
              </a:rPr>
              <a:t>𝛼</a:t>
            </a:r>
          </a:p>
          <a:p>
            <a:pPr marL="279400" indent="-229235">
              <a:lnSpc>
                <a:spcPct val="100000"/>
              </a:lnSpc>
              <a:spcBef>
                <a:spcPts val="560"/>
              </a:spcBef>
              <a:buFont typeface="Arial MT"/>
              <a:buChar char="•"/>
              <a:tabLst>
                <a:tab pos="279400" algn="l"/>
                <a:tab pos="280035" algn="l"/>
              </a:tabLst>
            </a:pPr>
            <a:r>
              <a:rPr sz="1800" dirty="0">
                <a:latin typeface="Calibri"/>
                <a:cs typeface="Calibri"/>
              </a:rPr>
              <a:t>B.</a:t>
            </a:r>
            <a:r>
              <a:rPr sz="1800" spc="-15" dirty="0">
                <a:latin typeface="Calibri"/>
                <a:cs typeface="Calibri"/>
              </a:rPr>
              <a:t> </a:t>
            </a:r>
            <a:r>
              <a:rPr sz="1800" spc="-10" dirty="0">
                <a:latin typeface="Calibri"/>
                <a:cs typeface="Calibri"/>
              </a:rPr>
              <a:t>satellite</a:t>
            </a:r>
            <a:r>
              <a:rPr sz="1800" spc="10" dirty="0">
                <a:latin typeface="Calibri"/>
                <a:cs typeface="Calibri"/>
              </a:rPr>
              <a:t> </a:t>
            </a:r>
            <a:r>
              <a:rPr sz="1800" spc="-10" dirty="0">
                <a:latin typeface="Calibri"/>
                <a:cs typeface="Calibri"/>
              </a:rPr>
              <a:t>to </a:t>
            </a:r>
            <a:r>
              <a:rPr sz="1800" dirty="0">
                <a:latin typeface="Calibri"/>
                <a:cs typeface="Calibri"/>
              </a:rPr>
              <a:t>NW </a:t>
            </a:r>
            <a:r>
              <a:rPr sz="1800" spc="-5" dirty="0">
                <a:latin typeface="Calibri"/>
                <a:cs typeface="Calibri"/>
              </a:rPr>
              <a:t>of</a:t>
            </a:r>
            <a:r>
              <a:rPr sz="1800" spc="-10" dirty="0">
                <a:latin typeface="Calibri"/>
                <a:cs typeface="Calibri"/>
              </a:rPr>
              <a:t> </a:t>
            </a:r>
            <a:r>
              <a:rPr sz="1800" dirty="0">
                <a:latin typeface="Calibri"/>
                <a:cs typeface="Calibri"/>
              </a:rPr>
              <a:t>the</a:t>
            </a:r>
            <a:r>
              <a:rPr sz="1800" spc="10" dirty="0">
                <a:latin typeface="Calibri"/>
                <a:cs typeface="Calibri"/>
              </a:rPr>
              <a:t> </a:t>
            </a:r>
            <a:r>
              <a:rPr sz="1800" dirty="0">
                <a:latin typeface="Calibri"/>
                <a:cs typeface="Calibri"/>
              </a:rPr>
              <a:t>earth</a:t>
            </a:r>
            <a:r>
              <a:rPr sz="1800" spc="-5" dirty="0">
                <a:latin typeface="Calibri"/>
                <a:cs typeface="Calibri"/>
              </a:rPr>
              <a:t> </a:t>
            </a:r>
            <a:r>
              <a:rPr sz="1800" spc="-15" dirty="0">
                <a:latin typeface="Calibri"/>
                <a:cs typeface="Calibri"/>
              </a:rPr>
              <a:t>station:</a:t>
            </a:r>
            <a:r>
              <a:rPr sz="1800" spc="5" dirty="0">
                <a:latin typeface="Calibri"/>
                <a:cs typeface="Calibri"/>
              </a:rPr>
              <a:t> </a:t>
            </a:r>
            <a:r>
              <a:rPr sz="1800" dirty="0">
                <a:latin typeface="Calibri"/>
                <a:cs typeface="Calibri"/>
              </a:rPr>
              <a:t>Az=360</a:t>
            </a:r>
            <a:r>
              <a:rPr sz="1800" baseline="25462" dirty="0">
                <a:latin typeface="Calibri"/>
                <a:cs typeface="Calibri"/>
              </a:rPr>
              <a:t>0</a:t>
            </a:r>
            <a:r>
              <a:rPr sz="1800" spc="217" baseline="25462" dirty="0">
                <a:latin typeface="Calibri"/>
                <a:cs typeface="Calibri"/>
              </a:rPr>
              <a:t> </a:t>
            </a:r>
            <a:r>
              <a:rPr sz="1800" dirty="0">
                <a:latin typeface="Calibri"/>
                <a:cs typeface="Calibri"/>
              </a:rPr>
              <a:t>-</a:t>
            </a:r>
            <a:r>
              <a:rPr sz="1800" spc="-5" dirty="0">
                <a:latin typeface="Calibri"/>
                <a:cs typeface="Calibri"/>
              </a:rPr>
              <a:t> </a:t>
            </a:r>
            <a:r>
              <a:rPr sz="1800" dirty="0">
                <a:latin typeface="Cambria Math"/>
                <a:cs typeface="Cambria Math"/>
              </a:rPr>
              <a:t>𝛼</a:t>
            </a:r>
          </a:p>
        </p:txBody>
      </p:sp>
    </p:spTree>
    <p:extLst>
      <p:ext uri="{BB962C8B-B14F-4D97-AF65-F5344CB8AC3E}">
        <p14:creationId xmlns:p14="http://schemas.microsoft.com/office/powerpoint/2010/main" val="1294920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2379726"/>
            <a:ext cx="4492625" cy="285115"/>
          </a:xfrm>
          <a:prstGeom prst="rect">
            <a:avLst/>
          </a:prstGeom>
        </p:spPr>
        <p:txBody>
          <a:bodyPr vert="horz" wrap="square" lIns="0" tIns="13335" rIns="0" bIns="0" rtlCol="0">
            <a:spAutoFit/>
          </a:bodyPr>
          <a:lstStyle/>
          <a:p>
            <a:pPr marL="12700">
              <a:lnSpc>
                <a:spcPct val="100000"/>
              </a:lnSpc>
              <a:spcBef>
                <a:spcPts val="105"/>
              </a:spcBef>
            </a:pPr>
            <a:r>
              <a:rPr lang="en-US" sz="1700" spc="-15" dirty="0">
                <a:latin typeface="Calibri"/>
                <a:cs typeface="Calibri"/>
              </a:rPr>
              <a:t>f</a:t>
            </a:r>
            <a:r>
              <a:rPr sz="1700" spc="-15" dirty="0">
                <a:latin typeface="Calibri"/>
                <a:cs typeface="Calibri"/>
              </a:rPr>
              <a:t>or</a:t>
            </a:r>
            <a:r>
              <a:rPr sz="1700" dirty="0">
                <a:latin typeface="Calibri"/>
                <a:cs typeface="Calibri"/>
              </a:rPr>
              <a:t> a </a:t>
            </a:r>
            <a:r>
              <a:rPr sz="1700" spc="-5" dirty="0">
                <a:latin typeface="Calibri"/>
                <a:cs typeface="Calibri"/>
              </a:rPr>
              <a:t>satellite</a:t>
            </a:r>
            <a:r>
              <a:rPr sz="1700" spc="-35" dirty="0">
                <a:latin typeface="Calibri"/>
                <a:cs typeface="Calibri"/>
              </a:rPr>
              <a:t> </a:t>
            </a:r>
            <a:r>
              <a:rPr sz="1700" spc="-5" dirty="0">
                <a:latin typeface="Calibri"/>
                <a:cs typeface="Calibri"/>
              </a:rPr>
              <a:t>to</a:t>
            </a:r>
            <a:r>
              <a:rPr sz="1700" spc="-10" dirty="0">
                <a:latin typeface="Calibri"/>
                <a:cs typeface="Calibri"/>
              </a:rPr>
              <a:t> </a:t>
            </a:r>
            <a:r>
              <a:rPr sz="1700" dirty="0">
                <a:latin typeface="Calibri"/>
                <a:cs typeface="Calibri"/>
              </a:rPr>
              <a:t>be</a:t>
            </a:r>
            <a:r>
              <a:rPr sz="1700" spc="-10" dirty="0">
                <a:latin typeface="Calibri"/>
                <a:cs typeface="Calibri"/>
              </a:rPr>
              <a:t> </a:t>
            </a:r>
            <a:r>
              <a:rPr sz="1700" dirty="0">
                <a:latin typeface="Calibri"/>
                <a:cs typeface="Calibri"/>
              </a:rPr>
              <a:t>visible</a:t>
            </a:r>
            <a:r>
              <a:rPr sz="1700" spc="-30" dirty="0">
                <a:latin typeface="Calibri"/>
                <a:cs typeface="Calibri"/>
              </a:rPr>
              <a:t> </a:t>
            </a:r>
            <a:r>
              <a:rPr sz="1700" spc="-10" dirty="0">
                <a:latin typeface="Calibri"/>
                <a:cs typeface="Calibri"/>
              </a:rPr>
              <a:t>from </a:t>
            </a:r>
            <a:r>
              <a:rPr sz="1700" dirty="0">
                <a:latin typeface="Calibri"/>
                <a:cs typeface="Calibri"/>
              </a:rPr>
              <a:t>an</a:t>
            </a:r>
            <a:r>
              <a:rPr sz="1700" spc="-15" dirty="0">
                <a:latin typeface="Calibri"/>
                <a:cs typeface="Calibri"/>
              </a:rPr>
              <a:t> </a:t>
            </a:r>
            <a:r>
              <a:rPr sz="1700" dirty="0">
                <a:latin typeface="Calibri"/>
                <a:cs typeface="Calibri"/>
              </a:rPr>
              <a:t>earth</a:t>
            </a:r>
            <a:r>
              <a:rPr sz="1700" spc="-25" dirty="0">
                <a:latin typeface="Calibri"/>
                <a:cs typeface="Calibri"/>
              </a:rPr>
              <a:t> </a:t>
            </a:r>
            <a:r>
              <a:rPr sz="1700" spc="-5" dirty="0">
                <a:latin typeface="Calibri"/>
                <a:cs typeface="Calibri"/>
              </a:rPr>
              <a:t>station,</a:t>
            </a:r>
            <a:r>
              <a:rPr sz="1700" spc="-40" dirty="0">
                <a:latin typeface="Calibri"/>
                <a:cs typeface="Calibri"/>
              </a:rPr>
              <a:t> </a:t>
            </a:r>
            <a:r>
              <a:rPr sz="1700" dirty="0">
                <a:latin typeface="Calibri"/>
                <a:cs typeface="Calibri"/>
              </a:rPr>
              <a:t>its</a:t>
            </a:r>
          </a:p>
        </p:txBody>
      </p:sp>
      <p:sp>
        <p:nvSpPr>
          <p:cNvPr id="4" name="object 4"/>
          <p:cNvSpPr txBox="1"/>
          <p:nvPr/>
        </p:nvSpPr>
        <p:spPr>
          <a:xfrm>
            <a:off x="891539" y="2612898"/>
            <a:ext cx="4705350" cy="285115"/>
          </a:xfrm>
          <a:prstGeom prst="rect">
            <a:avLst/>
          </a:prstGeom>
        </p:spPr>
        <p:txBody>
          <a:bodyPr vert="horz" wrap="square" lIns="0" tIns="13335" rIns="0" bIns="0" rtlCol="0">
            <a:spAutoFit/>
          </a:bodyPr>
          <a:lstStyle/>
          <a:p>
            <a:pPr marL="38100">
              <a:lnSpc>
                <a:spcPct val="100000"/>
              </a:lnSpc>
              <a:spcBef>
                <a:spcPts val="105"/>
              </a:spcBef>
            </a:pPr>
            <a:r>
              <a:rPr sz="1700" spc="-5" dirty="0">
                <a:latin typeface="Calibri"/>
                <a:cs typeface="Calibri"/>
              </a:rPr>
              <a:t>elevation</a:t>
            </a:r>
            <a:r>
              <a:rPr sz="1700" spc="-10" dirty="0">
                <a:latin typeface="Calibri"/>
                <a:cs typeface="Calibri"/>
              </a:rPr>
              <a:t> </a:t>
            </a:r>
            <a:r>
              <a:rPr sz="1700" spc="-5" dirty="0">
                <a:latin typeface="Calibri"/>
                <a:cs typeface="Calibri"/>
              </a:rPr>
              <a:t>angle</a:t>
            </a:r>
            <a:r>
              <a:rPr sz="1700" spc="-30" dirty="0">
                <a:latin typeface="Calibri"/>
                <a:cs typeface="Calibri"/>
              </a:rPr>
              <a:t> </a:t>
            </a:r>
            <a:r>
              <a:rPr sz="1700" spc="-5" dirty="0">
                <a:latin typeface="Calibri"/>
                <a:cs typeface="Calibri"/>
              </a:rPr>
              <a:t>must</a:t>
            </a:r>
            <a:r>
              <a:rPr sz="1700" spc="5" dirty="0">
                <a:latin typeface="Calibri"/>
                <a:cs typeface="Calibri"/>
              </a:rPr>
              <a:t> </a:t>
            </a:r>
            <a:r>
              <a:rPr sz="1700" spc="-5" dirty="0">
                <a:latin typeface="Calibri"/>
                <a:cs typeface="Calibri"/>
              </a:rPr>
              <a:t>be at-least</a:t>
            </a:r>
            <a:r>
              <a:rPr sz="1700" spc="-20" dirty="0">
                <a:latin typeface="Calibri"/>
                <a:cs typeface="Calibri"/>
              </a:rPr>
              <a:t> </a:t>
            </a:r>
            <a:r>
              <a:rPr sz="1700" spc="5" dirty="0">
                <a:latin typeface="Calibri"/>
                <a:cs typeface="Calibri"/>
              </a:rPr>
              <a:t>0</a:t>
            </a:r>
            <a:r>
              <a:rPr sz="1650" spc="7" baseline="25252" dirty="0">
                <a:latin typeface="Calibri"/>
                <a:cs typeface="Calibri"/>
              </a:rPr>
              <a:t>0</a:t>
            </a:r>
            <a:r>
              <a:rPr sz="1700" spc="5" dirty="0">
                <a:latin typeface="Calibri"/>
                <a:cs typeface="Calibri"/>
              </a:rPr>
              <a:t>.</a:t>
            </a:r>
            <a:r>
              <a:rPr sz="1700" dirty="0">
                <a:latin typeface="Calibri"/>
                <a:cs typeface="Calibri"/>
              </a:rPr>
              <a:t> this</a:t>
            </a:r>
            <a:r>
              <a:rPr sz="1700" spc="-15" dirty="0">
                <a:latin typeface="Calibri"/>
                <a:cs typeface="Calibri"/>
              </a:rPr>
              <a:t> </a:t>
            </a:r>
            <a:r>
              <a:rPr sz="1700" spc="-10" dirty="0">
                <a:latin typeface="Calibri"/>
                <a:cs typeface="Calibri"/>
              </a:rPr>
              <a:t>requires</a:t>
            </a:r>
            <a:r>
              <a:rPr sz="1700" spc="-35" dirty="0">
                <a:latin typeface="Calibri"/>
                <a:cs typeface="Calibri"/>
              </a:rPr>
              <a:t> </a:t>
            </a:r>
            <a:r>
              <a:rPr sz="1700" spc="-5" dirty="0">
                <a:latin typeface="Calibri"/>
                <a:cs typeface="Calibri"/>
              </a:rPr>
              <a:t>that</a:t>
            </a:r>
            <a:endParaRPr sz="1700" dirty="0">
              <a:latin typeface="Calibri"/>
              <a:cs typeface="Calibri"/>
            </a:endParaRPr>
          </a:p>
        </p:txBody>
      </p:sp>
      <p:sp>
        <p:nvSpPr>
          <p:cNvPr id="5" name="object 5"/>
          <p:cNvSpPr txBox="1"/>
          <p:nvPr/>
        </p:nvSpPr>
        <p:spPr>
          <a:xfrm>
            <a:off x="3002026" y="3031998"/>
            <a:ext cx="102235" cy="215900"/>
          </a:xfrm>
          <a:prstGeom prst="rect">
            <a:avLst/>
          </a:prstGeom>
        </p:spPr>
        <p:txBody>
          <a:bodyPr vert="horz" wrap="square" lIns="0" tIns="12065" rIns="0" bIns="0" rtlCol="0">
            <a:spAutoFit/>
          </a:bodyPr>
          <a:lstStyle/>
          <a:p>
            <a:pPr marL="12700">
              <a:lnSpc>
                <a:spcPct val="100000"/>
              </a:lnSpc>
              <a:spcBef>
                <a:spcPts val="95"/>
              </a:spcBef>
            </a:pPr>
            <a:r>
              <a:rPr sz="1250" spc="55" dirty="0">
                <a:latin typeface="Cambria Math"/>
                <a:cs typeface="Cambria Math"/>
              </a:rPr>
              <a:t>𝑠</a:t>
            </a:r>
            <a:endParaRPr sz="1250">
              <a:latin typeface="Cambria Math"/>
              <a:cs typeface="Cambria Math"/>
            </a:endParaRPr>
          </a:p>
        </p:txBody>
      </p:sp>
      <p:sp>
        <p:nvSpPr>
          <p:cNvPr id="6" name="object 6"/>
          <p:cNvSpPr txBox="1"/>
          <p:nvPr/>
        </p:nvSpPr>
        <p:spPr>
          <a:xfrm>
            <a:off x="2934970" y="2929889"/>
            <a:ext cx="404495"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Cambria Math"/>
                <a:cs typeface="Cambria Math"/>
              </a:rPr>
              <a:t>𝑟</a:t>
            </a:r>
            <a:r>
              <a:rPr sz="1700" spc="425" dirty="0">
                <a:latin typeface="Cambria Math"/>
                <a:cs typeface="Cambria Math"/>
              </a:rPr>
              <a:t> </a:t>
            </a:r>
            <a:r>
              <a:rPr sz="1700" dirty="0">
                <a:latin typeface="Cambria Math"/>
                <a:cs typeface="Cambria Math"/>
              </a:rPr>
              <a:t>≥</a:t>
            </a:r>
            <a:endParaRPr sz="1700">
              <a:latin typeface="Cambria Math"/>
              <a:cs typeface="Cambria Math"/>
            </a:endParaRPr>
          </a:p>
        </p:txBody>
      </p:sp>
      <p:sp>
        <p:nvSpPr>
          <p:cNvPr id="7" name="object 7"/>
          <p:cNvSpPr/>
          <p:nvPr/>
        </p:nvSpPr>
        <p:spPr>
          <a:xfrm>
            <a:off x="3386328" y="3089782"/>
            <a:ext cx="599440" cy="252095"/>
          </a:xfrm>
          <a:custGeom>
            <a:avLst/>
            <a:gdLst/>
            <a:ahLst/>
            <a:cxnLst/>
            <a:rect l="l" t="t" r="r" b="b"/>
            <a:pathLst>
              <a:path w="599439" h="252095">
                <a:moveTo>
                  <a:pt x="386080" y="59563"/>
                </a:moveTo>
                <a:lnTo>
                  <a:pt x="383159" y="51435"/>
                </a:lnTo>
                <a:lnTo>
                  <a:pt x="368630" y="56705"/>
                </a:lnTo>
                <a:lnTo>
                  <a:pt x="355892" y="64312"/>
                </a:lnTo>
                <a:lnTo>
                  <a:pt x="328536" y="100838"/>
                </a:lnTo>
                <a:lnTo>
                  <a:pt x="319278" y="151765"/>
                </a:lnTo>
                <a:lnTo>
                  <a:pt x="320294" y="170205"/>
                </a:lnTo>
                <a:lnTo>
                  <a:pt x="335788" y="216916"/>
                </a:lnTo>
                <a:lnTo>
                  <a:pt x="368604" y="246710"/>
                </a:lnTo>
                <a:lnTo>
                  <a:pt x="383159" y="251968"/>
                </a:lnTo>
                <a:lnTo>
                  <a:pt x="385699" y="243840"/>
                </a:lnTo>
                <a:lnTo>
                  <a:pt x="374281" y="238772"/>
                </a:lnTo>
                <a:lnTo>
                  <a:pt x="364439" y="231736"/>
                </a:lnTo>
                <a:lnTo>
                  <a:pt x="344208" y="198907"/>
                </a:lnTo>
                <a:lnTo>
                  <a:pt x="337566" y="150749"/>
                </a:lnTo>
                <a:lnTo>
                  <a:pt x="338302" y="133616"/>
                </a:lnTo>
                <a:lnTo>
                  <a:pt x="349377" y="91313"/>
                </a:lnTo>
                <a:lnTo>
                  <a:pt x="374497" y="64617"/>
                </a:lnTo>
                <a:lnTo>
                  <a:pt x="386080" y="59563"/>
                </a:lnTo>
                <a:close/>
              </a:path>
              <a:path w="599439" h="252095">
                <a:moveTo>
                  <a:pt x="581279" y="151765"/>
                </a:moveTo>
                <a:lnTo>
                  <a:pt x="572008" y="100838"/>
                </a:lnTo>
                <a:lnTo>
                  <a:pt x="544652" y="64312"/>
                </a:lnTo>
                <a:lnTo>
                  <a:pt x="517398" y="51435"/>
                </a:lnTo>
                <a:lnTo>
                  <a:pt x="514604" y="59563"/>
                </a:lnTo>
                <a:lnTo>
                  <a:pt x="526173" y="64617"/>
                </a:lnTo>
                <a:lnTo>
                  <a:pt x="536130" y="71589"/>
                </a:lnTo>
                <a:lnTo>
                  <a:pt x="556361" y="103886"/>
                </a:lnTo>
                <a:lnTo>
                  <a:pt x="563118" y="150749"/>
                </a:lnTo>
                <a:lnTo>
                  <a:pt x="562356" y="168427"/>
                </a:lnTo>
                <a:lnTo>
                  <a:pt x="551180" y="211709"/>
                </a:lnTo>
                <a:lnTo>
                  <a:pt x="514858" y="243840"/>
                </a:lnTo>
                <a:lnTo>
                  <a:pt x="517398" y="251968"/>
                </a:lnTo>
                <a:lnTo>
                  <a:pt x="555713" y="229184"/>
                </a:lnTo>
                <a:lnTo>
                  <a:pt x="577176" y="187210"/>
                </a:lnTo>
                <a:lnTo>
                  <a:pt x="580250" y="170205"/>
                </a:lnTo>
                <a:lnTo>
                  <a:pt x="581279" y="151765"/>
                </a:lnTo>
                <a:close/>
              </a:path>
              <a:path w="599439" h="252095">
                <a:moveTo>
                  <a:pt x="598919" y="0"/>
                </a:moveTo>
                <a:lnTo>
                  <a:pt x="0" y="0"/>
                </a:lnTo>
                <a:lnTo>
                  <a:pt x="0" y="13716"/>
                </a:lnTo>
                <a:lnTo>
                  <a:pt x="598919" y="13716"/>
                </a:lnTo>
                <a:lnTo>
                  <a:pt x="598919" y="0"/>
                </a:lnTo>
                <a:close/>
              </a:path>
            </a:pathLst>
          </a:custGeom>
          <a:solidFill>
            <a:srgbClr val="000000"/>
          </a:solidFill>
        </p:spPr>
        <p:txBody>
          <a:bodyPr wrap="square" lIns="0" tIns="0" rIns="0" bIns="0" rtlCol="0"/>
          <a:lstStyle/>
          <a:p>
            <a:endParaRPr/>
          </a:p>
        </p:txBody>
      </p:sp>
      <p:sp>
        <p:nvSpPr>
          <p:cNvPr id="8" name="object 8"/>
          <p:cNvSpPr txBox="1"/>
          <p:nvPr/>
        </p:nvSpPr>
        <p:spPr>
          <a:xfrm>
            <a:off x="3565271" y="2766822"/>
            <a:ext cx="229235" cy="285115"/>
          </a:xfrm>
          <a:prstGeom prst="rect">
            <a:avLst/>
          </a:prstGeom>
        </p:spPr>
        <p:txBody>
          <a:bodyPr vert="horz" wrap="square" lIns="0" tIns="13335" rIns="0" bIns="0" rtlCol="0">
            <a:spAutoFit/>
          </a:bodyPr>
          <a:lstStyle/>
          <a:p>
            <a:pPr marL="38100">
              <a:lnSpc>
                <a:spcPct val="100000"/>
              </a:lnSpc>
              <a:spcBef>
                <a:spcPts val="105"/>
              </a:spcBef>
            </a:pPr>
            <a:r>
              <a:rPr sz="1700" spc="-114" dirty="0">
                <a:latin typeface="Cambria Math"/>
                <a:cs typeface="Cambria Math"/>
              </a:rPr>
              <a:t>𝑟</a:t>
            </a:r>
            <a:r>
              <a:rPr sz="1875" spc="-172" baseline="-15555" dirty="0">
                <a:latin typeface="Cambria Math"/>
                <a:cs typeface="Cambria Math"/>
              </a:rPr>
              <a:t>𝑒</a:t>
            </a:r>
            <a:endParaRPr sz="1875" baseline="-15555">
              <a:latin typeface="Cambria Math"/>
              <a:cs typeface="Cambria Math"/>
            </a:endParaRPr>
          </a:p>
        </p:txBody>
      </p:sp>
      <p:sp>
        <p:nvSpPr>
          <p:cNvPr id="9" name="object 9"/>
          <p:cNvSpPr txBox="1"/>
          <p:nvPr/>
        </p:nvSpPr>
        <p:spPr>
          <a:xfrm>
            <a:off x="3373882" y="3074670"/>
            <a:ext cx="530225" cy="285115"/>
          </a:xfrm>
          <a:prstGeom prst="rect">
            <a:avLst/>
          </a:prstGeom>
        </p:spPr>
        <p:txBody>
          <a:bodyPr vert="horz" wrap="square" lIns="0" tIns="13335" rIns="0" bIns="0" rtlCol="0">
            <a:spAutoFit/>
          </a:bodyPr>
          <a:lstStyle/>
          <a:p>
            <a:pPr marL="12700">
              <a:lnSpc>
                <a:spcPct val="100000"/>
              </a:lnSpc>
              <a:spcBef>
                <a:spcPts val="105"/>
              </a:spcBef>
            </a:pPr>
            <a:r>
              <a:rPr sz="1700" dirty="0">
                <a:latin typeface="Cambria Math"/>
                <a:cs typeface="Cambria Math"/>
              </a:rPr>
              <a:t>cos</a:t>
            </a:r>
            <a:r>
              <a:rPr sz="1700" spc="225" dirty="0">
                <a:latin typeface="Cambria Math"/>
                <a:cs typeface="Cambria Math"/>
              </a:rPr>
              <a:t> </a:t>
            </a:r>
            <a:r>
              <a:rPr sz="1700" dirty="0">
                <a:latin typeface="Cambria Math"/>
                <a:cs typeface="Cambria Math"/>
              </a:rPr>
              <a:t>𝛾</a:t>
            </a:r>
            <a:endParaRPr sz="1700">
              <a:latin typeface="Cambria Math"/>
              <a:cs typeface="Cambria Math"/>
            </a:endParaRPr>
          </a:p>
        </p:txBody>
      </p:sp>
      <p:sp>
        <p:nvSpPr>
          <p:cNvPr id="10" name="object 10"/>
          <p:cNvSpPr txBox="1"/>
          <p:nvPr/>
        </p:nvSpPr>
        <p:spPr>
          <a:xfrm>
            <a:off x="916939" y="3281933"/>
            <a:ext cx="4822190" cy="751840"/>
          </a:xfrm>
          <a:prstGeom prst="rect">
            <a:avLst/>
          </a:prstGeom>
        </p:spPr>
        <p:txBody>
          <a:bodyPr vert="horz" wrap="square" lIns="0" tIns="41910" rIns="0" bIns="0" rtlCol="0">
            <a:spAutoFit/>
          </a:bodyPr>
          <a:lstStyle/>
          <a:p>
            <a:pPr marL="12700" marR="5080">
              <a:lnSpc>
                <a:spcPts val="1839"/>
              </a:lnSpc>
              <a:spcBef>
                <a:spcPts val="330"/>
              </a:spcBef>
            </a:pPr>
            <a:r>
              <a:rPr sz="1700" dirty="0">
                <a:latin typeface="Calibri"/>
                <a:cs typeface="Calibri"/>
              </a:rPr>
              <a:t>this means </a:t>
            </a:r>
            <a:r>
              <a:rPr sz="1700" spc="-5" dirty="0">
                <a:latin typeface="Calibri"/>
                <a:cs typeface="Calibri"/>
              </a:rPr>
              <a:t>that maximum central </a:t>
            </a:r>
            <a:r>
              <a:rPr sz="1700" dirty="0">
                <a:latin typeface="Calibri"/>
                <a:cs typeface="Calibri"/>
              </a:rPr>
              <a:t>angular </a:t>
            </a:r>
            <a:r>
              <a:rPr sz="1700" spc="-5" dirty="0">
                <a:latin typeface="Calibri"/>
                <a:cs typeface="Calibri"/>
              </a:rPr>
              <a:t>separation </a:t>
            </a:r>
            <a:r>
              <a:rPr sz="1700" dirty="0">
                <a:latin typeface="Calibri"/>
                <a:cs typeface="Calibri"/>
              </a:rPr>
              <a:t> </a:t>
            </a:r>
            <a:r>
              <a:rPr sz="1700" spc="-5" dirty="0">
                <a:latin typeface="Calibri"/>
                <a:cs typeface="Calibri"/>
              </a:rPr>
              <a:t>between</a:t>
            </a:r>
            <a:r>
              <a:rPr sz="1700" spc="-10" dirty="0">
                <a:latin typeface="Calibri"/>
                <a:cs typeface="Calibri"/>
              </a:rPr>
              <a:t> </a:t>
            </a:r>
            <a:r>
              <a:rPr sz="1700" dirty="0">
                <a:latin typeface="Calibri"/>
                <a:cs typeface="Calibri"/>
              </a:rPr>
              <a:t>the</a:t>
            </a:r>
            <a:r>
              <a:rPr sz="1700" spc="-5" dirty="0">
                <a:latin typeface="Calibri"/>
                <a:cs typeface="Calibri"/>
              </a:rPr>
              <a:t> </a:t>
            </a:r>
            <a:r>
              <a:rPr sz="1700" dirty="0">
                <a:latin typeface="Calibri"/>
                <a:cs typeface="Calibri"/>
              </a:rPr>
              <a:t>earth</a:t>
            </a:r>
            <a:r>
              <a:rPr sz="1700" spc="-40" dirty="0">
                <a:latin typeface="Calibri"/>
                <a:cs typeface="Calibri"/>
              </a:rPr>
              <a:t> </a:t>
            </a:r>
            <a:r>
              <a:rPr sz="1700" spc="-10" dirty="0">
                <a:latin typeface="Calibri"/>
                <a:cs typeface="Calibri"/>
              </a:rPr>
              <a:t>station</a:t>
            </a:r>
            <a:r>
              <a:rPr sz="1700" spc="-20" dirty="0">
                <a:latin typeface="Calibri"/>
                <a:cs typeface="Calibri"/>
              </a:rPr>
              <a:t> </a:t>
            </a:r>
            <a:r>
              <a:rPr sz="1700" dirty="0">
                <a:latin typeface="Calibri"/>
                <a:cs typeface="Calibri"/>
              </a:rPr>
              <a:t>and</a:t>
            </a:r>
            <a:r>
              <a:rPr sz="1700" spc="-25" dirty="0">
                <a:latin typeface="Calibri"/>
                <a:cs typeface="Calibri"/>
              </a:rPr>
              <a:t> </a:t>
            </a:r>
            <a:r>
              <a:rPr sz="1700" dirty="0">
                <a:latin typeface="Calibri"/>
                <a:cs typeface="Calibri"/>
              </a:rPr>
              <a:t>the</a:t>
            </a:r>
            <a:r>
              <a:rPr sz="1700" spc="-5" dirty="0">
                <a:latin typeface="Calibri"/>
                <a:cs typeface="Calibri"/>
              </a:rPr>
              <a:t> </a:t>
            </a:r>
            <a:r>
              <a:rPr sz="1700" dirty="0">
                <a:latin typeface="Calibri"/>
                <a:cs typeface="Calibri"/>
              </a:rPr>
              <a:t>sub</a:t>
            </a:r>
            <a:r>
              <a:rPr sz="1700" spc="-30" dirty="0">
                <a:latin typeface="Calibri"/>
                <a:cs typeface="Calibri"/>
              </a:rPr>
              <a:t> </a:t>
            </a:r>
            <a:r>
              <a:rPr sz="1700" spc="-5" dirty="0">
                <a:latin typeface="Calibri"/>
                <a:cs typeface="Calibri"/>
              </a:rPr>
              <a:t>satellite</a:t>
            </a:r>
            <a:r>
              <a:rPr sz="1700" spc="-30" dirty="0">
                <a:latin typeface="Calibri"/>
                <a:cs typeface="Calibri"/>
              </a:rPr>
              <a:t> </a:t>
            </a:r>
            <a:r>
              <a:rPr sz="1700" spc="-5" dirty="0">
                <a:latin typeface="Calibri"/>
                <a:cs typeface="Calibri"/>
              </a:rPr>
              <a:t>point</a:t>
            </a:r>
            <a:r>
              <a:rPr sz="1700" spc="-25" dirty="0">
                <a:latin typeface="Calibri"/>
                <a:cs typeface="Calibri"/>
              </a:rPr>
              <a:t> </a:t>
            </a:r>
            <a:r>
              <a:rPr sz="1700" dirty="0">
                <a:latin typeface="Calibri"/>
                <a:cs typeface="Calibri"/>
              </a:rPr>
              <a:t>is </a:t>
            </a:r>
            <a:r>
              <a:rPr sz="1700" spc="-365" dirty="0">
                <a:latin typeface="Calibri"/>
                <a:cs typeface="Calibri"/>
              </a:rPr>
              <a:t> </a:t>
            </a:r>
            <a:r>
              <a:rPr sz="1700" spc="-5" dirty="0">
                <a:latin typeface="Calibri"/>
                <a:cs typeface="Calibri"/>
              </a:rPr>
              <a:t>limited</a:t>
            </a:r>
            <a:r>
              <a:rPr sz="1700" spc="-25" dirty="0">
                <a:latin typeface="Calibri"/>
                <a:cs typeface="Calibri"/>
              </a:rPr>
              <a:t> </a:t>
            </a:r>
            <a:r>
              <a:rPr sz="1700" spc="-5" dirty="0">
                <a:latin typeface="Calibri"/>
                <a:cs typeface="Calibri"/>
              </a:rPr>
              <a:t>by</a:t>
            </a:r>
            <a:endParaRPr sz="1700">
              <a:latin typeface="Calibri"/>
              <a:cs typeface="Calibri"/>
            </a:endParaRPr>
          </a:p>
        </p:txBody>
      </p:sp>
      <p:sp>
        <p:nvSpPr>
          <p:cNvPr id="11" name="object 11"/>
          <p:cNvSpPr txBox="1"/>
          <p:nvPr/>
        </p:nvSpPr>
        <p:spPr>
          <a:xfrm>
            <a:off x="891539" y="3983227"/>
            <a:ext cx="1009650" cy="285115"/>
          </a:xfrm>
          <a:prstGeom prst="rect">
            <a:avLst/>
          </a:prstGeom>
        </p:spPr>
        <p:txBody>
          <a:bodyPr vert="horz" wrap="square" lIns="0" tIns="12700" rIns="0" bIns="0" rtlCol="0">
            <a:spAutoFit/>
          </a:bodyPr>
          <a:lstStyle/>
          <a:p>
            <a:pPr marL="38100">
              <a:lnSpc>
                <a:spcPct val="100000"/>
              </a:lnSpc>
              <a:spcBef>
                <a:spcPts val="100"/>
              </a:spcBef>
            </a:pPr>
            <a:r>
              <a:rPr sz="1700" dirty="0">
                <a:latin typeface="Cambria Math"/>
                <a:cs typeface="Cambria Math"/>
              </a:rPr>
              <a:t>𝛾</a:t>
            </a:r>
            <a:r>
              <a:rPr sz="1700" spc="95" dirty="0">
                <a:latin typeface="Cambria Math"/>
                <a:cs typeface="Cambria Math"/>
              </a:rPr>
              <a:t> </a:t>
            </a:r>
            <a:r>
              <a:rPr sz="1700" dirty="0">
                <a:latin typeface="Cambria Math"/>
                <a:cs typeface="Cambria Math"/>
              </a:rPr>
              <a:t>≤</a:t>
            </a:r>
            <a:r>
              <a:rPr sz="1700" spc="70" dirty="0">
                <a:latin typeface="Cambria Math"/>
                <a:cs typeface="Cambria Math"/>
              </a:rPr>
              <a:t> </a:t>
            </a:r>
            <a:r>
              <a:rPr sz="1700" spc="15" dirty="0">
                <a:latin typeface="Cambria Math"/>
                <a:cs typeface="Cambria Math"/>
              </a:rPr>
              <a:t>𝑐𝑜𝑠</a:t>
            </a:r>
            <a:r>
              <a:rPr sz="1875" spc="22" baseline="26666" dirty="0">
                <a:latin typeface="Cambria Math"/>
                <a:cs typeface="Cambria Math"/>
              </a:rPr>
              <a:t>−1</a:t>
            </a:r>
            <a:endParaRPr sz="1875" baseline="26666">
              <a:latin typeface="Cambria Math"/>
              <a:cs typeface="Cambria Math"/>
            </a:endParaRPr>
          </a:p>
        </p:txBody>
      </p:sp>
      <p:sp>
        <p:nvSpPr>
          <p:cNvPr id="12" name="object 12"/>
          <p:cNvSpPr/>
          <p:nvPr/>
        </p:nvSpPr>
        <p:spPr>
          <a:xfrm>
            <a:off x="1922780" y="3873626"/>
            <a:ext cx="378460" cy="551815"/>
          </a:xfrm>
          <a:custGeom>
            <a:avLst/>
            <a:gdLst/>
            <a:ahLst/>
            <a:cxnLst/>
            <a:rect l="l" t="t" r="r" b="b"/>
            <a:pathLst>
              <a:path w="378460" h="551814">
                <a:moveTo>
                  <a:pt x="99441" y="7874"/>
                </a:moveTo>
                <a:lnTo>
                  <a:pt x="55524" y="46291"/>
                </a:lnTo>
                <a:lnTo>
                  <a:pt x="25527" y="110871"/>
                </a:lnTo>
                <a:lnTo>
                  <a:pt x="14351" y="148805"/>
                </a:lnTo>
                <a:lnTo>
                  <a:pt x="6375" y="188887"/>
                </a:lnTo>
                <a:lnTo>
                  <a:pt x="1587" y="231101"/>
                </a:lnTo>
                <a:lnTo>
                  <a:pt x="0" y="275590"/>
                </a:lnTo>
                <a:lnTo>
                  <a:pt x="1587" y="319328"/>
                </a:lnTo>
                <a:lnTo>
                  <a:pt x="6375" y="361365"/>
                </a:lnTo>
                <a:lnTo>
                  <a:pt x="14351" y="401574"/>
                </a:lnTo>
                <a:lnTo>
                  <a:pt x="25527" y="439928"/>
                </a:lnTo>
                <a:lnTo>
                  <a:pt x="55524" y="505294"/>
                </a:lnTo>
                <a:lnTo>
                  <a:pt x="94488" y="551688"/>
                </a:lnTo>
                <a:lnTo>
                  <a:pt x="99441" y="543941"/>
                </a:lnTo>
                <a:lnTo>
                  <a:pt x="81749" y="522757"/>
                </a:lnTo>
                <a:lnTo>
                  <a:pt x="66205" y="497268"/>
                </a:lnTo>
                <a:lnTo>
                  <a:pt x="41656" y="433451"/>
                </a:lnTo>
                <a:lnTo>
                  <a:pt x="26390" y="357911"/>
                </a:lnTo>
                <a:lnTo>
                  <a:pt x="22593" y="317601"/>
                </a:lnTo>
                <a:lnTo>
                  <a:pt x="21336" y="275463"/>
                </a:lnTo>
                <a:lnTo>
                  <a:pt x="22593" y="232829"/>
                </a:lnTo>
                <a:lnTo>
                  <a:pt x="26390" y="192138"/>
                </a:lnTo>
                <a:lnTo>
                  <a:pt x="32740" y="153530"/>
                </a:lnTo>
                <a:lnTo>
                  <a:pt x="52895" y="83566"/>
                </a:lnTo>
                <a:lnTo>
                  <a:pt x="81762" y="28994"/>
                </a:lnTo>
                <a:lnTo>
                  <a:pt x="99441" y="7874"/>
                </a:lnTo>
                <a:close/>
              </a:path>
              <a:path w="378460" h="551814">
                <a:moveTo>
                  <a:pt x="271780" y="269240"/>
                </a:moveTo>
                <a:lnTo>
                  <a:pt x="105664" y="269240"/>
                </a:lnTo>
                <a:lnTo>
                  <a:pt x="105664" y="282956"/>
                </a:lnTo>
                <a:lnTo>
                  <a:pt x="271780" y="282956"/>
                </a:lnTo>
                <a:lnTo>
                  <a:pt x="271780" y="269240"/>
                </a:lnTo>
                <a:close/>
              </a:path>
              <a:path w="378460" h="551814">
                <a:moveTo>
                  <a:pt x="378206" y="275463"/>
                </a:moveTo>
                <a:lnTo>
                  <a:pt x="376605" y="231101"/>
                </a:lnTo>
                <a:lnTo>
                  <a:pt x="371817" y="188887"/>
                </a:lnTo>
                <a:lnTo>
                  <a:pt x="363842" y="148805"/>
                </a:lnTo>
                <a:lnTo>
                  <a:pt x="352679" y="110871"/>
                </a:lnTo>
                <a:lnTo>
                  <a:pt x="322668" y="46291"/>
                </a:lnTo>
                <a:lnTo>
                  <a:pt x="283718" y="0"/>
                </a:lnTo>
                <a:lnTo>
                  <a:pt x="278765" y="7874"/>
                </a:lnTo>
                <a:lnTo>
                  <a:pt x="296354" y="28994"/>
                </a:lnTo>
                <a:lnTo>
                  <a:pt x="311823" y="54229"/>
                </a:lnTo>
                <a:lnTo>
                  <a:pt x="336423" y="116967"/>
                </a:lnTo>
                <a:lnTo>
                  <a:pt x="351739" y="192138"/>
                </a:lnTo>
                <a:lnTo>
                  <a:pt x="355574" y="232829"/>
                </a:lnTo>
                <a:lnTo>
                  <a:pt x="356870" y="275590"/>
                </a:lnTo>
                <a:lnTo>
                  <a:pt x="355600" y="317601"/>
                </a:lnTo>
                <a:lnTo>
                  <a:pt x="351802" y="357911"/>
                </a:lnTo>
                <a:lnTo>
                  <a:pt x="345452" y="396519"/>
                </a:lnTo>
                <a:lnTo>
                  <a:pt x="325348" y="467512"/>
                </a:lnTo>
                <a:lnTo>
                  <a:pt x="296443" y="522757"/>
                </a:lnTo>
                <a:lnTo>
                  <a:pt x="278765" y="543941"/>
                </a:lnTo>
                <a:lnTo>
                  <a:pt x="283718" y="551688"/>
                </a:lnTo>
                <a:lnTo>
                  <a:pt x="322668" y="505294"/>
                </a:lnTo>
                <a:lnTo>
                  <a:pt x="352679" y="439928"/>
                </a:lnTo>
                <a:lnTo>
                  <a:pt x="363842" y="401574"/>
                </a:lnTo>
                <a:lnTo>
                  <a:pt x="371817" y="361365"/>
                </a:lnTo>
                <a:lnTo>
                  <a:pt x="376605" y="319328"/>
                </a:lnTo>
                <a:lnTo>
                  <a:pt x="378206" y="275463"/>
                </a:lnTo>
                <a:close/>
              </a:path>
            </a:pathLst>
          </a:custGeom>
          <a:solidFill>
            <a:srgbClr val="000000"/>
          </a:solidFill>
        </p:spPr>
        <p:txBody>
          <a:bodyPr wrap="square" lIns="0" tIns="0" rIns="0" bIns="0" rtlCol="0"/>
          <a:lstStyle/>
          <a:p>
            <a:endParaRPr/>
          </a:p>
        </p:txBody>
      </p:sp>
      <p:sp>
        <p:nvSpPr>
          <p:cNvPr id="13" name="object 13"/>
          <p:cNvSpPr txBox="1"/>
          <p:nvPr/>
        </p:nvSpPr>
        <p:spPr>
          <a:xfrm>
            <a:off x="1990598" y="3772001"/>
            <a:ext cx="229235" cy="641350"/>
          </a:xfrm>
          <a:prstGeom prst="rect">
            <a:avLst/>
          </a:prstGeom>
        </p:spPr>
        <p:txBody>
          <a:bodyPr vert="horz" wrap="square" lIns="0" tIns="60960" rIns="0" bIns="0" rtlCol="0">
            <a:spAutoFit/>
          </a:bodyPr>
          <a:lstStyle/>
          <a:p>
            <a:pPr marL="38100">
              <a:lnSpc>
                <a:spcPct val="100000"/>
              </a:lnSpc>
              <a:spcBef>
                <a:spcPts val="480"/>
              </a:spcBef>
            </a:pPr>
            <a:r>
              <a:rPr sz="1700" spc="-114" dirty="0">
                <a:latin typeface="Cambria Math"/>
                <a:cs typeface="Cambria Math"/>
              </a:rPr>
              <a:t>𝑟</a:t>
            </a:r>
            <a:r>
              <a:rPr sz="1875" spc="-172" baseline="-15555" dirty="0">
                <a:latin typeface="Cambria Math"/>
                <a:cs typeface="Cambria Math"/>
              </a:rPr>
              <a:t>𝑒</a:t>
            </a:r>
            <a:endParaRPr sz="1875" baseline="-15555">
              <a:latin typeface="Cambria Math"/>
              <a:cs typeface="Cambria Math"/>
            </a:endParaRPr>
          </a:p>
          <a:p>
            <a:pPr marL="42545">
              <a:lnSpc>
                <a:spcPct val="100000"/>
              </a:lnSpc>
              <a:spcBef>
                <a:spcPts val="385"/>
              </a:spcBef>
            </a:pPr>
            <a:r>
              <a:rPr sz="1700" spc="-130" dirty="0">
                <a:latin typeface="Cambria Math"/>
                <a:cs typeface="Cambria Math"/>
              </a:rPr>
              <a:t>𝑟</a:t>
            </a:r>
            <a:r>
              <a:rPr sz="1875" spc="-195" baseline="-15555" dirty="0">
                <a:latin typeface="Cambria Math"/>
                <a:cs typeface="Cambria Math"/>
              </a:rPr>
              <a:t>𝑠</a:t>
            </a:r>
            <a:endParaRPr sz="1875" baseline="-15555">
              <a:latin typeface="Cambria Math"/>
              <a:cs typeface="Cambria Math"/>
            </a:endParaRPr>
          </a:p>
        </p:txBody>
      </p:sp>
      <p:pic>
        <p:nvPicPr>
          <p:cNvPr id="14" name="object 14"/>
          <p:cNvPicPr/>
          <p:nvPr/>
        </p:nvPicPr>
        <p:blipFill>
          <a:blip r:embed="rId2" cstate="print"/>
          <a:stretch>
            <a:fillRect/>
          </a:stretch>
        </p:blipFill>
        <p:spPr>
          <a:xfrm>
            <a:off x="5937503" y="350520"/>
            <a:ext cx="4660392" cy="6370320"/>
          </a:xfrm>
          <a:prstGeom prst="rect">
            <a:avLst/>
          </a:prstGeom>
        </p:spPr>
      </p:pic>
      <p:sp>
        <p:nvSpPr>
          <p:cNvPr id="16" name="Title 15">
            <a:extLst>
              <a:ext uri="{FF2B5EF4-FFF2-40B4-BE49-F238E27FC236}">
                <a16:creationId xmlns:a16="http://schemas.microsoft.com/office/drawing/2014/main" id="{2BADFA55-EBFE-AC3E-B1DB-5D606305AB93}"/>
              </a:ext>
            </a:extLst>
          </p:cNvPr>
          <p:cNvSpPr>
            <a:spLocks noGrp="1"/>
          </p:cNvSpPr>
          <p:nvPr>
            <p:ph type="title"/>
          </p:nvPr>
        </p:nvSpPr>
        <p:spPr/>
        <p:txBody>
          <a:bodyPr/>
          <a:lstStyle/>
          <a:p>
            <a:r>
              <a:rPr lang="en-US" dirty="0"/>
              <a:t>Visibility</a:t>
            </a:r>
            <a:br>
              <a:rPr lang="en-US"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766915"/>
          </a:xfrm>
        </p:spPr>
        <p:txBody>
          <a:bodyPr/>
          <a:lstStyle/>
          <a:p>
            <a:pPr algn="ctr"/>
            <a:r>
              <a:rPr lang="en-US" dirty="0">
                <a:solidFill>
                  <a:schemeClr val="accent1"/>
                </a:solidFill>
              </a:rPr>
              <a:t>Syllabus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766916"/>
            <a:ext cx="12191999" cy="6091083"/>
          </a:xfrm>
        </p:spPr>
        <p:txBody>
          <a:bodyPr>
            <a:normAutofit fontScale="92500" lnSpcReduction="10000"/>
          </a:bodyPr>
          <a:lstStyle/>
          <a:p>
            <a:pPr marL="0" indent="0" algn="just">
              <a:lnSpc>
                <a:spcPct val="120000"/>
              </a:lnSpc>
              <a:buNone/>
            </a:pPr>
            <a:r>
              <a:rPr lang="en-US" b="1" dirty="0"/>
              <a:t>Module:1</a:t>
            </a:r>
            <a:r>
              <a:rPr lang="en-US" dirty="0"/>
              <a:t> </a:t>
            </a:r>
            <a:r>
              <a:rPr lang="en-US" b="1" dirty="0">
                <a:solidFill>
                  <a:srgbClr val="FF0000"/>
                </a:solidFill>
              </a:rPr>
              <a:t>Orbital Mechanics</a:t>
            </a:r>
          </a:p>
          <a:p>
            <a:pPr marL="0" indent="0" algn="just">
              <a:lnSpc>
                <a:spcPct val="120000"/>
              </a:lnSpc>
              <a:buNone/>
            </a:pPr>
            <a:r>
              <a:rPr lang="en-US" dirty="0"/>
              <a:t>	Overview of satellite communication - Orbital mechanics - Equations of the orbit - Kepler’s laws of planetary motion - Orbital elements - Look angle determination - Orbital perturbation and determination</a:t>
            </a:r>
          </a:p>
          <a:p>
            <a:pPr marL="0" indent="0" algn="just">
              <a:lnSpc>
                <a:spcPct val="120000"/>
              </a:lnSpc>
              <a:buNone/>
            </a:pPr>
            <a:r>
              <a:rPr lang="en-US" b="1" dirty="0"/>
              <a:t>Module:2</a:t>
            </a:r>
            <a:r>
              <a:rPr lang="en-US" dirty="0"/>
              <a:t> </a:t>
            </a:r>
            <a:r>
              <a:rPr lang="en-US" b="1" dirty="0">
                <a:solidFill>
                  <a:srgbClr val="FF0000"/>
                </a:solidFill>
              </a:rPr>
              <a:t>Orbital Launchers</a:t>
            </a:r>
          </a:p>
          <a:p>
            <a:pPr marL="0" indent="0" algn="just">
              <a:lnSpc>
                <a:spcPct val="120000"/>
              </a:lnSpc>
              <a:buNone/>
            </a:pPr>
            <a:r>
              <a:rPr lang="en-US" dirty="0"/>
              <a:t>	Launches and launch vehicles- Launch vehicle selection factors – Satellite positioning into geostationary orbit - Orbital effects in communication systems performance - Doppler shift -Range variations - Solar eclipse and sun transit outage.</a:t>
            </a:r>
          </a:p>
          <a:p>
            <a:pPr marL="0" indent="0" algn="just">
              <a:lnSpc>
                <a:spcPct val="120000"/>
              </a:lnSpc>
              <a:buNone/>
            </a:pPr>
            <a:r>
              <a:rPr lang="en-US" b="1" dirty="0"/>
              <a:t>Module:3</a:t>
            </a:r>
            <a:r>
              <a:rPr lang="en-US" dirty="0"/>
              <a:t> </a:t>
            </a:r>
            <a:r>
              <a:rPr lang="en-US" b="1" dirty="0">
                <a:solidFill>
                  <a:srgbClr val="FF0000"/>
                </a:solidFill>
              </a:rPr>
              <a:t>Elements of Communication Satellite Design</a:t>
            </a:r>
          </a:p>
          <a:p>
            <a:pPr marL="0" indent="0" algn="just">
              <a:lnSpc>
                <a:spcPct val="120000"/>
              </a:lnSpc>
              <a:buNone/>
            </a:pPr>
            <a:r>
              <a:rPr lang="en-US" dirty="0"/>
              <a:t>	Satellite subsystems - Attitude and orbit control electronics - Telemetry and tracking - Power subsystems - Communication subsystems - Satellite antennas - Reliability</a:t>
            </a:r>
          </a:p>
          <a:p>
            <a:pPr marL="0" indent="0" algn="just">
              <a:lnSpc>
                <a:spcPct val="120000"/>
              </a:lnSpc>
              <a:buNone/>
            </a:pPr>
            <a:r>
              <a:rPr lang="en-US" dirty="0"/>
              <a:t>and redundancy- Frequency modulation techniques.</a:t>
            </a:r>
          </a:p>
        </p:txBody>
      </p:sp>
    </p:spTree>
    <p:extLst>
      <p:ext uri="{BB962C8B-B14F-4D97-AF65-F5344CB8AC3E}">
        <p14:creationId xmlns:p14="http://schemas.microsoft.com/office/powerpoint/2010/main" val="2610976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A809-5DD4-B2FD-0DE7-5F7D200E4E24}"/>
              </a:ext>
            </a:extLst>
          </p:cNvPr>
          <p:cNvSpPr>
            <a:spLocks noGrp="1"/>
          </p:cNvSpPr>
          <p:nvPr>
            <p:ph type="title"/>
          </p:nvPr>
        </p:nvSpPr>
        <p:spPr/>
        <p:txBody>
          <a:bodyPr/>
          <a:lstStyle/>
          <a:p>
            <a:r>
              <a:rPr lang="en-US" b="1" dirty="0">
                <a:solidFill>
                  <a:schemeClr val="accent1"/>
                </a:solidFill>
              </a:rPr>
              <a:t>Example:5</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07C19D-ED96-A951-E9B4-F7168AAF4785}"/>
                  </a:ext>
                </a:extLst>
              </p:cNvPr>
              <p:cNvSpPr>
                <a:spLocks noGrp="1"/>
              </p:cNvSpPr>
              <p:nvPr>
                <p:ph idx="1"/>
              </p:nvPr>
            </p:nvSpPr>
            <p:spPr/>
            <p:txBody>
              <a:bodyPr/>
              <a:lstStyle/>
              <a:p>
                <a:pPr marL="0" indent="0" algn="just">
                  <a:buNone/>
                </a:pPr>
                <a:r>
                  <a:rPr lang="en-US" dirty="0"/>
                  <a:t>An earth station situated in the Docklands of London, needs to calculate the look angle to a geostationary satellite in  the Indian ocean operated by Intelsat. The details of the earth station site and the satellite are as follows:</a:t>
                </a:r>
              </a:p>
              <a:p>
                <a:r>
                  <a:rPr lang="en-US" dirty="0"/>
                  <a:t>Earth station latitude and longitude are 52.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0</m:t>
                        </m:r>
                      </m:sup>
                    </m:sSup>
                  </m:oMath>
                </a14:m>
                <a:r>
                  <a:rPr lang="en-US" dirty="0"/>
                  <a:t>N 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0</m:t>
                        </m:r>
                      </m:e>
                      <m:sup>
                        <m:r>
                          <a:rPr lang="en-US" i="1">
                            <a:latin typeface="Cambria Math" panose="02040503050406030204" pitchFamily="18" charset="0"/>
                          </a:rPr>
                          <m:t>0</m:t>
                        </m:r>
                      </m:sup>
                    </m:sSup>
                  </m:oMath>
                </a14:m>
                <a:r>
                  <a:rPr lang="en-US" dirty="0"/>
                  <a:t> .</a:t>
                </a:r>
              </a:p>
              <a:p>
                <a:r>
                  <a:rPr lang="en-US" dirty="0"/>
                  <a:t>Satellite longitude(subsatellite point) is 66.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0</m:t>
                        </m:r>
                      </m:sup>
                    </m:sSup>
                  </m:oMath>
                </a14:m>
                <a:r>
                  <a:rPr lang="en-US" dirty="0"/>
                  <a:t> E.</a:t>
                </a:r>
              </a:p>
              <a:p>
                <a:endParaRPr lang="en-US" dirty="0"/>
              </a:p>
            </p:txBody>
          </p:sp>
        </mc:Choice>
        <mc:Fallback xmlns="">
          <p:sp>
            <p:nvSpPr>
              <p:cNvPr id="3" name="Content Placeholder 2">
                <a:extLst>
                  <a:ext uri="{FF2B5EF4-FFF2-40B4-BE49-F238E27FC236}">
                    <a16:creationId xmlns:a16="http://schemas.microsoft.com/office/drawing/2014/main" id="{FF07C19D-ED96-A951-E9B4-F7168AAF4785}"/>
                  </a:ext>
                </a:extLst>
              </p:cNvPr>
              <p:cNvSpPr>
                <a:spLocks noGrp="1" noRot="1" noChangeAspect="1" noMove="1" noResize="1" noEditPoints="1" noAdjustHandles="1" noChangeArrowheads="1" noChangeShapeType="1" noTextEdit="1"/>
              </p:cNvSpPr>
              <p:nvPr>
                <p:ph idx="1"/>
              </p:nvPr>
            </p:nvSpPr>
            <p:spPr>
              <a:blipFill>
                <a:blip r:embed="rId2"/>
                <a:stretch>
                  <a:fillRect l="-1217" t="-2241" r="-1159"/>
                </a:stretch>
              </a:blipFill>
            </p:spPr>
            <p:txBody>
              <a:bodyPr/>
              <a:lstStyle/>
              <a:p>
                <a:r>
                  <a:rPr lang="en-US">
                    <a:noFill/>
                  </a:rPr>
                  <a:t> </a:t>
                </a:r>
              </a:p>
            </p:txBody>
          </p:sp>
        </mc:Fallback>
      </mc:AlternateContent>
    </p:spTree>
    <p:extLst>
      <p:ext uri="{BB962C8B-B14F-4D97-AF65-F5344CB8AC3E}">
        <p14:creationId xmlns:p14="http://schemas.microsoft.com/office/powerpoint/2010/main" val="2786482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A809-5DD4-B2FD-0DE7-5F7D200E4E24}"/>
              </a:ext>
            </a:extLst>
          </p:cNvPr>
          <p:cNvSpPr>
            <a:spLocks noGrp="1"/>
          </p:cNvSpPr>
          <p:nvPr>
            <p:ph type="title"/>
          </p:nvPr>
        </p:nvSpPr>
        <p:spPr/>
        <p:txBody>
          <a:bodyPr/>
          <a:lstStyle/>
          <a:p>
            <a:r>
              <a:rPr lang="en-US" b="1" dirty="0">
                <a:solidFill>
                  <a:schemeClr val="accent1"/>
                </a:solidFill>
              </a:rPr>
              <a:t>Example:6</a:t>
            </a:r>
          </a:p>
        </p:txBody>
      </p:sp>
      <p:pic>
        <p:nvPicPr>
          <p:cNvPr id="5" name="Picture 4">
            <a:extLst>
              <a:ext uri="{FF2B5EF4-FFF2-40B4-BE49-F238E27FC236}">
                <a16:creationId xmlns:a16="http://schemas.microsoft.com/office/drawing/2014/main" id="{821BF2F4-69EE-48C4-FE05-B05340B6D64F}"/>
              </a:ext>
            </a:extLst>
          </p:cNvPr>
          <p:cNvPicPr>
            <a:picLocks noChangeAspect="1"/>
          </p:cNvPicPr>
          <p:nvPr/>
        </p:nvPicPr>
        <p:blipFill>
          <a:blip r:embed="rId2"/>
          <a:stretch>
            <a:fillRect/>
          </a:stretch>
        </p:blipFill>
        <p:spPr>
          <a:xfrm>
            <a:off x="0" y="1585452"/>
            <a:ext cx="12111912" cy="1843548"/>
          </a:xfrm>
          <a:prstGeom prst="rect">
            <a:avLst/>
          </a:prstGeom>
        </p:spPr>
      </p:pic>
    </p:spTree>
    <p:extLst>
      <p:ext uri="{BB962C8B-B14F-4D97-AF65-F5344CB8AC3E}">
        <p14:creationId xmlns:p14="http://schemas.microsoft.com/office/powerpoint/2010/main" val="1289731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238" y="545688"/>
            <a:ext cx="12088761" cy="2812308"/>
          </a:xfrm>
          <a:prstGeom prst="rect">
            <a:avLst/>
          </a:prstGeom>
        </p:spPr>
        <p:txBody>
          <a:bodyPr vert="horz" wrap="square" lIns="0" tIns="41910" rIns="0" bIns="0" rtlCol="0">
            <a:spAutoFit/>
          </a:bodyPr>
          <a:lstStyle/>
          <a:p>
            <a:pPr marL="38100" marR="30480">
              <a:lnSpc>
                <a:spcPts val="1839"/>
              </a:lnSpc>
              <a:spcBef>
                <a:spcPts val="330"/>
              </a:spcBef>
            </a:pPr>
            <a:r>
              <a:rPr dirty="0">
                <a:latin typeface="Calibri"/>
                <a:cs typeface="Calibri"/>
              </a:rPr>
              <a:t>An earth </a:t>
            </a:r>
            <a:r>
              <a:rPr spc="-10" dirty="0">
                <a:latin typeface="Calibri"/>
                <a:cs typeface="Calibri"/>
              </a:rPr>
              <a:t>station </a:t>
            </a:r>
            <a:r>
              <a:rPr spc="-5" dirty="0">
                <a:latin typeface="Calibri"/>
                <a:cs typeface="Calibri"/>
              </a:rPr>
              <a:t>situated </a:t>
            </a:r>
            <a:r>
              <a:rPr dirty="0">
                <a:latin typeface="Calibri"/>
                <a:cs typeface="Calibri"/>
              </a:rPr>
              <a:t>in the </a:t>
            </a:r>
            <a:r>
              <a:rPr spc="-5" dirty="0">
                <a:latin typeface="Calibri"/>
                <a:cs typeface="Calibri"/>
              </a:rPr>
              <a:t>Docklands of London, </a:t>
            </a:r>
            <a:r>
              <a:rPr dirty="0">
                <a:latin typeface="Calibri"/>
                <a:cs typeface="Calibri"/>
              </a:rPr>
              <a:t>needs </a:t>
            </a:r>
            <a:r>
              <a:rPr spc="-5" dirty="0">
                <a:latin typeface="Calibri"/>
                <a:cs typeface="Calibri"/>
              </a:rPr>
              <a:t>to calculate </a:t>
            </a:r>
            <a:r>
              <a:rPr dirty="0">
                <a:latin typeface="Calibri"/>
                <a:cs typeface="Calibri"/>
              </a:rPr>
              <a:t>the look angle </a:t>
            </a:r>
            <a:r>
              <a:rPr spc="-5" dirty="0">
                <a:latin typeface="Calibri"/>
                <a:cs typeface="Calibri"/>
              </a:rPr>
              <a:t>to </a:t>
            </a:r>
            <a:r>
              <a:rPr dirty="0">
                <a:latin typeface="Calibri"/>
                <a:cs typeface="Calibri"/>
              </a:rPr>
              <a:t>a </a:t>
            </a:r>
            <a:r>
              <a:rPr spc="-5" dirty="0">
                <a:latin typeface="Calibri"/>
                <a:cs typeface="Calibri"/>
              </a:rPr>
              <a:t>geostationary satellite </a:t>
            </a:r>
            <a:r>
              <a:rPr dirty="0">
                <a:latin typeface="Calibri"/>
                <a:cs typeface="Calibri"/>
              </a:rPr>
              <a:t>in </a:t>
            </a:r>
            <a:r>
              <a:rPr spc="-370" dirty="0">
                <a:latin typeface="Calibri"/>
                <a:cs typeface="Calibri"/>
              </a:rPr>
              <a:t> </a:t>
            </a:r>
            <a:r>
              <a:rPr dirty="0">
                <a:latin typeface="Calibri"/>
                <a:cs typeface="Calibri"/>
              </a:rPr>
              <a:t>the</a:t>
            </a:r>
            <a:r>
              <a:rPr spc="-10" dirty="0">
                <a:latin typeface="Calibri"/>
                <a:cs typeface="Calibri"/>
              </a:rPr>
              <a:t> </a:t>
            </a:r>
            <a:r>
              <a:rPr dirty="0">
                <a:latin typeface="Calibri"/>
                <a:cs typeface="Calibri"/>
              </a:rPr>
              <a:t>Indian</a:t>
            </a:r>
            <a:r>
              <a:rPr spc="-5" dirty="0">
                <a:latin typeface="Calibri"/>
                <a:cs typeface="Calibri"/>
              </a:rPr>
              <a:t> ocean </a:t>
            </a:r>
            <a:r>
              <a:rPr spc="-15" dirty="0">
                <a:latin typeface="Calibri"/>
                <a:cs typeface="Calibri"/>
              </a:rPr>
              <a:t>operated</a:t>
            </a:r>
            <a:r>
              <a:rPr spc="-35" dirty="0">
                <a:latin typeface="Calibri"/>
                <a:cs typeface="Calibri"/>
              </a:rPr>
              <a:t> </a:t>
            </a:r>
            <a:r>
              <a:rPr spc="-5" dirty="0">
                <a:latin typeface="Calibri"/>
                <a:cs typeface="Calibri"/>
              </a:rPr>
              <a:t>by</a:t>
            </a:r>
            <a:r>
              <a:rPr spc="5" dirty="0">
                <a:latin typeface="Calibri"/>
                <a:cs typeface="Calibri"/>
              </a:rPr>
              <a:t> </a:t>
            </a:r>
            <a:r>
              <a:rPr spc="-5" dirty="0">
                <a:latin typeface="Calibri"/>
                <a:cs typeface="Calibri"/>
              </a:rPr>
              <a:t>Intelsat.</a:t>
            </a:r>
            <a:r>
              <a:rPr spc="-45" dirty="0">
                <a:latin typeface="Calibri"/>
                <a:cs typeface="Calibri"/>
              </a:rPr>
              <a:t> </a:t>
            </a:r>
            <a:r>
              <a:rPr spc="-5" dirty="0">
                <a:latin typeface="Calibri"/>
                <a:cs typeface="Calibri"/>
              </a:rPr>
              <a:t>The</a:t>
            </a:r>
            <a:r>
              <a:rPr spc="-10" dirty="0">
                <a:latin typeface="Calibri"/>
                <a:cs typeface="Calibri"/>
              </a:rPr>
              <a:t> </a:t>
            </a:r>
            <a:r>
              <a:rPr spc="-5" dirty="0">
                <a:latin typeface="Calibri"/>
                <a:cs typeface="Calibri"/>
              </a:rPr>
              <a:t>details</a:t>
            </a:r>
            <a:r>
              <a:rPr spc="-30" dirty="0">
                <a:latin typeface="Calibri"/>
                <a:cs typeface="Calibri"/>
              </a:rPr>
              <a:t> </a:t>
            </a:r>
            <a:r>
              <a:rPr spc="-5" dirty="0">
                <a:latin typeface="Calibri"/>
                <a:cs typeface="Calibri"/>
              </a:rPr>
              <a:t>of</a:t>
            </a:r>
            <a:r>
              <a:rPr spc="5" dirty="0">
                <a:latin typeface="Calibri"/>
                <a:cs typeface="Calibri"/>
              </a:rPr>
              <a:t> </a:t>
            </a:r>
            <a:r>
              <a:rPr dirty="0">
                <a:latin typeface="Calibri"/>
                <a:cs typeface="Calibri"/>
              </a:rPr>
              <a:t>the</a:t>
            </a:r>
            <a:r>
              <a:rPr spc="-5" dirty="0">
                <a:latin typeface="Calibri"/>
                <a:cs typeface="Calibri"/>
              </a:rPr>
              <a:t> </a:t>
            </a:r>
            <a:r>
              <a:rPr dirty="0">
                <a:latin typeface="Calibri"/>
                <a:cs typeface="Calibri"/>
              </a:rPr>
              <a:t>earth</a:t>
            </a:r>
            <a:r>
              <a:rPr spc="-20" dirty="0">
                <a:latin typeface="Calibri"/>
                <a:cs typeface="Calibri"/>
              </a:rPr>
              <a:t> </a:t>
            </a:r>
            <a:r>
              <a:rPr spc="-10" dirty="0">
                <a:latin typeface="Calibri"/>
                <a:cs typeface="Calibri"/>
              </a:rPr>
              <a:t>station</a:t>
            </a:r>
            <a:r>
              <a:rPr spc="-25" dirty="0">
                <a:latin typeface="Calibri"/>
                <a:cs typeface="Calibri"/>
              </a:rPr>
              <a:t> </a:t>
            </a:r>
            <a:r>
              <a:rPr spc="-5" dirty="0">
                <a:latin typeface="Calibri"/>
                <a:cs typeface="Calibri"/>
              </a:rPr>
              <a:t>site </a:t>
            </a:r>
            <a:r>
              <a:rPr dirty="0">
                <a:latin typeface="Calibri"/>
                <a:cs typeface="Calibri"/>
              </a:rPr>
              <a:t>and</a:t>
            </a:r>
            <a:r>
              <a:rPr spc="-35" dirty="0">
                <a:latin typeface="Calibri"/>
                <a:cs typeface="Calibri"/>
              </a:rPr>
              <a:t> </a:t>
            </a:r>
            <a:r>
              <a:rPr dirty="0">
                <a:latin typeface="Calibri"/>
                <a:cs typeface="Calibri"/>
              </a:rPr>
              <a:t>the</a:t>
            </a:r>
            <a:r>
              <a:rPr spc="-5" dirty="0">
                <a:latin typeface="Calibri"/>
                <a:cs typeface="Calibri"/>
              </a:rPr>
              <a:t> satellite</a:t>
            </a:r>
            <a:r>
              <a:rPr spc="-20" dirty="0">
                <a:latin typeface="Calibri"/>
                <a:cs typeface="Calibri"/>
              </a:rPr>
              <a:t> </a:t>
            </a:r>
            <a:r>
              <a:rPr spc="-5" dirty="0">
                <a:latin typeface="Calibri"/>
                <a:cs typeface="Calibri"/>
              </a:rPr>
              <a:t>are </a:t>
            </a:r>
            <a:r>
              <a:rPr dirty="0">
                <a:latin typeface="Calibri"/>
                <a:cs typeface="Calibri"/>
              </a:rPr>
              <a:t>as</a:t>
            </a:r>
            <a:r>
              <a:rPr spc="-10" dirty="0">
                <a:latin typeface="Calibri"/>
                <a:cs typeface="Calibri"/>
              </a:rPr>
              <a:t> </a:t>
            </a:r>
            <a:r>
              <a:rPr spc="-5" dirty="0">
                <a:latin typeface="Calibri"/>
                <a:cs typeface="Calibri"/>
              </a:rPr>
              <a:t>follows:</a:t>
            </a:r>
            <a:endParaRPr dirty="0">
              <a:latin typeface="Calibri"/>
              <a:cs typeface="Calibri"/>
            </a:endParaRPr>
          </a:p>
          <a:p>
            <a:pPr marL="38100">
              <a:lnSpc>
                <a:spcPts val="1700"/>
              </a:lnSpc>
            </a:pPr>
            <a:r>
              <a:rPr spc="-5" dirty="0">
                <a:latin typeface="Calibri"/>
                <a:cs typeface="Calibri"/>
              </a:rPr>
              <a:t>Earth</a:t>
            </a:r>
            <a:r>
              <a:rPr spc="-35" dirty="0">
                <a:latin typeface="Calibri"/>
                <a:cs typeface="Calibri"/>
              </a:rPr>
              <a:t> </a:t>
            </a:r>
            <a:r>
              <a:rPr spc="-10" dirty="0">
                <a:latin typeface="Calibri"/>
                <a:cs typeface="Calibri"/>
              </a:rPr>
              <a:t>station</a:t>
            </a:r>
            <a:r>
              <a:rPr spc="-20" dirty="0">
                <a:latin typeface="Calibri"/>
                <a:cs typeface="Calibri"/>
              </a:rPr>
              <a:t> </a:t>
            </a:r>
            <a:r>
              <a:rPr spc="-5" dirty="0">
                <a:latin typeface="Calibri"/>
                <a:cs typeface="Calibri"/>
              </a:rPr>
              <a:t>latitude and</a:t>
            </a:r>
            <a:r>
              <a:rPr spc="-10" dirty="0">
                <a:latin typeface="Calibri"/>
                <a:cs typeface="Calibri"/>
              </a:rPr>
              <a:t> </a:t>
            </a:r>
            <a:r>
              <a:rPr spc="-5" dirty="0">
                <a:latin typeface="Calibri"/>
                <a:cs typeface="Calibri"/>
              </a:rPr>
              <a:t>longitude</a:t>
            </a:r>
            <a:r>
              <a:rPr spc="-30" dirty="0">
                <a:latin typeface="Calibri"/>
                <a:cs typeface="Calibri"/>
              </a:rPr>
              <a:t> </a:t>
            </a:r>
            <a:r>
              <a:rPr spc="-5" dirty="0">
                <a:latin typeface="Calibri"/>
                <a:cs typeface="Calibri"/>
              </a:rPr>
              <a:t>are </a:t>
            </a:r>
            <a:r>
              <a:rPr spc="5" dirty="0">
                <a:latin typeface="Calibri"/>
                <a:cs typeface="Calibri"/>
              </a:rPr>
              <a:t>52.0</a:t>
            </a:r>
            <a:r>
              <a:rPr spc="7" baseline="25252" dirty="0">
                <a:latin typeface="Calibri"/>
                <a:cs typeface="Calibri"/>
              </a:rPr>
              <a:t>0</a:t>
            </a:r>
            <a:r>
              <a:rPr spc="5" dirty="0">
                <a:latin typeface="Calibri"/>
                <a:cs typeface="Calibri"/>
              </a:rPr>
              <a:t>N</a:t>
            </a:r>
            <a:r>
              <a:rPr spc="-5" dirty="0">
                <a:latin typeface="Calibri"/>
                <a:cs typeface="Calibri"/>
              </a:rPr>
              <a:t> </a:t>
            </a:r>
            <a:r>
              <a:rPr dirty="0">
                <a:latin typeface="Calibri"/>
                <a:cs typeface="Calibri"/>
              </a:rPr>
              <a:t>and</a:t>
            </a:r>
            <a:r>
              <a:rPr spc="-25" dirty="0">
                <a:latin typeface="Calibri"/>
                <a:cs typeface="Calibri"/>
              </a:rPr>
              <a:t> </a:t>
            </a:r>
            <a:r>
              <a:rPr spc="5" dirty="0">
                <a:latin typeface="Calibri"/>
                <a:cs typeface="Calibri"/>
              </a:rPr>
              <a:t>0</a:t>
            </a:r>
            <a:r>
              <a:rPr spc="7" baseline="25252" dirty="0">
                <a:latin typeface="Calibri"/>
                <a:cs typeface="Calibri"/>
              </a:rPr>
              <a:t>0</a:t>
            </a:r>
            <a:r>
              <a:rPr spc="240" baseline="25252" dirty="0">
                <a:latin typeface="Calibri"/>
                <a:cs typeface="Calibri"/>
              </a:rPr>
              <a:t> </a:t>
            </a:r>
            <a:r>
              <a:rPr dirty="0">
                <a:latin typeface="Calibri"/>
                <a:cs typeface="Calibri"/>
              </a:rPr>
              <a:t>.</a:t>
            </a:r>
          </a:p>
          <a:p>
            <a:pPr marL="38100">
              <a:lnSpc>
                <a:spcPts val="1835"/>
              </a:lnSpc>
            </a:pPr>
            <a:r>
              <a:rPr spc="-5" dirty="0">
                <a:latin typeface="Calibri"/>
                <a:cs typeface="Calibri"/>
              </a:rPr>
              <a:t>Satellite</a:t>
            </a:r>
            <a:r>
              <a:rPr spc="-15" dirty="0">
                <a:latin typeface="Calibri"/>
                <a:cs typeface="Calibri"/>
              </a:rPr>
              <a:t> </a:t>
            </a:r>
            <a:r>
              <a:rPr spc="-10" dirty="0">
                <a:latin typeface="Calibri"/>
                <a:cs typeface="Calibri"/>
              </a:rPr>
              <a:t>longitude(subsatellite </a:t>
            </a:r>
            <a:r>
              <a:rPr spc="-5" dirty="0">
                <a:latin typeface="Calibri"/>
                <a:cs typeface="Calibri"/>
              </a:rPr>
              <a:t>point) </a:t>
            </a:r>
            <a:r>
              <a:rPr dirty="0">
                <a:latin typeface="Calibri"/>
                <a:cs typeface="Calibri"/>
              </a:rPr>
              <a:t>is</a:t>
            </a:r>
            <a:r>
              <a:rPr spc="-30" dirty="0">
                <a:latin typeface="Calibri"/>
                <a:cs typeface="Calibri"/>
              </a:rPr>
              <a:t> </a:t>
            </a:r>
            <a:r>
              <a:rPr spc="5" dirty="0">
                <a:latin typeface="Calibri"/>
                <a:cs typeface="Calibri"/>
              </a:rPr>
              <a:t>66.0</a:t>
            </a:r>
            <a:r>
              <a:rPr spc="7" baseline="25252" dirty="0">
                <a:latin typeface="Calibri"/>
                <a:cs typeface="Calibri"/>
              </a:rPr>
              <a:t>0</a:t>
            </a:r>
            <a:r>
              <a:rPr spc="217" baseline="25252" dirty="0">
                <a:latin typeface="Calibri"/>
                <a:cs typeface="Calibri"/>
              </a:rPr>
              <a:t> </a:t>
            </a:r>
            <a:r>
              <a:rPr spc="-5" dirty="0">
                <a:latin typeface="Calibri"/>
                <a:cs typeface="Calibri"/>
              </a:rPr>
              <a:t>E.</a:t>
            </a:r>
            <a:endParaRPr dirty="0">
              <a:latin typeface="Calibri"/>
              <a:cs typeface="Calibri"/>
            </a:endParaRPr>
          </a:p>
          <a:p>
            <a:pPr marL="38100">
              <a:lnSpc>
                <a:spcPts val="1839"/>
              </a:lnSpc>
            </a:pPr>
            <a:endParaRPr lang="en-US" spc="-10" dirty="0">
              <a:latin typeface="Calibri"/>
              <a:cs typeface="Calibri"/>
            </a:endParaRPr>
          </a:p>
          <a:p>
            <a:pPr marL="38100">
              <a:lnSpc>
                <a:spcPts val="1839"/>
              </a:lnSpc>
            </a:pPr>
            <a:r>
              <a:rPr spc="-10" dirty="0">
                <a:latin typeface="Calibri"/>
                <a:cs typeface="Calibri"/>
              </a:rPr>
              <a:t>step</a:t>
            </a:r>
            <a:r>
              <a:rPr spc="-20" dirty="0">
                <a:latin typeface="Calibri"/>
                <a:cs typeface="Calibri"/>
              </a:rPr>
              <a:t> </a:t>
            </a:r>
            <a:r>
              <a:rPr dirty="0">
                <a:latin typeface="Calibri"/>
                <a:cs typeface="Calibri"/>
              </a:rPr>
              <a:t>1:find</a:t>
            </a:r>
            <a:r>
              <a:rPr spc="-30" dirty="0">
                <a:latin typeface="Calibri"/>
                <a:cs typeface="Calibri"/>
              </a:rPr>
              <a:t> </a:t>
            </a:r>
            <a:r>
              <a:rPr dirty="0">
                <a:latin typeface="Calibri"/>
                <a:cs typeface="Calibri"/>
              </a:rPr>
              <a:t>the</a:t>
            </a:r>
            <a:r>
              <a:rPr spc="-15" dirty="0">
                <a:latin typeface="Calibri"/>
                <a:cs typeface="Calibri"/>
              </a:rPr>
              <a:t> </a:t>
            </a:r>
            <a:r>
              <a:rPr spc="-5" dirty="0">
                <a:latin typeface="Calibri"/>
                <a:cs typeface="Calibri"/>
              </a:rPr>
              <a:t>central</a:t>
            </a:r>
            <a:r>
              <a:rPr spc="-40" dirty="0">
                <a:latin typeface="Calibri"/>
                <a:cs typeface="Calibri"/>
              </a:rPr>
              <a:t> </a:t>
            </a:r>
            <a:r>
              <a:rPr dirty="0">
                <a:latin typeface="Calibri"/>
                <a:cs typeface="Calibri"/>
              </a:rPr>
              <a:t>angle</a:t>
            </a:r>
            <a:r>
              <a:rPr spc="5" dirty="0">
                <a:latin typeface="Calibri"/>
                <a:cs typeface="Calibri"/>
              </a:rPr>
              <a:t> </a:t>
            </a:r>
            <a:r>
              <a:rPr spc="15" dirty="0">
                <a:latin typeface="Cambria Math"/>
                <a:cs typeface="Cambria Math"/>
              </a:rPr>
              <a:t>𝛾:</a:t>
            </a:r>
            <a:endParaRPr dirty="0">
              <a:latin typeface="Cambria Math"/>
              <a:cs typeface="Cambria Math"/>
            </a:endParaRPr>
          </a:p>
          <a:p>
            <a:pPr marL="38100" marR="5661025">
              <a:lnSpc>
                <a:spcPts val="1839"/>
              </a:lnSpc>
              <a:spcBef>
                <a:spcPts val="130"/>
              </a:spcBef>
            </a:pPr>
            <a:r>
              <a:rPr dirty="0">
                <a:latin typeface="Calibri"/>
                <a:cs typeface="Calibri"/>
              </a:rPr>
              <a:t>cos(</a:t>
            </a:r>
            <a:r>
              <a:rPr dirty="0">
                <a:latin typeface="Cambria Math"/>
                <a:cs typeface="Cambria Math"/>
              </a:rPr>
              <a:t>𝛾</a:t>
            </a:r>
            <a:r>
              <a:rPr dirty="0">
                <a:latin typeface="Calibri"/>
                <a:cs typeface="Calibri"/>
              </a:rPr>
              <a:t>)=cos(L</a:t>
            </a:r>
            <a:r>
              <a:rPr baseline="-20202" dirty="0">
                <a:latin typeface="Calibri"/>
                <a:cs typeface="Calibri"/>
              </a:rPr>
              <a:t>e </a:t>
            </a:r>
            <a:r>
              <a:rPr spc="-5" dirty="0">
                <a:latin typeface="Calibri"/>
                <a:cs typeface="Calibri"/>
              </a:rPr>
              <a:t>)cos(l</a:t>
            </a:r>
            <a:r>
              <a:rPr spc="-7" baseline="-20202" dirty="0">
                <a:latin typeface="Calibri"/>
                <a:cs typeface="Calibri"/>
              </a:rPr>
              <a:t>s</a:t>
            </a:r>
            <a:r>
              <a:rPr baseline="-20202" dirty="0">
                <a:latin typeface="Calibri"/>
                <a:cs typeface="Calibri"/>
              </a:rPr>
              <a:t> </a:t>
            </a:r>
            <a:r>
              <a:rPr dirty="0">
                <a:latin typeface="Calibri"/>
                <a:cs typeface="Calibri"/>
              </a:rPr>
              <a:t>-l</a:t>
            </a:r>
            <a:r>
              <a:rPr baseline="-20202" dirty="0">
                <a:latin typeface="Calibri"/>
                <a:cs typeface="Calibri"/>
              </a:rPr>
              <a:t>e</a:t>
            </a:r>
            <a:r>
              <a:rPr spc="7" baseline="-20202" dirty="0">
                <a:latin typeface="Calibri"/>
                <a:cs typeface="Calibri"/>
              </a:rPr>
              <a:t> </a:t>
            </a:r>
            <a:r>
              <a:rPr spc="-5" dirty="0">
                <a:latin typeface="Calibri"/>
                <a:cs typeface="Calibri"/>
              </a:rPr>
              <a:t>)=cos(52.0)cos(66.0)=0.2504 </a:t>
            </a:r>
            <a:r>
              <a:rPr spc="-370" dirty="0">
                <a:latin typeface="Calibri"/>
                <a:cs typeface="Calibri"/>
              </a:rPr>
              <a:t> </a:t>
            </a:r>
            <a:r>
              <a:rPr dirty="0">
                <a:latin typeface="Calibri"/>
                <a:cs typeface="Calibri"/>
              </a:rPr>
              <a:t>yielding</a:t>
            </a:r>
            <a:r>
              <a:rPr spc="-40" dirty="0">
                <a:latin typeface="Calibri"/>
                <a:cs typeface="Calibri"/>
              </a:rPr>
              <a:t> </a:t>
            </a:r>
            <a:r>
              <a:rPr spc="5" dirty="0">
                <a:latin typeface="Cambria Math"/>
                <a:cs typeface="Cambria Math"/>
              </a:rPr>
              <a:t>𝛾</a:t>
            </a:r>
            <a:r>
              <a:rPr spc="5" dirty="0">
                <a:latin typeface="Calibri"/>
                <a:cs typeface="Calibri"/>
              </a:rPr>
              <a:t>=75.4981</a:t>
            </a:r>
            <a:r>
              <a:rPr spc="7" baseline="25252" dirty="0">
                <a:latin typeface="Calibri"/>
                <a:cs typeface="Calibri"/>
              </a:rPr>
              <a:t>0</a:t>
            </a:r>
            <a:endParaRPr baseline="25252" dirty="0">
              <a:latin typeface="Calibri"/>
              <a:cs typeface="Calibri"/>
            </a:endParaRPr>
          </a:p>
          <a:p>
            <a:pPr marL="38100">
              <a:lnSpc>
                <a:spcPts val="1700"/>
              </a:lnSpc>
            </a:pPr>
            <a:r>
              <a:rPr dirty="0">
                <a:latin typeface="Calibri"/>
                <a:cs typeface="Calibri"/>
              </a:rPr>
              <a:t>the</a:t>
            </a:r>
            <a:r>
              <a:rPr spc="-10" dirty="0">
                <a:latin typeface="Calibri"/>
                <a:cs typeface="Calibri"/>
              </a:rPr>
              <a:t> </a:t>
            </a:r>
            <a:r>
              <a:rPr spc="-5" dirty="0">
                <a:latin typeface="Calibri"/>
                <a:cs typeface="Calibri"/>
              </a:rPr>
              <a:t>central</a:t>
            </a:r>
            <a:r>
              <a:rPr spc="-30" dirty="0">
                <a:latin typeface="Calibri"/>
                <a:cs typeface="Calibri"/>
              </a:rPr>
              <a:t> </a:t>
            </a:r>
            <a:r>
              <a:rPr dirty="0">
                <a:latin typeface="Calibri"/>
                <a:cs typeface="Calibri"/>
              </a:rPr>
              <a:t>angle</a:t>
            </a:r>
            <a:r>
              <a:rPr spc="-20" dirty="0">
                <a:latin typeface="Calibri"/>
                <a:cs typeface="Calibri"/>
              </a:rPr>
              <a:t> </a:t>
            </a:r>
            <a:r>
              <a:rPr dirty="0">
                <a:latin typeface="Calibri"/>
                <a:cs typeface="Calibri"/>
              </a:rPr>
              <a:t>is less</a:t>
            </a:r>
            <a:r>
              <a:rPr spc="-25" dirty="0">
                <a:latin typeface="Calibri"/>
                <a:cs typeface="Calibri"/>
              </a:rPr>
              <a:t> </a:t>
            </a:r>
            <a:r>
              <a:rPr dirty="0">
                <a:latin typeface="Calibri"/>
                <a:cs typeface="Calibri"/>
              </a:rPr>
              <a:t>than</a:t>
            </a:r>
            <a:r>
              <a:rPr spc="-30" dirty="0">
                <a:latin typeface="Calibri"/>
                <a:cs typeface="Calibri"/>
              </a:rPr>
              <a:t> </a:t>
            </a:r>
            <a:r>
              <a:rPr spc="5" dirty="0">
                <a:latin typeface="Calibri"/>
                <a:cs typeface="Calibri"/>
              </a:rPr>
              <a:t>81.3</a:t>
            </a:r>
            <a:r>
              <a:rPr spc="7" baseline="25252" dirty="0">
                <a:latin typeface="Calibri"/>
                <a:cs typeface="Calibri"/>
              </a:rPr>
              <a:t>0</a:t>
            </a:r>
            <a:r>
              <a:rPr spc="209" baseline="25252" dirty="0">
                <a:latin typeface="Calibri"/>
                <a:cs typeface="Calibri"/>
              </a:rPr>
              <a:t> </a:t>
            </a:r>
            <a:r>
              <a:rPr dirty="0">
                <a:latin typeface="Calibri"/>
                <a:cs typeface="Calibri"/>
              </a:rPr>
              <a:t>so</a:t>
            </a:r>
            <a:r>
              <a:rPr spc="-10" dirty="0">
                <a:latin typeface="Calibri"/>
                <a:cs typeface="Calibri"/>
              </a:rPr>
              <a:t> </a:t>
            </a:r>
            <a:r>
              <a:rPr dirty="0">
                <a:latin typeface="Calibri"/>
                <a:cs typeface="Calibri"/>
              </a:rPr>
              <a:t>the</a:t>
            </a:r>
            <a:r>
              <a:rPr spc="-10" dirty="0">
                <a:latin typeface="Calibri"/>
                <a:cs typeface="Calibri"/>
              </a:rPr>
              <a:t> </a:t>
            </a:r>
            <a:r>
              <a:rPr spc="-5" dirty="0">
                <a:latin typeface="Calibri"/>
                <a:cs typeface="Calibri"/>
              </a:rPr>
              <a:t>satellite</a:t>
            </a:r>
            <a:r>
              <a:rPr spc="-30" dirty="0">
                <a:latin typeface="Calibri"/>
                <a:cs typeface="Calibri"/>
              </a:rPr>
              <a:t> </a:t>
            </a:r>
            <a:r>
              <a:rPr dirty="0">
                <a:latin typeface="Calibri"/>
                <a:cs typeface="Calibri"/>
              </a:rPr>
              <a:t>is</a:t>
            </a:r>
            <a:r>
              <a:rPr spc="-5" dirty="0">
                <a:latin typeface="Calibri"/>
                <a:cs typeface="Calibri"/>
              </a:rPr>
              <a:t> </a:t>
            </a:r>
            <a:r>
              <a:rPr dirty="0">
                <a:latin typeface="Calibri"/>
                <a:cs typeface="Calibri"/>
              </a:rPr>
              <a:t>visible</a:t>
            </a:r>
            <a:r>
              <a:rPr spc="-5" dirty="0">
                <a:latin typeface="Calibri"/>
                <a:cs typeface="Calibri"/>
              </a:rPr>
              <a:t> </a:t>
            </a:r>
            <a:r>
              <a:rPr spc="-10" dirty="0">
                <a:latin typeface="Calibri"/>
                <a:cs typeface="Calibri"/>
              </a:rPr>
              <a:t>from</a:t>
            </a:r>
            <a:r>
              <a:rPr spc="-25" dirty="0">
                <a:latin typeface="Calibri"/>
                <a:cs typeface="Calibri"/>
              </a:rPr>
              <a:t> </a:t>
            </a:r>
            <a:r>
              <a:rPr dirty="0">
                <a:latin typeface="Calibri"/>
                <a:cs typeface="Calibri"/>
              </a:rPr>
              <a:t>the</a:t>
            </a:r>
            <a:r>
              <a:rPr spc="-10" dirty="0">
                <a:latin typeface="Calibri"/>
                <a:cs typeface="Calibri"/>
              </a:rPr>
              <a:t> </a:t>
            </a:r>
            <a:r>
              <a:rPr dirty="0">
                <a:latin typeface="Calibri"/>
                <a:cs typeface="Calibri"/>
              </a:rPr>
              <a:t>earth</a:t>
            </a:r>
            <a:r>
              <a:rPr spc="-20" dirty="0">
                <a:latin typeface="Calibri"/>
                <a:cs typeface="Calibri"/>
              </a:rPr>
              <a:t> </a:t>
            </a:r>
            <a:r>
              <a:rPr spc="-5" dirty="0">
                <a:latin typeface="Calibri"/>
                <a:cs typeface="Calibri"/>
              </a:rPr>
              <a:t>station.</a:t>
            </a:r>
            <a:endParaRPr dirty="0">
              <a:latin typeface="Calibri"/>
              <a:cs typeface="Calibri"/>
            </a:endParaRPr>
          </a:p>
          <a:p>
            <a:pPr marL="38100">
              <a:lnSpc>
                <a:spcPts val="1835"/>
              </a:lnSpc>
            </a:pPr>
            <a:r>
              <a:rPr spc="-10" dirty="0">
                <a:latin typeface="Calibri"/>
                <a:cs typeface="Calibri"/>
              </a:rPr>
              <a:t>Step</a:t>
            </a:r>
            <a:r>
              <a:rPr spc="-15" dirty="0">
                <a:latin typeface="Calibri"/>
                <a:cs typeface="Calibri"/>
              </a:rPr>
              <a:t> </a:t>
            </a:r>
            <a:r>
              <a:rPr dirty="0">
                <a:latin typeface="Calibri"/>
                <a:cs typeface="Calibri"/>
              </a:rPr>
              <a:t>2:</a:t>
            </a:r>
            <a:r>
              <a:rPr spc="-5" dirty="0">
                <a:latin typeface="Calibri"/>
                <a:cs typeface="Calibri"/>
              </a:rPr>
              <a:t> </a:t>
            </a:r>
            <a:r>
              <a:rPr dirty="0">
                <a:latin typeface="Calibri"/>
                <a:cs typeface="Calibri"/>
              </a:rPr>
              <a:t>find</a:t>
            </a:r>
            <a:r>
              <a:rPr spc="-30" dirty="0">
                <a:latin typeface="Calibri"/>
                <a:cs typeface="Calibri"/>
              </a:rPr>
              <a:t> </a:t>
            </a:r>
            <a:r>
              <a:rPr dirty="0">
                <a:latin typeface="Calibri"/>
                <a:cs typeface="Calibri"/>
              </a:rPr>
              <a:t>the</a:t>
            </a:r>
            <a:r>
              <a:rPr spc="-15" dirty="0">
                <a:latin typeface="Calibri"/>
                <a:cs typeface="Calibri"/>
              </a:rPr>
              <a:t> </a:t>
            </a:r>
            <a:r>
              <a:rPr spc="-5" dirty="0">
                <a:latin typeface="Calibri"/>
                <a:cs typeface="Calibri"/>
              </a:rPr>
              <a:t>elevation</a:t>
            </a:r>
            <a:r>
              <a:rPr spc="-15" dirty="0">
                <a:latin typeface="Calibri"/>
                <a:cs typeface="Calibri"/>
              </a:rPr>
              <a:t> </a:t>
            </a:r>
            <a:r>
              <a:rPr spc="-5" dirty="0">
                <a:latin typeface="Calibri"/>
                <a:cs typeface="Calibri"/>
              </a:rPr>
              <a:t>angle</a:t>
            </a:r>
            <a:r>
              <a:rPr spc="-40" dirty="0">
                <a:latin typeface="Calibri"/>
                <a:cs typeface="Calibri"/>
              </a:rPr>
              <a:t> </a:t>
            </a:r>
            <a:r>
              <a:rPr spc="-5" dirty="0">
                <a:latin typeface="Calibri"/>
                <a:cs typeface="Calibri"/>
              </a:rPr>
              <a:t>El:</a:t>
            </a:r>
            <a:endParaRPr dirty="0">
              <a:latin typeface="Calibri"/>
              <a:cs typeface="Calibri"/>
            </a:endParaRPr>
          </a:p>
          <a:p>
            <a:pPr marL="38100">
              <a:lnSpc>
                <a:spcPts val="1835"/>
              </a:lnSpc>
            </a:pPr>
            <a:r>
              <a:rPr spc="-5" dirty="0">
                <a:latin typeface="Calibri"/>
                <a:cs typeface="Calibri"/>
              </a:rPr>
              <a:t>El=tan</a:t>
            </a:r>
            <a:r>
              <a:rPr spc="-7" baseline="25252" dirty="0">
                <a:latin typeface="Calibri"/>
                <a:cs typeface="Calibri"/>
              </a:rPr>
              <a:t>-1</a:t>
            </a:r>
            <a:r>
              <a:rPr spc="-5" dirty="0">
                <a:latin typeface="Calibri"/>
                <a:cs typeface="Calibri"/>
              </a:rPr>
              <a:t>[(6.6107345-cos</a:t>
            </a:r>
            <a:r>
              <a:rPr spc="-25" dirty="0">
                <a:latin typeface="Calibri"/>
                <a:cs typeface="Calibri"/>
              </a:rPr>
              <a:t> </a:t>
            </a:r>
            <a:r>
              <a:rPr dirty="0">
                <a:latin typeface="Cambria Math"/>
                <a:cs typeface="Cambria Math"/>
              </a:rPr>
              <a:t>𝛾</a:t>
            </a:r>
            <a:r>
              <a:rPr dirty="0">
                <a:latin typeface="Calibri"/>
                <a:cs typeface="Calibri"/>
              </a:rPr>
              <a:t>)/sin </a:t>
            </a:r>
            <a:r>
              <a:rPr spc="15" dirty="0">
                <a:latin typeface="Cambria Math"/>
                <a:cs typeface="Cambria Math"/>
              </a:rPr>
              <a:t>𝛾</a:t>
            </a:r>
            <a:r>
              <a:rPr spc="15" dirty="0">
                <a:latin typeface="Calibri"/>
                <a:cs typeface="Calibri"/>
              </a:rPr>
              <a:t>]- </a:t>
            </a:r>
            <a:r>
              <a:rPr dirty="0">
                <a:latin typeface="Cambria Math"/>
                <a:cs typeface="Cambria Math"/>
              </a:rPr>
              <a:t>𝛾</a:t>
            </a:r>
            <a:r>
              <a:rPr dirty="0">
                <a:latin typeface="Calibri"/>
                <a:cs typeface="Calibri"/>
              </a:rPr>
              <a:t>=tan</a:t>
            </a:r>
            <a:r>
              <a:rPr baseline="25252" dirty="0">
                <a:latin typeface="Calibri"/>
                <a:cs typeface="Calibri"/>
              </a:rPr>
              <a:t>-1</a:t>
            </a:r>
            <a:r>
              <a:rPr dirty="0">
                <a:latin typeface="Calibri"/>
                <a:cs typeface="Calibri"/>
              </a:rPr>
              <a:t>[(6.6107345-0.2504)/sin</a:t>
            </a:r>
            <a:r>
              <a:rPr spc="-35" dirty="0">
                <a:latin typeface="Calibri"/>
                <a:cs typeface="Calibri"/>
              </a:rPr>
              <a:t> </a:t>
            </a:r>
            <a:r>
              <a:rPr dirty="0">
                <a:latin typeface="Calibri"/>
                <a:cs typeface="Calibri"/>
              </a:rPr>
              <a:t>(75.4981)]-75.4981=5.847</a:t>
            </a:r>
            <a:r>
              <a:rPr baseline="25252" dirty="0">
                <a:latin typeface="Calibri"/>
                <a:cs typeface="Calibri"/>
              </a:rPr>
              <a:t>0</a:t>
            </a:r>
          </a:p>
          <a:p>
            <a:pPr marL="38100">
              <a:lnSpc>
                <a:spcPts val="1939"/>
              </a:lnSpc>
            </a:pPr>
            <a:r>
              <a:rPr spc="-10" dirty="0">
                <a:latin typeface="Calibri"/>
                <a:cs typeface="Calibri"/>
              </a:rPr>
              <a:t>step</a:t>
            </a:r>
            <a:r>
              <a:rPr spc="-20" dirty="0">
                <a:latin typeface="Calibri"/>
                <a:cs typeface="Calibri"/>
              </a:rPr>
              <a:t> </a:t>
            </a:r>
            <a:r>
              <a:rPr dirty="0">
                <a:latin typeface="Calibri"/>
                <a:cs typeface="Calibri"/>
              </a:rPr>
              <a:t>3:</a:t>
            </a:r>
            <a:r>
              <a:rPr spc="-10" dirty="0">
                <a:latin typeface="Calibri"/>
                <a:cs typeface="Calibri"/>
              </a:rPr>
              <a:t> </a:t>
            </a:r>
            <a:r>
              <a:rPr dirty="0">
                <a:latin typeface="Calibri"/>
                <a:cs typeface="Calibri"/>
              </a:rPr>
              <a:t>find</a:t>
            </a:r>
            <a:r>
              <a:rPr spc="-30" dirty="0">
                <a:latin typeface="Calibri"/>
                <a:cs typeface="Calibri"/>
              </a:rPr>
              <a:t> </a:t>
            </a:r>
            <a:r>
              <a:rPr dirty="0">
                <a:latin typeface="Calibri"/>
                <a:cs typeface="Calibri"/>
              </a:rPr>
              <a:t>the</a:t>
            </a:r>
            <a:r>
              <a:rPr spc="-20" dirty="0">
                <a:latin typeface="Calibri"/>
                <a:cs typeface="Calibri"/>
              </a:rPr>
              <a:t> </a:t>
            </a:r>
            <a:r>
              <a:rPr spc="-5" dirty="0">
                <a:latin typeface="Calibri"/>
                <a:cs typeface="Calibri"/>
              </a:rPr>
              <a:t>intermediate</a:t>
            </a:r>
            <a:r>
              <a:rPr spc="-30" dirty="0">
                <a:latin typeface="Calibri"/>
                <a:cs typeface="Calibri"/>
              </a:rPr>
              <a:t> </a:t>
            </a:r>
            <a:r>
              <a:rPr dirty="0">
                <a:latin typeface="Calibri"/>
                <a:cs typeface="Calibri"/>
              </a:rPr>
              <a:t>angle</a:t>
            </a:r>
            <a:r>
              <a:rPr spc="-30" dirty="0">
                <a:latin typeface="Calibri"/>
                <a:cs typeface="Calibri"/>
              </a:rPr>
              <a:t> </a:t>
            </a:r>
            <a:r>
              <a:rPr dirty="0">
                <a:latin typeface="Cambria Math"/>
                <a:cs typeface="Cambria Math"/>
              </a:rPr>
              <a:t>𝛼</a:t>
            </a:r>
          </a:p>
        </p:txBody>
      </p:sp>
      <p:sp>
        <p:nvSpPr>
          <p:cNvPr id="3" name="object 3"/>
          <p:cNvSpPr txBox="1"/>
          <p:nvPr/>
        </p:nvSpPr>
        <p:spPr>
          <a:xfrm>
            <a:off x="865022" y="3739718"/>
            <a:ext cx="1002030" cy="285750"/>
          </a:xfrm>
          <a:prstGeom prst="rect">
            <a:avLst/>
          </a:prstGeom>
        </p:spPr>
        <p:txBody>
          <a:bodyPr vert="horz" wrap="square" lIns="0" tIns="13335" rIns="0" bIns="0" rtlCol="0">
            <a:spAutoFit/>
          </a:bodyPr>
          <a:lstStyle/>
          <a:p>
            <a:pPr marL="38100">
              <a:lnSpc>
                <a:spcPct val="100000"/>
              </a:lnSpc>
              <a:spcBef>
                <a:spcPts val="105"/>
              </a:spcBef>
            </a:pPr>
            <a:r>
              <a:rPr sz="1700" dirty="0">
                <a:latin typeface="Cambria Math"/>
                <a:cs typeface="Cambria Math"/>
              </a:rPr>
              <a:t>𝛼</a:t>
            </a:r>
            <a:r>
              <a:rPr sz="1700" spc="114" dirty="0">
                <a:latin typeface="Cambria Math"/>
                <a:cs typeface="Cambria Math"/>
              </a:rPr>
              <a:t> </a:t>
            </a:r>
            <a:r>
              <a:rPr sz="1700" dirty="0">
                <a:latin typeface="Cambria Math"/>
                <a:cs typeface="Cambria Math"/>
              </a:rPr>
              <a:t>=</a:t>
            </a:r>
            <a:r>
              <a:rPr sz="1700" spc="70" dirty="0">
                <a:latin typeface="Cambria Math"/>
                <a:cs typeface="Cambria Math"/>
              </a:rPr>
              <a:t> </a:t>
            </a:r>
            <a:r>
              <a:rPr sz="1600" spc="5" dirty="0">
                <a:latin typeface="Cambria Math"/>
                <a:cs typeface="Cambria Math"/>
              </a:rPr>
              <a:t>𝑡𝑎𝑛</a:t>
            </a:r>
            <a:r>
              <a:rPr sz="1725" spc="7" baseline="28985" dirty="0">
                <a:latin typeface="Cambria Math"/>
                <a:cs typeface="Cambria Math"/>
              </a:rPr>
              <a:t>−1</a:t>
            </a:r>
            <a:endParaRPr sz="1725" baseline="28985" dirty="0">
              <a:latin typeface="Cambria Math"/>
              <a:cs typeface="Cambria Math"/>
            </a:endParaRPr>
          </a:p>
        </p:txBody>
      </p:sp>
      <p:sp>
        <p:nvSpPr>
          <p:cNvPr id="4" name="object 4"/>
          <p:cNvSpPr/>
          <p:nvPr/>
        </p:nvSpPr>
        <p:spPr>
          <a:xfrm>
            <a:off x="1893316" y="3728592"/>
            <a:ext cx="934719" cy="343535"/>
          </a:xfrm>
          <a:custGeom>
            <a:avLst/>
            <a:gdLst/>
            <a:ahLst/>
            <a:cxnLst/>
            <a:rect l="l" t="t" r="r" b="b"/>
            <a:pathLst>
              <a:path w="934719" h="343535">
                <a:moveTo>
                  <a:pt x="47117" y="11557"/>
                </a:moveTo>
                <a:lnTo>
                  <a:pt x="0" y="11557"/>
                </a:lnTo>
                <a:lnTo>
                  <a:pt x="0" y="19177"/>
                </a:lnTo>
                <a:lnTo>
                  <a:pt x="0" y="335407"/>
                </a:lnTo>
                <a:lnTo>
                  <a:pt x="0" y="343027"/>
                </a:lnTo>
                <a:lnTo>
                  <a:pt x="47117" y="343027"/>
                </a:lnTo>
                <a:lnTo>
                  <a:pt x="47117" y="335407"/>
                </a:lnTo>
                <a:lnTo>
                  <a:pt x="18288" y="335407"/>
                </a:lnTo>
                <a:lnTo>
                  <a:pt x="18288" y="19177"/>
                </a:lnTo>
                <a:lnTo>
                  <a:pt x="47117" y="19177"/>
                </a:lnTo>
                <a:lnTo>
                  <a:pt x="47117" y="11557"/>
                </a:lnTo>
                <a:close/>
              </a:path>
              <a:path w="934719" h="343535">
                <a:moveTo>
                  <a:pt x="337185" y="889"/>
                </a:moveTo>
                <a:lnTo>
                  <a:pt x="326136" y="889"/>
                </a:lnTo>
                <a:lnTo>
                  <a:pt x="326136" y="135255"/>
                </a:lnTo>
                <a:lnTo>
                  <a:pt x="337185" y="135255"/>
                </a:lnTo>
                <a:lnTo>
                  <a:pt x="337185" y="889"/>
                </a:lnTo>
                <a:close/>
              </a:path>
              <a:path w="934719" h="343535">
                <a:moveTo>
                  <a:pt x="414147" y="5461"/>
                </a:moveTo>
                <a:lnTo>
                  <a:pt x="412115" y="0"/>
                </a:lnTo>
                <a:lnTo>
                  <a:pt x="402234" y="3581"/>
                </a:lnTo>
                <a:lnTo>
                  <a:pt x="393547" y="8750"/>
                </a:lnTo>
                <a:lnTo>
                  <a:pt x="371348" y="44272"/>
                </a:lnTo>
                <a:lnTo>
                  <a:pt x="368554" y="68453"/>
                </a:lnTo>
                <a:lnTo>
                  <a:pt x="369239" y="81026"/>
                </a:lnTo>
                <a:lnTo>
                  <a:pt x="385965" y="121335"/>
                </a:lnTo>
                <a:lnTo>
                  <a:pt x="412115" y="136906"/>
                </a:lnTo>
                <a:lnTo>
                  <a:pt x="413893" y="131318"/>
                </a:lnTo>
                <a:lnTo>
                  <a:pt x="406120" y="127876"/>
                </a:lnTo>
                <a:lnTo>
                  <a:pt x="399415" y="123050"/>
                </a:lnTo>
                <a:lnTo>
                  <a:pt x="381495" y="79794"/>
                </a:lnTo>
                <a:lnTo>
                  <a:pt x="381000" y="67691"/>
                </a:lnTo>
                <a:lnTo>
                  <a:pt x="381495" y="56032"/>
                </a:lnTo>
                <a:lnTo>
                  <a:pt x="393750" y="19748"/>
                </a:lnTo>
                <a:lnTo>
                  <a:pt x="406234" y="8890"/>
                </a:lnTo>
                <a:lnTo>
                  <a:pt x="414147" y="5461"/>
                </a:lnTo>
                <a:close/>
              </a:path>
              <a:path w="934719" h="343535">
                <a:moveTo>
                  <a:pt x="821436" y="68453"/>
                </a:moveTo>
                <a:lnTo>
                  <a:pt x="810133" y="23876"/>
                </a:lnTo>
                <a:lnTo>
                  <a:pt x="777748" y="0"/>
                </a:lnTo>
                <a:lnTo>
                  <a:pt x="775843" y="5461"/>
                </a:lnTo>
                <a:lnTo>
                  <a:pt x="783767" y="8890"/>
                </a:lnTo>
                <a:lnTo>
                  <a:pt x="790587" y="13652"/>
                </a:lnTo>
                <a:lnTo>
                  <a:pt x="808482" y="56032"/>
                </a:lnTo>
                <a:lnTo>
                  <a:pt x="808990" y="67691"/>
                </a:lnTo>
                <a:lnTo>
                  <a:pt x="808469" y="79794"/>
                </a:lnTo>
                <a:lnTo>
                  <a:pt x="796239" y="116878"/>
                </a:lnTo>
                <a:lnTo>
                  <a:pt x="776097" y="131318"/>
                </a:lnTo>
                <a:lnTo>
                  <a:pt x="777748" y="136906"/>
                </a:lnTo>
                <a:lnTo>
                  <a:pt x="810133" y="112903"/>
                </a:lnTo>
                <a:lnTo>
                  <a:pt x="820737" y="81026"/>
                </a:lnTo>
                <a:lnTo>
                  <a:pt x="821436" y="68453"/>
                </a:lnTo>
                <a:close/>
              </a:path>
              <a:path w="934719" h="343535">
                <a:moveTo>
                  <a:pt x="864489" y="889"/>
                </a:moveTo>
                <a:lnTo>
                  <a:pt x="853440" y="889"/>
                </a:lnTo>
                <a:lnTo>
                  <a:pt x="853440" y="135255"/>
                </a:lnTo>
                <a:lnTo>
                  <a:pt x="864489" y="135255"/>
                </a:lnTo>
                <a:lnTo>
                  <a:pt x="864489" y="889"/>
                </a:lnTo>
                <a:close/>
              </a:path>
              <a:path w="934719" h="343535">
                <a:moveTo>
                  <a:pt x="881253" y="171323"/>
                </a:moveTo>
                <a:lnTo>
                  <a:pt x="52197" y="171323"/>
                </a:lnTo>
                <a:lnTo>
                  <a:pt x="52197" y="185039"/>
                </a:lnTo>
                <a:lnTo>
                  <a:pt x="881253" y="185039"/>
                </a:lnTo>
                <a:lnTo>
                  <a:pt x="881253" y="171323"/>
                </a:lnTo>
                <a:close/>
              </a:path>
              <a:path w="934719" h="343535">
                <a:moveTo>
                  <a:pt x="934339" y="11557"/>
                </a:moveTo>
                <a:lnTo>
                  <a:pt x="887222" y="11557"/>
                </a:lnTo>
                <a:lnTo>
                  <a:pt x="887222" y="19177"/>
                </a:lnTo>
                <a:lnTo>
                  <a:pt x="916051" y="19177"/>
                </a:lnTo>
                <a:lnTo>
                  <a:pt x="916051" y="335407"/>
                </a:lnTo>
                <a:lnTo>
                  <a:pt x="887222" y="335407"/>
                </a:lnTo>
                <a:lnTo>
                  <a:pt x="887222" y="343027"/>
                </a:lnTo>
                <a:lnTo>
                  <a:pt x="934339" y="343027"/>
                </a:lnTo>
                <a:lnTo>
                  <a:pt x="934339" y="335407"/>
                </a:lnTo>
                <a:lnTo>
                  <a:pt x="934339" y="19177"/>
                </a:lnTo>
                <a:lnTo>
                  <a:pt x="934339" y="11557"/>
                </a:lnTo>
                <a:close/>
              </a:path>
            </a:pathLst>
          </a:custGeom>
          <a:solidFill>
            <a:srgbClr val="000000"/>
          </a:solidFill>
        </p:spPr>
        <p:txBody>
          <a:bodyPr wrap="square" lIns="0" tIns="0" rIns="0" bIns="0" rtlCol="0"/>
          <a:lstStyle/>
          <a:p>
            <a:endParaRPr/>
          </a:p>
        </p:txBody>
      </p:sp>
      <p:sp>
        <p:nvSpPr>
          <p:cNvPr id="5" name="object 5"/>
          <p:cNvSpPr txBox="1"/>
          <p:nvPr/>
        </p:nvSpPr>
        <p:spPr>
          <a:xfrm>
            <a:off x="1907794" y="3682110"/>
            <a:ext cx="803910" cy="203200"/>
          </a:xfrm>
          <a:prstGeom prst="rect">
            <a:avLst/>
          </a:prstGeom>
        </p:spPr>
        <p:txBody>
          <a:bodyPr vert="horz" wrap="square" lIns="0" tIns="13970" rIns="0" bIns="0" rtlCol="0">
            <a:spAutoFit/>
          </a:bodyPr>
          <a:lstStyle/>
          <a:p>
            <a:pPr marL="38100">
              <a:lnSpc>
                <a:spcPct val="100000"/>
              </a:lnSpc>
              <a:spcBef>
                <a:spcPts val="110"/>
              </a:spcBef>
            </a:pPr>
            <a:r>
              <a:rPr sz="1150" spc="80" dirty="0">
                <a:latin typeface="Cambria Math"/>
                <a:cs typeface="Cambria Math"/>
              </a:rPr>
              <a:t>𝑡𝑎𝑛 </a:t>
            </a:r>
            <a:r>
              <a:rPr sz="1150" spc="229" dirty="0">
                <a:latin typeface="Cambria Math"/>
                <a:cs typeface="Cambria Math"/>
              </a:rPr>
              <a:t> </a:t>
            </a:r>
            <a:r>
              <a:rPr sz="1150" spc="45" dirty="0">
                <a:latin typeface="Cambria Math"/>
                <a:cs typeface="Cambria Math"/>
              </a:rPr>
              <a:t>𝑙</a:t>
            </a:r>
            <a:r>
              <a:rPr sz="1425" spc="67" baseline="-14619" dirty="0">
                <a:latin typeface="Cambria Math"/>
                <a:cs typeface="Cambria Math"/>
              </a:rPr>
              <a:t>𝑠</a:t>
            </a:r>
            <a:r>
              <a:rPr sz="1150" spc="45" dirty="0">
                <a:latin typeface="Cambria Math"/>
                <a:cs typeface="Cambria Math"/>
              </a:rPr>
              <a:t>−𝑙</a:t>
            </a:r>
            <a:r>
              <a:rPr sz="1425" spc="67" baseline="-14619" dirty="0">
                <a:latin typeface="Cambria Math"/>
                <a:cs typeface="Cambria Math"/>
              </a:rPr>
              <a:t>𝑒</a:t>
            </a:r>
            <a:endParaRPr sz="1425" baseline="-14619">
              <a:latin typeface="Cambria Math"/>
              <a:cs typeface="Cambria Math"/>
            </a:endParaRPr>
          </a:p>
        </p:txBody>
      </p:sp>
      <p:sp>
        <p:nvSpPr>
          <p:cNvPr id="6" name="object 6"/>
          <p:cNvSpPr txBox="1"/>
          <p:nvPr/>
        </p:nvSpPr>
        <p:spPr>
          <a:xfrm>
            <a:off x="2073910" y="3917060"/>
            <a:ext cx="572135" cy="203200"/>
          </a:xfrm>
          <a:prstGeom prst="rect">
            <a:avLst/>
          </a:prstGeom>
        </p:spPr>
        <p:txBody>
          <a:bodyPr vert="horz" wrap="square" lIns="0" tIns="13970" rIns="0" bIns="0" rtlCol="0">
            <a:spAutoFit/>
          </a:bodyPr>
          <a:lstStyle/>
          <a:p>
            <a:pPr marL="38100">
              <a:lnSpc>
                <a:spcPct val="100000"/>
              </a:lnSpc>
              <a:spcBef>
                <a:spcPts val="110"/>
              </a:spcBef>
            </a:pPr>
            <a:r>
              <a:rPr sz="1150" spc="55" dirty="0">
                <a:latin typeface="Cambria Math"/>
                <a:cs typeface="Cambria Math"/>
              </a:rPr>
              <a:t>sin(𝐿</a:t>
            </a:r>
            <a:r>
              <a:rPr sz="1425" spc="82" baseline="-14619" dirty="0">
                <a:latin typeface="Cambria Math"/>
                <a:cs typeface="Cambria Math"/>
              </a:rPr>
              <a:t>𝑒</a:t>
            </a:r>
            <a:r>
              <a:rPr sz="1150" spc="55" dirty="0">
                <a:latin typeface="Cambria Math"/>
                <a:cs typeface="Cambria Math"/>
              </a:rPr>
              <a:t>)</a:t>
            </a:r>
            <a:endParaRPr sz="1150">
              <a:latin typeface="Cambria Math"/>
              <a:cs typeface="Cambria Math"/>
            </a:endParaRPr>
          </a:p>
        </p:txBody>
      </p:sp>
      <p:sp>
        <p:nvSpPr>
          <p:cNvPr id="7" name="object 7"/>
          <p:cNvSpPr txBox="1"/>
          <p:nvPr/>
        </p:nvSpPr>
        <p:spPr>
          <a:xfrm>
            <a:off x="2811526" y="3739718"/>
            <a:ext cx="3430270" cy="285750"/>
          </a:xfrm>
          <a:prstGeom prst="rect">
            <a:avLst/>
          </a:prstGeom>
        </p:spPr>
        <p:txBody>
          <a:bodyPr vert="horz" wrap="square" lIns="0" tIns="13335" rIns="0" bIns="0" rtlCol="0">
            <a:spAutoFit/>
          </a:bodyPr>
          <a:lstStyle/>
          <a:p>
            <a:pPr marL="38100">
              <a:lnSpc>
                <a:spcPct val="100000"/>
              </a:lnSpc>
              <a:spcBef>
                <a:spcPts val="105"/>
              </a:spcBef>
            </a:pPr>
            <a:r>
              <a:rPr sz="1700" dirty="0">
                <a:latin typeface="Calibri"/>
                <a:cs typeface="Calibri"/>
              </a:rPr>
              <a:t>=tan</a:t>
            </a:r>
            <a:r>
              <a:rPr sz="1650" baseline="25252" dirty="0">
                <a:latin typeface="Calibri"/>
                <a:cs typeface="Calibri"/>
              </a:rPr>
              <a:t>-1</a:t>
            </a:r>
            <a:r>
              <a:rPr sz="1650" spc="172" baseline="25252" dirty="0">
                <a:latin typeface="Calibri"/>
                <a:cs typeface="Calibri"/>
              </a:rPr>
              <a:t> </a:t>
            </a:r>
            <a:r>
              <a:rPr sz="1700" spc="-5" dirty="0">
                <a:latin typeface="Calibri"/>
                <a:cs typeface="Calibri"/>
              </a:rPr>
              <a:t>[(tan(66.0-0))/sin(52.0)]=70.667</a:t>
            </a:r>
            <a:endParaRPr sz="1700">
              <a:latin typeface="Calibri"/>
              <a:cs typeface="Calibri"/>
            </a:endParaRPr>
          </a:p>
        </p:txBody>
      </p:sp>
      <p:sp>
        <p:nvSpPr>
          <p:cNvPr id="8" name="object 8"/>
          <p:cNvSpPr txBox="1"/>
          <p:nvPr/>
        </p:nvSpPr>
        <p:spPr>
          <a:xfrm>
            <a:off x="890422" y="4048125"/>
            <a:ext cx="9077325" cy="984885"/>
          </a:xfrm>
          <a:prstGeom prst="rect">
            <a:avLst/>
          </a:prstGeom>
        </p:spPr>
        <p:txBody>
          <a:bodyPr vert="horz" wrap="square" lIns="0" tIns="12700" rIns="0" bIns="0" rtlCol="0">
            <a:spAutoFit/>
          </a:bodyPr>
          <a:lstStyle/>
          <a:p>
            <a:pPr marL="12700">
              <a:lnSpc>
                <a:spcPts val="1939"/>
              </a:lnSpc>
              <a:spcBef>
                <a:spcPts val="100"/>
              </a:spcBef>
            </a:pPr>
            <a:r>
              <a:rPr sz="1700" spc="-10" dirty="0">
                <a:latin typeface="Calibri"/>
                <a:cs typeface="Calibri"/>
              </a:rPr>
              <a:t>step</a:t>
            </a:r>
            <a:r>
              <a:rPr sz="1700" spc="-20" dirty="0">
                <a:latin typeface="Calibri"/>
                <a:cs typeface="Calibri"/>
              </a:rPr>
              <a:t> </a:t>
            </a:r>
            <a:r>
              <a:rPr sz="1700" dirty="0">
                <a:latin typeface="Calibri"/>
                <a:cs typeface="Calibri"/>
              </a:rPr>
              <a:t>4:find</a:t>
            </a:r>
            <a:r>
              <a:rPr sz="1700" spc="-35" dirty="0">
                <a:latin typeface="Calibri"/>
                <a:cs typeface="Calibri"/>
              </a:rPr>
              <a:t> </a:t>
            </a:r>
            <a:r>
              <a:rPr sz="1700" dirty="0">
                <a:latin typeface="Calibri"/>
                <a:cs typeface="Calibri"/>
              </a:rPr>
              <a:t>the</a:t>
            </a:r>
            <a:r>
              <a:rPr sz="1700" spc="-20" dirty="0">
                <a:latin typeface="Calibri"/>
                <a:cs typeface="Calibri"/>
              </a:rPr>
              <a:t> </a:t>
            </a:r>
            <a:r>
              <a:rPr sz="1700" dirty="0">
                <a:latin typeface="Calibri"/>
                <a:cs typeface="Calibri"/>
              </a:rPr>
              <a:t>azimuth</a:t>
            </a:r>
            <a:r>
              <a:rPr sz="1700" spc="-35" dirty="0">
                <a:latin typeface="Calibri"/>
                <a:cs typeface="Calibri"/>
              </a:rPr>
              <a:t> </a:t>
            </a:r>
            <a:r>
              <a:rPr sz="1700" dirty="0">
                <a:latin typeface="Calibri"/>
                <a:cs typeface="Calibri"/>
              </a:rPr>
              <a:t>angle</a:t>
            </a:r>
          </a:p>
          <a:p>
            <a:pPr marL="12700" marR="5080">
              <a:lnSpc>
                <a:spcPts val="1839"/>
              </a:lnSpc>
              <a:spcBef>
                <a:spcPts val="130"/>
              </a:spcBef>
            </a:pPr>
            <a:r>
              <a:rPr sz="1700" dirty="0">
                <a:latin typeface="Calibri"/>
                <a:cs typeface="Calibri"/>
              </a:rPr>
              <a:t>the earth </a:t>
            </a:r>
            <a:r>
              <a:rPr sz="1700" spc="-10" dirty="0">
                <a:latin typeface="Calibri"/>
                <a:cs typeface="Calibri"/>
              </a:rPr>
              <a:t>station </a:t>
            </a:r>
            <a:r>
              <a:rPr sz="1700" dirty="0">
                <a:latin typeface="Calibri"/>
                <a:cs typeface="Calibri"/>
              </a:rPr>
              <a:t>is in the </a:t>
            </a:r>
            <a:r>
              <a:rPr sz="1700" spc="-5" dirty="0">
                <a:latin typeface="Calibri"/>
                <a:cs typeface="Calibri"/>
              </a:rPr>
              <a:t>northern hemisphere </a:t>
            </a:r>
            <a:r>
              <a:rPr sz="1700" dirty="0">
                <a:latin typeface="Calibri"/>
                <a:cs typeface="Calibri"/>
              </a:rPr>
              <a:t>and the </a:t>
            </a:r>
            <a:r>
              <a:rPr sz="1700" spc="-5" dirty="0">
                <a:latin typeface="Calibri"/>
                <a:cs typeface="Calibri"/>
              </a:rPr>
              <a:t>satellite </a:t>
            </a:r>
            <a:r>
              <a:rPr sz="1700" dirty="0">
                <a:latin typeface="Calibri"/>
                <a:cs typeface="Calibri"/>
              </a:rPr>
              <a:t>is </a:t>
            </a:r>
            <a:r>
              <a:rPr sz="1700" spc="-5" dirty="0">
                <a:latin typeface="Calibri"/>
                <a:cs typeface="Calibri"/>
              </a:rPr>
              <a:t>to </a:t>
            </a:r>
            <a:r>
              <a:rPr sz="1700" dirty="0">
                <a:latin typeface="Calibri"/>
                <a:cs typeface="Calibri"/>
              </a:rPr>
              <a:t>the </a:t>
            </a:r>
            <a:r>
              <a:rPr sz="1700" spc="-5" dirty="0">
                <a:latin typeface="Calibri"/>
                <a:cs typeface="Calibri"/>
              </a:rPr>
              <a:t>southeast of </a:t>
            </a:r>
            <a:r>
              <a:rPr sz="1700" dirty="0">
                <a:latin typeface="Calibri"/>
                <a:cs typeface="Calibri"/>
              </a:rPr>
              <a:t>the earth </a:t>
            </a:r>
            <a:r>
              <a:rPr sz="1700" spc="-5" dirty="0">
                <a:latin typeface="Calibri"/>
                <a:cs typeface="Calibri"/>
              </a:rPr>
              <a:t>station. </a:t>
            </a:r>
            <a:r>
              <a:rPr sz="1700" spc="-370" dirty="0">
                <a:latin typeface="Calibri"/>
                <a:cs typeface="Calibri"/>
              </a:rPr>
              <a:t> </a:t>
            </a:r>
            <a:r>
              <a:rPr sz="1700" spc="-5" dirty="0">
                <a:latin typeface="Calibri"/>
                <a:cs typeface="Calibri"/>
              </a:rPr>
              <a:t>This</a:t>
            </a:r>
            <a:r>
              <a:rPr sz="1700" spc="-40" dirty="0">
                <a:latin typeface="Calibri"/>
                <a:cs typeface="Calibri"/>
              </a:rPr>
              <a:t> </a:t>
            </a:r>
            <a:r>
              <a:rPr sz="1700" spc="-5" dirty="0">
                <a:latin typeface="Calibri"/>
                <a:cs typeface="Calibri"/>
              </a:rPr>
              <a:t>gives</a:t>
            </a:r>
            <a:endParaRPr sz="1700" dirty="0">
              <a:latin typeface="Calibri"/>
              <a:cs typeface="Calibri"/>
            </a:endParaRPr>
          </a:p>
          <a:p>
            <a:pPr marL="12700">
              <a:lnSpc>
                <a:spcPts val="1805"/>
              </a:lnSpc>
            </a:pPr>
            <a:r>
              <a:rPr sz="1700" dirty="0">
                <a:latin typeface="Calibri"/>
                <a:cs typeface="Calibri"/>
              </a:rPr>
              <a:t>Az=180-</a:t>
            </a:r>
            <a:r>
              <a:rPr sz="1700" spc="5" dirty="0">
                <a:latin typeface="Calibri"/>
                <a:cs typeface="Calibri"/>
              </a:rPr>
              <a:t> </a:t>
            </a:r>
            <a:r>
              <a:rPr sz="1700" dirty="0">
                <a:latin typeface="Cambria Math"/>
                <a:cs typeface="Cambria Math"/>
              </a:rPr>
              <a:t>𝛼</a:t>
            </a:r>
            <a:r>
              <a:rPr sz="1700" dirty="0">
                <a:latin typeface="Calibri"/>
                <a:cs typeface="Calibri"/>
              </a:rPr>
              <a:t>=180-70.667=109.333(clockwise</a:t>
            </a:r>
            <a:r>
              <a:rPr sz="1700" spc="-10" dirty="0">
                <a:latin typeface="Calibri"/>
                <a:cs typeface="Calibri"/>
              </a:rPr>
              <a:t> from</a:t>
            </a:r>
            <a:r>
              <a:rPr sz="1700" spc="-30" dirty="0">
                <a:latin typeface="Calibri"/>
                <a:cs typeface="Calibri"/>
              </a:rPr>
              <a:t> </a:t>
            </a:r>
            <a:r>
              <a:rPr sz="1700" dirty="0">
                <a:latin typeface="Calibri"/>
                <a:cs typeface="Calibri"/>
              </a:rPr>
              <a:t>true</a:t>
            </a:r>
            <a:r>
              <a:rPr sz="1700" spc="-20" dirty="0">
                <a:latin typeface="Calibri"/>
                <a:cs typeface="Calibri"/>
              </a:rPr>
              <a:t> </a:t>
            </a:r>
            <a:r>
              <a:rPr sz="1700" dirty="0">
                <a:latin typeface="Calibri"/>
                <a:cs typeface="Calibri"/>
              </a:rPr>
              <a:t>north)</a:t>
            </a:r>
          </a:p>
        </p:txBody>
      </p:sp>
      <p:sp>
        <p:nvSpPr>
          <p:cNvPr id="14" name="object 14"/>
          <p:cNvSpPr txBox="1">
            <a:spLocks noGrp="1"/>
          </p:cNvSpPr>
          <p:nvPr>
            <p:ph type="sldNum" sz="quarter" idx="7"/>
          </p:nvPr>
        </p:nvSpPr>
        <p:spPr>
          <a:xfrm>
            <a:off x="11068811"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US" smtClean="0"/>
              <a:pPr marL="38100">
                <a:lnSpc>
                  <a:spcPts val="1240"/>
                </a:lnSpc>
              </a:pPr>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76981"/>
            <a:ext cx="11990439" cy="6415547"/>
          </a:xfrm>
          <a:prstGeom prst="rect">
            <a:avLst/>
          </a:prstGeom>
        </p:spPr>
        <p:txBody>
          <a:bodyPr vert="horz" wrap="square" lIns="0" tIns="13335" rIns="0" bIns="0" rtlCol="0">
            <a:spAutoFit/>
          </a:bodyPr>
          <a:lstStyle/>
          <a:p>
            <a:pPr marL="12700">
              <a:lnSpc>
                <a:spcPts val="1939"/>
              </a:lnSpc>
              <a:spcBef>
                <a:spcPts val="105"/>
              </a:spcBef>
            </a:pPr>
            <a:endParaRPr sz="1700" dirty="0">
              <a:latin typeface="Calibri"/>
              <a:cs typeface="Calibri"/>
            </a:endParaRPr>
          </a:p>
        </p:txBody>
      </p:sp>
      <p:sp>
        <p:nvSpPr>
          <p:cNvPr id="3" name="Rectangle 2">
            <a:extLst>
              <a:ext uri="{FF2B5EF4-FFF2-40B4-BE49-F238E27FC236}">
                <a16:creationId xmlns:a16="http://schemas.microsoft.com/office/drawing/2014/main" id="{667F87BE-B578-1285-4645-3CFC5F062413}"/>
              </a:ext>
            </a:extLst>
          </p:cNvPr>
          <p:cNvSpPr/>
          <p:nvPr/>
        </p:nvSpPr>
        <p:spPr>
          <a:xfrm>
            <a:off x="0" y="0"/>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rPr>
              <a:t>Orbital perturbation </a:t>
            </a:r>
          </a:p>
          <a:p>
            <a:pPr algn="ctr"/>
            <a:endParaRPr lang="en-US" dirty="0">
              <a:ln w="0"/>
              <a:solidFill>
                <a:schemeClr val="tx1"/>
              </a:solidFill>
            </a:endParaRPr>
          </a:p>
          <a:p>
            <a:pPr marL="342900" indent="-342900" algn="l" fontAlgn="ctr">
              <a:lnSpc>
                <a:spcPct val="150000"/>
              </a:lnSpc>
              <a:buFont typeface="Arial" panose="020B0604020202020204" pitchFamily="34" charset="0"/>
              <a:buChar char="•"/>
            </a:pPr>
            <a:r>
              <a:rPr lang="en-US" sz="2400" dirty="0">
                <a:ln w="0"/>
                <a:solidFill>
                  <a:schemeClr val="tx1"/>
                </a:solidFill>
              </a:rPr>
              <a:t>As per the orbital equations ,the earth and the satellite as point masses influenced only by gravitational attraction. </a:t>
            </a:r>
          </a:p>
          <a:p>
            <a:pPr marL="342900" indent="-342900" algn="l" fontAlgn="ctr">
              <a:lnSpc>
                <a:spcPct val="150000"/>
              </a:lnSpc>
              <a:buFont typeface="Arial" panose="020B0604020202020204" pitchFamily="34" charset="0"/>
              <a:buChar char="•"/>
            </a:pPr>
            <a:r>
              <a:rPr lang="en-US" sz="2400" dirty="0">
                <a:ln w="0"/>
                <a:solidFill>
                  <a:schemeClr val="tx1"/>
                </a:solidFill>
              </a:rPr>
              <a:t>Under these ideal conditions, a Keplerian orbit results, which is an ellipse whose properties are constant with time. </a:t>
            </a:r>
          </a:p>
          <a:p>
            <a:pPr marL="342900" indent="-342900" algn="l" fontAlgn="ctr">
              <a:lnSpc>
                <a:spcPct val="150000"/>
              </a:lnSpc>
              <a:buFont typeface="Arial" panose="020B0604020202020204" pitchFamily="34" charset="0"/>
              <a:buChar char="•"/>
            </a:pPr>
            <a:r>
              <a:rPr lang="en-US" sz="2400" dirty="0">
                <a:ln w="0"/>
                <a:solidFill>
                  <a:schemeClr val="tx1"/>
                </a:solidFill>
              </a:rPr>
              <a:t>In practice, the satellite and the earth respond to many other influences.</a:t>
            </a:r>
          </a:p>
          <a:p>
            <a:pPr marL="342900" indent="-342900" algn="l" fontAlgn="ctr">
              <a:lnSpc>
                <a:spcPct val="150000"/>
              </a:lnSpc>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a:p>
            <a:pPr algn="l" fontAlgn="ctr"/>
            <a:endParaRPr lang="en-US" sz="2400" dirty="0">
              <a:ln w="0"/>
              <a:solidFill>
                <a:schemeClr val="tx1"/>
              </a:solidFill>
            </a:endParaRPr>
          </a:p>
        </p:txBody>
      </p:sp>
    </p:spTree>
    <p:extLst>
      <p:ext uri="{BB962C8B-B14F-4D97-AF65-F5344CB8AC3E}">
        <p14:creationId xmlns:p14="http://schemas.microsoft.com/office/powerpoint/2010/main" val="35588704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76981"/>
            <a:ext cx="11990439" cy="6415547"/>
          </a:xfrm>
          <a:prstGeom prst="rect">
            <a:avLst/>
          </a:prstGeom>
        </p:spPr>
        <p:txBody>
          <a:bodyPr vert="horz" wrap="square" lIns="0" tIns="13335" rIns="0" bIns="0" rtlCol="0">
            <a:spAutoFit/>
          </a:bodyPr>
          <a:lstStyle/>
          <a:p>
            <a:pPr marL="12700">
              <a:lnSpc>
                <a:spcPts val="1939"/>
              </a:lnSpc>
              <a:spcBef>
                <a:spcPts val="105"/>
              </a:spcBef>
            </a:pPr>
            <a:endParaRPr sz="1700" dirty="0">
              <a:latin typeface="Calibri"/>
              <a:cs typeface="Calibri"/>
            </a:endParaRPr>
          </a:p>
        </p:txBody>
      </p:sp>
      <p:sp>
        <p:nvSpPr>
          <p:cNvPr id="3" name="Rectangle 2">
            <a:extLst>
              <a:ext uri="{FF2B5EF4-FFF2-40B4-BE49-F238E27FC236}">
                <a16:creationId xmlns:a16="http://schemas.microsoft.com/office/drawing/2014/main" id="{667F87BE-B578-1285-4645-3CFC5F062413}"/>
              </a:ext>
            </a:extLst>
          </p:cNvPr>
          <p:cNvSpPr/>
          <p:nvPr/>
        </p:nvSpPr>
        <p:spPr>
          <a:xfrm>
            <a:off x="0" y="619432"/>
            <a:ext cx="1219200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0"/>
                <a:solidFill>
                  <a:schemeClr val="tx1"/>
                </a:solidFill>
              </a:rPr>
              <a:t>Orbital perturbation </a:t>
            </a:r>
          </a:p>
          <a:p>
            <a:pPr algn="ctr"/>
            <a:endParaRPr lang="en-US" dirty="0">
              <a:ln w="0"/>
              <a:solidFill>
                <a:schemeClr val="tx1"/>
              </a:solidFill>
            </a:endParaRPr>
          </a:p>
          <a:p>
            <a:pPr marL="342900" indent="-342900" algn="just">
              <a:lnSpc>
                <a:spcPct val="150000"/>
              </a:lnSpc>
              <a:buFont typeface="Arial" panose="020B0604020202020204" pitchFamily="34" charset="0"/>
              <a:buChar char="•"/>
            </a:pPr>
            <a:r>
              <a:rPr lang="en-US" sz="2400" dirty="0">
                <a:ln w="0"/>
                <a:solidFill>
                  <a:schemeClr val="tx1"/>
                </a:solidFill>
              </a:rPr>
              <a:t>A satellite must remain in GEO once it is placed but practically there are many factors which can influence the satellite orbit over a long period of time.</a:t>
            </a:r>
          </a:p>
          <a:p>
            <a:pPr marL="342900" indent="-342900" algn="just">
              <a:lnSpc>
                <a:spcPct val="150000"/>
              </a:lnSpc>
              <a:buFont typeface="Arial" panose="020B0604020202020204" pitchFamily="34" charset="0"/>
              <a:buChar char="•"/>
            </a:pPr>
            <a:r>
              <a:rPr lang="en-US" sz="2400" dirty="0">
                <a:ln w="0"/>
                <a:solidFill>
                  <a:schemeClr val="tx1"/>
                </a:solidFill>
              </a:rPr>
              <a:t>Orbital perturbations are the results of various forces which are exerted on the satellite other than mutual attraction between the earth and satellite.</a:t>
            </a:r>
          </a:p>
          <a:p>
            <a:pPr algn="l" fontAlgn="ctr">
              <a:lnSpc>
                <a:spcPct val="150000"/>
              </a:lnSpc>
            </a:pPr>
            <a:r>
              <a:rPr lang="en-US" sz="2400" dirty="0">
                <a:ln w="0"/>
                <a:solidFill>
                  <a:schemeClr val="tx1"/>
                </a:solidFill>
              </a:rPr>
              <a:t>Forces </a:t>
            </a:r>
            <a:r>
              <a:rPr lang="en-US" sz="2400" b="0" i="0" dirty="0">
                <a:solidFill>
                  <a:srgbClr val="1F1F1F"/>
                </a:solidFill>
                <a:effectLst/>
                <a:highlight>
                  <a:srgbClr val="FFFFFF"/>
                </a:highlight>
              </a:rPr>
              <a:t>pertaining</a:t>
            </a:r>
            <a:r>
              <a:rPr lang="en-US" sz="2400" dirty="0">
                <a:solidFill>
                  <a:srgbClr val="1F1F1F"/>
                </a:solidFill>
                <a:highlight>
                  <a:srgbClr val="FFFFFF"/>
                </a:highlight>
              </a:rPr>
              <a:t> for</a:t>
            </a:r>
            <a:r>
              <a:rPr lang="en-US" sz="2400" dirty="0">
                <a:solidFill>
                  <a:srgbClr val="1F1F1F"/>
                </a:solidFill>
                <a:highlight>
                  <a:srgbClr val="FFFFFF"/>
                </a:highlight>
                <a:latin typeface="Arial" panose="020B0604020202020204" pitchFamily="34" charset="0"/>
              </a:rPr>
              <a:t> </a:t>
            </a:r>
            <a:r>
              <a:rPr lang="en-US" sz="2400" dirty="0">
                <a:ln w="0"/>
                <a:solidFill>
                  <a:schemeClr val="tx1"/>
                </a:solidFill>
              </a:rPr>
              <a:t>Orbital perturbations are</a:t>
            </a:r>
          </a:p>
          <a:p>
            <a:pPr marL="342900" indent="-342900" algn="l" fontAlgn="ctr">
              <a:lnSpc>
                <a:spcPct val="150000"/>
              </a:lnSpc>
              <a:buFont typeface="Wingdings" panose="05000000000000000000" pitchFamily="2" charset="2"/>
              <a:buChar char="ü"/>
            </a:pPr>
            <a:r>
              <a:rPr lang="en-US" sz="2400" dirty="0">
                <a:ln w="0"/>
                <a:solidFill>
                  <a:schemeClr val="tx1"/>
                </a:solidFill>
              </a:rPr>
              <a:t>Gravitational force of sun and moon</a:t>
            </a:r>
          </a:p>
          <a:p>
            <a:pPr marL="342900" indent="-342900" algn="l" fontAlgn="ctr">
              <a:lnSpc>
                <a:spcPct val="150000"/>
              </a:lnSpc>
              <a:buFont typeface="Wingdings" panose="05000000000000000000" pitchFamily="2" charset="2"/>
              <a:buChar char="ü"/>
            </a:pPr>
            <a:r>
              <a:rPr lang="en-US" sz="2400" dirty="0">
                <a:ln w="0"/>
                <a:solidFill>
                  <a:schemeClr val="tx1"/>
                </a:solidFill>
              </a:rPr>
              <a:t>Solar and lunar eclipse</a:t>
            </a:r>
          </a:p>
          <a:p>
            <a:pPr marL="342900" indent="-342900" algn="l" fontAlgn="ctr">
              <a:lnSpc>
                <a:spcPct val="150000"/>
              </a:lnSpc>
              <a:buFont typeface="Wingdings" panose="05000000000000000000" pitchFamily="2" charset="2"/>
              <a:buChar char="ü"/>
            </a:pPr>
            <a:r>
              <a:rPr lang="en-US" sz="2400" dirty="0">
                <a:ln w="0"/>
                <a:solidFill>
                  <a:schemeClr val="tx1"/>
                </a:solidFill>
              </a:rPr>
              <a:t>Solar radiation pressure</a:t>
            </a:r>
          </a:p>
          <a:p>
            <a:pPr marL="342900" indent="-342900" algn="l" fontAlgn="ctr">
              <a:lnSpc>
                <a:spcPct val="150000"/>
              </a:lnSpc>
              <a:buFont typeface="Wingdings" panose="05000000000000000000" pitchFamily="2" charset="2"/>
              <a:buChar char="ü"/>
            </a:pPr>
            <a:r>
              <a:rPr lang="en-US" sz="2400" dirty="0">
                <a:ln w="0"/>
                <a:solidFill>
                  <a:schemeClr val="tx1"/>
                </a:solidFill>
              </a:rPr>
              <a:t>Atmospheric drag</a:t>
            </a:r>
          </a:p>
          <a:p>
            <a:pPr marL="342900" indent="-342900" algn="l" fontAlgn="ctr">
              <a:lnSpc>
                <a:spcPct val="150000"/>
              </a:lnSpc>
              <a:buFont typeface="Wingdings" panose="05000000000000000000" pitchFamily="2" charset="2"/>
              <a:buChar char="ü"/>
            </a:pPr>
            <a:r>
              <a:rPr lang="en-US" sz="2400" dirty="0">
                <a:ln w="0"/>
                <a:solidFill>
                  <a:schemeClr val="tx1"/>
                </a:solidFill>
              </a:rPr>
              <a:t>Asymmetric gravitational field </a:t>
            </a:r>
          </a:p>
          <a:p>
            <a:pPr marL="342900" indent="-342900" algn="l" fontAlgn="ctr">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a:p>
            <a:pPr marL="342900" indent="-342900" algn="l" fontAlgn="ctr">
              <a:buFont typeface="Wingdings" panose="05000000000000000000" pitchFamily="2" charset="2"/>
              <a:buChar char="ü"/>
            </a:pPr>
            <a:endParaRPr lang="en-US" sz="2400" dirty="0">
              <a:ln w="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34C2BE-44BC-C8B0-A028-3392841798BB}"/>
              </a:ext>
            </a:extLst>
          </p:cNvPr>
          <p:cNvSpPr txBox="1"/>
          <p:nvPr/>
        </p:nvSpPr>
        <p:spPr>
          <a:xfrm>
            <a:off x="86033" y="0"/>
            <a:ext cx="11948652" cy="5632311"/>
          </a:xfrm>
          <a:prstGeom prst="rect">
            <a:avLst/>
          </a:prstGeom>
          <a:noFill/>
        </p:spPr>
        <p:txBody>
          <a:bodyPr wrap="square">
            <a:spAutoFit/>
          </a:bodyPr>
          <a:lstStyle/>
          <a:p>
            <a:r>
              <a:rPr lang="en-US" sz="2400" b="1" dirty="0"/>
              <a:t>Effects of the sun and the moon:</a:t>
            </a:r>
          </a:p>
          <a:p>
            <a:endParaRPr lang="en-US" sz="2400" b="1" dirty="0"/>
          </a:p>
          <a:p>
            <a:pPr marL="342900" indent="-342900" algn="just">
              <a:buFont typeface="Arial" panose="020B0604020202020204" pitchFamily="34" charset="0"/>
              <a:buChar char="•"/>
            </a:pPr>
            <a:r>
              <a:rPr lang="en-US" sz="2400" dirty="0"/>
              <a:t>It causes the orbital inclination (</a:t>
            </a:r>
            <a:r>
              <a:rPr lang="en-US" sz="2400" dirty="0" err="1"/>
              <a:t>i</a:t>
            </a:r>
            <a:r>
              <a:rPr lang="en-US" sz="2400" dirty="0"/>
              <a:t>) of Geosynchronous satellite which changes with time.</a:t>
            </a:r>
          </a:p>
          <a:p>
            <a:pPr marL="342900" indent="-342900" algn="just">
              <a:buFont typeface="Arial" panose="020B0604020202020204" pitchFamily="34" charset="0"/>
              <a:buChar char="•"/>
            </a:pPr>
            <a:r>
              <a:rPr lang="en-US" sz="2400" dirty="0"/>
              <a:t>The mass of the sun is significantly larger than that of the moon but the moon is considerably closer to the earth than the sun . For this reason, the acceleration force induced by the moon on a geostationary satellite is about twice as large as that of the sun.</a:t>
            </a:r>
          </a:p>
          <a:p>
            <a:pPr marL="342900" indent="-342900" algn="just">
              <a:buFont typeface="Arial" panose="020B0604020202020204" pitchFamily="34" charset="0"/>
              <a:buChar char="•"/>
            </a:pPr>
            <a:r>
              <a:rPr lang="en-US" sz="2400" dirty="0"/>
              <a:t>The net effect of the acceleration forces induced by the moon and the sun on a geostationary satellite is to change the plane of the orbit at an initial average rate of change of 0.85°/year from the equatorial plane.</a:t>
            </a:r>
          </a:p>
          <a:p>
            <a:pPr marL="342900" indent="-342900" algn="just">
              <a:buFont typeface="Arial" panose="020B0604020202020204" pitchFamily="34" charset="0"/>
              <a:buChar char="•"/>
            </a:pPr>
            <a:r>
              <a:rPr lang="en-US" sz="2400" dirty="0"/>
              <a:t>When both the sun and moon are acting on the same side of the satellite’s orbit, the rate of change of the plane of the geostationary satellite’s orbit will be higher than average. When they are on opposite sides of the orbit, the rate of change of the plane of the satellite’s orbit will be less than average.</a:t>
            </a:r>
          </a:p>
          <a:p>
            <a:r>
              <a:rPr lang="en-US" sz="2400" b="1" dirty="0"/>
              <a:t>For example: </a:t>
            </a:r>
            <a:r>
              <a:rPr lang="en-US" sz="2400" dirty="0"/>
              <a:t>From an initial zero inclination, the plane of the geostationary orbit will change to a maximum inclination of 14.67° over 26.6 years.</a:t>
            </a:r>
          </a:p>
        </p:txBody>
      </p:sp>
    </p:spTree>
    <p:extLst>
      <p:ext uri="{BB962C8B-B14F-4D97-AF65-F5344CB8AC3E}">
        <p14:creationId xmlns:p14="http://schemas.microsoft.com/office/powerpoint/2010/main" val="1194409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396740" y="0"/>
            <a:ext cx="7791481" cy="3807811"/>
          </a:xfrm>
          <a:prstGeom prst="rect">
            <a:avLst/>
          </a:prstGeom>
        </p:spPr>
      </p:pic>
      <p:sp>
        <p:nvSpPr>
          <p:cNvPr id="5" name="object 5"/>
          <p:cNvSpPr txBox="1">
            <a:spLocks noGrp="1"/>
          </p:cNvSpPr>
          <p:nvPr>
            <p:ph type="title"/>
          </p:nvPr>
        </p:nvSpPr>
        <p:spPr>
          <a:xfrm>
            <a:off x="1017219" y="677926"/>
            <a:ext cx="3049905" cy="574040"/>
          </a:xfrm>
          <a:prstGeom prst="rect">
            <a:avLst/>
          </a:prstGeom>
        </p:spPr>
        <p:txBody>
          <a:bodyPr vert="horz" wrap="square" lIns="0" tIns="12700" rIns="0" bIns="0" rtlCol="0">
            <a:spAutoFit/>
          </a:bodyPr>
          <a:lstStyle/>
          <a:p>
            <a:pPr marL="12700">
              <a:lnSpc>
                <a:spcPct val="100000"/>
              </a:lnSpc>
              <a:spcBef>
                <a:spcPts val="100"/>
              </a:spcBef>
            </a:pPr>
            <a:r>
              <a:rPr sz="1800" b="0" spc="-5" dirty="0">
                <a:latin typeface="Calibri"/>
                <a:cs typeface="Calibri"/>
              </a:rPr>
              <a:t>Inclination</a:t>
            </a:r>
            <a:r>
              <a:rPr sz="1800" b="0" spc="-15" dirty="0">
                <a:latin typeface="Calibri"/>
                <a:cs typeface="Calibri"/>
              </a:rPr>
              <a:t> </a:t>
            </a:r>
            <a:r>
              <a:rPr sz="1800" b="0" spc="-5" dirty="0">
                <a:latin typeface="Calibri"/>
                <a:cs typeface="Calibri"/>
              </a:rPr>
              <a:t>changes:</a:t>
            </a:r>
            <a:endParaRPr sz="1800" dirty="0">
              <a:latin typeface="Calibri"/>
              <a:cs typeface="Calibri"/>
            </a:endParaRPr>
          </a:p>
          <a:p>
            <a:pPr marL="12700">
              <a:lnSpc>
                <a:spcPct val="100000"/>
              </a:lnSpc>
            </a:pPr>
            <a:r>
              <a:rPr sz="1800" b="0" spc="-20" dirty="0">
                <a:latin typeface="Calibri"/>
                <a:cs typeface="Calibri"/>
              </a:rPr>
              <a:t>Effects</a:t>
            </a:r>
            <a:r>
              <a:rPr sz="1800" b="0" spc="-15" dirty="0">
                <a:latin typeface="Calibri"/>
                <a:cs typeface="Calibri"/>
              </a:rPr>
              <a:t> </a:t>
            </a:r>
            <a:r>
              <a:rPr sz="1800" b="0" spc="-5" dirty="0">
                <a:latin typeface="Calibri"/>
                <a:cs typeface="Calibri"/>
              </a:rPr>
              <a:t>of</a:t>
            </a:r>
            <a:r>
              <a:rPr sz="1800" b="0" spc="-15" dirty="0">
                <a:latin typeface="Calibri"/>
                <a:cs typeface="Calibri"/>
              </a:rPr>
              <a:t> </a:t>
            </a:r>
            <a:r>
              <a:rPr sz="1800" b="0" dirty="0">
                <a:latin typeface="Calibri"/>
                <a:cs typeface="Calibri"/>
              </a:rPr>
              <a:t>the</a:t>
            </a:r>
            <a:r>
              <a:rPr sz="1800" b="0" spc="5" dirty="0">
                <a:latin typeface="Calibri"/>
                <a:cs typeface="Calibri"/>
              </a:rPr>
              <a:t> </a:t>
            </a:r>
            <a:r>
              <a:rPr sz="1800" b="0" dirty="0">
                <a:latin typeface="Calibri"/>
                <a:cs typeface="Calibri"/>
              </a:rPr>
              <a:t>sun</a:t>
            </a:r>
            <a:r>
              <a:rPr sz="1800" b="0" spc="-15" dirty="0">
                <a:latin typeface="Calibri"/>
                <a:cs typeface="Calibri"/>
              </a:rPr>
              <a:t> </a:t>
            </a:r>
            <a:r>
              <a:rPr sz="1800" b="0" spc="-5" dirty="0">
                <a:latin typeface="Calibri"/>
                <a:cs typeface="Calibri"/>
              </a:rPr>
              <a:t>and</a:t>
            </a:r>
            <a:r>
              <a:rPr sz="1800" b="0" spc="-10" dirty="0">
                <a:latin typeface="Calibri"/>
                <a:cs typeface="Calibri"/>
              </a:rPr>
              <a:t> </a:t>
            </a:r>
            <a:r>
              <a:rPr sz="1800" b="0" dirty="0">
                <a:latin typeface="Calibri"/>
                <a:cs typeface="Calibri"/>
              </a:rPr>
              <a:t>the moon:</a:t>
            </a:r>
            <a:endParaRPr sz="1800" dirty="0">
              <a:latin typeface="Calibri"/>
              <a:cs typeface="Calibri"/>
            </a:endParaRPr>
          </a:p>
        </p:txBody>
      </p:sp>
      <p:sp>
        <p:nvSpPr>
          <p:cNvPr id="6" name="object 6"/>
          <p:cNvSpPr txBox="1"/>
          <p:nvPr/>
        </p:nvSpPr>
        <p:spPr>
          <a:xfrm>
            <a:off x="991819" y="1226565"/>
            <a:ext cx="4691380" cy="3883114"/>
          </a:xfrm>
          <a:prstGeom prst="rect">
            <a:avLst/>
          </a:prstGeom>
        </p:spPr>
        <p:txBody>
          <a:bodyPr vert="horz" wrap="square" lIns="0" tIns="12700" rIns="0" bIns="0" rtlCol="0">
            <a:spAutoFit/>
          </a:bodyPr>
          <a:lstStyle/>
          <a:p>
            <a:pPr marL="38100">
              <a:lnSpc>
                <a:spcPct val="100000"/>
              </a:lnSpc>
              <a:spcBef>
                <a:spcPts val="100"/>
              </a:spcBef>
            </a:pPr>
            <a:r>
              <a:rPr sz="1800" spc="-10" dirty="0">
                <a:latin typeface="Calibri"/>
                <a:cs typeface="Calibri"/>
              </a:rPr>
              <a:t>Ecliptic</a:t>
            </a:r>
            <a:endParaRPr sz="1800" dirty="0">
              <a:latin typeface="Calibri"/>
              <a:cs typeface="Calibri"/>
            </a:endParaRPr>
          </a:p>
          <a:p>
            <a:pPr marL="38100">
              <a:lnSpc>
                <a:spcPct val="100000"/>
              </a:lnSpc>
            </a:pPr>
            <a:r>
              <a:rPr sz="1800" spc="-10" dirty="0">
                <a:latin typeface="Calibri"/>
                <a:cs typeface="Calibri"/>
              </a:rPr>
              <a:t>Satellite</a:t>
            </a:r>
            <a:r>
              <a:rPr sz="1800" spc="-5" dirty="0">
                <a:latin typeface="Calibri"/>
                <a:cs typeface="Calibri"/>
              </a:rPr>
              <a:t> orbit</a:t>
            </a:r>
            <a:r>
              <a:rPr sz="1800" dirty="0">
                <a:latin typeface="Calibri"/>
                <a:cs typeface="Calibri"/>
              </a:rPr>
              <a:t> </a:t>
            </a:r>
            <a:r>
              <a:rPr sz="1800" spc="-10" dirty="0">
                <a:latin typeface="Calibri"/>
                <a:cs typeface="Calibri"/>
              </a:rPr>
              <a:t>inclination</a:t>
            </a:r>
            <a:endParaRPr sz="1800" dirty="0">
              <a:latin typeface="Calibri"/>
              <a:cs typeface="Calibri"/>
            </a:endParaRPr>
          </a:p>
          <a:p>
            <a:pPr marL="38100" marR="229870">
              <a:lnSpc>
                <a:spcPct val="100000"/>
              </a:lnSpc>
            </a:pPr>
            <a:r>
              <a:rPr sz="1800" spc="-5" dirty="0">
                <a:latin typeface="Calibri"/>
                <a:cs typeface="Calibri"/>
              </a:rPr>
              <a:t>The </a:t>
            </a:r>
            <a:r>
              <a:rPr sz="1800" spc="-10" dirty="0">
                <a:latin typeface="Calibri"/>
                <a:cs typeface="Calibri"/>
              </a:rPr>
              <a:t>acceleration</a:t>
            </a:r>
            <a:r>
              <a:rPr sz="1800" spc="20" dirty="0">
                <a:latin typeface="Calibri"/>
                <a:cs typeface="Calibri"/>
              </a:rPr>
              <a:t> </a:t>
            </a:r>
            <a:r>
              <a:rPr sz="1800" spc="-20" dirty="0">
                <a:latin typeface="Calibri"/>
                <a:cs typeface="Calibri"/>
              </a:rPr>
              <a:t>force</a:t>
            </a:r>
            <a:r>
              <a:rPr sz="1800" spc="10" dirty="0">
                <a:latin typeface="Calibri"/>
                <a:cs typeface="Calibri"/>
              </a:rPr>
              <a:t> </a:t>
            </a:r>
            <a:r>
              <a:rPr sz="1800" spc="-5" dirty="0">
                <a:latin typeface="Calibri"/>
                <a:cs typeface="Calibri"/>
              </a:rPr>
              <a:t>induced</a:t>
            </a:r>
            <a:r>
              <a:rPr sz="1800" spc="25" dirty="0">
                <a:latin typeface="Calibri"/>
                <a:cs typeface="Calibri"/>
              </a:rPr>
              <a:t> </a:t>
            </a:r>
            <a:r>
              <a:rPr sz="1800" spc="-5" dirty="0">
                <a:latin typeface="Calibri"/>
                <a:cs typeface="Calibri"/>
              </a:rPr>
              <a:t>by</a:t>
            </a:r>
            <a:r>
              <a:rPr sz="1800" dirty="0">
                <a:latin typeface="Calibri"/>
                <a:cs typeface="Calibri"/>
              </a:rPr>
              <a:t> moon</a:t>
            </a:r>
            <a:r>
              <a:rPr sz="1800" spc="10" dirty="0">
                <a:latin typeface="Calibri"/>
                <a:cs typeface="Calibri"/>
              </a:rPr>
              <a:t> </a:t>
            </a:r>
            <a:r>
              <a:rPr sz="1800" spc="-5" dirty="0">
                <a:latin typeface="Calibri"/>
                <a:cs typeface="Calibri"/>
              </a:rPr>
              <a:t>on</a:t>
            </a:r>
            <a:r>
              <a:rPr sz="1800" spc="10" dirty="0">
                <a:latin typeface="Calibri"/>
                <a:cs typeface="Calibri"/>
              </a:rPr>
              <a:t> </a:t>
            </a:r>
            <a:r>
              <a:rPr sz="1800" dirty="0">
                <a:latin typeface="Calibri"/>
                <a:cs typeface="Calibri"/>
              </a:rPr>
              <a:t>a </a:t>
            </a:r>
            <a:r>
              <a:rPr sz="1800" spc="5" dirty="0">
                <a:latin typeface="Calibri"/>
                <a:cs typeface="Calibri"/>
              </a:rPr>
              <a:t> </a:t>
            </a:r>
            <a:r>
              <a:rPr sz="1800" spc="-10" dirty="0">
                <a:latin typeface="Calibri"/>
                <a:cs typeface="Calibri"/>
              </a:rPr>
              <a:t>geostationary</a:t>
            </a:r>
            <a:r>
              <a:rPr sz="1800" spc="-5" dirty="0">
                <a:latin typeface="Calibri"/>
                <a:cs typeface="Calibri"/>
              </a:rPr>
              <a:t> </a:t>
            </a:r>
            <a:r>
              <a:rPr sz="1800" spc="-10" dirty="0">
                <a:latin typeface="Calibri"/>
                <a:cs typeface="Calibri"/>
              </a:rPr>
              <a:t>satellite</a:t>
            </a:r>
            <a:r>
              <a:rPr sz="1800" spc="10" dirty="0">
                <a:latin typeface="Calibri"/>
                <a:cs typeface="Calibri"/>
              </a:rPr>
              <a:t> </a:t>
            </a:r>
            <a:r>
              <a:rPr sz="1800" spc="-5" dirty="0">
                <a:latin typeface="Calibri"/>
                <a:cs typeface="Calibri"/>
              </a:rPr>
              <a:t>is </a:t>
            </a:r>
            <a:r>
              <a:rPr sz="1800" dirty="0">
                <a:latin typeface="Calibri"/>
                <a:cs typeface="Calibri"/>
              </a:rPr>
              <a:t>about </a:t>
            </a:r>
            <a:r>
              <a:rPr sz="1800" spc="-5" dirty="0">
                <a:latin typeface="Calibri"/>
                <a:cs typeface="Calibri"/>
              </a:rPr>
              <a:t>twice</a:t>
            </a:r>
            <a:r>
              <a:rPr sz="1800" spc="10" dirty="0">
                <a:latin typeface="Calibri"/>
                <a:cs typeface="Calibri"/>
              </a:rPr>
              <a:t> </a:t>
            </a:r>
            <a:r>
              <a:rPr sz="1800" dirty="0">
                <a:latin typeface="Calibri"/>
                <a:cs typeface="Calibri"/>
              </a:rPr>
              <a:t>as</a:t>
            </a:r>
            <a:r>
              <a:rPr sz="1800" spc="-5" dirty="0">
                <a:latin typeface="Calibri"/>
                <a:cs typeface="Calibri"/>
              </a:rPr>
              <a:t> </a:t>
            </a:r>
            <a:r>
              <a:rPr sz="1800" spc="-10" dirty="0">
                <a:latin typeface="Calibri"/>
                <a:cs typeface="Calibri"/>
              </a:rPr>
              <a:t>large</a:t>
            </a:r>
            <a:r>
              <a:rPr sz="1800" spc="-5" dirty="0">
                <a:latin typeface="Calibri"/>
                <a:cs typeface="Calibri"/>
              </a:rPr>
              <a:t> </a:t>
            </a:r>
            <a:r>
              <a:rPr sz="1800" dirty="0">
                <a:latin typeface="Calibri"/>
                <a:cs typeface="Calibri"/>
              </a:rPr>
              <a:t>as </a:t>
            </a:r>
            <a:r>
              <a:rPr sz="1800" spc="-395" dirty="0">
                <a:latin typeface="Calibri"/>
                <a:cs typeface="Calibri"/>
              </a:rPr>
              <a:t> </a:t>
            </a:r>
            <a:r>
              <a:rPr sz="1800" spc="-5" dirty="0">
                <a:latin typeface="Calibri"/>
                <a:cs typeface="Calibri"/>
              </a:rPr>
              <a:t>that of </a:t>
            </a:r>
            <a:r>
              <a:rPr sz="1800" dirty="0">
                <a:latin typeface="Calibri"/>
                <a:cs typeface="Calibri"/>
              </a:rPr>
              <a:t>the</a:t>
            </a:r>
            <a:r>
              <a:rPr sz="1800" spc="10" dirty="0">
                <a:latin typeface="Calibri"/>
                <a:cs typeface="Calibri"/>
              </a:rPr>
              <a:t> </a:t>
            </a:r>
            <a:r>
              <a:rPr sz="1800" spc="-5" dirty="0">
                <a:latin typeface="Calibri"/>
                <a:cs typeface="Calibri"/>
              </a:rPr>
              <a:t>sun.</a:t>
            </a:r>
            <a:endParaRPr sz="1800" dirty="0">
              <a:latin typeface="Calibri"/>
              <a:cs typeface="Calibri"/>
            </a:endParaRPr>
          </a:p>
          <a:p>
            <a:pPr marL="38100" marR="30480">
              <a:lnSpc>
                <a:spcPct val="100000"/>
              </a:lnSpc>
            </a:pPr>
            <a:r>
              <a:rPr sz="1800" spc="-5" dirty="0">
                <a:latin typeface="Calibri"/>
                <a:cs typeface="Calibri"/>
              </a:rPr>
              <a:t>The net</a:t>
            </a:r>
            <a:r>
              <a:rPr sz="1800" dirty="0">
                <a:latin typeface="Calibri"/>
                <a:cs typeface="Calibri"/>
              </a:rPr>
              <a:t> </a:t>
            </a:r>
            <a:r>
              <a:rPr sz="1800" spc="-15" dirty="0">
                <a:latin typeface="Calibri"/>
                <a:cs typeface="Calibri"/>
              </a:rPr>
              <a:t>effect</a:t>
            </a:r>
            <a:r>
              <a:rPr sz="1800" dirty="0">
                <a:latin typeface="Calibri"/>
                <a:cs typeface="Calibri"/>
              </a:rPr>
              <a:t> </a:t>
            </a:r>
            <a:r>
              <a:rPr sz="1800" spc="-5" dirty="0">
                <a:latin typeface="Calibri"/>
                <a:cs typeface="Calibri"/>
              </a:rPr>
              <a:t>of</a:t>
            </a:r>
            <a:r>
              <a:rPr sz="1800" dirty="0">
                <a:latin typeface="Calibri"/>
                <a:cs typeface="Calibri"/>
              </a:rPr>
              <a:t> </a:t>
            </a:r>
            <a:r>
              <a:rPr sz="1800" spc="-10" dirty="0">
                <a:latin typeface="Calibri"/>
                <a:cs typeface="Calibri"/>
              </a:rPr>
              <a:t>acceleration</a:t>
            </a:r>
            <a:r>
              <a:rPr sz="1800" spc="20" dirty="0">
                <a:latin typeface="Calibri"/>
                <a:cs typeface="Calibri"/>
              </a:rPr>
              <a:t> </a:t>
            </a:r>
            <a:r>
              <a:rPr sz="1800" spc="-15" dirty="0">
                <a:latin typeface="Calibri"/>
                <a:cs typeface="Calibri"/>
              </a:rPr>
              <a:t>forces</a:t>
            </a:r>
            <a:r>
              <a:rPr sz="1800" spc="5" dirty="0">
                <a:latin typeface="Calibri"/>
                <a:cs typeface="Calibri"/>
              </a:rPr>
              <a:t> </a:t>
            </a:r>
            <a:r>
              <a:rPr sz="1800" dirty="0">
                <a:latin typeface="Calibri"/>
                <a:cs typeface="Calibri"/>
              </a:rPr>
              <a:t>induced</a:t>
            </a:r>
            <a:r>
              <a:rPr sz="1800" spc="15" dirty="0">
                <a:latin typeface="Calibri"/>
                <a:cs typeface="Calibri"/>
              </a:rPr>
              <a:t> </a:t>
            </a:r>
            <a:r>
              <a:rPr sz="1800" spc="-5" dirty="0">
                <a:latin typeface="Calibri"/>
                <a:cs typeface="Calibri"/>
              </a:rPr>
              <a:t>by </a:t>
            </a:r>
            <a:r>
              <a:rPr sz="1800" dirty="0">
                <a:latin typeface="Calibri"/>
                <a:cs typeface="Calibri"/>
              </a:rPr>
              <a:t> the moon and the sun </a:t>
            </a:r>
            <a:r>
              <a:rPr sz="1800" spc="-5" dirty="0">
                <a:latin typeface="Calibri"/>
                <a:cs typeface="Calibri"/>
              </a:rPr>
              <a:t>on </a:t>
            </a:r>
            <a:r>
              <a:rPr sz="1800" dirty="0">
                <a:latin typeface="Calibri"/>
                <a:cs typeface="Calibri"/>
              </a:rPr>
              <a:t>a </a:t>
            </a:r>
            <a:r>
              <a:rPr sz="1800" spc="-10" dirty="0">
                <a:latin typeface="Calibri"/>
                <a:cs typeface="Calibri"/>
              </a:rPr>
              <a:t>geostationary satellite </a:t>
            </a:r>
            <a:r>
              <a:rPr sz="1800" spc="-395" dirty="0">
                <a:latin typeface="Calibri"/>
                <a:cs typeface="Calibri"/>
              </a:rPr>
              <a:t> </a:t>
            </a:r>
            <a:r>
              <a:rPr sz="1800" spc="-5" dirty="0">
                <a:latin typeface="Calibri"/>
                <a:cs typeface="Calibri"/>
              </a:rPr>
              <a:t>is </a:t>
            </a:r>
            <a:r>
              <a:rPr sz="1800" spc="-10" dirty="0">
                <a:latin typeface="Calibri"/>
                <a:cs typeface="Calibri"/>
              </a:rPr>
              <a:t>to </a:t>
            </a:r>
            <a:r>
              <a:rPr sz="1800" spc="-5" dirty="0">
                <a:latin typeface="Calibri"/>
                <a:cs typeface="Calibri"/>
              </a:rPr>
              <a:t>change</a:t>
            </a:r>
            <a:r>
              <a:rPr sz="1800" spc="5" dirty="0">
                <a:latin typeface="Calibri"/>
                <a:cs typeface="Calibri"/>
              </a:rPr>
              <a:t> </a:t>
            </a:r>
            <a:r>
              <a:rPr sz="1800" dirty="0">
                <a:latin typeface="Calibri"/>
                <a:cs typeface="Calibri"/>
              </a:rPr>
              <a:t>the</a:t>
            </a:r>
            <a:r>
              <a:rPr sz="1800" spc="-5" dirty="0">
                <a:latin typeface="Calibri"/>
                <a:cs typeface="Calibri"/>
              </a:rPr>
              <a:t> plane</a:t>
            </a:r>
            <a:r>
              <a:rPr sz="1800" spc="10" dirty="0">
                <a:latin typeface="Calibri"/>
                <a:cs typeface="Calibri"/>
              </a:rPr>
              <a:t> </a:t>
            </a:r>
            <a:r>
              <a:rPr sz="1800" spc="-5" dirty="0">
                <a:latin typeface="Calibri"/>
                <a:cs typeface="Calibri"/>
              </a:rPr>
              <a:t>of</a:t>
            </a:r>
            <a:r>
              <a:rPr sz="1800" spc="5" dirty="0">
                <a:latin typeface="Calibri"/>
                <a:cs typeface="Calibri"/>
              </a:rPr>
              <a:t> </a:t>
            </a:r>
            <a:r>
              <a:rPr sz="1800" dirty="0">
                <a:latin typeface="Calibri"/>
                <a:cs typeface="Calibri"/>
              </a:rPr>
              <a:t>the </a:t>
            </a:r>
            <a:r>
              <a:rPr sz="1800" spc="-5" dirty="0">
                <a:latin typeface="Calibri"/>
                <a:cs typeface="Calibri"/>
              </a:rPr>
              <a:t>orbit </a:t>
            </a:r>
            <a:r>
              <a:rPr sz="1800" spc="-10" dirty="0">
                <a:latin typeface="Calibri"/>
                <a:cs typeface="Calibri"/>
              </a:rPr>
              <a:t>at</a:t>
            </a:r>
            <a:r>
              <a:rPr sz="1800" dirty="0">
                <a:latin typeface="Calibri"/>
                <a:cs typeface="Calibri"/>
              </a:rPr>
              <a:t> an</a:t>
            </a:r>
            <a:r>
              <a:rPr sz="1800" spc="5" dirty="0">
                <a:latin typeface="Calibri"/>
                <a:cs typeface="Calibri"/>
              </a:rPr>
              <a:t> </a:t>
            </a:r>
            <a:r>
              <a:rPr sz="1800" spc="-5" dirty="0">
                <a:latin typeface="Calibri"/>
                <a:cs typeface="Calibri"/>
              </a:rPr>
              <a:t>initial </a:t>
            </a:r>
            <a:r>
              <a:rPr sz="1800" dirty="0">
                <a:latin typeface="Calibri"/>
                <a:cs typeface="Calibri"/>
              </a:rPr>
              <a:t> </a:t>
            </a:r>
            <a:r>
              <a:rPr sz="1800" spc="-15" dirty="0">
                <a:latin typeface="Calibri"/>
                <a:cs typeface="Calibri"/>
              </a:rPr>
              <a:t>average</a:t>
            </a:r>
            <a:r>
              <a:rPr sz="1800" spc="25" dirty="0">
                <a:latin typeface="Calibri"/>
                <a:cs typeface="Calibri"/>
              </a:rPr>
              <a:t> </a:t>
            </a:r>
            <a:r>
              <a:rPr sz="1800" spc="-25" dirty="0">
                <a:latin typeface="Calibri"/>
                <a:cs typeface="Calibri"/>
              </a:rPr>
              <a:t>rate</a:t>
            </a:r>
            <a:r>
              <a:rPr sz="1800" spc="65" dirty="0">
                <a:latin typeface="Calibri"/>
                <a:cs typeface="Calibri"/>
              </a:rPr>
              <a:t> </a:t>
            </a:r>
            <a:r>
              <a:rPr sz="1800" spc="-5" dirty="0">
                <a:latin typeface="Calibri"/>
                <a:cs typeface="Calibri"/>
              </a:rPr>
              <a:t>of</a:t>
            </a:r>
            <a:r>
              <a:rPr sz="1800" spc="45" dirty="0">
                <a:latin typeface="Calibri"/>
                <a:cs typeface="Calibri"/>
              </a:rPr>
              <a:t> </a:t>
            </a:r>
            <a:r>
              <a:rPr sz="1800" dirty="0">
                <a:latin typeface="Calibri"/>
                <a:cs typeface="Calibri"/>
              </a:rPr>
              <a:t>0.85</a:t>
            </a:r>
            <a:r>
              <a:rPr sz="1800" baseline="25462" dirty="0">
                <a:latin typeface="Calibri"/>
                <a:cs typeface="Calibri"/>
              </a:rPr>
              <a:t>0</a:t>
            </a:r>
            <a:r>
              <a:rPr sz="1800" spc="284" baseline="25462" dirty="0">
                <a:latin typeface="Calibri"/>
                <a:cs typeface="Calibri"/>
              </a:rPr>
              <a:t> </a:t>
            </a:r>
            <a:r>
              <a:rPr sz="1800" dirty="0">
                <a:latin typeface="Calibri"/>
                <a:cs typeface="Calibri"/>
              </a:rPr>
              <a:t>/</a:t>
            </a:r>
            <a:r>
              <a:rPr sz="1800" spc="55" dirty="0">
                <a:latin typeface="Calibri"/>
                <a:cs typeface="Calibri"/>
              </a:rPr>
              <a:t> </a:t>
            </a:r>
            <a:r>
              <a:rPr sz="1800" spc="-10" dirty="0">
                <a:latin typeface="Calibri"/>
                <a:cs typeface="Calibri"/>
              </a:rPr>
              <a:t>year</a:t>
            </a:r>
            <a:r>
              <a:rPr sz="1800" spc="50" dirty="0">
                <a:latin typeface="Calibri"/>
                <a:cs typeface="Calibri"/>
              </a:rPr>
              <a:t> </a:t>
            </a:r>
            <a:r>
              <a:rPr sz="1800" spc="-10" dirty="0">
                <a:latin typeface="Calibri"/>
                <a:cs typeface="Calibri"/>
              </a:rPr>
              <a:t>from</a:t>
            </a:r>
            <a:r>
              <a:rPr sz="1800" spc="45" dirty="0">
                <a:latin typeface="Calibri"/>
                <a:cs typeface="Calibri"/>
              </a:rPr>
              <a:t> </a:t>
            </a:r>
            <a:r>
              <a:rPr sz="1800" spc="-10" dirty="0">
                <a:latin typeface="Calibri"/>
                <a:cs typeface="Calibri"/>
              </a:rPr>
              <a:t>equatorial </a:t>
            </a:r>
            <a:r>
              <a:rPr sz="1800" spc="-5" dirty="0">
                <a:latin typeface="Calibri"/>
                <a:cs typeface="Calibri"/>
              </a:rPr>
              <a:t> plane.</a:t>
            </a:r>
            <a:endParaRPr sz="1800" dirty="0">
              <a:latin typeface="Calibri"/>
              <a:cs typeface="Calibri"/>
            </a:endParaRPr>
          </a:p>
          <a:p>
            <a:pPr marL="38100" marR="501650">
              <a:lnSpc>
                <a:spcPct val="100000"/>
              </a:lnSpc>
              <a:spcBef>
                <a:spcPts val="5"/>
              </a:spcBef>
            </a:pPr>
            <a:r>
              <a:rPr sz="1800" spc="-5" dirty="0">
                <a:latin typeface="Calibri"/>
                <a:cs typeface="Calibri"/>
              </a:rPr>
              <a:t>Maximum </a:t>
            </a:r>
            <a:r>
              <a:rPr sz="1800" spc="-15" dirty="0">
                <a:latin typeface="Calibri"/>
                <a:cs typeface="Calibri"/>
              </a:rPr>
              <a:t>years:</a:t>
            </a:r>
            <a:r>
              <a:rPr sz="1800" spc="-10" dirty="0">
                <a:latin typeface="Calibri"/>
                <a:cs typeface="Calibri"/>
              </a:rPr>
              <a:t> </a:t>
            </a:r>
            <a:r>
              <a:rPr sz="1800" dirty="0">
                <a:latin typeface="Calibri"/>
                <a:cs typeface="Calibri"/>
              </a:rPr>
              <a:t>1988</a:t>
            </a:r>
            <a:r>
              <a:rPr sz="1800" spc="5" dirty="0">
                <a:latin typeface="Calibri"/>
                <a:cs typeface="Calibri"/>
              </a:rPr>
              <a:t> </a:t>
            </a:r>
            <a:r>
              <a:rPr sz="1800" dirty="0">
                <a:latin typeface="Calibri"/>
                <a:cs typeface="Calibri"/>
              </a:rPr>
              <a:t>and </a:t>
            </a:r>
            <a:r>
              <a:rPr sz="1800" spc="-5" dirty="0">
                <a:latin typeface="Calibri"/>
                <a:cs typeface="Calibri"/>
              </a:rPr>
              <a:t>2006(0.94</a:t>
            </a:r>
            <a:r>
              <a:rPr sz="1800" spc="-7" baseline="25462" dirty="0">
                <a:latin typeface="Calibri"/>
                <a:cs typeface="Calibri"/>
              </a:rPr>
              <a:t>0</a:t>
            </a:r>
            <a:r>
              <a:rPr sz="1800" spc="217" baseline="25462" dirty="0">
                <a:latin typeface="Calibri"/>
                <a:cs typeface="Calibri"/>
              </a:rPr>
              <a:t> </a:t>
            </a:r>
            <a:r>
              <a:rPr sz="1800" spc="-5" dirty="0">
                <a:latin typeface="Calibri"/>
                <a:cs typeface="Calibri"/>
              </a:rPr>
              <a:t>/year) </a:t>
            </a:r>
            <a:r>
              <a:rPr sz="1800" spc="-390" dirty="0">
                <a:latin typeface="Calibri"/>
                <a:cs typeface="Calibri"/>
              </a:rPr>
              <a:t> </a:t>
            </a:r>
            <a:r>
              <a:rPr sz="1800" spc="-5" dirty="0">
                <a:latin typeface="Calibri"/>
                <a:cs typeface="Calibri"/>
              </a:rPr>
              <a:t>Minimum</a:t>
            </a:r>
            <a:r>
              <a:rPr sz="1800" spc="5" dirty="0">
                <a:latin typeface="Calibri"/>
                <a:cs typeface="Calibri"/>
              </a:rPr>
              <a:t> </a:t>
            </a:r>
            <a:r>
              <a:rPr sz="1800" spc="-15" dirty="0">
                <a:latin typeface="Calibri"/>
                <a:cs typeface="Calibri"/>
              </a:rPr>
              <a:t>years:</a:t>
            </a:r>
            <a:r>
              <a:rPr sz="1800" spc="5" dirty="0">
                <a:latin typeface="Calibri"/>
                <a:cs typeface="Calibri"/>
              </a:rPr>
              <a:t> </a:t>
            </a:r>
            <a:r>
              <a:rPr sz="1800" dirty="0">
                <a:latin typeface="Calibri"/>
                <a:cs typeface="Calibri"/>
              </a:rPr>
              <a:t>1997</a:t>
            </a:r>
            <a:r>
              <a:rPr sz="1800" spc="-5"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2015(0.75</a:t>
            </a:r>
            <a:r>
              <a:rPr sz="1800" spc="-7" baseline="25462" dirty="0">
                <a:latin typeface="Calibri"/>
                <a:cs typeface="Calibri"/>
              </a:rPr>
              <a:t>0</a:t>
            </a:r>
            <a:r>
              <a:rPr sz="1800" spc="-5" dirty="0">
                <a:latin typeface="Calibri"/>
                <a:cs typeface="Calibri"/>
              </a:rPr>
              <a:t>/year)</a:t>
            </a:r>
            <a:endParaRPr sz="1800" dirty="0">
              <a:latin typeface="Calibri"/>
              <a:cs typeface="Calibri"/>
            </a:endParaRPr>
          </a:p>
          <a:p>
            <a:pPr marL="38100">
              <a:lnSpc>
                <a:spcPct val="100000"/>
              </a:lnSpc>
            </a:pPr>
            <a:r>
              <a:rPr sz="1800" spc="-5" dirty="0">
                <a:latin typeface="Calibri"/>
                <a:cs typeface="Calibri"/>
              </a:rPr>
              <a:t>Inclination</a:t>
            </a:r>
            <a:r>
              <a:rPr sz="1800" spc="5" dirty="0">
                <a:latin typeface="Calibri"/>
                <a:cs typeface="Calibri"/>
              </a:rPr>
              <a:t> </a:t>
            </a:r>
            <a:r>
              <a:rPr sz="1800" spc="-5" dirty="0">
                <a:latin typeface="Calibri"/>
                <a:cs typeface="Calibri"/>
              </a:rPr>
              <a:t>14.67</a:t>
            </a:r>
            <a:r>
              <a:rPr sz="1800" spc="-7" baseline="25462" dirty="0">
                <a:latin typeface="Calibri"/>
                <a:cs typeface="Calibri"/>
              </a:rPr>
              <a:t>0</a:t>
            </a:r>
            <a:r>
              <a:rPr sz="1800" spc="-5" dirty="0">
                <a:latin typeface="Calibri"/>
                <a:cs typeface="Calibri"/>
              </a:rPr>
              <a:t>over</a:t>
            </a:r>
            <a:r>
              <a:rPr sz="1800" spc="-10" dirty="0">
                <a:latin typeface="Calibri"/>
                <a:cs typeface="Calibri"/>
              </a:rPr>
              <a:t> </a:t>
            </a:r>
            <a:r>
              <a:rPr sz="1800" dirty="0">
                <a:latin typeface="Calibri"/>
                <a:cs typeface="Calibri"/>
              </a:rPr>
              <a:t>26.6</a:t>
            </a:r>
            <a:r>
              <a:rPr sz="1800" spc="-15" dirty="0">
                <a:latin typeface="Calibri"/>
                <a:cs typeface="Calibri"/>
              </a:rPr>
              <a:t> years</a:t>
            </a:r>
            <a:endParaRPr sz="1800" dirty="0">
              <a:latin typeface="Calibri"/>
              <a:cs typeface="Calibri"/>
            </a:endParaRPr>
          </a:p>
          <a:p>
            <a:pPr>
              <a:lnSpc>
                <a:spcPct val="100000"/>
              </a:lnSpc>
              <a:spcBef>
                <a:spcPts val="25"/>
              </a:spcBef>
            </a:pPr>
            <a:endParaRPr sz="1750" dirty="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8C09EDD-CC89-BABE-3D68-5F7EFE51B0D7}"/>
              </a:ext>
            </a:extLst>
          </p:cNvPr>
          <p:cNvSpPr txBox="1"/>
          <p:nvPr/>
        </p:nvSpPr>
        <p:spPr>
          <a:xfrm>
            <a:off x="233516" y="565531"/>
            <a:ext cx="11724968" cy="5486438"/>
          </a:xfrm>
          <a:prstGeom prst="rect">
            <a:avLst/>
          </a:prstGeom>
        </p:spPr>
        <p:txBody>
          <a:bodyPr vert="horz" wrap="square" lIns="0" tIns="12700" rIns="0" bIns="0" rtlCol="0">
            <a:spAutoFit/>
          </a:bodyPr>
          <a:lstStyle/>
          <a:p>
            <a:pPr marL="50800">
              <a:lnSpc>
                <a:spcPct val="150000"/>
              </a:lnSpc>
            </a:pPr>
            <a:r>
              <a:rPr sz="2400" spc="-5" dirty="0">
                <a:latin typeface="Times New Roman" panose="02020603050405020304" pitchFamily="18" charset="0"/>
                <a:cs typeface="Times New Roman" panose="02020603050405020304" pitchFamily="18" charset="0"/>
              </a:rPr>
              <a:t>Longitudinal</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changes:</a:t>
            </a:r>
            <a:endParaRPr lang="en-US" sz="2400" spc="-5" dirty="0">
              <a:latin typeface="Times New Roman" panose="02020603050405020304" pitchFamily="18" charset="0"/>
              <a:cs typeface="Times New Roman" panose="02020603050405020304" pitchFamily="18" charset="0"/>
            </a:endParaRPr>
          </a:p>
          <a:p>
            <a:pPr marL="50800">
              <a:lnSpc>
                <a:spcPct val="150000"/>
              </a:lnSpc>
            </a:pPr>
            <a:r>
              <a:rPr sz="2400" spc="-40" dirty="0">
                <a:latin typeface="Times New Roman" panose="02020603050405020304" pitchFamily="18" charset="0"/>
                <a:cs typeface="Times New Roman" panose="02020603050405020304" pitchFamily="18" charset="0"/>
              </a:rPr>
              <a:t> </a:t>
            </a:r>
            <a:r>
              <a:rPr lang="en-US" sz="2400" b="1" spc="-10" dirty="0">
                <a:latin typeface="Times New Roman" panose="02020603050405020304" pitchFamily="18" charset="0"/>
                <a:cs typeface="Times New Roman" panose="02020603050405020304" pitchFamily="18" charset="0"/>
              </a:rPr>
              <a:t>E</a:t>
            </a:r>
            <a:r>
              <a:rPr sz="2400" b="1" spc="-10" dirty="0">
                <a:latin typeface="Times New Roman" panose="02020603050405020304" pitchFamily="18" charset="0"/>
                <a:cs typeface="Times New Roman" panose="02020603050405020304" pitchFamily="18" charset="0"/>
              </a:rPr>
              <a:t>ffects</a:t>
            </a:r>
            <a:r>
              <a:rPr sz="2400" b="1" spc="10"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of</a:t>
            </a:r>
            <a:r>
              <a:rPr sz="2400" b="1" spc="5" dirty="0">
                <a:latin typeface="Times New Roman" panose="02020603050405020304" pitchFamily="18" charset="0"/>
                <a:cs typeface="Times New Roman" panose="02020603050405020304" pitchFamily="18" charset="0"/>
              </a:rPr>
              <a:t> </a:t>
            </a:r>
            <a:r>
              <a:rPr sz="2400" b="1" spc="-15" dirty="0">
                <a:latin typeface="Times New Roman" panose="02020603050405020304" pitchFamily="18" charset="0"/>
                <a:cs typeface="Times New Roman" panose="02020603050405020304" pitchFamily="18" charset="0"/>
              </a:rPr>
              <a:t>earth’s</a:t>
            </a:r>
            <a:r>
              <a:rPr sz="2400" b="1" spc="-25" dirty="0">
                <a:latin typeface="Times New Roman" panose="02020603050405020304" pitchFamily="18" charset="0"/>
                <a:cs typeface="Times New Roman" panose="02020603050405020304" pitchFamily="18" charset="0"/>
              </a:rPr>
              <a:t> </a:t>
            </a:r>
            <a:r>
              <a:rPr sz="2400" b="1" spc="-5" dirty="0">
                <a:latin typeface="Times New Roman" panose="02020603050405020304" pitchFamily="18" charset="0"/>
                <a:cs typeface="Times New Roman" panose="02020603050405020304" pitchFamily="18" charset="0"/>
              </a:rPr>
              <a:t>oblateness:</a:t>
            </a:r>
            <a:endParaRPr sz="2400" b="1" dirty="0">
              <a:latin typeface="Times New Roman" panose="02020603050405020304" pitchFamily="18" charset="0"/>
              <a:cs typeface="Times New Roman" panose="02020603050405020304" pitchFamily="18" charset="0"/>
            </a:endParaRP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earth is neither a perfect sphere nor a perfect ellipse; it can be better described as</a:t>
            </a:r>
          </a:p>
          <a:p>
            <a:pPr marL="50800">
              <a:lnSpc>
                <a:spcPct val="150000"/>
              </a:lnSpc>
            </a:pPr>
            <a:r>
              <a:rPr lang="en-US" sz="2400" dirty="0">
                <a:latin typeface="Times New Roman" panose="02020603050405020304" pitchFamily="18" charset="0"/>
                <a:cs typeface="Times New Roman" panose="02020603050405020304" pitchFamily="18" charset="0"/>
              </a:rPr>
              <a:t>a triaxial ellipsoid.</a:t>
            </a: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addition to these non-regular features of the earth, there are regions where the average density of the earth appears to be higher. These are referred to as regions of mass concentration.</a:t>
            </a: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nonsphericity</a:t>
            </a:r>
            <a:r>
              <a:rPr lang="en-US" sz="2400" dirty="0">
                <a:latin typeface="Times New Roman" panose="02020603050405020304" pitchFamily="18" charset="0"/>
                <a:cs typeface="Times New Roman" panose="02020603050405020304" pitchFamily="18" charset="0"/>
              </a:rPr>
              <a:t> of the earth, the </a:t>
            </a:r>
            <a:r>
              <a:rPr lang="en-US" sz="2400" dirty="0" err="1">
                <a:latin typeface="Times New Roman" panose="02020603050405020304" pitchFamily="18" charset="0"/>
                <a:cs typeface="Times New Roman" panose="02020603050405020304" pitchFamily="18" charset="0"/>
              </a:rPr>
              <a:t>noncircularity</a:t>
            </a:r>
            <a:r>
              <a:rPr lang="en-US" sz="2400" dirty="0">
                <a:latin typeface="Times New Roman" panose="02020603050405020304" pitchFamily="18" charset="0"/>
                <a:cs typeface="Times New Roman" panose="02020603050405020304" pitchFamily="18" charset="0"/>
              </a:rPr>
              <a:t> of the equatorial radius, and the </a:t>
            </a:r>
            <a:r>
              <a:rPr lang="en-US" sz="2400" dirty="0" err="1">
                <a:latin typeface="Times New Roman" panose="02020603050405020304" pitchFamily="18" charset="0"/>
                <a:cs typeface="Times New Roman" panose="02020603050405020304" pitchFamily="18" charset="0"/>
              </a:rPr>
              <a:t>Mascons</a:t>
            </a:r>
            <a:r>
              <a:rPr lang="en-US" sz="2400" dirty="0">
                <a:latin typeface="Times New Roman" panose="02020603050405020304" pitchFamily="18" charset="0"/>
                <a:cs typeface="Times New Roman" panose="02020603050405020304" pitchFamily="18" charset="0"/>
              </a:rPr>
              <a:t> lead to a non-uniform gravitational field around the earth. The force on an orbiting satellite will therefore vary with position.</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06709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B8C09EDD-CC89-BABE-3D68-5F7EFE51B0D7}"/>
              </a:ext>
            </a:extLst>
          </p:cNvPr>
          <p:cNvSpPr txBox="1"/>
          <p:nvPr/>
        </p:nvSpPr>
        <p:spPr>
          <a:xfrm>
            <a:off x="233516" y="565531"/>
            <a:ext cx="11724968" cy="6040436"/>
          </a:xfrm>
          <a:prstGeom prst="rect">
            <a:avLst/>
          </a:prstGeom>
        </p:spPr>
        <p:txBody>
          <a:bodyPr vert="horz" wrap="square" lIns="0" tIns="12700" rIns="0" bIns="0" rtlCol="0">
            <a:spAutoFit/>
          </a:bodyPr>
          <a:lstStyle/>
          <a:p>
            <a:pPr marL="50800">
              <a:lnSpc>
                <a:spcPct val="150000"/>
              </a:lnSpc>
            </a:pPr>
            <a:r>
              <a:rPr lang="en-US" sz="2400" b="1" spc="-10" dirty="0">
                <a:latin typeface="Times New Roman" panose="02020603050405020304" pitchFamily="18" charset="0"/>
                <a:cs typeface="Times New Roman" panose="02020603050405020304" pitchFamily="18" charset="0"/>
              </a:rPr>
              <a:t>Solar radiation pressure</a:t>
            </a:r>
            <a:r>
              <a:rPr sz="2400" b="1" spc="-5"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Sun’s ray perturb the satellite orbit and the satellite experience change in eccentricity of orbit.</a:t>
            </a: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eccentricity built up for 6 months and then shrinks during next 6 months.</a:t>
            </a:r>
          </a:p>
          <a:p>
            <a:pPr marL="3937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Small variations are tolerable.</a:t>
            </a:r>
          </a:p>
          <a:p>
            <a:pPr marL="50800">
              <a:lnSpc>
                <a:spcPct val="150000"/>
              </a:lnSpc>
            </a:pPr>
            <a:r>
              <a:rPr lang="en-US" sz="2400" b="1" dirty="0">
                <a:latin typeface="Times New Roman" panose="02020603050405020304" pitchFamily="18" charset="0"/>
                <a:cs typeface="Times New Roman" panose="02020603050405020304" pitchFamily="18" charset="0"/>
              </a:rPr>
              <a:t>Doppler effect:</a:t>
            </a:r>
          </a:p>
          <a:p>
            <a:pPr marL="50800">
              <a:lnSpc>
                <a:spcPct val="150000"/>
              </a:lnSpc>
            </a:pPr>
            <a:r>
              <a:rPr lang="en-US" sz="2400" dirty="0">
                <a:latin typeface="Times New Roman" panose="02020603050405020304" pitchFamily="18" charset="0"/>
                <a:cs typeface="Times New Roman" panose="02020603050405020304" pitchFamily="18" charset="0"/>
              </a:rPr>
              <a:t>The frequency or wavelength of EM field are affected by relative motion.</a:t>
            </a:r>
          </a:p>
          <a:p>
            <a:pPr marL="50800">
              <a:lnSpc>
                <a:spcPct val="150000"/>
              </a:lnSpc>
            </a:pPr>
            <a:r>
              <a:rPr lang="en-US" sz="2400" dirty="0">
                <a:latin typeface="Times New Roman" panose="02020603050405020304" pitchFamily="18" charset="0"/>
                <a:cs typeface="Times New Roman" panose="02020603050405020304" pitchFamily="18" charset="0"/>
              </a:rPr>
              <a:t>It dominates in LEO and negligible in Geosynchronous orbit.</a:t>
            </a:r>
          </a:p>
          <a:p>
            <a:pPr marL="50800">
              <a:lnSpc>
                <a:spcPct val="150000"/>
              </a:lnSpc>
            </a:pPr>
            <a:r>
              <a:rPr lang="en-US" sz="2400" dirty="0">
                <a:latin typeface="Times New Roman" panose="02020603050405020304" pitchFamily="18" charset="0"/>
                <a:cs typeface="Times New Roman" panose="02020603050405020304" pitchFamily="18" charset="0"/>
              </a:rPr>
              <a:t>Ft&lt;Fr- Tx moving towards Rx</a:t>
            </a:r>
          </a:p>
          <a:p>
            <a:pPr marL="50800">
              <a:lnSpc>
                <a:spcPct val="150000"/>
              </a:lnSpc>
            </a:pPr>
            <a:r>
              <a:rPr lang="en-US" sz="2400" dirty="0">
                <a:latin typeface="Times New Roman" panose="02020603050405020304" pitchFamily="18" charset="0"/>
                <a:cs typeface="Times New Roman" panose="02020603050405020304" pitchFamily="18" charset="0"/>
              </a:rPr>
              <a:t>Ft&gt;Fr- Tx </a:t>
            </a:r>
            <a:r>
              <a:rPr lang="en-US" sz="2400">
                <a:latin typeface="Times New Roman" panose="02020603050405020304" pitchFamily="18" charset="0"/>
                <a:cs typeface="Times New Roman" panose="02020603050405020304" pitchFamily="18" charset="0"/>
              </a:rPr>
              <a:t>moving away  </a:t>
            </a:r>
            <a:r>
              <a:rPr lang="en-US" sz="2400" dirty="0">
                <a:latin typeface="Times New Roman" panose="02020603050405020304" pitchFamily="18" charset="0"/>
                <a:cs typeface="Times New Roman" panose="02020603050405020304" pitchFamily="18" charset="0"/>
              </a:rPr>
              <a:t>Rx</a:t>
            </a:r>
          </a:p>
          <a:p>
            <a:pPr marL="50800">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6787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F8172D81-5518-32DA-80F3-5125DC9A1F1B}"/>
              </a:ext>
            </a:extLst>
          </p:cNvPr>
          <p:cNvSpPr txBox="1"/>
          <p:nvPr/>
        </p:nvSpPr>
        <p:spPr>
          <a:xfrm>
            <a:off x="891539" y="478431"/>
            <a:ext cx="10062845" cy="5045740"/>
          </a:xfrm>
          <a:prstGeom prst="rect">
            <a:avLst/>
          </a:prstGeom>
        </p:spPr>
        <p:txBody>
          <a:bodyPr vert="horz" wrap="square" lIns="0" tIns="97790" rIns="0" bIns="0" rtlCol="0">
            <a:spAutoFit/>
          </a:bodyPr>
          <a:lstStyle/>
          <a:p>
            <a:pPr marL="266700" indent="-229235">
              <a:lnSpc>
                <a:spcPct val="100000"/>
              </a:lnSpc>
              <a:spcBef>
                <a:spcPts val="770"/>
              </a:spcBef>
              <a:buFont typeface="Arial MT"/>
              <a:buChar char="•"/>
              <a:tabLst>
                <a:tab pos="267335" algn="l"/>
              </a:tabLst>
            </a:pPr>
            <a:r>
              <a:rPr sz="2800" spc="-10" dirty="0">
                <a:latin typeface="Calibri"/>
                <a:cs typeface="Calibri"/>
              </a:rPr>
              <a:t>Example:</a:t>
            </a:r>
            <a:endParaRPr sz="2800" dirty="0">
              <a:latin typeface="Calibri"/>
              <a:cs typeface="Calibri"/>
            </a:endParaRPr>
          </a:p>
          <a:p>
            <a:pPr marL="37465" marR="30480">
              <a:lnSpc>
                <a:spcPct val="90000"/>
              </a:lnSpc>
              <a:spcBef>
                <a:spcPts val="1005"/>
              </a:spcBef>
              <a:tabLst>
                <a:tab pos="267335" algn="l"/>
              </a:tabLst>
            </a:pPr>
            <a:r>
              <a:rPr sz="2800" spc="-5" dirty="0">
                <a:latin typeface="Calibri"/>
                <a:cs typeface="Calibri"/>
              </a:rPr>
              <a:t>A</a:t>
            </a:r>
            <a:r>
              <a:rPr sz="2800" spc="10" dirty="0">
                <a:latin typeface="Calibri"/>
                <a:cs typeface="Calibri"/>
              </a:rPr>
              <a:t> </a:t>
            </a:r>
            <a:r>
              <a:rPr sz="2800" spc="-5" dirty="0">
                <a:latin typeface="Calibri"/>
                <a:cs typeface="Calibri"/>
              </a:rPr>
              <a:t>quasi</a:t>
            </a:r>
            <a:r>
              <a:rPr sz="2800" spc="15" dirty="0">
                <a:latin typeface="Calibri"/>
                <a:cs typeface="Calibri"/>
              </a:rPr>
              <a:t> </a:t>
            </a:r>
            <a:r>
              <a:rPr sz="2800" spc="-20" dirty="0">
                <a:latin typeface="Calibri"/>
                <a:cs typeface="Calibri"/>
              </a:rPr>
              <a:t>GEO</a:t>
            </a:r>
            <a:r>
              <a:rPr sz="2800" spc="-5" dirty="0">
                <a:latin typeface="Calibri"/>
                <a:cs typeface="Calibri"/>
              </a:rPr>
              <a:t> </a:t>
            </a:r>
            <a:r>
              <a:rPr sz="2800" spc="-15" dirty="0">
                <a:latin typeface="Calibri"/>
                <a:cs typeface="Calibri"/>
              </a:rPr>
              <a:t>satellite</a:t>
            </a:r>
            <a:r>
              <a:rPr sz="2800" spc="-10" dirty="0">
                <a:latin typeface="Calibri"/>
                <a:cs typeface="Calibri"/>
              </a:rPr>
              <a:t> </a:t>
            </a:r>
            <a:r>
              <a:rPr sz="2800" spc="-5" dirty="0">
                <a:latin typeface="Calibri"/>
                <a:cs typeface="Calibri"/>
              </a:rPr>
              <a:t>is</a:t>
            </a:r>
            <a:r>
              <a:rPr sz="280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a </a:t>
            </a:r>
            <a:r>
              <a:rPr sz="2800" spc="-10" dirty="0">
                <a:latin typeface="Calibri"/>
                <a:cs typeface="Calibri"/>
              </a:rPr>
              <a:t>circular</a:t>
            </a:r>
            <a:r>
              <a:rPr sz="2800" spc="10" dirty="0">
                <a:latin typeface="Calibri"/>
                <a:cs typeface="Calibri"/>
              </a:rPr>
              <a:t> </a:t>
            </a:r>
            <a:r>
              <a:rPr sz="2800" spc="-10" dirty="0">
                <a:latin typeface="Calibri"/>
                <a:cs typeface="Calibri"/>
              </a:rPr>
              <a:t>equatorial</a:t>
            </a:r>
            <a:r>
              <a:rPr sz="2800" spc="5" dirty="0">
                <a:latin typeface="Calibri"/>
                <a:cs typeface="Calibri"/>
              </a:rPr>
              <a:t> </a:t>
            </a:r>
            <a:r>
              <a:rPr sz="2800" spc="-5" dirty="0">
                <a:latin typeface="Calibri"/>
                <a:cs typeface="Calibri"/>
              </a:rPr>
              <a:t>orbit</a:t>
            </a:r>
            <a:r>
              <a:rPr sz="2800" spc="5" dirty="0">
                <a:latin typeface="Calibri"/>
                <a:cs typeface="Calibri"/>
              </a:rPr>
              <a:t> </a:t>
            </a:r>
            <a:r>
              <a:rPr sz="2800" spc="-5" dirty="0">
                <a:latin typeface="Calibri"/>
                <a:cs typeface="Calibri"/>
              </a:rPr>
              <a:t>close</a:t>
            </a:r>
            <a:r>
              <a:rPr sz="2800" spc="5" dirty="0">
                <a:latin typeface="Calibri"/>
                <a:cs typeface="Calibri"/>
              </a:rPr>
              <a:t> </a:t>
            </a:r>
            <a:r>
              <a:rPr sz="2800" spc="-20" dirty="0">
                <a:latin typeface="Calibri"/>
                <a:cs typeface="Calibri"/>
              </a:rPr>
              <a:t>to </a:t>
            </a:r>
            <a:r>
              <a:rPr sz="2800" spc="-15" dirty="0">
                <a:latin typeface="Calibri"/>
                <a:cs typeface="Calibri"/>
              </a:rPr>
              <a:t> geosynchronous</a:t>
            </a:r>
            <a:r>
              <a:rPr sz="2800" spc="45" dirty="0">
                <a:latin typeface="Calibri"/>
                <a:cs typeface="Calibri"/>
              </a:rPr>
              <a:t> </a:t>
            </a:r>
            <a:r>
              <a:rPr sz="2800" spc="-5" dirty="0">
                <a:latin typeface="Calibri"/>
                <a:cs typeface="Calibri"/>
              </a:rPr>
              <a:t>altitude.</a:t>
            </a:r>
            <a:r>
              <a:rPr sz="2800" spc="30" dirty="0">
                <a:latin typeface="Calibri"/>
                <a:cs typeface="Calibri"/>
              </a:rPr>
              <a:t> </a:t>
            </a:r>
            <a:r>
              <a:rPr sz="2800" spc="-10" dirty="0">
                <a:latin typeface="Calibri"/>
                <a:cs typeface="Calibri"/>
              </a:rPr>
              <a:t>The</a:t>
            </a:r>
            <a:r>
              <a:rPr sz="2800" spc="15" dirty="0">
                <a:latin typeface="Calibri"/>
                <a:cs typeface="Calibri"/>
              </a:rPr>
              <a:t> </a:t>
            </a:r>
            <a:r>
              <a:rPr sz="2800" spc="-10" dirty="0">
                <a:latin typeface="Calibri"/>
                <a:cs typeface="Calibri"/>
              </a:rPr>
              <a:t>quasi</a:t>
            </a:r>
            <a:r>
              <a:rPr sz="2800" spc="15" dirty="0">
                <a:latin typeface="Calibri"/>
                <a:cs typeface="Calibri"/>
              </a:rPr>
              <a:t> </a:t>
            </a:r>
            <a:r>
              <a:rPr sz="2800" spc="-10" dirty="0">
                <a:latin typeface="Calibri"/>
                <a:cs typeface="Calibri"/>
              </a:rPr>
              <a:t>geo</a:t>
            </a:r>
            <a:r>
              <a:rPr sz="2800" spc="5" dirty="0">
                <a:latin typeface="Calibri"/>
                <a:cs typeface="Calibri"/>
              </a:rPr>
              <a:t> </a:t>
            </a:r>
            <a:r>
              <a:rPr sz="2800" spc="-15" dirty="0">
                <a:latin typeface="Calibri"/>
                <a:cs typeface="Calibri"/>
              </a:rPr>
              <a:t>satellite,</a:t>
            </a:r>
            <a:r>
              <a:rPr sz="2800" spc="-5" dirty="0">
                <a:latin typeface="Calibri"/>
                <a:cs typeface="Calibri"/>
              </a:rPr>
              <a:t> </a:t>
            </a:r>
            <a:r>
              <a:rPr sz="2800" spc="-45" dirty="0">
                <a:latin typeface="Calibri"/>
                <a:cs typeface="Calibri"/>
              </a:rPr>
              <a:t>however,</a:t>
            </a:r>
            <a:r>
              <a:rPr sz="2800" spc="5" dirty="0">
                <a:latin typeface="Calibri"/>
                <a:cs typeface="Calibri"/>
              </a:rPr>
              <a:t> </a:t>
            </a:r>
            <a:r>
              <a:rPr sz="2800" spc="-10" dirty="0">
                <a:latin typeface="Calibri"/>
                <a:cs typeface="Calibri"/>
              </a:rPr>
              <a:t>does</a:t>
            </a:r>
            <a:r>
              <a:rPr sz="2800" spc="20" dirty="0">
                <a:latin typeface="Calibri"/>
                <a:cs typeface="Calibri"/>
              </a:rPr>
              <a:t> </a:t>
            </a:r>
            <a:r>
              <a:rPr sz="2800" spc="-10" dirty="0">
                <a:latin typeface="Calibri"/>
                <a:cs typeface="Calibri"/>
              </a:rPr>
              <a:t>not </a:t>
            </a:r>
            <a:r>
              <a:rPr sz="2800" spc="-620" dirty="0">
                <a:latin typeface="Calibri"/>
                <a:cs typeface="Calibri"/>
              </a:rPr>
              <a:t> </a:t>
            </a:r>
            <a:r>
              <a:rPr sz="2800" spc="-25" dirty="0">
                <a:latin typeface="Calibri"/>
                <a:cs typeface="Calibri"/>
              </a:rPr>
              <a:t>have</a:t>
            </a:r>
            <a:r>
              <a:rPr sz="2800" dirty="0">
                <a:latin typeface="Calibri"/>
                <a:cs typeface="Calibri"/>
              </a:rPr>
              <a:t> </a:t>
            </a:r>
            <a:r>
              <a:rPr sz="2800" spc="-5" dirty="0">
                <a:latin typeface="Calibri"/>
                <a:cs typeface="Calibri"/>
              </a:rPr>
              <a:t>a</a:t>
            </a:r>
            <a:r>
              <a:rPr sz="2800" spc="5" dirty="0">
                <a:latin typeface="Calibri"/>
                <a:cs typeface="Calibri"/>
              </a:rPr>
              <a:t> </a:t>
            </a:r>
            <a:r>
              <a:rPr sz="2800" spc="-10" dirty="0">
                <a:latin typeface="Calibri"/>
                <a:cs typeface="Calibri"/>
              </a:rPr>
              <a:t>period</a:t>
            </a:r>
            <a:r>
              <a:rPr sz="2800" spc="20"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one</a:t>
            </a:r>
            <a:r>
              <a:rPr sz="2800" spc="-5" dirty="0">
                <a:latin typeface="Calibri"/>
                <a:cs typeface="Calibri"/>
              </a:rPr>
              <a:t> </a:t>
            </a:r>
            <a:r>
              <a:rPr sz="2800" spc="-15" dirty="0">
                <a:latin typeface="Calibri"/>
                <a:cs typeface="Calibri"/>
              </a:rPr>
              <a:t>sidereal</a:t>
            </a:r>
            <a:r>
              <a:rPr sz="2800" spc="15" dirty="0">
                <a:latin typeface="Calibri"/>
                <a:cs typeface="Calibri"/>
              </a:rPr>
              <a:t> </a:t>
            </a:r>
            <a:r>
              <a:rPr sz="2800" spc="-20" dirty="0">
                <a:latin typeface="Calibri"/>
                <a:cs typeface="Calibri"/>
              </a:rPr>
              <a:t>day:</a:t>
            </a:r>
            <a:r>
              <a:rPr sz="2800" spc="5" dirty="0">
                <a:latin typeface="Calibri"/>
                <a:cs typeface="Calibri"/>
              </a:rPr>
              <a:t> </a:t>
            </a:r>
            <a:r>
              <a:rPr sz="2800" spc="-5" dirty="0">
                <a:latin typeface="Calibri"/>
                <a:cs typeface="Calibri"/>
              </a:rPr>
              <a:t>its</a:t>
            </a:r>
            <a:r>
              <a:rPr sz="2800" spc="5" dirty="0">
                <a:latin typeface="Calibri"/>
                <a:cs typeface="Calibri"/>
              </a:rPr>
              <a:t> </a:t>
            </a:r>
            <a:r>
              <a:rPr sz="2800" spc="-15" dirty="0">
                <a:latin typeface="Calibri"/>
                <a:cs typeface="Calibri"/>
              </a:rPr>
              <a:t>orbital</a:t>
            </a:r>
            <a:r>
              <a:rPr sz="2800" spc="15" dirty="0">
                <a:latin typeface="Calibri"/>
                <a:cs typeface="Calibri"/>
              </a:rPr>
              <a:t> </a:t>
            </a:r>
            <a:r>
              <a:rPr sz="2800" spc="-10" dirty="0">
                <a:latin typeface="Calibri"/>
                <a:cs typeface="Calibri"/>
              </a:rPr>
              <a:t>period</a:t>
            </a:r>
            <a:r>
              <a:rPr sz="2800" spc="20" dirty="0">
                <a:latin typeface="Calibri"/>
                <a:cs typeface="Calibri"/>
              </a:rPr>
              <a:t> </a:t>
            </a:r>
            <a:r>
              <a:rPr sz="2800" spc="-5" dirty="0">
                <a:latin typeface="Calibri"/>
                <a:cs typeface="Calibri"/>
              </a:rPr>
              <a:t>is</a:t>
            </a:r>
            <a:r>
              <a:rPr sz="2800" spc="5" dirty="0">
                <a:latin typeface="Calibri"/>
                <a:cs typeface="Calibri"/>
              </a:rPr>
              <a:t> </a:t>
            </a:r>
            <a:r>
              <a:rPr sz="2800" spc="-15" dirty="0">
                <a:latin typeface="Calibri"/>
                <a:cs typeface="Calibri"/>
              </a:rPr>
              <a:t>exactly </a:t>
            </a:r>
            <a:r>
              <a:rPr sz="2800" spc="-5" dirty="0">
                <a:latin typeface="Calibri"/>
                <a:cs typeface="Calibri"/>
              </a:rPr>
              <a:t>24 </a:t>
            </a:r>
            <a:r>
              <a:rPr sz="2800" dirty="0">
                <a:latin typeface="Calibri"/>
                <a:cs typeface="Calibri"/>
              </a:rPr>
              <a:t> </a:t>
            </a:r>
            <a:r>
              <a:rPr sz="2800" spc="-15" dirty="0">
                <a:latin typeface="Calibri"/>
                <a:cs typeface="Calibri"/>
              </a:rPr>
              <a:t>hours.</a:t>
            </a:r>
            <a:r>
              <a:rPr sz="2800" spc="30" dirty="0">
                <a:latin typeface="Calibri"/>
                <a:cs typeface="Calibri"/>
              </a:rPr>
              <a:t> </a:t>
            </a:r>
            <a:r>
              <a:rPr sz="2800" spc="-15" dirty="0">
                <a:latin typeface="Calibri"/>
                <a:cs typeface="Calibri"/>
              </a:rPr>
              <a:t>Calculate:</a:t>
            </a:r>
            <a:endParaRPr sz="2800" dirty="0">
              <a:latin typeface="Calibri"/>
              <a:cs typeface="Calibri"/>
            </a:endParaRPr>
          </a:p>
          <a:p>
            <a:pPr marL="389890" indent="-352425">
              <a:lnSpc>
                <a:spcPct val="100000"/>
              </a:lnSpc>
              <a:spcBef>
                <a:spcPts val="665"/>
              </a:spcBef>
              <a:buAutoNum type="arabicPeriod"/>
              <a:tabLst>
                <a:tab pos="390525" algn="l"/>
              </a:tabLst>
            </a:pPr>
            <a:r>
              <a:rPr sz="2800" spc="-10" dirty="0">
                <a:latin typeface="Calibri"/>
                <a:cs typeface="Calibri"/>
              </a:rPr>
              <a:t>The</a:t>
            </a:r>
            <a:r>
              <a:rPr sz="2800" spc="-20" dirty="0">
                <a:latin typeface="Calibri"/>
                <a:cs typeface="Calibri"/>
              </a:rPr>
              <a:t> </a:t>
            </a:r>
            <a:r>
              <a:rPr sz="2800" spc="-15" dirty="0">
                <a:latin typeface="Calibri"/>
                <a:cs typeface="Calibri"/>
              </a:rPr>
              <a:t>radius</a:t>
            </a:r>
            <a:r>
              <a:rPr sz="2800" spc="20"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the</a:t>
            </a:r>
            <a:r>
              <a:rPr sz="2800" dirty="0">
                <a:latin typeface="Calibri"/>
                <a:cs typeface="Calibri"/>
              </a:rPr>
              <a:t> </a:t>
            </a:r>
            <a:r>
              <a:rPr sz="2800" spc="-10" dirty="0">
                <a:latin typeface="Calibri"/>
                <a:cs typeface="Calibri"/>
              </a:rPr>
              <a:t>orbit</a:t>
            </a:r>
            <a:endParaRPr sz="2800" dirty="0">
              <a:latin typeface="Calibri"/>
              <a:cs typeface="Calibri"/>
            </a:endParaRPr>
          </a:p>
          <a:p>
            <a:pPr marL="38100" marR="555625">
              <a:lnSpc>
                <a:spcPts val="3020"/>
              </a:lnSpc>
              <a:spcBef>
                <a:spcPts val="1045"/>
              </a:spcBef>
              <a:buAutoNum type="arabicPeriod"/>
              <a:tabLst>
                <a:tab pos="390525" algn="l"/>
              </a:tabLst>
            </a:pPr>
            <a:r>
              <a:rPr sz="2800" spc="-10" dirty="0">
                <a:latin typeface="Calibri"/>
                <a:cs typeface="Calibri"/>
              </a:rPr>
              <a:t>The</a:t>
            </a:r>
            <a:r>
              <a:rPr sz="2800" spc="-5" dirty="0">
                <a:latin typeface="Calibri"/>
                <a:cs typeface="Calibri"/>
              </a:rPr>
              <a:t> </a:t>
            </a:r>
            <a:r>
              <a:rPr sz="2800" spc="-30" dirty="0">
                <a:latin typeface="Calibri"/>
                <a:cs typeface="Calibri"/>
              </a:rPr>
              <a:t>rate</a:t>
            </a:r>
            <a:r>
              <a:rPr sz="2800" spc="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drift</a:t>
            </a:r>
            <a:r>
              <a:rPr sz="2800" spc="20" dirty="0">
                <a:latin typeface="Calibri"/>
                <a:cs typeface="Calibri"/>
              </a:rPr>
              <a:t> </a:t>
            </a:r>
            <a:r>
              <a:rPr sz="2800" spc="-15" dirty="0">
                <a:latin typeface="Calibri"/>
                <a:cs typeface="Calibri"/>
              </a:rPr>
              <a:t>around</a:t>
            </a:r>
            <a:r>
              <a:rPr sz="2800" spc="30" dirty="0">
                <a:latin typeface="Calibri"/>
                <a:cs typeface="Calibri"/>
              </a:rPr>
              <a:t> </a:t>
            </a:r>
            <a:r>
              <a:rPr sz="2800" spc="-5" dirty="0">
                <a:latin typeface="Calibri"/>
                <a:cs typeface="Calibri"/>
              </a:rPr>
              <a:t>the</a:t>
            </a:r>
            <a:r>
              <a:rPr sz="2800" dirty="0">
                <a:latin typeface="Calibri"/>
                <a:cs typeface="Calibri"/>
              </a:rPr>
              <a:t> </a:t>
            </a:r>
            <a:r>
              <a:rPr sz="2800" spc="-15" dirty="0">
                <a:latin typeface="Calibri"/>
                <a:cs typeface="Calibri"/>
              </a:rPr>
              <a:t>equator</a:t>
            </a:r>
            <a:r>
              <a:rPr sz="2800" spc="10" dirty="0">
                <a:latin typeface="Calibri"/>
                <a:cs typeface="Calibri"/>
              </a:rPr>
              <a:t> </a:t>
            </a:r>
            <a:r>
              <a:rPr sz="2800" spc="-5" dirty="0">
                <a:latin typeface="Calibri"/>
                <a:cs typeface="Calibri"/>
              </a:rPr>
              <a:t>of the</a:t>
            </a:r>
            <a:r>
              <a:rPr sz="2800" spc="15" dirty="0">
                <a:latin typeface="Calibri"/>
                <a:cs typeface="Calibri"/>
              </a:rPr>
              <a:t> </a:t>
            </a:r>
            <a:r>
              <a:rPr sz="2800" spc="-10" dirty="0">
                <a:latin typeface="Calibri"/>
                <a:cs typeface="Calibri"/>
              </a:rPr>
              <a:t>sub</a:t>
            </a:r>
            <a:r>
              <a:rPr sz="2800" spc="30" dirty="0">
                <a:latin typeface="Calibri"/>
                <a:cs typeface="Calibri"/>
              </a:rPr>
              <a:t> </a:t>
            </a:r>
            <a:r>
              <a:rPr sz="2800" spc="-15" dirty="0">
                <a:latin typeface="Calibri"/>
                <a:cs typeface="Calibri"/>
              </a:rPr>
              <a:t>satellite</a:t>
            </a:r>
            <a:r>
              <a:rPr sz="2800" spc="5" dirty="0">
                <a:latin typeface="Calibri"/>
                <a:cs typeface="Calibri"/>
              </a:rPr>
              <a:t> </a:t>
            </a:r>
            <a:r>
              <a:rPr sz="2800" spc="-15" dirty="0">
                <a:latin typeface="Calibri"/>
                <a:cs typeface="Calibri"/>
              </a:rPr>
              <a:t>point</a:t>
            </a:r>
            <a:r>
              <a:rPr sz="2800" spc="15" dirty="0">
                <a:latin typeface="Calibri"/>
                <a:cs typeface="Calibri"/>
              </a:rPr>
              <a:t> </a:t>
            </a:r>
            <a:r>
              <a:rPr sz="2800" spc="-5" dirty="0">
                <a:latin typeface="Calibri"/>
                <a:cs typeface="Calibri"/>
              </a:rPr>
              <a:t>in </a:t>
            </a:r>
            <a:r>
              <a:rPr sz="2800" spc="-620" dirty="0">
                <a:latin typeface="Calibri"/>
                <a:cs typeface="Calibri"/>
              </a:rPr>
              <a:t> </a:t>
            </a:r>
            <a:r>
              <a:rPr sz="2800" spc="-15" dirty="0">
                <a:latin typeface="Calibri"/>
                <a:cs typeface="Calibri"/>
              </a:rPr>
              <a:t>degrees</a:t>
            </a:r>
            <a:r>
              <a:rPr sz="2800" spc="-5" dirty="0">
                <a:latin typeface="Calibri"/>
                <a:cs typeface="Calibri"/>
              </a:rPr>
              <a:t> </a:t>
            </a:r>
            <a:r>
              <a:rPr sz="2800" spc="-10" dirty="0">
                <a:latin typeface="Calibri"/>
                <a:cs typeface="Calibri"/>
              </a:rPr>
              <a:t>per</a:t>
            </a:r>
            <a:r>
              <a:rPr sz="2800" spc="5" dirty="0">
                <a:latin typeface="Calibri"/>
                <a:cs typeface="Calibri"/>
              </a:rPr>
              <a:t> </a:t>
            </a:r>
            <a:r>
              <a:rPr sz="2800" spc="-10" dirty="0">
                <a:latin typeface="Calibri"/>
                <a:cs typeface="Calibri"/>
              </a:rPr>
              <a:t>solar</a:t>
            </a:r>
            <a:r>
              <a:rPr sz="2800" spc="5" dirty="0">
                <a:latin typeface="Calibri"/>
                <a:cs typeface="Calibri"/>
              </a:rPr>
              <a:t> </a:t>
            </a:r>
            <a:r>
              <a:rPr sz="2800" spc="-55" dirty="0">
                <a:latin typeface="Calibri"/>
                <a:cs typeface="Calibri"/>
              </a:rPr>
              <a:t>day,.</a:t>
            </a:r>
            <a:endParaRPr sz="2800" dirty="0">
              <a:latin typeface="Calibri"/>
              <a:cs typeface="Calibri"/>
            </a:endParaRPr>
          </a:p>
          <a:p>
            <a:pPr marL="38100" marR="1169670">
              <a:lnSpc>
                <a:spcPts val="4050"/>
              </a:lnSpc>
              <a:spcBef>
                <a:spcPts val="190"/>
              </a:spcBef>
              <a:tabLst>
                <a:tab pos="390525" algn="l"/>
              </a:tabLst>
            </a:pPr>
            <a:r>
              <a:rPr sz="2800" spc="-10" dirty="0">
                <a:latin typeface="Calibri"/>
                <a:cs typeface="Calibri"/>
              </a:rPr>
              <a:t>Answer:</a:t>
            </a:r>
            <a:r>
              <a:rPr sz="2800" spc="10" dirty="0">
                <a:latin typeface="Calibri"/>
                <a:cs typeface="Calibri"/>
              </a:rPr>
              <a:t> </a:t>
            </a:r>
            <a:r>
              <a:rPr sz="2800" spc="-5" dirty="0">
                <a:latin typeface="Calibri"/>
                <a:cs typeface="Calibri"/>
              </a:rPr>
              <a:t>1.</a:t>
            </a:r>
            <a:r>
              <a:rPr sz="2800" spc="15" dirty="0">
                <a:latin typeface="Calibri"/>
                <a:cs typeface="Calibri"/>
              </a:rPr>
              <a:t> </a:t>
            </a:r>
            <a:r>
              <a:rPr sz="2800" spc="90" dirty="0">
                <a:latin typeface="Cambria Math"/>
                <a:cs typeface="Cambria Math"/>
              </a:rPr>
              <a:t>𝑇</a:t>
            </a:r>
            <a:r>
              <a:rPr sz="3075" spc="135" baseline="27100" dirty="0">
                <a:latin typeface="Cambria Math"/>
                <a:cs typeface="Cambria Math"/>
              </a:rPr>
              <a:t>2</a:t>
            </a:r>
            <a:r>
              <a:rPr sz="3075" spc="675" baseline="27100" dirty="0">
                <a:latin typeface="Cambria Math"/>
                <a:cs typeface="Cambria Math"/>
              </a:rPr>
              <a:t> </a:t>
            </a:r>
            <a:r>
              <a:rPr sz="2800" spc="-5" dirty="0">
                <a:latin typeface="Cambria Math"/>
                <a:cs typeface="Cambria Math"/>
              </a:rPr>
              <a:t>=</a:t>
            </a:r>
            <a:r>
              <a:rPr sz="2800" spc="160" dirty="0">
                <a:latin typeface="Cambria Math"/>
                <a:cs typeface="Cambria Math"/>
              </a:rPr>
              <a:t> </a:t>
            </a:r>
            <a:r>
              <a:rPr sz="2800" spc="60" dirty="0">
                <a:latin typeface="Cambria Math"/>
                <a:cs typeface="Cambria Math"/>
              </a:rPr>
              <a:t>(4𝜋</a:t>
            </a:r>
            <a:r>
              <a:rPr sz="3075" spc="89" baseline="27100" dirty="0">
                <a:latin typeface="Cambria Math"/>
                <a:cs typeface="Cambria Math"/>
              </a:rPr>
              <a:t>2</a:t>
            </a:r>
            <a:r>
              <a:rPr sz="2800" spc="60" dirty="0">
                <a:latin typeface="Cambria Math"/>
                <a:cs typeface="Cambria Math"/>
              </a:rPr>
              <a:t>𝑎</a:t>
            </a:r>
            <a:r>
              <a:rPr sz="3075" spc="89" baseline="27100" dirty="0">
                <a:latin typeface="Cambria Math"/>
                <a:cs typeface="Cambria Math"/>
              </a:rPr>
              <a:t>3</a:t>
            </a:r>
            <a:r>
              <a:rPr sz="2800" spc="60" dirty="0">
                <a:latin typeface="Cambria Math"/>
                <a:cs typeface="Cambria Math"/>
              </a:rPr>
              <a:t>)/𝜇</a:t>
            </a:r>
            <a:endParaRPr sz="2800" dirty="0">
              <a:latin typeface="Cambria Math"/>
              <a:cs typeface="Cambria Math"/>
            </a:endParaRPr>
          </a:p>
          <a:p>
            <a:pPr marL="38100">
              <a:lnSpc>
                <a:spcPts val="2770"/>
              </a:lnSpc>
            </a:pPr>
            <a:r>
              <a:rPr sz="2800" spc="55" dirty="0">
                <a:latin typeface="Cambria Math"/>
                <a:cs typeface="Cambria Math"/>
              </a:rPr>
              <a:t>𝑎</a:t>
            </a:r>
            <a:r>
              <a:rPr sz="3075" spc="82" baseline="27100" dirty="0">
                <a:latin typeface="Cambria Math"/>
                <a:cs typeface="Cambria Math"/>
              </a:rPr>
              <a:t>3</a:t>
            </a:r>
            <a:r>
              <a:rPr sz="3075" spc="600" baseline="27100" dirty="0">
                <a:latin typeface="Cambria Math"/>
                <a:cs typeface="Cambria Math"/>
              </a:rPr>
              <a:t> </a:t>
            </a:r>
            <a:r>
              <a:rPr sz="2800" spc="-5" dirty="0">
                <a:latin typeface="Cambria Math"/>
                <a:cs typeface="Cambria Math"/>
              </a:rPr>
              <a:t>=</a:t>
            </a:r>
            <a:r>
              <a:rPr sz="2800" spc="125" dirty="0">
                <a:latin typeface="Cambria Math"/>
                <a:cs typeface="Cambria Math"/>
              </a:rPr>
              <a:t> </a:t>
            </a:r>
            <a:r>
              <a:rPr sz="2800" spc="75" dirty="0">
                <a:latin typeface="Cambria Math"/>
                <a:cs typeface="Cambria Math"/>
              </a:rPr>
              <a:t>𝑇</a:t>
            </a:r>
            <a:r>
              <a:rPr sz="3075" spc="112" baseline="27100" dirty="0">
                <a:latin typeface="Cambria Math"/>
                <a:cs typeface="Cambria Math"/>
              </a:rPr>
              <a:t>2</a:t>
            </a:r>
            <a:r>
              <a:rPr sz="2800" spc="75" dirty="0">
                <a:latin typeface="Cambria Math"/>
                <a:cs typeface="Cambria Math"/>
              </a:rPr>
              <a:t>𝜇/(4𝜋</a:t>
            </a:r>
            <a:r>
              <a:rPr sz="3075" spc="112" baseline="27100" dirty="0">
                <a:latin typeface="Cambria Math"/>
                <a:cs typeface="Cambria Math"/>
              </a:rPr>
              <a:t>2</a:t>
            </a:r>
            <a:r>
              <a:rPr sz="2800" spc="75" dirty="0">
                <a:latin typeface="Cambria Math"/>
                <a:cs typeface="Cambria Math"/>
              </a:rPr>
              <a:t>)</a:t>
            </a:r>
            <a:endParaRPr sz="2800" dirty="0">
              <a:latin typeface="Cambria Math"/>
              <a:cs typeface="Cambria Math"/>
            </a:endParaRPr>
          </a:p>
          <a:p>
            <a:pPr marL="38100">
              <a:lnSpc>
                <a:spcPct val="100000"/>
              </a:lnSpc>
              <a:spcBef>
                <a:spcPts val="635"/>
              </a:spcBef>
            </a:pPr>
            <a:r>
              <a:rPr sz="2800" spc="-5" dirty="0">
                <a:latin typeface="Calibri"/>
                <a:cs typeface="Calibri"/>
              </a:rPr>
              <a:t>a=42,241.095km</a:t>
            </a:r>
            <a:endParaRPr sz="2800" dirty="0">
              <a:latin typeface="Calibri"/>
              <a:cs typeface="Calibri"/>
            </a:endParaRPr>
          </a:p>
        </p:txBody>
      </p:sp>
    </p:spTree>
    <p:extLst>
      <p:ext uri="{BB962C8B-B14F-4D97-AF65-F5344CB8AC3E}">
        <p14:creationId xmlns:p14="http://schemas.microsoft.com/office/powerpoint/2010/main" val="347646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766915"/>
          </a:xfrm>
        </p:spPr>
        <p:txBody>
          <a:bodyPr/>
          <a:lstStyle/>
          <a:p>
            <a:pPr algn="ctr"/>
            <a:r>
              <a:rPr lang="en-US" dirty="0">
                <a:solidFill>
                  <a:schemeClr val="accent1"/>
                </a:solidFill>
              </a:rPr>
              <a:t>Syllabus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634182"/>
            <a:ext cx="12191999" cy="6223818"/>
          </a:xfrm>
        </p:spPr>
        <p:txBody>
          <a:bodyPr>
            <a:normAutofit fontScale="70000" lnSpcReduction="20000"/>
          </a:bodyPr>
          <a:lstStyle/>
          <a:p>
            <a:pPr marL="0" indent="0" algn="just">
              <a:lnSpc>
                <a:spcPct val="120000"/>
              </a:lnSpc>
              <a:buNone/>
            </a:pPr>
            <a:r>
              <a:rPr lang="en-US" b="1" dirty="0"/>
              <a:t>Module:4 </a:t>
            </a:r>
            <a:r>
              <a:rPr lang="en-US" b="1" dirty="0">
                <a:solidFill>
                  <a:srgbClr val="FF0000"/>
                </a:solidFill>
              </a:rPr>
              <a:t>Digital Transmission Basics </a:t>
            </a:r>
          </a:p>
          <a:p>
            <a:pPr marL="0" indent="0" algn="just">
              <a:lnSpc>
                <a:spcPct val="120000"/>
              </a:lnSpc>
              <a:buNone/>
            </a:pPr>
            <a:r>
              <a:rPr lang="en-US" dirty="0"/>
              <a:t>	Modulation and Multiplexing -Multiple access techniques – FDMA, TDMA, CDMA, SDMA, ALOHA and its types – Onboard processing- Satellite switched TDMA – Spread spectrum transmission and reception for satellite networks.</a:t>
            </a:r>
          </a:p>
          <a:p>
            <a:pPr marL="0" indent="0" algn="just">
              <a:lnSpc>
                <a:spcPct val="120000"/>
              </a:lnSpc>
              <a:buNone/>
            </a:pPr>
            <a:r>
              <a:rPr lang="en-US" b="1" dirty="0"/>
              <a:t>Module:5</a:t>
            </a:r>
            <a:r>
              <a:rPr lang="en-US" dirty="0"/>
              <a:t> </a:t>
            </a:r>
            <a:r>
              <a:rPr lang="en-US" b="1" dirty="0">
                <a:solidFill>
                  <a:srgbClr val="FF0000"/>
                </a:solidFill>
              </a:rPr>
              <a:t>Satellite Link Design</a:t>
            </a:r>
          </a:p>
          <a:p>
            <a:pPr marL="0" indent="0" algn="just">
              <a:lnSpc>
                <a:spcPct val="120000"/>
              </a:lnSpc>
              <a:buNone/>
            </a:pPr>
            <a:r>
              <a:rPr lang="en-US" dirty="0"/>
              <a:t>	Basic transmission theory – System noise temperature and G/T Ratio- Noise figure and noise temperature- Calculation of system noise temperature – G/T ratio for earth stations - Link budgets - Uplink and downlink budget calculations - Error control for digital satellite links - Prediction of rain attenuation and propagation impairment counter measures.</a:t>
            </a:r>
          </a:p>
          <a:p>
            <a:pPr marL="0" indent="0" algn="just">
              <a:lnSpc>
                <a:spcPct val="120000"/>
              </a:lnSpc>
              <a:buNone/>
            </a:pPr>
            <a:r>
              <a:rPr lang="en-US" b="1" dirty="0"/>
              <a:t>Module:6</a:t>
            </a:r>
            <a:r>
              <a:rPr lang="en-US" dirty="0"/>
              <a:t> </a:t>
            </a:r>
            <a:r>
              <a:rPr lang="en-US" b="1" dirty="0">
                <a:solidFill>
                  <a:srgbClr val="FF0000"/>
                </a:solidFill>
              </a:rPr>
              <a:t>VSAT and NGSO System</a:t>
            </a:r>
          </a:p>
          <a:p>
            <a:pPr marL="0" indent="0" algn="just">
              <a:lnSpc>
                <a:spcPct val="120000"/>
              </a:lnSpc>
              <a:buNone/>
            </a:pPr>
            <a:r>
              <a:rPr lang="en-US" dirty="0"/>
              <a:t>	Overview of VSAT(very small aperture terminal) systems-VSAT Network Architectures, One Way Implementation, Two-Way Implementation, Delay Considerations, VSAT Earth Station Engineering -NGSO Satellite Systems Constellation/ Constellation Design Considerations - </a:t>
            </a:r>
            <a:r>
              <a:rPr lang="en-US" dirty="0" err="1"/>
              <a:t>Starlink</a:t>
            </a:r>
            <a:r>
              <a:rPr lang="en-US" dirty="0"/>
              <a:t>, One Web</a:t>
            </a:r>
          </a:p>
          <a:p>
            <a:pPr marL="0" indent="0" algn="just">
              <a:lnSpc>
                <a:spcPct val="120000"/>
              </a:lnSpc>
              <a:buNone/>
            </a:pPr>
            <a:r>
              <a:rPr lang="en-US" b="1" dirty="0"/>
              <a:t>Module:7</a:t>
            </a:r>
            <a:r>
              <a:rPr lang="en-US" dirty="0"/>
              <a:t> </a:t>
            </a:r>
            <a:r>
              <a:rPr lang="en-US" b="1" dirty="0">
                <a:solidFill>
                  <a:srgbClr val="FF0000"/>
                </a:solidFill>
              </a:rPr>
              <a:t>Direct Broadcast Satellite Television systems and GPS</a:t>
            </a:r>
          </a:p>
          <a:p>
            <a:pPr marL="0" indent="0" algn="just">
              <a:lnSpc>
                <a:spcPct val="120000"/>
              </a:lnSpc>
              <a:buNone/>
            </a:pPr>
            <a:r>
              <a:rPr lang="en-US" dirty="0"/>
              <a:t>	DBS Satellite Systems: DVB-S2X Standards -System Design for High-Throughput Applications , Antenna Considerations, Modulation Scheme Considerations, Error Coding Considerations, Remote Sensing Application, Navigation Satellite Systems GPS-Position Calculations and Accuracy, Navigation Messages, Receiver Design,- IRNSS</a:t>
            </a:r>
          </a:p>
          <a:p>
            <a:pPr marL="0" indent="0" algn="just">
              <a:lnSpc>
                <a:spcPct val="120000"/>
              </a:lnSpc>
              <a:buNone/>
            </a:pPr>
            <a:endParaRPr lang="en-US" dirty="0"/>
          </a:p>
        </p:txBody>
      </p:sp>
    </p:spTree>
    <p:extLst>
      <p:ext uri="{BB962C8B-B14F-4D97-AF65-F5344CB8AC3E}">
        <p14:creationId xmlns:p14="http://schemas.microsoft.com/office/powerpoint/2010/main" val="26043719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10"/>
          <p:cNvSpPr txBox="1"/>
          <p:nvPr/>
        </p:nvSpPr>
        <p:spPr>
          <a:xfrm>
            <a:off x="3247770" y="6556120"/>
            <a:ext cx="254000" cy="178435"/>
          </a:xfrm>
          <a:prstGeom prst="rect">
            <a:avLst/>
          </a:prstGeom>
        </p:spPr>
        <p:txBody>
          <a:bodyPr vert="horz" wrap="square" lIns="0" tIns="0" rIns="0" bIns="0" rtlCol="0">
            <a:spAutoFit/>
          </a:bodyPr>
          <a:lstStyle/>
          <a:p>
            <a:pPr marL="12700">
              <a:lnSpc>
                <a:spcPts val="1240"/>
              </a:lnSpc>
            </a:pPr>
            <a:r>
              <a:rPr sz="1200" spc="-15" dirty="0">
                <a:solidFill>
                  <a:srgbClr val="888888"/>
                </a:solidFill>
                <a:latin typeface="Calibri"/>
                <a:cs typeface="Calibri"/>
              </a:rPr>
              <a:t>E</a:t>
            </a:r>
            <a:r>
              <a:rPr sz="1200" spc="-10" dirty="0">
                <a:solidFill>
                  <a:srgbClr val="888888"/>
                </a:solidFill>
                <a:latin typeface="Calibri"/>
                <a:cs typeface="Calibri"/>
              </a:rPr>
              <a:t>C</a:t>
            </a:r>
            <a:r>
              <a:rPr sz="1200" dirty="0">
                <a:solidFill>
                  <a:srgbClr val="888888"/>
                </a:solidFill>
                <a:latin typeface="Calibri"/>
                <a:cs typeface="Calibri"/>
              </a:rPr>
              <a:t>E</a:t>
            </a:r>
            <a:endParaRPr sz="1200">
              <a:latin typeface="Calibri"/>
              <a:cs typeface="Calibri"/>
            </a:endParaRPr>
          </a:p>
        </p:txBody>
      </p:sp>
      <p:sp>
        <p:nvSpPr>
          <p:cNvPr id="4" name="object 4"/>
          <p:cNvSpPr txBox="1"/>
          <p:nvPr/>
        </p:nvSpPr>
        <p:spPr>
          <a:xfrm>
            <a:off x="891539" y="564006"/>
            <a:ext cx="9782810" cy="1220470"/>
          </a:xfrm>
          <a:prstGeom prst="rect">
            <a:avLst/>
          </a:prstGeom>
        </p:spPr>
        <p:txBody>
          <a:bodyPr vert="horz" wrap="square" lIns="0" tIns="54610" rIns="0" bIns="0" rtlCol="0">
            <a:spAutoFit/>
          </a:bodyPr>
          <a:lstStyle/>
          <a:p>
            <a:pPr marL="38100" marR="30480" algn="just">
              <a:lnSpc>
                <a:spcPct val="90000"/>
              </a:lnSpc>
              <a:spcBef>
                <a:spcPts val="430"/>
              </a:spcBef>
            </a:pPr>
            <a:r>
              <a:rPr lang="en-US" sz="2800" spc="-5" dirty="0">
                <a:latin typeface="Calibri"/>
                <a:cs typeface="Calibri"/>
              </a:rPr>
              <a:t>ii)</a:t>
            </a:r>
            <a:r>
              <a:rPr sz="2800" spc="-10" dirty="0">
                <a:latin typeface="Calibri"/>
                <a:cs typeface="Calibri"/>
              </a:rPr>
              <a:t>The orbital period </a:t>
            </a:r>
            <a:r>
              <a:rPr sz="2800" spc="-5" dirty="0">
                <a:latin typeface="Calibri"/>
                <a:cs typeface="Calibri"/>
              </a:rPr>
              <a:t>of </a:t>
            </a:r>
            <a:r>
              <a:rPr sz="2800" spc="-10" dirty="0">
                <a:latin typeface="Calibri"/>
                <a:cs typeface="Calibri"/>
              </a:rPr>
              <a:t>the </a:t>
            </a:r>
            <a:r>
              <a:rPr sz="2800" spc="-15" dirty="0">
                <a:latin typeface="Calibri"/>
                <a:cs typeface="Calibri"/>
              </a:rPr>
              <a:t>satellite is </a:t>
            </a:r>
            <a:r>
              <a:rPr sz="2800" spc="-10" dirty="0">
                <a:latin typeface="Calibri"/>
                <a:cs typeface="Calibri"/>
              </a:rPr>
              <a:t>longer </a:t>
            </a:r>
            <a:r>
              <a:rPr sz="2800" spc="-5" dirty="0">
                <a:latin typeface="Calibri"/>
                <a:cs typeface="Calibri"/>
              </a:rPr>
              <a:t>than a </a:t>
            </a:r>
            <a:r>
              <a:rPr sz="2800" spc="-10" dirty="0">
                <a:latin typeface="Calibri"/>
                <a:cs typeface="Calibri"/>
              </a:rPr>
              <a:t>sidereal </a:t>
            </a:r>
            <a:r>
              <a:rPr sz="2800" spc="-25" dirty="0">
                <a:latin typeface="Calibri"/>
                <a:cs typeface="Calibri"/>
              </a:rPr>
              <a:t>day </a:t>
            </a:r>
            <a:r>
              <a:rPr sz="2800" spc="-15" dirty="0">
                <a:latin typeface="Calibri"/>
                <a:cs typeface="Calibri"/>
              </a:rPr>
              <a:t>by </a:t>
            </a:r>
            <a:r>
              <a:rPr sz="2800" spc="-10" dirty="0">
                <a:latin typeface="Calibri"/>
                <a:cs typeface="Calibri"/>
              </a:rPr>
              <a:t> </a:t>
            </a:r>
            <a:r>
              <a:rPr sz="2800" spc="-5" dirty="0">
                <a:latin typeface="Calibri"/>
                <a:cs typeface="Calibri"/>
              </a:rPr>
              <a:t>3min 55.9 s. this will </a:t>
            </a:r>
            <a:r>
              <a:rPr sz="2800" spc="-10" dirty="0">
                <a:latin typeface="Calibri"/>
                <a:cs typeface="Calibri"/>
              </a:rPr>
              <a:t>cause </a:t>
            </a:r>
            <a:r>
              <a:rPr sz="2800" spc="-5" dirty="0">
                <a:latin typeface="Calibri"/>
                <a:cs typeface="Calibri"/>
              </a:rPr>
              <a:t>the </a:t>
            </a:r>
            <a:r>
              <a:rPr sz="2800" spc="-15" dirty="0">
                <a:latin typeface="Calibri"/>
                <a:cs typeface="Calibri"/>
              </a:rPr>
              <a:t>subsatellite point </a:t>
            </a:r>
            <a:r>
              <a:rPr sz="2800" spc="-20" dirty="0">
                <a:latin typeface="Calibri"/>
                <a:cs typeface="Calibri"/>
              </a:rPr>
              <a:t>to </a:t>
            </a:r>
            <a:r>
              <a:rPr sz="2800" spc="-10" dirty="0">
                <a:latin typeface="Calibri"/>
                <a:cs typeface="Calibri"/>
              </a:rPr>
              <a:t>drift </a:t>
            </a:r>
            <a:r>
              <a:rPr sz="2800" spc="-15" dirty="0">
                <a:latin typeface="Calibri"/>
                <a:cs typeface="Calibri"/>
              </a:rPr>
              <a:t>at </a:t>
            </a:r>
            <a:r>
              <a:rPr sz="2800" spc="-5" dirty="0">
                <a:latin typeface="Calibri"/>
                <a:cs typeface="Calibri"/>
              </a:rPr>
              <a:t>a </a:t>
            </a:r>
            <a:r>
              <a:rPr sz="2800" spc="-30" dirty="0">
                <a:latin typeface="Calibri"/>
                <a:cs typeface="Calibri"/>
              </a:rPr>
              <a:t>rate </a:t>
            </a:r>
            <a:r>
              <a:rPr sz="2800" spc="-10" dirty="0">
                <a:latin typeface="Calibri"/>
                <a:cs typeface="Calibri"/>
              </a:rPr>
              <a:t>of </a:t>
            </a:r>
            <a:r>
              <a:rPr sz="2800" spc="-620" dirty="0">
                <a:latin typeface="Calibri"/>
                <a:cs typeface="Calibri"/>
              </a:rPr>
              <a:t> </a:t>
            </a:r>
            <a:r>
              <a:rPr sz="2800" spc="-5" dirty="0">
                <a:latin typeface="Calibri"/>
                <a:cs typeface="Calibri"/>
              </a:rPr>
              <a:t>360</a:t>
            </a:r>
            <a:r>
              <a:rPr sz="2775" spc="-7" baseline="25525" dirty="0">
                <a:latin typeface="Calibri"/>
                <a:cs typeface="Calibri"/>
              </a:rPr>
              <a:t>0</a:t>
            </a:r>
            <a:r>
              <a:rPr sz="2775" spc="367" baseline="25525" dirty="0">
                <a:latin typeface="Calibri"/>
                <a:cs typeface="Calibri"/>
              </a:rPr>
              <a:t> </a:t>
            </a:r>
            <a:r>
              <a:rPr sz="2800" spc="-5" dirty="0">
                <a:latin typeface="Calibri"/>
                <a:cs typeface="Calibri"/>
              </a:rPr>
              <a:t>x 235.9/86400</a:t>
            </a:r>
            <a:r>
              <a:rPr sz="2800" spc="65" dirty="0">
                <a:latin typeface="Calibri"/>
                <a:cs typeface="Calibri"/>
              </a:rPr>
              <a:t> </a:t>
            </a:r>
            <a:r>
              <a:rPr sz="2800" spc="-10" dirty="0">
                <a:latin typeface="Calibri"/>
                <a:cs typeface="Calibri"/>
              </a:rPr>
              <a:t>per</a:t>
            </a:r>
            <a:r>
              <a:rPr sz="2800" spc="-5" dirty="0">
                <a:latin typeface="Calibri"/>
                <a:cs typeface="Calibri"/>
              </a:rPr>
              <a:t> </a:t>
            </a:r>
            <a:r>
              <a:rPr sz="2800" spc="-20" dirty="0">
                <a:latin typeface="Calibri"/>
                <a:cs typeface="Calibri"/>
              </a:rPr>
              <a:t>day</a:t>
            </a:r>
            <a:r>
              <a:rPr sz="2800" dirty="0">
                <a:latin typeface="Calibri"/>
                <a:cs typeface="Calibri"/>
              </a:rPr>
              <a:t> </a:t>
            </a:r>
            <a:r>
              <a:rPr sz="2800" spc="-5" dirty="0">
                <a:latin typeface="Calibri"/>
                <a:cs typeface="Calibri"/>
              </a:rPr>
              <a:t>or </a:t>
            </a:r>
            <a:r>
              <a:rPr sz="2800" spc="-25" dirty="0">
                <a:latin typeface="Calibri"/>
                <a:cs typeface="Calibri"/>
              </a:rPr>
              <a:t>0.983</a:t>
            </a:r>
            <a:r>
              <a:rPr sz="2775" spc="-37" baseline="25525" dirty="0">
                <a:latin typeface="Calibri"/>
                <a:cs typeface="Calibri"/>
              </a:rPr>
              <a:t>0</a:t>
            </a:r>
            <a:r>
              <a:rPr sz="2800" spc="-25" dirty="0">
                <a:latin typeface="Calibri"/>
                <a:cs typeface="Calibri"/>
              </a:rPr>
              <a:t>/day.</a:t>
            </a:r>
            <a:endParaRPr sz="2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766915"/>
          </a:xfrm>
        </p:spPr>
        <p:txBody>
          <a:bodyPr/>
          <a:lstStyle/>
          <a:p>
            <a:pPr algn="ctr"/>
            <a:r>
              <a:rPr lang="en-US" b="1" dirty="0">
                <a:solidFill>
                  <a:schemeClr val="accent1"/>
                </a:solidFill>
              </a:rPr>
              <a:t>BOOKS</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634182"/>
            <a:ext cx="12191999" cy="6223818"/>
          </a:xfrm>
        </p:spPr>
        <p:txBody>
          <a:bodyPr>
            <a:normAutofit fontScale="92500" lnSpcReduction="10000"/>
          </a:bodyPr>
          <a:lstStyle/>
          <a:p>
            <a:pPr marL="0" indent="0" algn="just">
              <a:lnSpc>
                <a:spcPct val="120000"/>
              </a:lnSpc>
              <a:buNone/>
            </a:pPr>
            <a:r>
              <a:rPr lang="en-US" b="1" dirty="0"/>
              <a:t>Text Book</a:t>
            </a:r>
          </a:p>
          <a:p>
            <a:pPr marL="0" indent="0" algn="just">
              <a:lnSpc>
                <a:spcPct val="120000"/>
              </a:lnSpc>
              <a:buNone/>
            </a:pPr>
            <a:r>
              <a:rPr lang="en-US" dirty="0">
                <a:solidFill>
                  <a:schemeClr val="accent1"/>
                </a:solidFill>
              </a:rPr>
              <a:t>1. Pratt, C.W. Boastian and Jeremy </a:t>
            </a:r>
            <a:r>
              <a:rPr lang="en-US" dirty="0" err="1">
                <a:solidFill>
                  <a:schemeClr val="accent1"/>
                </a:solidFill>
              </a:rPr>
              <a:t>Allnutt</a:t>
            </a:r>
            <a:r>
              <a:rPr lang="en-US" dirty="0">
                <a:solidFill>
                  <a:schemeClr val="accent1"/>
                </a:solidFill>
              </a:rPr>
              <a:t> “Satellite Communication”, 2018, 2nd edition, John Wiley and Sons, Bangalore, India.</a:t>
            </a:r>
          </a:p>
          <a:p>
            <a:pPr marL="0" indent="0" algn="just">
              <a:lnSpc>
                <a:spcPct val="120000"/>
              </a:lnSpc>
              <a:buNone/>
            </a:pPr>
            <a:r>
              <a:rPr lang="en-US" b="1" dirty="0"/>
              <a:t>Reference Books</a:t>
            </a:r>
          </a:p>
          <a:p>
            <a:pPr marL="0" indent="0" algn="just">
              <a:lnSpc>
                <a:spcPct val="120000"/>
              </a:lnSpc>
              <a:buNone/>
            </a:pPr>
            <a:r>
              <a:rPr lang="en-US" dirty="0"/>
              <a:t>1. </a:t>
            </a:r>
            <a:r>
              <a:rPr lang="en-US" dirty="0" err="1"/>
              <a:t>D.Roddy</a:t>
            </a:r>
            <a:r>
              <a:rPr lang="en-US" dirty="0"/>
              <a:t>, “Satellite Communications”, 2011, 4th edition (sixth reprint), Tata McGraw Hill, New York.</a:t>
            </a:r>
          </a:p>
          <a:p>
            <a:pPr marL="0" indent="0" algn="just">
              <a:lnSpc>
                <a:spcPct val="120000"/>
              </a:lnSpc>
              <a:buNone/>
            </a:pPr>
            <a:r>
              <a:rPr lang="en-US" dirty="0"/>
              <a:t>2. Anil K. Maini, Varsha Agrawal, “Satellite Communications”, 2018, Wiley </a:t>
            </a:r>
            <a:r>
              <a:rPr lang="en-US" dirty="0" err="1"/>
              <a:t>IndiaPvt</a:t>
            </a:r>
            <a:r>
              <a:rPr lang="en-US" dirty="0"/>
              <a:t>. Ltd, New Delhi, India</a:t>
            </a:r>
          </a:p>
          <a:p>
            <a:pPr marL="0" indent="0" algn="just">
              <a:lnSpc>
                <a:spcPct val="120000"/>
              </a:lnSpc>
              <a:buNone/>
            </a:pPr>
            <a:r>
              <a:rPr lang="en-US" dirty="0"/>
              <a:t>3 G. </a:t>
            </a:r>
            <a:r>
              <a:rPr lang="en-US" dirty="0" err="1"/>
              <a:t>Maral</a:t>
            </a:r>
            <a:r>
              <a:rPr lang="en-US" dirty="0"/>
              <a:t>, M. Bousquet, Z. Sun, “Satellite Communications Systems: Systems, Techniques and Technology”, 2020 (6th Edition), John Willy and sons, New York.</a:t>
            </a:r>
          </a:p>
          <a:p>
            <a:pPr marL="0" indent="0" algn="just">
              <a:lnSpc>
                <a:spcPct val="120000"/>
              </a:lnSpc>
              <a:buNone/>
            </a:pPr>
            <a:r>
              <a:rPr lang="en-US" dirty="0"/>
              <a:t>4 Teresa M. Braun ,”Satellite Communications Payload and System”, 2021, 2</a:t>
            </a:r>
            <a:r>
              <a:rPr lang="en-US" baseline="30000" dirty="0"/>
              <a:t>nd</a:t>
            </a:r>
            <a:r>
              <a:rPr lang="en-US" dirty="0"/>
              <a:t> edition, John Wiley and Sons, USA</a:t>
            </a:r>
          </a:p>
        </p:txBody>
      </p:sp>
    </p:spTree>
    <p:extLst>
      <p:ext uri="{BB962C8B-B14F-4D97-AF65-F5344CB8AC3E}">
        <p14:creationId xmlns:p14="http://schemas.microsoft.com/office/powerpoint/2010/main" val="38048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DC07-D9EA-B837-7796-B3D4A57F27D4}"/>
              </a:ext>
            </a:extLst>
          </p:cNvPr>
          <p:cNvSpPr>
            <a:spLocks noGrp="1"/>
          </p:cNvSpPr>
          <p:nvPr>
            <p:ph type="title"/>
          </p:nvPr>
        </p:nvSpPr>
        <p:spPr>
          <a:xfrm>
            <a:off x="0" y="1"/>
            <a:ext cx="12192000" cy="766915"/>
          </a:xfrm>
        </p:spPr>
        <p:txBody>
          <a:bodyPr/>
          <a:lstStyle/>
          <a:p>
            <a:pPr algn="ctr"/>
            <a:r>
              <a:rPr lang="en-US" b="1" dirty="0">
                <a:solidFill>
                  <a:schemeClr val="accent1"/>
                </a:solidFill>
              </a:rPr>
              <a:t>Introduction</a:t>
            </a:r>
          </a:p>
        </p:txBody>
      </p:sp>
      <p:sp>
        <p:nvSpPr>
          <p:cNvPr id="3" name="Content Placeholder 2">
            <a:extLst>
              <a:ext uri="{FF2B5EF4-FFF2-40B4-BE49-F238E27FC236}">
                <a16:creationId xmlns:a16="http://schemas.microsoft.com/office/drawing/2014/main" id="{433D8953-BF00-8C39-CBDC-4558EF8B7DFE}"/>
              </a:ext>
            </a:extLst>
          </p:cNvPr>
          <p:cNvSpPr>
            <a:spLocks noGrp="1"/>
          </p:cNvSpPr>
          <p:nvPr>
            <p:ph idx="1"/>
          </p:nvPr>
        </p:nvSpPr>
        <p:spPr>
          <a:xfrm>
            <a:off x="-1" y="634182"/>
            <a:ext cx="12191999" cy="6223818"/>
          </a:xfrm>
        </p:spPr>
        <p:txBody>
          <a:bodyPr>
            <a:noAutofit/>
          </a:bodyPr>
          <a:lstStyle/>
          <a:p>
            <a:pPr marL="0" indent="0" algn="just">
              <a:lnSpc>
                <a:spcPct val="120000"/>
              </a:lnSpc>
              <a:buNone/>
            </a:pPr>
            <a:r>
              <a:rPr lang="en-US" sz="2400" b="1" dirty="0">
                <a:solidFill>
                  <a:srgbClr val="FF0000"/>
                </a:solidFill>
              </a:rPr>
              <a:t>What is a satellite?</a:t>
            </a:r>
          </a:p>
          <a:p>
            <a:pPr marL="0" indent="0" algn="just">
              <a:lnSpc>
                <a:spcPct val="120000"/>
              </a:lnSpc>
              <a:buNone/>
            </a:pPr>
            <a:r>
              <a:rPr lang="en-US" sz="2400" b="1" dirty="0">
                <a:solidFill>
                  <a:srgbClr val="FF0000"/>
                </a:solidFill>
              </a:rPr>
              <a:t>	</a:t>
            </a:r>
            <a:r>
              <a:rPr lang="en-US" sz="2400" dirty="0"/>
              <a:t> A satellite is a smaller object or body that revolves around a much larger object in space in a fixed well defined bath.</a:t>
            </a:r>
          </a:p>
          <a:p>
            <a:pPr marL="0" indent="0" algn="just">
              <a:lnSpc>
                <a:spcPct val="120000"/>
              </a:lnSpc>
              <a:buNone/>
            </a:pPr>
            <a:r>
              <a:rPr lang="en-US" sz="2400" dirty="0"/>
              <a:t>In general it classified into two types:</a:t>
            </a:r>
          </a:p>
          <a:p>
            <a:pPr marL="0" indent="0" algn="just">
              <a:lnSpc>
                <a:spcPct val="120000"/>
              </a:lnSpc>
              <a:buNone/>
            </a:pPr>
            <a:r>
              <a:rPr lang="en-US" sz="2400" b="1" dirty="0"/>
              <a:t>Natural satellite</a:t>
            </a:r>
          </a:p>
          <a:p>
            <a:pPr marL="0" indent="0" algn="just">
              <a:lnSpc>
                <a:spcPct val="120000"/>
              </a:lnSpc>
              <a:buNone/>
            </a:pPr>
            <a:r>
              <a:rPr lang="en-US" sz="2400" b="1" dirty="0"/>
              <a:t>Artificial satellite</a:t>
            </a:r>
          </a:p>
          <a:p>
            <a:pPr marL="0" indent="0" algn="just">
              <a:lnSpc>
                <a:spcPct val="120000"/>
              </a:lnSpc>
              <a:buNone/>
            </a:pPr>
            <a:r>
              <a:rPr lang="en-US" sz="2400" dirty="0"/>
              <a:t>Examples: </a:t>
            </a:r>
          </a:p>
          <a:p>
            <a:pPr marL="514350" indent="-514350" algn="just">
              <a:lnSpc>
                <a:spcPct val="120000"/>
              </a:lnSpc>
              <a:buAutoNum type="arabicPeriod"/>
            </a:pPr>
            <a:r>
              <a:rPr lang="en-US" sz="2400" dirty="0"/>
              <a:t>Earth revolves around sun – it is a satellite, Moon revolves around Earth – it is also a satellite- </a:t>
            </a:r>
            <a:r>
              <a:rPr lang="en-US" sz="2400" b="1" dirty="0"/>
              <a:t>Natural satellite</a:t>
            </a:r>
          </a:p>
          <a:p>
            <a:pPr marL="514350" indent="-514350" algn="just">
              <a:lnSpc>
                <a:spcPct val="120000"/>
              </a:lnSpc>
              <a:buFont typeface="Arial" panose="020B0604020202020204" pitchFamily="34" charset="0"/>
              <a:buAutoNum type="arabicPeriod"/>
            </a:pPr>
            <a:r>
              <a:rPr lang="en-US" sz="2400" dirty="0"/>
              <a:t>Satellites are particularly designed and launched in space for a various applications such as communication applications, monitoring application and research purpose- </a:t>
            </a:r>
            <a:r>
              <a:rPr lang="en-US" sz="2400" b="1" dirty="0"/>
              <a:t>Artificial satellite.</a:t>
            </a:r>
          </a:p>
          <a:p>
            <a:pPr marL="514350" indent="-514350" algn="just">
              <a:lnSpc>
                <a:spcPct val="120000"/>
              </a:lnSpc>
              <a:buFont typeface="Arial" panose="020B0604020202020204" pitchFamily="34" charset="0"/>
              <a:buAutoNum type="arabicPeriod"/>
            </a:pPr>
            <a:endParaRPr lang="en-US" sz="2400" dirty="0"/>
          </a:p>
          <a:p>
            <a:pPr marL="0" indent="0" algn="just">
              <a:lnSpc>
                <a:spcPct val="120000"/>
              </a:lnSpc>
              <a:buNone/>
            </a:pPr>
            <a:r>
              <a:rPr lang="en-US" sz="2400" dirty="0"/>
              <a:t>   </a:t>
            </a:r>
          </a:p>
        </p:txBody>
      </p:sp>
    </p:spTree>
    <p:extLst>
      <p:ext uri="{BB962C8B-B14F-4D97-AF65-F5344CB8AC3E}">
        <p14:creationId xmlns:p14="http://schemas.microsoft.com/office/powerpoint/2010/main" val="102496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749D9-5C92-F427-8238-638A638F6A48}"/>
              </a:ext>
            </a:extLst>
          </p:cNvPr>
          <p:cNvSpPr>
            <a:spLocks noGrp="1"/>
          </p:cNvSpPr>
          <p:nvPr>
            <p:ph type="title"/>
          </p:nvPr>
        </p:nvSpPr>
        <p:spPr>
          <a:xfrm>
            <a:off x="0" y="0"/>
            <a:ext cx="12192000" cy="1194619"/>
          </a:xfrm>
        </p:spPr>
        <p:txBody>
          <a:bodyPr/>
          <a:lstStyle/>
          <a:p>
            <a:pPr algn="ctr"/>
            <a:r>
              <a:rPr lang="en-US" b="1" dirty="0">
                <a:solidFill>
                  <a:schemeClr val="accent1"/>
                </a:solidFill>
              </a:rPr>
              <a:t>Need for a satellite communication system</a:t>
            </a:r>
          </a:p>
        </p:txBody>
      </p:sp>
      <p:sp>
        <p:nvSpPr>
          <p:cNvPr id="3" name="Content Placeholder 2">
            <a:extLst>
              <a:ext uri="{FF2B5EF4-FFF2-40B4-BE49-F238E27FC236}">
                <a16:creationId xmlns:a16="http://schemas.microsoft.com/office/drawing/2014/main" id="{1553AB02-8468-7B5D-C40E-C2114BE1B93B}"/>
              </a:ext>
            </a:extLst>
          </p:cNvPr>
          <p:cNvSpPr>
            <a:spLocks noGrp="1"/>
          </p:cNvSpPr>
          <p:nvPr>
            <p:ph idx="1"/>
          </p:nvPr>
        </p:nvSpPr>
        <p:spPr>
          <a:xfrm>
            <a:off x="103239" y="1047135"/>
            <a:ext cx="12088761" cy="5707626"/>
          </a:xfrm>
        </p:spPr>
        <p:txBody>
          <a:bodyPr/>
          <a:lstStyle/>
          <a:p>
            <a:pPr algn="just"/>
            <a:r>
              <a:rPr lang="en-US" dirty="0"/>
              <a:t>Terrestrial microwave links are not suitable to meet a large cover, large geographical area particularly for radio, television networking even cellular telephony.</a:t>
            </a:r>
          </a:p>
          <a:p>
            <a:pPr algn="just"/>
            <a:r>
              <a:rPr lang="en-US" dirty="0"/>
              <a:t>Microwave communication, it, goes straight line just like light, so only a short distance can be covered Ex: Mobile towers.</a:t>
            </a:r>
          </a:p>
          <a:p>
            <a:pPr algn="just"/>
            <a:r>
              <a:rPr lang="en-US" dirty="0"/>
              <a:t>want to cover a larger and larger area, </a:t>
            </a:r>
          </a:p>
          <a:p>
            <a:pPr marL="0" indent="0" algn="just">
              <a:buNone/>
            </a:pPr>
            <a:r>
              <a:rPr lang="en-US" dirty="0"/>
              <a:t>we have to increase the height of the tower.</a:t>
            </a:r>
          </a:p>
          <a:p>
            <a:pPr marL="0" indent="0" algn="just">
              <a:buNone/>
            </a:pPr>
            <a:r>
              <a:rPr lang="en-US" dirty="0"/>
              <a:t>And on top of the tower we can put a repeater.</a:t>
            </a:r>
          </a:p>
          <a:p>
            <a:pPr algn="just"/>
            <a:r>
              <a:rPr lang="en-US" dirty="0"/>
              <a:t>Repeater, which receives the microwave</a:t>
            </a:r>
          </a:p>
          <a:p>
            <a:pPr marL="0" indent="0" algn="just">
              <a:buNone/>
            </a:pPr>
            <a:r>
              <a:rPr lang="en-US" dirty="0"/>
              <a:t>signal and transmits it back.</a:t>
            </a:r>
          </a:p>
          <a:p>
            <a:pPr algn="just"/>
            <a:endParaRPr lang="en-US" dirty="0"/>
          </a:p>
        </p:txBody>
      </p:sp>
      <p:pic>
        <p:nvPicPr>
          <p:cNvPr id="5" name="Picture 4">
            <a:extLst>
              <a:ext uri="{FF2B5EF4-FFF2-40B4-BE49-F238E27FC236}">
                <a16:creationId xmlns:a16="http://schemas.microsoft.com/office/drawing/2014/main" id="{7C2E2362-6FEE-6CE2-B2BD-E36E3DD16D62}"/>
              </a:ext>
            </a:extLst>
          </p:cNvPr>
          <p:cNvPicPr>
            <a:picLocks noChangeAspect="1"/>
          </p:cNvPicPr>
          <p:nvPr/>
        </p:nvPicPr>
        <p:blipFill>
          <a:blip r:embed="rId2"/>
          <a:stretch>
            <a:fillRect/>
          </a:stretch>
        </p:blipFill>
        <p:spPr>
          <a:xfrm>
            <a:off x="7020231" y="2802193"/>
            <a:ext cx="5275007" cy="3952567"/>
          </a:xfrm>
          <a:prstGeom prst="rect">
            <a:avLst/>
          </a:prstGeom>
        </p:spPr>
      </p:pic>
    </p:spTree>
    <p:extLst>
      <p:ext uri="{BB962C8B-B14F-4D97-AF65-F5344CB8AC3E}">
        <p14:creationId xmlns:p14="http://schemas.microsoft.com/office/powerpoint/2010/main" val="360126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26648-9363-EAC8-B422-DEBB2E97A53C}"/>
              </a:ext>
            </a:extLst>
          </p:cNvPr>
          <p:cNvSpPr>
            <a:spLocks noGrp="1"/>
          </p:cNvSpPr>
          <p:nvPr>
            <p:ph type="title"/>
          </p:nvPr>
        </p:nvSpPr>
        <p:spPr>
          <a:xfrm>
            <a:off x="0" y="1"/>
            <a:ext cx="12192000" cy="914399"/>
          </a:xfrm>
        </p:spPr>
        <p:txBody>
          <a:bodyPr/>
          <a:lstStyle/>
          <a:p>
            <a:pPr algn="ctr"/>
            <a:r>
              <a:rPr lang="en-US" b="1" dirty="0"/>
              <a:t>History</a:t>
            </a:r>
          </a:p>
        </p:txBody>
      </p:sp>
      <p:sp>
        <p:nvSpPr>
          <p:cNvPr id="3" name="Content Placeholder 2">
            <a:extLst>
              <a:ext uri="{FF2B5EF4-FFF2-40B4-BE49-F238E27FC236}">
                <a16:creationId xmlns:a16="http://schemas.microsoft.com/office/drawing/2014/main" id="{24C410CD-076F-745C-D3B8-6807C278757C}"/>
              </a:ext>
            </a:extLst>
          </p:cNvPr>
          <p:cNvSpPr>
            <a:spLocks noGrp="1"/>
          </p:cNvSpPr>
          <p:nvPr>
            <p:ph idx="1"/>
          </p:nvPr>
        </p:nvSpPr>
        <p:spPr>
          <a:xfrm>
            <a:off x="-1" y="914400"/>
            <a:ext cx="12191999" cy="5943599"/>
          </a:xfrm>
        </p:spPr>
        <p:txBody>
          <a:bodyPr/>
          <a:lstStyle/>
          <a:p>
            <a:pPr>
              <a:buFont typeface="Wingdings" panose="05000000000000000000" pitchFamily="2" charset="2"/>
              <a:buChar char="Ø"/>
            </a:pPr>
            <a:endParaRPr lang="en-US" dirty="0"/>
          </a:p>
          <a:p>
            <a:pPr>
              <a:buFont typeface="Wingdings" panose="05000000000000000000" pitchFamily="2" charset="2"/>
              <a:buChar char="Ø"/>
            </a:pPr>
            <a:r>
              <a:rPr lang="en-US" dirty="0"/>
              <a:t>1945- Arthur C. Clarke- microwave repeaters-geosynchronous orbit</a:t>
            </a:r>
          </a:p>
          <a:p>
            <a:pPr>
              <a:buFont typeface="Wingdings" panose="05000000000000000000" pitchFamily="2" charset="2"/>
              <a:buChar char="Ø"/>
            </a:pPr>
            <a:r>
              <a:rPr lang="en-US" dirty="0"/>
              <a:t>October 1957 -Sputnik I- with the launch by the USSR-first artificial earth satellite.</a:t>
            </a:r>
          </a:p>
          <a:p>
            <a:r>
              <a:rPr lang="en-US" dirty="0"/>
              <a:t>	</a:t>
            </a:r>
            <a:r>
              <a:rPr lang="en-US" sz="2400" dirty="0"/>
              <a:t>carried only a beacon transmitter and did not have communications capability, but demonstrated that satellites could be placed in orbit by powerful rockets.</a:t>
            </a:r>
          </a:p>
          <a:p>
            <a:pPr>
              <a:buFont typeface="Wingdings" panose="05000000000000000000" pitchFamily="2" charset="2"/>
              <a:buChar char="Ø"/>
            </a:pPr>
            <a:r>
              <a:rPr lang="en-US" dirty="0"/>
              <a:t>January 1958- Explorer I - United States- first satellite successfully launched.</a:t>
            </a:r>
          </a:p>
          <a:p>
            <a:pPr marL="0" indent="0">
              <a:buNone/>
            </a:pPr>
            <a:r>
              <a:rPr lang="en-US" dirty="0"/>
              <a:t>INSAT- Indian national satellite</a:t>
            </a:r>
          </a:p>
          <a:p>
            <a:pPr>
              <a:buFont typeface="Wingdings" panose="05000000000000000000" pitchFamily="2" charset="2"/>
              <a:buChar char="Ø"/>
            </a:pPr>
            <a:r>
              <a:rPr lang="en-US" dirty="0"/>
              <a:t> April 1975- Aryabhata- India.</a:t>
            </a:r>
          </a:p>
          <a:p>
            <a:pPr marL="0" indent="0">
              <a:buNone/>
            </a:pPr>
            <a:endParaRPr lang="en-US" dirty="0"/>
          </a:p>
          <a:p>
            <a:pPr marL="0" indent="0">
              <a:buNone/>
            </a:pPr>
            <a:r>
              <a:rPr lang="en-US" dirty="0">
                <a:hlinkClick r:id="rId2"/>
              </a:rPr>
              <a:t>https://www.isro.gov.in/Satellites.html</a:t>
            </a:r>
            <a:endParaRPr lang="en-US" dirty="0"/>
          </a:p>
          <a:p>
            <a:pPr marL="0" indent="0">
              <a:buNone/>
            </a:pPr>
            <a:endParaRPr lang="en-US" dirty="0"/>
          </a:p>
        </p:txBody>
      </p:sp>
    </p:spTree>
    <p:extLst>
      <p:ext uri="{BB962C8B-B14F-4D97-AF65-F5344CB8AC3E}">
        <p14:creationId xmlns:p14="http://schemas.microsoft.com/office/powerpoint/2010/main" val="103340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 calcmode="lin" valueType="num">
                                      <p:cBhvr additive="base">
                                        <p:cTn id="1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8CCB92437B79489EA22D4DE784879F" ma:contentTypeVersion="0" ma:contentTypeDescription="Create a new document." ma:contentTypeScope="" ma:versionID="c31a1917562f75aa5e7943165c8bfcb9">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87BC231-7F62-41EA-B54A-AE37A28229F5}"/>
</file>

<file path=customXml/itemProps2.xml><?xml version="1.0" encoding="utf-8"?>
<ds:datastoreItem xmlns:ds="http://schemas.openxmlformats.org/officeDocument/2006/customXml" ds:itemID="{A1B81789-55B6-4349-9577-6B7358F3446E}"/>
</file>

<file path=customXml/itemProps3.xml><?xml version="1.0" encoding="utf-8"?>
<ds:datastoreItem xmlns:ds="http://schemas.openxmlformats.org/officeDocument/2006/customXml" ds:itemID="{544AFE4F-7AC5-4F5E-9D99-1CDEF0E60FC3}"/>
</file>

<file path=docProps/app.xml><?xml version="1.0" encoding="utf-8"?>
<Properties xmlns="http://schemas.openxmlformats.org/officeDocument/2006/extended-properties" xmlns:vt="http://schemas.openxmlformats.org/officeDocument/2006/docPropsVTypes">
  <TotalTime>3044</TotalTime>
  <Words>3800</Words>
  <Application>Microsoft Office PowerPoint</Application>
  <PresentationFormat>Widescreen</PresentationFormat>
  <Paragraphs>339</Paragraphs>
  <Slides>50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Arial</vt:lpstr>
      <vt:lpstr>Arial Black</vt:lpstr>
      <vt:lpstr>Arial MT</vt:lpstr>
      <vt:lpstr>Arial Rounded MT Bold</vt:lpstr>
      <vt:lpstr>Calibri</vt:lpstr>
      <vt:lpstr>Calibri Light</vt:lpstr>
      <vt:lpstr>Cambria Math</vt:lpstr>
      <vt:lpstr>Google Sans</vt:lpstr>
      <vt:lpstr>Tahoma</vt:lpstr>
      <vt:lpstr>Times New Roman</vt:lpstr>
      <vt:lpstr>Wingdings</vt:lpstr>
      <vt:lpstr>Office Theme</vt:lpstr>
      <vt:lpstr>BECE310L- Satellite Communications</vt:lpstr>
      <vt:lpstr>Course Objectives</vt:lpstr>
      <vt:lpstr>Course Outcomes</vt:lpstr>
      <vt:lpstr>Syllabus</vt:lpstr>
      <vt:lpstr>Syllabus</vt:lpstr>
      <vt:lpstr>BOOKS</vt:lpstr>
      <vt:lpstr>Introduction</vt:lpstr>
      <vt:lpstr>Need for a satellite communication system</vt:lpstr>
      <vt:lpstr>History</vt:lpstr>
      <vt:lpstr>Advantages of Satellite communication</vt:lpstr>
      <vt:lpstr>PowerPoint Presentation</vt:lpstr>
      <vt:lpstr>PowerPoint Presentation</vt:lpstr>
      <vt:lpstr>PowerPoint Presentation</vt:lpstr>
      <vt:lpstr>Basic elements of satellite communication system</vt:lpstr>
      <vt:lpstr>Working principle</vt:lpstr>
      <vt:lpstr>Block diagram</vt:lpstr>
      <vt:lpstr>Orbital mechanics-Kepler’s laws of planetary motion </vt:lpstr>
      <vt:lpstr>Kepler’s laws of planetary motion </vt:lpstr>
      <vt:lpstr>Kepler’s laws of planetary motion </vt:lpstr>
      <vt:lpstr>Orbital Mechanics</vt:lpstr>
      <vt:lpstr>Orbital elements</vt:lpstr>
      <vt:lpstr>Semi-major and minor axis</vt:lpstr>
      <vt:lpstr>Eccentricity</vt:lpstr>
      <vt:lpstr>PowerPoint Presentation</vt:lpstr>
      <vt:lpstr>Mean Anomaly</vt:lpstr>
      <vt:lpstr>Argument of Perigee</vt:lpstr>
      <vt:lpstr>Inclination</vt:lpstr>
      <vt:lpstr>PowerPoint Presentation</vt:lpstr>
      <vt:lpstr>PowerPoint Presentation</vt:lpstr>
      <vt:lpstr>PowerPoint Presentation</vt:lpstr>
      <vt:lpstr>Look angle determination: </vt:lpstr>
      <vt:lpstr>Look angle determination: </vt:lpstr>
      <vt:lpstr>PowerPoint Presentation</vt:lpstr>
      <vt:lpstr>PowerPoint Presentation</vt:lpstr>
      <vt:lpstr>PowerPoint Presentation</vt:lpstr>
      <vt:lpstr>Elevation angle calculation</vt:lpstr>
      <vt:lpstr>PowerPoint Presentation</vt:lpstr>
      <vt:lpstr>PowerPoint Presentation</vt:lpstr>
      <vt:lpstr>Visibility </vt:lpstr>
      <vt:lpstr>Example:5</vt:lpstr>
      <vt:lpstr>Example:6</vt:lpstr>
      <vt:lpstr>PowerPoint Presentation</vt:lpstr>
      <vt:lpstr>PowerPoint Presentation</vt:lpstr>
      <vt:lpstr>PowerPoint Presentation</vt:lpstr>
      <vt:lpstr>PowerPoint Presentation</vt:lpstr>
      <vt:lpstr>Inclination changes: Effects of the sun and the moon: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J</dc:creator>
  <cp:lastModifiedBy>DIVYA J</cp:lastModifiedBy>
  <cp:revision>59</cp:revision>
  <dcterms:created xsi:type="dcterms:W3CDTF">2024-07-12T05:24:03Z</dcterms:created>
  <dcterms:modified xsi:type="dcterms:W3CDTF">2024-07-27T13:39:33Z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0x010100818CCB92437B79489EA22D4DE784879F</vt:lpwstr>
  </property>
</Properties>
</file>