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7" r:id="rId5"/>
    <p:sldId id="272" r:id="rId6"/>
    <p:sldId id="258" r:id="rId7"/>
    <p:sldId id="259" r:id="rId8"/>
    <p:sldId id="260" r:id="rId9"/>
    <p:sldId id="273" r:id="rId10"/>
    <p:sldId id="263" r:id="rId11"/>
    <p:sldId id="277" r:id="rId12"/>
    <p:sldId id="278" r:id="rId13"/>
    <p:sldId id="279" r:id="rId14"/>
    <p:sldId id="266" r:id="rId15"/>
    <p:sldId id="280" r:id="rId16"/>
    <p:sldId id="281" r:id="rId17"/>
    <p:sldId id="274" r:id="rId18"/>
    <p:sldId id="275" r:id="rId19"/>
    <p:sldId id="269" r:id="rId20"/>
    <p:sldId id="270" r:id="rId21"/>
    <p:sldId id="268" r:id="rId22"/>
    <p:sldId id="271" r:id="rId23"/>
    <p:sldId id="282" r:id="rId24"/>
    <p:sldId id="283" r:id="rId25"/>
    <p:sldId id="285" r:id="rId26"/>
    <p:sldId id="286" r:id="rId27"/>
    <p:sldId id="287" r:id="rId28"/>
    <p:sldId id="284" r:id="rId29"/>
    <p:sldId id="288" r:id="rId30"/>
    <p:sldId id="293" r:id="rId31"/>
    <p:sldId id="292" r:id="rId32"/>
    <p:sldId id="289" r:id="rId33"/>
    <p:sldId id="294"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8/5/2024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8/5/2024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1002891" y="5073445"/>
            <a:ext cx="9665110" cy="1451231"/>
          </a:xfrm>
        </p:spPr>
        <p:txBody>
          <a:bodyPr>
            <a:noAutofit/>
          </a:bodyPr>
          <a:lstStyle/>
          <a:p>
            <a:r>
              <a:rPr lang="en-US" sz="4000" b="1" i="0" u="none" strike="noStrike" baseline="0" dirty="0">
                <a:solidFill>
                  <a:srgbClr val="FF0000"/>
                </a:solidFill>
                <a:latin typeface="Arial-BoldMT"/>
              </a:rPr>
              <a:t>Module:2</a:t>
            </a:r>
            <a:r>
              <a:rPr lang="en-US" sz="4000" b="1" i="0" u="none" strike="noStrike" baseline="0" dirty="0">
                <a:latin typeface="Arial-BoldMT"/>
              </a:rPr>
              <a:t> </a:t>
            </a:r>
          </a:p>
          <a:p>
            <a:r>
              <a:rPr lang="en-US" sz="4000" b="1" i="0" u="none" strike="noStrike" baseline="0" dirty="0">
                <a:latin typeface="Algerian" panose="04020705040A02060702" pitchFamily="82" charset="0"/>
              </a:rPr>
              <a:t>Orbital Launchers</a:t>
            </a:r>
            <a:endParaRPr lang="en-US" sz="4000" dirty="0">
              <a:latin typeface="Algerian" panose="04020705040A02060702" pitchFamily="82" charset="0"/>
            </a:endParaRPr>
          </a:p>
        </p:txBody>
      </p:sp>
      <p:pic>
        <p:nvPicPr>
          <p:cNvPr id="4" name="Picture 2" descr="SpaceX rocket ready for second rideshare launch with 100+ small satellites">
            <a:extLst>
              <a:ext uri="{FF2B5EF4-FFF2-40B4-BE49-F238E27FC236}">
                <a16:creationId xmlns:a16="http://schemas.microsoft.com/office/drawing/2014/main" id="{D0DC0D80-A9A8-7843-AFA7-C5873DD76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9"/>
            <a:ext cx="12203488" cy="480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Launching-vehicles-8-638.jpg"/>
          <p:cNvPicPr>
            <a:picLocks noChangeAspect="1"/>
          </p:cNvPicPr>
          <p:nvPr/>
        </p:nvPicPr>
        <p:blipFill>
          <a:blip r:embed="rId2"/>
          <a:stretch>
            <a:fillRect/>
          </a:stretch>
        </p:blipFill>
        <p:spPr>
          <a:xfrm>
            <a:off x="1302775" y="0"/>
            <a:ext cx="10776154"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BC3C6-E9D4-8099-D63C-A0F2B2FADD09}"/>
              </a:ext>
            </a:extLst>
          </p:cNvPr>
          <p:cNvSpPr txBox="1"/>
          <p:nvPr/>
        </p:nvSpPr>
        <p:spPr>
          <a:xfrm>
            <a:off x="1671484" y="250722"/>
            <a:ext cx="8996517"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t>The propellant is the chemical mixture burned to produce thrust in rockets and consists of a fuel and an oxidizer.</a:t>
            </a:r>
          </a:p>
          <a:p>
            <a:pPr marL="457200" indent="-457200">
              <a:buFont typeface="Arial" panose="020B0604020202020204" pitchFamily="34" charset="0"/>
              <a:buChar char="•"/>
            </a:pPr>
            <a:r>
              <a:rPr lang="en-US" sz="2800" dirty="0"/>
              <a:t>Fuel is a substance that burns when combined with oxidizer for propulsion.</a:t>
            </a:r>
          </a:p>
          <a:p>
            <a:pPr marL="457200" indent="-457200">
              <a:buFont typeface="Arial" panose="020B0604020202020204" pitchFamily="34" charset="0"/>
              <a:buChar char="•"/>
            </a:pPr>
            <a:r>
              <a:rPr lang="en-US" sz="2800" dirty="0"/>
              <a:t>The oxidizer is an agent that releases oxygen for combination with a fuel. The ratio of oxidizer to fuel is called the mixture ratio.</a:t>
            </a:r>
          </a:p>
          <a:p>
            <a:endParaRPr lang="en-US" sz="2800" dirty="0"/>
          </a:p>
          <a:p>
            <a:r>
              <a:rPr lang="en-US" sz="2800" dirty="0"/>
              <a:t>Propellants are classified according to their state - liquid, solid, or hybrid.</a:t>
            </a:r>
          </a:p>
        </p:txBody>
      </p:sp>
    </p:spTree>
    <p:extLst>
      <p:ext uri="{BB962C8B-B14F-4D97-AF65-F5344CB8AC3E}">
        <p14:creationId xmlns:p14="http://schemas.microsoft.com/office/powerpoint/2010/main" val="367055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02C25-D29E-72CF-88D5-9648B4D3D3FA}"/>
              </a:ext>
            </a:extLst>
          </p:cNvPr>
          <p:cNvSpPr txBox="1"/>
          <p:nvPr/>
        </p:nvSpPr>
        <p:spPr>
          <a:xfrm>
            <a:off x="1627240" y="117987"/>
            <a:ext cx="9040761" cy="6986528"/>
          </a:xfrm>
          <a:prstGeom prst="rect">
            <a:avLst/>
          </a:prstGeom>
          <a:noFill/>
        </p:spPr>
        <p:txBody>
          <a:bodyPr wrap="square">
            <a:spAutoFit/>
          </a:bodyPr>
          <a:lstStyle/>
          <a:p>
            <a:pPr marL="457200" indent="-457200" algn="just">
              <a:buFont typeface="Arial" panose="020B0604020202020204" pitchFamily="34" charset="0"/>
              <a:buChar char="•"/>
            </a:pPr>
            <a:r>
              <a:rPr lang="en-US" sz="2800" dirty="0"/>
              <a:t>Liquid Propellants: In a liquid propellant rocket, the fuel and oxidizer are stored in separate tanks and are fed through a system of pipes, valves, and turbopumps to a combustion chamber where they are combined and burned to produce thrust.</a:t>
            </a:r>
          </a:p>
          <a:p>
            <a:pPr marL="457200" indent="-457200" algn="just">
              <a:buFont typeface="Arial" panose="020B0604020202020204" pitchFamily="34" charset="0"/>
              <a:buChar char="•"/>
            </a:pPr>
            <a:r>
              <a:rPr lang="en-US" sz="2800" dirty="0"/>
              <a:t>Liquid propellants used in rocketry can be classified into three types: petroleum, cryogens, and hypergolic.</a:t>
            </a:r>
          </a:p>
          <a:p>
            <a:pPr marL="457200" indent="-457200" algn="just">
              <a:buFont typeface="Arial" panose="020B0604020202020204" pitchFamily="34" charset="0"/>
              <a:buChar char="•"/>
            </a:pPr>
            <a:r>
              <a:rPr lang="en-US" sz="2800" dirty="0"/>
              <a:t>The petroleum used as rocket fuel is a type of highly refined kerosene.</a:t>
            </a:r>
          </a:p>
          <a:p>
            <a:pPr marL="457200" indent="-457200" algn="just">
              <a:buFont typeface="Arial" panose="020B0604020202020204" pitchFamily="34" charset="0"/>
              <a:buChar char="•"/>
            </a:pPr>
            <a:r>
              <a:rPr lang="en-US" sz="2800" dirty="0"/>
              <a:t>Cryogenic propellants are liquefied gases stored at very low temperatures, most frequently liquid hydrogen (LH2) as the fuel and liquid oxygen (LO2 or LOX) as the oxidizer. Hydrogen remains liquid at temperatures of -253 </a:t>
            </a:r>
            <a:r>
              <a:rPr lang="en-US" sz="2800" dirty="0" err="1"/>
              <a:t>oC</a:t>
            </a:r>
            <a:r>
              <a:rPr lang="en-US" sz="2800" dirty="0"/>
              <a:t> (-423 </a:t>
            </a:r>
            <a:r>
              <a:rPr lang="en-US" sz="2800" dirty="0" err="1"/>
              <a:t>oF</a:t>
            </a:r>
            <a:r>
              <a:rPr lang="en-US" sz="2800" dirty="0"/>
              <a:t>) and oxygen remains in a liquid state at temperatures of -183 </a:t>
            </a:r>
            <a:r>
              <a:rPr lang="en-US" sz="2800" dirty="0" err="1"/>
              <a:t>oC</a:t>
            </a:r>
            <a:r>
              <a:rPr lang="en-US" sz="2800" dirty="0"/>
              <a:t> (-297 </a:t>
            </a:r>
            <a:r>
              <a:rPr lang="en-US" sz="2800" dirty="0" err="1"/>
              <a:t>oF</a:t>
            </a:r>
            <a:r>
              <a:rPr lang="en-US" sz="2800" dirty="0"/>
              <a:t>).</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375319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02C25-D29E-72CF-88D5-9648B4D3D3FA}"/>
              </a:ext>
            </a:extLst>
          </p:cNvPr>
          <p:cNvSpPr txBox="1"/>
          <p:nvPr/>
        </p:nvSpPr>
        <p:spPr>
          <a:xfrm>
            <a:off x="1627240" y="117988"/>
            <a:ext cx="9040761" cy="7417415"/>
          </a:xfrm>
          <a:prstGeom prst="rect">
            <a:avLst/>
          </a:prstGeom>
          <a:noFill/>
        </p:spPr>
        <p:txBody>
          <a:bodyPr wrap="square">
            <a:spAutoFit/>
          </a:bodyPr>
          <a:lstStyle/>
          <a:p>
            <a:pPr marL="457200" indent="-457200" algn="just">
              <a:buFont typeface="Arial" panose="020B0604020202020204" pitchFamily="34" charset="0"/>
              <a:buChar char="•"/>
            </a:pPr>
            <a:r>
              <a:rPr lang="en-US" sz="2800" dirty="0"/>
              <a:t>Solid propellant: These are the </a:t>
            </a:r>
            <a:r>
              <a:rPr lang="en-US" sz="2800" dirty="0">
                <a:solidFill>
                  <a:srgbClr val="FF0000"/>
                </a:solidFill>
              </a:rPr>
              <a:t>simplest of all rocket designs</a:t>
            </a:r>
            <a:r>
              <a:rPr lang="en-US" sz="2800" dirty="0"/>
              <a:t>. They consist of a casing, usually steel, filled with a mixture of solid compounds (fuel and oxidizer) that burn at a rapid rate, expelling hot gases from a nozzle to produce thrust. When ignited, a solid propellant burns from the center out towards the sides of the casing.</a:t>
            </a:r>
          </a:p>
          <a:p>
            <a:pPr marL="457200" indent="-457200" algn="just">
              <a:buFont typeface="Arial" panose="020B0604020202020204" pitchFamily="34" charset="0"/>
              <a:buChar char="•"/>
            </a:pPr>
            <a:r>
              <a:rPr lang="en-US" sz="2800" dirty="0"/>
              <a:t>There are two families of solids propellants: </a:t>
            </a:r>
            <a:r>
              <a:rPr lang="en-US" sz="2800" dirty="0">
                <a:solidFill>
                  <a:srgbClr val="FF0000"/>
                </a:solidFill>
              </a:rPr>
              <a:t>homogeneous and composite</a:t>
            </a:r>
            <a:r>
              <a:rPr lang="en-US" sz="2800" dirty="0"/>
              <a:t>. Both types are dense, stable at ordinary temperatures, and easily storable.</a:t>
            </a:r>
          </a:p>
          <a:p>
            <a:pPr marL="457200" indent="-457200" algn="just">
              <a:buFont typeface="Arial" panose="020B0604020202020204" pitchFamily="34" charset="0"/>
              <a:buChar char="•"/>
            </a:pPr>
            <a:r>
              <a:rPr lang="en-US" sz="2800" dirty="0"/>
              <a:t>Composites are composed mostly of a mixture of granules of solid oxidizers, such as ammonium nitrate, ammonium dinitramide, ammonium perchlorate, or potassium nitrate in a polymer binding agent.</a:t>
            </a:r>
          </a:p>
          <a:p>
            <a:pPr marL="457200" indent="-457200" algn="just">
              <a:buFont typeface="Arial" panose="020B0604020202020204" pitchFamily="34" charset="0"/>
              <a:buChar char="•"/>
            </a:pPr>
            <a:r>
              <a:rPr lang="en-US" sz="2800" dirty="0"/>
              <a:t>Single-, double-, or triple-bases (depending on the number of primary ingredients) are homogeneous mixtures of one to three primary ingredients. </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216052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n Satellite Launch Vehicles - civilspedia.com">
            <a:extLst>
              <a:ext uri="{FF2B5EF4-FFF2-40B4-BE49-F238E27FC236}">
                <a16:creationId xmlns:a16="http://schemas.microsoft.com/office/drawing/2014/main" id="{9BCFAE47-031A-77D2-AC9C-7F0F3EE77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02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7-Launching-vehicles-17-638.jpg"/>
          <p:cNvPicPr>
            <a:picLocks noChangeAspect="1"/>
          </p:cNvPicPr>
          <p:nvPr/>
        </p:nvPicPr>
        <p:blipFill>
          <a:blip r:embed="rId2"/>
          <a:stretch>
            <a:fillRect/>
          </a:stretch>
        </p:blipFill>
        <p:spPr>
          <a:xfrm>
            <a:off x="0" y="0"/>
            <a:ext cx="12078929"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8-Launching-vehicles-18-638.jpg"/>
          <p:cNvPicPr>
            <a:picLocks noChangeAspect="1"/>
          </p:cNvPicPr>
          <p:nvPr/>
        </p:nvPicPr>
        <p:blipFill>
          <a:blip r:embed="rId2"/>
          <a:stretch>
            <a:fillRect/>
          </a:stretch>
        </p:blipFill>
        <p:spPr>
          <a:xfrm>
            <a:off x="471948" y="0"/>
            <a:ext cx="11720052"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Launching-vehicles-19-638.jpg"/>
          <p:cNvPicPr>
            <a:picLocks noChangeAspect="1"/>
          </p:cNvPicPr>
          <p:nvPr/>
        </p:nvPicPr>
        <p:blipFill>
          <a:blip r:embed="rId2"/>
          <a:stretch>
            <a:fillRect/>
          </a:stretch>
        </p:blipFill>
        <p:spPr>
          <a:xfrm>
            <a:off x="204020" y="0"/>
            <a:ext cx="11783960" cy="6858000"/>
          </a:xfrm>
          <a:prstGeom prst="rect">
            <a:avLst/>
          </a:prstGeom>
        </p:spPr>
      </p:pic>
      <p:sp>
        <p:nvSpPr>
          <p:cNvPr id="4" name="TextBox 3">
            <a:extLst>
              <a:ext uri="{FF2B5EF4-FFF2-40B4-BE49-F238E27FC236}">
                <a16:creationId xmlns:a16="http://schemas.microsoft.com/office/drawing/2014/main" id="{C6F86F40-4C7A-016A-47B6-9222E62E5A4F}"/>
              </a:ext>
            </a:extLst>
          </p:cNvPr>
          <p:cNvSpPr txBox="1"/>
          <p:nvPr/>
        </p:nvSpPr>
        <p:spPr>
          <a:xfrm>
            <a:off x="7415980" y="5827586"/>
            <a:ext cx="4572000" cy="461665"/>
          </a:xfrm>
          <a:prstGeom prst="rect">
            <a:avLst/>
          </a:prstGeom>
          <a:noFill/>
        </p:spPr>
        <p:txBody>
          <a:bodyPr wrap="square">
            <a:spAutoFit/>
          </a:bodyPr>
          <a:lstStyle/>
          <a:p>
            <a:r>
              <a:rPr lang="en-US" sz="2400" b="1" dirty="0">
                <a:solidFill>
                  <a:srgbClr val="1F1F1F"/>
                </a:solidFill>
                <a:highlight>
                  <a:srgbClr val="FFFFFF"/>
                </a:highlight>
                <a:latin typeface="Google Sans"/>
              </a:rPr>
              <a:t>1,750 kg</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Launching-vehicles-20-638.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24430-178F-2B98-5B52-3AAF93E6D87D}"/>
              </a:ext>
            </a:extLst>
          </p:cNvPr>
          <p:cNvSpPr>
            <a:spLocks noGrp="1"/>
          </p:cNvSpPr>
          <p:nvPr>
            <p:ph idx="1"/>
          </p:nvPr>
        </p:nvSpPr>
        <p:spPr>
          <a:xfrm>
            <a:off x="324465" y="368710"/>
            <a:ext cx="11867535" cy="6327058"/>
          </a:xfrm>
        </p:spPr>
        <p:txBody>
          <a:bodyPr>
            <a:normAutofit/>
          </a:bodyPr>
          <a:lstStyle/>
          <a:p>
            <a:pPr algn="just"/>
            <a:r>
              <a:rPr lang="en-US" dirty="0"/>
              <a:t>From a location on Earth, a launcher has been used to deploy a satellite. After launch, the launcher ejected the satellite into its designated orbit.</a:t>
            </a:r>
          </a:p>
          <a:p>
            <a:pPr algn="just"/>
            <a:r>
              <a:rPr lang="en-US" dirty="0"/>
              <a:t>The initial orbit referred to as a Transfer Orbit. This orbit will later be designated as the Geostationary Transfer Orbit (GTO).</a:t>
            </a:r>
          </a:p>
          <a:p>
            <a:pPr algn="just"/>
            <a:r>
              <a:rPr lang="en-US" dirty="0"/>
              <a:t>So, the satellite will move in this elliptical orbit, where the perigee is close to Earth and the apogee is far away. </a:t>
            </a:r>
          </a:p>
          <a:p>
            <a:pPr algn="just"/>
            <a:r>
              <a:rPr lang="en-US" dirty="0"/>
              <a:t>There is a rocket on the satellite, known as the Liquid Apogee Motor (LAM), which will fire at the apogee.</a:t>
            </a:r>
          </a:p>
          <a:p>
            <a:pPr algn="just"/>
            <a:r>
              <a:rPr lang="en-US" dirty="0"/>
              <a:t>So, when the LAM fires using liquid fuel, it provides an incremental velocity. In the Transfer Orbit, the satellite has some velocity at the apogee, and the LAM firing increases this velocity.</a:t>
            </a:r>
          </a:p>
          <a:p>
            <a:pPr algn="just"/>
            <a:r>
              <a:rPr lang="en-US" dirty="0"/>
              <a:t>Here, it shows that the perigee gradually changes, making the orbit circular. During this process, the satellite begins deploying its peripherals, such as solar panels and antennas. This process is known as </a:t>
            </a:r>
            <a:r>
              <a:rPr lang="en-US" dirty="0">
                <a:solidFill>
                  <a:srgbClr val="FF0000"/>
                </a:solidFill>
              </a:rPr>
              <a:t>orbit raising</a:t>
            </a:r>
            <a:r>
              <a:rPr lang="en-US" dirty="0"/>
              <a:t>.</a:t>
            </a:r>
          </a:p>
        </p:txBody>
      </p:sp>
    </p:spTree>
    <p:extLst>
      <p:ext uri="{BB962C8B-B14F-4D97-AF65-F5344CB8AC3E}">
        <p14:creationId xmlns:p14="http://schemas.microsoft.com/office/powerpoint/2010/main" val="343798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lstStyle/>
          <a:p>
            <a:pPr algn="ctr"/>
            <a:r>
              <a:rPr lang="en-US" b="1" dirty="0">
                <a:solidFill>
                  <a:schemeClr val="accent1"/>
                </a:solidFill>
              </a:rPr>
              <a:t>Module-2</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1224116"/>
            <a:ext cx="12191999" cy="5633883"/>
          </a:xfrm>
        </p:spPr>
        <p:txBody>
          <a:bodyPr/>
          <a:lstStyle/>
          <a:p>
            <a:pPr algn="just">
              <a:lnSpc>
                <a:spcPct val="150000"/>
              </a:lnSpc>
            </a:pPr>
            <a:r>
              <a:rPr lang="en-US" dirty="0"/>
              <a:t>Launches and launch vehicles</a:t>
            </a:r>
          </a:p>
          <a:p>
            <a:pPr algn="just">
              <a:lnSpc>
                <a:spcPct val="150000"/>
              </a:lnSpc>
            </a:pPr>
            <a:r>
              <a:rPr lang="en-US" dirty="0"/>
              <a:t>Launch vehicle selection factors </a:t>
            </a:r>
          </a:p>
          <a:p>
            <a:pPr algn="just">
              <a:lnSpc>
                <a:spcPct val="150000"/>
              </a:lnSpc>
            </a:pPr>
            <a:r>
              <a:rPr lang="en-US" dirty="0"/>
              <a:t>Satellite positioning into geostationary orbit </a:t>
            </a:r>
          </a:p>
          <a:p>
            <a:pPr algn="just">
              <a:lnSpc>
                <a:spcPct val="150000"/>
              </a:lnSpc>
            </a:pPr>
            <a:r>
              <a:rPr lang="en-US" dirty="0"/>
              <a:t>Orbital effects in communication systems performance</a:t>
            </a:r>
          </a:p>
          <a:p>
            <a:pPr algn="just">
              <a:lnSpc>
                <a:spcPct val="150000"/>
              </a:lnSpc>
            </a:pPr>
            <a:r>
              <a:rPr lang="en-US" dirty="0"/>
              <a:t> Doppler shift </a:t>
            </a:r>
          </a:p>
          <a:p>
            <a:pPr algn="just">
              <a:lnSpc>
                <a:spcPct val="150000"/>
              </a:lnSpc>
            </a:pPr>
            <a:r>
              <a:rPr lang="en-US" dirty="0"/>
              <a:t>Range variations </a:t>
            </a:r>
          </a:p>
          <a:p>
            <a:pPr algn="just">
              <a:lnSpc>
                <a:spcPct val="150000"/>
              </a:lnSpc>
            </a:pPr>
            <a:r>
              <a:rPr lang="en-US" dirty="0"/>
              <a:t> Solar eclipse and sun transit outage.</a:t>
            </a:r>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F60C8-7251-DE8F-5C85-8D37900D7376}"/>
              </a:ext>
            </a:extLst>
          </p:cNvPr>
          <p:cNvSpPr>
            <a:spLocks noGrp="1"/>
          </p:cNvSpPr>
          <p:nvPr>
            <p:ph idx="1"/>
          </p:nvPr>
        </p:nvSpPr>
        <p:spPr>
          <a:xfrm>
            <a:off x="221226" y="206476"/>
            <a:ext cx="11970774" cy="6415549"/>
          </a:xfrm>
        </p:spPr>
        <p:txBody>
          <a:bodyPr/>
          <a:lstStyle/>
          <a:p>
            <a:pPr algn="just"/>
            <a:r>
              <a:rPr lang="en-US" dirty="0"/>
              <a:t>This orbit raising done by the combination of motors and at the launchers and at satellites, it depends on the type and capability of launch vehicle.</a:t>
            </a:r>
          </a:p>
          <a:p>
            <a:pPr algn="just"/>
            <a:r>
              <a:rPr lang="en-US" dirty="0"/>
              <a:t>Injecting into parking orbit satellite uses perigee to GTO and then apogee maneuver to GSO.</a:t>
            </a:r>
          </a:p>
        </p:txBody>
      </p:sp>
    </p:spTree>
    <p:extLst>
      <p:ext uri="{BB962C8B-B14F-4D97-AF65-F5344CB8AC3E}">
        <p14:creationId xmlns:p14="http://schemas.microsoft.com/office/powerpoint/2010/main" val="2482825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acecrafts Launched in 2007">
            <a:extLst>
              <a:ext uri="{FF2B5EF4-FFF2-40B4-BE49-F238E27FC236}">
                <a16:creationId xmlns:a16="http://schemas.microsoft.com/office/drawing/2014/main" id="{1836E635-C735-8E86-25E9-1AF58F56E6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29" y="0"/>
            <a:ext cx="11710219" cy="685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6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CD70-D6B3-438C-D675-C9353BB3237F}"/>
              </a:ext>
            </a:extLst>
          </p:cNvPr>
          <p:cNvSpPr>
            <a:spLocks noGrp="1"/>
          </p:cNvSpPr>
          <p:nvPr>
            <p:ph idx="1"/>
          </p:nvPr>
        </p:nvSpPr>
        <p:spPr>
          <a:xfrm>
            <a:off x="0" y="117986"/>
            <a:ext cx="12049432" cy="6592529"/>
          </a:xfrm>
        </p:spPr>
        <p:txBody>
          <a:bodyPr/>
          <a:lstStyle/>
          <a:p>
            <a:pPr marL="0" indent="0">
              <a:buNone/>
            </a:pPr>
            <a:r>
              <a:rPr lang="en-US" dirty="0"/>
              <a:t>Why multiple stage?</a:t>
            </a:r>
          </a:p>
          <a:p>
            <a:pPr marL="0" indent="0">
              <a:buNone/>
            </a:pPr>
            <a:r>
              <a:rPr lang="en-US" dirty="0"/>
              <a:t>Most launch vehicles have multiple stages and, as each stage completes its burn that portion of the launcher is expended until the final stage places the satellite into the desired trajectory.</a:t>
            </a:r>
          </a:p>
        </p:txBody>
      </p:sp>
    </p:spTree>
    <p:extLst>
      <p:ext uri="{BB962C8B-B14F-4D97-AF65-F5344CB8AC3E}">
        <p14:creationId xmlns:p14="http://schemas.microsoft.com/office/powerpoint/2010/main" val="208365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6BA35D-A106-CF86-CBDC-D4634EED092B}"/>
              </a:ext>
            </a:extLst>
          </p:cNvPr>
          <p:cNvPicPr>
            <a:picLocks noGrp="1" noChangeAspect="1"/>
          </p:cNvPicPr>
          <p:nvPr>
            <p:ph idx="1"/>
          </p:nvPr>
        </p:nvPicPr>
        <p:blipFill>
          <a:blip r:embed="rId2"/>
          <a:stretch>
            <a:fillRect/>
          </a:stretch>
        </p:blipFill>
        <p:spPr>
          <a:xfrm>
            <a:off x="333330" y="8577"/>
            <a:ext cx="11525340" cy="6840846"/>
          </a:xfrm>
        </p:spPr>
      </p:pic>
    </p:spTree>
    <p:extLst>
      <p:ext uri="{BB962C8B-B14F-4D97-AF65-F5344CB8AC3E}">
        <p14:creationId xmlns:p14="http://schemas.microsoft.com/office/powerpoint/2010/main" val="256483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134C-C7F6-E4D7-9B96-E814B578408A}"/>
              </a:ext>
            </a:extLst>
          </p:cNvPr>
          <p:cNvSpPr>
            <a:spLocks noGrp="1"/>
          </p:cNvSpPr>
          <p:nvPr>
            <p:ph type="title"/>
          </p:nvPr>
        </p:nvSpPr>
        <p:spPr>
          <a:xfrm>
            <a:off x="0" y="1"/>
            <a:ext cx="12192000" cy="681036"/>
          </a:xfrm>
        </p:spPr>
        <p:txBody>
          <a:bodyPr>
            <a:normAutofit fontScale="90000"/>
          </a:bodyPr>
          <a:lstStyle/>
          <a:p>
            <a:r>
              <a:rPr lang="en-US" b="1" dirty="0"/>
              <a:t>Launch vehicle selection factors</a:t>
            </a:r>
          </a:p>
        </p:txBody>
      </p:sp>
      <p:sp>
        <p:nvSpPr>
          <p:cNvPr id="3" name="Content Placeholder 2">
            <a:extLst>
              <a:ext uri="{FF2B5EF4-FFF2-40B4-BE49-F238E27FC236}">
                <a16:creationId xmlns:a16="http://schemas.microsoft.com/office/drawing/2014/main" id="{A8F90B2D-73E4-EEF5-F5B4-5293E50849FE}"/>
              </a:ext>
            </a:extLst>
          </p:cNvPr>
          <p:cNvSpPr>
            <a:spLocks noGrp="1"/>
          </p:cNvSpPr>
          <p:nvPr>
            <p:ph idx="1"/>
          </p:nvPr>
        </p:nvSpPr>
        <p:spPr>
          <a:xfrm>
            <a:off x="103239" y="681037"/>
            <a:ext cx="12088761" cy="6176962"/>
          </a:xfrm>
        </p:spPr>
        <p:txBody>
          <a:bodyPr>
            <a:normAutofit/>
          </a:bodyPr>
          <a:lstStyle/>
          <a:p>
            <a:r>
              <a:rPr lang="en-US" dirty="0"/>
              <a:t>Price/cost</a:t>
            </a:r>
          </a:p>
          <a:p>
            <a:r>
              <a:rPr lang="en-US" dirty="0"/>
              <a:t>Reliability</a:t>
            </a:r>
          </a:p>
          <a:p>
            <a:r>
              <a:rPr lang="en-US" dirty="0"/>
              <a:t>Recent launch success/failure history</a:t>
            </a:r>
          </a:p>
          <a:p>
            <a:r>
              <a:rPr lang="en-US" dirty="0"/>
              <a:t>Dependable launch schedule</a:t>
            </a:r>
          </a:p>
          <a:p>
            <a:r>
              <a:rPr lang="en-US" dirty="0"/>
              <a:t>Urgency of your launch requirements</a:t>
            </a:r>
          </a:p>
          <a:p>
            <a:r>
              <a:rPr lang="en-US" dirty="0"/>
              <a:t>Performance</a:t>
            </a:r>
          </a:p>
          <a:p>
            <a:r>
              <a:rPr lang="en-US" dirty="0"/>
              <a:t>Spacecraft fit to launcher (size, acoustic, and vibration environment)</a:t>
            </a:r>
          </a:p>
          <a:p>
            <a:r>
              <a:rPr lang="en-US" dirty="0"/>
              <a:t>Flight proven (see recent launch history)</a:t>
            </a:r>
          </a:p>
          <a:p>
            <a:r>
              <a:rPr lang="en-US" dirty="0"/>
              <a:t>Safety issues</a:t>
            </a:r>
          </a:p>
          <a:p>
            <a:r>
              <a:rPr lang="en-US" dirty="0"/>
              <a:t>Launch site location</a:t>
            </a:r>
          </a:p>
          <a:p>
            <a:r>
              <a:rPr lang="en-US" dirty="0"/>
              <a:t>Availability</a:t>
            </a:r>
          </a:p>
          <a:p>
            <a:r>
              <a:rPr lang="en-US" dirty="0"/>
              <a:t>Market issues</a:t>
            </a:r>
          </a:p>
        </p:txBody>
      </p:sp>
    </p:spTree>
    <p:extLst>
      <p:ext uri="{BB962C8B-B14F-4D97-AF65-F5344CB8AC3E}">
        <p14:creationId xmlns:p14="http://schemas.microsoft.com/office/powerpoint/2010/main" val="400592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9CB0-613B-ED17-9B1C-1496DEFD9EFA}"/>
              </a:ext>
            </a:extLst>
          </p:cNvPr>
          <p:cNvSpPr>
            <a:spLocks noGrp="1"/>
          </p:cNvSpPr>
          <p:nvPr>
            <p:ph type="title"/>
          </p:nvPr>
        </p:nvSpPr>
        <p:spPr>
          <a:xfrm>
            <a:off x="0" y="1"/>
            <a:ext cx="12192000" cy="681036"/>
          </a:xfrm>
        </p:spPr>
        <p:txBody>
          <a:bodyPr>
            <a:normAutofit fontScale="90000"/>
          </a:bodyPr>
          <a:lstStyle/>
          <a:p>
            <a:r>
              <a:rPr lang="en-US" dirty="0"/>
              <a:t>Placing Satellites Into Geostationary Orbit</a:t>
            </a:r>
            <a:endParaRPr lang="en-US" dirty="0">
              <a:solidFill>
                <a:schemeClr val="accent1"/>
              </a:solidFill>
            </a:endParaRPr>
          </a:p>
        </p:txBody>
      </p:sp>
      <p:sp>
        <p:nvSpPr>
          <p:cNvPr id="3" name="Content Placeholder 2">
            <a:extLst>
              <a:ext uri="{FF2B5EF4-FFF2-40B4-BE49-F238E27FC236}">
                <a16:creationId xmlns:a16="http://schemas.microsoft.com/office/drawing/2014/main" id="{F0A29AA0-461E-BB89-0CD4-55A58C8D2E33}"/>
              </a:ext>
            </a:extLst>
          </p:cNvPr>
          <p:cNvSpPr>
            <a:spLocks noGrp="1"/>
          </p:cNvSpPr>
          <p:nvPr>
            <p:ph idx="1"/>
          </p:nvPr>
        </p:nvSpPr>
        <p:spPr>
          <a:xfrm>
            <a:off x="162232" y="681037"/>
            <a:ext cx="12029768" cy="6176962"/>
          </a:xfrm>
        </p:spPr>
        <p:txBody>
          <a:bodyPr>
            <a:normAutofit/>
          </a:bodyPr>
          <a:lstStyle/>
          <a:p>
            <a:pPr marL="0" indent="0" algn="just">
              <a:buNone/>
            </a:pPr>
            <a:r>
              <a:rPr lang="en-US" b="1" dirty="0">
                <a:solidFill>
                  <a:schemeClr val="accent1"/>
                </a:solidFill>
              </a:rPr>
              <a:t>Example:2</a:t>
            </a:r>
            <a:endParaRPr lang="en-US" b="1" dirty="0"/>
          </a:p>
          <a:p>
            <a:pPr marL="0" indent="0" algn="just">
              <a:buNone/>
            </a:pPr>
            <a:endParaRPr lang="en-US" dirty="0"/>
          </a:p>
          <a:p>
            <a:pPr marL="0" indent="0" algn="just">
              <a:buNone/>
            </a:pPr>
            <a:r>
              <a:rPr lang="en-US" dirty="0"/>
              <a:t>What is the difference, or are the differences, between a geosynchronous satellite and a geostationary satellite orbit? What is the period of a geostationary satellite? What is the name given to this orbital period? What is the velocity of a geostationary satellite in its orbit? Give your answer in km/s.</a:t>
            </a:r>
          </a:p>
        </p:txBody>
      </p:sp>
    </p:spTree>
    <p:extLst>
      <p:ext uri="{BB962C8B-B14F-4D97-AF65-F5344CB8AC3E}">
        <p14:creationId xmlns:p14="http://schemas.microsoft.com/office/powerpoint/2010/main" val="181314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1A0E1-6F79-4CE9-A9B3-DC579675A975}"/>
              </a:ext>
            </a:extLst>
          </p:cNvPr>
          <p:cNvSpPr>
            <a:spLocks noGrp="1"/>
          </p:cNvSpPr>
          <p:nvPr>
            <p:ph idx="1"/>
          </p:nvPr>
        </p:nvSpPr>
        <p:spPr>
          <a:xfrm>
            <a:off x="0" y="117987"/>
            <a:ext cx="12192000" cy="6636774"/>
          </a:xfrm>
        </p:spPr>
        <p:txBody>
          <a:bodyPr>
            <a:normAutofit/>
          </a:bodyPr>
          <a:lstStyle/>
          <a:p>
            <a:pPr marL="0" indent="0">
              <a:buNone/>
            </a:pPr>
            <a:r>
              <a:rPr lang="en-US" b="1" dirty="0">
                <a:solidFill>
                  <a:schemeClr val="accent1"/>
                </a:solidFill>
              </a:rPr>
              <a:t>Example:3</a:t>
            </a:r>
            <a:endParaRPr lang="en-US" b="1" dirty="0"/>
          </a:p>
          <a:p>
            <a:pPr marL="0" indent="0">
              <a:buNone/>
            </a:pPr>
            <a:r>
              <a:rPr lang="en-US" dirty="0" err="1"/>
              <a:t>i</a:t>
            </a:r>
            <a:r>
              <a:rPr lang="en-US" dirty="0"/>
              <a:t>)A geostationary satellite orbit is one that has zero inclination to the equatorial plane, is perfectly circular (eccentricity is zero), and is at the correct orbital height to remain apparently stationary in orbit as viewed from the surface of the earth.</a:t>
            </a:r>
          </a:p>
          <a:p>
            <a:pPr marL="0" indent="0">
              <a:buNone/>
            </a:pPr>
            <a:r>
              <a:rPr lang="en-US" dirty="0"/>
              <a:t> A geosynchronous satellite orbit has most of the attributes of a geostationary orbit, but is either not exactly circular, not in the equatorial plane, or not at exactly the correct orbital height.</a:t>
            </a:r>
          </a:p>
          <a:p>
            <a:pPr marL="0" indent="0">
              <a:buNone/>
            </a:pPr>
            <a:endParaRPr lang="en-US" dirty="0"/>
          </a:p>
          <a:p>
            <a:pPr marL="0" indent="0">
              <a:buNone/>
            </a:pPr>
            <a:r>
              <a:rPr lang="en-US" dirty="0"/>
              <a:t>ii)The orbital period of a geostationary satellite is 23 hours, 56 minutes, and 4.1 seconds.</a:t>
            </a:r>
          </a:p>
          <a:p>
            <a:pPr marL="0" indent="0">
              <a:buNone/>
            </a:pPr>
            <a:endParaRPr lang="en-US" dirty="0"/>
          </a:p>
          <a:p>
            <a:pPr marL="0" indent="0">
              <a:buNone/>
            </a:pPr>
            <a:r>
              <a:rPr lang="en-US" dirty="0"/>
              <a:t>iii) The orbital period of a geostationary satellite is called a sidereal day.</a:t>
            </a:r>
          </a:p>
          <a:p>
            <a:pPr marL="0" indent="0">
              <a:buNone/>
            </a:pPr>
            <a:endParaRPr lang="en-US" dirty="0"/>
          </a:p>
          <a:p>
            <a:pPr marL="0" indent="0">
              <a:buNone/>
            </a:pPr>
            <a:r>
              <a:rPr lang="en-US" dirty="0"/>
              <a:t>iv) The velocity of a geostationary satellite is 3.0747 km/s.</a:t>
            </a:r>
          </a:p>
        </p:txBody>
      </p:sp>
    </p:spTree>
    <p:extLst>
      <p:ext uri="{BB962C8B-B14F-4D97-AF65-F5344CB8AC3E}">
        <p14:creationId xmlns:p14="http://schemas.microsoft.com/office/powerpoint/2010/main" val="286224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1A0E1-6F79-4CE9-A9B3-DC579675A975}"/>
              </a:ext>
            </a:extLst>
          </p:cNvPr>
          <p:cNvSpPr>
            <a:spLocks noGrp="1"/>
          </p:cNvSpPr>
          <p:nvPr>
            <p:ph idx="1"/>
          </p:nvPr>
        </p:nvSpPr>
        <p:spPr>
          <a:xfrm>
            <a:off x="0" y="0"/>
            <a:ext cx="12192000" cy="6636774"/>
          </a:xfrm>
        </p:spPr>
        <p:txBody>
          <a:bodyPr>
            <a:normAutofit fontScale="85000" lnSpcReduction="20000"/>
          </a:bodyPr>
          <a:lstStyle/>
          <a:p>
            <a:pPr marL="0" indent="0" algn="just">
              <a:buNone/>
            </a:pPr>
            <a:r>
              <a:rPr lang="en-US" b="1" dirty="0">
                <a:solidFill>
                  <a:schemeClr val="accent1"/>
                </a:solidFill>
              </a:rPr>
              <a:t>Example:4</a:t>
            </a:r>
            <a:endParaRPr lang="en-US" b="1" dirty="0"/>
          </a:p>
          <a:p>
            <a:pPr marL="0" indent="0" algn="just">
              <a:buNone/>
            </a:pPr>
            <a:endParaRPr lang="en-US" dirty="0"/>
          </a:p>
          <a:p>
            <a:pPr marL="0" indent="0" algn="just">
              <a:buNone/>
            </a:pPr>
            <a:r>
              <a:rPr lang="en-US" dirty="0"/>
              <a:t>A particular launch from Cape Canaveral released a TDRSS satellite into a circular low orbit, with an orbital height of 270 km. At this point, the TDRSS orbit was inclined to the earth’s equator by approximately 28°. The TDRSS satellite needed to be placed into a GTO once released from the launch adaptor, with the apogee of the GTO a geostationary altitude and the perigee at the height of the original circular orbit.</a:t>
            </a:r>
          </a:p>
          <a:p>
            <a:pPr algn="just"/>
            <a:r>
              <a:rPr lang="en-US" dirty="0"/>
              <a:t>(</a:t>
            </a:r>
            <a:r>
              <a:rPr lang="en-US" dirty="0" err="1"/>
              <a:t>i</a:t>
            </a:r>
            <a:r>
              <a:rPr lang="en-US" dirty="0"/>
              <a:t>) What was the eccentricity of the GTO?</a:t>
            </a:r>
          </a:p>
          <a:p>
            <a:pPr algn="just"/>
            <a:r>
              <a:rPr lang="en-US" dirty="0"/>
              <a:t>(ii) What was the period of the GTO?</a:t>
            </a:r>
          </a:p>
          <a:p>
            <a:pPr algn="just"/>
            <a:r>
              <a:rPr lang="en-US" dirty="0"/>
              <a:t>(iii) What was the difference in velocity of the satellite in GTO between when it was at apogee and when it was at perigee?</a:t>
            </a:r>
          </a:p>
          <a:p>
            <a:pPr algn="just"/>
            <a:r>
              <a:rPr lang="en-US" dirty="0"/>
              <a:t>Note: Assume the average radius of the earth is 6378.137 km and Kepler’s constant has the value 3.986 004 418 × 105 km3/s2.</a:t>
            </a:r>
          </a:p>
          <a:p>
            <a:pPr marL="0" indent="0">
              <a:buNone/>
            </a:pPr>
            <a:endParaRPr lang="en-US" dirty="0"/>
          </a:p>
          <a:p>
            <a:pPr marL="0" indent="0">
              <a:buNone/>
            </a:pPr>
            <a:endParaRPr lang="en-US" dirty="0"/>
          </a:p>
          <a:p>
            <a:pPr marL="0" indent="0">
              <a:buNone/>
            </a:pPr>
            <a:r>
              <a:rPr lang="en-US" dirty="0"/>
              <a:t>Ans:</a:t>
            </a:r>
          </a:p>
          <a:p>
            <a:pPr marL="0" indent="0">
              <a:buNone/>
            </a:pPr>
            <a:r>
              <a:rPr lang="en-US" dirty="0"/>
              <a:t>The GTO will have an apogee of 35 786.03 km (the geostationary altitude) and a</a:t>
            </a:r>
          </a:p>
          <a:p>
            <a:pPr marL="0" indent="0">
              <a:buNone/>
            </a:pPr>
            <a:r>
              <a:rPr lang="en-US" dirty="0"/>
              <a:t>perigee of 270 km (the release altitude of the TDRSS).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58301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88500-FF4B-D3F4-AA7F-5057F79FAFA3}"/>
              </a:ext>
            </a:extLst>
          </p:cNvPr>
          <p:cNvSpPr>
            <a:spLocks noGrp="1"/>
          </p:cNvSpPr>
          <p:nvPr>
            <p:ph idx="1"/>
          </p:nvPr>
        </p:nvSpPr>
        <p:spPr>
          <a:xfrm>
            <a:off x="381000" y="380282"/>
            <a:ext cx="11811000" cy="4648917"/>
          </a:xfrm>
        </p:spPr>
        <p:txBody>
          <a:bodyPr>
            <a:normAutofit/>
          </a:bodyPr>
          <a:lstStyle/>
          <a:p>
            <a:pPr marL="0" indent="0" algn="just">
              <a:buNone/>
            </a:pPr>
            <a:r>
              <a:rPr lang="en-US" b="1" dirty="0">
                <a:solidFill>
                  <a:schemeClr val="accent1"/>
                </a:solidFill>
              </a:rPr>
              <a:t>Example:5</a:t>
            </a:r>
            <a:endParaRPr lang="en-US" b="1" dirty="0"/>
          </a:p>
          <a:p>
            <a:pPr marL="0" indent="0" algn="just">
              <a:buNone/>
            </a:pPr>
            <a:endParaRPr lang="en-US" dirty="0"/>
          </a:p>
          <a:p>
            <a:pPr marL="0" indent="0" algn="just">
              <a:buNone/>
            </a:pPr>
            <a:r>
              <a:rPr lang="en-US" dirty="0"/>
              <a:t>Find the incremental velocity required to place a satellite in GTO from the parking orbit at 560 km. And incremental velocity required from GTO to GSO. Assume 0 inclination for GTO and GSO.</a:t>
            </a:r>
          </a:p>
        </p:txBody>
      </p:sp>
    </p:spTree>
    <p:extLst>
      <p:ext uri="{BB962C8B-B14F-4D97-AF65-F5344CB8AC3E}">
        <p14:creationId xmlns:p14="http://schemas.microsoft.com/office/powerpoint/2010/main" val="4262588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134C-C7F6-E4D7-9B96-E814B578408A}"/>
              </a:ext>
            </a:extLst>
          </p:cNvPr>
          <p:cNvSpPr>
            <a:spLocks noGrp="1"/>
          </p:cNvSpPr>
          <p:nvPr>
            <p:ph type="title"/>
          </p:nvPr>
        </p:nvSpPr>
        <p:spPr>
          <a:xfrm>
            <a:off x="0" y="1"/>
            <a:ext cx="12192000" cy="681036"/>
          </a:xfrm>
        </p:spPr>
        <p:txBody>
          <a:bodyPr>
            <a:normAutofit fontScale="90000"/>
          </a:bodyPr>
          <a:lstStyle/>
          <a:p>
            <a:r>
              <a:rPr lang="en-US" b="1" dirty="0"/>
              <a:t>Orbital Effects in Communications Systems Performance</a:t>
            </a:r>
          </a:p>
        </p:txBody>
      </p:sp>
      <p:sp>
        <p:nvSpPr>
          <p:cNvPr id="3" name="Content Placeholder 2">
            <a:extLst>
              <a:ext uri="{FF2B5EF4-FFF2-40B4-BE49-F238E27FC236}">
                <a16:creationId xmlns:a16="http://schemas.microsoft.com/office/drawing/2014/main" id="{A8F90B2D-73E4-EEF5-F5B4-5293E50849FE}"/>
              </a:ext>
            </a:extLst>
          </p:cNvPr>
          <p:cNvSpPr>
            <a:spLocks noGrp="1"/>
          </p:cNvSpPr>
          <p:nvPr>
            <p:ph idx="1"/>
          </p:nvPr>
        </p:nvSpPr>
        <p:spPr>
          <a:xfrm>
            <a:off x="103239" y="681037"/>
            <a:ext cx="12088761" cy="6176962"/>
          </a:xfrm>
        </p:spPr>
        <p:txBody>
          <a:bodyPr>
            <a:normAutofit/>
          </a:bodyPr>
          <a:lstStyle/>
          <a:p>
            <a:endParaRPr lang="en-US" dirty="0"/>
          </a:p>
          <a:p>
            <a:r>
              <a:rPr lang="en-US" dirty="0"/>
              <a:t>Doppler Shift</a:t>
            </a:r>
          </a:p>
          <a:p>
            <a:r>
              <a:rPr lang="en-US" dirty="0"/>
              <a:t>Range Variations</a:t>
            </a:r>
          </a:p>
          <a:p>
            <a:r>
              <a:rPr lang="en-US" dirty="0"/>
              <a:t>Solar Eclipse</a:t>
            </a:r>
          </a:p>
          <a:p>
            <a:r>
              <a:rPr lang="en-US" dirty="0"/>
              <a:t>Sun Transit Outage</a:t>
            </a:r>
          </a:p>
        </p:txBody>
      </p:sp>
      <p:pic>
        <p:nvPicPr>
          <p:cNvPr id="5" name="Picture 4">
            <a:extLst>
              <a:ext uri="{FF2B5EF4-FFF2-40B4-BE49-F238E27FC236}">
                <a16:creationId xmlns:a16="http://schemas.microsoft.com/office/drawing/2014/main" id="{DC283C4F-D66B-BA65-74A7-49A7963EF00A}"/>
              </a:ext>
            </a:extLst>
          </p:cNvPr>
          <p:cNvPicPr>
            <a:picLocks noChangeAspect="1"/>
          </p:cNvPicPr>
          <p:nvPr/>
        </p:nvPicPr>
        <p:blipFill>
          <a:blip r:embed="rId2"/>
          <a:stretch>
            <a:fillRect/>
          </a:stretch>
        </p:blipFill>
        <p:spPr>
          <a:xfrm>
            <a:off x="6480994" y="1362072"/>
            <a:ext cx="4801522" cy="3873051"/>
          </a:xfrm>
          <a:prstGeom prst="rect">
            <a:avLst/>
          </a:prstGeom>
        </p:spPr>
      </p:pic>
      <p:pic>
        <p:nvPicPr>
          <p:cNvPr id="7" name="Picture 6">
            <a:extLst>
              <a:ext uri="{FF2B5EF4-FFF2-40B4-BE49-F238E27FC236}">
                <a16:creationId xmlns:a16="http://schemas.microsoft.com/office/drawing/2014/main" id="{0C51B254-2890-8A4D-7843-468392BCDB76}"/>
              </a:ext>
            </a:extLst>
          </p:cNvPr>
          <p:cNvPicPr>
            <a:picLocks noChangeAspect="1"/>
          </p:cNvPicPr>
          <p:nvPr/>
        </p:nvPicPr>
        <p:blipFill>
          <a:blip r:embed="rId3"/>
          <a:stretch>
            <a:fillRect/>
          </a:stretch>
        </p:blipFill>
        <p:spPr>
          <a:xfrm>
            <a:off x="3218682" y="2619374"/>
            <a:ext cx="3571875" cy="4238625"/>
          </a:xfrm>
          <a:prstGeom prst="rect">
            <a:avLst/>
          </a:prstGeom>
        </p:spPr>
      </p:pic>
    </p:spTree>
    <p:extLst>
      <p:ext uri="{BB962C8B-B14F-4D97-AF65-F5344CB8AC3E}">
        <p14:creationId xmlns:p14="http://schemas.microsoft.com/office/powerpoint/2010/main" val="330491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766915"/>
          </a:xfrm>
        </p:spPr>
        <p:txBody>
          <a:bodyPr/>
          <a:lstStyle/>
          <a:p>
            <a:pPr algn="ctr"/>
            <a:r>
              <a:rPr lang="en-US" b="1" dirty="0">
                <a:solidFill>
                  <a:schemeClr val="accent1"/>
                </a:solidFill>
              </a:rPr>
              <a:t>Introduction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634182"/>
            <a:ext cx="12191999" cy="6223818"/>
          </a:xfrm>
        </p:spPr>
        <p:txBody>
          <a:bodyPr>
            <a:noAutofit/>
          </a:bodyPr>
          <a:lstStyle/>
          <a:p>
            <a:pPr marL="0" indent="0" algn="just">
              <a:lnSpc>
                <a:spcPct val="120000"/>
              </a:lnSpc>
              <a:buNone/>
            </a:pPr>
            <a:r>
              <a:rPr lang="en-US" sz="2400" b="1" dirty="0">
                <a:solidFill>
                  <a:srgbClr val="FF0000"/>
                </a:solidFill>
              </a:rPr>
              <a:t>What is launching vehicle?</a:t>
            </a:r>
          </a:p>
          <a:p>
            <a:pPr marL="0" indent="0" algn="just">
              <a:lnSpc>
                <a:spcPct val="120000"/>
              </a:lnSpc>
              <a:buNone/>
            </a:pPr>
            <a:r>
              <a:rPr lang="en-US" sz="2400" b="1" dirty="0">
                <a:solidFill>
                  <a:srgbClr val="FF0000"/>
                </a:solidFill>
              </a:rPr>
              <a:t>	</a:t>
            </a:r>
            <a:r>
              <a:rPr lang="en-US" sz="2400" dirty="0"/>
              <a:t> A launch vehicle is typically a rocket-powered vehicle designed to carry a payload from Earth's surface or lower atmosphere to outer space.</a:t>
            </a:r>
          </a:p>
          <a:p>
            <a:pPr marL="0" indent="0" algn="just">
              <a:lnSpc>
                <a:spcPct val="120000"/>
              </a:lnSpc>
              <a:buNone/>
            </a:pPr>
            <a:r>
              <a:rPr lang="en-US" sz="2400" dirty="0"/>
              <a:t>India has three active operational launch vehicles: Polar Satellite Launch Vehicle (</a:t>
            </a:r>
            <a:r>
              <a:rPr lang="en-US" sz="2400" dirty="0">
                <a:solidFill>
                  <a:srgbClr val="FF0000"/>
                </a:solidFill>
              </a:rPr>
              <a:t>PSLV</a:t>
            </a:r>
            <a:r>
              <a:rPr lang="en-US" sz="2400" dirty="0"/>
              <a:t>), Geosynchronous Satellite Launch Vehicle (</a:t>
            </a:r>
            <a:r>
              <a:rPr lang="en-US" sz="2400" dirty="0">
                <a:solidFill>
                  <a:srgbClr val="FF0000"/>
                </a:solidFill>
              </a:rPr>
              <a:t>GSLV</a:t>
            </a:r>
            <a:r>
              <a:rPr lang="en-US" sz="2400" dirty="0"/>
              <a:t>), Geosynchronous Satellite Launch Vehicle Mk-III (</a:t>
            </a:r>
            <a:r>
              <a:rPr lang="en-US" sz="2400" dirty="0">
                <a:solidFill>
                  <a:srgbClr val="FF0000"/>
                </a:solidFill>
              </a:rPr>
              <a:t>LVM3</a:t>
            </a:r>
            <a:r>
              <a:rPr lang="en-US" sz="2400" dirty="0"/>
              <a:t>).</a:t>
            </a:r>
          </a:p>
          <a:p>
            <a:pPr marL="0" indent="0" algn="just">
              <a:lnSpc>
                <a:spcPct val="120000"/>
              </a:lnSpc>
              <a:buNone/>
            </a:pPr>
            <a:endParaRPr lang="en-US" sz="2400" dirty="0"/>
          </a:p>
          <a:p>
            <a:pPr marL="0" indent="0" algn="just">
              <a:lnSpc>
                <a:spcPct val="120000"/>
              </a:lnSpc>
              <a:buNone/>
            </a:pPr>
            <a:r>
              <a:rPr lang="en-US" sz="2400" dirty="0"/>
              <a:t>   </a:t>
            </a:r>
          </a:p>
        </p:txBody>
      </p:sp>
    </p:spTree>
    <p:extLst>
      <p:ext uri="{BB962C8B-B14F-4D97-AF65-F5344CB8AC3E}">
        <p14:creationId xmlns:p14="http://schemas.microsoft.com/office/powerpoint/2010/main" val="102496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134C-C7F6-E4D7-9B96-E814B578408A}"/>
              </a:ext>
            </a:extLst>
          </p:cNvPr>
          <p:cNvSpPr>
            <a:spLocks noGrp="1"/>
          </p:cNvSpPr>
          <p:nvPr>
            <p:ph type="title"/>
          </p:nvPr>
        </p:nvSpPr>
        <p:spPr>
          <a:xfrm>
            <a:off x="0" y="1"/>
            <a:ext cx="12192000" cy="681036"/>
          </a:xfrm>
        </p:spPr>
        <p:txBody>
          <a:bodyPr>
            <a:normAutofit fontScale="90000"/>
          </a:bodyPr>
          <a:lstStyle/>
          <a:p>
            <a:r>
              <a:rPr lang="en-US" b="1" dirty="0"/>
              <a:t>Orbital Effects in Communications Systems</a:t>
            </a:r>
          </a:p>
        </p:txBody>
      </p:sp>
      <p:sp>
        <p:nvSpPr>
          <p:cNvPr id="3" name="Content Placeholder 2">
            <a:extLst>
              <a:ext uri="{FF2B5EF4-FFF2-40B4-BE49-F238E27FC236}">
                <a16:creationId xmlns:a16="http://schemas.microsoft.com/office/drawing/2014/main" id="{A8F90B2D-73E4-EEF5-F5B4-5293E50849FE}"/>
              </a:ext>
            </a:extLst>
          </p:cNvPr>
          <p:cNvSpPr>
            <a:spLocks noGrp="1"/>
          </p:cNvSpPr>
          <p:nvPr>
            <p:ph idx="1"/>
          </p:nvPr>
        </p:nvSpPr>
        <p:spPr>
          <a:xfrm>
            <a:off x="103239" y="681037"/>
            <a:ext cx="12088761" cy="6176962"/>
          </a:xfrm>
        </p:spPr>
        <p:txBody>
          <a:bodyPr>
            <a:normAutofit/>
          </a:bodyPr>
          <a:lstStyle/>
          <a:p>
            <a:pPr marL="0" indent="0" algn="ctr">
              <a:buNone/>
            </a:pPr>
            <a:endParaRPr lang="en-US" dirty="0"/>
          </a:p>
          <a:p>
            <a:pPr marL="0" indent="0" algn="ctr">
              <a:buNone/>
            </a:pPr>
            <a:r>
              <a:rPr lang="en-US" b="1" dirty="0">
                <a:solidFill>
                  <a:srgbClr val="C00000"/>
                </a:solidFill>
              </a:rPr>
              <a:t>Cause					Effect</a:t>
            </a:r>
          </a:p>
          <a:p>
            <a:pPr marL="0" indent="0" algn="just">
              <a:buNone/>
            </a:pPr>
            <a:r>
              <a:rPr lang="en-US" dirty="0"/>
              <a:t>			 Range Variations			       </a:t>
            </a:r>
            <a:r>
              <a:rPr lang="en-US" dirty="0">
                <a:solidFill>
                  <a:schemeClr val="accent1"/>
                </a:solidFill>
              </a:rPr>
              <a:t>Time</a:t>
            </a:r>
          </a:p>
          <a:p>
            <a:pPr marL="0" indent="0" algn="just">
              <a:buNone/>
            </a:pPr>
            <a:r>
              <a:rPr lang="en-US" dirty="0"/>
              <a:t>			   Solar Eclipse		   	      </a:t>
            </a:r>
            <a:r>
              <a:rPr lang="en-US" dirty="0">
                <a:solidFill>
                  <a:schemeClr val="accent1"/>
                </a:solidFill>
              </a:rPr>
              <a:t>Power</a:t>
            </a:r>
          </a:p>
          <a:p>
            <a:pPr marL="0" indent="0" algn="just">
              <a:buNone/>
            </a:pPr>
            <a:r>
              <a:rPr lang="en-US" dirty="0"/>
              <a:t>			Sun Transit Outage			      </a:t>
            </a:r>
            <a:r>
              <a:rPr lang="en-US" dirty="0">
                <a:solidFill>
                  <a:schemeClr val="accent1"/>
                </a:solidFill>
              </a:rPr>
              <a:t>Noise</a:t>
            </a:r>
          </a:p>
          <a:p>
            <a:pPr marL="0" indent="0" algn="just">
              <a:buNone/>
            </a:pPr>
            <a:r>
              <a:rPr lang="en-US" dirty="0"/>
              <a:t>			     Doppler Shift			  </a:t>
            </a:r>
            <a:r>
              <a:rPr lang="en-US" dirty="0">
                <a:solidFill>
                  <a:schemeClr val="accent1"/>
                </a:solidFill>
              </a:rPr>
              <a:t>Frequency</a:t>
            </a:r>
            <a:r>
              <a:rPr lang="en-US" dirty="0"/>
              <a:t>	</a:t>
            </a:r>
          </a:p>
          <a:p>
            <a:pPr marL="0" indent="0" algn="ctr">
              <a:buNone/>
            </a:pPr>
            <a:endParaRPr lang="en-US" dirty="0"/>
          </a:p>
          <a:p>
            <a:pPr marL="0" indent="0" algn="ctr">
              <a:buNone/>
            </a:pPr>
            <a:endParaRPr lang="en-US" dirty="0"/>
          </a:p>
          <a:p>
            <a:pPr algn="just"/>
            <a:r>
              <a:rPr lang="en-US" sz="2000" i="0" u="none" strike="noStrike" baseline="0" dirty="0"/>
              <a:t>If the battery is discharged below its maximum depth of discharge, the battery may not recover to full operational capacity once recharged- Nickel-hydrogen batteries-</a:t>
            </a:r>
            <a:r>
              <a:rPr lang="en-US" sz="2000" dirty="0"/>
              <a:t>70% depth of discharge and recover fully once recharged.</a:t>
            </a:r>
          </a:p>
          <a:p>
            <a:pPr algn="just"/>
            <a:r>
              <a:rPr lang="en-US" sz="2000" dirty="0"/>
              <a:t>Lithium-ion batteries-75% depth of discharge and do not have a memory effect</a:t>
            </a:r>
          </a:p>
          <a:p>
            <a:pPr algn="just"/>
            <a:r>
              <a:rPr lang="en-US" sz="2000" dirty="0"/>
              <a:t>The earth station antenna will therefore receive not only the signal from the satellite but also the noise temperature transmitted by the sun	</a:t>
            </a:r>
          </a:p>
          <a:p>
            <a:pPr marL="0" indent="0" algn="ctr">
              <a:buNone/>
            </a:pPr>
            <a:endParaRPr lang="en-US" dirty="0"/>
          </a:p>
        </p:txBody>
      </p:sp>
    </p:spTree>
    <p:extLst>
      <p:ext uri="{BB962C8B-B14F-4D97-AF65-F5344CB8AC3E}">
        <p14:creationId xmlns:p14="http://schemas.microsoft.com/office/powerpoint/2010/main" val="24823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134C-C7F6-E4D7-9B96-E814B578408A}"/>
              </a:ext>
            </a:extLst>
          </p:cNvPr>
          <p:cNvSpPr>
            <a:spLocks noGrp="1"/>
          </p:cNvSpPr>
          <p:nvPr>
            <p:ph type="title"/>
          </p:nvPr>
        </p:nvSpPr>
        <p:spPr>
          <a:xfrm>
            <a:off x="0" y="1"/>
            <a:ext cx="12192000" cy="681036"/>
          </a:xfrm>
        </p:spPr>
        <p:txBody>
          <a:bodyPr>
            <a:normAutofit fontScale="90000"/>
          </a:bodyPr>
          <a:lstStyle/>
          <a:p>
            <a:r>
              <a:rPr lang="en-US" dirty="0"/>
              <a:t>Doppler Shift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90B2D-73E4-EEF5-F5B4-5293E50849FE}"/>
                  </a:ext>
                </a:extLst>
              </p:cNvPr>
              <p:cNvSpPr>
                <a:spLocks noGrp="1"/>
              </p:cNvSpPr>
              <p:nvPr>
                <p:ph idx="1"/>
              </p:nvPr>
            </p:nvSpPr>
            <p:spPr>
              <a:xfrm>
                <a:off x="103239" y="681037"/>
                <a:ext cx="12088761" cy="6176962"/>
              </a:xfrm>
            </p:spPr>
            <p:txBody>
              <a:bodyPr>
                <a:normAutofit/>
              </a:bodyPr>
              <a:lstStyle/>
              <a:p>
                <a:r>
                  <a:rPr lang="en-US" dirty="0"/>
                  <a:t>To a stationary observer, the frequency of a moving radio transmitter varies with the transmitter’s velocity relative to the observer.</a:t>
                </a:r>
              </a:p>
              <a:p>
                <a:r>
                  <a:rPr lang="en-US" dirty="0"/>
                  <a:t>If the true transmitter frequency is</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𝑇</m:t>
                        </m:r>
                      </m:sub>
                    </m:sSub>
                  </m:oMath>
                </a14:m>
                <a:r>
                  <a:rPr lang="en-US" dirty="0"/>
                  <a:t>, the received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𝑅</m:t>
                        </m:r>
                      </m:sub>
                    </m:sSub>
                  </m:oMath>
                </a14:m>
                <a:r>
                  <a:rPr lang="en-US" dirty="0"/>
                  <a:t> is </a:t>
                </a:r>
                <a:r>
                  <a:rPr lang="en-US" dirty="0">
                    <a:solidFill>
                      <a:srgbClr val="FF0000"/>
                    </a:solidFill>
                  </a:rPr>
                  <a:t>higher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𝑓</m:t>
                        </m:r>
                      </m:e>
                      <m:sub>
                        <m:r>
                          <a:rPr lang="en-US" i="1">
                            <a:solidFill>
                              <a:srgbClr val="FF0000"/>
                            </a:solidFill>
                            <a:latin typeface="Cambria Math" panose="02040503050406030204" pitchFamily="18" charset="0"/>
                          </a:rPr>
                          <m:t>𝑇</m:t>
                        </m:r>
                      </m:sub>
                    </m:sSub>
                  </m:oMath>
                </a14:m>
                <a:r>
                  <a:rPr lang="en-US" dirty="0">
                    <a:solidFill>
                      <a:srgbClr val="FF0000"/>
                    </a:solidFill>
                  </a:rPr>
                  <a:t> </a:t>
                </a:r>
                <a:r>
                  <a:rPr lang="en-US" dirty="0"/>
                  <a:t>when the transmitter is moving </a:t>
                </a:r>
                <a:r>
                  <a:rPr lang="en-US" dirty="0">
                    <a:solidFill>
                      <a:srgbClr val="FF0000"/>
                    </a:solidFill>
                  </a:rPr>
                  <a:t>toward the receiver </a:t>
                </a:r>
              </a:p>
              <a:p>
                <a:r>
                  <a:rPr lang="en-US" dirty="0"/>
                  <a:t>and </a:t>
                </a:r>
                <a:r>
                  <a:rPr lang="en-US" dirty="0">
                    <a:solidFill>
                      <a:srgbClr val="FF0000"/>
                    </a:solidFill>
                  </a:rPr>
                  <a:t>lower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𝑇</m:t>
                        </m:r>
                      </m:sub>
                    </m:sSub>
                  </m:oMath>
                </a14:m>
                <a:r>
                  <a:rPr lang="en-US" dirty="0">
                    <a:solidFill>
                      <a:srgbClr val="FF0000"/>
                    </a:solidFill>
                  </a:rPr>
                  <a:t> </a:t>
                </a:r>
                <a:r>
                  <a:rPr lang="en-US" dirty="0"/>
                  <a:t>when the transmitter </a:t>
                </a:r>
                <a:r>
                  <a:rPr lang="en-US" dirty="0">
                    <a:solidFill>
                      <a:srgbClr val="FF0000"/>
                    </a:solidFill>
                  </a:rPr>
                  <a:t>is moving away </a:t>
                </a:r>
                <a:r>
                  <a:rPr lang="en-US" dirty="0"/>
                  <a:t>from the receiver.</a:t>
                </a:r>
              </a:p>
              <a:p>
                <a:pPr marL="0" indent="0" algn="ctr">
                  <a:buNone/>
                </a:pPr>
                <a:endParaRPr lang="en-US" i="1" dirty="0">
                  <a:latin typeface="Cambria Math" panose="02040503050406030204" pitchFamily="18" charset="0"/>
                </a:endParaRPr>
              </a:p>
              <a:p>
                <a:pPr marL="0" indent="0" algn="just">
                  <a:buNone/>
                </a:pPr>
                <a:r>
                  <a:rPr lang="en-US" dirty="0"/>
                  <a:t>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m:t>
                            </m:r>
                          </m:sub>
                        </m:sSub>
                      </m:den>
                    </m:f>
                  </m:oMath>
                </a14:m>
                <a:r>
                  <a:rPr lang="en-US" dirty="0"/>
                  <a:t> = </a:t>
                </a:r>
                <a14:m>
                  <m:oMath xmlns:m="http://schemas.openxmlformats.org/officeDocument/2006/math">
                    <m:f>
                      <m:fPr>
                        <m:ctrlPr>
                          <a:rPr lang="en-US" i="1">
                            <a:latin typeface="Cambria Math" panose="02040503050406030204" pitchFamily="18" charset="0"/>
                          </a:rPr>
                        </m:ctrlPr>
                      </m:fPr>
                      <m:num>
                        <m:r>
                          <m:rPr>
                            <m:nor/>
                          </m:rPr>
                          <a:rPr lang="el-GR"/>
                          <m:t>Δ</m:t>
                        </m:r>
                        <m:r>
                          <a:rPr lang="en-US" b="0" i="1" smtClean="0">
                            <a:latin typeface="Cambria Math" panose="02040503050406030204" pitchFamily="18" charset="0"/>
                          </a:rPr>
                          <m:t>𝑓</m:t>
                        </m:r>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m:t>
                            </m:r>
                          </m:sub>
                        </m:sSub>
                      </m:den>
                    </m:f>
                  </m:oMath>
                </a14:m>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oMath>
                </a14:m>
                <a:r>
                  <a:rPr lang="en-US" dirty="0"/>
                  <a:t>         </a:t>
                </a:r>
                <a:r>
                  <a:rPr lang="en-US" sz="1400" dirty="0"/>
                  <a:t>VT is the component of the transmitter velocity directed toward the receiver</a:t>
                </a:r>
              </a:p>
              <a:p>
                <a:pPr marL="0" indent="0" algn="just">
                  <a:buNone/>
                </a:pPr>
                <a:r>
                  <a:rPr lang="en-US" sz="1400" dirty="0"/>
                  <a:t>				     </a:t>
                </a:r>
                <a:r>
                  <a:rPr lang="en-US" sz="1400" dirty="0" err="1"/>
                  <a:t>vp</a:t>
                </a:r>
                <a:r>
                  <a:rPr lang="en-US" sz="1400" dirty="0"/>
                  <a:t> = c the phase velocity of light</a:t>
                </a:r>
              </a:p>
              <a:p>
                <a:pPr marL="0" indent="0" algn="just">
                  <a:buNone/>
                </a:pPr>
                <a:r>
                  <a:rPr lang="en-US" dirty="0"/>
                  <a:t>	</a:t>
                </a:r>
                <a14:m>
                  <m:oMath xmlns:m="http://schemas.openxmlformats.org/officeDocument/2006/math">
                    <m:r>
                      <m:rPr>
                        <m:nor/>
                      </m:rPr>
                      <a:rPr lang="el-GR" smtClean="0"/>
                      <m:t>Δ</m:t>
                    </m:r>
                    <m:r>
                      <a:rPr lang="en-US" b="0" i="1" smtClean="0">
                        <a:latin typeface="Cambria Math" panose="02040503050406030204" pitchFamily="18" charset="0"/>
                      </a:rPr>
                      <m:t>𝑓</m:t>
                    </m:r>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m:t>
                            </m:r>
                          </m:sub>
                        </m:sSub>
                      </m:num>
                      <m:den>
                        <m:r>
                          <a:rPr lang="en-US" b="0" i="1" smtClean="0">
                            <a:latin typeface="Cambria Math" panose="02040503050406030204" pitchFamily="18" charset="0"/>
                          </a:rPr>
                          <m:t>𝑐</m:t>
                        </m:r>
                      </m:den>
                    </m:f>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num>
                      <m:den>
                        <m:r>
                          <m:rPr>
                            <m:nor/>
                          </m:rPr>
                          <a:rPr lang="en-US" i="1"/>
                          <m:t>𝜆</m:t>
                        </m:r>
                      </m:den>
                    </m:f>
                  </m:oMath>
                </a14:m>
                <a:endParaRPr lang="en-US" dirty="0"/>
              </a:p>
              <a:p>
                <a:pPr marL="0" indent="0" algn="just">
                  <a:buNone/>
                </a:pPr>
                <a:r>
                  <a:rPr lang="en-US" dirty="0"/>
                  <a:t>If the transmitter is moving away from the receiver, then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𝑇</m:t>
                        </m:r>
                      </m:sub>
                    </m:sSub>
                  </m:oMath>
                </a14:m>
                <a:r>
                  <a:rPr lang="en-US" dirty="0"/>
                  <a:t> is negative</a:t>
                </a: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A8F90B2D-73E4-EEF5-F5B4-5293E50849FE}"/>
                  </a:ext>
                </a:extLst>
              </p:cNvPr>
              <p:cNvSpPr>
                <a:spLocks noGrp="1" noRot="1" noChangeAspect="1" noMove="1" noResize="1" noEditPoints="1" noAdjustHandles="1" noChangeArrowheads="1" noChangeShapeType="1" noTextEdit="1"/>
              </p:cNvSpPr>
              <p:nvPr>
                <p:ph idx="1"/>
              </p:nvPr>
            </p:nvSpPr>
            <p:spPr>
              <a:xfrm>
                <a:off x="103239" y="681037"/>
                <a:ext cx="12088761" cy="6176962"/>
              </a:xfrm>
              <a:blipFill>
                <a:blip r:embed="rId2"/>
                <a:stretch>
                  <a:fillRect l="-1059" t="-1678" r="-807"/>
                </a:stretch>
              </a:blipFill>
            </p:spPr>
            <p:txBody>
              <a:bodyPr/>
              <a:lstStyle/>
              <a:p>
                <a:r>
                  <a:rPr lang="en-US">
                    <a:noFill/>
                  </a:rPr>
                  <a:t> </a:t>
                </a:r>
              </a:p>
            </p:txBody>
          </p:sp>
        </mc:Fallback>
      </mc:AlternateContent>
    </p:spTree>
    <p:extLst>
      <p:ext uri="{BB962C8B-B14F-4D97-AF65-F5344CB8AC3E}">
        <p14:creationId xmlns:p14="http://schemas.microsoft.com/office/powerpoint/2010/main" val="2344658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88500-FF4B-D3F4-AA7F-5057F79FAFA3}"/>
              </a:ext>
            </a:extLst>
          </p:cNvPr>
          <p:cNvSpPr>
            <a:spLocks noGrp="1"/>
          </p:cNvSpPr>
          <p:nvPr>
            <p:ph idx="1"/>
          </p:nvPr>
        </p:nvSpPr>
        <p:spPr>
          <a:xfrm>
            <a:off x="380999" y="380283"/>
            <a:ext cx="11683181" cy="6285988"/>
          </a:xfrm>
        </p:spPr>
        <p:txBody>
          <a:bodyPr>
            <a:normAutofit/>
          </a:bodyPr>
          <a:lstStyle/>
          <a:p>
            <a:pPr marL="0" indent="0" algn="just">
              <a:buNone/>
            </a:pPr>
            <a:r>
              <a:rPr lang="en-US" b="1" dirty="0">
                <a:solidFill>
                  <a:schemeClr val="accent1"/>
                </a:solidFill>
              </a:rPr>
              <a:t>Example:6</a:t>
            </a:r>
            <a:endParaRPr lang="en-US" b="1" dirty="0"/>
          </a:p>
          <a:p>
            <a:pPr marL="0" indent="0" algn="just">
              <a:buNone/>
            </a:pPr>
            <a:r>
              <a:rPr lang="en-US" dirty="0"/>
              <a:t>A LEO satellite is in a circular polar orbit with an altitude, h, of 1000 km. A transmitter on the satellite has a frequency of 2.65 GHz. Find</a:t>
            </a:r>
          </a:p>
          <a:p>
            <a:pPr marL="0" indent="0" algn="just">
              <a:buNone/>
            </a:pPr>
            <a:r>
              <a:rPr lang="en-US" dirty="0"/>
              <a:t>(</a:t>
            </a:r>
            <a:r>
              <a:rPr lang="en-US" dirty="0" err="1"/>
              <a:t>i</a:t>
            </a:r>
            <a:r>
              <a:rPr lang="en-US" dirty="0"/>
              <a:t>) The velocity of the satellite in orbit</a:t>
            </a:r>
          </a:p>
          <a:p>
            <a:pPr marL="0" indent="0" algn="just">
              <a:buNone/>
            </a:pPr>
            <a:r>
              <a:rPr lang="en-US" dirty="0"/>
              <a:t>(ii) The component of velocity toward an observer at an earth station as the satellite appears over the horizon, for an observer who is in the plane of the satellite orbit.</a:t>
            </a:r>
          </a:p>
          <a:p>
            <a:pPr marL="0" indent="0" algn="just">
              <a:buNone/>
            </a:pPr>
            <a:r>
              <a:rPr lang="en-US" dirty="0"/>
              <a:t>(iii) Hence Find the Doppler shift of the received signal at the earth station. Use a mean earth radius value, re, of 6378 km. The satellite also carries a Ka-band transmitter at 20.0 GHz.</a:t>
            </a:r>
          </a:p>
          <a:p>
            <a:pPr marL="0" indent="0" algn="just">
              <a:buNone/>
            </a:pPr>
            <a:r>
              <a:rPr lang="en-US" dirty="0"/>
              <a:t>Find the Doppler shift for this signal when it is received by the same observer.</a:t>
            </a:r>
          </a:p>
        </p:txBody>
      </p:sp>
    </p:spTree>
    <p:extLst>
      <p:ext uri="{BB962C8B-B14F-4D97-AF65-F5344CB8AC3E}">
        <p14:creationId xmlns:p14="http://schemas.microsoft.com/office/powerpoint/2010/main" val="2043201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88500-FF4B-D3F4-AA7F-5057F79FAFA3}"/>
                  </a:ext>
                </a:extLst>
              </p:cNvPr>
              <p:cNvSpPr>
                <a:spLocks noGrp="1"/>
              </p:cNvSpPr>
              <p:nvPr>
                <p:ph idx="1"/>
              </p:nvPr>
            </p:nvSpPr>
            <p:spPr>
              <a:xfrm>
                <a:off x="380999" y="380283"/>
                <a:ext cx="11683181" cy="6285988"/>
              </a:xfrm>
            </p:spPr>
            <p:txBody>
              <a:bodyPr>
                <a:normAutofit/>
              </a:bodyPr>
              <a:lstStyle/>
              <a:p>
                <a:pPr marL="0" indent="0" algn="just">
                  <a:buNone/>
                </a:pPr>
                <a:r>
                  <a:rPr lang="en-US" b="1" dirty="0">
                    <a:solidFill>
                      <a:schemeClr val="accent1"/>
                    </a:solidFill>
                  </a:rPr>
                  <a:t>Example:7</a:t>
                </a:r>
              </a:p>
              <a:p>
                <a:pPr marL="0" indent="0" algn="just">
                  <a:buNone/>
                </a:pPr>
                <a:r>
                  <a:rPr lang="en-US" dirty="0"/>
                  <a:t>A satellite is in a 322 km high circular orbit carries a 300 MHz transmitter. </a:t>
                </a:r>
              </a:p>
              <a:p>
                <a:pPr marL="0" indent="0" algn="just">
                  <a:buNone/>
                </a:pPr>
                <a:r>
                  <a:rPr lang="en-US" dirty="0"/>
                  <a:t>Determine the maximum frequency range over which the received signal would shift due to Doppler effects if received by a stationary observer suitably located in space. </a:t>
                </a:r>
              </a:p>
              <a:p>
                <a:pPr marL="0" indent="0" algn="just">
                  <a:buNone/>
                </a:pPr>
                <a:r>
                  <a:rPr lang="en-US" dirty="0"/>
                  <a:t>Note: the frequency can be shifted both up and down, depending on whether the satellite is moving towards or away from the observer. You need to determine the maximum possible change in frequency due to Doppler (i.e. 2</a:t>
                </a:r>
                <a:r>
                  <a:rPr lang="el-GR" dirty="0"/>
                  <a:t> </a:t>
                </a:r>
                <a14:m>
                  <m:oMath xmlns:m="http://schemas.openxmlformats.org/officeDocument/2006/math">
                    <m:r>
                      <m:rPr>
                        <m:nor/>
                      </m:rPr>
                      <a:rPr lang="el-GR"/>
                      <m:t>Δ</m:t>
                    </m:r>
                    <m:r>
                      <a:rPr lang="el-GR" i="1">
                        <a:latin typeface="Cambria Math" panose="02040503050406030204" pitchFamily="18" charset="0"/>
                      </a:rPr>
                      <m:t> </m:t>
                    </m:r>
                  </m:oMath>
                </a14:m>
                <a:r>
                  <a:rPr lang="en-US" dirty="0"/>
                  <a:t>f ). </a:t>
                </a:r>
              </a:p>
            </p:txBody>
          </p:sp>
        </mc:Choice>
        <mc:Fallback xmlns="">
          <p:sp>
            <p:nvSpPr>
              <p:cNvPr id="3" name="Content Placeholder 2">
                <a:extLst>
                  <a:ext uri="{FF2B5EF4-FFF2-40B4-BE49-F238E27FC236}">
                    <a16:creationId xmlns:a16="http://schemas.microsoft.com/office/drawing/2014/main" id="{18388500-FF4B-D3F4-AA7F-5057F79FAFA3}"/>
                  </a:ext>
                </a:extLst>
              </p:cNvPr>
              <p:cNvSpPr>
                <a:spLocks noGrp="1" noRot="1" noChangeAspect="1" noMove="1" noResize="1" noEditPoints="1" noAdjustHandles="1" noChangeArrowheads="1" noChangeShapeType="1" noTextEdit="1"/>
              </p:cNvSpPr>
              <p:nvPr>
                <p:ph idx="1"/>
              </p:nvPr>
            </p:nvSpPr>
            <p:spPr>
              <a:xfrm>
                <a:off x="380999" y="380283"/>
                <a:ext cx="11683181" cy="6285988"/>
              </a:xfrm>
              <a:blipFill>
                <a:blip r:embed="rId2"/>
                <a:stretch>
                  <a:fillRect l="-1043" t="-1550" r="-1043"/>
                </a:stretch>
              </a:blipFill>
            </p:spPr>
            <p:txBody>
              <a:bodyPr/>
              <a:lstStyle/>
              <a:p>
                <a:r>
                  <a:rPr lang="en-US">
                    <a:noFill/>
                  </a:rPr>
                  <a:t> </a:t>
                </a:r>
              </a:p>
            </p:txBody>
          </p:sp>
        </mc:Fallback>
      </mc:AlternateContent>
    </p:spTree>
    <p:extLst>
      <p:ext uri="{BB962C8B-B14F-4D97-AF65-F5344CB8AC3E}">
        <p14:creationId xmlns:p14="http://schemas.microsoft.com/office/powerpoint/2010/main" val="2613006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88500-FF4B-D3F4-AA7F-5057F79FAFA3}"/>
              </a:ext>
            </a:extLst>
          </p:cNvPr>
          <p:cNvSpPr>
            <a:spLocks noGrp="1"/>
          </p:cNvSpPr>
          <p:nvPr>
            <p:ph idx="1"/>
          </p:nvPr>
        </p:nvSpPr>
        <p:spPr>
          <a:xfrm>
            <a:off x="380999" y="380282"/>
            <a:ext cx="11697929" cy="6477717"/>
          </a:xfrm>
        </p:spPr>
        <p:txBody>
          <a:bodyPr>
            <a:normAutofit/>
          </a:bodyPr>
          <a:lstStyle/>
          <a:p>
            <a:pPr marL="0" indent="0" algn="just">
              <a:buNone/>
            </a:pPr>
            <a:r>
              <a:rPr lang="en-US" b="1" dirty="0">
                <a:solidFill>
                  <a:schemeClr val="accent1"/>
                </a:solidFill>
              </a:rPr>
              <a:t>Practice problems:</a:t>
            </a:r>
            <a:endParaRPr lang="en-US" b="1" dirty="0"/>
          </a:p>
          <a:p>
            <a:pPr marL="514350" indent="-514350" algn="just">
              <a:buAutoNum type="arabicPeriod"/>
            </a:pPr>
            <a:r>
              <a:rPr lang="en-US" dirty="0"/>
              <a:t>A satellite in earth orbit has a semi-major axis of 6,700 km and an eccentricity of 0.01. Calculate the satellite's altitude at both perigee and apogee.</a:t>
            </a:r>
          </a:p>
          <a:p>
            <a:pPr marL="514350" indent="-514350" algn="just">
              <a:buAutoNum type="arabicPeriod"/>
            </a:pPr>
            <a:endParaRPr lang="en-US" dirty="0"/>
          </a:p>
          <a:p>
            <a:pPr marL="514350" indent="-514350" algn="just">
              <a:buAutoNum type="arabicPeriod"/>
            </a:pPr>
            <a:r>
              <a:rPr lang="en-US" dirty="0"/>
              <a:t>A satellite is in a circular orbit at an altitude of 322 km. Determine</a:t>
            </a:r>
          </a:p>
          <a:p>
            <a:pPr marL="0" indent="0" algn="just">
              <a:buNone/>
            </a:pPr>
            <a:r>
              <a:rPr lang="en-US" dirty="0"/>
              <a:t>a. The orbital angular velocity in radians per second.</a:t>
            </a:r>
          </a:p>
          <a:p>
            <a:pPr marL="0" indent="0" algn="just">
              <a:buNone/>
            </a:pPr>
            <a:r>
              <a:rPr lang="en-US" dirty="0"/>
              <a:t>b. The orbital period in minutes.</a:t>
            </a:r>
          </a:p>
          <a:p>
            <a:pPr marL="0" indent="0" algn="just">
              <a:buNone/>
            </a:pPr>
            <a:r>
              <a:rPr lang="en-US" dirty="0"/>
              <a:t>c. The orbital velocity in meters per second.</a:t>
            </a:r>
          </a:p>
          <a:p>
            <a:pPr marL="0" indent="0" algn="just">
              <a:buNone/>
            </a:pPr>
            <a:r>
              <a:rPr lang="en-US" dirty="0"/>
              <a:t>Note: Assume the average radius of the earth is 6378.137 km and Kepler’s constant has the value 3.986 004 418 × 105 km3/s2.</a:t>
            </a:r>
          </a:p>
          <a:p>
            <a:pPr marL="514350" indent="-514350" algn="just">
              <a:buAutoNum type="arabicPeriod"/>
            </a:pPr>
            <a:endParaRPr lang="en-US" dirty="0"/>
          </a:p>
          <a:p>
            <a:pPr marL="0" indent="0" algn="just">
              <a:buNone/>
            </a:pPr>
            <a:endParaRPr lang="en-US" dirty="0"/>
          </a:p>
        </p:txBody>
      </p:sp>
    </p:spTree>
    <p:extLst>
      <p:ext uri="{BB962C8B-B14F-4D97-AF65-F5344CB8AC3E}">
        <p14:creationId xmlns:p14="http://schemas.microsoft.com/office/powerpoint/2010/main" val="24366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88500-FF4B-D3F4-AA7F-5057F79FAFA3}"/>
              </a:ext>
            </a:extLst>
          </p:cNvPr>
          <p:cNvSpPr>
            <a:spLocks noGrp="1"/>
          </p:cNvSpPr>
          <p:nvPr>
            <p:ph idx="1"/>
          </p:nvPr>
        </p:nvSpPr>
        <p:spPr>
          <a:xfrm>
            <a:off x="380999" y="380282"/>
            <a:ext cx="11697929" cy="6477717"/>
          </a:xfrm>
        </p:spPr>
        <p:txBody>
          <a:bodyPr>
            <a:normAutofit/>
          </a:bodyPr>
          <a:lstStyle/>
          <a:p>
            <a:pPr marL="0" indent="0" algn="just">
              <a:buNone/>
            </a:pPr>
            <a:r>
              <a:rPr lang="en-US" b="1" dirty="0">
                <a:solidFill>
                  <a:schemeClr val="accent1"/>
                </a:solidFill>
              </a:rPr>
              <a:t>Practice problems:</a:t>
            </a:r>
            <a:endParaRPr lang="en-US" b="1" dirty="0"/>
          </a:p>
          <a:p>
            <a:pPr marL="0" indent="0" algn="just">
              <a:buNone/>
            </a:pPr>
            <a:r>
              <a:rPr lang="en-US" dirty="0"/>
              <a:t>3. A GEO satellite is located at longitude 109° west. The satellite broadcasts television programming to the continental United States.</a:t>
            </a:r>
          </a:p>
          <a:p>
            <a:pPr marL="514350" indent="-514350" algn="just">
              <a:buAutoNum type="alphaLcPeriod"/>
            </a:pPr>
            <a:r>
              <a:rPr lang="en-US" dirty="0"/>
              <a:t>Calculate the look angles for an earth station located near Blacksburg, Virginia, latitude 37.22°N, longitude 80.42°W.</a:t>
            </a:r>
          </a:p>
          <a:p>
            <a:pPr marL="0" indent="0" algn="just">
              <a:buNone/>
            </a:pPr>
            <a:r>
              <a:rPr lang="en-US" dirty="0"/>
              <a:t>b. Calculate the look angles for an earth station located near Billings, Montana, latitude 46.00°N, longitude 110.0°W.</a:t>
            </a:r>
          </a:p>
          <a:p>
            <a:pPr marL="0" indent="0" algn="just">
              <a:buNone/>
            </a:pPr>
            <a:r>
              <a:rPr lang="en-US" dirty="0"/>
              <a:t>c. Calculate the look angles for an earth station located near Los Angles, California, longitude 118.0°W, latitude 34.00°N.</a:t>
            </a:r>
          </a:p>
          <a:p>
            <a:pPr marL="0" indent="0" algn="just">
              <a:buNone/>
            </a:pPr>
            <a:endParaRPr lang="en-US" dirty="0"/>
          </a:p>
          <a:p>
            <a:pPr marL="0" indent="0" algn="just">
              <a:buNone/>
            </a:pPr>
            <a:r>
              <a:rPr lang="en-US" dirty="0"/>
              <a:t>4. A LEO satellite has an apogee altitude of 5000 km and a perigee altitude of 800 km. What is the eccentricity of the orbit?</a:t>
            </a:r>
          </a:p>
          <a:p>
            <a:pPr marL="0" indent="0" algn="just">
              <a:buNone/>
            </a:pPr>
            <a:endParaRPr lang="en-US" dirty="0"/>
          </a:p>
        </p:txBody>
      </p:sp>
    </p:spTree>
    <p:extLst>
      <p:ext uri="{BB962C8B-B14F-4D97-AF65-F5344CB8AC3E}">
        <p14:creationId xmlns:p14="http://schemas.microsoft.com/office/powerpoint/2010/main" val="1243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49D9-5C92-F427-8238-638A638F6A48}"/>
              </a:ext>
            </a:extLst>
          </p:cNvPr>
          <p:cNvSpPr>
            <a:spLocks noGrp="1"/>
          </p:cNvSpPr>
          <p:nvPr>
            <p:ph type="title"/>
          </p:nvPr>
        </p:nvSpPr>
        <p:spPr>
          <a:xfrm>
            <a:off x="0" y="1"/>
            <a:ext cx="12192000" cy="530942"/>
          </a:xfrm>
        </p:spPr>
        <p:txBody>
          <a:bodyPr>
            <a:normAutofit fontScale="90000"/>
          </a:bodyPr>
          <a:lstStyle/>
          <a:p>
            <a:pPr algn="ctr"/>
            <a:endParaRPr lang="en-US" b="1" dirty="0">
              <a:solidFill>
                <a:schemeClr val="accent1"/>
              </a:solidFill>
            </a:endParaRPr>
          </a:p>
        </p:txBody>
      </p:sp>
      <p:sp>
        <p:nvSpPr>
          <p:cNvPr id="3" name="Content Placeholder 2">
            <a:extLst>
              <a:ext uri="{FF2B5EF4-FFF2-40B4-BE49-F238E27FC236}">
                <a16:creationId xmlns:a16="http://schemas.microsoft.com/office/drawing/2014/main" id="{1553AB02-8468-7B5D-C40E-C2114BE1B93B}"/>
              </a:ext>
            </a:extLst>
          </p:cNvPr>
          <p:cNvSpPr>
            <a:spLocks noGrp="1"/>
          </p:cNvSpPr>
          <p:nvPr>
            <p:ph idx="1"/>
          </p:nvPr>
        </p:nvSpPr>
        <p:spPr>
          <a:xfrm>
            <a:off x="103239" y="530943"/>
            <a:ext cx="12088761" cy="6223818"/>
          </a:xfrm>
        </p:spPr>
        <p:txBody>
          <a:bodyPr/>
          <a:lstStyle/>
          <a:p>
            <a:pPr algn="just"/>
            <a:r>
              <a:rPr lang="en-US" dirty="0"/>
              <a:t>Geosynchronous or Geostationary orbit is quite advantageous near equator. </a:t>
            </a:r>
          </a:p>
          <a:p>
            <a:pPr algn="just"/>
            <a:r>
              <a:rPr lang="en-US" dirty="0"/>
              <a:t>Elevation angle is quite high the disturbances from the local reflections or multi path are very low.</a:t>
            </a:r>
          </a:p>
          <a:p>
            <a:pPr algn="just"/>
            <a:r>
              <a:rPr lang="en-US" dirty="0"/>
              <a:t>satellite is orbiting in a different plane than the </a:t>
            </a:r>
          </a:p>
          <a:p>
            <a:pPr marL="0" indent="0" algn="just">
              <a:buNone/>
            </a:pPr>
            <a:r>
              <a:rPr lang="en-US" dirty="0"/>
              <a:t>equatorial plane and that orbital plane is making </a:t>
            </a:r>
          </a:p>
          <a:p>
            <a:pPr marL="0" indent="0" algn="just">
              <a:buNone/>
            </a:pPr>
            <a:r>
              <a:rPr lang="en-US" dirty="0"/>
              <a:t>a inclination with the equatorial plane is the</a:t>
            </a:r>
          </a:p>
          <a:p>
            <a:pPr marL="0" indent="0" algn="just">
              <a:buNone/>
            </a:pPr>
            <a:r>
              <a:rPr lang="en-US" dirty="0"/>
              <a:t>perigee and then may be apogee below.</a:t>
            </a:r>
          </a:p>
          <a:p>
            <a:pPr marL="0" indent="0" algn="just">
              <a:buNone/>
            </a:pPr>
            <a:r>
              <a:rPr lang="en-US" dirty="0">
                <a:solidFill>
                  <a:schemeClr val="accent1"/>
                </a:solidFill>
              </a:rPr>
              <a:t>Example:1</a:t>
            </a:r>
          </a:p>
          <a:p>
            <a:pPr marL="0" indent="0" algn="just">
              <a:buNone/>
            </a:pPr>
            <a:r>
              <a:rPr lang="en-US" dirty="0"/>
              <a:t>For GEO, inclination </a:t>
            </a:r>
            <a:r>
              <a:rPr lang="en-US" dirty="0" err="1"/>
              <a:t>i</a:t>
            </a:r>
            <a:r>
              <a:rPr lang="en-US" dirty="0"/>
              <a:t>=0, and the eccentricity of the orbit is 0. Calculate orbital height  and velocity.</a:t>
            </a:r>
          </a:p>
        </p:txBody>
      </p:sp>
      <p:pic>
        <p:nvPicPr>
          <p:cNvPr id="6" name="Picture 5">
            <a:extLst>
              <a:ext uri="{FF2B5EF4-FFF2-40B4-BE49-F238E27FC236}">
                <a16:creationId xmlns:a16="http://schemas.microsoft.com/office/drawing/2014/main" id="{F089EB56-FB2D-A6FC-54C8-5C32E08277E3}"/>
              </a:ext>
            </a:extLst>
          </p:cNvPr>
          <p:cNvPicPr>
            <a:picLocks noChangeAspect="1"/>
          </p:cNvPicPr>
          <p:nvPr/>
        </p:nvPicPr>
        <p:blipFill>
          <a:blip r:embed="rId2"/>
          <a:stretch>
            <a:fillRect/>
          </a:stretch>
        </p:blipFill>
        <p:spPr>
          <a:xfrm>
            <a:off x="7418595" y="1518623"/>
            <a:ext cx="4522682" cy="2920642"/>
          </a:xfrm>
          <a:prstGeom prst="rect">
            <a:avLst/>
          </a:prstGeom>
        </p:spPr>
      </p:pic>
    </p:spTree>
    <p:extLst>
      <p:ext uri="{BB962C8B-B14F-4D97-AF65-F5344CB8AC3E}">
        <p14:creationId xmlns:p14="http://schemas.microsoft.com/office/powerpoint/2010/main" val="360126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3880B-8AA7-A63A-75EE-F96FFC199962}"/>
              </a:ext>
            </a:extLst>
          </p:cNvPr>
          <p:cNvSpPr>
            <a:spLocks noGrp="1"/>
          </p:cNvSpPr>
          <p:nvPr>
            <p:ph idx="1"/>
          </p:nvPr>
        </p:nvSpPr>
        <p:spPr>
          <a:xfrm>
            <a:off x="191729" y="147484"/>
            <a:ext cx="11872452" cy="6592529"/>
          </a:xfrm>
        </p:spPr>
        <p:txBody>
          <a:bodyPr>
            <a:normAutofit/>
          </a:bodyPr>
          <a:lstStyle/>
          <a:p>
            <a:pPr algn="just"/>
            <a:r>
              <a:rPr lang="en-US" dirty="0"/>
              <a:t>A satellite cannot be placed into a stable orbit unless two parameters are simultaneously correct: the velocity vector and the orbital height. </a:t>
            </a:r>
          </a:p>
          <a:p>
            <a:pPr algn="just"/>
            <a:r>
              <a:rPr lang="en-US" dirty="0"/>
              <a:t>A geostationary satellite, must be in an orbit at a height of 35 786.03 km above the surface of the earth (42 164.17 km radius from the center of the earth) with an inclination of zero degrees, an ellipticity of zero, and a velocity of 3074.7m/s tangential to the earth in the plane of the orbit, which is the earth’s equatorial plane.</a:t>
            </a:r>
          </a:p>
        </p:txBody>
      </p:sp>
    </p:spTree>
    <p:extLst>
      <p:ext uri="{BB962C8B-B14F-4D97-AF65-F5344CB8AC3E}">
        <p14:creationId xmlns:p14="http://schemas.microsoft.com/office/powerpoint/2010/main" val="64700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Launching-vehicles-3-638.jpg"/>
          <p:cNvPicPr>
            <a:picLocks noChangeAspect="1"/>
          </p:cNvPicPr>
          <p:nvPr/>
        </p:nvPicPr>
        <p:blipFill>
          <a:blip r:embed="rId2"/>
          <a:stretch>
            <a:fillRect/>
          </a:stretch>
        </p:blipFill>
        <p:spPr>
          <a:xfrm>
            <a:off x="0" y="0"/>
            <a:ext cx="11857703"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Launching-vehicles-4-638.jpg"/>
          <p:cNvPicPr>
            <a:picLocks noChangeAspect="1"/>
          </p:cNvPicPr>
          <p:nvPr/>
        </p:nvPicPr>
        <p:blipFill>
          <a:blip r:embed="rId2"/>
          <a:stretch>
            <a:fillRect/>
          </a:stretch>
        </p:blipFill>
        <p:spPr>
          <a:xfrm>
            <a:off x="-1" y="0"/>
            <a:ext cx="12064181"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Launching-vehicles-5-638.jpg"/>
          <p:cNvPicPr>
            <a:picLocks noChangeAspect="1"/>
          </p:cNvPicPr>
          <p:nvPr/>
        </p:nvPicPr>
        <p:blipFill>
          <a:blip r:embed="rId2"/>
          <a:stretch>
            <a:fillRect/>
          </a:stretch>
        </p:blipFill>
        <p:spPr>
          <a:xfrm>
            <a:off x="0" y="0"/>
            <a:ext cx="12191999"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Launching-vehicles-13-638.jpg"/>
          <p:cNvPicPr>
            <a:picLocks noChangeAspect="1"/>
          </p:cNvPicPr>
          <p:nvPr/>
        </p:nvPicPr>
        <p:blipFill>
          <a:blip r:embed="rId2"/>
          <a:stretch>
            <a:fillRect/>
          </a:stretch>
        </p:blipFill>
        <p:spPr>
          <a:xfrm>
            <a:off x="0" y="-29496"/>
            <a:ext cx="12049432"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4" ma:contentTypeDescription="Create a new document." ma:contentTypeScope="" ma:versionID="59cd14dcb47619b1be7448b45b116e53">
  <xsd:schema xmlns:xsd="http://www.w3.org/2001/XMLSchema" xmlns:xs="http://www.w3.org/2001/XMLSchema" xmlns:p="http://schemas.microsoft.com/office/2006/metadata/properties" xmlns:ns2="90b91ae6-ac25-4d5c-8304-5e0dc5fc8cc1" targetNamespace="http://schemas.microsoft.com/office/2006/metadata/properties" ma:root="true" ma:fieldsID="c9d0d775866c36c9819adc8d46d444a6" ns2:_="">
    <xsd:import namespace="90b91ae6-ac25-4d5c-8304-5e0dc5fc8c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1ae6-ac25-4d5c-8304-5e0dc5fc8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BFD3A1-4B05-4BED-9225-48B2D879E7AA}"/>
</file>

<file path=customXml/itemProps2.xml><?xml version="1.0" encoding="utf-8"?>
<ds:datastoreItem xmlns:ds="http://schemas.openxmlformats.org/officeDocument/2006/customXml" ds:itemID="{DE7CC322-CCBA-4BB9-A7AA-0EBF71A83B52}"/>
</file>

<file path=customXml/itemProps3.xml><?xml version="1.0" encoding="utf-8"?>
<ds:datastoreItem xmlns:ds="http://schemas.openxmlformats.org/officeDocument/2006/customXml" ds:itemID="{5230AFAE-20B5-45A4-A595-881032FE619C}"/>
</file>

<file path=docProps/app.xml><?xml version="1.0" encoding="utf-8"?>
<Properties xmlns="http://schemas.openxmlformats.org/officeDocument/2006/extended-properties" xmlns:vt="http://schemas.openxmlformats.org/officeDocument/2006/docPropsVTypes">
  <TotalTime>4701</TotalTime>
  <Words>2121</Words>
  <Application>Microsoft Office PowerPoint</Application>
  <PresentationFormat>Widescreen</PresentationFormat>
  <Paragraphs>143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Arial-BoldMT</vt:lpstr>
      <vt:lpstr>Calibri</vt:lpstr>
      <vt:lpstr>Calibri Light</vt:lpstr>
      <vt:lpstr>Cambria Math</vt:lpstr>
      <vt:lpstr>Google Sans</vt:lpstr>
      <vt:lpstr>Office Theme</vt:lpstr>
      <vt:lpstr>PowerPoint Presentation</vt:lpstr>
      <vt:lpstr>Module-2</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Launch vehicle selection factors</vt:lpstr>
      <vt:lpstr>Placing Satellites Into Geostationary Orbit</vt:lpstr>
      <vt:lpstr>PowerPoint Presentation</vt:lpstr>
      <vt:lpstr>PowerPoint Presentation</vt:lpstr>
      <vt:lpstr>PowerPoint Presentation</vt:lpstr>
      <vt:lpstr>Orbital Effects in Communications Systems Performance</vt:lpstr>
      <vt:lpstr>Orbital Effects in Communications Systems</vt:lpstr>
      <vt:lpstr>Doppler Shift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101</cp:revision>
  <dcterms:created xsi:type="dcterms:W3CDTF">2024-07-12T05:24:03Z</dcterms:created>
  <dcterms:modified xsi:type="dcterms:W3CDTF">2024-08-05T12:22:53Z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