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272D-94D7-26A1-A410-F9563ED21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EDF856-0BF1-D485-9856-D85F6600D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FAB897-6307-48C3-A579-B93EC13B7AE7}"/>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5" name="Footer Placeholder 4">
            <a:extLst>
              <a:ext uri="{FF2B5EF4-FFF2-40B4-BE49-F238E27FC236}">
                <a16:creationId xmlns:a16="http://schemas.microsoft.com/office/drawing/2014/main" id="{1393417C-3737-98B4-FC02-A7EB42460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02321-D695-F639-E257-469E5EFBA37E}"/>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229507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6C73-2627-21B7-6868-C58ECEB96F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79DF-33C1-E0A0-58EB-93DD6DA6E8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77086-F7BA-437E-B89B-C418D5F24258}"/>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5" name="Footer Placeholder 4">
            <a:extLst>
              <a:ext uri="{FF2B5EF4-FFF2-40B4-BE49-F238E27FC236}">
                <a16:creationId xmlns:a16="http://schemas.microsoft.com/office/drawing/2014/main" id="{B65D0D0D-1186-6234-5E49-0875AF648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7DA973-A4A0-D1D5-8B58-CD7D5334D0F4}"/>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109313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88E4EF-65C6-22FE-64E3-D92A865DFA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446E2-3C45-CAFD-160D-9C9361D4C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D849B-C974-37E9-4721-C13907EE9580}"/>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5" name="Footer Placeholder 4">
            <a:extLst>
              <a:ext uri="{FF2B5EF4-FFF2-40B4-BE49-F238E27FC236}">
                <a16:creationId xmlns:a16="http://schemas.microsoft.com/office/drawing/2014/main" id="{E5D1BBB5-A932-4304-A841-BE36FA3F90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77BD79-9698-B7F0-41D3-DA9B62049056}"/>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136332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2FBF-C95F-E87F-24FF-3C7ED2DC98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976A15-18B9-4BAC-0A1C-D655ED4F3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1500C-2C1D-80F6-9F5F-CE504FB89516}"/>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5" name="Footer Placeholder 4">
            <a:extLst>
              <a:ext uri="{FF2B5EF4-FFF2-40B4-BE49-F238E27FC236}">
                <a16:creationId xmlns:a16="http://schemas.microsoft.com/office/drawing/2014/main" id="{B9DCA4F8-7002-0E23-75D0-D5EA53BF1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65590-54C3-BB4C-AF5D-F505EA019441}"/>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189687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DAFC-0AB5-CAE0-9B72-6087032312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F79C21-C669-542D-3D63-2BE4E25B10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BFF48-3F34-B3BA-507D-58D9A74641BF}"/>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5" name="Footer Placeholder 4">
            <a:extLst>
              <a:ext uri="{FF2B5EF4-FFF2-40B4-BE49-F238E27FC236}">
                <a16:creationId xmlns:a16="http://schemas.microsoft.com/office/drawing/2014/main" id="{5F2CD0D6-50C8-6E07-9B5E-3F6C92E157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A9F3E-0E7F-96BB-B1CC-EF4B370E21CE}"/>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302222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079E-4A7A-F862-EC76-E09B97E9F6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364D49-E1BA-3BA3-80F2-7F2B83F67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6DAF72-FC1F-5E6E-8302-3266D8B46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E02F6B-7401-AD9C-C9C6-FF7A013B3F6E}"/>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6" name="Footer Placeholder 5">
            <a:extLst>
              <a:ext uri="{FF2B5EF4-FFF2-40B4-BE49-F238E27FC236}">
                <a16:creationId xmlns:a16="http://schemas.microsoft.com/office/drawing/2014/main" id="{9A0D60A8-F40B-D682-6380-3FC523DCEE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E0CFA9-5B42-7A7B-41CC-5714144CD103}"/>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178446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10F6-6A39-A789-DA93-768BBD2A39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97B403-BFF0-D8B0-6439-7169AE202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5E9AA-2E2D-BE03-FB80-8C7B72B31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5A2643-C419-666C-147A-B6247A38A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CF6854-FE66-A9F1-AEEA-3DBBB2705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4E4DEE-9F90-11DF-FA35-7D96FD1B0C41}"/>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8" name="Footer Placeholder 7">
            <a:extLst>
              <a:ext uri="{FF2B5EF4-FFF2-40B4-BE49-F238E27FC236}">
                <a16:creationId xmlns:a16="http://schemas.microsoft.com/office/drawing/2014/main" id="{7A7B7ED4-FD20-B8EC-FBAD-220B01D519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7F732B-388F-4B47-5756-F3914EBA78DC}"/>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143883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D9501-5DA2-9E89-B67E-5BBBF6AB86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AA4993-0AE8-782F-3625-3B8C6655CA81}"/>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4" name="Footer Placeholder 3">
            <a:extLst>
              <a:ext uri="{FF2B5EF4-FFF2-40B4-BE49-F238E27FC236}">
                <a16:creationId xmlns:a16="http://schemas.microsoft.com/office/drawing/2014/main" id="{5AB303FD-9B0D-E19A-79E4-F68E9C3F35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9AF257-5049-BB0C-5DBC-99E7A964E92B}"/>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84629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205CB5-180C-7A23-2705-A887EE4A79E0}"/>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3" name="Footer Placeholder 2">
            <a:extLst>
              <a:ext uri="{FF2B5EF4-FFF2-40B4-BE49-F238E27FC236}">
                <a16:creationId xmlns:a16="http://schemas.microsoft.com/office/drawing/2014/main" id="{93C03F33-7250-37AE-14B1-5700741ED7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51C54C-0DA9-2851-1622-D8771BBEDA23}"/>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49873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999B-599C-00F7-C171-256A1E081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97B7EB-1537-37FF-61B7-A8CC1D65F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13658F-C6A2-CACE-5906-DE15D3C3A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A496E-C881-D9F0-EE52-681C8DD94499}"/>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6" name="Footer Placeholder 5">
            <a:extLst>
              <a:ext uri="{FF2B5EF4-FFF2-40B4-BE49-F238E27FC236}">
                <a16:creationId xmlns:a16="http://schemas.microsoft.com/office/drawing/2014/main" id="{CF268165-9A7B-45B1-58B5-66FC4E2E01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E39DF-8ED1-64A9-ECB9-EB714D992DEC}"/>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45804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F436-8A53-063E-9E44-C14F4CDF6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C1DB90-06A8-CE78-7B11-3EA049FFE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8B2522-0461-4AA3-EB98-C803B17BB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D240E-6AB5-92CD-A68C-0DD091779F72}"/>
              </a:ext>
            </a:extLst>
          </p:cNvPr>
          <p:cNvSpPr>
            <a:spLocks noGrp="1"/>
          </p:cNvSpPr>
          <p:nvPr>
            <p:ph type="dt" sz="half" idx="10"/>
          </p:nvPr>
        </p:nvSpPr>
        <p:spPr/>
        <p:txBody>
          <a:bodyPr/>
          <a:lstStyle/>
          <a:p>
            <a:fld id="{FEFFAE62-3714-45F3-B04B-CBB3FE90D48B}" type="datetimeFigureOut">
              <a:rPr lang="en-IN" smtClean="0"/>
              <a:t>05-08-2024</a:t>
            </a:fld>
            <a:endParaRPr lang="en-IN"/>
          </a:p>
        </p:txBody>
      </p:sp>
      <p:sp>
        <p:nvSpPr>
          <p:cNvPr id="6" name="Footer Placeholder 5">
            <a:extLst>
              <a:ext uri="{FF2B5EF4-FFF2-40B4-BE49-F238E27FC236}">
                <a16:creationId xmlns:a16="http://schemas.microsoft.com/office/drawing/2014/main" id="{7B5D3068-A04E-2F3A-A20E-B4132575E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DB57A9-0142-4B2D-A431-ACD4FFE16E8A}"/>
              </a:ext>
            </a:extLst>
          </p:cNvPr>
          <p:cNvSpPr>
            <a:spLocks noGrp="1"/>
          </p:cNvSpPr>
          <p:nvPr>
            <p:ph type="sldNum" sz="quarter" idx="12"/>
          </p:nvPr>
        </p:nvSpPr>
        <p:spPr/>
        <p:txBody>
          <a:bodyPr/>
          <a:lstStyle/>
          <a:p>
            <a:fld id="{D300BFEB-D1DA-40E5-923C-1942838AB960}" type="slidenum">
              <a:rPr lang="en-IN" smtClean="0"/>
              <a:t>‹#›</a:t>
            </a:fld>
            <a:endParaRPr lang="en-IN"/>
          </a:p>
        </p:txBody>
      </p:sp>
    </p:spTree>
    <p:extLst>
      <p:ext uri="{BB962C8B-B14F-4D97-AF65-F5344CB8AC3E}">
        <p14:creationId xmlns:p14="http://schemas.microsoft.com/office/powerpoint/2010/main" val="86280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5529B-4C9C-D558-58E4-3B06E2EFC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B2AA95-ACDA-C2AD-6CA2-5BDE421F3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2B853-B6ED-EBDC-07AB-F40BD064C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FFAE62-3714-45F3-B04B-CBB3FE90D48B}" type="datetimeFigureOut">
              <a:rPr lang="en-IN" smtClean="0"/>
              <a:t>05-08-2024</a:t>
            </a:fld>
            <a:endParaRPr lang="en-IN"/>
          </a:p>
        </p:txBody>
      </p:sp>
      <p:sp>
        <p:nvSpPr>
          <p:cNvPr id="5" name="Footer Placeholder 4">
            <a:extLst>
              <a:ext uri="{FF2B5EF4-FFF2-40B4-BE49-F238E27FC236}">
                <a16:creationId xmlns:a16="http://schemas.microsoft.com/office/drawing/2014/main" id="{B49C401F-27E0-760A-B9B3-C18136B49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79821D5-F845-9E32-FD26-C62AE508A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00BFEB-D1DA-40E5-923C-1942838AB960}" type="slidenum">
              <a:rPr lang="en-IN" smtClean="0"/>
              <a:t>‹#›</a:t>
            </a:fld>
            <a:endParaRPr lang="en-IN"/>
          </a:p>
        </p:txBody>
      </p:sp>
    </p:spTree>
    <p:extLst>
      <p:ext uri="{BB962C8B-B14F-4D97-AF65-F5344CB8AC3E}">
        <p14:creationId xmlns:p14="http://schemas.microsoft.com/office/powerpoint/2010/main" val="23988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5ABD-4D4B-9C22-33A6-E674642CD817}"/>
              </a:ext>
            </a:extLst>
          </p:cNvPr>
          <p:cNvSpPr>
            <a:spLocks noGrp="1"/>
          </p:cNvSpPr>
          <p:nvPr>
            <p:ph type="ctrTitle"/>
          </p:nvPr>
        </p:nvSpPr>
        <p:spPr>
          <a:xfrm>
            <a:off x="1248696" y="1543664"/>
            <a:ext cx="9242322" cy="904415"/>
          </a:xfrm>
        </p:spPr>
        <p:txBody>
          <a:bodyPr>
            <a:normAutofit fontScale="90000"/>
          </a:bodyPr>
          <a:lstStyle/>
          <a:p>
            <a:r>
              <a:rPr lang="en-IN" b="1" dirty="0">
                <a:solidFill>
                  <a:srgbClr val="FF0000"/>
                </a:solidFill>
              </a:rPr>
              <a:t>Satellite Subsystems</a:t>
            </a:r>
          </a:p>
        </p:txBody>
      </p:sp>
      <p:sp>
        <p:nvSpPr>
          <p:cNvPr id="3" name="Subtitle 2">
            <a:extLst>
              <a:ext uri="{FF2B5EF4-FFF2-40B4-BE49-F238E27FC236}">
                <a16:creationId xmlns:a16="http://schemas.microsoft.com/office/drawing/2014/main" id="{DFF527CE-5496-10FD-5DE0-42F4F2E1268E}"/>
              </a:ext>
            </a:extLst>
          </p:cNvPr>
          <p:cNvSpPr>
            <a:spLocks noGrp="1"/>
          </p:cNvSpPr>
          <p:nvPr>
            <p:ph type="subTitle" idx="1"/>
          </p:nvPr>
        </p:nvSpPr>
        <p:spPr>
          <a:xfrm>
            <a:off x="4522839" y="3602037"/>
            <a:ext cx="6145161" cy="2387599"/>
          </a:xfrm>
        </p:spPr>
        <p:txBody>
          <a:bodyPr>
            <a:normAutofit fontScale="92500" lnSpcReduction="10000"/>
          </a:bodyPr>
          <a:lstStyle/>
          <a:p>
            <a:pPr marL="457200" indent="-457200" algn="l">
              <a:buFont typeface="+mj-lt"/>
              <a:buAutoNum type="arabicPeriod"/>
            </a:pPr>
            <a:r>
              <a:rPr lang="en-IN" b="1" dirty="0">
                <a:solidFill>
                  <a:schemeClr val="accent5">
                    <a:lumMod val="75000"/>
                  </a:schemeClr>
                </a:solidFill>
                <a:latin typeface="Times New Roman" panose="02020603050405020304" pitchFamily="18" charset="0"/>
                <a:cs typeface="Times New Roman" panose="02020603050405020304" pitchFamily="18" charset="0"/>
              </a:rPr>
              <a:t>Attitude and Orbit Control System(AOCS)</a:t>
            </a:r>
          </a:p>
          <a:p>
            <a:pPr marL="457200" indent="-457200" algn="l">
              <a:buFont typeface="+mj-lt"/>
              <a:buAutoNum type="arabicPeriod"/>
            </a:pPr>
            <a:r>
              <a:rPr lang="en-IN" b="1" dirty="0">
                <a:solidFill>
                  <a:schemeClr val="accent5">
                    <a:lumMod val="75000"/>
                  </a:schemeClr>
                </a:solidFill>
                <a:latin typeface="Times New Roman" panose="02020603050405020304" pitchFamily="18" charset="0"/>
                <a:cs typeface="Times New Roman" panose="02020603050405020304" pitchFamily="18" charset="0"/>
              </a:rPr>
              <a:t>Telemetry, Tracking, Command, and Monitoring (TTC&amp;M)</a:t>
            </a:r>
          </a:p>
          <a:p>
            <a:pPr marL="457200" indent="-457200" algn="l">
              <a:buFont typeface="+mj-lt"/>
              <a:buAutoNum type="arabicPeriod"/>
            </a:pPr>
            <a:r>
              <a:rPr lang="en-IN" b="1" dirty="0">
                <a:solidFill>
                  <a:schemeClr val="accent5">
                    <a:lumMod val="75000"/>
                  </a:schemeClr>
                </a:solidFill>
                <a:latin typeface="Times New Roman" panose="02020603050405020304" pitchFamily="18" charset="0"/>
                <a:cs typeface="Times New Roman" panose="02020603050405020304" pitchFamily="18" charset="0"/>
              </a:rPr>
              <a:t>Power System</a:t>
            </a:r>
          </a:p>
          <a:p>
            <a:pPr marL="457200" indent="-457200" algn="l">
              <a:buFont typeface="+mj-lt"/>
              <a:buAutoNum type="arabicPeriod"/>
            </a:pPr>
            <a:r>
              <a:rPr lang="en-IN" b="1" dirty="0">
                <a:solidFill>
                  <a:schemeClr val="accent5">
                    <a:lumMod val="75000"/>
                  </a:schemeClr>
                </a:solidFill>
                <a:latin typeface="Times New Roman" panose="02020603050405020304" pitchFamily="18" charset="0"/>
                <a:cs typeface="Times New Roman" panose="02020603050405020304" pitchFamily="18" charset="0"/>
              </a:rPr>
              <a:t>Communication System</a:t>
            </a:r>
          </a:p>
          <a:p>
            <a:pPr marL="457200" indent="-457200" algn="l">
              <a:buFont typeface="+mj-lt"/>
              <a:buAutoNum type="arabicPeriod"/>
            </a:pPr>
            <a:r>
              <a:rPr lang="en-IN" b="1" dirty="0">
                <a:solidFill>
                  <a:schemeClr val="accent5">
                    <a:lumMod val="75000"/>
                  </a:schemeClr>
                </a:solidFill>
                <a:latin typeface="Times New Roman" panose="02020603050405020304" pitchFamily="18" charset="0"/>
                <a:cs typeface="Times New Roman" panose="02020603050405020304" pitchFamily="18" charset="0"/>
              </a:rPr>
              <a:t>Satellite Antennas</a:t>
            </a:r>
          </a:p>
        </p:txBody>
      </p:sp>
    </p:spTree>
    <p:extLst>
      <p:ext uri="{BB962C8B-B14F-4D97-AF65-F5344CB8AC3E}">
        <p14:creationId xmlns:p14="http://schemas.microsoft.com/office/powerpoint/2010/main" val="226054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0817-41B5-D73E-18D6-6EB610674F27}"/>
              </a:ext>
            </a:extLst>
          </p:cNvPr>
          <p:cNvSpPr>
            <a:spLocks noGrp="1"/>
          </p:cNvSpPr>
          <p:nvPr>
            <p:ph type="title"/>
          </p:nvPr>
        </p:nvSpPr>
        <p:spPr/>
        <p:txBody>
          <a:bodyPr/>
          <a:lstStyle/>
          <a:p>
            <a:r>
              <a:rPr lang="en-GB" b="1" i="0" dirty="0">
                <a:solidFill>
                  <a:srgbClr val="FF0000"/>
                </a:solidFill>
                <a:effectLst/>
                <a:latin typeface="Times New Roman" panose="02020603050405020304" pitchFamily="18" charset="0"/>
                <a:cs typeface="Times New Roman" panose="02020603050405020304" pitchFamily="18" charset="0"/>
              </a:rPr>
              <a:t>Orbit Control Subsystem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A39643-8AEF-4B61-1017-00625109137D}"/>
              </a:ext>
            </a:extLst>
          </p:cNvPr>
          <p:cNvSpPr>
            <a:spLocks noGrp="1"/>
          </p:cNvSpPr>
          <p:nvPr>
            <p:ph idx="1"/>
          </p:nvPr>
        </p:nvSpPr>
        <p:spPr/>
        <p:txBody>
          <a:bodyPr>
            <a:normAutofit/>
          </a:bodyPr>
          <a:lstStyle/>
          <a:p>
            <a:pPr algn="just"/>
            <a:r>
              <a:rPr lang="en-GB" b="0" i="0" dirty="0">
                <a:solidFill>
                  <a:srgbClr val="000000"/>
                </a:solidFill>
                <a:effectLst/>
                <a:latin typeface="Times New Roman" panose="02020603050405020304" pitchFamily="18" charset="0"/>
                <a:cs typeface="Times New Roman" panose="02020603050405020304" pitchFamily="18" charset="0"/>
              </a:rPr>
              <a:t>Orbit control subsystem is useful in order to bring the satellite into its correct orbit, whenever the satellite gets deviated from its orbit.</a:t>
            </a:r>
          </a:p>
          <a:p>
            <a:pPr algn="just"/>
            <a:r>
              <a:rPr lang="en-GB" b="0" i="0" dirty="0">
                <a:solidFill>
                  <a:srgbClr val="000000"/>
                </a:solidFill>
                <a:effectLst/>
                <a:latin typeface="Times New Roman" panose="02020603050405020304" pitchFamily="18" charset="0"/>
                <a:cs typeface="Times New Roman" panose="02020603050405020304" pitchFamily="18" charset="0"/>
              </a:rPr>
              <a:t>The TTCM subsystem present at earth station monitors the position of satellite. If there is any change in satellite orbit, then it sends a signal regarding the correction to Orbit control subsystem. Then, it will resolve that issue by bringing the satellite into the correct orbit.</a:t>
            </a:r>
          </a:p>
          <a:p>
            <a:pPr algn="just"/>
            <a:r>
              <a:rPr lang="en-GB" b="0" i="0" dirty="0">
                <a:solidFill>
                  <a:srgbClr val="000000"/>
                </a:solidFill>
                <a:effectLst/>
                <a:latin typeface="Times New Roman" panose="02020603050405020304" pitchFamily="18" charset="0"/>
                <a:cs typeface="Times New Roman" panose="02020603050405020304" pitchFamily="18" charset="0"/>
              </a:rPr>
              <a:t>In this way, the </a:t>
            </a:r>
            <a:r>
              <a:rPr lang="en-GB" b="1" i="0" dirty="0">
                <a:solidFill>
                  <a:srgbClr val="000000"/>
                </a:solidFill>
                <a:effectLst/>
                <a:latin typeface="Times New Roman" panose="02020603050405020304" pitchFamily="18" charset="0"/>
                <a:cs typeface="Times New Roman" panose="02020603050405020304" pitchFamily="18" charset="0"/>
              </a:rPr>
              <a:t>AOC subsystem</a:t>
            </a:r>
            <a:r>
              <a:rPr lang="en-GB" b="0" i="0" dirty="0">
                <a:solidFill>
                  <a:srgbClr val="000000"/>
                </a:solidFill>
                <a:effectLst/>
                <a:latin typeface="Times New Roman" panose="02020603050405020304" pitchFamily="18" charset="0"/>
                <a:cs typeface="Times New Roman" panose="02020603050405020304" pitchFamily="18" charset="0"/>
              </a:rPr>
              <a:t> takes care of the satellite position in the right orbit and at right altitude during entire life span of the satellite in space.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87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B09D-1831-CEEC-67B2-7231DBE0BAF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C280F3D-6BEE-4CF1-7672-FF3B7A0D5185}"/>
              </a:ext>
            </a:extLst>
          </p:cNvPr>
          <p:cNvSpPr>
            <a:spLocks noGrp="1"/>
          </p:cNvSpPr>
          <p:nvPr>
            <p:ph idx="1"/>
          </p:nvPr>
        </p:nvSpPr>
        <p:spPr/>
        <p:txBody>
          <a:bodyPr>
            <a:normAutofit fontScale="92500"/>
          </a:bodyPr>
          <a:lstStyle/>
          <a:p>
            <a:pPr algn="just"/>
            <a:r>
              <a:rPr lang="en-GB" b="0" i="0" dirty="0">
                <a:solidFill>
                  <a:srgbClr val="000000"/>
                </a:solidFill>
                <a:effectLst/>
                <a:latin typeface="Times New Roman" panose="02020603050405020304" pitchFamily="18" charset="0"/>
                <a:cs typeface="Times New Roman" panose="02020603050405020304" pitchFamily="18" charset="0"/>
              </a:rPr>
              <a:t>We know that satellite may deviates from its orbit due to the gravitational forces from sun, moon and other planets. These forces change cyclically over a 24-hour period, since the satellite moves around the earth.</a:t>
            </a:r>
          </a:p>
          <a:p>
            <a:pPr algn="just"/>
            <a:r>
              <a:rPr lang="en-GB" b="0" i="0" dirty="0">
                <a:solidFill>
                  <a:srgbClr val="000000"/>
                </a:solidFill>
                <a:effectLst/>
                <a:latin typeface="Times New Roman" panose="02020603050405020304" pitchFamily="18" charset="0"/>
                <a:cs typeface="Times New Roman" panose="02020603050405020304" pitchFamily="18" charset="0"/>
              </a:rPr>
              <a:t>Altitude and Orbit Control </a:t>
            </a:r>
            <a:r>
              <a:rPr lang="en-GB" b="1" i="0" dirty="0">
                <a:solidFill>
                  <a:srgbClr val="000000"/>
                </a:solidFill>
                <a:effectLst/>
                <a:latin typeface="Times New Roman" panose="02020603050405020304" pitchFamily="18" charset="0"/>
                <a:cs typeface="Times New Roman" panose="02020603050405020304" pitchFamily="18" charset="0"/>
              </a:rPr>
              <a:t>(AOC)</a:t>
            </a:r>
            <a:r>
              <a:rPr lang="en-GB" b="0" i="0" dirty="0">
                <a:solidFill>
                  <a:srgbClr val="000000"/>
                </a:solidFill>
                <a:effectLst/>
                <a:latin typeface="Times New Roman" panose="02020603050405020304" pitchFamily="18" charset="0"/>
                <a:cs typeface="Times New Roman" panose="02020603050405020304" pitchFamily="18" charset="0"/>
              </a:rPr>
              <a:t> subsystem consists of rocket motors, which are capable of placing the satellite into the right orbit, whenever it is deviated from the respective orbit. AOC subsystem is helpful in order to make the antennas, which are of narrow beam type points towards earth.</a:t>
            </a:r>
          </a:p>
          <a:p>
            <a:pPr algn="just">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We can make this AOC subsystem into the following </a:t>
            </a:r>
            <a:r>
              <a:rPr lang="en-GB" b="1" i="0" dirty="0">
                <a:solidFill>
                  <a:srgbClr val="000000"/>
                </a:solidFill>
                <a:effectLst/>
                <a:latin typeface="Times New Roman" panose="02020603050405020304" pitchFamily="18" charset="0"/>
                <a:cs typeface="Times New Roman" panose="02020603050405020304" pitchFamily="18" charset="0"/>
              </a:rPr>
              <a:t>two parts</a:t>
            </a:r>
            <a:r>
              <a:rPr lang="en-GB" b="0" i="0" dirty="0">
                <a:solidFill>
                  <a:srgbClr val="000000"/>
                </a:solidFill>
                <a:effectLst/>
                <a:latin typeface="Times New Roman" panose="02020603050405020304" pitchFamily="18" charset="0"/>
                <a:cs typeface="Times New Roman" panose="02020603050405020304" pitchFamily="18" charset="0"/>
              </a:rPr>
              <a:t>.</a:t>
            </a:r>
            <a:r>
              <a:rPr lang="en-GB" b="0" i="0" dirty="0">
                <a:solidFill>
                  <a:srgbClr val="000000"/>
                </a:solidFill>
                <a:effectLst/>
                <a:latin typeface="Verdana" panose="020B0604030504040204" pitchFamily="34" charset="0"/>
              </a:rPr>
              <a:t> </a:t>
            </a:r>
          </a:p>
          <a:p>
            <a:pPr algn="just">
              <a:buFont typeface="Arial" panose="020B0604020202020204" pitchFamily="34" charset="0"/>
              <a:buChar char="•"/>
            </a:pPr>
            <a:r>
              <a:rPr lang="en-GB" b="1" i="0" dirty="0">
                <a:solidFill>
                  <a:srgbClr val="FF0000"/>
                </a:solidFill>
                <a:effectLst/>
                <a:latin typeface="Verdana" panose="020B0604030504040204" pitchFamily="34" charset="0"/>
              </a:rPr>
              <a:t>Attitude Control Subsystem</a:t>
            </a:r>
          </a:p>
          <a:p>
            <a:pPr algn="just">
              <a:buFont typeface="Arial" panose="020B0604020202020204" pitchFamily="34" charset="0"/>
              <a:buChar char="•"/>
            </a:pPr>
            <a:r>
              <a:rPr lang="en-GB" b="1" i="0" dirty="0">
                <a:solidFill>
                  <a:srgbClr val="FF0000"/>
                </a:solidFill>
                <a:effectLst/>
                <a:latin typeface="Verdana" panose="020B0604030504040204" pitchFamily="34" charset="0"/>
              </a:rPr>
              <a:t>Orbit Control Subsystem</a:t>
            </a:r>
          </a:p>
          <a:p>
            <a:pPr algn="just"/>
            <a:endParaRPr lang="en-GB" b="0" i="0" dirty="0">
              <a:solidFill>
                <a:srgbClr val="000000"/>
              </a:solidFill>
              <a:effectLst/>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61936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6117-800A-1F5E-DB10-F096DBE52208}"/>
              </a:ext>
            </a:extLst>
          </p:cNvPr>
          <p:cNvSpPr>
            <a:spLocks noGrp="1"/>
          </p:cNvSpPr>
          <p:nvPr>
            <p:ph type="title"/>
          </p:nvPr>
        </p:nvSpPr>
        <p:spPr/>
        <p:txBody>
          <a:bodyPr/>
          <a:lstStyle/>
          <a:p>
            <a:r>
              <a:rPr lang="en-GB" b="1" i="0" dirty="0">
                <a:solidFill>
                  <a:srgbClr val="FF0000"/>
                </a:solidFill>
                <a:effectLst/>
                <a:latin typeface="Verdana" panose="020B0604030504040204" pitchFamily="34" charset="0"/>
              </a:rPr>
              <a:t>Attitude Control Subsystem</a:t>
            </a:r>
            <a:endParaRPr lang="en-IN" dirty="0"/>
          </a:p>
        </p:txBody>
      </p:sp>
      <p:sp>
        <p:nvSpPr>
          <p:cNvPr id="3" name="Content Placeholder 2">
            <a:extLst>
              <a:ext uri="{FF2B5EF4-FFF2-40B4-BE49-F238E27FC236}">
                <a16:creationId xmlns:a16="http://schemas.microsoft.com/office/drawing/2014/main" id="{59EC0253-E32F-8055-5FB0-91F32E1F0FBB}"/>
              </a:ext>
            </a:extLst>
          </p:cNvPr>
          <p:cNvSpPr>
            <a:spLocks noGrp="1"/>
          </p:cNvSpPr>
          <p:nvPr>
            <p:ph idx="1"/>
          </p:nvPr>
        </p:nvSpPr>
        <p:spPr/>
        <p:txBody>
          <a:bodyPr/>
          <a:lstStyle/>
          <a:p>
            <a:pPr algn="l"/>
            <a:r>
              <a:rPr lang="en-GB" sz="3600" b="0" i="0" dirty="0">
                <a:solidFill>
                  <a:srgbClr val="000000"/>
                </a:solidFill>
                <a:effectLst/>
                <a:latin typeface="Times New Roman" panose="02020603050405020304" pitchFamily="18" charset="0"/>
                <a:cs typeface="Times New Roman" panose="02020603050405020304" pitchFamily="18" charset="0"/>
              </a:rPr>
              <a:t>Attitude Control Subsystem</a:t>
            </a:r>
          </a:p>
          <a:p>
            <a:pPr algn="l"/>
            <a:r>
              <a:rPr lang="en-GB" sz="3600" b="0" i="0" dirty="0">
                <a:solidFill>
                  <a:srgbClr val="000000"/>
                </a:solidFill>
                <a:effectLst/>
                <a:latin typeface="Times New Roman" panose="02020603050405020304" pitchFamily="18" charset="0"/>
                <a:cs typeface="Times New Roman" panose="02020603050405020304" pitchFamily="18" charset="0"/>
              </a:rPr>
              <a:t>Attitude control subsystem takes care of the orientation of satellite in its respective orbit. Following are the </a:t>
            </a:r>
            <a:r>
              <a:rPr lang="en-GB" sz="3600" b="1" i="0" dirty="0">
                <a:solidFill>
                  <a:srgbClr val="000000"/>
                </a:solidFill>
                <a:effectLst/>
                <a:latin typeface="Times New Roman" panose="02020603050405020304" pitchFamily="18" charset="0"/>
                <a:cs typeface="Times New Roman" panose="02020603050405020304" pitchFamily="18" charset="0"/>
              </a:rPr>
              <a:t>two methods</a:t>
            </a:r>
            <a:r>
              <a:rPr lang="en-GB" sz="3600" b="0" i="0" dirty="0">
                <a:solidFill>
                  <a:srgbClr val="000000"/>
                </a:solidFill>
                <a:effectLst/>
                <a:latin typeface="Times New Roman" panose="02020603050405020304" pitchFamily="18" charset="0"/>
                <a:cs typeface="Times New Roman" panose="02020603050405020304" pitchFamily="18" charset="0"/>
              </a:rPr>
              <a:t> to make the satellite that is present in an orbit as stable.</a:t>
            </a:r>
          </a:p>
          <a:p>
            <a:pPr algn="just">
              <a:buFont typeface="Arial" panose="020B0604020202020204" pitchFamily="34" charset="0"/>
              <a:buChar char="•"/>
            </a:pPr>
            <a:r>
              <a:rPr lang="en-GB" sz="3600" b="1" i="0" dirty="0">
                <a:solidFill>
                  <a:srgbClr val="FF0000"/>
                </a:solidFill>
                <a:effectLst/>
                <a:latin typeface="Times New Roman" panose="02020603050405020304" pitchFamily="18" charset="0"/>
                <a:cs typeface="Times New Roman" panose="02020603050405020304" pitchFamily="18" charset="0"/>
              </a:rPr>
              <a:t>Spinning the satellite</a:t>
            </a:r>
          </a:p>
          <a:p>
            <a:pPr algn="just">
              <a:buFont typeface="Arial" panose="020B0604020202020204" pitchFamily="34" charset="0"/>
              <a:buChar char="•"/>
            </a:pPr>
            <a:r>
              <a:rPr lang="en-GB" sz="3600" b="1" i="0" dirty="0">
                <a:solidFill>
                  <a:srgbClr val="FF0000"/>
                </a:solidFill>
                <a:effectLst/>
                <a:latin typeface="Times New Roman" panose="02020603050405020304" pitchFamily="18" charset="0"/>
                <a:cs typeface="Times New Roman" panose="02020603050405020304" pitchFamily="18" charset="0"/>
              </a:rPr>
              <a:t>Three axes method</a:t>
            </a:r>
          </a:p>
          <a:p>
            <a:endParaRPr lang="en-IN" dirty="0"/>
          </a:p>
        </p:txBody>
      </p:sp>
    </p:spTree>
    <p:extLst>
      <p:ext uri="{BB962C8B-B14F-4D97-AF65-F5344CB8AC3E}">
        <p14:creationId xmlns:p14="http://schemas.microsoft.com/office/powerpoint/2010/main" val="301850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CDC6-D8CF-327F-50D3-8CFF0F372B1C}"/>
              </a:ext>
            </a:extLst>
          </p:cNvPr>
          <p:cNvSpPr>
            <a:spLocks noGrp="1"/>
          </p:cNvSpPr>
          <p:nvPr>
            <p:ph type="title"/>
          </p:nvPr>
        </p:nvSpPr>
        <p:spPr/>
        <p:txBody>
          <a:bodyPr/>
          <a:lstStyle/>
          <a:p>
            <a:r>
              <a:rPr lang="en-GB" sz="4400" b="1" i="0" dirty="0">
                <a:solidFill>
                  <a:srgbClr val="FF0000"/>
                </a:solidFill>
                <a:effectLst/>
                <a:latin typeface="Times New Roman" panose="02020603050405020304" pitchFamily="18" charset="0"/>
                <a:cs typeface="Times New Roman" panose="02020603050405020304" pitchFamily="18" charset="0"/>
              </a:rPr>
              <a:t>Spinning the satellite</a:t>
            </a:r>
            <a:endParaRPr lang="en-IN" dirty="0"/>
          </a:p>
        </p:txBody>
      </p:sp>
      <p:sp>
        <p:nvSpPr>
          <p:cNvPr id="3" name="Content Placeholder 2">
            <a:extLst>
              <a:ext uri="{FF2B5EF4-FFF2-40B4-BE49-F238E27FC236}">
                <a16:creationId xmlns:a16="http://schemas.microsoft.com/office/drawing/2014/main" id="{ADD5D52B-EFA0-A16F-2C5D-7900985CF9B3}"/>
              </a:ext>
            </a:extLst>
          </p:cNvPr>
          <p:cNvSpPr>
            <a:spLocks noGrp="1"/>
          </p:cNvSpPr>
          <p:nvPr>
            <p:ph idx="1"/>
          </p:nvPr>
        </p:nvSpPr>
        <p:spPr/>
        <p:txBody>
          <a:bodyPr>
            <a:normAutofit/>
          </a:bodyPr>
          <a:lstStyle/>
          <a:p>
            <a:pPr algn="l"/>
            <a:r>
              <a:rPr lang="en-GB" b="0" i="0" dirty="0">
                <a:effectLst/>
                <a:latin typeface="Times New Roman" panose="02020603050405020304" pitchFamily="18" charset="0"/>
                <a:cs typeface="Times New Roman" panose="02020603050405020304" pitchFamily="18" charset="0"/>
              </a:rPr>
              <a:t>Spinning the satellite</a:t>
            </a:r>
          </a:p>
          <a:p>
            <a:pPr algn="l"/>
            <a:r>
              <a:rPr lang="en-GB" b="0" i="0" dirty="0">
                <a:solidFill>
                  <a:srgbClr val="000000"/>
                </a:solidFill>
                <a:effectLst/>
                <a:latin typeface="Times New Roman" panose="02020603050405020304" pitchFamily="18" charset="0"/>
                <a:cs typeface="Times New Roman" panose="02020603050405020304" pitchFamily="18" charset="0"/>
              </a:rPr>
              <a:t>In this method, the body of the satellite rotates around its </a:t>
            </a:r>
            <a:r>
              <a:rPr lang="en-GB" b="1" i="0" dirty="0">
                <a:solidFill>
                  <a:srgbClr val="000000"/>
                </a:solidFill>
                <a:effectLst/>
                <a:latin typeface="Times New Roman" panose="02020603050405020304" pitchFamily="18" charset="0"/>
                <a:cs typeface="Times New Roman" panose="02020603050405020304" pitchFamily="18" charset="0"/>
              </a:rPr>
              <a:t>spin axis</a:t>
            </a:r>
            <a:r>
              <a:rPr lang="en-GB" b="0" i="0" dirty="0">
                <a:solidFill>
                  <a:srgbClr val="000000"/>
                </a:solidFill>
                <a:effectLst/>
                <a:latin typeface="Times New Roman" panose="02020603050405020304" pitchFamily="18" charset="0"/>
                <a:cs typeface="Times New Roman" panose="02020603050405020304" pitchFamily="18" charset="0"/>
              </a:rPr>
              <a:t>. In general, it can be rotated at 30 to 100 rpm in order to produce a force, which is of gyroscopic type. Due to this, the spin axis gets stabilized and the satellite will point in the same direction. Satellites are of this type are called as </a:t>
            </a:r>
            <a:r>
              <a:rPr lang="en-GB" b="1" i="0" dirty="0">
                <a:solidFill>
                  <a:srgbClr val="000000"/>
                </a:solidFill>
                <a:effectLst/>
                <a:latin typeface="Times New Roman" panose="02020603050405020304" pitchFamily="18" charset="0"/>
                <a:cs typeface="Times New Roman" panose="02020603050405020304" pitchFamily="18" charset="0"/>
              </a:rPr>
              <a:t>spinners.</a:t>
            </a:r>
            <a:endParaRPr lang="en-GB" b="0" i="0" dirty="0">
              <a:solidFill>
                <a:srgbClr val="000000"/>
              </a:solidFill>
              <a:effectLst/>
              <a:latin typeface="Times New Roman" panose="02020603050405020304" pitchFamily="18" charset="0"/>
              <a:cs typeface="Times New Roman" panose="02020603050405020304" pitchFamily="18" charset="0"/>
            </a:endParaRPr>
          </a:p>
          <a:p>
            <a:pPr algn="l"/>
            <a:r>
              <a:rPr lang="en-GB" b="0" i="0" dirty="0">
                <a:solidFill>
                  <a:srgbClr val="000000"/>
                </a:solidFill>
                <a:effectLst/>
                <a:latin typeface="Times New Roman" panose="02020603050405020304" pitchFamily="18" charset="0"/>
                <a:cs typeface="Times New Roman" panose="02020603050405020304" pitchFamily="18" charset="0"/>
              </a:rPr>
              <a:t>Spinner contains a drum, which is of cylindrical shape. This drum is covered with solar cells. Power systems and rockets are present in this drum.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44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FFC1-B51C-1663-DABB-9ED1F506C0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7E8292-5072-D434-FC29-3C48267D9425}"/>
              </a:ext>
            </a:extLst>
          </p:cNvPr>
          <p:cNvSpPr>
            <a:spLocks noGrp="1"/>
          </p:cNvSpPr>
          <p:nvPr>
            <p:ph idx="1"/>
          </p:nvPr>
        </p:nvSpPr>
        <p:spPr/>
        <p:txBody>
          <a:bodyPr/>
          <a:lstStyle/>
          <a:p>
            <a:pPr algn="just"/>
            <a:r>
              <a:rPr lang="en-GB" b="0" i="0" dirty="0">
                <a:solidFill>
                  <a:srgbClr val="000000"/>
                </a:solidFill>
                <a:effectLst/>
                <a:latin typeface="Times New Roman" panose="02020603050405020304" pitchFamily="18" charset="0"/>
                <a:cs typeface="Times New Roman" panose="02020603050405020304" pitchFamily="18" charset="0"/>
              </a:rPr>
              <a:t>Communication subsystem is placed on top of the drum. An electric motor drives this communication system. The direction of this motor will be opposite to the rotation of satellite body, so that the antennas point towards earth. The satellites, which perform this kind of operation are called as </a:t>
            </a:r>
            <a:r>
              <a:rPr lang="en-GB" b="1" i="0" dirty="0">
                <a:solidFill>
                  <a:srgbClr val="000000"/>
                </a:solidFill>
                <a:effectLst/>
                <a:latin typeface="Times New Roman" panose="02020603050405020304" pitchFamily="18" charset="0"/>
                <a:cs typeface="Times New Roman" panose="02020603050405020304" pitchFamily="18" charset="0"/>
              </a:rPr>
              <a:t>de-spin</a:t>
            </a:r>
            <a:r>
              <a:rPr lang="en-GB" b="0" i="0" dirty="0">
                <a:solidFill>
                  <a:srgbClr val="000000"/>
                </a:solidFill>
                <a:effectLst/>
                <a:latin typeface="Times New Roman" panose="02020603050405020304" pitchFamily="18" charset="0"/>
                <a:cs typeface="Times New Roman" panose="02020603050405020304" pitchFamily="18" charset="0"/>
              </a:rPr>
              <a:t>.</a:t>
            </a:r>
          </a:p>
          <a:p>
            <a:pPr algn="just"/>
            <a:r>
              <a:rPr lang="en-GB" b="0" i="0" dirty="0">
                <a:solidFill>
                  <a:srgbClr val="000000"/>
                </a:solidFill>
                <a:effectLst/>
                <a:latin typeface="Times New Roman" panose="02020603050405020304" pitchFamily="18" charset="0"/>
                <a:cs typeface="Times New Roman" panose="02020603050405020304" pitchFamily="18" charset="0"/>
              </a:rPr>
              <a:t>During launching phase, the satellite </a:t>
            </a:r>
            <a:r>
              <a:rPr lang="en-GB" b="1" i="0" dirty="0">
                <a:solidFill>
                  <a:srgbClr val="000000"/>
                </a:solidFill>
                <a:effectLst/>
                <a:latin typeface="Times New Roman" panose="02020603050405020304" pitchFamily="18" charset="0"/>
                <a:cs typeface="Times New Roman" panose="02020603050405020304" pitchFamily="18" charset="0"/>
              </a:rPr>
              <a:t>spins</a:t>
            </a:r>
            <a:r>
              <a:rPr lang="en-GB" b="0" i="0" dirty="0">
                <a:solidFill>
                  <a:srgbClr val="000000"/>
                </a:solidFill>
                <a:effectLst/>
                <a:latin typeface="Times New Roman" panose="02020603050405020304" pitchFamily="18" charset="0"/>
                <a:cs typeface="Times New Roman" panose="02020603050405020304" pitchFamily="18" charset="0"/>
              </a:rPr>
              <a:t> when the small radial gas jets are operated. After this, the </a:t>
            </a:r>
            <a:r>
              <a:rPr lang="en-GB" b="1" i="0" dirty="0">
                <a:solidFill>
                  <a:srgbClr val="000000"/>
                </a:solidFill>
                <a:effectLst/>
                <a:latin typeface="Times New Roman" panose="02020603050405020304" pitchFamily="18" charset="0"/>
                <a:cs typeface="Times New Roman" panose="02020603050405020304" pitchFamily="18" charset="0"/>
              </a:rPr>
              <a:t>de-spin</a:t>
            </a:r>
            <a:r>
              <a:rPr lang="en-GB" b="0" i="0" dirty="0">
                <a:solidFill>
                  <a:srgbClr val="000000"/>
                </a:solidFill>
                <a:effectLst/>
                <a:latin typeface="Times New Roman" panose="02020603050405020304" pitchFamily="18" charset="0"/>
                <a:cs typeface="Times New Roman" panose="02020603050405020304" pitchFamily="18" charset="0"/>
              </a:rPr>
              <a:t> system operates in order to make the TTCM subsystem antennas point towards earth station.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76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77F3-A2D3-19C1-5913-0F4CC83F9B82}"/>
              </a:ext>
            </a:extLst>
          </p:cNvPr>
          <p:cNvSpPr>
            <a:spLocks noGrp="1"/>
          </p:cNvSpPr>
          <p:nvPr>
            <p:ph type="title"/>
          </p:nvPr>
        </p:nvSpPr>
        <p:spPr/>
        <p:txBody>
          <a:bodyPr>
            <a:normAutofit/>
          </a:bodyPr>
          <a:lstStyle/>
          <a:p>
            <a:r>
              <a:rPr lang="en-GB" sz="5400" b="1" i="0" dirty="0">
                <a:solidFill>
                  <a:srgbClr val="FF0000"/>
                </a:solidFill>
                <a:effectLst/>
                <a:latin typeface="Times New Roman" panose="02020603050405020304" pitchFamily="18" charset="0"/>
                <a:cs typeface="Times New Roman" panose="02020603050405020304" pitchFamily="18" charset="0"/>
              </a:rPr>
              <a:t>Three Axis Method</a:t>
            </a:r>
            <a:endParaRPr lang="en-IN" sz="5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16F52-93BB-DA3F-728A-234ED08813CB}"/>
              </a:ext>
            </a:extLst>
          </p:cNvPr>
          <p:cNvSpPr>
            <a:spLocks noGrp="1"/>
          </p:cNvSpPr>
          <p:nvPr>
            <p:ph idx="1"/>
          </p:nvPr>
        </p:nvSpPr>
        <p:spPr/>
        <p:txBody>
          <a:bodyPr>
            <a:normAutofit/>
          </a:bodyPr>
          <a:lstStyle/>
          <a:p>
            <a:pPr algn="just"/>
            <a:r>
              <a:rPr lang="en-GB" sz="3200" b="0" i="0" dirty="0">
                <a:solidFill>
                  <a:srgbClr val="000000"/>
                </a:solidFill>
                <a:effectLst/>
                <a:latin typeface="Times New Roman" panose="02020603050405020304" pitchFamily="18" charset="0"/>
                <a:cs typeface="Times New Roman" panose="02020603050405020304" pitchFamily="18" charset="0"/>
              </a:rPr>
              <a:t>In this method, we can stabilize the satellite by using one or more momentum wheels. This method is called as </a:t>
            </a:r>
            <a:r>
              <a:rPr lang="en-GB" sz="3200" b="1" i="0" dirty="0">
                <a:solidFill>
                  <a:srgbClr val="000000"/>
                </a:solidFill>
                <a:effectLst/>
                <a:latin typeface="Times New Roman" panose="02020603050405020304" pitchFamily="18" charset="0"/>
                <a:cs typeface="Times New Roman" panose="02020603050405020304" pitchFamily="18" charset="0"/>
              </a:rPr>
              <a:t>three-axis method</a:t>
            </a:r>
            <a:r>
              <a:rPr lang="en-GB" sz="3200" b="0" i="0" dirty="0">
                <a:solidFill>
                  <a:srgbClr val="000000"/>
                </a:solidFill>
                <a:effectLst/>
                <a:latin typeface="Times New Roman" panose="02020603050405020304" pitchFamily="18" charset="0"/>
                <a:cs typeface="Times New Roman" panose="02020603050405020304" pitchFamily="18" charset="0"/>
              </a:rPr>
              <a:t>.</a:t>
            </a:r>
          </a:p>
          <a:p>
            <a:pPr algn="just"/>
            <a:r>
              <a:rPr lang="en-GB" sz="3200" b="0" i="0" dirty="0">
                <a:solidFill>
                  <a:srgbClr val="000000"/>
                </a:solidFill>
                <a:effectLst/>
                <a:latin typeface="Times New Roman" panose="02020603050405020304" pitchFamily="18" charset="0"/>
                <a:cs typeface="Times New Roman" panose="02020603050405020304" pitchFamily="18" charset="0"/>
              </a:rPr>
              <a:t>The advantage of this method is that the orientation of the satellite in three axes will be controlled and no need of rotating satellite’s main body.</a:t>
            </a:r>
          </a:p>
          <a:p>
            <a:pPr algn="just"/>
            <a:r>
              <a:rPr lang="en-GB" sz="3200" b="0" i="0" dirty="0">
                <a:solidFill>
                  <a:srgbClr val="000000"/>
                </a:solidFill>
                <a:effectLst/>
                <a:latin typeface="Times New Roman" panose="02020603050405020304" pitchFamily="18" charset="0"/>
                <a:cs typeface="Times New Roman" panose="02020603050405020304" pitchFamily="18" charset="0"/>
              </a:rPr>
              <a:t>In this method, the following </a:t>
            </a:r>
            <a:r>
              <a:rPr lang="en-GB" sz="3200" b="1" i="0" dirty="0">
                <a:solidFill>
                  <a:srgbClr val="000000"/>
                </a:solidFill>
                <a:effectLst/>
                <a:latin typeface="Times New Roman" panose="02020603050405020304" pitchFamily="18" charset="0"/>
                <a:cs typeface="Times New Roman" panose="02020603050405020304" pitchFamily="18" charset="0"/>
              </a:rPr>
              <a:t>three axes</a:t>
            </a:r>
            <a:r>
              <a:rPr lang="en-GB" sz="3200" b="0" i="0" dirty="0">
                <a:solidFill>
                  <a:srgbClr val="000000"/>
                </a:solidFill>
                <a:effectLst/>
                <a:latin typeface="Times New Roman" panose="02020603050405020304" pitchFamily="18" charset="0"/>
                <a:cs typeface="Times New Roman" panose="02020603050405020304" pitchFamily="18" charset="0"/>
              </a:rPr>
              <a:t> are considered.</a:t>
            </a: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36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D2D1-4C46-6764-856E-CA75700140C9}"/>
              </a:ext>
            </a:extLst>
          </p:cNvPr>
          <p:cNvSpPr>
            <a:spLocks noGrp="1"/>
          </p:cNvSpPr>
          <p:nvPr>
            <p:ph type="title"/>
          </p:nvPr>
        </p:nvSpPr>
        <p:spPr/>
        <p:txBody>
          <a:bodyPr/>
          <a:lstStyle/>
          <a:p>
            <a:r>
              <a:rPr lang="en-GB" sz="4400" b="1" i="0" dirty="0">
                <a:solidFill>
                  <a:srgbClr val="FF0000"/>
                </a:solidFill>
                <a:effectLst/>
                <a:latin typeface="Times New Roman" panose="02020603050405020304" pitchFamily="18" charset="0"/>
                <a:cs typeface="Times New Roman" panose="02020603050405020304" pitchFamily="18" charset="0"/>
              </a:rPr>
              <a:t>Three Axis Method</a:t>
            </a:r>
            <a:endParaRPr lang="en-IN" dirty="0"/>
          </a:p>
        </p:txBody>
      </p:sp>
      <p:pic>
        <p:nvPicPr>
          <p:cNvPr id="5" name="Content Placeholder 4">
            <a:extLst>
              <a:ext uri="{FF2B5EF4-FFF2-40B4-BE49-F238E27FC236}">
                <a16:creationId xmlns:a16="http://schemas.microsoft.com/office/drawing/2014/main" id="{A0539EF5-E24E-98FE-E1FC-6285369BF315}"/>
              </a:ext>
            </a:extLst>
          </p:cNvPr>
          <p:cNvPicPr>
            <a:picLocks noGrp="1" noChangeAspect="1"/>
          </p:cNvPicPr>
          <p:nvPr>
            <p:ph idx="1"/>
          </p:nvPr>
        </p:nvPicPr>
        <p:blipFill>
          <a:blip r:embed="rId2"/>
          <a:stretch>
            <a:fillRect/>
          </a:stretch>
        </p:blipFill>
        <p:spPr>
          <a:xfrm>
            <a:off x="3396888" y="1825625"/>
            <a:ext cx="5398223" cy="4351338"/>
          </a:xfrm>
        </p:spPr>
      </p:pic>
    </p:spTree>
    <p:extLst>
      <p:ext uri="{BB962C8B-B14F-4D97-AF65-F5344CB8AC3E}">
        <p14:creationId xmlns:p14="http://schemas.microsoft.com/office/powerpoint/2010/main" val="979517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8A31-1A80-E611-4233-B58729883379}"/>
              </a:ext>
            </a:extLst>
          </p:cNvPr>
          <p:cNvSpPr>
            <a:spLocks noGrp="1"/>
          </p:cNvSpPr>
          <p:nvPr>
            <p:ph type="title"/>
          </p:nvPr>
        </p:nvSpPr>
        <p:spPr/>
        <p:txBody>
          <a:bodyPr/>
          <a:lstStyle/>
          <a:p>
            <a:r>
              <a:rPr lang="en-GB" sz="4400" b="1" i="0" dirty="0">
                <a:solidFill>
                  <a:srgbClr val="FF0000"/>
                </a:solidFill>
                <a:effectLst/>
                <a:latin typeface="Times New Roman" panose="02020603050405020304" pitchFamily="18" charset="0"/>
                <a:cs typeface="Times New Roman" panose="02020603050405020304" pitchFamily="18" charset="0"/>
              </a:rPr>
              <a:t>Three Axis Method</a:t>
            </a:r>
            <a:endParaRPr lang="en-IN" dirty="0"/>
          </a:p>
        </p:txBody>
      </p:sp>
      <p:sp>
        <p:nvSpPr>
          <p:cNvPr id="3" name="Content Placeholder 2">
            <a:extLst>
              <a:ext uri="{FF2B5EF4-FFF2-40B4-BE49-F238E27FC236}">
                <a16:creationId xmlns:a16="http://schemas.microsoft.com/office/drawing/2014/main" id="{D0357006-19C8-6A6A-B501-B41ADADB56D6}"/>
              </a:ext>
            </a:extLst>
          </p:cNvPr>
          <p:cNvSpPr>
            <a:spLocks noGrp="1"/>
          </p:cNvSpPr>
          <p:nvPr>
            <p:ph idx="1"/>
          </p:nvPr>
        </p:nvSpPr>
        <p:spPr/>
        <p:txBody>
          <a:bodyPr>
            <a:normAutofit fontScale="92500"/>
          </a:bodyPr>
          <a:lstStyle/>
          <a:p>
            <a:pPr algn="just"/>
            <a:r>
              <a:rPr lang="en-GB" b="0" i="0" dirty="0">
                <a:solidFill>
                  <a:srgbClr val="000000"/>
                </a:solidFill>
                <a:effectLst/>
                <a:latin typeface="Verdana" panose="020B0604030504040204" pitchFamily="34" charset="0"/>
              </a:rPr>
              <a:t>Let X</a:t>
            </a:r>
            <a:r>
              <a:rPr lang="en-GB" b="0" i="0" baseline="-25000" dirty="0">
                <a:solidFill>
                  <a:srgbClr val="000000"/>
                </a:solidFill>
                <a:effectLst/>
                <a:latin typeface="Verdana" panose="020B0604030504040204" pitchFamily="34" charset="0"/>
              </a:rPr>
              <a:t>R</a:t>
            </a:r>
            <a:r>
              <a:rPr lang="en-GB" b="0" i="0" dirty="0">
                <a:solidFill>
                  <a:srgbClr val="000000"/>
                </a:solidFill>
                <a:effectLst/>
                <a:latin typeface="Verdana" panose="020B0604030504040204" pitchFamily="34" charset="0"/>
              </a:rPr>
              <a:t>, Y</a:t>
            </a:r>
            <a:r>
              <a:rPr lang="en-GB" b="0" i="0" baseline="-25000" dirty="0">
                <a:solidFill>
                  <a:srgbClr val="000000"/>
                </a:solidFill>
                <a:effectLst/>
                <a:latin typeface="Verdana" panose="020B0604030504040204" pitchFamily="34" charset="0"/>
              </a:rPr>
              <a:t>R</a:t>
            </a:r>
            <a:r>
              <a:rPr lang="en-GB" b="0" i="0" dirty="0">
                <a:solidFill>
                  <a:srgbClr val="000000"/>
                </a:solidFill>
                <a:effectLst/>
                <a:latin typeface="Verdana" panose="020B0604030504040204" pitchFamily="34" charset="0"/>
              </a:rPr>
              <a:t> and Z</a:t>
            </a:r>
            <a:r>
              <a:rPr lang="en-GB" b="0" i="0" baseline="-25000" dirty="0">
                <a:solidFill>
                  <a:srgbClr val="000000"/>
                </a:solidFill>
                <a:effectLst/>
                <a:latin typeface="Verdana" panose="020B0604030504040204" pitchFamily="34" charset="0"/>
              </a:rPr>
              <a:t>R</a:t>
            </a:r>
            <a:r>
              <a:rPr lang="en-GB" b="0" i="0" dirty="0">
                <a:solidFill>
                  <a:srgbClr val="000000"/>
                </a:solidFill>
                <a:effectLst/>
                <a:latin typeface="Verdana" panose="020B0604030504040204" pitchFamily="34" charset="0"/>
              </a:rPr>
              <a:t> are the roll axis, yaw axis and pitch axis respectively. These three axis are defined by considering the satellite’s position as </a:t>
            </a:r>
            <a:r>
              <a:rPr lang="en-GB" b="1" i="0" dirty="0">
                <a:solidFill>
                  <a:srgbClr val="000000"/>
                </a:solidFill>
                <a:effectLst/>
                <a:latin typeface="inherit"/>
              </a:rPr>
              <a:t>reference</a:t>
            </a:r>
            <a:r>
              <a:rPr lang="en-GB" b="0" i="0" dirty="0">
                <a:solidFill>
                  <a:srgbClr val="000000"/>
                </a:solidFill>
                <a:effectLst/>
                <a:latin typeface="Verdana" panose="020B0604030504040204" pitchFamily="34" charset="0"/>
              </a:rPr>
              <a:t>. These three axes define the altitude of satellite.</a:t>
            </a:r>
          </a:p>
          <a:p>
            <a:pPr algn="just"/>
            <a:r>
              <a:rPr lang="en-GB" b="0" i="0" dirty="0">
                <a:solidFill>
                  <a:srgbClr val="000000"/>
                </a:solidFill>
                <a:effectLst/>
                <a:latin typeface="Verdana" panose="020B0604030504040204" pitchFamily="34" charset="0"/>
              </a:rPr>
              <a:t>Let X, Y and Z are another set of Cartesian axes. This set of three axis provides the information about orientation of the satellite with respect to reference axes. If there is a change in altitude of the satellite, then the angles between the respective axes will be changed.</a:t>
            </a:r>
          </a:p>
          <a:p>
            <a:pPr algn="just"/>
            <a:r>
              <a:rPr lang="en-GB" b="0" i="0" dirty="0">
                <a:solidFill>
                  <a:srgbClr val="000000"/>
                </a:solidFill>
                <a:effectLst/>
                <a:latin typeface="Verdana" panose="020B0604030504040204" pitchFamily="34" charset="0"/>
              </a:rPr>
              <a:t>In this method, each axis contains two gas jets. They will provide the rotation in both directions of the three axes.</a:t>
            </a:r>
          </a:p>
          <a:p>
            <a:pPr algn="just"/>
            <a:endParaRPr lang="en-IN" dirty="0"/>
          </a:p>
        </p:txBody>
      </p:sp>
    </p:spTree>
    <p:extLst>
      <p:ext uri="{BB962C8B-B14F-4D97-AF65-F5344CB8AC3E}">
        <p14:creationId xmlns:p14="http://schemas.microsoft.com/office/powerpoint/2010/main" val="90427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80FE-1D99-5B7C-6B41-330D67C2B7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2C303B-7A42-2275-B092-BBD8329BF870}"/>
              </a:ext>
            </a:extLst>
          </p:cNvPr>
          <p:cNvSpPr>
            <a:spLocks noGrp="1"/>
          </p:cNvSpPr>
          <p:nvPr>
            <p:ph idx="1"/>
          </p:nvPr>
        </p:nvSpPr>
        <p:spPr/>
        <p:txBody>
          <a:bodyPr/>
          <a:lstStyle/>
          <a:p>
            <a:pPr algn="just">
              <a:buFont typeface="Arial" panose="020B0604020202020204" pitchFamily="34" charset="0"/>
              <a:buChar char="•"/>
            </a:pPr>
            <a:r>
              <a:rPr lang="en-GB" b="0" i="0" dirty="0">
                <a:solidFill>
                  <a:srgbClr val="000000"/>
                </a:solidFill>
                <a:effectLst/>
                <a:latin typeface="Verdana" panose="020B0604030504040204" pitchFamily="34" charset="0"/>
              </a:rPr>
              <a:t>The </a:t>
            </a:r>
            <a:r>
              <a:rPr lang="en-GB" b="1" i="0" dirty="0">
                <a:solidFill>
                  <a:srgbClr val="000000"/>
                </a:solidFill>
                <a:effectLst/>
                <a:latin typeface="inherit"/>
              </a:rPr>
              <a:t>first gas jet</a:t>
            </a:r>
            <a:r>
              <a:rPr lang="en-GB" b="0" i="0" dirty="0">
                <a:solidFill>
                  <a:srgbClr val="000000"/>
                </a:solidFill>
                <a:effectLst/>
                <a:latin typeface="Verdana" panose="020B0604030504040204" pitchFamily="34" charset="0"/>
              </a:rPr>
              <a:t> will be operated for some period of time, when there is a requirement of satellite’s motion in a particular axis direction.</a:t>
            </a:r>
          </a:p>
          <a:p>
            <a:pPr algn="just">
              <a:buFont typeface="Arial" panose="020B0604020202020204" pitchFamily="34" charset="0"/>
              <a:buChar char="•"/>
            </a:pPr>
            <a:r>
              <a:rPr lang="en-GB" b="0" i="0" dirty="0">
                <a:solidFill>
                  <a:srgbClr val="000000"/>
                </a:solidFill>
                <a:effectLst/>
                <a:latin typeface="Verdana" panose="020B0604030504040204" pitchFamily="34" charset="0"/>
              </a:rPr>
              <a:t>The </a:t>
            </a:r>
            <a:r>
              <a:rPr lang="en-GB" b="1" i="0" dirty="0">
                <a:solidFill>
                  <a:srgbClr val="000000"/>
                </a:solidFill>
                <a:effectLst/>
                <a:latin typeface="inherit"/>
              </a:rPr>
              <a:t>second gas jet</a:t>
            </a:r>
            <a:r>
              <a:rPr lang="en-GB" b="0" i="0" dirty="0">
                <a:solidFill>
                  <a:srgbClr val="000000"/>
                </a:solidFill>
                <a:effectLst/>
                <a:latin typeface="Verdana" panose="020B0604030504040204" pitchFamily="34" charset="0"/>
              </a:rPr>
              <a:t> will be operated for same period of time, when the satellite reaches to the desired position. So, the second gas jet will stop the motion of satellite in that axis direction.</a:t>
            </a:r>
          </a:p>
          <a:p>
            <a:pPr marL="0" indent="0">
              <a:buNone/>
            </a:pPr>
            <a:endParaRPr lang="en-IN" dirty="0"/>
          </a:p>
        </p:txBody>
      </p:sp>
    </p:spTree>
    <p:extLst>
      <p:ext uri="{BB962C8B-B14F-4D97-AF65-F5344CB8AC3E}">
        <p14:creationId xmlns:p14="http://schemas.microsoft.com/office/powerpoint/2010/main" val="2315355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747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inherit</vt:lpstr>
      <vt:lpstr>Times New Roman</vt:lpstr>
      <vt:lpstr>Verdana</vt:lpstr>
      <vt:lpstr>Office Theme</vt:lpstr>
      <vt:lpstr>Satellite Subsystems</vt:lpstr>
      <vt:lpstr>PowerPoint Presentation</vt:lpstr>
      <vt:lpstr>Attitude Control Subsystem</vt:lpstr>
      <vt:lpstr>Spinning the satellite</vt:lpstr>
      <vt:lpstr>PowerPoint Presentation</vt:lpstr>
      <vt:lpstr>Three Axis Method</vt:lpstr>
      <vt:lpstr>Three Axis Method</vt:lpstr>
      <vt:lpstr>Three Axis Method</vt:lpstr>
      <vt:lpstr>PowerPoint Presentation</vt:lpstr>
      <vt:lpstr>Orbit Control Subsystem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Niraj Kumar</dc:creator>
  <cp:lastModifiedBy>Niraj Kumar</cp:lastModifiedBy>
  <cp:revision>2</cp:revision>
  <dcterms:created xsi:type="dcterms:W3CDTF">2024-08-05T04:47:37Z</dcterms:created>
  <dcterms:modified xsi:type="dcterms:W3CDTF">2024-08-05T05:13:48Z</dcterms:modified>
</cp:coreProperties>
</file>