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60" r:id="rId5"/>
    <p:sldId id="362" r:id="rId6"/>
    <p:sldId id="261" r:id="rId7"/>
    <p:sldId id="262" r:id="rId8"/>
    <p:sldId id="263" r:id="rId9"/>
    <p:sldId id="365" r:id="rId10"/>
    <p:sldId id="370" r:id="rId11"/>
    <p:sldId id="371" r:id="rId12"/>
    <p:sldId id="264" r:id="rId13"/>
    <p:sldId id="265" r:id="rId14"/>
    <p:sldId id="259" r:id="rId15"/>
    <p:sldId id="397" r:id="rId16"/>
    <p:sldId id="372" r:id="rId17"/>
    <p:sldId id="398" r:id="rId18"/>
    <p:sldId id="392" r:id="rId19"/>
    <p:sldId id="393" r:id="rId20"/>
    <p:sldId id="399" r:id="rId21"/>
    <p:sldId id="394" r:id="rId22"/>
    <p:sldId id="396" r:id="rId23"/>
    <p:sldId id="395" r:id="rId24"/>
    <p:sldId id="391" r:id="rId25"/>
    <p:sldId id="373" r:id="rId26"/>
    <p:sldId id="374" r:id="rId27"/>
    <p:sldId id="375" r:id="rId28"/>
    <p:sldId id="376" r:id="rId29"/>
    <p:sldId id="377" r:id="rId30"/>
    <p:sldId id="378" r:id="rId31"/>
    <p:sldId id="379" r:id="rId32"/>
    <p:sldId id="380" r:id="rId33"/>
    <p:sldId id="400" r:id="rId34"/>
    <p:sldId id="402" r:id="rId35"/>
    <p:sldId id="401" r:id="rId36"/>
    <p:sldId id="404" r:id="rId37"/>
    <p:sldId id="403"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419" r:id="rId52"/>
    <p:sldId id="418" r:id="rId53"/>
    <p:sldId id="314" r:id="rId54"/>
    <p:sldId id="315" r:id="rId55"/>
    <p:sldId id="316" r:id="rId56"/>
    <p:sldId id="420" r:id="rId57"/>
    <p:sldId id="421" r:id="rId58"/>
    <p:sldId id="422" r:id="rId59"/>
    <p:sldId id="423" r:id="rId60"/>
    <p:sldId id="424" r:id="rId61"/>
    <p:sldId id="426" r:id="rId62"/>
    <p:sldId id="425" r:id="rId63"/>
    <p:sldId id="427" r:id="rId64"/>
    <p:sldId id="42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85B20-C34C-4A9E-8DBE-49A9CBD926FA}"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9671C-8795-4479-8D9B-3B8D8B130390}" type="slidenum">
              <a:rPr lang="en-US" smtClean="0"/>
              <a:t>‹#›</a:t>
            </a:fld>
            <a:endParaRPr lang="en-US"/>
          </a:p>
        </p:txBody>
      </p:sp>
    </p:spTree>
    <p:extLst>
      <p:ext uri="{BB962C8B-B14F-4D97-AF65-F5344CB8AC3E}">
        <p14:creationId xmlns:p14="http://schemas.microsoft.com/office/powerpoint/2010/main" val="238879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A9671C-8795-4479-8D9B-3B8D8B130390}" type="slidenum">
              <a:rPr lang="en-US" smtClean="0"/>
              <a:t>18</a:t>
            </a:fld>
            <a:endParaRPr lang="en-US"/>
          </a:p>
        </p:txBody>
      </p:sp>
    </p:spTree>
    <p:extLst>
      <p:ext uri="{BB962C8B-B14F-4D97-AF65-F5344CB8AC3E}">
        <p14:creationId xmlns:p14="http://schemas.microsoft.com/office/powerpoint/2010/main" val="309974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5EC1-709E-DDF5-1F1D-C2ED5ED84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F1314-4ECB-7C26-B4CA-A2E3EA4E2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7401F-34F1-ACEA-B88F-8BB28D5DE167}"/>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5" name="Footer Placeholder 4">
            <a:extLst>
              <a:ext uri="{FF2B5EF4-FFF2-40B4-BE49-F238E27FC236}">
                <a16:creationId xmlns:a16="http://schemas.microsoft.com/office/drawing/2014/main" id="{70571237-3227-36E7-E082-4718FE3A9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96DD3-EDEE-2CC7-CBE5-FBD35949D34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84884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D278-8E07-6B4D-8266-43C30FA1B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FC890-6790-494B-9951-1191DCDAB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86E1-7CCC-EEAF-213B-8C8AFF9E8257}"/>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5" name="Footer Placeholder 4">
            <a:extLst>
              <a:ext uri="{FF2B5EF4-FFF2-40B4-BE49-F238E27FC236}">
                <a16:creationId xmlns:a16="http://schemas.microsoft.com/office/drawing/2014/main" id="{7EE9A190-8CAC-81D9-F8F9-670FB8BD0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24FB-3537-FEC8-7ED1-F2ED801F30BD}"/>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406852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E5E3F-C1F6-E4B4-DB0B-AB716EAC2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21075-D563-07A6-696F-D9A5BAAD5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2E9A3-3605-4FA0-7421-4A7CD5DA56E7}"/>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5" name="Footer Placeholder 4">
            <a:extLst>
              <a:ext uri="{FF2B5EF4-FFF2-40B4-BE49-F238E27FC236}">
                <a16:creationId xmlns:a16="http://schemas.microsoft.com/office/drawing/2014/main" id="{918E2C9E-7B2F-0340-AB4F-D6B1A02DD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1071-C130-9310-676E-C86494172DF9}"/>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162141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0167" y="860805"/>
            <a:ext cx="4539615" cy="1123314"/>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Satellite</a:t>
            </a:r>
            <a:r>
              <a:rPr spc="-60" dirty="0"/>
              <a:t> </a:t>
            </a:r>
            <a:r>
              <a:rPr spc="-5" dirty="0"/>
              <a:t>communications</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15-05-2023</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extLst>
      <p:ext uri="{BB962C8B-B14F-4D97-AF65-F5344CB8AC3E}">
        <p14:creationId xmlns:p14="http://schemas.microsoft.com/office/powerpoint/2010/main" val="302660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A3E2-DAC9-1868-999B-2A29E4F22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07CD1-0CA6-FA5A-596C-5A636586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9D5EF-DF40-1127-2293-7958E80E05E9}"/>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5" name="Footer Placeholder 4">
            <a:extLst>
              <a:ext uri="{FF2B5EF4-FFF2-40B4-BE49-F238E27FC236}">
                <a16:creationId xmlns:a16="http://schemas.microsoft.com/office/drawing/2014/main" id="{5F3F4793-FAF5-9204-EE53-0C93AE67E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D33B-9B0A-58AB-3A70-3CC5CDB84C0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1901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976B-C544-0F29-CA85-B62DE6D5A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D38E7-CF25-2C03-9ABF-43084B9AB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1AAE8-4332-0FBD-354C-A1B04D9B801F}"/>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5" name="Footer Placeholder 4">
            <a:extLst>
              <a:ext uri="{FF2B5EF4-FFF2-40B4-BE49-F238E27FC236}">
                <a16:creationId xmlns:a16="http://schemas.microsoft.com/office/drawing/2014/main" id="{AA0DD3B1-C05C-02C9-7922-630F38ADD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744C-8D5D-35CE-0E55-45E6DCA7F24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48990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8DD-040F-F57C-88F9-7FA7EA104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8BB7-1BA2-3F94-1A20-53A88DFEF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6BFA0-35E8-014C-45ED-CEBCAB33F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C739-F30A-3EEF-9DE8-D889812639B1}"/>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6" name="Footer Placeholder 5">
            <a:extLst>
              <a:ext uri="{FF2B5EF4-FFF2-40B4-BE49-F238E27FC236}">
                <a16:creationId xmlns:a16="http://schemas.microsoft.com/office/drawing/2014/main" id="{3B1768C4-77A1-A55B-105E-E8052B102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FEEC-81BE-2C23-8DBA-E35EBF106AF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653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CFAA-D37A-0D4F-043E-8AB506AAA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65351-71D7-2E7C-EF80-90C9E2999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A8B5A-C077-FEBA-51E0-0C6EB980B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972ED-4D45-2C27-8F94-63BCA1868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E4AD3-1CAB-6310-1B85-6A72FD2AA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B36D-DEF7-911C-C87C-A935C74513A4}"/>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8" name="Footer Placeholder 7">
            <a:extLst>
              <a:ext uri="{FF2B5EF4-FFF2-40B4-BE49-F238E27FC236}">
                <a16:creationId xmlns:a16="http://schemas.microsoft.com/office/drawing/2014/main" id="{42DE2A35-0871-A86E-823B-0E0F4DE0E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4D01B-9C19-82D8-8D0D-B2664145C103}"/>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825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B067-7CC5-22AC-9AA0-AA37CD66E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49539-5478-AE3E-3AB6-E48A71BBFAA1}"/>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4" name="Footer Placeholder 3">
            <a:extLst>
              <a:ext uri="{FF2B5EF4-FFF2-40B4-BE49-F238E27FC236}">
                <a16:creationId xmlns:a16="http://schemas.microsoft.com/office/drawing/2014/main" id="{5A65BB17-9A0A-E751-6430-D27089807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6A9C2-B396-3FA0-EEF2-C351093C625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81240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55CA1-F61B-C4AB-C981-C587004A3EDD}"/>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3" name="Footer Placeholder 2">
            <a:extLst>
              <a:ext uri="{FF2B5EF4-FFF2-40B4-BE49-F238E27FC236}">
                <a16:creationId xmlns:a16="http://schemas.microsoft.com/office/drawing/2014/main" id="{12614F7C-7A80-2C8A-4892-2E8A60AA9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9E178-7851-A7EE-149C-6F6440C65ED0}"/>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497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2945-9866-1CBA-2CAF-A09DE3686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B1C84-FBE9-5A77-1A82-A7CF0BAE0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AF99E-A8C8-04C6-12E3-6C11E804A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BE2DF-5080-1074-201B-88C65E5B9FD2}"/>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6" name="Footer Placeholder 5">
            <a:extLst>
              <a:ext uri="{FF2B5EF4-FFF2-40B4-BE49-F238E27FC236}">
                <a16:creationId xmlns:a16="http://schemas.microsoft.com/office/drawing/2014/main" id="{FAC82E39-4372-5F38-7725-820C68676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72C01-B9E9-F2BD-48C8-625503D7F61E}"/>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72456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161E-3DA2-3C08-D636-3711AD24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D46BB-A306-CF81-9CFD-C6040083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BA786-B137-0ED2-0BAF-005D729AA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D1391-EAB3-92FF-0C33-E774CA7B6830}"/>
              </a:ext>
            </a:extLst>
          </p:cNvPr>
          <p:cNvSpPr>
            <a:spLocks noGrp="1"/>
          </p:cNvSpPr>
          <p:nvPr>
            <p:ph type="dt" sz="half" idx="10"/>
          </p:nvPr>
        </p:nvSpPr>
        <p:spPr/>
        <p:txBody>
          <a:bodyPr/>
          <a:lstStyle/>
          <a:p>
            <a:fld id="{5E466809-9E6C-47A9-890C-C8708D726390}" type="datetimeFigureOut">
              <a:rPr lang="en-US" smtClean="0"/>
              <a:t>8/21/2024</a:t>
            </a:fld>
            <a:endParaRPr lang="en-US"/>
          </a:p>
        </p:txBody>
      </p:sp>
      <p:sp>
        <p:nvSpPr>
          <p:cNvPr id="6" name="Footer Placeholder 5">
            <a:extLst>
              <a:ext uri="{FF2B5EF4-FFF2-40B4-BE49-F238E27FC236}">
                <a16:creationId xmlns:a16="http://schemas.microsoft.com/office/drawing/2014/main" id="{CDFAE344-B099-44ED-F46E-BC2B231D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441EB-9332-C41B-42E3-CF8CF138106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9286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3AF70-8123-025A-D299-06C77ED27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88C3A-2097-9BCF-A525-1FAFEF52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EB73D-4AEF-7E94-99B1-EE17B6783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66809-9E6C-47A9-890C-C8708D726390}" type="datetimeFigureOut">
              <a:rPr lang="en-US" smtClean="0"/>
              <a:t>8/21/2024</a:t>
            </a:fld>
            <a:endParaRPr lang="en-US"/>
          </a:p>
        </p:txBody>
      </p:sp>
      <p:sp>
        <p:nvSpPr>
          <p:cNvPr id="5" name="Footer Placeholder 4">
            <a:extLst>
              <a:ext uri="{FF2B5EF4-FFF2-40B4-BE49-F238E27FC236}">
                <a16:creationId xmlns:a16="http://schemas.microsoft.com/office/drawing/2014/main" id="{26599FC4-DCBF-B59F-7C91-064B0C2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D9AFC-B490-3BCE-E4EC-18F1794C6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A0CC-83B5-477D-8157-B3838075520C}" type="slidenum">
              <a:rPr lang="en-US" smtClean="0"/>
              <a:t>‹#›</a:t>
            </a:fld>
            <a:endParaRPr lang="en-US"/>
          </a:p>
        </p:txBody>
      </p:sp>
    </p:spTree>
    <p:extLst>
      <p:ext uri="{BB962C8B-B14F-4D97-AF65-F5344CB8AC3E}">
        <p14:creationId xmlns:p14="http://schemas.microsoft.com/office/powerpoint/2010/main" val="148630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9FADDB-A862-20CF-D4DD-5A6005428F32}"/>
              </a:ext>
            </a:extLst>
          </p:cNvPr>
          <p:cNvSpPr>
            <a:spLocks noGrp="1"/>
          </p:cNvSpPr>
          <p:nvPr>
            <p:ph type="subTitle" idx="1"/>
          </p:nvPr>
        </p:nvSpPr>
        <p:spPr>
          <a:xfrm>
            <a:off x="-34413" y="5073445"/>
            <a:ext cx="12226413" cy="1451231"/>
          </a:xfrm>
        </p:spPr>
        <p:txBody>
          <a:bodyPr>
            <a:noAutofit/>
          </a:bodyPr>
          <a:lstStyle/>
          <a:p>
            <a:r>
              <a:rPr lang="en-US" sz="4000" b="1" i="0" u="none" strike="noStrike" baseline="0" dirty="0">
                <a:solidFill>
                  <a:srgbClr val="FF0000"/>
                </a:solidFill>
                <a:latin typeface="Arial-BoldMT"/>
              </a:rPr>
              <a:t>Module:3</a:t>
            </a:r>
            <a:r>
              <a:rPr lang="en-US" sz="4000" b="1" i="0" u="none" strike="noStrike" baseline="0" dirty="0">
                <a:latin typeface="Arial-BoldMT"/>
              </a:rPr>
              <a:t> </a:t>
            </a:r>
          </a:p>
          <a:p>
            <a:r>
              <a:rPr lang="en-US" sz="4000" b="1" i="0" u="none" strike="noStrike" baseline="0" dirty="0">
                <a:latin typeface="Algerian" panose="04020705040A02060702" pitchFamily="82" charset="0"/>
              </a:rPr>
              <a:t>Elements of Communication Satellite Design</a:t>
            </a:r>
            <a:endParaRPr lang="en-US" sz="4000" dirty="0">
              <a:latin typeface="Algerian" panose="04020705040A02060702" pitchFamily="82" charset="0"/>
            </a:endParaRPr>
          </a:p>
        </p:txBody>
      </p:sp>
      <p:pic>
        <p:nvPicPr>
          <p:cNvPr id="1026" name="Picture 2" descr="Communication Subsystems for Satellite Design | IntechOpen">
            <a:extLst>
              <a:ext uri="{FF2B5EF4-FFF2-40B4-BE49-F238E27FC236}">
                <a16:creationId xmlns:a16="http://schemas.microsoft.com/office/drawing/2014/main" id="{599AB033-A22B-4E1E-3708-0180AB65C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25" y="12527"/>
            <a:ext cx="8903111" cy="5060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05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4723448"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latin typeface="Arial"/>
                <a:cs typeface="Arial"/>
              </a:rPr>
              <a:t>Primary</a:t>
            </a:r>
            <a:r>
              <a:rPr sz="2475" b="1" spc="-30" dirty="0">
                <a:latin typeface="Arial"/>
                <a:cs typeface="Arial"/>
              </a:rPr>
              <a:t> </a:t>
            </a:r>
            <a:r>
              <a:rPr sz="2475" b="1" dirty="0">
                <a:latin typeface="Arial"/>
                <a:cs typeface="Arial"/>
              </a:rPr>
              <a:t>power</a:t>
            </a:r>
            <a:r>
              <a:rPr sz="2475" b="1" spc="-45" dirty="0">
                <a:latin typeface="Arial"/>
                <a:cs typeface="Arial"/>
              </a:rPr>
              <a:t> </a:t>
            </a:r>
            <a:r>
              <a:rPr sz="2475" b="1" dirty="0">
                <a:latin typeface="Arial"/>
                <a:cs typeface="Arial"/>
              </a:rPr>
              <a:t>or</a:t>
            </a:r>
            <a:r>
              <a:rPr sz="2475" b="1" spc="-26" dirty="0">
                <a:latin typeface="Arial"/>
                <a:cs typeface="Arial"/>
              </a:rPr>
              <a:t> </a:t>
            </a:r>
            <a:r>
              <a:rPr sz="2475" b="1" dirty="0">
                <a:latin typeface="Arial"/>
                <a:cs typeface="Arial"/>
              </a:rPr>
              <a:t>Power</a:t>
            </a:r>
            <a:r>
              <a:rPr sz="2475" b="1" spc="-49" dirty="0">
                <a:latin typeface="Arial"/>
                <a:cs typeface="Arial"/>
              </a:rPr>
              <a:t> </a:t>
            </a:r>
            <a:r>
              <a:rPr sz="2475" b="1" dirty="0">
                <a:latin typeface="Arial"/>
                <a:cs typeface="Arial"/>
              </a:rPr>
              <a:t>supply</a:t>
            </a:r>
            <a:endParaRPr sz="2475">
              <a:latin typeface="Arial"/>
              <a:cs typeface="Arial"/>
            </a:endParaRPr>
          </a:p>
        </p:txBody>
      </p:sp>
      <p:sp>
        <p:nvSpPr>
          <p:cNvPr id="3" name="object 3"/>
          <p:cNvSpPr txBox="1"/>
          <p:nvPr/>
        </p:nvSpPr>
        <p:spPr>
          <a:xfrm>
            <a:off x="2211705" y="1783175"/>
            <a:ext cx="9277289" cy="2076370"/>
          </a:xfrm>
          <a:prstGeom prst="rect">
            <a:avLst/>
          </a:prstGeom>
        </p:spPr>
        <p:txBody>
          <a:bodyPr vert="horz" wrap="square" lIns="0" tIns="9049" rIns="0" bIns="0" rtlCol="0">
            <a:spAutoFit/>
          </a:bodyPr>
          <a:lstStyle/>
          <a:p>
            <a:pPr marL="266700" marR="4286" indent="-257175" algn="just">
              <a:spcBef>
                <a:spcPts val="71"/>
              </a:spcBef>
              <a:buSzPct val="75000"/>
              <a:buFont typeface="Wingdings"/>
              <a:buChar char=""/>
              <a:tabLst>
                <a:tab pos="266700" algn="l"/>
              </a:tabLst>
            </a:pPr>
            <a:r>
              <a:rPr sz="2100" spc="-4" dirty="0">
                <a:solidFill>
                  <a:srgbClr val="003366"/>
                </a:solidFill>
                <a:latin typeface="Arial MT"/>
                <a:cs typeface="Arial MT"/>
              </a:rPr>
              <a:t>The earth will eclipse a geostationary satellite </a:t>
            </a:r>
            <a:r>
              <a:rPr sz="2100" dirty="0">
                <a:solidFill>
                  <a:srgbClr val="003366"/>
                </a:solidFill>
                <a:latin typeface="Arial MT"/>
                <a:cs typeface="Arial MT"/>
              </a:rPr>
              <a:t> </a:t>
            </a:r>
            <a:r>
              <a:rPr sz="2100" spc="-4" dirty="0">
                <a:solidFill>
                  <a:srgbClr val="003366"/>
                </a:solidFill>
                <a:latin typeface="Arial MT"/>
                <a:cs typeface="Arial MT"/>
              </a:rPr>
              <a:t>twice</a:t>
            </a:r>
            <a:r>
              <a:rPr sz="2100" spc="555" dirty="0">
                <a:solidFill>
                  <a:srgbClr val="003366"/>
                </a:solidFill>
                <a:latin typeface="Arial MT"/>
                <a:cs typeface="Arial MT"/>
              </a:rPr>
              <a:t> </a:t>
            </a:r>
            <a:r>
              <a:rPr sz="2100" spc="-4" dirty="0">
                <a:solidFill>
                  <a:srgbClr val="003366"/>
                </a:solidFill>
                <a:latin typeface="Arial MT"/>
                <a:cs typeface="Arial MT"/>
              </a:rPr>
              <a:t>a</a:t>
            </a:r>
            <a:r>
              <a:rPr sz="2100" spc="548" dirty="0">
                <a:solidFill>
                  <a:srgbClr val="003366"/>
                </a:solidFill>
                <a:latin typeface="Arial MT"/>
                <a:cs typeface="Arial MT"/>
              </a:rPr>
              <a:t> </a:t>
            </a:r>
            <a:r>
              <a:rPr sz="2100" spc="-26" dirty="0">
                <a:solidFill>
                  <a:srgbClr val="003366"/>
                </a:solidFill>
                <a:latin typeface="Arial MT"/>
                <a:cs typeface="Arial MT"/>
              </a:rPr>
              <a:t>year,</a:t>
            </a:r>
            <a:r>
              <a:rPr sz="2100" dirty="0">
                <a:solidFill>
                  <a:srgbClr val="003366"/>
                </a:solidFill>
                <a:latin typeface="Arial MT"/>
                <a:cs typeface="Arial MT"/>
              </a:rPr>
              <a:t> </a:t>
            </a:r>
            <a:r>
              <a:rPr sz="2100" spc="-4" dirty="0">
                <a:solidFill>
                  <a:srgbClr val="003366"/>
                </a:solidFill>
                <a:latin typeface="Arial MT"/>
                <a:cs typeface="Arial MT"/>
              </a:rPr>
              <a:t>during</a:t>
            </a:r>
            <a:r>
              <a:rPr sz="2100" spc="559" dirty="0">
                <a:solidFill>
                  <a:srgbClr val="003366"/>
                </a:solidFill>
                <a:latin typeface="Arial MT"/>
                <a:cs typeface="Arial MT"/>
              </a:rPr>
              <a:t> </a:t>
            </a:r>
            <a:r>
              <a:rPr sz="2100" spc="-8" dirty="0">
                <a:solidFill>
                  <a:srgbClr val="003366"/>
                </a:solidFill>
                <a:latin typeface="Arial MT"/>
                <a:cs typeface="Arial MT"/>
              </a:rPr>
              <a:t>the</a:t>
            </a:r>
            <a:r>
              <a:rPr sz="2100" spc="544" dirty="0">
                <a:solidFill>
                  <a:srgbClr val="003366"/>
                </a:solidFill>
                <a:latin typeface="Arial MT"/>
                <a:cs typeface="Arial MT"/>
              </a:rPr>
              <a:t> </a:t>
            </a:r>
            <a:r>
              <a:rPr sz="2100" spc="-4" dirty="0">
                <a:solidFill>
                  <a:srgbClr val="FF0000"/>
                </a:solidFill>
                <a:latin typeface="Arial MT"/>
                <a:cs typeface="Arial MT"/>
              </a:rPr>
              <a:t>spring</a:t>
            </a:r>
            <a:r>
              <a:rPr sz="2100" spc="559" dirty="0">
                <a:solidFill>
                  <a:srgbClr val="FF0000"/>
                </a:solidFill>
                <a:latin typeface="Arial MT"/>
                <a:cs typeface="Arial MT"/>
              </a:rPr>
              <a:t> </a:t>
            </a:r>
            <a:r>
              <a:rPr sz="2100" spc="-4" dirty="0">
                <a:solidFill>
                  <a:srgbClr val="FF0000"/>
                </a:solidFill>
                <a:latin typeface="Arial MT"/>
                <a:cs typeface="Arial MT"/>
              </a:rPr>
              <a:t>and</a:t>
            </a:r>
            <a:r>
              <a:rPr sz="2100" spc="555" dirty="0">
                <a:solidFill>
                  <a:srgbClr val="FF0000"/>
                </a:solidFill>
                <a:latin typeface="Arial MT"/>
                <a:cs typeface="Arial MT"/>
              </a:rPr>
              <a:t> </a:t>
            </a:r>
            <a:r>
              <a:rPr sz="2100" dirty="0">
                <a:solidFill>
                  <a:srgbClr val="FF0000"/>
                </a:solidFill>
                <a:latin typeface="Arial MT"/>
                <a:cs typeface="Arial MT"/>
              </a:rPr>
              <a:t>autumnal </a:t>
            </a:r>
            <a:r>
              <a:rPr sz="2100" spc="-578" dirty="0">
                <a:solidFill>
                  <a:srgbClr val="FF0000"/>
                </a:solidFill>
                <a:latin typeface="Arial MT"/>
                <a:cs typeface="Arial MT"/>
              </a:rPr>
              <a:t> </a:t>
            </a:r>
            <a:r>
              <a:rPr sz="2100" dirty="0">
                <a:solidFill>
                  <a:srgbClr val="FF0000"/>
                </a:solidFill>
                <a:latin typeface="Arial MT"/>
                <a:cs typeface="Arial MT"/>
              </a:rPr>
              <a:t>equinoxes.</a:t>
            </a:r>
            <a:endParaRPr sz="2100" dirty="0">
              <a:latin typeface="Arial MT"/>
              <a:cs typeface="Arial MT"/>
            </a:endParaRPr>
          </a:p>
          <a:p>
            <a:pPr marL="266700" marR="3810" indent="-257175" algn="just">
              <a:spcBef>
                <a:spcPts val="521"/>
              </a:spcBef>
              <a:buSzPct val="75000"/>
              <a:buFont typeface="Wingdings"/>
              <a:buChar char=""/>
              <a:tabLst>
                <a:tab pos="266700" algn="l"/>
              </a:tabLst>
            </a:pPr>
            <a:r>
              <a:rPr sz="2100" spc="-4" dirty="0">
                <a:solidFill>
                  <a:srgbClr val="003366"/>
                </a:solidFill>
                <a:latin typeface="Arial MT"/>
                <a:cs typeface="Arial MT"/>
              </a:rPr>
              <a:t>Eclipses </a:t>
            </a:r>
            <a:r>
              <a:rPr sz="2100" dirty="0">
                <a:solidFill>
                  <a:srgbClr val="003366"/>
                </a:solidFill>
                <a:latin typeface="Arial MT"/>
                <a:cs typeface="Arial MT"/>
              </a:rPr>
              <a:t>start </a:t>
            </a:r>
            <a:r>
              <a:rPr sz="2100" spc="-4" dirty="0">
                <a:solidFill>
                  <a:srgbClr val="003366"/>
                </a:solidFill>
                <a:latin typeface="Arial MT"/>
                <a:cs typeface="Arial MT"/>
              </a:rPr>
              <a:t>approximately </a:t>
            </a:r>
            <a:r>
              <a:rPr sz="2100" spc="-8" dirty="0">
                <a:solidFill>
                  <a:srgbClr val="003366"/>
                </a:solidFill>
                <a:latin typeface="Arial MT"/>
                <a:cs typeface="Arial MT"/>
              </a:rPr>
              <a:t>23 </a:t>
            </a:r>
            <a:r>
              <a:rPr sz="2100" dirty="0">
                <a:solidFill>
                  <a:srgbClr val="003366"/>
                </a:solidFill>
                <a:latin typeface="Arial MT"/>
                <a:cs typeface="Arial MT"/>
              </a:rPr>
              <a:t>days before </a:t>
            </a:r>
            <a:r>
              <a:rPr sz="2100" spc="4" dirty="0">
                <a:solidFill>
                  <a:srgbClr val="003366"/>
                </a:solidFill>
                <a:latin typeface="Arial MT"/>
                <a:cs typeface="Arial MT"/>
              </a:rPr>
              <a:t>and </a:t>
            </a:r>
            <a:r>
              <a:rPr sz="2100" spc="-574" dirty="0">
                <a:solidFill>
                  <a:srgbClr val="003366"/>
                </a:solidFill>
                <a:latin typeface="Arial MT"/>
                <a:cs typeface="Arial MT"/>
              </a:rPr>
              <a:t> </a:t>
            </a:r>
            <a:r>
              <a:rPr sz="2100" dirty="0">
                <a:solidFill>
                  <a:srgbClr val="003366"/>
                </a:solidFill>
                <a:latin typeface="Arial MT"/>
                <a:cs typeface="Arial MT"/>
              </a:rPr>
              <a:t>end approximately </a:t>
            </a:r>
            <a:r>
              <a:rPr sz="2100" spc="-4" dirty="0">
                <a:solidFill>
                  <a:srgbClr val="003366"/>
                </a:solidFill>
                <a:latin typeface="Arial MT"/>
                <a:cs typeface="Arial MT"/>
              </a:rPr>
              <a:t>23 </a:t>
            </a:r>
            <a:r>
              <a:rPr sz="2100" dirty="0">
                <a:solidFill>
                  <a:srgbClr val="003366"/>
                </a:solidFill>
                <a:latin typeface="Arial MT"/>
                <a:cs typeface="Arial MT"/>
              </a:rPr>
              <a:t>days </a:t>
            </a:r>
            <a:r>
              <a:rPr sz="2100" spc="-4" dirty="0">
                <a:solidFill>
                  <a:srgbClr val="003366"/>
                </a:solidFill>
                <a:latin typeface="Arial MT"/>
                <a:cs typeface="Arial MT"/>
              </a:rPr>
              <a:t>after </a:t>
            </a:r>
            <a:r>
              <a:rPr sz="2100" spc="-8" dirty="0">
                <a:solidFill>
                  <a:srgbClr val="003366"/>
                </a:solidFill>
                <a:latin typeface="Arial MT"/>
                <a:cs typeface="Arial MT"/>
              </a:rPr>
              <a:t>the </a:t>
            </a:r>
            <a:r>
              <a:rPr sz="2100" spc="-4" dirty="0">
                <a:solidFill>
                  <a:srgbClr val="003366"/>
                </a:solidFill>
                <a:latin typeface="Arial MT"/>
                <a:cs typeface="Arial MT"/>
              </a:rPr>
              <a:t>equinox for </a:t>
            </a:r>
            <a:r>
              <a:rPr sz="2100" dirty="0">
                <a:solidFill>
                  <a:srgbClr val="003366"/>
                </a:solidFill>
                <a:latin typeface="Arial MT"/>
                <a:cs typeface="Arial MT"/>
              </a:rPr>
              <a:t> </a:t>
            </a:r>
            <a:r>
              <a:rPr sz="2100" spc="-4" dirty="0">
                <a:solidFill>
                  <a:srgbClr val="003366"/>
                </a:solidFill>
                <a:latin typeface="Arial MT"/>
                <a:cs typeface="Arial MT"/>
              </a:rPr>
              <a:t>both the</a:t>
            </a:r>
            <a:r>
              <a:rPr sz="2100" spc="-8" dirty="0">
                <a:solidFill>
                  <a:srgbClr val="003366"/>
                </a:solidFill>
                <a:latin typeface="Arial MT"/>
                <a:cs typeface="Arial MT"/>
              </a:rPr>
              <a:t> </a:t>
            </a:r>
            <a:r>
              <a:rPr sz="2100" dirty="0">
                <a:solidFill>
                  <a:srgbClr val="FF6600"/>
                </a:solidFill>
                <a:latin typeface="Arial MT"/>
                <a:cs typeface="Arial MT"/>
              </a:rPr>
              <a:t>spring</a:t>
            </a:r>
            <a:r>
              <a:rPr sz="2100" spc="19" dirty="0">
                <a:solidFill>
                  <a:srgbClr val="FF6600"/>
                </a:solidFill>
                <a:latin typeface="Arial MT"/>
                <a:cs typeface="Arial MT"/>
              </a:rPr>
              <a:t> </a:t>
            </a:r>
            <a:r>
              <a:rPr sz="2100" dirty="0">
                <a:solidFill>
                  <a:srgbClr val="FF6600"/>
                </a:solidFill>
                <a:latin typeface="Arial MT"/>
                <a:cs typeface="Arial MT"/>
              </a:rPr>
              <a:t>and</a:t>
            </a:r>
            <a:r>
              <a:rPr sz="2100" spc="19" dirty="0">
                <a:solidFill>
                  <a:srgbClr val="FF6600"/>
                </a:solidFill>
                <a:latin typeface="Arial MT"/>
                <a:cs typeface="Arial MT"/>
              </a:rPr>
              <a:t> </a:t>
            </a:r>
            <a:r>
              <a:rPr sz="2100" spc="-4" dirty="0">
                <a:solidFill>
                  <a:srgbClr val="FF6600"/>
                </a:solidFill>
                <a:latin typeface="Arial MT"/>
                <a:cs typeface="Arial MT"/>
              </a:rPr>
              <a:t>autumnal</a:t>
            </a:r>
            <a:r>
              <a:rPr sz="2100" spc="11" dirty="0">
                <a:solidFill>
                  <a:srgbClr val="FF6600"/>
                </a:solidFill>
                <a:latin typeface="Arial MT"/>
                <a:cs typeface="Arial MT"/>
              </a:rPr>
              <a:t> </a:t>
            </a:r>
            <a:r>
              <a:rPr sz="2100" dirty="0">
                <a:solidFill>
                  <a:srgbClr val="FF6600"/>
                </a:solidFill>
                <a:latin typeface="Arial MT"/>
                <a:cs typeface="Arial MT"/>
              </a:rPr>
              <a:t>equinoxes</a:t>
            </a:r>
            <a:r>
              <a:rPr sz="2100" dirty="0">
                <a:solidFill>
                  <a:srgbClr val="003366"/>
                </a:solidFill>
                <a:latin typeface="Arial MT"/>
                <a:cs typeface="Arial MT"/>
              </a:rPr>
              <a:t>.</a:t>
            </a:r>
            <a:endParaRPr sz="2100" dirty="0">
              <a:latin typeface="Arial MT"/>
              <a:cs typeface="Arial MT"/>
            </a:endParaRPr>
          </a:p>
          <a:p>
            <a:pPr marL="266700" marR="3810" indent="-257175" algn="just">
              <a:spcBef>
                <a:spcPts val="536"/>
              </a:spcBef>
              <a:buClr>
                <a:srgbClr val="003366"/>
              </a:buClr>
              <a:buSzPct val="75000"/>
              <a:buFont typeface="Wingdings"/>
              <a:buChar char=""/>
              <a:tabLst>
                <a:tab pos="266700" algn="l"/>
              </a:tabLst>
            </a:pPr>
            <a:r>
              <a:rPr sz="2100" spc="-4" dirty="0">
                <a:solidFill>
                  <a:srgbClr val="FF6600"/>
                </a:solidFill>
                <a:latin typeface="Arial MT"/>
                <a:cs typeface="Arial MT"/>
              </a:rPr>
              <a:t>Ni-H2 </a:t>
            </a:r>
            <a:r>
              <a:rPr sz="2100" dirty="0">
                <a:solidFill>
                  <a:srgbClr val="FF6600"/>
                </a:solidFill>
                <a:latin typeface="Arial MT"/>
                <a:cs typeface="Arial MT"/>
              </a:rPr>
              <a:t>batteries </a:t>
            </a:r>
            <a:r>
              <a:rPr sz="2100" dirty="0">
                <a:solidFill>
                  <a:srgbClr val="003366"/>
                </a:solidFill>
                <a:latin typeface="Arial MT"/>
                <a:cs typeface="Arial MT"/>
              </a:rPr>
              <a:t>are </a:t>
            </a:r>
            <a:r>
              <a:rPr sz="2100" spc="-4" dirty="0">
                <a:solidFill>
                  <a:srgbClr val="003366"/>
                </a:solidFill>
                <a:latin typeface="Arial MT"/>
                <a:cs typeface="Arial MT"/>
              </a:rPr>
              <a:t>used in the Hughes HS601 </a:t>
            </a:r>
            <a:r>
              <a:rPr sz="2100" dirty="0">
                <a:solidFill>
                  <a:srgbClr val="003366"/>
                </a:solidFill>
                <a:latin typeface="Arial MT"/>
                <a:cs typeface="Arial MT"/>
              </a:rPr>
              <a:t> and</a:t>
            </a:r>
            <a:r>
              <a:rPr sz="2100" spc="4" dirty="0">
                <a:solidFill>
                  <a:srgbClr val="003366"/>
                </a:solidFill>
                <a:latin typeface="Arial MT"/>
                <a:cs typeface="Arial MT"/>
              </a:rPr>
              <a:t> </a:t>
            </a:r>
            <a:r>
              <a:rPr sz="2100" dirty="0">
                <a:solidFill>
                  <a:srgbClr val="003366"/>
                </a:solidFill>
                <a:latin typeface="Arial MT"/>
                <a:cs typeface="Arial MT"/>
              </a:rPr>
              <a:t>Intelsat</a:t>
            </a:r>
            <a:r>
              <a:rPr sz="2100" spc="4" dirty="0">
                <a:solidFill>
                  <a:srgbClr val="003366"/>
                </a:solidFill>
                <a:latin typeface="Arial MT"/>
                <a:cs typeface="Arial MT"/>
              </a:rPr>
              <a:t> </a:t>
            </a:r>
            <a:r>
              <a:rPr sz="2100" spc="-4" dirty="0">
                <a:solidFill>
                  <a:srgbClr val="003366"/>
                </a:solidFill>
                <a:latin typeface="Arial MT"/>
                <a:cs typeface="Arial MT"/>
              </a:rPr>
              <a:t>series</a:t>
            </a:r>
            <a:r>
              <a:rPr sz="2100" dirty="0">
                <a:solidFill>
                  <a:srgbClr val="003366"/>
                </a:solidFill>
                <a:latin typeface="Arial MT"/>
                <a:cs typeface="Arial MT"/>
              </a:rPr>
              <a:t> </a:t>
            </a:r>
            <a:r>
              <a:rPr sz="2100" spc="-8" dirty="0">
                <a:solidFill>
                  <a:srgbClr val="003366"/>
                </a:solidFill>
                <a:latin typeface="Arial MT"/>
                <a:cs typeface="Arial MT"/>
              </a:rPr>
              <a:t>with</a:t>
            </a:r>
            <a:r>
              <a:rPr sz="2100" spc="-4" dirty="0">
                <a:solidFill>
                  <a:srgbClr val="003366"/>
                </a:solidFill>
                <a:latin typeface="Arial MT"/>
                <a:cs typeface="Arial MT"/>
              </a:rPr>
              <a:t> </a:t>
            </a:r>
            <a:r>
              <a:rPr sz="2100" spc="-26" dirty="0">
                <a:solidFill>
                  <a:srgbClr val="003366"/>
                </a:solidFill>
                <a:latin typeface="Arial MT"/>
                <a:cs typeface="Arial MT"/>
              </a:rPr>
              <a:t>INTELSAT</a:t>
            </a:r>
            <a:r>
              <a:rPr sz="2100" spc="-23" dirty="0">
                <a:solidFill>
                  <a:srgbClr val="003366"/>
                </a:solidFill>
                <a:latin typeface="Arial MT"/>
                <a:cs typeface="Arial MT"/>
              </a:rPr>
              <a:t> </a:t>
            </a:r>
            <a:r>
              <a:rPr sz="2100" spc="-4" dirty="0">
                <a:solidFill>
                  <a:srgbClr val="003366"/>
                </a:solidFill>
                <a:latin typeface="Arial MT"/>
                <a:cs typeface="Arial MT"/>
              </a:rPr>
              <a:t>VI</a:t>
            </a:r>
            <a:r>
              <a:rPr sz="2100" dirty="0">
                <a:solidFill>
                  <a:srgbClr val="003366"/>
                </a:solidFill>
                <a:latin typeface="Arial MT"/>
                <a:cs typeface="Arial MT"/>
              </a:rPr>
              <a:t> and </a:t>
            </a:r>
            <a:r>
              <a:rPr sz="2100" spc="4" dirty="0">
                <a:solidFill>
                  <a:srgbClr val="003366"/>
                </a:solidFill>
                <a:latin typeface="Arial MT"/>
                <a:cs typeface="Arial MT"/>
              </a:rPr>
              <a:t> </a:t>
            </a:r>
            <a:r>
              <a:rPr sz="2100" spc="-23" dirty="0">
                <a:solidFill>
                  <a:srgbClr val="003366"/>
                </a:solidFill>
                <a:latin typeface="Arial MT"/>
                <a:cs typeface="Arial MT"/>
              </a:rPr>
              <a:t>INTELSAT</a:t>
            </a:r>
            <a:r>
              <a:rPr sz="2100" spc="-49" dirty="0">
                <a:solidFill>
                  <a:srgbClr val="003366"/>
                </a:solidFill>
                <a:latin typeface="Arial MT"/>
                <a:cs typeface="Arial MT"/>
              </a:rPr>
              <a:t> </a:t>
            </a:r>
            <a:r>
              <a:rPr sz="2100" spc="-4" dirty="0">
                <a:solidFill>
                  <a:srgbClr val="003366"/>
                </a:solidFill>
                <a:latin typeface="Arial MT"/>
                <a:cs typeface="Arial MT"/>
              </a:rPr>
              <a:t>VII</a:t>
            </a:r>
            <a:r>
              <a:rPr sz="2100" spc="-26" dirty="0">
                <a:solidFill>
                  <a:srgbClr val="003366"/>
                </a:solidFill>
                <a:latin typeface="Arial MT"/>
                <a:cs typeface="Arial MT"/>
              </a:rPr>
              <a:t> </a:t>
            </a:r>
            <a:r>
              <a:rPr sz="2100" dirty="0">
                <a:solidFill>
                  <a:srgbClr val="003366"/>
                </a:solidFill>
                <a:latin typeface="Arial MT"/>
                <a:cs typeface="Arial MT"/>
              </a:rPr>
              <a:t>satellites.</a:t>
            </a:r>
            <a:endParaRPr sz="2100" dirty="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2405063"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solidFill>
                  <a:srgbClr val="FF6600"/>
                </a:solidFill>
                <a:latin typeface="Arial"/>
                <a:cs typeface="Arial"/>
              </a:rPr>
              <a:t>Attitude</a:t>
            </a:r>
            <a:r>
              <a:rPr sz="2475" b="1" spc="-94" dirty="0">
                <a:solidFill>
                  <a:srgbClr val="FF6600"/>
                </a:solidFill>
                <a:latin typeface="Arial"/>
                <a:cs typeface="Arial"/>
              </a:rPr>
              <a:t> </a:t>
            </a:r>
            <a:r>
              <a:rPr sz="2475" b="1" dirty="0">
                <a:solidFill>
                  <a:srgbClr val="FF6600"/>
                </a:solidFill>
                <a:latin typeface="Arial"/>
                <a:cs typeface="Arial"/>
              </a:rPr>
              <a:t>Control</a:t>
            </a:r>
            <a:endParaRPr sz="2475">
              <a:latin typeface="Arial"/>
              <a:cs typeface="Arial"/>
            </a:endParaRPr>
          </a:p>
        </p:txBody>
      </p:sp>
      <p:sp>
        <p:nvSpPr>
          <p:cNvPr id="3" name="object 3"/>
          <p:cNvSpPr txBox="1"/>
          <p:nvPr/>
        </p:nvSpPr>
        <p:spPr>
          <a:xfrm>
            <a:off x="766361" y="1850683"/>
            <a:ext cx="10103199" cy="3156633"/>
          </a:xfrm>
          <a:prstGeom prst="rect">
            <a:avLst/>
          </a:prstGeom>
        </p:spPr>
        <p:txBody>
          <a:bodyPr vert="horz" wrap="square" lIns="0" tIns="9525" rIns="0" bIns="0" rtlCol="0">
            <a:spAutoFit/>
          </a:bodyPr>
          <a:lstStyle/>
          <a:p>
            <a:pPr marL="266700" marR="4763" indent="-257175" algn="just">
              <a:spcBef>
                <a:spcPts val="75"/>
              </a:spcBef>
              <a:buSzPct val="75000"/>
              <a:buFont typeface="Wingdings"/>
              <a:buChar char=""/>
              <a:tabLst>
                <a:tab pos="266700" algn="l"/>
              </a:tabLst>
            </a:pPr>
            <a:r>
              <a:rPr sz="2400" spc="-4" dirty="0">
                <a:solidFill>
                  <a:srgbClr val="003366"/>
                </a:solidFill>
                <a:latin typeface="Arial MT"/>
                <a:cs typeface="Arial MT"/>
              </a:rPr>
              <a:t>The</a:t>
            </a:r>
            <a:r>
              <a:rPr sz="2400" dirty="0">
                <a:solidFill>
                  <a:srgbClr val="003366"/>
                </a:solidFill>
                <a:latin typeface="Arial MT"/>
                <a:cs typeface="Arial MT"/>
              </a:rPr>
              <a:t> </a:t>
            </a:r>
            <a:r>
              <a:rPr sz="2400" i="1" spc="-8" dirty="0">
                <a:solidFill>
                  <a:srgbClr val="FF6600"/>
                </a:solidFill>
                <a:latin typeface="Arial"/>
                <a:cs typeface="Arial"/>
              </a:rPr>
              <a:t>attitude</a:t>
            </a:r>
            <a:r>
              <a:rPr sz="2400" i="1" spc="-4" dirty="0">
                <a:solidFill>
                  <a:srgbClr val="FF6600"/>
                </a:solidFill>
                <a:latin typeface="Arial"/>
                <a:cs typeface="Arial"/>
              </a:rPr>
              <a:t> </a:t>
            </a:r>
            <a:r>
              <a:rPr sz="2400" spc="-8" dirty="0">
                <a:solidFill>
                  <a:srgbClr val="003366"/>
                </a:solidFill>
                <a:latin typeface="Arial MT"/>
                <a:cs typeface="Arial MT"/>
              </a:rPr>
              <a:t>of</a:t>
            </a:r>
            <a:r>
              <a:rPr sz="2400" spc="-4" dirty="0">
                <a:solidFill>
                  <a:srgbClr val="003366"/>
                </a:solidFill>
                <a:latin typeface="Arial MT"/>
                <a:cs typeface="Arial MT"/>
              </a:rPr>
              <a:t> a</a:t>
            </a:r>
            <a:r>
              <a:rPr sz="2400" dirty="0">
                <a:solidFill>
                  <a:srgbClr val="003366"/>
                </a:solidFill>
                <a:latin typeface="Arial MT"/>
                <a:cs typeface="Arial MT"/>
              </a:rPr>
              <a:t> </a:t>
            </a:r>
            <a:r>
              <a:rPr sz="2400" spc="-8" dirty="0">
                <a:solidFill>
                  <a:srgbClr val="003366"/>
                </a:solidFill>
                <a:latin typeface="Arial MT"/>
                <a:cs typeface="Arial MT"/>
              </a:rPr>
              <a:t>satellite</a:t>
            </a:r>
            <a:r>
              <a:rPr sz="2400" spc="-4" dirty="0">
                <a:solidFill>
                  <a:srgbClr val="003366"/>
                </a:solidFill>
                <a:latin typeface="Arial MT"/>
                <a:cs typeface="Arial MT"/>
              </a:rPr>
              <a:t> </a:t>
            </a:r>
            <a:r>
              <a:rPr sz="2400" dirty="0">
                <a:solidFill>
                  <a:srgbClr val="003366"/>
                </a:solidFill>
                <a:latin typeface="Arial MT"/>
                <a:cs typeface="Arial MT"/>
              </a:rPr>
              <a:t>refers</a:t>
            </a:r>
            <a:r>
              <a:rPr sz="2400" spc="4" dirty="0">
                <a:solidFill>
                  <a:srgbClr val="003366"/>
                </a:solidFill>
                <a:latin typeface="Arial MT"/>
                <a:cs typeface="Arial MT"/>
              </a:rPr>
              <a:t> </a:t>
            </a:r>
            <a:r>
              <a:rPr sz="2400" dirty="0">
                <a:solidFill>
                  <a:srgbClr val="003366"/>
                </a:solidFill>
                <a:latin typeface="Arial MT"/>
                <a:cs typeface="Arial MT"/>
              </a:rPr>
              <a:t>to</a:t>
            </a:r>
            <a:r>
              <a:rPr sz="2400" spc="4" dirty="0">
                <a:solidFill>
                  <a:srgbClr val="003366"/>
                </a:solidFill>
                <a:latin typeface="Arial MT"/>
                <a:cs typeface="Arial MT"/>
              </a:rPr>
              <a:t> </a:t>
            </a:r>
            <a:r>
              <a:rPr sz="2400" dirty="0">
                <a:solidFill>
                  <a:srgbClr val="003366"/>
                </a:solidFill>
                <a:latin typeface="Arial MT"/>
                <a:cs typeface="Arial MT"/>
              </a:rPr>
              <a:t>its</a:t>
            </a:r>
            <a:r>
              <a:rPr sz="2400" spc="4" dirty="0">
                <a:solidFill>
                  <a:srgbClr val="003366"/>
                </a:solidFill>
                <a:latin typeface="Arial MT"/>
                <a:cs typeface="Arial MT"/>
              </a:rPr>
              <a:t> </a:t>
            </a:r>
            <a:r>
              <a:rPr sz="2400" spc="-4" dirty="0">
                <a:solidFill>
                  <a:srgbClr val="003366"/>
                </a:solidFill>
                <a:latin typeface="Arial MT"/>
                <a:cs typeface="Arial MT"/>
              </a:rPr>
              <a:t>orientation</a:t>
            </a:r>
            <a:r>
              <a:rPr sz="2400" dirty="0">
                <a:solidFill>
                  <a:srgbClr val="003366"/>
                </a:solidFill>
                <a:latin typeface="Arial MT"/>
                <a:cs typeface="Arial MT"/>
              </a:rPr>
              <a:t> </a:t>
            </a:r>
            <a:r>
              <a:rPr sz="2400" spc="-8" dirty="0">
                <a:solidFill>
                  <a:srgbClr val="003366"/>
                </a:solidFill>
                <a:latin typeface="Arial MT"/>
                <a:cs typeface="Arial MT"/>
              </a:rPr>
              <a:t>in </a:t>
            </a:r>
            <a:r>
              <a:rPr sz="2400" spc="-4" dirty="0">
                <a:solidFill>
                  <a:srgbClr val="003366"/>
                </a:solidFill>
                <a:latin typeface="Arial MT"/>
                <a:cs typeface="Arial MT"/>
              </a:rPr>
              <a:t> space.</a:t>
            </a:r>
            <a:endParaRPr sz="2400" dirty="0">
              <a:latin typeface="Arial MT"/>
              <a:cs typeface="Arial MT"/>
            </a:endParaRPr>
          </a:p>
          <a:p>
            <a:pPr marL="266700" indent="-257175" algn="just">
              <a:spcBef>
                <a:spcPts val="450"/>
              </a:spcBef>
              <a:buSzPct val="75000"/>
              <a:buFont typeface="Wingdings"/>
              <a:buChar char=""/>
              <a:tabLst>
                <a:tab pos="266700" algn="l"/>
              </a:tabLst>
            </a:pPr>
            <a:r>
              <a:rPr sz="2400" dirty="0">
                <a:solidFill>
                  <a:srgbClr val="003366"/>
                </a:solidFill>
                <a:latin typeface="Arial MT"/>
                <a:cs typeface="Arial MT"/>
              </a:rPr>
              <a:t>In</a:t>
            </a:r>
            <a:r>
              <a:rPr sz="2400" spc="472" dirty="0">
                <a:solidFill>
                  <a:srgbClr val="003366"/>
                </a:solidFill>
                <a:latin typeface="Arial MT"/>
                <a:cs typeface="Arial MT"/>
              </a:rPr>
              <a:t> </a:t>
            </a:r>
            <a:r>
              <a:rPr sz="2400" spc="-4" dirty="0">
                <a:solidFill>
                  <a:srgbClr val="003366"/>
                </a:solidFill>
                <a:latin typeface="Arial MT"/>
                <a:cs typeface="Arial MT"/>
              </a:rPr>
              <a:t>Satellite,</a:t>
            </a:r>
            <a:r>
              <a:rPr sz="2400" spc="472" dirty="0">
                <a:solidFill>
                  <a:srgbClr val="003366"/>
                </a:solidFill>
                <a:latin typeface="Arial MT"/>
                <a:cs typeface="Arial MT"/>
              </a:rPr>
              <a:t> </a:t>
            </a:r>
            <a:r>
              <a:rPr sz="2400" spc="-8" dirty="0">
                <a:solidFill>
                  <a:srgbClr val="003366"/>
                </a:solidFill>
                <a:latin typeface="Arial MT"/>
                <a:cs typeface="Arial MT"/>
              </a:rPr>
              <a:t>Most</a:t>
            </a:r>
            <a:r>
              <a:rPr sz="2400" spc="465" dirty="0">
                <a:solidFill>
                  <a:srgbClr val="003366"/>
                </a:solidFill>
                <a:latin typeface="Arial MT"/>
                <a:cs typeface="Arial MT"/>
              </a:rPr>
              <a:t> </a:t>
            </a:r>
            <a:r>
              <a:rPr sz="2400" spc="-8" dirty="0">
                <a:solidFill>
                  <a:srgbClr val="003366"/>
                </a:solidFill>
                <a:latin typeface="Arial MT"/>
                <a:cs typeface="Arial MT"/>
              </a:rPr>
              <a:t>of</a:t>
            </a:r>
            <a:r>
              <a:rPr sz="2400" spc="454" dirty="0">
                <a:solidFill>
                  <a:srgbClr val="003366"/>
                </a:solidFill>
                <a:latin typeface="Arial MT"/>
                <a:cs typeface="Arial MT"/>
              </a:rPr>
              <a:t> </a:t>
            </a:r>
            <a:r>
              <a:rPr sz="2400" dirty="0">
                <a:solidFill>
                  <a:srgbClr val="003366"/>
                </a:solidFill>
                <a:latin typeface="Arial MT"/>
                <a:cs typeface="Arial MT"/>
              </a:rPr>
              <a:t>the</a:t>
            </a:r>
            <a:r>
              <a:rPr sz="2400" spc="472" dirty="0">
                <a:solidFill>
                  <a:srgbClr val="003366"/>
                </a:solidFill>
                <a:latin typeface="Arial MT"/>
                <a:cs typeface="Arial MT"/>
              </a:rPr>
              <a:t> </a:t>
            </a:r>
            <a:r>
              <a:rPr sz="2400" spc="-4" dirty="0">
                <a:solidFill>
                  <a:srgbClr val="003366"/>
                </a:solidFill>
                <a:latin typeface="Arial MT"/>
                <a:cs typeface="Arial MT"/>
              </a:rPr>
              <a:t>equipment</a:t>
            </a:r>
            <a:r>
              <a:rPr sz="2400" spc="652" dirty="0">
                <a:solidFill>
                  <a:srgbClr val="003366"/>
                </a:solidFill>
                <a:latin typeface="Arial MT"/>
                <a:cs typeface="Arial MT"/>
              </a:rPr>
              <a:t> </a:t>
            </a:r>
            <a:r>
              <a:rPr sz="2400" dirty="0">
                <a:solidFill>
                  <a:srgbClr val="003366"/>
                </a:solidFill>
                <a:latin typeface="Arial MT"/>
                <a:cs typeface="Arial MT"/>
              </a:rPr>
              <a:t>are</a:t>
            </a:r>
            <a:r>
              <a:rPr sz="2400" spc="443" dirty="0">
                <a:solidFill>
                  <a:srgbClr val="003366"/>
                </a:solidFill>
                <a:latin typeface="Arial MT"/>
                <a:cs typeface="Arial MT"/>
              </a:rPr>
              <a:t> </a:t>
            </a:r>
            <a:r>
              <a:rPr sz="2400" spc="-4" dirty="0">
                <a:solidFill>
                  <a:srgbClr val="003366"/>
                </a:solidFill>
                <a:latin typeface="Arial MT"/>
                <a:cs typeface="Arial MT"/>
              </a:rPr>
              <a:t>used</a:t>
            </a:r>
            <a:r>
              <a:rPr sz="2400" spc="465" dirty="0">
                <a:solidFill>
                  <a:srgbClr val="003366"/>
                </a:solidFill>
                <a:latin typeface="Arial MT"/>
                <a:cs typeface="Arial MT"/>
              </a:rPr>
              <a:t> </a:t>
            </a:r>
            <a:r>
              <a:rPr sz="2400" dirty="0">
                <a:solidFill>
                  <a:srgbClr val="003366"/>
                </a:solidFill>
                <a:latin typeface="Arial MT"/>
                <a:cs typeface="Arial MT"/>
              </a:rPr>
              <a:t>for</a:t>
            </a:r>
            <a:r>
              <a:rPr sz="2400" spc="458" dirty="0">
                <a:solidFill>
                  <a:srgbClr val="003366"/>
                </a:solidFill>
                <a:latin typeface="Arial MT"/>
                <a:cs typeface="Arial MT"/>
              </a:rPr>
              <a:t> </a:t>
            </a:r>
            <a:r>
              <a:rPr sz="2400" dirty="0">
                <a:solidFill>
                  <a:srgbClr val="003366"/>
                </a:solidFill>
                <a:latin typeface="Arial MT"/>
                <a:cs typeface="Arial MT"/>
              </a:rPr>
              <a:t>the</a:t>
            </a:r>
            <a:r>
              <a:rPr lang="en-US" sz="2400" dirty="0">
                <a:latin typeface="Arial MT"/>
                <a:cs typeface="Arial MT"/>
              </a:rPr>
              <a:t> </a:t>
            </a:r>
            <a:r>
              <a:rPr sz="2400" spc="-4" dirty="0">
                <a:solidFill>
                  <a:srgbClr val="003366"/>
                </a:solidFill>
                <a:latin typeface="Arial MT"/>
                <a:cs typeface="Arial MT"/>
              </a:rPr>
              <a:t>purpose</a:t>
            </a:r>
            <a:r>
              <a:rPr sz="2400" spc="-11" dirty="0">
                <a:solidFill>
                  <a:srgbClr val="003366"/>
                </a:solidFill>
                <a:latin typeface="Arial MT"/>
                <a:cs typeface="Arial MT"/>
              </a:rPr>
              <a:t> </a:t>
            </a:r>
            <a:r>
              <a:rPr sz="2400" spc="-4" dirty="0">
                <a:solidFill>
                  <a:srgbClr val="003366"/>
                </a:solidFill>
                <a:latin typeface="Arial MT"/>
                <a:cs typeface="Arial MT"/>
              </a:rPr>
              <a:t>of</a:t>
            </a:r>
            <a:r>
              <a:rPr sz="2400" spc="-8" dirty="0">
                <a:solidFill>
                  <a:srgbClr val="003366"/>
                </a:solidFill>
                <a:latin typeface="Arial MT"/>
                <a:cs typeface="Arial MT"/>
              </a:rPr>
              <a:t> </a:t>
            </a:r>
            <a:r>
              <a:rPr sz="2400" spc="-4" dirty="0">
                <a:solidFill>
                  <a:srgbClr val="003366"/>
                </a:solidFill>
                <a:latin typeface="Arial MT"/>
                <a:cs typeface="Arial MT"/>
              </a:rPr>
              <a:t>controlling</a:t>
            </a:r>
            <a:r>
              <a:rPr sz="2400" spc="8" dirty="0">
                <a:solidFill>
                  <a:srgbClr val="003366"/>
                </a:solidFill>
                <a:latin typeface="Arial MT"/>
                <a:cs typeface="Arial MT"/>
              </a:rPr>
              <a:t> </a:t>
            </a:r>
            <a:r>
              <a:rPr sz="2400" dirty="0">
                <a:solidFill>
                  <a:srgbClr val="003366"/>
                </a:solidFill>
                <a:latin typeface="Arial MT"/>
                <a:cs typeface="Arial MT"/>
              </a:rPr>
              <a:t>its</a:t>
            </a:r>
            <a:r>
              <a:rPr sz="2400" spc="-11" dirty="0">
                <a:solidFill>
                  <a:srgbClr val="003366"/>
                </a:solidFill>
                <a:latin typeface="Arial MT"/>
                <a:cs typeface="Arial MT"/>
              </a:rPr>
              <a:t> </a:t>
            </a:r>
            <a:r>
              <a:rPr sz="2400" spc="-4" dirty="0">
                <a:solidFill>
                  <a:srgbClr val="FF6600"/>
                </a:solidFill>
                <a:latin typeface="Arial MT"/>
                <a:cs typeface="Arial MT"/>
              </a:rPr>
              <a:t>attitude</a:t>
            </a:r>
            <a:r>
              <a:rPr sz="2400" spc="-4" dirty="0">
                <a:solidFill>
                  <a:srgbClr val="003366"/>
                </a:solidFill>
                <a:latin typeface="Arial MT"/>
                <a:cs typeface="Arial MT"/>
              </a:rPr>
              <a:t>.</a:t>
            </a:r>
            <a:endParaRPr sz="2400" dirty="0">
              <a:latin typeface="Arial MT"/>
              <a:cs typeface="Arial MT"/>
            </a:endParaRPr>
          </a:p>
          <a:p>
            <a:pPr marL="266700" marR="5239" indent="-257175" algn="just">
              <a:spcBef>
                <a:spcPts val="450"/>
              </a:spcBef>
              <a:buClr>
                <a:srgbClr val="003366"/>
              </a:buClr>
              <a:buSzPct val="75000"/>
              <a:buFont typeface="Wingdings"/>
              <a:buChar char=""/>
              <a:tabLst>
                <a:tab pos="266700" algn="l"/>
              </a:tabLst>
            </a:pPr>
            <a:r>
              <a:rPr sz="2400" dirty="0">
                <a:solidFill>
                  <a:srgbClr val="FF6600"/>
                </a:solidFill>
                <a:latin typeface="Arial MT"/>
                <a:cs typeface="Arial MT"/>
              </a:rPr>
              <a:t>Attitude</a:t>
            </a:r>
            <a:r>
              <a:rPr sz="2400" spc="4" dirty="0">
                <a:solidFill>
                  <a:srgbClr val="FF6600"/>
                </a:solidFill>
                <a:latin typeface="Arial MT"/>
                <a:cs typeface="Arial MT"/>
              </a:rPr>
              <a:t> </a:t>
            </a:r>
            <a:r>
              <a:rPr sz="2400" spc="-4" dirty="0">
                <a:solidFill>
                  <a:srgbClr val="FF6600"/>
                </a:solidFill>
                <a:latin typeface="Arial MT"/>
                <a:cs typeface="Arial MT"/>
              </a:rPr>
              <a:t>control</a:t>
            </a:r>
            <a:r>
              <a:rPr sz="2400" dirty="0">
                <a:solidFill>
                  <a:srgbClr val="FF6600"/>
                </a:solidFill>
                <a:latin typeface="Arial MT"/>
                <a:cs typeface="Arial MT"/>
              </a:rPr>
              <a:t> </a:t>
            </a:r>
            <a:r>
              <a:rPr sz="2400" spc="-4" dirty="0">
                <a:solidFill>
                  <a:srgbClr val="003366"/>
                </a:solidFill>
                <a:latin typeface="Arial MT"/>
                <a:cs typeface="Arial MT"/>
              </a:rPr>
              <a:t>is</a:t>
            </a:r>
            <a:r>
              <a:rPr sz="2400" dirty="0">
                <a:solidFill>
                  <a:srgbClr val="003366"/>
                </a:solidFill>
                <a:latin typeface="Arial MT"/>
                <a:cs typeface="Arial MT"/>
              </a:rPr>
              <a:t> </a:t>
            </a:r>
            <a:r>
              <a:rPr sz="2400" spc="-19" dirty="0">
                <a:solidFill>
                  <a:srgbClr val="003366"/>
                </a:solidFill>
                <a:latin typeface="Arial MT"/>
                <a:cs typeface="Arial MT"/>
              </a:rPr>
              <a:t>necessary,</a:t>
            </a:r>
            <a:r>
              <a:rPr sz="2400" spc="-15" dirty="0">
                <a:solidFill>
                  <a:srgbClr val="003366"/>
                </a:solidFill>
                <a:latin typeface="Arial MT"/>
                <a:cs typeface="Arial MT"/>
              </a:rPr>
              <a:t> </a:t>
            </a:r>
            <a:r>
              <a:rPr sz="2400" spc="-4" dirty="0">
                <a:solidFill>
                  <a:srgbClr val="003366"/>
                </a:solidFill>
                <a:latin typeface="Arial MT"/>
                <a:cs typeface="Arial MT"/>
              </a:rPr>
              <a:t>for</a:t>
            </a:r>
            <a:r>
              <a:rPr sz="2400" dirty="0">
                <a:solidFill>
                  <a:srgbClr val="003366"/>
                </a:solidFill>
                <a:latin typeface="Arial MT"/>
                <a:cs typeface="Arial MT"/>
              </a:rPr>
              <a:t> </a:t>
            </a:r>
            <a:r>
              <a:rPr sz="2400" spc="-4" dirty="0">
                <a:solidFill>
                  <a:srgbClr val="003366"/>
                </a:solidFill>
                <a:latin typeface="Arial MT"/>
                <a:cs typeface="Arial MT"/>
              </a:rPr>
              <a:t>example,</a:t>
            </a:r>
            <a:r>
              <a:rPr sz="2400" spc="491" dirty="0">
                <a:solidFill>
                  <a:srgbClr val="003366"/>
                </a:solidFill>
                <a:latin typeface="Arial MT"/>
                <a:cs typeface="Arial MT"/>
              </a:rPr>
              <a:t> </a:t>
            </a:r>
            <a:r>
              <a:rPr sz="2400" dirty="0">
                <a:solidFill>
                  <a:srgbClr val="003366"/>
                </a:solidFill>
                <a:latin typeface="Arial MT"/>
                <a:cs typeface="Arial MT"/>
              </a:rPr>
              <a:t>to</a:t>
            </a:r>
            <a:r>
              <a:rPr sz="2400" spc="499" dirty="0">
                <a:solidFill>
                  <a:srgbClr val="003366"/>
                </a:solidFill>
                <a:latin typeface="Arial MT"/>
                <a:cs typeface="Arial MT"/>
              </a:rPr>
              <a:t> </a:t>
            </a:r>
            <a:r>
              <a:rPr sz="2400" spc="-4" dirty="0">
                <a:solidFill>
                  <a:srgbClr val="003366"/>
                </a:solidFill>
                <a:latin typeface="Arial MT"/>
                <a:cs typeface="Arial MT"/>
              </a:rPr>
              <a:t>ensure </a:t>
            </a:r>
            <a:r>
              <a:rPr sz="2400" spc="-491" dirty="0">
                <a:solidFill>
                  <a:srgbClr val="003366"/>
                </a:solidFill>
                <a:latin typeface="Arial MT"/>
                <a:cs typeface="Arial MT"/>
              </a:rPr>
              <a:t> </a:t>
            </a:r>
            <a:r>
              <a:rPr sz="2400" dirty="0">
                <a:solidFill>
                  <a:srgbClr val="003366"/>
                </a:solidFill>
                <a:latin typeface="Arial MT"/>
                <a:cs typeface="Arial MT"/>
              </a:rPr>
              <a:t>that</a:t>
            </a:r>
            <a:r>
              <a:rPr sz="2400" spc="-4" dirty="0">
                <a:solidFill>
                  <a:srgbClr val="003366"/>
                </a:solidFill>
                <a:latin typeface="Arial MT"/>
                <a:cs typeface="Arial MT"/>
              </a:rPr>
              <a:t> directional</a:t>
            </a:r>
            <a:r>
              <a:rPr sz="2400" spc="4" dirty="0">
                <a:solidFill>
                  <a:srgbClr val="003366"/>
                </a:solidFill>
                <a:latin typeface="Arial MT"/>
                <a:cs typeface="Arial MT"/>
              </a:rPr>
              <a:t> </a:t>
            </a:r>
            <a:r>
              <a:rPr sz="2400" spc="-4" dirty="0">
                <a:solidFill>
                  <a:srgbClr val="003366"/>
                </a:solidFill>
                <a:latin typeface="Arial MT"/>
                <a:cs typeface="Arial MT"/>
              </a:rPr>
              <a:t>antennas</a:t>
            </a:r>
            <a:r>
              <a:rPr sz="2400" dirty="0">
                <a:solidFill>
                  <a:srgbClr val="003366"/>
                </a:solidFill>
                <a:latin typeface="Arial MT"/>
                <a:cs typeface="Arial MT"/>
              </a:rPr>
              <a:t> </a:t>
            </a:r>
            <a:r>
              <a:rPr sz="2400" spc="-4" dirty="0">
                <a:solidFill>
                  <a:srgbClr val="003366"/>
                </a:solidFill>
                <a:latin typeface="Arial MT"/>
                <a:cs typeface="Arial MT"/>
              </a:rPr>
              <a:t>point</a:t>
            </a:r>
            <a:r>
              <a:rPr sz="2400" spc="8" dirty="0">
                <a:solidFill>
                  <a:srgbClr val="003366"/>
                </a:solidFill>
                <a:latin typeface="Arial MT"/>
                <a:cs typeface="Arial MT"/>
              </a:rPr>
              <a:t> </a:t>
            </a:r>
            <a:r>
              <a:rPr sz="2400" spc="-4" dirty="0">
                <a:solidFill>
                  <a:srgbClr val="003366"/>
                </a:solidFill>
                <a:latin typeface="Arial MT"/>
                <a:cs typeface="Arial MT"/>
              </a:rPr>
              <a:t>in</a:t>
            </a:r>
            <a:r>
              <a:rPr sz="2400" spc="23" dirty="0">
                <a:solidFill>
                  <a:srgbClr val="003366"/>
                </a:solidFill>
                <a:latin typeface="Arial MT"/>
                <a:cs typeface="Arial MT"/>
              </a:rPr>
              <a:t> </a:t>
            </a:r>
            <a:r>
              <a:rPr sz="2400" dirty="0">
                <a:solidFill>
                  <a:srgbClr val="003366"/>
                </a:solidFill>
                <a:latin typeface="Arial MT"/>
                <a:cs typeface="Arial MT"/>
              </a:rPr>
              <a:t>the</a:t>
            </a:r>
            <a:r>
              <a:rPr sz="2400" spc="-4" dirty="0">
                <a:solidFill>
                  <a:srgbClr val="003366"/>
                </a:solidFill>
                <a:latin typeface="Arial MT"/>
                <a:cs typeface="Arial MT"/>
              </a:rPr>
              <a:t> proper directions.</a:t>
            </a:r>
            <a:endParaRPr sz="2400" dirty="0">
              <a:latin typeface="Arial MT"/>
              <a:cs typeface="Arial MT"/>
            </a:endParaRPr>
          </a:p>
          <a:p>
            <a:pPr marL="266700" marR="3810" indent="-257175" algn="just">
              <a:spcBef>
                <a:spcPts val="450"/>
              </a:spcBef>
              <a:buSzPct val="75000"/>
              <a:buFont typeface="Wingdings"/>
              <a:buChar char=""/>
              <a:tabLst>
                <a:tab pos="266700" algn="l"/>
              </a:tabLst>
            </a:pPr>
            <a:r>
              <a:rPr sz="2400" dirty="0">
                <a:solidFill>
                  <a:srgbClr val="003366"/>
                </a:solidFill>
                <a:latin typeface="Arial MT"/>
                <a:cs typeface="Arial MT"/>
              </a:rPr>
              <a:t>In the </a:t>
            </a:r>
            <a:r>
              <a:rPr sz="2400" spc="-4" dirty="0">
                <a:solidFill>
                  <a:srgbClr val="003366"/>
                </a:solidFill>
                <a:latin typeface="Arial MT"/>
                <a:cs typeface="Arial MT"/>
              </a:rPr>
              <a:t>case </a:t>
            </a:r>
            <a:r>
              <a:rPr sz="2400" spc="-8" dirty="0">
                <a:solidFill>
                  <a:srgbClr val="003366"/>
                </a:solidFill>
                <a:latin typeface="Arial MT"/>
                <a:cs typeface="Arial MT"/>
              </a:rPr>
              <a:t>of </a:t>
            </a:r>
            <a:r>
              <a:rPr sz="2400" spc="-4" dirty="0">
                <a:solidFill>
                  <a:srgbClr val="003366"/>
                </a:solidFill>
                <a:latin typeface="Arial MT"/>
                <a:cs typeface="Arial MT"/>
              </a:rPr>
              <a:t>earth environmental satellites, </a:t>
            </a:r>
            <a:r>
              <a:rPr sz="2400" dirty="0">
                <a:solidFill>
                  <a:srgbClr val="003366"/>
                </a:solidFill>
                <a:latin typeface="Arial MT"/>
                <a:cs typeface="Arial MT"/>
              </a:rPr>
              <a:t>the </a:t>
            </a:r>
            <a:r>
              <a:rPr sz="2400" spc="-4" dirty="0">
                <a:solidFill>
                  <a:srgbClr val="003366"/>
                </a:solidFill>
                <a:latin typeface="Arial MT"/>
                <a:cs typeface="Arial MT"/>
              </a:rPr>
              <a:t>earth- </a:t>
            </a:r>
            <a:r>
              <a:rPr sz="2400" dirty="0">
                <a:solidFill>
                  <a:srgbClr val="003366"/>
                </a:solidFill>
                <a:latin typeface="Arial MT"/>
                <a:cs typeface="Arial MT"/>
              </a:rPr>
              <a:t> </a:t>
            </a:r>
            <a:r>
              <a:rPr sz="2400" spc="-4" dirty="0">
                <a:solidFill>
                  <a:srgbClr val="003366"/>
                </a:solidFill>
                <a:latin typeface="Arial MT"/>
                <a:cs typeface="Arial MT"/>
              </a:rPr>
              <a:t>sensing instruments </a:t>
            </a:r>
            <a:r>
              <a:rPr sz="2400" spc="-8" dirty="0">
                <a:solidFill>
                  <a:srgbClr val="003366"/>
                </a:solidFill>
                <a:latin typeface="Arial MT"/>
                <a:cs typeface="Arial MT"/>
              </a:rPr>
              <a:t>must </a:t>
            </a:r>
            <a:r>
              <a:rPr sz="2400" spc="-4" dirty="0">
                <a:solidFill>
                  <a:srgbClr val="003366"/>
                </a:solidFill>
                <a:latin typeface="Arial MT"/>
                <a:cs typeface="Arial MT"/>
              </a:rPr>
              <a:t>cover the required regions </a:t>
            </a:r>
            <a:r>
              <a:rPr sz="2400" spc="-11" dirty="0">
                <a:solidFill>
                  <a:srgbClr val="003366"/>
                </a:solidFill>
                <a:latin typeface="Arial MT"/>
                <a:cs typeface="Arial MT"/>
              </a:rPr>
              <a:t>of </a:t>
            </a:r>
            <a:r>
              <a:rPr sz="2400" spc="-8" dirty="0">
                <a:solidFill>
                  <a:srgbClr val="003366"/>
                </a:solidFill>
                <a:latin typeface="Arial MT"/>
                <a:cs typeface="Arial MT"/>
              </a:rPr>
              <a:t> </a:t>
            </a:r>
            <a:r>
              <a:rPr sz="2400" dirty="0">
                <a:solidFill>
                  <a:srgbClr val="003366"/>
                </a:solidFill>
                <a:latin typeface="Arial MT"/>
                <a:cs typeface="Arial MT"/>
              </a:rPr>
              <a:t>the</a:t>
            </a:r>
            <a:r>
              <a:rPr sz="2400" spc="-15" dirty="0">
                <a:solidFill>
                  <a:srgbClr val="003366"/>
                </a:solidFill>
                <a:latin typeface="Arial MT"/>
                <a:cs typeface="Arial MT"/>
              </a:rPr>
              <a:t> </a:t>
            </a:r>
            <a:r>
              <a:rPr sz="2400" dirty="0">
                <a:solidFill>
                  <a:srgbClr val="003366"/>
                </a:solidFill>
                <a:latin typeface="Arial MT"/>
                <a:cs typeface="Arial MT"/>
              </a:rPr>
              <a:t>earth, </a:t>
            </a:r>
            <a:r>
              <a:rPr sz="2400" spc="-4" dirty="0">
                <a:solidFill>
                  <a:srgbClr val="003366"/>
                </a:solidFill>
                <a:latin typeface="Arial MT"/>
                <a:cs typeface="Arial MT"/>
              </a:rPr>
              <a:t>which</a:t>
            </a:r>
            <a:r>
              <a:rPr sz="2400" spc="8" dirty="0">
                <a:solidFill>
                  <a:srgbClr val="003366"/>
                </a:solidFill>
                <a:latin typeface="Arial MT"/>
                <a:cs typeface="Arial MT"/>
              </a:rPr>
              <a:t> </a:t>
            </a:r>
            <a:r>
              <a:rPr sz="2400" spc="-4" dirty="0">
                <a:solidFill>
                  <a:srgbClr val="003366"/>
                </a:solidFill>
                <a:latin typeface="Arial MT"/>
                <a:cs typeface="Arial MT"/>
              </a:rPr>
              <a:t>also</a:t>
            </a:r>
            <a:r>
              <a:rPr sz="2400" spc="8" dirty="0">
                <a:solidFill>
                  <a:srgbClr val="003366"/>
                </a:solidFill>
                <a:latin typeface="Arial MT"/>
                <a:cs typeface="Arial MT"/>
              </a:rPr>
              <a:t> </a:t>
            </a:r>
            <a:r>
              <a:rPr sz="2400" spc="-4" dirty="0">
                <a:solidFill>
                  <a:srgbClr val="003366"/>
                </a:solidFill>
                <a:latin typeface="Arial MT"/>
                <a:cs typeface="Arial MT"/>
              </a:rPr>
              <a:t>requires </a:t>
            </a:r>
            <a:r>
              <a:rPr sz="2400" spc="-4" dirty="0">
                <a:solidFill>
                  <a:srgbClr val="FF6600"/>
                </a:solidFill>
                <a:latin typeface="Arial MT"/>
                <a:cs typeface="Arial MT"/>
              </a:rPr>
              <a:t>attitude</a:t>
            </a:r>
            <a:r>
              <a:rPr sz="2400" spc="-38" dirty="0">
                <a:solidFill>
                  <a:srgbClr val="FF6600"/>
                </a:solidFill>
                <a:latin typeface="Arial MT"/>
                <a:cs typeface="Arial MT"/>
              </a:rPr>
              <a:t> </a:t>
            </a:r>
            <a:r>
              <a:rPr sz="2400" spc="-4" dirty="0">
                <a:solidFill>
                  <a:srgbClr val="FF6600"/>
                </a:solidFill>
                <a:latin typeface="Arial MT"/>
                <a:cs typeface="Arial MT"/>
              </a:rPr>
              <a:t>control</a:t>
            </a:r>
            <a:r>
              <a:rPr sz="2400" spc="-4" dirty="0">
                <a:solidFill>
                  <a:srgbClr val="003366"/>
                </a:solidFill>
                <a:latin typeface="Arial MT"/>
                <a:cs typeface="Arial MT"/>
              </a:rPr>
              <a:t>.</a:t>
            </a:r>
            <a:endParaRPr sz="2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93B-81A5-0798-1480-6CC1AF62E88C}"/>
              </a:ext>
            </a:extLst>
          </p:cNvPr>
          <p:cNvSpPr>
            <a:spLocks noGrp="1"/>
          </p:cNvSpPr>
          <p:nvPr>
            <p:ph type="title"/>
          </p:nvPr>
        </p:nvSpPr>
        <p:spPr>
          <a:xfrm>
            <a:off x="0" y="1"/>
            <a:ext cx="12192000" cy="929147"/>
          </a:xfrm>
        </p:spPr>
        <p:txBody>
          <a:bodyPr>
            <a:normAutofit fontScale="90000"/>
          </a:bodyPr>
          <a:lstStyle/>
          <a:p>
            <a:pPr algn="ctr"/>
            <a:br>
              <a:rPr lang="en-US" dirty="0"/>
            </a:br>
            <a:endParaRPr lang="en-US" dirty="0"/>
          </a:p>
        </p:txBody>
      </p:sp>
      <p:sp>
        <p:nvSpPr>
          <p:cNvPr id="3" name="Content Placeholder 2">
            <a:extLst>
              <a:ext uri="{FF2B5EF4-FFF2-40B4-BE49-F238E27FC236}">
                <a16:creationId xmlns:a16="http://schemas.microsoft.com/office/drawing/2014/main" id="{722FDAE7-3BFF-C956-C50A-B36935E8F65E}"/>
              </a:ext>
            </a:extLst>
          </p:cNvPr>
          <p:cNvSpPr>
            <a:spLocks noGrp="1"/>
          </p:cNvSpPr>
          <p:nvPr>
            <p:ph idx="1"/>
          </p:nvPr>
        </p:nvSpPr>
        <p:spPr>
          <a:xfrm>
            <a:off x="-206477" y="1"/>
            <a:ext cx="12398477" cy="7787146"/>
          </a:xfrm>
        </p:spPr>
        <p:txBody>
          <a:bodyPr>
            <a:normAutofit/>
          </a:bodyPr>
          <a:lstStyle/>
          <a:p>
            <a:pPr lvl="1" algn="just"/>
            <a:r>
              <a:rPr lang="en-US" dirty="0">
                <a:solidFill>
                  <a:srgbClr val="C00000"/>
                </a:solidFill>
              </a:rPr>
              <a:t>Attitude and Orbit Control (AOC) </a:t>
            </a:r>
            <a:r>
              <a:rPr lang="en-US" dirty="0"/>
              <a:t>subsystem consists of rocket motors and electric propulsion systems that are used to move the satellite back to the correct orbit when external forces cause it to drift off station, and gas jets or inertial devices that control the attitude of the satellite.</a:t>
            </a:r>
          </a:p>
          <a:p>
            <a:pPr marL="457200" lvl="1" indent="0" algn="just">
              <a:buNone/>
            </a:pPr>
            <a:r>
              <a:rPr lang="en-US" dirty="0"/>
              <a:t>We can make this AOC subsystem into the following two parts.</a:t>
            </a:r>
          </a:p>
          <a:p>
            <a:pPr lvl="2" algn="just">
              <a:buFont typeface="Wingdings" panose="05000000000000000000" pitchFamily="2" charset="2"/>
              <a:buChar char="Ø"/>
            </a:pPr>
            <a:r>
              <a:rPr lang="en-US" dirty="0"/>
              <a:t>Attitude Control Subsystem</a:t>
            </a:r>
          </a:p>
          <a:p>
            <a:pPr lvl="2" algn="just">
              <a:buFont typeface="Wingdings" panose="05000000000000000000" pitchFamily="2" charset="2"/>
              <a:buChar char="Ø"/>
            </a:pPr>
            <a:r>
              <a:rPr lang="en-US" dirty="0"/>
              <a:t>Orbit Control Subsystem</a:t>
            </a:r>
          </a:p>
          <a:p>
            <a:pPr marL="574675" lvl="2" indent="0" algn="just">
              <a:buNone/>
            </a:pPr>
            <a:endParaRPr lang="en-US" dirty="0"/>
          </a:p>
          <a:p>
            <a:pPr marL="574675" lvl="2" indent="0" algn="just">
              <a:buNone/>
            </a:pPr>
            <a:r>
              <a:rPr lang="en-US" sz="2400" dirty="0">
                <a:solidFill>
                  <a:srgbClr val="C00000"/>
                </a:solidFill>
              </a:rPr>
              <a:t>Communications Subsystems:</a:t>
            </a:r>
          </a:p>
          <a:p>
            <a:pPr marL="917575" lvl="2" indent="-342900" algn="just"/>
            <a:r>
              <a:rPr lang="en-US" sz="2400" dirty="0"/>
              <a:t>It is usually composed of two or more antennas, which receive and transmit over wide bandwidths at microwave frequencies, and a set of receivers and transmitters that amplify and retransmit the incoming signals.</a:t>
            </a:r>
          </a:p>
          <a:p>
            <a:pPr marL="917575" lvl="2" indent="-342900" algn="just"/>
            <a:r>
              <a:rPr lang="en-US" sz="2400" dirty="0"/>
              <a:t>The receiver-transmitter units are known as transponders. There are two types of transponder in use on satellites: the </a:t>
            </a:r>
            <a:r>
              <a:rPr lang="en-US" sz="2400" dirty="0">
                <a:solidFill>
                  <a:srgbClr val="C00000"/>
                </a:solidFill>
              </a:rPr>
              <a:t>linear or bent pipe </a:t>
            </a:r>
            <a:r>
              <a:rPr lang="en-US" sz="2400" dirty="0"/>
              <a:t>transponder that amplifies the received signal and retransmits it at a different frequency, and the </a:t>
            </a:r>
            <a:r>
              <a:rPr lang="en-US" sz="2400" dirty="0">
                <a:solidFill>
                  <a:srgbClr val="C00000"/>
                </a:solidFill>
              </a:rPr>
              <a:t>baseband processing transponder</a:t>
            </a:r>
            <a:r>
              <a:rPr lang="en-US" sz="2400" dirty="0"/>
              <a:t>, used only with digital signals, that converts the received signal to baseband, processes it, and then retransmits a digital signal.</a:t>
            </a:r>
          </a:p>
          <a:p>
            <a:pPr lvl="1" algn="just"/>
            <a:endParaRPr lang="en-US" dirty="0"/>
          </a:p>
        </p:txBody>
      </p:sp>
    </p:spTree>
    <p:extLst>
      <p:ext uri="{BB962C8B-B14F-4D97-AF65-F5344CB8AC3E}">
        <p14:creationId xmlns:p14="http://schemas.microsoft.com/office/powerpoint/2010/main" val="60620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7F4E3-8168-512B-0B02-038554D6732D}"/>
              </a:ext>
            </a:extLst>
          </p:cNvPr>
          <p:cNvSpPr>
            <a:spLocks noGrp="1"/>
          </p:cNvSpPr>
          <p:nvPr>
            <p:ph idx="1"/>
          </p:nvPr>
        </p:nvSpPr>
        <p:spPr>
          <a:xfrm>
            <a:off x="339213" y="368710"/>
            <a:ext cx="11014587" cy="5808253"/>
          </a:xfrm>
        </p:spPr>
        <p:txBody>
          <a:bodyPr/>
          <a:lstStyle/>
          <a:p>
            <a:pPr lvl="1" algn="just"/>
            <a:r>
              <a:rPr lang="en-US">
                <a:solidFill>
                  <a:srgbClr val="C00000"/>
                </a:solidFill>
              </a:rPr>
              <a:t>Telemetry, Tracking, Commanding and Monitoring (TTCM) </a:t>
            </a:r>
            <a:r>
              <a:rPr lang="en-US"/>
              <a:t>subsystem is present in both satellite and earth station. The telemetry system sends data derived from many sensors on the satellite, which monitor the satellite’s health, via a telemetry link to the controlling earth station. </a:t>
            </a:r>
          </a:p>
          <a:p>
            <a:pPr lvl="1" algn="just"/>
            <a:r>
              <a:rPr lang="en-US"/>
              <a:t>The tracking system is located at this earth station and provides information on the range and the elevation and azimuth angles of the satellite.</a:t>
            </a:r>
          </a:p>
          <a:p>
            <a:pPr lvl="1" algn="just"/>
            <a:r>
              <a:rPr lang="en-US"/>
              <a:t>Repeated measurement of these three parameters permits computation of orbital elements, from which changes in the orbit of the satellite can be detected. Based on telemetry data received from the satellite and orbital data obtained from the tracking system, the control system is used to correct the position and attitude of the satellite.</a:t>
            </a:r>
          </a:p>
          <a:p>
            <a:pPr marL="457200" lvl="1" indent="0" algn="just">
              <a:buNone/>
            </a:pPr>
            <a:r>
              <a:rPr lang="en-US"/>
              <a:t>We can make this TTCM subsystem into the following three parts.</a:t>
            </a:r>
          </a:p>
          <a:p>
            <a:pPr lvl="2" algn="just">
              <a:buFont typeface="Wingdings" panose="05000000000000000000" pitchFamily="2" charset="2"/>
              <a:buChar char="Ø"/>
            </a:pPr>
            <a:r>
              <a:rPr lang="en-US"/>
              <a:t>Telemetry and Monitoring Subsystem</a:t>
            </a:r>
          </a:p>
          <a:p>
            <a:pPr lvl="2" algn="just">
              <a:buFont typeface="Wingdings" panose="05000000000000000000" pitchFamily="2" charset="2"/>
              <a:buChar char="Ø"/>
            </a:pPr>
            <a:r>
              <a:rPr lang="en-US"/>
              <a:t>Tracking Subsystem</a:t>
            </a:r>
          </a:p>
          <a:p>
            <a:pPr lvl="2" algn="just">
              <a:buFont typeface="Wingdings" panose="05000000000000000000" pitchFamily="2" charset="2"/>
              <a:buChar char="Ø"/>
            </a:pPr>
            <a:r>
              <a:rPr lang="en-US"/>
              <a:t>Commanding Subsystem</a:t>
            </a:r>
            <a:endParaRPr lang="en-US" dirty="0"/>
          </a:p>
        </p:txBody>
      </p:sp>
    </p:spTree>
    <p:extLst>
      <p:ext uri="{BB962C8B-B14F-4D97-AF65-F5344CB8AC3E}">
        <p14:creationId xmlns:p14="http://schemas.microsoft.com/office/powerpoint/2010/main" val="356225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93B-81A5-0798-1480-6CC1AF62E88C}"/>
              </a:ext>
            </a:extLst>
          </p:cNvPr>
          <p:cNvSpPr>
            <a:spLocks noGrp="1"/>
          </p:cNvSpPr>
          <p:nvPr>
            <p:ph type="title"/>
          </p:nvPr>
        </p:nvSpPr>
        <p:spPr>
          <a:xfrm>
            <a:off x="0" y="1"/>
            <a:ext cx="12192000" cy="929147"/>
          </a:xfrm>
        </p:spPr>
        <p:txBody>
          <a:bodyPr>
            <a:normAutofit/>
          </a:bodyPr>
          <a:lstStyle/>
          <a:p>
            <a:pPr algn="ctr"/>
            <a:r>
              <a:rPr lang="en-US" dirty="0"/>
              <a:t>NASA’s Tracking and Data Relay Satellite (TDRS)</a:t>
            </a:r>
          </a:p>
        </p:txBody>
      </p:sp>
      <p:pic>
        <p:nvPicPr>
          <p:cNvPr id="7" name="Content Placeholder 6">
            <a:extLst>
              <a:ext uri="{FF2B5EF4-FFF2-40B4-BE49-F238E27FC236}">
                <a16:creationId xmlns:a16="http://schemas.microsoft.com/office/drawing/2014/main" id="{F6149C9A-7778-6028-8BE0-0124D6F9C39E}"/>
              </a:ext>
            </a:extLst>
          </p:cNvPr>
          <p:cNvPicPr>
            <a:picLocks noGrp="1" noChangeAspect="1"/>
          </p:cNvPicPr>
          <p:nvPr>
            <p:ph idx="1"/>
          </p:nvPr>
        </p:nvPicPr>
        <p:blipFill>
          <a:blip r:embed="rId2"/>
          <a:stretch>
            <a:fillRect/>
          </a:stretch>
        </p:blipFill>
        <p:spPr>
          <a:xfrm>
            <a:off x="704696" y="1355955"/>
            <a:ext cx="5391304" cy="3480740"/>
          </a:xfrm>
        </p:spPr>
      </p:pic>
      <p:pic>
        <p:nvPicPr>
          <p:cNvPr id="9" name="Picture 8">
            <a:extLst>
              <a:ext uri="{FF2B5EF4-FFF2-40B4-BE49-F238E27FC236}">
                <a16:creationId xmlns:a16="http://schemas.microsoft.com/office/drawing/2014/main" id="{E63F5D47-6DD9-6392-9CEF-E622F7DA2C71}"/>
              </a:ext>
            </a:extLst>
          </p:cNvPr>
          <p:cNvPicPr>
            <a:picLocks noChangeAspect="1"/>
          </p:cNvPicPr>
          <p:nvPr/>
        </p:nvPicPr>
        <p:blipFill>
          <a:blip r:embed="rId3"/>
          <a:stretch>
            <a:fillRect/>
          </a:stretch>
        </p:blipFill>
        <p:spPr>
          <a:xfrm>
            <a:off x="5839900" y="1355955"/>
            <a:ext cx="6352100" cy="4921751"/>
          </a:xfrm>
          <a:prstGeom prst="rect">
            <a:avLst/>
          </a:prstGeom>
        </p:spPr>
      </p:pic>
    </p:spTree>
    <p:extLst>
      <p:ext uri="{BB962C8B-B14F-4D97-AF65-F5344CB8AC3E}">
        <p14:creationId xmlns:p14="http://schemas.microsoft.com/office/powerpoint/2010/main" val="233949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1999" cy="390492"/>
          </a:xfrm>
          <a:prstGeom prst="rect">
            <a:avLst/>
          </a:prstGeom>
        </p:spPr>
        <p:txBody>
          <a:bodyPr vert="horz" wrap="square" lIns="0" tIns="9525" rIns="0" bIns="0" rtlCol="0" anchor="ctr">
            <a:spAutoFit/>
          </a:bodyPr>
          <a:lstStyle/>
          <a:p>
            <a:pPr marL="9525" algn="ctr">
              <a:lnSpc>
                <a:spcPct val="100000"/>
              </a:lnSpc>
              <a:spcBef>
                <a:spcPts val="75"/>
              </a:spcBef>
            </a:pPr>
            <a:r>
              <a:rPr lang="en-US" sz="2475" b="1" spc="-4" dirty="0">
                <a:solidFill>
                  <a:srgbClr val="FF6600"/>
                </a:solidFill>
                <a:latin typeface="Arial"/>
                <a:cs typeface="Arial"/>
              </a:rPr>
              <a:t>Attitude and Orbit Control (AOC) subsystem</a:t>
            </a:r>
            <a:endParaRPr sz="2475" dirty="0">
              <a:latin typeface="Arial"/>
              <a:cs typeface="Arial"/>
            </a:endParaRPr>
          </a:p>
        </p:txBody>
      </p:sp>
      <p:sp>
        <p:nvSpPr>
          <p:cNvPr id="3" name="object 3"/>
          <p:cNvSpPr txBox="1"/>
          <p:nvPr/>
        </p:nvSpPr>
        <p:spPr>
          <a:xfrm>
            <a:off x="117987" y="619432"/>
            <a:ext cx="11828207" cy="2189702"/>
          </a:xfrm>
          <a:prstGeom prst="rect">
            <a:avLst/>
          </a:prstGeom>
        </p:spPr>
        <p:txBody>
          <a:bodyPr vert="horz" wrap="square" lIns="0" tIns="9525" rIns="0" bIns="0" rtlCol="0">
            <a:spAutoFit/>
          </a:bodyPr>
          <a:lstStyle/>
          <a:p>
            <a:pPr marL="266700" marR="4763" indent="-257175" algn="just">
              <a:spcBef>
                <a:spcPts val="75"/>
              </a:spcBef>
              <a:buSzPct val="75000"/>
              <a:buFont typeface="Wingdings"/>
              <a:buChar char=""/>
              <a:tabLst>
                <a:tab pos="266700" algn="l"/>
              </a:tabLst>
            </a:pPr>
            <a:r>
              <a:rPr lang="en-US" sz="2800" dirty="0">
                <a:latin typeface="Arial MT"/>
                <a:cs typeface="Arial MT"/>
              </a:rPr>
              <a:t>Altitude control subsystem takes care of the orientation of satellite in its respective orbit. Following are the two methods to make the satellite that is present in an orbit as stable.</a:t>
            </a:r>
          </a:p>
          <a:p>
            <a:pPr marL="923925" marR="4763" lvl="1" indent="-457200" algn="just">
              <a:spcBef>
                <a:spcPts val="75"/>
              </a:spcBef>
              <a:buSzPct val="75000"/>
              <a:buFont typeface="Wingdings" panose="05000000000000000000" pitchFamily="2" charset="2"/>
              <a:buChar char="Ø"/>
              <a:tabLst>
                <a:tab pos="266700" algn="l"/>
              </a:tabLst>
            </a:pPr>
            <a:r>
              <a:rPr lang="en-US" sz="2800" dirty="0">
                <a:latin typeface="Arial MT"/>
                <a:cs typeface="Arial MT"/>
              </a:rPr>
              <a:t>Spinning the satellite- </a:t>
            </a:r>
            <a:r>
              <a:rPr lang="en-US" sz="2000" dirty="0">
                <a:latin typeface="Arial MT"/>
                <a:cs typeface="Arial MT"/>
              </a:rPr>
              <a:t>the body of the satellite rotates around its spin axis-spinners</a:t>
            </a:r>
          </a:p>
          <a:p>
            <a:pPr marL="923925" marR="4763" lvl="1" indent="-457200" algn="just">
              <a:spcBef>
                <a:spcPts val="75"/>
              </a:spcBef>
              <a:buSzPct val="75000"/>
              <a:buFont typeface="Wingdings" panose="05000000000000000000" pitchFamily="2" charset="2"/>
              <a:buChar char="Ø"/>
              <a:tabLst>
                <a:tab pos="266700" algn="l"/>
              </a:tabLst>
            </a:pPr>
            <a:r>
              <a:rPr lang="en-US" sz="2800" dirty="0">
                <a:latin typeface="Arial MT"/>
                <a:cs typeface="Arial MT"/>
              </a:rPr>
              <a:t>Three axes method</a:t>
            </a:r>
            <a:endParaRPr sz="2800" dirty="0">
              <a:latin typeface="Arial MT"/>
              <a:cs typeface="Arial MT"/>
            </a:endParaRPr>
          </a:p>
        </p:txBody>
      </p:sp>
    </p:spTree>
    <p:extLst>
      <p:ext uri="{BB962C8B-B14F-4D97-AF65-F5344CB8AC3E}">
        <p14:creationId xmlns:p14="http://schemas.microsoft.com/office/powerpoint/2010/main" val="158546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1999" cy="390492"/>
          </a:xfrm>
          <a:prstGeom prst="rect">
            <a:avLst/>
          </a:prstGeom>
        </p:spPr>
        <p:txBody>
          <a:bodyPr vert="horz" wrap="square" lIns="0" tIns="9525" rIns="0" bIns="0" rtlCol="0" anchor="ctr">
            <a:spAutoFit/>
          </a:bodyPr>
          <a:lstStyle/>
          <a:p>
            <a:pPr marL="9525" algn="ctr">
              <a:lnSpc>
                <a:spcPct val="100000"/>
              </a:lnSpc>
              <a:spcBef>
                <a:spcPts val="75"/>
              </a:spcBef>
            </a:pPr>
            <a:r>
              <a:rPr lang="en-US" sz="2475" b="1" spc="-4" dirty="0">
                <a:solidFill>
                  <a:srgbClr val="FF6600"/>
                </a:solidFill>
                <a:latin typeface="Arial"/>
                <a:cs typeface="Arial"/>
              </a:rPr>
              <a:t>Attitude and Orbit Control (AOC) subsystem</a:t>
            </a:r>
            <a:endParaRPr sz="2475" dirty="0">
              <a:latin typeface="Arial"/>
              <a:cs typeface="Arial"/>
            </a:endParaRPr>
          </a:p>
        </p:txBody>
      </p:sp>
      <p:sp>
        <p:nvSpPr>
          <p:cNvPr id="3" name="object 3"/>
          <p:cNvSpPr txBox="1"/>
          <p:nvPr/>
        </p:nvSpPr>
        <p:spPr>
          <a:xfrm>
            <a:off x="117987" y="619432"/>
            <a:ext cx="11828207" cy="6118983"/>
          </a:xfrm>
          <a:prstGeom prst="rect">
            <a:avLst/>
          </a:prstGeom>
        </p:spPr>
        <p:txBody>
          <a:bodyPr vert="horz" wrap="square" lIns="0" tIns="9525" rIns="0" bIns="0" rtlCol="0">
            <a:spAutoFit/>
          </a:bodyPr>
          <a:lstStyle/>
          <a:p>
            <a:pPr marL="266700" marR="4763" indent="-257175" algn="just">
              <a:spcBef>
                <a:spcPts val="75"/>
              </a:spcBef>
              <a:buSzPct val="75000"/>
              <a:buFont typeface="Wingdings"/>
              <a:buChar char=""/>
              <a:tabLst>
                <a:tab pos="266700" algn="l"/>
              </a:tabLst>
            </a:pPr>
            <a:r>
              <a:rPr lang="en-US" sz="2800" spc="-4" dirty="0">
                <a:solidFill>
                  <a:srgbClr val="003366"/>
                </a:solidFill>
                <a:latin typeface="Arial MT"/>
                <a:cs typeface="Arial MT"/>
              </a:rPr>
              <a:t>The attitude and orbit of a satellite must be controlled so that the satellite’s antennas point toward earth.</a:t>
            </a:r>
          </a:p>
          <a:p>
            <a:pPr marL="266700" marR="4763" indent="-257175" algn="just">
              <a:spcBef>
                <a:spcPts val="75"/>
              </a:spcBef>
              <a:buSzPct val="75000"/>
              <a:buFont typeface="Wingdings"/>
              <a:buChar char=""/>
              <a:tabLst>
                <a:tab pos="266700" algn="l"/>
              </a:tabLst>
            </a:pPr>
            <a:r>
              <a:rPr lang="en-US" sz="2800" dirty="0">
                <a:solidFill>
                  <a:srgbClr val="003366"/>
                </a:solidFill>
                <a:latin typeface="Arial MT"/>
                <a:cs typeface="Arial MT"/>
              </a:rPr>
              <a:t>The most important forces for a GEO satellite are the gravitational fields of the sun and the moon, and solar pressure from the sun.</a:t>
            </a:r>
          </a:p>
          <a:p>
            <a:pPr marL="266700" marR="4763" indent="-257175" algn="just">
              <a:spcBef>
                <a:spcPts val="75"/>
              </a:spcBef>
              <a:buSzPct val="75000"/>
              <a:buFont typeface="Wingdings"/>
              <a:buChar char=""/>
              <a:tabLst>
                <a:tab pos="266700" algn="l"/>
              </a:tabLst>
            </a:pPr>
            <a:r>
              <a:rPr lang="en-US" sz="2800" dirty="0">
                <a:latin typeface="Arial MT"/>
                <a:cs typeface="Arial MT"/>
              </a:rPr>
              <a:t>A LEO satellite is less affected by the gravity of the sun and moon, </a:t>
            </a:r>
          </a:p>
          <a:p>
            <a:pPr marL="9525" marR="4763" algn="just">
              <a:spcBef>
                <a:spcPts val="75"/>
              </a:spcBef>
              <a:buSzPct val="75000"/>
              <a:tabLst>
                <a:tab pos="266700" algn="l"/>
              </a:tabLst>
            </a:pPr>
            <a:r>
              <a:rPr lang="en-US" sz="2800" dirty="0">
                <a:latin typeface="Arial MT"/>
                <a:cs typeface="Arial MT"/>
              </a:rPr>
              <a:t>but variations in the earth’s magnetic field and gravitational constant cause deviations in the orbit.</a:t>
            </a:r>
          </a:p>
          <a:p>
            <a:pPr marL="466725" marR="4763" indent="-457200" algn="just">
              <a:spcBef>
                <a:spcPts val="75"/>
              </a:spcBef>
              <a:buSzPct val="75000"/>
              <a:buFont typeface="Wingdings" panose="05000000000000000000" pitchFamily="2" charset="2"/>
              <a:buChar char="Ø"/>
              <a:tabLst>
                <a:tab pos="266700" algn="l"/>
              </a:tabLst>
            </a:pPr>
            <a:r>
              <a:rPr lang="en-US" sz="2800" dirty="0">
                <a:solidFill>
                  <a:srgbClr val="003366"/>
                </a:solidFill>
                <a:latin typeface="Arial MT"/>
                <a:cs typeface="Arial MT"/>
              </a:rPr>
              <a:t>In early days, the body of most GEO satellites was rotated at a rate between 30 and 100 rpm to create a gyroscopic force that provided stability on the spin axis and kept the satellite pointing in the same direction- </a:t>
            </a:r>
            <a:r>
              <a:rPr lang="en-US" sz="2800" dirty="0">
                <a:solidFill>
                  <a:schemeClr val="accent2"/>
                </a:solidFill>
                <a:latin typeface="Arial MT"/>
                <a:cs typeface="Arial MT"/>
              </a:rPr>
              <a:t>Spinners- Boeing 376 GEO satellite- </a:t>
            </a:r>
            <a:r>
              <a:rPr lang="en-US" sz="2800" dirty="0">
                <a:solidFill>
                  <a:schemeClr val="accent2">
                    <a:lumMod val="50000"/>
                  </a:schemeClr>
                </a:solidFill>
                <a:latin typeface="Arial MT"/>
                <a:cs typeface="Arial MT"/>
              </a:rPr>
              <a:t>limited power generation capability.</a:t>
            </a:r>
          </a:p>
          <a:p>
            <a:pPr marL="466725" marR="4763" indent="-457200" algn="just">
              <a:spcBef>
                <a:spcPts val="75"/>
              </a:spcBef>
              <a:buSzPct val="75000"/>
              <a:buFont typeface="Wingdings" panose="05000000000000000000" pitchFamily="2" charset="2"/>
              <a:buChar char="Ø"/>
              <a:tabLst>
                <a:tab pos="266700" algn="l"/>
              </a:tabLst>
            </a:pPr>
            <a:r>
              <a:rPr lang="en-US" sz="2800" dirty="0">
                <a:latin typeface="Arial MT"/>
                <a:cs typeface="Arial MT"/>
              </a:rPr>
              <a:t>All large GEO communication satellites are now </a:t>
            </a:r>
            <a:r>
              <a:rPr lang="en-US" sz="2800" dirty="0">
                <a:solidFill>
                  <a:srgbClr val="C00000"/>
                </a:solidFill>
                <a:latin typeface="Arial MT"/>
                <a:cs typeface="Arial MT"/>
              </a:rPr>
              <a:t>three-axis stabilized designs.</a:t>
            </a:r>
            <a:endParaRPr sz="2800" dirty="0">
              <a:solidFill>
                <a:srgbClr val="C00000"/>
              </a:solidFill>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20FB-DF6A-63CB-D99F-CD45EF99753F}"/>
              </a:ext>
            </a:extLst>
          </p:cNvPr>
          <p:cNvSpPr>
            <a:spLocks noGrp="1"/>
          </p:cNvSpPr>
          <p:nvPr>
            <p:ph type="title"/>
          </p:nvPr>
        </p:nvSpPr>
        <p:spPr>
          <a:xfrm>
            <a:off x="0" y="1"/>
            <a:ext cx="12192000" cy="707922"/>
          </a:xfrm>
        </p:spPr>
        <p:txBody>
          <a:bodyPr/>
          <a:lstStyle/>
          <a:p>
            <a:r>
              <a:rPr lang="en-US" dirty="0"/>
              <a:t>Spinner satellite</a:t>
            </a:r>
          </a:p>
        </p:txBody>
      </p:sp>
      <p:sp>
        <p:nvSpPr>
          <p:cNvPr id="3" name="Content Placeholder 2">
            <a:extLst>
              <a:ext uri="{FF2B5EF4-FFF2-40B4-BE49-F238E27FC236}">
                <a16:creationId xmlns:a16="http://schemas.microsoft.com/office/drawing/2014/main" id="{BB328769-ED1A-3399-3EBF-A91A838A4730}"/>
              </a:ext>
            </a:extLst>
          </p:cNvPr>
          <p:cNvSpPr>
            <a:spLocks noGrp="1"/>
          </p:cNvSpPr>
          <p:nvPr>
            <p:ph idx="1"/>
          </p:nvPr>
        </p:nvSpPr>
        <p:spPr>
          <a:xfrm>
            <a:off x="0" y="707924"/>
            <a:ext cx="12192000" cy="5958348"/>
          </a:xfrm>
        </p:spPr>
        <p:txBody>
          <a:bodyPr>
            <a:normAutofit/>
          </a:bodyPr>
          <a:lstStyle/>
          <a:p>
            <a:r>
              <a:rPr lang="en-US" sz="2400" dirty="0"/>
              <a:t>Spinner contains a drum, which is of cylindrical shape. This drum is covered with solar cells. Power systems and rockets are present in this drum.</a:t>
            </a:r>
          </a:p>
          <a:p>
            <a:r>
              <a:rPr lang="en-US" sz="2400" dirty="0"/>
              <a:t>Communication subsystem is placed on top of the drum. An electric motor drives this communication system. The direction of this motor will be opposite to the rotation of satellite body, so that the antennas point towards earth. The satellites, which perform this kind of operation are called as de-spin.</a:t>
            </a:r>
          </a:p>
          <a:p>
            <a:r>
              <a:rPr lang="en-US" sz="2400" dirty="0"/>
              <a:t>During launching phase, the satellite spins when the small radial gas jets are operated. After this, the de-spin system operates in order to make the TTCM subsystem antennas point towards earth station.</a:t>
            </a:r>
          </a:p>
        </p:txBody>
      </p:sp>
      <p:pic>
        <p:nvPicPr>
          <p:cNvPr id="4" name="Picture 3">
            <a:extLst>
              <a:ext uri="{FF2B5EF4-FFF2-40B4-BE49-F238E27FC236}">
                <a16:creationId xmlns:a16="http://schemas.microsoft.com/office/drawing/2014/main" id="{61AA7BF7-E66F-5DD6-DC00-77655E9167BF}"/>
              </a:ext>
            </a:extLst>
          </p:cNvPr>
          <p:cNvPicPr>
            <a:picLocks noChangeAspect="1"/>
          </p:cNvPicPr>
          <p:nvPr/>
        </p:nvPicPr>
        <p:blipFill>
          <a:blip r:embed="rId2"/>
          <a:stretch>
            <a:fillRect/>
          </a:stretch>
        </p:blipFill>
        <p:spPr>
          <a:xfrm>
            <a:off x="4639709" y="3812459"/>
            <a:ext cx="3652571" cy="2853813"/>
          </a:xfrm>
          <a:prstGeom prst="rect">
            <a:avLst/>
          </a:prstGeom>
        </p:spPr>
      </p:pic>
    </p:spTree>
    <p:extLst>
      <p:ext uri="{BB962C8B-B14F-4D97-AF65-F5344CB8AC3E}">
        <p14:creationId xmlns:p14="http://schemas.microsoft.com/office/powerpoint/2010/main" val="3744517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1999" cy="390492"/>
          </a:xfrm>
          <a:prstGeom prst="rect">
            <a:avLst/>
          </a:prstGeom>
        </p:spPr>
        <p:txBody>
          <a:bodyPr vert="horz" wrap="square" lIns="0" tIns="9525" rIns="0" bIns="0" rtlCol="0" anchor="ctr">
            <a:spAutoFit/>
          </a:bodyPr>
          <a:lstStyle/>
          <a:p>
            <a:pPr marL="9525" algn="ctr">
              <a:lnSpc>
                <a:spcPct val="100000"/>
              </a:lnSpc>
              <a:spcBef>
                <a:spcPts val="75"/>
              </a:spcBef>
            </a:pPr>
            <a:r>
              <a:rPr lang="en-US" sz="2475" b="1" spc="-4" dirty="0">
                <a:solidFill>
                  <a:srgbClr val="FF6600"/>
                </a:solidFill>
                <a:latin typeface="Arial"/>
                <a:cs typeface="Arial"/>
              </a:rPr>
              <a:t>Attitude and Orbit Control (AOC) subsystem</a:t>
            </a:r>
            <a:endParaRPr sz="2475" dirty="0">
              <a:latin typeface="Arial"/>
              <a:cs typeface="Arial"/>
            </a:endParaRPr>
          </a:p>
        </p:txBody>
      </p:sp>
      <p:sp>
        <p:nvSpPr>
          <p:cNvPr id="3" name="object 3"/>
          <p:cNvSpPr txBox="1"/>
          <p:nvPr/>
        </p:nvSpPr>
        <p:spPr>
          <a:xfrm>
            <a:off x="117987" y="619432"/>
            <a:ext cx="11828207" cy="3002745"/>
          </a:xfrm>
          <a:prstGeom prst="rect">
            <a:avLst/>
          </a:prstGeom>
        </p:spPr>
        <p:txBody>
          <a:bodyPr vert="horz" wrap="square" lIns="0" tIns="9525" rIns="0" bIns="0" rtlCol="0">
            <a:spAutoFit/>
          </a:bodyPr>
          <a:lstStyle/>
          <a:p>
            <a:pPr marL="266700" marR="4763" indent="-257175" algn="just">
              <a:spcBef>
                <a:spcPts val="75"/>
              </a:spcBef>
              <a:buSzPct val="75000"/>
              <a:buFont typeface="Wingdings"/>
              <a:buChar char=""/>
              <a:tabLst>
                <a:tab pos="266700" algn="l"/>
              </a:tabLst>
            </a:pPr>
            <a:r>
              <a:rPr lang="en-US" sz="2400" dirty="0">
                <a:latin typeface="Arial MT"/>
                <a:cs typeface="Arial MT"/>
              </a:rPr>
              <a:t>A three-axis stabilized satellite has one or more </a:t>
            </a:r>
            <a:r>
              <a:rPr lang="en-US" sz="2400" dirty="0">
                <a:solidFill>
                  <a:srgbClr val="C00000"/>
                </a:solidFill>
                <a:latin typeface="Arial MT"/>
                <a:cs typeface="Arial MT"/>
              </a:rPr>
              <a:t>momentum wheels</a:t>
            </a:r>
            <a:r>
              <a:rPr lang="en-US" sz="2400" dirty="0">
                <a:latin typeface="Arial MT"/>
                <a:cs typeface="Arial MT"/>
              </a:rPr>
              <a:t>. The momentum wheel is usually a solid metal disk driven by an electric motor.</a:t>
            </a:r>
          </a:p>
          <a:p>
            <a:pPr marL="266700" marR="4763" indent="-257175" algn="just">
              <a:spcBef>
                <a:spcPts val="75"/>
              </a:spcBef>
              <a:buSzPct val="75000"/>
              <a:buFont typeface="Wingdings"/>
              <a:buChar char=""/>
              <a:tabLst>
                <a:tab pos="266700" algn="l"/>
              </a:tabLst>
            </a:pPr>
            <a:r>
              <a:rPr lang="en-US" sz="2400" dirty="0">
                <a:latin typeface="Arial MT"/>
                <a:cs typeface="Arial MT"/>
              </a:rPr>
              <a:t>Increasing the speed of the momentum wheel causes the satellite to precess in the opposite direction, according to the principle of conservation of angular momentum.</a:t>
            </a:r>
          </a:p>
          <a:p>
            <a:pPr marL="266700" marR="4763" indent="-257175" algn="just">
              <a:spcBef>
                <a:spcPts val="75"/>
              </a:spcBef>
              <a:buSzPct val="75000"/>
              <a:buFont typeface="Wingdings"/>
              <a:buChar char=""/>
              <a:tabLst>
                <a:tab pos="266700" algn="l"/>
              </a:tabLst>
            </a:pPr>
            <a:r>
              <a:rPr lang="en-US" sz="2400" dirty="0">
                <a:latin typeface="Arial MT"/>
                <a:cs typeface="Arial MT"/>
              </a:rPr>
              <a:t>A typical spinner satellite. The entire satellite rotated at roughly one revolution per second.</a:t>
            </a:r>
          </a:p>
          <a:p>
            <a:pPr marL="266700" marR="4763" indent="-257175" algn="just">
              <a:spcBef>
                <a:spcPts val="75"/>
              </a:spcBef>
              <a:buSzPct val="75000"/>
              <a:buFont typeface="Wingdings"/>
              <a:buChar char=""/>
              <a:tabLst>
                <a:tab pos="266700" algn="l"/>
              </a:tabLst>
            </a:pPr>
            <a:r>
              <a:rPr lang="en-US" sz="2400" dirty="0">
                <a:latin typeface="Arial MT"/>
                <a:cs typeface="Arial MT"/>
              </a:rPr>
              <a:t>The communications equipment and antennas were driven by a motor in the opposite direction to the body of the satellite to keep the antennas pointed at earth.</a:t>
            </a:r>
            <a:endParaRPr sz="2400" dirty="0">
              <a:latin typeface="Arial MT"/>
              <a:cs typeface="Arial MT"/>
            </a:endParaRPr>
          </a:p>
        </p:txBody>
      </p:sp>
      <p:pic>
        <p:nvPicPr>
          <p:cNvPr id="5" name="Picture 4">
            <a:extLst>
              <a:ext uri="{FF2B5EF4-FFF2-40B4-BE49-F238E27FC236}">
                <a16:creationId xmlns:a16="http://schemas.microsoft.com/office/drawing/2014/main" id="{012D927B-EE5E-56EA-65A5-15469E96405B}"/>
              </a:ext>
            </a:extLst>
          </p:cNvPr>
          <p:cNvPicPr>
            <a:picLocks noChangeAspect="1"/>
          </p:cNvPicPr>
          <p:nvPr/>
        </p:nvPicPr>
        <p:blipFill>
          <a:blip r:embed="rId3"/>
          <a:stretch>
            <a:fillRect/>
          </a:stretch>
        </p:blipFill>
        <p:spPr>
          <a:xfrm>
            <a:off x="504309" y="3561735"/>
            <a:ext cx="4218861" cy="3296265"/>
          </a:xfrm>
          <a:prstGeom prst="rect">
            <a:avLst/>
          </a:prstGeom>
        </p:spPr>
      </p:pic>
      <p:pic>
        <p:nvPicPr>
          <p:cNvPr id="7" name="Picture 6">
            <a:extLst>
              <a:ext uri="{FF2B5EF4-FFF2-40B4-BE49-F238E27FC236}">
                <a16:creationId xmlns:a16="http://schemas.microsoft.com/office/drawing/2014/main" id="{30C0D7BC-031E-8C98-BB81-59849F3CC20A}"/>
              </a:ext>
            </a:extLst>
          </p:cNvPr>
          <p:cNvPicPr>
            <a:picLocks noChangeAspect="1"/>
          </p:cNvPicPr>
          <p:nvPr/>
        </p:nvPicPr>
        <p:blipFill>
          <a:blip r:embed="rId4"/>
          <a:stretch>
            <a:fillRect/>
          </a:stretch>
        </p:blipFill>
        <p:spPr>
          <a:xfrm>
            <a:off x="4973894" y="3857625"/>
            <a:ext cx="6848475" cy="3000375"/>
          </a:xfrm>
          <a:prstGeom prst="rect">
            <a:avLst/>
          </a:prstGeom>
        </p:spPr>
      </p:pic>
    </p:spTree>
    <p:extLst>
      <p:ext uri="{BB962C8B-B14F-4D97-AF65-F5344CB8AC3E}">
        <p14:creationId xmlns:p14="http://schemas.microsoft.com/office/powerpoint/2010/main" val="299484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1999" cy="390492"/>
          </a:xfrm>
          <a:prstGeom prst="rect">
            <a:avLst/>
          </a:prstGeom>
        </p:spPr>
        <p:txBody>
          <a:bodyPr vert="horz" wrap="square" lIns="0" tIns="9525" rIns="0" bIns="0" rtlCol="0" anchor="ctr">
            <a:spAutoFit/>
          </a:bodyPr>
          <a:lstStyle/>
          <a:p>
            <a:pPr marL="9525" algn="ctr">
              <a:lnSpc>
                <a:spcPct val="100000"/>
              </a:lnSpc>
              <a:spcBef>
                <a:spcPts val="75"/>
              </a:spcBef>
            </a:pPr>
            <a:r>
              <a:rPr lang="en-US" sz="2475" b="1" spc="-4" dirty="0">
                <a:solidFill>
                  <a:srgbClr val="FF6600"/>
                </a:solidFill>
                <a:latin typeface="Arial"/>
                <a:cs typeface="Arial"/>
              </a:rPr>
              <a:t>Attitude and Orbit Control (AOC) subsystem</a:t>
            </a:r>
            <a:endParaRPr sz="2475" dirty="0">
              <a:latin typeface="Arial"/>
              <a:cs typeface="Arial"/>
            </a:endParaRPr>
          </a:p>
        </p:txBody>
      </p:sp>
      <p:sp>
        <p:nvSpPr>
          <p:cNvPr id="3" name="object 3"/>
          <p:cNvSpPr txBox="1"/>
          <p:nvPr/>
        </p:nvSpPr>
        <p:spPr>
          <a:xfrm>
            <a:off x="117987" y="619432"/>
            <a:ext cx="11828207" cy="5257208"/>
          </a:xfrm>
          <a:prstGeom prst="rect">
            <a:avLst/>
          </a:prstGeom>
        </p:spPr>
        <p:txBody>
          <a:bodyPr vert="horz" wrap="square" lIns="0" tIns="9525" rIns="0" bIns="0" rtlCol="0">
            <a:spAutoFit/>
          </a:bodyPr>
          <a:lstStyle/>
          <a:p>
            <a:pPr marL="266700" marR="4763" indent="-257175" algn="just">
              <a:spcBef>
                <a:spcPts val="75"/>
              </a:spcBef>
              <a:buSzPct val="75000"/>
              <a:buFont typeface="Wingdings"/>
              <a:buChar char=""/>
              <a:tabLst>
                <a:tab pos="266700" algn="l"/>
              </a:tabLst>
            </a:pPr>
            <a:r>
              <a:rPr lang="en-US" sz="2400" dirty="0">
                <a:latin typeface="Arial MT"/>
                <a:cs typeface="Arial MT"/>
              </a:rPr>
              <a:t>Ina three-axis stabilized satellite, one pair of gas jets or ion thrusters is needed for each axis to provide for rotation in both directions of pitch, roll, and yaw.</a:t>
            </a:r>
          </a:p>
          <a:p>
            <a:pPr marL="266700" marR="4763" indent="-257175" algn="just">
              <a:spcBef>
                <a:spcPts val="75"/>
              </a:spcBef>
              <a:buSzPct val="75000"/>
              <a:buFont typeface="Wingdings"/>
              <a:buChar char=""/>
              <a:tabLst>
                <a:tab pos="266700" algn="l"/>
              </a:tabLst>
            </a:pPr>
            <a:r>
              <a:rPr lang="en-US" sz="2400" dirty="0">
                <a:latin typeface="Arial MT"/>
                <a:cs typeface="Arial MT"/>
              </a:rPr>
              <a:t>When motion is required along a given axis, the appropriate thruster is operated for a specified period of time to achieve the desired velocity.</a:t>
            </a:r>
          </a:p>
          <a:p>
            <a:pPr marL="266700" marR="4763" indent="-257175" algn="just">
              <a:spcBef>
                <a:spcPts val="75"/>
              </a:spcBef>
              <a:buSzPct val="75000"/>
              <a:buFont typeface="Wingdings"/>
              <a:buChar char=""/>
              <a:tabLst>
                <a:tab pos="266700" algn="l"/>
              </a:tabLst>
            </a:pPr>
            <a:r>
              <a:rPr lang="en-US" sz="2400" dirty="0">
                <a:latin typeface="Arial MT"/>
                <a:cs typeface="Arial MT"/>
              </a:rPr>
              <a:t>An opposing thruster must be operated for the same length of time to stop the motion when the satellite reaches its new position.</a:t>
            </a:r>
          </a:p>
          <a:p>
            <a:pPr marL="266700" marR="4763" indent="-257175" algn="just">
              <a:spcBef>
                <a:spcPts val="75"/>
              </a:spcBef>
              <a:buSzPct val="75000"/>
              <a:buFont typeface="Wingdings"/>
              <a:buChar char=""/>
              <a:tabLst>
                <a:tab pos="266700" algn="l"/>
              </a:tabLst>
            </a:pPr>
            <a:r>
              <a:rPr lang="en-US" sz="2400" dirty="0">
                <a:latin typeface="Arial MT"/>
                <a:cs typeface="Arial MT"/>
              </a:rPr>
              <a:t>ZR axis is directed toward the center of the earth and is in the plane of the satellite orbit. It is aligned along the local vertical at the satellite’s subsatellite point.</a:t>
            </a:r>
          </a:p>
          <a:p>
            <a:pPr marL="266700" marR="4763" indent="-257175" algn="just">
              <a:spcBef>
                <a:spcPts val="75"/>
              </a:spcBef>
              <a:buSzPct val="75000"/>
              <a:buFont typeface="Wingdings"/>
              <a:buChar char=""/>
              <a:tabLst>
                <a:tab pos="266700" algn="l"/>
              </a:tabLst>
            </a:pPr>
            <a:r>
              <a:rPr lang="en-US" sz="2400" dirty="0">
                <a:latin typeface="Arial MT"/>
                <a:cs typeface="Arial MT"/>
              </a:rPr>
              <a:t>XR axis is tangent to the orbital plane and lies in the orbital plane. The YR axis is perpendicular to the orbital plane.</a:t>
            </a:r>
          </a:p>
          <a:p>
            <a:pPr marL="266700" marR="4763" indent="-257175" algn="just">
              <a:spcBef>
                <a:spcPts val="75"/>
              </a:spcBef>
              <a:buSzPct val="75000"/>
              <a:buFont typeface="Wingdings"/>
              <a:buChar char=""/>
              <a:tabLst>
                <a:tab pos="266700" algn="l"/>
              </a:tabLst>
            </a:pPr>
            <a:r>
              <a:rPr lang="en-US" sz="2400" dirty="0">
                <a:latin typeface="Arial MT"/>
                <a:cs typeface="Arial MT"/>
              </a:rPr>
              <a:t>For a satellite serving the Northern Hemisphere, the directions of the XR and YR axes are nominally east and south.</a:t>
            </a:r>
          </a:p>
          <a:p>
            <a:pPr marL="266700" marR="4763" indent="-257175" algn="just">
              <a:spcBef>
                <a:spcPts val="75"/>
              </a:spcBef>
              <a:buSzPct val="75000"/>
              <a:buFont typeface="Wingdings"/>
              <a:buChar char=""/>
              <a:tabLst>
                <a:tab pos="266700" algn="l"/>
              </a:tabLst>
            </a:pPr>
            <a:r>
              <a:rPr lang="en-US" sz="2400" dirty="0">
                <a:latin typeface="Arial MT"/>
                <a:cs typeface="Arial MT"/>
              </a:rPr>
              <a:t>roll about the XR axis, pitch about the YR axis, and yaw about the ZR axis, in exactly the same way as for an aircraft or ship traveling in the X direction.</a:t>
            </a:r>
          </a:p>
        </p:txBody>
      </p:sp>
    </p:spTree>
    <p:extLst>
      <p:ext uri="{BB962C8B-B14F-4D97-AF65-F5344CB8AC3E}">
        <p14:creationId xmlns:p14="http://schemas.microsoft.com/office/powerpoint/2010/main" val="226418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lstStyle/>
          <a:p>
            <a:pPr algn="ctr"/>
            <a:r>
              <a:rPr lang="en-US" b="1" dirty="0">
                <a:solidFill>
                  <a:schemeClr val="accent1"/>
                </a:solidFill>
                <a:latin typeface="Algerian" panose="04020705040A02060702" pitchFamily="82" charset="0"/>
              </a:rPr>
              <a:t>Module-3</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lnSpcReduction="10000"/>
          </a:bodyPr>
          <a:lstStyle/>
          <a:p>
            <a:pPr algn="just">
              <a:lnSpc>
                <a:spcPct val="150000"/>
              </a:lnSpc>
            </a:pPr>
            <a:r>
              <a:rPr lang="en-US" dirty="0"/>
              <a:t>Satellite subsystems</a:t>
            </a:r>
          </a:p>
          <a:p>
            <a:pPr algn="just">
              <a:lnSpc>
                <a:spcPct val="150000"/>
              </a:lnSpc>
            </a:pPr>
            <a:r>
              <a:rPr lang="en-US" dirty="0"/>
              <a:t>Attitude and orbit control electronics</a:t>
            </a:r>
          </a:p>
          <a:p>
            <a:pPr algn="just">
              <a:lnSpc>
                <a:spcPct val="150000"/>
              </a:lnSpc>
            </a:pPr>
            <a:r>
              <a:rPr lang="en-US" dirty="0"/>
              <a:t>Telemetry and tracking</a:t>
            </a:r>
          </a:p>
          <a:p>
            <a:pPr algn="just">
              <a:lnSpc>
                <a:spcPct val="150000"/>
              </a:lnSpc>
            </a:pPr>
            <a:r>
              <a:rPr lang="en-US" dirty="0"/>
              <a:t>Power subsystems</a:t>
            </a:r>
          </a:p>
          <a:p>
            <a:pPr algn="just">
              <a:lnSpc>
                <a:spcPct val="150000"/>
              </a:lnSpc>
            </a:pPr>
            <a:r>
              <a:rPr lang="en-US" dirty="0"/>
              <a:t>Communication subsystems</a:t>
            </a:r>
          </a:p>
          <a:p>
            <a:pPr algn="just">
              <a:lnSpc>
                <a:spcPct val="150000"/>
              </a:lnSpc>
            </a:pPr>
            <a:r>
              <a:rPr lang="en-US" dirty="0"/>
              <a:t>Satellite antennas</a:t>
            </a:r>
          </a:p>
          <a:p>
            <a:pPr algn="just">
              <a:lnSpc>
                <a:spcPct val="150000"/>
              </a:lnSpc>
            </a:pPr>
            <a:r>
              <a:rPr lang="en-US" dirty="0"/>
              <a:t> Reliability and redundancy</a:t>
            </a:r>
          </a:p>
          <a:p>
            <a:pPr algn="just">
              <a:lnSpc>
                <a:spcPct val="150000"/>
              </a:lnSpc>
            </a:pPr>
            <a:r>
              <a:rPr lang="en-US" dirty="0"/>
              <a:t>Frequency modulation techniques</a:t>
            </a:r>
          </a:p>
          <a:p>
            <a:pPr algn="just">
              <a:lnSpc>
                <a:spcPct val="150000"/>
              </a:lnSpc>
            </a:pPr>
            <a:endParaRPr lang="en-US" dirty="0"/>
          </a:p>
        </p:txBody>
      </p:sp>
    </p:spTree>
    <p:extLst>
      <p:ext uri="{BB962C8B-B14F-4D97-AF65-F5344CB8AC3E}">
        <p14:creationId xmlns:p14="http://schemas.microsoft.com/office/powerpoint/2010/main" val="419384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18DC9-C944-363A-ED60-AAB67EC35A69}"/>
              </a:ext>
            </a:extLst>
          </p:cNvPr>
          <p:cNvSpPr>
            <a:spLocks noGrp="1"/>
          </p:cNvSpPr>
          <p:nvPr>
            <p:ph idx="1"/>
          </p:nvPr>
        </p:nvSpPr>
        <p:spPr>
          <a:xfrm>
            <a:off x="117987" y="176980"/>
            <a:ext cx="11960942" cy="6681019"/>
          </a:xfrm>
        </p:spPr>
        <p:txBody>
          <a:bodyPr/>
          <a:lstStyle/>
          <a:p>
            <a:r>
              <a:rPr lang="en-US" dirty="0"/>
              <a:t>In this method, the following three axes are considered.</a:t>
            </a:r>
          </a:p>
          <a:p>
            <a:pPr>
              <a:buFont typeface="Wingdings" panose="05000000000000000000" pitchFamily="2" charset="2"/>
              <a:buChar char="Ø"/>
            </a:pPr>
            <a:r>
              <a:rPr lang="en-US" dirty="0"/>
              <a:t>Roll axis is considered in the direction in which the satellite moves in orbital plane.</a:t>
            </a:r>
          </a:p>
          <a:p>
            <a:pPr>
              <a:buFont typeface="Wingdings" panose="05000000000000000000" pitchFamily="2" charset="2"/>
              <a:buChar char="Ø"/>
            </a:pPr>
            <a:r>
              <a:rPr lang="en-US" dirty="0"/>
              <a:t>Yaw axis is considered in the direction towards earth.</a:t>
            </a:r>
          </a:p>
          <a:p>
            <a:pPr>
              <a:buFont typeface="Wingdings" panose="05000000000000000000" pitchFamily="2" charset="2"/>
              <a:buChar char="Ø"/>
            </a:pPr>
            <a:r>
              <a:rPr lang="en-US" dirty="0"/>
              <a:t>Pitch axis is considered in the direction, which is perpendicular to orbital plane.</a:t>
            </a:r>
          </a:p>
          <a:p>
            <a:r>
              <a:rPr lang="en-US" dirty="0"/>
              <a:t>Let XR, YR and ZR are the roll axis, yaw axis and pitch axis respectively. These three axis are defined by considering the satellite’s position as reference. These three axes define the altitude of satellite.</a:t>
            </a:r>
          </a:p>
          <a:p>
            <a:r>
              <a:rPr lang="en-US" dirty="0"/>
              <a:t>Let X, Y and Z are another set of Cartesian axes. This set of three axis provides the information about orientation of the satellite with respect to reference axes. If there is a change in altitude of the satellite, then the angles between the respective axes will be changed.</a:t>
            </a:r>
          </a:p>
        </p:txBody>
      </p:sp>
    </p:spTree>
    <p:extLst>
      <p:ext uri="{BB962C8B-B14F-4D97-AF65-F5344CB8AC3E}">
        <p14:creationId xmlns:p14="http://schemas.microsoft.com/office/powerpoint/2010/main" val="2238704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CD4D8F-7920-8381-63E5-4F567FBBBA00}"/>
              </a:ext>
            </a:extLst>
          </p:cNvPr>
          <p:cNvPicPr>
            <a:picLocks noGrp="1" noChangeAspect="1"/>
          </p:cNvPicPr>
          <p:nvPr>
            <p:ph idx="1"/>
          </p:nvPr>
        </p:nvPicPr>
        <p:blipFill>
          <a:blip r:embed="rId2"/>
          <a:stretch>
            <a:fillRect/>
          </a:stretch>
        </p:blipFill>
        <p:spPr>
          <a:xfrm>
            <a:off x="176981" y="117107"/>
            <a:ext cx="12015019" cy="6740893"/>
          </a:xfrm>
        </p:spPr>
      </p:pic>
    </p:spTree>
    <p:extLst>
      <p:ext uri="{BB962C8B-B14F-4D97-AF65-F5344CB8AC3E}">
        <p14:creationId xmlns:p14="http://schemas.microsoft.com/office/powerpoint/2010/main" val="418309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4A6E-1221-5B37-07BA-70FB0ECE9801}"/>
              </a:ext>
            </a:extLst>
          </p:cNvPr>
          <p:cNvSpPr>
            <a:spLocks noGrp="1"/>
          </p:cNvSpPr>
          <p:nvPr>
            <p:ph type="title"/>
          </p:nvPr>
        </p:nvSpPr>
        <p:spPr>
          <a:xfrm>
            <a:off x="0" y="1"/>
            <a:ext cx="12192000" cy="899651"/>
          </a:xfrm>
        </p:spPr>
        <p:txBody>
          <a:bodyPr/>
          <a:lstStyle/>
          <a:p>
            <a:pPr algn="ctr"/>
            <a:r>
              <a:rPr lang="en-US" b="1" dirty="0"/>
              <a:t>Orbit control system</a:t>
            </a:r>
            <a:endParaRPr lang="en-US" dirty="0"/>
          </a:p>
        </p:txBody>
      </p:sp>
      <p:sp>
        <p:nvSpPr>
          <p:cNvPr id="3" name="Content Placeholder 2">
            <a:extLst>
              <a:ext uri="{FF2B5EF4-FFF2-40B4-BE49-F238E27FC236}">
                <a16:creationId xmlns:a16="http://schemas.microsoft.com/office/drawing/2014/main" id="{5CA9B617-0243-E09F-3FB6-77694D9C71AE}"/>
              </a:ext>
            </a:extLst>
          </p:cNvPr>
          <p:cNvSpPr>
            <a:spLocks noGrp="1"/>
          </p:cNvSpPr>
          <p:nvPr>
            <p:ph idx="1"/>
          </p:nvPr>
        </p:nvSpPr>
        <p:spPr>
          <a:xfrm>
            <a:off x="-1" y="899652"/>
            <a:ext cx="12191999" cy="5958347"/>
          </a:xfrm>
        </p:spPr>
        <p:txBody>
          <a:bodyPr>
            <a:normAutofit lnSpcReduction="10000"/>
          </a:bodyPr>
          <a:lstStyle/>
          <a:p>
            <a:r>
              <a:rPr lang="en-US" dirty="0"/>
              <a:t>Gravitation forces of the moon and the sun-</a:t>
            </a:r>
            <a:r>
              <a:rPr lang="en-US" dirty="0" err="1"/>
              <a:t>i</a:t>
            </a:r>
            <a:endParaRPr lang="en-US" dirty="0"/>
          </a:p>
          <a:p>
            <a:r>
              <a:rPr lang="en-US" dirty="0"/>
              <a:t>non-spherical shape of the earth - drift of the subsatellite point</a:t>
            </a:r>
          </a:p>
          <a:p>
            <a:r>
              <a:rPr lang="en-US" dirty="0"/>
              <a:t>This cannot be done with momentum wheels since linear accelerations are required.</a:t>
            </a:r>
          </a:p>
          <a:p>
            <a:pPr algn="just"/>
            <a:r>
              <a:rPr lang="en-US" dirty="0"/>
              <a:t>If GEO -it is elliptical - On a three-axis stabilized satellite, there will usually be two pairs of X-axis thrusters acting in opposite directions, one pair of which will be operated for a predetermined length of time to provide the required velocity change.</a:t>
            </a:r>
          </a:p>
          <a:p>
            <a:pPr algn="just"/>
            <a:r>
              <a:rPr lang="en-US" dirty="0"/>
              <a:t>Circular orbit- does not need frequent velocity corrections to maintain circularity. Altitude corrections are made by operating the Z-axis thrusters.</a:t>
            </a:r>
          </a:p>
          <a:p>
            <a:pPr algn="just"/>
            <a:r>
              <a:rPr lang="en-US" dirty="0">
                <a:solidFill>
                  <a:srgbClr val="C00000"/>
                </a:solidFill>
              </a:rPr>
              <a:t>North–South station keeping maneuver </a:t>
            </a:r>
            <a:r>
              <a:rPr lang="en-US" dirty="0"/>
              <a:t>are made every two to four weeks to keep the error small. It has become normal to split the E–W and N–S maneuvers so that at intervals of two weeks the E–W corrections are made first and then after two more weeks, the N–S corrections are made.</a:t>
            </a:r>
          </a:p>
        </p:txBody>
      </p:sp>
    </p:spTree>
    <p:extLst>
      <p:ext uri="{BB962C8B-B14F-4D97-AF65-F5344CB8AC3E}">
        <p14:creationId xmlns:p14="http://schemas.microsoft.com/office/powerpoint/2010/main" val="566213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4CC8-E997-C5B4-AB6C-852C59621A5F}"/>
              </a:ext>
            </a:extLst>
          </p:cNvPr>
          <p:cNvSpPr>
            <a:spLocks noGrp="1"/>
          </p:cNvSpPr>
          <p:nvPr>
            <p:ph type="title"/>
          </p:nvPr>
        </p:nvSpPr>
        <p:spPr>
          <a:xfrm>
            <a:off x="322006" y="1"/>
            <a:ext cx="11869993" cy="899652"/>
          </a:xfrm>
        </p:spPr>
        <p:txBody>
          <a:bodyPr/>
          <a:lstStyle/>
          <a:p>
            <a:pPr algn="ctr"/>
            <a:r>
              <a:rPr lang="en-US" b="1" dirty="0"/>
              <a:t>Orbit control system</a:t>
            </a:r>
          </a:p>
        </p:txBody>
      </p:sp>
      <p:pic>
        <p:nvPicPr>
          <p:cNvPr id="7" name="Content Placeholder 6">
            <a:extLst>
              <a:ext uri="{FF2B5EF4-FFF2-40B4-BE49-F238E27FC236}">
                <a16:creationId xmlns:a16="http://schemas.microsoft.com/office/drawing/2014/main" id="{C694B780-4D09-1BED-F869-97F77A41C37D}"/>
              </a:ext>
            </a:extLst>
          </p:cNvPr>
          <p:cNvPicPr>
            <a:picLocks noGrp="1" noChangeAspect="1"/>
          </p:cNvPicPr>
          <p:nvPr>
            <p:ph idx="1"/>
          </p:nvPr>
        </p:nvPicPr>
        <p:blipFill>
          <a:blip r:embed="rId2"/>
          <a:stretch>
            <a:fillRect/>
          </a:stretch>
        </p:blipFill>
        <p:spPr>
          <a:xfrm>
            <a:off x="322006" y="1032387"/>
            <a:ext cx="7210093" cy="5275339"/>
          </a:xfrm>
        </p:spPr>
      </p:pic>
      <p:pic>
        <p:nvPicPr>
          <p:cNvPr id="9" name="Picture 8">
            <a:extLst>
              <a:ext uri="{FF2B5EF4-FFF2-40B4-BE49-F238E27FC236}">
                <a16:creationId xmlns:a16="http://schemas.microsoft.com/office/drawing/2014/main" id="{D5590370-6E22-0010-C0F1-D36EBC953D69}"/>
              </a:ext>
            </a:extLst>
          </p:cNvPr>
          <p:cNvPicPr>
            <a:picLocks noChangeAspect="1"/>
          </p:cNvPicPr>
          <p:nvPr/>
        </p:nvPicPr>
        <p:blipFill>
          <a:blip r:embed="rId3"/>
          <a:stretch>
            <a:fillRect/>
          </a:stretch>
        </p:blipFill>
        <p:spPr>
          <a:xfrm>
            <a:off x="7532099" y="878442"/>
            <a:ext cx="4473088" cy="4484133"/>
          </a:xfrm>
          <a:prstGeom prst="rect">
            <a:avLst/>
          </a:prstGeom>
        </p:spPr>
      </p:pic>
      <p:sp>
        <p:nvSpPr>
          <p:cNvPr id="12" name="TextBox 11">
            <a:extLst>
              <a:ext uri="{FF2B5EF4-FFF2-40B4-BE49-F238E27FC236}">
                <a16:creationId xmlns:a16="http://schemas.microsoft.com/office/drawing/2014/main" id="{8DED62C9-0ADF-EBBE-705E-420FCA40AC20}"/>
              </a:ext>
            </a:extLst>
          </p:cNvPr>
          <p:cNvSpPr txBox="1"/>
          <p:nvPr/>
        </p:nvSpPr>
        <p:spPr>
          <a:xfrm>
            <a:off x="7282016" y="5536699"/>
            <a:ext cx="4723171" cy="1200329"/>
          </a:xfrm>
          <a:prstGeom prst="rect">
            <a:avLst/>
          </a:prstGeom>
          <a:noFill/>
        </p:spPr>
        <p:txBody>
          <a:bodyPr wrap="square">
            <a:spAutoFit/>
          </a:bodyPr>
          <a:lstStyle/>
          <a:p>
            <a:r>
              <a:rPr lang="en-US" dirty="0"/>
              <a:t>Geosynchronous satellite in an inclined orbit. Thrusters must be used to give the satellite a velocity in a northerly direction until it reaches the required position.</a:t>
            </a:r>
          </a:p>
        </p:txBody>
      </p:sp>
    </p:spTree>
    <p:extLst>
      <p:ext uri="{BB962C8B-B14F-4D97-AF65-F5344CB8AC3E}">
        <p14:creationId xmlns:p14="http://schemas.microsoft.com/office/powerpoint/2010/main" val="442904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87515"/>
            <a:ext cx="12191999" cy="1152239"/>
          </a:xfrm>
          <a:prstGeom prst="rect">
            <a:avLst/>
          </a:prstGeom>
        </p:spPr>
        <p:txBody>
          <a:bodyPr vert="horz" wrap="square" lIns="0" tIns="9525" rIns="0" bIns="0" rtlCol="0" anchor="ctr">
            <a:spAutoFit/>
          </a:bodyPr>
          <a:lstStyle/>
          <a:p>
            <a:pPr marL="9525" algn="ctr">
              <a:lnSpc>
                <a:spcPct val="100000"/>
              </a:lnSpc>
              <a:spcBef>
                <a:spcPts val="75"/>
              </a:spcBef>
            </a:pPr>
            <a:r>
              <a:rPr lang="en-US" sz="2475" b="1" spc="-4" dirty="0">
                <a:solidFill>
                  <a:srgbClr val="FF6600"/>
                </a:solidFill>
                <a:latin typeface="Arial"/>
                <a:cs typeface="Arial"/>
              </a:rPr>
              <a:t>Attitude and Orbit Control (AOC) subsystem</a:t>
            </a:r>
            <a:br>
              <a:rPr lang="en-US" sz="2475" b="1" spc="-4" dirty="0">
                <a:solidFill>
                  <a:srgbClr val="FF6600"/>
                </a:solidFill>
                <a:latin typeface="Arial"/>
                <a:cs typeface="Arial"/>
              </a:rPr>
            </a:br>
            <a:br>
              <a:rPr lang="en-US" sz="2475" b="1" spc="-4" dirty="0">
                <a:solidFill>
                  <a:srgbClr val="FF6600"/>
                </a:solidFill>
                <a:latin typeface="Arial"/>
                <a:cs typeface="Arial"/>
              </a:rPr>
            </a:br>
            <a:r>
              <a:rPr lang="en-US" sz="2475" b="1" spc="-4" dirty="0">
                <a:solidFill>
                  <a:srgbClr val="FF6600"/>
                </a:solidFill>
                <a:latin typeface="Arial"/>
                <a:cs typeface="Arial"/>
              </a:rPr>
              <a:t> </a:t>
            </a:r>
            <a:endParaRPr sz="2475" dirty="0">
              <a:latin typeface="Arial"/>
              <a:cs typeface="Arial"/>
            </a:endParaRPr>
          </a:p>
        </p:txBody>
      </p:sp>
      <p:sp>
        <p:nvSpPr>
          <p:cNvPr id="3" name="object 3"/>
          <p:cNvSpPr txBox="1"/>
          <p:nvPr/>
        </p:nvSpPr>
        <p:spPr>
          <a:xfrm>
            <a:off x="221227" y="1785938"/>
            <a:ext cx="11783960" cy="3649076"/>
          </a:xfrm>
          <a:prstGeom prst="rect">
            <a:avLst/>
          </a:prstGeom>
        </p:spPr>
        <p:txBody>
          <a:bodyPr vert="horz" wrap="square" lIns="0" tIns="9525" rIns="0" bIns="0" rtlCol="0">
            <a:spAutoFit/>
          </a:bodyPr>
          <a:lstStyle/>
          <a:p>
            <a:pPr marL="266700" marR="4763" indent="-257175" algn="just">
              <a:spcBef>
                <a:spcPts val="75"/>
              </a:spcBef>
              <a:buSzPct val="75000"/>
              <a:buFont typeface="Wingdings"/>
              <a:buChar char=""/>
              <a:tabLst>
                <a:tab pos="266700" algn="l"/>
              </a:tabLst>
            </a:pPr>
            <a:r>
              <a:rPr sz="2800" spc="-4" dirty="0">
                <a:solidFill>
                  <a:srgbClr val="003366"/>
                </a:solidFill>
                <a:latin typeface="Arial MT"/>
                <a:cs typeface="Arial MT"/>
              </a:rPr>
              <a:t>The</a:t>
            </a:r>
            <a:r>
              <a:rPr sz="2800" dirty="0">
                <a:solidFill>
                  <a:srgbClr val="003366"/>
                </a:solidFill>
                <a:latin typeface="Arial MT"/>
                <a:cs typeface="Arial MT"/>
              </a:rPr>
              <a:t> </a:t>
            </a:r>
            <a:r>
              <a:rPr sz="2800" i="1" spc="-8" dirty="0">
                <a:solidFill>
                  <a:srgbClr val="FF6600"/>
                </a:solidFill>
                <a:latin typeface="Arial"/>
                <a:cs typeface="Arial"/>
              </a:rPr>
              <a:t>attitude</a:t>
            </a:r>
            <a:r>
              <a:rPr sz="2800" i="1" spc="-4" dirty="0">
                <a:solidFill>
                  <a:srgbClr val="FF6600"/>
                </a:solidFill>
                <a:latin typeface="Arial"/>
                <a:cs typeface="Arial"/>
              </a:rPr>
              <a:t> </a:t>
            </a:r>
            <a:r>
              <a:rPr sz="2800" spc="-8" dirty="0">
                <a:solidFill>
                  <a:srgbClr val="003366"/>
                </a:solidFill>
                <a:latin typeface="Arial MT"/>
                <a:cs typeface="Arial MT"/>
              </a:rPr>
              <a:t>of</a:t>
            </a:r>
            <a:r>
              <a:rPr sz="2800" spc="-4" dirty="0">
                <a:solidFill>
                  <a:srgbClr val="003366"/>
                </a:solidFill>
                <a:latin typeface="Arial MT"/>
                <a:cs typeface="Arial MT"/>
              </a:rPr>
              <a:t> a</a:t>
            </a:r>
            <a:r>
              <a:rPr sz="2800" dirty="0">
                <a:solidFill>
                  <a:srgbClr val="003366"/>
                </a:solidFill>
                <a:latin typeface="Arial MT"/>
                <a:cs typeface="Arial MT"/>
              </a:rPr>
              <a:t> </a:t>
            </a:r>
            <a:r>
              <a:rPr sz="2800" spc="-8" dirty="0">
                <a:solidFill>
                  <a:srgbClr val="003366"/>
                </a:solidFill>
                <a:latin typeface="Arial MT"/>
                <a:cs typeface="Arial MT"/>
              </a:rPr>
              <a:t>satellite</a:t>
            </a:r>
            <a:r>
              <a:rPr sz="2800" spc="-4" dirty="0">
                <a:solidFill>
                  <a:srgbClr val="003366"/>
                </a:solidFill>
                <a:latin typeface="Arial MT"/>
                <a:cs typeface="Arial MT"/>
              </a:rPr>
              <a:t> </a:t>
            </a:r>
            <a:r>
              <a:rPr sz="2800" dirty="0">
                <a:solidFill>
                  <a:srgbClr val="003366"/>
                </a:solidFill>
                <a:latin typeface="Arial MT"/>
                <a:cs typeface="Arial MT"/>
              </a:rPr>
              <a:t>refers</a:t>
            </a:r>
            <a:r>
              <a:rPr sz="2800" spc="4" dirty="0">
                <a:solidFill>
                  <a:srgbClr val="003366"/>
                </a:solidFill>
                <a:latin typeface="Arial MT"/>
                <a:cs typeface="Arial MT"/>
              </a:rPr>
              <a:t> </a:t>
            </a:r>
            <a:r>
              <a:rPr sz="2800" dirty="0">
                <a:solidFill>
                  <a:srgbClr val="003366"/>
                </a:solidFill>
                <a:latin typeface="Arial MT"/>
                <a:cs typeface="Arial MT"/>
              </a:rPr>
              <a:t>to</a:t>
            </a:r>
            <a:r>
              <a:rPr sz="2800" spc="4" dirty="0">
                <a:solidFill>
                  <a:srgbClr val="003366"/>
                </a:solidFill>
                <a:latin typeface="Arial MT"/>
                <a:cs typeface="Arial MT"/>
              </a:rPr>
              <a:t> </a:t>
            </a:r>
            <a:r>
              <a:rPr sz="2800" dirty="0">
                <a:solidFill>
                  <a:srgbClr val="003366"/>
                </a:solidFill>
                <a:latin typeface="Arial MT"/>
                <a:cs typeface="Arial MT"/>
              </a:rPr>
              <a:t>its</a:t>
            </a:r>
            <a:r>
              <a:rPr sz="2800" spc="4" dirty="0">
                <a:solidFill>
                  <a:srgbClr val="003366"/>
                </a:solidFill>
                <a:latin typeface="Arial MT"/>
                <a:cs typeface="Arial MT"/>
              </a:rPr>
              <a:t> </a:t>
            </a:r>
            <a:r>
              <a:rPr sz="2800" spc="-4" dirty="0">
                <a:solidFill>
                  <a:srgbClr val="003366"/>
                </a:solidFill>
                <a:latin typeface="Arial MT"/>
                <a:cs typeface="Arial MT"/>
              </a:rPr>
              <a:t>orientation</a:t>
            </a:r>
            <a:r>
              <a:rPr sz="2800" dirty="0">
                <a:solidFill>
                  <a:srgbClr val="003366"/>
                </a:solidFill>
                <a:latin typeface="Arial MT"/>
                <a:cs typeface="Arial MT"/>
              </a:rPr>
              <a:t> </a:t>
            </a:r>
            <a:r>
              <a:rPr sz="2800" spc="-8" dirty="0">
                <a:solidFill>
                  <a:srgbClr val="003366"/>
                </a:solidFill>
                <a:latin typeface="Arial MT"/>
                <a:cs typeface="Arial MT"/>
              </a:rPr>
              <a:t>in </a:t>
            </a:r>
            <a:r>
              <a:rPr sz="2800" spc="-4" dirty="0">
                <a:solidFill>
                  <a:srgbClr val="003366"/>
                </a:solidFill>
                <a:latin typeface="Arial MT"/>
                <a:cs typeface="Arial MT"/>
              </a:rPr>
              <a:t> space.</a:t>
            </a:r>
            <a:endParaRPr sz="2800" dirty="0">
              <a:latin typeface="Arial MT"/>
              <a:cs typeface="Arial MT"/>
            </a:endParaRPr>
          </a:p>
          <a:p>
            <a:pPr marL="266700" indent="-257175" algn="just">
              <a:spcBef>
                <a:spcPts val="450"/>
              </a:spcBef>
              <a:buSzPct val="75000"/>
              <a:buFont typeface="Wingdings"/>
              <a:buChar char=""/>
              <a:tabLst>
                <a:tab pos="266700" algn="l"/>
              </a:tabLst>
            </a:pPr>
            <a:r>
              <a:rPr sz="2800" dirty="0">
                <a:solidFill>
                  <a:srgbClr val="003366"/>
                </a:solidFill>
                <a:latin typeface="Arial MT"/>
                <a:cs typeface="Arial MT"/>
              </a:rPr>
              <a:t>In</a:t>
            </a:r>
            <a:r>
              <a:rPr sz="2800" spc="472" dirty="0">
                <a:solidFill>
                  <a:srgbClr val="003366"/>
                </a:solidFill>
                <a:latin typeface="Arial MT"/>
                <a:cs typeface="Arial MT"/>
              </a:rPr>
              <a:t> </a:t>
            </a:r>
            <a:r>
              <a:rPr sz="2800" spc="-4" dirty="0">
                <a:solidFill>
                  <a:srgbClr val="003366"/>
                </a:solidFill>
                <a:latin typeface="Arial MT"/>
                <a:cs typeface="Arial MT"/>
              </a:rPr>
              <a:t>Satellite,</a:t>
            </a:r>
            <a:r>
              <a:rPr sz="2800" spc="472" dirty="0">
                <a:solidFill>
                  <a:srgbClr val="003366"/>
                </a:solidFill>
                <a:latin typeface="Arial MT"/>
                <a:cs typeface="Arial MT"/>
              </a:rPr>
              <a:t> </a:t>
            </a:r>
            <a:r>
              <a:rPr sz="2800" spc="-8" dirty="0">
                <a:solidFill>
                  <a:srgbClr val="003366"/>
                </a:solidFill>
                <a:latin typeface="Arial MT"/>
                <a:cs typeface="Arial MT"/>
              </a:rPr>
              <a:t>Most</a:t>
            </a:r>
            <a:r>
              <a:rPr sz="2800" spc="465" dirty="0">
                <a:solidFill>
                  <a:srgbClr val="003366"/>
                </a:solidFill>
                <a:latin typeface="Arial MT"/>
                <a:cs typeface="Arial MT"/>
              </a:rPr>
              <a:t> </a:t>
            </a:r>
            <a:r>
              <a:rPr sz="2800" spc="-8" dirty="0">
                <a:solidFill>
                  <a:srgbClr val="003366"/>
                </a:solidFill>
                <a:latin typeface="Arial MT"/>
                <a:cs typeface="Arial MT"/>
              </a:rPr>
              <a:t>of</a:t>
            </a:r>
            <a:r>
              <a:rPr sz="2800" spc="454" dirty="0">
                <a:solidFill>
                  <a:srgbClr val="003366"/>
                </a:solidFill>
                <a:latin typeface="Arial MT"/>
                <a:cs typeface="Arial MT"/>
              </a:rPr>
              <a:t> </a:t>
            </a:r>
            <a:r>
              <a:rPr sz="2800" dirty="0">
                <a:solidFill>
                  <a:srgbClr val="003366"/>
                </a:solidFill>
                <a:latin typeface="Arial MT"/>
                <a:cs typeface="Arial MT"/>
              </a:rPr>
              <a:t>the</a:t>
            </a:r>
            <a:r>
              <a:rPr sz="2800" spc="472" dirty="0">
                <a:solidFill>
                  <a:srgbClr val="003366"/>
                </a:solidFill>
                <a:latin typeface="Arial MT"/>
                <a:cs typeface="Arial MT"/>
              </a:rPr>
              <a:t> </a:t>
            </a:r>
            <a:r>
              <a:rPr sz="2800" spc="-4" dirty="0">
                <a:solidFill>
                  <a:srgbClr val="003366"/>
                </a:solidFill>
                <a:latin typeface="Arial MT"/>
                <a:cs typeface="Arial MT"/>
              </a:rPr>
              <a:t>equipment</a:t>
            </a:r>
            <a:r>
              <a:rPr sz="2800" spc="652" dirty="0">
                <a:solidFill>
                  <a:srgbClr val="003366"/>
                </a:solidFill>
                <a:latin typeface="Arial MT"/>
                <a:cs typeface="Arial MT"/>
              </a:rPr>
              <a:t> </a:t>
            </a:r>
            <a:r>
              <a:rPr sz="2800" dirty="0">
                <a:solidFill>
                  <a:srgbClr val="003366"/>
                </a:solidFill>
                <a:latin typeface="Arial MT"/>
                <a:cs typeface="Arial MT"/>
              </a:rPr>
              <a:t>are</a:t>
            </a:r>
            <a:r>
              <a:rPr sz="2800" spc="443" dirty="0">
                <a:solidFill>
                  <a:srgbClr val="003366"/>
                </a:solidFill>
                <a:latin typeface="Arial MT"/>
                <a:cs typeface="Arial MT"/>
              </a:rPr>
              <a:t> </a:t>
            </a:r>
            <a:r>
              <a:rPr sz="2800" spc="-4" dirty="0">
                <a:solidFill>
                  <a:srgbClr val="003366"/>
                </a:solidFill>
                <a:latin typeface="Arial MT"/>
                <a:cs typeface="Arial MT"/>
              </a:rPr>
              <a:t>used</a:t>
            </a:r>
            <a:r>
              <a:rPr sz="2800" spc="465" dirty="0">
                <a:solidFill>
                  <a:srgbClr val="003366"/>
                </a:solidFill>
                <a:latin typeface="Arial MT"/>
                <a:cs typeface="Arial MT"/>
              </a:rPr>
              <a:t> </a:t>
            </a:r>
            <a:r>
              <a:rPr sz="2800" dirty="0">
                <a:solidFill>
                  <a:srgbClr val="003366"/>
                </a:solidFill>
                <a:latin typeface="Arial MT"/>
                <a:cs typeface="Arial MT"/>
              </a:rPr>
              <a:t>for</a:t>
            </a:r>
            <a:r>
              <a:rPr sz="2800" spc="458" dirty="0">
                <a:solidFill>
                  <a:srgbClr val="003366"/>
                </a:solidFill>
                <a:latin typeface="Arial MT"/>
                <a:cs typeface="Arial MT"/>
              </a:rPr>
              <a:t> </a:t>
            </a:r>
            <a:r>
              <a:rPr sz="2800" dirty="0">
                <a:solidFill>
                  <a:srgbClr val="003366"/>
                </a:solidFill>
                <a:latin typeface="Arial MT"/>
                <a:cs typeface="Arial MT"/>
              </a:rPr>
              <a:t>the</a:t>
            </a:r>
            <a:r>
              <a:rPr lang="en-US" sz="2800" dirty="0">
                <a:latin typeface="Arial MT"/>
                <a:cs typeface="Arial MT"/>
              </a:rPr>
              <a:t> </a:t>
            </a:r>
            <a:r>
              <a:rPr sz="2800" spc="-4" dirty="0">
                <a:solidFill>
                  <a:srgbClr val="003366"/>
                </a:solidFill>
                <a:latin typeface="Arial MT"/>
                <a:cs typeface="Arial MT"/>
              </a:rPr>
              <a:t>purpose</a:t>
            </a:r>
            <a:r>
              <a:rPr sz="2800" spc="-11" dirty="0">
                <a:solidFill>
                  <a:srgbClr val="003366"/>
                </a:solidFill>
                <a:latin typeface="Arial MT"/>
                <a:cs typeface="Arial MT"/>
              </a:rPr>
              <a:t> </a:t>
            </a:r>
            <a:r>
              <a:rPr sz="2800" spc="-4" dirty="0">
                <a:solidFill>
                  <a:srgbClr val="003366"/>
                </a:solidFill>
                <a:latin typeface="Arial MT"/>
                <a:cs typeface="Arial MT"/>
              </a:rPr>
              <a:t>of</a:t>
            </a:r>
            <a:r>
              <a:rPr sz="2800" spc="-8" dirty="0">
                <a:solidFill>
                  <a:srgbClr val="003366"/>
                </a:solidFill>
                <a:latin typeface="Arial MT"/>
                <a:cs typeface="Arial MT"/>
              </a:rPr>
              <a:t> </a:t>
            </a:r>
            <a:r>
              <a:rPr sz="2800" spc="-4" dirty="0">
                <a:solidFill>
                  <a:srgbClr val="003366"/>
                </a:solidFill>
                <a:latin typeface="Arial MT"/>
                <a:cs typeface="Arial MT"/>
              </a:rPr>
              <a:t>controlling</a:t>
            </a:r>
            <a:r>
              <a:rPr sz="2800" spc="8" dirty="0">
                <a:solidFill>
                  <a:srgbClr val="003366"/>
                </a:solidFill>
                <a:latin typeface="Arial MT"/>
                <a:cs typeface="Arial MT"/>
              </a:rPr>
              <a:t> </a:t>
            </a:r>
            <a:r>
              <a:rPr sz="2800" dirty="0">
                <a:solidFill>
                  <a:srgbClr val="003366"/>
                </a:solidFill>
                <a:latin typeface="Arial MT"/>
                <a:cs typeface="Arial MT"/>
              </a:rPr>
              <a:t>its</a:t>
            </a:r>
            <a:r>
              <a:rPr sz="2800" spc="-11" dirty="0">
                <a:solidFill>
                  <a:srgbClr val="003366"/>
                </a:solidFill>
                <a:latin typeface="Arial MT"/>
                <a:cs typeface="Arial MT"/>
              </a:rPr>
              <a:t> </a:t>
            </a:r>
            <a:r>
              <a:rPr sz="2800" spc="-4" dirty="0">
                <a:solidFill>
                  <a:srgbClr val="FF6600"/>
                </a:solidFill>
                <a:latin typeface="Arial MT"/>
                <a:cs typeface="Arial MT"/>
              </a:rPr>
              <a:t>attitude</a:t>
            </a:r>
            <a:r>
              <a:rPr sz="2800" spc="-4" dirty="0">
                <a:solidFill>
                  <a:srgbClr val="003366"/>
                </a:solidFill>
                <a:latin typeface="Arial MT"/>
                <a:cs typeface="Arial MT"/>
              </a:rPr>
              <a:t>.</a:t>
            </a:r>
            <a:endParaRPr sz="2800" dirty="0">
              <a:latin typeface="Arial MT"/>
              <a:cs typeface="Arial MT"/>
            </a:endParaRPr>
          </a:p>
          <a:p>
            <a:pPr marL="266700" marR="5239" indent="-257175" algn="just">
              <a:spcBef>
                <a:spcPts val="450"/>
              </a:spcBef>
              <a:buClr>
                <a:srgbClr val="003366"/>
              </a:buClr>
              <a:buSzPct val="75000"/>
              <a:buFont typeface="Wingdings"/>
              <a:buChar char=""/>
              <a:tabLst>
                <a:tab pos="266700" algn="l"/>
              </a:tabLst>
            </a:pPr>
            <a:r>
              <a:rPr sz="2800" dirty="0">
                <a:solidFill>
                  <a:srgbClr val="FF6600"/>
                </a:solidFill>
                <a:latin typeface="Arial MT"/>
                <a:cs typeface="Arial MT"/>
              </a:rPr>
              <a:t>Attitude</a:t>
            </a:r>
            <a:r>
              <a:rPr sz="2800" spc="4" dirty="0">
                <a:solidFill>
                  <a:srgbClr val="FF6600"/>
                </a:solidFill>
                <a:latin typeface="Arial MT"/>
                <a:cs typeface="Arial MT"/>
              </a:rPr>
              <a:t> </a:t>
            </a:r>
            <a:r>
              <a:rPr sz="2800" spc="-4" dirty="0">
                <a:solidFill>
                  <a:srgbClr val="FF6600"/>
                </a:solidFill>
                <a:latin typeface="Arial MT"/>
                <a:cs typeface="Arial MT"/>
              </a:rPr>
              <a:t>control</a:t>
            </a:r>
            <a:r>
              <a:rPr sz="2800" dirty="0">
                <a:solidFill>
                  <a:srgbClr val="FF6600"/>
                </a:solidFill>
                <a:latin typeface="Arial MT"/>
                <a:cs typeface="Arial MT"/>
              </a:rPr>
              <a:t> </a:t>
            </a:r>
            <a:r>
              <a:rPr sz="2800" spc="-4" dirty="0">
                <a:solidFill>
                  <a:srgbClr val="003366"/>
                </a:solidFill>
                <a:latin typeface="Arial MT"/>
                <a:cs typeface="Arial MT"/>
              </a:rPr>
              <a:t>is</a:t>
            </a:r>
            <a:r>
              <a:rPr sz="2800" dirty="0">
                <a:solidFill>
                  <a:srgbClr val="003366"/>
                </a:solidFill>
                <a:latin typeface="Arial MT"/>
                <a:cs typeface="Arial MT"/>
              </a:rPr>
              <a:t> </a:t>
            </a:r>
            <a:r>
              <a:rPr sz="2800" spc="-19" dirty="0">
                <a:solidFill>
                  <a:srgbClr val="003366"/>
                </a:solidFill>
                <a:latin typeface="Arial MT"/>
                <a:cs typeface="Arial MT"/>
              </a:rPr>
              <a:t>necessary,</a:t>
            </a:r>
            <a:r>
              <a:rPr sz="2800" spc="-15" dirty="0">
                <a:solidFill>
                  <a:srgbClr val="003366"/>
                </a:solidFill>
                <a:latin typeface="Arial MT"/>
                <a:cs typeface="Arial MT"/>
              </a:rPr>
              <a:t> </a:t>
            </a:r>
            <a:r>
              <a:rPr sz="2800" spc="-4" dirty="0">
                <a:solidFill>
                  <a:srgbClr val="003366"/>
                </a:solidFill>
                <a:latin typeface="Arial MT"/>
                <a:cs typeface="Arial MT"/>
              </a:rPr>
              <a:t>for</a:t>
            </a:r>
            <a:r>
              <a:rPr sz="2800" dirty="0">
                <a:solidFill>
                  <a:srgbClr val="003366"/>
                </a:solidFill>
                <a:latin typeface="Arial MT"/>
                <a:cs typeface="Arial MT"/>
              </a:rPr>
              <a:t> </a:t>
            </a:r>
            <a:r>
              <a:rPr sz="2800" spc="-4" dirty="0">
                <a:solidFill>
                  <a:srgbClr val="003366"/>
                </a:solidFill>
                <a:latin typeface="Arial MT"/>
                <a:cs typeface="Arial MT"/>
              </a:rPr>
              <a:t>example,</a:t>
            </a:r>
            <a:r>
              <a:rPr sz="2800" spc="491" dirty="0">
                <a:solidFill>
                  <a:srgbClr val="003366"/>
                </a:solidFill>
                <a:latin typeface="Arial MT"/>
                <a:cs typeface="Arial MT"/>
              </a:rPr>
              <a:t> </a:t>
            </a:r>
            <a:r>
              <a:rPr sz="2800" dirty="0">
                <a:solidFill>
                  <a:srgbClr val="003366"/>
                </a:solidFill>
                <a:latin typeface="Arial MT"/>
                <a:cs typeface="Arial MT"/>
              </a:rPr>
              <a:t>to</a:t>
            </a:r>
            <a:r>
              <a:rPr sz="2800" spc="499" dirty="0">
                <a:solidFill>
                  <a:srgbClr val="003366"/>
                </a:solidFill>
                <a:latin typeface="Arial MT"/>
                <a:cs typeface="Arial MT"/>
              </a:rPr>
              <a:t> </a:t>
            </a:r>
            <a:r>
              <a:rPr sz="2800" spc="-4" dirty="0">
                <a:solidFill>
                  <a:srgbClr val="003366"/>
                </a:solidFill>
                <a:latin typeface="Arial MT"/>
                <a:cs typeface="Arial MT"/>
              </a:rPr>
              <a:t>ensure </a:t>
            </a:r>
            <a:r>
              <a:rPr sz="2800" spc="-491" dirty="0">
                <a:solidFill>
                  <a:srgbClr val="003366"/>
                </a:solidFill>
                <a:latin typeface="Arial MT"/>
                <a:cs typeface="Arial MT"/>
              </a:rPr>
              <a:t> </a:t>
            </a:r>
            <a:r>
              <a:rPr sz="2800" dirty="0">
                <a:solidFill>
                  <a:srgbClr val="003366"/>
                </a:solidFill>
                <a:latin typeface="Arial MT"/>
                <a:cs typeface="Arial MT"/>
              </a:rPr>
              <a:t>that</a:t>
            </a:r>
            <a:r>
              <a:rPr sz="2800" spc="-4" dirty="0">
                <a:solidFill>
                  <a:srgbClr val="003366"/>
                </a:solidFill>
                <a:latin typeface="Arial MT"/>
                <a:cs typeface="Arial MT"/>
              </a:rPr>
              <a:t> directional</a:t>
            </a:r>
            <a:r>
              <a:rPr sz="2800" spc="4" dirty="0">
                <a:solidFill>
                  <a:srgbClr val="003366"/>
                </a:solidFill>
                <a:latin typeface="Arial MT"/>
                <a:cs typeface="Arial MT"/>
              </a:rPr>
              <a:t> </a:t>
            </a:r>
            <a:r>
              <a:rPr sz="2800" spc="-4" dirty="0">
                <a:solidFill>
                  <a:srgbClr val="003366"/>
                </a:solidFill>
                <a:latin typeface="Arial MT"/>
                <a:cs typeface="Arial MT"/>
              </a:rPr>
              <a:t>antennas</a:t>
            </a:r>
            <a:r>
              <a:rPr sz="2800" dirty="0">
                <a:solidFill>
                  <a:srgbClr val="003366"/>
                </a:solidFill>
                <a:latin typeface="Arial MT"/>
                <a:cs typeface="Arial MT"/>
              </a:rPr>
              <a:t> </a:t>
            </a:r>
            <a:r>
              <a:rPr sz="2800" spc="-4" dirty="0">
                <a:solidFill>
                  <a:srgbClr val="003366"/>
                </a:solidFill>
                <a:latin typeface="Arial MT"/>
                <a:cs typeface="Arial MT"/>
              </a:rPr>
              <a:t>point</a:t>
            </a:r>
            <a:r>
              <a:rPr sz="2800" spc="8" dirty="0">
                <a:solidFill>
                  <a:srgbClr val="003366"/>
                </a:solidFill>
                <a:latin typeface="Arial MT"/>
                <a:cs typeface="Arial MT"/>
              </a:rPr>
              <a:t> </a:t>
            </a:r>
            <a:r>
              <a:rPr sz="2800" spc="-4" dirty="0">
                <a:solidFill>
                  <a:srgbClr val="003366"/>
                </a:solidFill>
                <a:latin typeface="Arial MT"/>
                <a:cs typeface="Arial MT"/>
              </a:rPr>
              <a:t>in</a:t>
            </a:r>
            <a:r>
              <a:rPr sz="2800" spc="23" dirty="0">
                <a:solidFill>
                  <a:srgbClr val="003366"/>
                </a:solidFill>
                <a:latin typeface="Arial MT"/>
                <a:cs typeface="Arial MT"/>
              </a:rPr>
              <a:t> </a:t>
            </a:r>
            <a:r>
              <a:rPr sz="2800" dirty="0">
                <a:solidFill>
                  <a:srgbClr val="003366"/>
                </a:solidFill>
                <a:latin typeface="Arial MT"/>
                <a:cs typeface="Arial MT"/>
              </a:rPr>
              <a:t>the</a:t>
            </a:r>
            <a:r>
              <a:rPr sz="2800" spc="-4" dirty="0">
                <a:solidFill>
                  <a:srgbClr val="003366"/>
                </a:solidFill>
                <a:latin typeface="Arial MT"/>
                <a:cs typeface="Arial MT"/>
              </a:rPr>
              <a:t> proper directions.</a:t>
            </a:r>
            <a:endParaRPr sz="2800" dirty="0">
              <a:latin typeface="Arial MT"/>
              <a:cs typeface="Arial MT"/>
            </a:endParaRPr>
          </a:p>
          <a:p>
            <a:pPr marL="266700" marR="3810" indent="-257175" algn="just">
              <a:spcBef>
                <a:spcPts val="450"/>
              </a:spcBef>
              <a:buSzPct val="75000"/>
              <a:buFont typeface="Wingdings"/>
              <a:buChar char=""/>
              <a:tabLst>
                <a:tab pos="266700" algn="l"/>
              </a:tabLst>
            </a:pPr>
            <a:r>
              <a:rPr sz="2800" dirty="0">
                <a:solidFill>
                  <a:srgbClr val="003366"/>
                </a:solidFill>
                <a:latin typeface="Arial MT"/>
                <a:cs typeface="Arial MT"/>
              </a:rPr>
              <a:t>In the </a:t>
            </a:r>
            <a:r>
              <a:rPr sz="2800" spc="-4" dirty="0">
                <a:solidFill>
                  <a:srgbClr val="003366"/>
                </a:solidFill>
                <a:latin typeface="Arial MT"/>
                <a:cs typeface="Arial MT"/>
              </a:rPr>
              <a:t>case </a:t>
            </a:r>
            <a:r>
              <a:rPr sz="2800" spc="-8" dirty="0">
                <a:solidFill>
                  <a:srgbClr val="003366"/>
                </a:solidFill>
                <a:latin typeface="Arial MT"/>
                <a:cs typeface="Arial MT"/>
              </a:rPr>
              <a:t>of </a:t>
            </a:r>
            <a:r>
              <a:rPr sz="2800" spc="-4" dirty="0">
                <a:solidFill>
                  <a:srgbClr val="003366"/>
                </a:solidFill>
                <a:latin typeface="Arial MT"/>
                <a:cs typeface="Arial MT"/>
              </a:rPr>
              <a:t>earth environmental satellites, </a:t>
            </a:r>
            <a:r>
              <a:rPr sz="2800" dirty="0">
                <a:solidFill>
                  <a:srgbClr val="003366"/>
                </a:solidFill>
                <a:latin typeface="Arial MT"/>
                <a:cs typeface="Arial MT"/>
              </a:rPr>
              <a:t>the </a:t>
            </a:r>
            <a:r>
              <a:rPr sz="2800" spc="-4" dirty="0">
                <a:solidFill>
                  <a:srgbClr val="003366"/>
                </a:solidFill>
                <a:latin typeface="Arial MT"/>
                <a:cs typeface="Arial MT"/>
              </a:rPr>
              <a:t>earth- </a:t>
            </a:r>
            <a:r>
              <a:rPr sz="2800" dirty="0">
                <a:solidFill>
                  <a:srgbClr val="003366"/>
                </a:solidFill>
                <a:latin typeface="Arial MT"/>
                <a:cs typeface="Arial MT"/>
              </a:rPr>
              <a:t> </a:t>
            </a:r>
            <a:r>
              <a:rPr sz="2800" spc="-4" dirty="0">
                <a:solidFill>
                  <a:srgbClr val="003366"/>
                </a:solidFill>
                <a:latin typeface="Arial MT"/>
                <a:cs typeface="Arial MT"/>
              </a:rPr>
              <a:t>sensing instruments </a:t>
            </a:r>
            <a:r>
              <a:rPr sz="2800" spc="-8" dirty="0">
                <a:solidFill>
                  <a:srgbClr val="003366"/>
                </a:solidFill>
                <a:latin typeface="Arial MT"/>
                <a:cs typeface="Arial MT"/>
              </a:rPr>
              <a:t>must </a:t>
            </a:r>
            <a:r>
              <a:rPr sz="2800" spc="-4" dirty="0">
                <a:solidFill>
                  <a:srgbClr val="003366"/>
                </a:solidFill>
                <a:latin typeface="Arial MT"/>
                <a:cs typeface="Arial MT"/>
              </a:rPr>
              <a:t>cover the required regions </a:t>
            </a:r>
            <a:r>
              <a:rPr sz="2800" spc="-11" dirty="0">
                <a:solidFill>
                  <a:srgbClr val="003366"/>
                </a:solidFill>
                <a:latin typeface="Arial MT"/>
                <a:cs typeface="Arial MT"/>
              </a:rPr>
              <a:t>of </a:t>
            </a:r>
            <a:r>
              <a:rPr sz="2800" spc="-8" dirty="0">
                <a:solidFill>
                  <a:srgbClr val="003366"/>
                </a:solidFill>
                <a:latin typeface="Arial MT"/>
                <a:cs typeface="Arial MT"/>
              </a:rPr>
              <a:t> </a:t>
            </a:r>
            <a:r>
              <a:rPr sz="2800" dirty="0">
                <a:solidFill>
                  <a:srgbClr val="003366"/>
                </a:solidFill>
                <a:latin typeface="Arial MT"/>
                <a:cs typeface="Arial MT"/>
              </a:rPr>
              <a:t>the</a:t>
            </a:r>
            <a:r>
              <a:rPr sz="2800" spc="-15" dirty="0">
                <a:solidFill>
                  <a:srgbClr val="003366"/>
                </a:solidFill>
                <a:latin typeface="Arial MT"/>
                <a:cs typeface="Arial MT"/>
              </a:rPr>
              <a:t> </a:t>
            </a:r>
            <a:r>
              <a:rPr sz="2800" dirty="0">
                <a:solidFill>
                  <a:srgbClr val="003366"/>
                </a:solidFill>
                <a:latin typeface="Arial MT"/>
                <a:cs typeface="Arial MT"/>
              </a:rPr>
              <a:t>earth, </a:t>
            </a:r>
            <a:r>
              <a:rPr sz="2800" spc="-4" dirty="0">
                <a:solidFill>
                  <a:srgbClr val="003366"/>
                </a:solidFill>
                <a:latin typeface="Arial MT"/>
                <a:cs typeface="Arial MT"/>
              </a:rPr>
              <a:t>which</a:t>
            </a:r>
            <a:r>
              <a:rPr sz="2800" spc="8" dirty="0">
                <a:solidFill>
                  <a:srgbClr val="003366"/>
                </a:solidFill>
                <a:latin typeface="Arial MT"/>
                <a:cs typeface="Arial MT"/>
              </a:rPr>
              <a:t> </a:t>
            </a:r>
            <a:r>
              <a:rPr sz="2800" spc="-4" dirty="0">
                <a:solidFill>
                  <a:srgbClr val="003366"/>
                </a:solidFill>
                <a:latin typeface="Arial MT"/>
                <a:cs typeface="Arial MT"/>
              </a:rPr>
              <a:t>also</a:t>
            </a:r>
            <a:r>
              <a:rPr sz="2800" spc="8" dirty="0">
                <a:solidFill>
                  <a:srgbClr val="003366"/>
                </a:solidFill>
                <a:latin typeface="Arial MT"/>
                <a:cs typeface="Arial MT"/>
              </a:rPr>
              <a:t> </a:t>
            </a:r>
            <a:r>
              <a:rPr sz="2800" spc="-4" dirty="0">
                <a:solidFill>
                  <a:srgbClr val="003366"/>
                </a:solidFill>
                <a:latin typeface="Arial MT"/>
                <a:cs typeface="Arial MT"/>
              </a:rPr>
              <a:t>requires </a:t>
            </a:r>
            <a:r>
              <a:rPr sz="2800" spc="-4" dirty="0">
                <a:solidFill>
                  <a:srgbClr val="FF6600"/>
                </a:solidFill>
                <a:latin typeface="Arial MT"/>
                <a:cs typeface="Arial MT"/>
              </a:rPr>
              <a:t>attitude</a:t>
            </a:r>
            <a:r>
              <a:rPr sz="2800" spc="-38" dirty="0">
                <a:solidFill>
                  <a:srgbClr val="FF6600"/>
                </a:solidFill>
                <a:latin typeface="Arial MT"/>
                <a:cs typeface="Arial MT"/>
              </a:rPr>
              <a:t> </a:t>
            </a:r>
            <a:r>
              <a:rPr sz="2800" spc="-4" dirty="0">
                <a:solidFill>
                  <a:srgbClr val="FF6600"/>
                </a:solidFill>
                <a:latin typeface="Arial MT"/>
                <a:cs typeface="Arial MT"/>
              </a:rPr>
              <a:t>control</a:t>
            </a:r>
            <a:r>
              <a:rPr sz="2800" spc="-4" dirty="0">
                <a:solidFill>
                  <a:srgbClr val="003366"/>
                </a:solidFill>
                <a:latin typeface="Arial MT"/>
                <a:cs typeface="Arial MT"/>
              </a:rPr>
              <a:t>.</a:t>
            </a:r>
            <a:endParaRPr sz="2800" dirty="0">
              <a:latin typeface="Arial MT"/>
              <a:cs typeface="Arial MT"/>
            </a:endParaRPr>
          </a:p>
        </p:txBody>
      </p:sp>
    </p:spTree>
    <p:extLst>
      <p:ext uri="{BB962C8B-B14F-4D97-AF65-F5344CB8AC3E}">
        <p14:creationId xmlns:p14="http://schemas.microsoft.com/office/powerpoint/2010/main" val="12268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2405063"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solidFill>
                  <a:srgbClr val="FF6600"/>
                </a:solidFill>
                <a:latin typeface="Arial"/>
                <a:cs typeface="Arial"/>
              </a:rPr>
              <a:t>Attitude</a:t>
            </a:r>
            <a:r>
              <a:rPr sz="2475" b="1" spc="-94" dirty="0">
                <a:solidFill>
                  <a:srgbClr val="FF6600"/>
                </a:solidFill>
                <a:latin typeface="Arial"/>
                <a:cs typeface="Arial"/>
              </a:rPr>
              <a:t> </a:t>
            </a:r>
            <a:r>
              <a:rPr sz="2475" b="1" dirty="0">
                <a:solidFill>
                  <a:srgbClr val="FF6600"/>
                </a:solidFill>
                <a:latin typeface="Arial"/>
                <a:cs typeface="Arial"/>
              </a:rPr>
              <a:t>Control</a:t>
            </a:r>
            <a:endParaRPr sz="2475">
              <a:latin typeface="Arial"/>
              <a:cs typeface="Arial"/>
            </a:endParaRPr>
          </a:p>
        </p:txBody>
      </p:sp>
      <p:sp>
        <p:nvSpPr>
          <p:cNvPr id="3" name="object 3"/>
          <p:cNvSpPr txBox="1"/>
          <p:nvPr/>
        </p:nvSpPr>
        <p:spPr>
          <a:xfrm>
            <a:off x="353408" y="1739916"/>
            <a:ext cx="11681276" cy="2227693"/>
          </a:xfrm>
          <a:prstGeom prst="rect">
            <a:avLst/>
          </a:prstGeom>
        </p:spPr>
        <p:txBody>
          <a:bodyPr vert="horz" wrap="square" lIns="0" tIns="9049" rIns="0" bIns="0" rtlCol="0">
            <a:spAutoFit/>
          </a:bodyPr>
          <a:lstStyle/>
          <a:p>
            <a:pPr marL="266700" marR="3810" indent="-257175" algn="just">
              <a:spcBef>
                <a:spcPts val="71"/>
              </a:spcBef>
              <a:buSzPct val="75000"/>
              <a:buFont typeface="Wingdings"/>
              <a:buChar char=""/>
              <a:tabLst>
                <a:tab pos="266700" algn="l"/>
              </a:tabLst>
            </a:pPr>
            <a:r>
              <a:rPr sz="2800" spc="-4" dirty="0">
                <a:solidFill>
                  <a:srgbClr val="003366"/>
                </a:solidFill>
                <a:latin typeface="Arial MT"/>
                <a:cs typeface="Arial MT"/>
              </a:rPr>
              <a:t>A </a:t>
            </a:r>
            <a:r>
              <a:rPr sz="2800" dirty="0">
                <a:solidFill>
                  <a:srgbClr val="003366"/>
                </a:solidFill>
                <a:latin typeface="Arial MT"/>
                <a:cs typeface="Arial MT"/>
              </a:rPr>
              <a:t>number of </a:t>
            </a:r>
            <a:r>
              <a:rPr sz="2800" spc="-4" dirty="0">
                <a:solidFill>
                  <a:srgbClr val="003366"/>
                </a:solidFill>
                <a:latin typeface="Arial MT"/>
                <a:cs typeface="Arial MT"/>
              </a:rPr>
              <a:t>forces, </a:t>
            </a:r>
            <a:r>
              <a:rPr sz="2800" dirty="0">
                <a:solidFill>
                  <a:srgbClr val="003366"/>
                </a:solidFill>
                <a:latin typeface="Arial MT"/>
                <a:cs typeface="Arial MT"/>
              </a:rPr>
              <a:t>such as </a:t>
            </a:r>
            <a:r>
              <a:rPr sz="2800" spc="-8" dirty="0">
                <a:solidFill>
                  <a:srgbClr val="003366"/>
                </a:solidFill>
                <a:latin typeface="Arial MT"/>
                <a:cs typeface="Arial MT"/>
              </a:rPr>
              <a:t>the </a:t>
            </a:r>
            <a:r>
              <a:rPr sz="2800" dirty="0">
                <a:solidFill>
                  <a:srgbClr val="003366"/>
                </a:solidFill>
                <a:latin typeface="Arial MT"/>
                <a:cs typeface="Arial MT"/>
              </a:rPr>
              <a:t>gravitational </a:t>
            </a:r>
            <a:r>
              <a:rPr sz="2800" spc="4" dirty="0">
                <a:solidFill>
                  <a:srgbClr val="003366"/>
                </a:solidFill>
                <a:latin typeface="Arial MT"/>
                <a:cs typeface="Arial MT"/>
              </a:rPr>
              <a:t> </a:t>
            </a:r>
            <a:r>
              <a:rPr sz="2800" spc="-4" dirty="0">
                <a:solidFill>
                  <a:srgbClr val="003366"/>
                </a:solidFill>
                <a:latin typeface="Arial MT"/>
                <a:cs typeface="Arial MT"/>
              </a:rPr>
              <a:t>fields of </a:t>
            </a:r>
            <a:r>
              <a:rPr sz="2800" spc="-11" dirty="0">
                <a:solidFill>
                  <a:srgbClr val="003366"/>
                </a:solidFill>
                <a:latin typeface="Arial MT"/>
                <a:cs typeface="Arial MT"/>
              </a:rPr>
              <a:t>the </a:t>
            </a:r>
            <a:r>
              <a:rPr sz="2800" i="1" spc="-4" dirty="0">
                <a:solidFill>
                  <a:srgbClr val="003366"/>
                </a:solidFill>
                <a:latin typeface="Arial"/>
                <a:cs typeface="Arial"/>
              </a:rPr>
              <a:t>earth </a:t>
            </a:r>
            <a:r>
              <a:rPr sz="2800" i="1" dirty="0">
                <a:solidFill>
                  <a:srgbClr val="003366"/>
                </a:solidFill>
                <a:latin typeface="Arial"/>
                <a:cs typeface="Arial"/>
              </a:rPr>
              <a:t>and </a:t>
            </a:r>
            <a:r>
              <a:rPr sz="2800" i="1" spc="-4" dirty="0">
                <a:solidFill>
                  <a:srgbClr val="003366"/>
                </a:solidFill>
                <a:latin typeface="Arial"/>
                <a:cs typeface="Arial"/>
              </a:rPr>
              <a:t>the moon, solar </a:t>
            </a:r>
            <a:r>
              <a:rPr sz="2800" i="1" dirty="0">
                <a:solidFill>
                  <a:srgbClr val="003366"/>
                </a:solidFill>
                <a:latin typeface="Arial"/>
                <a:cs typeface="Arial"/>
              </a:rPr>
              <a:t>radiation, </a:t>
            </a:r>
            <a:r>
              <a:rPr sz="2800" i="1" spc="4" dirty="0">
                <a:solidFill>
                  <a:srgbClr val="003366"/>
                </a:solidFill>
                <a:latin typeface="Arial"/>
                <a:cs typeface="Arial"/>
              </a:rPr>
              <a:t> </a:t>
            </a:r>
            <a:r>
              <a:rPr sz="2800" i="1" spc="-4" dirty="0">
                <a:solidFill>
                  <a:srgbClr val="003366"/>
                </a:solidFill>
                <a:latin typeface="Arial"/>
                <a:cs typeface="Arial"/>
              </a:rPr>
              <a:t>and</a:t>
            </a:r>
            <a:r>
              <a:rPr sz="2800" i="1" dirty="0">
                <a:solidFill>
                  <a:srgbClr val="003366"/>
                </a:solidFill>
                <a:latin typeface="Arial"/>
                <a:cs typeface="Arial"/>
              </a:rPr>
              <a:t> meteorite</a:t>
            </a:r>
            <a:r>
              <a:rPr sz="2800" i="1" spc="4" dirty="0">
                <a:solidFill>
                  <a:srgbClr val="003366"/>
                </a:solidFill>
                <a:latin typeface="Arial"/>
                <a:cs typeface="Arial"/>
              </a:rPr>
              <a:t> </a:t>
            </a:r>
            <a:r>
              <a:rPr sz="2800" i="1" dirty="0">
                <a:solidFill>
                  <a:srgbClr val="003366"/>
                </a:solidFill>
                <a:latin typeface="Arial"/>
                <a:cs typeface="Arial"/>
              </a:rPr>
              <a:t>impacts</a:t>
            </a:r>
            <a:r>
              <a:rPr sz="2800" i="1" spc="4" dirty="0">
                <a:solidFill>
                  <a:srgbClr val="003366"/>
                </a:solidFill>
                <a:latin typeface="Arial"/>
                <a:cs typeface="Arial"/>
              </a:rPr>
              <a:t> </a:t>
            </a:r>
            <a:r>
              <a:rPr sz="2800" spc="-4" dirty="0">
                <a:solidFill>
                  <a:srgbClr val="003366"/>
                </a:solidFill>
                <a:latin typeface="Arial MT"/>
                <a:cs typeface="Arial MT"/>
              </a:rPr>
              <a:t>are</a:t>
            </a:r>
            <a:r>
              <a:rPr sz="2800" dirty="0">
                <a:solidFill>
                  <a:srgbClr val="003366"/>
                </a:solidFill>
                <a:latin typeface="Arial MT"/>
                <a:cs typeface="Arial MT"/>
              </a:rPr>
              <a:t> referred</a:t>
            </a:r>
            <a:r>
              <a:rPr sz="2800" spc="4" dirty="0">
                <a:solidFill>
                  <a:srgbClr val="003366"/>
                </a:solidFill>
                <a:latin typeface="Arial MT"/>
                <a:cs typeface="Arial MT"/>
              </a:rPr>
              <a:t> </a:t>
            </a:r>
            <a:r>
              <a:rPr sz="2800" spc="-4" dirty="0">
                <a:solidFill>
                  <a:srgbClr val="003366"/>
                </a:solidFill>
                <a:latin typeface="Arial MT"/>
                <a:cs typeface="Arial MT"/>
              </a:rPr>
              <a:t>to</a:t>
            </a:r>
            <a:r>
              <a:rPr sz="2800" dirty="0">
                <a:solidFill>
                  <a:srgbClr val="003366"/>
                </a:solidFill>
                <a:latin typeface="Arial MT"/>
                <a:cs typeface="Arial MT"/>
              </a:rPr>
              <a:t> </a:t>
            </a:r>
            <a:r>
              <a:rPr sz="2800" spc="-4" dirty="0">
                <a:solidFill>
                  <a:srgbClr val="003366"/>
                </a:solidFill>
                <a:latin typeface="Arial MT"/>
                <a:cs typeface="Arial MT"/>
              </a:rPr>
              <a:t>as </a:t>
            </a:r>
            <a:r>
              <a:rPr sz="2800" dirty="0">
                <a:solidFill>
                  <a:srgbClr val="003366"/>
                </a:solidFill>
                <a:latin typeface="Arial MT"/>
                <a:cs typeface="Arial MT"/>
              </a:rPr>
              <a:t> </a:t>
            </a:r>
            <a:r>
              <a:rPr sz="2800" i="1" dirty="0">
                <a:solidFill>
                  <a:srgbClr val="00AEEE"/>
                </a:solidFill>
                <a:latin typeface="Arial"/>
                <a:cs typeface="Arial"/>
              </a:rPr>
              <a:t>disturbance</a:t>
            </a:r>
            <a:r>
              <a:rPr sz="2800" i="1" spc="23" dirty="0">
                <a:solidFill>
                  <a:srgbClr val="00AEEE"/>
                </a:solidFill>
                <a:latin typeface="Arial"/>
                <a:cs typeface="Arial"/>
              </a:rPr>
              <a:t> </a:t>
            </a:r>
            <a:r>
              <a:rPr sz="2800" i="1" dirty="0">
                <a:solidFill>
                  <a:srgbClr val="00AEEE"/>
                </a:solidFill>
                <a:latin typeface="Arial"/>
                <a:cs typeface="Arial"/>
              </a:rPr>
              <a:t>torques</a:t>
            </a:r>
            <a:r>
              <a:rPr sz="2800" i="1" spc="19" dirty="0">
                <a:solidFill>
                  <a:srgbClr val="00AEEE"/>
                </a:solidFill>
                <a:latin typeface="Arial"/>
                <a:cs typeface="Arial"/>
              </a:rPr>
              <a:t> </a:t>
            </a:r>
            <a:r>
              <a:rPr sz="2800" dirty="0">
                <a:solidFill>
                  <a:srgbClr val="003366"/>
                </a:solidFill>
                <a:latin typeface="Arial MT"/>
                <a:cs typeface="Arial MT"/>
              </a:rPr>
              <a:t>-can </a:t>
            </a:r>
            <a:r>
              <a:rPr sz="2800" spc="-4" dirty="0">
                <a:solidFill>
                  <a:srgbClr val="003366"/>
                </a:solidFill>
                <a:latin typeface="Arial MT"/>
                <a:cs typeface="Arial MT"/>
              </a:rPr>
              <a:t>alter</a:t>
            </a:r>
            <a:r>
              <a:rPr sz="2800" spc="-19" dirty="0">
                <a:solidFill>
                  <a:srgbClr val="003366"/>
                </a:solidFill>
                <a:latin typeface="Arial MT"/>
                <a:cs typeface="Arial MT"/>
              </a:rPr>
              <a:t> </a:t>
            </a:r>
            <a:r>
              <a:rPr sz="2800" spc="-4" dirty="0">
                <a:solidFill>
                  <a:srgbClr val="003366"/>
                </a:solidFill>
                <a:latin typeface="Arial MT"/>
                <a:cs typeface="Arial MT"/>
              </a:rPr>
              <a:t>the</a:t>
            </a:r>
            <a:r>
              <a:rPr sz="2800" spc="11" dirty="0">
                <a:solidFill>
                  <a:srgbClr val="003366"/>
                </a:solidFill>
                <a:latin typeface="Arial MT"/>
                <a:cs typeface="Arial MT"/>
              </a:rPr>
              <a:t> </a:t>
            </a:r>
            <a:r>
              <a:rPr sz="2800" dirty="0">
                <a:solidFill>
                  <a:srgbClr val="003366"/>
                </a:solidFill>
                <a:latin typeface="Arial MT"/>
                <a:cs typeface="Arial MT"/>
              </a:rPr>
              <a:t>attitude.</a:t>
            </a:r>
            <a:endParaRPr sz="2800" dirty="0">
              <a:latin typeface="Arial MT"/>
              <a:cs typeface="Arial MT"/>
            </a:endParaRPr>
          </a:p>
          <a:p>
            <a:pPr marL="266700" marR="4763" indent="-257175" algn="just">
              <a:spcBef>
                <a:spcPts val="521"/>
              </a:spcBef>
              <a:buClr>
                <a:srgbClr val="003366"/>
              </a:buClr>
              <a:buSzPct val="75000"/>
              <a:buFont typeface="Wingdings"/>
              <a:buChar char=""/>
              <a:tabLst>
                <a:tab pos="266700" algn="l"/>
              </a:tabLst>
            </a:pPr>
            <a:r>
              <a:rPr sz="2800" spc="-4" dirty="0">
                <a:solidFill>
                  <a:srgbClr val="FF0000"/>
                </a:solidFill>
                <a:latin typeface="Arial MT"/>
                <a:cs typeface="Arial MT"/>
              </a:rPr>
              <a:t>Attitude</a:t>
            </a:r>
            <a:r>
              <a:rPr sz="2800" dirty="0">
                <a:solidFill>
                  <a:srgbClr val="FF0000"/>
                </a:solidFill>
                <a:latin typeface="Arial MT"/>
                <a:cs typeface="Arial MT"/>
              </a:rPr>
              <a:t> control</a:t>
            </a:r>
            <a:r>
              <a:rPr sz="2800" spc="4" dirty="0">
                <a:solidFill>
                  <a:srgbClr val="FF0000"/>
                </a:solidFill>
                <a:latin typeface="Arial MT"/>
                <a:cs typeface="Arial MT"/>
              </a:rPr>
              <a:t> </a:t>
            </a:r>
            <a:r>
              <a:rPr sz="2800" spc="-4" dirty="0">
                <a:solidFill>
                  <a:srgbClr val="003366"/>
                </a:solidFill>
                <a:latin typeface="Arial MT"/>
                <a:cs typeface="Arial MT"/>
              </a:rPr>
              <a:t>must</a:t>
            </a:r>
            <a:r>
              <a:rPr sz="2800" dirty="0">
                <a:solidFill>
                  <a:srgbClr val="003366"/>
                </a:solidFill>
                <a:latin typeface="Arial MT"/>
                <a:cs typeface="Arial MT"/>
              </a:rPr>
              <a:t> not</a:t>
            </a:r>
            <a:r>
              <a:rPr sz="2800" spc="4" dirty="0">
                <a:solidFill>
                  <a:srgbClr val="003366"/>
                </a:solidFill>
                <a:latin typeface="Arial MT"/>
                <a:cs typeface="Arial MT"/>
              </a:rPr>
              <a:t> </a:t>
            </a:r>
            <a:r>
              <a:rPr sz="2800" spc="-4" dirty="0">
                <a:solidFill>
                  <a:srgbClr val="003366"/>
                </a:solidFill>
                <a:latin typeface="Arial MT"/>
                <a:cs typeface="Arial MT"/>
              </a:rPr>
              <a:t>be</a:t>
            </a:r>
            <a:r>
              <a:rPr sz="2800" dirty="0">
                <a:solidFill>
                  <a:srgbClr val="003366"/>
                </a:solidFill>
                <a:latin typeface="Arial MT"/>
                <a:cs typeface="Arial MT"/>
              </a:rPr>
              <a:t> </a:t>
            </a:r>
            <a:r>
              <a:rPr sz="2800" spc="-4" dirty="0">
                <a:solidFill>
                  <a:srgbClr val="003366"/>
                </a:solidFill>
                <a:latin typeface="Arial MT"/>
                <a:cs typeface="Arial MT"/>
              </a:rPr>
              <a:t>confused</a:t>
            </a:r>
            <a:r>
              <a:rPr sz="2800" spc="574" dirty="0">
                <a:solidFill>
                  <a:srgbClr val="003366"/>
                </a:solidFill>
                <a:latin typeface="Arial MT"/>
                <a:cs typeface="Arial MT"/>
              </a:rPr>
              <a:t> </a:t>
            </a:r>
            <a:r>
              <a:rPr sz="2800" spc="-4" dirty="0">
                <a:solidFill>
                  <a:srgbClr val="003366"/>
                </a:solidFill>
                <a:latin typeface="Arial MT"/>
                <a:cs typeface="Arial MT"/>
              </a:rPr>
              <a:t>with </a:t>
            </a:r>
            <a:r>
              <a:rPr sz="2800" dirty="0">
                <a:solidFill>
                  <a:srgbClr val="003366"/>
                </a:solidFill>
                <a:latin typeface="Arial MT"/>
                <a:cs typeface="Arial MT"/>
              </a:rPr>
              <a:t> </a:t>
            </a:r>
            <a:r>
              <a:rPr sz="2800" spc="-4" dirty="0">
                <a:solidFill>
                  <a:srgbClr val="FF0000"/>
                </a:solidFill>
                <a:latin typeface="Arial MT"/>
                <a:cs typeface="Arial MT"/>
              </a:rPr>
              <a:t>station</a:t>
            </a:r>
            <a:r>
              <a:rPr sz="2800" spc="-26" dirty="0">
                <a:solidFill>
                  <a:srgbClr val="FF0000"/>
                </a:solidFill>
                <a:latin typeface="Arial MT"/>
                <a:cs typeface="Arial MT"/>
              </a:rPr>
              <a:t> </a:t>
            </a:r>
            <a:r>
              <a:rPr sz="2800" dirty="0">
                <a:solidFill>
                  <a:srgbClr val="FF0000"/>
                </a:solidFill>
                <a:latin typeface="Arial MT"/>
                <a:cs typeface="Arial MT"/>
              </a:rPr>
              <a:t>keeping</a:t>
            </a:r>
            <a:r>
              <a:rPr sz="2800" dirty="0">
                <a:solidFill>
                  <a:srgbClr val="003366"/>
                </a:solidFill>
                <a:latin typeface="Arial MT"/>
                <a:cs typeface="Arial MT"/>
              </a:rPr>
              <a:t>-the</a:t>
            </a:r>
            <a:r>
              <a:rPr sz="2800" spc="34" dirty="0">
                <a:solidFill>
                  <a:srgbClr val="003366"/>
                </a:solidFill>
                <a:latin typeface="Arial MT"/>
                <a:cs typeface="Arial MT"/>
              </a:rPr>
              <a:t> </a:t>
            </a:r>
            <a:r>
              <a:rPr sz="2800" spc="-4" dirty="0">
                <a:solidFill>
                  <a:srgbClr val="003366"/>
                </a:solidFill>
                <a:latin typeface="Arial MT"/>
                <a:cs typeface="Arial MT"/>
              </a:rPr>
              <a:t>two </a:t>
            </a:r>
            <a:r>
              <a:rPr sz="2800" dirty="0">
                <a:solidFill>
                  <a:srgbClr val="003366"/>
                </a:solidFill>
                <a:latin typeface="Arial MT"/>
                <a:cs typeface="Arial MT"/>
              </a:rPr>
              <a:t>are closely related.</a:t>
            </a:r>
            <a:endParaRPr sz="2800" dirty="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870253"/>
            <a:ext cx="2405063" cy="502061"/>
          </a:xfrm>
          <a:prstGeom prst="rect">
            <a:avLst/>
          </a:prstGeom>
        </p:spPr>
        <p:txBody>
          <a:bodyPr vert="horz" wrap="square" lIns="0" tIns="9525" rIns="0" bIns="0" rtlCol="0" anchor="ctr">
            <a:spAutoFit/>
          </a:bodyPr>
          <a:lstStyle/>
          <a:p>
            <a:pPr marL="9525">
              <a:lnSpc>
                <a:spcPct val="100000"/>
              </a:lnSpc>
              <a:spcBef>
                <a:spcPts val="75"/>
              </a:spcBef>
            </a:pPr>
            <a:r>
              <a:rPr lang="en-US" sz="3200" b="1" spc="-4" dirty="0">
                <a:solidFill>
                  <a:srgbClr val="FF6600"/>
                </a:solidFill>
                <a:latin typeface="Arial"/>
                <a:cs typeface="Arial"/>
              </a:rPr>
              <a:t>Sensors</a:t>
            </a:r>
            <a:endParaRPr sz="3200" dirty="0">
              <a:latin typeface="Arial"/>
              <a:cs typeface="Arial"/>
            </a:endParaRPr>
          </a:p>
        </p:txBody>
      </p:sp>
      <p:sp>
        <p:nvSpPr>
          <p:cNvPr id="3" name="object 3"/>
          <p:cNvSpPr txBox="1"/>
          <p:nvPr/>
        </p:nvSpPr>
        <p:spPr>
          <a:xfrm>
            <a:off x="161678" y="1859679"/>
            <a:ext cx="10294928" cy="3584956"/>
          </a:xfrm>
          <a:prstGeom prst="rect">
            <a:avLst/>
          </a:prstGeom>
        </p:spPr>
        <p:txBody>
          <a:bodyPr vert="horz" wrap="square" lIns="0" tIns="9525" rIns="0" bIns="0" rtlCol="0">
            <a:spAutoFit/>
          </a:bodyPr>
          <a:lstStyle/>
          <a:p>
            <a:pPr marL="266700" marR="4286" indent="-257175" algn="just">
              <a:spcBef>
                <a:spcPts val="75"/>
              </a:spcBef>
              <a:buSzPct val="75000"/>
              <a:buFont typeface="Wingdings"/>
              <a:buChar char=""/>
              <a:tabLst>
                <a:tab pos="266700" algn="l"/>
              </a:tabLst>
            </a:pPr>
            <a:r>
              <a:rPr sz="2800" spc="-101" dirty="0">
                <a:solidFill>
                  <a:srgbClr val="003366"/>
                </a:solidFill>
                <a:latin typeface="Arial MT"/>
                <a:cs typeface="Arial MT"/>
              </a:rPr>
              <a:t>To</a:t>
            </a:r>
            <a:r>
              <a:rPr sz="2800" spc="217" dirty="0">
                <a:solidFill>
                  <a:srgbClr val="003366"/>
                </a:solidFill>
                <a:latin typeface="Arial MT"/>
                <a:cs typeface="Arial MT"/>
              </a:rPr>
              <a:t> </a:t>
            </a:r>
            <a:r>
              <a:rPr sz="2800" spc="-4" dirty="0">
                <a:solidFill>
                  <a:srgbClr val="003366"/>
                </a:solidFill>
                <a:latin typeface="Arial MT"/>
                <a:cs typeface="Arial MT"/>
              </a:rPr>
              <a:t>find</a:t>
            </a:r>
            <a:r>
              <a:rPr sz="2800" spc="206" dirty="0">
                <a:solidFill>
                  <a:srgbClr val="003366"/>
                </a:solidFill>
                <a:latin typeface="Arial MT"/>
                <a:cs typeface="Arial MT"/>
              </a:rPr>
              <a:t> </a:t>
            </a:r>
            <a:r>
              <a:rPr sz="2800" spc="-4" dirty="0">
                <a:solidFill>
                  <a:srgbClr val="003366"/>
                </a:solidFill>
                <a:latin typeface="Arial MT"/>
                <a:cs typeface="Arial MT"/>
              </a:rPr>
              <a:t>the</a:t>
            </a:r>
            <a:r>
              <a:rPr sz="2800" spc="225" dirty="0">
                <a:solidFill>
                  <a:srgbClr val="003366"/>
                </a:solidFill>
                <a:latin typeface="Arial MT"/>
                <a:cs typeface="Arial MT"/>
              </a:rPr>
              <a:t> </a:t>
            </a:r>
            <a:r>
              <a:rPr sz="2800" spc="-4" dirty="0">
                <a:solidFill>
                  <a:srgbClr val="003366"/>
                </a:solidFill>
                <a:latin typeface="Arial MT"/>
                <a:cs typeface="Arial MT"/>
              </a:rPr>
              <a:t>any</a:t>
            </a:r>
            <a:r>
              <a:rPr sz="2800" spc="217" dirty="0">
                <a:solidFill>
                  <a:srgbClr val="003366"/>
                </a:solidFill>
                <a:latin typeface="Arial MT"/>
                <a:cs typeface="Arial MT"/>
              </a:rPr>
              <a:t> </a:t>
            </a:r>
            <a:r>
              <a:rPr sz="2800" spc="-4" dirty="0">
                <a:solidFill>
                  <a:srgbClr val="003366"/>
                </a:solidFill>
                <a:latin typeface="Arial MT"/>
                <a:cs typeface="Arial MT"/>
              </a:rPr>
              <a:t>deviation</a:t>
            </a:r>
            <a:r>
              <a:rPr sz="2800" spc="229" dirty="0">
                <a:solidFill>
                  <a:srgbClr val="003366"/>
                </a:solidFill>
                <a:latin typeface="Arial MT"/>
                <a:cs typeface="Arial MT"/>
              </a:rPr>
              <a:t> </a:t>
            </a:r>
            <a:r>
              <a:rPr sz="2800" spc="-4" dirty="0">
                <a:solidFill>
                  <a:srgbClr val="003366"/>
                </a:solidFill>
                <a:latin typeface="Arial MT"/>
                <a:cs typeface="Arial MT"/>
              </a:rPr>
              <a:t>or</a:t>
            </a:r>
            <a:r>
              <a:rPr sz="2800" spc="221" dirty="0">
                <a:solidFill>
                  <a:srgbClr val="003366"/>
                </a:solidFill>
                <a:latin typeface="Arial MT"/>
                <a:cs typeface="Arial MT"/>
              </a:rPr>
              <a:t> </a:t>
            </a:r>
            <a:r>
              <a:rPr sz="2800" spc="-4" dirty="0">
                <a:solidFill>
                  <a:srgbClr val="003366"/>
                </a:solidFill>
                <a:latin typeface="Arial MT"/>
                <a:cs typeface="Arial MT"/>
              </a:rPr>
              <a:t>shift</a:t>
            </a:r>
            <a:r>
              <a:rPr sz="2800" spc="217" dirty="0">
                <a:solidFill>
                  <a:srgbClr val="003366"/>
                </a:solidFill>
                <a:latin typeface="Arial MT"/>
                <a:cs typeface="Arial MT"/>
              </a:rPr>
              <a:t> </a:t>
            </a:r>
            <a:r>
              <a:rPr sz="2800" spc="-4" dirty="0">
                <a:solidFill>
                  <a:srgbClr val="003366"/>
                </a:solidFill>
                <a:latin typeface="Arial MT"/>
                <a:cs typeface="Arial MT"/>
              </a:rPr>
              <a:t>in</a:t>
            </a:r>
            <a:r>
              <a:rPr sz="2800" spc="225" dirty="0">
                <a:solidFill>
                  <a:srgbClr val="003366"/>
                </a:solidFill>
                <a:latin typeface="Arial MT"/>
                <a:cs typeface="Arial MT"/>
              </a:rPr>
              <a:t> </a:t>
            </a:r>
            <a:r>
              <a:rPr sz="2800" spc="-4" dirty="0">
                <a:solidFill>
                  <a:srgbClr val="003366"/>
                </a:solidFill>
                <a:latin typeface="Arial MT"/>
                <a:cs typeface="Arial MT"/>
              </a:rPr>
              <a:t>satellite</a:t>
            </a:r>
            <a:r>
              <a:rPr sz="2800" spc="240" dirty="0">
                <a:solidFill>
                  <a:srgbClr val="003366"/>
                </a:solidFill>
                <a:latin typeface="Arial MT"/>
                <a:cs typeface="Arial MT"/>
              </a:rPr>
              <a:t> </a:t>
            </a:r>
            <a:r>
              <a:rPr sz="2800" spc="-4" dirty="0">
                <a:solidFill>
                  <a:srgbClr val="003366"/>
                </a:solidFill>
                <a:latin typeface="Arial MT"/>
                <a:cs typeface="Arial MT"/>
              </a:rPr>
              <a:t>orientation </a:t>
            </a:r>
            <a:r>
              <a:rPr sz="2800" spc="-491" dirty="0">
                <a:solidFill>
                  <a:srgbClr val="003366"/>
                </a:solidFill>
                <a:latin typeface="Arial MT"/>
                <a:cs typeface="Arial MT"/>
              </a:rPr>
              <a:t> </a:t>
            </a:r>
            <a:r>
              <a:rPr sz="2800" spc="-4" dirty="0">
                <a:solidFill>
                  <a:srgbClr val="003366"/>
                </a:solidFill>
                <a:latin typeface="Arial MT"/>
                <a:cs typeface="Arial MT"/>
              </a:rPr>
              <a:t>in </a:t>
            </a:r>
            <a:r>
              <a:rPr sz="2800" dirty="0">
                <a:solidFill>
                  <a:srgbClr val="003366"/>
                </a:solidFill>
                <a:latin typeface="Arial MT"/>
                <a:cs typeface="Arial MT"/>
              </a:rPr>
              <a:t>space, </a:t>
            </a:r>
            <a:r>
              <a:rPr sz="2800" spc="-4" dirty="0">
                <a:solidFill>
                  <a:srgbClr val="FF0000"/>
                </a:solidFill>
                <a:latin typeface="Arial MT"/>
                <a:cs typeface="Arial MT"/>
              </a:rPr>
              <a:t>infrared sensor</a:t>
            </a:r>
            <a:r>
              <a:rPr sz="2800" spc="-4" dirty="0">
                <a:solidFill>
                  <a:srgbClr val="003366"/>
                </a:solidFill>
                <a:latin typeface="Arial MT"/>
                <a:cs typeface="Arial MT"/>
              </a:rPr>
              <a:t>s </a:t>
            </a:r>
            <a:r>
              <a:rPr sz="2800" spc="-8" dirty="0">
                <a:solidFill>
                  <a:srgbClr val="003366"/>
                </a:solidFill>
                <a:latin typeface="Arial MT"/>
                <a:cs typeface="Arial MT"/>
              </a:rPr>
              <a:t>are </a:t>
            </a:r>
            <a:r>
              <a:rPr sz="2800" spc="-4" dirty="0">
                <a:solidFill>
                  <a:srgbClr val="003366"/>
                </a:solidFill>
                <a:latin typeface="Arial MT"/>
                <a:cs typeface="Arial MT"/>
              </a:rPr>
              <a:t>used, these sensor </a:t>
            </a:r>
            <a:r>
              <a:rPr sz="2800" spc="-8" dirty="0">
                <a:solidFill>
                  <a:srgbClr val="003366"/>
                </a:solidFill>
                <a:latin typeface="Arial MT"/>
                <a:cs typeface="Arial MT"/>
              </a:rPr>
              <a:t>are </a:t>
            </a:r>
            <a:r>
              <a:rPr sz="2800" spc="-4" dirty="0">
                <a:solidFill>
                  <a:srgbClr val="003366"/>
                </a:solidFill>
                <a:latin typeface="Arial MT"/>
                <a:cs typeface="Arial MT"/>
              </a:rPr>
              <a:t> </a:t>
            </a:r>
            <a:r>
              <a:rPr sz="2800" dirty="0">
                <a:solidFill>
                  <a:srgbClr val="003366"/>
                </a:solidFill>
                <a:latin typeface="Arial MT"/>
                <a:cs typeface="Arial MT"/>
              </a:rPr>
              <a:t>referred</a:t>
            </a:r>
            <a:r>
              <a:rPr sz="2800" spc="-23" dirty="0">
                <a:solidFill>
                  <a:srgbClr val="003366"/>
                </a:solidFill>
                <a:latin typeface="Arial MT"/>
                <a:cs typeface="Arial MT"/>
              </a:rPr>
              <a:t> </a:t>
            </a:r>
            <a:r>
              <a:rPr sz="2800" dirty="0">
                <a:solidFill>
                  <a:srgbClr val="003366"/>
                </a:solidFill>
                <a:latin typeface="Arial MT"/>
                <a:cs typeface="Arial MT"/>
              </a:rPr>
              <a:t>to</a:t>
            </a:r>
            <a:r>
              <a:rPr sz="2800" spc="-19" dirty="0">
                <a:solidFill>
                  <a:srgbClr val="003366"/>
                </a:solidFill>
                <a:latin typeface="Arial MT"/>
                <a:cs typeface="Arial MT"/>
              </a:rPr>
              <a:t> </a:t>
            </a:r>
            <a:r>
              <a:rPr sz="2800" spc="-4" dirty="0">
                <a:solidFill>
                  <a:srgbClr val="003366"/>
                </a:solidFill>
                <a:latin typeface="Arial MT"/>
                <a:cs typeface="Arial MT"/>
              </a:rPr>
              <a:t>as</a:t>
            </a:r>
            <a:r>
              <a:rPr sz="2800" dirty="0">
                <a:solidFill>
                  <a:srgbClr val="003366"/>
                </a:solidFill>
                <a:latin typeface="Arial MT"/>
                <a:cs typeface="Arial MT"/>
              </a:rPr>
              <a:t> </a:t>
            </a:r>
            <a:r>
              <a:rPr sz="2800" i="1" spc="-4" dirty="0">
                <a:solidFill>
                  <a:srgbClr val="FF0000"/>
                </a:solidFill>
                <a:latin typeface="Arial"/>
                <a:cs typeface="Arial"/>
              </a:rPr>
              <a:t>horizon</a:t>
            </a:r>
            <a:r>
              <a:rPr sz="2800" i="1" spc="-23" dirty="0">
                <a:solidFill>
                  <a:srgbClr val="FF0000"/>
                </a:solidFill>
                <a:latin typeface="Arial"/>
                <a:cs typeface="Arial"/>
              </a:rPr>
              <a:t> </a:t>
            </a:r>
            <a:r>
              <a:rPr sz="2800" i="1" dirty="0">
                <a:solidFill>
                  <a:srgbClr val="FF0000"/>
                </a:solidFill>
                <a:latin typeface="Arial"/>
                <a:cs typeface="Arial"/>
              </a:rPr>
              <a:t>detectors</a:t>
            </a:r>
            <a:r>
              <a:rPr sz="2800" dirty="0">
                <a:solidFill>
                  <a:srgbClr val="003366"/>
                </a:solidFill>
                <a:latin typeface="Arial MT"/>
                <a:cs typeface="Arial MT"/>
              </a:rPr>
              <a:t>.</a:t>
            </a:r>
            <a:endParaRPr sz="2800" dirty="0">
              <a:latin typeface="Arial MT"/>
              <a:cs typeface="Arial MT"/>
            </a:endParaRPr>
          </a:p>
          <a:p>
            <a:pPr marL="266700" marR="25718" indent="-257175" algn="just">
              <a:spcBef>
                <a:spcPts val="450"/>
              </a:spcBef>
              <a:buSzPct val="75000"/>
              <a:buFont typeface="Wingdings"/>
              <a:buChar char=""/>
              <a:tabLst>
                <a:tab pos="266700" algn="l"/>
              </a:tabLst>
            </a:pPr>
            <a:r>
              <a:rPr sz="2800" dirty="0">
                <a:solidFill>
                  <a:srgbClr val="003366"/>
                </a:solidFill>
                <a:latin typeface="Arial MT"/>
                <a:cs typeface="Arial MT"/>
              </a:rPr>
              <a:t>With</a:t>
            </a:r>
            <a:r>
              <a:rPr sz="2800" spc="4" dirty="0">
                <a:solidFill>
                  <a:srgbClr val="003366"/>
                </a:solidFill>
                <a:latin typeface="Arial MT"/>
                <a:cs typeface="Arial MT"/>
              </a:rPr>
              <a:t> </a:t>
            </a:r>
            <a:r>
              <a:rPr sz="2800" dirty="0">
                <a:solidFill>
                  <a:srgbClr val="003366"/>
                </a:solidFill>
                <a:latin typeface="Arial MT"/>
                <a:cs typeface="Arial MT"/>
              </a:rPr>
              <a:t>the</a:t>
            </a:r>
            <a:r>
              <a:rPr sz="2800" spc="4" dirty="0">
                <a:solidFill>
                  <a:srgbClr val="003366"/>
                </a:solidFill>
                <a:latin typeface="Arial MT"/>
                <a:cs typeface="Arial MT"/>
              </a:rPr>
              <a:t> </a:t>
            </a:r>
            <a:r>
              <a:rPr sz="2800" spc="-4" dirty="0">
                <a:solidFill>
                  <a:srgbClr val="003366"/>
                </a:solidFill>
                <a:latin typeface="Arial MT"/>
                <a:cs typeface="Arial MT"/>
              </a:rPr>
              <a:t>use</a:t>
            </a:r>
            <a:r>
              <a:rPr sz="2800" dirty="0">
                <a:solidFill>
                  <a:srgbClr val="003366"/>
                </a:solidFill>
                <a:latin typeface="Arial MT"/>
                <a:cs typeface="Arial MT"/>
              </a:rPr>
              <a:t> </a:t>
            </a:r>
            <a:r>
              <a:rPr sz="2800" spc="-4" dirty="0">
                <a:solidFill>
                  <a:srgbClr val="003366"/>
                </a:solidFill>
                <a:latin typeface="Arial MT"/>
                <a:cs typeface="Arial MT"/>
              </a:rPr>
              <a:t>of</a:t>
            </a:r>
            <a:r>
              <a:rPr sz="2800" dirty="0">
                <a:solidFill>
                  <a:srgbClr val="003366"/>
                </a:solidFill>
                <a:latin typeface="Arial MT"/>
                <a:cs typeface="Arial MT"/>
              </a:rPr>
              <a:t> </a:t>
            </a:r>
            <a:r>
              <a:rPr sz="2800" dirty="0">
                <a:solidFill>
                  <a:srgbClr val="FF0000"/>
                </a:solidFill>
                <a:latin typeface="Arial MT"/>
                <a:cs typeface="Arial MT"/>
              </a:rPr>
              <a:t>four</a:t>
            </a:r>
            <a:r>
              <a:rPr sz="2800" spc="4" dirty="0">
                <a:solidFill>
                  <a:srgbClr val="FF0000"/>
                </a:solidFill>
                <a:latin typeface="Arial MT"/>
                <a:cs typeface="Arial MT"/>
              </a:rPr>
              <a:t> </a:t>
            </a:r>
            <a:r>
              <a:rPr sz="2800" spc="-4" dirty="0">
                <a:solidFill>
                  <a:srgbClr val="FF0000"/>
                </a:solidFill>
                <a:latin typeface="Arial MT"/>
                <a:cs typeface="Arial MT"/>
              </a:rPr>
              <a:t>such</a:t>
            </a:r>
            <a:r>
              <a:rPr sz="2800" dirty="0">
                <a:solidFill>
                  <a:srgbClr val="FF0000"/>
                </a:solidFill>
                <a:latin typeface="Arial MT"/>
                <a:cs typeface="Arial MT"/>
              </a:rPr>
              <a:t> </a:t>
            </a:r>
            <a:r>
              <a:rPr sz="2800" spc="-4" dirty="0">
                <a:solidFill>
                  <a:srgbClr val="FF0000"/>
                </a:solidFill>
                <a:latin typeface="Arial MT"/>
                <a:cs typeface="Arial MT"/>
              </a:rPr>
              <a:t>sensors</a:t>
            </a:r>
            <a:r>
              <a:rPr sz="2800" spc="-4" dirty="0">
                <a:solidFill>
                  <a:srgbClr val="003366"/>
                </a:solidFill>
                <a:latin typeface="Arial MT"/>
                <a:cs typeface="Arial MT"/>
              </a:rPr>
              <a:t>,</a:t>
            </a:r>
            <a:r>
              <a:rPr sz="2800" dirty="0">
                <a:solidFill>
                  <a:srgbClr val="003366"/>
                </a:solidFill>
                <a:latin typeface="Arial MT"/>
                <a:cs typeface="Arial MT"/>
              </a:rPr>
              <a:t> </a:t>
            </a:r>
            <a:r>
              <a:rPr sz="2800" spc="-4" dirty="0">
                <a:solidFill>
                  <a:srgbClr val="003366"/>
                </a:solidFill>
                <a:latin typeface="Arial MT"/>
                <a:cs typeface="Arial MT"/>
              </a:rPr>
              <a:t>one</a:t>
            </a:r>
            <a:r>
              <a:rPr sz="2800" dirty="0">
                <a:solidFill>
                  <a:srgbClr val="003366"/>
                </a:solidFill>
                <a:latin typeface="Arial MT"/>
                <a:cs typeface="Arial MT"/>
              </a:rPr>
              <a:t> for</a:t>
            </a:r>
            <a:r>
              <a:rPr sz="2800" spc="4" dirty="0">
                <a:solidFill>
                  <a:srgbClr val="003366"/>
                </a:solidFill>
                <a:latin typeface="Arial MT"/>
                <a:cs typeface="Arial MT"/>
              </a:rPr>
              <a:t> </a:t>
            </a:r>
            <a:r>
              <a:rPr sz="2800" spc="-4" dirty="0">
                <a:solidFill>
                  <a:srgbClr val="003366"/>
                </a:solidFill>
                <a:latin typeface="Arial MT"/>
                <a:cs typeface="Arial MT"/>
              </a:rPr>
              <a:t>each </a:t>
            </a:r>
            <a:r>
              <a:rPr sz="2800" dirty="0">
                <a:solidFill>
                  <a:srgbClr val="003366"/>
                </a:solidFill>
                <a:latin typeface="Arial MT"/>
                <a:cs typeface="Arial MT"/>
              </a:rPr>
              <a:t> </a:t>
            </a:r>
            <a:r>
              <a:rPr sz="2800" spc="-4" dirty="0">
                <a:solidFill>
                  <a:srgbClr val="003366"/>
                </a:solidFill>
                <a:latin typeface="Arial MT"/>
                <a:cs typeface="Arial MT"/>
              </a:rPr>
              <a:t>quadrant,</a:t>
            </a:r>
            <a:r>
              <a:rPr sz="2800" spc="-8" dirty="0">
                <a:solidFill>
                  <a:srgbClr val="003366"/>
                </a:solidFill>
                <a:latin typeface="Arial MT"/>
                <a:cs typeface="Arial MT"/>
              </a:rPr>
              <a:t> </a:t>
            </a:r>
            <a:r>
              <a:rPr sz="2800" spc="-4" dirty="0">
                <a:solidFill>
                  <a:srgbClr val="003366"/>
                </a:solidFill>
                <a:latin typeface="Arial MT"/>
                <a:cs typeface="Arial MT"/>
              </a:rPr>
              <a:t>the</a:t>
            </a:r>
            <a:r>
              <a:rPr sz="2800" spc="-11" dirty="0">
                <a:solidFill>
                  <a:srgbClr val="003366"/>
                </a:solidFill>
                <a:latin typeface="Arial MT"/>
                <a:cs typeface="Arial MT"/>
              </a:rPr>
              <a:t> </a:t>
            </a:r>
            <a:r>
              <a:rPr sz="2800" spc="-4" dirty="0">
                <a:solidFill>
                  <a:srgbClr val="003366"/>
                </a:solidFill>
                <a:latin typeface="Arial MT"/>
                <a:cs typeface="Arial MT"/>
              </a:rPr>
              <a:t>center</a:t>
            </a:r>
            <a:r>
              <a:rPr sz="2800" spc="-23" dirty="0">
                <a:solidFill>
                  <a:srgbClr val="003366"/>
                </a:solidFill>
                <a:latin typeface="Arial MT"/>
                <a:cs typeface="Arial MT"/>
              </a:rPr>
              <a:t> </a:t>
            </a:r>
            <a:r>
              <a:rPr sz="2800" spc="-4" dirty="0">
                <a:solidFill>
                  <a:srgbClr val="003366"/>
                </a:solidFill>
                <a:latin typeface="Arial MT"/>
                <a:cs typeface="Arial MT"/>
              </a:rPr>
              <a:t>of</a:t>
            </a:r>
            <a:r>
              <a:rPr sz="2800" spc="4" dirty="0">
                <a:solidFill>
                  <a:srgbClr val="003366"/>
                </a:solidFill>
                <a:latin typeface="Arial MT"/>
                <a:cs typeface="Arial MT"/>
              </a:rPr>
              <a:t> </a:t>
            </a:r>
            <a:r>
              <a:rPr sz="2800" spc="-4" dirty="0">
                <a:solidFill>
                  <a:srgbClr val="003366"/>
                </a:solidFill>
                <a:latin typeface="Arial MT"/>
                <a:cs typeface="Arial MT"/>
              </a:rPr>
              <a:t>the</a:t>
            </a:r>
            <a:r>
              <a:rPr sz="2800" spc="-11" dirty="0">
                <a:solidFill>
                  <a:srgbClr val="003366"/>
                </a:solidFill>
                <a:latin typeface="Arial MT"/>
                <a:cs typeface="Arial MT"/>
              </a:rPr>
              <a:t> </a:t>
            </a:r>
            <a:r>
              <a:rPr sz="2800" spc="-4" dirty="0">
                <a:solidFill>
                  <a:srgbClr val="003366"/>
                </a:solidFill>
                <a:latin typeface="Arial MT"/>
                <a:cs typeface="Arial MT"/>
              </a:rPr>
              <a:t>earth</a:t>
            </a:r>
            <a:r>
              <a:rPr sz="2800" spc="-15" dirty="0">
                <a:solidFill>
                  <a:srgbClr val="003366"/>
                </a:solidFill>
                <a:latin typeface="Arial MT"/>
                <a:cs typeface="Arial MT"/>
              </a:rPr>
              <a:t> </a:t>
            </a:r>
            <a:r>
              <a:rPr sz="2800" spc="-4" dirty="0">
                <a:solidFill>
                  <a:srgbClr val="003366"/>
                </a:solidFill>
                <a:latin typeface="Arial MT"/>
                <a:cs typeface="Arial MT"/>
              </a:rPr>
              <a:t>is</a:t>
            </a:r>
            <a:r>
              <a:rPr sz="2800" spc="8" dirty="0">
                <a:solidFill>
                  <a:srgbClr val="003366"/>
                </a:solidFill>
                <a:latin typeface="Arial MT"/>
                <a:cs typeface="Arial MT"/>
              </a:rPr>
              <a:t> </a:t>
            </a:r>
            <a:r>
              <a:rPr sz="2800" dirty="0">
                <a:solidFill>
                  <a:srgbClr val="003366"/>
                </a:solidFill>
                <a:latin typeface="Arial MT"/>
                <a:cs typeface="Arial MT"/>
              </a:rPr>
              <a:t>reference </a:t>
            </a:r>
            <a:r>
              <a:rPr sz="2800" spc="-4" dirty="0">
                <a:solidFill>
                  <a:srgbClr val="003366"/>
                </a:solidFill>
                <a:latin typeface="Arial MT"/>
                <a:cs typeface="Arial MT"/>
              </a:rPr>
              <a:t>point.</a:t>
            </a:r>
            <a:endParaRPr sz="2800" dirty="0">
              <a:latin typeface="Arial MT"/>
              <a:cs typeface="Arial MT"/>
            </a:endParaRPr>
          </a:p>
          <a:p>
            <a:pPr marL="266700" marR="3810" indent="-257175" algn="just">
              <a:spcBef>
                <a:spcPts val="450"/>
              </a:spcBef>
              <a:buClr>
                <a:srgbClr val="003366"/>
              </a:buClr>
              <a:buSzPct val="56250"/>
              <a:buFont typeface="Wingdings"/>
              <a:buChar char=""/>
              <a:tabLst>
                <a:tab pos="331946" algn="l"/>
              </a:tabLst>
            </a:pPr>
            <a:r>
              <a:rPr sz="2800" dirty="0"/>
              <a:t>	</a:t>
            </a:r>
            <a:r>
              <a:rPr sz="2800" spc="-4" dirty="0">
                <a:solidFill>
                  <a:srgbClr val="003366"/>
                </a:solidFill>
                <a:latin typeface="Arial MT"/>
                <a:cs typeface="Arial MT"/>
              </a:rPr>
              <a:t>Any shift </a:t>
            </a:r>
            <a:r>
              <a:rPr sz="2800" spc="-11" dirty="0">
                <a:solidFill>
                  <a:srgbClr val="003366"/>
                </a:solidFill>
                <a:latin typeface="Arial MT"/>
                <a:cs typeface="Arial MT"/>
              </a:rPr>
              <a:t>in</a:t>
            </a:r>
            <a:r>
              <a:rPr sz="2800" spc="476" dirty="0">
                <a:solidFill>
                  <a:srgbClr val="003366"/>
                </a:solidFill>
                <a:latin typeface="Arial MT"/>
                <a:cs typeface="Arial MT"/>
              </a:rPr>
              <a:t> </a:t>
            </a:r>
            <a:r>
              <a:rPr sz="2800" spc="-4" dirty="0">
                <a:solidFill>
                  <a:srgbClr val="003366"/>
                </a:solidFill>
                <a:latin typeface="Arial MT"/>
                <a:cs typeface="Arial MT"/>
              </a:rPr>
              <a:t>orientation is </a:t>
            </a:r>
            <a:r>
              <a:rPr sz="2800" spc="-8" dirty="0">
                <a:solidFill>
                  <a:srgbClr val="003366"/>
                </a:solidFill>
                <a:latin typeface="Arial MT"/>
                <a:cs typeface="Arial MT"/>
              </a:rPr>
              <a:t>detected </a:t>
            </a:r>
            <a:r>
              <a:rPr sz="2800" spc="-4" dirty="0">
                <a:solidFill>
                  <a:srgbClr val="003366"/>
                </a:solidFill>
                <a:latin typeface="Arial MT"/>
                <a:cs typeface="Arial MT"/>
              </a:rPr>
              <a:t>by one or </a:t>
            </a:r>
            <a:r>
              <a:rPr sz="2800" spc="-8" dirty="0">
                <a:solidFill>
                  <a:srgbClr val="003366"/>
                </a:solidFill>
                <a:latin typeface="Arial MT"/>
                <a:cs typeface="Arial MT"/>
              </a:rPr>
              <a:t>other </a:t>
            </a:r>
            <a:r>
              <a:rPr sz="2800" spc="-11" dirty="0">
                <a:solidFill>
                  <a:srgbClr val="003366"/>
                </a:solidFill>
                <a:latin typeface="Arial MT"/>
                <a:cs typeface="Arial MT"/>
              </a:rPr>
              <a:t>of </a:t>
            </a:r>
            <a:r>
              <a:rPr sz="2800" spc="-8" dirty="0">
                <a:solidFill>
                  <a:srgbClr val="003366"/>
                </a:solidFill>
                <a:latin typeface="Arial MT"/>
                <a:cs typeface="Arial MT"/>
              </a:rPr>
              <a:t> </a:t>
            </a:r>
            <a:r>
              <a:rPr sz="2800" dirty="0">
                <a:solidFill>
                  <a:srgbClr val="003366"/>
                </a:solidFill>
                <a:latin typeface="Arial MT"/>
                <a:cs typeface="Arial MT"/>
              </a:rPr>
              <a:t>the</a:t>
            </a:r>
            <a:r>
              <a:rPr sz="2800" spc="4" dirty="0">
                <a:solidFill>
                  <a:srgbClr val="003366"/>
                </a:solidFill>
                <a:latin typeface="Arial MT"/>
                <a:cs typeface="Arial MT"/>
              </a:rPr>
              <a:t> </a:t>
            </a:r>
            <a:r>
              <a:rPr sz="2800" spc="-8" dirty="0">
                <a:solidFill>
                  <a:srgbClr val="003366"/>
                </a:solidFill>
                <a:latin typeface="Arial MT"/>
                <a:cs typeface="Arial MT"/>
              </a:rPr>
              <a:t>sensors,</a:t>
            </a:r>
            <a:r>
              <a:rPr sz="2800" spc="-4" dirty="0">
                <a:solidFill>
                  <a:srgbClr val="003366"/>
                </a:solidFill>
                <a:latin typeface="Arial MT"/>
                <a:cs typeface="Arial MT"/>
              </a:rPr>
              <a:t> and</a:t>
            </a:r>
            <a:r>
              <a:rPr sz="2800" dirty="0">
                <a:solidFill>
                  <a:srgbClr val="003366"/>
                </a:solidFill>
                <a:latin typeface="Arial MT"/>
                <a:cs typeface="Arial MT"/>
              </a:rPr>
              <a:t> a</a:t>
            </a:r>
            <a:r>
              <a:rPr sz="2800" spc="4" dirty="0">
                <a:solidFill>
                  <a:srgbClr val="003366"/>
                </a:solidFill>
                <a:latin typeface="Arial MT"/>
                <a:cs typeface="Arial MT"/>
              </a:rPr>
              <a:t> </a:t>
            </a:r>
            <a:r>
              <a:rPr sz="2800" dirty="0">
                <a:solidFill>
                  <a:srgbClr val="003366"/>
                </a:solidFill>
                <a:latin typeface="Arial MT"/>
                <a:cs typeface="Arial MT"/>
              </a:rPr>
              <a:t>corresponding</a:t>
            </a:r>
            <a:r>
              <a:rPr sz="2800" spc="4" dirty="0">
                <a:solidFill>
                  <a:srgbClr val="003366"/>
                </a:solidFill>
                <a:latin typeface="Arial MT"/>
                <a:cs typeface="Arial MT"/>
              </a:rPr>
              <a:t> </a:t>
            </a:r>
            <a:r>
              <a:rPr sz="2800" spc="-4" dirty="0">
                <a:solidFill>
                  <a:srgbClr val="003366"/>
                </a:solidFill>
                <a:latin typeface="Arial MT"/>
                <a:cs typeface="Arial MT"/>
              </a:rPr>
              <a:t>control</a:t>
            </a:r>
            <a:r>
              <a:rPr sz="2800" dirty="0">
                <a:solidFill>
                  <a:srgbClr val="003366"/>
                </a:solidFill>
                <a:latin typeface="Arial MT"/>
                <a:cs typeface="Arial MT"/>
              </a:rPr>
              <a:t> </a:t>
            </a:r>
            <a:r>
              <a:rPr sz="2800" spc="-4" dirty="0">
                <a:solidFill>
                  <a:srgbClr val="003366"/>
                </a:solidFill>
                <a:latin typeface="Arial MT"/>
                <a:cs typeface="Arial MT"/>
              </a:rPr>
              <a:t>signal</a:t>
            </a:r>
            <a:r>
              <a:rPr sz="2800" dirty="0">
                <a:solidFill>
                  <a:srgbClr val="003366"/>
                </a:solidFill>
                <a:latin typeface="Arial MT"/>
                <a:cs typeface="Arial MT"/>
              </a:rPr>
              <a:t> </a:t>
            </a:r>
            <a:r>
              <a:rPr sz="2800" spc="-15" dirty="0">
                <a:solidFill>
                  <a:srgbClr val="003366"/>
                </a:solidFill>
                <a:latin typeface="Arial MT"/>
                <a:cs typeface="Arial MT"/>
              </a:rPr>
              <a:t>is </a:t>
            </a:r>
            <a:r>
              <a:rPr sz="2800" spc="-11" dirty="0">
                <a:solidFill>
                  <a:srgbClr val="003366"/>
                </a:solidFill>
                <a:latin typeface="Arial MT"/>
                <a:cs typeface="Arial MT"/>
              </a:rPr>
              <a:t> </a:t>
            </a:r>
            <a:r>
              <a:rPr sz="2800" spc="-4" dirty="0">
                <a:solidFill>
                  <a:srgbClr val="003366"/>
                </a:solidFill>
                <a:latin typeface="Arial MT"/>
                <a:cs typeface="Arial MT"/>
              </a:rPr>
              <a:t>generated which</a:t>
            </a:r>
            <a:r>
              <a:rPr sz="2800" spc="8" dirty="0">
                <a:solidFill>
                  <a:srgbClr val="003366"/>
                </a:solidFill>
                <a:latin typeface="Arial MT"/>
                <a:cs typeface="Arial MT"/>
              </a:rPr>
              <a:t> </a:t>
            </a:r>
            <a:r>
              <a:rPr sz="2800" dirty="0">
                <a:solidFill>
                  <a:srgbClr val="003366"/>
                </a:solidFill>
                <a:latin typeface="Arial MT"/>
                <a:cs typeface="Arial MT"/>
              </a:rPr>
              <a:t>activates</a:t>
            </a:r>
            <a:r>
              <a:rPr sz="2800" spc="-34" dirty="0">
                <a:solidFill>
                  <a:srgbClr val="003366"/>
                </a:solidFill>
                <a:latin typeface="Arial MT"/>
                <a:cs typeface="Arial MT"/>
              </a:rPr>
              <a:t> </a:t>
            </a:r>
            <a:r>
              <a:rPr sz="2800" spc="-4" dirty="0">
                <a:solidFill>
                  <a:srgbClr val="003366"/>
                </a:solidFill>
                <a:latin typeface="Arial MT"/>
                <a:cs typeface="Arial MT"/>
              </a:rPr>
              <a:t>a</a:t>
            </a:r>
            <a:r>
              <a:rPr sz="2800" spc="-8" dirty="0">
                <a:solidFill>
                  <a:srgbClr val="003366"/>
                </a:solidFill>
                <a:latin typeface="Arial MT"/>
                <a:cs typeface="Arial MT"/>
              </a:rPr>
              <a:t> </a:t>
            </a:r>
            <a:r>
              <a:rPr sz="2800" spc="-4" dirty="0">
                <a:solidFill>
                  <a:srgbClr val="003366"/>
                </a:solidFill>
                <a:latin typeface="Arial MT"/>
                <a:cs typeface="Arial MT"/>
              </a:rPr>
              <a:t>restoring</a:t>
            </a:r>
            <a:r>
              <a:rPr sz="2800" spc="8" dirty="0">
                <a:solidFill>
                  <a:srgbClr val="003366"/>
                </a:solidFill>
                <a:latin typeface="Arial MT"/>
                <a:cs typeface="Arial MT"/>
              </a:rPr>
              <a:t> </a:t>
            </a:r>
            <a:r>
              <a:rPr sz="2800" spc="-4" dirty="0">
                <a:solidFill>
                  <a:srgbClr val="003366"/>
                </a:solidFill>
                <a:latin typeface="Arial MT"/>
                <a:cs typeface="Arial MT"/>
              </a:rPr>
              <a:t>torque.</a:t>
            </a:r>
            <a:endParaRPr sz="2800" dirty="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7990" y="765541"/>
            <a:ext cx="2402681"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solidFill>
                  <a:srgbClr val="FF6600"/>
                </a:solidFill>
                <a:latin typeface="Arial"/>
                <a:cs typeface="Arial"/>
              </a:rPr>
              <a:t>Attitude</a:t>
            </a:r>
            <a:r>
              <a:rPr sz="2475" b="1" spc="-113" dirty="0">
                <a:solidFill>
                  <a:srgbClr val="FF6600"/>
                </a:solidFill>
                <a:latin typeface="Arial"/>
                <a:cs typeface="Arial"/>
              </a:rPr>
              <a:t> </a:t>
            </a:r>
            <a:r>
              <a:rPr sz="2475" b="1" dirty="0">
                <a:solidFill>
                  <a:srgbClr val="FF6600"/>
                </a:solidFill>
                <a:latin typeface="Arial"/>
                <a:cs typeface="Arial"/>
              </a:rPr>
              <a:t>Control</a:t>
            </a:r>
            <a:endParaRPr sz="2475">
              <a:latin typeface="Arial"/>
              <a:cs typeface="Arial"/>
            </a:endParaRPr>
          </a:p>
        </p:txBody>
      </p:sp>
      <p:sp>
        <p:nvSpPr>
          <p:cNvPr id="3" name="object 3"/>
          <p:cNvSpPr txBox="1"/>
          <p:nvPr/>
        </p:nvSpPr>
        <p:spPr>
          <a:xfrm>
            <a:off x="1995221" y="1356550"/>
            <a:ext cx="9434779" cy="1117614"/>
          </a:xfrm>
          <a:prstGeom prst="rect">
            <a:avLst/>
          </a:prstGeom>
        </p:spPr>
        <p:txBody>
          <a:bodyPr vert="horz" wrap="square" lIns="0" tIns="9525" rIns="0" bIns="0" rtlCol="0">
            <a:spAutoFit/>
          </a:bodyPr>
          <a:lstStyle/>
          <a:p>
            <a:pPr marL="266224" marR="3810" indent="-257175" algn="just">
              <a:spcBef>
                <a:spcPts val="75"/>
              </a:spcBef>
              <a:buSzPct val="73809"/>
              <a:buFont typeface="Wingdings"/>
              <a:buChar char=""/>
              <a:tabLst>
                <a:tab pos="266700" algn="l"/>
              </a:tabLst>
            </a:pPr>
            <a:r>
              <a:rPr sz="2400" spc="-19" dirty="0">
                <a:latin typeface="Calibri"/>
                <a:cs typeface="Calibri"/>
              </a:rPr>
              <a:t>Usually, </a:t>
            </a:r>
            <a:r>
              <a:rPr sz="2400" dirty="0">
                <a:latin typeface="Calibri"/>
                <a:cs typeface="Calibri"/>
              </a:rPr>
              <a:t>the </a:t>
            </a:r>
            <a:r>
              <a:rPr sz="2400" spc="-11" dirty="0">
                <a:solidFill>
                  <a:srgbClr val="FF0000"/>
                </a:solidFill>
                <a:latin typeface="Calibri"/>
                <a:cs typeface="Calibri"/>
              </a:rPr>
              <a:t>attitude-control </a:t>
            </a:r>
            <a:r>
              <a:rPr sz="2400" spc="-8" dirty="0">
                <a:solidFill>
                  <a:srgbClr val="FF0000"/>
                </a:solidFill>
                <a:latin typeface="Calibri"/>
                <a:cs typeface="Calibri"/>
              </a:rPr>
              <a:t>process </a:t>
            </a:r>
            <a:r>
              <a:rPr sz="2400" spc="-19" dirty="0">
                <a:solidFill>
                  <a:srgbClr val="FF0000"/>
                </a:solidFill>
                <a:latin typeface="Calibri"/>
                <a:cs typeface="Calibri"/>
              </a:rPr>
              <a:t>takes </a:t>
            </a:r>
            <a:r>
              <a:rPr sz="2400" spc="-4" dirty="0">
                <a:solidFill>
                  <a:srgbClr val="FF0000"/>
                </a:solidFill>
                <a:latin typeface="Calibri"/>
                <a:cs typeface="Calibri"/>
              </a:rPr>
              <a:t>place</a:t>
            </a:r>
            <a:r>
              <a:rPr sz="2400" dirty="0">
                <a:solidFill>
                  <a:srgbClr val="FF0000"/>
                </a:solidFill>
                <a:latin typeface="Calibri"/>
                <a:cs typeface="Calibri"/>
              </a:rPr>
              <a:t> </a:t>
            </a:r>
            <a:r>
              <a:rPr sz="2400" spc="-4" dirty="0">
                <a:solidFill>
                  <a:srgbClr val="FF0000"/>
                </a:solidFill>
                <a:latin typeface="Calibri"/>
                <a:cs typeface="Calibri"/>
              </a:rPr>
              <a:t>in the </a:t>
            </a:r>
            <a:r>
              <a:rPr sz="2400" spc="-8" dirty="0">
                <a:solidFill>
                  <a:srgbClr val="FF0000"/>
                </a:solidFill>
                <a:latin typeface="Calibri"/>
                <a:cs typeface="Calibri"/>
              </a:rPr>
              <a:t>satellite</a:t>
            </a:r>
            <a:r>
              <a:rPr sz="2400" spc="-8" dirty="0">
                <a:latin typeface="Calibri"/>
                <a:cs typeface="Calibri"/>
              </a:rPr>
              <a:t>, </a:t>
            </a:r>
            <a:r>
              <a:rPr sz="2400" dirty="0">
                <a:latin typeface="Calibri"/>
                <a:cs typeface="Calibri"/>
              </a:rPr>
              <a:t>but </a:t>
            </a:r>
            <a:r>
              <a:rPr sz="2400" spc="-11" dirty="0">
                <a:latin typeface="Calibri"/>
                <a:cs typeface="Calibri"/>
              </a:rPr>
              <a:t>it </a:t>
            </a:r>
            <a:r>
              <a:rPr sz="2400" spc="-344" dirty="0">
                <a:latin typeface="Calibri"/>
                <a:cs typeface="Calibri"/>
              </a:rPr>
              <a:t> </a:t>
            </a:r>
            <a:r>
              <a:rPr sz="2400" spc="-4" dirty="0">
                <a:latin typeface="Calibri"/>
                <a:cs typeface="Calibri"/>
              </a:rPr>
              <a:t>is</a:t>
            </a:r>
            <a:r>
              <a:rPr sz="2400" dirty="0">
                <a:latin typeface="Calibri"/>
                <a:cs typeface="Calibri"/>
              </a:rPr>
              <a:t> also</a:t>
            </a:r>
            <a:r>
              <a:rPr sz="2400" spc="4" dirty="0">
                <a:latin typeface="Calibri"/>
                <a:cs typeface="Calibri"/>
              </a:rPr>
              <a:t> </a:t>
            </a:r>
            <a:r>
              <a:rPr sz="2400" spc="-8" dirty="0">
                <a:latin typeface="Calibri"/>
                <a:cs typeface="Calibri"/>
              </a:rPr>
              <a:t>possible</a:t>
            </a:r>
            <a:r>
              <a:rPr sz="2400" spc="-4" dirty="0">
                <a:latin typeface="Calibri"/>
                <a:cs typeface="Calibri"/>
              </a:rPr>
              <a:t> </a:t>
            </a:r>
            <a:r>
              <a:rPr sz="2400" spc="-15" dirty="0">
                <a:latin typeface="Calibri"/>
                <a:cs typeface="Calibri"/>
              </a:rPr>
              <a:t>for</a:t>
            </a:r>
            <a:r>
              <a:rPr sz="2400" spc="-11" dirty="0">
                <a:latin typeface="Calibri"/>
                <a:cs typeface="Calibri"/>
              </a:rPr>
              <a:t> </a:t>
            </a:r>
            <a:r>
              <a:rPr sz="2400" spc="-15" dirty="0">
                <a:latin typeface="Calibri"/>
                <a:cs typeface="Calibri"/>
              </a:rPr>
              <a:t>control</a:t>
            </a:r>
            <a:r>
              <a:rPr sz="2400" spc="-11" dirty="0">
                <a:latin typeface="Calibri"/>
                <a:cs typeface="Calibri"/>
              </a:rPr>
              <a:t> </a:t>
            </a:r>
            <a:r>
              <a:rPr sz="2400" spc="-4" dirty="0">
                <a:latin typeface="Calibri"/>
                <a:cs typeface="Calibri"/>
              </a:rPr>
              <a:t>signals</a:t>
            </a:r>
            <a:r>
              <a:rPr sz="2400" dirty="0">
                <a:latin typeface="Calibri"/>
                <a:cs typeface="Calibri"/>
              </a:rPr>
              <a:t> </a:t>
            </a:r>
            <a:r>
              <a:rPr sz="2400" spc="-8" dirty="0">
                <a:latin typeface="Calibri"/>
                <a:cs typeface="Calibri"/>
              </a:rPr>
              <a:t>to</a:t>
            </a:r>
            <a:r>
              <a:rPr sz="2400" spc="-4" dirty="0">
                <a:latin typeface="Calibri"/>
                <a:cs typeface="Calibri"/>
              </a:rPr>
              <a:t> </a:t>
            </a:r>
            <a:r>
              <a:rPr sz="2400" dirty="0">
                <a:latin typeface="Calibri"/>
                <a:cs typeface="Calibri"/>
              </a:rPr>
              <a:t>be</a:t>
            </a:r>
            <a:r>
              <a:rPr sz="2400" spc="353" dirty="0">
                <a:latin typeface="Calibri"/>
                <a:cs typeface="Calibri"/>
              </a:rPr>
              <a:t> </a:t>
            </a:r>
            <a:r>
              <a:rPr sz="2400" spc="-15" dirty="0">
                <a:latin typeface="Calibri"/>
                <a:cs typeface="Calibri"/>
              </a:rPr>
              <a:t>transmitted</a:t>
            </a:r>
            <a:r>
              <a:rPr sz="2400" spc="326" dirty="0">
                <a:latin typeface="Calibri"/>
                <a:cs typeface="Calibri"/>
              </a:rPr>
              <a:t> </a:t>
            </a:r>
            <a:r>
              <a:rPr sz="2400" spc="-11" dirty="0">
                <a:latin typeface="Calibri"/>
                <a:cs typeface="Calibri"/>
              </a:rPr>
              <a:t>from</a:t>
            </a:r>
            <a:r>
              <a:rPr sz="2400" spc="334" dirty="0">
                <a:latin typeface="Calibri"/>
                <a:cs typeface="Calibri"/>
              </a:rPr>
              <a:t> </a:t>
            </a:r>
            <a:r>
              <a:rPr sz="2400" spc="-4" dirty="0">
                <a:latin typeface="Calibri"/>
                <a:cs typeface="Calibri"/>
              </a:rPr>
              <a:t>earth, </a:t>
            </a:r>
            <a:r>
              <a:rPr sz="2400" spc="-344" dirty="0">
                <a:latin typeface="Calibri"/>
                <a:cs typeface="Calibri"/>
              </a:rPr>
              <a:t> </a:t>
            </a:r>
            <a:r>
              <a:rPr sz="2400" spc="-4" dirty="0">
                <a:latin typeface="Calibri"/>
                <a:cs typeface="Calibri"/>
              </a:rPr>
              <a:t>based</a:t>
            </a:r>
            <a:r>
              <a:rPr sz="2400" spc="-11" dirty="0">
                <a:latin typeface="Calibri"/>
                <a:cs typeface="Calibri"/>
              </a:rPr>
              <a:t> </a:t>
            </a:r>
            <a:r>
              <a:rPr sz="2400" spc="-4" dirty="0">
                <a:latin typeface="Calibri"/>
                <a:cs typeface="Calibri"/>
              </a:rPr>
              <a:t>on</a:t>
            </a:r>
            <a:r>
              <a:rPr sz="2400" spc="15" dirty="0">
                <a:latin typeface="Calibri"/>
                <a:cs typeface="Calibri"/>
              </a:rPr>
              <a:t> </a:t>
            </a:r>
            <a:r>
              <a:rPr sz="2400" spc="-8" dirty="0">
                <a:latin typeface="Calibri"/>
                <a:cs typeface="Calibri"/>
              </a:rPr>
              <a:t>attitude</a:t>
            </a:r>
            <a:r>
              <a:rPr sz="2400" spc="-26" dirty="0">
                <a:latin typeface="Calibri"/>
                <a:cs typeface="Calibri"/>
              </a:rPr>
              <a:t> </a:t>
            </a:r>
            <a:r>
              <a:rPr sz="2400" spc="-11" dirty="0">
                <a:latin typeface="Calibri"/>
                <a:cs typeface="Calibri"/>
              </a:rPr>
              <a:t>data</a:t>
            </a:r>
            <a:r>
              <a:rPr sz="2400" spc="-23" dirty="0">
                <a:latin typeface="Calibri"/>
                <a:cs typeface="Calibri"/>
              </a:rPr>
              <a:t> </a:t>
            </a:r>
            <a:r>
              <a:rPr sz="2400" spc="-8" dirty="0">
                <a:latin typeface="Calibri"/>
                <a:cs typeface="Calibri"/>
              </a:rPr>
              <a:t>obtained</a:t>
            </a:r>
            <a:r>
              <a:rPr sz="2400" spc="-15" dirty="0">
                <a:latin typeface="Calibri"/>
                <a:cs typeface="Calibri"/>
              </a:rPr>
              <a:t> </a:t>
            </a:r>
            <a:r>
              <a:rPr sz="2400" spc="-11" dirty="0">
                <a:latin typeface="Calibri"/>
                <a:cs typeface="Calibri"/>
              </a:rPr>
              <a:t>from</a:t>
            </a:r>
            <a:r>
              <a:rPr sz="2400" spc="11" dirty="0">
                <a:latin typeface="Calibri"/>
                <a:cs typeface="Calibri"/>
              </a:rPr>
              <a:t> </a:t>
            </a:r>
            <a:r>
              <a:rPr sz="2400" dirty="0">
                <a:latin typeface="Calibri"/>
                <a:cs typeface="Calibri"/>
              </a:rPr>
              <a:t>the</a:t>
            </a:r>
            <a:r>
              <a:rPr sz="2400" spc="-11" dirty="0">
                <a:latin typeface="Calibri"/>
                <a:cs typeface="Calibri"/>
              </a:rPr>
              <a:t> </a:t>
            </a:r>
            <a:r>
              <a:rPr sz="2400" spc="-8" dirty="0">
                <a:latin typeface="Calibri"/>
                <a:cs typeface="Calibri"/>
              </a:rPr>
              <a:t>satellite.</a:t>
            </a:r>
            <a:endParaRPr sz="2400" dirty="0">
              <a:latin typeface="Calibri"/>
              <a:cs typeface="Calibri"/>
            </a:endParaRPr>
          </a:p>
        </p:txBody>
      </p:sp>
      <p:sp>
        <p:nvSpPr>
          <p:cNvPr id="4" name="object 4"/>
          <p:cNvSpPr txBox="1"/>
          <p:nvPr/>
        </p:nvSpPr>
        <p:spPr>
          <a:xfrm>
            <a:off x="5737670" y="3127820"/>
            <a:ext cx="2470784" cy="332303"/>
          </a:xfrm>
          <a:prstGeom prst="rect">
            <a:avLst/>
          </a:prstGeom>
        </p:spPr>
        <p:txBody>
          <a:bodyPr vert="horz" wrap="square" lIns="0" tIns="9049" rIns="0" bIns="0" rtlCol="0">
            <a:spAutoFit/>
          </a:bodyPr>
          <a:lstStyle/>
          <a:p>
            <a:pPr marL="9525">
              <a:spcBef>
                <a:spcPts val="71"/>
              </a:spcBef>
              <a:tabLst>
                <a:tab pos="504349" algn="l"/>
                <a:tab pos="1906905" algn="l"/>
                <a:tab pos="2312670" algn="l"/>
              </a:tabLst>
            </a:pPr>
            <a:r>
              <a:rPr sz="2100" dirty="0">
                <a:solidFill>
                  <a:srgbClr val="003366"/>
                </a:solidFill>
                <a:latin typeface="Arial MT"/>
                <a:cs typeface="Arial MT"/>
              </a:rPr>
              <a:t>b</a:t>
            </a:r>
            <a:r>
              <a:rPr sz="2100" spc="-4" dirty="0">
                <a:solidFill>
                  <a:srgbClr val="003366"/>
                </a:solidFill>
                <a:latin typeface="Arial MT"/>
                <a:cs typeface="Arial MT"/>
              </a:rPr>
              <a:t>e</a:t>
            </a:r>
            <a:r>
              <a:rPr sz="2100" dirty="0">
                <a:solidFill>
                  <a:srgbClr val="003366"/>
                </a:solidFill>
                <a:latin typeface="Arial MT"/>
                <a:cs typeface="Arial MT"/>
              </a:rPr>
              <a:t>	gen</a:t>
            </a:r>
            <a:r>
              <a:rPr sz="2100" spc="8" dirty="0">
                <a:solidFill>
                  <a:srgbClr val="003366"/>
                </a:solidFill>
                <a:latin typeface="Arial MT"/>
                <a:cs typeface="Arial MT"/>
              </a:rPr>
              <a:t>e</a:t>
            </a:r>
            <a:r>
              <a:rPr sz="2100" spc="-4" dirty="0">
                <a:solidFill>
                  <a:srgbClr val="003366"/>
                </a:solidFill>
                <a:latin typeface="Arial MT"/>
                <a:cs typeface="Arial MT"/>
              </a:rPr>
              <a:t>r</a:t>
            </a:r>
            <a:r>
              <a:rPr sz="2100" dirty="0">
                <a:solidFill>
                  <a:srgbClr val="003366"/>
                </a:solidFill>
                <a:latin typeface="Arial MT"/>
                <a:cs typeface="Arial MT"/>
              </a:rPr>
              <a:t>a</a:t>
            </a:r>
            <a:r>
              <a:rPr sz="2100" spc="-4" dirty="0">
                <a:solidFill>
                  <a:srgbClr val="003366"/>
                </a:solidFill>
                <a:latin typeface="Arial MT"/>
                <a:cs typeface="Arial MT"/>
              </a:rPr>
              <a:t>ted</a:t>
            </a:r>
            <a:r>
              <a:rPr sz="2100" dirty="0">
                <a:solidFill>
                  <a:srgbClr val="003366"/>
                </a:solidFill>
                <a:latin typeface="Arial MT"/>
                <a:cs typeface="Arial MT"/>
              </a:rPr>
              <a:t>	</a:t>
            </a:r>
            <a:r>
              <a:rPr sz="2100" spc="-4" dirty="0">
                <a:solidFill>
                  <a:srgbClr val="003366"/>
                </a:solidFill>
                <a:latin typeface="Arial MT"/>
                <a:cs typeface="Arial MT"/>
              </a:rPr>
              <a:t>in</a:t>
            </a:r>
            <a:r>
              <a:rPr sz="2100" dirty="0">
                <a:solidFill>
                  <a:srgbClr val="003366"/>
                </a:solidFill>
                <a:latin typeface="Arial MT"/>
                <a:cs typeface="Arial MT"/>
              </a:rPr>
              <a:t>	</a:t>
            </a:r>
            <a:r>
              <a:rPr sz="2100" spc="-4" dirty="0">
                <a:solidFill>
                  <a:srgbClr val="003366"/>
                </a:solidFill>
                <a:latin typeface="Arial MT"/>
                <a:cs typeface="Arial MT"/>
              </a:rPr>
              <a:t>a</a:t>
            </a:r>
            <a:endParaRPr sz="2100">
              <a:latin typeface="Arial MT"/>
              <a:cs typeface="Arial MT"/>
            </a:endParaRPr>
          </a:p>
        </p:txBody>
      </p:sp>
      <p:sp>
        <p:nvSpPr>
          <p:cNvPr id="5" name="object 5"/>
          <p:cNvSpPr txBox="1"/>
          <p:nvPr/>
        </p:nvSpPr>
        <p:spPr>
          <a:xfrm>
            <a:off x="2211704" y="3127820"/>
            <a:ext cx="3346133" cy="1337706"/>
          </a:xfrm>
          <a:prstGeom prst="rect">
            <a:avLst/>
          </a:prstGeom>
        </p:spPr>
        <p:txBody>
          <a:bodyPr vert="horz" wrap="square" lIns="0" tIns="9049" rIns="0" bIns="0" rtlCol="0">
            <a:spAutoFit/>
          </a:bodyPr>
          <a:lstStyle/>
          <a:p>
            <a:pPr marL="266700" marR="3810" indent="-257175">
              <a:spcBef>
                <a:spcPts val="71"/>
              </a:spcBef>
              <a:buSzPct val="75000"/>
              <a:buFont typeface="Wingdings"/>
              <a:buChar char=""/>
              <a:tabLst>
                <a:tab pos="266224" algn="l"/>
                <a:tab pos="266700" algn="l"/>
                <a:tab pos="1743551" algn="l"/>
                <a:tab pos="2832734" algn="l"/>
              </a:tabLst>
            </a:pPr>
            <a:r>
              <a:rPr sz="2100" spc="-4" dirty="0">
                <a:solidFill>
                  <a:srgbClr val="003366"/>
                </a:solidFill>
                <a:latin typeface="Arial MT"/>
                <a:cs typeface="Arial MT"/>
              </a:rPr>
              <a:t>Co</a:t>
            </a:r>
            <a:r>
              <a:rPr sz="2100" dirty="0">
                <a:solidFill>
                  <a:srgbClr val="003366"/>
                </a:solidFill>
                <a:latin typeface="Arial MT"/>
                <a:cs typeface="Arial MT"/>
              </a:rPr>
              <a:t>n</a:t>
            </a:r>
            <a:r>
              <a:rPr sz="2100" spc="-4" dirty="0">
                <a:solidFill>
                  <a:srgbClr val="003366"/>
                </a:solidFill>
                <a:latin typeface="Arial MT"/>
                <a:cs typeface="Arial MT"/>
              </a:rPr>
              <a:t>tr</a:t>
            </a:r>
            <a:r>
              <a:rPr sz="2100" dirty="0">
                <a:solidFill>
                  <a:srgbClr val="003366"/>
                </a:solidFill>
                <a:latin typeface="Arial MT"/>
                <a:cs typeface="Arial MT"/>
              </a:rPr>
              <a:t>o</a:t>
            </a:r>
            <a:r>
              <a:rPr sz="2100" spc="-4" dirty="0">
                <a:solidFill>
                  <a:srgbClr val="003366"/>
                </a:solidFill>
                <a:latin typeface="Arial MT"/>
                <a:cs typeface="Arial MT"/>
              </a:rPr>
              <a:t>ll</a:t>
            </a:r>
            <a:r>
              <a:rPr sz="2100" spc="8" dirty="0">
                <a:solidFill>
                  <a:srgbClr val="003366"/>
                </a:solidFill>
                <a:latin typeface="Arial MT"/>
                <a:cs typeface="Arial MT"/>
              </a:rPr>
              <a:t>i</a:t>
            </a:r>
            <a:r>
              <a:rPr sz="2100" dirty="0">
                <a:solidFill>
                  <a:srgbClr val="003366"/>
                </a:solidFill>
                <a:latin typeface="Arial MT"/>
                <a:cs typeface="Arial MT"/>
              </a:rPr>
              <a:t>n</a:t>
            </a:r>
            <a:r>
              <a:rPr sz="2100" spc="-4" dirty="0">
                <a:solidFill>
                  <a:srgbClr val="003366"/>
                </a:solidFill>
                <a:latin typeface="Arial MT"/>
                <a:cs typeface="Arial MT"/>
              </a:rPr>
              <a:t>g</a:t>
            </a:r>
            <a:r>
              <a:rPr sz="2100" dirty="0">
                <a:solidFill>
                  <a:srgbClr val="003366"/>
                </a:solidFill>
                <a:latin typeface="Arial MT"/>
                <a:cs typeface="Arial MT"/>
              </a:rPr>
              <a:t>	</a:t>
            </a:r>
            <a:r>
              <a:rPr sz="2100" spc="-4" dirty="0">
                <a:solidFill>
                  <a:srgbClr val="003366"/>
                </a:solidFill>
                <a:latin typeface="Arial MT"/>
                <a:cs typeface="Arial MT"/>
              </a:rPr>
              <a:t>t</a:t>
            </a:r>
            <a:r>
              <a:rPr sz="2100" dirty="0">
                <a:solidFill>
                  <a:srgbClr val="003366"/>
                </a:solidFill>
                <a:latin typeface="Arial MT"/>
                <a:cs typeface="Arial MT"/>
              </a:rPr>
              <a:t>o</a:t>
            </a:r>
            <a:r>
              <a:rPr sz="2100" spc="-4" dirty="0">
                <a:solidFill>
                  <a:srgbClr val="003366"/>
                </a:solidFill>
                <a:latin typeface="Arial MT"/>
                <a:cs typeface="Arial MT"/>
              </a:rPr>
              <a:t>r</a:t>
            </a:r>
            <a:r>
              <a:rPr sz="2100" dirty="0">
                <a:solidFill>
                  <a:srgbClr val="003366"/>
                </a:solidFill>
                <a:latin typeface="Arial MT"/>
                <a:cs typeface="Arial MT"/>
              </a:rPr>
              <a:t>que</a:t>
            </a:r>
            <a:r>
              <a:rPr sz="2100" spc="-4" dirty="0">
                <a:solidFill>
                  <a:srgbClr val="003366"/>
                </a:solidFill>
                <a:latin typeface="Arial MT"/>
                <a:cs typeface="Arial MT"/>
              </a:rPr>
              <a:t>s</a:t>
            </a:r>
            <a:r>
              <a:rPr sz="2100" dirty="0">
                <a:solidFill>
                  <a:srgbClr val="003366"/>
                </a:solidFill>
                <a:latin typeface="Arial MT"/>
                <a:cs typeface="Arial MT"/>
              </a:rPr>
              <a:t>	</a:t>
            </a:r>
            <a:r>
              <a:rPr sz="2100" spc="-4" dirty="0">
                <a:solidFill>
                  <a:srgbClr val="003366"/>
                </a:solidFill>
                <a:latin typeface="Arial MT"/>
                <a:cs typeface="Arial MT"/>
              </a:rPr>
              <a:t>may  number</a:t>
            </a:r>
            <a:r>
              <a:rPr sz="2100" spc="8" dirty="0">
                <a:solidFill>
                  <a:srgbClr val="003366"/>
                </a:solidFill>
                <a:latin typeface="Arial MT"/>
                <a:cs typeface="Arial MT"/>
              </a:rPr>
              <a:t> </a:t>
            </a:r>
            <a:r>
              <a:rPr sz="2100" dirty="0">
                <a:solidFill>
                  <a:srgbClr val="003366"/>
                </a:solidFill>
                <a:latin typeface="Arial MT"/>
                <a:cs typeface="Arial MT"/>
              </a:rPr>
              <a:t>of</a:t>
            </a:r>
            <a:r>
              <a:rPr sz="2100" spc="-11" dirty="0">
                <a:solidFill>
                  <a:srgbClr val="003366"/>
                </a:solidFill>
                <a:latin typeface="Arial MT"/>
                <a:cs typeface="Arial MT"/>
              </a:rPr>
              <a:t> </a:t>
            </a:r>
            <a:r>
              <a:rPr sz="2100" spc="-4" dirty="0">
                <a:solidFill>
                  <a:srgbClr val="003366"/>
                </a:solidFill>
                <a:latin typeface="Arial MT"/>
                <a:cs typeface="Arial MT"/>
              </a:rPr>
              <a:t>ways.</a:t>
            </a:r>
            <a:endParaRPr sz="2100" dirty="0">
              <a:latin typeface="Arial MT"/>
              <a:cs typeface="Arial MT"/>
            </a:endParaRPr>
          </a:p>
          <a:p>
            <a:pPr marL="567214" lvl="1" indent="-215265">
              <a:spcBef>
                <a:spcPts val="461"/>
              </a:spcBef>
              <a:buClr>
                <a:srgbClr val="003366"/>
              </a:buClr>
              <a:buSzPct val="75000"/>
              <a:buFont typeface="Arial MT"/>
              <a:buChar char="–"/>
              <a:tabLst>
                <a:tab pos="567214" algn="l"/>
                <a:tab pos="567690" algn="l"/>
              </a:tabLst>
            </a:pPr>
            <a:r>
              <a:rPr i="1" spc="-4" dirty="0">
                <a:solidFill>
                  <a:srgbClr val="FF0000"/>
                </a:solidFill>
                <a:latin typeface="Arial"/>
                <a:cs typeface="Arial"/>
              </a:rPr>
              <a:t>Passive</a:t>
            </a:r>
            <a:r>
              <a:rPr i="1" spc="-53" dirty="0">
                <a:solidFill>
                  <a:srgbClr val="FF0000"/>
                </a:solidFill>
                <a:latin typeface="Arial"/>
                <a:cs typeface="Arial"/>
              </a:rPr>
              <a:t> </a:t>
            </a:r>
            <a:r>
              <a:rPr i="1" dirty="0">
                <a:solidFill>
                  <a:srgbClr val="FF0000"/>
                </a:solidFill>
                <a:latin typeface="Arial"/>
                <a:cs typeface="Arial"/>
              </a:rPr>
              <a:t>attitude</a:t>
            </a:r>
            <a:r>
              <a:rPr i="1" spc="-56" dirty="0">
                <a:solidFill>
                  <a:srgbClr val="FF0000"/>
                </a:solidFill>
                <a:latin typeface="Arial"/>
                <a:cs typeface="Arial"/>
              </a:rPr>
              <a:t> </a:t>
            </a:r>
            <a:r>
              <a:rPr i="1" spc="-4" dirty="0">
                <a:solidFill>
                  <a:srgbClr val="FF0000"/>
                </a:solidFill>
                <a:latin typeface="Arial"/>
                <a:cs typeface="Arial"/>
              </a:rPr>
              <a:t>control</a:t>
            </a:r>
            <a:endParaRPr dirty="0">
              <a:latin typeface="Arial"/>
              <a:cs typeface="Arial"/>
            </a:endParaRPr>
          </a:p>
          <a:p>
            <a:pPr marL="567214" lvl="1" indent="-215265">
              <a:spcBef>
                <a:spcPts val="454"/>
              </a:spcBef>
              <a:buClr>
                <a:srgbClr val="003366"/>
              </a:buClr>
              <a:buSzPct val="75000"/>
              <a:buFont typeface="Arial MT"/>
              <a:buChar char="–"/>
              <a:tabLst>
                <a:tab pos="567214" algn="l"/>
                <a:tab pos="567690" algn="l"/>
              </a:tabLst>
            </a:pPr>
            <a:r>
              <a:rPr i="1" dirty="0">
                <a:solidFill>
                  <a:srgbClr val="FF0000"/>
                </a:solidFill>
                <a:latin typeface="Arial"/>
                <a:cs typeface="Arial"/>
              </a:rPr>
              <a:t>Active</a:t>
            </a:r>
            <a:r>
              <a:rPr i="1" spc="-38" dirty="0">
                <a:solidFill>
                  <a:srgbClr val="FF0000"/>
                </a:solidFill>
                <a:latin typeface="Arial"/>
                <a:cs typeface="Arial"/>
              </a:rPr>
              <a:t> </a:t>
            </a:r>
            <a:r>
              <a:rPr i="1" spc="-4" dirty="0">
                <a:solidFill>
                  <a:srgbClr val="FF0000"/>
                </a:solidFill>
                <a:latin typeface="Arial"/>
                <a:cs typeface="Arial"/>
              </a:rPr>
              <a:t>attitude</a:t>
            </a:r>
            <a:r>
              <a:rPr i="1" spc="-53" dirty="0">
                <a:solidFill>
                  <a:srgbClr val="FF0000"/>
                </a:solidFill>
                <a:latin typeface="Arial"/>
                <a:cs typeface="Arial"/>
              </a:rPr>
              <a:t> </a:t>
            </a:r>
            <a:r>
              <a:rPr i="1" spc="-4" dirty="0">
                <a:solidFill>
                  <a:srgbClr val="FF0000"/>
                </a:solidFill>
                <a:latin typeface="Arial"/>
                <a:cs typeface="Arial"/>
              </a:rPr>
              <a:t>control</a:t>
            </a:r>
            <a:endParaRPr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2405063"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solidFill>
                  <a:srgbClr val="FF6600"/>
                </a:solidFill>
                <a:latin typeface="Arial"/>
                <a:cs typeface="Arial"/>
              </a:rPr>
              <a:t>Attitude</a:t>
            </a:r>
            <a:r>
              <a:rPr sz="2475" b="1" spc="-94" dirty="0">
                <a:solidFill>
                  <a:srgbClr val="FF6600"/>
                </a:solidFill>
                <a:latin typeface="Arial"/>
                <a:cs typeface="Arial"/>
              </a:rPr>
              <a:t> </a:t>
            </a:r>
            <a:r>
              <a:rPr sz="2475" b="1" dirty="0">
                <a:solidFill>
                  <a:srgbClr val="FF6600"/>
                </a:solidFill>
                <a:latin typeface="Arial"/>
                <a:cs typeface="Arial"/>
              </a:rPr>
              <a:t>Control</a:t>
            </a:r>
            <a:endParaRPr sz="2475">
              <a:latin typeface="Arial"/>
              <a:cs typeface="Arial"/>
            </a:endParaRPr>
          </a:p>
        </p:txBody>
      </p:sp>
      <p:sp>
        <p:nvSpPr>
          <p:cNvPr id="3" name="object 3"/>
          <p:cNvSpPr txBox="1"/>
          <p:nvPr/>
        </p:nvSpPr>
        <p:spPr>
          <a:xfrm>
            <a:off x="2211704" y="1727975"/>
            <a:ext cx="9616502" cy="2824972"/>
          </a:xfrm>
          <a:prstGeom prst="rect">
            <a:avLst/>
          </a:prstGeom>
        </p:spPr>
        <p:txBody>
          <a:bodyPr vert="horz" wrap="square" lIns="0" tIns="67151" rIns="0" bIns="0" rtlCol="0">
            <a:spAutoFit/>
          </a:bodyPr>
          <a:lstStyle/>
          <a:p>
            <a:pPr marL="266700" indent="-257175">
              <a:spcBef>
                <a:spcPts val="529"/>
              </a:spcBef>
              <a:buClr>
                <a:srgbClr val="003366"/>
              </a:buClr>
              <a:buSzPct val="75000"/>
              <a:buFont typeface="Wingdings"/>
              <a:buChar char=""/>
              <a:tabLst>
                <a:tab pos="266224" algn="l"/>
                <a:tab pos="266700" algn="l"/>
              </a:tabLst>
            </a:pPr>
            <a:r>
              <a:rPr sz="2000" i="1" spc="-4" dirty="0">
                <a:solidFill>
                  <a:srgbClr val="FF0000"/>
                </a:solidFill>
                <a:latin typeface="Arial"/>
                <a:cs typeface="Arial"/>
              </a:rPr>
              <a:t>Passive</a:t>
            </a:r>
            <a:r>
              <a:rPr sz="2000" i="1" spc="-38" dirty="0">
                <a:solidFill>
                  <a:srgbClr val="FF0000"/>
                </a:solidFill>
                <a:latin typeface="Arial"/>
                <a:cs typeface="Arial"/>
              </a:rPr>
              <a:t> </a:t>
            </a:r>
            <a:r>
              <a:rPr sz="2000" i="1" dirty="0">
                <a:solidFill>
                  <a:srgbClr val="FF0000"/>
                </a:solidFill>
                <a:latin typeface="Arial"/>
                <a:cs typeface="Arial"/>
              </a:rPr>
              <a:t>attitude</a:t>
            </a:r>
            <a:r>
              <a:rPr sz="2000" i="1" spc="-56" dirty="0">
                <a:solidFill>
                  <a:srgbClr val="FF0000"/>
                </a:solidFill>
                <a:latin typeface="Arial"/>
                <a:cs typeface="Arial"/>
              </a:rPr>
              <a:t> </a:t>
            </a:r>
            <a:r>
              <a:rPr sz="2000" i="1" spc="-4" dirty="0">
                <a:solidFill>
                  <a:srgbClr val="FF0000"/>
                </a:solidFill>
                <a:latin typeface="Arial"/>
                <a:cs typeface="Arial"/>
              </a:rPr>
              <a:t>control</a:t>
            </a:r>
            <a:endParaRPr sz="2000" dirty="0">
              <a:latin typeface="Arial"/>
              <a:cs typeface="Arial"/>
            </a:endParaRPr>
          </a:p>
          <a:p>
            <a:pPr marL="266700" marR="184784" indent="-257175">
              <a:spcBef>
                <a:spcPts val="450"/>
              </a:spcBef>
              <a:buSzPct val="75000"/>
              <a:buFont typeface="Wingdings"/>
              <a:buChar char=""/>
              <a:tabLst>
                <a:tab pos="266224" algn="l"/>
                <a:tab pos="266700" algn="l"/>
              </a:tabLst>
            </a:pPr>
            <a:r>
              <a:rPr sz="2000" spc="-4" dirty="0">
                <a:solidFill>
                  <a:srgbClr val="003366"/>
                </a:solidFill>
                <a:latin typeface="Arial MT"/>
                <a:cs typeface="Arial MT"/>
              </a:rPr>
              <a:t>The</a:t>
            </a:r>
            <a:r>
              <a:rPr sz="2000" spc="8" dirty="0">
                <a:solidFill>
                  <a:srgbClr val="003366"/>
                </a:solidFill>
                <a:latin typeface="Arial MT"/>
                <a:cs typeface="Arial MT"/>
              </a:rPr>
              <a:t> </a:t>
            </a:r>
            <a:r>
              <a:rPr sz="2000" spc="-4" dirty="0">
                <a:solidFill>
                  <a:srgbClr val="003366"/>
                </a:solidFill>
                <a:latin typeface="Arial MT"/>
                <a:cs typeface="Arial MT"/>
              </a:rPr>
              <a:t>satellite</a:t>
            </a:r>
            <a:r>
              <a:rPr sz="2000" spc="11" dirty="0">
                <a:solidFill>
                  <a:srgbClr val="003366"/>
                </a:solidFill>
                <a:latin typeface="Arial MT"/>
                <a:cs typeface="Arial MT"/>
              </a:rPr>
              <a:t> </a:t>
            </a:r>
            <a:r>
              <a:rPr sz="2000" spc="-4" dirty="0">
                <a:solidFill>
                  <a:srgbClr val="003366"/>
                </a:solidFill>
                <a:latin typeface="Arial MT"/>
                <a:cs typeface="Arial MT"/>
              </a:rPr>
              <a:t>stabilizations</a:t>
            </a:r>
            <a:r>
              <a:rPr sz="2000" spc="8" dirty="0">
                <a:solidFill>
                  <a:srgbClr val="003366"/>
                </a:solidFill>
                <a:latin typeface="Arial MT"/>
                <a:cs typeface="Arial MT"/>
              </a:rPr>
              <a:t> </a:t>
            </a:r>
            <a:r>
              <a:rPr sz="2000" spc="-4" dirty="0">
                <a:solidFill>
                  <a:srgbClr val="003366"/>
                </a:solidFill>
                <a:latin typeface="Arial MT"/>
                <a:cs typeface="Arial MT"/>
              </a:rPr>
              <a:t>is</a:t>
            </a:r>
            <a:r>
              <a:rPr sz="2000" spc="23" dirty="0">
                <a:solidFill>
                  <a:srgbClr val="003366"/>
                </a:solidFill>
                <a:latin typeface="Arial MT"/>
                <a:cs typeface="Arial MT"/>
              </a:rPr>
              <a:t> </a:t>
            </a:r>
            <a:r>
              <a:rPr sz="2000" spc="-4" dirty="0">
                <a:solidFill>
                  <a:srgbClr val="003366"/>
                </a:solidFill>
                <a:latin typeface="Arial MT"/>
                <a:cs typeface="Arial MT"/>
              </a:rPr>
              <a:t>achieved</a:t>
            </a:r>
            <a:r>
              <a:rPr sz="2000" spc="23" dirty="0">
                <a:solidFill>
                  <a:srgbClr val="003366"/>
                </a:solidFill>
                <a:latin typeface="Arial MT"/>
                <a:cs typeface="Arial MT"/>
              </a:rPr>
              <a:t> </a:t>
            </a:r>
            <a:r>
              <a:rPr sz="2000" spc="-4" dirty="0">
                <a:solidFill>
                  <a:srgbClr val="003366"/>
                </a:solidFill>
                <a:latin typeface="Arial MT"/>
                <a:cs typeface="Arial MT"/>
              </a:rPr>
              <a:t>without</a:t>
            </a:r>
            <a:r>
              <a:rPr sz="2000" spc="11" dirty="0">
                <a:solidFill>
                  <a:srgbClr val="003366"/>
                </a:solidFill>
                <a:latin typeface="Arial MT"/>
                <a:cs typeface="Arial MT"/>
              </a:rPr>
              <a:t> </a:t>
            </a:r>
            <a:r>
              <a:rPr sz="2000" spc="-4" dirty="0">
                <a:solidFill>
                  <a:srgbClr val="003366"/>
                </a:solidFill>
                <a:latin typeface="Arial MT"/>
                <a:cs typeface="Arial MT"/>
              </a:rPr>
              <a:t>putting</a:t>
            </a:r>
            <a:r>
              <a:rPr sz="2000" spc="8" dirty="0">
                <a:solidFill>
                  <a:srgbClr val="003366"/>
                </a:solidFill>
                <a:latin typeface="Arial MT"/>
                <a:cs typeface="Arial MT"/>
              </a:rPr>
              <a:t> </a:t>
            </a:r>
            <a:r>
              <a:rPr sz="2000" spc="-4" dirty="0">
                <a:solidFill>
                  <a:srgbClr val="003366"/>
                </a:solidFill>
                <a:latin typeface="Arial MT"/>
                <a:cs typeface="Arial MT"/>
              </a:rPr>
              <a:t>a </a:t>
            </a:r>
            <a:r>
              <a:rPr sz="2000" spc="-488" dirty="0">
                <a:solidFill>
                  <a:srgbClr val="003366"/>
                </a:solidFill>
                <a:latin typeface="Arial MT"/>
                <a:cs typeface="Arial MT"/>
              </a:rPr>
              <a:t> </a:t>
            </a:r>
            <a:r>
              <a:rPr sz="2000" spc="-4" dirty="0">
                <a:solidFill>
                  <a:srgbClr val="003366"/>
                </a:solidFill>
                <a:latin typeface="Arial MT"/>
                <a:cs typeface="Arial MT"/>
              </a:rPr>
              <a:t>drain</a:t>
            </a:r>
            <a:r>
              <a:rPr sz="2000" spc="-11" dirty="0">
                <a:solidFill>
                  <a:srgbClr val="003366"/>
                </a:solidFill>
                <a:latin typeface="Arial MT"/>
                <a:cs typeface="Arial MT"/>
              </a:rPr>
              <a:t> </a:t>
            </a:r>
            <a:r>
              <a:rPr sz="2000" spc="-4" dirty="0">
                <a:solidFill>
                  <a:srgbClr val="003366"/>
                </a:solidFill>
                <a:latin typeface="Arial MT"/>
                <a:cs typeface="Arial MT"/>
              </a:rPr>
              <a:t>on</a:t>
            </a:r>
            <a:r>
              <a:rPr sz="2000" spc="-8" dirty="0">
                <a:solidFill>
                  <a:srgbClr val="003366"/>
                </a:solidFill>
                <a:latin typeface="Arial MT"/>
                <a:cs typeface="Arial MT"/>
              </a:rPr>
              <a:t> </a:t>
            </a:r>
            <a:r>
              <a:rPr sz="2000" dirty="0">
                <a:solidFill>
                  <a:srgbClr val="003366"/>
                </a:solidFill>
                <a:latin typeface="Arial MT"/>
                <a:cs typeface="Arial MT"/>
              </a:rPr>
              <a:t>the</a:t>
            </a:r>
            <a:r>
              <a:rPr sz="2000" spc="-11" dirty="0">
                <a:solidFill>
                  <a:srgbClr val="003366"/>
                </a:solidFill>
                <a:latin typeface="Arial MT"/>
                <a:cs typeface="Arial MT"/>
              </a:rPr>
              <a:t> </a:t>
            </a:r>
            <a:r>
              <a:rPr sz="2000" spc="-8" dirty="0">
                <a:solidFill>
                  <a:srgbClr val="003366"/>
                </a:solidFill>
                <a:latin typeface="Arial MT"/>
                <a:cs typeface="Arial MT"/>
              </a:rPr>
              <a:t>satellite’s</a:t>
            </a:r>
            <a:r>
              <a:rPr sz="2000" dirty="0">
                <a:solidFill>
                  <a:srgbClr val="003366"/>
                </a:solidFill>
                <a:latin typeface="Arial MT"/>
                <a:cs typeface="Arial MT"/>
              </a:rPr>
              <a:t> </a:t>
            </a:r>
            <a:r>
              <a:rPr sz="2000" spc="-4" dirty="0">
                <a:solidFill>
                  <a:srgbClr val="003366"/>
                </a:solidFill>
                <a:latin typeface="Arial MT"/>
                <a:cs typeface="Arial MT"/>
              </a:rPr>
              <a:t>energy</a:t>
            </a:r>
            <a:r>
              <a:rPr sz="2000" spc="-11" dirty="0">
                <a:solidFill>
                  <a:srgbClr val="003366"/>
                </a:solidFill>
                <a:latin typeface="Arial MT"/>
                <a:cs typeface="Arial MT"/>
              </a:rPr>
              <a:t> </a:t>
            </a:r>
            <a:r>
              <a:rPr sz="2000" spc="-4" dirty="0">
                <a:solidFill>
                  <a:srgbClr val="003366"/>
                </a:solidFill>
                <a:latin typeface="Arial MT"/>
                <a:cs typeface="Arial MT"/>
              </a:rPr>
              <a:t>supplies.</a:t>
            </a:r>
            <a:endParaRPr sz="2000" dirty="0">
              <a:latin typeface="Arial MT"/>
              <a:cs typeface="Arial MT"/>
            </a:endParaRPr>
          </a:p>
          <a:p>
            <a:pPr marL="266700" marR="1141095" indent="-257175">
              <a:spcBef>
                <a:spcPts val="450"/>
              </a:spcBef>
              <a:buSzPct val="75000"/>
              <a:buFont typeface="Wingdings"/>
              <a:buChar char=""/>
              <a:tabLst>
                <a:tab pos="266224" algn="l"/>
                <a:tab pos="266700" algn="l"/>
              </a:tabLst>
            </a:pPr>
            <a:r>
              <a:rPr sz="2000" spc="-4" dirty="0">
                <a:solidFill>
                  <a:srgbClr val="003366"/>
                </a:solidFill>
                <a:latin typeface="Arial MT"/>
                <a:cs typeface="Arial MT"/>
              </a:rPr>
              <a:t>Examples</a:t>
            </a:r>
            <a:r>
              <a:rPr sz="2000" spc="11" dirty="0">
                <a:solidFill>
                  <a:srgbClr val="003366"/>
                </a:solidFill>
                <a:latin typeface="Arial MT"/>
                <a:cs typeface="Arial MT"/>
              </a:rPr>
              <a:t> </a:t>
            </a:r>
            <a:r>
              <a:rPr sz="2000" spc="-4" dirty="0">
                <a:solidFill>
                  <a:srgbClr val="003366"/>
                </a:solidFill>
                <a:latin typeface="Arial MT"/>
                <a:cs typeface="Arial MT"/>
              </a:rPr>
              <a:t>of passive</a:t>
            </a:r>
            <a:r>
              <a:rPr sz="2000" spc="4" dirty="0">
                <a:solidFill>
                  <a:srgbClr val="003366"/>
                </a:solidFill>
                <a:latin typeface="Arial MT"/>
                <a:cs typeface="Arial MT"/>
              </a:rPr>
              <a:t> </a:t>
            </a:r>
            <a:r>
              <a:rPr sz="2000" spc="-4" dirty="0">
                <a:solidFill>
                  <a:srgbClr val="003366"/>
                </a:solidFill>
                <a:latin typeface="Arial MT"/>
                <a:cs typeface="Arial MT"/>
              </a:rPr>
              <a:t>attitude</a:t>
            </a:r>
            <a:r>
              <a:rPr sz="2000" dirty="0">
                <a:solidFill>
                  <a:srgbClr val="003366"/>
                </a:solidFill>
                <a:latin typeface="Arial MT"/>
                <a:cs typeface="Arial MT"/>
              </a:rPr>
              <a:t> </a:t>
            </a:r>
            <a:r>
              <a:rPr sz="2000" spc="-4" dirty="0">
                <a:solidFill>
                  <a:srgbClr val="003366"/>
                </a:solidFill>
                <a:latin typeface="Arial MT"/>
                <a:cs typeface="Arial MT"/>
              </a:rPr>
              <a:t>control</a:t>
            </a:r>
            <a:r>
              <a:rPr sz="2000" spc="-34" dirty="0">
                <a:solidFill>
                  <a:srgbClr val="003366"/>
                </a:solidFill>
                <a:latin typeface="Arial MT"/>
                <a:cs typeface="Arial MT"/>
              </a:rPr>
              <a:t> </a:t>
            </a:r>
            <a:r>
              <a:rPr sz="2000" spc="-4" dirty="0">
                <a:solidFill>
                  <a:srgbClr val="003366"/>
                </a:solidFill>
                <a:latin typeface="Arial MT"/>
                <a:cs typeface="Arial MT"/>
              </a:rPr>
              <a:t>are</a:t>
            </a:r>
            <a:r>
              <a:rPr sz="2000" spc="19" dirty="0">
                <a:solidFill>
                  <a:srgbClr val="003366"/>
                </a:solidFill>
                <a:latin typeface="Arial MT"/>
                <a:cs typeface="Arial MT"/>
              </a:rPr>
              <a:t> </a:t>
            </a:r>
            <a:r>
              <a:rPr sz="2000" i="1" spc="-4" dirty="0">
                <a:solidFill>
                  <a:srgbClr val="FF0000"/>
                </a:solidFill>
                <a:latin typeface="Arial"/>
                <a:cs typeface="Arial"/>
              </a:rPr>
              <a:t>spin </a:t>
            </a:r>
            <a:r>
              <a:rPr sz="2000" i="1" spc="-491" dirty="0">
                <a:solidFill>
                  <a:srgbClr val="FF0000"/>
                </a:solidFill>
                <a:latin typeface="Arial"/>
                <a:cs typeface="Arial"/>
              </a:rPr>
              <a:t> </a:t>
            </a:r>
            <a:r>
              <a:rPr sz="2000" i="1" spc="-4" dirty="0">
                <a:solidFill>
                  <a:srgbClr val="FF0000"/>
                </a:solidFill>
                <a:latin typeface="Arial"/>
                <a:cs typeface="Arial"/>
              </a:rPr>
              <a:t>stabilization</a:t>
            </a:r>
            <a:r>
              <a:rPr sz="2000" i="1" spc="15" dirty="0">
                <a:solidFill>
                  <a:srgbClr val="FF0000"/>
                </a:solidFill>
                <a:latin typeface="Arial"/>
                <a:cs typeface="Arial"/>
              </a:rPr>
              <a:t> </a:t>
            </a:r>
            <a:r>
              <a:rPr sz="2000" spc="-4" dirty="0">
                <a:solidFill>
                  <a:srgbClr val="FF0000"/>
                </a:solidFill>
                <a:latin typeface="Arial MT"/>
                <a:cs typeface="Arial MT"/>
              </a:rPr>
              <a:t>and</a:t>
            </a:r>
            <a:r>
              <a:rPr sz="2000" spc="19" dirty="0">
                <a:solidFill>
                  <a:srgbClr val="FF0000"/>
                </a:solidFill>
                <a:latin typeface="Arial MT"/>
                <a:cs typeface="Arial MT"/>
              </a:rPr>
              <a:t> </a:t>
            </a:r>
            <a:r>
              <a:rPr sz="2000" i="1" spc="-4" dirty="0">
                <a:solidFill>
                  <a:srgbClr val="FF0000"/>
                </a:solidFill>
                <a:latin typeface="Arial"/>
                <a:cs typeface="Arial"/>
              </a:rPr>
              <a:t>gravity gradient</a:t>
            </a:r>
            <a:r>
              <a:rPr sz="2000" i="1" spc="15" dirty="0">
                <a:solidFill>
                  <a:srgbClr val="FF0000"/>
                </a:solidFill>
                <a:latin typeface="Arial"/>
                <a:cs typeface="Arial"/>
              </a:rPr>
              <a:t> </a:t>
            </a:r>
            <a:r>
              <a:rPr sz="2000" i="1" spc="-4" dirty="0">
                <a:solidFill>
                  <a:srgbClr val="FF0000"/>
                </a:solidFill>
                <a:latin typeface="Arial"/>
                <a:cs typeface="Arial"/>
              </a:rPr>
              <a:t>stabilization</a:t>
            </a:r>
            <a:r>
              <a:rPr sz="2000" spc="-4" dirty="0">
                <a:solidFill>
                  <a:srgbClr val="003366"/>
                </a:solidFill>
                <a:latin typeface="Arial MT"/>
                <a:cs typeface="Arial MT"/>
              </a:rPr>
              <a:t>.</a:t>
            </a:r>
            <a:endParaRPr sz="2000" dirty="0">
              <a:latin typeface="Arial MT"/>
              <a:cs typeface="Arial MT"/>
            </a:endParaRPr>
          </a:p>
          <a:p>
            <a:pPr marL="266700" marR="3810" indent="-257175">
              <a:spcBef>
                <a:spcPts val="454"/>
              </a:spcBef>
              <a:buSzPct val="75000"/>
              <a:buFont typeface="Wingdings"/>
              <a:buChar char=""/>
              <a:tabLst>
                <a:tab pos="266224" algn="l"/>
                <a:tab pos="266700" algn="l"/>
                <a:tab pos="755808" algn="l"/>
                <a:tab pos="1576388" algn="l"/>
                <a:tab pos="2499836" algn="l"/>
                <a:tab pos="3472815" algn="l"/>
                <a:tab pos="3825240" algn="l"/>
                <a:tab pos="4239101" algn="l"/>
                <a:tab pos="5568315" algn="l"/>
              </a:tabLst>
            </a:pPr>
            <a:r>
              <a:rPr sz="2000" spc="-4" dirty="0">
                <a:solidFill>
                  <a:srgbClr val="003366"/>
                </a:solidFill>
                <a:latin typeface="Arial MT"/>
                <a:cs typeface="Arial MT"/>
              </a:rPr>
              <a:t>The</a:t>
            </a:r>
            <a:r>
              <a:rPr sz="2000" dirty="0">
                <a:solidFill>
                  <a:srgbClr val="003366"/>
                </a:solidFill>
                <a:latin typeface="Arial MT"/>
                <a:cs typeface="Arial MT"/>
              </a:rPr>
              <a:t>	</a:t>
            </a:r>
            <a:r>
              <a:rPr sz="2000" i="1" dirty="0">
                <a:solidFill>
                  <a:srgbClr val="FF0000"/>
                </a:solidFill>
                <a:latin typeface="Arial"/>
                <a:cs typeface="Arial"/>
              </a:rPr>
              <a:t>Gravity	</a:t>
            </a:r>
            <a:r>
              <a:rPr sz="2000" i="1" spc="-4" dirty="0">
                <a:solidFill>
                  <a:srgbClr val="FF0000"/>
                </a:solidFill>
                <a:latin typeface="Arial"/>
                <a:cs typeface="Arial"/>
              </a:rPr>
              <a:t>grad</a:t>
            </a:r>
            <a:r>
              <a:rPr sz="2000" i="1" spc="-11" dirty="0">
                <a:solidFill>
                  <a:srgbClr val="FF0000"/>
                </a:solidFill>
                <a:latin typeface="Arial"/>
                <a:cs typeface="Arial"/>
              </a:rPr>
              <a:t>i</a:t>
            </a:r>
            <a:r>
              <a:rPr sz="2000" i="1" spc="-4" dirty="0">
                <a:solidFill>
                  <a:srgbClr val="FF0000"/>
                </a:solidFill>
                <a:latin typeface="Arial"/>
                <a:cs typeface="Arial"/>
              </a:rPr>
              <a:t>ent</a:t>
            </a:r>
            <a:r>
              <a:rPr sz="2000" i="1" dirty="0">
                <a:solidFill>
                  <a:srgbClr val="FF0000"/>
                </a:solidFill>
                <a:latin typeface="Arial"/>
                <a:cs typeface="Arial"/>
              </a:rPr>
              <a:t>	</a:t>
            </a:r>
            <a:r>
              <a:rPr sz="2000" spc="-8" dirty="0">
                <a:solidFill>
                  <a:srgbClr val="003366"/>
                </a:solidFill>
                <a:latin typeface="Arial MT"/>
                <a:cs typeface="Arial MT"/>
              </a:rPr>
              <a:t>dep</a:t>
            </a:r>
            <a:r>
              <a:rPr sz="2000" spc="-4" dirty="0">
                <a:solidFill>
                  <a:srgbClr val="003366"/>
                </a:solidFill>
                <a:latin typeface="Arial MT"/>
                <a:cs typeface="Arial MT"/>
              </a:rPr>
              <a:t>e</a:t>
            </a:r>
            <a:r>
              <a:rPr sz="2000" spc="-8" dirty="0">
                <a:solidFill>
                  <a:srgbClr val="003366"/>
                </a:solidFill>
                <a:latin typeface="Arial MT"/>
                <a:cs typeface="Arial MT"/>
              </a:rPr>
              <a:t>nd</a:t>
            </a:r>
            <a:r>
              <a:rPr sz="2000" spc="-4" dirty="0">
                <a:solidFill>
                  <a:srgbClr val="003366"/>
                </a:solidFill>
                <a:latin typeface="Arial MT"/>
                <a:cs typeface="Arial MT"/>
              </a:rPr>
              <a:t>s</a:t>
            </a:r>
            <a:r>
              <a:rPr sz="2000" dirty="0">
                <a:solidFill>
                  <a:srgbClr val="003366"/>
                </a:solidFill>
                <a:latin typeface="Arial MT"/>
                <a:cs typeface="Arial MT"/>
              </a:rPr>
              <a:t>	</a:t>
            </a:r>
            <a:r>
              <a:rPr sz="2000" spc="-8" dirty="0">
                <a:solidFill>
                  <a:srgbClr val="003366"/>
                </a:solidFill>
                <a:latin typeface="Arial MT"/>
                <a:cs typeface="Arial MT"/>
              </a:rPr>
              <a:t>o</a:t>
            </a:r>
            <a:r>
              <a:rPr sz="2000" spc="-4" dirty="0">
                <a:solidFill>
                  <a:srgbClr val="003366"/>
                </a:solidFill>
                <a:latin typeface="Arial MT"/>
                <a:cs typeface="Arial MT"/>
              </a:rPr>
              <a:t>n</a:t>
            </a:r>
            <a:r>
              <a:rPr sz="2000" dirty="0">
                <a:solidFill>
                  <a:srgbClr val="003366"/>
                </a:solidFill>
                <a:latin typeface="Arial MT"/>
                <a:cs typeface="Arial MT"/>
              </a:rPr>
              <a:t>	the	</a:t>
            </a:r>
            <a:r>
              <a:rPr sz="2000" spc="-4" dirty="0">
                <a:solidFill>
                  <a:srgbClr val="003366"/>
                </a:solidFill>
                <a:latin typeface="Arial MT"/>
                <a:cs typeface="Arial MT"/>
              </a:rPr>
              <a:t>grav</a:t>
            </a:r>
            <a:r>
              <a:rPr sz="2000" spc="-8" dirty="0">
                <a:solidFill>
                  <a:srgbClr val="003366"/>
                </a:solidFill>
                <a:latin typeface="Arial MT"/>
                <a:cs typeface="Arial MT"/>
              </a:rPr>
              <a:t>i</a:t>
            </a:r>
            <a:r>
              <a:rPr sz="2000" dirty="0">
                <a:solidFill>
                  <a:srgbClr val="003366"/>
                </a:solidFill>
                <a:latin typeface="Arial MT"/>
                <a:cs typeface="Arial MT"/>
              </a:rPr>
              <a:t>ta</a:t>
            </a:r>
            <a:r>
              <a:rPr sz="2000" spc="4" dirty="0">
                <a:solidFill>
                  <a:srgbClr val="003366"/>
                </a:solidFill>
                <a:latin typeface="Arial MT"/>
                <a:cs typeface="Arial MT"/>
              </a:rPr>
              <a:t>t</a:t>
            </a:r>
            <a:r>
              <a:rPr sz="2000" spc="-8" dirty="0">
                <a:solidFill>
                  <a:srgbClr val="003366"/>
                </a:solidFill>
                <a:latin typeface="Arial MT"/>
                <a:cs typeface="Arial MT"/>
              </a:rPr>
              <a:t>i</a:t>
            </a:r>
            <a:r>
              <a:rPr sz="2000" spc="-15" dirty="0">
                <a:solidFill>
                  <a:srgbClr val="003366"/>
                </a:solidFill>
                <a:latin typeface="Arial MT"/>
                <a:cs typeface="Arial MT"/>
              </a:rPr>
              <a:t>o</a:t>
            </a:r>
            <a:r>
              <a:rPr sz="2000" spc="-8" dirty="0">
                <a:solidFill>
                  <a:srgbClr val="003366"/>
                </a:solidFill>
                <a:latin typeface="Arial MT"/>
                <a:cs typeface="Arial MT"/>
              </a:rPr>
              <a:t>na</a:t>
            </a:r>
            <a:r>
              <a:rPr sz="2000" spc="-4" dirty="0">
                <a:solidFill>
                  <a:srgbClr val="003366"/>
                </a:solidFill>
                <a:latin typeface="Arial MT"/>
                <a:cs typeface="Arial MT"/>
              </a:rPr>
              <a:t>l</a:t>
            </a:r>
            <a:r>
              <a:rPr sz="2000" dirty="0">
                <a:solidFill>
                  <a:srgbClr val="003366"/>
                </a:solidFill>
                <a:latin typeface="Arial MT"/>
                <a:cs typeface="Arial MT"/>
              </a:rPr>
              <a:t>	f</a:t>
            </a:r>
            <a:r>
              <a:rPr sz="2000" spc="-4" dirty="0">
                <a:solidFill>
                  <a:srgbClr val="003366"/>
                </a:solidFill>
                <a:latin typeface="Arial MT"/>
                <a:cs typeface="Arial MT"/>
              </a:rPr>
              <a:t>ield  of</a:t>
            </a:r>
            <a:r>
              <a:rPr sz="2000" spc="-26" dirty="0">
                <a:solidFill>
                  <a:srgbClr val="003366"/>
                </a:solidFill>
                <a:latin typeface="Arial MT"/>
                <a:cs typeface="Arial MT"/>
              </a:rPr>
              <a:t> </a:t>
            </a:r>
            <a:r>
              <a:rPr sz="2000" spc="-4" dirty="0">
                <a:solidFill>
                  <a:srgbClr val="003366"/>
                </a:solidFill>
                <a:latin typeface="Arial MT"/>
                <a:cs typeface="Arial MT"/>
              </a:rPr>
              <a:t>the</a:t>
            </a:r>
            <a:r>
              <a:rPr sz="2000" spc="-26" dirty="0">
                <a:solidFill>
                  <a:srgbClr val="003366"/>
                </a:solidFill>
                <a:latin typeface="Arial MT"/>
                <a:cs typeface="Arial MT"/>
              </a:rPr>
              <a:t> </a:t>
            </a:r>
            <a:r>
              <a:rPr sz="2000" spc="-4" dirty="0">
                <a:solidFill>
                  <a:srgbClr val="003366"/>
                </a:solidFill>
                <a:latin typeface="Arial MT"/>
                <a:cs typeface="Arial MT"/>
              </a:rPr>
              <a:t>central</a:t>
            </a:r>
            <a:r>
              <a:rPr sz="2000" spc="-15" dirty="0">
                <a:solidFill>
                  <a:srgbClr val="003366"/>
                </a:solidFill>
                <a:latin typeface="Arial MT"/>
                <a:cs typeface="Arial MT"/>
              </a:rPr>
              <a:t> </a:t>
            </a:r>
            <a:r>
              <a:rPr sz="2000" spc="-30" dirty="0">
                <a:solidFill>
                  <a:srgbClr val="003366"/>
                </a:solidFill>
                <a:latin typeface="Arial MT"/>
                <a:cs typeface="Arial MT"/>
              </a:rPr>
              <a:t>body.</a:t>
            </a:r>
            <a:endParaRPr sz="2000" dirty="0">
              <a:latin typeface="Arial MT"/>
              <a:cs typeface="Arial MT"/>
            </a:endParaRPr>
          </a:p>
          <a:p>
            <a:pPr marL="352425">
              <a:spcBef>
                <a:spcPts val="379"/>
              </a:spcBef>
              <a:tabLst>
                <a:tab pos="567214" algn="l"/>
              </a:tabLst>
            </a:pPr>
            <a:r>
              <a:rPr sz="2000" dirty="0">
                <a:solidFill>
                  <a:srgbClr val="003366"/>
                </a:solidFill>
                <a:latin typeface="Arial MT"/>
                <a:cs typeface="Arial MT"/>
              </a:rPr>
              <a:t>–	E</a:t>
            </a:r>
            <a:r>
              <a:rPr sz="2000" spc="-8" dirty="0">
                <a:solidFill>
                  <a:srgbClr val="003366"/>
                </a:solidFill>
                <a:latin typeface="Arial MT"/>
                <a:cs typeface="Arial MT"/>
              </a:rPr>
              <a:t>x</a:t>
            </a:r>
            <a:r>
              <a:rPr sz="2000" dirty="0">
                <a:solidFill>
                  <a:srgbClr val="003366"/>
                </a:solidFill>
                <a:latin typeface="Arial MT"/>
                <a:cs typeface="Arial MT"/>
              </a:rPr>
              <a:t>.Radio</a:t>
            </a:r>
            <a:r>
              <a:rPr sz="2000" spc="-116" dirty="0">
                <a:solidFill>
                  <a:srgbClr val="003366"/>
                </a:solidFill>
                <a:latin typeface="Arial MT"/>
                <a:cs typeface="Arial MT"/>
              </a:rPr>
              <a:t> </a:t>
            </a:r>
            <a:r>
              <a:rPr sz="2000" dirty="0">
                <a:solidFill>
                  <a:srgbClr val="003366"/>
                </a:solidFill>
                <a:latin typeface="Arial MT"/>
                <a:cs typeface="Arial MT"/>
              </a:rPr>
              <a:t>Astronomy</a:t>
            </a:r>
            <a:r>
              <a:rPr sz="2000" spc="-64" dirty="0">
                <a:solidFill>
                  <a:srgbClr val="003366"/>
                </a:solidFill>
                <a:latin typeface="Arial MT"/>
                <a:cs typeface="Arial MT"/>
              </a:rPr>
              <a:t> </a:t>
            </a:r>
            <a:r>
              <a:rPr sz="2000" dirty="0">
                <a:solidFill>
                  <a:srgbClr val="003366"/>
                </a:solidFill>
                <a:latin typeface="Arial MT"/>
                <a:cs typeface="Arial MT"/>
              </a:rPr>
              <a:t>E</a:t>
            </a:r>
            <a:r>
              <a:rPr sz="2000" spc="-8" dirty="0">
                <a:solidFill>
                  <a:srgbClr val="003366"/>
                </a:solidFill>
                <a:latin typeface="Arial MT"/>
                <a:cs typeface="Arial MT"/>
              </a:rPr>
              <a:t>x</a:t>
            </a:r>
            <a:r>
              <a:rPr sz="2000" dirty="0">
                <a:solidFill>
                  <a:srgbClr val="003366"/>
                </a:solidFill>
                <a:latin typeface="Arial MT"/>
                <a:cs typeface="Arial MT"/>
              </a:rPr>
              <a:t>plo</a:t>
            </a:r>
            <a:r>
              <a:rPr sz="2000" spc="4" dirty="0">
                <a:solidFill>
                  <a:srgbClr val="003366"/>
                </a:solidFill>
                <a:latin typeface="Arial MT"/>
                <a:cs typeface="Arial MT"/>
              </a:rPr>
              <a:t>r</a:t>
            </a:r>
            <a:r>
              <a:rPr sz="2000" dirty="0">
                <a:solidFill>
                  <a:srgbClr val="003366"/>
                </a:solidFill>
                <a:latin typeface="Arial MT"/>
                <a:cs typeface="Arial MT"/>
              </a:rPr>
              <a:t>e</a:t>
            </a:r>
            <a:r>
              <a:rPr sz="2000" spc="8" dirty="0">
                <a:solidFill>
                  <a:srgbClr val="003366"/>
                </a:solidFill>
                <a:latin typeface="Arial MT"/>
                <a:cs typeface="Arial MT"/>
              </a:rPr>
              <a:t>r</a:t>
            </a:r>
            <a:r>
              <a:rPr sz="2000" dirty="0">
                <a:solidFill>
                  <a:srgbClr val="003366"/>
                </a:solidFill>
                <a:latin typeface="Arial MT"/>
                <a:cs typeface="Arial MT"/>
              </a:rPr>
              <a:t>-2</a:t>
            </a:r>
            <a:r>
              <a:rPr sz="2000" spc="-56" dirty="0">
                <a:solidFill>
                  <a:srgbClr val="003366"/>
                </a:solidFill>
                <a:latin typeface="Arial MT"/>
                <a:cs typeface="Arial MT"/>
              </a:rPr>
              <a:t> </a:t>
            </a:r>
            <a:r>
              <a:rPr sz="2000" dirty="0">
                <a:solidFill>
                  <a:srgbClr val="003366"/>
                </a:solidFill>
                <a:latin typeface="Arial MT"/>
                <a:cs typeface="Arial MT"/>
              </a:rPr>
              <a:t>s</a:t>
            </a:r>
            <a:r>
              <a:rPr sz="2000" spc="4" dirty="0">
                <a:solidFill>
                  <a:srgbClr val="003366"/>
                </a:solidFill>
                <a:latin typeface="Arial MT"/>
                <a:cs typeface="Arial MT"/>
              </a:rPr>
              <a:t>a</a:t>
            </a:r>
            <a:r>
              <a:rPr sz="2000" dirty="0">
                <a:solidFill>
                  <a:srgbClr val="003366"/>
                </a:solidFill>
                <a:latin typeface="Arial MT"/>
                <a:cs typeface="Arial MT"/>
              </a:rPr>
              <a:t>telli</a:t>
            </a:r>
            <a:r>
              <a:rPr sz="2000" spc="-11" dirty="0">
                <a:solidFill>
                  <a:srgbClr val="003366"/>
                </a:solidFill>
                <a:latin typeface="Arial MT"/>
                <a:cs typeface="Arial MT"/>
              </a:rPr>
              <a:t>t</a:t>
            </a:r>
            <a:r>
              <a:rPr sz="2000" dirty="0">
                <a:solidFill>
                  <a:srgbClr val="003366"/>
                </a:solidFill>
                <a:latin typeface="Arial MT"/>
                <a:cs typeface="Arial MT"/>
              </a:rPr>
              <a:t>e.</a:t>
            </a:r>
            <a:endParaRPr sz="2000" dirty="0">
              <a:latin typeface="Arial MT"/>
              <a:cs typeface="Arial MT"/>
            </a:endParaRPr>
          </a:p>
          <a:p>
            <a:pPr marL="266700" marR="109538" indent="-257175">
              <a:spcBef>
                <a:spcPts val="443"/>
              </a:spcBef>
              <a:buSzPct val="75000"/>
              <a:buFont typeface="Wingdings"/>
              <a:buChar char=""/>
              <a:tabLst>
                <a:tab pos="266224" algn="l"/>
                <a:tab pos="266700" algn="l"/>
              </a:tabLst>
            </a:pPr>
            <a:r>
              <a:rPr sz="2000" dirty="0">
                <a:solidFill>
                  <a:srgbClr val="003366"/>
                </a:solidFill>
                <a:latin typeface="Arial MT"/>
                <a:cs typeface="Arial MT"/>
              </a:rPr>
              <a:t>For </a:t>
            </a:r>
            <a:r>
              <a:rPr sz="2000" spc="-4" dirty="0">
                <a:solidFill>
                  <a:srgbClr val="003366"/>
                </a:solidFill>
                <a:latin typeface="Arial MT"/>
                <a:cs typeface="Arial MT"/>
              </a:rPr>
              <a:t>communications</a:t>
            </a:r>
            <a:r>
              <a:rPr sz="2000" spc="4" dirty="0">
                <a:solidFill>
                  <a:srgbClr val="003366"/>
                </a:solidFill>
                <a:latin typeface="Arial MT"/>
                <a:cs typeface="Arial MT"/>
              </a:rPr>
              <a:t> </a:t>
            </a:r>
            <a:r>
              <a:rPr sz="2000" spc="-4" dirty="0">
                <a:solidFill>
                  <a:srgbClr val="003366"/>
                </a:solidFill>
                <a:latin typeface="Arial MT"/>
                <a:cs typeface="Arial MT"/>
              </a:rPr>
              <a:t>satellites,</a:t>
            </a:r>
            <a:r>
              <a:rPr sz="2000" spc="23" dirty="0">
                <a:solidFill>
                  <a:srgbClr val="003366"/>
                </a:solidFill>
                <a:latin typeface="Arial MT"/>
                <a:cs typeface="Arial MT"/>
              </a:rPr>
              <a:t> </a:t>
            </a:r>
            <a:r>
              <a:rPr sz="2000" i="1" spc="-4" dirty="0">
                <a:solidFill>
                  <a:srgbClr val="FF0000"/>
                </a:solidFill>
                <a:latin typeface="Arial"/>
                <a:cs typeface="Arial"/>
              </a:rPr>
              <a:t>spin</a:t>
            </a:r>
            <a:r>
              <a:rPr sz="2000" i="1" spc="15" dirty="0">
                <a:solidFill>
                  <a:srgbClr val="FF0000"/>
                </a:solidFill>
                <a:latin typeface="Arial"/>
                <a:cs typeface="Arial"/>
              </a:rPr>
              <a:t> </a:t>
            </a:r>
            <a:r>
              <a:rPr sz="2000" i="1" spc="-4" dirty="0">
                <a:solidFill>
                  <a:srgbClr val="FF0000"/>
                </a:solidFill>
                <a:latin typeface="Arial"/>
                <a:cs typeface="Arial"/>
              </a:rPr>
              <a:t>stabilization</a:t>
            </a:r>
            <a:r>
              <a:rPr sz="2000" i="1" spc="30" dirty="0">
                <a:solidFill>
                  <a:srgbClr val="FF0000"/>
                </a:solidFill>
                <a:latin typeface="Arial"/>
                <a:cs typeface="Arial"/>
              </a:rPr>
              <a:t> </a:t>
            </a:r>
            <a:r>
              <a:rPr sz="2000" spc="-4" dirty="0">
                <a:solidFill>
                  <a:srgbClr val="003366"/>
                </a:solidFill>
                <a:latin typeface="Arial MT"/>
                <a:cs typeface="Arial MT"/>
              </a:rPr>
              <a:t>is</a:t>
            </a:r>
            <a:r>
              <a:rPr sz="2000" spc="15" dirty="0">
                <a:solidFill>
                  <a:srgbClr val="003366"/>
                </a:solidFill>
                <a:latin typeface="Arial MT"/>
                <a:cs typeface="Arial MT"/>
              </a:rPr>
              <a:t> </a:t>
            </a:r>
            <a:r>
              <a:rPr sz="2000" spc="-4" dirty="0">
                <a:solidFill>
                  <a:srgbClr val="003366"/>
                </a:solidFill>
                <a:latin typeface="Arial MT"/>
                <a:cs typeface="Arial MT"/>
              </a:rPr>
              <a:t>often </a:t>
            </a:r>
            <a:r>
              <a:rPr sz="2000" spc="-491" dirty="0">
                <a:solidFill>
                  <a:srgbClr val="003366"/>
                </a:solidFill>
                <a:latin typeface="Arial MT"/>
                <a:cs typeface="Arial MT"/>
              </a:rPr>
              <a:t> </a:t>
            </a:r>
            <a:r>
              <a:rPr sz="2000" spc="-4" dirty="0">
                <a:solidFill>
                  <a:srgbClr val="003366"/>
                </a:solidFill>
                <a:latin typeface="Arial MT"/>
                <a:cs typeface="Arial MT"/>
              </a:rPr>
              <a:t>used</a:t>
            </a:r>
            <a:endParaRPr sz="2000" dirty="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2405063"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solidFill>
                  <a:srgbClr val="FF6600"/>
                </a:solidFill>
                <a:latin typeface="Arial"/>
                <a:cs typeface="Arial"/>
              </a:rPr>
              <a:t>Attitude</a:t>
            </a:r>
            <a:r>
              <a:rPr sz="2475" b="1" spc="-94" dirty="0">
                <a:solidFill>
                  <a:srgbClr val="FF6600"/>
                </a:solidFill>
                <a:latin typeface="Arial"/>
                <a:cs typeface="Arial"/>
              </a:rPr>
              <a:t> </a:t>
            </a:r>
            <a:r>
              <a:rPr sz="2475" b="1" dirty="0">
                <a:solidFill>
                  <a:srgbClr val="FF6600"/>
                </a:solidFill>
                <a:latin typeface="Arial"/>
                <a:cs typeface="Arial"/>
              </a:rPr>
              <a:t>Control</a:t>
            </a:r>
            <a:endParaRPr sz="2475">
              <a:latin typeface="Arial"/>
              <a:cs typeface="Arial"/>
            </a:endParaRPr>
          </a:p>
        </p:txBody>
      </p:sp>
      <p:sp>
        <p:nvSpPr>
          <p:cNvPr id="3" name="object 3"/>
          <p:cNvSpPr txBox="1"/>
          <p:nvPr/>
        </p:nvSpPr>
        <p:spPr>
          <a:xfrm>
            <a:off x="2211705" y="1736836"/>
            <a:ext cx="6006941" cy="3233899"/>
          </a:xfrm>
          <a:prstGeom prst="rect">
            <a:avLst/>
          </a:prstGeom>
        </p:spPr>
        <p:txBody>
          <a:bodyPr vert="horz" wrap="square" lIns="0" tIns="58103" rIns="0" bIns="0" rtlCol="0">
            <a:spAutoFit/>
          </a:bodyPr>
          <a:lstStyle/>
          <a:p>
            <a:pPr marL="266700" indent="-257175">
              <a:spcBef>
                <a:spcPts val="458"/>
              </a:spcBef>
              <a:buClr>
                <a:srgbClr val="003366"/>
              </a:buClr>
              <a:buSzPct val="75000"/>
              <a:buFont typeface="Wingdings"/>
              <a:buChar char=""/>
              <a:tabLst>
                <a:tab pos="266224" algn="l"/>
                <a:tab pos="266700" algn="l"/>
              </a:tabLst>
            </a:pPr>
            <a:r>
              <a:rPr i="1" dirty="0">
                <a:solidFill>
                  <a:srgbClr val="FF0000"/>
                </a:solidFill>
                <a:latin typeface="Arial"/>
                <a:cs typeface="Arial"/>
              </a:rPr>
              <a:t>Active</a:t>
            </a:r>
            <a:r>
              <a:rPr i="1" spc="-41" dirty="0">
                <a:solidFill>
                  <a:srgbClr val="FF0000"/>
                </a:solidFill>
                <a:latin typeface="Arial"/>
                <a:cs typeface="Arial"/>
              </a:rPr>
              <a:t> </a:t>
            </a:r>
            <a:r>
              <a:rPr i="1" spc="-4" dirty="0">
                <a:solidFill>
                  <a:srgbClr val="FF0000"/>
                </a:solidFill>
                <a:latin typeface="Arial"/>
                <a:cs typeface="Arial"/>
              </a:rPr>
              <a:t>attitude</a:t>
            </a:r>
            <a:r>
              <a:rPr i="1" spc="-49" dirty="0">
                <a:solidFill>
                  <a:srgbClr val="FF0000"/>
                </a:solidFill>
                <a:latin typeface="Arial"/>
                <a:cs typeface="Arial"/>
              </a:rPr>
              <a:t> </a:t>
            </a:r>
            <a:r>
              <a:rPr i="1" spc="-4" dirty="0">
                <a:solidFill>
                  <a:srgbClr val="FF0000"/>
                </a:solidFill>
                <a:latin typeface="Arial"/>
                <a:cs typeface="Arial"/>
              </a:rPr>
              <a:t>control</a:t>
            </a:r>
            <a:endParaRPr dirty="0">
              <a:latin typeface="Arial"/>
              <a:cs typeface="Arial"/>
            </a:endParaRPr>
          </a:p>
          <a:p>
            <a:pPr marL="266700" marR="10953" indent="-257175">
              <a:spcBef>
                <a:spcPts val="371"/>
              </a:spcBef>
              <a:buSzPct val="73913"/>
              <a:buFont typeface="Wingdings"/>
              <a:buChar char=""/>
              <a:tabLst>
                <a:tab pos="266224" algn="l"/>
                <a:tab pos="266700" algn="l"/>
                <a:tab pos="801529" algn="l"/>
                <a:tab pos="1469231" algn="l"/>
                <a:tab pos="2284095" algn="l"/>
                <a:tab pos="3098006" algn="l"/>
                <a:tab pos="3946208" algn="l"/>
                <a:tab pos="4287203" algn="l"/>
                <a:tab pos="5027771" algn="l"/>
              </a:tabLst>
            </a:pPr>
            <a:r>
              <a:rPr sz="1725" dirty="0">
                <a:solidFill>
                  <a:srgbClr val="003366"/>
                </a:solidFill>
                <a:latin typeface="Arial MT"/>
                <a:cs typeface="Arial MT"/>
              </a:rPr>
              <a:t>With	</a:t>
            </a:r>
            <a:r>
              <a:rPr sz="1725" dirty="0">
                <a:solidFill>
                  <a:srgbClr val="FF0000"/>
                </a:solidFill>
                <a:latin typeface="Arial MT"/>
                <a:cs typeface="Arial MT"/>
              </a:rPr>
              <a:t>act</a:t>
            </a:r>
            <a:r>
              <a:rPr sz="1725" spc="4" dirty="0">
                <a:solidFill>
                  <a:srgbClr val="FF0000"/>
                </a:solidFill>
                <a:latin typeface="Arial MT"/>
                <a:cs typeface="Arial MT"/>
              </a:rPr>
              <a:t>i</a:t>
            </a:r>
            <a:r>
              <a:rPr sz="1725" spc="-19" dirty="0">
                <a:solidFill>
                  <a:srgbClr val="FF0000"/>
                </a:solidFill>
                <a:latin typeface="Arial MT"/>
                <a:cs typeface="Arial MT"/>
              </a:rPr>
              <a:t>v</a:t>
            </a:r>
            <a:r>
              <a:rPr sz="1725" dirty="0">
                <a:solidFill>
                  <a:srgbClr val="FF0000"/>
                </a:solidFill>
                <a:latin typeface="Arial MT"/>
                <a:cs typeface="Arial MT"/>
              </a:rPr>
              <a:t>e	atti</a:t>
            </a:r>
            <a:r>
              <a:rPr sz="1725" spc="-8" dirty="0">
                <a:solidFill>
                  <a:srgbClr val="FF0000"/>
                </a:solidFill>
                <a:latin typeface="Arial MT"/>
                <a:cs typeface="Arial MT"/>
              </a:rPr>
              <a:t>t</a:t>
            </a:r>
            <a:r>
              <a:rPr sz="1725" spc="-19" dirty="0">
                <a:solidFill>
                  <a:srgbClr val="FF0000"/>
                </a:solidFill>
                <a:latin typeface="Arial MT"/>
                <a:cs typeface="Arial MT"/>
              </a:rPr>
              <a:t>u</a:t>
            </a:r>
            <a:r>
              <a:rPr sz="1725" dirty="0">
                <a:solidFill>
                  <a:srgbClr val="FF0000"/>
                </a:solidFill>
                <a:latin typeface="Arial MT"/>
                <a:cs typeface="Arial MT"/>
              </a:rPr>
              <a:t>de	</a:t>
            </a:r>
            <a:r>
              <a:rPr sz="1725" spc="-11" dirty="0">
                <a:solidFill>
                  <a:srgbClr val="FF0000"/>
                </a:solidFill>
                <a:latin typeface="Arial MT"/>
                <a:cs typeface="Arial MT"/>
              </a:rPr>
              <a:t>c</a:t>
            </a:r>
            <a:r>
              <a:rPr sz="1725" spc="-8" dirty="0">
                <a:solidFill>
                  <a:srgbClr val="FF0000"/>
                </a:solidFill>
                <a:latin typeface="Arial MT"/>
                <a:cs typeface="Arial MT"/>
              </a:rPr>
              <a:t>o</a:t>
            </a:r>
            <a:r>
              <a:rPr sz="1725" spc="4" dirty="0">
                <a:solidFill>
                  <a:srgbClr val="FF0000"/>
                </a:solidFill>
                <a:latin typeface="Arial MT"/>
                <a:cs typeface="Arial MT"/>
              </a:rPr>
              <a:t>n</a:t>
            </a:r>
            <a:r>
              <a:rPr sz="1725" spc="-4" dirty="0">
                <a:solidFill>
                  <a:srgbClr val="FF0000"/>
                </a:solidFill>
                <a:latin typeface="Arial MT"/>
                <a:cs typeface="Arial MT"/>
              </a:rPr>
              <a:t>t</a:t>
            </a:r>
            <a:r>
              <a:rPr sz="1725" spc="-11" dirty="0">
                <a:solidFill>
                  <a:srgbClr val="FF0000"/>
                </a:solidFill>
                <a:latin typeface="Arial MT"/>
                <a:cs typeface="Arial MT"/>
              </a:rPr>
              <a:t>r</a:t>
            </a:r>
            <a:r>
              <a:rPr sz="1725" dirty="0">
                <a:solidFill>
                  <a:srgbClr val="FF0000"/>
                </a:solidFill>
                <a:latin typeface="Arial MT"/>
                <a:cs typeface="Arial MT"/>
              </a:rPr>
              <a:t>ol</a:t>
            </a:r>
            <a:r>
              <a:rPr sz="1725" dirty="0">
                <a:solidFill>
                  <a:srgbClr val="003366"/>
                </a:solidFill>
                <a:latin typeface="Arial MT"/>
                <a:cs typeface="Arial MT"/>
              </a:rPr>
              <a:t>,	</a:t>
            </a:r>
            <a:r>
              <a:rPr sz="1725" spc="-4" dirty="0">
                <a:solidFill>
                  <a:srgbClr val="003366"/>
                </a:solidFill>
                <a:latin typeface="Arial MT"/>
                <a:cs typeface="Arial MT"/>
              </a:rPr>
              <a:t>t</a:t>
            </a:r>
            <a:r>
              <a:rPr sz="1725" spc="-8" dirty="0">
                <a:solidFill>
                  <a:srgbClr val="003366"/>
                </a:solidFill>
                <a:latin typeface="Arial MT"/>
                <a:cs typeface="Arial MT"/>
              </a:rPr>
              <a:t>h</a:t>
            </a:r>
            <a:r>
              <a:rPr sz="1725" dirty="0">
                <a:solidFill>
                  <a:srgbClr val="003366"/>
                </a:solidFill>
                <a:latin typeface="Arial MT"/>
                <a:cs typeface="Arial MT"/>
              </a:rPr>
              <a:t>e</a:t>
            </a:r>
            <a:r>
              <a:rPr sz="1725" spc="-11" dirty="0">
                <a:solidFill>
                  <a:srgbClr val="003366"/>
                </a:solidFill>
                <a:latin typeface="Arial MT"/>
                <a:cs typeface="Arial MT"/>
              </a:rPr>
              <a:t>r</a:t>
            </a:r>
            <a:r>
              <a:rPr sz="1725" dirty="0">
                <a:solidFill>
                  <a:srgbClr val="003366"/>
                </a:solidFill>
                <a:latin typeface="Arial MT"/>
                <a:cs typeface="Arial MT"/>
              </a:rPr>
              <a:t>e </a:t>
            </a:r>
            <a:r>
              <a:rPr sz="1725" spc="-210" dirty="0">
                <a:solidFill>
                  <a:srgbClr val="003366"/>
                </a:solidFill>
                <a:latin typeface="Arial MT"/>
                <a:cs typeface="Arial MT"/>
              </a:rPr>
              <a:t> </a:t>
            </a:r>
            <a:r>
              <a:rPr sz="1725" dirty="0">
                <a:solidFill>
                  <a:srgbClr val="003366"/>
                </a:solidFill>
                <a:latin typeface="Arial MT"/>
                <a:cs typeface="Arial MT"/>
              </a:rPr>
              <a:t>is	no	o</a:t>
            </a:r>
            <a:r>
              <a:rPr sz="1725" spc="-19" dirty="0">
                <a:solidFill>
                  <a:srgbClr val="003366"/>
                </a:solidFill>
                <a:latin typeface="Arial MT"/>
                <a:cs typeface="Arial MT"/>
              </a:rPr>
              <a:t>v</a:t>
            </a:r>
            <a:r>
              <a:rPr sz="1725" spc="-8" dirty="0">
                <a:solidFill>
                  <a:srgbClr val="003366"/>
                </a:solidFill>
                <a:latin typeface="Arial MT"/>
                <a:cs typeface="Arial MT"/>
              </a:rPr>
              <a:t>e</a:t>
            </a:r>
            <a:r>
              <a:rPr sz="1725" spc="-11" dirty="0">
                <a:solidFill>
                  <a:srgbClr val="003366"/>
                </a:solidFill>
                <a:latin typeface="Arial MT"/>
                <a:cs typeface="Arial MT"/>
              </a:rPr>
              <a:t>r</a:t>
            </a:r>
            <a:r>
              <a:rPr sz="1725" dirty="0">
                <a:solidFill>
                  <a:srgbClr val="003366"/>
                </a:solidFill>
                <a:latin typeface="Arial MT"/>
                <a:cs typeface="Arial MT"/>
              </a:rPr>
              <a:t>all	s</a:t>
            </a:r>
            <a:r>
              <a:rPr sz="1725" spc="-23" dirty="0">
                <a:solidFill>
                  <a:srgbClr val="003366"/>
                </a:solidFill>
                <a:latin typeface="Arial MT"/>
                <a:cs typeface="Arial MT"/>
              </a:rPr>
              <a:t>t</a:t>
            </a:r>
            <a:r>
              <a:rPr sz="1725" dirty="0">
                <a:solidFill>
                  <a:srgbClr val="003366"/>
                </a:solidFill>
                <a:latin typeface="Arial MT"/>
                <a:cs typeface="Arial MT"/>
              </a:rPr>
              <a:t>ab</a:t>
            </a:r>
            <a:r>
              <a:rPr sz="1725" spc="4" dirty="0">
                <a:solidFill>
                  <a:srgbClr val="003366"/>
                </a:solidFill>
                <a:latin typeface="Arial MT"/>
                <a:cs typeface="Arial MT"/>
              </a:rPr>
              <a:t>i</a:t>
            </a:r>
            <a:r>
              <a:rPr sz="1725" dirty="0">
                <a:solidFill>
                  <a:srgbClr val="003366"/>
                </a:solidFill>
                <a:latin typeface="Arial MT"/>
                <a:cs typeface="Arial MT"/>
              </a:rPr>
              <a:t>l</a:t>
            </a:r>
            <a:r>
              <a:rPr sz="1725" spc="8" dirty="0">
                <a:solidFill>
                  <a:srgbClr val="003366"/>
                </a:solidFill>
                <a:latin typeface="Arial MT"/>
                <a:cs typeface="Arial MT"/>
              </a:rPr>
              <a:t>i</a:t>
            </a:r>
            <a:r>
              <a:rPr sz="1725" spc="-8" dirty="0">
                <a:solidFill>
                  <a:srgbClr val="003366"/>
                </a:solidFill>
                <a:latin typeface="Arial MT"/>
                <a:cs typeface="Arial MT"/>
              </a:rPr>
              <a:t>z</a:t>
            </a:r>
            <a:r>
              <a:rPr sz="1725" dirty="0">
                <a:solidFill>
                  <a:srgbClr val="003366"/>
                </a:solidFill>
                <a:latin typeface="Arial MT"/>
                <a:cs typeface="Arial MT"/>
              </a:rPr>
              <a:t>ing  torque</a:t>
            </a:r>
            <a:r>
              <a:rPr sz="1725" spc="-53" dirty="0">
                <a:solidFill>
                  <a:srgbClr val="003366"/>
                </a:solidFill>
                <a:latin typeface="Arial MT"/>
                <a:cs typeface="Arial MT"/>
              </a:rPr>
              <a:t> </a:t>
            </a:r>
            <a:r>
              <a:rPr sz="1725" dirty="0">
                <a:solidFill>
                  <a:srgbClr val="003366"/>
                </a:solidFill>
                <a:latin typeface="Arial MT"/>
                <a:cs typeface="Arial MT"/>
              </a:rPr>
              <a:t>present</a:t>
            </a:r>
            <a:r>
              <a:rPr sz="1725" spc="-56" dirty="0">
                <a:solidFill>
                  <a:srgbClr val="003366"/>
                </a:solidFill>
                <a:latin typeface="Arial MT"/>
                <a:cs typeface="Arial MT"/>
              </a:rPr>
              <a:t> </a:t>
            </a:r>
            <a:r>
              <a:rPr sz="1725" spc="-4" dirty="0">
                <a:solidFill>
                  <a:srgbClr val="003366"/>
                </a:solidFill>
                <a:latin typeface="Arial MT"/>
                <a:cs typeface="Arial MT"/>
              </a:rPr>
              <a:t>to</a:t>
            </a:r>
            <a:r>
              <a:rPr sz="1725" spc="-11" dirty="0">
                <a:solidFill>
                  <a:srgbClr val="003366"/>
                </a:solidFill>
                <a:latin typeface="Arial MT"/>
                <a:cs typeface="Arial MT"/>
              </a:rPr>
              <a:t> </a:t>
            </a:r>
            <a:r>
              <a:rPr sz="1725" dirty="0">
                <a:solidFill>
                  <a:srgbClr val="003366"/>
                </a:solidFill>
                <a:latin typeface="Arial MT"/>
                <a:cs typeface="Arial MT"/>
              </a:rPr>
              <a:t>resist</a:t>
            </a:r>
            <a:r>
              <a:rPr sz="1725" spc="-38" dirty="0">
                <a:solidFill>
                  <a:srgbClr val="003366"/>
                </a:solidFill>
                <a:latin typeface="Arial MT"/>
                <a:cs typeface="Arial MT"/>
              </a:rPr>
              <a:t> </a:t>
            </a:r>
            <a:r>
              <a:rPr sz="1725" dirty="0">
                <a:solidFill>
                  <a:srgbClr val="003366"/>
                </a:solidFill>
                <a:latin typeface="Arial MT"/>
                <a:cs typeface="Arial MT"/>
              </a:rPr>
              <a:t>the</a:t>
            </a:r>
            <a:r>
              <a:rPr sz="1725" spc="-26" dirty="0">
                <a:solidFill>
                  <a:srgbClr val="003366"/>
                </a:solidFill>
                <a:latin typeface="Arial MT"/>
                <a:cs typeface="Arial MT"/>
              </a:rPr>
              <a:t> </a:t>
            </a:r>
            <a:r>
              <a:rPr sz="1725" spc="-8" dirty="0">
                <a:solidFill>
                  <a:srgbClr val="003366"/>
                </a:solidFill>
                <a:latin typeface="Arial MT"/>
                <a:cs typeface="Arial MT"/>
              </a:rPr>
              <a:t>disturbance</a:t>
            </a:r>
            <a:r>
              <a:rPr sz="1725" spc="-34" dirty="0">
                <a:solidFill>
                  <a:srgbClr val="003366"/>
                </a:solidFill>
                <a:latin typeface="Arial MT"/>
                <a:cs typeface="Arial MT"/>
              </a:rPr>
              <a:t> </a:t>
            </a:r>
            <a:r>
              <a:rPr sz="1725" spc="-4" dirty="0">
                <a:solidFill>
                  <a:srgbClr val="003366"/>
                </a:solidFill>
                <a:latin typeface="Arial MT"/>
                <a:cs typeface="Arial MT"/>
              </a:rPr>
              <a:t>torques.</a:t>
            </a:r>
            <a:endParaRPr sz="1725" dirty="0">
              <a:latin typeface="Arial MT"/>
              <a:cs typeface="Arial MT"/>
            </a:endParaRPr>
          </a:p>
          <a:p>
            <a:pPr marL="266700" marR="13335" indent="-257175">
              <a:spcBef>
                <a:spcPts val="454"/>
              </a:spcBef>
              <a:buSzPct val="73913"/>
              <a:buFont typeface="Wingdings"/>
              <a:buChar char=""/>
              <a:tabLst>
                <a:tab pos="266224" algn="l"/>
                <a:tab pos="266700" algn="l"/>
                <a:tab pos="1193483" algn="l"/>
                <a:tab pos="2290763" algn="l"/>
                <a:tab pos="3168968" algn="l"/>
                <a:tab pos="3632835" algn="l"/>
                <a:tab pos="4487228" algn="l"/>
                <a:tab pos="4866323" algn="l"/>
                <a:tab pos="5817869" algn="l"/>
              </a:tabLst>
            </a:pPr>
            <a:r>
              <a:rPr sz="1725" dirty="0">
                <a:solidFill>
                  <a:srgbClr val="003366"/>
                </a:solidFill>
                <a:latin typeface="Arial MT"/>
                <a:cs typeface="Arial MT"/>
              </a:rPr>
              <a:t>In</a:t>
            </a:r>
            <a:r>
              <a:rPr sz="1725" spc="-4" dirty="0">
                <a:solidFill>
                  <a:srgbClr val="003366"/>
                </a:solidFill>
                <a:latin typeface="Arial MT"/>
                <a:cs typeface="Arial MT"/>
              </a:rPr>
              <a:t>s</a:t>
            </a:r>
            <a:r>
              <a:rPr sz="1725" spc="-15" dirty="0">
                <a:solidFill>
                  <a:srgbClr val="003366"/>
                </a:solidFill>
                <a:latin typeface="Arial MT"/>
                <a:cs typeface="Arial MT"/>
              </a:rPr>
              <a:t>t</a:t>
            </a:r>
            <a:r>
              <a:rPr sz="1725" spc="-8" dirty="0">
                <a:solidFill>
                  <a:srgbClr val="003366"/>
                </a:solidFill>
                <a:latin typeface="Arial MT"/>
                <a:cs typeface="Arial MT"/>
              </a:rPr>
              <a:t>ea</a:t>
            </a:r>
            <a:r>
              <a:rPr sz="1725" dirty="0">
                <a:solidFill>
                  <a:srgbClr val="003366"/>
                </a:solidFill>
                <a:latin typeface="Arial MT"/>
                <a:cs typeface="Arial MT"/>
              </a:rPr>
              <a:t>d,	c</a:t>
            </a:r>
            <a:r>
              <a:rPr sz="1725" spc="-8" dirty="0">
                <a:solidFill>
                  <a:srgbClr val="003366"/>
                </a:solidFill>
                <a:latin typeface="Arial MT"/>
                <a:cs typeface="Arial MT"/>
              </a:rPr>
              <a:t>o</a:t>
            </a:r>
            <a:r>
              <a:rPr sz="1725" dirty="0">
                <a:solidFill>
                  <a:srgbClr val="003366"/>
                </a:solidFill>
                <a:latin typeface="Arial MT"/>
                <a:cs typeface="Arial MT"/>
              </a:rPr>
              <a:t>r</a:t>
            </a:r>
            <a:r>
              <a:rPr sz="1725" spc="-11" dirty="0">
                <a:solidFill>
                  <a:srgbClr val="003366"/>
                </a:solidFill>
                <a:latin typeface="Arial MT"/>
                <a:cs typeface="Arial MT"/>
              </a:rPr>
              <a:t>r</a:t>
            </a:r>
            <a:r>
              <a:rPr sz="1725" dirty="0">
                <a:solidFill>
                  <a:srgbClr val="003366"/>
                </a:solidFill>
                <a:latin typeface="Arial MT"/>
                <a:cs typeface="Arial MT"/>
              </a:rPr>
              <a:t>ecti</a:t>
            </a:r>
            <a:r>
              <a:rPr sz="1725" spc="-19" dirty="0">
                <a:solidFill>
                  <a:srgbClr val="003366"/>
                </a:solidFill>
                <a:latin typeface="Arial MT"/>
                <a:cs typeface="Arial MT"/>
              </a:rPr>
              <a:t>v</a:t>
            </a:r>
            <a:r>
              <a:rPr sz="1725" dirty="0">
                <a:solidFill>
                  <a:srgbClr val="003366"/>
                </a:solidFill>
                <a:latin typeface="Arial MT"/>
                <a:cs typeface="Arial MT"/>
              </a:rPr>
              <a:t>e	</a:t>
            </a:r>
            <a:r>
              <a:rPr sz="1725" spc="-4" dirty="0">
                <a:solidFill>
                  <a:srgbClr val="003366"/>
                </a:solidFill>
                <a:latin typeface="Arial MT"/>
                <a:cs typeface="Arial MT"/>
              </a:rPr>
              <a:t>t</a:t>
            </a:r>
            <a:r>
              <a:rPr sz="1725" spc="-19" dirty="0">
                <a:solidFill>
                  <a:srgbClr val="003366"/>
                </a:solidFill>
                <a:latin typeface="Arial MT"/>
                <a:cs typeface="Arial MT"/>
              </a:rPr>
              <a:t>o</a:t>
            </a:r>
            <a:r>
              <a:rPr sz="1725" spc="-11" dirty="0">
                <a:solidFill>
                  <a:srgbClr val="003366"/>
                </a:solidFill>
                <a:latin typeface="Arial MT"/>
                <a:cs typeface="Arial MT"/>
              </a:rPr>
              <a:t>r</a:t>
            </a:r>
            <a:r>
              <a:rPr sz="1725" spc="-8" dirty="0">
                <a:solidFill>
                  <a:srgbClr val="003366"/>
                </a:solidFill>
                <a:latin typeface="Arial MT"/>
                <a:cs typeface="Arial MT"/>
              </a:rPr>
              <a:t>q</a:t>
            </a:r>
            <a:r>
              <a:rPr sz="1725" dirty="0">
                <a:solidFill>
                  <a:srgbClr val="003366"/>
                </a:solidFill>
                <a:latin typeface="Arial MT"/>
                <a:cs typeface="Arial MT"/>
              </a:rPr>
              <a:t>ues	a</a:t>
            </a:r>
            <a:r>
              <a:rPr sz="1725" spc="-11" dirty="0">
                <a:solidFill>
                  <a:srgbClr val="003366"/>
                </a:solidFill>
                <a:latin typeface="Arial MT"/>
                <a:cs typeface="Arial MT"/>
              </a:rPr>
              <a:t>r</a:t>
            </a:r>
            <a:r>
              <a:rPr sz="1725" dirty="0">
                <a:solidFill>
                  <a:srgbClr val="003366"/>
                </a:solidFill>
                <a:latin typeface="Arial MT"/>
                <a:cs typeface="Arial MT"/>
              </a:rPr>
              <a:t>e	</a:t>
            </a:r>
            <a:r>
              <a:rPr sz="1725" spc="-8" dirty="0">
                <a:solidFill>
                  <a:srgbClr val="003366"/>
                </a:solidFill>
                <a:latin typeface="Arial MT"/>
                <a:cs typeface="Arial MT"/>
              </a:rPr>
              <a:t>a</a:t>
            </a:r>
            <a:r>
              <a:rPr sz="1725" dirty="0">
                <a:solidFill>
                  <a:srgbClr val="003366"/>
                </a:solidFill>
                <a:latin typeface="Arial MT"/>
                <a:cs typeface="Arial MT"/>
              </a:rPr>
              <a:t>p</a:t>
            </a:r>
            <a:r>
              <a:rPr sz="1725" spc="-8" dirty="0">
                <a:solidFill>
                  <a:srgbClr val="003366"/>
                </a:solidFill>
                <a:latin typeface="Arial MT"/>
                <a:cs typeface="Arial MT"/>
              </a:rPr>
              <a:t>p</a:t>
            </a:r>
            <a:r>
              <a:rPr sz="1725" dirty="0">
                <a:solidFill>
                  <a:srgbClr val="003366"/>
                </a:solidFill>
                <a:latin typeface="Arial MT"/>
                <a:cs typeface="Arial MT"/>
              </a:rPr>
              <a:t>l</a:t>
            </a:r>
            <a:r>
              <a:rPr sz="1725" spc="4" dirty="0">
                <a:solidFill>
                  <a:srgbClr val="003366"/>
                </a:solidFill>
                <a:latin typeface="Arial MT"/>
                <a:cs typeface="Arial MT"/>
              </a:rPr>
              <a:t>i</a:t>
            </a:r>
            <a:r>
              <a:rPr sz="1725" dirty="0">
                <a:solidFill>
                  <a:srgbClr val="003366"/>
                </a:solidFill>
                <a:latin typeface="Arial MT"/>
                <a:cs typeface="Arial MT"/>
              </a:rPr>
              <a:t>ed	as	r</a:t>
            </a:r>
            <a:r>
              <a:rPr sz="1725" spc="-8" dirty="0">
                <a:solidFill>
                  <a:srgbClr val="003366"/>
                </a:solidFill>
                <a:latin typeface="Arial MT"/>
                <a:cs typeface="Arial MT"/>
              </a:rPr>
              <a:t>e</a:t>
            </a:r>
            <a:r>
              <a:rPr sz="1725" dirty="0">
                <a:solidFill>
                  <a:srgbClr val="003366"/>
                </a:solidFill>
                <a:latin typeface="Arial MT"/>
                <a:cs typeface="Arial MT"/>
              </a:rPr>
              <a:t>q</a:t>
            </a:r>
            <a:r>
              <a:rPr sz="1725" spc="-8" dirty="0">
                <a:solidFill>
                  <a:srgbClr val="003366"/>
                </a:solidFill>
                <a:latin typeface="Arial MT"/>
                <a:cs typeface="Arial MT"/>
              </a:rPr>
              <a:t>u</a:t>
            </a:r>
            <a:r>
              <a:rPr sz="1725" dirty="0">
                <a:solidFill>
                  <a:srgbClr val="003366"/>
                </a:solidFill>
                <a:latin typeface="Arial MT"/>
                <a:cs typeface="Arial MT"/>
              </a:rPr>
              <a:t>i</a:t>
            </a:r>
            <a:r>
              <a:rPr sz="1725" spc="-11" dirty="0">
                <a:solidFill>
                  <a:srgbClr val="003366"/>
                </a:solidFill>
                <a:latin typeface="Arial MT"/>
                <a:cs typeface="Arial MT"/>
              </a:rPr>
              <a:t>r</a:t>
            </a:r>
            <a:r>
              <a:rPr sz="1725" spc="-19" dirty="0">
                <a:solidFill>
                  <a:srgbClr val="003366"/>
                </a:solidFill>
                <a:latin typeface="Arial MT"/>
                <a:cs typeface="Arial MT"/>
              </a:rPr>
              <a:t>e</a:t>
            </a:r>
            <a:r>
              <a:rPr sz="1725" dirty="0">
                <a:solidFill>
                  <a:srgbClr val="003366"/>
                </a:solidFill>
                <a:latin typeface="Arial MT"/>
                <a:cs typeface="Arial MT"/>
              </a:rPr>
              <a:t>d	</a:t>
            </a:r>
            <a:r>
              <a:rPr sz="1725" spc="-8" dirty="0">
                <a:solidFill>
                  <a:srgbClr val="003366"/>
                </a:solidFill>
                <a:latin typeface="Arial MT"/>
                <a:cs typeface="Arial MT"/>
              </a:rPr>
              <a:t>in  </a:t>
            </a:r>
            <a:r>
              <a:rPr sz="1725" dirty="0">
                <a:solidFill>
                  <a:srgbClr val="003366"/>
                </a:solidFill>
                <a:latin typeface="Arial MT"/>
                <a:cs typeface="Arial MT"/>
              </a:rPr>
              <a:t>response</a:t>
            </a:r>
            <a:r>
              <a:rPr sz="1725" spc="-49" dirty="0">
                <a:solidFill>
                  <a:srgbClr val="003366"/>
                </a:solidFill>
                <a:latin typeface="Arial MT"/>
                <a:cs typeface="Arial MT"/>
              </a:rPr>
              <a:t> </a:t>
            </a:r>
            <a:r>
              <a:rPr sz="1725" spc="-4" dirty="0">
                <a:solidFill>
                  <a:srgbClr val="003366"/>
                </a:solidFill>
                <a:latin typeface="Arial MT"/>
                <a:cs typeface="Arial MT"/>
              </a:rPr>
              <a:t>to</a:t>
            </a:r>
            <a:r>
              <a:rPr sz="1725" spc="-45" dirty="0">
                <a:solidFill>
                  <a:srgbClr val="003366"/>
                </a:solidFill>
                <a:latin typeface="Arial MT"/>
                <a:cs typeface="Arial MT"/>
              </a:rPr>
              <a:t> </a:t>
            </a:r>
            <a:r>
              <a:rPr sz="1725" spc="-8" dirty="0">
                <a:solidFill>
                  <a:srgbClr val="003366"/>
                </a:solidFill>
                <a:latin typeface="Arial MT"/>
                <a:cs typeface="Arial MT"/>
              </a:rPr>
              <a:t>disturbance</a:t>
            </a:r>
            <a:r>
              <a:rPr sz="1725" spc="-60" dirty="0">
                <a:solidFill>
                  <a:srgbClr val="003366"/>
                </a:solidFill>
                <a:latin typeface="Arial MT"/>
                <a:cs typeface="Arial MT"/>
              </a:rPr>
              <a:t> </a:t>
            </a:r>
            <a:r>
              <a:rPr sz="1725" dirty="0">
                <a:solidFill>
                  <a:srgbClr val="003366"/>
                </a:solidFill>
                <a:latin typeface="Arial MT"/>
                <a:cs typeface="Arial MT"/>
              </a:rPr>
              <a:t>torques.</a:t>
            </a:r>
            <a:endParaRPr sz="1725" dirty="0">
              <a:latin typeface="Arial MT"/>
              <a:cs typeface="Arial MT"/>
            </a:endParaRPr>
          </a:p>
          <a:p>
            <a:pPr marL="266700" indent="-257175">
              <a:spcBef>
                <a:spcPts val="450"/>
              </a:spcBef>
              <a:buSzPct val="73913"/>
              <a:buFont typeface="Wingdings"/>
              <a:buChar char=""/>
              <a:tabLst>
                <a:tab pos="266224" algn="l"/>
                <a:tab pos="266700" algn="l"/>
              </a:tabLst>
            </a:pPr>
            <a:r>
              <a:rPr sz="1725" spc="-4" dirty="0">
                <a:solidFill>
                  <a:srgbClr val="003366"/>
                </a:solidFill>
                <a:latin typeface="Arial MT"/>
                <a:cs typeface="Arial MT"/>
              </a:rPr>
              <a:t>Methods</a:t>
            </a:r>
            <a:r>
              <a:rPr sz="1725" spc="214" dirty="0">
                <a:solidFill>
                  <a:srgbClr val="003366"/>
                </a:solidFill>
                <a:latin typeface="Arial MT"/>
                <a:cs typeface="Arial MT"/>
              </a:rPr>
              <a:t> </a:t>
            </a:r>
            <a:r>
              <a:rPr sz="1725" dirty="0">
                <a:solidFill>
                  <a:srgbClr val="003366"/>
                </a:solidFill>
                <a:latin typeface="Arial MT"/>
                <a:cs typeface="Arial MT"/>
              </a:rPr>
              <a:t>used</a:t>
            </a:r>
            <a:r>
              <a:rPr sz="1725" spc="248" dirty="0">
                <a:solidFill>
                  <a:srgbClr val="003366"/>
                </a:solidFill>
                <a:latin typeface="Arial MT"/>
                <a:cs typeface="Arial MT"/>
              </a:rPr>
              <a:t> </a:t>
            </a:r>
            <a:r>
              <a:rPr sz="1725" spc="-4" dirty="0">
                <a:solidFill>
                  <a:srgbClr val="003366"/>
                </a:solidFill>
                <a:latin typeface="Arial MT"/>
                <a:cs typeface="Arial MT"/>
              </a:rPr>
              <a:t>to</a:t>
            </a:r>
            <a:r>
              <a:rPr sz="1725" spc="225" dirty="0">
                <a:solidFill>
                  <a:srgbClr val="003366"/>
                </a:solidFill>
                <a:latin typeface="Arial MT"/>
                <a:cs typeface="Arial MT"/>
              </a:rPr>
              <a:t> </a:t>
            </a:r>
            <a:r>
              <a:rPr sz="1725" spc="-8" dirty="0">
                <a:solidFill>
                  <a:srgbClr val="003366"/>
                </a:solidFill>
                <a:latin typeface="Arial MT"/>
                <a:cs typeface="Arial MT"/>
              </a:rPr>
              <a:t>generate</a:t>
            </a:r>
            <a:r>
              <a:rPr sz="1725" spc="214" dirty="0">
                <a:solidFill>
                  <a:srgbClr val="003366"/>
                </a:solidFill>
                <a:latin typeface="Arial MT"/>
                <a:cs typeface="Arial MT"/>
              </a:rPr>
              <a:t> </a:t>
            </a:r>
            <a:r>
              <a:rPr sz="1725" dirty="0">
                <a:solidFill>
                  <a:srgbClr val="003366"/>
                </a:solidFill>
                <a:latin typeface="Arial MT"/>
                <a:cs typeface="Arial MT"/>
              </a:rPr>
              <a:t>active</a:t>
            </a:r>
            <a:r>
              <a:rPr sz="1725" spc="244" dirty="0">
                <a:solidFill>
                  <a:srgbClr val="003366"/>
                </a:solidFill>
                <a:latin typeface="Arial MT"/>
                <a:cs typeface="Arial MT"/>
              </a:rPr>
              <a:t> </a:t>
            </a:r>
            <a:r>
              <a:rPr sz="1725" spc="-4" dirty="0">
                <a:solidFill>
                  <a:srgbClr val="003366"/>
                </a:solidFill>
                <a:latin typeface="Arial MT"/>
                <a:cs typeface="Arial MT"/>
              </a:rPr>
              <a:t>control</a:t>
            </a:r>
            <a:r>
              <a:rPr sz="1725" spc="240" dirty="0">
                <a:solidFill>
                  <a:srgbClr val="003366"/>
                </a:solidFill>
                <a:latin typeface="Arial MT"/>
                <a:cs typeface="Arial MT"/>
              </a:rPr>
              <a:t> </a:t>
            </a:r>
            <a:r>
              <a:rPr sz="1725" spc="-4" dirty="0">
                <a:solidFill>
                  <a:srgbClr val="003366"/>
                </a:solidFill>
                <a:latin typeface="Arial MT"/>
                <a:cs typeface="Arial MT"/>
              </a:rPr>
              <a:t>torques,</a:t>
            </a:r>
            <a:r>
              <a:rPr sz="1725" spc="217" dirty="0">
                <a:solidFill>
                  <a:srgbClr val="003366"/>
                </a:solidFill>
                <a:latin typeface="Arial MT"/>
                <a:cs typeface="Arial MT"/>
              </a:rPr>
              <a:t> </a:t>
            </a:r>
            <a:r>
              <a:rPr sz="1725" spc="-4" dirty="0">
                <a:solidFill>
                  <a:srgbClr val="003366"/>
                </a:solidFill>
                <a:latin typeface="Arial MT"/>
                <a:cs typeface="Arial MT"/>
              </a:rPr>
              <a:t>include</a:t>
            </a:r>
            <a:endParaRPr sz="1725" dirty="0">
              <a:latin typeface="Arial MT"/>
              <a:cs typeface="Arial MT"/>
            </a:endParaRPr>
          </a:p>
          <a:p>
            <a:pPr marL="266700"/>
            <a:r>
              <a:rPr sz="1725" i="1" spc="-4" dirty="0">
                <a:solidFill>
                  <a:srgbClr val="00AE50"/>
                </a:solidFill>
                <a:latin typeface="Arial"/>
                <a:cs typeface="Arial"/>
              </a:rPr>
              <a:t>momentum</a:t>
            </a:r>
            <a:r>
              <a:rPr sz="1725" i="1" spc="-56" dirty="0">
                <a:solidFill>
                  <a:srgbClr val="00AE50"/>
                </a:solidFill>
                <a:latin typeface="Arial"/>
                <a:cs typeface="Arial"/>
              </a:rPr>
              <a:t> </a:t>
            </a:r>
            <a:r>
              <a:rPr sz="1725" i="1" dirty="0">
                <a:solidFill>
                  <a:srgbClr val="00AE50"/>
                </a:solidFill>
                <a:latin typeface="Arial"/>
                <a:cs typeface="Arial"/>
              </a:rPr>
              <a:t>wheels,</a:t>
            </a:r>
            <a:r>
              <a:rPr sz="1725" i="1" spc="-64" dirty="0">
                <a:solidFill>
                  <a:srgbClr val="00AE50"/>
                </a:solidFill>
                <a:latin typeface="Arial"/>
                <a:cs typeface="Arial"/>
              </a:rPr>
              <a:t> </a:t>
            </a:r>
            <a:r>
              <a:rPr sz="1725" i="1" dirty="0">
                <a:solidFill>
                  <a:srgbClr val="00AE50"/>
                </a:solidFill>
                <a:latin typeface="Arial"/>
                <a:cs typeface="Arial"/>
              </a:rPr>
              <a:t>EM</a:t>
            </a:r>
            <a:r>
              <a:rPr sz="1725" i="1" spc="-4" dirty="0">
                <a:solidFill>
                  <a:srgbClr val="00AE50"/>
                </a:solidFill>
                <a:latin typeface="Arial"/>
                <a:cs typeface="Arial"/>
              </a:rPr>
              <a:t> </a:t>
            </a:r>
            <a:r>
              <a:rPr sz="1725" i="1" dirty="0">
                <a:solidFill>
                  <a:srgbClr val="00AE50"/>
                </a:solidFill>
                <a:latin typeface="Arial"/>
                <a:cs typeface="Arial"/>
              </a:rPr>
              <a:t>coils,</a:t>
            </a:r>
            <a:r>
              <a:rPr sz="1725" i="1" spc="-38" dirty="0">
                <a:solidFill>
                  <a:srgbClr val="00AE50"/>
                </a:solidFill>
                <a:latin typeface="Arial"/>
                <a:cs typeface="Arial"/>
              </a:rPr>
              <a:t> </a:t>
            </a:r>
            <a:r>
              <a:rPr sz="1725" i="1" dirty="0">
                <a:solidFill>
                  <a:srgbClr val="00AE50"/>
                </a:solidFill>
                <a:latin typeface="Arial"/>
                <a:cs typeface="Arial"/>
              </a:rPr>
              <a:t>and</a:t>
            </a:r>
            <a:r>
              <a:rPr sz="1725" i="1" spc="-38" dirty="0">
                <a:solidFill>
                  <a:srgbClr val="00AE50"/>
                </a:solidFill>
                <a:latin typeface="Arial"/>
                <a:cs typeface="Arial"/>
              </a:rPr>
              <a:t> </a:t>
            </a:r>
            <a:r>
              <a:rPr sz="1725" i="1" spc="-4" dirty="0">
                <a:solidFill>
                  <a:srgbClr val="00AE50"/>
                </a:solidFill>
                <a:latin typeface="Arial"/>
                <a:cs typeface="Arial"/>
              </a:rPr>
              <a:t>mass</a:t>
            </a:r>
            <a:r>
              <a:rPr sz="1725" i="1" spc="-30" dirty="0">
                <a:solidFill>
                  <a:srgbClr val="00AE50"/>
                </a:solidFill>
                <a:latin typeface="Arial"/>
                <a:cs typeface="Arial"/>
              </a:rPr>
              <a:t> </a:t>
            </a:r>
            <a:r>
              <a:rPr sz="1725" i="1" dirty="0">
                <a:solidFill>
                  <a:srgbClr val="00AE50"/>
                </a:solidFill>
                <a:latin typeface="Arial"/>
                <a:cs typeface="Arial"/>
              </a:rPr>
              <a:t>expulsion</a:t>
            </a:r>
            <a:r>
              <a:rPr sz="1725" i="1" spc="-60" dirty="0">
                <a:solidFill>
                  <a:srgbClr val="00AE50"/>
                </a:solidFill>
                <a:latin typeface="Arial"/>
                <a:cs typeface="Arial"/>
              </a:rPr>
              <a:t> </a:t>
            </a:r>
            <a:r>
              <a:rPr sz="1725" i="1" dirty="0">
                <a:solidFill>
                  <a:srgbClr val="00AE50"/>
                </a:solidFill>
                <a:latin typeface="Arial"/>
                <a:cs typeface="Arial"/>
              </a:rPr>
              <a:t>devices</a:t>
            </a:r>
            <a:r>
              <a:rPr sz="1725" dirty="0">
                <a:solidFill>
                  <a:srgbClr val="003366"/>
                </a:solidFill>
                <a:latin typeface="Arial MT"/>
                <a:cs typeface="Arial MT"/>
              </a:rPr>
              <a:t>.</a:t>
            </a:r>
            <a:endParaRPr sz="1725" dirty="0">
              <a:latin typeface="Arial MT"/>
              <a:cs typeface="Arial MT"/>
            </a:endParaRPr>
          </a:p>
          <a:p>
            <a:pPr marL="266700" marR="3810" indent="-257175" algn="just">
              <a:spcBef>
                <a:spcPts val="450"/>
              </a:spcBef>
              <a:buSzPct val="73913"/>
              <a:buFont typeface="Wingdings"/>
              <a:buChar char=""/>
              <a:tabLst>
                <a:tab pos="266700" algn="l"/>
              </a:tabLst>
            </a:pPr>
            <a:r>
              <a:rPr sz="1725" spc="-8" dirty="0">
                <a:solidFill>
                  <a:srgbClr val="003366"/>
                </a:solidFill>
                <a:latin typeface="Arial MT"/>
                <a:cs typeface="Arial MT"/>
              </a:rPr>
              <a:t>The </a:t>
            </a:r>
            <a:r>
              <a:rPr sz="1725" i="1" spc="-8" dirty="0">
                <a:solidFill>
                  <a:srgbClr val="FF0000"/>
                </a:solidFill>
                <a:latin typeface="Arial"/>
                <a:cs typeface="Arial"/>
              </a:rPr>
              <a:t>electromagnetic coil </a:t>
            </a:r>
            <a:r>
              <a:rPr sz="1725" i="1" dirty="0">
                <a:solidFill>
                  <a:srgbClr val="FF0000"/>
                </a:solidFill>
                <a:latin typeface="Arial"/>
                <a:cs typeface="Arial"/>
              </a:rPr>
              <a:t>works </a:t>
            </a:r>
            <a:r>
              <a:rPr sz="1725" spc="-4" dirty="0">
                <a:solidFill>
                  <a:srgbClr val="003366"/>
                </a:solidFill>
                <a:latin typeface="Arial MT"/>
                <a:cs typeface="Arial MT"/>
              </a:rPr>
              <a:t>on </a:t>
            </a:r>
            <a:r>
              <a:rPr sz="1725" spc="-8" dirty="0">
                <a:solidFill>
                  <a:srgbClr val="003366"/>
                </a:solidFill>
                <a:latin typeface="Arial MT"/>
                <a:cs typeface="Arial MT"/>
              </a:rPr>
              <a:t>the principle that </a:t>
            </a:r>
            <a:r>
              <a:rPr sz="1725" spc="-11" dirty="0">
                <a:solidFill>
                  <a:srgbClr val="003366"/>
                </a:solidFill>
                <a:latin typeface="Arial MT"/>
                <a:cs typeface="Arial MT"/>
              </a:rPr>
              <a:t>the </a:t>
            </a:r>
            <a:r>
              <a:rPr sz="1725" spc="-8" dirty="0">
                <a:solidFill>
                  <a:srgbClr val="003366"/>
                </a:solidFill>
                <a:latin typeface="Arial MT"/>
                <a:cs typeface="Arial MT"/>
              </a:rPr>
              <a:t> </a:t>
            </a:r>
            <a:r>
              <a:rPr sz="1725" spc="-11" dirty="0">
                <a:solidFill>
                  <a:srgbClr val="003366"/>
                </a:solidFill>
                <a:latin typeface="Arial MT"/>
                <a:cs typeface="Arial MT"/>
              </a:rPr>
              <a:t>earth’s </a:t>
            </a:r>
            <a:r>
              <a:rPr sz="1725" spc="-8" dirty="0">
                <a:solidFill>
                  <a:srgbClr val="003366"/>
                </a:solidFill>
                <a:latin typeface="Arial MT"/>
                <a:cs typeface="Arial MT"/>
              </a:rPr>
              <a:t>magnetic </a:t>
            </a:r>
            <a:r>
              <a:rPr sz="1725" spc="-4" dirty="0">
                <a:solidFill>
                  <a:srgbClr val="003366"/>
                </a:solidFill>
                <a:latin typeface="Arial MT"/>
                <a:cs typeface="Arial MT"/>
              </a:rPr>
              <a:t>field </a:t>
            </a:r>
            <a:r>
              <a:rPr sz="1725" spc="-8" dirty="0">
                <a:solidFill>
                  <a:srgbClr val="003366"/>
                </a:solidFill>
                <a:latin typeface="Arial MT"/>
                <a:cs typeface="Arial MT"/>
              </a:rPr>
              <a:t>exerts </a:t>
            </a:r>
            <a:r>
              <a:rPr sz="1725" dirty="0">
                <a:solidFill>
                  <a:srgbClr val="003366"/>
                </a:solidFill>
                <a:latin typeface="Arial MT"/>
                <a:cs typeface="Arial MT"/>
              </a:rPr>
              <a:t>a </a:t>
            </a:r>
            <a:r>
              <a:rPr sz="1725" spc="-8" dirty="0">
                <a:solidFill>
                  <a:srgbClr val="003366"/>
                </a:solidFill>
                <a:latin typeface="Arial MT"/>
                <a:cs typeface="Arial MT"/>
              </a:rPr>
              <a:t>torque </a:t>
            </a:r>
            <a:r>
              <a:rPr sz="1725" spc="-4" dirty="0">
                <a:solidFill>
                  <a:srgbClr val="003366"/>
                </a:solidFill>
                <a:latin typeface="Arial MT"/>
                <a:cs typeface="Arial MT"/>
              </a:rPr>
              <a:t>on </a:t>
            </a:r>
            <a:r>
              <a:rPr sz="1725" dirty="0">
                <a:solidFill>
                  <a:srgbClr val="003366"/>
                </a:solidFill>
                <a:latin typeface="Arial MT"/>
                <a:cs typeface="Arial MT"/>
              </a:rPr>
              <a:t>a </a:t>
            </a:r>
            <a:r>
              <a:rPr sz="1725" spc="-8" dirty="0">
                <a:solidFill>
                  <a:srgbClr val="003366"/>
                </a:solidFill>
                <a:latin typeface="Arial MT"/>
                <a:cs typeface="Arial MT"/>
              </a:rPr>
              <a:t>current-carrying </a:t>
            </a:r>
            <a:r>
              <a:rPr sz="1725" spc="-4" dirty="0">
                <a:solidFill>
                  <a:srgbClr val="003366"/>
                </a:solidFill>
                <a:latin typeface="Arial MT"/>
                <a:cs typeface="Arial MT"/>
              </a:rPr>
              <a:t> </a:t>
            </a:r>
            <a:r>
              <a:rPr sz="1725" dirty="0">
                <a:solidFill>
                  <a:srgbClr val="003366"/>
                </a:solidFill>
                <a:latin typeface="Arial MT"/>
                <a:cs typeface="Arial MT"/>
              </a:rPr>
              <a:t>coil</a:t>
            </a:r>
            <a:r>
              <a:rPr sz="1725" spc="214" dirty="0">
                <a:solidFill>
                  <a:srgbClr val="003366"/>
                </a:solidFill>
                <a:latin typeface="Arial MT"/>
                <a:cs typeface="Arial MT"/>
              </a:rPr>
              <a:t> </a:t>
            </a:r>
            <a:r>
              <a:rPr sz="1725" spc="-4" dirty="0">
                <a:solidFill>
                  <a:srgbClr val="003366"/>
                </a:solidFill>
                <a:latin typeface="Arial MT"/>
                <a:cs typeface="Arial MT"/>
              </a:rPr>
              <a:t>and</a:t>
            </a:r>
            <a:r>
              <a:rPr sz="1725" spc="206" dirty="0">
                <a:solidFill>
                  <a:srgbClr val="003366"/>
                </a:solidFill>
                <a:latin typeface="Arial MT"/>
                <a:cs typeface="Arial MT"/>
              </a:rPr>
              <a:t> </a:t>
            </a:r>
            <a:r>
              <a:rPr sz="1725" spc="-8" dirty="0">
                <a:solidFill>
                  <a:srgbClr val="003366"/>
                </a:solidFill>
                <a:latin typeface="Arial MT"/>
                <a:cs typeface="Arial MT"/>
              </a:rPr>
              <a:t>that</a:t>
            </a:r>
            <a:r>
              <a:rPr sz="1725" spc="210" dirty="0">
                <a:solidFill>
                  <a:srgbClr val="003366"/>
                </a:solidFill>
                <a:latin typeface="Arial MT"/>
                <a:cs typeface="Arial MT"/>
              </a:rPr>
              <a:t> </a:t>
            </a:r>
            <a:r>
              <a:rPr sz="1725" spc="-4" dirty="0">
                <a:solidFill>
                  <a:srgbClr val="003366"/>
                </a:solidFill>
                <a:latin typeface="Arial MT"/>
                <a:cs typeface="Arial MT"/>
              </a:rPr>
              <a:t>this</a:t>
            </a:r>
            <a:r>
              <a:rPr sz="1725" spc="214" dirty="0">
                <a:solidFill>
                  <a:srgbClr val="003366"/>
                </a:solidFill>
                <a:latin typeface="Arial MT"/>
                <a:cs typeface="Arial MT"/>
              </a:rPr>
              <a:t> </a:t>
            </a:r>
            <a:r>
              <a:rPr sz="1725" spc="-8" dirty="0">
                <a:solidFill>
                  <a:srgbClr val="003366"/>
                </a:solidFill>
                <a:latin typeface="Arial MT"/>
                <a:cs typeface="Arial MT"/>
              </a:rPr>
              <a:t>torque</a:t>
            </a:r>
            <a:r>
              <a:rPr sz="1725" spc="206" dirty="0">
                <a:solidFill>
                  <a:srgbClr val="003366"/>
                </a:solidFill>
                <a:latin typeface="Arial MT"/>
                <a:cs typeface="Arial MT"/>
              </a:rPr>
              <a:t> </a:t>
            </a:r>
            <a:r>
              <a:rPr sz="1725" spc="-8" dirty="0">
                <a:solidFill>
                  <a:srgbClr val="003366"/>
                </a:solidFill>
                <a:latin typeface="Arial MT"/>
                <a:cs typeface="Arial MT"/>
              </a:rPr>
              <a:t>can</a:t>
            </a:r>
            <a:r>
              <a:rPr sz="1725" spc="206" dirty="0">
                <a:solidFill>
                  <a:srgbClr val="003366"/>
                </a:solidFill>
                <a:latin typeface="Arial MT"/>
                <a:cs typeface="Arial MT"/>
              </a:rPr>
              <a:t> </a:t>
            </a:r>
            <a:r>
              <a:rPr sz="1725" spc="-4" dirty="0">
                <a:solidFill>
                  <a:srgbClr val="003366"/>
                </a:solidFill>
                <a:latin typeface="Arial MT"/>
                <a:cs typeface="Arial MT"/>
              </a:rPr>
              <a:t>be</a:t>
            </a:r>
            <a:r>
              <a:rPr sz="1725" spc="206" dirty="0">
                <a:solidFill>
                  <a:srgbClr val="003366"/>
                </a:solidFill>
                <a:latin typeface="Arial MT"/>
                <a:cs typeface="Arial MT"/>
              </a:rPr>
              <a:t> </a:t>
            </a:r>
            <a:r>
              <a:rPr sz="1725" spc="-8" dirty="0">
                <a:solidFill>
                  <a:srgbClr val="003366"/>
                </a:solidFill>
                <a:latin typeface="Arial MT"/>
                <a:cs typeface="Arial MT"/>
              </a:rPr>
              <a:t>controlled</a:t>
            </a:r>
            <a:r>
              <a:rPr sz="1725" spc="217" dirty="0">
                <a:solidFill>
                  <a:srgbClr val="003366"/>
                </a:solidFill>
                <a:latin typeface="Arial MT"/>
                <a:cs typeface="Arial MT"/>
              </a:rPr>
              <a:t> </a:t>
            </a:r>
            <a:r>
              <a:rPr sz="1725" spc="-8" dirty="0">
                <a:solidFill>
                  <a:srgbClr val="003366"/>
                </a:solidFill>
                <a:latin typeface="Arial MT"/>
                <a:cs typeface="Arial MT"/>
              </a:rPr>
              <a:t>through</a:t>
            </a:r>
            <a:r>
              <a:rPr sz="1725" spc="214" dirty="0">
                <a:solidFill>
                  <a:srgbClr val="003366"/>
                </a:solidFill>
                <a:latin typeface="Arial MT"/>
                <a:cs typeface="Arial MT"/>
              </a:rPr>
              <a:t> </a:t>
            </a:r>
            <a:r>
              <a:rPr sz="1725" spc="-15" dirty="0">
                <a:solidFill>
                  <a:srgbClr val="003366"/>
                </a:solidFill>
                <a:latin typeface="Arial MT"/>
                <a:cs typeface="Arial MT"/>
              </a:rPr>
              <a:t>control </a:t>
            </a:r>
            <a:r>
              <a:rPr sz="1725" spc="-472" dirty="0">
                <a:solidFill>
                  <a:srgbClr val="003366"/>
                </a:solidFill>
                <a:latin typeface="Arial MT"/>
                <a:cs typeface="Arial MT"/>
              </a:rPr>
              <a:t> </a:t>
            </a:r>
            <a:r>
              <a:rPr sz="1725" dirty="0">
                <a:solidFill>
                  <a:srgbClr val="003366"/>
                </a:solidFill>
                <a:latin typeface="Arial MT"/>
                <a:cs typeface="Arial MT"/>
              </a:rPr>
              <a:t>of</a:t>
            </a:r>
            <a:r>
              <a:rPr sz="1725" spc="-38" dirty="0">
                <a:solidFill>
                  <a:srgbClr val="003366"/>
                </a:solidFill>
                <a:latin typeface="Arial MT"/>
                <a:cs typeface="Arial MT"/>
              </a:rPr>
              <a:t> </a:t>
            </a:r>
            <a:r>
              <a:rPr sz="1725" dirty="0">
                <a:solidFill>
                  <a:srgbClr val="003366"/>
                </a:solidFill>
                <a:latin typeface="Arial MT"/>
                <a:cs typeface="Arial MT"/>
              </a:rPr>
              <a:t>the</a:t>
            </a:r>
            <a:r>
              <a:rPr sz="1725" spc="-23" dirty="0">
                <a:solidFill>
                  <a:srgbClr val="003366"/>
                </a:solidFill>
                <a:latin typeface="Arial MT"/>
                <a:cs typeface="Arial MT"/>
              </a:rPr>
              <a:t> </a:t>
            </a:r>
            <a:r>
              <a:rPr sz="1725" dirty="0">
                <a:solidFill>
                  <a:srgbClr val="003366"/>
                </a:solidFill>
                <a:latin typeface="Arial MT"/>
                <a:cs typeface="Arial MT"/>
              </a:rPr>
              <a:t>current.</a:t>
            </a:r>
            <a:endParaRPr sz="1725"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93B-81A5-0798-1480-6CC1AF62E88C}"/>
              </a:ext>
            </a:extLst>
          </p:cNvPr>
          <p:cNvSpPr>
            <a:spLocks noGrp="1"/>
          </p:cNvSpPr>
          <p:nvPr>
            <p:ph type="title"/>
          </p:nvPr>
        </p:nvSpPr>
        <p:spPr>
          <a:xfrm>
            <a:off x="0" y="1"/>
            <a:ext cx="12192000" cy="929147"/>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722FDAE7-3BFF-C956-C50A-B36935E8F65E}"/>
              </a:ext>
            </a:extLst>
          </p:cNvPr>
          <p:cNvSpPr>
            <a:spLocks noGrp="1"/>
          </p:cNvSpPr>
          <p:nvPr>
            <p:ph idx="1"/>
          </p:nvPr>
        </p:nvSpPr>
        <p:spPr>
          <a:xfrm>
            <a:off x="0" y="929148"/>
            <a:ext cx="12192000" cy="5928851"/>
          </a:xfrm>
        </p:spPr>
        <p:txBody>
          <a:bodyPr/>
          <a:lstStyle/>
          <a:p>
            <a:pPr algn="just"/>
            <a:r>
              <a:rPr lang="en-US" dirty="0"/>
              <a:t>Communications satellites are usually designed to have an operating lifetime of 10–15 years.</a:t>
            </a:r>
          </a:p>
          <a:p>
            <a:pPr algn="just"/>
            <a:r>
              <a:rPr lang="en-US" dirty="0"/>
              <a:t>In order to support the communications system, the satellite must provide a stable platform on which</a:t>
            </a:r>
          </a:p>
          <a:p>
            <a:pPr algn="just">
              <a:buFont typeface="Wingdings" panose="05000000000000000000" pitchFamily="2" charset="2"/>
              <a:buChar char="q"/>
            </a:pPr>
            <a:r>
              <a:rPr lang="en-US" dirty="0"/>
              <a:t>To mount the antennas </a:t>
            </a:r>
          </a:p>
          <a:p>
            <a:pPr algn="just">
              <a:buFont typeface="Wingdings" panose="05000000000000000000" pitchFamily="2" charset="2"/>
              <a:buChar char="q"/>
            </a:pPr>
            <a:r>
              <a:rPr lang="en-US" dirty="0"/>
              <a:t>Be capable of station keeping </a:t>
            </a:r>
          </a:p>
          <a:p>
            <a:pPr algn="just">
              <a:buFont typeface="Wingdings" panose="05000000000000000000" pitchFamily="2" charset="2"/>
              <a:buChar char="q"/>
            </a:pPr>
            <a:r>
              <a:rPr lang="en-US" dirty="0"/>
              <a:t>Provide the required electrical power for the communication system, </a:t>
            </a:r>
          </a:p>
          <a:p>
            <a:pPr algn="just">
              <a:buFont typeface="Wingdings" panose="05000000000000000000" pitchFamily="2" charset="2"/>
              <a:buChar char="q"/>
            </a:pPr>
            <a:r>
              <a:rPr lang="en-US" dirty="0"/>
              <a:t>Provide a controlled temperature environment for the communications electronics.</a:t>
            </a:r>
          </a:p>
        </p:txBody>
      </p:sp>
    </p:spTree>
    <p:extLst>
      <p:ext uri="{BB962C8B-B14F-4D97-AF65-F5344CB8AC3E}">
        <p14:creationId xmlns:p14="http://schemas.microsoft.com/office/powerpoint/2010/main" val="1897587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8349" y="514349"/>
            <a:ext cx="7444863" cy="3187495"/>
          </a:xfrm>
          <a:prstGeom prst="rect">
            <a:avLst/>
          </a:prstGeom>
        </p:spPr>
      </p:pic>
      <p:sp>
        <p:nvSpPr>
          <p:cNvPr id="3" name="object 3"/>
          <p:cNvSpPr txBox="1"/>
          <p:nvPr/>
        </p:nvSpPr>
        <p:spPr>
          <a:xfrm>
            <a:off x="398208" y="4267536"/>
            <a:ext cx="11120284" cy="2163573"/>
          </a:xfrm>
          <a:prstGeom prst="rect">
            <a:avLst/>
          </a:prstGeom>
        </p:spPr>
        <p:txBody>
          <a:bodyPr vert="horz" wrap="square" lIns="0" tIns="9049" rIns="0" bIns="0" rtlCol="0">
            <a:spAutoFit/>
          </a:bodyPr>
          <a:lstStyle/>
          <a:p>
            <a:pPr marL="9525" marR="3810" algn="just">
              <a:spcBef>
                <a:spcPts val="71"/>
              </a:spcBef>
              <a:buClr>
                <a:srgbClr val="003366"/>
              </a:buClr>
              <a:buSzPct val="95454"/>
              <a:buAutoNum type="alphaLcParenBoth"/>
              <a:tabLst>
                <a:tab pos="265748" algn="l"/>
              </a:tabLst>
            </a:pPr>
            <a:r>
              <a:rPr sz="2800" spc="-4" dirty="0">
                <a:solidFill>
                  <a:srgbClr val="FF0000"/>
                </a:solidFill>
                <a:latin typeface="Arial MT"/>
                <a:cs typeface="Arial MT"/>
              </a:rPr>
              <a:t>Roll, pitch, </a:t>
            </a:r>
            <a:r>
              <a:rPr sz="2800" spc="-8" dirty="0">
                <a:solidFill>
                  <a:srgbClr val="FF0000"/>
                </a:solidFill>
                <a:latin typeface="Arial MT"/>
                <a:cs typeface="Arial MT"/>
              </a:rPr>
              <a:t>and yaw </a:t>
            </a:r>
            <a:r>
              <a:rPr sz="2800" spc="-4" dirty="0">
                <a:solidFill>
                  <a:srgbClr val="FF0000"/>
                </a:solidFill>
                <a:latin typeface="Arial MT"/>
                <a:cs typeface="Arial MT"/>
              </a:rPr>
              <a:t>axes</a:t>
            </a:r>
            <a:r>
              <a:rPr sz="2800" spc="-4" dirty="0">
                <a:solidFill>
                  <a:srgbClr val="003366"/>
                </a:solidFill>
                <a:latin typeface="Arial MT"/>
                <a:cs typeface="Arial MT"/>
              </a:rPr>
              <a:t>. </a:t>
            </a:r>
            <a:r>
              <a:rPr sz="2800" spc="-4" dirty="0">
                <a:solidFill>
                  <a:srgbClr val="00AE50"/>
                </a:solidFill>
                <a:latin typeface="Arial MT"/>
                <a:cs typeface="Arial MT"/>
              </a:rPr>
              <a:t>The yaw </a:t>
            </a:r>
            <a:r>
              <a:rPr sz="2800" spc="-8" dirty="0">
                <a:solidFill>
                  <a:srgbClr val="00AE50"/>
                </a:solidFill>
                <a:latin typeface="Arial MT"/>
                <a:cs typeface="Arial MT"/>
              </a:rPr>
              <a:t>axis is </a:t>
            </a:r>
            <a:r>
              <a:rPr sz="2800" spc="-4" dirty="0">
                <a:solidFill>
                  <a:srgbClr val="00AE50"/>
                </a:solidFill>
                <a:latin typeface="Arial MT"/>
                <a:cs typeface="Arial MT"/>
              </a:rPr>
              <a:t>directed toward </a:t>
            </a:r>
            <a:r>
              <a:rPr sz="2800" dirty="0">
                <a:solidFill>
                  <a:srgbClr val="00AE50"/>
                </a:solidFill>
                <a:latin typeface="Arial MT"/>
                <a:cs typeface="Arial MT"/>
              </a:rPr>
              <a:t> </a:t>
            </a:r>
            <a:r>
              <a:rPr sz="2800" spc="-4" dirty="0">
                <a:solidFill>
                  <a:srgbClr val="00AE50"/>
                </a:solidFill>
                <a:latin typeface="Arial MT"/>
                <a:cs typeface="Arial MT"/>
              </a:rPr>
              <a:t>the </a:t>
            </a:r>
            <a:r>
              <a:rPr sz="2800" spc="-15" dirty="0">
                <a:solidFill>
                  <a:srgbClr val="00AE50"/>
                </a:solidFill>
                <a:latin typeface="Arial MT"/>
                <a:cs typeface="Arial MT"/>
              </a:rPr>
              <a:t>earth’s </a:t>
            </a:r>
            <a:r>
              <a:rPr sz="2800" spc="-26" dirty="0">
                <a:solidFill>
                  <a:srgbClr val="00AE50"/>
                </a:solidFill>
                <a:latin typeface="Arial MT"/>
                <a:cs typeface="Arial MT"/>
              </a:rPr>
              <a:t>center, </a:t>
            </a:r>
            <a:r>
              <a:rPr sz="2800" spc="-4" dirty="0">
                <a:solidFill>
                  <a:srgbClr val="C00000"/>
                </a:solidFill>
                <a:latin typeface="Arial MT"/>
                <a:cs typeface="Arial MT"/>
              </a:rPr>
              <a:t>the pitch axis is normal </a:t>
            </a:r>
            <a:r>
              <a:rPr sz="2800" spc="-8" dirty="0">
                <a:solidFill>
                  <a:srgbClr val="C00000"/>
                </a:solidFill>
                <a:latin typeface="Arial MT"/>
                <a:cs typeface="Arial MT"/>
              </a:rPr>
              <a:t>to </a:t>
            </a:r>
            <a:r>
              <a:rPr sz="2800" spc="-4" dirty="0">
                <a:solidFill>
                  <a:srgbClr val="C00000"/>
                </a:solidFill>
                <a:latin typeface="Arial MT"/>
                <a:cs typeface="Arial MT"/>
              </a:rPr>
              <a:t>the orbital </a:t>
            </a:r>
            <a:r>
              <a:rPr sz="2800" spc="-8" dirty="0">
                <a:solidFill>
                  <a:srgbClr val="C00000"/>
                </a:solidFill>
                <a:latin typeface="Arial MT"/>
                <a:cs typeface="Arial MT"/>
              </a:rPr>
              <a:t>plane, </a:t>
            </a:r>
            <a:r>
              <a:rPr sz="2800" spc="-4" dirty="0">
                <a:solidFill>
                  <a:srgbClr val="C00000"/>
                </a:solidFill>
                <a:latin typeface="Arial MT"/>
                <a:cs typeface="Arial MT"/>
              </a:rPr>
              <a:t> </a:t>
            </a:r>
            <a:r>
              <a:rPr sz="2800" spc="-4" dirty="0">
                <a:solidFill>
                  <a:srgbClr val="003366"/>
                </a:solidFill>
                <a:latin typeface="Arial MT"/>
                <a:cs typeface="Arial MT"/>
              </a:rPr>
              <a:t>and</a:t>
            </a:r>
            <a:r>
              <a:rPr sz="2800" spc="-8" dirty="0">
                <a:solidFill>
                  <a:srgbClr val="003366"/>
                </a:solidFill>
                <a:latin typeface="Arial MT"/>
                <a:cs typeface="Arial MT"/>
              </a:rPr>
              <a:t> </a:t>
            </a:r>
            <a:r>
              <a:rPr sz="2800" spc="-4" dirty="0">
                <a:solidFill>
                  <a:srgbClr val="6E2E9F"/>
                </a:solidFill>
                <a:latin typeface="Arial MT"/>
                <a:cs typeface="Arial MT"/>
              </a:rPr>
              <a:t>the</a:t>
            </a:r>
            <a:r>
              <a:rPr sz="2800" spc="4" dirty="0">
                <a:solidFill>
                  <a:srgbClr val="6E2E9F"/>
                </a:solidFill>
                <a:latin typeface="Arial MT"/>
                <a:cs typeface="Arial MT"/>
              </a:rPr>
              <a:t> </a:t>
            </a:r>
            <a:r>
              <a:rPr sz="2800" spc="-4" dirty="0">
                <a:solidFill>
                  <a:srgbClr val="6E2E9F"/>
                </a:solidFill>
                <a:latin typeface="Arial MT"/>
                <a:cs typeface="Arial MT"/>
              </a:rPr>
              <a:t>roll</a:t>
            </a:r>
            <a:r>
              <a:rPr sz="2800" spc="-11" dirty="0">
                <a:solidFill>
                  <a:srgbClr val="6E2E9F"/>
                </a:solidFill>
                <a:latin typeface="Arial MT"/>
                <a:cs typeface="Arial MT"/>
              </a:rPr>
              <a:t> </a:t>
            </a:r>
            <a:r>
              <a:rPr sz="2800" spc="-4" dirty="0">
                <a:solidFill>
                  <a:srgbClr val="6E2E9F"/>
                </a:solidFill>
                <a:latin typeface="Arial MT"/>
                <a:cs typeface="Arial MT"/>
              </a:rPr>
              <a:t>axis is</a:t>
            </a:r>
            <a:r>
              <a:rPr sz="2800" spc="-8" dirty="0">
                <a:solidFill>
                  <a:srgbClr val="6E2E9F"/>
                </a:solidFill>
                <a:latin typeface="Arial MT"/>
                <a:cs typeface="Arial MT"/>
              </a:rPr>
              <a:t> </a:t>
            </a:r>
            <a:r>
              <a:rPr sz="2800" spc="-4" dirty="0">
                <a:solidFill>
                  <a:srgbClr val="6E2E9F"/>
                </a:solidFill>
                <a:latin typeface="Arial MT"/>
                <a:cs typeface="Arial MT"/>
              </a:rPr>
              <a:t>perpendicular</a:t>
            </a:r>
            <a:r>
              <a:rPr sz="2800" spc="15" dirty="0">
                <a:solidFill>
                  <a:srgbClr val="6E2E9F"/>
                </a:solidFill>
                <a:latin typeface="Arial MT"/>
                <a:cs typeface="Arial MT"/>
              </a:rPr>
              <a:t> </a:t>
            </a:r>
            <a:r>
              <a:rPr sz="2800" spc="-4" dirty="0">
                <a:solidFill>
                  <a:srgbClr val="6E2E9F"/>
                </a:solidFill>
                <a:latin typeface="Arial MT"/>
                <a:cs typeface="Arial MT"/>
              </a:rPr>
              <a:t>to</a:t>
            </a:r>
            <a:r>
              <a:rPr sz="2800" dirty="0">
                <a:solidFill>
                  <a:srgbClr val="6E2E9F"/>
                </a:solidFill>
                <a:latin typeface="Arial MT"/>
                <a:cs typeface="Arial MT"/>
              </a:rPr>
              <a:t> </a:t>
            </a:r>
            <a:r>
              <a:rPr sz="2800" spc="-4" dirty="0">
                <a:solidFill>
                  <a:srgbClr val="6E2E9F"/>
                </a:solidFill>
                <a:latin typeface="Arial MT"/>
                <a:cs typeface="Arial MT"/>
              </a:rPr>
              <a:t>the</a:t>
            </a:r>
            <a:r>
              <a:rPr sz="2800" spc="4" dirty="0">
                <a:solidFill>
                  <a:srgbClr val="6E2E9F"/>
                </a:solidFill>
                <a:latin typeface="Arial MT"/>
                <a:cs typeface="Arial MT"/>
              </a:rPr>
              <a:t> </a:t>
            </a:r>
            <a:r>
              <a:rPr sz="2800" spc="-4" dirty="0">
                <a:solidFill>
                  <a:srgbClr val="6E2E9F"/>
                </a:solidFill>
                <a:latin typeface="Arial MT"/>
                <a:cs typeface="Arial MT"/>
              </a:rPr>
              <a:t>other two.</a:t>
            </a:r>
            <a:endParaRPr sz="2800" dirty="0">
              <a:latin typeface="Arial MT"/>
              <a:cs typeface="Arial MT"/>
            </a:endParaRPr>
          </a:p>
          <a:p>
            <a:pPr>
              <a:spcBef>
                <a:spcPts val="38"/>
              </a:spcBef>
              <a:buClr>
                <a:srgbClr val="003366"/>
              </a:buClr>
              <a:buFont typeface="Arial MT"/>
              <a:buAutoNum type="alphaLcParenBoth"/>
            </a:pPr>
            <a:endParaRPr sz="2800" dirty="0">
              <a:latin typeface="Arial MT"/>
              <a:cs typeface="Arial MT"/>
            </a:endParaRPr>
          </a:p>
          <a:p>
            <a:pPr marL="382905" indent="-315754">
              <a:buClr>
                <a:srgbClr val="003366"/>
              </a:buClr>
              <a:buSzPct val="95454"/>
              <a:buAutoNum type="alphaLcParenBoth"/>
              <a:tabLst>
                <a:tab pos="383381" algn="l"/>
              </a:tabLst>
            </a:pPr>
            <a:r>
              <a:rPr sz="2800" spc="-8" dirty="0">
                <a:solidFill>
                  <a:srgbClr val="6E2E9F"/>
                </a:solidFill>
                <a:latin typeface="Arial MT"/>
                <a:cs typeface="Arial MT"/>
              </a:rPr>
              <a:t>RPY</a:t>
            </a:r>
            <a:r>
              <a:rPr sz="2800" spc="-75" dirty="0">
                <a:solidFill>
                  <a:srgbClr val="6E2E9F"/>
                </a:solidFill>
                <a:latin typeface="Arial MT"/>
                <a:cs typeface="Arial MT"/>
              </a:rPr>
              <a:t> </a:t>
            </a:r>
            <a:r>
              <a:rPr sz="2800" spc="-4" dirty="0">
                <a:solidFill>
                  <a:srgbClr val="6E2E9F"/>
                </a:solidFill>
                <a:latin typeface="Arial MT"/>
                <a:cs typeface="Arial MT"/>
              </a:rPr>
              <a:t>axes for</a:t>
            </a:r>
            <a:r>
              <a:rPr sz="2800" spc="4" dirty="0">
                <a:solidFill>
                  <a:srgbClr val="6E2E9F"/>
                </a:solidFill>
                <a:latin typeface="Arial MT"/>
                <a:cs typeface="Arial MT"/>
              </a:rPr>
              <a:t> </a:t>
            </a:r>
            <a:r>
              <a:rPr sz="2800" spc="-4" dirty="0">
                <a:solidFill>
                  <a:srgbClr val="6E2E9F"/>
                </a:solidFill>
                <a:latin typeface="Arial MT"/>
                <a:cs typeface="Arial MT"/>
              </a:rPr>
              <a:t>the geostationary</a:t>
            </a:r>
            <a:r>
              <a:rPr sz="2800" spc="-19" dirty="0">
                <a:solidFill>
                  <a:srgbClr val="6E2E9F"/>
                </a:solidFill>
                <a:latin typeface="Arial MT"/>
                <a:cs typeface="Arial MT"/>
              </a:rPr>
              <a:t> </a:t>
            </a:r>
            <a:r>
              <a:rPr sz="2800" spc="-4" dirty="0">
                <a:solidFill>
                  <a:srgbClr val="6E2E9F"/>
                </a:solidFill>
                <a:latin typeface="Arial MT"/>
                <a:cs typeface="Arial MT"/>
              </a:rPr>
              <a:t>orbit.</a:t>
            </a:r>
            <a:endParaRPr sz="2800" dirty="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2405063"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solidFill>
                  <a:srgbClr val="FF6600"/>
                </a:solidFill>
                <a:latin typeface="Arial"/>
                <a:cs typeface="Arial"/>
              </a:rPr>
              <a:t>Attitude</a:t>
            </a:r>
            <a:r>
              <a:rPr sz="2475" b="1" spc="-94" dirty="0">
                <a:solidFill>
                  <a:srgbClr val="FF6600"/>
                </a:solidFill>
                <a:latin typeface="Arial"/>
                <a:cs typeface="Arial"/>
              </a:rPr>
              <a:t> </a:t>
            </a:r>
            <a:r>
              <a:rPr sz="2475" b="1" dirty="0">
                <a:solidFill>
                  <a:srgbClr val="FF6600"/>
                </a:solidFill>
                <a:latin typeface="Arial"/>
                <a:cs typeface="Arial"/>
              </a:rPr>
              <a:t>Control</a:t>
            </a:r>
            <a:endParaRPr sz="2475">
              <a:latin typeface="Arial"/>
              <a:cs typeface="Arial"/>
            </a:endParaRPr>
          </a:p>
        </p:txBody>
      </p:sp>
      <p:sp>
        <p:nvSpPr>
          <p:cNvPr id="3" name="object 3"/>
          <p:cNvSpPr txBox="1"/>
          <p:nvPr/>
        </p:nvSpPr>
        <p:spPr>
          <a:xfrm>
            <a:off x="1982877" y="1783176"/>
            <a:ext cx="6171724" cy="2897107"/>
          </a:xfrm>
          <a:prstGeom prst="rect">
            <a:avLst/>
          </a:prstGeom>
        </p:spPr>
        <p:txBody>
          <a:bodyPr vert="horz" wrap="square" lIns="0" tIns="9049" rIns="0" bIns="0" rtlCol="0">
            <a:spAutoFit/>
          </a:bodyPr>
          <a:lstStyle/>
          <a:p>
            <a:pPr marL="266700" marR="226695" indent="-257175">
              <a:spcBef>
                <a:spcPts val="71"/>
              </a:spcBef>
              <a:buSzPct val="75000"/>
              <a:buFont typeface="Wingdings"/>
              <a:buChar char=""/>
              <a:tabLst>
                <a:tab pos="266224" algn="l"/>
                <a:tab pos="266700" algn="l"/>
              </a:tabLst>
            </a:pPr>
            <a:r>
              <a:rPr sz="2100" spc="-4" dirty="0">
                <a:solidFill>
                  <a:srgbClr val="003366"/>
                </a:solidFill>
                <a:latin typeface="Arial MT"/>
                <a:cs typeface="Arial MT"/>
              </a:rPr>
              <a:t>The</a:t>
            </a:r>
            <a:r>
              <a:rPr sz="2100" spc="19" dirty="0">
                <a:solidFill>
                  <a:srgbClr val="003366"/>
                </a:solidFill>
                <a:latin typeface="Arial MT"/>
                <a:cs typeface="Arial MT"/>
              </a:rPr>
              <a:t> </a:t>
            </a:r>
            <a:r>
              <a:rPr sz="2100" dirty="0">
                <a:solidFill>
                  <a:srgbClr val="003366"/>
                </a:solidFill>
                <a:latin typeface="Arial MT"/>
                <a:cs typeface="Arial MT"/>
              </a:rPr>
              <a:t>three</a:t>
            </a:r>
            <a:r>
              <a:rPr sz="2100" spc="4" dirty="0">
                <a:solidFill>
                  <a:srgbClr val="003366"/>
                </a:solidFill>
                <a:latin typeface="Arial MT"/>
                <a:cs typeface="Arial MT"/>
              </a:rPr>
              <a:t> </a:t>
            </a:r>
            <a:r>
              <a:rPr sz="2100" dirty="0">
                <a:solidFill>
                  <a:srgbClr val="003366"/>
                </a:solidFill>
                <a:latin typeface="Arial MT"/>
                <a:cs typeface="Arial MT"/>
              </a:rPr>
              <a:t>axes</a:t>
            </a:r>
            <a:r>
              <a:rPr sz="2100" spc="-11" dirty="0">
                <a:solidFill>
                  <a:srgbClr val="003366"/>
                </a:solidFill>
                <a:latin typeface="Arial MT"/>
                <a:cs typeface="Arial MT"/>
              </a:rPr>
              <a:t> </a:t>
            </a:r>
            <a:r>
              <a:rPr sz="2100" spc="-4" dirty="0">
                <a:solidFill>
                  <a:srgbClr val="003366"/>
                </a:solidFill>
                <a:latin typeface="Arial MT"/>
                <a:cs typeface="Arial MT"/>
              </a:rPr>
              <a:t>which</a:t>
            </a:r>
            <a:r>
              <a:rPr sz="2100" spc="4" dirty="0">
                <a:solidFill>
                  <a:srgbClr val="003366"/>
                </a:solidFill>
                <a:latin typeface="Arial MT"/>
                <a:cs typeface="Arial MT"/>
              </a:rPr>
              <a:t> </a:t>
            </a:r>
            <a:r>
              <a:rPr sz="2100" spc="-4" dirty="0">
                <a:solidFill>
                  <a:srgbClr val="003366"/>
                </a:solidFill>
                <a:latin typeface="Arial MT"/>
                <a:cs typeface="Arial MT"/>
              </a:rPr>
              <a:t>define</a:t>
            </a:r>
            <a:r>
              <a:rPr sz="2100" spc="4" dirty="0">
                <a:solidFill>
                  <a:srgbClr val="003366"/>
                </a:solidFill>
                <a:latin typeface="Arial MT"/>
                <a:cs typeface="Arial MT"/>
              </a:rPr>
              <a:t> </a:t>
            </a:r>
            <a:r>
              <a:rPr sz="2100" spc="-4" dirty="0">
                <a:solidFill>
                  <a:srgbClr val="003366"/>
                </a:solidFill>
                <a:latin typeface="Arial MT"/>
                <a:cs typeface="Arial MT"/>
              </a:rPr>
              <a:t>a</a:t>
            </a:r>
            <a:r>
              <a:rPr sz="2100" spc="8" dirty="0">
                <a:solidFill>
                  <a:srgbClr val="003366"/>
                </a:solidFill>
                <a:latin typeface="Arial MT"/>
                <a:cs typeface="Arial MT"/>
              </a:rPr>
              <a:t> </a:t>
            </a:r>
            <a:r>
              <a:rPr sz="2100" spc="-8" dirty="0">
                <a:solidFill>
                  <a:srgbClr val="003366"/>
                </a:solidFill>
                <a:latin typeface="Arial MT"/>
                <a:cs typeface="Arial MT"/>
              </a:rPr>
              <a:t>satellite’s</a:t>
            </a:r>
            <a:r>
              <a:rPr sz="2100" spc="-30" dirty="0">
                <a:solidFill>
                  <a:srgbClr val="003366"/>
                </a:solidFill>
                <a:latin typeface="Arial MT"/>
                <a:cs typeface="Arial MT"/>
              </a:rPr>
              <a:t> </a:t>
            </a:r>
            <a:r>
              <a:rPr sz="2100" spc="-4" dirty="0">
                <a:solidFill>
                  <a:srgbClr val="003366"/>
                </a:solidFill>
                <a:latin typeface="Arial MT"/>
                <a:cs typeface="Arial MT"/>
              </a:rPr>
              <a:t>attitude </a:t>
            </a:r>
            <a:r>
              <a:rPr sz="2100" spc="-574" dirty="0">
                <a:solidFill>
                  <a:srgbClr val="003366"/>
                </a:solidFill>
                <a:latin typeface="Arial MT"/>
                <a:cs typeface="Arial MT"/>
              </a:rPr>
              <a:t> </a:t>
            </a:r>
            <a:r>
              <a:rPr sz="2100" dirty="0">
                <a:solidFill>
                  <a:srgbClr val="003366"/>
                </a:solidFill>
                <a:latin typeface="Arial MT"/>
                <a:cs typeface="Arial MT"/>
              </a:rPr>
              <a:t>are</a:t>
            </a:r>
            <a:r>
              <a:rPr sz="2100" spc="-19" dirty="0">
                <a:solidFill>
                  <a:srgbClr val="003366"/>
                </a:solidFill>
                <a:latin typeface="Arial MT"/>
                <a:cs typeface="Arial MT"/>
              </a:rPr>
              <a:t> </a:t>
            </a:r>
            <a:r>
              <a:rPr sz="2100" spc="-4" dirty="0">
                <a:solidFill>
                  <a:srgbClr val="003366"/>
                </a:solidFill>
                <a:latin typeface="Arial MT"/>
                <a:cs typeface="Arial MT"/>
              </a:rPr>
              <a:t>its</a:t>
            </a:r>
            <a:r>
              <a:rPr sz="2100" dirty="0">
                <a:solidFill>
                  <a:srgbClr val="003366"/>
                </a:solidFill>
                <a:latin typeface="Arial MT"/>
                <a:cs typeface="Arial MT"/>
              </a:rPr>
              <a:t> </a:t>
            </a:r>
            <a:r>
              <a:rPr sz="2100" i="1" spc="-4" dirty="0">
                <a:solidFill>
                  <a:srgbClr val="FF0000"/>
                </a:solidFill>
                <a:latin typeface="Arial"/>
                <a:cs typeface="Arial"/>
              </a:rPr>
              <a:t>roll,</a:t>
            </a:r>
            <a:r>
              <a:rPr sz="2100" i="1" spc="-8" dirty="0">
                <a:solidFill>
                  <a:srgbClr val="FF0000"/>
                </a:solidFill>
                <a:latin typeface="Arial"/>
                <a:cs typeface="Arial"/>
              </a:rPr>
              <a:t> </a:t>
            </a:r>
            <a:r>
              <a:rPr sz="2100" i="1" dirty="0">
                <a:solidFill>
                  <a:srgbClr val="FF0000"/>
                </a:solidFill>
                <a:latin typeface="Arial"/>
                <a:cs typeface="Arial"/>
              </a:rPr>
              <a:t>pitch</a:t>
            </a:r>
            <a:r>
              <a:rPr sz="2100" dirty="0">
                <a:solidFill>
                  <a:srgbClr val="FF0000"/>
                </a:solidFill>
                <a:latin typeface="Arial MT"/>
                <a:cs typeface="Arial MT"/>
              </a:rPr>
              <a:t>,</a:t>
            </a:r>
            <a:r>
              <a:rPr sz="2100" spc="-15" dirty="0">
                <a:solidFill>
                  <a:srgbClr val="FF0000"/>
                </a:solidFill>
                <a:latin typeface="Arial MT"/>
                <a:cs typeface="Arial MT"/>
              </a:rPr>
              <a:t> </a:t>
            </a:r>
            <a:r>
              <a:rPr sz="2100" dirty="0">
                <a:solidFill>
                  <a:srgbClr val="FF0000"/>
                </a:solidFill>
                <a:latin typeface="Arial MT"/>
                <a:cs typeface="Arial MT"/>
              </a:rPr>
              <a:t>and</a:t>
            </a:r>
            <a:r>
              <a:rPr sz="2100" spc="8" dirty="0">
                <a:solidFill>
                  <a:srgbClr val="FF0000"/>
                </a:solidFill>
                <a:latin typeface="Arial MT"/>
                <a:cs typeface="Arial MT"/>
              </a:rPr>
              <a:t> </a:t>
            </a:r>
            <a:r>
              <a:rPr sz="2100" i="1" dirty="0">
                <a:solidFill>
                  <a:srgbClr val="FF0000"/>
                </a:solidFill>
                <a:latin typeface="Arial"/>
                <a:cs typeface="Arial"/>
              </a:rPr>
              <a:t>yaw</a:t>
            </a:r>
            <a:r>
              <a:rPr sz="2100" i="1" spc="-15" dirty="0">
                <a:solidFill>
                  <a:srgbClr val="FF0000"/>
                </a:solidFill>
                <a:latin typeface="Arial"/>
                <a:cs typeface="Arial"/>
              </a:rPr>
              <a:t> </a:t>
            </a:r>
            <a:r>
              <a:rPr sz="2100" spc="-4" dirty="0">
                <a:solidFill>
                  <a:srgbClr val="FF0000"/>
                </a:solidFill>
                <a:latin typeface="Arial MT"/>
                <a:cs typeface="Arial MT"/>
              </a:rPr>
              <a:t>(RPY) </a:t>
            </a:r>
            <a:r>
              <a:rPr sz="2100" dirty="0">
                <a:solidFill>
                  <a:srgbClr val="FF0000"/>
                </a:solidFill>
                <a:latin typeface="Arial MT"/>
                <a:cs typeface="Arial MT"/>
              </a:rPr>
              <a:t>axes</a:t>
            </a:r>
            <a:r>
              <a:rPr sz="2100" dirty="0">
                <a:solidFill>
                  <a:srgbClr val="003366"/>
                </a:solidFill>
                <a:latin typeface="Arial MT"/>
                <a:cs typeface="Arial MT"/>
              </a:rPr>
              <a:t>.</a:t>
            </a:r>
            <a:endParaRPr sz="2100">
              <a:latin typeface="Arial MT"/>
              <a:cs typeface="Arial MT"/>
            </a:endParaRPr>
          </a:p>
          <a:p>
            <a:pPr marL="266700" indent="-257175">
              <a:spcBef>
                <a:spcPts val="521"/>
              </a:spcBef>
              <a:buSzPct val="75000"/>
              <a:buFont typeface="Wingdings"/>
              <a:buChar char=""/>
              <a:tabLst>
                <a:tab pos="266224" algn="l"/>
                <a:tab pos="266700" algn="l"/>
              </a:tabLst>
            </a:pPr>
            <a:r>
              <a:rPr sz="2100" spc="-4" dirty="0">
                <a:solidFill>
                  <a:srgbClr val="003366"/>
                </a:solidFill>
                <a:latin typeface="Arial MT"/>
                <a:cs typeface="Arial MT"/>
              </a:rPr>
              <a:t>For</a:t>
            </a:r>
            <a:r>
              <a:rPr sz="2100" spc="-11" dirty="0">
                <a:solidFill>
                  <a:srgbClr val="003366"/>
                </a:solidFill>
                <a:latin typeface="Arial MT"/>
                <a:cs typeface="Arial MT"/>
              </a:rPr>
              <a:t> </a:t>
            </a:r>
            <a:r>
              <a:rPr sz="2100" spc="-4" dirty="0">
                <a:solidFill>
                  <a:srgbClr val="003366"/>
                </a:solidFill>
                <a:latin typeface="Arial MT"/>
                <a:cs typeface="Arial MT"/>
              </a:rPr>
              <a:t>an</a:t>
            </a:r>
            <a:r>
              <a:rPr sz="2100" spc="-30" dirty="0">
                <a:solidFill>
                  <a:srgbClr val="003366"/>
                </a:solidFill>
                <a:latin typeface="Arial MT"/>
                <a:cs typeface="Arial MT"/>
              </a:rPr>
              <a:t> </a:t>
            </a:r>
            <a:r>
              <a:rPr sz="2100" dirty="0">
                <a:solidFill>
                  <a:srgbClr val="003366"/>
                </a:solidFill>
                <a:latin typeface="Arial MT"/>
                <a:cs typeface="Arial MT"/>
              </a:rPr>
              <a:t>equatorial orbit,</a:t>
            </a:r>
            <a:endParaRPr sz="2100">
              <a:latin typeface="Arial MT"/>
              <a:cs typeface="Arial MT"/>
            </a:endParaRPr>
          </a:p>
          <a:p>
            <a:pPr marL="567214" marR="91440" lvl="1" indent="-215265">
              <a:spcBef>
                <a:spcPts val="465"/>
              </a:spcBef>
              <a:buSzPct val="75000"/>
              <a:buChar char="–"/>
              <a:tabLst>
                <a:tab pos="567214" algn="l"/>
                <a:tab pos="567690" algn="l"/>
              </a:tabLst>
            </a:pPr>
            <a:r>
              <a:rPr dirty="0">
                <a:solidFill>
                  <a:srgbClr val="003366"/>
                </a:solidFill>
                <a:latin typeface="Arial MT"/>
                <a:cs typeface="Arial MT"/>
              </a:rPr>
              <a:t>movement of</a:t>
            </a:r>
            <a:r>
              <a:rPr spc="-19" dirty="0">
                <a:solidFill>
                  <a:srgbClr val="003366"/>
                </a:solidFill>
                <a:latin typeface="Arial MT"/>
                <a:cs typeface="Arial MT"/>
              </a:rPr>
              <a:t> </a:t>
            </a:r>
            <a:r>
              <a:rPr dirty="0">
                <a:solidFill>
                  <a:srgbClr val="003366"/>
                </a:solidFill>
                <a:latin typeface="Arial MT"/>
                <a:cs typeface="Arial MT"/>
              </a:rPr>
              <a:t>the</a:t>
            </a:r>
            <a:r>
              <a:rPr spc="-8" dirty="0">
                <a:solidFill>
                  <a:srgbClr val="003366"/>
                </a:solidFill>
                <a:latin typeface="Arial MT"/>
                <a:cs typeface="Arial MT"/>
              </a:rPr>
              <a:t> </a:t>
            </a:r>
            <a:r>
              <a:rPr spc="-4" dirty="0">
                <a:solidFill>
                  <a:srgbClr val="003366"/>
                </a:solidFill>
                <a:latin typeface="Arial MT"/>
                <a:cs typeface="Arial MT"/>
              </a:rPr>
              <a:t>satellite</a:t>
            </a:r>
            <a:r>
              <a:rPr spc="-11" dirty="0">
                <a:solidFill>
                  <a:srgbClr val="003366"/>
                </a:solidFill>
                <a:latin typeface="Arial MT"/>
                <a:cs typeface="Arial MT"/>
              </a:rPr>
              <a:t> </a:t>
            </a:r>
            <a:r>
              <a:rPr spc="-4" dirty="0">
                <a:solidFill>
                  <a:srgbClr val="003366"/>
                </a:solidFill>
                <a:latin typeface="Arial MT"/>
                <a:cs typeface="Arial MT"/>
              </a:rPr>
              <a:t>about</a:t>
            </a:r>
            <a:r>
              <a:rPr spc="-11" dirty="0">
                <a:solidFill>
                  <a:srgbClr val="003366"/>
                </a:solidFill>
                <a:latin typeface="Arial MT"/>
                <a:cs typeface="Arial MT"/>
              </a:rPr>
              <a:t> </a:t>
            </a:r>
            <a:r>
              <a:rPr dirty="0">
                <a:solidFill>
                  <a:srgbClr val="003366"/>
                </a:solidFill>
                <a:latin typeface="Arial MT"/>
                <a:cs typeface="Arial MT"/>
              </a:rPr>
              <a:t>the</a:t>
            </a:r>
            <a:r>
              <a:rPr spc="-15" dirty="0">
                <a:solidFill>
                  <a:srgbClr val="003366"/>
                </a:solidFill>
                <a:latin typeface="Arial MT"/>
                <a:cs typeface="Arial MT"/>
              </a:rPr>
              <a:t> </a:t>
            </a:r>
            <a:r>
              <a:rPr spc="-4" dirty="0">
                <a:solidFill>
                  <a:srgbClr val="003366"/>
                </a:solidFill>
                <a:latin typeface="Arial MT"/>
                <a:cs typeface="Arial MT"/>
              </a:rPr>
              <a:t>roll</a:t>
            </a:r>
            <a:r>
              <a:rPr spc="4" dirty="0">
                <a:solidFill>
                  <a:srgbClr val="003366"/>
                </a:solidFill>
                <a:latin typeface="Arial MT"/>
                <a:cs typeface="Arial MT"/>
              </a:rPr>
              <a:t> </a:t>
            </a:r>
            <a:r>
              <a:rPr spc="-4" dirty="0">
                <a:solidFill>
                  <a:srgbClr val="003366"/>
                </a:solidFill>
                <a:latin typeface="Arial MT"/>
                <a:cs typeface="Arial MT"/>
              </a:rPr>
              <a:t>axis</a:t>
            </a:r>
            <a:r>
              <a:rPr spc="8" dirty="0">
                <a:solidFill>
                  <a:srgbClr val="003366"/>
                </a:solidFill>
                <a:latin typeface="Arial MT"/>
                <a:cs typeface="Arial MT"/>
              </a:rPr>
              <a:t> </a:t>
            </a:r>
            <a:r>
              <a:rPr spc="-4" dirty="0">
                <a:solidFill>
                  <a:srgbClr val="003366"/>
                </a:solidFill>
                <a:latin typeface="Arial MT"/>
                <a:cs typeface="Arial MT"/>
              </a:rPr>
              <a:t>moves</a:t>
            </a:r>
            <a:r>
              <a:rPr spc="-11" dirty="0">
                <a:solidFill>
                  <a:srgbClr val="003366"/>
                </a:solidFill>
                <a:latin typeface="Arial MT"/>
                <a:cs typeface="Arial MT"/>
              </a:rPr>
              <a:t> </a:t>
            </a:r>
            <a:r>
              <a:rPr dirty="0">
                <a:solidFill>
                  <a:srgbClr val="003366"/>
                </a:solidFill>
                <a:latin typeface="Arial MT"/>
                <a:cs typeface="Arial MT"/>
              </a:rPr>
              <a:t>the </a:t>
            </a:r>
            <a:r>
              <a:rPr spc="-488" dirty="0">
                <a:solidFill>
                  <a:srgbClr val="003366"/>
                </a:solidFill>
                <a:latin typeface="Arial MT"/>
                <a:cs typeface="Arial MT"/>
              </a:rPr>
              <a:t> </a:t>
            </a:r>
            <a:r>
              <a:rPr spc="-4" dirty="0">
                <a:solidFill>
                  <a:srgbClr val="003366"/>
                </a:solidFill>
                <a:latin typeface="Arial MT"/>
                <a:cs typeface="Arial MT"/>
              </a:rPr>
              <a:t>antenna</a:t>
            </a:r>
            <a:r>
              <a:rPr spc="-15" dirty="0">
                <a:solidFill>
                  <a:srgbClr val="003366"/>
                </a:solidFill>
                <a:latin typeface="Arial MT"/>
                <a:cs typeface="Arial MT"/>
              </a:rPr>
              <a:t> </a:t>
            </a:r>
            <a:r>
              <a:rPr spc="-4" dirty="0">
                <a:solidFill>
                  <a:srgbClr val="003366"/>
                </a:solidFill>
                <a:latin typeface="Arial MT"/>
                <a:cs typeface="Arial MT"/>
              </a:rPr>
              <a:t>footprint</a:t>
            </a:r>
            <a:r>
              <a:rPr spc="-38" dirty="0">
                <a:solidFill>
                  <a:srgbClr val="003366"/>
                </a:solidFill>
                <a:latin typeface="Arial MT"/>
                <a:cs typeface="Arial MT"/>
              </a:rPr>
              <a:t> </a:t>
            </a:r>
            <a:r>
              <a:rPr spc="-4" dirty="0">
                <a:solidFill>
                  <a:srgbClr val="003366"/>
                </a:solidFill>
                <a:latin typeface="Arial MT"/>
                <a:cs typeface="Arial MT"/>
              </a:rPr>
              <a:t>north</a:t>
            </a:r>
            <a:r>
              <a:rPr spc="-11" dirty="0">
                <a:solidFill>
                  <a:srgbClr val="003366"/>
                </a:solidFill>
                <a:latin typeface="Arial MT"/>
                <a:cs typeface="Arial MT"/>
              </a:rPr>
              <a:t> </a:t>
            </a:r>
            <a:r>
              <a:rPr spc="-4" dirty="0">
                <a:solidFill>
                  <a:srgbClr val="003366"/>
                </a:solidFill>
                <a:latin typeface="Arial MT"/>
                <a:cs typeface="Arial MT"/>
              </a:rPr>
              <a:t>and</a:t>
            </a:r>
            <a:r>
              <a:rPr spc="-8" dirty="0">
                <a:solidFill>
                  <a:srgbClr val="003366"/>
                </a:solidFill>
                <a:latin typeface="Arial MT"/>
                <a:cs typeface="Arial MT"/>
              </a:rPr>
              <a:t> </a:t>
            </a:r>
            <a:r>
              <a:rPr dirty="0">
                <a:solidFill>
                  <a:srgbClr val="003366"/>
                </a:solidFill>
                <a:latin typeface="Arial MT"/>
                <a:cs typeface="Arial MT"/>
              </a:rPr>
              <a:t>south;</a:t>
            </a:r>
            <a:endParaRPr>
              <a:latin typeface="Arial MT"/>
              <a:cs typeface="Arial MT"/>
            </a:endParaRPr>
          </a:p>
          <a:p>
            <a:pPr marL="567214" marR="3810" lvl="1" indent="-215265">
              <a:spcBef>
                <a:spcPts val="450"/>
              </a:spcBef>
              <a:buSzPct val="75000"/>
              <a:buChar char="–"/>
              <a:tabLst>
                <a:tab pos="567214" algn="l"/>
                <a:tab pos="567690" algn="l"/>
              </a:tabLst>
            </a:pPr>
            <a:r>
              <a:rPr dirty="0">
                <a:solidFill>
                  <a:srgbClr val="003366"/>
                </a:solidFill>
                <a:latin typeface="Arial MT"/>
                <a:cs typeface="Arial MT"/>
              </a:rPr>
              <a:t>movement</a:t>
            </a:r>
            <a:r>
              <a:rPr spc="4" dirty="0">
                <a:solidFill>
                  <a:srgbClr val="003366"/>
                </a:solidFill>
                <a:latin typeface="Arial MT"/>
                <a:cs typeface="Arial MT"/>
              </a:rPr>
              <a:t> </a:t>
            </a:r>
            <a:r>
              <a:rPr spc="-4" dirty="0">
                <a:solidFill>
                  <a:srgbClr val="003366"/>
                </a:solidFill>
                <a:latin typeface="Arial MT"/>
                <a:cs typeface="Arial MT"/>
              </a:rPr>
              <a:t>about </a:t>
            </a:r>
            <a:r>
              <a:rPr dirty="0">
                <a:solidFill>
                  <a:srgbClr val="003366"/>
                </a:solidFill>
                <a:latin typeface="Arial MT"/>
                <a:cs typeface="Arial MT"/>
              </a:rPr>
              <a:t>the</a:t>
            </a:r>
            <a:r>
              <a:rPr spc="-19" dirty="0">
                <a:solidFill>
                  <a:srgbClr val="003366"/>
                </a:solidFill>
                <a:latin typeface="Arial MT"/>
                <a:cs typeface="Arial MT"/>
              </a:rPr>
              <a:t> </a:t>
            </a:r>
            <a:r>
              <a:rPr spc="-4" dirty="0">
                <a:solidFill>
                  <a:srgbClr val="003366"/>
                </a:solidFill>
                <a:latin typeface="Arial MT"/>
                <a:cs typeface="Arial MT"/>
              </a:rPr>
              <a:t>pitch</a:t>
            </a:r>
            <a:r>
              <a:rPr spc="-11" dirty="0">
                <a:solidFill>
                  <a:srgbClr val="003366"/>
                </a:solidFill>
                <a:latin typeface="Arial MT"/>
                <a:cs typeface="Arial MT"/>
              </a:rPr>
              <a:t> </a:t>
            </a:r>
            <a:r>
              <a:rPr spc="-4" dirty="0">
                <a:solidFill>
                  <a:srgbClr val="003366"/>
                </a:solidFill>
                <a:latin typeface="Arial MT"/>
                <a:cs typeface="Arial MT"/>
              </a:rPr>
              <a:t>axis</a:t>
            </a:r>
            <a:r>
              <a:rPr spc="11" dirty="0">
                <a:solidFill>
                  <a:srgbClr val="003366"/>
                </a:solidFill>
                <a:latin typeface="Arial MT"/>
                <a:cs typeface="Arial MT"/>
              </a:rPr>
              <a:t> </a:t>
            </a:r>
            <a:r>
              <a:rPr spc="-4" dirty="0">
                <a:solidFill>
                  <a:srgbClr val="003366"/>
                </a:solidFill>
                <a:latin typeface="Arial MT"/>
                <a:cs typeface="Arial MT"/>
              </a:rPr>
              <a:t>moves </a:t>
            </a:r>
            <a:r>
              <a:rPr dirty="0">
                <a:solidFill>
                  <a:srgbClr val="003366"/>
                </a:solidFill>
                <a:latin typeface="Arial MT"/>
                <a:cs typeface="Arial MT"/>
              </a:rPr>
              <a:t>the</a:t>
            </a:r>
            <a:r>
              <a:rPr spc="-19" dirty="0">
                <a:solidFill>
                  <a:srgbClr val="003366"/>
                </a:solidFill>
                <a:latin typeface="Arial MT"/>
                <a:cs typeface="Arial MT"/>
              </a:rPr>
              <a:t> </a:t>
            </a:r>
            <a:r>
              <a:rPr spc="-4" dirty="0">
                <a:solidFill>
                  <a:srgbClr val="003366"/>
                </a:solidFill>
                <a:latin typeface="Arial MT"/>
                <a:cs typeface="Arial MT"/>
              </a:rPr>
              <a:t>footprint</a:t>
            </a:r>
            <a:r>
              <a:rPr spc="-30" dirty="0">
                <a:solidFill>
                  <a:srgbClr val="003366"/>
                </a:solidFill>
                <a:latin typeface="Arial MT"/>
                <a:cs typeface="Arial MT"/>
              </a:rPr>
              <a:t> </a:t>
            </a:r>
            <a:r>
              <a:rPr dirty="0">
                <a:solidFill>
                  <a:srgbClr val="003366"/>
                </a:solidFill>
                <a:latin typeface="Arial MT"/>
                <a:cs typeface="Arial MT"/>
              </a:rPr>
              <a:t>east </a:t>
            </a:r>
            <a:r>
              <a:rPr spc="-491" dirty="0">
                <a:solidFill>
                  <a:srgbClr val="003366"/>
                </a:solidFill>
                <a:latin typeface="Arial MT"/>
                <a:cs typeface="Arial MT"/>
              </a:rPr>
              <a:t> </a:t>
            </a:r>
            <a:r>
              <a:rPr spc="-4" dirty="0">
                <a:solidFill>
                  <a:srgbClr val="003366"/>
                </a:solidFill>
                <a:latin typeface="Arial MT"/>
                <a:cs typeface="Arial MT"/>
              </a:rPr>
              <a:t>and west;</a:t>
            </a:r>
            <a:r>
              <a:rPr spc="-38" dirty="0">
                <a:solidFill>
                  <a:srgbClr val="003366"/>
                </a:solidFill>
                <a:latin typeface="Arial MT"/>
                <a:cs typeface="Arial MT"/>
              </a:rPr>
              <a:t> </a:t>
            </a:r>
            <a:r>
              <a:rPr spc="-4" dirty="0">
                <a:solidFill>
                  <a:srgbClr val="003366"/>
                </a:solidFill>
                <a:latin typeface="Arial MT"/>
                <a:cs typeface="Arial MT"/>
              </a:rPr>
              <a:t>and</a:t>
            </a:r>
            <a:endParaRPr>
              <a:latin typeface="Arial MT"/>
              <a:cs typeface="Arial MT"/>
            </a:endParaRPr>
          </a:p>
          <a:p>
            <a:pPr marL="567214" marR="547688" lvl="1" indent="-215265">
              <a:spcBef>
                <a:spcPts val="450"/>
              </a:spcBef>
              <a:buSzPct val="75000"/>
              <a:buChar char="–"/>
              <a:tabLst>
                <a:tab pos="567214" algn="l"/>
                <a:tab pos="567690" algn="l"/>
              </a:tabLst>
            </a:pPr>
            <a:r>
              <a:rPr dirty="0">
                <a:solidFill>
                  <a:srgbClr val="003366"/>
                </a:solidFill>
                <a:latin typeface="Arial MT"/>
                <a:cs typeface="Arial MT"/>
              </a:rPr>
              <a:t>movement </a:t>
            </a:r>
            <a:r>
              <a:rPr spc="-4" dirty="0">
                <a:solidFill>
                  <a:srgbClr val="003366"/>
                </a:solidFill>
                <a:latin typeface="Arial MT"/>
                <a:cs typeface="Arial MT"/>
              </a:rPr>
              <a:t>about</a:t>
            </a:r>
            <a:r>
              <a:rPr spc="-15" dirty="0">
                <a:solidFill>
                  <a:srgbClr val="003366"/>
                </a:solidFill>
                <a:latin typeface="Arial MT"/>
                <a:cs typeface="Arial MT"/>
              </a:rPr>
              <a:t> </a:t>
            </a:r>
            <a:r>
              <a:rPr dirty="0">
                <a:solidFill>
                  <a:srgbClr val="003366"/>
                </a:solidFill>
                <a:latin typeface="Arial MT"/>
                <a:cs typeface="Arial MT"/>
              </a:rPr>
              <a:t>the</a:t>
            </a:r>
            <a:r>
              <a:rPr spc="-30" dirty="0">
                <a:solidFill>
                  <a:srgbClr val="003366"/>
                </a:solidFill>
                <a:latin typeface="Arial MT"/>
                <a:cs typeface="Arial MT"/>
              </a:rPr>
              <a:t> </a:t>
            </a:r>
            <a:r>
              <a:rPr spc="-4" dirty="0">
                <a:solidFill>
                  <a:srgbClr val="003366"/>
                </a:solidFill>
                <a:latin typeface="Arial MT"/>
                <a:cs typeface="Arial MT"/>
              </a:rPr>
              <a:t>yaw axis</a:t>
            </a:r>
            <a:r>
              <a:rPr spc="4" dirty="0">
                <a:solidFill>
                  <a:srgbClr val="003366"/>
                </a:solidFill>
                <a:latin typeface="Arial MT"/>
                <a:cs typeface="Arial MT"/>
              </a:rPr>
              <a:t> </a:t>
            </a:r>
            <a:r>
              <a:rPr dirty="0">
                <a:solidFill>
                  <a:srgbClr val="003366"/>
                </a:solidFill>
                <a:latin typeface="Arial MT"/>
                <a:cs typeface="Arial MT"/>
              </a:rPr>
              <a:t>rotates</a:t>
            </a:r>
            <a:r>
              <a:rPr spc="-19" dirty="0">
                <a:solidFill>
                  <a:srgbClr val="003366"/>
                </a:solidFill>
                <a:latin typeface="Arial MT"/>
                <a:cs typeface="Arial MT"/>
              </a:rPr>
              <a:t> </a:t>
            </a:r>
            <a:r>
              <a:rPr dirty="0">
                <a:solidFill>
                  <a:srgbClr val="003366"/>
                </a:solidFill>
                <a:latin typeface="Arial MT"/>
                <a:cs typeface="Arial MT"/>
              </a:rPr>
              <a:t>the</a:t>
            </a:r>
            <a:r>
              <a:rPr spc="-19" dirty="0">
                <a:solidFill>
                  <a:srgbClr val="003366"/>
                </a:solidFill>
                <a:latin typeface="Arial MT"/>
                <a:cs typeface="Arial MT"/>
              </a:rPr>
              <a:t> </a:t>
            </a:r>
            <a:r>
              <a:rPr spc="-4" dirty="0">
                <a:solidFill>
                  <a:srgbClr val="003366"/>
                </a:solidFill>
                <a:latin typeface="Arial MT"/>
                <a:cs typeface="Arial MT"/>
              </a:rPr>
              <a:t>antenna </a:t>
            </a:r>
            <a:r>
              <a:rPr spc="-491" dirty="0">
                <a:solidFill>
                  <a:srgbClr val="003366"/>
                </a:solidFill>
                <a:latin typeface="Arial MT"/>
                <a:cs typeface="Arial MT"/>
              </a:rPr>
              <a:t> </a:t>
            </a:r>
            <a:r>
              <a:rPr spc="-4" dirty="0">
                <a:solidFill>
                  <a:srgbClr val="003366"/>
                </a:solidFill>
                <a:latin typeface="Arial MT"/>
                <a:cs typeface="Arial MT"/>
              </a:rPr>
              <a:t>footprint.</a:t>
            </a:r>
            <a:endParaRPr>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2405063"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solidFill>
                  <a:srgbClr val="FF6600"/>
                </a:solidFill>
                <a:latin typeface="Arial"/>
                <a:cs typeface="Arial"/>
              </a:rPr>
              <a:t>Attitude</a:t>
            </a:r>
            <a:r>
              <a:rPr sz="2475" b="1" spc="-94" dirty="0">
                <a:solidFill>
                  <a:srgbClr val="FF6600"/>
                </a:solidFill>
                <a:latin typeface="Arial"/>
                <a:cs typeface="Arial"/>
              </a:rPr>
              <a:t> </a:t>
            </a:r>
            <a:r>
              <a:rPr sz="2475" b="1" dirty="0">
                <a:solidFill>
                  <a:srgbClr val="FF6600"/>
                </a:solidFill>
                <a:latin typeface="Arial"/>
                <a:cs typeface="Arial"/>
              </a:rPr>
              <a:t>Control</a:t>
            </a:r>
            <a:endParaRPr sz="2475">
              <a:latin typeface="Arial"/>
              <a:cs typeface="Arial"/>
            </a:endParaRPr>
          </a:p>
        </p:txBody>
      </p:sp>
      <p:sp>
        <p:nvSpPr>
          <p:cNvPr id="3" name="object 3"/>
          <p:cNvSpPr txBox="1"/>
          <p:nvPr/>
        </p:nvSpPr>
        <p:spPr>
          <a:xfrm>
            <a:off x="2211704" y="1716424"/>
            <a:ext cx="6061710" cy="2853666"/>
          </a:xfrm>
          <a:prstGeom prst="rect">
            <a:avLst/>
          </a:prstGeom>
        </p:spPr>
        <p:txBody>
          <a:bodyPr vert="horz" wrap="square" lIns="0" tIns="75248" rIns="0" bIns="0" rtlCol="0">
            <a:spAutoFit/>
          </a:bodyPr>
          <a:lstStyle/>
          <a:p>
            <a:pPr marL="9525">
              <a:spcBef>
                <a:spcPts val="593"/>
              </a:spcBef>
            </a:pPr>
            <a:r>
              <a:rPr sz="2100" b="1" i="1" spc="-4" dirty="0">
                <a:solidFill>
                  <a:srgbClr val="FF0000"/>
                </a:solidFill>
                <a:latin typeface="Arial"/>
                <a:cs typeface="Arial"/>
              </a:rPr>
              <a:t>Spinning</a:t>
            </a:r>
            <a:r>
              <a:rPr sz="2100" b="1" i="1" spc="-15" dirty="0">
                <a:solidFill>
                  <a:srgbClr val="FF0000"/>
                </a:solidFill>
                <a:latin typeface="Arial"/>
                <a:cs typeface="Arial"/>
              </a:rPr>
              <a:t> </a:t>
            </a:r>
            <a:r>
              <a:rPr sz="2100" b="1" i="1" dirty="0">
                <a:solidFill>
                  <a:srgbClr val="FF0000"/>
                </a:solidFill>
                <a:latin typeface="Arial"/>
                <a:cs typeface="Arial"/>
              </a:rPr>
              <a:t>satellite</a:t>
            </a:r>
            <a:r>
              <a:rPr sz="2100" b="1" i="1" spc="-8" dirty="0">
                <a:solidFill>
                  <a:srgbClr val="FF0000"/>
                </a:solidFill>
                <a:latin typeface="Arial"/>
                <a:cs typeface="Arial"/>
              </a:rPr>
              <a:t> </a:t>
            </a:r>
            <a:r>
              <a:rPr sz="2100" b="1" i="1" spc="-4" dirty="0">
                <a:solidFill>
                  <a:srgbClr val="FF0000"/>
                </a:solidFill>
                <a:latin typeface="Arial"/>
                <a:cs typeface="Arial"/>
              </a:rPr>
              <a:t>stabilization:</a:t>
            </a:r>
            <a:endParaRPr sz="2100">
              <a:latin typeface="Arial"/>
              <a:cs typeface="Arial"/>
            </a:endParaRPr>
          </a:p>
          <a:p>
            <a:pPr marL="266700" marR="3810" indent="-257175" algn="just">
              <a:spcBef>
                <a:spcPts val="525"/>
              </a:spcBef>
              <a:buSzPct val="75000"/>
              <a:buFont typeface="Wingdings"/>
              <a:buChar char=""/>
              <a:tabLst>
                <a:tab pos="266700" algn="l"/>
              </a:tabLst>
            </a:pPr>
            <a:r>
              <a:rPr sz="2100" spc="-4" dirty="0">
                <a:solidFill>
                  <a:srgbClr val="003366"/>
                </a:solidFill>
                <a:latin typeface="Arial MT"/>
                <a:cs typeface="Arial MT"/>
              </a:rPr>
              <a:t>This</a:t>
            </a:r>
            <a:r>
              <a:rPr sz="2100" dirty="0">
                <a:solidFill>
                  <a:srgbClr val="003366"/>
                </a:solidFill>
                <a:latin typeface="Arial MT"/>
                <a:cs typeface="Arial MT"/>
              </a:rPr>
              <a:t> </a:t>
            </a:r>
            <a:r>
              <a:rPr sz="2100" spc="-4" dirty="0">
                <a:solidFill>
                  <a:srgbClr val="003366"/>
                </a:solidFill>
                <a:latin typeface="Arial MT"/>
                <a:cs typeface="Arial MT"/>
              </a:rPr>
              <a:t>types</a:t>
            </a:r>
            <a:r>
              <a:rPr sz="2100" dirty="0">
                <a:solidFill>
                  <a:srgbClr val="003366"/>
                </a:solidFill>
                <a:latin typeface="Arial MT"/>
                <a:cs typeface="Arial MT"/>
              </a:rPr>
              <a:t> </a:t>
            </a:r>
            <a:r>
              <a:rPr sz="2100" spc="-4" dirty="0">
                <a:solidFill>
                  <a:srgbClr val="003366"/>
                </a:solidFill>
                <a:latin typeface="Arial MT"/>
                <a:cs typeface="Arial MT"/>
              </a:rPr>
              <a:t>of</a:t>
            </a:r>
            <a:r>
              <a:rPr sz="2100" dirty="0">
                <a:solidFill>
                  <a:srgbClr val="003366"/>
                </a:solidFill>
                <a:latin typeface="Arial MT"/>
                <a:cs typeface="Arial MT"/>
              </a:rPr>
              <a:t> </a:t>
            </a:r>
            <a:r>
              <a:rPr sz="2100" spc="-4" dirty="0">
                <a:solidFill>
                  <a:srgbClr val="003366"/>
                </a:solidFill>
                <a:latin typeface="Arial MT"/>
                <a:cs typeface="Arial MT"/>
              </a:rPr>
              <a:t>stabilization</a:t>
            </a:r>
            <a:r>
              <a:rPr sz="2100" dirty="0">
                <a:solidFill>
                  <a:srgbClr val="003366"/>
                </a:solidFill>
                <a:latin typeface="Arial MT"/>
                <a:cs typeface="Arial MT"/>
              </a:rPr>
              <a:t> </a:t>
            </a:r>
            <a:r>
              <a:rPr sz="2100" spc="-8" dirty="0">
                <a:solidFill>
                  <a:srgbClr val="003366"/>
                </a:solidFill>
                <a:latin typeface="Arial MT"/>
                <a:cs typeface="Arial MT"/>
              </a:rPr>
              <a:t>is</a:t>
            </a:r>
            <a:r>
              <a:rPr sz="2100" spc="-4" dirty="0">
                <a:solidFill>
                  <a:srgbClr val="003366"/>
                </a:solidFill>
                <a:latin typeface="Arial MT"/>
                <a:cs typeface="Arial MT"/>
              </a:rPr>
              <a:t> applied</a:t>
            </a:r>
            <a:r>
              <a:rPr sz="2100" dirty="0">
                <a:solidFill>
                  <a:srgbClr val="003366"/>
                </a:solidFill>
                <a:latin typeface="Arial MT"/>
                <a:cs typeface="Arial MT"/>
              </a:rPr>
              <a:t> </a:t>
            </a:r>
            <a:r>
              <a:rPr sz="2100" spc="-4" dirty="0">
                <a:solidFill>
                  <a:srgbClr val="003366"/>
                </a:solidFill>
                <a:latin typeface="Arial MT"/>
                <a:cs typeface="Arial MT"/>
              </a:rPr>
              <a:t>to</a:t>
            </a:r>
            <a:r>
              <a:rPr sz="2100" dirty="0">
                <a:solidFill>
                  <a:srgbClr val="003366"/>
                </a:solidFill>
                <a:latin typeface="Arial MT"/>
                <a:cs typeface="Arial MT"/>
              </a:rPr>
              <a:t> the </a:t>
            </a:r>
            <a:r>
              <a:rPr sz="2100" spc="4" dirty="0">
                <a:solidFill>
                  <a:srgbClr val="003366"/>
                </a:solidFill>
                <a:latin typeface="Arial MT"/>
                <a:cs typeface="Arial MT"/>
              </a:rPr>
              <a:t> </a:t>
            </a:r>
            <a:r>
              <a:rPr sz="2100" spc="-4" dirty="0">
                <a:solidFill>
                  <a:srgbClr val="003366"/>
                </a:solidFill>
                <a:latin typeface="Arial MT"/>
                <a:cs typeface="Arial MT"/>
              </a:rPr>
              <a:t>cylindrical</a:t>
            </a:r>
            <a:r>
              <a:rPr sz="2100" spc="-8" dirty="0">
                <a:solidFill>
                  <a:srgbClr val="003366"/>
                </a:solidFill>
                <a:latin typeface="Arial MT"/>
                <a:cs typeface="Arial MT"/>
              </a:rPr>
              <a:t> </a:t>
            </a:r>
            <a:r>
              <a:rPr sz="2100" spc="-4" dirty="0">
                <a:solidFill>
                  <a:srgbClr val="003366"/>
                </a:solidFill>
                <a:latin typeface="Arial MT"/>
                <a:cs typeface="Arial MT"/>
              </a:rPr>
              <a:t>type</a:t>
            </a:r>
            <a:r>
              <a:rPr sz="2100" spc="-15" dirty="0">
                <a:solidFill>
                  <a:srgbClr val="003366"/>
                </a:solidFill>
                <a:latin typeface="Arial MT"/>
                <a:cs typeface="Arial MT"/>
              </a:rPr>
              <a:t> </a:t>
            </a:r>
            <a:r>
              <a:rPr sz="2100" dirty="0">
                <a:solidFill>
                  <a:srgbClr val="003366"/>
                </a:solidFill>
                <a:latin typeface="Arial MT"/>
                <a:cs typeface="Arial MT"/>
              </a:rPr>
              <a:t>of</a:t>
            </a:r>
            <a:r>
              <a:rPr sz="2100" spc="-8" dirty="0">
                <a:solidFill>
                  <a:srgbClr val="003366"/>
                </a:solidFill>
                <a:latin typeface="Arial MT"/>
                <a:cs typeface="Arial MT"/>
              </a:rPr>
              <a:t> </a:t>
            </a:r>
            <a:r>
              <a:rPr sz="2100" dirty="0">
                <a:solidFill>
                  <a:srgbClr val="003366"/>
                </a:solidFill>
                <a:latin typeface="Arial MT"/>
                <a:cs typeface="Arial MT"/>
              </a:rPr>
              <a:t>satellites.</a:t>
            </a:r>
            <a:endParaRPr sz="2100">
              <a:latin typeface="Arial MT"/>
              <a:cs typeface="Arial MT"/>
            </a:endParaRPr>
          </a:p>
          <a:p>
            <a:pPr marL="266700" marR="3810" indent="-257175" algn="just">
              <a:spcBef>
                <a:spcPts val="533"/>
              </a:spcBef>
              <a:buSzPct val="75000"/>
              <a:buFont typeface="Wingdings"/>
              <a:buChar char=""/>
              <a:tabLst>
                <a:tab pos="266700" algn="l"/>
              </a:tabLst>
            </a:pPr>
            <a:r>
              <a:rPr sz="2100" spc="-4" dirty="0">
                <a:solidFill>
                  <a:srgbClr val="003366"/>
                </a:solidFill>
                <a:latin typeface="Arial MT"/>
                <a:cs typeface="Arial MT"/>
              </a:rPr>
              <a:t>The satellite </a:t>
            </a:r>
            <a:r>
              <a:rPr sz="2100" spc="-8" dirty="0">
                <a:solidFill>
                  <a:srgbClr val="003366"/>
                </a:solidFill>
                <a:latin typeface="Arial MT"/>
                <a:cs typeface="Arial MT"/>
              </a:rPr>
              <a:t>is </a:t>
            </a:r>
            <a:r>
              <a:rPr sz="2100" spc="-4" dirty="0">
                <a:solidFill>
                  <a:srgbClr val="003366"/>
                </a:solidFill>
                <a:latin typeface="Arial MT"/>
                <a:cs typeface="Arial MT"/>
              </a:rPr>
              <a:t>mechanically balanced </a:t>
            </a:r>
            <a:r>
              <a:rPr sz="2100" dirty="0">
                <a:solidFill>
                  <a:srgbClr val="003366"/>
                </a:solidFill>
                <a:latin typeface="Arial MT"/>
                <a:cs typeface="Arial MT"/>
              </a:rPr>
              <a:t>about one </a:t>
            </a:r>
            <a:r>
              <a:rPr sz="2100" spc="-574" dirty="0">
                <a:solidFill>
                  <a:srgbClr val="003366"/>
                </a:solidFill>
                <a:latin typeface="Arial MT"/>
                <a:cs typeface="Arial MT"/>
              </a:rPr>
              <a:t> </a:t>
            </a:r>
            <a:r>
              <a:rPr sz="2100" dirty="0">
                <a:solidFill>
                  <a:srgbClr val="003366"/>
                </a:solidFill>
                <a:latin typeface="Arial MT"/>
                <a:cs typeface="Arial MT"/>
              </a:rPr>
              <a:t>particular </a:t>
            </a:r>
            <a:r>
              <a:rPr sz="2100" spc="-4" dirty="0">
                <a:solidFill>
                  <a:srgbClr val="003366"/>
                </a:solidFill>
                <a:latin typeface="Arial MT"/>
                <a:cs typeface="Arial MT"/>
              </a:rPr>
              <a:t>axis and </a:t>
            </a:r>
            <a:r>
              <a:rPr sz="2100" spc="-8" dirty="0">
                <a:solidFill>
                  <a:srgbClr val="003366"/>
                </a:solidFill>
                <a:latin typeface="Arial MT"/>
                <a:cs typeface="Arial MT"/>
              </a:rPr>
              <a:t>is </a:t>
            </a:r>
            <a:r>
              <a:rPr sz="2100" dirty="0">
                <a:solidFill>
                  <a:srgbClr val="003366"/>
                </a:solidFill>
                <a:latin typeface="Arial MT"/>
                <a:cs typeface="Arial MT"/>
              </a:rPr>
              <a:t>then </a:t>
            </a:r>
            <a:r>
              <a:rPr sz="2100" spc="-4" dirty="0">
                <a:solidFill>
                  <a:srgbClr val="003366"/>
                </a:solidFill>
                <a:latin typeface="Arial MT"/>
                <a:cs typeface="Arial MT"/>
              </a:rPr>
              <a:t>set </a:t>
            </a:r>
            <a:r>
              <a:rPr sz="2100" dirty="0">
                <a:solidFill>
                  <a:srgbClr val="003366"/>
                </a:solidFill>
                <a:latin typeface="Arial MT"/>
                <a:cs typeface="Arial MT"/>
              </a:rPr>
              <a:t>spinning </a:t>
            </a:r>
            <a:r>
              <a:rPr sz="2100" spc="-4" dirty="0">
                <a:solidFill>
                  <a:srgbClr val="003366"/>
                </a:solidFill>
                <a:latin typeface="Arial MT"/>
                <a:cs typeface="Arial MT"/>
              </a:rPr>
              <a:t>around </a:t>
            </a:r>
            <a:r>
              <a:rPr sz="2100" dirty="0">
                <a:solidFill>
                  <a:srgbClr val="003366"/>
                </a:solidFill>
                <a:latin typeface="Arial MT"/>
                <a:cs typeface="Arial MT"/>
              </a:rPr>
              <a:t> </a:t>
            </a:r>
            <a:r>
              <a:rPr sz="2100" spc="-4" dirty="0">
                <a:solidFill>
                  <a:srgbClr val="003366"/>
                </a:solidFill>
                <a:latin typeface="Arial MT"/>
                <a:cs typeface="Arial MT"/>
              </a:rPr>
              <a:t>this</a:t>
            </a:r>
            <a:r>
              <a:rPr sz="2100" spc="-23" dirty="0">
                <a:solidFill>
                  <a:srgbClr val="003366"/>
                </a:solidFill>
                <a:latin typeface="Arial MT"/>
                <a:cs typeface="Arial MT"/>
              </a:rPr>
              <a:t> </a:t>
            </a:r>
            <a:r>
              <a:rPr sz="2100" dirty="0">
                <a:solidFill>
                  <a:srgbClr val="003366"/>
                </a:solidFill>
                <a:latin typeface="Arial MT"/>
                <a:cs typeface="Arial MT"/>
              </a:rPr>
              <a:t>axis.</a:t>
            </a:r>
            <a:endParaRPr sz="2100">
              <a:latin typeface="Arial MT"/>
              <a:cs typeface="Arial MT"/>
            </a:endParaRPr>
          </a:p>
          <a:p>
            <a:pPr marL="266700" marR="690563" indent="-257175" algn="just">
              <a:spcBef>
                <a:spcPts val="521"/>
              </a:spcBef>
              <a:buSzPct val="75000"/>
              <a:buFont typeface="Wingdings"/>
              <a:buChar char=""/>
              <a:tabLst>
                <a:tab pos="266700" algn="l"/>
              </a:tabLst>
            </a:pPr>
            <a:r>
              <a:rPr sz="2100" spc="-4" dirty="0">
                <a:solidFill>
                  <a:srgbClr val="003366"/>
                </a:solidFill>
                <a:latin typeface="Arial MT"/>
                <a:cs typeface="Arial MT"/>
              </a:rPr>
              <a:t>For geostationary </a:t>
            </a:r>
            <a:r>
              <a:rPr sz="2100" dirty="0">
                <a:solidFill>
                  <a:srgbClr val="003366"/>
                </a:solidFill>
                <a:latin typeface="Arial MT"/>
                <a:cs typeface="Arial MT"/>
              </a:rPr>
              <a:t>satellites, </a:t>
            </a:r>
            <a:r>
              <a:rPr sz="2100" spc="-8" dirty="0">
                <a:solidFill>
                  <a:srgbClr val="003366"/>
                </a:solidFill>
                <a:latin typeface="Arial MT"/>
                <a:cs typeface="Arial MT"/>
              </a:rPr>
              <a:t>the </a:t>
            </a:r>
            <a:r>
              <a:rPr sz="2100" dirty="0">
                <a:solidFill>
                  <a:srgbClr val="003366"/>
                </a:solidFill>
                <a:latin typeface="Arial MT"/>
                <a:cs typeface="Arial MT"/>
              </a:rPr>
              <a:t>spin </a:t>
            </a:r>
            <a:r>
              <a:rPr sz="2100" spc="-4" dirty="0">
                <a:solidFill>
                  <a:srgbClr val="003366"/>
                </a:solidFill>
                <a:latin typeface="Arial MT"/>
                <a:cs typeface="Arial MT"/>
              </a:rPr>
              <a:t>axis </a:t>
            </a:r>
            <a:r>
              <a:rPr sz="2100" spc="-11" dirty="0">
                <a:solidFill>
                  <a:srgbClr val="003366"/>
                </a:solidFill>
                <a:latin typeface="Arial MT"/>
                <a:cs typeface="Arial MT"/>
              </a:rPr>
              <a:t>is </a:t>
            </a:r>
            <a:r>
              <a:rPr sz="2100" spc="-574" dirty="0">
                <a:solidFill>
                  <a:srgbClr val="003366"/>
                </a:solidFill>
                <a:latin typeface="Arial MT"/>
                <a:cs typeface="Arial MT"/>
              </a:rPr>
              <a:t> </a:t>
            </a:r>
            <a:r>
              <a:rPr sz="2100" spc="-4" dirty="0">
                <a:solidFill>
                  <a:srgbClr val="003366"/>
                </a:solidFill>
                <a:latin typeface="Arial MT"/>
                <a:cs typeface="Arial MT"/>
              </a:rPr>
              <a:t>parallel</a:t>
            </a:r>
            <a:r>
              <a:rPr sz="2100" spc="8" dirty="0">
                <a:solidFill>
                  <a:srgbClr val="003366"/>
                </a:solidFill>
                <a:latin typeface="Arial MT"/>
                <a:cs typeface="Arial MT"/>
              </a:rPr>
              <a:t> </a:t>
            </a:r>
            <a:r>
              <a:rPr sz="2100" spc="-4" dirty="0">
                <a:solidFill>
                  <a:srgbClr val="003366"/>
                </a:solidFill>
                <a:latin typeface="Arial MT"/>
                <a:cs typeface="Arial MT"/>
              </a:rPr>
              <a:t>to</a:t>
            </a:r>
            <a:r>
              <a:rPr sz="2100" spc="-15" dirty="0">
                <a:solidFill>
                  <a:srgbClr val="003366"/>
                </a:solidFill>
                <a:latin typeface="Arial MT"/>
                <a:cs typeface="Arial MT"/>
              </a:rPr>
              <a:t> </a:t>
            </a:r>
            <a:r>
              <a:rPr sz="2100" spc="-4" dirty="0">
                <a:solidFill>
                  <a:srgbClr val="003366"/>
                </a:solidFill>
                <a:latin typeface="Arial MT"/>
                <a:cs typeface="Arial MT"/>
              </a:rPr>
              <a:t>the</a:t>
            </a:r>
            <a:r>
              <a:rPr sz="2100" spc="-8" dirty="0">
                <a:solidFill>
                  <a:srgbClr val="003366"/>
                </a:solidFill>
                <a:latin typeface="Arial MT"/>
                <a:cs typeface="Arial MT"/>
              </a:rPr>
              <a:t> </a:t>
            </a:r>
            <a:r>
              <a:rPr sz="2100" spc="-4" dirty="0">
                <a:solidFill>
                  <a:srgbClr val="003366"/>
                </a:solidFill>
                <a:latin typeface="Arial MT"/>
                <a:cs typeface="Arial MT"/>
              </a:rPr>
              <a:t>N-S</a:t>
            </a:r>
            <a:r>
              <a:rPr sz="2100" spc="-11" dirty="0">
                <a:solidFill>
                  <a:srgbClr val="003366"/>
                </a:solidFill>
                <a:latin typeface="Arial MT"/>
                <a:cs typeface="Arial MT"/>
              </a:rPr>
              <a:t> </a:t>
            </a:r>
            <a:r>
              <a:rPr sz="2100" dirty="0">
                <a:solidFill>
                  <a:srgbClr val="003366"/>
                </a:solidFill>
                <a:latin typeface="Arial MT"/>
                <a:cs typeface="Arial MT"/>
              </a:rPr>
              <a:t>axis</a:t>
            </a:r>
            <a:r>
              <a:rPr sz="2100" spc="-11" dirty="0">
                <a:solidFill>
                  <a:srgbClr val="003366"/>
                </a:solidFill>
                <a:latin typeface="Arial MT"/>
                <a:cs typeface="Arial MT"/>
              </a:rPr>
              <a:t> </a:t>
            </a:r>
            <a:r>
              <a:rPr sz="2100" dirty="0">
                <a:solidFill>
                  <a:srgbClr val="003366"/>
                </a:solidFill>
                <a:latin typeface="Arial MT"/>
                <a:cs typeface="Arial MT"/>
              </a:rPr>
              <a:t>of </a:t>
            </a:r>
            <a:r>
              <a:rPr sz="2100" spc="-4" dirty="0">
                <a:solidFill>
                  <a:srgbClr val="003366"/>
                </a:solidFill>
                <a:latin typeface="Arial MT"/>
                <a:cs typeface="Arial MT"/>
              </a:rPr>
              <a:t>the</a:t>
            </a:r>
            <a:r>
              <a:rPr sz="2100" dirty="0">
                <a:solidFill>
                  <a:srgbClr val="003366"/>
                </a:solidFill>
                <a:latin typeface="Arial MT"/>
                <a:cs typeface="Arial MT"/>
              </a:rPr>
              <a:t> earth.</a:t>
            </a:r>
            <a:endParaRPr sz="21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FEC2-E229-076C-2141-2495665DB55A}"/>
              </a:ext>
            </a:extLst>
          </p:cNvPr>
          <p:cNvSpPr>
            <a:spLocks noGrp="1"/>
          </p:cNvSpPr>
          <p:nvPr>
            <p:ph type="title"/>
          </p:nvPr>
        </p:nvSpPr>
        <p:spPr>
          <a:xfrm>
            <a:off x="0" y="1"/>
            <a:ext cx="12192000" cy="884902"/>
          </a:xfrm>
        </p:spPr>
        <p:txBody>
          <a:bodyPr>
            <a:noAutofit/>
          </a:bodyPr>
          <a:lstStyle/>
          <a:p>
            <a:pPr algn="ctr"/>
            <a:r>
              <a:rPr lang="en-US" sz="3600" b="1" dirty="0"/>
              <a:t>Telemetry, Tracking, Command, and Monitoring (TTC&amp;M) system</a:t>
            </a:r>
          </a:p>
        </p:txBody>
      </p:sp>
      <p:sp>
        <p:nvSpPr>
          <p:cNvPr id="3" name="Content Placeholder 2">
            <a:extLst>
              <a:ext uri="{FF2B5EF4-FFF2-40B4-BE49-F238E27FC236}">
                <a16:creationId xmlns:a16="http://schemas.microsoft.com/office/drawing/2014/main" id="{E68F51FA-86F0-6BA8-41E4-590524FFD14E}"/>
              </a:ext>
            </a:extLst>
          </p:cNvPr>
          <p:cNvSpPr>
            <a:spLocks noGrp="1"/>
          </p:cNvSpPr>
          <p:nvPr>
            <p:ph idx="1"/>
          </p:nvPr>
        </p:nvSpPr>
        <p:spPr>
          <a:xfrm>
            <a:off x="0" y="884903"/>
            <a:ext cx="12192000" cy="5973096"/>
          </a:xfrm>
        </p:spPr>
        <p:txBody>
          <a:bodyPr>
            <a:normAutofit fontScale="92500" lnSpcReduction="20000"/>
          </a:bodyPr>
          <a:lstStyle/>
          <a:p>
            <a:pPr algn="just">
              <a:buFont typeface="Wingdings" panose="05000000000000000000" pitchFamily="2" charset="2"/>
              <a:buChar char="Ø"/>
            </a:pPr>
            <a:r>
              <a:rPr lang="en-US" dirty="0"/>
              <a:t>The TTC&amp;M system is essential to the successful operation of a communications satellite. </a:t>
            </a:r>
          </a:p>
          <a:p>
            <a:pPr algn="just">
              <a:buFont typeface="Wingdings" panose="05000000000000000000" pitchFamily="2" charset="2"/>
              <a:buChar char="Ø"/>
            </a:pPr>
            <a:r>
              <a:rPr lang="en-US" dirty="0"/>
              <a:t>It is part of the satellite management task.</a:t>
            </a:r>
          </a:p>
          <a:p>
            <a:pPr marL="0" indent="0" algn="just">
              <a:buNone/>
            </a:pPr>
            <a:r>
              <a:rPr lang="en-US" dirty="0"/>
              <a:t>Functions of TTC&amp;M:</a:t>
            </a:r>
          </a:p>
          <a:p>
            <a:pPr lvl="1" algn="just"/>
            <a:r>
              <a:rPr lang="en-US" dirty="0"/>
              <a:t>To monitor the subsystem health and status parameter.</a:t>
            </a:r>
          </a:p>
          <a:p>
            <a:pPr lvl="1" algn="just"/>
            <a:r>
              <a:rPr lang="en-US" dirty="0"/>
              <a:t>To support detecting the orbital parameter.</a:t>
            </a:r>
          </a:p>
          <a:p>
            <a:pPr lvl="1" algn="just"/>
            <a:r>
              <a:rPr lang="en-US" dirty="0"/>
              <a:t>To provide the source for the earth station to the track satellite.</a:t>
            </a:r>
          </a:p>
          <a:p>
            <a:pPr lvl="1" algn="just"/>
            <a:r>
              <a:rPr lang="en-US" dirty="0"/>
              <a:t>To receive and execute commands to perform the required function.</a:t>
            </a:r>
          </a:p>
          <a:p>
            <a:pPr marL="0" lvl="1" indent="0">
              <a:buNone/>
            </a:pPr>
            <a:endParaRPr lang="en-US" dirty="0"/>
          </a:p>
          <a:p>
            <a:pPr marL="0" indent="0" algn="just">
              <a:buNone/>
            </a:pPr>
            <a:r>
              <a:rPr lang="en-US" dirty="0"/>
              <a:t>		</a:t>
            </a:r>
            <a:r>
              <a:rPr lang="en-US" b="1" dirty="0">
                <a:solidFill>
                  <a:srgbClr val="C00000"/>
                </a:solidFill>
              </a:rPr>
              <a:t>Subsystem</a:t>
            </a:r>
            <a:r>
              <a:rPr lang="en-US" dirty="0"/>
              <a:t>	   			</a:t>
            </a:r>
            <a:r>
              <a:rPr lang="en-US" b="1" dirty="0">
                <a:solidFill>
                  <a:srgbClr val="C00000"/>
                </a:solidFill>
              </a:rPr>
              <a:t>Functions</a:t>
            </a:r>
          </a:p>
          <a:p>
            <a:pPr marL="0" indent="0" algn="just">
              <a:buNone/>
            </a:pPr>
            <a:r>
              <a:rPr lang="en-US" dirty="0"/>
              <a:t>		Telemetry               </a:t>
            </a:r>
            <a:r>
              <a:rPr lang="en-US" dirty="0">
                <a:solidFill>
                  <a:srgbClr val="FF0000"/>
                </a:solidFill>
              </a:rPr>
              <a:t>Monitor various satellite parameters and Tx the 						         measured data to the satellite control station.</a:t>
            </a:r>
          </a:p>
          <a:p>
            <a:pPr marL="0" indent="0" algn="just">
              <a:buNone/>
            </a:pPr>
            <a:r>
              <a:rPr lang="en-US" dirty="0"/>
              <a:t>		Tracking                 </a:t>
            </a:r>
            <a:r>
              <a:rPr lang="en-US" dirty="0">
                <a:solidFill>
                  <a:schemeClr val="accent1"/>
                </a:solidFill>
              </a:rPr>
              <a:t>Monitor the movement of the satellite and 						                   correction signals are sent to the satellite</a:t>
            </a:r>
          </a:p>
          <a:p>
            <a:pPr marL="0" indent="0" algn="just">
              <a:buNone/>
            </a:pPr>
            <a:r>
              <a:rPr lang="en-US" dirty="0"/>
              <a:t>		Command	      </a:t>
            </a:r>
            <a:r>
              <a:rPr lang="en-US" dirty="0">
                <a:solidFill>
                  <a:schemeClr val="accent2">
                    <a:lumMod val="75000"/>
                  </a:schemeClr>
                </a:solidFill>
              </a:rPr>
              <a:t>Transmit the commands from the satellite control 						      center verify the reception and then execute 						      received command </a:t>
            </a:r>
          </a:p>
        </p:txBody>
      </p:sp>
    </p:spTree>
    <p:extLst>
      <p:ext uri="{BB962C8B-B14F-4D97-AF65-F5344CB8AC3E}">
        <p14:creationId xmlns:p14="http://schemas.microsoft.com/office/powerpoint/2010/main" val="828261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elemetry, Tracking, Command Monitoring Sub-system (TTC &amp; M)">
            <a:extLst>
              <a:ext uri="{FF2B5EF4-FFF2-40B4-BE49-F238E27FC236}">
                <a16:creationId xmlns:a16="http://schemas.microsoft.com/office/drawing/2014/main" id="{D48DC916-0A34-2FE1-C310-E9DA9162BD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38218" y="0"/>
            <a:ext cx="5053781" cy="64486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047504-C78C-2F5D-A8E3-4E089AA1B355}"/>
              </a:ext>
            </a:extLst>
          </p:cNvPr>
          <p:cNvPicPr>
            <a:picLocks noChangeAspect="1"/>
          </p:cNvPicPr>
          <p:nvPr/>
        </p:nvPicPr>
        <p:blipFill>
          <a:blip r:embed="rId3"/>
          <a:stretch>
            <a:fillRect/>
          </a:stretch>
        </p:blipFill>
        <p:spPr>
          <a:xfrm>
            <a:off x="0" y="825910"/>
            <a:ext cx="7083735" cy="6032090"/>
          </a:xfrm>
          <a:prstGeom prst="rect">
            <a:avLst/>
          </a:prstGeom>
        </p:spPr>
      </p:pic>
    </p:spTree>
    <p:extLst>
      <p:ext uri="{BB962C8B-B14F-4D97-AF65-F5344CB8AC3E}">
        <p14:creationId xmlns:p14="http://schemas.microsoft.com/office/powerpoint/2010/main" val="1292449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FEC2-E229-076C-2141-2495665DB55A}"/>
              </a:ext>
            </a:extLst>
          </p:cNvPr>
          <p:cNvSpPr>
            <a:spLocks noGrp="1"/>
          </p:cNvSpPr>
          <p:nvPr>
            <p:ph type="title"/>
          </p:nvPr>
        </p:nvSpPr>
        <p:spPr>
          <a:xfrm>
            <a:off x="0" y="1"/>
            <a:ext cx="12192000" cy="546673"/>
          </a:xfrm>
        </p:spPr>
        <p:txBody>
          <a:bodyPr>
            <a:noAutofit/>
          </a:bodyPr>
          <a:lstStyle/>
          <a:p>
            <a:pPr algn="ctr"/>
            <a:r>
              <a:rPr lang="en-US" sz="3600" b="1" dirty="0"/>
              <a:t>Telemetry</a:t>
            </a:r>
          </a:p>
        </p:txBody>
      </p:sp>
      <p:sp>
        <p:nvSpPr>
          <p:cNvPr id="3" name="Content Placeholder 2">
            <a:extLst>
              <a:ext uri="{FF2B5EF4-FFF2-40B4-BE49-F238E27FC236}">
                <a16:creationId xmlns:a16="http://schemas.microsoft.com/office/drawing/2014/main" id="{E68F51FA-86F0-6BA8-41E4-590524FFD14E}"/>
              </a:ext>
            </a:extLst>
          </p:cNvPr>
          <p:cNvSpPr>
            <a:spLocks noGrp="1"/>
          </p:cNvSpPr>
          <p:nvPr>
            <p:ph idx="1"/>
          </p:nvPr>
        </p:nvSpPr>
        <p:spPr>
          <a:xfrm>
            <a:off x="0" y="546674"/>
            <a:ext cx="12192000" cy="6311325"/>
          </a:xfrm>
        </p:spPr>
        <p:txBody>
          <a:bodyPr>
            <a:normAutofit fontScale="92500" lnSpcReduction="20000"/>
          </a:bodyPr>
          <a:lstStyle/>
          <a:p>
            <a:pPr marL="0" lvl="1" indent="0">
              <a:buNone/>
            </a:pPr>
            <a:r>
              <a:rPr lang="en-US" dirty="0"/>
              <a:t>The monitoring system collects data from many sensors within the satellite and sends the data to the controlling earth station.</a:t>
            </a:r>
          </a:p>
          <a:p>
            <a:pPr marL="0" lvl="1" indent="0">
              <a:buNone/>
            </a:pPr>
            <a:endParaRPr lang="en-US" dirty="0"/>
          </a:p>
          <a:p>
            <a:pPr marL="342900" lvl="1" indent="-342900"/>
            <a:r>
              <a:rPr lang="en-US" dirty="0"/>
              <a:t>Coding and formatting is generally done in the form of blocks are frames.</a:t>
            </a:r>
          </a:p>
          <a:p>
            <a:pPr marL="342900" lvl="1" indent="-342900"/>
            <a:r>
              <a:rPr lang="en-US" dirty="0"/>
              <a:t>Header which is the beginning of the frame is called frame synchronization bits.    </a:t>
            </a:r>
          </a:p>
          <a:p>
            <a:pPr marL="0" lvl="1" indent="0">
              <a:buNone/>
            </a:pPr>
            <a:r>
              <a:rPr lang="en-US" dirty="0"/>
              <a:t>										</a:t>
            </a:r>
            <a:r>
              <a:rPr lang="en-US" b="1" dirty="0"/>
              <a:t>TDM frame</a:t>
            </a:r>
          </a:p>
          <a:p>
            <a:pPr algn="just"/>
            <a:r>
              <a:rPr lang="en-US" dirty="0"/>
              <a:t>Telemetry data are usually </a:t>
            </a:r>
          </a:p>
          <a:p>
            <a:pPr marL="0" indent="0" algn="just">
              <a:buNone/>
            </a:pPr>
            <a:r>
              <a:rPr lang="en-US" dirty="0"/>
              <a:t>digitized and transmitted as </a:t>
            </a:r>
          </a:p>
          <a:p>
            <a:pPr marL="0" indent="0" algn="just">
              <a:buNone/>
            </a:pPr>
            <a:r>
              <a:rPr lang="en-US" dirty="0"/>
              <a:t>phase shift keying (PSK) of a</a:t>
            </a:r>
          </a:p>
          <a:p>
            <a:pPr marL="0" indent="0" algn="just">
              <a:buNone/>
            </a:pPr>
            <a:r>
              <a:rPr lang="en-US" dirty="0"/>
              <a:t>low-power telemetry carrier using </a:t>
            </a:r>
          </a:p>
          <a:p>
            <a:pPr marL="0" indent="0" algn="just">
              <a:buNone/>
            </a:pPr>
            <a:r>
              <a:rPr lang="en-US" dirty="0"/>
              <a:t>time division multiplexing (TDM).</a:t>
            </a:r>
          </a:p>
          <a:p>
            <a:pPr algn="just"/>
            <a:r>
              <a:rPr lang="en-US" dirty="0"/>
              <a:t>A low data rate is normally used</a:t>
            </a:r>
          </a:p>
          <a:p>
            <a:pPr marL="0" indent="0" algn="just">
              <a:buNone/>
            </a:pPr>
            <a:r>
              <a:rPr lang="en-US" dirty="0"/>
              <a:t> to allow the receiver at the earth station </a:t>
            </a:r>
          </a:p>
          <a:p>
            <a:pPr marL="0" indent="0" algn="just">
              <a:buNone/>
            </a:pPr>
            <a:r>
              <a:rPr lang="en-US" dirty="0"/>
              <a:t>to have a narrow bandwidth and</a:t>
            </a:r>
          </a:p>
          <a:p>
            <a:pPr marL="0" indent="0" algn="just">
              <a:buNone/>
            </a:pPr>
            <a:r>
              <a:rPr lang="en-US" dirty="0"/>
              <a:t>thus maintain a high carrier to noise ratio</a:t>
            </a:r>
          </a:p>
          <a:p>
            <a:pPr marL="0" indent="0" algn="just">
              <a:buNone/>
            </a:pPr>
            <a:endParaRPr lang="en-US" dirty="0"/>
          </a:p>
          <a:p>
            <a:pPr algn="just"/>
            <a:r>
              <a:rPr lang="en-US" dirty="0"/>
              <a:t>Alarms can also be sounded if any vital parameter goes outside allowable limits.</a:t>
            </a:r>
          </a:p>
        </p:txBody>
      </p:sp>
      <p:pic>
        <p:nvPicPr>
          <p:cNvPr id="5" name="Picture 4">
            <a:extLst>
              <a:ext uri="{FF2B5EF4-FFF2-40B4-BE49-F238E27FC236}">
                <a16:creationId xmlns:a16="http://schemas.microsoft.com/office/drawing/2014/main" id="{2DD057DB-5C91-8F00-5ADE-1965038B1035}"/>
              </a:ext>
            </a:extLst>
          </p:cNvPr>
          <p:cNvPicPr>
            <a:picLocks noChangeAspect="1"/>
          </p:cNvPicPr>
          <p:nvPr/>
        </p:nvPicPr>
        <p:blipFill>
          <a:blip r:embed="rId2"/>
          <a:stretch>
            <a:fillRect/>
          </a:stretch>
        </p:blipFill>
        <p:spPr>
          <a:xfrm>
            <a:off x="6887497" y="2420577"/>
            <a:ext cx="5304503" cy="3713152"/>
          </a:xfrm>
          <a:prstGeom prst="rect">
            <a:avLst/>
          </a:prstGeom>
        </p:spPr>
      </p:pic>
    </p:spTree>
    <p:extLst>
      <p:ext uri="{BB962C8B-B14F-4D97-AF65-F5344CB8AC3E}">
        <p14:creationId xmlns:p14="http://schemas.microsoft.com/office/powerpoint/2010/main" val="3753384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8312-11E3-754E-86ED-F9BA6FAC44D6}"/>
              </a:ext>
            </a:extLst>
          </p:cNvPr>
          <p:cNvSpPr>
            <a:spLocks noGrp="1"/>
          </p:cNvSpPr>
          <p:nvPr>
            <p:ph type="title"/>
          </p:nvPr>
        </p:nvSpPr>
        <p:spPr>
          <a:xfrm>
            <a:off x="0" y="1"/>
            <a:ext cx="12192000" cy="681036"/>
          </a:xfrm>
        </p:spPr>
        <p:txBody>
          <a:bodyPr>
            <a:normAutofit fontScale="90000"/>
          </a:bodyPr>
          <a:lstStyle/>
          <a:p>
            <a:pPr algn="ctr"/>
            <a:r>
              <a:rPr lang="en-US" dirty="0"/>
              <a:t>Tracking</a:t>
            </a:r>
          </a:p>
        </p:txBody>
      </p:sp>
      <p:sp>
        <p:nvSpPr>
          <p:cNvPr id="3" name="Content Placeholder 2">
            <a:extLst>
              <a:ext uri="{FF2B5EF4-FFF2-40B4-BE49-F238E27FC236}">
                <a16:creationId xmlns:a16="http://schemas.microsoft.com/office/drawing/2014/main" id="{987FAFAA-DFC2-D939-8B70-CE417F828A9E}"/>
              </a:ext>
            </a:extLst>
          </p:cNvPr>
          <p:cNvSpPr>
            <a:spLocks noGrp="1"/>
          </p:cNvSpPr>
          <p:nvPr>
            <p:ph idx="1"/>
          </p:nvPr>
        </p:nvSpPr>
        <p:spPr>
          <a:xfrm>
            <a:off x="0" y="681037"/>
            <a:ext cx="12192000" cy="6176962"/>
          </a:xfrm>
        </p:spPr>
        <p:txBody>
          <a:bodyPr/>
          <a:lstStyle/>
          <a:p>
            <a:pPr algn="just">
              <a:buFont typeface="Wingdings" panose="05000000000000000000" pitchFamily="2" charset="2"/>
              <a:buChar char="Ø"/>
            </a:pPr>
            <a:r>
              <a:rPr lang="en-US" dirty="0"/>
              <a:t>Continuously monitoring from ground</a:t>
            </a:r>
          </a:p>
          <a:p>
            <a:pPr algn="just"/>
            <a:r>
              <a:rPr lang="en-US" dirty="0"/>
              <a:t>Velocity and acceleration sensors - change in orbit from the last known position, by integration of the data.</a:t>
            </a:r>
          </a:p>
          <a:p>
            <a:pPr algn="just"/>
            <a:r>
              <a:rPr lang="en-US" dirty="0"/>
              <a:t>Doppler shift- Earth station- rate of change.</a:t>
            </a:r>
          </a:p>
          <a:p>
            <a:pPr algn="just"/>
            <a:r>
              <a:rPr lang="en-US" dirty="0"/>
              <a:t>Active determination of range can be achieved by transmitting a pulse, or sequence of pulses, to the satellite and observing the time delay before the pulse is received again.</a:t>
            </a:r>
          </a:p>
          <a:p>
            <a:pPr algn="just"/>
            <a:r>
              <a:rPr lang="en-US" dirty="0"/>
              <a:t>Tone Range system- Ranging tones are also used for range measurement - phase delay.</a:t>
            </a:r>
          </a:p>
          <a:p>
            <a:pPr algn="just"/>
            <a:r>
              <a:rPr lang="en-US" dirty="0"/>
              <a:t>Some satellites carry GPS receivers that report the satellite’s position over the telemetry link.</a:t>
            </a:r>
          </a:p>
        </p:txBody>
      </p:sp>
    </p:spTree>
    <p:extLst>
      <p:ext uri="{BB962C8B-B14F-4D97-AF65-F5344CB8AC3E}">
        <p14:creationId xmlns:p14="http://schemas.microsoft.com/office/powerpoint/2010/main" val="956809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dirty="0"/>
              <a:t>Commands</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a:bodyPr>
          <a:lstStyle/>
          <a:p>
            <a:pPr marL="0" indent="0">
              <a:buNone/>
            </a:pPr>
            <a:r>
              <a:rPr lang="en-US" dirty="0"/>
              <a:t>A secure and effective command structure is important for the successful launch and operation of any communications satellite.</a:t>
            </a:r>
          </a:p>
          <a:p>
            <a:r>
              <a:rPr lang="en-US" dirty="0"/>
              <a:t>It should be robust to avoid wrong or missed command</a:t>
            </a:r>
          </a:p>
          <a:p>
            <a:r>
              <a:rPr lang="en-US" dirty="0"/>
              <a:t>Use international std. commands (</a:t>
            </a:r>
            <a:r>
              <a:rPr lang="en-US" sz="2400" b="1" dirty="0"/>
              <a:t>CCSDS</a:t>
            </a:r>
            <a:r>
              <a:rPr lang="en-US" sz="2000" dirty="0"/>
              <a:t>-The Consultative Committee for Space Data Systems</a:t>
            </a:r>
            <a:r>
              <a:rPr lang="en-US" dirty="0"/>
              <a:t>)</a:t>
            </a:r>
          </a:p>
          <a:p>
            <a:r>
              <a:rPr lang="en-US" dirty="0"/>
              <a:t>The command structure must possess safeguards against unauthorized attempts to make changes to the satellite’s operation.</a:t>
            </a:r>
          </a:p>
          <a:p>
            <a:r>
              <a:rPr lang="en-US" dirty="0"/>
              <a:t>Encryption of commands and responses is used to provide security in the command system</a:t>
            </a:r>
          </a:p>
          <a:p>
            <a:r>
              <a:rPr lang="en-US" dirty="0"/>
              <a:t>The control code is converted into a command word, which is sent in a TDM frame to the satellite.</a:t>
            </a:r>
          </a:p>
          <a:p>
            <a:pPr marL="0" indent="0">
              <a:buNone/>
            </a:pPr>
            <a:r>
              <a:rPr lang="en-US" dirty="0"/>
              <a:t>In addition to improve error control,</a:t>
            </a:r>
          </a:p>
          <a:p>
            <a:pPr marL="0" indent="0">
              <a:buNone/>
            </a:pPr>
            <a:r>
              <a:rPr lang="en-US" dirty="0"/>
              <a:t>Repeat transmission of command words</a:t>
            </a:r>
          </a:p>
          <a:p>
            <a:pPr marL="0" indent="0">
              <a:buNone/>
            </a:pPr>
            <a:r>
              <a:rPr lang="en-US" dirty="0"/>
              <a:t>Confirmation of command reception through echoing format.</a:t>
            </a:r>
          </a:p>
        </p:txBody>
      </p:sp>
    </p:spTree>
    <p:extLst>
      <p:ext uri="{BB962C8B-B14F-4D97-AF65-F5344CB8AC3E}">
        <p14:creationId xmlns:p14="http://schemas.microsoft.com/office/powerpoint/2010/main" val="3226626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A5BB-2D7C-8A57-7E58-4481C6E5EF20}"/>
              </a:ext>
            </a:extLst>
          </p:cNvPr>
          <p:cNvSpPr>
            <a:spLocks noGrp="1"/>
          </p:cNvSpPr>
          <p:nvPr>
            <p:ph type="title"/>
          </p:nvPr>
        </p:nvSpPr>
        <p:spPr>
          <a:xfrm>
            <a:off x="0" y="1"/>
            <a:ext cx="12192000" cy="516193"/>
          </a:xfrm>
        </p:spPr>
        <p:txBody>
          <a:bodyPr>
            <a:normAutofit fontScale="90000"/>
          </a:bodyPr>
          <a:lstStyle/>
          <a:p>
            <a:pPr algn="ctr"/>
            <a:r>
              <a:rPr lang="en-US" dirty="0"/>
              <a:t>Commands</a:t>
            </a:r>
          </a:p>
        </p:txBody>
      </p:sp>
      <p:sp>
        <p:nvSpPr>
          <p:cNvPr id="3" name="Content Placeholder 2">
            <a:extLst>
              <a:ext uri="{FF2B5EF4-FFF2-40B4-BE49-F238E27FC236}">
                <a16:creationId xmlns:a16="http://schemas.microsoft.com/office/drawing/2014/main" id="{3A066B4E-580D-D0AD-2B89-3CA1FCC771D7}"/>
              </a:ext>
            </a:extLst>
          </p:cNvPr>
          <p:cNvSpPr>
            <a:spLocks noGrp="1"/>
          </p:cNvSpPr>
          <p:nvPr>
            <p:ph idx="1"/>
          </p:nvPr>
        </p:nvSpPr>
        <p:spPr>
          <a:xfrm>
            <a:off x="0" y="516194"/>
            <a:ext cx="12192000" cy="6223819"/>
          </a:xfrm>
        </p:spPr>
        <p:txBody>
          <a:bodyPr/>
          <a:lstStyle/>
          <a:p>
            <a:r>
              <a:rPr lang="en-US" dirty="0"/>
              <a:t>Execute command transmitted separately</a:t>
            </a:r>
          </a:p>
          <a:p>
            <a:pPr marL="0" indent="0">
              <a:buNone/>
            </a:pPr>
            <a:r>
              <a:rPr lang="en-US" dirty="0"/>
              <a:t>after making sure that command received</a:t>
            </a:r>
          </a:p>
          <a:p>
            <a:pPr marL="0" indent="0">
              <a:buNone/>
            </a:pPr>
            <a:r>
              <a:rPr lang="en-US" dirty="0"/>
              <a:t>Correctly. </a:t>
            </a:r>
          </a:p>
          <a:p>
            <a:r>
              <a:rPr lang="en-US" dirty="0"/>
              <a:t>Three types of command execution</a:t>
            </a:r>
          </a:p>
          <a:p>
            <a:pPr lvl="1">
              <a:buFont typeface="Wingdings" panose="05000000000000000000" pitchFamily="2" charset="2"/>
              <a:buChar char="Ø"/>
            </a:pPr>
            <a:r>
              <a:rPr lang="en-US" dirty="0"/>
              <a:t>Direct execution</a:t>
            </a:r>
          </a:p>
          <a:p>
            <a:pPr lvl="1">
              <a:buFont typeface="Wingdings" panose="05000000000000000000" pitchFamily="2" charset="2"/>
              <a:buChar char="Ø"/>
            </a:pPr>
            <a:r>
              <a:rPr lang="en-US" dirty="0"/>
              <a:t>Validate the command and execution</a:t>
            </a:r>
          </a:p>
          <a:p>
            <a:pPr lvl="1">
              <a:buFont typeface="Wingdings" panose="05000000000000000000" pitchFamily="2" charset="2"/>
              <a:buChar char="Ø"/>
            </a:pPr>
            <a:r>
              <a:rPr lang="en-US" dirty="0"/>
              <a:t>Time based command execution</a:t>
            </a:r>
          </a:p>
          <a:p>
            <a:pPr marL="457200" lvl="1" indent="0">
              <a:buNone/>
            </a:pPr>
            <a:endParaRPr lang="en-US" dirty="0"/>
          </a:p>
          <a:p>
            <a:pPr marL="117475" lvl="1" indent="339725">
              <a:buNone/>
            </a:pPr>
            <a:r>
              <a:rPr lang="en-US" dirty="0"/>
              <a:t>Syn word selection</a:t>
            </a:r>
          </a:p>
          <a:p>
            <a:pPr marL="117475" lvl="1" indent="339725">
              <a:buNone/>
            </a:pPr>
            <a:r>
              <a:rPr lang="en-US" dirty="0"/>
              <a:t>Two properties characterized the code word length</a:t>
            </a:r>
          </a:p>
          <a:p>
            <a:pPr marL="460375" lvl="1" indent="-342900"/>
            <a:r>
              <a:rPr lang="en-US" dirty="0"/>
              <a:t>Missed detection probability- Error occur in the code word</a:t>
            </a:r>
          </a:p>
          <a:p>
            <a:pPr marL="460375" lvl="1" indent="-342900"/>
            <a:r>
              <a:rPr lang="en-US" dirty="0"/>
              <a:t>False Alarm-Error in data bit</a:t>
            </a:r>
          </a:p>
          <a:p>
            <a:pPr marL="117475" lvl="1" indent="339725">
              <a:buNone/>
            </a:pPr>
            <a:endParaRPr lang="en-US" dirty="0"/>
          </a:p>
        </p:txBody>
      </p:sp>
      <p:pic>
        <p:nvPicPr>
          <p:cNvPr id="7" name="Picture 6">
            <a:extLst>
              <a:ext uri="{FF2B5EF4-FFF2-40B4-BE49-F238E27FC236}">
                <a16:creationId xmlns:a16="http://schemas.microsoft.com/office/drawing/2014/main" id="{A3283855-D5F3-D2C1-67F4-7435B0E20463}"/>
              </a:ext>
            </a:extLst>
          </p:cNvPr>
          <p:cNvPicPr>
            <a:picLocks noChangeAspect="1"/>
          </p:cNvPicPr>
          <p:nvPr/>
        </p:nvPicPr>
        <p:blipFill>
          <a:blip r:embed="rId2"/>
          <a:stretch>
            <a:fillRect/>
          </a:stretch>
        </p:blipFill>
        <p:spPr>
          <a:xfrm>
            <a:off x="6290518" y="516194"/>
            <a:ext cx="5675955" cy="1777180"/>
          </a:xfrm>
          <a:prstGeom prst="rect">
            <a:avLst/>
          </a:prstGeom>
        </p:spPr>
      </p:pic>
    </p:spTree>
    <p:extLst>
      <p:ext uri="{BB962C8B-B14F-4D97-AF65-F5344CB8AC3E}">
        <p14:creationId xmlns:p14="http://schemas.microsoft.com/office/powerpoint/2010/main" val="257723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Power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fontScale="92500"/>
              </a:bodyPr>
              <a:lstStyle/>
              <a:p>
                <a:pPr marL="0" indent="0">
                  <a:buNone/>
                </a:pPr>
                <a:r>
                  <a:rPr lang="en-US" dirty="0"/>
                  <a:t>All communications satellites obtain their electrical power from solar cells, which convert incident sunlight into electrical energy.</a:t>
                </a:r>
              </a:p>
              <a:p>
                <a:pPr marL="0" indent="0">
                  <a:buNone/>
                </a:pPr>
                <a:r>
                  <a:rPr lang="en-US" dirty="0"/>
                  <a:t>Some deep space planetary research satellites have used thermonuclear generators to supply electrical power- </a:t>
                </a:r>
                <a:r>
                  <a:rPr lang="en-US" dirty="0">
                    <a:solidFill>
                      <a:srgbClr val="C00000"/>
                    </a:solidFill>
                  </a:rPr>
                  <a:t>communications satellites have not used nuclear generators</a:t>
                </a:r>
              </a:p>
              <a:p>
                <a:pPr marL="0" indent="0">
                  <a:buNone/>
                </a:pPr>
                <a:r>
                  <a:rPr lang="en-US" b="1" dirty="0"/>
                  <a:t>Solar Power Systems</a:t>
                </a:r>
              </a:p>
              <a:p>
                <a:pPr marL="0" indent="0">
                  <a:buNone/>
                </a:pPr>
                <a:r>
                  <a:rPr lang="en-US" dirty="0"/>
                  <a:t>At GEO altitude, the radiation falling on a satellite has an intensity of 1.36 kW/</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a:t>
                </a:r>
              </a:p>
              <a:p>
                <a:pPr lvl="1">
                  <a:buFont typeface="Wingdings" panose="05000000000000000000" pitchFamily="2" charset="2"/>
                  <a:buChar char="Ø"/>
                </a:pPr>
                <a:r>
                  <a:rPr lang="en-US" dirty="0"/>
                  <a:t>Gallium arsenide (GaAs)- 33-39%</a:t>
                </a:r>
              </a:p>
              <a:p>
                <a:pPr lvl="1">
                  <a:buFont typeface="Wingdings" panose="05000000000000000000" pitchFamily="2" charset="2"/>
                  <a:buChar char="Ø"/>
                </a:pPr>
                <a:r>
                  <a:rPr lang="en-US" dirty="0"/>
                  <a:t>Silicon-10-19%</a:t>
                </a:r>
              </a:p>
              <a:p>
                <a:r>
                  <a:rPr lang="en-US" dirty="0"/>
                  <a:t>three-axis stabilized satellite- Y axis- slip rings must be used with each solar sail to transfer current from the rotating sail to the body of the satellite</a:t>
                </a:r>
              </a:p>
              <a:p>
                <a:pPr marL="0" indent="0">
                  <a:buNone/>
                </a:pPr>
                <a:r>
                  <a:rPr lang="en-US" b="1" dirty="0"/>
                  <a:t>Batteries</a:t>
                </a:r>
              </a:p>
              <a:p>
                <a:pPr>
                  <a:buFont typeface="Wingdings" panose="05000000000000000000" pitchFamily="2" charset="2"/>
                  <a:buChar char="Ø"/>
                </a:pPr>
                <a:r>
                  <a:rPr lang="en-US" dirty="0"/>
                  <a:t>Satellites must carry batteries to power the subsystems during launch and eclipses.</a:t>
                </a:r>
              </a:p>
              <a:p>
                <a:pPr>
                  <a:buFont typeface="Wingdings" panose="05000000000000000000" pitchFamily="2" charset="2"/>
                  <a:buChar char="Ø"/>
                </a:pPr>
                <a:r>
                  <a:rPr lang="en-US" dirty="0"/>
                  <a:t>The longest duration of eclipse is 70 minutes, occurring around 20 March and 22 or 23 September of each year.</a:t>
                </a:r>
              </a:p>
            </p:txBody>
          </p:sp>
        </mc:Choice>
        <mc:Fallback xmlns="">
          <p:sp>
            <p:nvSpPr>
              <p:cNvPr id="3" name="Content Placeholder 2">
                <a:extLst>
                  <a:ext uri="{FF2B5EF4-FFF2-40B4-BE49-F238E27FC236}">
                    <a16:creationId xmlns:a16="http://schemas.microsoft.com/office/drawing/2014/main" id="{9B4F98FA-4652-5EAA-E9EB-91015BE0C6F6}"/>
                  </a:ext>
                </a:extLst>
              </p:cNvPr>
              <p:cNvSpPr>
                <a:spLocks noGrp="1" noRot="1" noChangeAspect="1" noMove="1" noResize="1" noEditPoints="1" noAdjustHandles="1" noChangeArrowheads="1" noChangeShapeType="1" noTextEdit="1"/>
              </p:cNvSpPr>
              <p:nvPr>
                <p:ph idx="1"/>
              </p:nvPr>
            </p:nvSpPr>
            <p:spPr>
              <a:xfrm>
                <a:off x="0" y="693174"/>
                <a:ext cx="12192000" cy="6164825"/>
              </a:xfrm>
              <a:blipFill>
                <a:blip r:embed="rId2"/>
                <a:stretch>
                  <a:fillRect l="-900" t="-1583" r="-850"/>
                </a:stretch>
              </a:blipFill>
            </p:spPr>
            <p:txBody>
              <a:bodyPr/>
              <a:lstStyle/>
              <a:p>
                <a:r>
                  <a:rPr lang="en-US">
                    <a:noFill/>
                  </a:rPr>
                  <a:t> </a:t>
                </a:r>
              </a:p>
            </p:txBody>
          </p:sp>
        </mc:Fallback>
      </mc:AlternateContent>
    </p:spTree>
    <p:extLst>
      <p:ext uri="{BB962C8B-B14F-4D97-AF65-F5344CB8AC3E}">
        <p14:creationId xmlns:p14="http://schemas.microsoft.com/office/powerpoint/2010/main" val="279532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93B-81A5-0798-1480-6CC1AF62E88C}"/>
              </a:ext>
            </a:extLst>
          </p:cNvPr>
          <p:cNvSpPr>
            <a:spLocks noGrp="1"/>
          </p:cNvSpPr>
          <p:nvPr>
            <p:ph type="title"/>
          </p:nvPr>
        </p:nvSpPr>
        <p:spPr>
          <a:xfrm>
            <a:off x="0" y="1"/>
            <a:ext cx="12192000" cy="929147"/>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722FDAE7-3BFF-C956-C50A-B36935E8F65E}"/>
              </a:ext>
            </a:extLst>
          </p:cNvPr>
          <p:cNvSpPr>
            <a:spLocks noGrp="1"/>
          </p:cNvSpPr>
          <p:nvPr>
            <p:ph idx="1"/>
          </p:nvPr>
        </p:nvSpPr>
        <p:spPr>
          <a:xfrm>
            <a:off x="0" y="929148"/>
            <a:ext cx="12192000" cy="5928851"/>
          </a:xfrm>
        </p:spPr>
        <p:txBody>
          <a:bodyPr/>
          <a:lstStyle/>
          <a:p>
            <a:pPr algn="just"/>
            <a:r>
              <a:rPr lang="en-US" dirty="0"/>
              <a:t>In satellite communication system, various operations take place. Among which, the main operations are </a:t>
            </a:r>
            <a:r>
              <a:rPr lang="en-US" dirty="0">
                <a:solidFill>
                  <a:schemeClr val="accent1"/>
                </a:solidFill>
              </a:rPr>
              <a:t>orbit controlling, altitude of satellite, monitoring and controlling of other subsystems</a:t>
            </a:r>
            <a:r>
              <a:rPr lang="en-US" dirty="0"/>
              <a:t>.</a:t>
            </a:r>
          </a:p>
          <a:p>
            <a:pPr algn="just"/>
            <a:r>
              <a:rPr lang="en-US" dirty="0"/>
              <a:t>A satellite communication consists of mainly two segments </a:t>
            </a:r>
          </a:p>
          <a:p>
            <a:pPr lvl="1" algn="just">
              <a:buFont typeface="Wingdings" panose="05000000000000000000" pitchFamily="2" charset="2"/>
              <a:buChar char="Ø"/>
            </a:pPr>
            <a:r>
              <a:rPr lang="en-US" dirty="0"/>
              <a:t>Space segment </a:t>
            </a:r>
          </a:p>
          <a:p>
            <a:pPr lvl="1" algn="just">
              <a:buFont typeface="Wingdings" panose="05000000000000000000" pitchFamily="2" charset="2"/>
              <a:buChar char="Ø"/>
            </a:pPr>
            <a:r>
              <a:rPr lang="en-US" dirty="0"/>
              <a:t>Earth segment</a:t>
            </a:r>
          </a:p>
          <a:p>
            <a:pPr marL="457200" lvl="1" indent="0" algn="just">
              <a:buNone/>
            </a:pPr>
            <a:endParaRPr lang="en-US" dirty="0"/>
          </a:p>
        </p:txBody>
      </p:sp>
      <p:pic>
        <p:nvPicPr>
          <p:cNvPr id="5" name="Picture 4">
            <a:extLst>
              <a:ext uri="{FF2B5EF4-FFF2-40B4-BE49-F238E27FC236}">
                <a16:creationId xmlns:a16="http://schemas.microsoft.com/office/drawing/2014/main" id="{E6DAA5A1-3C51-B999-DC62-D954005D3911}"/>
              </a:ext>
            </a:extLst>
          </p:cNvPr>
          <p:cNvPicPr>
            <a:picLocks noChangeAspect="1"/>
          </p:cNvPicPr>
          <p:nvPr/>
        </p:nvPicPr>
        <p:blipFill>
          <a:blip r:embed="rId2"/>
          <a:stretch>
            <a:fillRect/>
          </a:stretch>
        </p:blipFill>
        <p:spPr>
          <a:xfrm>
            <a:off x="8951322" y="2060012"/>
            <a:ext cx="3240678" cy="4547265"/>
          </a:xfrm>
          <a:prstGeom prst="rect">
            <a:avLst/>
          </a:prstGeom>
        </p:spPr>
      </p:pic>
    </p:spTree>
    <p:extLst>
      <p:ext uri="{BB962C8B-B14F-4D97-AF65-F5344CB8AC3E}">
        <p14:creationId xmlns:p14="http://schemas.microsoft.com/office/powerpoint/2010/main" val="2897160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81D3-0FBB-B3F8-CCD6-123433BB49B6}"/>
              </a:ext>
            </a:extLst>
          </p:cNvPr>
          <p:cNvSpPr>
            <a:spLocks noGrp="1"/>
          </p:cNvSpPr>
          <p:nvPr>
            <p:ph type="title"/>
          </p:nvPr>
        </p:nvSpPr>
        <p:spPr>
          <a:xfrm>
            <a:off x="0" y="1"/>
            <a:ext cx="12192000" cy="681036"/>
          </a:xfrm>
        </p:spPr>
        <p:txBody>
          <a:bodyPr>
            <a:normAutofit/>
          </a:bodyPr>
          <a:lstStyle/>
          <a:p>
            <a:r>
              <a:rPr lang="en-US" sz="3600" dirty="0">
                <a:solidFill>
                  <a:schemeClr val="accent1"/>
                </a:solidFill>
              </a:rPr>
              <a:t>Example:1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3D71E5-A42C-79C0-F89D-BCCE4A7643CE}"/>
                  </a:ext>
                </a:extLst>
              </p:cNvPr>
              <p:cNvSpPr>
                <a:spLocks noGrp="1"/>
              </p:cNvSpPr>
              <p:nvPr>
                <p:ph idx="1"/>
              </p:nvPr>
            </p:nvSpPr>
            <p:spPr>
              <a:xfrm>
                <a:off x="0" y="530942"/>
                <a:ext cx="12192000" cy="6327058"/>
              </a:xfrm>
            </p:spPr>
            <p:txBody>
              <a:bodyPr/>
              <a:lstStyle/>
              <a:p>
                <a:pPr marL="0" indent="0" algn="just">
                  <a:buNone/>
                </a:pPr>
                <a:r>
                  <a:rPr lang="en-US" dirty="0"/>
                  <a:t>A large GEO satellite requires a total of 12 kW to operate its communication systems and 1.5 kW for housekeeping purposes. The solar cells on the satellite are mounted on two large sails that rotate to face the sun at all times. The efficiency of the solar cells is 36% at BOL and 33% at EOL. Using an average incident solar flux density of 1.36 kW/</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b="0" dirty="0"/>
              </a:p>
              <a:p>
                <a:pPr marL="0" indent="0" algn="just">
                  <a:buNone/>
                </a:pPr>
                <a:r>
                  <a:rPr lang="en-US" dirty="0" err="1"/>
                  <a:t>i</a:t>
                </a:r>
                <a:r>
                  <a:rPr lang="en-US" dirty="0"/>
                  <a:t>) calculate the area of each solar sail to meet the power requirements at the end of the satellite’s life. </a:t>
                </a:r>
              </a:p>
              <a:p>
                <a:pPr marL="0" indent="0" algn="just">
                  <a:buNone/>
                </a:pPr>
                <a:r>
                  <a:rPr lang="en-US" dirty="0"/>
                  <a:t>ii) How much power is generated at BOL? </a:t>
                </a:r>
              </a:p>
              <a:p>
                <a:pPr marL="0" indent="0" algn="just">
                  <a:buNone/>
                </a:pPr>
                <a:r>
                  <a:rPr lang="en-US" dirty="0"/>
                  <a:t>iii) The solar arrays are 2.0m wide. How long are they?</a:t>
                </a:r>
              </a:p>
            </p:txBody>
          </p:sp>
        </mc:Choice>
        <mc:Fallback xmlns="">
          <p:sp>
            <p:nvSpPr>
              <p:cNvPr id="3" name="Content Placeholder 2">
                <a:extLst>
                  <a:ext uri="{FF2B5EF4-FFF2-40B4-BE49-F238E27FC236}">
                    <a16:creationId xmlns:a16="http://schemas.microsoft.com/office/drawing/2014/main" id="{1C3D71E5-A42C-79C0-F89D-BCCE4A7643CE}"/>
                  </a:ext>
                </a:extLst>
              </p:cNvPr>
              <p:cNvSpPr>
                <a:spLocks noGrp="1" noRot="1" noChangeAspect="1" noMove="1" noResize="1" noEditPoints="1" noAdjustHandles="1" noChangeArrowheads="1" noChangeShapeType="1" noTextEdit="1"/>
              </p:cNvSpPr>
              <p:nvPr>
                <p:ph idx="1"/>
              </p:nvPr>
            </p:nvSpPr>
            <p:spPr>
              <a:xfrm>
                <a:off x="0" y="530942"/>
                <a:ext cx="12192000" cy="6327058"/>
              </a:xfrm>
              <a:blipFill>
                <a:blip r:embed="rId2"/>
                <a:stretch>
                  <a:fillRect l="-1000" t="-1541" r="-1000"/>
                </a:stretch>
              </a:blipFill>
            </p:spPr>
            <p:txBody>
              <a:bodyPr/>
              <a:lstStyle/>
              <a:p>
                <a:r>
                  <a:rPr lang="en-US">
                    <a:noFill/>
                  </a:rPr>
                  <a:t> </a:t>
                </a:r>
              </a:p>
            </p:txBody>
          </p:sp>
        </mc:Fallback>
      </mc:AlternateContent>
    </p:spTree>
    <p:extLst>
      <p:ext uri="{BB962C8B-B14F-4D97-AF65-F5344CB8AC3E}">
        <p14:creationId xmlns:p14="http://schemas.microsoft.com/office/powerpoint/2010/main" val="2130161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81D3-0FBB-B3F8-CCD6-123433BB49B6}"/>
              </a:ext>
            </a:extLst>
          </p:cNvPr>
          <p:cNvSpPr>
            <a:spLocks noGrp="1"/>
          </p:cNvSpPr>
          <p:nvPr>
            <p:ph type="title"/>
          </p:nvPr>
        </p:nvSpPr>
        <p:spPr>
          <a:xfrm>
            <a:off x="0" y="1"/>
            <a:ext cx="12192000" cy="681036"/>
          </a:xfrm>
        </p:spPr>
        <p:txBody>
          <a:bodyPr>
            <a:normAutofit/>
          </a:bodyPr>
          <a:lstStyle/>
          <a:p>
            <a:r>
              <a:rPr lang="en-US" sz="3600" dirty="0">
                <a:solidFill>
                  <a:schemeClr val="accent1"/>
                </a:solidFill>
              </a:rPr>
              <a:t>Example:2</a:t>
            </a:r>
          </a:p>
        </p:txBody>
      </p:sp>
      <p:sp>
        <p:nvSpPr>
          <p:cNvPr id="3" name="Content Placeholder 2">
            <a:extLst>
              <a:ext uri="{FF2B5EF4-FFF2-40B4-BE49-F238E27FC236}">
                <a16:creationId xmlns:a16="http://schemas.microsoft.com/office/drawing/2014/main" id="{1C3D71E5-A42C-79C0-F89D-BCCE4A7643CE}"/>
              </a:ext>
            </a:extLst>
          </p:cNvPr>
          <p:cNvSpPr>
            <a:spLocks noGrp="1"/>
          </p:cNvSpPr>
          <p:nvPr>
            <p:ph idx="1"/>
          </p:nvPr>
        </p:nvSpPr>
        <p:spPr>
          <a:xfrm>
            <a:off x="0" y="530942"/>
            <a:ext cx="12192000" cy="6327058"/>
          </a:xfrm>
        </p:spPr>
        <p:txBody>
          <a:bodyPr/>
          <a:lstStyle/>
          <a:p>
            <a:pPr marL="0" indent="0" algn="just">
              <a:buNone/>
            </a:pPr>
            <a:r>
              <a:rPr lang="en-US" dirty="0"/>
              <a:t>The large GEO satellite in Example1 is subject to eclipses that last 70minutes in spring and fall. The satellite is required to maintain full communications capacity during eclipses. Batteries on board the satellite must supply 13.5 kW for 70minutes.The battery voltage is 50V and the batteries must not discharge more than 50% during the eclipse. </a:t>
            </a:r>
          </a:p>
          <a:p>
            <a:pPr marL="0" indent="0" algn="just">
              <a:buNone/>
            </a:pPr>
            <a:r>
              <a:rPr lang="en-US" dirty="0"/>
              <a:t>Calculate the battery capacity required in ampere hours (AHs).A battery with a capacity of one ampere hour can supply one amp for one hour. </a:t>
            </a:r>
          </a:p>
          <a:p>
            <a:pPr marL="0" indent="0" algn="just">
              <a:buNone/>
            </a:pPr>
            <a:r>
              <a:rPr lang="en-US" dirty="0"/>
              <a:t>If lithium-ion batteries with a capacity of 200 watt hours per kilogram are used, find the weight of the battery.</a:t>
            </a:r>
          </a:p>
        </p:txBody>
      </p:sp>
    </p:spTree>
    <p:extLst>
      <p:ext uri="{BB962C8B-B14F-4D97-AF65-F5344CB8AC3E}">
        <p14:creationId xmlns:p14="http://schemas.microsoft.com/office/powerpoint/2010/main" val="3248926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81D3-0FBB-B3F8-CCD6-123433BB49B6}"/>
              </a:ext>
            </a:extLst>
          </p:cNvPr>
          <p:cNvSpPr>
            <a:spLocks noGrp="1"/>
          </p:cNvSpPr>
          <p:nvPr>
            <p:ph type="title"/>
          </p:nvPr>
        </p:nvSpPr>
        <p:spPr>
          <a:xfrm>
            <a:off x="0" y="1"/>
            <a:ext cx="12192000" cy="681036"/>
          </a:xfrm>
        </p:spPr>
        <p:txBody>
          <a:bodyPr>
            <a:normAutofit/>
          </a:bodyPr>
          <a:lstStyle/>
          <a:p>
            <a:r>
              <a:rPr lang="en-US" sz="3600" dirty="0">
                <a:solidFill>
                  <a:schemeClr val="accent1"/>
                </a:solidFill>
              </a:rPr>
              <a:t>Example:3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3D71E5-A42C-79C0-F89D-BCCE4A7643CE}"/>
                  </a:ext>
                </a:extLst>
              </p:cNvPr>
              <p:cNvSpPr>
                <a:spLocks noGrp="1"/>
              </p:cNvSpPr>
              <p:nvPr>
                <p:ph idx="1"/>
              </p:nvPr>
            </p:nvSpPr>
            <p:spPr>
              <a:xfrm>
                <a:off x="0" y="530942"/>
                <a:ext cx="12192000" cy="6327058"/>
              </a:xfrm>
            </p:spPr>
            <p:txBody>
              <a:bodyPr/>
              <a:lstStyle/>
              <a:p>
                <a:pPr marL="0" indent="0" algn="just">
                  <a:buNone/>
                </a:pPr>
                <a:r>
                  <a:rPr lang="en-US" dirty="0"/>
                  <a:t>Calculate the total power radiated by the sun in watts and in </a:t>
                </a:r>
                <a:r>
                  <a:rPr lang="en-US" dirty="0" err="1"/>
                  <a:t>dBW</a:t>
                </a:r>
                <a:r>
                  <a:rPr lang="en-US" dirty="0"/>
                  <a:t>.</a:t>
                </a:r>
              </a:p>
              <a:p>
                <a:pPr marL="0" indent="0" algn="just">
                  <a:buNone/>
                </a:pPr>
                <a:r>
                  <a:rPr lang="en-US" dirty="0"/>
                  <a:t>Hint: The sun is 93million miles (about 150 million kilometers) from the earth. At that distance, the sun produces a flux density of 1.36 kW/</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a:t>. This power density is present over all of a sphere with a radius of 150 million km.</a:t>
                </a:r>
              </a:p>
            </p:txBody>
          </p:sp>
        </mc:Choice>
        <mc:Fallback xmlns="">
          <p:sp>
            <p:nvSpPr>
              <p:cNvPr id="3" name="Content Placeholder 2">
                <a:extLst>
                  <a:ext uri="{FF2B5EF4-FFF2-40B4-BE49-F238E27FC236}">
                    <a16:creationId xmlns:a16="http://schemas.microsoft.com/office/drawing/2014/main" id="{1C3D71E5-A42C-79C0-F89D-BCCE4A7643CE}"/>
                  </a:ext>
                </a:extLst>
              </p:cNvPr>
              <p:cNvSpPr>
                <a:spLocks noGrp="1" noRot="1" noChangeAspect="1" noMove="1" noResize="1" noEditPoints="1" noAdjustHandles="1" noChangeArrowheads="1" noChangeShapeType="1" noTextEdit="1"/>
              </p:cNvSpPr>
              <p:nvPr>
                <p:ph idx="1"/>
              </p:nvPr>
            </p:nvSpPr>
            <p:spPr>
              <a:xfrm>
                <a:off x="0" y="530942"/>
                <a:ext cx="12192000" cy="6327058"/>
              </a:xfrm>
              <a:blipFill>
                <a:blip r:embed="rId2"/>
                <a:stretch>
                  <a:fillRect l="-1000" t="-1541" r="-1000"/>
                </a:stretch>
              </a:blipFill>
            </p:spPr>
            <p:txBody>
              <a:bodyPr/>
              <a:lstStyle/>
              <a:p>
                <a:r>
                  <a:rPr lang="en-US">
                    <a:noFill/>
                  </a:rPr>
                  <a:t> </a:t>
                </a:r>
              </a:p>
            </p:txBody>
          </p:sp>
        </mc:Fallback>
      </mc:AlternateContent>
    </p:spTree>
    <p:extLst>
      <p:ext uri="{BB962C8B-B14F-4D97-AF65-F5344CB8AC3E}">
        <p14:creationId xmlns:p14="http://schemas.microsoft.com/office/powerpoint/2010/main" val="782118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Communications Subsystems</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fontScale="92500" lnSpcReduction="10000"/>
          </a:bodyPr>
          <a:lstStyle/>
          <a:p>
            <a:pPr>
              <a:buFont typeface="Wingdings" panose="05000000000000000000" pitchFamily="2" charset="2"/>
              <a:buChar char="§"/>
            </a:pPr>
            <a:r>
              <a:rPr lang="en-US" dirty="0"/>
              <a:t>Communications satellite provides- voice, video, and data communications.</a:t>
            </a:r>
          </a:p>
          <a:p>
            <a:pPr>
              <a:buFont typeface="Wingdings" panose="05000000000000000000" pitchFamily="2" charset="2"/>
              <a:buChar char="§"/>
            </a:pPr>
            <a:r>
              <a:rPr lang="en-US" dirty="0"/>
              <a:t>Communications satellites are designed to provide the largest traffic capacity possible.</a:t>
            </a:r>
          </a:p>
          <a:p>
            <a:pPr marL="0" indent="0">
              <a:buNone/>
            </a:pPr>
            <a:r>
              <a:rPr lang="en-US" b="1" dirty="0">
                <a:solidFill>
                  <a:srgbClr val="C00000"/>
                </a:solidFill>
              </a:rPr>
              <a:t>Transponders</a:t>
            </a:r>
          </a:p>
          <a:p>
            <a:pPr algn="just">
              <a:buFont typeface="Wingdings" panose="05000000000000000000" pitchFamily="2" charset="2"/>
              <a:buChar char="Ø"/>
            </a:pPr>
            <a:r>
              <a:rPr lang="en-US" dirty="0"/>
              <a:t>A transponder is a device that receives radio signals and retransmits the identical signal at a different frequency, or a different signal at a different frequency.</a:t>
            </a:r>
          </a:p>
          <a:p>
            <a:pPr algn="just">
              <a:buFont typeface="Wingdings" panose="05000000000000000000" pitchFamily="2" charset="2"/>
              <a:buChar char="Ø"/>
            </a:pPr>
            <a:r>
              <a:rPr lang="en-US" dirty="0"/>
              <a:t>Communication satellite transponders receive signals from uplink earth stations and retransmit the same signal at a different frequency.</a:t>
            </a:r>
          </a:p>
          <a:p>
            <a:pPr algn="just">
              <a:buFont typeface="Wingdings" panose="05000000000000000000" pitchFamily="2" charset="2"/>
              <a:buChar char="Ø"/>
            </a:pPr>
            <a:r>
              <a:rPr lang="en-US" dirty="0"/>
              <a:t>A transponder that simply amplifies the received signal and changes its frequency for retransmission is known as a </a:t>
            </a:r>
            <a:r>
              <a:rPr lang="en-US" dirty="0">
                <a:solidFill>
                  <a:srgbClr val="FF0000"/>
                </a:solidFill>
              </a:rPr>
              <a:t>linear or bent pipe transponder.</a:t>
            </a:r>
          </a:p>
          <a:p>
            <a:pPr algn="just">
              <a:buFont typeface="Wingdings" panose="05000000000000000000" pitchFamily="2" charset="2"/>
              <a:buChar char="Ø"/>
            </a:pPr>
            <a:r>
              <a:rPr lang="en-US" dirty="0"/>
              <a:t>Transponders on GEO satellites typically have bandwidths of 20–200MHz and carry</a:t>
            </a:r>
          </a:p>
          <a:p>
            <a:pPr marL="0" indent="0" algn="just">
              <a:buNone/>
            </a:pPr>
            <a:r>
              <a:rPr lang="en-US" dirty="0"/>
              <a:t>many signals.</a:t>
            </a:r>
          </a:p>
          <a:p>
            <a:pPr algn="just">
              <a:buFont typeface="Wingdings" panose="05000000000000000000" pitchFamily="2" charset="2"/>
              <a:buChar char="Ø"/>
            </a:pPr>
            <a:r>
              <a:rPr lang="en-US" dirty="0"/>
              <a:t>The transmit frequency of the RF signals must be different from the frequency of the received signals. If the same frequency were used, coupling from the transmitting antenna to the receiving antenna on the satellite would cause feedback and oscillation (sometimes called ringing) within the transponder.</a:t>
            </a:r>
          </a:p>
        </p:txBody>
      </p:sp>
    </p:spTree>
    <p:extLst>
      <p:ext uri="{BB962C8B-B14F-4D97-AF65-F5344CB8AC3E}">
        <p14:creationId xmlns:p14="http://schemas.microsoft.com/office/powerpoint/2010/main" val="2202505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Satellite Transponders? - SatNow">
            <a:extLst>
              <a:ext uri="{FF2B5EF4-FFF2-40B4-BE49-F238E27FC236}">
                <a16:creationId xmlns:a16="http://schemas.microsoft.com/office/drawing/2014/main" id="{47CBFCC4-0F1B-743C-FCE2-A3E3D1E35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587" y="320317"/>
            <a:ext cx="9179488" cy="25692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are Satellite Transponders? - SatNow">
            <a:extLst>
              <a:ext uri="{FF2B5EF4-FFF2-40B4-BE49-F238E27FC236}">
                <a16:creationId xmlns:a16="http://schemas.microsoft.com/office/drawing/2014/main" id="{456B6D05-F393-AA27-8792-EBFF1B67F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587" y="3103475"/>
            <a:ext cx="9179488" cy="34342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416635-9C44-29B7-CA54-0224E8A2D185}"/>
              </a:ext>
            </a:extLst>
          </p:cNvPr>
          <p:cNvSpPr>
            <a:spLocks noGrp="1"/>
          </p:cNvSpPr>
          <p:nvPr>
            <p:ph type="title"/>
          </p:nvPr>
        </p:nvSpPr>
        <p:spPr>
          <a:xfrm>
            <a:off x="0" y="2"/>
            <a:ext cx="12005187" cy="320316"/>
          </a:xfrm>
        </p:spPr>
        <p:txBody>
          <a:bodyPr>
            <a:noAutofit/>
          </a:bodyPr>
          <a:lstStyle/>
          <a:p>
            <a:pPr algn="ctr"/>
            <a:r>
              <a:rPr lang="en-US" sz="2400" b="1" dirty="0"/>
              <a:t>Single conversion transponders</a:t>
            </a:r>
          </a:p>
        </p:txBody>
      </p:sp>
      <p:sp>
        <p:nvSpPr>
          <p:cNvPr id="3" name="Title 1">
            <a:extLst>
              <a:ext uri="{FF2B5EF4-FFF2-40B4-BE49-F238E27FC236}">
                <a16:creationId xmlns:a16="http://schemas.microsoft.com/office/drawing/2014/main" id="{1133FBA3-A447-40E4-F58F-E1550FA3B8E3}"/>
              </a:ext>
            </a:extLst>
          </p:cNvPr>
          <p:cNvSpPr txBox="1">
            <a:spLocks/>
          </p:cNvSpPr>
          <p:nvPr/>
        </p:nvSpPr>
        <p:spPr>
          <a:xfrm>
            <a:off x="0" y="2889609"/>
            <a:ext cx="12005187" cy="3203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Regenerative transponders</a:t>
            </a:r>
          </a:p>
        </p:txBody>
      </p:sp>
    </p:spTree>
    <p:extLst>
      <p:ext uri="{BB962C8B-B14F-4D97-AF65-F5344CB8AC3E}">
        <p14:creationId xmlns:p14="http://schemas.microsoft.com/office/powerpoint/2010/main" val="1159985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Satellite Antennas</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a:bodyPr>
          <a:lstStyle/>
          <a:p>
            <a:pPr>
              <a:buFont typeface="Wingdings" panose="05000000000000000000" pitchFamily="2" charset="2"/>
              <a:buChar char="Ø"/>
            </a:pPr>
            <a:r>
              <a:rPr lang="en-US" dirty="0"/>
              <a:t>The antennas which are used in satellites are called as satellite antennas.</a:t>
            </a:r>
          </a:p>
          <a:p>
            <a:pPr marL="0" indent="0">
              <a:buNone/>
            </a:pPr>
            <a:r>
              <a:rPr lang="en-US" dirty="0"/>
              <a:t>Four main types of antennas are used on satellites. These are</a:t>
            </a:r>
          </a:p>
          <a:p>
            <a:pPr marL="0" indent="0">
              <a:buNone/>
            </a:pPr>
            <a:r>
              <a:rPr lang="en-US" dirty="0">
                <a:solidFill>
                  <a:srgbClr val="C00000"/>
                </a:solidFill>
              </a:rPr>
              <a:t>1. Wire antennas: monopoles and dipoles.</a:t>
            </a:r>
          </a:p>
          <a:p>
            <a:pPr marL="0" indent="0">
              <a:buNone/>
            </a:pPr>
            <a:r>
              <a:rPr lang="en-US" dirty="0">
                <a:solidFill>
                  <a:srgbClr val="C00000"/>
                </a:solidFill>
              </a:rPr>
              <a:t>2. Horn antennas.</a:t>
            </a:r>
          </a:p>
          <a:p>
            <a:pPr marL="0" indent="0">
              <a:buNone/>
            </a:pPr>
            <a:r>
              <a:rPr lang="en-US" dirty="0">
                <a:solidFill>
                  <a:srgbClr val="C00000"/>
                </a:solidFill>
              </a:rPr>
              <a:t>3. Reflector antennas.</a:t>
            </a:r>
          </a:p>
          <a:p>
            <a:pPr marL="0" indent="0">
              <a:buNone/>
            </a:pPr>
            <a:r>
              <a:rPr lang="en-US" dirty="0">
                <a:solidFill>
                  <a:srgbClr val="C00000"/>
                </a:solidFill>
              </a:rPr>
              <a:t>4. Phased array antennas.</a:t>
            </a:r>
          </a:p>
          <a:p>
            <a:r>
              <a:rPr lang="en-US" dirty="0"/>
              <a:t>It receive the uplink signal and transmit the downlink signal.</a:t>
            </a:r>
          </a:p>
          <a:p>
            <a:r>
              <a:rPr lang="en-US" dirty="0"/>
              <a:t>Length of the satellite antenna is inversely proportional to frequency. And it operates in GHz</a:t>
            </a:r>
          </a:p>
          <a:p>
            <a:pPr marL="0" indent="0">
              <a:buNone/>
            </a:pPr>
            <a:endParaRPr lang="en-US" dirty="0"/>
          </a:p>
        </p:txBody>
      </p:sp>
    </p:spTree>
    <p:extLst>
      <p:ext uri="{BB962C8B-B14F-4D97-AF65-F5344CB8AC3E}">
        <p14:creationId xmlns:p14="http://schemas.microsoft.com/office/powerpoint/2010/main" val="2635029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762000" y="18256"/>
            <a:ext cx="10515600" cy="851900"/>
          </a:xfrm>
        </p:spPr>
        <p:txBody>
          <a:bodyPr>
            <a:normAutofit/>
          </a:bodyPr>
          <a:lstStyle/>
          <a:p>
            <a:pPr algn="ctr"/>
            <a:r>
              <a:rPr lang="en-US" b="1" dirty="0"/>
              <a:t>Wire Antennas</a:t>
            </a:r>
          </a:p>
        </p:txBody>
      </p:sp>
      <p:sp>
        <p:nvSpPr>
          <p:cNvPr id="4" name="Content Placeholder 3">
            <a:extLst>
              <a:ext uri="{FF2B5EF4-FFF2-40B4-BE49-F238E27FC236}">
                <a16:creationId xmlns:a16="http://schemas.microsoft.com/office/drawing/2014/main" id="{981EB1E6-6477-8E38-E8D5-389B8F736AB9}"/>
              </a:ext>
            </a:extLst>
          </p:cNvPr>
          <p:cNvSpPr>
            <a:spLocks noGrp="1"/>
          </p:cNvSpPr>
          <p:nvPr>
            <p:ph sz="half" idx="1"/>
          </p:nvPr>
        </p:nvSpPr>
        <p:spPr>
          <a:xfrm>
            <a:off x="0" y="870156"/>
            <a:ext cx="4380271" cy="5306807"/>
          </a:xfrm>
        </p:spPr>
        <p:txBody>
          <a:bodyPr/>
          <a:lstStyle/>
          <a:p>
            <a:endParaRPr lang="en-US" dirty="0"/>
          </a:p>
        </p:txBody>
      </p:sp>
      <p:sp>
        <p:nvSpPr>
          <p:cNvPr id="5" name="Content Placeholder 4">
            <a:extLst>
              <a:ext uri="{FF2B5EF4-FFF2-40B4-BE49-F238E27FC236}">
                <a16:creationId xmlns:a16="http://schemas.microsoft.com/office/drawing/2014/main" id="{A8BC5BB3-ADCF-8F9F-793F-EF38C631E228}"/>
              </a:ext>
            </a:extLst>
          </p:cNvPr>
          <p:cNvSpPr>
            <a:spLocks noGrp="1"/>
          </p:cNvSpPr>
          <p:nvPr>
            <p:ph sz="half" idx="2"/>
          </p:nvPr>
        </p:nvSpPr>
        <p:spPr>
          <a:xfrm>
            <a:off x="4380271" y="870156"/>
            <a:ext cx="7811729" cy="5969588"/>
          </a:xfrm>
        </p:spPr>
        <p:txBody>
          <a:bodyPr/>
          <a:lstStyle/>
          <a:p>
            <a:endParaRPr lang="en-US" dirty="0"/>
          </a:p>
          <a:p>
            <a:endParaRPr lang="en-US" dirty="0"/>
          </a:p>
          <a:p>
            <a:r>
              <a:rPr lang="en-US" dirty="0"/>
              <a:t>Wire antennas are the basic antennas and it categorized into</a:t>
            </a:r>
          </a:p>
          <a:p>
            <a:pPr lvl="1">
              <a:buFont typeface="Wingdings" panose="05000000000000000000" pitchFamily="2" charset="2"/>
              <a:buChar char="Ø"/>
            </a:pPr>
            <a:r>
              <a:rPr lang="en-US" dirty="0"/>
              <a:t>Monopole antenna</a:t>
            </a:r>
          </a:p>
          <a:p>
            <a:pPr lvl="1">
              <a:buFont typeface="Wingdings" panose="05000000000000000000" pitchFamily="2" charset="2"/>
              <a:buChar char="Ø"/>
            </a:pPr>
            <a:r>
              <a:rPr lang="en-US" dirty="0"/>
              <a:t>Dipole antenna</a:t>
            </a:r>
          </a:p>
          <a:p>
            <a:pPr marL="342900" lvl="1" indent="-342900" algn="just"/>
            <a:r>
              <a:rPr lang="en-US" dirty="0"/>
              <a:t>Wire antennas are used primarily at VHF and UHF to provide communications for the TTC&amp;M systems.</a:t>
            </a:r>
          </a:p>
          <a:p>
            <a:pPr marL="342900" lvl="1" indent="-342900" algn="just"/>
            <a:r>
              <a:rPr lang="en-US" dirty="0"/>
              <a:t>They are positioned with great care on the body of the satellite in an attempt to provide omnidirectional coverage.</a:t>
            </a:r>
          </a:p>
        </p:txBody>
      </p:sp>
      <p:pic>
        <p:nvPicPr>
          <p:cNvPr id="1028" name="Picture 4" descr="GSM/GPRS Wire Antenna Spring Antenna ...">
            <a:extLst>
              <a:ext uri="{FF2B5EF4-FFF2-40B4-BE49-F238E27FC236}">
                <a16:creationId xmlns:a16="http://schemas.microsoft.com/office/drawing/2014/main" id="{E660C7E7-993A-8C03-5917-A7B9EA556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88" y="870156"/>
            <a:ext cx="4589359" cy="596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06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762000" y="18256"/>
            <a:ext cx="10515600" cy="851900"/>
          </a:xfrm>
        </p:spPr>
        <p:txBody>
          <a:bodyPr>
            <a:normAutofit/>
          </a:bodyPr>
          <a:lstStyle/>
          <a:p>
            <a:pPr algn="ctr"/>
            <a:r>
              <a:rPr lang="en-US" b="1" dirty="0"/>
              <a:t>Horn Antennas</a:t>
            </a:r>
          </a:p>
        </p:txBody>
      </p:sp>
      <p:sp>
        <p:nvSpPr>
          <p:cNvPr id="4" name="Content Placeholder 3">
            <a:extLst>
              <a:ext uri="{FF2B5EF4-FFF2-40B4-BE49-F238E27FC236}">
                <a16:creationId xmlns:a16="http://schemas.microsoft.com/office/drawing/2014/main" id="{981EB1E6-6477-8E38-E8D5-389B8F736AB9}"/>
              </a:ext>
            </a:extLst>
          </p:cNvPr>
          <p:cNvSpPr>
            <a:spLocks noGrp="1"/>
          </p:cNvSpPr>
          <p:nvPr>
            <p:ph sz="half" idx="1"/>
          </p:nvPr>
        </p:nvSpPr>
        <p:spPr>
          <a:xfrm>
            <a:off x="0" y="870156"/>
            <a:ext cx="4380271" cy="5306807"/>
          </a:xfrm>
        </p:spPr>
        <p:txBody>
          <a:bodyPr>
            <a:normAutofit lnSpcReduction="10000"/>
          </a:bodyPr>
          <a:lstStyle/>
          <a:p>
            <a:endParaRPr lang="en-US" dirty="0"/>
          </a:p>
        </p:txBody>
      </p:sp>
      <p:sp>
        <p:nvSpPr>
          <p:cNvPr id="5" name="Content Placeholder 4">
            <a:extLst>
              <a:ext uri="{FF2B5EF4-FFF2-40B4-BE49-F238E27FC236}">
                <a16:creationId xmlns:a16="http://schemas.microsoft.com/office/drawing/2014/main" id="{A8BC5BB3-ADCF-8F9F-793F-EF38C631E228}"/>
              </a:ext>
            </a:extLst>
          </p:cNvPr>
          <p:cNvSpPr>
            <a:spLocks noGrp="1"/>
          </p:cNvSpPr>
          <p:nvPr>
            <p:ph sz="half" idx="2"/>
          </p:nvPr>
        </p:nvSpPr>
        <p:spPr>
          <a:xfrm>
            <a:off x="4380271" y="870156"/>
            <a:ext cx="7811729" cy="5969588"/>
          </a:xfrm>
        </p:spPr>
        <p:txBody>
          <a:bodyPr>
            <a:normAutofit lnSpcReduction="10000"/>
          </a:bodyPr>
          <a:lstStyle/>
          <a:p>
            <a:pPr algn="just"/>
            <a:r>
              <a:rPr lang="en-US" dirty="0"/>
              <a:t>A Horn antenna is a type of aperture antenna which is specially designed for microwave frequencies. So, these antennas are frequently called microwave antennas.</a:t>
            </a:r>
          </a:p>
          <a:p>
            <a:pPr algn="just"/>
            <a:r>
              <a:rPr lang="en-US" dirty="0"/>
              <a:t>The end of the antenna is widened or in the horn shape. </a:t>
            </a:r>
          </a:p>
          <a:p>
            <a:pPr algn="just"/>
            <a:r>
              <a:rPr lang="en-US" dirty="0"/>
              <a:t>Because of this structure, there is larger directivity so that the emitted signal can be easily transmitted to long distances as well as all direction.</a:t>
            </a:r>
          </a:p>
          <a:p>
            <a:pPr algn="just"/>
            <a:r>
              <a:rPr lang="en-US" dirty="0"/>
              <a:t>It is used in satellite to cover more area.</a:t>
            </a:r>
          </a:p>
          <a:p>
            <a:pPr algn="just"/>
            <a:r>
              <a:rPr lang="en-US" dirty="0"/>
              <a:t>The same feed horn antenna can be used for both Tx and Rx.</a:t>
            </a:r>
          </a:p>
          <a:p>
            <a:pPr algn="just"/>
            <a:r>
              <a:rPr lang="en-US" dirty="0"/>
              <a:t>It is difficult to obtain gains much greater than 23 dB or beamwidths narrower than about 10° with horn antennas.</a:t>
            </a:r>
          </a:p>
          <a:p>
            <a:pPr algn="just"/>
            <a:endParaRPr lang="en-US" dirty="0"/>
          </a:p>
        </p:txBody>
      </p:sp>
      <p:pic>
        <p:nvPicPr>
          <p:cNvPr id="2050" name="Picture 2" descr="Horn Antenna : Working, Types, Radiation Pattern &amp; Its Applications">
            <a:extLst>
              <a:ext uri="{FF2B5EF4-FFF2-40B4-BE49-F238E27FC236}">
                <a16:creationId xmlns:a16="http://schemas.microsoft.com/office/drawing/2014/main" id="{86471754-B887-AB3E-F915-FBE192E3B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4" y="1150374"/>
            <a:ext cx="4572000" cy="483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74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762000" y="18256"/>
            <a:ext cx="10515600" cy="851900"/>
          </a:xfrm>
        </p:spPr>
        <p:txBody>
          <a:bodyPr>
            <a:normAutofit/>
          </a:bodyPr>
          <a:lstStyle/>
          <a:p>
            <a:pPr algn="ctr"/>
            <a:r>
              <a:rPr lang="en-US" b="1" dirty="0"/>
              <a:t>Array Antennas</a:t>
            </a:r>
          </a:p>
        </p:txBody>
      </p:sp>
      <p:sp>
        <p:nvSpPr>
          <p:cNvPr id="4" name="Content Placeholder 3">
            <a:extLst>
              <a:ext uri="{FF2B5EF4-FFF2-40B4-BE49-F238E27FC236}">
                <a16:creationId xmlns:a16="http://schemas.microsoft.com/office/drawing/2014/main" id="{981EB1E6-6477-8E38-E8D5-389B8F736AB9}"/>
              </a:ext>
            </a:extLst>
          </p:cNvPr>
          <p:cNvSpPr>
            <a:spLocks noGrp="1"/>
          </p:cNvSpPr>
          <p:nvPr>
            <p:ph sz="half" idx="1"/>
          </p:nvPr>
        </p:nvSpPr>
        <p:spPr>
          <a:xfrm>
            <a:off x="0" y="870156"/>
            <a:ext cx="4380271" cy="5306807"/>
          </a:xfrm>
        </p:spPr>
        <p:txBody>
          <a:bodyPr/>
          <a:lstStyle/>
          <a:p>
            <a:endParaRPr lang="en-US" dirty="0"/>
          </a:p>
        </p:txBody>
      </p:sp>
      <p:sp>
        <p:nvSpPr>
          <p:cNvPr id="5" name="Content Placeholder 4">
            <a:extLst>
              <a:ext uri="{FF2B5EF4-FFF2-40B4-BE49-F238E27FC236}">
                <a16:creationId xmlns:a16="http://schemas.microsoft.com/office/drawing/2014/main" id="{A8BC5BB3-ADCF-8F9F-793F-EF38C631E228}"/>
              </a:ext>
            </a:extLst>
          </p:cNvPr>
          <p:cNvSpPr>
            <a:spLocks noGrp="1"/>
          </p:cNvSpPr>
          <p:nvPr>
            <p:ph sz="half" idx="2"/>
          </p:nvPr>
        </p:nvSpPr>
        <p:spPr>
          <a:xfrm>
            <a:off x="4380271" y="870156"/>
            <a:ext cx="7811729" cy="5969588"/>
          </a:xfrm>
        </p:spPr>
        <p:txBody>
          <a:bodyPr/>
          <a:lstStyle/>
          <a:p>
            <a:pPr algn="just"/>
            <a:r>
              <a:rPr lang="en-US" dirty="0"/>
              <a:t>An antenna is a specialized device that can radiate some amount of energy within a particular direction for better output transmission. For more efficient output, a few more antenna elements are added to it which are known as Antenna arrays.</a:t>
            </a:r>
          </a:p>
          <a:p>
            <a:pPr algn="just"/>
            <a:r>
              <a:rPr lang="en-US" dirty="0"/>
              <a:t>Array antennas are used in satellite to form multibeam from single aperture. And give high gain and narrow width.</a:t>
            </a:r>
          </a:p>
          <a:p>
            <a:pPr algn="just"/>
            <a:endParaRPr lang="en-US" dirty="0"/>
          </a:p>
        </p:txBody>
      </p:sp>
      <p:pic>
        <p:nvPicPr>
          <p:cNvPr id="3074" name="Picture 2" descr="Antenna array - Wikipedia">
            <a:extLst>
              <a:ext uri="{FF2B5EF4-FFF2-40B4-BE49-F238E27FC236}">
                <a16:creationId xmlns:a16="http://schemas.microsoft.com/office/drawing/2014/main" id="{9DF44BA5-1A2C-38CD-A94A-B3D0A64C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7" y="870156"/>
            <a:ext cx="4350774" cy="582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644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762000" y="18256"/>
            <a:ext cx="10515600" cy="851900"/>
          </a:xfrm>
        </p:spPr>
        <p:txBody>
          <a:bodyPr>
            <a:normAutofit/>
          </a:bodyPr>
          <a:lstStyle/>
          <a:p>
            <a:pPr algn="ctr"/>
            <a:r>
              <a:rPr lang="en-US" b="1" dirty="0"/>
              <a:t>Reflector Antennas</a:t>
            </a:r>
          </a:p>
        </p:txBody>
      </p:sp>
      <p:sp>
        <p:nvSpPr>
          <p:cNvPr id="4" name="Content Placeholder 3">
            <a:extLst>
              <a:ext uri="{FF2B5EF4-FFF2-40B4-BE49-F238E27FC236}">
                <a16:creationId xmlns:a16="http://schemas.microsoft.com/office/drawing/2014/main" id="{981EB1E6-6477-8E38-E8D5-389B8F736AB9}"/>
              </a:ext>
            </a:extLst>
          </p:cNvPr>
          <p:cNvSpPr>
            <a:spLocks noGrp="1"/>
          </p:cNvSpPr>
          <p:nvPr>
            <p:ph sz="half" idx="1"/>
          </p:nvPr>
        </p:nvSpPr>
        <p:spPr>
          <a:xfrm>
            <a:off x="0" y="870156"/>
            <a:ext cx="4380271" cy="5306807"/>
          </a:xfrm>
        </p:spPr>
        <p:txBody>
          <a:bodyPr>
            <a:normAutofit lnSpcReduction="10000"/>
          </a:bodyPr>
          <a:lstStyle/>
          <a:p>
            <a:endParaRPr lang="en-US" dirty="0"/>
          </a:p>
        </p:txBody>
      </p:sp>
      <p:sp>
        <p:nvSpPr>
          <p:cNvPr id="5" name="Content Placeholder 4">
            <a:extLst>
              <a:ext uri="{FF2B5EF4-FFF2-40B4-BE49-F238E27FC236}">
                <a16:creationId xmlns:a16="http://schemas.microsoft.com/office/drawing/2014/main" id="{A8BC5BB3-ADCF-8F9F-793F-EF38C631E228}"/>
              </a:ext>
            </a:extLst>
          </p:cNvPr>
          <p:cNvSpPr>
            <a:spLocks noGrp="1"/>
          </p:cNvSpPr>
          <p:nvPr>
            <p:ph sz="half" idx="2"/>
          </p:nvPr>
        </p:nvSpPr>
        <p:spPr>
          <a:xfrm>
            <a:off x="4380271" y="870156"/>
            <a:ext cx="7811729" cy="5969588"/>
          </a:xfrm>
        </p:spPr>
        <p:txBody>
          <a:bodyPr>
            <a:normAutofit lnSpcReduction="10000"/>
          </a:bodyPr>
          <a:lstStyle/>
          <a:p>
            <a:pPr algn="just"/>
            <a:r>
              <a:rPr lang="en-US" dirty="0"/>
              <a:t>Antennas with high-gain are necessary for long-distance communications, So, the most frequently used high-gain antennas are Reflector antennas because they can easily attain above 30 dB gains for higher &amp; microwave frequencies.</a:t>
            </a:r>
          </a:p>
          <a:p>
            <a:pPr algn="just"/>
            <a:r>
              <a:rPr lang="en-US" dirty="0"/>
              <a:t>Parabolic reflectors increase the gain of an antenna in satellite communication and it is also used in telecommunication and broadcasting.</a:t>
            </a:r>
          </a:p>
          <a:p>
            <a:pPr algn="just"/>
            <a:r>
              <a:rPr lang="en-US" dirty="0"/>
              <a:t>For maximum gain, it is necessary to generate a plane wave in the aperture of the reflector. This is achieved by choosing a reflector profile that has equal path lengths from the feed to the aperture, so that all the energy radiated by the feed and reflected by the reflector reaches the aperture with the same phase angle and creates a uniform phase front.</a:t>
            </a:r>
          </a:p>
        </p:txBody>
      </p:sp>
      <p:pic>
        <p:nvPicPr>
          <p:cNvPr id="3" name="Picture 4" descr="Parabolic Reflector Antenna Stock Photo ...">
            <a:extLst>
              <a:ext uri="{FF2B5EF4-FFF2-40B4-BE49-F238E27FC236}">
                <a16:creationId xmlns:a16="http://schemas.microsoft.com/office/drawing/2014/main" id="{9B859A07-6A49-B63B-A064-E1ACFA959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11" y="1013241"/>
            <a:ext cx="4560882" cy="530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9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2" y="842650"/>
            <a:ext cx="5253722" cy="502061"/>
          </a:xfrm>
          <a:prstGeom prst="rect">
            <a:avLst/>
          </a:prstGeom>
        </p:spPr>
        <p:txBody>
          <a:bodyPr vert="horz" wrap="square" lIns="0" tIns="9525" rIns="0" bIns="0" rtlCol="0" anchor="ctr">
            <a:spAutoFit/>
          </a:bodyPr>
          <a:lstStyle/>
          <a:p>
            <a:pPr marL="9525" algn="ctr">
              <a:lnSpc>
                <a:spcPct val="100000"/>
              </a:lnSpc>
              <a:spcBef>
                <a:spcPts val="75"/>
              </a:spcBef>
            </a:pPr>
            <a:r>
              <a:rPr sz="3200" b="1" spc="-4" dirty="0">
                <a:latin typeface="Arial"/>
                <a:cs typeface="Arial"/>
              </a:rPr>
              <a:t>Space</a:t>
            </a:r>
            <a:r>
              <a:rPr sz="3200" b="1" spc="-101" dirty="0">
                <a:latin typeface="Arial"/>
                <a:cs typeface="Arial"/>
              </a:rPr>
              <a:t> </a:t>
            </a:r>
            <a:r>
              <a:rPr sz="3200" b="1" dirty="0">
                <a:latin typeface="Arial"/>
                <a:cs typeface="Arial"/>
              </a:rPr>
              <a:t>Segment</a:t>
            </a:r>
            <a:endParaRPr sz="3200" dirty="0">
              <a:latin typeface="Arial"/>
              <a:cs typeface="Arial"/>
            </a:endParaRPr>
          </a:p>
        </p:txBody>
      </p:sp>
      <p:sp>
        <p:nvSpPr>
          <p:cNvPr id="3" name="object 3"/>
          <p:cNvSpPr txBox="1"/>
          <p:nvPr/>
        </p:nvSpPr>
        <p:spPr>
          <a:xfrm>
            <a:off x="904567" y="1934579"/>
            <a:ext cx="10382865" cy="2291814"/>
          </a:xfrm>
          <a:prstGeom prst="rect">
            <a:avLst/>
          </a:prstGeom>
        </p:spPr>
        <p:txBody>
          <a:bodyPr vert="horz" wrap="square" lIns="0" tIns="9049" rIns="0" bIns="0" rtlCol="0">
            <a:spAutoFit/>
          </a:bodyPr>
          <a:lstStyle/>
          <a:p>
            <a:pPr marL="266700" marR="6191" indent="-257175" algn="just">
              <a:spcBef>
                <a:spcPts val="71"/>
              </a:spcBef>
              <a:buSzPct val="75000"/>
              <a:buFont typeface="Wingdings"/>
              <a:buChar char=""/>
              <a:tabLst>
                <a:tab pos="266700" algn="l"/>
              </a:tabLst>
            </a:pPr>
            <a:r>
              <a:rPr sz="2800" spc="-4" dirty="0">
                <a:solidFill>
                  <a:srgbClr val="003366"/>
                </a:solidFill>
                <a:latin typeface="Arial MT"/>
                <a:cs typeface="Arial MT"/>
              </a:rPr>
              <a:t>The</a:t>
            </a:r>
            <a:r>
              <a:rPr sz="2800" dirty="0">
                <a:solidFill>
                  <a:srgbClr val="003366"/>
                </a:solidFill>
                <a:latin typeface="Arial MT"/>
                <a:cs typeface="Arial MT"/>
              </a:rPr>
              <a:t> </a:t>
            </a:r>
            <a:r>
              <a:rPr sz="2800" dirty="0">
                <a:solidFill>
                  <a:srgbClr val="FF0000"/>
                </a:solidFill>
                <a:latin typeface="Arial MT"/>
                <a:cs typeface="Arial MT"/>
              </a:rPr>
              <a:t>payload</a:t>
            </a:r>
            <a:r>
              <a:rPr sz="2800" spc="4" dirty="0">
                <a:solidFill>
                  <a:srgbClr val="FF0000"/>
                </a:solidFill>
                <a:latin typeface="Arial MT"/>
                <a:cs typeface="Arial MT"/>
              </a:rPr>
              <a:t> </a:t>
            </a:r>
            <a:r>
              <a:rPr sz="2800" spc="-4" dirty="0">
                <a:solidFill>
                  <a:srgbClr val="FF0000"/>
                </a:solidFill>
                <a:latin typeface="Arial MT"/>
                <a:cs typeface="Arial MT"/>
              </a:rPr>
              <a:t>and</a:t>
            </a:r>
            <a:r>
              <a:rPr sz="2800" dirty="0">
                <a:solidFill>
                  <a:srgbClr val="FF0000"/>
                </a:solidFill>
                <a:latin typeface="Arial MT"/>
                <a:cs typeface="Arial MT"/>
              </a:rPr>
              <a:t> bus</a:t>
            </a:r>
            <a:r>
              <a:rPr sz="2800" spc="4" dirty="0">
                <a:solidFill>
                  <a:srgbClr val="FF0000"/>
                </a:solidFill>
                <a:latin typeface="Arial MT"/>
                <a:cs typeface="Arial MT"/>
              </a:rPr>
              <a:t> </a:t>
            </a:r>
            <a:r>
              <a:rPr sz="2800" dirty="0">
                <a:solidFill>
                  <a:srgbClr val="003366"/>
                </a:solidFill>
                <a:latin typeface="Arial MT"/>
                <a:cs typeface="Arial MT"/>
              </a:rPr>
              <a:t>are</a:t>
            </a:r>
            <a:r>
              <a:rPr sz="2800" spc="4" dirty="0">
                <a:solidFill>
                  <a:srgbClr val="003366"/>
                </a:solidFill>
                <a:latin typeface="Arial MT"/>
                <a:cs typeface="Arial MT"/>
              </a:rPr>
              <a:t> </a:t>
            </a:r>
            <a:r>
              <a:rPr sz="2800" dirty="0">
                <a:solidFill>
                  <a:srgbClr val="003366"/>
                </a:solidFill>
                <a:latin typeface="Arial MT"/>
                <a:cs typeface="Arial MT"/>
              </a:rPr>
              <a:t>the</a:t>
            </a:r>
            <a:r>
              <a:rPr sz="2800" spc="585" dirty="0">
                <a:solidFill>
                  <a:srgbClr val="003366"/>
                </a:solidFill>
                <a:latin typeface="Arial MT"/>
                <a:cs typeface="Arial MT"/>
              </a:rPr>
              <a:t> </a:t>
            </a:r>
            <a:r>
              <a:rPr sz="2800" dirty="0">
                <a:solidFill>
                  <a:srgbClr val="003366"/>
                </a:solidFill>
                <a:latin typeface="Arial MT"/>
                <a:cs typeface="Arial MT"/>
              </a:rPr>
              <a:t>equipment </a:t>
            </a:r>
            <a:r>
              <a:rPr sz="2800" spc="-574" dirty="0">
                <a:solidFill>
                  <a:srgbClr val="003366"/>
                </a:solidFill>
                <a:latin typeface="Arial MT"/>
                <a:cs typeface="Arial MT"/>
              </a:rPr>
              <a:t> </a:t>
            </a:r>
            <a:r>
              <a:rPr sz="2800" dirty="0">
                <a:solidFill>
                  <a:srgbClr val="003366"/>
                </a:solidFill>
                <a:latin typeface="Arial MT"/>
                <a:cs typeface="Arial MT"/>
              </a:rPr>
              <a:t>present </a:t>
            </a:r>
            <a:r>
              <a:rPr sz="2800" spc="-4" dirty="0">
                <a:solidFill>
                  <a:srgbClr val="003366"/>
                </a:solidFill>
                <a:latin typeface="Arial MT"/>
                <a:cs typeface="Arial MT"/>
              </a:rPr>
              <a:t>in the</a:t>
            </a:r>
            <a:r>
              <a:rPr sz="2800" dirty="0">
                <a:solidFill>
                  <a:srgbClr val="003366"/>
                </a:solidFill>
                <a:latin typeface="Arial MT"/>
                <a:cs typeface="Arial MT"/>
              </a:rPr>
              <a:t> satellite.</a:t>
            </a:r>
            <a:endParaRPr sz="2800" dirty="0">
              <a:latin typeface="Arial MT"/>
              <a:cs typeface="Arial MT"/>
            </a:endParaRPr>
          </a:p>
          <a:p>
            <a:pPr marL="266700" marR="5239" indent="-257175" algn="just">
              <a:spcBef>
                <a:spcPts val="521"/>
              </a:spcBef>
              <a:buSzPct val="75000"/>
              <a:buFont typeface="Wingdings"/>
              <a:buChar char=""/>
              <a:tabLst>
                <a:tab pos="266700" algn="l"/>
              </a:tabLst>
            </a:pPr>
            <a:r>
              <a:rPr sz="2800" spc="-4" dirty="0">
                <a:solidFill>
                  <a:srgbClr val="003366"/>
                </a:solidFill>
                <a:latin typeface="Arial MT"/>
                <a:cs typeface="Arial MT"/>
              </a:rPr>
              <a:t>The </a:t>
            </a:r>
            <a:r>
              <a:rPr sz="2800" i="1" spc="-4" dirty="0">
                <a:solidFill>
                  <a:srgbClr val="FF0000"/>
                </a:solidFill>
                <a:latin typeface="Arial"/>
                <a:cs typeface="Arial"/>
              </a:rPr>
              <a:t>payload </a:t>
            </a:r>
            <a:r>
              <a:rPr sz="2800" dirty="0">
                <a:solidFill>
                  <a:srgbClr val="003366"/>
                </a:solidFill>
                <a:latin typeface="Arial MT"/>
                <a:cs typeface="Arial MT"/>
              </a:rPr>
              <a:t>refers </a:t>
            </a:r>
            <a:r>
              <a:rPr sz="2800" spc="-4" dirty="0">
                <a:solidFill>
                  <a:srgbClr val="003366"/>
                </a:solidFill>
                <a:latin typeface="Arial MT"/>
                <a:cs typeface="Arial MT"/>
              </a:rPr>
              <a:t>to the </a:t>
            </a:r>
            <a:r>
              <a:rPr sz="2800" dirty="0">
                <a:solidFill>
                  <a:srgbClr val="003366"/>
                </a:solidFill>
                <a:latin typeface="Arial MT"/>
                <a:cs typeface="Arial MT"/>
              </a:rPr>
              <a:t>equipment </a:t>
            </a:r>
            <a:r>
              <a:rPr sz="2800" spc="-4" dirty="0">
                <a:solidFill>
                  <a:srgbClr val="003366"/>
                </a:solidFill>
                <a:latin typeface="Arial MT"/>
                <a:cs typeface="Arial MT"/>
              </a:rPr>
              <a:t>used </a:t>
            </a:r>
            <a:r>
              <a:rPr sz="2800" spc="-11" dirty="0">
                <a:solidFill>
                  <a:srgbClr val="003366"/>
                </a:solidFill>
                <a:latin typeface="Arial MT"/>
                <a:cs typeface="Arial MT"/>
              </a:rPr>
              <a:t>to </a:t>
            </a:r>
            <a:r>
              <a:rPr sz="2800" spc="-8" dirty="0">
                <a:solidFill>
                  <a:srgbClr val="003366"/>
                </a:solidFill>
                <a:latin typeface="Arial MT"/>
                <a:cs typeface="Arial MT"/>
              </a:rPr>
              <a:t> </a:t>
            </a:r>
            <a:r>
              <a:rPr sz="2800" spc="-4" dirty="0">
                <a:solidFill>
                  <a:srgbClr val="003366"/>
                </a:solidFill>
                <a:latin typeface="Arial MT"/>
                <a:cs typeface="Arial MT"/>
              </a:rPr>
              <a:t>provide </a:t>
            </a:r>
            <a:r>
              <a:rPr sz="2800" spc="-8" dirty="0">
                <a:solidFill>
                  <a:srgbClr val="003366"/>
                </a:solidFill>
                <a:latin typeface="Arial MT"/>
                <a:cs typeface="Arial MT"/>
              </a:rPr>
              <a:t>the </a:t>
            </a:r>
            <a:r>
              <a:rPr sz="2800" spc="-4" dirty="0">
                <a:solidFill>
                  <a:srgbClr val="003366"/>
                </a:solidFill>
                <a:latin typeface="Arial MT"/>
                <a:cs typeface="Arial MT"/>
              </a:rPr>
              <a:t>service for which </a:t>
            </a:r>
            <a:r>
              <a:rPr sz="2800" spc="-8" dirty="0">
                <a:solidFill>
                  <a:srgbClr val="003366"/>
                </a:solidFill>
                <a:latin typeface="Arial MT"/>
                <a:cs typeface="Arial MT"/>
              </a:rPr>
              <a:t>the </a:t>
            </a:r>
            <a:r>
              <a:rPr sz="2800" spc="-4" dirty="0">
                <a:solidFill>
                  <a:srgbClr val="003366"/>
                </a:solidFill>
                <a:latin typeface="Arial MT"/>
                <a:cs typeface="Arial MT"/>
              </a:rPr>
              <a:t>satellite has </a:t>
            </a:r>
            <a:r>
              <a:rPr sz="2800" dirty="0">
                <a:solidFill>
                  <a:srgbClr val="003366"/>
                </a:solidFill>
                <a:latin typeface="Arial MT"/>
                <a:cs typeface="Arial MT"/>
              </a:rPr>
              <a:t> been launched.</a:t>
            </a:r>
            <a:endParaRPr sz="2800" dirty="0">
              <a:latin typeface="Arial MT"/>
              <a:cs typeface="Arial MT"/>
            </a:endParaRPr>
          </a:p>
          <a:p>
            <a:pPr marL="266700" marR="3810" indent="-257175" algn="just">
              <a:spcBef>
                <a:spcPts val="533"/>
              </a:spcBef>
              <a:buSzPct val="75000"/>
              <a:buFont typeface="Wingdings"/>
              <a:buChar char=""/>
              <a:tabLst>
                <a:tab pos="266700" algn="l"/>
              </a:tabLst>
            </a:pPr>
            <a:r>
              <a:rPr sz="2800" spc="-4" dirty="0">
                <a:solidFill>
                  <a:srgbClr val="003366"/>
                </a:solidFill>
                <a:latin typeface="Arial MT"/>
                <a:cs typeface="Arial MT"/>
              </a:rPr>
              <a:t>The </a:t>
            </a:r>
            <a:r>
              <a:rPr sz="2800" i="1" spc="-4" dirty="0">
                <a:solidFill>
                  <a:srgbClr val="FF0000"/>
                </a:solidFill>
                <a:latin typeface="Arial"/>
                <a:cs typeface="Arial"/>
              </a:rPr>
              <a:t>bus</a:t>
            </a:r>
            <a:r>
              <a:rPr sz="2800" i="1" dirty="0">
                <a:solidFill>
                  <a:srgbClr val="FF0000"/>
                </a:solidFill>
                <a:latin typeface="Arial"/>
                <a:cs typeface="Arial"/>
              </a:rPr>
              <a:t> </a:t>
            </a:r>
            <a:r>
              <a:rPr sz="2800" dirty="0">
                <a:solidFill>
                  <a:srgbClr val="003366"/>
                </a:solidFill>
                <a:latin typeface="Arial MT"/>
                <a:cs typeface="Arial MT"/>
              </a:rPr>
              <a:t>refers</a:t>
            </a:r>
            <a:r>
              <a:rPr sz="2800" spc="4" dirty="0">
                <a:solidFill>
                  <a:srgbClr val="003366"/>
                </a:solidFill>
                <a:latin typeface="Arial MT"/>
                <a:cs typeface="Arial MT"/>
              </a:rPr>
              <a:t> </a:t>
            </a:r>
            <a:r>
              <a:rPr sz="2800" spc="-4" dirty="0">
                <a:solidFill>
                  <a:srgbClr val="003366"/>
                </a:solidFill>
                <a:latin typeface="Arial MT"/>
                <a:cs typeface="Arial MT"/>
              </a:rPr>
              <a:t>not only </a:t>
            </a:r>
            <a:r>
              <a:rPr sz="2800" spc="-8" dirty="0">
                <a:solidFill>
                  <a:srgbClr val="003366"/>
                </a:solidFill>
                <a:latin typeface="Arial MT"/>
                <a:cs typeface="Arial MT"/>
              </a:rPr>
              <a:t>to </a:t>
            </a:r>
            <a:r>
              <a:rPr sz="2800" spc="-4" dirty="0">
                <a:solidFill>
                  <a:srgbClr val="003366"/>
                </a:solidFill>
                <a:latin typeface="Arial MT"/>
                <a:cs typeface="Arial MT"/>
              </a:rPr>
              <a:t>the vehicle</a:t>
            </a:r>
            <a:r>
              <a:rPr sz="2800" dirty="0">
                <a:solidFill>
                  <a:srgbClr val="003366"/>
                </a:solidFill>
                <a:latin typeface="Arial MT"/>
                <a:cs typeface="Arial MT"/>
              </a:rPr>
              <a:t> </a:t>
            </a:r>
            <a:r>
              <a:rPr sz="2800" spc="-4" dirty="0">
                <a:solidFill>
                  <a:srgbClr val="003366"/>
                </a:solidFill>
                <a:latin typeface="Arial MT"/>
                <a:cs typeface="Arial MT"/>
              </a:rPr>
              <a:t>which </a:t>
            </a:r>
            <a:r>
              <a:rPr sz="2800" dirty="0">
                <a:solidFill>
                  <a:srgbClr val="003366"/>
                </a:solidFill>
                <a:latin typeface="Arial MT"/>
                <a:cs typeface="Arial MT"/>
              </a:rPr>
              <a:t> carries</a:t>
            </a:r>
            <a:r>
              <a:rPr sz="2800" spc="4" dirty="0">
                <a:solidFill>
                  <a:srgbClr val="003366"/>
                </a:solidFill>
                <a:latin typeface="Arial MT"/>
                <a:cs typeface="Arial MT"/>
              </a:rPr>
              <a:t> </a:t>
            </a:r>
            <a:r>
              <a:rPr sz="2800" spc="-8" dirty="0">
                <a:solidFill>
                  <a:srgbClr val="003366"/>
                </a:solidFill>
                <a:latin typeface="Arial MT"/>
                <a:cs typeface="Arial MT"/>
              </a:rPr>
              <a:t>the</a:t>
            </a:r>
            <a:r>
              <a:rPr sz="2800" spc="-4" dirty="0">
                <a:solidFill>
                  <a:srgbClr val="003366"/>
                </a:solidFill>
                <a:latin typeface="Arial MT"/>
                <a:cs typeface="Arial MT"/>
              </a:rPr>
              <a:t> payload</a:t>
            </a:r>
            <a:r>
              <a:rPr sz="2800" dirty="0">
                <a:solidFill>
                  <a:srgbClr val="003366"/>
                </a:solidFill>
                <a:latin typeface="Arial MT"/>
                <a:cs typeface="Arial MT"/>
              </a:rPr>
              <a:t> but</a:t>
            </a:r>
            <a:r>
              <a:rPr sz="2800" spc="4" dirty="0">
                <a:solidFill>
                  <a:srgbClr val="003366"/>
                </a:solidFill>
                <a:latin typeface="Arial MT"/>
                <a:cs typeface="Arial MT"/>
              </a:rPr>
              <a:t> </a:t>
            </a:r>
            <a:r>
              <a:rPr sz="2800" spc="-4" dirty="0">
                <a:solidFill>
                  <a:srgbClr val="003366"/>
                </a:solidFill>
                <a:latin typeface="Arial MT"/>
                <a:cs typeface="Arial MT"/>
              </a:rPr>
              <a:t>also</a:t>
            </a:r>
            <a:r>
              <a:rPr sz="2800" dirty="0">
                <a:solidFill>
                  <a:srgbClr val="003366"/>
                </a:solidFill>
                <a:latin typeface="Arial MT"/>
                <a:cs typeface="Arial MT"/>
              </a:rPr>
              <a:t> to</a:t>
            </a:r>
            <a:r>
              <a:rPr sz="2800" spc="4" dirty="0">
                <a:solidFill>
                  <a:srgbClr val="003366"/>
                </a:solidFill>
                <a:latin typeface="Arial MT"/>
                <a:cs typeface="Arial MT"/>
              </a:rPr>
              <a:t> </a:t>
            </a:r>
            <a:r>
              <a:rPr sz="2800" spc="-11" dirty="0">
                <a:solidFill>
                  <a:srgbClr val="003366"/>
                </a:solidFill>
                <a:latin typeface="Arial MT"/>
                <a:cs typeface="Arial MT"/>
              </a:rPr>
              <a:t>the</a:t>
            </a:r>
            <a:r>
              <a:rPr sz="2800" spc="-8" dirty="0">
                <a:solidFill>
                  <a:srgbClr val="003366"/>
                </a:solidFill>
                <a:latin typeface="Arial MT"/>
                <a:cs typeface="Arial MT"/>
              </a:rPr>
              <a:t> </a:t>
            </a:r>
            <a:r>
              <a:rPr sz="2800" dirty="0">
                <a:solidFill>
                  <a:srgbClr val="003366"/>
                </a:solidFill>
                <a:latin typeface="Arial MT"/>
                <a:cs typeface="Arial MT"/>
              </a:rPr>
              <a:t>various </a:t>
            </a:r>
            <a:r>
              <a:rPr sz="2800" spc="4" dirty="0">
                <a:solidFill>
                  <a:srgbClr val="003366"/>
                </a:solidFill>
                <a:latin typeface="Arial MT"/>
                <a:cs typeface="Arial MT"/>
              </a:rPr>
              <a:t> </a:t>
            </a:r>
            <a:r>
              <a:rPr sz="2800" spc="-4" dirty="0">
                <a:solidFill>
                  <a:srgbClr val="003366"/>
                </a:solidFill>
                <a:latin typeface="Arial MT"/>
                <a:cs typeface="Arial MT"/>
              </a:rPr>
              <a:t>subsystems</a:t>
            </a:r>
            <a:r>
              <a:rPr sz="2800" spc="-15" dirty="0">
                <a:solidFill>
                  <a:srgbClr val="003366"/>
                </a:solidFill>
                <a:latin typeface="Arial MT"/>
                <a:cs typeface="Arial MT"/>
              </a:rPr>
              <a:t> </a:t>
            </a:r>
            <a:r>
              <a:rPr sz="2800" spc="-4" dirty="0">
                <a:solidFill>
                  <a:srgbClr val="003366"/>
                </a:solidFill>
                <a:latin typeface="Arial MT"/>
                <a:cs typeface="Arial MT"/>
              </a:rPr>
              <a:t>which </a:t>
            </a:r>
            <a:r>
              <a:rPr sz="2800" dirty="0">
                <a:solidFill>
                  <a:srgbClr val="003366"/>
                </a:solidFill>
                <a:latin typeface="Arial MT"/>
                <a:cs typeface="Arial MT"/>
              </a:rPr>
              <a:t>required</a:t>
            </a:r>
            <a:r>
              <a:rPr sz="2800" spc="30" dirty="0">
                <a:solidFill>
                  <a:srgbClr val="003366"/>
                </a:solidFill>
                <a:latin typeface="Arial MT"/>
                <a:cs typeface="Arial MT"/>
              </a:rPr>
              <a:t> </a:t>
            </a:r>
            <a:r>
              <a:rPr sz="2800" spc="-4" dirty="0">
                <a:solidFill>
                  <a:srgbClr val="003366"/>
                </a:solidFill>
                <a:latin typeface="Arial MT"/>
                <a:cs typeface="Arial MT"/>
              </a:rPr>
              <a:t>for</a:t>
            </a:r>
            <a:r>
              <a:rPr sz="2800" dirty="0">
                <a:solidFill>
                  <a:srgbClr val="003366"/>
                </a:solidFill>
                <a:latin typeface="Arial MT"/>
                <a:cs typeface="Arial MT"/>
              </a:rPr>
              <a:t> service.</a:t>
            </a:r>
            <a:endParaRPr sz="2800" dirty="0">
              <a:latin typeface="Arial MT"/>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74800C-5EAA-441F-1933-22C92FE9CB81}"/>
              </a:ext>
            </a:extLst>
          </p:cNvPr>
          <p:cNvSpPr>
            <a:spLocks noGrp="1"/>
          </p:cNvSpPr>
          <p:nvPr>
            <p:ph type="title"/>
          </p:nvPr>
        </p:nvSpPr>
        <p:spPr>
          <a:xfrm>
            <a:off x="0" y="1"/>
            <a:ext cx="12192000" cy="681036"/>
          </a:xfrm>
        </p:spPr>
        <p:txBody>
          <a:bodyPr>
            <a:normAutofit fontScale="90000"/>
          </a:bodyPr>
          <a:lstStyle/>
          <a:p>
            <a:pPr algn="ctr"/>
            <a:r>
              <a:rPr lang="en-US" dirty="0"/>
              <a:t>Estimating Gain and Beamwidth</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104B388-9FDE-C6EB-650D-D56204292162}"/>
                  </a:ext>
                </a:extLst>
              </p:cNvPr>
              <p:cNvSpPr>
                <a:spLocks noGrp="1"/>
              </p:cNvSpPr>
              <p:nvPr>
                <p:ph idx="1"/>
              </p:nvPr>
            </p:nvSpPr>
            <p:spPr>
              <a:xfrm>
                <a:off x="-1" y="681037"/>
                <a:ext cx="12191999" cy="6176962"/>
              </a:xfrm>
            </p:spPr>
            <p:txBody>
              <a:bodyPr/>
              <a:lstStyle/>
              <a:p>
                <a:r>
                  <a:rPr lang="en-US" dirty="0"/>
                  <a:t>Some basic relationships in aperture antennas can be used to determine the approximate size of satellite and earth station antennas, as well as the antenna gain.</a:t>
                </a:r>
              </a:p>
              <a:p>
                <a:pPr marL="0" indent="0">
                  <a:buNone/>
                </a:pPr>
                <a:r>
                  <a:rPr lang="en-US" dirty="0"/>
                  <a:t>An aperture antenna has a gain G given by</a:t>
                </a:r>
              </a:p>
              <a:p>
                <a:pPr marL="0" indent="0" algn="ctr">
                  <a:buNone/>
                </a:pPr>
                <a:r>
                  <a:rPr lang="en-US" dirty="0"/>
                  <a:t>G=</a:t>
                </a:r>
                <a14:m>
                  <m:oMath xmlns:m="http://schemas.openxmlformats.org/officeDocument/2006/math">
                    <m:sSub>
                      <m:sSubPr>
                        <m:ctrlPr>
                          <a:rPr lang="el-GR" b="0" i="1" smtClean="0">
                            <a:solidFill>
                              <a:srgbClr val="1F1F1F"/>
                            </a:solidFill>
                            <a:effectLst/>
                            <a:highlight>
                              <a:srgbClr val="FFFFFF"/>
                            </a:highlight>
                            <a:latin typeface="Cambria Math" panose="02040503050406030204" pitchFamily="18" charset="0"/>
                          </a:rPr>
                        </m:ctrlPr>
                      </m:sSubPr>
                      <m:e>
                        <m:r>
                          <m:rPr>
                            <m:nor/>
                          </m:rPr>
                          <a:rPr lang="el-GR">
                            <a:highlight>
                              <a:srgbClr val="FFFFFF"/>
                            </a:highlight>
                          </a:rPr>
                          <m:t>η</m:t>
                        </m:r>
                      </m:e>
                      <m:sub>
                        <m:r>
                          <a:rPr lang="en-US" b="0" i="1" smtClean="0">
                            <a:solidFill>
                              <a:srgbClr val="1F1F1F"/>
                            </a:solidFill>
                            <a:effectLst/>
                            <a:highlight>
                              <a:srgbClr val="FFFFFF"/>
                            </a:highlight>
                            <a:latin typeface="Cambria Math" panose="02040503050406030204" pitchFamily="18" charset="0"/>
                          </a:rPr>
                          <m:t>𝐴</m:t>
                        </m:r>
                      </m:sub>
                    </m:sSub>
                    <m:r>
                      <a:rPr lang="en-US" b="0" i="0" smtClean="0">
                        <a:solidFill>
                          <a:srgbClr val="1F1F1F"/>
                        </a:solidFill>
                        <a:effectLst/>
                        <a:highlight>
                          <a:srgbClr val="FFFFFF"/>
                        </a:highlight>
                        <a:latin typeface="Cambria Math" panose="02040503050406030204" pitchFamily="18" charset="0"/>
                      </a:rPr>
                      <m:t>4</m:t>
                    </m:r>
                  </m:oMath>
                </a14:m>
                <a:r>
                  <a:rPr lang="el-GR" dirty="0"/>
                  <a:t>π</a:t>
                </a:r>
                <a:r>
                  <a:rPr lang="en-US" dirty="0"/>
                  <a:t>A/</a:t>
                </a:r>
                <a14:m>
                  <m:oMath xmlns:m="http://schemas.openxmlformats.org/officeDocument/2006/math">
                    <m:sSup>
                      <m:sSupPr>
                        <m:ctrlPr>
                          <a:rPr lang="en-US" i="1" smtClean="0">
                            <a:latin typeface="Cambria Math" panose="02040503050406030204" pitchFamily="18" charset="0"/>
                          </a:rPr>
                        </m:ctrlPr>
                      </m:sSupPr>
                      <m:e>
                        <m:r>
                          <m:rPr>
                            <m:nor/>
                          </m:rPr>
                          <a:rPr lang="el-GR"/>
                          <m:t>λ</m:t>
                        </m:r>
                      </m:e>
                      <m:sup>
                        <m:r>
                          <a:rPr lang="en-US" b="0" i="1" smtClean="0">
                            <a:latin typeface="Cambria Math" panose="02040503050406030204" pitchFamily="18" charset="0"/>
                          </a:rPr>
                          <m:t>2</m:t>
                        </m:r>
                      </m:sup>
                    </m:sSup>
                  </m:oMath>
                </a14:m>
                <a:endParaRPr lang="en-US" dirty="0"/>
              </a:p>
              <a:p>
                <a:pPr marL="0" indent="0" algn="just">
                  <a:buNone/>
                </a:pPr>
                <a:r>
                  <a:rPr lang="en-US" sz="1800" dirty="0"/>
                  <a:t>A is the area of the antenna aperture in square meters</a:t>
                </a:r>
              </a:p>
              <a:p>
                <a:pPr marL="0" indent="0" algn="just">
                  <a:buNone/>
                </a:pPr>
                <a14:m>
                  <m:oMath xmlns:m="http://schemas.openxmlformats.org/officeDocument/2006/math">
                    <m:r>
                      <m:rPr>
                        <m:nor/>
                      </m:rPr>
                      <a:rPr lang="el-GR" sz="1800" smtClean="0"/>
                      <m:t>λ</m:t>
                    </m:r>
                  </m:oMath>
                </a14:m>
                <a:r>
                  <a:rPr lang="en-US" sz="1800" dirty="0"/>
                  <a:t> –operating wavelength meters</a:t>
                </a:r>
              </a:p>
              <a:p>
                <a:pPr marL="0" indent="0" algn="just">
                  <a:buNone/>
                </a:pPr>
                <a14:m>
                  <m:oMath xmlns:m="http://schemas.openxmlformats.org/officeDocument/2006/math">
                    <m:sSub>
                      <m:sSubPr>
                        <m:ctrlPr>
                          <a:rPr lang="el-GR" sz="1800" b="0" i="1" smtClean="0">
                            <a:solidFill>
                              <a:srgbClr val="1F1F1F"/>
                            </a:solidFill>
                            <a:effectLst/>
                            <a:highlight>
                              <a:srgbClr val="FFFFFF"/>
                            </a:highlight>
                            <a:latin typeface="Cambria Math" panose="02040503050406030204" pitchFamily="18" charset="0"/>
                          </a:rPr>
                        </m:ctrlPr>
                      </m:sSubPr>
                      <m:e>
                        <m:r>
                          <m:rPr>
                            <m:nor/>
                          </m:rPr>
                          <a:rPr lang="el-GR" sz="1800">
                            <a:highlight>
                              <a:srgbClr val="FFFFFF"/>
                            </a:highlight>
                          </a:rPr>
                          <m:t>η</m:t>
                        </m:r>
                      </m:e>
                      <m:sub>
                        <m:r>
                          <a:rPr lang="en-US" sz="1800" b="0" i="1" smtClean="0">
                            <a:solidFill>
                              <a:srgbClr val="1F1F1F"/>
                            </a:solidFill>
                            <a:effectLst/>
                            <a:highlight>
                              <a:srgbClr val="FFFFFF"/>
                            </a:highlight>
                            <a:latin typeface="Cambria Math" panose="02040503050406030204" pitchFamily="18" charset="0"/>
                          </a:rPr>
                          <m:t>𝐴</m:t>
                        </m:r>
                      </m:sub>
                    </m:sSub>
                    <m:r>
                      <a:rPr lang="en-US" sz="1800" b="0" i="1" smtClean="0">
                        <a:solidFill>
                          <a:srgbClr val="1F1F1F"/>
                        </a:solidFill>
                        <a:effectLst/>
                        <a:highlight>
                          <a:srgbClr val="FFFFFF"/>
                        </a:highlight>
                        <a:latin typeface="Cambria Math" panose="02040503050406030204" pitchFamily="18" charset="0"/>
                      </a:rPr>
                      <m:t> </m:t>
                    </m:r>
                  </m:oMath>
                </a14:m>
                <a:r>
                  <a:rPr lang="en-US" sz="1800" dirty="0"/>
                  <a:t>-aperture efficiency of the antenna (55–70% for reflector antenna with single feeds; 65–80% for horn antenna)</a:t>
                </a:r>
              </a:p>
              <a:p>
                <a:pPr marL="0" indent="0" algn="just">
                  <a:buNone/>
                </a:pPr>
                <a:r>
                  <a:rPr lang="en-US" dirty="0"/>
                  <a:t>If the aperture is circular G is</a:t>
                </a:r>
              </a:p>
              <a:p>
                <a:pPr marL="0" indent="0" algn="ctr">
                  <a:buNone/>
                </a:pPr>
                <a:r>
                  <a:rPr lang="en-US" dirty="0"/>
                  <a:t>G=</a:t>
                </a:r>
                <a14:m>
                  <m:oMath xmlns:m="http://schemas.openxmlformats.org/officeDocument/2006/math">
                    <m:sSub>
                      <m:sSubPr>
                        <m:ctrlPr>
                          <a:rPr lang="el-GR" b="0" i="1" smtClean="0">
                            <a:solidFill>
                              <a:srgbClr val="1F1F1F"/>
                            </a:solidFill>
                            <a:effectLst/>
                            <a:highlight>
                              <a:srgbClr val="FFFFFF"/>
                            </a:highlight>
                            <a:latin typeface="Cambria Math" panose="02040503050406030204" pitchFamily="18" charset="0"/>
                          </a:rPr>
                        </m:ctrlPr>
                      </m:sSubPr>
                      <m:e>
                        <m:r>
                          <m:rPr>
                            <m:nor/>
                          </m:rPr>
                          <a:rPr lang="el-GR">
                            <a:highlight>
                              <a:srgbClr val="FFFFFF"/>
                            </a:highlight>
                          </a:rPr>
                          <m:t>η</m:t>
                        </m:r>
                      </m:e>
                      <m:sub>
                        <m:r>
                          <a:rPr lang="en-US" b="0" i="1" smtClean="0">
                            <a:solidFill>
                              <a:srgbClr val="1F1F1F"/>
                            </a:solidFill>
                            <a:effectLst/>
                            <a:highlight>
                              <a:srgbClr val="FFFFFF"/>
                            </a:highlight>
                            <a:latin typeface="Cambria Math" panose="02040503050406030204" pitchFamily="18" charset="0"/>
                          </a:rPr>
                          <m:t>𝐴</m:t>
                        </m:r>
                      </m:sub>
                    </m:sSub>
                    <m:r>
                      <a:rPr lang="en-US" b="0" i="0" smtClean="0">
                        <a:solidFill>
                          <a:srgbClr val="1F1F1F"/>
                        </a:solidFill>
                        <a:effectLst/>
                        <a:highlight>
                          <a:srgbClr val="FFFFFF"/>
                        </a:highlight>
                        <a:latin typeface="Cambria Math" panose="02040503050406030204" pitchFamily="18" charset="0"/>
                      </a:rPr>
                      <m:t>(</m:t>
                    </m:r>
                  </m:oMath>
                </a14:m>
                <a:r>
                  <a:rPr lang="el-GR" dirty="0"/>
                  <a:t>π</a:t>
                </a:r>
                <a:r>
                  <a:rPr lang="en-US" dirty="0"/>
                  <a:t>D/</a:t>
                </a:r>
                <a14:m>
                  <m:oMath xmlns:m="http://schemas.openxmlformats.org/officeDocument/2006/math">
                    <m:sSup>
                      <m:sSupPr>
                        <m:ctrlPr>
                          <a:rPr lang="en-US" i="1" smtClean="0">
                            <a:latin typeface="Cambria Math" panose="02040503050406030204" pitchFamily="18" charset="0"/>
                          </a:rPr>
                        </m:ctrlPr>
                      </m:sSupPr>
                      <m:e>
                        <m:r>
                          <m:rPr>
                            <m:nor/>
                          </m:rPr>
                          <a:rPr lang="el-GR"/>
                          <m:t>λ</m:t>
                        </m:r>
                        <m:r>
                          <m:rPr>
                            <m:nor/>
                          </m:rPr>
                          <a:rPr lang="en-US" b="0" i="0" smtClean="0"/>
                          <m:t>)</m:t>
                        </m:r>
                      </m:e>
                      <m:sup>
                        <m:r>
                          <a:rPr lang="en-US" b="0" i="1" smtClean="0">
                            <a:latin typeface="Cambria Math" panose="02040503050406030204" pitchFamily="18" charset="0"/>
                          </a:rPr>
                          <m:t>2</m:t>
                        </m:r>
                      </m:sup>
                    </m:sSup>
                  </m:oMath>
                </a14:m>
                <a:endParaRPr lang="en-US" dirty="0"/>
              </a:p>
              <a:p>
                <a:pPr marL="0" indent="0" algn="just">
                  <a:buNone/>
                </a:pPr>
                <a:r>
                  <a:rPr lang="en-US" sz="1800" dirty="0"/>
                  <a:t>D is the diameter of the circular aperture. D and λ must have the same units, typically meters.</a:t>
                </a:r>
              </a:p>
              <a:p>
                <a:pPr marL="0" indent="0" algn="just">
                  <a:buNone/>
                </a:pPr>
                <a:r>
                  <a:rPr lang="en-US" dirty="0"/>
                  <a:t>The beamwidth of an antenna is related to the aperture dimension in the plane in which the pattern is measured. A useful approximation is that the 3 dB beamwidth in a given plane for an antenna with dimension D in that plane is</a:t>
                </a:r>
              </a:p>
              <a:p>
                <a:pPr marL="0" indent="0" algn="just">
                  <a:buNone/>
                </a:pPr>
                <a:endParaRPr lang="en-US" dirty="0"/>
              </a:p>
            </p:txBody>
          </p:sp>
        </mc:Choice>
        <mc:Fallback xmlns="">
          <p:sp>
            <p:nvSpPr>
              <p:cNvPr id="6" name="Content Placeholder 5">
                <a:extLst>
                  <a:ext uri="{FF2B5EF4-FFF2-40B4-BE49-F238E27FC236}">
                    <a16:creationId xmlns:a16="http://schemas.microsoft.com/office/drawing/2014/main" id="{D104B388-9FDE-C6EB-650D-D56204292162}"/>
                  </a:ext>
                </a:extLst>
              </p:cNvPr>
              <p:cNvSpPr>
                <a:spLocks noGrp="1" noRot="1" noChangeAspect="1" noMove="1" noResize="1" noEditPoints="1" noAdjustHandles="1" noChangeArrowheads="1" noChangeShapeType="1" noTextEdit="1"/>
              </p:cNvSpPr>
              <p:nvPr>
                <p:ph idx="1"/>
              </p:nvPr>
            </p:nvSpPr>
            <p:spPr>
              <a:xfrm>
                <a:off x="-1" y="681037"/>
                <a:ext cx="12191999" cy="6176962"/>
              </a:xfrm>
              <a:blipFill>
                <a:blip r:embed="rId2"/>
                <a:stretch>
                  <a:fillRect l="-1000" t="-1678" r="-1000" b="-987"/>
                </a:stretch>
              </a:blipFill>
            </p:spPr>
            <p:txBody>
              <a:bodyPr/>
              <a:lstStyle/>
              <a:p>
                <a:r>
                  <a:rPr lang="en-US">
                    <a:noFill/>
                  </a:rPr>
                  <a:t> </a:t>
                </a:r>
              </a:p>
            </p:txBody>
          </p:sp>
        </mc:Fallback>
      </mc:AlternateContent>
    </p:spTree>
    <p:extLst>
      <p:ext uri="{BB962C8B-B14F-4D97-AF65-F5344CB8AC3E}">
        <p14:creationId xmlns:p14="http://schemas.microsoft.com/office/powerpoint/2010/main" val="1286467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74800C-5EAA-441F-1933-22C92FE9CB81}"/>
              </a:ext>
            </a:extLst>
          </p:cNvPr>
          <p:cNvSpPr>
            <a:spLocks noGrp="1"/>
          </p:cNvSpPr>
          <p:nvPr>
            <p:ph type="title"/>
          </p:nvPr>
        </p:nvSpPr>
        <p:spPr>
          <a:xfrm>
            <a:off x="0" y="1"/>
            <a:ext cx="12192000" cy="681036"/>
          </a:xfrm>
        </p:spPr>
        <p:txBody>
          <a:bodyPr>
            <a:normAutofit fontScale="90000"/>
          </a:bodyPr>
          <a:lstStyle/>
          <a:p>
            <a:pPr algn="ctr"/>
            <a:r>
              <a:rPr lang="en-US" dirty="0"/>
              <a:t>Estimating Gain and Beamwidth</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104B388-9FDE-C6EB-650D-D56204292162}"/>
                  </a:ext>
                </a:extLst>
              </p:cNvPr>
              <p:cNvSpPr>
                <a:spLocks noGrp="1"/>
              </p:cNvSpPr>
              <p:nvPr>
                <p:ph idx="1"/>
              </p:nvPr>
            </p:nvSpPr>
            <p:spPr>
              <a:xfrm>
                <a:off x="-1" y="681037"/>
                <a:ext cx="12191999" cy="6176962"/>
              </a:xfrm>
            </p:spPr>
            <p:txBody>
              <a:bodyPr/>
              <a:lstStyle/>
              <a:p>
                <a:pPr marL="0" indent="0" algn="just">
                  <a:buNone/>
                </a:pPr>
                <a:r>
                  <a:rPr lang="en-US" dirty="0"/>
                  <a:t>The beamwidth of an antenna is related to the aperture dimension in the plane in which the pattern is measured. A useful approximation is that the 3 dB beamwidth in a given plane for an antenna with dimension D in that plane is</a:t>
                </a:r>
              </a:p>
              <a:p>
                <a:pPr marL="0" indent="0" algn="ctr">
                  <a:buNone/>
                </a:pPr>
                <a14:m>
                  <m:oMath xmlns:m="http://schemas.openxmlformats.org/officeDocument/2006/math">
                    <m:sSub>
                      <m:sSubPr>
                        <m:ctrlPr>
                          <a:rPr lang="en-US" b="0" i="1" u="none" strike="noStrike" baseline="0" smtClean="0">
                            <a:latin typeface="Cambria Math" panose="02040503050406030204" pitchFamily="18" charset="0"/>
                          </a:rPr>
                        </m:ctrlPr>
                      </m:sSubPr>
                      <m:e>
                        <m:r>
                          <m:rPr>
                            <m:nor/>
                          </m:rPr>
                          <a:rPr lang="en-US" i="1" dirty="0">
                            <a:latin typeface="STIXMath-Italic"/>
                          </a:rPr>
                          <m:t>𝜃</m:t>
                        </m:r>
                      </m:e>
                      <m:sub>
                        <m:r>
                          <m:rPr>
                            <m:nor/>
                          </m:rPr>
                          <a:rPr lang="en-US" dirty="0">
                            <a:latin typeface="WarnockPro-Regular"/>
                          </a:rPr>
                          <m:t>3</m:t>
                        </m:r>
                        <m:r>
                          <m:rPr>
                            <m:nor/>
                          </m:rPr>
                          <a:rPr lang="en-US" i="1" dirty="0">
                            <a:latin typeface="WarnockPro-It"/>
                          </a:rPr>
                          <m:t>dB</m:t>
                        </m:r>
                      </m:sub>
                    </m:sSub>
                  </m:oMath>
                </a14:m>
                <a:r>
                  <a:rPr lang="en-US" b="0" i="1" u="none" strike="noStrike" baseline="0" dirty="0">
                    <a:latin typeface="WarnockPro-It"/>
                  </a:rPr>
                  <a:t> </a:t>
                </a:r>
                <a:r>
                  <a:rPr lang="en-US" b="0" i="0" u="none" strike="noStrike" baseline="0" dirty="0">
                    <a:latin typeface="STIXMath-Regular"/>
                  </a:rPr>
                  <a:t>≈ 75</a:t>
                </a:r>
                <a14:m>
                  <m:oMath xmlns:m="http://schemas.openxmlformats.org/officeDocument/2006/math">
                    <m:r>
                      <m:rPr>
                        <m:nor/>
                      </m:rPr>
                      <a:rPr lang="el-GR" smtClean="0"/>
                      <m:t>λ</m:t>
                    </m:r>
                    <m:r>
                      <m:rPr>
                        <m:nor/>
                      </m:rPr>
                      <a:rPr lang="en-US" b="0" i="0" smtClean="0"/>
                      <m:t>/</m:t>
                    </m:r>
                    <m:r>
                      <m:rPr>
                        <m:nor/>
                      </m:rPr>
                      <a:rPr lang="en-US" b="0" i="0" smtClean="0"/>
                      <m:t>D</m:t>
                    </m:r>
                  </m:oMath>
                </a14:m>
                <a:endParaRPr lang="en-US" dirty="0"/>
              </a:p>
              <a:p>
                <a:pPr marL="0" indent="0" algn="just">
                  <a:buNone/>
                </a:pPr>
                <a14:m>
                  <m:oMath xmlns:m="http://schemas.openxmlformats.org/officeDocument/2006/math">
                    <m:sSub>
                      <m:sSubPr>
                        <m:ctrlPr>
                          <a:rPr lang="en-US" sz="1800" b="0" i="1" u="none" strike="noStrike" baseline="0" smtClean="0">
                            <a:latin typeface="Cambria Math" panose="02040503050406030204" pitchFamily="18" charset="0"/>
                          </a:rPr>
                        </m:ctrlPr>
                      </m:sSubPr>
                      <m:e>
                        <m:r>
                          <m:rPr>
                            <m:nor/>
                          </m:rPr>
                          <a:rPr lang="en-US" sz="1800" i="1" dirty="0">
                            <a:latin typeface="STIXMath-Italic"/>
                          </a:rPr>
                          <m:t>𝜃</m:t>
                        </m:r>
                      </m:e>
                      <m:sub>
                        <m:r>
                          <m:rPr>
                            <m:nor/>
                          </m:rPr>
                          <a:rPr lang="en-US" sz="1800" dirty="0">
                            <a:latin typeface="WarnockPro-Regular"/>
                          </a:rPr>
                          <m:t>3</m:t>
                        </m:r>
                        <m:r>
                          <m:rPr>
                            <m:nor/>
                          </m:rPr>
                          <a:rPr lang="en-US" sz="1800" i="1" dirty="0">
                            <a:latin typeface="WarnockPro-It"/>
                          </a:rPr>
                          <m:t>dB</m:t>
                        </m:r>
                      </m:sub>
                    </m:sSub>
                    <m:r>
                      <a:rPr lang="en-US" sz="1800" i="1" dirty="0">
                        <a:latin typeface="Cambria Math" panose="02040503050406030204" pitchFamily="18" charset="0"/>
                      </a:rPr>
                      <m:t> </m:t>
                    </m:r>
                  </m:oMath>
                </a14:m>
                <a:r>
                  <a:rPr lang="en-US" sz="1800" dirty="0"/>
                  <a:t>-beamwidth between half power points of the antenna pattern</a:t>
                </a:r>
              </a:p>
              <a:p>
                <a:pPr marL="0" indent="0" algn="just">
                  <a:buNone/>
                </a:pPr>
                <a:endParaRPr lang="en-US"/>
              </a:p>
              <a:p>
                <a:pPr marL="0" indent="0" algn="just">
                  <a:buNone/>
                </a:pPr>
                <a:r>
                  <a:rPr lang="en-US"/>
                  <a:t>For </a:t>
                </a:r>
                <a:r>
                  <a:rPr lang="en-US" dirty="0"/>
                  <a:t>antennas with </a:t>
                </a:r>
                <a:r>
                  <a:rPr lang="en-US" dirty="0" err="1"/>
                  <a:t>ηA</a:t>
                </a:r>
                <a:r>
                  <a:rPr lang="en-US" dirty="0"/>
                  <a:t> ≈ 60%, the gain is approximately</a:t>
                </a:r>
              </a:p>
              <a:p>
                <a:pPr marL="0" indent="0" algn="ctr">
                  <a:buNone/>
                </a:pPr>
                <a:r>
                  <a:rPr lang="en-US" dirty="0"/>
                  <a:t>G=33000/(</a:t>
                </a:r>
                <a14:m>
                  <m:oMath xmlns:m="http://schemas.openxmlformats.org/officeDocument/2006/math">
                    <m:sSup>
                      <m:sSupPr>
                        <m:ctrlPr>
                          <a:rPr lang="en-US" i="1" smtClean="0">
                            <a:latin typeface="Cambria Math" panose="02040503050406030204" pitchFamily="18" charset="0"/>
                          </a:rPr>
                        </m:ctrlPr>
                      </m:sSupPr>
                      <m:e>
                        <m:sSub>
                          <m:sSubPr>
                            <m:ctrlPr>
                              <a:rPr lang="en-US" i="1">
                                <a:latin typeface="Cambria Math" panose="02040503050406030204" pitchFamily="18" charset="0"/>
                              </a:rPr>
                            </m:ctrlPr>
                          </m:sSubPr>
                          <m:e>
                            <m:r>
                              <m:rPr>
                                <m:nor/>
                              </m:rPr>
                              <a:rPr lang="en-US" i="1" dirty="0">
                                <a:latin typeface="STIXMath-Italic"/>
                              </a:rPr>
                              <m:t>𝜃</m:t>
                            </m:r>
                          </m:e>
                          <m:sub>
                            <m:r>
                              <m:rPr>
                                <m:nor/>
                              </m:rPr>
                              <a:rPr lang="en-US" dirty="0">
                                <a:latin typeface="WarnockPro-Regular"/>
                              </a:rPr>
                              <m:t>3</m:t>
                            </m:r>
                            <m:r>
                              <m:rPr>
                                <m:nor/>
                              </m:rPr>
                              <a:rPr lang="en-US" i="1" dirty="0">
                                <a:latin typeface="WarnockPro-It"/>
                              </a:rPr>
                              <m:t>dB</m:t>
                            </m:r>
                            <m:r>
                              <m:rPr>
                                <m:nor/>
                              </m:rPr>
                              <a:rPr lang="en-US" b="0" i="1" dirty="0" smtClean="0">
                                <a:latin typeface="WarnockPro-It"/>
                              </a:rPr>
                              <m:t>)</m:t>
                            </m:r>
                          </m:sub>
                        </m:sSub>
                      </m:e>
                      <m:sup>
                        <m:r>
                          <a:rPr lang="en-US" b="0" i="1" smtClean="0">
                            <a:latin typeface="Cambria Math" panose="02040503050406030204" pitchFamily="18" charset="0"/>
                          </a:rPr>
                          <m:t>2</m:t>
                        </m:r>
                      </m:sup>
                    </m:sSup>
                  </m:oMath>
                </a14:m>
                <a:endParaRPr lang="en-US" dirty="0"/>
              </a:p>
            </p:txBody>
          </p:sp>
        </mc:Choice>
        <mc:Fallback xmlns="">
          <p:sp>
            <p:nvSpPr>
              <p:cNvPr id="6" name="Content Placeholder 5">
                <a:extLst>
                  <a:ext uri="{FF2B5EF4-FFF2-40B4-BE49-F238E27FC236}">
                    <a16:creationId xmlns:a16="http://schemas.microsoft.com/office/drawing/2014/main" id="{D104B388-9FDE-C6EB-650D-D56204292162}"/>
                  </a:ext>
                </a:extLst>
              </p:cNvPr>
              <p:cNvSpPr>
                <a:spLocks noGrp="1" noRot="1" noChangeAspect="1" noMove="1" noResize="1" noEditPoints="1" noAdjustHandles="1" noChangeArrowheads="1" noChangeShapeType="1" noTextEdit="1"/>
              </p:cNvSpPr>
              <p:nvPr>
                <p:ph idx="1"/>
              </p:nvPr>
            </p:nvSpPr>
            <p:spPr>
              <a:xfrm>
                <a:off x="-1" y="681037"/>
                <a:ext cx="12191999" cy="6176962"/>
              </a:xfrm>
              <a:blipFill>
                <a:blip r:embed="rId2"/>
                <a:stretch>
                  <a:fillRect l="-1000" t="-1678" r="-1000"/>
                </a:stretch>
              </a:blipFill>
            </p:spPr>
            <p:txBody>
              <a:bodyPr/>
              <a:lstStyle/>
              <a:p>
                <a:r>
                  <a:rPr lang="en-US">
                    <a:noFill/>
                  </a:rPr>
                  <a:t> </a:t>
                </a:r>
              </a:p>
            </p:txBody>
          </p:sp>
        </mc:Fallback>
      </mc:AlternateContent>
    </p:spTree>
    <p:extLst>
      <p:ext uri="{BB962C8B-B14F-4D97-AF65-F5344CB8AC3E}">
        <p14:creationId xmlns:p14="http://schemas.microsoft.com/office/powerpoint/2010/main" val="39386819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74800C-5EAA-441F-1933-22C92FE9CB81}"/>
              </a:ext>
            </a:extLst>
          </p:cNvPr>
          <p:cNvSpPr>
            <a:spLocks noGrp="1"/>
          </p:cNvSpPr>
          <p:nvPr>
            <p:ph type="title"/>
          </p:nvPr>
        </p:nvSpPr>
        <p:spPr>
          <a:xfrm>
            <a:off x="0" y="1"/>
            <a:ext cx="12192000" cy="681036"/>
          </a:xfrm>
        </p:spPr>
        <p:txBody>
          <a:bodyPr>
            <a:normAutofit fontScale="90000"/>
          </a:bodyPr>
          <a:lstStyle/>
          <a:p>
            <a:r>
              <a:rPr lang="en-US" sz="4400" dirty="0">
                <a:solidFill>
                  <a:schemeClr val="accent1"/>
                </a:solidFill>
              </a:rPr>
              <a:t>Example:4</a:t>
            </a:r>
            <a:endParaRPr lang="en-US" dirty="0"/>
          </a:p>
        </p:txBody>
      </p:sp>
      <p:sp>
        <p:nvSpPr>
          <p:cNvPr id="6" name="Content Placeholder 5">
            <a:extLst>
              <a:ext uri="{FF2B5EF4-FFF2-40B4-BE49-F238E27FC236}">
                <a16:creationId xmlns:a16="http://schemas.microsoft.com/office/drawing/2014/main" id="{D104B388-9FDE-C6EB-650D-D56204292162}"/>
              </a:ext>
            </a:extLst>
          </p:cNvPr>
          <p:cNvSpPr>
            <a:spLocks noGrp="1"/>
          </p:cNvSpPr>
          <p:nvPr>
            <p:ph idx="1"/>
          </p:nvPr>
        </p:nvSpPr>
        <p:spPr>
          <a:xfrm>
            <a:off x="-1" y="681037"/>
            <a:ext cx="12191999" cy="6176962"/>
          </a:xfrm>
        </p:spPr>
        <p:txBody>
          <a:bodyPr>
            <a:normAutofit lnSpcReduction="10000"/>
          </a:bodyPr>
          <a:lstStyle/>
          <a:p>
            <a:r>
              <a:rPr lang="en-US" dirty="0"/>
              <a:t>The earth subtends an angle of 17° when viewed from geostationary orbit.</a:t>
            </a:r>
          </a:p>
          <a:p>
            <a:pPr marL="0" indent="0">
              <a:buNone/>
            </a:pPr>
            <a:r>
              <a:rPr lang="en-US" dirty="0"/>
              <a:t>What are the dimensions and gain of a horn antenna that will provide global coverage at 4 GHz?</a:t>
            </a:r>
          </a:p>
          <a:p>
            <a:pPr marL="0" indent="0">
              <a:buNone/>
            </a:pPr>
            <a:endParaRPr lang="en-US" dirty="0"/>
          </a:p>
          <a:p>
            <a:pPr marL="0" indent="0">
              <a:buNone/>
            </a:pPr>
            <a:endParaRPr lang="en-US" dirty="0"/>
          </a:p>
          <a:p>
            <a:pPr marL="0" indent="0">
              <a:buNone/>
            </a:pPr>
            <a:r>
              <a:rPr lang="en-US" sz="3600" dirty="0">
                <a:solidFill>
                  <a:schemeClr val="accent1"/>
                </a:solidFill>
              </a:rPr>
              <a:t>Example:5</a:t>
            </a:r>
          </a:p>
          <a:p>
            <a:pPr marL="0" indent="0" algn="just">
              <a:buNone/>
            </a:pPr>
            <a:r>
              <a:rPr lang="en-US" dirty="0"/>
              <a:t>The continental United States (48 contiguous states) subtends angles of approximately 6° × 3° in the E–W and N–S directions when viewed from geostationary orbit. </a:t>
            </a:r>
          </a:p>
          <a:p>
            <a:pPr marL="0" indent="0" algn="just">
              <a:buNone/>
            </a:pPr>
            <a:r>
              <a:rPr lang="en-US" dirty="0"/>
              <a:t>What dimension must a reflector antenna have to illuminate half this area with a circular beam 3° in diameter at 11 GHz?</a:t>
            </a:r>
          </a:p>
          <a:p>
            <a:pPr marL="0" indent="0" algn="just">
              <a:buNone/>
            </a:pPr>
            <a:r>
              <a:rPr lang="en-US" dirty="0"/>
              <a:t>Can a reflector be used to produce a 6° × 3° beam?</a:t>
            </a:r>
          </a:p>
          <a:p>
            <a:pPr marL="0" indent="0" algn="just">
              <a:buNone/>
            </a:pPr>
            <a:r>
              <a:rPr lang="en-US" dirty="0"/>
              <a:t>What is the gain of the antenna?</a:t>
            </a:r>
          </a:p>
        </p:txBody>
      </p:sp>
    </p:spTree>
    <p:extLst>
      <p:ext uri="{BB962C8B-B14F-4D97-AF65-F5344CB8AC3E}">
        <p14:creationId xmlns:p14="http://schemas.microsoft.com/office/powerpoint/2010/main" val="398849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1000"/>
                                        <p:tgtEl>
                                          <p:spTgt spid="6">
                                            <p:txEl>
                                              <p:pRg st="5" end="5"/>
                                            </p:txEl>
                                          </p:spTgt>
                                        </p:tgtEl>
                                      </p:cBhvr>
                                    </p:animEffect>
                                    <p:anim calcmode="lin" valueType="num">
                                      <p:cBhvr>
                                        <p:cTn id="1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1000"/>
                                        <p:tgtEl>
                                          <p:spTgt spid="6">
                                            <p:txEl>
                                              <p:pRg st="6" end="6"/>
                                            </p:txEl>
                                          </p:spTgt>
                                        </p:tgtEl>
                                      </p:cBhvr>
                                    </p:animEffect>
                                    <p:anim calcmode="lin" valueType="num">
                                      <p:cBhvr>
                                        <p:cTn id="1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1000"/>
                                        <p:tgtEl>
                                          <p:spTgt spid="6">
                                            <p:txEl>
                                              <p:pRg st="7" end="7"/>
                                            </p:txEl>
                                          </p:spTgt>
                                        </p:tgtEl>
                                      </p:cBhvr>
                                    </p:animEffect>
                                    <p:anim calcmode="lin" valueType="num">
                                      <p:cBhvr>
                                        <p:cTn id="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1000"/>
                                        <p:tgtEl>
                                          <p:spTgt spid="6">
                                            <p:txEl>
                                              <p:pRg st="8" end="8"/>
                                            </p:txEl>
                                          </p:spTgt>
                                        </p:tgtEl>
                                      </p:cBhvr>
                                    </p:animEffect>
                                    <p:anim calcmode="lin" valueType="num">
                                      <p:cBhvr>
                                        <p:cTn id="2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5EC53-0A59-E16D-D356-0DF4EC55F3AB}"/>
              </a:ext>
            </a:extLst>
          </p:cNvPr>
          <p:cNvSpPr>
            <a:spLocks noGrp="1"/>
          </p:cNvSpPr>
          <p:nvPr>
            <p:ph type="title"/>
          </p:nvPr>
        </p:nvSpPr>
        <p:spPr>
          <a:xfrm>
            <a:off x="0" y="1"/>
            <a:ext cx="12192000" cy="681036"/>
          </a:xfrm>
        </p:spPr>
        <p:txBody>
          <a:bodyPr>
            <a:normAutofit fontScale="90000"/>
          </a:bodyPr>
          <a:lstStyle/>
          <a:p>
            <a:pPr algn="ctr"/>
            <a:r>
              <a:rPr lang="en-US" b="1" dirty="0"/>
              <a:t>Practice problems</a:t>
            </a:r>
          </a:p>
        </p:txBody>
      </p:sp>
      <p:sp>
        <p:nvSpPr>
          <p:cNvPr id="7" name="Content Placeholder 6">
            <a:extLst>
              <a:ext uri="{FF2B5EF4-FFF2-40B4-BE49-F238E27FC236}">
                <a16:creationId xmlns:a16="http://schemas.microsoft.com/office/drawing/2014/main" id="{C65716A0-306A-87BF-E99B-D8A655E22C2E}"/>
              </a:ext>
            </a:extLst>
          </p:cNvPr>
          <p:cNvSpPr>
            <a:spLocks noGrp="1"/>
          </p:cNvSpPr>
          <p:nvPr>
            <p:ph idx="1"/>
          </p:nvPr>
        </p:nvSpPr>
        <p:spPr>
          <a:xfrm>
            <a:off x="0" y="681037"/>
            <a:ext cx="12192000" cy="6176962"/>
          </a:xfrm>
        </p:spPr>
        <p:txBody>
          <a:bodyPr/>
          <a:lstStyle/>
          <a:p>
            <a:pPr marL="0" indent="0" algn="just">
              <a:buNone/>
            </a:pPr>
            <a:r>
              <a:rPr lang="en-US" dirty="0"/>
              <a:t>1.An observation satellite is to be placed into a circular equatorial orbit so that it moves in the same direction as the earth’s rotation. Using a synthetic aperture radar system, the satellite stores data on weather related parameters as it flies overhead. These data will be downloaded to a controlling earth station after each trip around the world. The orbit is designed so that the satellite is directly above the controlling earth station, which is located on the equator, once </a:t>
            </a:r>
            <a:r>
              <a:rPr lang="en-US" dirty="0">
                <a:solidFill>
                  <a:srgbClr val="FF0000"/>
                </a:solidFill>
              </a:rPr>
              <a:t>every four hours</a:t>
            </a:r>
            <a:r>
              <a:rPr lang="en-US" dirty="0"/>
              <a:t>. Taking the earth’s rotational period is 24hrs, find the following quantities:</a:t>
            </a:r>
          </a:p>
          <a:p>
            <a:pPr marL="0" indent="0" algn="just">
              <a:buNone/>
            </a:pPr>
            <a:r>
              <a:rPr lang="en-US" dirty="0"/>
              <a:t>a. The satellite’s angular velocity in radians per second.</a:t>
            </a:r>
          </a:p>
          <a:p>
            <a:pPr marL="0" indent="0" algn="just">
              <a:buNone/>
            </a:pPr>
            <a:r>
              <a:rPr lang="en-US" dirty="0"/>
              <a:t>b. The orbital period in hours, minutes, and seconds.</a:t>
            </a:r>
          </a:p>
          <a:p>
            <a:pPr marL="0" indent="0" algn="just">
              <a:buNone/>
            </a:pPr>
            <a:r>
              <a:rPr lang="en-US" dirty="0"/>
              <a:t>c. The orbital radius in kilometers.</a:t>
            </a:r>
          </a:p>
          <a:p>
            <a:pPr marL="0" indent="0" algn="just">
              <a:buNone/>
            </a:pPr>
            <a:r>
              <a:rPr lang="en-US" dirty="0"/>
              <a:t>d. The orbital height in kilometers.</a:t>
            </a:r>
          </a:p>
          <a:p>
            <a:pPr marL="0" indent="0" algn="just">
              <a:buNone/>
            </a:pPr>
            <a:r>
              <a:rPr lang="en-US" dirty="0"/>
              <a:t>e. The satellite’s linear velocity in meters per second.</a:t>
            </a:r>
          </a:p>
          <a:p>
            <a:pPr marL="0" indent="0" algn="just">
              <a:buNone/>
            </a:pPr>
            <a:endParaRPr lang="en-US" dirty="0"/>
          </a:p>
        </p:txBody>
      </p:sp>
    </p:spTree>
    <p:extLst>
      <p:ext uri="{BB962C8B-B14F-4D97-AF65-F5344CB8AC3E}">
        <p14:creationId xmlns:p14="http://schemas.microsoft.com/office/powerpoint/2010/main" val="2120912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247770" y="6556120"/>
            <a:ext cx="25400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libri"/>
                <a:cs typeface="Calibri"/>
              </a:rPr>
              <a:t>E</a:t>
            </a:r>
            <a:r>
              <a:rPr sz="1200" spc="-10" dirty="0">
                <a:solidFill>
                  <a:srgbClr val="888888"/>
                </a:solidFill>
                <a:latin typeface="Calibri"/>
                <a:cs typeface="Calibri"/>
              </a:rPr>
              <a:t>C</a:t>
            </a:r>
            <a:r>
              <a:rPr sz="1200" dirty="0">
                <a:solidFill>
                  <a:srgbClr val="888888"/>
                </a:solidFill>
                <a:latin typeface="Calibri"/>
                <a:cs typeface="Calibri"/>
              </a:rPr>
              <a:t>E</a:t>
            </a:r>
            <a:endParaRPr sz="1200">
              <a:latin typeface="Calibri"/>
              <a:cs typeface="Calibri"/>
            </a:endParaRPr>
          </a:p>
        </p:txBody>
      </p:sp>
      <p:pic>
        <p:nvPicPr>
          <p:cNvPr id="3" name="Picture 2">
            <a:extLst>
              <a:ext uri="{FF2B5EF4-FFF2-40B4-BE49-F238E27FC236}">
                <a16:creationId xmlns:a16="http://schemas.microsoft.com/office/drawing/2014/main" id="{A3149CBE-39D8-6B15-2472-1AD00FF0DF22}"/>
              </a:ext>
            </a:extLst>
          </p:cNvPr>
          <p:cNvPicPr>
            <a:picLocks noChangeAspect="1"/>
          </p:cNvPicPr>
          <p:nvPr/>
        </p:nvPicPr>
        <p:blipFill>
          <a:blip r:embed="rId2"/>
          <a:stretch>
            <a:fillRect/>
          </a:stretch>
        </p:blipFill>
        <p:spPr>
          <a:xfrm>
            <a:off x="1" y="-1"/>
            <a:ext cx="9291484" cy="6734555"/>
          </a:xfrm>
          <a:prstGeom prst="rect">
            <a:avLst/>
          </a:prstGeom>
        </p:spPr>
      </p:pic>
      <p:pic>
        <p:nvPicPr>
          <p:cNvPr id="6" name="Picture 5">
            <a:extLst>
              <a:ext uri="{FF2B5EF4-FFF2-40B4-BE49-F238E27FC236}">
                <a16:creationId xmlns:a16="http://schemas.microsoft.com/office/drawing/2014/main" id="{5D1FFE48-79B4-9102-2345-C9A1FBCB3ED4}"/>
              </a:ext>
            </a:extLst>
          </p:cNvPr>
          <p:cNvPicPr>
            <a:picLocks noChangeAspect="1"/>
          </p:cNvPicPr>
          <p:nvPr/>
        </p:nvPicPr>
        <p:blipFill>
          <a:blip r:embed="rId3"/>
          <a:stretch>
            <a:fillRect/>
          </a:stretch>
        </p:blipFill>
        <p:spPr>
          <a:xfrm>
            <a:off x="8106850" y="-2"/>
            <a:ext cx="4085149" cy="2334371"/>
          </a:xfrm>
          <a:prstGeom prst="rect">
            <a:avLst/>
          </a:prstGeom>
        </p:spPr>
      </p:pic>
    </p:spTree>
    <p:extLst>
      <p:ext uri="{BB962C8B-B14F-4D97-AF65-F5344CB8AC3E}">
        <p14:creationId xmlns:p14="http://schemas.microsoft.com/office/powerpoint/2010/main" val="1816253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247770" y="6556120"/>
            <a:ext cx="25400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libri"/>
                <a:cs typeface="Calibri"/>
              </a:rPr>
              <a:t>E</a:t>
            </a:r>
            <a:r>
              <a:rPr sz="1200" spc="-10" dirty="0">
                <a:solidFill>
                  <a:srgbClr val="888888"/>
                </a:solidFill>
                <a:latin typeface="Calibri"/>
                <a:cs typeface="Calibri"/>
              </a:rPr>
              <a:t>C</a:t>
            </a:r>
            <a:r>
              <a:rPr sz="1200" dirty="0">
                <a:solidFill>
                  <a:srgbClr val="888888"/>
                </a:solidFill>
                <a:latin typeface="Calibri"/>
                <a:cs typeface="Calibri"/>
              </a:rPr>
              <a:t>E</a:t>
            </a:r>
            <a:endParaRPr sz="1200">
              <a:latin typeface="Calibri"/>
              <a:cs typeface="Calibri"/>
            </a:endParaRPr>
          </a:p>
        </p:txBody>
      </p:sp>
      <p:pic>
        <p:nvPicPr>
          <p:cNvPr id="4" name="Picture 3">
            <a:extLst>
              <a:ext uri="{FF2B5EF4-FFF2-40B4-BE49-F238E27FC236}">
                <a16:creationId xmlns:a16="http://schemas.microsoft.com/office/drawing/2014/main" id="{AD2B3D12-6D64-3CD2-66B0-C669C619EAE3}"/>
              </a:ext>
            </a:extLst>
          </p:cNvPr>
          <p:cNvPicPr>
            <a:picLocks noChangeAspect="1"/>
          </p:cNvPicPr>
          <p:nvPr/>
        </p:nvPicPr>
        <p:blipFill>
          <a:blip r:embed="rId2"/>
          <a:stretch>
            <a:fillRect/>
          </a:stretch>
        </p:blipFill>
        <p:spPr>
          <a:xfrm>
            <a:off x="290052" y="0"/>
            <a:ext cx="11901948" cy="6794599"/>
          </a:xfrm>
          <a:prstGeom prst="rect">
            <a:avLst/>
          </a:prstGeom>
        </p:spPr>
      </p:pic>
    </p:spTree>
    <p:extLst>
      <p:ext uri="{BB962C8B-B14F-4D97-AF65-F5344CB8AC3E}">
        <p14:creationId xmlns:p14="http://schemas.microsoft.com/office/powerpoint/2010/main" val="971447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5EC53-0A59-E16D-D356-0DF4EC55F3AB}"/>
              </a:ext>
            </a:extLst>
          </p:cNvPr>
          <p:cNvSpPr>
            <a:spLocks noGrp="1"/>
          </p:cNvSpPr>
          <p:nvPr>
            <p:ph type="title"/>
          </p:nvPr>
        </p:nvSpPr>
        <p:spPr>
          <a:xfrm>
            <a:off x="0" y="1"/>
            <a:ext cx="12192000" cy="681036"/>
          </a:xfrm>
        </p:spPr>
        <p:txBody>
          <a:bodyPr>
            <a:normAutofit fontScale="90000"/>
          </a:bodyPr>
          <a:lstStyle/>
          <a:p>
            <a:pPr algn="ctr"/>
            <a:r>
              <a:rPr lang="en-US" b="1" dirty="0"/>
              <a:t>Practice problems</a:t>
            </a:r>
          </a:p>
        </p:txBody>
      </p:sp>
      <p:sp>
        <p:nvSpPr>
          <p:cNvPr id="7" name="Content Placeholder 6">
            <a:extLst>
              <a:ext uri="{FF2B5EF4-FFF2-40B4-BE49-F238E27FC236}">
                <a16:creationId xmlns:a16="http://schemas.microsoft.com/office/drawing/2014/main" id="{C65716A0-306A-87BF-E99B-D8A655E22C2E}"/>
              </a:ext>
            </a:extLst>
          </p:cNvPr>
          <p:cNvSpPr>
            <a:spLocks noGrp="1"/>
          </p:cNvSpPr>
          <p:nvPr>
            <p:ph idx="1"/>
          </p:nvPr>
        </p:nvSpPr>
        <p:spPr>
          <a:xfrm>
            <a:off x="0" y="681037"/>
            <a:ext cx="12192000" cy="6176962"/>
          </a:xfrm>
        </p:spPr>
        <p:txBody>
          <a:bodyPr>
            <a:normAutofit fontScale="92500" lnSpcReduction="20000"/>
          </a:bodyPr>
          <a:lstStyle/>
          <a:p>
            <a:pPr marL="0" indent="0" algn="just">
              <a:buNone/>
            </a:pPr>
            <a:r>
              <a:rPr lang="en-US" dirty="0"/>
              <a:t>2. Batteries make up a significant part of the in-orbit weight of a communications satellite but are needed to keep the communications system operating during eclipses. A direct broadcast TV satellite requires 500 W of electrical power to operate the housekeeping functions of the satellite and 5 kW to operate its 16 high power transponders. The longest duration of an eclipse is 70 minutes, during which time the batteries must provide power to keep the satellite operating, but the batteries must not discharge below 70% of their capacity. The satellite bus operates at 48 volts. </a:t>
            </a:r>
          </a:p>
          <a:p>
            <a:pPr marL="514350" indent="-514350" algn="just">
              <a:buAutoNum type="alphaLcPeriod"/>
            </a:pPr>
            <a:r>
              <a:rPr lang="en-US" dirty="0"/>
              <a:t>What is the current that must be supplied by the power conditioning unit to keep the satellite operating normally? </a:t>
            </a:r>
          </a:p>
          <a:p>
            <a:pPr marL="514350" indent="-514350" algn="just">
              <a:buAutoNum type="alphaLcPeriod"/>
            </a:pPr>
            <a:r>
              <a:rPr lang="en-US" dirty="0"/>
              <a:t>Battery capacity is rated in ampere hours, the product of the current (in amps) that the battery can supply multiplied by the length of time that this current can be supplied before the battery is fully discharged. The satellite batteries must not discharge beyond 70% of their rated capacity during eclipse. Find the battery capacity required for this DBS-TV satellite. </a:t>
            </a:r>
          </a:p>
          <a:p>
            <a:pPr marL="514350" indent="-514350" algn="just">
              <a:buAutoNum type="alphaLcPeriod"/>
            </a:pPr>
            <a:r>
              <a:rPr lang="en-US" dirty="0"/>
              <a:t>If batteries weigh 1.25 kg per ampere-hour of capacity, how much weight on this satellite is devoted to batteries?</a:t>
            </a:r>
          </a:p>
          <a:p>
            <a:pPr marL="514350" indent="-514350" algn="just">
              <a:buAutoNum type="alphaLcPeriod"/>
            </a:pPr>
            <a:r>
              <a:rPr lang="en-US" dirty="0"/>
              <a:t>If half of the transponders are shut down during eclipse, what saving in battery weight is achieved?</a:t>
            </a:r>
          </a:p>
        </p:txBody>
      </p:sp>
    </p:spTree>
    <p:extLst>
      <p:ext uri="{BB962C8B-B14F-4D97-AF65-F5344CB8AC3E}">
        <p14:creationId xmlns:p14="http://schemas.microsoft.com/office/powerpoint/2010/main" val="452798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5EC53-0A59-E16D-D356-0DF4EC55F3AB}"/>
              </a:ext>
            </a:extLst>
          </p:cNvPr>
          <p:cNvSpPr>
            <a:spLocks noGrp="1"/>
          </p:cNvSpPr>
          <p:nvPr>
            <p:ph type="title"/>
          </p:nvPr>
        </p:nvSpPr>
        <p:spPr>
          <a:xfrm>
            <a:off x="0" y="1"/>
            <a:ext cx="12192000" cy="681036"/>
          </a:xfrm>
        </p:spPr>
        <p:txBody>
          <a:bodyPr>
            <a:normAutofit fontScale="90000"/>
          </a:bodyPr>
          <a:lstStyle/>
          <a:p>
            <a:pPr algn="ctr"/>
            <a:r>
              <a:rPr lang="en-US" b="1" dirty="0"/>
              <a:t>Practice problems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C65716A0-306A-87BF-E99B-D8A655E22C2E}"/>
                  </a:ext>
                </a:extLst>
              </p:cNvPr>
              <p:cNvSpPr>
                <a:spLocks noGrp="1"/>
              </p:cNvSpPr>
              <p:nvPr>
                <p:ph idx="1"/>
              </p:nvPr>
            </p:nvSpPr>
            <p:spPr>
              <a:xfrm>
                <a:off x="0" y="681037"/>
                <a:ext cx="12192000" cy="6176962"/>
              </a:xfrm>
            </p:spPr>
            <p:txBody>
              <a:bodyPr>
                <a:normAutofit/>
              </a:bodyPr>
              <a:lstStyle/>
              <a:p>
                <a:pPr marL="0" indent="0" algn="just">
                  <a:buNone/>
                </a:pPr>
                <a:r>
                  <a:rPr lang="en-US" dirty="0"/>
                  <a:t>3. A geostationary satellite provides service to a region which can be covered by the beam of an antenna on the satellite with a beamwidth of </a:t>
                </a:r>
                <a14:m>
                  <m:oMath xmlns:m="http://schemas.openxmlformats.org/officeDocument/2006/math">
                    <m:sSup>
                      <m:sSupPr>
                        <m:ctrlPr>
                          <a:rPr lang="en-US" i="1" smtClean="0">
                            <a:latin typeface="Cambria Math" panose="02040503050406030204" pitchFamily="18" charset="0"/>
                          </a:rPr>
                        </m:ctrlPr>
                      </m:sSupPr>
                      <m:e>
                        <m:r>
                          <m:rPr>
                            <m:nor/>
                          </m:rPr>
                          <a:rPr lang="en-US" dirty="0"/>
                          <m:t>1.8</m:t>
                        </m:r>
                      </m:e>
                      <m:sup>
                        <m:r>
                          <a:rPr lang="en-US" b="0" i="1" smtClean="0">
                            <a:latin typeface="Cambria Math" panose="02040503050406030204" pitchFamily="18" charset="0"/>
                          </a:rPr>
                          <m:t>0</m:t>
                        </m:r>
                      </m:sup>
                    </m:sSup>
                  </m:oMath>
                </a14:m>
                <a:r>
                  <a:rPr lang="en-US" dirty="0"/>
                  <a:t>. The satellite carries transponders for Ku band and Ka band, with separate antennas for transmit and receive. For center frequencies of 14.0/11.5 GHz and 30.0/20.0 GHz, determine the diameters of the four antennas on the satellite.</a:t>
                </a:r>
              </a:p>
              <a:p>
                <a:pPr marL="0" indent="0" algn="just">
                  <a:buNone/>
                </a:pPr>
                <a:r>
                  <a:rPr lang="en-US" dirty="0"/>
                  <a:t>Find the diameters of the two transmitting antennas. Specify the diameter and calculate the gain at each frequency.</a:t>
                </a:r>
              </a:p>
              <a:p>
                <a:pPr marL="0" indent="0" algn="just">
                  <a:buNone/>
                </a:pPr>
                <a:r>
                  <a:rPr lang="en-US" dirty="0"/>
                  <a:t>Find the diameters of the two receiving antennas. Specify the diameter and calculate the gain at each frequency.</a:t>
                </a:r>
              </a:p>
            </p:txBody>
          </p:sp>
        </mc:Choice>
        <mc:Fallback xmlns="">
          <p:sp>
            <p:nvSpPr>
              <p:cNvPr id="7" name="Content Placeholder 6">
                <a:extLst>
                  <a:ext uri="{FF2B5EF4-FFF2-40B4-BE49-F238E27FC236}">
                    <a16:creationId xmlns:a16="http://schemas.microsoft.com/office/drawing/2014/main" id="{C65716A0-306A-87BF-E99B-D8A655E22C2E}"/>
                  </a:ext>
                </a:extLst>
              </p:cNvPr>
              <p:cNvSpPr>
                <a:spLocks noGrp="1" noRot="1" noChangeAspect="1" noMove="1" noResize="1" noEditPoints="1" noAdjustHandles="1" noChangeArrowheads="1" noChangeShapeType="1" noTextEdit="1"/>
              </p:cNvSpPr>
              <p:nvPr>
                <p:ph idx="1"/>
              </p:nvPr>
            </p:nvSpPr>
            <p:spPr>
              <a:xfrm>
                <a:off x="0" y="681037"/>
                <a:ext cx="12192000" cy="6176962"/>
              </a:xfrm>
              <a:blipFill>
                <a:blip r:embed="rId2"/>
                <a:stretch>
                  <a:fillRect l="-1000" t="-1678" r="-1000"/>
                </a:stretch>
              </a:blipFill>
            </p:spPr>
            <p:txBody>
              <a:bodyPr/>
              <a:lstStyle/>
              <a:p>
                <a:r>
                  <a:rPr lang="en-US">
                    <a:noFill/>
                  </a:rPr>
                  <a:t> </a:t>
                </a:r>
              </a:p>
            </p:txBody>
          </p:sp>
        </mc:Fallback>
      </mc:AlternateContent>
    </p:spTree>
    <p:extLst>
      <p:ext uri="{BB962C8B-B14F-4D97-AF65-F5344CB8AC3E}">
        <p14:creationId xmlns:p14="http://schemas.microsoft.com/office/powerpoint/2010/main" val="6601664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Reliability and Redundancy</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a:bodyPr>
          <a:lstStyle/>
          <a:p>
            <a:pPr algn="just"/>
            <a:r>
              <a:rPr lang="en-US" dirty="0"/>
              <a:t>Large GEO communications satellites are designed to provide operational lifetimes of up to 15 years.</a:t>
            </a:r>
          </a:p>
          <a:p>
            <a:pPr algn="just"/>
            <a:r>
              <a:rPr lang="en-US" dirty="0"/>
              <a:t>Once a satellite is in geostationary orbit, there is little possibility of repairing components </a:t>
            </a:r>
          </a:p>
          <a:p>
            <a:pPr lvl="1" algn="just">
              <a:buFont typeface="Wingdings" panose="05000000000000000000" pitchFamily="2" charset="2"/>
              <a:buChar char="Ø"/>
            </a:pPr>
            <a:r>
              <a:rPr lang="en-US" dirty="0"/>
              <a:t>Fail or adding more fuel for station keeping</a:t>
            </a:r>
          </a:p>
          <a:p>
            <a:pPr lvl="1" algn="just">
              <a:buFont typeface="Wingdings" panose="05000000000000000000" pitchFamily="2" charset="2"/>
              <a:buChar char="Ø"/>
            </a:pPr>
            <a:r>
              <a:rPr lang="en-US" dirty="0"/>
              <a:t>Very high reliability in the hostile environment of outer space</a:t>
            </a:r>
          </a:p>
          <a:p>
            <a:pPr lvl="1" algn="just">
              <a:buFont typeface="Wingdings" panose="05000000000000000000" pitchFamily="2" charset="2"/>
              <a:buChar char="Ø"/>
            </a:pPr>
            <a:endParaRPr lang="en-US" dirty="0"/>
          </a:p>
          <a:p>
            <a:pPr algn="just"/>
            <a:r>
              <a:rPr lang="en-US" dirty="0"/>
              <a:t>Two separate approaches are used: </a:t>
            </a:r>
          </a:p>
          <a:p>
            <a:pPr marL="0" indent="0" algn="just">
              <a:buNone/>
            </a:pPr>
            <a:r>
              <a:rPr lang="en-US" dirty="0">
                <a:solidFill>
                  <a:srgbClr val="FF0000"/>
                </a:solidFill>
              </a:rPr>
              <a:t>Space qualification </a:t>
            </a:r>
            <a:r>
              <a:rPr lang="en-US" dirty="0"/>
              <a:t>of every part of the satellite to ensure that it has a long life expectancy in orbit.</a:t>
            </a:r>
          </a:p>
          <a:p>
            <a:pPr marL="0" indent="0" algn="just">
              <a:buNone/>
            </a:pPr>
            <a:r>
              <a:rPr lang="en-US" dirty="0">
                <a:solidFill>
                  <a:srgbClr val="FF0000"/>
                </a:solidFill>
              </a:rPr>
              <a:t>Redundancy</a:t>
            </a:r>
            <a:r>
              <a:rPr lang="en-US" dirty="0"/>
              <a:t> of the most critical components to provide continued operation when one component fails.</a:t>
            </a:r>
          </a:p>
          <a:p>
            <a:endParaRPr lang="en-US" dirty="0"/>
          </a:p>
        </p:txBody>
      </p:sp>
    </p:spTree>
    <p:extLst>
      <p:ext uri="{BB962C8B-B14F-4D97-AF65-F5344CB8AC3E}">
        <p14:creationId xmlns:p14="http://schemas.microsoft.com/office/powerpoint/2010/main" val="1085712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Space Qualification</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a:bodyPr>
          <a:lstStyle/>
          <a:p>
            <a:r>
              <a:rPr lang="en-US" dirty="0"/>
              <a:t>In outer space of GEO there is a total vacuum and the sun irradiates the satellite with 1.36 kW of heat and light on each square meter of exposed surface.</a:t>
            </a:r>
          </a:p>
          <a:p>
            <a:r>
              <a:rPr lang="en-US" dirty="0"/>
              <a:t>Where surfaces are in shadow, heat is lost to the infinite sink of space and surface temperature will fall toward absolute zero - temperature stays within the range 0°–75° C- Thermal control system.</a:t>
            </a:r>
          </a:p>
          <a:p>
            <a:r>
              <a:rPr lang="en-US" dirty="0"/>
              <a:t>The first stage in ensuring high reliability in a satellite is by selection and screening of every component used.</a:t>
            </a:r>
          </a:p>
          <a:p>
            <a:r>
              <a:rPr lang="en-US" dirty="0"/>
              <a:t>Past operational and test experience of components indicates which components can be expected to have good reliability.</a:t>
            </a:r>
          </a:p>
          <a:p>
            <a:r>
              <a:rPr lang="en-US" dirty="0"/>
              <a:t>Each component is then tested individually (or as a subsystem) to ensure that it meets its specification. This process is known as </a:t>
            </a:r>
            <a:r>
              <a:rPr lang="en-US" i="1" dirty="0">
                <a:solidFill>
                  <a:srgbClr val="FF0000"/>
                </a:solidFill>
              </a:rPr>
              <a:t>quality control or quality assurance.</a:t>
            </a:r>
          </a:p>
          <a:p>
            <a:endParaRPr lang="en-US" dirty="0"/>
          </a:p>
        </p:txBody>
      </p:sp>
    </p:spTree>
    <p:extLst>
      <p:ext uri="{BB962C8B-B14F-4D97-AF65-F5344CB8AC3E}">
        <p14:creationId xmlns:p14="http://schemas.microsoft.com/office/powerpoint/2010/main" val="112241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93B-81A5-0798-1480-6CC1AF62E88C}"/>
              </a:ext>
            </a:extLst>
          </p:cNvPr>
          <p:cNvSpPr>
            <a:spLocks noGrp="1"/>
          </p:cNvSpPr>
          <p:nvPr>
            <p:ph type="title"/>
          </p:nvPr>
        </p:nvSpPr>
        <p:spPr>
          <a:xfrm>
            <a:off x="0" y="1"/>
            <a:ext cx="12192000" cy="929147"/>
          </a:xfrm>
        </p:spPr>
        <p:txBody>
          <a:bodyPr>
            <a:normAutofit fontScale="90000"/>
          </a:bodyPr>
          <a:lstStyle/>
          <a:p>
            <a:pPr algn="ctr"/>
            <a:br>
              <a:rPr lang="en-US" dirty="0"/>
            </a:br>
            <a:r>
              <a:rPr lang="en-US" dirty="0"/>
              <a:t>Space segment subsystem</a:t>
            </a:r>
            <a:br>
              <a:rPr lang="en-US" dirty="0"/>
            </a:br>
            <a:endParaRPr lang="en-US" dirty="0"/>
          </a:p>
        </p:txBody>
      </p:sp>
      <p:sp>
        <p:nvSpPr>
          <p:cNvPr id="3" name="Content Placeholder 2">
            <a:extLst>
              <a:ext uri="{FF2B5EF4-FFF2-40B4-BE49-F238E27FC236}">
                <a16:creationId xmlns:a16="http://schemas.microsoft.com/office/drawing/2014/main" id="{722FDAE7-3BFF-C956-C50A-B36935E8F65E}"/>
              </a:ext>
            </a:extLst>
          </p:cNvPr>
          <p:cNvSpPr>
            <a:spLocks noGrp="1"/>
          </p:cNvSpPr>
          <p:nvPr>
            <p:ph idx="1"/>
          </p:nvPr>
        </p:nvSpPr>
        <p:spPr>
          <a:xfrm>
            <a:off x="0" y="929148"/>
            <a:ext cx="12192000" cy="5928851"/>
          </a:xfrm>
        </p:spPr>
        <p:txBody>
          <a:bodyPr>
            <a:normAutofit/>
          </a:bodyPr>
          <a:lstStyle/>
          <a:p>
            <a:pPr marL="457200" lvl="1" indent="0" algn="just">
              <a:buNone/>
            </a:pPr>
            <a:r>
              <a:rPr lang="en-US" sz="2800" dirty="0"/>
              <a:t>The subsystems present in space segment are called as space segment subsystems. </a:t>
            </a:r>
          </a:p>
          <a:p>
            <a:pPr marL="457200" lvl="1" indent="0" algn="just">
              <a:buNone/>
            </a:pPr>
            <a:r>
              <a:rPr lang="en-US" sz="2800" dirty="0"/>
              <a:t>Following are the space segment subsystems.</a:t>
            </a:r>
          </a:p>
          <a:p>
            <a:pPr marL="457200" lvl="1" indent="0" algn="just">
              <a:buNone/>
            </a:pPr>
            <a:endParaRPr lang="en-US" sz="2800" dirty="0"/>
          </a:p>
          <a:p>
            <a:pPr lvl="1" algn="just">
              <a:buFont typeface="Wingdings" panose="05000000000000000000" pitchFamily="2" charset="2"/>
              <a:buChar char="Ø"/>
            </a:pPr>
            <a:r>
              <a:rPr lang="en-US" sz="2800" dirty="0"/>
              <a:t>Attitude and Orbit Control(AOC ) Subsystem</a:t>
            </a:r>
          </a:p>
          <a:p>
            <a:pPr lvl="1" algn="just">
              <a:buFont typeface="Wingdings" panose="05000000000000000000" pitchFamily="2" charset="2"/>
              <a:buChar char="Ø"/>
            </a:pPr>
            <a:r>
              <a:rPr lang="en-US" sz="2800" dirty="0"/>
              <a:t>Telemetry, Tracking, Command, and Monitoring (TTC&amp;M) Subsystem</a:t>
            </a:r>
          </a:p>
          <a:p>
            <a:pPr lvl="1" algn="just">
              <a:buFont typeface="Wingdings" panose="05000000000000000000" pitchFamily="2" charset="2"/>
              <a:buChar char="Ø"/>
            </a:pPr>
            <a:r>
              <a:rPr lang="en-US" sz="2800" dirty="0"/>
              <a:t>Power and Antenna Subsystems</a:t>
            </a:r>
          </a:p>
          <a:p>
            <a:pPr lvl="1" algn="just">
              <a:buFont typeface="Wingdings" panose="05000000000000000000" pitchFamily="2" charset="2"/>
              <a:buChar char="Ø"/>
            </a:pPr>
            <a:r>
              <a:rPr lang="en-US" sz="2800" dirty="0"/>
              <a:t>Transponders</a:t>
            </a:r>
          </a:p>
        </p:txBody>
      </p:sp>
    </p:spTree>
    <p:extLst>
      <p:ext uri="{BB962C8B-B14F-4D97-AF65-F5344CB8AC3E}">
        <p14:creationId xmlns:p14="http://schemas.microsoft.com/office/powerpoint/2010/main" val="2600027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Space Qualification</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lnSpcReduction="10000"/>
          </a:bodyPr>
          <a:lstStyle/>
          <a:p>
            <a:pPr marL="0" indent="0" algn="just">
              <a:buNone/>
            </a:pPr>
            <a:r>
              <a:rPr lang="en-US" dirty="0"/>
              <a:t>When a satellite is designed, three prototype models are often built and tested</a:t>
            </a:r>
          </a:p>
          <a:p>
            <a:pPr algn="just">
              <a:buFont typeface="Wingdings" panose="05000000000000000000" pitchFamily="2" charset="2"/>
              <a:buChar char="Ø"/>
            </a:pPr>
            <a:r>
              <a:rPr lang="en-US" dirty="0">
                <a:solidFill>
                  <a:srgbClr val="FF0000"/>
                </a:solidFill>
              </a:rPr>
              <a:t>Mechanical model</a:t>
            </a:r>
            <a:r>
              <a:rPr lang="en-US" dirty="0"/>
              <a:t>: </a:t>
            </a:r>
          </a:p>
          <a:p>
            <a:pPr algn="just">
              <a:buFont typeface="Wingdings" panose="05000000000000000000" pitchFamily="2" charset="2"/>
              <a:buChar char="§"/>
            </a:pPr>
            <a:r>
              <a:rPr lang="en-US" dirty="0"/>
              <a:t>All the structural and mechanical parts in the satellite is tested to ensure that all moving parts operate correctly in a vacuum, over a wide temperature range. </a:t>
            </a:r>
          </a:p>
          <a:p>
            <a:pPr algn="just">
              <a:buFont typeface="Wingdings" panose="05000000000000000000" pitchFamily="2" charset="2"/>
              <a:buChar char="§"/>
            </a:pPr>
            <a:r>
              <a:rPr lang="en-US" dirty="0"/>
              <a:t>It is also subjected to vibration and shock testing to simulate vibration levels and G forces likely to be encountered on launch.</a:t>
            </a:r>
          </a:p>
          <a:p>
            <a:pPr algn="just">
              <a:buFont typeface="Wingdings" panose="05000000000000000000" pitchFamily="2" charset="2"/>
              <a:buChar char="Ø"/>
            </a:pPr>
            <a:r>
              <a:rPr lang="en-US" dirty="0">
                <a:solidFill>
                  <a:srgbClr val="FF0000"/>
                </a:solidFill>
              </a:rPr>
              <a:t>Thermal model: </a:t>
            </a:r>
          </a:p>
          <a:p>
            <a:pPr algn="just">
              <a:buFont typeface="Wingdings" panose="05000000000000000000" pitchFamily="2" charset="2"/>
              <a:buChar char="§"/>
            </a:pPr>
            <a:r>
              <a:rPr lang="en-US" dirty="0"/>
              <a:t>All the electronics packages and other components that must be maintained at the correct temperature.</a:t>
            </a:r>
          </a:p>
          <a:p>
            <a:pPr algn="just">
              <a:buFont typeface="Wingdings" panose="05000000000000000000" pitchFamily="2" charset="2"/>
              <a:buChar char="§"/>
            </a:pPr>
            <a:r>
              <a:rPr lang="en-US" dirty="0"/>
              <a:t>The antennas are usually included on the thermal model to check for distortion of reflectors and displacement or bending of support structures.</a:t>
            </a:r>
          </a:p>
          <a:p>
            <a:pPr algn="just">
              <a:buFont typeface="Wingdings" panose="05000000000000000000" pitchFamily="2" charset="2"/>
              <a:buChar char="Ø"/>
            </a:pPr>
            <a:r>
              <a:rPr lang="en-US" dirty="0">
                <a:solidFill>
                  <a:srgbClr val="FF0000"/>
                </a:solidFill>
              </a:rPr>
              <a:t>Electrical model: </a:t>
            </a:r>
          </a:p>
          <a:p>
            <a:pPr algn="just">
              <a:buFont typeface="Wingdings" panose="05000000000000000000" pitchFamily="2" charset="2"/>
              <a:buChar char="§"/>
            </a:pPr>
            <a:r>
              <a:rPr lang="en-US" dirty="0"/>
              <a:t>All the electronic parts of the satellite and is tested for correct electrical performance under total vacuum and a wide range of temperatures.</a:t>
            </a:r>
          </a:p>
        </p:txBody>
      </p:sp>
    </p:spTree>
    <p:extLst>
      <p:ext uri="{BB962C8B-B14F-4D97-AF65-F5344CB8AC3E}">
        <p14:creationId xmlns:p14="http://schemas.microsoft.com/office/powerpoint/2010/main" val="25005733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Space Qualification</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lnSpcReduction="10000"/>
          </a:bodyPr>
          <a:lstStyle/>
          <a:p>
            <a:pPr marL="0" indent="0" algn="just">
              <a:buNone/>
            </a:pPr>
            <a:r>
              <a:rPr lang="en-US" dirty="0"/>
              <a:t>When a satellite is designed, three prototype models are often built and tested</a:t>
            </a:r>
          </a:p>
          <a:p>
            <a:pPr algn="just">
              <a:buFont typeface="Wingdings" panose="05000000000000000000" pitchFamily="2" charset="2"/>
              <a:buChar char="Ø"/>
            </a:pPr>
            <a:r>
              <a:rPr lang="en-US" dirty="0">
                <a:solidFill>
                  <a:srgbClr val="FF0000"/>
                </a:solidFill>
              </a:rPr>
              <a:t>Mechanical model</a:t>
            </a:r>
            <a:r>
              <a:rPr lang="en-US" dirty="0"/>
              <a:t>: </a:t>
            </a:r>
          </a:p>
          <a:p>
            <a:pPr algn="just">
              <a:buFont typeface="Wingdings" panose="05000000000000000000" pitchFamily="2" charset="2"/>
              <a:buChar char="§"/>
            </a:pPr>
            <a:r>
              <a:rPr lang="en-US" dirty="0"/>
              <a:t>All the structural and mechanical parts in the satellite is tested to ensure that all moving parts operate correctly in a vacuum, over a wide temperature range. </a:t>
            </a:r>
          </a:p>
          <a:p>
            <a:pPr algn="just">
              <a:buFont typeface="Wingdings" panose="05000000000000000000" pitchFamily="2" charset="2"/>
              <a:buChar char="§"/>
            </a:pPr>
            <a:r>
              <a:rPr lang="en-US" dirty="0"/>
              <a:t>It is also subjected to vibration and shock testing to simulate vibration levels and G forces likely to be encountered on launch.</a:t>
            </a:r>
          </a:p>
          <a:p>
            <a:pPr algn="just">
              <a:buFont typeface="Wingdings" panose="05000000000000000000" pitchFamily="2" charset="2"/>
              <a:buChar char="Ø"/>
            </a:pPr>
            <a:r>
              <a:rPr lang="en-US" dirty="0">
                <a:solidFill>
                  <a:srgbClr val="FF0000"/>
                </a:solidFill>
              </a:rPr>
              <a:t>Thermal model: </a:t>
            </a:r>
          </a:p>
          <a:p>
            <a:pPr algn="just">
              <a:buFont typeface="Wingdings" panose="05000000000000000000" pitchFamily="2" charset="2"/>
              <a:buChar char="§"/>
            </a:pPr>
            <a:r>
              <a:rPr lang="en-US" dirty="0"/>
              <a:t>All the electronics packages and other components that must be maintained at the correct temperature.</a:t>
            </a:r>
          </a:p>
          <a:p>
            <a:pPr algn="just">
              <a:buFont typeface="Wingdings" panose="05000000000000000000" pitchFamily="2" charset="2"/>
              <a:buChar char="§"/>
            </a:pPr>
            <a:r>
              <a:rPr lang="en-US" dirty="0"/>
              <a:t>The antennas are usually included on the thermal model to check for distortion of reflectors and displacement or bending of support structures.</a:t>
            </a:r>
          </a:p>
          <a:p>
            <a:pPr algn="just">
              <a:buFont typeface="Wingdings" panose="05000000000000000000" pitchFamily="2" charset="2"/>
              <a:buChar char="Ø"/>
            </a:pPr>
            <a:r>
              <a:rPr lang="en-US" dirty="0">
                <a:solidFill>
                  <a:srgbClr val="FF0000"/>
                </a:solidFill>
              </a:rPr>
              <a:t>Electrical model: </a:t>
            </a:r>
          </a:p>
          <a:p>
            <a:pPr algn="just">
              <a:buFont typeface="Wingdings" panose="05000000000000000000" pitchFamily="2" charset="2"/>
              <a:buChar char="§"/>
            </a:pPr>
            <a:r>
              <a:rPr lang="en-US" dirty="0"/>
              <a:t>All the electronic parts of the satellite and is tested for correct electrical performance under total vacuum and a wide range of temperatures.</a:t>
            </a:r>
          </a:p>
        </p:txBody>
      </p:sp>
    </p:spTree>
    <p:extLst>
      <p:ext uri="{BB962C8B-B14F-4D97-AF65-F5344CB8AC3E}">
        <p14:creationId xmlns:p14="http://schemas.microsoft.com/office/powerpoint/2010/main" val="2715309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693173"/>
          </a:xfrm>
        </p:spPr>
        <p:txBody>
          <a:bodyPr>
            <a:normAutofit fontScale="90000"/>
          </a:bodyPr>
          <a:lstStyle/>
          <a:p>
            <a:pPr algn="ctr"/>
            <a:r>
              <a:rPr lang="en-US" b="1" dirty="0"/>
              <a:t>Reliability</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693174"/>
            <a:ext cx="12192000" cy="6164825"/>
          </a:xfrm>
        </p:spPr>
        <p:txBody>
          <a:bodyPr>
            <a:normAutofit/>
          </a:bodyPr>
          <a:lstStyle/>
          <a:p>
            <a:pPr marL="0" indent="0" algn="just">
              <a:buNone/>
            </a:pPr>
            <a:r>
              <a:rPr lang="en-US" dirty="0"/>
              <a:t>Why?</a:t>
            </a:r>
          </a:p>
          <a:p>
            <a:pPr lvl="1" algn="just">
              <a:buFont typeface="Wingdings" panose="05000000000000000000" pitchFamily="2" charset="2"/>
              <a:buChar char="Ø"/>
            </a:pPr>
            <a:r>
              <a:rPr lang="en-US" dirty="0"/>
              <a:t>To know what the probability is that the subsystem will still be working after a given time period.</a:t>
            </a:r>
          </a:p>
          <a:p>
            <a:pPr lvl="1" algn="just">
              <a:buFont typeface="Wingdings" panose="05000000000000000000" pitchFamily="2" charset="2"/>
              <a:buChar char="Ø"/>
            </a:pPr>
            <a:r>
              <a:rPr lang="en-US" dirty="0"/>
              <a:t>To provide redundant components or subsystems where the probability of a failure is too great to be accepted</a:t>
            </a:r>
          </a:p>
          <a:p>
            <a:pPr marL="0" indent="0" algn="just">
              <a:buNone/>
            </a:pPr>
            <a:r>
              <a:rPr lang="en-US" dirty="0"/>
              <a:t>Reliability theory: is a mathematical attempt to predict the future.</a:t>
            </a:r>
          </a:p>
          <a:p>
            <a:pPr algn="just"/>
            <a:r>
              <a:rPr lang="en-US" dirty="0"/>
              <a:t>The application of reliability theory has enabled satellite engineers to build satellites that perform as expected, at acceptable construction costs.</a:t>
            </a:r>
          </a:p>
          <a:p>
            <a:pPr algn="just"/>
            <a:r>
              <a:rPr lang="en-US" dirty="0"/>
              <a:t>The reliability of a component can be expressed in terms of the probability of failure after time t, P</a:t>
            </a:r>
            <a:r>
              <a:rPr lang="en-US" sz="1200" dirty="0"/>
              <a:t>F</a:t>
            </a:r>
            <a:r>
              <a:rPr lang="en-US" dirty="0"/>
              <a:t>(t).</a:t>
            </a:r>
          </a:p>
          <a:p>
            <a:pPr algn="just"/>
            <a:r>
              <a:rPr lang="en-US" dirty="0"/>
              <a:t>For most electronic equipment, probability of failure</a:t>
            </a:r>
          </a:p>
          <a:p>
            <a:pPr marL="0" indent="0" algn="just">
              <a:buNone/>
            </a:pPr>
            <a:r>
              <a:rPr lang="en-US" dirty="0"/>
              <a:t>is higher at the beginning of life than at some later time.</a:t>
            </a:r>
          </a:p>
          <a:p>
            <a:pPr algn="just"/>
            <a:endParaRPr lang="en-US" dirty="0"/>
          </a:p>
        </p:txBody>
      </p:sp>
      <p:pic>
        <p:nvPicPr>
          <p:cNvPr id="7" name="Picture 6">
            <a:extLst>
              <a:ext uri="{FF2B5EF4-FFF2-40B4-BE49-F238E27FC236}">
                <a16:creationId xmlns:a16="http://schemas.microsoft.com/office/drawing/2014/main" id="{6A1FD8E5-1A25-450A-7D82-25E87C4F41C4}"/>
              </a:ext>
            </a:extLst>
          </p:cNvPr>
          <p:cNvPicPr>
            <a:picLocks noChangeAspect="1"/>
          </p:cNvPicPr>
          <p:nvPr/>
        </p:nvPicPr>
        <p:blipFill>
          <a:blip r:embed="rId2"/>
          <a:stretch>
            <a:fillRect/>
          </a:stretch>
        </p:blipFill>
        <p:spPr>
          <a:xfrm>
            <a:off x="8425784" y="4524374"/>
            <a:ext cx="3629025" cy="2333625"/>
          </a:xfrm>
          <a:prstGeom prst="rect">
            <a:avLst/>
          </a:prstGeom>
        </p:spPr>
      </p:pic>
    </p:spTree>
    <p:extLst>
      <p:ext uri="{BB962C8B-B14F-4D97-AF65-F5344CB8AC3E}">
        <p14:creationId xmlns:p14="http://schemas.microsoft.com/office/powerpoint/2010/main" val="3246794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7E50-AA0D-68C0-2283-2C48D0679C08}"/>
              </a:ext>
            </a:extLst>
          </p:cNvPr>
          <p:cNvSpPr>
            <a:spLocks noGrp="1"/>
          </p:cNvSpPr>
          <p:nvPr>
            <p:ph type="title"/>
          </p:nvPr>
        </p:nvSpPr>
        <p:spPr>
          <a:xfrm>
            <a:off x="0" y="1"/>
            <a:ext cx="12192000" cy="383457"/>
          </a:xfrm>
        </p:spPr>
        <p:txBody>
          <a:bodyPr>
            <a:normAutofit fontScale="90000"/>
          </a:bodyPr>
          <a:lstStyle/>
          <a:p>
            <a:pPr algn="ctr"/>
            <a:r>
              <a:rPr lang="en-US" b="1" dirty="0"/>
              <a:t>Reliability</a:t>
            </a:r>
          </a:p>
        </p:txBody>
      </p:sp>
      <p:sp>
        <p:nvSpPr>
          <p:cNvPr id="3" name="Content Placeholder 2">
            <a:extLst>
              <a:ext uri="{FF2B5EF4-FFF2-40B4-BE49-F238E27FC236}">
                <a16:creationId xmlns:a16="http://schemas.microsoft.com/office/drawing/2014/main" id="{9B4F98FA-4652-5EAA-E9EB-91015BE0C6F6}"/>
              </a:ext>
            </a:extLst>
          </p:cNvPr>
          <p:cNvSpPr>
            <a:spLocks noGrp="1"/>
          </p:cNvSpPr>
          <p:nvPr>
            <p:ph idx="1"/>
          </p:nvPr>
        </p:nvSpPr>
        <p:spPr>
          <a:xfrm>
            <a:off x="0" y="383458"/>
            <a:ext cx="12192000" cy="6474541"/>
          </a:xfrm>
        </p:spPr>
        <p:txBody>
          <a:bodyPr>
            <a:normAutofit/>
          </a:bodyPr>
          <a:lstStyle/>
          <a:p>
            <a:pPr algn="just"/>
            <a:r>
              <a:rPr lang="en-US" dirty="0"/>
              <a:t>Components for satellites are selected only after extensive testing.</a:t>
            </a:r>
          </a:p>
          <a:p>
            <a:pPr lvl="1" algn="just">
              <a:buFont typeface="Wingdings" panose="05000000000000000000" pitchFamily="2" charset="2"/>
              <a:buChar char="Ø"/>
            </a:pPr>
            <a:r>
              <a:rPr lang="en-US" dirty="0"/>
              <a:t>reliability, causes of failure, and expected lifetime.</a:t>
            </a:r>
          </a:p>
          <a:p>
            <a:pPr marL="0" lvl="1" indent="0" algn="just">
              <a:buNone/>
            </a:pPr>
            <a:endParaRPr lang="en-US" dirty="0"/>
          </a:p>
        </p:txBody>
      </p:sp>
      <p:pic>
        <p:nvPicPr>
          <p:cNvPr id="5" name="Picture 4">
            <a:extLst>
              <a:ext uri="{FF2B5EF4-FFF2-40B4-BE49-F238E27FC236}">
                <a16:creationId xmlns:a16="http://schemas.microsoft.com/office/drawing/2014/main" id="{C636EDEC-5624-07C5-0882-B4146688B85F}"/>
              </a:ext>
            </a:extLst>
          </p:cNvPr>
          <p:cNvPicPr>
            <a:picLocks noChangeAspect="1"/>
          </p:cNvPicPr>
          <p:nvPr/>
        </p:nvPicPr>
        <p:blipFill>
          <a:blip r:embed="rId2"/>
          <a:stretch>
            <a:fillRect/>
          </a:stretch>
        </p:blipFill>
        <p:spPr>
          <a:xfrm>
            <a:off x="1297858" y="1254227"/>
            <a:ext cx="7875639" cy="5603772"/>
          </a:xfrm>
          <a:prstGeom prst="rect">
            <a:avLst/>
          </a:prstGeom>
        </p:spPr>
      </p:pic>
    </p:spTree>
    <p:extLst>
      <p:ext uri="{BB962C8B-B14F-4D97-AF65-F5344CB8AC3E}">
        <p14:creationId xmlns:p14="http://schemas.microsoft.com/office/powerpoint/2010/main" val="3737220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67CF-5B9A-C8BA-81E9-A0B464A787EB}"/>
              </a:ext>
            </a:extLst>
          </p:cNvPr>
          <p:cNvSpPr>
            <a:spLocks noGrp="1"/>
          </p:cNvSpPr>
          <p:nvPr>
            <p:ph type="title"/>
          </p:nvPr>
        </p:nvSpPr>
        <p:spPr>
          <a:xfrm>
            <a:off x="0" y="1"/>
            <a:ext cx="12192000" cy="575186"/>
          </a:xfrm>
        </p:spPr>
        <p:txBody>
          <a:bodyPr>
            <a:normAutofit fontScale="90000"/>
          </a:bodyPr>
          <a:lstStyle/>
          <a:p>
            <a:pPr algn="ctr"/>
            <a:r>
              <a:rPr lang="en-US" dirty="0"/>
              <a:t>Redundancy</a:t>
            </a:r>
          </a:p>
        </p:txBody>
      </p:sp>
      <p:sp>
        <p:nvSpPr>
          <p:cNvPr id="3" name="Content Placeholder 2">
            <a:extLst>
              <a:ext uri="{FF2B5EF4-FFF2-40B4-BE49-F238E27FC236}">
                <a16:creationId xmlns:a16="http://schemas.microsoft.com/office/drawing/2014/main" id="{CCB74755-BD9F-E3FD-3DB5-28E3EE94365D}"/>
              </a:ext>
            </a:extLst>
          </p:cNvPr>
          <p:cNvSpPr>
            <a:spLocks noGrp="1"/>
          </p:cNvSpPr>
          <p:nvPr>
            <p:ph idx="1"/>
          </p:nvPr>
        </p:nvSpPr>
        <p:spPr>
          <a:xfrm>
            <a:off x="-1" y="575187"/>
            <a:ext cx="12191999" cy="6282812"/>
          </a:xfrm>
        </p:spPr>
        <p:txBody>
          <a:bodyPr>
            <a:normAutofit lnSpcReduction="10000"/>
          </a:bodyPr>
          <a:lstStyle/>
          <a:p>
            <a:r>
              <a:rPr lang="en-US" dirty="0"/>
              <a:t>Many of the electronic and mechanical components that are used in satellites are</a:t>
            </a:r>
          </a:p>
          <a:p>
            <a:pPr marL="0" indent="0">
              <a:buNone/>
            </a:pPr>
            <a:r>
              <a:rPr lang="en-US" dirty="0"/>
              <a:t>known to have limited lifetimes. If failure of one of these components will reduce the communication capacity of the satellite, a backup, or redundant, unit will be provided.</a:t>
            </a:r>
          </a:p>
          <a:p>
            <a:r>
              <a:rPr lang="en-US" dirty="0"/>
              <a:t>The design of the system must be such that</a:t>
            </a:r>
          </a:p>
          <a:p>
            <a:pPr marL="0" indent="0">
              <a:buNone/>
            </a:pPr>
            <a:r>
              <a:rPr lang="en-US" dirty="0"/>
              <a:t> when one unit fails, the backup can automatically</a:t>
            </a:r>
          </a:p>
          <a:p>
            <a:pPr marL="0" indent="0">
              <a:buNone/>
            </a:pPr>
            <a:r>
              <a:rPr lang="en-US" dirty="0"/>
              <a:t> take over into operation by command from the ground.</a:t>
            </a:r>
          </a:p>
          <a:p>
            <a:r>
              <a:rPr lang="en-US" dirty="0"/>
              <a:t>If we incorporate redundant devices, the subsystem </a:t>
            </a:r>
          </a:p>
          <a:p>
            <a:pPr marL="0" indent="0">
              <a:buNone/>
            </a:pPr>
            <a:r>
              <a:rPr lang="en-US" dirty="0"/>
              <a:t>can continue to function correctly.</a:t>
            </a:r>
          </a:p>
          <a:p>
            <a:pPr>
              <a:buFont typeface="Wingdings" panose="05000000000000000000" pitchFamily="2" charset="2"/>
              <a:buChar char="Ø"/>
            </a:pPr>
            <a:r>
              <a:rPr lang="en-US" dirty="0"/>
              <a:t>series connection, used in solar cells arrays</a:t>
            </a:r>
          </a:p>
          <a:p>
            <a:pPr>
              <a:buFont typeface="Wingdings" panose="05000000000000000000" pitchFamily="2" charset="2"/>
              <a:buChar char="Ø"/>
            </a:pPr>
            <a:r>
              <a:rPr lang="en-US" dirty="0"/>
              <a:t> parallel connection, used to provide redundancy of the </a:t>
            </a:r>
          </a:p>
          <a:p>
            <a:pPr marL="0" indent="0">
              <a:buNone/>
            </a:pPr>
            <a:r>
              <a:rPr lang="en-US" dirty="0"/>
              <a:t>HPAs in satellite transponders, </a:t>
            </a:r>
          </a:p>
          <a:p>
            <a:pPr>
              <a:buFont typeface="Wingdings" panose="05000000000000000000" pitchFamily="2" charset="2"/>
              <a:buChar char="Ø"/>
            </a:pPr>
            <a:r>
              <a:rPr lang="en-US" dirty="0"/>
              <a:t>switched connection, often used to provide parallel</a:t>
            </a:r>
          </a:p>
          <a:p>
            <a:pPr marL="0" indent="0">
              <a:buNone/>
            </a:pPr>
            <a:r>
              <a:rPr lang="en-US" dirty="0"/>
              <a:t> paths with multiple transponders</a:t>
            </a:r>
          </a:p>
        </p:txBody>
      </p:sp>
      <p:pic>
        <p:nvPicPr>
          <p:cNvPr id="5" name="Picture 4">
            <a:extLst>
              <a:ext uri="{FF2B5EF4-FFF2-40B4-BE49-F238E27FC236}">
                <a16:creationId xmlns:a16="http://schemas.microsoft.com/office/drawing/2014/main" id="{6088856B-6C13-B26E-866A-699382616DAB}"/>
              </a:ext>
            </a:extLst>
          </p:cNvPr>
          <p:cNvPicPr>
            <a:picLocks noChangeAspect="1"/>
          </p:cNvPicPr>
          <p:nvPr/>
        </p:nvPicPr>
        <p:blipFill>
          <a:blip r:embed="rId2"/>
          <a:stretch>
            <a:fillRect/>
          </a:stretch>
        </p:blipFill>
        <p:spPr>
          <a:xfrm>
            <a:off x="8422800" y="2013152"/>
            <a:ext cx="3600839" cy="4638369"/>
          </a:xfrm>
          <a:prstGeom prst="rect">
            <a:avLst/>
          </a:prstGeom>
        </p:spPr>
      </p:pic>
    </p:spTree>
    <p:extLst>
      <p:ext uri="{BB962C8B-B14F-4D97-AF65-F5344CB8AC3E}">
        <p14:creationId xmlns:p14="http://schemas.microsoft.com/office/powerpoint/2010/main" val="24548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993B-81A5-0798-1480-6CC1AF62E88C}"/>
              </a:ext>
            </a:extLst>
          </p:cNvPr>
          <p:cNvSpPr>
            <a:spLocks noGrp="1"/>
          </p:cNvSpPr>
          <p:nvPr>
            <p:ph type="title"/>
          </p:nvPr>
        </p:nvSpPr>
        <p:spPr>
          <a:xfrm>
            <a:off x="0" y="1"/>
            <a:ext cx="12192000" cy="929147"/>
          </a:xfrm>
        </p:spPr>
        <p:txBody>
          <a:bodyPr>
            <a:normAutofit fontScale="90000"/>
          </a:bodyPr>
          <a:lstStyle/>
          <a:p>
            <a:pPr algn="ctr"/>
            <a:br>
              <a:rPr lang="en-US" dirty="0"/>
            </a:br>
            <a:r>
              <a:rPr lang="en-US" dirty="0"/>
              <a:t>Earth station subsystem</a:t>
            </a:r>
            <a:br>
              <a:rPr lang="en-US" dirty="0"/>
            </a:br>
            <a:endParaRPr lang="en-US" dirty="0"/>
          </a:p>
        </p:txBody>
      </p:sp>
      <p:sp>
        <p:nvSpPr>
          <p:cNvPr id="3" name="Content Placeholder 2">
            <a:extLst>
              <a:ext uri="{FF2B5EF4-FFF2-40B4-BE49-F238E27FC236}">
                <a16:creationId xmlns:a16="http://schemas.microsoft.com/office/drawing/2014/main" id="{722FDAE7-3BFF-C956-C50A-B36935E8F65E}"/>
              </a:ext>
            </a:extLst>
          </p:cNvPr>
          <p:cNvSpPr>
            <a:spLocks noGrp="1"/>
          </p:cNvSpPr>
          <p:nvPr>
            <p:ph idx="1"/>
          </p:nvPr>
        </p:nvSpPr>
        <p:spPr>
          <a:xfrm>
            <a:off x="0" y="929148"/>
            <a:ext cx="12192000" cy="5928851"/>
          </a:xfrm>
        </p:spPr>
        <p:txBody>
          <a:bodyPr>
            <a:normAutofit/>
          </a:bodyPr>
          <a:lstStyle/>
          <a:p>
            <a:pPr lvl="1" algn="just"/>
            <a:r>
              <a:rPr lang="en-US" sz="2800" dirty="0"/>
              <a:t>The subsystems present in the ground segment have the ability to access the satellite repeater in order to provide the communication between the users. Earth segment is also called as </a:t>
            </a:r>
            <a:r>
              <a:rPr lang="en-US" sz="2800" dirty="0">
                <a:solidFill>
                  <a:srgbClr val="C00000"/>
                </a:solidFill>
              </a:rPr>
              <a:t>ground segment</a:t>
            </a:r>
            <a:r>
              <a:rPr lang="en-US" sz="2800" dirty="0"/>
              <a:t>.</a:t>
            </a:r>
          </a:p>
          <a:p>
            <a:pPr lvl="1" algn="just"/>
            <a:endParaRPr lang="en-US" sz="2800" dirty="0"/>
          </a:p>
          <a:p>
            <a:pPr lvl="1" algn="just"/>
            <a:r>
              <a:rPr lang="en-US" sz="2800" dirty="0"/>
              <a:t>Earth segment performs mainly two functions. Those are </a:t>
            </a:r>
            <a:r>
              <a:rPr lang="en-US" sz="2800" dirty="0">
                <a:solidFill>
                  <a:srgbClr val="C00000"/>
                </a:solidFill>
              </a:rPr>
              <a:t>transmission of a signal to the satellite</a:t>
            </a:r>
            <a:r>
              <a:rPr lang="en-US" sz="2800" dirty="0"/>
              <a:t> and </a:t>
            </a:r>
            <a:r>
              <a:rPr lang="en-US" sz="2800" dirty="0">
                <a:solidFill>
                  <a:srgbClr val="C00000"/>
                </a:solidFill>
              </a:rPr>
              <a:t>reception of signal from the satellite</a:t>
            </a:r>
            <a:r>
              <a:rPr lang="en-US" sz="2800" dirty="0"/>
              <a:t>. Earth stations are the major subsystems that are present in earth segment.</a:t>
            </a:r>
          </a:p>
        </p:txBody>
      </p:sp>
    </p:spTree>
    <p:extLst>
      <p:ext uri="{BB962C8B-B14F-4D97-AF65-F5344CB8AC3E}">
        <p14:creationId xmlns:p14="http://schemas.microsoft.com/office/powerpoint/2010/main" val="214170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atellite Subsystem? - GeeksforGeeks">
            <a:extLst>
              <a:ext uri="{FF2B5EF4-FFF2-40B4-BE49-F238E27FC236}">
                <a16:creationId xmlns:a16="http://schemas.microsoft.com/office/drawing/2014/main" id="{50EDC1DA-100D-03C3-C9AF-1D3D495498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24" y="516194"/>
            <a:ext cx="11955607" cy="561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95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8961" y="926037"/>
            <a:ext cx="4723448" cy="390492"/>
          </a:xfrm>
          <a:prstGeom prst="rect">
            <a:avLst/>
          </a:prstGeom>
        </p:spPr>
        <p:txBody>
          <a:bodyPr vert="horz" wrap="square" lIns="0" tIns="9525" rIns="0" bIns="0" rtlCol="0" anchor="ctr">
            <a:spAutoFit/>
          </a:bodyPr>
          <a:lstStyle/>
          <a:p>
            <a:pPr marL="9525">
              <a:lnSpc>
                <a:spcPct val="100000"/>
              </a:lnSpc>
              <a:spcBef>
                <a:spcPts val="75"/>
              </a:spcBef>
            </a:pPr>
            <a:r>
              <a:rPr sz="2475" b="1" spc="-4" dirty="0">
                <a:latin typeface="Arial"/>
                <a:cs typeface="Arial"/>
              </a:rPr>
              <a:t>Primary</a:t>
            </a:r>
            <a:r>
              <a:rPr sz="2475" b="1" spc="-30" dirty="0">
                <a:latin typeface="Arial"/>
                <a:cs typeface="Arial"/>
              </a:rPr>
              <a:t> </a:t>
            </a:r>
            <a:r>
              <a:rPr sz="2475" b="1" dirty="0">
                <a:latin typeface="Arial"/>
                <a:cs typeface="Arial"/>
              </a:rPr>
              <a:t>power</a:t>
            </a:r>
            <a:r>
              <a:rPr sz="2475" b="1" spc="-45" dirty="0">
                <a:latin typeface="Arial"/>
                <a:cs typeface="Arial"/>
              </a:rPr>
              <a:t> </a:t>
            </a:r>
            <a:r>
              <a:rPr sz="2475" b="1" dirty="0">
                <a:latin typeface="Arial"/>
                <a:cs typeface="Arial"/>
              </a:rPr>
              <a:t>or</a:t>
            </a:r>
            <a:r>
              <a:rPr sz="2475" b="1" spc="-26" dirty="0">
                <a:latin typeface="Arial"/>
                <a:cs typeface="Arial"/>
              </a:rPr>
              <a:t> </a:t>
            </a:r>
            <a:r>
              <a:rPr sz="2475" b="1" dirty="0">
                <a:latin typeface="Arial"/>
                <a:cs typeface="Arial"/>
              </a:rPr>
              <a:t>Power</a:t>
            </a:r>
            <a:r>
              <a:rPr sz="2475" b="1" spc="-49" dirty="0">
                <a:latin typeface="Arial"/>
                <a:cs typeface="Arial"/>
              </a:rPr>
              <a:t> </a:t>
            </a:r>
            <a:r>
              <a:rPr sz="2475" b="1" dirty="0">
                <a:latin typeface="Arial"/>
                <a:cs typeface="Arial"/>
              </a:rPr>
              <a:t>supply</a:t>
            </a:r>
            <a:endParaRPr sz="2475">
              <a:latin typeface="Arial"/>
              <a:cs typeface="Arial"/>
            </a:endParaRPr>
          </a:p>
        </p:txBody>
      </p:sp>
      <p:sp>
        <p:nvSpPr>
          <p:cNvPr id="3" name="object 3"/>
          <p:cNvSpPr txBox="1"/>
          <p:nvPr/>
        </p:nvSpPr>
        <p:spPr>
          <a:xfrm>
            <a:off x="2211705" y="1783175"/>
            <a:ext cx="5997416" cy="332303"/>
          </a:xfrm>
          <a:prstGeom prst="rect">
            <a:avLst/>
          </a:prstGeom>
        </p:spPr>
        <p:txBody>
          <a:bodyPr vert="horz" wrap="square" lIns="0" tIns="9049" rIns="0" bIns="0" rtlCol="0">
            <a:spAutoFit/>
          </a:bodyPr>
          <a:lstStyle/>
          <a:p>
            <a:pPr marL="266700" indent="-257175">
              <a:spcBef>
                <a:spcPts val="71"/>
              </a:spcBef>
              <a:buSzPct val="75000"/>
              <a:buFont typeface="Wingdings"/>
              <a:buChar char=""/>
              <a:tabLst>
                <a:tab pos="266224" algn="l"/>
                <a:tab pos="266700" algn="l"/>
                <a:tab pos="857250" algn="l"/>
                <a:tab pos="1881664" algn="l"/>
                <a:tab pos="3067050" algn="l"/>
                <a:tab pos="3928110" algn="l"/>
                <a:tab pos="4371499" algn="l"/>
                <a:tab pos="5616416" algn="l"/>
              </a:tabLst>
            </a:pPr>
            <a:r>
              <a:rPr sz="2100" spc="-4" dirty="0">
                <a:solidFill>
                  <a:srgbClr val="003366"/>
                </a:solidFill>
                <a:latin typeface="Arial MT"/>
                <a:cs typeface="Arial MT"/>
              </a:rPr>
              <a:t>The	</a:t>
            </a:r>
            <a:r>
              <a:rPr sz="2100" dirty="0">
                <a:solidFill>
                  <a:srgbClr val="003366"/>
                </a:solidFill>
                <a:latin typeface="Arial MT"/>
                <a:cs typeface="Arial MT"/>
              </a:rPr>
              <a:t>pr</a:t>
            </a:r>
            <a:r>
              <a:rPr sz="2100" spc="-4" dirty="0">
                <a:solidFill>
                  <a:srgbClr val="003366"/>
                </a:solidFill>
                <a:latin typeface="Arial MT"/>
                <a:cs typeface="Arial MT"/>
              </a:rPr>
              <a:t>i</a:t>
            </a:r>
            <a:r>
              <a:rPr sz="2100" spc="-8" dirty="0">
                <a:solidFill>
                  <a:srgbClr val="003366"/>
                </a:solidFill>
                <a:latin typeface="Arial MT"/>
                <a:cs typeface="Arial MT"/>
              </a:rPr>
              <a:t>m</a:t>
            </a:r>
            <a:r>
              <a:rPr sz="2100" dirty="0">
                <a:solidFill>
                  <a:srgbClr val="003366"/>
                </a:solidFill>
                <a:latin typeface="Arial MT"/>
                <a:cs typeface="Arial MT"/>
              </a:rPr>
              <a:t>a</a:t>
            </a:r>
            <a:r>
              <a:rPr sz="2100" spc="-4" dirty="0">
                <a:solidFill>
                  <a:srgbClr val="003366"/>
                </a:solidFill>
                <a:latin typeface="Arial MT"/>
                <a:cs typeface="Arial MT"/>
              </a:rPr>
              <a:t>ry</a:t>
            </a:r>
            <a:r>
              <a:rPr sz="2100" dirty="0">
                <a:solidFill>
                  <a:srgbClr val="003366"/>
                </a:solidFill>
                <a:latin typeface="Arial MT"/>
                <a:cs typeface="Arial MT"/>
              </a:rPr>
              <a:t>	e</a:t>
            </a:r>
            <a:r>
              <a:rPr sz="2100" spc="-4" dirty="0">
                <a:solidFill>
                  <a:srgbClr val="003366"/>
                </a:solidFill>
                <a:latin typeface="Arial MT"/>
                <a:cs typeface="Arial MT"/>
              </a:rPr>
              <a:t>l</a:t>
            </a:r>
            <a:r>
              <a:rPr sz="2100" dirty="0">
                <a:solidFill>
                  <a:srgbClr val="003366"/>
                </a:solidFill>
                <a:latin typeface="Arial MT"/>
                <a:cs typeface="Arial MT"/>
              </a:rPr>
              <a:t>ec</a:t>
            </a:r>
            <a:r>
              <a:rPr sz="2100" spc="-4" dirty="0">
                <a:solidFill>
                  <a:srgbClr val="003366"/>
                </a:solidFill>
                <a:latin typeface="Arial MT"/>
                <a:cs typeface="Arial MT"/>
              </a:rPr>
              <a:t>tr</a:t>
            </a:r>
            <a:r>
              <a:rPr sz="2100" dirty="0">
                <a:solidFill>
                  <a:srgbClr val="003366"/>
                </a:solidFill>
                <a:latin typeface="Arial MT"/>
                <a:cs typeface="Arial MT"/>
              </a:rPr>
              <a:t>i</a:t>
            </a:r>
            <a:r>
              <a:rPr sz="2100" spc="4" dirty="0">
                <a:solidFill>
                  <a:srgbClr val="003366"/>
                </a:solidFill>
                <a:latin typeface="Arial MT"/>
                <a:cs typeface="Arial MT"/>
              </a:rPr>
              <a:t>c</a:t>
            </a:r>
            <a:r>
              <a:rPr sz="2100" dirty="0">
                <a:solidFill>
                  <a:srgbClr val="003366"/>
                </a:solidFill>
                <a:latin typeface="Arial MT"/>
                <a:cs typeface="Arial MT"/>
              </a:rPr>
              <a:t>a</a:t>
            </a:r>
            <a:r>
              <a:rPr sz="2100" spc="-4" dirty="0">
                <a:solidFill>
                  <a:srgbClr val="003366"/>
                </a:solidFill>
                <a:latin typeface="Arial MT"/>
                <a:cs typeface="Arial MT"/>
              </a:rPr>
              <a:t>l</a:t>
            </a:r>
            <a:r>
              <a:rPr sz="2100" dirty="0">
                <a:solidFill>
                  <a:srgbClr val="003366"/>
                </a:solidFill>
                <a:latin typeface="Arial MT"/>
                <a:cs typeface="Arial MT"/>
              </a:rPr>
              <a:t>	po</a:t>
            </a:r>
            <a:r>
              <a:rPr sz="2100" spc="-8" dirty="0">
                <a:solidFill>
                  <a:srgbClr val="003366"/>
                </a:solidFill>
                <a:latin typeface="Arial MT"/>
                <a:cs typeface="Arial MT"/>
              </a:rPr>
              <a:t>w</a:t>
            </a:r>
            <a:r>
              <a:rPr sz="2100" dirty="0">
                <a:solidFill>
                  <a:srgbClr val="003366"/>
                </a:solidFill>
                <a:latin typeface="Arial MT"/>
                <a:cs typeface="Arial MT"/>
              </a:rPr>
              <a:t>e</a:t>
            </a:r>
            <a:r>
              <a:rPr sz="2100" spc="-4" dirty="0">
                <a:solidFill>
                  <a:srgbClr val="003366"/>
                </a:solidFill>
                <a:latin typeface="Arial MT"/>
                <a:cs typeface="Arial MT"/>
              </a:rPr>
              <a:t>r</a:t>
            </a:r>
            <a:r>
              <a:rPr sz="2100" dirty="0">
                <a:solidFill>
                  <a:srgbClr val="003366"/>
                </a:solidFill>
                <a:latin typeface="Arial MT"/>
                <a:cs typeface="Arial MT"/>
              </a:rPr>
              <a:t>	</a:t>
            </a:r>
            <a:r>
              <a:rPr sz="2100" spc="-4" dirty="0">
                <a:solidFill>
                  <a:srgbClr val="003366"/>
                </a:solidFill>
                <a:latin typeface="Arial MT"/>
                <a:cs typeface="Arial MT"/>
              </a:rPr>
              <a:t>for</a:t>
            </a:r>
            <a:r>
              <a:rPr sz="2100" dirty="0">
                <a:solidFill>
                  <a:srgbClr val="003366"/>
                </a:solidFill>
                <a:latin typeface="Arial MT"/>
                <a:cs typeface="Arial MT"/>
              </a:rPr>
              <a:t>	ope</a:t>
            </a:r>
            <a:r>
              <a:rPr sz="2100" spc="-4" dirty="0">
                <a:solidFill>
                  <a:srgbClr val="003366"/>
                </a:solidFill>
                <a:latin typeface="Arial MT"/>
                <a:cs typeface="Arial MT"/>
              </a:rPr>
              <a:t>r</a:t>
            </a:r>
            <a:r>
              <a:rPr sz="2100" dirty="0">
                <a:solidFill>
                  <a:srgbClr val="003366"/>
                </a:solidFill>
                <a:latin typeface="Arial MT"/>
                <a:cs typeface="Arial MT"/>
              </a:rPr>
              <a:t>a</a:t>
            </a:r>
            <a:r>
              <a:rPr sz="2100" spc="-4" dirty="0">
                <a:solidFill>
                  <a:srgbClr val="003366"/>
                </a:solidFill>
                <a:latin typeface="Arial MT"/>
                <a:cs typeface="Arial MT"/>
              </a:rPr>
              <a:t>ti</a:t>
            </a:r>
            <a:r>
              <a:rPr sz="2100" dirty="0">
                <a:solidFill>
                  <a:srgbClr val="003366"/>
                </a:solidFill>
                <a:latin typeface="Arial MT"/>
                <a:cs typeface="Arial MT"/>
              </a:rPr>
              <a:t>n</a:t>
            </a:r>
            <a:r>
              <a:rPr sz="2100" spc="-4" dirty="0">
                <a:solidFill>
                  <a:srgbClr val="003366"/>
                </a:solidFill>
                <a:latin typeface="Arial MT"/>
                <a:cs typeface="Arial MT"/>
              </a:rPr>
              <a:t>g</a:t>
            </a:r>
            <a:r>
              <a:rPr sz="2100" dirty="0">
                <a:solidFill>
                  <a:srgbClr val="003366"/>
                </a:solidFill>
                <a:latin typeface="Arial MT"/>
                <a:cs typeface="Arial MT"/>
              </a:rPr>
              <a:t>	</a:t>
            </a:r>
            <a:r>
              <a:rPr sz="2100" spc="-4" dirty="0">
                <a:solidFill>
                  <a:srgbClr val="003366"/>
                </a:solidFill>
                <a:latin typeface="Arial MT"/>
                <a:cs typeface="Arial MT"/>
              </a:rPr>
              <a:t>t</a:t>
            </a:r>
            <a:r>
              <a:rPr sz="2100" spc="4" dirty="0">
                <a:solidFill>
                  <a:srgbClr val="003366"/>
                </a:solidFill>
                <a:latin typeface="Arial MT"/>
                <a:cs typeface="Arial MT"/>
              </a:rPr>
              <a:t>h</a:t>
            </a:r>
            <a:r>
              <a:rPr sz="2100" spc="-4" dirty="0">
                <a:solidFill>
                  <a:srgbClr val="003366"/>
                </a:solidFill>
                <a:latin typeface="Arial MT"/>
                <a:cs typeface="Arial MT"/>
              </a:rPr>
              <a:t>e</a:t>
            </a:r>
            <a:endParaRPr sz="2100">
              <a:latin typeface="Arial MT"/>
              <a:cs typeface="Arial MT"/>
            </a:endParaRPr>
          </a:p>
        </p:txBody>
      </p:sp>
      <p:sp>
        <p:nvSpPr>
          <p:cNvPr id="4" name="object 4"/>
          <p:cNvSpPr txBox="1"/>
          <p:nvPr/>
        </p:nvSpPr>
        <p:spPr>
          <a:xfrm>
            <a:off x="2211705" y="2103215"/>
            <a:ext cx="1479709" cy="1042754"/>
          </a:xfrm>
          <a:prstGeom prst="rect">
            <a:avLst/>
          </a:prstGeom>
        </p:spPr>
        <p:txBody>
          <a:bodyPr vert="horz" wrap="square" lIns="0" tIns="9049" rIns="0" bIns="0" rtlCol="0">
            <a:spAutoFit/>
          </a:bodyPr>
          <a:lstStyle/>
          <a:p>
            <a:pPr marL="266700" marR="63341">
              <a:spcBef>
                <a:spcPts val="71"/>
              </a:spcBef>
            </a:pPr>
            <a:r>
              <a:rPr sz="2100" dirty="0">
                <a:solidFill>
                  <a:srgbClr val="003366"/>
                </a:solidFill>
                <a:latin typeface="Arial MT"/>
                <a:cs typeface="Arial MT"/>
              </a:rPr>
              <a:t>e</a:t>
            </a:r>
            <a:r>
              <a:rPr sz="2100" spc="-4" dirty="0">
                <a:solidFill>
                  <a:srgbClr val="003366"/>
                </a:solidFill>
                <a:latin typeface="Arial MT"/>
                <a:cs typeface="Arial MT"/>
              </a:rPr>
              <a:t>l</a:t>
            </a:r>
            <a:r>
              <a:rPr sz="2100" dirty="0">
                <a:solidFill>
                  <a:srgbClr val="003366"/>
                </a:solidFill>
                <a:latin typeface="Arial MT"/>
                <a:cs typeface="Arial MT"/>
              </a:rPr>
              <a:t>ec</a:t>
            </a:r>
            <a:r>
              <a:rPr sz="2100" spc="-4" dirty="0">
                <a:solidFill>
                  <a:srgbClr val="003366"/>
                </a:solidFill>
                <a:latin typeface="Arial MT"/>
                <a:cs typeface="Arial MT"/>
              </a:rPr>
              <a:t>tr</a:t>
            </a:r>
            <a:r>
              <a:rPr sz="2100" dirty="0">
                <a:solidFill>
                  <a:srgbClr val="003366"/>
                </a:solidFill>
                <a:latin typeface="Arial MT"/>
                <a:cs typeface="Arial MT"/>
              </a:rPr>
              <a:t>on</a:t>
            </a:r>
            <a:r>
              <a:rPr sz="2100" spc="-4" dirty="0">
                <a:solidFill>
                  <a:srgbClr val="003366"/>
                </a:solidFill>
                <a:latin typeface="Arial MT"/>
                <a:cs typeface="Arial MT"/>
              </a:rPr>
              <a:t>ic  </a:t>
            </a:r>
            <a:r>
              <a:rPr sz="2100" dirty="0">
                <a:solidFill>
                  <a:srgbClr val="003366"/>
                </a:solidFill>
                <a:latin typeface="Arial MT"/>
                <a:cs typeface="Arial MT"/>
              </a:rPr>
              <a:t>cells.</a:t>
            </a:r>
            <a:endParaRPr sz="2100">
              <a:latin typeface="Arial MT"/>
              <a:cs typeface="Arial MT"/>
            </a:endParaRPr>
          </a:p>
          <a:p>
            <a:pPr marL="340994" indent="-331469">
              <a:spcBef>
                <a:spcPts val="525"/>
              </a:spcBef>
              <a:buSzPct val="75000"/>
              <a:buFont typeface="Wingdings"/>
              <a:buChar char=""/>
              <a:tabLst>
                <a:tab pos="340519" algn="l"/>
                <a:tab pos="340994" algn="l"/>
              </a:tabLst>
            </a:pPr>
            <a:r>
              <a:rPr sz="2100" spc="-4" dirty="0">
                <a:solidFill>
                  <a:srgbClr val="003366"/>
                </a:solidFill>
                <a:latin typeface="Arial MT"/>
                <a:cs typeface="Arial MT"/>
              </a:rPr>
              <a:t>I</a:t>
            </a:r>
            <a:r>
              <a:rPr sz="2100" dirty="0">
                <a:solidFill>
                  <a:srgbClr val="003366"/>
                </a:solidFill>
                <a:latin typeface="Arial MT"/>
                <a:cs typeface="Arial MT"/>
              </a:rPr>
              <a:t>nd</a:t>
            </a:r>
            <a:r>
              <a:rPr sz="2100" spc="-4" dirty="0">
                <a:solidFill>
                  <a:srgbClr val="003366"/>
                </a:solidFill>
                <a:latin typeface="Arial MT"/>
                <a:cs typeface="Arial MT"/>
              </a:rPr>
              <a:t>i</a:t>
            </a:r>
            <a:r>
              <a:rPr sz="2100" dirty="0">
                <a:solidFill>
                  <a:srgbClr val="003366"/>
                </a:solidFill>
                <a:latin typeface="Arial MT"/>
                <a:cs typeface="Arial MT"/>
              </a:rPr>
              <a:t>v</a:t>
            </a:r>
            <a:r>
              <a:rPr sz="2100" spc="-4" dirty="0">
                <a:solidFill>
                  <a:srgbClr val="003366"/>
                </a:solidFill>
                <a:latin typeface="Arial MT"/>
                <a:cs typeface="Arial MT"/>
              </a:rPr>
              <a:t>i</a:t>
            </a:r>
            <a:r>
              <a:rPr sz="2100" dirty="0">
                <a:solidFill>
                  <a:srgbClr val="003366"/>
                </a:solidFill>
                <a:latin typeface="Arial MT"/>
                <a:cs typeface="Arial MT"/>
              </a:rPr>
              <a:t>dua</a:t>
            </a:r>
            <a:r>
              <a:rPr sz="2100" spc="-4" dirty="0">
                <a:solidFill>
                  <a:srgbClr val="003366"/>
                </a:solidFill>
                <a:latin typeface="Arial MT"/>
                <a:cs typeface="Arial MT"/>
              </a:rPr>
              <a:t>l</a:t>
            </a:r>
            <a:endParaRPr sz="2100">
              <a:latin typeface="Arial MT"/>
              <a:cs typeface="Arial MT"/>
            </a:endParaRPr>
          </a:p>
        </p:txBody>
      </p:sp>
      <p:sp>
        <p:nvSpPr>
          <p:cNvPr id="5" name="object 5"/>
          <p:cNvSpPr txBox="1"/>
          <p:nvPr/>
        </p:nvSpPr>
        <p:spPr>
          <a:xfrm>
            <a:off x="3812382" y="2103215"/>
            <a:ext cx="4396264" cy="332303"/>
          </a:xfrm>
          <a:prstGeom prst="rect">
            <a:avLst/>
          </a:prstGeom>
        </p:spPr>
        <p:txBody>
          <a:bodyPr vert="horz" wrap="square" lIns="0" tIns="9049" rIns="0" bIns="0" rtlCol="0">
            <a:spAutoFit/>
          </a:bodyPr>
          <a:lstStyle/>
          <a:p>
            <a:pPr marL="9525">
              <a:spcBef>
                <a:spcPts val="71"/>
              </a:spcBef>
              <a:tabLst>
                <a:tab pos="1456373" algn="l"/>
                <a:tab pos="1848326" algn="l"/>
                <a:tab pos="3072765" algn="l"/>
                <a:tab pos="3805714" algn="l"/>
              </a:tabLst>
            </a:pPr>
            <a:r>
              <a:rPr sz="2100" dirty="0">
                <a:solidFill>
                  <a:srgbClr val="003366"/>
                </a:solidFill>
                <a:latin typeface="Arial MT"/>
                <a:cs typeface="Arial MT"/>
              </a:rPr>
              <a:t>equ</a:t>
            </a:r>
            <a:r>
              <a:rPr sz="2100" spc="-4" dirty="0">
                <a:solidFill>
                  <a:srgbClr val="003366"/>
                </a:solidFill>
                <a:latin typeface="Arial MT"/>
                <a:cs typeface="Arial MT"/>
              </a:rPr>
              <a:t>i</a:t>
            </a:r>
            <a:r>
              <a:rPr sz="2100" dirty="0">
                <a:solidFill>
                  <a:srgbClr val="003366"/>
                </a:solidFill>
                <a:latin typeface="Arial MT"/>
                <a:cs typeface="Arial MT"/>
              </a:rPr>
              <a:t>p</a:t>
            </a:r>
            <a:r>
              <a:rPr sz="2100" spc="-4" dirty="0">
                <a:solidFill>
                  <a:srgbClr val="003366"/>
                </a:solidFill>
                <a:latin typeface="Arial MT"/>
                <a:cs typeface="Arial MT"/>
              </a:rPr>
              <a:t>m</a:t>
            </a:r>
            <a:r>
              <a:rPr sz="2100" dirty="0">
                <a:solidFill>
                  <a:srgbClr val="003366"/>
                </a:solidFill>
                <a:latin typeface="Arial MT"/>
                <a:cs typeface="Arial MT"/>
              </a:rPr>
              <a:t>en</a:t>
            </a:r>
            <a:r>
              <a:rPr sz="2100" spc="-4" dirty="0">
                <a:solidFill>
                  <a:srgbClr val="003366"/>
                </a:solidFill>
                <a:latin typeface="Arial MT"/>
                <a:cs typeface="Arial MT"/>
              </a:rPr>
              <a:t>t</a:t>
            </a:r>
            <a:r>
              <a:rPr sz="2100" dirty="0">
                <a:solidFill>
                  <a:srgbClr val="003366"/>
                </a:solidFill>
                <a:latin typeface="Arial MT"/>
                <a:cs typeface="Arial MT"/>
              </a:rPr>
              <a:t>	</a:t>
            </a:r>
            <a:r>
              <a:rPr sz="2100" spc="-4" dirty="0">
                <a:solidFill>
                  <a:srgbClr val="003366"/>
                </a:solidFill>
                <a:latin typeface="Arial MT"/>
                <a:cs typeface="Arial MT"/>
              </a:rPr>
              <a:t>is</a:t>
            </a:r>
            <a:r>
              <a:rPr sz="2100" dirty="0">
                <a:solidFill>
                  <a:srgbClr val="003366"/>
                </a:solidFill>
                <a:latin typeface="Arial MT"/>
                <a:cs typeface="Arial MT"/>
              </a:rPr>
              <a:t>	</a:t>
            </a:r>
            <a:r>
              <a:rPr sz="2100" spc="-4" dirty="0">
                <a:solidFill>
                  <a:srgbClr val="003366"/>
                </a:solidFill>
                <a:latin typeface="Arial MT"/>
                <a:cs typeface="Arial MT"/>
              </a:rPr>
              <a:t>o</a:t>
            </a:r>
            <a:r>
              <a:rPr sz="2100" dirty="0">
                <a:solidFill>
                  <a:srgbClr val="003366"/>
                </a:solidFill>
                <a:latin typeface="Arial MT"/>
                <a:cs typeface="Arial MT"/>
              </a:rPr>
              <a:t>b</a:t>
            </a:r>
            <a:r>
              <a:rPr sz="2100" spc="-4" dirty="0">
                <a:solidFill>
                  <a:srgbClr val="003366"/>
                </a:solidFill>
                <a:latin typeface="Arial MT"/>
                <a:cs typeface="Arial MT"/>
              </a:rPr>
              <a:t>t</a:t>
            </a:r>
            <a:r>
              <a:rPr sz="2100" spc="4" dirty="0">
                <a:solidFill>
                  <a:srgbClr val="003366"/>
                </a:solidFill>
                <a:latin typeface="Arial MT"/>
                <a:cs typeface="Arial MT"/>
              </a:rPr>
              <a:t>a</a:t>
            </a:r>
            <a:r>
              <a:rPr sz="2100" dirty="0">
                <a:solidFill>
                  <a:srgbClr val="003366"/>
                </a:solidFill>
                <a:latin typeface="Arial MT"/>
                <a:cs typeface="Arial MT"/>
              </a:rPr>
              <a:t>ine</a:t>
            </a:r>
            <a:r>
              <a:rPr sz="2100" spc="-4" dirty="0">
                <a:solidFill>
                  <a:srgbClr val="003366"/>
                </a:solidFill>
                <a:latin typeface="Arial MT"/>
                <a:cs typeface="Arial MT"/>
              </a:rPr>
              <a:t>d</a:t>
            </a:r>
            <a:r>
              <a:rPr sz="2100" dirty="0">
                <a:solidFill>
                  <a:srgbClr val="003366"/>
                </a:solidFill>
                <a:latin typeface="Arial MT"/>
                <a:cs typeface="Arial MT"/>
              </a:rPr>
              <a:t>	</a:t>
            </a:r>
            <a:r>
              <a:rPr sz="2100" spc="-4" dirty="0">
                <a:solidFill>
                  <a:srgbClr val="003366"/>
                </a:solidFill>
                <a:latin typeface="Arial MT"/>
                <a:cs typeface="Arial MT"/>
              </a:rPr>
              <a:t>fr</a:t>
            </a:r>
            <a:r>
              <a:rPr sz="2100" dirty="0">
                <a:solidFill>
                  <a:srgbClr val="003366"/>
                </a:solidFill>
                <a:latin typeface="Arial MT"/>
                <a:cs typeface="Arial MT"/>
              </a:rPr>
              <a:t>o</a:t>
            </a:r>
            <a:r>
              <a:rPr sz="2100" spc="-4" dirty="0">
                <a:solidFill>
                  <a:srgbClr val="003366"/>
                </a:solidFill>
                <a:latin typeface="Arial MT"/>
                <a:cs typeface="Arial MT"/>
              </a:rPr>
              <a:t>m</a:t>
            </a:r>
            <a:r>
              <a:rPr sz="2100" dirty="0">
                <a:solidFill>
                  <a:srgbClr val="003366"/>
                </a:solidFill>
                <a:latin typeface="Arial MT"/>
                <a:cs typeface="Arial MT"/>
              </a:rPr>
              <a:t>	so</a:t>
            </a:r>
            <a:r>
              <a:rPr sz="2100" spc="-4" dirty="0">
                <a:solidFill>
                  <a:srgbClr val="003366"/>
                </a:solidFill>
                <a:latin typeface="Arial MT"/>
                <a:cs typeface="Arial MT"/>
              </a:rPr>
              <a:t>l</a:t>
            </a:r>
            <a:r>
              <a:rPr sz="2100" spc="8" dirty="0">
                <a:solidFill>
                  <a:srgbClr val="003366"/>
                </a:solidFill>
                <a:latin typeface="Arial MT"/>
                <a:cs typeface="Arial MT"/>
              </a:rPr>
              <a:t>a</a:t>
            </a:r>
            <a:r>
              <a:rPr sz="2100" spc="-4" dirty="0">
                <a:solidFill>
                  <a:srgbClr val="003366"/>
                </a:solidFill>
                <a:latin typeface="Arial MT"/>
                <a:cs typeface="Arial MT"/>
              </a:rPr>
              <a:t>r</a:t>
            </a:r>
            <a:endParaRPr sz="2100">
              <a:latin typeface="Arial MT"/>
              <a:cs typeface="Arial MT"/>
            </a:endParaRPr>
          </a:p>
        </p:txBody>
      </p:sp>
      <p:sp>
        <p:nvSpPr>
          <p:cNvPr id="6" name="object 6"/>
          <p:cNvSpPr txBox="1"/>
          <p:nvPr/>
        </p:nvSpPr>
        <p:spPr>
          <a:xfrm>
            <a:off x="3949540" y="2823495"/>
            <a:ext cx="4260533" cy="332303"/>
          </a:xfrm>
          <a:prstGeom prst="rect">
            <a:avLst/>
          </a:prstGeom>
        </p:spPr>
        <p:txBody>
          <a:bodyPr vert="horz" wrap="square" lIns="0" tIns="9049" rIns="0" bIns="0" rtlCol="0">
            <a:spAutoFit/>
          </a:bodyPr>
          <a:lstStyle/>
          <a:p>
            <a:pPr marL="9525">
              <a:spcBef>
                <a:spcPts val="71"/>
              </a:spcBef>
              <a:tabLst>
                <a:tab pos="819626" algn="l"/>
                <a:tab pos="1527334" algn="l"/>
                <a:tab pos="2860358" algn="l"/>
                <a:tab pos="3627120" algn="l"/>
              </a:tabLst>
            </a:pPr>
            <a:r>
              <a:rPr sz="2100" dirty="0">
                <a:solidFill>
                  <a:srgbClr val="003366"/>
                </a:solidFill>
                <a:latin typeface="Arial MT"/>
                <a:cs typeface="Arial MT"/>
              </a:rPr>
              <a:t>cells	can	generate	only	</a:t>
            </a:r>
            <a:r>
              <a:rPr sz="2100" spc="-4" dirty="0">
                <a:solidFill>
                  <a:srgbClr val="003366"/>
                </a:solidFill>
                <a:latin typeface="Arial MT"/>
                <a:cs typeface="Arial MT"/>
              </a:rPr>
              <a:t>small</a:t>
            </a:r>
            <a:endParaRPr sz="2100" dirty="0">
              <a:latin typeface="Arial MT"/>
              <a:cs typeface="Arial MT"/>
            </a:endParaRPr>
          </a:p>
        </p:txBody>
      </p:sp>
      <p:sp>
        <p:nvSpPr>
          <p:cNvPr id="7" name="object 7"/>
          <p:cNvSpPr txBox="1"/>
          <p:nvPr/>
        </p:nvSpPr>
        <p:spPr>
          <a:xfrm>
            <a:off x="2468880" y="3127819"/>
            <a:ext cx="5722144" cy="655468"/>
          </a:xfrm>
          <a:prstGeom prst="rect">
            <a:avLst/>
          </a:prstGeom>
        </p:spPr>
        <p:txBody>
          <a:bodyPr vert="horz" wrap="square" lIns="0" tIns="9049" rIns="0" bIns="0" rtlCol="0">
            <a:spAutoFit/>
          </a:bodyPr>
          <a:lstStyle/>
          <a:p>
            <a:pPr marL="9525" marR="3810">
              <a:spcBef>
                <a:spcPts val="71"/>
              </a:spcBef>
            </a:pPr>
            <a:r>
              <a:rPr sz="2100" spc="-4" dirty="0">
                <a:solidFill>
                  <a:srgbClr val="003366"/>
                </a:solidFill>
                <a:latin typeface="Arial MT"/>
                <a:cs typeface="Arial MT"/>
              </a:rPr>
              <a:t>amounts</a:t>
            </a:r>
            <a:r>
              <a:rPr sz="2100" spc="71" dirty="0">
                <a:solidFill>
                  <a:srgbClr val="003366"/>
                </a:solidFill>
                <a:latin typeface="Arial MT"/>
                <a:cs typeface="Arial MT"/>
              </a:rPr>
              <a:t> </a:t>
            </a:r>
            <a:r>
              <a:rPr sz="2100" dirty="0">
                <a:solidFill>
                  <a:srgbClr val="003366"/>
                </a:solidFill>
                <a:latin typeface="Arial MT"/>
                <a:cs typeface="Arial MT"/>
              </a:rPr>
              <a:t>of</a:t>
            </a:r>
            <a:r>
              <a:rPr sz="2100" spc="75" dirty="0">
                <a:solidFill>
                  <a:srgbClr val="003366"/>
                </a:solidFill>
                <a:latin typeface="Arial MT"/>
                <a:cs typeface="Arial MT"/>
              </a:rPr>
              <a:t> </a:t>
            </a:r>
            <a:r>
              <a:rPr sz="2100" spc="-23" dirty="0">
                <a:solidFill>
                  <a:srgbClr val="003366"/>
                </a:solidFill>
                <a:latin typeface="Arial MT"/>
                <a:cs typeface="Arial MT"/>
              </a:rPr>
              <a:t>power,</a:t>
            </a:r>
            <a:r>
              <a:rPr sz="2100" spc="75" dirty="0">
                <a:solidFill>
                  <a:srgbClr val="003366"/>
                </a:solidFill>
                <a:latin typeface="Arial MT"/>
                <a:cs typeface="Arial MT"/>
              </a:rPr>
              <a:t> </a:t>
            </a:r>
            <a:r>
              <a:rPr sz="2100" dirty="0">
                <a:solidFill>
                  <a:srgbClr val="003366"/>
                </a:solidFill>
                <a:latin typeface="Arial MT"/>
                <a:cs typeface="Arial MT"/>
              </a:rPr>
              <a:t>and</a:t>
            </a:r>
            <a:r>
              <a:rPr sz="2100" spc="86" dirty="0">
                <a:solidFill>
                  <a:srgbClr val="003366"/>
                </a:solidFill>
                <a:latin typeface="Arial MT"/>
                <a:cs typeface="Arial MT"/>
              </a:rPr>
              <a:t> </a:t>
            </a:r>
            <a:r>
              <a:rPr sz="2100" dirty="0">
                <a:solidFill>
                  <a:srgbClr val="003366"/>
                </a:solidFill>
                <a:latin typeface="Arial MT"/>
                <a:cs typeface="Arial MT"/>
              </a:rPr>
              <a:t>therefore,</a:t>
            </a:r>
            <a:r>
              <a:rPr sz="2100" spc="71" dirty="0">
                <a:solidFill>
                  <a:srgbClr val="003366"/>
                </a:solidFill>
                <a:latin typeface="Arial MT"/>
                <a:cs typeface="Arial MT"/>
              </a:rPr>
              <a:t> </a:t>
            </a:r>
            <a:r>
              <a:rPr sz="2100" dirty="0">
                <a:solidFill>
                  <a:srgbClr val="003366"/>
                </a:solidFill>
                <a:latin typeface="Arial MT"/>
                <a:cs typeface="Arial MT"/>
              </a:rPr>
              <a:t>arrays</a:t>
            </a:r>
            <a:r>
              <a:rPr sz="2100" spc="64" dirty="0">
                <a:solidFill>
                  <a:srgbClr val="003366"/>
                </a:solidFill>
                <a:latin typeface="Arial MT"/>
                <a:cs typeface="Arial MT"/>
              </a:rPr>
              <a:t> </a:t>
            </a:r>
            <a:r>
              <a:rPr sz="2100" dirty="0">
                <a:solidFill>
                  <a:srgbClr val="003366"/>
                </a:solidFill>
                <a:latin typeface="Arial MT"/>
                <a:cs typeface="Arial MT"/>
              </a:rPr>
              <a:t>of</a:t>
            </a:r>
            <a:r>
              <a:rPr sz="2100" spc="64" dirty="0">
                <a:solidFill>
                  <a:srgbClr val="003366"/>
                </a:solidFill>
                <a:latin typeface="Arial MT"/>
                <a:cs typeface="Arial MT"/>
              </a:rPr>
              <a:t> </a:t>
            </a:r>
            <a:r>
              <a:rPr sz="2100" spc="-4" dirty="0">
                <a:solidFill>
                  <a:srgbClr val="003366"/>
                </a:solidFill>
                <a:latin typeface="Arial MT"/>
                <a:cs typeface="Arial MT"/>
              </a:rPr>
              <a:t>cells </a:t>
            </a:r>
            <a:r>
              <a:rPr sz="2100" spc="-574" dirty="0">
                <a:solidFill>
                  <a:srgbClr val="003366"/>
                </a:solidFill>
                <a:latin typeface="Arial MT"/>
                <a:cs typeface="Arial MT"/>
              </a:rPr>
              <a:t> </a:t>
            </a:r>
            <a:r>
              <a:rPr sz="2100" spc="-4" dirty="0">
                <a:solidFill>
                  <a:srgbClr val="003366"/>
                </a:solidFill>
                <a:latin typeface="Arial MT"/>
                <a:cs typeface="Arial MT"/>
              </a:rPr>
              <a:t>in</a:t>
            </a:r>
            <a:r>
              <a:rPr sz="2100" spc="-8" dirty="0">
                <a:solidFill>
                  <a:srgbClr val="003366"/>
                </a:solidFill>
                <a:latin typeface="Arial MT"/>
                <a:cs typeface="Arial MT"/>
              </a:rPr>
              <a:t> </a:t>
            </a:r>
            <a:r>
              <a:rPr sz="2100" dirty="0">
                <a:solidFill>
                  <a:srgbClr val="003366"/>
                </a:solidFill>
                <a:latin typeface="Arial MT"/>
                <a:cs typeface="Arial MT"/>
              </a:rPr>
              <a:t>series-parallel</a:t>
            </a:r>
            <a:r>
              <a:rPr sz="2100" spc="34" dirty="0">
                <a:solidFill>
                  <a:srgbClr val="003366"/>
                </a:solidFill>
                <a:latin typeface="Arial MT"/>
                <a:cs typeface="Arial MT"/>
              </a:rPr>
              <a:t> </a:t>
            </a:r>
            <a:r>
              <a:rPr sz="2100" spc="-4" dirty="0">
                <a:solidFill>
                  <a:srgbClr val="003366"/>
                </a:solidFill>
                <a:latin typeface="Arial MT"/>
                <a:cs typeface="Arial MT"/>
              </a:rPr>
              <a:t>connection</a:t>
            </a:r>
            <a:r>
              <a:rPr sz="2100" spc="-8" dirty="0">
                <a:solidFill>
                  <a:srgbClr val="003366"/>
                </a:solidFill>
                <a:latin typeface="Arial MT"/>
                <a:cs typeface="Arial MT"/>
              </a:rPr>
              <a:t> </a:t>
            </a:r>
            <a:r>
              <a:rPr sz="2100" spc="-4" dirty="0">
                <a:solidFill>
                  <a:srgbClr val="003366"/>
                </a:solidFill>
                <a:latin typeface="Arial MT"/>
                <a:cs typeface="Arial MT"/>
              </a:rPr>
              <a:t>are </a:t>
            </a:r>
            <a:r>
              <a:rPr sz="2100" dirty="0">
                <a:solidFill>
                  <a:srgbClr val="003366"/>
                </a:solidFill>
                <a:latin typeface="Arial MT"/>
                <a:cs typeface="Arial MT"/>
              </a:rPr>
              <a:t>required.</a:t>
            </a:r>
            <a:endParaRPr sz="21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CCB92437B79489EA22D4DE784879F" ma:contentTypeVersion="4" ma:contentTypeDescription="Create a new document." ma:contentTypeScope="" ma:versionID="59cd14dcb47619b1be7448b45b116e53">
  <xsd:schema xmlns:xsd="http://www.w3.org/2001/XMLSchema" xmlns:xs="http://www.w3.org/2001/XMLSchema" xmlns:p="http://schemas.microsoft.com/office/2006/metadata/properties" xmlns:ns2="90b91ae6-ac25-4d5c-8304-5e0dc5fc8cc1" targetNamespace="http://schemas.microsoft.com/office/2006/metadata/properties" ma:root="true" ma:fieldsID="c9d0d775866c36c9819adc8d46d444a6" ns2:_="">
    <xsd:import namespace="90b91ae6-ac25-4d5c-8304-5e0dc5fc8c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b91ae6-ac25-4d5c-8304-5e0dc5fc8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E15634-0675-47A4-A18D-9E1B9F5D17D7}"/>
</file>

<file path=customXml/itemProps2.xml><?xml version="1.0" encoding="utf-8"?>
<ds:datastoreItem xmlns:ds="http://schemas.openxmlformats.org/officeDocument/2006/customXml" ds:itemID="{4B3CE15F-4B97-4181-A2FA-CADB7626EF52}"/>
</file>

<file path=customXml/itemProps3.xml><?xml version="1.0" encoding="utf-8"?>
<ds:datastoreItem xmlns:ds="http://schemas.openxmlformats.org/officeDocument/2006/customXml" ds:itemID="{2771D096-1FAD-48B3-AC64-7BF21B033604}"/>
</file>

<file path=docProps/app.xml><?xml version="1.0" encoding="utf-8"?>
<Properties xmlns="http://schemas.openxmlformats.org/officeDocument/2006/extended-properties" xmlns:vt="http://schemas.openxmlformats.org/officeDocument/2006/docPropsVTypes">
  <TotalTime>7567</TotalTime>
  <Words>5726</Words>
  <Application>Microsoft Office PowerPoint</Application>
  <PresentationFormat>Widescreen</PresentationFormat>
  <Paragraphs>395</Paragraphs>
  <Slides>64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Algerian</vt:lpstr>
      <vt:lpstr>Arial</vt:lpstr>
      <vt:lpstr>Arial MT</vt:lpstr>
      <vt:lpstr>Arial-BoldMT</vt:lpstr>
      <vt:lpstr>Calibri</vt:lpstr>
      <vt:lpstr>Calibri Light</vt:lpstr>
      <vt:lpstr>Cambria Math</vt:lpstr>
      <vt:lpstr>STIXMath-Italic</vt:lpstr>
      <vt:lpstr>STIXMath-Regular</vt:lpstr>
      <vt:lpstr>WarnockPro-It</vt:lpstr>
      <vt:lpstr>WarnockPro-Regular</vt:lpstr>
      <vt:lpstr>Wingdings</vt:lpstr>
      <vt:lpstr>Office Theme</vt:lpstr>
      <vt:lpstr>PowerPoint Presentation</vt:lpstr>
      <vt:lpstr>Module-3</vt:lpstr>
      <vt:lpstr>Introduction</vt:lpstr>
      <vt:lpstr>Introduction</vt:lpstr>
      <vt:lpstr>Space Segment</vt:lpstr>
      <vt:lpstr> Space segment subsystem </vt:lpstr>
      <vt:lpstr> Earth station subsystem </vt:lpstr>
      <vt:lpstr>PowerPoint Presentation</vt:lpstr>
      <vt:lpstr>Primary power or Power supply</vt:lpstr>
      <vt:lpstr>Primary power or Power supply</vt:lpstr>
      <vt:lpstr>Attitude Control</vt:lpstr>
      <vt:lpstr> </vt:lpstr>
      <vt:lpstr>PowerPoint Presentation</vt:lpstr>
      <vt:lpstr>NASA’s Tracking and Data Relay Satellite (TDRS)</vt:lpstr>
      <vt:lpstr>Attitude and Orbit Control (AOC) subsystem</vt:lpstr>
      <vt:lpstr>Attitude and Orbit Control (AOC) subsystem</vt:lpstr>
      <vt:lpstr>Spinner satellite</vt:lpstr>
      <vt:lpstr>Attitude and Orbit Control (AOC) subsystem</vt:lpstr>
      <vt:lpstr>Attitude and Orbit Control (AOC) subsystem</vt:lpstr>
      <vt:lpstr>PowerPoint Presentation</vt:lpstr>
      <vt:lpstr>PowerPoint Presentation</vt:lpstr>
      <vt:lpstr>Orbit control system</vt:lpstr>
      <vt:lpstr>Orbit control system</vt:lpstr>
      <vt:lpstr>Attitude and Orbit Control (AOC) subsystem   </vt:lpstr>
      <vt:lpstr>Attitude Control</vt:lpstr>
      <vt:lpstr>Sensors</vt:lpstr>
      <vt:lpstr>Attitude Control</vt:lpstr>
      <vt:lpstr>Attitude Control</vt:lpstr>
      <vt:lpstr>Attitude Control</vt:lpstr>
      <vt:lpstr>PowerPoint Presentation</vt:lpstr>
      <vt:lpstr>Attitude Control</vt:lpstr>
      <vt:lpstr>Attitude Control</vt:lpstr>
      <vt:lpstr>Telemetry, Tracking, Command, and Monitoring (TTC&amp;M) system</vt:lpstr>
      <vt:lpstr>PowerPoint Presentation</vt:lpstr>
      <vt:lpstr>Telemetry</vt:lpstr>
      <vt:lpstr>Tracking</vt:lpstr>
      <vt:lpstr>Commands</vt:lpstr>
      <vt:lpstr>Commands</vt:lpstr>
      <vt:lpstr>Power system</vt:lpstr>
      <vt:lpstr>Example:1</vt:lpstr>
      <vt:lpstr>Example:2</vt:lpstr>
      <vt:lpstr>Example:3</vt:lpstr>
      <vt:lpstr>Communications Subsystems</vt:lpstr>
      <vt:lpstr>Single conversion transponders</vt:lpstr>
      <vt:lpstr>Satellite Antennas</vt:lpstr>
      <vt:lpstr>Wire Antennas</vt:lpstr>
      <vt:lpstr>Horn Antennas</vt:lpstr>
      <vt:lpstr>Array Antennas</vt:lpstr>
      <vt:lpstr>Reflector Antennas</vt:lpstr>
      <vt:lpstr>Estimating Gain and Beamwidth</vt:lpstr>
      <vt:lpstr>Estimating Gain and Beamwidth</vt:lpstr>
      <vt:lpstr>Example:4</vt:lpstr>
      <vt:lpstr>Practice problems</vt:lpstr>
      <vt:lpstr>PowerPoint Presentation</vt:lpstr>
      <vt:lpstr>PowerPoint Presentation</vt:lpstr>
      <vt:lpstr>Practice problems</vt:lpstr>
      <vt:lpstr>Practice problems</vt:lpstr>
      <vt:lpstr>Reliability and Redundancy</vt:lpstr>
      <vt:lpstr>Space Qualification</vt:lpstr>
      <vt:lpstr>Space Qualification</vt:lpstr>
      <vt:lpstr>Space Qualification</vt:lpstr>
      <vt:lpstr>Reliability</vt:lpstr>
      <vt:lpstr>Reliability</vt:lpstr>
      <vt:lpstr>Redundancy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dc:creator>
  <cp:lastModifiedBy>DIVYA J</cp:lastModifiedBy>
  <cp:revision>200</cp:revision>
  <dcterms:created xsi:type="dcterms:W3CDTF">2024-07-12T05:24:03Z</dcterms:created>
  <dcterms:modified xsi:type="dcterms:W3CDTF">2024-08-21T10:21:08Z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0x010100818CCB92437B79489EA22D4DE784879F</vt:lpwstr>
  </property>
</Properties>
</file>