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5" d="100"/>
          <a:sy n="65"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85B20-C34C-4A9E-8DBE-49A9CBD926FA}"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9671C-8795-4479-8D9B-3B8D8B130390}" type="slidenum">
              <a:rPr lang="en-US" smtClean="0"/>
              <a:t>‹#›</a:t>
            </a:fld>
            <a:endParaRPr lang="en-US"/>
          </a:p>
        </p:txBody>
      </p:sp>
    </p:spTree>
    <p:extLst>
      <p:ext uri="{BB962C8B-B14F-4D97-AF65-F5344CB8AC3E}">
        <p14:creationId xmlns:p14="http://schemas.microsoft.com/office/powerpoint/2010/main" val="238879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A9671C-8795-4479-8D9B-3B8D8B130390}" type="slidenum">
              <a:rPr lang="en-US" smtClean="0"/>
              <a:t>1</a:t>
            </a:fld>
            <a:endParaRPr lang="en-US"/>
          </a:p>
        </p:txBody>
      </p:sp>
    </p:spTree>
    <p:extLst>
      <p:ext uri="{BB962C8B-B14F-4D97-AF65-F5344CB8AC3E}">
        <p14:creationId xmlns:p14="http://schemas.microsoft.com/office/powerpoint/2010/main" val="273998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5EC1-709E-DDF5-1F1D-C2ED5ED84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F1314-4ECB-7C26-B4CA-A2E3EA4E2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7401F-34F1-ACEA-B88F-8BB28D5DE167}"/>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5" name="Footer Placeholder 4">
            <a:extLst>
              <a:ext uri="{FF2B5EF4-FFF2-40B4-BE49-F238E27FC236}">
                <a16:creationId xmlns:a16="http://schemas.microsoft.com/office/drawing/2014/main" id="{70571237-3227-36E7-E082-4718FE3A9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96DD3-EDEE-2CC7-CBE5-FBD35949D34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84884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D278-8E07-6B4D-8266-43C30FA1B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FC890-6790-494B-9951-1191DCDAB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86E1-7CCC-EEAF-213B-8C8AFF9E8257}"/>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5" name="Footer Placeholder 4">
            <a:extLst>
              <a:ext uri="{FF2B5EF4-FFF2-40B4-BE49-F238E27FC236}">
                <a16:creationId xmlns:a16="http://schemas.microsoft.com/office/drawing/2014/main" id="{7EE9A190-8CAC-81D9-F8F9-670FB8BD0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24FB-3537-FEC8-7ED1-F2ED801F30BD}"/>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406852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E5E3F-C1F6-E4B4-DB0B-AB716EAC2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21075-D563-07A6-696F-D9A5BAAD5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2E9A3-3605-4FA0-7421-4A7CD5DA56E7}"/>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5" name="Footer Placeholder 4">
            <a:extLst>
              <a:ext uri="{FF2B5EF4-FFF2-40B4-BE49-F238E27FC236}">
                <a16:creationId xmlns:a16="http://schemas.microsoft.com/office/drawing/2014/main" id="{918E2C9E-7B2F-0340-AB4F-D6B1A02DD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1071-C130-9310-676E-C86494172DF9}"/>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16214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A3E2-DAC9-1868-999B-2A29E4F22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07CD1-0CA6-FA5A-596C-5A636586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9D5EF-DF40-1127-2293-7958E80E05E9}"/>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5" name="Footer Placeholder 4">
            <a:extLst>
              <a:ext uri="{FF2B5EF4-FFF2-40B4-BE49-F238E27FC236}">
                <a16:creationId xmlns:a16="http://schemas.microsoft.com/office/drawing/2014/main" id="{5F3F4793-FAF5-9204-EE53-0C93AE67E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D33B-9B0A-58AB-3A70-3CC5CDB84C0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1901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976B-C544-0F29-CA85-B62DE6D5A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D38E7-CF25-2C03-9ABF-43084B9AB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1AAE8-4332-0FBD-354C-A1B04D9B801F}"/>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5" name="Footer Placeholder 4">
            <a:extLst>
              <a:ext uri="{FF2B5EF4-FFF2-40B4-BE49-F238E27FC236}">
                <a16:creationId xmlns:a16="http://schemas.microsoft.com/office/drawing/2014/main" id="{AA0DD3B1-C05C-02C9-7922-630F38ADD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744C-8D5D-35CE-0E55-45E6DCA7F24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48990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8DD-040F-F57C-88F9-7FA7EA104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8BB7-1BA2-3F94-1A20-53A88DFEF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6BFA0-35E8-014C-45ED-CEBCAB33F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C739-F30A-3EEF-9DE8-D889812639B1}"/>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6" name="Footer Placeholder 5">
            <a:extLst>
              <a:ext uri="{FF2B5EF4-FFF2-40B4-BE49-F238E27FC236}">
                <a16:creationId xmlns:a16="http://schemas.microsoft.com/office/drawing/2014/main" id="{3B1768C4-77A1-A55B-105E-E8052B102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FEEC-81BE-2C23-8DBA-E35EBF106AF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653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CFAA-D37A-0D4F-043E-8AB506AAA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65351-71D7-2E7C-EF80-90C9E2999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A8B5A-C077-FEBA-51E0-0C6EB980B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972ED-4D45-2C27-8F94-63BCA1868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E4AD3-1CAB-6310-1B85-6A72FD2AA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B36D-DEF7-911C-C87C-A935C74513A4}"/>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8" name="Footer Placeholder 7">
            <a:extLst>
              <a:ext uri="{FF2B5EF4-FFF2-40B4-BE49-F238E27FC236}">
                <a16:creationId xmlns:a16="http://schemas.microsoft.com/office/drawing/2014/main" id="{42DE2A35-0871-A86E-823B-0E0F4DE0E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4D01B-9C19-82D8-8D0D-B2664145C103}"/>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825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B067-7CC5-22AC-9AA0-AA37CD66E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49539-5478-AE3E-3AB6-E48A71BBFAA1}"/>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4" name="Footer Placeholder 3">
            <a:extLst>
              <a:ext uri="{FF2B5EF4-FFF2-40B4-BE49-F238E27FC236}">
                <a16:creationId xmlns:a16="http://schemas.microsoft.com/office/drawing/2014/main" id="{5A65BB17-9A0A-E751-6430-D27089807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6A9C2-B396-3FA0-EEF2-C351093C625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81240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55CA1-F61B-C4AB-C981-C587004A3EDD}"/>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3" name="Footer Placeholder 2">
            <a:extLst>
              <a:ext uri="{FF2B5EF4-FFF2-40B4-BE49-F238E27FC236}">
                <a16:creationId xmlns:a16="http://schemas.microsoft.com/office/drawing/2014/main" id="{12614F7C-7A80-2C8A-4892-2E8A60AA9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9E178-7851-A7EE-149C-6F6440C65ED0}"/>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497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2945-9866-1CBA-2CAF-A09DE3686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B1C84-FBE9-5A77-1A82-A7CF0BAE0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AF99E-A8C8-04C6-12E3-6C11E804A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BE2DF-5080-1074-201B-88C65E5B9FD2}"/>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6" name="Footer Placeholder 5">
            <a:extLst>
              <a:ext uri="{FF2B5EF4-FFF2-40B4-BE49-F238E27FC236}">
                <a16:creationId xmlns:a16="http://schemas.microsoft.com/office/drawing/2014/main" id="{FAC82E39-4372-5F38-7725-820C68676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72C01-B9E9-F2BD-48C8-625503D7F61E}"/>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72456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161E-3DA2-3C08-D636-3711AD24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D46BB-A306-CF81-9CFD-C6040083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BA786-B137-0ED2-0BAF-005D729AA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D1391-EAB3-92FF-0C33-E774CA7B6830}"/>
              </a:ext>
            </a:extLst>
          </p:cNvPr>
          <p:cNvSpPr>
            <a:spLocks noGrp="1"/>
          </p:cNvSpPr>
          <p:nvPr>
            <p:ph type="dt" sz="half" idx="10"/>
          </p:nvPr>
        </p:nvSpPr>
        <p:spPr/>
        <p:txBody>
          <a:bodyPr/>
          <a:lstStyle/>
          <a:p>
            <a:fld id="{5E466809-9E6C-47A9-890C-C8708D726390}" type="datetimeFigureOut">
              <a:rPr lang="en-US" smtClean="0"/>
              <a:t>9/16/2024</a:t>
            </a:fld>
            <a:endParaRPr lang="en-US"/>
          </a:p>
        </p:txBody>
      </p:sp>
      <p:sp>
        <p:nvSpPr>
          <p:cNvPr id="6" name="Footer Placeholder 5">
            <a:extLst>
              <a:ext uri="{FF2B5EF4-FFF2-40B4-BE49-F238E27FC236}">
                <a16:creationId xmlns:a16="http://schemas.microsoft.com/office/drawing/2014/main" id="{CDFAE344-B099-44ED-F46E-BC2B231D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441EB-9332-C41B-42E3-CF8CF138106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9286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3AF70-8123-025A-D299-06C77ED27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88C3A-2097-9BCF-A525-1FAFEF52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EB73D-4AEF-7E94-99B1-EE17B6783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66809-9E6C-47A9-890C-C8708D726390}" type="datetimeFigureOut">
              <a:rPr lang="en-US" smtClean="0"/>
              <a:t>9/16/2024</a:t>
            </a:fld>
            <a:endParaRPr lang="en-US"/>
          </a:p>
        </p:txBody>
      </p:sp>
      <p:sp>
        <p:nvSpPr>
          <p:cNvPr id="5" name="Footer Placeholder 4">
            <a:extLst>
              <a:ext uri="{FF2B5EF4-FFF2-40B4-BE49-F238E27FC236}">
                <a16:creationId xmlns:a16="http://schemas.microsoft.com/office/drawing/2014/main" id="{26599FC4-DCBF-B59F-7C91-064B0C2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D9AFC-B490-3BCE-E4EC-18F1794C6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A0CC-83B5-477D-8157-B3838075520C}" type="slidenum">
              <a:rPr lang="en-US" smtClean="0"/>
              <a:t>‹#›</a:t>
            </a:fld>
            <a:endParaRPr lang="en-US"/>
          </a:p>
        </p:txBody>
      </p:sp>
    </p:spTree>
    <p:extLst>
      <p:ext uri="{BB962C8B-B14F-4D97-AF65-F5344CB8AC3E}">
        <p14:creationId xmlns:p14="http://schemas.microsoft.com/office/powerpoint/2010/main" val="148630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9FADDB-A862-20CF-D4DD-5A6005428F32}"/>
              </a:ext>
            </a:extLst>
          </p:cNvPr>
          <p:cNvSpPr>
            <a:spLocks noGrp="1"/>
          </p:cNvSpPr>
          <p:nvPr>
            <p:ph type="subTitle" idx="1"/>
          </p:nvPr>
        </p:nvSpPr>
        <p:spPr>
          <a:xfrm>
            <a:off x="-34413" y="5073445"/>
            <a:ext cx="12226413" cy="1451231"/>
          </a:xfrm>
        </p:spPr>
        <p:txBody>
          <a:bodyPr>
            <a:noAutofit/>
          </a:bodyPr>
          <a:lstStyle/>
          <a:p>
            <a:r>
              <a:rPr lang="en-US" sz="4000" b="1" i="0" u="none" strike="noStrike" baseline="0" dirty="0">
                <a:solidFill>
                  <a:srgbClr val="FF0000"/>
                </a:solidFill>
                <a:latin typeface="Arial-BoldMT"/>
              </a:rPr>
              <a:t>Module:4</a:t>
            </a:r>
            <a:r>
              <a:rPr lang="en-US" sz="4000" b="1" i="0" u="none" strike="noStrike" baseline="0" dirty="0">
                <a:latin typeface="Arial-BoldMT"/>
              </a:rPr>
              <a:t> </a:t>
            </a:r>
          </a:p>
          <a:p>
            <a:r>
              <a:rPr lang="en-US" sz="4000" b="1" i="0" u="none" strike="noStrike" baseline="0" dirty="0">
                <a:latin typeface="Algerian" panose="04020705040A02060702" pitchFamily="82" charset="0"/>
              </a:rPr>
              <a:t>Digital Transmission Basics</a:t>
            </a:r>
            <a:endParaRPr lang="en-US" sz="4000" dirty="0">
              <a:latin typeface="Algerian" panose="04020705040A02060702" pitchFamily="82" charset="0"/>
            </a:endParaRPr>
          </a:p>
        </p:txBody>
      </p:sp>
      <p:pic>
        <p:nvPicPr>
          <p:cNvPr id="2" name="Picture 2" descr="Reference multicast satellite communications scenario with a couple of... |  Download Scientific Diagram">
            <a:extLst>
              <a:ext uri="{FF2B5EF4-FFF2-40B4-BE49-F238E27FC236}">
                <a16:creationId xmlns:a16="http://schemas.microsoft.com/office/drawing/2014/main" id="{881AA3F2-64AF-7B89-7D8C-38CFD89CB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3" y="92592"/>
            <a:ext cx="8588171" cy="5061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05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Frequency Division Multiple Access (FDMA)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85000" lnSpcReduction="20000"/>
          </a:bodyPr>
          <a:lstStyle/>
          <a:p>
            <a:pPr algn="just">
              <a:lnSpc>
                <a:spcPct val="100000"/>
              </a:lnSpc>
            </a:pPr>
            <a:r>
              <a:rPr lang="en-US" dirty="0"/>
              <a:t>FDMA has a disadvantage in satellite communications systems when the satellite</a:t>
            </a:r>
          </a:p>
          <a:p>
            <a:pPr marL="0" indent="0" algn="just">
              <a:lnSpc>
                <a:spcPct val="100000"/>
              </a:lnSpc>
              <a:buNone/>
            </a:pPr>
            <a:r>
              <a:rPr lang="en-US" dirty="0"/>
              <a:t>transponder has a non-linear characteristic-HPA</a:t>
            </a:r>
          </a:p>
          <a:p>
            <a:pPr algn="just">
              <a:lnSpc>
                <a:spcPct val="100000"/>
              </a:lnSpc>
            </a:pPr>
            <a:r>
              <a:rPr lang="en-US" dirty="0"/>
              <a:t>A transponder using a traveling wave tube amplifier (TWTA) is more prone to non-linearity than one with a solid-state high-power amplifier (SSHPA).</a:t>
            </a:r>
          </a:p>
          <a:p>
            <a:pPr algn="just">
              <a:lnSpc>
                <a:spcPct val="100000"/>
              </a:lnSpc>
            </a:pPr>
            <a:r>
              <a:rPr lang="en-US" dirty="0"/>
              <a:t>Non-linearity of the transponder HPA causes a reduction in the overall (CNR)o at the receiving earth station</a:t>
            </a:r>
          </a:p>
          <a:p>
            <a:pPr marL="0" indent="0" algn="just">
              <a:lnSpc>
                <a:spcPct val="100000"/>
              </a:lnSpc>
              <a:buNone/>
            </a:pPr>
            <a:r>
              <a:rPr lang="en-US" b="1" i="1" dirty="0">
                <a:solidFill>
                  <a:srgbClr val="FF0000"/>
                </a:solidFill>
              </a:rPr>
              <a:t>Intermodulation:</a:t>
            </a:r>
          </a:p>
          <a:p>
            <a:pPr algn="just">
              <a:lnSpc>
                <a:spcPct val="100000"/>
              </a:lnSpc>
            </a:pPr>
            <a:r>
              <a:rPr lang="en-US" dirty="0"/>
              <a:t>Intermodulation (IM) products are generated whenever more than one signal is carried by a non-linear device.</a:t>
            </a:r>
          </a:p>
          <a:p>
            <a:pPr algn="just">
              <a:lnSpc>
                <a:spcPct val="100000"/>
              </a:lnSpc>
            </a:pPr>
            <a:r>
              <a:rPr lang="en-US" dirty="0"/>
              <a:t>Filtering can be used to remove the IM products, but if they are within the bandwidth of the transponder they cannot be filtered out.</a:t>
            </a:r>
          </a:p>
          <a:p>
            <a:pPr algn="just">
              <a:lnSpc>
                <a:spcPct val="100000"/>
              </a:lnSpc>
            </a:pPr>
            <a:r>
              <a:rPr lang="en-US" dirty="0"/>
              <a:t>The saturation characteristic of a transponder can be modeled by a cubic curve to illustrate the generation of third order intermodulation.</a:t>
            </a:r>
          </a:p>
          <a:p>
            <a:pPr algn="just">
              <a:lnSpc>
                <a:spcPct val="100000"/>
              </a:lnSpc>
            </a:pPr>
            <a:r>
              <a:rPr lang="en-US" dirty="0"/>
              <a:t>Third order IM is important because third order IM products often have frequencies close to the signals.</a:t>
            </a:r>
          </a:p>
          <a:p>
            <a:pPr marL="0" indent="0" algn="just">
              <a:lnSpc>
                <a:spcPct val="150000"/>
              </a:lnSpc>
              <a:buNone/>
            </a:pPr>
            <a:endParaRPr lang="en-US" dirty="0"/>
          </a:p>
        </p:txBody>
      </p:sp>
    </p:spTree>
    <p:extLst>
      <p:ext uri="{BB962C8B-B14F-4D97-AF65-F5344CB8AC3E}">
        <p14:creationId xmlns:p14="http://schemas.microsoft.com/office/powerpoint/2010/main" val="385608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Frequency Division Multiple Access (FDMA)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00000"/>
              </a:lnSpc>
              <a:buNone/>
            </a:pPr>
            <a:r>
              <a:rPr lang="en-US" b="1" i="1" dirty="0">
                <a:solidFill>
                  <a:srgbClr val="FF0000"/>
                </a:solidFill>
              </a:rPr>
              <a:t>Power Sharing in FDMA:</a:t>
            </a:r>
          </a:p>
          <a:p>
            <a:pPr algn="just">
              <a:lnSpc>
                <a:spcPct val="100000"/>
              </a:lnSpc>
            </a:pPr>
            <a:r>
              <a:rPr lang="en-US" dirty="0"/>
              <a:t>Intermodulation between multiple carriers in a satellite transponder is minimized when each signal in the transponder has the same power spectral density (PSD).</a:t>
            </a:r>
          </a:p>
          <a:p>
            <a:pPr algn="just">
              <a:lnSpc>
                <a:spcPct val="100000"/>
              </a:lnSpc>
            </a:pPr>
            <a:r>
              <a:rPr lang="en-US" dirty="0"/>
              <a:t>GEO-power transmitted by each earth station proportional to the bandwidth of the transmitted signal.</a:t>
            </a:r>
          </a:p>
          <a:p>
            <a:pPr marL="0" indent="0" algn="just">
              <a:lnSpc>
                <a:spcPct val="150000"/>
              </a:lnSpc>
              <a:buNone/>
            </a:pPr>
            <a:endParaRPr lang="en-US" dirty="0"/>
          </a:p>
        </p:txBody>
      </p:sp>
    </p:spTree>
    <p:extLst>
      <p:ext uri="{BB962C8B-B14F-4D97-AF65-F5344CB8AC3E}">
        <p14:creationId xmlns:p14="http://schemas.microsoft.com/office/powerpoint/2010/main" val="130855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AF88-6909-861F-8070-39DDB4C1F133}"/>
              </a:ext>
            </a:extLst>
          </p:cNvPr>
          <p:cNvSpPr>
            <a:spLocks noGrp="1"/>
          </p:cNvSpPr>
          <p:nvPr>
            <p:ph type="title"/>
          </p:nvPr>
        </p:nvSpPr>
        <p:spPr>
          <a:xfrm>
            <a:off x="37754" y="0"/>
            <a:ext cx="10942320" cy="492125"/>
          </a:xfrm>
        </p:spPr>
        <p:txBody>
          <a:bodyPr>
            <a:normAutofit fontScale="90000"/>
          </a:bodyPr>
          <a:lstStyle/>
          <a:p>
            <a:r>
              <a:rPr lang="en-US" dirty="0">
                <a:solidFill>
                  <a:srgbClr val="C00000"/>
                </a:solidFill>
              </a:rPr>
              <a:t>Example</a:t>
            </a:r>
          </a:p>
        </p:txBody>
      </p:sp>
      <p:sp>
        <p:nvSpPr>
          <p:cNvPr id="3" name="Content Placeholder 2">
            <a:extLst>
              <a:ext uri="{FF2B5EF4-FFF2-40B4-BE49-F238E27FC236}">
                <a16:creationId xmlns:a16="http://schemas.microsoft.com/office/drawing/2014/main" id="{3EC53643-1936-6254-C8B3-DFF400288961}"/>
              </a:ext>
            </a:extLst>
          </p:cNvPr>
          <p:cNvSpPr>
            <a:spLocks noGrp="1"/>
          </p:cNvSpPr>
          <p:nvPr>
            <p:ph idx="1"/>
          </p:nvPr>
        </p:nvSpPr>
        <p:spPr>
          <a:xfrm>
            <a:off x="0" y="591184"/>
            <a:ext cx="12192000" cy="6266815"/>
          </a:xfrm>
        </p:spPr>
        <p:txBody>
          <a:bodyPr>
            <a:normAutofit/>
          </a:bodyPr>
          <a:lstStyle/>
          <a:p>
            <a:pPr marL="0" indent="0" algn="just">
              <a:buNone/>
            </a:pPr>
            <a:r>
              <a:rPr lang="en-US" sz="2400" dirty="0"/>
              <a:t>Three identical large earth stations with 500W saturated output power transmitters access a 36MHz bandwidth transponder of a GEO satellite using FDMA. The earth stations are all at the same distance from the satellite. The transponder saturated output power is 100W and it is operated with 3 dB output backoff when FDMA is used. The gain of the transponder is 105 dB in its linear range. The bandwidths of the earth station</a:t>
            </a:r>
          </a:p>
          <a:p>
            <a:pPr marL="0" indent="0" algn="just">
              <a:buNone/>
            </a:pPr>
            <a:r>
              <a:rPr lang="en-US" sz="2400" dirty="0"/>
              <a:t>signals are</a:t>
            </a:r>
          </a:p>
          <a:p>
            <a:pPr algn="just"/>
            <a:r>
              <a:rPr lang="en-US" sz="2400" dirty="0"/>
              <a:t>Station A: 15MHz</a:t>
            </a:r>
          </a:p>
          <a:p>
            <a:pPr algn="just"/>
            <a:r>
              <a:rPr lang="en-US" sz="2400" dirty="0"/>
              <a:t>Station B: 10MHz</a:t>
            </a:r>
          </a:p>
          <a:p>
            <a:pPr algn="just"/>
            <a:r>
              <a:rPr lang="en-US" sz="2400" dirty="0"/>
              <a:t>Station C: 5MHz</a:t>
            </a:r>
          </a:p>
          <a:p>
            <a:pPr marL="0" indent="0" algn="just">
              <a:buNone/>
            </a:pPr>
            <a:r>
              <a:rPr lang="en-US" sz="2400" dirty="0"/>
              <a:t>Find the power level at the output of the transponder, and at the input to the transponder, in </a:t>
            </a:r>
            <a:r>
              <a:rPr lang="en-US" sz="2400" dirty="0" err="1"/>
              <a:t>dBW</a:t>
            </a:r>
            <a:r>
              <a:rPr lang="en-US" sz="2400" dirty="0"/>
              <a:t>, for each earth station signal, assuming that the transponder is operating in its linear region with 3 dB output backoff. Each earth station must transmit 250W to achieve an output power of 25W from the transponder. Find the transmit power for each earth station when the transponder is operated with FDMA to make the PSD of each signal equal.</a:t>
            </a:r>
          </a:p>
        </p:txBody>
      </p:sp>
    </p:spTree>
    <p:extLst>
      <p:ext uri="{BB962C8B-B14F-4D97-AF65-F5344CB8AC3E}">
        <p14:creationId xmlns:p14="http://schemas.microsoft.com/office/powerpoint/2010/main" val="348764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10000"/>
          </a:bodyPr>
          <a:lstStyle/>
          <a:p>
            <a:pPr algn="just">
              <a:lnSpc>
                <a:spcPct val="150000"/>
              </a:lnSpc>
            </a:pPr>
            <a:r>
              <a:rPr lang="en-US" dirty="0"/>
              <a:t>TDMA is an RF multiple access technique that allows a single transponder to be shared in time between RF carriers from different earth stations.</a:t>
            </a:r>
          </a:p>
          <a:p>
            <a:pPr algn="just">
              <a:lnSpc>
                <a:spcPct val="150000"/>
              </a:lnSpc>
            </a:pPr>
            <a:r>
              <a:rPr lang="en-US" dirty="0"/>
              <a:t>TDMA systems, the signals are digital and can be divided by time, are easily reconfigured for changing traffic demands, are resistant to noise and interference.</a:t>
            </a:r>
          </a:p>
          <a:p>
            <a:pPr algn="just">
              <a:lnSpc>
                <a:spcPct val="150000"/>
              </a:lnSpc>
            </a:pPr>
            <a:r>
              <a:rPr lang="en-US" dirty="0"/>
              <a:t>One major </a:t>
            </a:r>
            <a:r>
              <a:rPr lang="en-US" dirty="0">
                <a:solidFill>
                  <a:srgbClr val="FF0000"/>
                </a:solidFill>
              </a:rPr>
              <a:t>advantage</a:t>
            </a:r>
            <a:r>
              <a:rPr lang="en-US" dirty="0"/>
              <a:t> of TDMA when using the entire bandwidth of a transponder is that only one signal is present in the transponder at one time- overcome the problems caused by non-linear transponders in FDMA .</a:t>
            </a:r>
          </a:p>
          <a:p>
            <a:pPr algn="just">
              <a:lnSpc>
                <a:spcPct val="150000"/>
              </a:lnSpc>
            </a:pPr>
            <a:r>
              <a:rPr lang="en-US" dirty="0"/>
              <a:t>Using all of the transponder bandwidth requires every earth station to transmit at a high bit rate, which requires high transmitter power, making the basic form of TDMA not well suited to </a:t>
            </a:r>
            <a:r>
              <a:rPr lang="en-US" dirty="0">
                <a:solidFill>
                  <a:srgbClr val="FF0000"/>
                </a:solidFill>
              </a:rPr>
              <a:t>narrowband signals from small earth stations.</a:t>
            </a:r>
          </a:p>
        </p:txBody>
      </p:sp>
    </p:spTree>
    <p:extLst>
      <p:ext uri="{BB962C8B-B14F-4D97-AF65-F5344CB8AC3E}">
        <p14:creationId xmlns:p14="http://schemas.microsoft.com/office/powerpoint/2010/main" val="244985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dirty="0"/>
              <a:t>TDM- is a baseband technique used at one location to multiplex several digital bit streams into a single higher speed digital signal.</a:t>
            </a:r>
          </a:p>
          <a:p>
            <a:pPr algn="just">
              <a:lnSpc>
                <a:spcPct val="150000"/>
              </a:lnSpc>
            </a:pPr>
            <a:r>
              <a:rPr lang="en-US" dirty="0"/>
              <a:t>Synchronization bit in the packet or frame must be found to split the high-speed signals into its original low speed signal.</a:t>
            </a:r>
          </a:p>
          <a:p>
            <a:pPr algn="just">
              <a:lnSpc>
                <a:spcPct val="150000"/>
              </a:lnSpc>
            </a:pPr>
            <a:r>
              <a:rPr lang="en-US" dirty="0"/>
              <a:t>The clock frequency for the bit stream is fixed, and the frame length is usually constant- Direct to home satellite TV systems use TDM to deliver multiple TV channels.</a:t>
            </a:r>
          </a:p>
          <a:p>
            <a:pPr algn="just">
              <a:lnSpc>
                <a:spcPct val="150000"/>
              </a:lnSpc>
            </a:pPr>
            <a:r>
              <a:rPr lang="en-US" dirty="0"/>
              <a:t>The entire process requires considerable storage of bits. </a:t>
            </a:r>
          </a:p>
        </p:txBody>
      </p:sp>
    </p:spTree>
    <p:extLst>
      <p:ext uri="{BB962C8B-B14F-4D97-AF65-F5344CB8AC3E}">
        <p14:creationId xmlns:p14="http://schemas.microsoft.com/office/powerpoint/2010/main" val="317176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lnSpcReduction="10000"/>
          </a:bodyPr>
          <a:lstStyle/>
          <a:p>
            <a:pPr algn="just">
              <a:lnSpc>
                <a:spcPct val="150000"/>
              </a:lnSpc>
            </a:pPr>
            <a:r>
              <a:rPr lang="en-US" dirty="0"/>
              <a:t>The burst transmission is assembled at a transmitting earth station so that it will correctly fit into the TDMA frame at the satellite.</a:t>
            </a:r>
          </a:p>
          <a:p>
            <a:pPr algn="just">
              <a:lnSpc>
                <a:spcPct val="150000"/>
              </a:lnSpc>
            </a:pPr>
            <a:r>
              <a:rPr lang="en-US" dirty="0"/>
              <a:t>The frame typically has a length between 125 </a:t>
            </a:r>
            <a:r>
              <a:rPr lang="en-US" dirty="0" err="1"/>
              <a:t>μs</a:t>
            </a:r>
            <a:r>
              <a:rPr lang="en-US" dirty="0"/>
              <a:t> and 20ms, and the burst from the earth station must be transmitted at the correct time to arrive at the satellite in the correct position within the TDMA frame.</a:t>
            </a:r>
          </a:p>
          <a:p>
            <a:pPr algn="just">
              <a:lnSpc>
                <a:spcPct val="150000"/>
              </a:lnSpc>
            </a:pPr>
            <a:r>
              <a:rPr lang="en-US" dirty="0"/>
              <a:t>Each station must know exactly when to transmit, typically within one or 2 </a:t>
            </a:r>
            <a:r>
              <a:rPr lang="en-US" dirty="0" err="1"/>
              <a:t>μs</a:t>
            </a:r>
            <a:r>
              <a:rPr lang="en-US" dirty="0"/>
              <a:t>, so that the RF bursts arriving at the satellite from different earth stations do not overlap(collision)- it requires synchronization of all the earth stations in a TDMA network</a:t>
            </a:r>
          </a:p>
        </p:txBody>
      </p:sp>
    </p:spTree>
    <p:extLst>
      <p:ext uri="{BB962C8B-B14F-4D97-AF65-F5344CB8AC3E}">
        <p14:creationId xmlns:p14="http://schemas.microsoft.com/office/powerpoint/2010/main" val="409293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dirty="0"/>
              <a:t>A receiving earth station must synchronize its receiver to each of the sequential bursts in the TDMA signal and recover the transmission from each uplink earth station.</a:t>
            </a:r>
          </a:p>
          <a:p>
            <a:pPr algn="just">
              <a:lnSpc>
                <a:spcPct val="150000"/>
              </a:lnSpc>
            </a:pPr>
            <a:r>
              <a:rPr lang="en-US" dirty="0"/>
              <a:t>uplink earth stations are usually </a:t>
            </a:r>
          </a:p>
          <a:p>
            <a:pPr marL="0" indent="0" algn="just">
              <a:lnSpc>
                <a:spcPct val="150000"/>
              </a:lnSpc>
              <a:buNone/>
            </a:pPr>
            <a:r>
              <a:rPr lang="en-US" dirty="0"/>
              <a:t>sent using QPSK or higher order modulator. </a:t>
            </a:r>
          </a:p>
          <a:p>
            <a:pPr marL="0" indent="0" algn="just">
              <a:lnSpc>
                <a:spcPct val="150000"/>
              </a:lnSpc>
              <a:buNone/>
            </a:pPr>
            <a:r>
              <a:rPr lang="en-US" dirty="0"/>
              <a:t>Receiving earth station must synchronize</a:t>
            </a:r>
          </a:p>
          <a:p>
            <a:pPr marL="0" indent="0" algn="just">
              <a:lnSpc>
                <a:spcPct val="150000"/>
              </a:lnSpc>
              <a:buNone/>
            </a:pPr>
            <a:r>
              <a:rPr lang="en-US" dirty="0"/>
              <a:t> its PSK demodulator.</a:t>
            </a:r>
          </a:p>
        </p:txBody>
      </p:sp>
      <p:pic>
        <p:nvPicPr>
          <p:cNvPr id="5" name="Picture 4">
            <a:extLst>
              <a:ext uri="{FF2B5EF4-FFF2-40B4-BE49-F238E27FC236}">
                <a16:creationId xmlns:a16="http://schemas.microsoft.com/office/drawing/2014/main" id="{955DD72C-6C04-79DB-76E9-1E8442AAF287}"/>
              </a:ext>
            </a:extLst>
          </p:cNvPr>
          <p:cNvPicPr>
            <a:picLocks noChangeAspect="1"/>
          </p:cNvPicPr>
          <p:nvPr/>
        </p:nvPicPr>
        <p:blipFill>
          <a:blip r:embed="rId2"/>
          <a:stretch>
            <a:fillRect/>
          </a:stretch>
        </p:blipFill>
        <p:spPr>
          <a:xfrm>
            <a:off x="6362394" y="2358511"/>
            <a:ext cx="5829606" cy="4499488"/>
          </a:xfrm>
          <a:prstGeom prst="rect">
            <a:avLst/>
          </a:prstGeom>
        </p:spPr>
      </p:pic>
    </p:spTree>
    <p:extLst>
      <p:ext uri="{BB962C8B-B14F-4D97-AF65-F5344CB8AC3E}">
        <p14:creationId xmlns:p14="http://schemas.microsoft.com/office/powerpoint/2010/main" val="353489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62500" lnSpcReduction="20000"/>
          </a:bodyPr>
          <a:lstStyle/>
          <a:p>
            <a:pPr marL="0" indent="0" algn="just">
              <a:lnSpc>
                <a:spcPct val="150000"/>
              </a:lnSpc>
              <a:buNone/>
            </a:pPr>
            <a:r>
              <a:rPr lang="en-US" b="1" i="1" dirty="0">
                <a:solidFill>
                  <a:srgbClr val="FF0000"/>
                </a:solidFill>
              </a:rPr>
              <a:t>TDMA Frame Structure:</a:t>
            </a:r>
          </a:p>
          <a:p>
            <a:pPr algn="just">
              <a:lnSpc>
                <a:spcPct val="150000"/>
              </a:lnSpc>
            </a:pPr>
            <a:r>
              <a:rPr lang="en-US" sz="3200" dirty="0"/>
              <a:t>A TDMA frame contains the signals transmitted by all of the earth stations in a TDMA network.</a:t>
            </a:r>
          </a:p>
          <a:p>
            <a:pPr algn="just">
              <a:lnSpc>
                <a:spcPct val="150000"/>
              </a:lnSpc>
            </a:pPr>
            <a:r>
              <a:rPr lang="en-US" sz="3200" dirty="0"/>
              <a:t>A frame typically has a fixed length, and is built up from the burst transmissions of each earth station, with guard times between each burst.</a:t>
            </a:r>
          </a:p>
          <a:p>
            <a:pPr algn="just">
              <a:lnSpc>
                <a:spcPct val="150000"/>
              </a:lnSpc>
            </a:pPr>
            <a:r>
              <a:rPr lang="en-US" sz="3200" dirty="0"/>
              <a:t>The frame structure can differ </a:t>
            </a:r>
          </a:p>
          <a:p>
            <a:pPr lvl="1" algn="just">
              <a:lnSpc>
                <a:spcPct val="150000"/>
              </a:lnSpc>
              <a:buFont typeface="Wingdings" panose="05000000000000000000" pitchFamily="2" charset="2"/>
              <a:buChar char="Ø"/>
            </a:pPr>
            <a:r>
              <a:rPr lang="en-US" dirty="0"/>
              <a:t>Different satellite communication systems depending on </a:t>
            </a:r>
          </a:p>
          <a:p>
            <a:pPr marL="457200" lvl="1" indent="0" algn="just">
              <a:lnSpc>
                <a:spcPct val="150000"/>
              </a:lnSpc>
              <a:buNone/>
            </a:pPr>
            <a:r>
              <a:rPr lang="en-US" dirty="0"/>
              <a:t>whether the satellites are GEO or LEO, </a:t>
            </a:r>
          </a:p>
          <a:p>
            <a:pPr lvl="1" algn="just">
              <a:lnSpc>
                <a:spcPct val="150000"/>
              </a:lnSpc>
              <a:buFont typeface="Wingdings" panose="05000000000000000000" pitchFamily="2" charset="2"/>
              <a:buChar char="Ø"/>
            </a:pPr>
            <a:r>
              <a:rPr lang="en-US" dirty="0"/>
              <a:t>Data has a high bit rate or a low bit rate </a:t>
            </a:r>
          </a:p>
          <a:p>
            <a:pPr lvl="1" algn="just">
              <a:lnSpc>
                <a:spcPct val="150000"/>
              </a:lnSpc>
              <a:buFont typeface="Wingdings" panose="05000000000000000000" pitchFamily="2" charset="2"/>
              <a:buChar char="Ø"/>
            </a:pPr>
            <a:r>
              <a:rPr lang="en-US" dirty="0"/>
              <a:t> The system has fixed or mobile earth stations.</a:t>
            </a:r>
          </a:p>
          <a:p>
            <a:pPr marL="574675" lvl="1" indent="-457200" algn="just">
              <a:lnSpc>
                <a:spcPct val="150000"/>
              </a:lnSpc>
            </a:pPr>
            <a:r>
              <a:rPr lang="en-US" sz="3200" dirty="0"/>
              <a:t>In GEO satellite systems, frame lengths of 125 </a:t>
            </a:r>
            <a:r>
              <a:rPr lang="en-US" sz="3200" dirty="0" err="1"/>
              <a:t>μs</a:t>
            </a:r>
            <a:r>
              <a:rPr lang="en-US" sz="3200" dirty="0"/>
              <a:t> up to 20ms have been used, although 2ms has been widely used by stations using Intelsat satellites.</a:t>
            </a:r>
          </a:p>
          <a:p>
            <a:pPr marL="574675" lvl="1" indent="-457200" algn="just">
              <a:lnSpc>
                <a:spcPct val="150000"/>
              </a:lnSpc>
            </a:pPr>
            <a:r>
              <a:rPr lang="en-US" sz="3200" dirty="0"/>
              <a:t>Earth stations must be able to join the network, add their bursts to the TDMA frame in the correct time sequence, and leave the network without disrupting its operation.</a:t>
            </a:r>
          </a:p>
          <a:p>
            <a:pPr marL="0" indent="0" algn="just">
              <a:lnSpc>
                <a:spcPct val="150000"/>
              </a:lnSpc>
              <a:buNone/>
            </a:pPr>
            <a:endParaRPr lang="en-US" dirty="0"/>
          </a:p>
        </p:txBody>
      </p:sp>
      <p:pic>
        <p:nvPicPr>
          <p:cNvPr id="5" name="Picture 4">
            <a:extLst>
              <a:ext uri="{FF2B5EF4-FFF2-40B4-BE49-F238E27FC236}">
                <a16:creationId xmlns:a16="http://schemas.microsoft.com/office/drawing/2014/main" id="{2019F20C-4895-48DA-F498-2F382E57E27B}"/>
              </a:ext>
            </a:extLst>
          </p:cNvPr>
          <p:cNvPicPr>
            <a:picLocks noChangeAspect="1"/>
          </p:cNvPicPr>
          <p:nvPr/>
        </p:nvPicPr>
        <p:blipFill>
          <a:blip r:embed="rId2"/>
          <a:stretch>
            <a:fillRect/>
          </a:stretch>
        </p:blipFill>
        <p:spPr>
          <a:xfrm>
            <a:off x="6096000" y="2453070"/>
            <a:ext cx="5899022" cy="2394309"/>
          </a:xfrm>
          <a:prstGeom prst="rect">
            <a:avLst/>
          </a:prstGeom>
        </p:spPr>
      </p:pic>
    </p:spTree>
    <p:extLst>
      <p:ext uri="{BB962C8B-B14F-4D97-AF65-F5344CB8AC3E}">
        <p14:creationId xmlns:p14="http://schemas.microsoft.com/office/powerpoint/2010/main" val="1535842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marL="0" indent="0" algn="just">
              <a:lnSpc>
                <a:spcPct val="150000"/>
              </a:lnSpc>
              <a:buNone/>
            </a:pPr>
            <a:r>
              <a:rPr lang="en-US" b="1" i="1" dirty="0">
                <a:solidFill>
                  <a:srgbClr val="FF0000"/>
                </a:solidFill>
              </a:rPr>
              <a:t>TDMA Frame Structure:</a:t>
            </a:r>
          </a:p>
          <a:p>
            <a:pPr algn="just">
              <a:lnSpc>
                <a:spcPct val="150000"/>
              </a:lnSpc>
            </a:pPr>
            <a:r>
              <a:rPr lang="en-US" dirty="0"/>
              <a:t>The transmitted bursts must contain synchronization and identification information that help receiving earth stations to extract the traffic portions of the frame without error.</a:t>
            </a:r>
          </a:p>
          <a:p>
            <a:pPr algn="just">
              <a:lnSpc>
                <a:spcPct val="150000"/>
              </a:lnSpc>
            </a:pPr>
            <a:r>
              <a:rPr lang="en-US" dirty="0"/>
              <a:t>This can dividing TDMA burst transmissions into two parts: </a:t>
            </a:r>
          </a:p>
          <a:p>
            <a:pPr algn="just">
              <a:lnSpc>
                <a:spcPct val="150000"/>
              </a:lnSpc>
              <a:buFont typeface="Wingdings" panose="05000000000000000000" pitchFamily="2" charset="2"/>
              <a:buChar char="Ø"/>
            </a:pPr>
            <a:r>
              <a:rPr lang="en-US" b="1" i="1" dirty="0"/>
              <a:t>Preamble or header </a:t>
            </a:r>
            <a:r>
              <a:rPr lang="en-US" dirty="0"/>
              <a:t>that contains a synchronization waveform, identification bits, and control bits.</a:t>
            </a:r>
          </a:p>
          <a:p>
            <a:pPr algn="just">
              <a:lnSpc>
                <a:spcPct val="150000"/>
              </a:lnSpc>
              <a:buFont typeface="Wingdings" panose="05000000000000000000" pitchFamily="2" charset="2"/>
              <a:buChar char="Ø"/>
            </a:pPr>
            <a:r>
              <a:rPr lang="en-US" b="1" i="1" dirty="0"/>
              <a:t>Traffic portion </a:t>
            </a:r>
            <a:r>
              <a:rPr lang="en-US" dirty="0"/>
              <a:t>containing data bits.</a:t>
            </a:r>
          </a:p>
          <a:p>
            <a:pPr algn="just">
              <a:lnSpc>
                <a:spcPct val="150000"/>
              </a:lnSpc>
            </a:pPr>
            <a:r>
              <a:rPr lang="en-US" dirty="0"/>
              <a:t>Synchronization of a TDMA receiver is achieved with the portion of the frame that contains </a:t>
            </a:r>
            <a:r>
              <a:rPr lang="en-US" b="1" i="1" dirty="0"/>
              <a:t>carrier and bit clock synchronization waveforms</a:t>
            </a:r>
            <a:r>
              <a:rPr lang="en-US" dirty="0"/>
              <a:t>.</a:t>
            </a:r>
          </a:p>
          <a:p>
            <a:pPr algn="just">
              <a:lnSpc>
                <a:spcPct val="150000"/>
              </a:lnSpc>
            </a:pPr>
            <a:r>
              <a:rPr lang="en-US" dirty="0"/>
              <a:t>A reference burst may be transmitted by one of the stations, designated as the master station-  preamble followed by no traffic bits.</a:t>
            </a:r>
          </a:p>
        </p:txBody>
      </p:sp>
    </p:spTree>
    <p:extLst>
      <p:ext uri="{BB962C8B-B14F-4D97-AF65-F5344CB8AC3E}">
        <p14:creationId xmlns:p14="http://schemas.microsoft.com/office/powerpoint/2010/main" val="3625979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20000"/>
          </a:bodyPr>
          <a:lstStyle/>
          <a:p>
            <a:pPr marL="0" indent="0" algn="just">
              <a:lnSpc>
                <a:spcPct val="150000"/>
              </a:lnSpc>
              <a:buNone/>
            </a:pPr>
            <a:r>
              <a:rPr lang="en-US" b="1" i="1" dirty="0">
                <a:solidFill>
                  <a:srgbClr val="FF0000"/>
                </a:solidFill>
              </a:rPr>
              <a:t>TDMA Frame Structure:</a:t>
            </a:r>
          </a:p>
          <a:p>
            <a:pPr algn="just">
              <a:lnSpc>
                <a:spcPct val="150000"/>
              </a:lnSpc>
            </a:pPr>
            <a:r>
              <a:rPr lang="en-US" dirty="0"/>
              <a:t>CBTR  (carrier and bit timing recovery)- is a process that involves recovering the carrier frequency and phase, as well as the timing of symbols in a signal. </a:t>
            </a:r>
          </a:p>
          <a:p>
            <a:pPr algn="just">
              <a:lnSpc>
                <a:spcPct val="150000"/>
              </a:lnSpc>
            </a:pPr>
            <a:r>
              <a:rPr lang="en-US" dirty="0"/>
              <a:t> Unique word (UW), typically 16–64 bits that are used to identify the transmitting earth station and to determine whether the demodulator locked up correctly.</a:t>
            </a:r>
          </a:p>
          <a:p>
            <a:pPr algn="just">
              <a:lnSpc>
                <a:spcPct val="150000"/>
              </a:lnSpc>
            </a:pPr>
            <a:r>
              <a:rPr lang="en-US" dirty="0"/>
              <a:t>Control (CNTL): instructions for the receiver, the length of the traffic burst, and warnings of any changes that will occur in the next frame.</a:t>
            </a:r>
          </a:p>
          <a:p>
            <a:pPr algn="just">
              <a:lnSpc>
                <a:spcPct val="150000"/>
              </a:lnSpc>
            </a:pPr>
            <a:r>
              <a:rPr lang="en-US" dirty="0"/>
              <a:t>Forward error correction (FEC) segment at the end of the preamble that can be used by both the transmitting and receiving stations to determine whether the preamble was received correctly.</a:t>
            </a:r>
          </a:p>
        </p:txBody>
      </p:sp>
    </p:spTree>
    <p:extLst>
      <p:ext uri="{BB962C8B-B14F-4D97-AF65-F5344CB8AC3E}">
        <p14:creationId xmlns:p14="http://schemas.microsoft.com/office/powerpoint/2010/main" val="342360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lstStyle/>
          <a:p>
            <a:pPr algn="ctr"/>
            <a:r>
              <a:rPr lang="en-US" b="1" dirty="0">
                <a:solidFill>
                  <a:schemeClr val="accent1"/>
                </a:solidFill>
                <a:latin typeface="Algerian" panose="04020705040A02060702" pitchFamily="82" charset="0"/>
              </a:rPr>
              <a:t>Module-4</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dirty="0"/>
              <a:t>Modulation and Multiplexing </a:t>
            </a:r>
          </a:p>
          <a:p>
            <a:pPr algn="just">
              <a:lnSpc>
                <a:spcPct val="150000"/>
              </a:lnSpc>
            </a:pPr>
            <a:r>
              <a:rPr lang="en-US" dirty="0"/>
              <a:t>Multiple access techniques – FDMA, TDMA, CDMA, SDMA, ALOHA and its types</a:t>
            </a:r>
          </a:p>
          <a:p>
            <a:pPr algn="just">
              <a:lnSpc>
                <a:spcPct val="150000"/>
              </a:lnSpc>
            </a:pPr>
            <a:r>
              <a:rPr lang="en-US" dirty="0"/>
              <a:t> Onboard processing</a:t>
            </a:r>
          </a:p>
          <a:p>
            <a:pPr algn="just">
              <a:lnSpc>
                <a:spcPct val="150000"/>
              </a:lnSpc>
            </a:pPr>
            <a:r>
              <a:rPr lang="en-US" dirty="0"/>
              <a:t>Satellite switched TDMA </a:t>
            </a:r>
          </a:p>
          <a:p>
            <a:pPr algn="just">
              <a:lnSpc>
                <a:spcPct val="150000"/>
              </a:lnSpc>
            </a:pPr>
            <a:r>
              <a:rPr lang="en-US" dirty="0"/>
              <a:t>Spread spectrum transmission and reception for satellite networks.</a:t>
            </a:r>
          </a:p>
        </p:txBody>
      </p:sp>
    </p:spTree>
    <p:extLst>
      <p:ext uri="{BB962C8B-B14F-4D97-AF65-F5344CB8AC3E}">
        <p14:creationId xmlns:p14="http://schemas.microsoft.com/office/powerpoint/2010/main" val="419384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b="1" i="1" dirty="0">
                <a:solidFill>
                  <a:srgbClr val="FF0000"/>
                </a:solidFill>
              </a:rPr>
              <a:t>TDMA Frame Structure:</a:t>
            </a:r>
          </a:p>
        </p:txBody>
      </p:sp>
      <p:pic>
        <p:nvPicPr>
          <p:cNvPr id="5" name="Picture 4">
            <a:extLst>
              <a:ext uri="{FF2B5EF4-FFF2-40B4-BE49-F238E27FC236}">
                <a16:creationId xmlns:a16="http://schemas.microsoft.com/office/drawing/2014/main" id="{F193FC26-1054-FCF6-A91F-CAB2F1D83D61}"/>
              </a:ext>
            </a:extLst>
          </p:cNvPr>
          <p:cNvPicPr>
            <a:picLocks noChangeAspect="1"/>
          </p:cNvPicPr>
          <p:nvPr/>
        </p:nvPicPr>
        <p:blipFill>
          <a:blip r:embed="rId2"/>
          <a:stretch>
            <a:fillRect/>
          </a:stretch>
        </p:blipFill>
        <p:spPr>
          <a:xfrm>
            <a:off x="1470278" y="1965682"/>
            <a:ext cx="9207553" cy="4275507"/>
          </a:xfrm>
          <a:prstGeom prst="rect">
            <a:avLst/>
          </a:prstGeom>
        </p:spPr>
      </p:pic>
    </p:spTree>
    <p:extLst>
      <p:ext uri="{BB962C8B-B14F-4D97-AF65-F5344CB8AC3E}">
        <p14:creationId xmlns:p14="http://schemas.microsoft.com/office/powerpoint/2010/main" val="630228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0000" lnSpcReduction="20000"/>
              </a:bodyPr>
              <a:lstStyle/>
              <a:p>
                <a:pPr marL="0" indent="0" algn="just">
                  <a:lnSpc>
                    <a:spcPct val="150000"/>
                  </a:lnSpc>
                  <a:buNone/>
                </a:pPr>
                <a:r>
                  <a:rPr lang="en-US" b="1" i="1" dirty="0">
                    <a:solidFill>
                      <a:srgbClr val="FF0000"/>
                    </a:solidFill>
                  </a:rPr>
                  <a:t>Calculating Earth Station Throughput With TDMA:</a:t>
                </a:r>
              </a:p>
              <a:p>
                <a:pPr algn="just">
                  <a:lnSpc>
                    <a:spcPct val="150000"/>
                  </a:lnSpc>
                </a:pPr>
                <a:r>
                  <a:rPr lang="en-US" dirty="0"/>
                  <a:t>Throughput is defined as the rate at which traffic bits are received at an earth station.</a:t>
                </a:r>
              </a:p>
              <a:p>
                <a:pPr algn="just">
                  <a:lnSpc>
                    <a:spcPct val="150000"/>
                  </a:lnSpc>
                </a:pPr>
                <a:r>
                  <a:rPr lang="en-US" dirty="0"/>
                  <a:t>If no preambles, headers, or guard times were used in transmitted TDMA frames, throughput at each earth station in a TDMA network would be equal to the transmitted bit rate divided by the number of earth stations.</a:t>
                </a:r>
              </a:p>
              <a:p>
                <a:pPr algn="just">
                  <a:lnSpc>
                    <a:spcPct val="150000"/>
                  </a:lnSpc>
                </a:pPr>
                <a:r>
                  <a:rPr lang="en-US" dirty="0"/>
                  <a:t>If determine the throughput for one of N receiving earth stations in a TDMA frame shared equally by the N earth stations with a transmission bit rate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m:t>
                        </m:r>
                      </m:sub>
                    </m:sSub>
                  </m:oMath>
                </a14:m>
                <a:r>
                  <a:rPr lang="en-US" dirty="0"/>
                  <a:t>bps.</a:t>
                </a:r>
              </a:p>
              <a:p>
                <a:pPr algn="just">
                  <a:lnSpc>
                    <a:spcPct val="150000"/>
                  </a:lnSpc>
                </a:pPr>
                <a:r>
                  <a:rPr lang="en-US" dirty="0"/>
                  <a:t>The maximum possible bit rate at any one earth station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m:t>
                        </m:r>
                      </m:sub>
                    </m:sSub>
                    <m:r>
                      <a:rPr lang="en-US" b="0" i="1" smtClean="0">
                        <a:latin typeface="Cambria Math" panose="02040503050406030204" pitchFamily="18" charset="0"/>
                      </a:rPr>
                      <m:t> </m:t>
                    </m:r>
                  </m:oMath>
                </a14:m>
                <a:r>
                  <a:rPr lang="en-US" dirty="0"/>
                  <a:t>/N, which is a useful value for checking that throughput has been calculated correctly.</a:t>
                </a:r>
              </a:p>
              <a:p>
                <a:pPr algn="just">
                  <a:lnSpc>
                    <a:spcPct val="150000"/>
                  </a:lnSpc>
                </a:pPr>
                <a:r>
                  <a:rPr lang="en-US" dirty="0"/>
                  <a:t>The duration of the TDMA frame is </a:t>
                </a:r>
                <a14:m>
                  <m:oMath xmlns:m="http://schemas.openxmlformats.org/officeDocument/2006/math">
                    <m:sSub>
                      <m:sSubPr>
                        <m:ctrlPr>
                          <a:rPr lang="en-US" i="1" smtClean="0">
                            <a:latin typeface="Cambria Math" panose="02040503050406030204" pitchFamily="18" charset="0"/>
                          </a:rPr>
                        </m:ctrlPr>
                      </m:sSubPr>
                      <m:e>
                        <m:r>
                          <m:rPr>
                            <m:nor/>
                          </m:rPr>
                          <a:rPr lang="en-US" dirty="0"/>
                          <m:t>T</m:t>
                        </m:r>
                      </m:e>
                      <m:sub>
                        <m:r>
                          <m:rPr>
                            <m:nor/>
                          </m:rPr>
                          <a:rPr lang="en-US" dirty="0"/>
                          <m:t>frame</m:t>
                        </m:r>
                      </m:sub>
                    </m:sSub>
                  </m:oMath>
                </a14:m>
                <a:r>
                  <a:rPr lang="en-US" dirty="0"/>
                  <a:t> in seconds, the guard time and preamble times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𝑔</m:t>
                        </m:r>
                      </m:sub>
                    </m:sSub>
                    <m:r>
                      <a:rPr lang="en-US" i="1">
                        <a:latin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𝑝𝑟𝑒</m:t>
                        </m:r>
                      </m:sub>
                    </m:sSub>
                  </m:oMath>
                </a14:m>
                <a:r>
                  <a:rPr lang="en-US" dirty="0"/>
                  <a:t>, in seconds, and the time,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𝑑</m:t>
                        </m:r>
                      </m:sub>
                    </m:sSub>
                  </m:oMath>
                </a14:m>
                <a:r>
                  <a:rPr lang="en-US" dirty="0"/>
                  <a:t>, available to each station burst for transmission of traffic bits is</a:t>
                </a:r>
              </a:p>
              <a:p>
                <a:pPr marL="0" indent="0" algn="ctr">
                  <a:lnSpc>
                    <a:spcPct val="150000"/>
                  </a:lnSpc>
                  <a:buNone/>
                </a:pPr>
                <a14:m>
                  <m:oMath xmlns:m="http://schemas.openxmlformats.org/officeDocument/2006/math">
                    <m:sSub>
                      <m:sSubPr>
                        <m:ctrlPr>
                          <a:rPr lang="en-US" sz="3400" i="1" smtClean="0">
                            <a:latin typeface="Cambria Math" panose="02040503050406030204" pitchFamily="18" charset="0"/>
                          </a:rPr>
                        </m:ctrlPr>
                      </m:sSubPr>
                      <m:e>
                        <m:r>
                          <a:rPr lang="en-US" sz="3400" b="0" i="1" smtClean="0">
                            <a:latin typeface="Cambria Math" panose="02040503050406030204" pitchFamily="18" charset="0"/>
                          </a:rPr>
                          <m:t>𝑇</m:t>
                        </m:r>
                      </m:e>
                      <m:sub>
                        <m:r>
                          <a:rPr lang="en-US" sz="3400" b="0" i="1" smtClean="0">
                            <a:latin typeface="Cambria Math" panose="02040503050406030204" pitchFamily="18" charset="0"/>
                          </a:rPr>
                          <m:t>𝑑</m:t>
                        </m:r>
                      </m:sub>
                    </m:sSub>
                  </m:oMath>
                </a14:m>
                <a:r>
                  <a:rPr lang="en-US" sz="3400" dirty="0"/>
                  <a:t>= [</a:t>
                </a:r>
                <a14:m>
                  <m:oMath xmlns:m="http://schemas.openxmlformats.org/officeDocument/2006/math">
                    <m:sSub>
                      <m:sSubPr>
                        <m:ctrlPr>
                          <a:rPr lang="en-US" sz="3400" i="1">
                            <a:latin typeface="Cambria Math" panose="02040503050406030204" pitchFamily="18" charset="0"/>
                          </a:rPr>
                        </m:ctrlPr>
                      </m:sSubPr>
                      <m:e>
                        <m:r>
                          <m:rPr>
                            <m:nor/>
                          </m:rPr>
                          <a:rPr lang="en-US" sz="3400" dirty="0"/>
                          <m:t>T</m:t>
                        </m:r>
                      </m:e>
                      <m:sub>
                        <m:r>
                          <m:rPr>
                            <m:nor/>
                          </m:rPr>
                          <a:rPr lang="en-US" sz="3400" dirty="0"/>
                          <m:t>frame</m:t>
                        </m:r>
                      </m:sub>
                    </m:sSub>
                  </m:oMath>
                </a14:m>
                <a:r>
                  <a:rPr lang="en-US" sz="3400" dirty="0"/>
                  <a:t>-N(</a:t>
                </a:r>
                <a14:m>
                  <m:oMath xmlns:m="http://schemas.openxmlformats.org/officeDocument/2006/math">
                    <m:sSub>
                      <m:sSubPr>
                        <m:ctrlPr>
                          <a:rPr lang="en-US" sz="3400" i="1">
                            <a:latin typeface="Cambria Math" panose="02040503050406030204" pitchFamily="18" charset="0"/>
                          </a:rPr>
                        </m:ctrlPr>
                      </m:sSubPr>
                      <m:e>
                        <m:r>
                          <a:rPr lang="en-US" sz="3400" i="1">
                            <a:latin typeface="Cambria Math" panose="02040503050406030204" pitchFamily="18" charset="0"/>
                          </a:rPr>
                          <m:t>𝑡</m:t>
                        </m:r>
                      </m:e>
                      <m:sub>
                        <m:r>
                          <a:rPr lang="en-US" sz="3400" i="1">
                            <a:latin typeface="Cambria Math" panose="02040503050406030204" pitchFamily="18" charset="0"/>
                          </a:rPr>
                          <m:t>𝑔</m:t>
                        </m:r>
                      </m:sub>
                    </m:sSub>
                  </m:oMath>
                </a14:m>
                <a:r>
                  <a:rPr lang="en-US" sz="3400" dirty="0"/>
                  <a:t>+ </a:t>
                </a:r>
                <a14:m>
                  <m:oMath xmlns:m="http://schemas.openxmlformats.org/officeDocument/2006/math">
                    <m:sSub>
                      <m:sSubPr>
                        <m:ctrlPr>
                          <a:rPr lang="en-US" sz="3400" i="1">
                            <a:latin typeface="Cambria Math" panose="02040503050406030204" pitchFamily="18" charset="0"/>
                          </a:rPr>
                        </m:ctrlPr>
                      </m:sSubPr>
                      <m:e>
                        <m:r>
                          <a:rPr lang="en-US" sz="3400" i="1">
                            <a:latin typeface="Cambria Math" panose="02040503050406030204" pitchFamily="18" charset="0"/>
                          </a:rPr>
                          <m:t>𝑡</m:t>
                        </m:r>
                      </m:e>
                      <m:sub>
                        <m:r>
                          <a:rPr lang="en-US" sz="3400" i="1">
                            <a:latin typeface="Cambria Math" panose="02040503050406030204" pitchFamily="18" charset="0"/>
                          </a:rPr>
                          <m:t>𝑝𝑟𝑒</m:t>
                        </m:r>
                      </m:sub>
                    </m:sSub>
                  </m:oMath>
                </a14:m>
                <a:r>
                  <a:rPr lang="en-US" sz="3400" dirty="0"/>
                  <a:t>)]/N sec.</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500" r="-500"/>
                </a:stretch>
              </a:blipFill>
            </p:spPr>
            <p:txBody>
              <a:bodyPr/>
              <a:lstStyle/>
              <a:p>
                <a:r>
                  <a:rPr lang="en-US">
                    <a:noFill/>
                  </a:rPr>
                  <a:t> </a:t>
                </a:r>
              </a:p>
            </p:txBody>
          </p:sp>
        </mc:Fallback>
      </mc:AlternateContent>
    </p:spTree>
    <p:extLst>
      <p:ext uri="{BB962C8B-B14F-4D97-AF65-F5344CB8AC3E}">
        <p14:creationId xmlns:p14="http://schemas.microsoft.com/office/powerpoint/2010/main" val="182470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Time Division Multiple Access (TDMA)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62500" lnSpcReduction="20000"/>
              </a:bodyPr>
              <a:lstStyle/>
              <a:p>
                <a:pPr marL="0" indent="0" algn="just">
                  <a:lnSpc>
                    <a:spcPct val="150000"/>
                  </a:lnSpc>
                  <a:buNone/>
                </a:pPr>
                <a:r>
                  <a:rPr lang="en-US" b="1" i="1" dirty="0">
                    <a:solidFill>
                      <a:srgbClr val="FF0000"/>
                    </a:solidFill>
                  </a:rPr>
                  <a:t>Calculating Earth Station Throughput With TDMA:</a:t>
                </a:r>
              </a:p>
              <a:p>
                <a:pPr algn="just">
                  <a:lnSpc>
                    <a:spcPct val="150000"/>
                  </a:lnSpc>
                </a:pPr>
                <a:r>
                  <a:rPr lang="en-US" dirty="0"/>
                  <a:t>The number of frames transmitted each second is M,</a:t>
                </a:r>
              </a:p>
              <a:p>
                <a:pPr marL="0" indent="0" algn="ctr">
                  <a:lnSpc>
                    <a:spcPct val="150000"/>
                  </a:lnSpc>
                  <a:buNone/>
                </a:pPr>
                <a:r>
                  <a:rPr lang="en-US" dirty="0"/>
                  <a:t>M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m:rPr>
                                <m:nor/>
                              </m:rPr>
                              <a:rPr lang="en-US" dirty="0"/>
                              <m:t>T</m:t>
                            </m:r>
                          </m:e>
                          <m:sub>
                            <m:r>
                              <m:rPr>
                                <m:nor/>
                              </m:rPr>
                              <a:rPr lang="en-US" dirty="0"/>
                              <m:t>frame</m:t>
                            </m:r>
                          </m:sub>
                        </m:sSub>
                      </m:den>
                    </m:f>
                  </m:oMath>
                </a14:m>
                <a:endParaRPr lang="en-US" dirty="0"/>
              </a:p>
              <a:p>
                <a:pPr marL="0" indent="0" algn="just">
                  <a:lnSpc>
                    <a:spcPct val="150000"/>
                  </a:lnSpc>
                  <a:buNone/>
                </a:pPr>
                <a:r>
                  <a:rPr lang="en-US" dirty="0"/>
                  <a:t>In one second, the total number of bits,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oMath>
                </a14:m>
                <a:r>
                  <a:rPr lang="en-US" dirty="0"/>
                  <a:t>, transmitted by each earth station is</a:t>
                </a:r>
              </a:p>
              <a:p>
                <a:pPr marL="0" indent="0" algn="ctr">
                  <a:lnSpc>
                    <a:spcPct val="150000"/>
                  </a:lnSpc>
                  <a:buNone/>
                </a:pPr>
                <a14:m>
                  <m:oMath xmlns:m="http://schemas.openxmlformats.org/officeDocument/2006/math">
                    <m:sSub>
                      <m:sSubPr>
                        <m:ctrlPr>
                          <a:rPr lang="en-US" sz="3400" i="1" smtClean="0">
                            <a:latin typeface="Cambria Math" panose="02040503050406030204" pitchFamily="18" charset="0"/>
                          </a:rPr>
                        </m:ctrlPr>
                      </m:sSubPr>
                      <m:e>
                        <m:sSub>
                          <m:sSubPr>
                            <m:ctrlPr>
                              <a:rPr lang="en-US" sz="3600" i="1">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𝑏</m:t>
                            </m:r>
                          </m:sub>
                        </m:sSub>
                        <m:r>
                          <a:rPr lang="en-US" sz="3600" b="0" i="1" smtClean="0">
                            <a:latin typeface="Cambria Math" panose="02040503050406030204" pitchFamily="18" charset="0"/>
                          </a:rPr>
                          <m:t>=</m:t>
                        </m:r>
                        <m:r>
                          <a:rPr lang="en-US" sz="3400" b="0" i="1" smtClean="0">
                            <a:latin typeface="Cambria Math" panose="02040503050406030204" pitchFamily="18" charset="0"/>
                          </a:rPr>
                          <m:t>𝑇</m:t>
                        </m:r>
                      </m:e>
                      <m:sub>
                        <m:r>
                          <a:rPr lang="en-US" sz="3400" b="0" i="1" smtClean="0">
                            <a:latin typeface="Cambria Math" panose="02040503050406030204" pitchFamily="18" charset="0"/>
                          </a:rPr>
                          <m:t>𝑑</m:t>
                        </m:r>
                      </m:sub>
                    </m:sSub>
                    <m:r>
                      <m:rPr>
                        <m:sty m:val="p"/>
                      </m:rPr>
                      <a:rPr lang="en-US" sz="3400" b="0" i="0" smtClean="0">
                        <a:latin typeface="Cambria Math" panose="02040503050406030204" pitchFamily="18" charset="0"/>
                      </a:rPr>
                      <m:t>xM</m:t>
                    </m:r>
                  </m:oMath>
                </a14:m>
                <a:r>
                  <a:rPr lang="en-US" sz="3400" dirty="0"/>
                  <a:t>x</a:t>
                </a:r>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𝑅</m:t>
                        </m:r>
                      </m:e>
                      <m:sub>
                        <m:r>
                          <a:rPr lang="en-US" sz="3600" i="1">
                            <a:latin typeface="Cambria Math" panose="02040503050406030204" pitchFamily="18" charset="0"/>
                          </a:rPr>
                          <m:t>𝑏</m:t>
                        </m:r>
                      </m:sub>
                    </m:sSub>
                  </m:oMath>
                </a14:m>
                <a:r>
                  <a:rPr lang="en-US" sz="3400" dirty="0"/>
                  <a:t>  bits.</a:t>
                </a:r>
              </a:p>
              <a:p>
                <a:pPr marL="0" indent="0" algn="just">
                  <a:lnSpc>
                    <a:spcPct val="150000"/>
                  </a:lnSpc>
                  <a:buNone/>
                </a:pPr>
                <a:r>
                  <a:rPr lang="en-US" sz="3400" dirty="0"/>
                  <a:t>The traffic data transmitted by each earth station consists of packets, the data rate for the packets be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𝑡𝑐</m:t>
                        </m:r>
                      </m:sub>
                    </m:sSub>
                  </m:oMath>
                </a14:m>
                <a:r>
                  <a:rPr lang="en-US" sz="3400" dirty="0"/>
                  <a:t> bps; this is the rate at which data arrives at the earth station and must be equal to the average data rate in the TDMA frame for that station.</a:t>
                </a:r>
              </a:p>
              <a:p>
                <a:pPr marL="0" indent="0" algn="just">
                  <a:lnSpc>
                    <a:spcPct val="150000"/>
                  </a:lnSpc>
                  <a:buNone/>
                </a:pPr>
                <a:r>
                  <a:rPr lang="en-US" sz="3400" dirty="0"/>
                  <a:t>Then the number of packets that can be carried by each earth station is given by n where</a:t>
                </a:r>
              </a:p>
              <a:p>
                <a:pPr marL="0" indent="0" algn="ctr">
                  <a:lnSpc>
                    <a:spcPct val="150000"/>
                  </a:lnSpc>
                  <a:buNone/>
                </a:pPr>
                <a:r>
                  <a:rPr lang="en-US" sz="3600" dirty="0"/>
                  <a:t>n= </a:t>
                </a:r>
                <a14:m>
                  <m:oMath xmlns:m="http://schemas.openxmlformats.org/officeDocument/2006/math">
                    <m:f>
                      <m:fPr>
                        <m:ctrlPr>
                          <a:rPr lang="en-US" sz="360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𝑏</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𝑡𝑐</m:t>
                            </m:r>
                          </m:sub>
                        </m:sSub>
                      </m:den>
                    </m:f>
                  </m:oMath>
                </a14:m>
                <a:endParaRPr lang="en-US" sz="3400"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600" r="-600"/>
                </a:stretch>
              </a:blipFill>
            </p:spPr>
            <p:txBody>
              <a:bodyPr/>
              <a:lstStyle/>
              <a:p>
                <a:r>
                  <a:rPr lang="en-US">
                    <a:noFill/>
                  </a:rPr>
                  <a:t> </a:t>
                </a:r>
              </a:p>
            </p:txBody>
          </p:sp>
        </mc:Fallback>
      </mc:AlternateContent>
    </p:spTree>
    <p:extLst>
      <p:ext uri="{BB962C8B-B14F-4D97-AF65-F5344CB8AC3E}">
        <p14:creationId xmlns:p14="http://schemas.microsoft.com/office/powerpoint/2010/main" val="69077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Example-2</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marL="0" indent="0" algn="just">
              <a:lnSpc>
                <a:spcPct val="150000"/>
              </a:lnSpc>
              <a:buNone/>
            </a:pPr>
            <a:r>
              <a:rPr lang="en-US" sz="3400" dirty="0"/>
              <a:t>A TDMA network of five earth stations shares a single transponder equally. The frame</a:t>
            </a:r>
          </a:p>
          <a:p>
            <a:pPr marL="0" indent="0" algn="just">
              <a:lnSpc>
                <a:spcPct val="150000"/>
              </a:lnSpc>
              <a:buNone/>
            </a:pPr>
            <a:r>
              <a:rPr lang="en-US" sz="3400" dirty="0"/>
              <a:t>duration is 2.0 </a:t>
            </a:r>
            <a:r>
              <a:rPr lang="en-US" sz="3400" dirty="0" err="1"/>
              <a:t>ms</a:t>
            </a:r>
            <a:r>
              <a:rPr lang="en-US" sz="3400" dirty="0"/>
              <a:t>, the overhead time per station is 20 </a:t>
            </a:r>
            <a:r>
              <a:rPr lang="en-US" sz="3400" dirty="0" err="1"/>
              <a:t>μs</a:t>
            </a:r>
            <a:r>
              <a:rPr lang="en-US" sz="3400" dirty="0"/>
              <a:t>, and guard bands of 5 </a:t>
            </a:r>
            <a:r>
              <a:rPr lang="en-US" sz="3400" dirty="0" err="1"/>
              <a:t>μs</a:t>
            </a:r>
            <a:r>
              <a:rPr lang="en-US" sz="3400" dirty="0"/>
              <a:t> are</a:t>
            </a:r>
          </a:p>
          <a:p>
            <a:pPr marL="0" indent="0" algn="just">
              <a:lnSpc>
                <a:spcPct val="150000"/>
              </a:lnSpc>
              <a:buNone/>
            </a:pPr>
            <a:r>
              <a:rPr lang="en-US" sz="3400" dirty="0"/>
              <a:t>used between bursts. Transmission bursts are QPSK at 30 Mbps.</a:t>
            </a:r>
          </a:p>
          <a:p>
            <a:pPr marL="0" indent="0" algn="just">
              <a:lnSpc>
                <a:spcPct val="150000"/>
              </a:lnSpc>
              <a:buNone/>
            </a:pPr>
            <a:r>
              <a:rPr lang="en-US" sz="3400" dirty="0" err="1"/>
              <a:t>i</a:t>
            </a:r>
            <a:r>
              <a:rPr lang="en-US" sz="3400" dirty="0"/>
              <a:t>) Calculate the number of 256 kbps channels that each TDMA earth station can transmit,</a:t>
            </a:r>
          </a:p>
          <a:p>
            <a:pPr marL="0" indent="0" algn="just">
              <a:lnSpc>
                <a:spcPct val="150000"/>
              </a:lnSpc>
              <a:buNone/>
            </a:pPr>
            <a:r>
              <a:rPr lang="en-US" sz="3400" dirty="0"/>
              <a:t>assuming that each channel is encoded with rate ¾ FEC coding. What is the efficiency</a:t>
            </a:r>
          </a:p>
          <a:p>
            <a:pPr marL="0" indent="0" algn="just">
              <a:lnSpc>
                <a:spcPct val="150000"/>
              </a:lnSpc>
              <a:buNone/>
            </a:pPr>
            <a:r>
              <a:rPr lang="en-US" sz="3400" dirty="0"/>
              <a:t>of the TDMA system.</a:t>
            </a:r>
          </a:p>
          <a:p>
            <a:pPr marL="0" indent="0" algn="just">
              <a:lnSpc>
                <a:spcPct val="150000"/>
              </a:lnSpc>
              <a:buNone/>
            </a:pPr>
            <a:r>
              <a:rPr lang="en-US" sz="3400" dirty="0"/>
              <a:t>ii) If the frame length is increased to 20ms, what is the new TDMA system efficiency?</a:t>
            </a:r>
          </a:p>
        </p:txBody>
      </p:sp>
    </p:spTree>
    <p:extLst>
      <p:ext uri="{BB962C8B-B14F-4D97-AF65-F5344CB8AC3E}">
        <p14:creationId xmlns:p14="http://schemas.microsoft.com/office/powerpoint/2010/main" val="3307497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Code Division Multiple Access (CDMA)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0000" lnSpcReduction="20000"/>
          </a:bodyPr>
          <a:lstStyle/>
          <a:p>
            <a:pPr algn="just">
              <a:lnSpc>
                <a:spcPct val="150000"/>
              </a:lnSpc>
            </a:pPr>
            <a:r>
              <a:rPr lang="en-US" dirty="0"/>
              <a:t>CDMA is a system in which a number of users can occupy all of the transponder bandwidth all of the time.</a:t>
            </a:r>
          </a:p>
          <a:p>
            <a:pPr algn="just">
              <a:lnSpc>
                <a:spcPct val="150000"/>
              </a:lnSpc>
            </a:pPr>
            <a:r>
              <a:rPr lang="en-US" dirty="0"/>
              <a:t> CDMA signals are encoded such that information from an individual transmitter can be recovered by a receiving station that knows the code being used, in the presence of all the other CDMA signals in the same bandwidth.</a:t>
            </a:r>
          </a:p>
          <a:p>
            <a:pPr algn="just">
              <a:lnSpc>
                <a:spcPct val="150000"/>
              </a:lnSpc>
            </a:pPr>
            <a:r>
              <a:rPr lang="en-US" dirty="0"/>
              <a:t>Subject to transponder power limitations and the practical constraints of the codes in use, stations with traffic can access a transponder on demand without coordinating their frequency or their time of transmission.</a:t>
            </a:r>
          </a:p>
          <a:p>
            <a:pPr algn="just">
              <a:lnSpc>
                <a:spcPct val="150000"/>
              </a:lnSpc>
            </a:pPr>
            <a:r>
              <a:rPr lang="en-US" dirty="0"/>
              <a:t>Each transmitting station is allocated a CDMA code; any receiving station that wants to receive data from that earth station must use the correct code.</a:t>
            </a:r>
          </a:p>
          <a:p>
            <a:pPr algn="just">
              <a:lnSpc>
                <a:spcPct val="150000"/>
              </a:lnSpc>
            </a:pPr>
            <a:r>
              <a:rPr lang="en-US" dirty="0"/>
              <a:t>CDMA codes are typically 16 bits to many thousands of bits in length, and the bits of a CDMA code are called </a:t>
            </a:r>
            <a:r>
              <a:rPr lang="en-US" dirty="0">
                <a:solidFill>
                  <a:srgbClr val="FF0000"/>
                </a:solidFill>
              </a:rPr>
              <a:t>chips</a:t>
            </a:r>
            <a:r>
              <a:rPr lang="en-US" dirty="0"/>
              <a:t> to distinguish them from the message bits of a data transmission.</a:t>
            </a:r>
          </a:p>
          <a:p>
            <a:pPr algn="just">
              <a:lnSpc>
                <a:spcPct val="150000"/>
              </a:lnSpc>
            </a:pPr>
            <a:r>
              <a:rPr lang="en-US" dirty="0"/>
              <a:t>The data bits of the original message modulate the CDMA chip sequence, and the chip rate is always much greater than the data rate. </a:t>
            </a:r>
          </a:p>
          <a:p>
            <a:pPr algn="just">
              <a:lnSpc>
                <a:spcPct val="150000"/>
              </a:lnSpc>
            </a:pPr>
            <a:r>
              <a:rPr lang="en-US" dirty="0"/>
              <a:t>This greatly increases the speed of the digital transmission, widening its spectrum in proportion to the length of the chip sequence. As a result, CDMA is also known as </a:t>
            </a:r>
            <a:r>
              <a:rPr lang="en-US" i="1" dirty="0">
                <a:solidFill>
                  <a:srgbClr val="FF0000"/>
                </a:solidFill>
              </a:rPr>
              <a:t>spread spectrum</a:t>
            </a:r>
            <a:r>
              <a:rPr lang="en-US" dirty="0"/>
              <a:t>.</a:t>
            </a:r>
          </a:p>
        </p:txBody>
      </p:sp>
    </p:spTree>
    <p:extLst>
      <p:ext uri="{BB962C8B-B14F-4D97-AF65-F5344CB8AC3E}">
        <p14:creationId xmlns:p14="http://schemas.microsoft.com/office/powerpoint/2010/main" val="2116353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Code Division Multiple Access (CDMA)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algn="just">
              <a:lnSpc>
                <a:spcPct val="150000"/>
              </a:lnSpc>
            </a:pPr>
            <a:r>
              <a:rPr lang="en-US" i="1" dirty="0">
                <a:solidFill>
                  <a:srgbClr val="FF0000"/>
                </a:solidFill>
              </a:rPr>
              <a:t>Direct sequence spread spectrum (DSSS) </a:t>
            </a:r>
            <a:r>
              <a:rPr lang="en-US" dirty="0"/>
              <a:t>is the only type currently used in civilian satellite communication; </a:t>
            </a:r>
          </a:p>
          <a:p>
            <a:pPr algn="just">
              <a:lnSpc>
                <a:spcPct val="150000"/>
              </a:lnSpc>
            </a:pPr>
            <a:r>
              <a:rPr lang="en-US" i="1" dirty="0">
                <a:solidFill>
                  <a:srgbClr val="FF0000"/>
                </a:solidFill>
              </a:rPr>
              <a:t>Frequency hopping spread spectrum (FH-SS) </a:t>
            </a:r>
            <a:r>
              <a:rPr lang="en-US" dirty="0"/>
              <a:t>is used in short range local area wireless networks.</a:t>
            </a:r>
          </a:p>
          <a:p>
            <a:pPr algn="just">
              <a:lnSpc>
                <a:spcPct val="150000"/>
              </a:lnSpc>
            </a:pPr>
            <a:r>
              <a:rPr lang="en-US" dirty="0"/>
              <a:t>CDMA was originally developed for </a:t>
            </a:r>
            <a:r>
              <a:rPr lang="en-US" dirty="0">
                <a:solidFill>
                  <a:srgbClr val="00B050"/>
                </a:solidFill>
              </a:rPr>
              <a:t>military communication systems</a:t>
            </a:r>
            <a:r>
              <a:rPr lang="en-US" dirty="0"/>
              <a:t>, where its purpose was to spread the energy of a data transmission across a wide bandwidth to make detection of the signal more difficult.</a:t>
            </a:r>
          </a:p>
          <a:p>
            <a:pPr algn="just">
              <a:lnSpc>
                <a:spcPct val="150000"/>
              </a:lnSpc>
            </a:pPr>
            <a:r>
              <a:rPr lang="en-US" dirty="0"/>
              <a:t>Spreading the energy in a signal across a wide bandwidth can make the noise power spectral density (NPSD) in the receiver larger than the PSD of the received signal.</a:t>
            </a:r>
          </a:p>
          <a:p>
            <a:pPr algn="just">
              <a:lnSpc>
                <a:spcPct val="150000"/>
              </a:lnSpc>
            </a:pPr>
            <a:r>
              <a:rPr lang="en-US" dirty="0"/>
              <a:t>CDMA has become popular in cellular telephone systems where it is used to enhance cell capacity.</a:t>
            </a:r>
          </a:p>
          <a:p>
            <a:pPr algn="just">
              <a:lnSpc>
                <a:spcPct val="150000"/>
              </a:lnSpc>
            </a:pPr>
            <a:r>
              <a:rPr lang="en-US" dirty="0"/>
              <a:t>However, it has not been widely adopted by satellite communication systems because it is less efficient, in terms of capacity, than FDMA and TDMA.</a:t>
            </a:r>
          </a:p>
        </p:txBody>
      </p:sp>
    </p:spTree>
    <p:extLst>
      <p:ext uri="{BB962C8B-B14F-4D97-AF65-F5344CB8AC3E}">
        <p14:creationId xmlns:p14="http://schemas.microsoft.com/office/powerpoint/2010/main" val="753320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Code Division Multiple Access (CDMA)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b="1" i="1" dirty="0">
                <a:solidFill>
                  <a:srgbClr val="FF0000"/>
                </a:solidFill>
              </a:rPr>
              <a:t>Spread Spectrum Transmission and Reception:</a:t>
            </a:r>
          </a:p>
          <a:p>
            <a:pPr algn="just">
              <a:lnSpc>
                <a:spcPct val="150000"/>
              </a:lnSpc>
            </a:pPr>
            <a:r>
              <a:rPr lang="en-US" dirty="0">
                <a:solidFill>
                  <a:schemeClr val="accent1">
                    <a:lumMod val="75000"/>
                  </a:schemeClr>
                </a:solidFill>
              </a:rPr>
              <a:t>Direct sequence systems</a:t>
            </a:r>
            <a:r>
              <a:rPr lang="en-US" dirty="0"/>
              <a:t>, since that is the only form of spread spectrum that has been used by commercial satellite systems to date.</a:t>
            </a:r>
          </a:p>
          <a:p>
            <a:pPr algn="just">
              <a:lnSpc>
                <a:spcPct val="150000"/>
              </a:lnSpc>
            </a:pPr>
            <a:r>
              <a:rPr lang="en-US" dirty="0"/>
              <a:t>The spreading codes used in DSSS CDMA systems are designed to have good autocorrelation properties and low cross correlation- Gold and </a:t>
            </a:r>
            <a:r>
              <a:rPr lang="en-US" dirty="0" err="1"/>
              <a:t>Kasami</a:t>
            </a:r>
            <a:r>
              <a:rPr lang="en-US" dirty="0"/>
              <a:t> codes.</a:t>
            </a:r>
          </a:p>
          <a:p>
            <a:pPr algn="just">
              <a:lnSpc>
                <a:spcPct val="150000"/>
              </a:lnSpc>
            </a:pPr>
            <a:r>
              <a:rPr lang="en-US" dirty="0"/>
              <a:t>DS-SS codes will all be treated as </a:t>
            </a:r>
            <a:r>
              <a:rPr lang="en-US" dirty="0" err="1"/>
              <a:t>pseudonoise</a:t>
            </a:r>
            <a:r>
              <a:rPr lang="en-US" dirty="0"/>
              <a:t>(PN) sequence.</a:t>
            </a:r>
          </a:p>
          <a:p>
            <a:pPr algn="just">
              <a:lnSpc>
                <a:spcPct val="150000"/>
              </a:lnSpc>
            </a:pPr>
            <a:r>
              <a:rPr lang="en-US" dirty="0" err="1"/>
              <a:t>Pseudonoise</a:t>
            </a:r>
            <a:r>
              <a:rPr lang="en-US" dirty="0"/>
              <a:t> refers to the spectrum of code, which appears to be a random sequence of bits (or chips) with a flat, noise like spectrum.</a:t>
            </a:r>
          </a:p>
          <a:p>
            <a:pPr algn="just">
              <a:lnSpc>
                <a:spcPct val="150000"/>
              </a:lnSpc>
            </a:pPr>
            <a:endParaRPr lang="en-US" dirty="0"/>
          </a:p>
        </p:txBody>
      </p:sp>
    </p:spTree>
    <p:extLst>
      <p:ext uri="{BB962C8B-B14F-4D97-AF65-F5344CB8AC3E}">
        <p14:creationId xmlns:p14="http://schemas.microsoft.com/office/powerpoint/2010/main" val="3824805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Code Division Multiple Access (CDMA)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b="1" i="1" dirty="0">
                <a:solidFill>
                  <a:srgbClr val="FF0000"/>
                </a:solidFill>
              </a:rPr>
              <a:t>Spread Spectrum Transmission and Reception:</a:t>
            </a:r>
          </a:p>
          <a:p>
            <a:pPr algn="just">
              <a:lnSpc>
                <a:spcPct val="100000"/>
              </a:lnSpc>
            </a:pPr>
            <a:r>
              <a:rPr lang="en-US" dirty="0"/>
              <a:t> </a:t>
            </a:r>
            <a:r>
              <a:rPr lang="en-US" sz="2400" dirty="0"/>
              <a:t>The generation of a DS -SS signal is illustrated in Figure.</a:t>
            </a:r>
          </a:p>
          <a:p>
            <a:pPr algn="just">
              <a:lnSpc>
                <a:spcPct val="100000"/>
              </a:lnSpc>
            </a:pPr>
            <a:r>
              <a:rPr lang="en-US" sz="2400" dirty="0"/>
              <a:t>Assume that the system uses baseband signals most DS -SS systems generate spread spectrum signals using BPSK.</a:t>
            </a:r>
          </a:p>
          <a:p>
            <a:pPr algn="just">
              <a:lnSpc>
                <a:spcPct val="100000"/>
              </a:lnSpc>
            </a:pPr>
            <a:r>
              <a:rPr lang="en-US" sz="2400" dirty="0"/>
              <a:t> Bit stream containing traffic data </a:t>
            </a:r>
          </a:p>
          <a:p>
            <a:pPr marL="0" indent="0" algn="just">
              <a:lnSpc>
                <a:spcPct val="100000"/>
              </a:lnSpc>
              <a:buNone/>
            </a:pPr>
            <a:r>
              <a:rPr lang="en-US" sz="2400" dirty="0"/>
              <a:t>at a rate Rb, converted to have levels of</a:t>
            </a:r>
          </a:p>
          <a:p>
            <a:pPr marL="0" indent="0" algn="just">
              <a:lnSpc>
                <a:spcPct val="100000"/>
              </a:lnSpc>
              <a:buNone/>
            </a:pPr>
            <a:r>
              <a:rPr lang="en-US" sz="2400" dirty="0"/>
              <a:t> +1 and — 1 V corresponding to the </a:t>
            </a:r>
          </a:p>
          <a:p>
            <a:pPr marL="0" indent="0" algn="just">
              <a:lnSpc>
                <a:spcPct val="100000"/>
              </a:lnSpc>
              <a:buNone/>
            </a:pPr>
            <a:r>
              <a:rPr lang="en-US" sz="2400" dirty="0"/>
              <a:t>logical states 1 and 0, is multiplied by a</a:t>
            </a:r>
          </a:p>
          <a:p>
            <a:pPr marL="0" indent="0" algn="just">
              <a:lnSpc>
                <a:spcPct val="100000"/>
              </a:lnSpc>
              <a:buNone/>
            </a:pPr>
            <a:r>
              <a:rPr lang="en-US" sz="2400" dirty="0"/>
              <a:t> PN sequence, also with levels +1 and — 1 V, </a:t>
            </a:r>
          </a:p>
          <a:p>
            <a:pPr marL="0" indent="0" algn="just">
              <a:lnSpc>
                <a:spcPct val="100000"/>
              </a:lnSpc>
              <a:buNone/>
            </a:pPr>
            <a:r>
              <a:rPr lang="en-US" sz="2400" dirty="0"/>
              <a:t>at a rate M X Rb Chips per second.</a:t>
            </a:r>
          </a:p>
          <a:p>
            <a:pPr algn="just">
              <a:lnSpc>
                <a:spcPct val="150000"/>
              </a:lnSpc>
            </a:pPr>
            <a:endParaRPr lang="en-US" dirty="0"/>
          </a:p>
        </p:txBody>
      </p:sp>
      <p:pic>
        <p:nvPicPr>
          <p:cNvPr id="5" name="Picture 4">
            <a:extLst>
              <a:ext uri="{FF2B5EF4-FFF2-40B4-BE49-F238E27FC236}">
                <a16:creationId xmlns:a16="http://schemas.microsoft.com/office/drawing/2014/main" id="{FF833689-C21D-677E-4F52-CF179E0C24C9}"/>
              </a:ext>
            </a:extLst>
          </p:cNvPr>
          <p:cNvPicPr>
            <a:picLocks noChangeAspect="1"/>
          </p:cNvPicPr>
          <p:nvPr/>
        </p:nvPicPr>
        <p:blipFill>
          <a:blip r:embed="rId2"/>
          <a:stretch>
            <a:fillRect/>
          </a:stretch>
        </p:blipFill>
        <p:spPr>
          <a:xfrm>
            <a:off x="5737123" y="2949679"/>
            <a:ext cx="6141916" cy="3447588"/>
          </a:xfrm>
          <a:prstGeom prst="rect">
            <a:avLst/>
          </a:prstGeom>
        </p:spPr>
      </p:pic>
    </p:spTree>
    <p:extLst>
      <p:ext uri="{BB962C8B-B14F-4D97-AF65-F5344CB8AC3E}">
        <p14:creationId xmlns:p14="http://schemas.microsoft.com/office/powerpoint/2010/main" val="407715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Code Division Multiple Access (CDMA)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10000"/>
          </a:bodyPr>
          <a:lstStyle/>
          <a:p>
            <a:pPr algn="just">
              <a:lnSpc>
                <a:spcPct val="150000"/>
              </a:lnSpc>
            </a:pPr>
            <a:r>
              <a:rPr lang="en-US" dirty="0"/>
              <a:t>Data bit recovery using</a:t>
            </a:r>
          </a:p>
          <a:p>
            <a:pPr marL="0" indent="0" algn="just">
              <a:lnSpc>
                <a:spcPct val="150000"/>
              </a:lnSpc>
              <a:buNone/>
            </a:pPr>
            <a:r>
              <a:rPr lang="en-US" dirty="0"/>
              <a:t> an IF correlator</a:t>
            </a:r>
          </a:p>
          <a:p>
            <a:pPr algn="just">
              <a:lnSpc>
                <a:spcPct val="150000"/>
              </a:lnSpc>
            </a:pPr>
            <a:r>
              <a:rPr lang="en-US" dirty="0"/>
              <a:t>The CDMA chips from the receiver </a:t>
            </a:r>
          </a:p>
          <a:p>
            <a:pPr marL="0" indent="0" algn="just">
              <a:lnSpc>
                <a:spcPct val="150000"/>
              </a:lnSpc>
              <a:buNone/>
            </a:pPr>
            <a:r>
              <a:rPr lang="en-US" dirty="0"/>
              <a:t>are clocked into  the shift register </a:t>
            </a:r>
          </a:p>
          <a:p>
            <a:pPr marL="0" indent="0" algn="just">
              <a:lnSpc>
                <a:spcPct val="150000"/>
              </a:lnSpc>
              <a:buNone/>
            </a:pPr>
            <a:r>
              <a:rPr lang="en-US" dirty="0"/>
              <a:t>serially and the shift register contents</a:t>
            </a:r>
          </a:p>
          <a:p>
            <a:pPr marL="0" indent="0" algn="just">
              <a:lnSpc>
                <a:spcPct val="150000"/>
              </a:lnSpc>
              <a:buNone/>
            </a:pPr>
            <a:r>
              <a:rPr lang="en-US" dirty="0"/>
              <a:t> passed through phase shifters</a:t>
            </a:r>
          </a:p>
          <a:p>
            <a:pPr marL="0" indent="0" algn="just">
              <a:lnSpc>
                <a:spcPct val="150000"/>
              </a:lnSpc>
              <a:buNone/>
            </a:pPr>
            <a:r>
              <a:rPr lang="en-US" dirty="0"/>
              <a:t> and added. </a:t>
            </a:r>
          </a:p>
          <a:p>
            <a:pPr algn="just">
              <a:lnSpc>
                <a:spcPct val="150000"/>
              </a:lnSpc>
            </a:pPr>
            <a:r>
              <a:rPr lang="en-US" dirty="0"/>
              <a:t>The phase shifters convert —1 chips to +1 when the correct code is in the shift register such that all the voltages add to a maximum when the received sequence is correct.</a:t>
            </a:r>
          </a:p>
        </p:txBody>
      </p:sp>
      <p:pic>
        <p:nvPicPr>
          <p:cNvPr id="6" name="Picture 5">
            <a:extLst>
              <a:ext uri="{FF2B5EF4-FFF2-40B4-BE49-F238E27FC236}">
                <a16:creationId xmlns:a16="http://schemas.microsoft.com/office/drawing/2014/main" id="{EB5259C4-2E8B-DE3A-5E4C-6DC8FEE6FDE3}"/>
              </a:ext>
            </a:extLst>
          </p:cNvPr>
          <p:cNvPicPr>
            <a:picLocks noChangeAspect="1"/>
          </p:cNvPicPr>
          <p:nvPr/>
        </p:nvPicPr>
        <p:blipFill>
          <a:blip r:embed="rId2"/>
          <a:stretch>
            <a:fillRect/>
          </a:stretch>
        </p:blipFill>
        <p:spPr>
          <a:xfrm>
            <a:off x="5319251" y="604682"/>
            <a:ext cx="6872749" cy="5264787"/>
          </a:xfrm>
          <a:prstGeom prst="rect">
            <a:avLst/>
          </a:prstGeom>
        </p:spPr>
      </p:pic>
    </p:spTree>
    <p:extLst>
      <p:ext uri="{BB962C8B-B14F-4D97-AF65-F5344CB8AC3E}">
        <p14:creationId xmlns:p14="http://schemas.microsoft.com/office/powerpoint/2010/main" val="1744476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Code Division Multiple Access (CDMA)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20000"/>
              </a:bodyPr>
              <a:lstStyle/>
              <a:p>
                <a:pPr marL="0" indent="0" algn="just">
                  <a:lnSpc>
                    <a:spcPct val="150000"/>
                  </a:lnSpc>
                  <a:buNone/>
                </a:pPr>
                <a:r>
                  <a:rPr lang="en-US" b="1" i="1" dirty="0">
                    <a:solidFill>
                      <a:srgbClr val="FF0000"/>
                    </a:solidFill>
                  </a:rPr>
                  <a:t>Processing Gain and CDMA System Capacity:</a:t>
                </a:r>
              </a:p>
              <a:p>
                <a:pPr algn="just">
                  <a:lnSpc>
                    <a:spcPct val="150000"/>
                  </a:lnSpc>
                </a:pPr>
                <a:r>
                  <a:rPr lang="en-US" dirty="0"/>
                  <a:t>Processing gain is the ratio of </a:t>
                </a:r>
                <a:r>
                  <a:rPr lang="en-US" dirty="0">
                    <a:solidFill>
                      <a:srgbClr val="FF0000"/>
                    </a:solidFill>
                  </a:rPr>
                  <a:t>chip rate at the input of the correlator </a:t>
                </a:r>
                <a:r>
                  <a:rPr lang="en-US" dirty="0"/>
                  <a:t>to </a:t>
                </a:r>
                <a:r>
                  <a:rPr lang="en-US" dirty="0">
                    <a:solidFill>
                      <a:schemeClr val="accent6">
                        <a:lumMod val="75000"/>
                      </a:schemeClr>
                    </a:solidFill>
                  </a:rPr>
                  <a:t>bit rate at the correlator output</a:t>
                </a:r>
                <a:r>
                  <a:rPr lang="en-US" dirty="0"/>
                  <a:t>, usually quoted in decibels.</a:t>
                </a:r>
              </a:p>
              <a:p>
                <a:pPr algn="just">
                  <a:lnSpc>
                    <a:spcPct val="150000"/>
                  </a:lnSpc>
                </a:pPr>
                <a:r>
                  <a:rPr lang="en-US" dirty="0"/>
                  <a:t>The SNR at the correlator output is equal to the CNR at its input with the processing gain added.</a:t>
                </a:r>
              </a:p>
              <a:p>
                <a:pPr algn="just">
                  <a:lnSpc>
                    <a:spcPct val="150000"/>
                  </a:lnSpc>
                </a:pPr>
                <a14:m>
                  <m:oMath xmlns:m="http://schemas.openxmlformats.org/officeDocument/2006/math">
                    <m:sSub>
                      <m:sSubPr>
                        <m:ctrlPr>
                          <a:rPr lang="en-US" sz="2800" i="1" smtClean="0">
                            <a:latin typeface="Cambria Math" panose="02040503050406030204" pitchFamily="18" charset="0"/>
                          </a:rPr>
                        </m:ctrlPr>
                      </m:sSubPr>
                      <m:e>
                        <m:r>
                          <m:rPr>
                            <m:nor/>
                          </m:rPr>
                          <a:rPr lang="en-US" sz="2800" dirty="0">
                            <a:latin typeface="WarnockPro-Regular"/>
                          </a:rPr>
                          <m:t>(</m:t>
                        </m:r>
                        <m:r>
                          <m:rPr>
                            <m:nor/>
                          </m:rPr>
                          <a:rPr lang="en-US" sz="2800" b="0" i="0" dirty="0" smtClean="0">
                            <a:latin typeface="WarnockPro-Regular"/>
                          </a:rPr>
                          <m:t>S</m:t>
                        </m:r>
                        <m:r>
                          <m:rPr>
                            <m:nor/>
                          </m:rPr>
                          <a:rPr lang="en-US" sz="2800" dirty="0">
                            <a:latin typeface="WarnockPro-Regular"/>
                          </a:rPr>
                          <m:t>NR</m:t>
                        </m:r>
                        <m:r>
                          <m:rPr>
                            <m:nor/>
                          </m:rPr>
                          <a:rPr lang="en-US" sz="2800" dirty="0">
                            <a:latin typeface="WarnockPro-Regular"/>
                          </a:rPr>
                          <m:t>)</m:t>
                        </m:r>
                      </m:e>
                      <m:sub>
                        <m:r>
                          <a:rPr lang="en-US" sz="2800" b="0" i="1" dirty="0" smtClean="0">
                            <a:latin typeface="Cambria Math" panose="02040503050406030204" pitchFamily="18" charset="0"/>
                          </a:rPr>
                          <m:t>𝑜𝑢𝑡</m:t>
                        </m:r>
                      </m:sub>
                    </m:sSub>
                    <m:r>
                      <a:rPr lang="en-US" sz="2800" b="0" i="1" dirty="0" smtClean="0">
                        <a:latin typeface="Cambria Math" panose="02040503050406030204" pitchFamily="18" charset="0"/>
                      </a:rPr>
                      <m:t> </m:t>
                    </m:r>
                  </m:oMath>
                </a14:m>
                <a:r>
                  <a:rPr lang="en-US" dirty="0"/>
                  <a:t>in the spread spectrum receiver after the correlator is given by</a:t>
                </a:r>
              </a:p>
              <a:p>
                <a:pPr marL="0" indent="0" algn="ctr">
                  <a:lnSpc>
                    <a:spcPct val="150000"/>
                  </a:lnSpc>
                  <a:buNone/>
                </a:pPr>
                <a14:m>
                  <m:oMath xmlns:m="http://schemas.openxmlformats.org/officeDocument/2006/math">
                    <m:sSub>
                      <m:sSubPr>
                        <m:ctrlPr>
                          <a:rPr lang="en-US" sz="1800" i="1">
                            <a:latin typeface="Cambria Math" panose="02040503050406030204" pitchFamily="18" charset="0"/>
                          </a:rPr>
                        </m:ctrlPr>
                      </m:sSubPr>
                      <m:e>
                        <m:r>
                          <m:rPr>
                            <m:nor/>
                          </m:rPr>
                          <a:rPr lang="en-US" sz="1800" dirty="0">
                            <a:latin typeface="WarnockPro-Regular"/>
                          </a:rPr>
                          <m:t>(</m:t>
                        </m:r>
                        <m:r>
                          <m:rPr>
                            <m:nor/>
                          </m:rPr>
                          <a:rPr lang="en-US" sz="1800" b="0" i="0" dirty="0" smtClean="0">
                            <a:latin typeface="WarnockPro-Regular"/>
                          </a:rPr>
                          <m:t>S</m:t>
                        </m:r>
                        <m:r>
                          <m:rPr>
                            <m:nor/>
                          </m:rPr>
                          <a:rPr lang="en-US" sz="1800" dirty="0">
                            <a:latin typeface="WarnockPro-Regular"/>
                          </a:rPr>
                          <m:t>NR</m:t>
                        </m:r>
                        <m:r>
                          <m:rPr>
                            <m:nor/>
                          </m:rPr>
                          <a:rPr lang="en-US" sz="1800" dirty="0">
                            <a:latin typeface="WarnockPro-Regular"/>
                          </a:rPr>
                          <m:t>)</m:t>
                        </m:r>
                      </m:e>
                      <m:sub>
                        <m:r>
                          <a:rPr lang="en-US" sz="1800" b="0" i="1" dirty="0" smtClean="0">
                            <a:latin typeface="Cambria Math" panose="02040503050406030204" pitchFamily="18" charset="0"/>
                          </a:rPr>
                          <m:t>𝑜𝑢𝑡</m:t>
                        </m:r>
                      </m:sub>
                    </m:sSub>
                    <m:r>
                      <a:rPr lang="en-US" sz="1800" i="1">
                        <a:latin typeface="Cambria Math" panose="02040503050406030204" pitchFamily="18" charset="0"/>
                      </a:rPr>
                      <m:t> </m:t>
                    </m:r>
                  </m:oMath>
                </a14:m>
                <a:r>
                  <a:rPr lang="en-US" sz="1800" b="0" i="0" u="none" strike="noStrike" baseline="0" dirty="0">
                    <a:latin typeface="STIXMath-Regular"/>
                  </a:rPr>
                  <a:t>= </a:t>
                </a:r>
                <a14:m>
                  <m:oMath xmlns:m="http://schemas.openxmlformats.org/officeDocument/2006/math">
                    <m:sSub>
                      <m:sSubPr>
                        <m:ctrlPr>
                          <a:rPr lang="en-US" sz="1800" i="1">
                            <a:latin typeface="Cambria Math" panose="02040503050406030204" pitchFamily="18" charset="0"/>
                          </a:rPr>
                        </m:ctrlPr>
                      </m:sSubPr>
                      <m:e>
                        <m:r>
                          <m:rPr>
                            <m:nor/>
                          </m:rPr>
                          <a:rPr lang="en-US" sz="1800" dirty="0">
                            <a:latin typeface="WarnockPro-Regular"/>
                          </a:rPr>
                          <m:t>(</m:t>
                        </m:r>
                        <m:r>
                          <m:rPr>
                            <m:nor/>
                          </m:rPr>
                          <a:rPr lang="en-US" sz="1800" dirty="0">
                            <a:latin typeface="WarnockPro-Regular"/>
                          </a:rPr>
                          <m:t>CNR</m:t>
                        </m:r>
                        <m:r>
                          <m:rPr>
                            <m:nor/>
                          </m:rPr>
                          <a:rPr lang="en-US" sz="1800" dirty="0">
                            <a:latin typeface="WarnockPro-Regular"/>
                          </a:rPr>
                          <m:t>)</m:t>
                        </m:r>
                      </m:e>
                      <m:sub>
                        <m:r>
                          <a:rPr lang="en-US" sz="1800" b="0" i="1" smtClean="0">
                            <a:latin typeface="Cambria Math" panose="02040503050406030204" pitchFamily="18" charset="0"/>
                          </a:rPr>
                          <m:t>𝑠𝑠</m:t>
                        </m:r>
                      </m:sub>
                    </m:sSub>
                  </m:oMath>
                </a14:m>
                <a:r>
                  <a:rPr lang="en-US" sz="1800" b="0" i="0" u="none" strike="noStrike" baseline="0" dirty="0">
                    <a:latin typeface="STIXMath-Regular"/>
                  </a:rPr>
                  <a:t>+ </a:t>
                </a:r>
                <a:r>
                  <a:rPr lang="en-US" sz="1800" b="0" i="0" u="none" strike="noStrike" baseline="0" dirty="0">
                    <a:latin typeface="WarnockPro-Regular"/>
                  </a:rPr>
                  <a:t>10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𝑙𝑜𝑔</m:t>
                        </m:r>
                      </m:e>
                      <m:sub>
                        <m:r>
                          <a:rPr lang="en-US" sz="1800" b="0" i="1" u="none" strike="noStrike" baseline="0" smtClean="0">
                            <a:latin typeface="Cambria Math" panose="02040503050406030204" pitchFamily="18" charset="0"/>
                          </a:rPr>
                          <m:t>10</m:t>
                        </m:r>
                      </m:sub>
                    </m:sSub>
                  </m:oMath>
                </a14:m>
                <a:r>
                  <a:rPr lang="en-US" sz="1800" b="0" i="1" u="none" strike="noStrike" baseline="0" dirty="0">
                    <a:latin typeface="WarnockPro-It"/>
                  </a:rPr>
                  <a:t>M</a:t>
                </a:r>
              </a:p>
              <a:p>
                <a:pPr marL="0" indent="0" algn="just">
                  <a:lnSpc>
                    <a:spcPct val="150000"/>
                  </a:lnSpc>
                  <a:buNone/>
                </a:pPr>
                <a:r>
                  <a:rPr lang="en-US" dirty="0"/>
                  <a:t>where M is the ratio of chip rate to bit rate.</a:t>
                </a:r>
              </a:p>
              <a:p>
                <a:pPr algn="just">
                  <a:lnSpc>
                    <a:spcPct val="150000"/>
                  </a:lnSpc>
                </a:pPr>
                <a:r>
                  <a:rPr lang="en-US" dirty="0"/>
                  <a:t>The SNR must be sufficiently high for the receiver to recover the bits of the transmitted signal with a reasonable BER.</a:t>
                </a:r>
              </a:p>
              <a:p>
                <a:pPr marL="0" indent="0" algn="just">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900" r="-900"/>
                </a:stretch>
              </a:blipFill>
            </p:spPr>
            <p:txBody>
              <a:bodyPr/>
              <a:lstStyle/>
              <a:p>
                <a:r>
                  <a:rPr lang="en-US">
                    <a:noFill/>
                  </a:rPr>
                  <a:t> </a:t>
                </a:r>
              </a:p>
            </p:txBody>
          </p:sp>
        </mc:Fallback>
      </mc:AlternateContent>
    </p:spTree>
    <p:extLst>
      <p:ext uri="{BB962C8B-B14F-4D97-AF65-F5344CB8AC3E}">
        <p14:creationId xmlns:p14="http://schemas.microsoft.com/office/powerpoint/2010/main" val="141589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Modulation</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10000"/>
          </a:bodyPr>
          <a:lstStyle/>
          <a:p>
            <a:pPr algn="just">
              <a:lnSpc>
                <a:spcPct val="150000"/>
              </a:lnSpc>
            </a:pPr>
            <a:r>
              <a:rPr lang="en-US" dirty="0"/>
              <a:t>The information carrying signal is called a baseband signal. Typical baseband signals are audio (voice or music), video (television), or data (bits).</a:t>
            </a:r>
          </a:p>
          <a:p>
            <a:pPr algn="just">
              <a:lnSpc>
                <a:spcPct val="150000"/>
              </a:lnSpc>
            </a:pPr>
            <a:r>
              <a:rPr lang="en-US" dirty="0"/>
              <a:t>The baseband signals must be modulated onto the radio frequency (RF) carrier to</a:t>
            </a:r>
          </a:p>
          <a:p>
            <a:pPr marL="0" indent="0" algn="just">
              <a:lnSpc>
                <a:spcPct val="150000"/>
              </a:lnSpc>
              <a:buNone/>
            </a:pPr>
            <a:r>
              <a:rPr lang="en-US" dirty="0"/>
              <a:t>convey information as a radio signal. An RF carrier has the general form</a:t>
            </a:r>
          </a:p>
          <a:p>
            <a:pPr marL="0" indent="0" algn="ctr">
              <a:lnSpc>
                <a:spcPct val="150000"/>
              </a:lnSpc>
              <a:buNone/>
            </a:pPr>
            <a:r>
              <a:rPr lang="fr-FR" sz="3600" b="0" i="1" u="none" strike="noStrike" baseline="0" dirty="0">
                <a:latin typeface="WarnockPro-It"/>
              </a:rPr>
              <a:t>v</a:t>
            </a:r>
            <a:r>
              <a:rPr lang="fr-FR" sz="3600" b="0" i="0" u="none" strike="noStrike" baseline="0" dirty="0">
                <a:latin typeface="WarnockPro-Regular"/>
              </a:rPr>
              <a:t>(</a:t>
            </a:r>
            <a:r>
              <a:rPr lang="fr-FR" sz="3600" b="0" i="1" u="none" strike="noStrike" baseline="0" dirty="0">
                <a:latin typeface="WarnockPro-It"/>
              </a:rPr>
              <a:t>t</a:t>
            </a:r>
            <a:r>
              <a:rPr lang="fr-FR" sz="3600" b="0" i="0" u="none" strike="noStrike" baseline="0" dirty="0">
                <a:latin typeface="WarnockPro-Regular"/>
              </a:rPr>
              <a:t>) </a:t>
            </a:r>
            <a:r>
              <a:rPr lang="fr-FR" sz="3600" b="0" i="0" u="none" strike="noStrike" baseline="0" dirty="0">
                <a:latin typeface="STIXMath-Regular"/>
              </a:rPr>
              <a:t>= </a:t>
            </a:r>
            <a:r>
              <a:rPr lang="fr-FR" sz="3600" b="0" i="1" u="none" strike="noStrike" baseline="0" dirty="0" err="1">
                <a:latin typeface="WarnockPro-It"/>
              </a:rPr>
              <a:t>A</a:t>
            </a:r>
            <a:r>
              <a:rPr lang="fr-FR" sz="3600" b="0" i="0" u="none" strike="noStrike" baseline="0" dirty="0" err="1">
                <a:latin typeface="WarnockPro-Regular"/>
              </a:rPr>
              <a:t>cos</a:t>
            </a:r>
            <a:r>
              <a:rPr lang="fr-FR" sz="3600" b="0" i="0" u="none" strike="noStrike" baseline="0" dirty="0">
                <a:latin typeface="WarnockPro-Regular"/>
              </a:rPr>
              <a:t>(</a:t>
            </a:r>
            <a:r>
              <a:rPr lang="fr-FR" sz="3600" b="0" i="1" u="none" strike="noStrike" baseline="0" dirty="0">
                <a:latin typeface="STIXMath-Italic"/>
              </a:rPr>
              <a:t>𝜔</a:t>
            </a:r>
            <a:r>
              <a:rPr lang="fr-FR" sz="3600" b="0" i="1" u="none" strike="noStrike" baseline="0" dirty="0">
                <a:latin typeface="WarnockPro-It"/>
              </a:rPr>
              <a:t>t </a:t>
            </a:r>
            <a:r>
              <a:rPr lang="fr-FR" sz="3600" b="0" i="0" u="none" strike="noStrike" baseline="0" dirty="0">
                <a:latin typeface="STIXMath-Regular"/>
              </a:rPr>
              <a:t>+ </a:t>
            </a:r>
            <a:r>
              <a:rPr lang="fr-FR" sz="3600" b="0" i="1" u="none" strike="noStrike" baseline="0" dirty="0">
                <a:latin typeface="STIXMath-Italic"/>
              </a:rPr>
              <a:t>𝜑</a:t>
            </a:r>
            <a:r>
              <a:rPr lang="fr-FR" sz="3600" b="0" i="0" u="none" strike="noStrike" baseline="0" dirty="0">
                <a:latin typeface="WarnockPro-Regular"/>
              </a:rPr>
              <a:t>)</a:t>
            </a:r>
          </a:p>
          <a:p>
            <a:pPr marL="0" indent="0" algn="just">
              <a:lnSpc>
                <a:spcPct val="150000"/>
              </a:lnSpc>
              <a:buNone/>
            </a:pPr>
            <a:r>
              <a:rPr lang="en-US" dirty="0"/>
              <a:t>Modulate a parameter of the RF carrier in direct proportion to the voltage of the baseband signal- </a:t>
            </a:r>
            <a:r>
              <a:rPr lang="en-US" i="1" dirty="0"/>
              <a:t>Analog modulation</a:t>
            </a:r>
            <a:r>
              <a:rPr lang="en-US" dirty="0"/>
              <a:t>.</a:t>
            </a:r>
          </a:p>
          <a:p>
            <a:pPr marL="0" indent="0" algn="just">
              <a:lnSpc>
                <a:spcPct val="150000"/>
              </a:lnSpc>
              <a:buNone/>
            </a:pPr>
            <a:r>
              <a:rPr lang="en-US" dirty="0"/>
              <a:t>If vary a parameter of the RF carrier between two or more discrete states- </a:t>
            </a:r>
            <a:r>
              <a:rPr lang="en-US" i="1" dirty="0"/>
              <a:t>digital modulation.</a:t>
            </a:r>
          </a:p>
        </p:txBody>
      </p:sp>
    </p:spTree>
    <p:extLst>
      <p:ext uri="{BB962C8B-B14F-4D97-AF65-F5344CB8AC3E}">
        <p14:creationId xmlns:p14="http://schemas.microsoft.com/office/powerpoint/2010/main" val="2952990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2"/>
            <a:ext cx="12192000" cy="589934"/>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Code Division Multiple Access (CDMA)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endParaRPr lang="en-US" dirty="0"/>
          </a:p>
        </p:txBody>
      </p:sp>
      <p:pic>
        <p:nvPicPr>
          <p:cNvPr id="5" name="Picture 4">
            <a:extLst>
              <a:ext uri="{FF2B5EF4-FFF2-40B4-BE49-F238E27FC236}">
                <a16:creationId xmlns:a16="http://schemas.microsoft.com/office/drawing/2014/main" id="{ADDCDED9-81E6-0673-9433-D5A9CE1B8E1B}"/>
              </a:ext>
            </a:extLst>
          </p:cNvPr>
          <p:cNvPicPr>
            <a:picLocks noChangeAspect="1"/>
          </p:cNvPicPr>
          <p:nvPr/>
        </p:nvPicPr>
        <p:blipFill>
          <a:blip r:embed="rId2"/>
          <a:stretch>
            <a:fillRect/>
          </a:stretch>
        </p:blipFill>
        <p:spPr>
          <a:xfrm>
            <a:off x="1472380" y="722670"/>
            <a:ext cx="9247239" cy="6135329"/>
          </a:xfrm>
          <a:prstGeom prst="rect">
            <a:avLst/>
          </a:prstGeom>
        </p:spPr>
      </p:pic>
    </p:spTree>
    <p:extLst>
      <p:ext uri="{BB962C8B-B14F-4D97-AF65-F5344CB8AC3E}">
        <p14:creationId xmlns:p14="http://schemas.microsoft.com/office/powerpoint/2010/main" val="3815468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Example-3</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sz="2400" dirty="0"/>
              <a:t>A DS-SS CDMA system consists of several earth stations sharing a single 54 MHz bandwidth Ka-band transponder. Each station possess a different 1023-bit PN sequence that is used to spread the traffic bits into a bandwidth of 45 </a:t>
            </a:r>
            <a:r>
              <a:rPr lang="en-US" sz="2400" dirty="0" err="1"/>
              <a:t>MHz.</a:t>
            </a:r>
            <a:r>
              <a:rPr lang="en-US" sz="2400" dirty="0"/>
              <a:t> The transmitters and receivers employ RRC filters with α= 0.5 and chip rate 30 </a:t>
            </a:r>
            <a:r>
              <a:rPr lang="en-US" sz="2400" dirty="0" err="1"/>
              <a:t>Mcps</a:t>
            </a:r>
            <a:r>
              <a:rPr lang="en-US" sz="2400" dirty="0"/>
              <a:t>. Calculate the number of earth stations supported by CDMA system if the correlated output S/N= 12 dB</a:t>
            </a:r>
          </a:p>
        </p:txBody>
      </p:sp>
    </p:spTree>
    <p:extLst>
      <p:ext uri="{BB962C8B-B14F-4D97-AF65-F5344CB8AC3E}">
        <p14:creationId xmlns:p14="http://schemas.microsoft.com/office/powerpoint/2010/main" val="2967203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D4D8-471D-63B5-3FF6-57652743F958}"/>
              </a:ext>
            </a:extLst>
          </p:cNvPr>
          <p:cNvSpPr>
            <a:spLocks noGrp="1"/>
          </p:cNvSpPr>
          <p:nvPr>
            <p:ph type="title"/>
          </p:nvPr>
        </p:nvSpPr>
        <p:spPr>
          <a:xfrm>
            <a:off x="0" y="1"/>
            <a:ext cx="12192000" cy="681036"/>
          </a:xfrm>
        </p:spPr>
        <p:txBody>
          <a:bodyPr>
            <a:normAutofit fontScale="90000"/>
          </a:bodyPr>
          <a:lstStyle/>
          <a:p>
            <a:r>
              <a:rPr lang="en-US" dirty="0"/>
              <a:t>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AF190F-8C90-F77B-A137-8E5C9B476D87}"/>
                  </a:ext>
                </a:extLst>
              </p:cNvPr>
              <p:cNvSpPr>
                <a:spLocks noGrp="1"/>
              </p:cNvSpPr>
              <p:nvPr>
                <p:ph idx="1"/>
              </p:nvPr>
            </p:nvSpPr>
            <p:spPr>
              <a:xfrm>
                <a:off x="-1" y="681036"/>
                <a:ext cx="12191999" cy="6176963"/>
              </a:xfrm>
            </p:spPr>
            <p:txBody>
              <a:bodyPr/>
              <a:lstStyle/>
              <a:p>
                <a:pPr marL="0" indent="0">
                  <a:buNone/>
                </a:pPr>
                <a:r>
                  <a:rPr lang="en-US" dirty="0"/>
                  <a:t>Given that, </a:t>
                </a:r>
              </a:p>
              <a:p>
                <a:pPr marL="0" indent="0">
                  <a:buNone/>
                </a:pPr>
                <a:r>
                  <a:rPr lang="en-US" dirty="0"/>
                  <a:t>In a DSSS CDMA system, PN bit sequence, M= 1023 </a:t>
                </a:r>
              </a:p>
              <a:p>
                <a:pPr marL="0" indent="0">
                  <a:buNone/>
                </a:pPr>
                <a:r>
                  <a:rPr lang="en-US" dirty="0"/>
                  <a:t>Attenuation, α= 0.5 </a:t>
                </a:r>
              </a:p>
              <a:p>
                <a:pPr marL="0" indent="0">
                  <a:buNone/>
                </a:pPr>
                <a:r>
                  <a:rPr lang="en-US" dirty="0"/>
                  <a:t>Chip rate, C= 30 </a:t>
                </a:r>
                <a:r>
                  <a:rPr lang="en-US" dirty="0" err="1"/>
                  <a:t>Mcps</a:t>
                </a:r>
                <a:r>
                  <a:rPr lang="en-US" dirty="0"/>
                  <a:t> </a:t>
                </a:r>
              </a:p>
              <a:p>
                <a:pPr marL="0" indent="0">
                  <a:buNone/>
                </a:pPr>
                <a:r>
                  <a:rPr lang="en-US" dirty="0"/>
                  <a:t>Signal to Noise ratio, SNR= 12 dB </a:t>
                </a:r>
              </a:p>
              <a:p>
                <a:pPr marL="0" indent="0">
                  <a:buNone/>
                </a:pPr>
                <a:r>
                  <a:rPr lang="en-US" dirty="0"/>
                  <a:t>Number of earth stations supported by CDMA = ? </a:t>
                </a:r>
              </a:p>
              <a:p>
                <a:pPr marL="0" indent="0" algn="ctr">
                  <a:buNone/>
                </a:pPr>
                <a14:m>
                  <m:oMath xmlns:m="http://schemas.openxmlformats.org/officeDocument/2006/math">
                    <m:sSub>
                      <m:sSubPr>
                        <m:ctrlPr>
                          <a:rPr lang="en-US" sz="2800" i="1" smtClean="0">
                            <a:latin typeface="Cambria Math" panose="02040503050406030204" pitchFamily="18" charset="0"/>
                          </a:rPr>
                        </m:ctrlPr>
                      </m:sSubPr>
                      <m:e>
                        <m:r>
                          <m:rPr>
                            <m:nor/>
                          </m:rPr>
                          <a:rPr lang="en-US" sz="2800" dirty="0">
                            <a:latin typeface="WarnockPro-Regular"/>
                          </a:rPr>
                          <m:t>(</m:t>
                        </m:r>
                        <m:r>
                          <m:rPr>
                            <m:nor/>
                          </m:rPr>
                          <a:rPr lang="en-US" sz="2800" b="0" i="0" dirty="0" smtClean="0">
                            <a:latin typeface="WarnockPro-Regular"/>
                          </a:rPr>
                          <m:t>S</m:t>
                        </m:r>
                        <m:r>
                          <m:rPr>
                            <m:nor/>
                          </m:rPr>
                          <a:rPr lang="en-US" sz="2800" dirty="0">
                            <a:latin typeface="WarnockPro-Regular"/>
                          </a:rPr>
                          <m:t>NR</m:t>
                        </m:r>
                        <m:r>
                          <m:rPr>
                            <m:nor/>
                          </m:rPr>
                          <a:rPr lang="en-US" sz="2800" dirty="0">
                            <a:latin typeface="WarnockPro-Regular"/>
                          </a:rPr>
                          <m:t>)</m:t>
                        </m:r>
                      </m:e>
                      <m:sub>
                        <m:r>
                          <a:rPr lang="en-US" sz="2800" b="0" i="1" dirty="0" smtClean="0">
                            <a:latin typeface="Cambria Math" panose="02040503050406030204" pitchFamily="18" charset="0"/>
                          </a:rPr>
                          <m:t>𝑜𝑢𝑡</m:t>
                        </m:r>
                      </m:sub>
                    </m:sSub>
                    <m:r>
                      <a:rPr lang="en-US" sz="2800" i="1">
                        <a:latin typeface="Cambria Math" panose="02040503050406030204" pitchFamily="18" charset="0"/>
                      </a:rPr>
                      <m:t> </m:t>
                    </m:r>
                  </m:oMath>
                </a14:m>
                <a:r>
                  <a:rPr lang="en-US" sz="2800" b="0" i="0" u="none" strike="noStrike" baseline="0" dirty="0">
                    <a:latin typeface="STIXMath-Regular"/>
                  </a:rPr>
                  <a:t>= </a:t>
                </a:r>
                <a:r>
                  <a:rPr lang="en-US" sz="2800" b="0" i="0" u="none" strike="noStrike" baseline="0" dirty="0">
                    <a:latin typeface="WarnockPro-Regular"/>
                  </a:rPr>
                  <a:t>10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𝑙𝑜𝑔</m:t>
                        </m:r>
                      </m:e>
                      <m:sub>
                        <m:r>
                          <a:rPr lang="en-US" sz="2800" b="0" i="1" u="none" strike="noStrike" baseline="0" smtClean="0">
                            <a:latin typeface="Cambria Math" panose="02040503050406030204" pitchFamily="18" charset="0"/>
                          </a:rPr>
                          <m:t>10</m:t>
                        </m:r>
                      </m:sub>
                    </m:sSub>
                    <m:d>
                      <m:dPr>
                        <m:begChr m:val="["/>
                        <m:endChr m:val="]"/>
                        <m:ctrlPr>
                          <a:rPr lang="en-US" sz="2800" b="0" i="1" u="none" strike="noStrike" baseline="0" smtClean="0">
                            <a:latin typeface="Cambria Math" panose="02040503050406030204" pitchFamily="18" charset="0"/>
                          </a:rPr>
                        </m:ctrlPr>
                      </m:dPr>
                      <m:e>
                        <m:f>
                          <m:fPr>
                            <m:ctrlPr>
                              <a:rPr lang="en-US" sz="2800" b="0" i="1" u="none" strike="noStrike" baseline="0" smtClean="0">
                                <a:latin typeface="Cambria Math" panose="02040503050406030204" pitchFamily="18" charset="0"/>
                              </a:rPr>
                            </m:ctrlPr>
                          </m:fPr>
                          <m:num>
                            <m:r>
                              <a:rPr lang="en-US" sz="2800" b="0" i="1" u="none" strike="noStrike" baseline="0" smtClean="0">
                                <a:latin typeface="Cambria Math" panose="02040503050406030204" pitchFamily="18" charset="0"/>
                              </a:rPr>
                              <m:t>𝑀</m:t>
                            </m:r>
                          </m:num>
                          <m:den>
                            <m:r>
                              <a:rPr lang="en-US" sz="2800" b="0" i="1" u="none" strike="noStrike" baseline="0" smtClean="0">
                                <a:latin typeface="Cambria Math" panose="02040503050406030204" pitchFamily="18" charset="0"/>
                              </a:rPr>
                              <m:t>𝑆</m:t>
                            </m:r>
                            <m:r>
                              <a:rPr lang="en-US" sz="2800" b="0" i="1" u="none" strike="noStrike" baseline="0" smtClean="0">
                                <a:latin typeface="Cambria Math" panose="02040503050406030204" pitchFamily="18" charset="0"/>
                              </a:rPr>
                              <m:t>−1</m:t>
                            </m:r>
                          </m:den>
                        </m:f>
                      </m:e>
                    </m:d>
                    <m:r>
                      <a:rPr lang="en-US" sz="2800" b="0" i="0" u="none" strike="noStrike" baseline="0" smtClean="0">
                        <a:latin typeface="Cambria Math" panose="02040503050406030204" pitchFamily="18" charset="0"/>
                      </a:rPr>
                      <m:t>  </m:t>
                    </m:r>
                    <m:r>
                      <m:rPr>
                        <m:sty m:val="p"/>
                      </m:rPr>
                      <a:rPr lang="en-US" sz="2800" b="0" i="0" u="none" strike="noStrike" baseline="0" smtClean="0">
                        <a:latin typeface="Cambria Math" panose="02040503050406030204" pitchFamily="18" charset="0"/>
                      </a:rPr>
                      <m:t>dB</m:t>
                    </m:r>
                  </m:oMath>
                </a14:m>
                <a:endParaRPr lang="en-US" dirty="0"/>
              </a:p>
              <a:p>
                <a:pPr marL="0" indent="0" algn="ctr">
                  <a:buNone/>
                </a:pPr>
                <a:r>
                  <a:rPr lang="en-US" dirty="0"/>
                  <a:t>=</a:t>
                </a:r>
                <a:r>
                  <a:rPr lang="en-US" sz="2800" b="0" i="0" u="none" strike="noStrike" baseline="0" dirty="0">
                    <a:latin typeface="WarnockPro-Regular"/>
                  </a:rPr>
                  <a:t> 10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𝑙𝑜𝑔</m:t>
                        </m:r>
                      </m:e>
                      <m:sub>
                        <m:r>
                          <a:rPr lang="en-US" sz="2800" b="0" i="1" u="none" strike="noStrike" baseline="0" smtClean="0">
                            <a:latin typeface="Cambria Math" panose="02040503050406030204" pitchFamily="18" charset="0"/>
                          </a:rPr>
                          <m:t>10</m:t>
                        </m:r>
                      </m:sub>
                    </m:sSub>
                  </m:oMath>
                </a14:m>
                <a:r>
                  <a:rPr lang="en-US" dirty="0"/>
                  <a:t>[M]-</a:t>
                </a:r>
                <a:r>
                  <a:rPr lang="en-US" dirty="0">
                    <a:latin typeface="WarnockPro-Regular"/>
                  </a:rPr>
                  <a:t> 10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10</m:t>
                        </m:r>
                      </m:sub>
                    </m:sSub>
                  </m:oMath>
                </a14:m>
                <a:r>
                  <a:rPr lang="en-US" dirty="0"/>
                  <a:t>[S-1]</a:t>
                </a:r>
              </a:p>
            </p:txBody>
          </p:sp>
        </mc:Choice>
        <mc:Fallback xmlns="">
          <p:sp>
            <p:nvSpPr>
              <p:cNvPr id="3" name="Content Placeholder 2">
                <a:extLst>
                  <a:ext uri="{FF2B5EF4-FFF2-40B4-BE49-F238E27FC236}">
                    <a16:creationId xmlns:a16="http://schemas.microsoft.com/office/drawing/2014/main" id="{FBAF190F-8C90-F77B-A137-8E5C9B476D87}"/>
                  </a:ext>
                </a:extLst>
              </p:cNvPr>
              <p:cNvSpPr>
                <a:spLocks noGrp="1" noRot="1" noChangeAspect="1" noMove="1" noResize="1" noEditPoints="1" noAdjustHandles="1" noChangeArrowheads="1" noChangeShapeType="1" noTextEdit="1"/>
              </p:cNvSpPr>
              <p:nvPr>
                <p:ph idx="1"/>
              </p:nvPr>
            </p:nvSpPr>
            <p:spPr>
              <a:xfrm>
                <a:off x="-1" y="681036"/>
                <a:ext cx="12191999" cy="6176963"/>
              </a:xfrm>
              <a:blipFill>
                <a:blip r:embed="rId2"/>
                <a:stretch>
                  <a:fillRect l="-1000" t="-1678"/>
                </a:stretch>
              </a:blipFill>
            </p:spPr>
            <p:txBody>
              <a:bodyPr/>
              <a:lstStyle/>
              <a:p>
                <a:r>
                  <a:rPr lang="en-US">
                    <a:noFill/>
                  </a:rPr>
                  <a:t> </a:t>
                </a:r>
              </a:p>
            </p:txBody>
          </p:sp>
        </mc:Fallback>
      </mc:AlternateContent>
    </p:spTree>
    <p:extLst>
      <p:ext uri="{BB962C8B-B14F-4D97-AF65-F5344CB8AC3E}">
        <p14:creationId xmlns:p14="http://schemas.microsoft.com/office/powerpoint/2010/main" val="1887842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Space Division Multiple Access (SDMA)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dirty="0"/>
              <a:t>Space Division Multiple Access (SDMA) is a technique used in satellite communication to improve the efficient use of satellite resources by dividing spatial domains to serve multiple users.</a:t>
            </a:r>
          </a:p>
          <a:p>
            <a:pPr algn="just">
              <a:lnSpc>
                <a:spcPct val="150000"/>
              </a:lnSpc>
            </a:pPr>
            <a:r>
              <a:rPr lang="en-US" dirty="0"/>
              <a:t>It enhances capacity and performance by exploiting the spatial separation between users.</a:t>
            </a:r>
          </a:p>
          <a:p>
            <a:pPr marL="0" indent="0" algn="just">
              <a:lnSpc>
                <a:spcPct val="150000"/>
              </a:lnSpc>
              <a:buNone/>
            </a:pPr>
            <a:endParaRPr lang="en-US" dirty="0"/>
          </a:p>
        </p:txBody>
      </p:sp>
      <p:pic>
        <p:nvPicPr>
          <p:cNvPr id="1026" name="Picture 2" descr="The 7 cell/cluster cellular system design model used in this article. |  Download Scientific Diagram">
            <a:extLst>
              <a:ext uri="{FF2B5EF4-FFF2-40B4-BE49-F238E27FC236}">
                <a16:creationId xmlns:a16="http://schemas.microsoft.com/office/drawing/2014/main" id="{F41810B4-5646-E217-0AE8-C2619E29D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64" y="3697543"/>
            <a:ext cx="4545730" cy="277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028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Space Division Multiple Access (SDMA)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10000"/>
          </a:bodyPr>
          <a:lstStyle/>
          <a:p>
            <a:pPr algn="just">
              <a:lnSpc>
                <a:spcPct val="150000"/>
              </a:lnSpc>
            </a:pPr>
            <a:r>
              <a:rPr lang="en-US" dirty="0"/>
              <a:t>Satellites often use multiple beams to cover different regions. SDMA allows the satellite to communicate with different users in distinct geographic areas using the same frequency band and time slot, thus reusing resources efficiently.</a:t>
            </a:r>
          </a:p>
          <a:p>
            <a:pPr algn="just">
              <a:lnSpc>
                <a:spcPct val="150000"/>
              </a:lnSpc>
            </a:pPr>
            <a:r>
              <a:rPr lang="en-US" dirty="0"/>
              <a:t>Advanced antenna systems on satellites-highly directional beams are formed to focus on specific regions or users. This minimizes interference between users.</a:t>
            </a:r>
          </a:p>
          <a:p>
            <a:pPr marL="0" indent="0" algn="just">
              <a:lnSpc>
                <a:spcPct val="150000"/>
              </a:lnSpc>
              <a:buNone/>
            </a:pPr>
            <a:r>
              <a:rPr lang="en-US" dirty="0"/>
              <a:t>Practical use:</a:t>
            </a:r>
          </a:p>
          <a:p>
            <a:pPr algn="just">
              <a:lnSpc>
                <a:spcPct val="150000"/>
              </a:lnSpc>
              <a:buFont typeface="Wingdings" panose="05000000000000000000" pitchFamily="2" charset="2"/>
              <a:buChar char="Ø"/>
            </a:pPr>
            <a:r>
              <a:rPr lang="en-US" dirty="0"/>
              <a:t>Iridium satellite constellation with 48 spot beams per satellite.</a:t>
            </a:r>
          </a:p>
          <a:p>
            <a:pPr algn="just">
              <a:lnSpc>
                <a:spcPct val="150000"/>
              </a:lnSpc>
              <a:buFont typeface="Wingdings" panose="05000000000000000000" pitchFamily="2" charset="2"/>
              <a:buChar char="Ø"/>
            </a:pPr>
            <a:r>
              <a:rPr lang="en-US" dirty="0"/>
              <a:t>Uses SDMA and TDMA/CDMA combination.</a:t>
            </a:r>
          </a:p>
          <a:p>
            <a:pPr marL="0" indent="0" algn="just">
              <a:lnSpc>
                <a:spcPct val="150000"/>
              </a:lnSpc>
              <a:buNone/>
            </a:pPr>
            <a:r>
              <a:rPr lang="en-US" dirty="0"/>
              <a:t> </a:t>
            </a:r>
          </a:p>
        </p:txBody>
      </p:sp>
    </p:spTree>
    <p:extLst>
      <p:ext uri="{BB962C8B-B14F-4D97-AF65-F5344CB8AC3E}">
        <p14:creationId xmlns:p14="http://schemas.microsoft.com/office/powerpoint/2010/main" val="3040728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Demand Assignment Multiple Access (DAMA)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47500" lnSpcReduction="20000"/>
          </a:bodyPr>
          <a:lstStyle/>
          <a:p>
            <a:pPr algn="just">
              <a:lnSpc>
                <a:spcPct val="150000"/>
              </a:lnSpc>
            </a:pPr>
            <a:r>
              <a:rPr lang="en-US" sz="4200" dirty="0"/>
              <a:t>Demand assignment can be used in any satellite communication link where traffic from an earth station is irregular-Ex: LEO satellite system providing links to mobile telephones.</a:t>
            </a:r>
          </a:p>
          <a:p>
            <a:pPr algn="just">
              <a:lnSpc>
                <a:spcPct val="150000"/>
              </a:lnSpc>
            </a:pPr>
            <a:r>
              <a:rPr lang="en-US" sz="4200" dirty="0"/>
              <a:t>Demand assignment allows a satellite channel to be allocated to a user on demand, rather than continuously, which greatly increases the number of simultaneous users.</a:t>
            </a:r>
          </a:p>
          <a:p>
            <a:pPr algn="just">
              <a:lnSpc>
                <a:spcPct val="150000"/>
              </a:lnSpc>
            </a:pPr>
            <a:r>
              <a:rPr lang="en-US" sz="4200" dirty="0"/>
              <a:t>In the early days of satellite communication, the equipment required to allocate channels on demand, either in frequency or time, was large and expensive.</a:t>
            </a:r>
          </a:p>
          <a:p>
            <a:pPr algn="just">
              <a:lnSpc>
                <a:spcPct val="150000"/>
              </a:lnSpc>
            </a:pPr>
            <a:r>
              <a:rPr lang="en-US" sz="4200" dirty="0"/>
              <a:t>The growth of cellular telephone systems has led to the development of low cost, highly integrated controllers and frequency synthesizers that make demand assignment feasible.</a:t>
            </a:r>
          </a:p>
          <a:p>
            <a:pPr algn="just">
              <a:lnSpc>
                <a:spcPct val="150000"/>
              </a:lnSpc>
            </a:pPr>
            <a:r>
              <a:rPr lang="en-US" sz="4200" dirty="0"/>
              <a:t>Demand assignment systems require two different types of channel: a </a:t>
            </a:r>
            <a:r>
              <a:rPr lang="en-US" sz="4200" dirty="0">
                <a:solidFill>
                  <a:srgbClr val="FF0000"/>
                </a:solidFill>
              </a:rPr>
              <a:t>common signaling channel (CSC) and a communication channel.</a:t>
            </a:r>
          </a:p>
          <a:p>
            <a:pPr algn="just">
              <a:lnSpc>
                <a:spcPct val="150000"/>
              </a:lnSpc>
            </a:pPr>
            <a:r>
              <a:rPr lang="en-US" sz="4200" dirty="0"/>
              <a:t>A user wishing to enter the communication network first calls the controlling earth station using the CSC, and the controller then allocates a pair of channels to that user.</a:t>
            </a:r>
          </a:p>
        </p:txBody>
      </p:sp>
    </p:spTree>
    <p:extLst>
      <p:ext uri="{BB962C8B-B14F-4D97-AF65-F5344CB8AC3E}">
        <p14:creationId xmlns:p14="http://schemas.microsoft.com/office/powerpoint/2010/main" val="2237204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Demand Assignment Multiple Access (DAMA)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sz="2400" dirty="0"/>
              <a:t>CSC is usually operated in random access mode.</a:t>
            </a:r>
          </a:p>
        </p:txBody>
      </p:sp>
      <p:pic>
        <p:nvPicPr>
          <p:cNvPr id="5" name="Picture 4">
            <a:extLst>
              <a:ext uri="{FF2B5EF4-FFF2-40B4-BE49-F238E27FC236}">
                <a16:creationId xmlns:a16="http://schemas.microsoft.com/office/drawing/2014/main" id="{D1525FE3-68FF-149A-E878-1E2A3EF7F602}"/>
              </a:ext>
            </a:extLst>
          </p:cNvPr>
          <p:cNvPicPr>
            <a:picLocks noChangeAspect="1"/>
          </p:cNvPicPr>
          <p:nvPr/>
        </p:nvPicPr>
        <p:blipFill>
          <a:blip r:embed="rId2"/>
          <a:stretch>
            <a:fillRect/>
          </a:stretch>
        </p:blipFill>
        <p:spPr>
          <a:xfrm>
            <a:off x="2122273" y="2152649"/>
            <a:ext cx="6493090" cy="3289505"/>
          </a:xfrm>
          <a:prstGeom prst="rect">
            <a:avLst/>
          </a:prstGeom>
        </p:spPr>
      </p:pic>
    </p:spTree>
    <p:extLst>
      <p:ext uri="{BB962C8B-B14F-4D97-AF65-F5344CB8AC3E}">
        <p14:creationId xmlns:p14="http://schemas.microsoft.com/office/powerpoint/2010/main" val="2130500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Random Access (RA)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sz="2400" dirty="0"/>
              <a:t>Random access is a widely used satellite multiple access technique where the traffic density from individual users is low.</a:t>
            </a:r>
          </a:p>
          <a:p>
            <a:pPr algn="just">
              <a:lnSpc>
                <a:spcPct val="150000"/>
              </a:lnSpc>
            </a:pPr>
            <a:r>
              <a:rPr lang="en-US" sz="2400" dirty="0"/>
              <a:t>These users can share transponder space without any central control or allocation of time or frequency; a user transmits packets whenever they are available.</a:t>
            </a:r>
          </a:p>
          <a:p>
            <a:pPr algn="just">
              <a:lnSpc>
                <a:spcPct val="150000"/>
              </a:lnSpc>
            </a:pPr>
            <a:r>
              <a:rPr lang="en-US" sz="2400" dirty="0"/>
              <a:t>The packet has a destination address, and a source address. All stations receive the packet and the station with the correct address stores the data contained in the packet and sends an acknowledgement </a:t>
            </a:r>
            <a:r>
              <a:rPr lang="en-US" sz="2400"/>
              <a:t>back to the </a:t>
            </a:r>
            <a:r>
              <a:rPr lang="en-US" sz="2400" dirty="0"/>
              <a:t>transmitting station.</a:t>
            </a:r>
          </a:p>
        </p:txBody>
      </p:sp>
    </p:spTree>
    <p:extLst>
      <p:ext uri="{BB962C8B-B14F-4D97-AF65-F5344CB8AC3E}">
        <p14:creationId xmlns:p14="http://schemas.microsoft.com/office/powerpoint/2010/main" val="2344974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Star and Mesh Networks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00000"/>
              </a:lnSpc>
            </a:pPr>
            <a:r>
              <a:rPr lang="en-US" sz="2400" dirty="0"/>
              <a:t>The selection of a multiple access technique depends heavily of the way a satellite communication network is organized.</a:t>
            </a:r>
          </a:p>
          <a:p>
            <a:pPr algn="just">
              <a:lnSpc>
                <a:spcPct val="100000"/>
              </a:lnSpc>
            </a:pPr>
            <a:r>
              <a:rPr lang="en-US" sz="2400" dirty="0"/>
              <a:t>Two basic networks in GEO satellite</a:t>
            </a:r>
          </a:p>
          <a:p>
            <a:pPr lvl="1" algn="just">
              <a:lnSpc>
                <a:spcPct val="100000"/>
              </a:lnSpc>
              <a:buFont typeface="Wingdings" panose="05000000000000000000" pitchFamily="2" charset="2"/>
              <a:buChar char="Ø"/>
            </a:pPr>
            <a:r>
              <a:rPr lang="en-US" dirty="0">
                <a:solidFill>
                  <a:srgbClr val="C00000"/>
                </a:solidFill>
              </a:rPr>
              <a:t>Star network</a:t>
            </a:r>
          </a:p>
          <a:p>
            <a:pPr lvl="1" algn="just">
              <a:lnSpc>
                <a:spcPct val="100000"/>
              </a:lnSpc>
              <a:buFont typeface="Wingdings" panose="05000000000000000000" pitchFamily="2" charset="2"/>
              <a:buChar char="Ø"/>
            </a:pPr>
            <a:r>
              <a:rPr lang="en-US" dirty="0">
                <a:solidFill>
                  <a:srgbClr val="C00000"/>
                </a:solidFill>
              </a:rPr>
              <a:t>Mesh network</a:t>
            </a:r>
          </a:p>
          <a:p>
            <a:pPr marL="0" lvl="1" indent="0" algn="just">
              <a:lnSpc>
                <a:spcPct val="150000"/>
              </a:lnSpc>
              <a:buNone/>
            </a:pPr>
            <a:endParaRPr lang="en-US" dirty="0"/>
          </a:p>
        </p:txBody>
      </p:sp>
      <p:pic>
        <p:nvPicPr>
          <p:cNvPr id="5" name="Picture 4">
            <a:extLst>
              <a:ext uri="{FF2B5EF4-FFF2-40B4-BE49-F238E27FC236}">
                <a16:creationId xmlns:a16="http://schemas.microsoft.com/office/drawing/2014/main" id="{0A629D15-80A8-FC09-1F6A-50AC6AF88B19}"/>
              </a:ext>
            </a:extLst>
          </p:cNvPr>
          <p:cNvPicPr>
            <a:picLocks noChangeAspect="1"/>
          </p:cNvPicPr>
          <p:nvPr/>
        </p:nvPicPr>
        <p:blipFill>
          <a:blip r:embed="rId2"/>
          <a:stretch>
            <a:fillRect/>
          </a:stretch>
        </p:blipFill>
        <p:spPr>
          <a:xfrm>
            <a:off x="1161435" y="3148781"/>
            <a:ext cx="4587603" cy="3428999"/>
          </a:xfrm>
          <a:prstGeom prst="rect">
            <a:avLst/>
          </a:prstGeom>
        </p:spPr>
      </p:pic>
      <p:pic>
        <p:nvPicPr>
          <p:cNvPr id="7" name="Picture 6">
            <a:extLst>
              <a:ext uri="{FF2B5EF4-FFF2-40B4-BE49-F238E27FC236}">
                <a16:creationId xmlns:a16="http://schemas.microsoft.com/office/drawing/2014/main" id="{5DB98FD7-312D-9D3F-0BDB-416AF6AEA340}"/>
              </a:ext>
            </a:extLst>
          </p:cNvPr>
          <p:cNvPicPr>
            <a:picLocks noChangeAspect="1"/>
          </p:cNvPicPr>
          <p:nvPr/>
        </p:nvPicPr>
        <p:blipFill>
          <a:blip r:embed="rId3"/>
          <a:stretch>
            <a:fillRect/>
          </a:stretch>
        </p:blipFill>
        <p:spPr>
          <a:xfrm>
            <a:off x="5749038" y="3073195"/>
            <a:ext cx="6196689" cy="3784804"/>
          </a:xfrm>
          <a:prstGeom prst="rect">
            <a:avLst/>
          </a:prstGeom>
        </p:spPr>
      </p:pic>
    </p:spTree>
    <p:extLst>
      <p:ext uri="{BB962C8B-B14F-4D97-AF65-F5344CB8AC3E}">
        <p14:creationId xmlns:p14="http://schemas.microsoft.com/office/powerpoint/2010/main" val="3629814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Star and Mesh Networks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589935"/>
            <a:ext cx="12191999" cy="6268065"/>
          </a:xfrm>
        </p:spPr>
        <p:txBody>
          <a:bodyPr>
            <a:normAutofit fontScale="77500" lnSpcReduction="20000"/>
          </a:bodyPr>
          <a:lstStyle/>
          <a:p>
            <a:pPr marL="0" lvl="1" indent="0" algn="just">
              <a:lnSpc>
                <a:spcPct val="100000"/>
              </a:lnSpc>
              <a:buNone/>
            </a:pPr>
            <a:r>
              <a:rPr lang="en-US" sz="2600" dirty="0">
                <a:solidFill>
                  <a:srgbClr val="C00000"/>
                </a:solidFill>
              </a:rPr>
              <a:t>Star network:</a:t>
            </a:r>
          </a:p>
          <a:p>
            <a:pPr marL="457200" lvl="1" indent="-457200" algn="just">
              <a:lnSpc>
                <a:spcPct val="100000"/>
              </a:lnSpc>
            </a:pPr>
            <a:r>
              <a:rPr lang="en-US" sz="2600" dirty="0"/>
              <a:t>A Gateway or Hub earth station generates all outbound or forward traffic as one or more high speed TDM bit streams consisting of packets addressed to individual receiving earth stations.</a:t>
            </a:r>
          </a:p>
          <a:p>
            <a:pPr marL="457200" lvl="1" indent="-457200" algn="just">
              <a:lnSpc>
                <a:spcPct val="100000"/>
              </a:lnSpc>
            </a:pPr>
            <a:r>
              <a:rPr lang="en-US" sz="2600" dirty="0"/>
              <a:t>The gateway station sends its uplink signals to one or more transponders on the satellite and the satellite retransmits the bit streams to all the receiving terminals in the network.</a:t>
            </a:r>
          </a:p>
          <a:p>
            <a:pPr marL="457200" lvl="1" indent="-457200" algn="just">
              <a:lnSpc>
                <a:spcPct val="100000"/>
              </a:lnSpc>
            </a:pPr>
            <a:r>
              <a:rPr lang="en-US" sz="2600" dirty="0"/>
              <a:t>The gateway station controls the entire network, and in a TDMA system controls the timing of bursts from the VSAT terminals.</a:t>
            </a:r>
          </a:p>
          <a:p>
            <a:pPr marL="0" lvl="1" indent="0" algn="just">
              <a:lnSpc>
                <a:spcPct val="150000"/>
              </a:lnSpc>
              <a:buNone/>
            </a:pPr>
            <a:r>
              <a:rPr lang="en-US" sz="2600" dirty="0">
                <a:solidFill>
                  <a:srgbClr val="C00000"/>
                </a:solidFill>
              </a:rPr>
              <a:t>Mesh network:</a:t>
            </a:r>
          </a:p>
          <a:p>
            <a:pPr marL="457200" lvl="1" indent="-457200" algn="just">
              <a:lnSpc>
                <a:spcPct val="150000"/>
              </a:lnSpc>
            </a:pPr>
            <a:r>
              <a:rPr lang="en-US" sz="2600" dirty="0"/>
              <a:t>All terminals have the same status, and control of the network is by mutual agreement between the terminals.</a:t>
            </a:r>
          </a:p>
          <a:p>
            <a:pPr marL="457200" lvl="1" indent="-457200" algn="just">
              <a:lnSpc>
                <a:spcPct val="150000"/>
              </a:lnSpc>
            </a:pPr>
            <a:r>
              <a:rPr lang="en-US" sz="2600" dirty="0"/>
              <a:t>A single frequency slot in FDMA or a single time slot in TDMA is allocated as a request channel.</a:t>
            </a:r>
          </a:p>
          <a:p>
            <a:pPr marL="457200" lvl="1" indent="-457200" algn="just">
              <a:lnSpc>
                <a:spcPct val="150000"/>
              </a:lnSpc>
            </a:pPr>
            <a:r>
              <a:rPr lang="en-US" sz="2600" dirty="0"/>
              <a:t>A station that wants to transmit packets looks for a vacant time slot within the TDMA frame or frequency slot in a SCPC FDMA system and sends a control packet.</a:t>
            </a:r>
          </a:p>
          <a:p>
            <a:pPr marL="457200" lvl="1" indent="-457200" algn="just">
              <a:lnSpc>
                <a:spcPct val="150000"/>
              </a:lnSpc>
            </a:pPr>
            <a:r>
              <a:rPr lang="en-US" sz="2600" dirty="0"/>
              <a:t>All the other terminals make a note of the request and allow the transmitting terminal to transmit packets within set limits</a:t>
            </a:r>
          </a:p>
          <a:p>
            <a:pPr marL="457200" lvl="1" indent="-457200" algn="just">
              <a:lnSpc>
                <a:spcPct val="150000"/>
              </a:lnSpc>
            </a:pPr>
            <a:r>
              <a:rPr lang="en-US" sz="2600" dirty="0"/>
              <a:t>When the transmitting terminal has sent all of its data, a control packet is transmitted releasing the time or frequency slot.</a:t>
            </a:r>
          </a:p>
          <a:p>
            <a:pPr marL="0" lvl="1" indent="0" algn="just">
              <a:lnSpc>
                <a:spcPct val="150000"/>
              </a:lnSpc>
              <a:buNone/>
            </a:pPr>
            <a:endParaRPr lang="en-US" dirty="0"/>
          </a:p>
        </p:txBody>
      </p:sp>
    </p:spTree>
    <p:extLst>
      <p:ext uri="{BB962C8B-B14F-4D97-AF65-F5344CB8AC3E}">
        <p14:creationId xmlns:p14="http://schemas.microsoft.com/office/powerpoint/2010/main" val="181795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Multiple Access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a:bodyPr>
          <a:lstStyle/>
          <a:p>
            <a:pPr algn="just">
              <a:lnSpc>
                <a:spcPct val="150000"/>
              </a:lnSpc>
            </a:pPr>
            <a:r>
              <a:rPr lang="en-US" dirty="0"/>
              <a:t>The ability of a satellite to carry many signals at the same time is known as multiple access.</a:t>
            </a:r>
          </a:p>
          <a:p>
            <a:pPr algn="just">
              <a:lnSpc>
                <a:spcPct val="150000"/>
              </a:lnSpc>
            </a:pPr>
            <a:r>
              <a:rPr lang="en-US" dirty="0"/>
              <a:t>Multiple access allows the communication capacity of the satellite to be shared among a large number of earth stations.</a:t>
            </a:r>
          </a:p>
          <a:p>
            <a:pPr algn="just">
              <a:lnSpc>
                <a:spcPct val="150000"/>
              </a:lnSpc>
            </a:pPr>
            <a:r>
              <a:rPr lang="en-US" dirty="0"/>
              <a:t>The frequency spectrum used by the satellite is divided into smaller bandwidths, which are allocated to transponders, allowing separate communication links to be established- transponder bandwidths from 20 to 200MHz for GEO satellite.</a:t>
            </a:r>
          </a:p>
          <a:p>
            <a:pPr algn="just">
              <a:lnSpc>
                <a:spcPct val="150000"/>
              </a:lnSpc>
            </a:pPr>
            <a:r>
              <a:rPr lang="en-US" dirty="0"/>
              <a:t>Multiplexing is the process of combining a number of signals into a single signal, so that it can be processed by a single amplifier or transmitted over a single radio channel.</a:t>
            </a:r>
          </a:p>
        </p:txBody>
      </p:sp>
    </p:spTree>
    <p:extLst>
      <p:ext uri="{BB962C8B-B14F-4D97-AF65-F5344CB8AC3E}">
        <p14:creationId xmlns:p14="http://schemas.microsoft.com/office/powerpoint/2010/main" val="4137035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Onboard Processing</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20000"/>
          </a:bodyPr>
          <a:lstStyle/>
          <a:p>
            <a:pPr marL="342900" lvl="1" indent="-342900" algn="just">
              <a:lnSpc>
                <a:spcPct val="150000"/>
              </a:lnSpc>
            </a:pPr>
            <a:r>
              <a:rPr lang="en-US" dirty="0"/>
              <a:t>Bent pipe transponder, which simply amplifies a signal received from earth and retransmits it back to earth at a different frequency.</a:t>
            </a:r>
          </a:p>
          <a:p>
            <a:pPr marL="342900" lvl="1" indent="-342900" algn="just">
              <a:lnSpc>
                <a:spcPct val="150000"/>
              </a:lnSpc>
            </a:pPr>
            <a:r>
              <a:rPr lang="en-US" dirty="0"/>
              <a:t>Advantage: Flexibility, it can be used for any combination of signals that will fit within its bandwidth.</a:t>
            </a:r>
          </a:p>
          <a:p>
            <a:pPr marL="342900" lvl="1" indent="-342900" algn="just">
              <a:lnSpc>
                <a:spcPct val="150000"/>
              </a:lnSpc>
            </a:pPr>
            <a:r>
              <a:rPr lang="en-US" dirty="0"/>
              <a:t>Example: Link between a small transmitting earth station and a large hub station via a bent pipe GEO satellite transponder. There will usually be a </a:t>
            </a:r>
            <a:r>
              <a:rPr lang="en-US" dirty="0">
                <a:solidFill>
                  <a:srgbClr val="FF0000"/>
                </a:solidFill>
              </a:rPr>
              <a:t>small rain fade margin </a:t>
            </a:r>
            <a:r>
              <a:rPr lang="en-US" dirty="0"/>
              <a:t>on the uplink from the transmitting station. CNR-Low; BER-High.</a:t>
            </a:r>
          </a:p>
          <a:p>
            <a:pPr marL="342900" lvl="1" indent="-342900" algn="just">
              <a:lnSpc>
                <a:spcPct val="150000"/>
              </a:lnSpc>
            </a:pPr>
            <a:r>
              <a:rPr lang="en-US" dirty="0"/>
              <a:t>Forward error correction coding- which lowers the data throughput.</a:t>
            </a:r>
          </a:p>
          <a:p>
            <a:pPr marL="342900" lvl="1" indent="-342900" algn="just">
              <a:lnSpc>
                <a:spcPct val="150000"/>
              </a:lnSpc>
            </a:pPr>
            <a:r>
              <a:rPr lang="en-US" dirty="0">
                <a:solidFill>
                  <a:srgbClr val="FF0000"/>
                </a:solidFill>
              </a:rPr>
              <a:t>Onboard processing or a baseband processing </a:t>
            </a:r>
            <a:r>
              <a:rPr lang="en-US" dirty="0"/>
              <a:t>transponder can overcome this problem by separating the uplink and downlink signals and their CNRs.</a:t>
            </a:r>
          </a:p>
          <a:p>
            <a:pPr marL="342900" lvl="1" indent="-342900" algn="just">
              <a:lnSpc>
                <a:spcPct val="150000"/>
              </a:lnSpc>
            </a:pPr>
            <a:r>
              <a:rPr lang="en-US" dirty="0"/>
              <a:t>The baseband processing transponder can also have different modulation schemes on the uplink and downlink to improve spectral efficiency, and can dynamically apply forward error control to only those links affected by rain attenuation.</a:t>
            </a:r>
          </a:p>
        </p:txBody>
      </p:sp>
    </p:spTree>
    <p:extLst>
      <p:ext uri="{BB962C8B-B14F-4D97-AF65-F5344CB8AC3E}">
        <p14:creationId xmlns:p14="http://schemas.microsoft.com/office/powerpoint/2010/main" val="3335914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Onboard Processing</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lnSpcReduction="10000"/>
          </a:bodyPr>
          <a:lstStyle/>
          <a:p>
            <a:pPr marL="0" lvl="1" indent="0" algn="just">
              <a:lnSpc>
                <a:spcPct val="150000"/>
              </a:lnSpc>
              <a:buNone/>
            </a:pPr>
            <a:r>
              <a:rPr lang="en-US" b="1" dirty="0"/>
              <a:t>Baseband Processing Transponders:</a:t>
            </a:r>
          </a:p>
          <a:p>
            <a:pPr marL="0" lvl="1" indent="0" algn="just">
              <a:lnSpc>
                <a:spcPct val="150000"/>
              </a:lnSpc>
              <a:buNone/>
            </a:pPr>
            <a:r>
              <a:rPr lang="en-US" dirty="0"/>
              <a:t>It consist of </a:t>
            </a:r>
          </a:p>
          <a:p>
            <a:pPr marL="800100" lvl="2" indent="-342900" algn="just">
              <a:lnSpc>
                <a:spcPct val="150000"/>
              </a:lnSpc>
              <a:buFont typeface="Wingdings" panose="05000000000000000000" pitchFamily="2" charset="2"/>
              <a:buChar char="Ø"/>
            </a:pPr>
            <a:r>
              <a:rPr lang="en-US" dirty="0"/>
              <a:t>Receiver,</a:t>
            </a:r>
          </a:p>
          <a:p>
            <a:pPr marL="800100" lvl="2" indent="-342900" algn="just">
              <a:lnSpc>
                <a:spcPct val="150000"/>
              </a:lnSpc>
              <a:buFont typeface="Wingdings" panose="05000000000000000000" pitchFamily="2" charset="2"/>
              <a:buChar char="Ø"/>
            </a:pPr>
            <a:r>
              <a:rPr lang="en-US" dirty="0"/>
              <a:t>Baseband processing unit, </a:t>
            </a:r>
          </a:p>
          <a:p>
            <a:pPr marL="800100" lvl="2" indent="-342900" algn="just">
              <a:lnSpc>
                <a:spcPct val="150000"/>
              </a:lnSpc>
              <a:buFont typeface="Wingdings" panose="05000000000000000000" pitchFamily="2" charset="2"/>
              <a:buChar char="Ø"/>
            </a:pPr>
            <a:r>
              <a:rPr lang="en-US" dirty="0"/>
              <a:t> Transmitter.</a:t>
            </a:r>
          </a:p>
          <a:p>
            <a:pPr marL="58738" lvl="2" indent="0" algn="just">
              <a:lnSpc>
                <a:spcPct val="150000"/>
              </a:lnSpc>
              <a:buNone/>
            </a:pPr>
            <a:r>
              <a:rPr lang="en-US" dirty="0"/>
              <a:t>Received signal     converted to an IF       demodulated to recover the baseband signal, which is then processed</a:t>
            </a:r>
          </a:p>
          <a:p>
            <a:pPr marL="58738" lvl="2" indent="0" algn="just">
              <a:lnSpc>
                <a:spcPct val="150000"/>
              </a:lnSpc>
              <a:buNone/>
            </a:pPr>
            <a:r>
              <a:rPr lang="en-US" dirty="0"/>
              <a:t>and reassembled        converted to downlink frequency       Retransmit.</a:t>
            </a:r>
          </a:p>
          <a:p>
            <a:pPr marL="401638" lvl="2" indent="-342900" algn="just">
              <a:lnSpc>
                <a:spcPct val="150000"/>
              </a:lnSpc>
            </a:pPr>
            <a:r>
              <a:rPr lang="en-US" dirty="0"/>
              <a:t>Baseband processing allows control information to be extracted from the uplink signal so that individual packets or frames can be routed to different downlink beams, and different modulation and coding can be applied on the downlinks.</a:t>
            </a:r>
          </a:p>
          <a:p>
            <a:pPr marL="401638" lvl="2" indent="-342900" algn="just">
              <a:lnSpc>
                <a:spcPct val="150000"/>
              </a:lnSpc>
            </a:pPr>
            <a:r>
              <a:rPr lang="en-US" dirty="0"/>
              <a:t>With onboard processing on the satellite, the CNRs of the uplink and downlink are not tied together through the reciprocal CNR formula.</a:t>
            </a:r>
          </a:p>
        </p:txBody>
      </p:sp>
      <p:pic>
        <p:nvPicPr>
          <p:cNvPr id="5" name="Picture 4">
            <a:extLst>
              <a:ext uri="{FF2B5EF4-FFF2-40B4-BE49-F238E27FC236}">
                <a16:creationId xmlns:a16="http://schemas.microsoft.com/office/drawing/2014/main" id="{D576FE2C-0804-F9D3-5B3B-4002B6BF4821}"/>
              </a:ext>
            </a:extLst>
          </p:cNvPr>
          <p:cNvPicPr>
            <a:picLocks noChangeAspect="1"/>
          </p:cNvPicPr>
          <p:nvPr/>
        </p:nvPicPr>
        <p:blipFill>
          <a:blip r:embed="rId2"/>
          <a:stretch>
            <a:fillRect/>
          </a:stretch>
        </p:blipFill>
        <p:spPr>
          <a:xfrm>
            <a:off x="5376401" y="1047136"/>
            <a:ext cx="6669221" cy="2507226"/>
          </a:xfrm>
          <a:prstGeom prst="rect">
            <a:avLst/>
          </a:prstGeom>
        </p:spPr>
      </p:pic>
      <p:cxnSp>
        <p:nvCxnSpPr>
          <p:cNvPr id="9" name="Straight Arrow Connector 8">
            <a:extLst>
              <a:ext uri="{FF2B5EF4-FFF2-40B4-BE49-F238E27FC236}">
                <a16:creationId xmlns:a16="http://schemas.microsoft.com/office/drawing/2014/main" id="{2338D15E-7AE4-397D-50A6-0CA196BE5FB4}"/>
              </a:ext>
            </a:extLst>
          </p:cNvPr>
          <p:cNvCxnSpPr/>
          <p:nvPr/>
        </p:nvCxnSpPr>
        <p:spPr>
          <a:xfrm>
            <a:off x="1769806" y="3952568"/>
            <a:ext cx="2359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93DB8622-5044-38A3-AFF5-23C8153073E9}"/>
              </a:ext>
            </a:extLst>
          </p:cNvPr>
          <p:cNvCxnSpPr/>
          <p:nvPr/>
        </p:nvCxnSpPr>
        <p:spPr>
          <a:xfrm>
            <a:off x="3957483" y="3952568"/>
            <a:ext cx="2359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B48E83B2-CD9E-A90A-AEFB-0556235A9123}"/>
              </a:ext>
            </a:extLst>
          </p:cNvPr>
          <p:cNvCxnSpPr/>
          <p:nvPr/>
        </p:nvCxnSpPr>
        <p:spPr>
          <a:xfrm>
            <a:off x="2005781" y="4503175"/>
            <a:ext cx="2359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E9833B0-B534-BE1E-66FB-6C77A31EEE29}"/>
              </a:ext>
            </a:extLst>
          </p:cNvPr>
          <p:cNvCxnSpPr/>
          <p:nvPr/>
        </p:nvCxnSpPr>
        <p:spPr>
          <a:xfrm>
            <a:off x="5860025" y="4503175"/>
            <a:ext cx="2359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2005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Onboard Processing</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lvl="1" indent="0" algn="just">
              <a:lnSpc>
                <a:spcPct val="150000"/>
              </a:lnSpc>
              <a:buNone/>
            </a:pPr>
            <a:r>
              <a:rPr lang="en-US" b="1" dirty="0"/>
              <a:t>Multiple Beam Satellites:</a:t>
            </a:r>
          </a:p>
          <a:p>
            <a:pPr marL="342900" lvl="1" indent="-342900" algn="just">
              <a:lnSpc>
                <a:spcPct val="150000"/>
              </a:lnSpc>
            </a:pPr>
            <a:r>
              <a:rPr lang="en-US" dirty="0"/>
              <a:t>The combination of </a:t>
            </a:r>
            <a:r>
              <a:rPr lang="en-US" dirty="0">
                <a:solidFill>
                  <a:srgbClr val="FF0000"/>
                </a:solidFill>
              </a:rPr>
              <a:t>multiple satellite beams and TDMA </a:t>
            </a:r>
            <a:r>
              <a:rPr lang="en-US" dirty="0"/>
              <a:t>can provide a large increase in satellite capacity when OBP is employed.</a:t>
            </a:r>
          </a:p>
          <a:p>
            <a:pPr marL="342900" lvl="1" indent="-342900" algn="just">
              <a:lnSpc>
                <a:spcPct val="150000"/>
              </a:lnSpc>
            </a:pPr>
            <a:r>
              <a:rPr lang="en-US" dirty="0"/>
              <a:t>If the satellite has a single beam with wide coverage, most of the transmitted energy goes to users who do not need that signal. Ideally, a very narrow beam covering only the location of the intended user would be much more efficient.</a:t>
            </a:r>
          </a:p>
          <a:p>
            <a:pPr marL="342900" lvl="1" indent="-342900" algn="just">
              <a:lnSpc>
                <a:spcPct val="150000"/>
              </a:lnSpc>
            </a:pPr>
            <a:r>
              <a:rPr lang="en-US" dirty="0"/>
              <a:t>A satellite with multiple antenna beams can greatly increase the throughput of its transponders.</a:t>
            </a:r>
          </a:p>
          <a:p>
            <a:pPr marL="342900" lvl="1" indent="-342900" algn="just">
              <a:lnSpc>
                <a:spcPct val="150000"/>
              </a:lnSpc>
            </a:pPr>
            <a:r>
              <a:rPr lang="en-US" dirty="0"/>
              <a:t>A satellite with multiple beam capability can have much narrower beams with higher gain than a satellite with a single fixed beam.</a:t>
            </a:r>
          </a:p>
          <a:p>
            <a:pPr marL="0" lvl="1" indent="0" algn="just">
              <a:lnSpc>
                <a:spcPct val="150000"/>
              </a:lnSpc>
              <a:buNone/>
            </a:pPr>
            <a:endParaRPr lang="en-US" dirty="0"/>
          </a:p>
        </p:txBody>
      </p:sp>
    </p:spTree>
    <p:extLst>
      <p:ext uri="{BB962C8B-B14F-4D97-AF65-F5344CB8AC3E}">
        <p14:creationId xmlns:p14="http://schemas.microsoft.com/office/powerpoint/2010/main" val="4078413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Satellite Switched TDMA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a:bodyPr>
          <a:lstStyle/>
          <a:p>
            <a:pPr marL="342900" lvl="1" indent="-342900" algn="just">
              <a:lnSpc>
                <a:spcPct val="150000"/>
              </a:lnSpc>
            </a:pPr>
            <a:r>
              <a:rPr lang="en-US" dirty="0"/>
              <a:t>One advantage that TDMA has when used with a baseband processing transponder is </a:t>
            </a:r>
            <a:r>
              <a:rPr lang="en-US" b="1" dirty="0">
                <a:solidFill>
                  <a:schemeClr val="accent1"/>
                </a:solidFill>
                <a:latin typeface="Times New Roman" panose="02020603050405020304" pitchFamily="18" charset="0"/>
                <a:cs typeface="Times New Roman" panose="02020603050405020304" pitchFamily="18" charset="0"/>
              </a:rPr>
              <a:t>Satellite Switched TDMA.</a:t>
            </a:r>
          </a:p>
          <a:p>
            <a:pPr marL="342900" lvl="1" indent="-342900" algn="just">
              <a:lnSpc>
                <a:spcPct val="150000"/>
              </a:lnSpc>
            </a:pPr>
            <a:r>
              <a:rPr lang="en-US" dirty="0"/>
              <a:t>Instead of using a single antenna beam to maintain continuous communication with its entire coverage zone, the satellite has a number of narrow antenna beams that can be used to cover the zone.</a:t>
            </a:r>
          </a:p>
          <a:p>
            <a:pPr marL="342900" lvl="1" indent="-342900" algn="just">
              <a:lnSpc>
                <a:spcPct val="150000"/>
              </a:lnSpc>
            </a:pPr>
            <a:r>
              <a:rPr lang="en-US" dirty="0"/>
              <a:t>A narrow antenna beam has a higher gain than a broad beam, which increases the satellite EIRP and therefore increases the capacity of the downlink.</a:t>
            </a:r>
          </a:p>
          <a:p>
            <a:pPr marL="342900" lvl="1" indent="-342900" algn="just">
              <a:lnSpc>
                <a:spcPct val="150000"/>
              </a:lnSpc>
            </a:pPr>
            <a:r>
              <a:rPr lang="en-US" dirty="0"/>
              <a:t>Uplink signals received by the satellite are demodulated to recover the bit streams, which are structured as a sequence of packets addressed to different receiving earth stations.</a:t>
            </a:r>
          </a:p>
          <a:p>
            <a:pPr marL="342900" lvl="1" indent="-342900" algn="just">
              <a:lnSpc>
                <a:spcPct val="150000"/>
              </a:lnSpc>
            </a:pPr>
            <a:r>
              <a:rPr lang="en-US" dirty="0"/>
              <a:t>The satellite creates TDMA frames of data that contain packets addressed to specific earth stations within each downlink beam- control of the TDMA network timing could now be on board the satellite, rather than at a master earth station.</a:t>
            </a:r>
          </a:p>
          <a:p>
            <a:pPr marL="0" lvl="1" indent="0" algn="just">
              <a:lnSpc>
                <a:spcPct val="150000"/>
              </a:lnSpc>
              <a:buNone/>
            </a:pPr>
            <a:endParaRPr lang="en-US" dirty="0"/>
          </a:p>
        </p:txBody>
      </p:sp>
    </p:spTree>
    <p:extLst>
      <p:ext uri="{BB962C8B-B14F-4D97-AF65-F5344CB8AC3E}">
        <p14:creationId xmlns:p14="http://schemas.microsoft.com/office/powerpoint/2010/main" val="366976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Multiple Access Technique</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85000" lnSpcReduction="10000"/>
          </a:bodyPr>
          <a:lstStyle/>
          <a:p>
            <a:pPr algn="just">
              <a:lnSpc>
                <a:spcPct val="150000"/>
              </a:lnSpc>
            </a:pPr>
            <a:r>
              <a:rPr lang="en-US" dirty="0"/>
              <a:t>The multiple access technique will influence the capacity and flexibility of the satellite communication system, its cost, and its ability to earn revenue.</a:t>
            </a:r>
          </a:p>
          <a:p>
            <a:pPr algn="just">
              <a:lnSpc>
                <a:spcPct val="150000"/>
              </a:lnSpc>
            </a:pPr>
            <a:r>
              <a:rPr lang="en-US" dirty="0"/>
              <a:t>There are three basic multiple access techniques</a:t>
            </a:r>
          </a:p>
          <a:p>
            <a:pPr algn="just">
              <a:lnSpc>
                <a:spcPct val="150000"/>
              </a:lnSpc>
              <a:buFont typeface="Wingdings" panose="05000000000000000000" pitchFamily="2" charset="2"/>
              <a:buChar char="Ø"/>
            </a:pPr>
            <a:r>
              <a:rPr lang="en-US" dirty="0"/>
              <a:t>Frequency division multiple access (FDMA)-all users share the satellite at the same time, but each uplink earth station transmits at a unique allocated frequency.</a:t>
            </a:r>
          </a:p>
          <a:p>
            <a:pPr algn="just">
              <a:lnSpc>
                <a:spcPct val="150000"/>
              </a:lnSpc>
              <a:buFont typeface="Wingdings" panose="05000000000000000000" pitchFamily="2" charset="2"/>
              <a:buChar char="Ø"/>
            </a:pPr>
            <a:r>
              <a:rPr lang="en-US" dirty="0"/>
              <a:t>Time division multiple access (TDMA)-each user is allocated a unique time slot</a:t>
            </a:r>
          </a:p>
          <a:p>
            <a:pPr marL="0" indent="0" algn="just">
              <a:lnSpc>
                <a:spcPct val="150000"/>
              </a:lnSpc>
              <a:buNone/>
            </a:pPr>
            <a:r>
              <a:rPr lang="en-US" dirty="0"/>
              <a:t>at the satellite so that signals pass through the transponder sequentially- causes delays in transmission.</a:t>
            </a:r>
          </a:p>
          <a:p>
            <a:pPr algn="just">
              <a:lnSpc>
                <a:spcPct val="150000"/>
              </a:lnSpc>
              <a:buFont typeface="Wingdings" panose="05000000000000000000" pitchFamily="2" charset="2"/>
              <a:buChar char="Ø"/>
            </a:pPr>
            <a:r>
              <a:rPr lang="en-US" dirty="0"/>
              <a:t>Code division multiple access (CDMA)- all users transmit to the satellite on the same</a:t>
            </a:r>
          </a:p>
          <a:p>
            <a:pPr marL="0" indent="0" algn="just">
              <a:lnSpc>
                <a:spcPct val="150000"/>
              </a:lnSpc>
              <a:buNone/>
            </a:pPr>
            <a:r>
              <a:rPr lang="en-US" dirty="0"/>
              <a:t>frequency and at the same time.</a:t>
            </a:r>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p:txBody>
      </p:sp>
    </p:spTree>
    <p:extLst>
      <p:ext uri="{BB962C8B-B14F-4D97-AF65-F5344CB8AC3E}">
        <p14:creationId xmlns:p14="http://schemas.microsoft.com/office/powerpoint/2010/main" val="277366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Multiple Access Technique</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p:txBody>
      </p:sp>
      <p:pic>
        <p:nvPicPr>
          <p:cNvPr id="5" name="Picture 4">
            <a:extLst>
              <a:ext uri="{FF2B5EF4-FFF2-40B4-BE49-F238E27FC236}">
                <a16:creationId xmlns:a16="http://schemas.microsoft.com/office/drawing/2014/main" id="{88B5A398-94AF-B5F9-F0A1-03739F685FB3}"/>
              </a:ext>
            </a:extLst>
          </p:cNvPr>
          <p:cNvPicPr>
            <a:picLocks noChangeAspect="1"/>
          </p:cNvPicPr>
          <p:nvPr/>
        </p:nvPicPr>
        <p:blipFill>
          <a:blip r:embed="rId2"/>
          <a:stretch>
            <a:fillRect/>
          </a:stretch>
        </p:blipFill>
        <p:spPr>
          <a:xfrm>
            <a:off x="707923" y="1128866"/>
            <a:ext cx="4216195" cy="2580060"/>
          </a:xfrm>
          <a:prstGeom prst="rect">
            <a:avLst/>
          </a:prstGeom>
        </p:spPr>
      </p:pic>
      <p:pic>
        <p:nvPicPr>
          <p:cNvPr id="7" name="Picture 6">
            <a:extLst>
              <a:ext uri="{FF2B5EF4-FFF2-40B4-BE49-F238E27FC236}">
                <a16:creationId xmlns:a16="http://schemas.microsoft.com/office/drawing/2014/main" id="{AAAEC6D6-70D7-0541-FCA7-9A5086180939}"/>
              </a:ext>
            </a:extLst>
          </p:cNvPr>
          <p:cNvPicPr>
            <a:picLocks noChangeAspect="1"/>
          </p:cNvPicPr>
          <p:nvPr/>
        </p:nvPicPr>
        <p:blipFill>
          <a:blip r:embed="rId3"/>
          <a:stretch>
            <a:fillRect/>
          </a:stretch>
        </p:blipFill>
        <p:spPr>
          <a:xfrm>
            <a:off x="6096000" y="870154"/>
            <a:ext cx="4493342" cy="2675684"/>
          </a:xfrm>
          <a:prstGeom prst="rect">
            <a:avLst/>
          </a:prstGeom>
        </p:spPr>
      </p:pic>
      <p:pic>
        <p:nvPicPr>
          <p:cNvPr id="1026" name="Picture 2" descr="Differences among CDMA, FDMA, and TDMA. | Download Scientific Diagram">
            <a:extLst>
              <a:ext uri="{FF2B5EF4-FFF2-40B4-BE49-F238E27FC236}">
                <a16:creationId xmlns:a16="http://schemas.microsoft.com/office/drawing/2014/main" id="{AEF284F2-C12D-1CF1-744C-0FF53E1D4E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7291" y="3735069"/>
            <a:ext cx="52768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8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Frequency Division Multiple Access (FDMA)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00000"/>
              </a:lnSpc>
            </a:pPr>
            <a:r>
              <a:rPr lang="en-US" dirty="0"/>
              <a:t>FDMA was the first multiple access technique used in satellite communication systems.</a:t>
            </a:r>
          </a:p>
          <a:p>
            <a:pPr algn="just">
              <a:lnSpc>
                <a:spcPct val="100000"/>
              </a:lnSpc>
            </a:pPr>
            <a:r>
              <a:rPr lang="en-US" dirty="0"/>
              <a:t>In Early, all signals were analog, and analog multiplexing was used at earth stations to combine large numbers of telephone channels into a single baseband signal that could be modulated onto a single RF carrier- frequency division multiplexing (FDM).</a:t>
            </a:r>
          </a:p>
          <a:p>
            <a:pPr algn="just">
              <a:lnSpc>
                <a:spcPct val="100000"/>
              </a:lnSpc>
            </a:pPr>
            <a:r>
              <a:rPr lang="en-US" dirty="0"/>
              <a:t>The main advantage of FDMA is that filters </a:t>
            </a:r>
          </a:p>
          <a:p>
            <a:pPr marL="0" indent="0" algn="just">
              <a:lnSpc>
                <a:spcPct val="100000"/>
              </a:lnSpc>
              <a:buNone/>
            </a:pPr>
            <a:r>
              <a:rPr lang="en-US" dirty="0"/>
              <a:t>can be used to separate signals.</a:t>
            </a:r>
          </a:p>
          <a:p>
            <a:pPr algn="just">
              <a:lnSpc>
                <a:spcPct val="100000"/>
              </a:lnSpc>
            </a:pPr>
            <a:r>
              <a:rPr lang="en-US" dirty="0"/>
              <a:t>Microwave filters were used in </a:t>
            </a:r>
          </a:p>
          <a:p>
            <a:pPr marL="0" indent="0" algn="just">
              <a:lnSpc>
                <a:spcPct val="100000"/>
              </a:lnSpc>
              <a:buNone/>
            </a:pPr>
            <a:r>
              <a:rPr lang="en-US" dirty="0"/>
              <a:t>earth stations to separate the FDMA signal </a:t>
            </a:r>
          </a:p>
          <a:p>
            <a:pPr marL="0" indent="0" algn="just">
              <a:lnSpc>
                <a:spcPct val="100000"/>
              </a:lnSpc>
              <a:buNone/>
            </a:pPr>
            <a:r>
              <a:rPr lang="en-US" dirty="0"/>
              <a:t>from a given transponder.</a:t>
            </a:r>
          </a:p>
          <a:p>
            <a:pPr algn="just">
              <a:lnSpc>
                <a:spcPct val="100000"/>
              </a:lnSpc>
            </a:pPr>
            <a:endParaRPr lang="en-US" dirty="0"/>
          </a:p>
          <a:p>
            <a:pPr marL="0" indent="0" algn="just">
              <a:lnSpc>
                <a:spcPct val="150000"/>
              </a:lnSpc>
              <a:buNone/>
            </a:pPr>
            <a:endParaRPr lang="en-US" dirty="0"/>
          </a:p>
          <a:p>
            <a:pPr marL="0" indent="0" algn="just">
              <a:lnSpc>
                <a:spcPct val="150000"/>
              </a:lnSpc>
              <a:buNone/>
            </a:pPr>
            <a:endParaRPr lang="en-US" dirty="0"/>
          </a:p>
        </p:txBody>
      </p:sp>
      <p:pic>
        <p:nvPicPr>
          <p:cNvPr id="5" name="Picture 4">
            <a:extLst>
              <a:ext uri="{FF2B5EF4-FFF2-40B4-BE49-F238E27FC236}">
                <a16:creationId xmlns:a16="http://schemas.microsoft.com/office/drawing/2014/main" id="{2B5BDCBF-66F7-BD37-7BF7-27283D4F724B}"/>
              </a:ext>
            </a:extLst>
          </p:cNvPr>
          <p:cNvPicPr>
            <a:picLocks noChangeAspect="1"/>
          </p:cNvPicPr>
          <p:nvPr/>
        </p:nvPicPr>
        <p:blipFill>
          <a:blip r:embed="rId2"/>
          <a:stretch>
            <a:fillRect/>
          </a:stretch>
        </p:blipFill>
        <p:spPr>
          <a:xfrm>
            <a:off x="6651522" y="3429000"/>
            <a:ext cx="5386295" cy="3204373"/>
          </a:xfrm>
          <a:prstGeom prst="rect">
            <a:avLst/>
          </a:prstGeom>
        </p:spPr>
      </p:pic>
    </p:spTree>
    <p:extLst>
      <p:ext uri="{BB962C8B-B14F-4D97-AF65-F5344CB8AC3E}">
        <p14:creationId xmlns:p14="http://schemas.microsoft.com/office/powerpoint/2010/main" val="68935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Frequency Division Multiple Access (FDMA)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20000"/>
          </a:bodyPr>
          <a:lstStyle/>
          <a:p>
            <a:pPr marL="0" indent="0" algn="just">
              <a:lnSpc>
                <a:spcPct val="100000"/>
              </a:lnSpc>
              <a:buNone/>
            </a:pPr>
            <a:r>
              <a:rPr lang="en-US" b="1" i="1" dirty="0">
                <a:solidFill>
                  <a:srgbClr val="FF0000"/>
                </a:solidFill>
              </a:rPr>
              <a:t>Implementing FDMA:</a:t>
            </a:r>
          </a:p>
          <a:p>
            <a:pPr algn="just">
              <a:lnSpc>
                <a:spcPct val="100000"/>
              </a:lnSpc>
            </a:pPr>
            <a:r>
              <a:rPr lang="en-US" dirty="0"/>
              <a:t>Fig. shows a typical fixed assignment FDMA plan for two C-band transponders.</a:t>
            </a:r>
          </a:p>
          <a:p>
            <a:pPr algn="just">
              <a:lnSpc>
                <a:spcPct val="100000"/>
              </a:lnSpc>
            </a:pPr>
            <a:r>
              <a:rPr lang="en-US" dirty="0"/>
              <a:t>The triangles represent RF carriers with the </a:t>
            </a:r>
          </a:p>
          <a:p>
            <a:pPr marL="0" indent="0" algn="just">
              <a:lnSpc>
                <a:spcPct val="100000"/>
              </a:lnSpc>
              <a:buNone/>
            </a:pPr>
            <a:r>
              <a:rPr lang="en-US" dirty="0"/>
              <a:t>transmitting earth station country and RF bandwidth.</a:t>
            </a:r>
          </a:p>
          <a:p>
            <a:pPr algn="just">
              <a:lnSpc>
                <a:spcPct val="100000"/>
              </a:lnSpc>
            </a:pPr>
            <a:r>
              <a:rPr lang="en-US" dirty="0"/>
              <a:t>The use of microwave filters to separate channels </a:t>
            </a:r>
          </a:p>
          <a:p>
            <a:pPr marL="0" indent="0" algn="just">
              <a:lnSpc>
                <a:spcPct val="100000"/>
              </a:lnSpc>
              <a:buNone/>
            </a:pPr>
            <a:r>
              <a:rPr lang="en-US" dirty="0"/>
              <a:t>makes the fixed assignment approach to FDMA </a:t>
            </a:r>
          </a:p>
          <a:p>
            <a:pPr marL="0" indent="0" algn="just">
              <a:lnSpc>
                <a:spcPct val="100000"/>
              </a:lnSpc>
              <a:buNone/>
            </a:pPr>
            <a:r>
              <a:rPr lang="en-US" dirty="0"/>
              <a:t>very inflexible.</a:t>
            </a:r>
          </a:p>
          <a:p>
            <a:pPr algn="just">
              <a:lnSpc>
                <a:spcPct val="100000"/>
              </a:lnSpc>
            </a:pPr>
            <a:r>
              <a:rPr lang="en-US" dirty="0"/>
              <a:t>Changing the frequency assignment or bandwidth</a:t>
            </a:r>
          </a:p>
          <a:p>
            <a:pPr marL="0" indent="0" algn="just">
              <a:lnSpc>
                <a:spcPct val="100000"/>
              </a:lnSpc>
              <a:buNone/>
            </a:pPr>
            <a:r>
              <a:rPr lang="en-US" dirty="0"/>
              <a:t>of any one transmitting earth station requires </a:t>
            </a:r>
          </a:p>
          <a:p>
            <a:pPr marL="0" indent="0" algn="just">
              <a:lnSpc>
                <a:spcPct val="100000"/>
              </a:lnSpc>
              <a:buNone/>
            </a:pPr>
            <a:r>
              <a:rPr lang="en-US" dirty="0"/>
              <a:t>retuning of the filters at several receiving earth stations.</a:t>
            </a:r>
          </a:p>
          <a:p>
            <a:pPr algn="just">
              <a:lnSpc>
                <a:spcPct val="100000"/>
              </a:lnSpc>
            </a:pPr>
            <a:r>
              <a:rPr lang="en-US" dirty="0"/>
              <a:t>Fixed assignment systems are rarely used now </a:t>
            </a:r>
          </a:p>
          <a:p>
            <a:pPr marL="0" indent="0" algn="just">
              <a:lnSpc>
                <a:spcPct val="100000"/>
              </a:lnSpc>
              <a:buNone/>
            </a:pPr>
            <a:r>
              <a:rPr lang="en-US" dirty="0"/>
              <a:t>with new satellite systems; demand assignment </a:t>
            </a:r>
          </a:p>
          <a:p>
            <a:pPr marL="0" indent="0" algn="just">
              <a:lnSpc>
                <a:spcPct val="100000"/>
              </a:lnSpc>
              <a:buNone/>
            </a:pPr>
            <a:r>
              <a:rPr lang="en-US" dirty="0"/>
              <a:t>and  single channel per carrier (SCPC) is preferred for higher loading.</a:t>
            </a:r>
          </a:p>
          <a:p>
            <a:pPr marL="0" indent="0" algn="just">
              <a:lnSpc>
                <a:spcPct val="150000"/>
              </a:lnSpc>
              <a:buNone/>
            </a:pPr>
            <a:endParaRPr lang="en-US" dirty="0"/>
          </a:p>
          <a:p>
            <a:pPr marL="0" indent="0" algn="just">
              <a:lnSpc>
                <a:spcPct val="150000"/>
              </a:lnSpc>
              <a:buNone/>
            </a:pPr>
            <a:endParaRPr lang="en-US" dirty="0"/>
          </a:p>
        </p:txBody>
      </p:sp>
      <p:pic>
        <p:nvPicPr>
          <p:cNvPr id="6" name="Picture 5">
            <a:extLst>
              <a:ext uri="{FF2B5EF4-FFF2-40B4-BE49-F238E27FC236}">
                <a16:creationId xmlns:a16="http://schemas.microsoft.com/office/drawing/2014/main" id="{DDD5FDCC-2056-96B4-014A-F0186CBD0CA1}"/>
              </a:ext>
            </a:extLst>
          </p:cNvPr>
          <p:cNvPicPr>
            <a:picLocks noChangeAspect="1"/>
          </p:cNvPicPr>
          <p:nvPr/>
        </p:nvPicPr>
        <p:blipFill>
          <a:blip r:embed="rId2"/>
          <a:stretch>
            <a:fillRect/>
          </a:stretch>
        </p:blipFill>
        <p:spPr>
          <a:xfrm>
            <a:off x="7582514" y="2116239"/>
            <a:ext cx="4476750" cy="3495675"/>
          </a:xfrm>
          <a:prstGeom prst="rect">
            <a:avLst/>
          </a:prstGeom>
        </p:spPr>
      </p:pic>
    </p:spTree>
    <p:extLst>
      <p:ext uri="{BB962C8B-B14F-4D97-AF65-F5344CB8AC3E}">
        <p14:creationId xmlns:p14="http://schemas.microsoft.com/office/powerpoint/2010/main" val="106316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Times New Roman" panose="02020603050405020304" pitchFamily="18" charset="0"/>
                <a:cs typeface="Times New Roman" panose="02020603050405020304" pitchFamily="18" charset="0"/>
              </a:rPr>
              <a:t>Frequency Division Multiple Access (FDMA)</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10000"/>
          </a:bodyPr>
          <a:lstStyle/>
          <a:p>
            <a:pPr marL="0" indent="0" algn="just">
              <a:lnSpc>
                <a:spcPct val="100000"/>
              </a:lnSpc>
              <a:buNone/>
            </a:pPr>
            <a:r>
              <a:rPr lang="en-US" b="1" i="1" dirty="0">
                <a:solidFill>
                  <a:srgbClr val="FF0000"/>
                </a:solidFill>
              </a:rPr>
              <a:t>FDMA Receiver:</a:t>
            </a:r>
          </a:p>
          <a:p>
            <a:pPr algn="just">
              <a:lnSpc>
                <a:spcPct val="100000"/>
              </a:lnSpc>
            </a:pPr>
            <a:r>
              <a:rPr lang="en-US" dirty="0"/>
              <a:t>Every earth station that operates in a FDMA network must have a separate IF receiver for each of the carriers that it wishes to receive.</a:t>
            </a:r>
          </a:p>
          <a:p>
            <a:pPr algn="just">
              <a:lnSpc>
                <a:spcPct val="100000"/>
              </a:lnSpc>
            </a:pPr>
            <a:r>
              <a:rPr lang="en-US" dirty="0"/>
              <a:t>Fig. shows how the IF bandwidth of a receiving earth station could be configured</a:t>
            </a:r>
          </a:p>
          <a:p>
            <a:pPr marL="0" indent="0" algn="just">
              <a:lnSpc>
                <a:spcPct val="100000"/>
              </a:lnSpc>
              <a:buNone/>
            </a:pPr>
            <a:r>
              <a:rPr lang="en-US" dirty="0"/>
              <a:t>to receive 25 digital data channels, each with an occupied bandwidth of 1.94MHz</a:t>
            </a:r>
          </a:p>
          <a:p>
            <a:pPr marL="0" indent="0" algn="just">
              <a:lnSpc>
                <a:spcPct val="100000"/>
              </a:lnSpc>
              <a:buNone/>
            </a:pPr>
            <a:r>
              <a:rPr lang="en-US" dirty="0"/>
              <a:t>from a 54MHz wide Ku-band transponder.</a:t>
            </a:r>
          </a:p>
          <a:p>
            <a:pPr algn="just">
              <a:lnSpc>
                <a:spcPct val="100000"/>
              </a:lnSpc>
            </a:pPr>
            <a:r>
              <a:rPr lang="en-US" dirty="0"/>
              <a:t>The 200 kHz frequency spaces between </a:t>
            </a:r>
          </a:p>
          <a:p>
            <a:pPr marL="0" indent="0" algn="just">
              <a:lnSpc>
                <a:spcPct val="100000"/>
              </a:lnSpc>
              <a:buNone/>
            </a:pPr>
            <a:r>
              <a:rPr lang="en-US" dirty="0"/>
              <a:t>the channels are called guard bands.</a:t>
            </a:r>
          </a:p>
          <a:p>
            <a:pPr algn="just">
              <a:lnSpc>
                <a:spcPct val="100000"/>
              </a:lnSpc>
            </a:pPr>
            <a:r>
              <a:rPr lang="en-US" dirty="0"/>
              <a:t> Guard bands are essential in FDMA systems to allow the filters in the receiver to select individual channels without excessive interference from adjacent channels.</a:t>
            </a:r>
          </a:p>
          <a:p>
            <a:pPr algn="just">
              <a:lnSpc>
                <a:spcPct val="150000"/>
              </a:lnSpc>
            </a:pPr>
            <a:r>
              <a:rPr lang="en-US" dirty="0"/>
              <a:t>Wideband transponders- Commercial GEO satellites usually have wide bandwidths, with bandwidths of 24, 36, 54, 72, and up to 200MHzcommonly employed</a:t>
            </a:r>
          </a:p>
          <a:p>
            <a:pPr marL="0" indent="0" algn="just">
              <a:lnSpc>
                <a:spcPct val="150000"/>
              </a:lnSpc>
              <a:buNone/>
            </a:pPr>
            <a:endParaRPr lang="en-US" dirty="0"/>
          </a:p>
        </p:txBody>
      </p:sp>
      <p:pic>
        <p:nvPicPr>
          <p:cNvPr id="5" name="Picture 4">
            <a:extLst>
              <a:ext uri="{FF2B5EF4-FFF2-40B4-BE49-F238E27FC236}">
                <a16:creationId xmlns:a16="http://schemas.microsoft.com/office/drawing/2014/main" id="{4C77B94C-E598-4E5F-F8E9-2728363DCDFB}"/>
              </a:ext>
            </a:extLst>
          </p:cNvPr>
          <p:cNvPicPr>
            <a:picLocks noChangeAspect="1"/>
          </p:cNvPicPr>
          <p:nvPr/>
        </p:nvPicPr>
        <p:blipFill>
          <a:blip r:embed="rId2"/>
          <a:stretch>
            <a:fillRect/>
          </a:stretch>
        </p:blipFill>
        <p:spPr>
          <a:xfrm>
            <a:off x="7233622" y="3597069"/>
            <a:ext cx="4714422" cy="1697601"/>
          </a:xfrm>
          <a:prstGeom prst="rect">
            <a:avLst/>
          </a:prstGeom>
        </p:spPr>
      </p:pic>
    </p:spTree>
    <p:extLst>
      <p:ext uri="{BB962C8B-B14F-4D97-AF65-F5344CB8AC3E}">
        <p14:creationId xmlns:p14="http://schemas.microsoft.com/office/powerpoint/2010/main" val="3677319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CCB92437B79489EA22D4DE784879F" ma:contentTypeVersion="4" ma:contentTypeDescription="Create a new document." ma:contentTypeScope="" ma:versionID="59cd14dcb47619b1be7448b45b116e53">
  <xsd:schema xmlns:xsd="http://www.w3.org/2001/XMLSchema" xmlns:xs="http://www.w3.org/2001/XMLSchema" xmlns:p="http://schemas.microsoft.com/office/2006/metadata/properties" xmlns:ns2="90b91ae6-ac25-4d5c-8304-5e0dc5fc8cc1" targetNamespace="http://schemas.microsoft.com/office/2006/metadata/properties" ma:root="true" ma:fieldsID="c9d0d775866c36c9819adc8d46d444a6" ns2:_="">
    <xsd:import namespace="90b91ae6-ac25-4d5c-8304-5e0dc5fc8c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b91ae6-ac25-4d5c-8304-5e0dc5fc8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29B347-CBDB-4622-9977-20CAD0B71D74}"/>
</file>

<file path=customXml/itemProps2.xml><?xml version="1.0" encoding="utf-8"?>
<ds:datastoreItem xmlns:ds="http://schemas.openxmlformats.org/officeDocument/2006/customXml" ds:itemID="{2720F931-BA7A-49B1-87AD-81F96735D9E9}"/>
</file>

<file path=customXml/itemProps3.xml><?xml version="1.0" encoding="utf-8"?>
<ds:datastoreItem xmlns:ds="http://schemas.openxmlformats.org/officeDocument/2006/customXml" ds:itemID="{FD9D8DE7-28E1-4729-9FDB-060EF3BF1A5F}"/>
</file>

<file path=docProps/app.xml><?xml version="1.0" encoding="utf-8"?>
<Properties xmlns="http://schemas.openxmlformats.org/officeDocument/2006/extended-properties" xmlns:vt="http://schemas.openxmlformats.org/officeDocument/2006/docPropsVTypes">
  <TotalTime>10033</TotalTime>
  <Words>4459</Words>
  <Application>Microsoft Office PowerPoint</Application>
  <PresentationFormat>Widescreen</PresentationFormat>
  <Paragraphs>286</Paragraphs>
  <Slides>43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Algerian</vt:lpstr>
      <vt:lpstr>Arial</vt:lpstr>
      <vt:lpstr>Arial-BoldMT</vt:lpstr>
      <vt:lpstr>Calibri</vt:lpstr>
      <vt:lpstr>Calibri Light</vt:lpstr>
      <vt:lpstr>Cambria Math</vt:lpstr>
      <vt:lpstr>STIXMath-Italic</vt:lpstr>
      <vt:lpstr>STIXMath-Regular</vt:lpstr>
      <vt:lpstr>Times New Roman</vt:lpstr>
      <vt:lpstr>WarnockPro-It</vt:lpstr>
      <vt:lpstr>WarnockPro-Regular</vt:lpstr>
      <vt:lpstr>Wingdings</vt:lpstr>
      <vt:lpstr>Office Theme</vt:lpstr>
      <vt:lpstr>PowerPoint Presentation</vt:lpstr>
      <vt:lpstr>Module-4</vt:lpstr>
      <vt:lpstr>Modulation</vt:lpstr>
      <vt:lpstr>Multiple Access</vt:lpstr>
      <vt:lpstr>Multiple Access Technique</vt:lpstr>
      <vt:lpstr>Multiple Access Technique</vt:lpstr>
      <vt:lpstr>Frequency Division Multiple Access (FDMA)</vt:lpstr>
      <vt:lpstr>Frequency Division Multiple Access (FDMA)</vt:lpstr>
      <vt:lpstr>Frequency Division Multiple Access (FDMA)</vt:lpstr>
      <vt:lpstr>Frequency Division Multiple Access (FDMA)</vt:lpstr>
      <vt:lpstr>Frequency Division Multiple Access (FDMA)</vt:lpstr>
      <vt:lpstr>Example</vt:lpstr>
      <vt:lpstr>Time Division Multiple Access (TDMA)</vt:lpstr>
      <vt:lpstr>Time Division Multiple Access (TDMA)</vt:lpstr>
      <vt:lpstr>Time Division Multiple Access (TDMA)</vt:lpstr>
      <vt:lpstr>Time Division Multiple Access (TDMA)</vt:lpstr>
      <vt:lpstr>Time Division Multiple Access (TDMA)</vt:lpstr>
      <vt:lpstr>Time Division Multiple Access (TDMA)</vt:lpstr>
      <vt:lpstr>Time Division Multiple Access (TDMA)</vt:lpstr>
      <vt:lpstr>Time Division Multiple Access (TDMA)</vt:lpstr>
      <vt:lpstr>Time Division Multiple Access (TDMA)</vt:lpstr>
      <vt:lpstr>Time Division Multiple Access (TDMA)</vt:lpstr>
      <vt:lpstr>Example-2</vt:lpstr>
      <vt:lpstr>Code Division Multiple Access (CDMA)</vt:lpstr>
      <vt:lpstr>Code Division Multiple Access (CDMA)</vt:lpstr>
      <vt:lpstr>Code Division Multiple Access (CDMA)</vt:lpstr>
      <vt:lpstr>Code Division Multiple Access (CDMA)</vt:lpstr>
      <vt:lpstr>Code Division Multiple Access (CDMA)</vt:lpstr>
      <vt:lpstr>Code Division Multiple Access (CDMA)</vt:lpstr>
      <vt:lpstr>Code Division Multiple Access (CDMA)</vt:lpstr>
      <vt:lpstr>Example-3</vt:lpstr>
      <vt:lpstr>Ans</vt:lpstr>
      <vt:lpstr>Space Division Multiple Access (SDMA)</vt:lpstr>
      <vt:lpstr>Space Division Multiple Access (SDMA)</vt:lpstr>
      <vt:lpstr>Demand Assignment Multiple Access (DAMA)</vt:lpstr>
      <vt:lpstr>Demand Assignment Multiple Access (DAMA)</vt:lpstr>
      <vt:lpstr>Random Access (RA)</vt:lpstr>
      <vt:lpstr>Star and Mesh Networks</vt:lpstr>
      <vt:lpstr>Star and Mesh Networks</vt:lpstr>
      <vt:lpstr>Onboard Processing</vt:lpstr>
      <vt:lpstr>Onboard Processing</vt:lpstr>
      <vt:lpstr>Onboard Processing</vt:lpstr>
      <vt:lpstr>Satellite Switched TDMA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dc:creator>
  <cp:lastModifiedBy>DIVYA J</cp:lastModifiedBy>
  <cp:revision>282</cp:revision>
  <dcterms:created xsi:type="dcterms:W3CDTF">2024-07-12T05:24:03Z</dcterms:created>
  <dcterms:modified xsi:type="dcterms:W3CDTF">2024-09-16T10:07:50Z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0x010100818CCB92437B79489EA22D4DE784879F</vt:lpwstr>
  </property>
</Properties>
</file>