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62" r:id="rId7"/>
    <p:sldId id="263" r:id="rId8"/>
    <p:sldId id="264" r:id="rId9"/>
    <p:sldId id="265" r:id="rId10"/>
    <p:sldId id="266" r:id="rId11"/>
    <p:sldId id="261" r:id="rId12"/>
    <p:sldId id="267" r:id="rId13"/>
    <p:sldId id="268" r:id="rId14"/>
    <p:sldId id="269" r:id="rId15"/>
    <p:sldId id="270" r:id="rId16"/>
    <p:sldId id="271" r:id="rId17"/>
    <p:sldId id="275" r:id="rId18"/>
    <p:sldId id="272" r:id="rId19"/>
    <p:sldId id="273" r:id="rId20"/>
    <p:sldId id="274" r:id="rId21"/>
    <p:sldId id="276" r:id="rId22"/>
    <p:sldId id="277" r:id="rId23"/>
    <p:sldId id="278" r:id="rId24"/>
    <p:sldId id="279" r:id="rId25"/>
    <p:sldId id="280" r:id="rId26"/>
    <p:sldId id="284" r:id="rId27"/>
    <p:sldId id="281" r:id="rId28"/>
    <p:sldId id="283" r:id="rId29"/>
    <p:sldId id="282" r:id="rId30"/>
    <p:sldId id="285" r:id="rId31"/>
    <p:sldId id="286" r:id="rId32"/>
    <p:sldId id="291" r:id="rId33"/>
    <p:sldId id="287" r:id="rId34"/>
    <p:sldId id="288" r:id="rId35"/>
    <p:sldId id="289" r:id="rId36"/>
    <p:sldId id="290" r:id="rId37"/>
    <p:sldId id="292" r:id="rId38"/>
    <p:sldId id="293" r:id="rId39"/>
    <p:sldId id="294" r:id="rId40"/>
    <p:sldId id="295" r:id="rId41"/>
    <p:sldId id="296" r:id="rId42"/>
    <p:sldId id="297" r:id="rId43"/>
    <p:sldId id="299" r:id="rId44"/>
    <p:sldId id="298"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85B20-C34C-4A9E-8DBE-49A9CBD926FA}" type="datetimeFigureOut">
              <a:rPr lang="en-US" smtClean="0"/>
              <a:t>10/7/2024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9671C-8795-4479-8D9B-3B8D8B130390}" type="slidenum">
              <a:rPr lang="en-US" smtClean="0"/>
              <a:t>‹#›</a:t>
            </a:fld>
            <a:endParaRPr lang="en-US"/>
          </a:p>
        </p:txBody>
      </p:sp>
    </p:spTree>
    <p:extLst>
      <p:ext uri="{BB962C8B-B14F-4D97-AF65-F5344CB8AC3E}">
        <p14:creationId xmlns:p14="http://schemas.microsoft.com/office/powerpoint/2010/main" val="2388797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A9671C-8795-4479-8D9B-3B8D8B130390}" type="slidenum">
              <a:rPr lang="en-US" smtClean="0"/>
              <a:t>1</a:t>
            </a:fld>
            <a:endParaRPr lang="en-US"/>
          </a:p>
        </p:txBody>
      </p:sp>
    </p:spTree>
    <p:extLst>
      <p:ext uri="{BB962C8B-B14F-4D97-AF65-F5344CB8AC3E}">
        <p14:creationId xmlns:p14="http://schemas.microsoft.com/office/powerpoint/2010/main" val="2739983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5EC1-709E-DDF5-1F1D-C2ED5ED840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7F1314-4ECB-7C26-B4CA-A2E3EA4E2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27401F-34F1-ACEA-B88F-8BB28D5DE167}"/>
              </a:ext>
            </a:extLst>
          </p:cNvPr>
          <p:cNvSpPr>
            <a:spLocks noGrp="1"/>
          </p:cNvSpPr>
          <p:nvPr>
            <p:ph type="dt" sz="half" idx="10"/>
          </p:nvPr>
        </p:nvSpPr>
        <p:spPr/>
        <p:txBody>
          <a:bodyPr/>
          <a:lstStyle/>
          <a:p>
            <a:fld id="{5E466809-9E6C-47A9-890C-C8708D726390}" type="datetimeFigureOut">
              <a:rPr lang="en-US" smtClean="0"/>
              <a:t>10/7/2024</a:t>
            </a:fld>
            <a:endParaRPr lang="en-US"/>
          </a:p>
        </p:txBody>
      </p:sp>
      <p:sp>
        <p:nvSpPr>
          <p:cNvPr id="5" name="Footer Placeholder 4">
            <a:extLst>
              <a:ext uri="{FF2B5EF4-FFF2-40B4-BE49-F238E27FC236}">
                <a16:creationId xmlns:a16="http://schemas.microsoft.com/office/drawing/2014/main" id="{70571237-3227-36E7-E082-4718FE3A9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96DD3-EDEE-2CC7-CBE5-FBD35949D34B}"/>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84884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D278-8E07-6B4D-8266-43C30FA1B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FC890-6790-494B-9951-1191DCDAB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A86E1-7CCC-EEAF-213B-8C8AFF9E8257}"/>
              </a:ext>
            </a:extLst>
          </p:cNvPr>
          <p:cNvSpPr>
            <a:spLocks noGrp="1"/>
          </p:cNvSpPr>
          <p:nvPr>
            <p:ph type="dt" sz="half" idx="10"/>
          </p:nvPr>
        </p:nvSpPr>
        <p:spPr/>
        <p:txBody>
          <a:bodyPr/>
          <a:lstStyle/>
          <a:p>
            <a:fld id="{5E466809-9E6C-47A9-890C-C8708D726390}" type="datetimeFigureOut">
              <a:rPr lang="en-US" smtClean="0"/>
              <a:t>10/7/2024</a:t>
            </a:fld>
            <a:endParaRPr lang="en-US"/>
          </a:p>
        </p:txBody>
      </p:sp>
      <p:sp>
        <p:nvSpPr>
          <p:cNvPr id="5" name="Footer Placeholder 4">
            <a:extLst>
              <a:ext uri="{FF2B5EF4-FFF2-40B4-BE49-F238E27FC236}">
                <a16:creationId xmlns:a16="http://schemas.microsoft.com/office/drawing/2014/main" id="{7EE9A190-8CAC-81D9-F8F9-670FB8BD0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224FB-3537-FEC8-7ED1-F2ED801F30BD}"/>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4068527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E5E3F-C1F6-E4B4-DB0B-AB716EAC2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721075-D563-07A6-696F-D9A5BAAD5B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2E9A3-3605-4FA0-7421-4A7CD5DA56E7}"/>
              </a:ext>
            </a:extLst>
          </p:cNvPr>
          <p:cNvSpPr>
            <a:spLocks noGrp="1"/>
          </p:cNvSpPr>
          <p:nvPr>
            <p:ph type="dt" sz="half" idx="10"/>
          </p:nvPr>
        </p:nvSpPr>
        <p:spPr/>
        <p:txBody>
          <a:bodyPr/>
          <a:lstStyle/>
          <a:p>
            <a:fld id="{5E466809-9E6C-47A9-890C-C8708D726390}" type="datetimeFigureOut">
              <a:rPr lang="en-US" smtClean="0"/>
              <a:t>10/7/2024</a:t>
            </a:fld>
            <a:endParaRPr lang="en-US"/>
          </a:p>
        </p:txBody>
      </p:sp>
      <p:sp>
        <p:nvSpPr>
          <p:cNvPr id="5" name="Footer Placeholder 4">
            <a:extLst>
              <a:ext uri="{FF2B5EF4-FFF2-40B4-BE49-F238E27FC236}">
                <a16:creationId xmlns:a16="http://schemas.microsoft.com/office/drawing/2014/main" id="{918E2C9E-7B2F-0340-AB4F-D6B1A02DD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E1071-C130-9310-676E-C86494172DF9}"/>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3162141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A3E2-DAC9-1868-999B-2A29E4F22B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07CD1-0CA6-FA5A-596C-5A636586C5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9D5EF-DF40-1127-2293-7958E80E05E9}"/>
              </a:ext>
            </a:extLst>
          </p:cNvPr>
          <p:cNvSpPr>
            <a:spLocks noGrp="1"/>
          </p:cNvSpPr>
          <p:nvPr>
            <p:ph type="dt" sz="half" idx="10"/>
          </p:nvPr>
        </p:nvSpPr>
        <p:spPr/>
        <p:txBody>
          <a:bodyPr/>
          <a:lstStyle/>
          <a:p>
            <a:fld id="{5E466809-9E6C-47A9-890C-C8708D726390}" type="datetimeFigureOut">
              <a:rPr lang="en-US" smtClean="0"/>
              <a:t>10/7/2024</a:t>
            </a:fld>
            <a:endParaRPr lang="en-US"/>
          </a:p>
        </p:txBody>
      </p:sp>
      <p:sp>
        <p:nvSpPr>
          <p:cNvPr id="5" name="Footer Placeholder 4">
            <a:extLst>
              <a:ext uri="{FF2B5EF4-FFF2-40B4-BE49-F238E27FC236}">
                <a16:creationId xmlns:a16="http://schemas.microsoft.com/office/drawing/2014/main" id="{5F3F4793-FAF5-9204-EE53-0C93AE67E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3D33B-9B0A-58AB-3A70-3CC5CDB84C0B}"/>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291901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976B-C544-0F29-CA85-B62DE6D5AE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0D38E7-CF25-2C03-9ABF-43084B9AB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D1AAE8-4332-0FBD-354C-A1B04D9B801F}"/>
              </a:ext>
            </a:extLst>
          </p:cNvPr>
          <p:cNvSpPr>
            <a:spLocks noGrp="1"/>
          </p:cNvSpPr>
          <p:nvPr>
            <p:ph type="dt" sz="half" idx="10"/>
          </p:nvPr>
        </p:nvSpPr>
        <p:spPr/>
        <p:txBody>
          <a:bodyPr/>
          <a:lstStyle/>
          <a:p>
            <a:fld id="{5E466809-9E6C-47A9-890C-C8708D726390}" type="datetimeFigureOut">
              <a:rPr lang="en-US" smtClean="0"/>
              <a:t>10/7/2024</a:t>
            </a:fld>
            <a:endParaRPr lang="en-US"/>
          </a:p>
        </p:txBody>
      </p:sp>
      <p:sp>
        <p:nvSpPr>
          <p:cNvPr id="5" name="Footer Placeholder 4">
            <a:extLst>
              <a:ext uri="{FF2B5EF4-FFF2-40B4-BE49-F238E27FC236}">
                <a16:creationId xmlns:a16="http://schemas.microsoft.com/office/drawing/2014/main" id="{AA0DD3B1-C05C-02C9-7922-630F38ADD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3744C-8D5D-35CE-0E55-45E6DCA7F24A}"/>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148990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48DD-040F-F57C-88F9-7FA7EA104D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38BB7-1BA2-3F94-1A20-53A88DFEF8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66BFA0-35E8-014C-45ED-CEBCAB33FC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88C739-F30A-3EEF-9DE8-D889812639B1}"/>
              </a:ext>
            </a:extLst>
          </p:cNvPr>
          <p:cNvSpPr>
            <a:spLocks noGrp="1"/>
          </p:cNvSpPr>
          <p:nvPr>
            <p:ph type="dt" sz="half" idx="10"/>
          </p:nvPr>
        </p:nvSpPr>
        <p:spPr/>
        <p:txBody>
          <a:bodyPr/>
          <a:lstStyle/>
          <a:p>
            <a:fld id="{5E466809-9E6C-47A9-890C-C8708D726390}" type="datetimeFigureOut">
              <a:rPr lang="en-US" smtClean="0"/>
              <a:t>10/7/2024</a:t>
            </a:fld>
            <a:endParaRPr lang="en-US"/>
          </a:p>
        </p:txBody>
      </p:sp>
      <p:sp>
        <p:nvSpPr>
          <p:cNvPr id="6" name="Footer Placeholder 5">
            <a:extLst>
              <a:ext uri="{FF2B5EF4-FFF2-40B4-BE49-F238E27FC236}">
                <a16:creationId xmlns:a16="http://schemas.microsoft.com/office/drawing/2014/main" id="{3B1768C4-77A1-A55B-105E-E8052B102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FFEEC-81BE-2C23-8DBA-E35EBF106AF4}"/>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3653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CFAA-D37A-0D4F-043E-8AB506AAAA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065351-71D7-2E7C-EF80-90C9E29991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BA8B5A-C077-FEBA-51E0-0C6EB980B6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6972ED-4D45-2C27-8F94-63BCA18685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2E4AD3-1CAB-6310-1B85-6A72FD2AA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9DB36D-DEF7-911C-C87C-A935C74513A4}"/>
              </a:ext>
            </a:extLst>
          </p:cNvPr>
          <p:cNvSpPr>
            <a:spLocks noGrp="1"/>
          </p:cNvSpPr>
          <p:nvPr>
            <p:ph type="dt" sz="half" idx="10"/>
          </p:nvPr>
        </p:nvSpPr>
        <p:spPr/>
        <p:txBody>
          <a:bodyPr/>
          <a:lstStyle/>
          <a:p>
            <a:fld id="{5E466809-9E6C-47A9-890C-C8708D726390}" type="datetimeFigureOut">
              <a:rPr lang="en-US" smtClean="0"/>
              <a:t>10/7/2024</a:t>
            </a:fld>
            <a:endParaRPr lang="en-US"/>
          </a:p>
        </p:txBody>
      </p:sp>
      <p:sp>
        <p:nvSpPr>
          <p:cNvPr id="8" name="Footer Placeholder 7">
            <a:extLst>
              <a:ext uri="{FF2B5EF4-FFF2-40B4-BE49-F238E27FC236}">
                <a16:creationId xmlns:a16="http://schemas.microsoft.com/office/drawing/2014/main" id="{42DE2A35-0871-A86E-823B-0E0F4DE0EF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74D01B-9C19-82D8-8D0D-B2664145C103}"/>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298259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B067-7CC5-22AC-9AA0-AA37CD66E5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249539-5478-AE3E-3AB6-E48A71BBFAA1}"/>
              </a:ext>
            </a:extLst>
          </p:cNvPr>
          <p:cNvSpPr>
            <a:spLocks noGrp="1"/>
          </p:cNvSpPr>
          <p:nvPr>
            <p:ph type="dt" sz="half" idx="10"/>
          </p:nvPr>
        </p:nvSpPr>
        <p:spPr/>
        <p:txBody>
          <a:bodyPr/>
          <a:lstStyle/>
          <a:p>
            <a:fld id="{5E466809-9E6C-47A9-890C-C8708D726390}" type="datetimeFigureOut">
              <a:rPr lang="en-US" smtClean="0"/>
              <a:t>10/7/2024</a:t>
            </a:fld>
            <a:endParaRPr lang="en-US"/>
          </a:p>
        </p:txBody>
      </p:sp>
      <p:sp>
        <p:nvSpPr>
          <p:cNvPr id="4" name="Footer Placeholder 3">
            <a:extLst>
              <a:ext uri="{FF2B5EF4-FFF2-40B4-BE49-F238E27FC236}">
                <a16:creationId xmlns:a16="http://schemas.microsoft.com/office/drawing/2014/main" id="{5A65BB17-9A0A-E751-6430-D27089807A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A6A9C2-B396-3FA0-EEF2-C351093C6254}"/>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181240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55CA1-F61B-C4AB-C981-C587004A3EDD}"/>
              </a:ext>
            </a:extLst>
          </p:cNvPr>
          <p:cNvSpPr>
            <a:spLocks noGrp="1"/>
          </p:cNvSpPr>
          <p:nvPr>
            <p:ph type="dt" sz="half" idx="10"/>
          </p:nvPr>
        </p:nvSpPr>
        <p:spPr/>
        <p:txBody>
          <a:bodyPr/>
          <a:lstStyle/>
          <a:p>
            <a:fld id="{5E466809-9E6C-47A9-890C-C8708D726390}" type="datetimeFigureOut">
              <a:rPr lang="en-US" smtClean="0"/>
              <a:t>10/7/2024</a:t>
            </a:fld>
            <a:endParaRPr lang="en-US"/>
          </a:p>
        </p:txBody>
      </p:sp>
      <p:sp>
        <p:nvSpPr>
          <p:cNvPr id="3" name="Footer Placeholder 2">
            <a:extLst>
              <a:ext uri="{FF2B5EF4-FFF2-40B4-BE49-F238E27FC236}">
                <a16:creationId xmlns:a16="http://schemas.microsoft.com/office/drawing/2014/main" id="{12614F7C-7A80-2C8A-4892-2E8A60AA96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A9E178-7851-A7EE-149C-6F6440C65ED0}"/>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249787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2945-9866-1CBA-2CAF-A09DE3686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B1C84-FBE9-5A77-1A82-A7CF0BAE0D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3AF99E-A8C8-04C6-12E3-6C11E804A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BE2DF-5080-1074-201B-88C65E5B9FD2}"/>
              </a:ext>
            </a:extLst>
          </p:cNvPr>
          <p:cNvSpPr>
            <a:spLocks noGrp="1"/>
          </p:cNvSpPr>
          <p:nvPr>
            <p:ph type="dt" sz="half" idx="10"/>
          </p:nvPr>
        </p:nvSpPr>
        <p:spPr/>
        <p:txBody>
          <a:bodyPr/>
          <a:lstStyle/>
          <a:p>
            <a:fld id="{5E466809-9E6C-47A9-890C-C8708D726390}" type="datetimeFigureOut">
              <a:rPr lang="en-US" smtClean="0"/>
              <a:t>10/7/2024</a:t>
            </a:fld>
            <a:endParaRPr lang="en-US"/>
          </a:p>
        </p:txBody>
      </p:sp>
      <p:sp>
        <p:nvSpPr>
          <p:cNvPr id="6" name="Footer Placeholder 5">
            <a:extLst>
              <a:ext uri="{FF2B5EF4-FFF2-40B4-BE49-F238E27FC236}">
                <a16:creationId xmlns:a16="http://schemas.microsoft.com/office/drawing/2014/main" id="{FAC82E39-4372-5F38-7725-820C68676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72C01-B9E9-F2BD-48C8-625503D7F61E}"/>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724563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161E-3DA2-3C08-D636-3711AD24F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BD46BB-A306-CF81-9CFD-C6040083B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CBA786-B137-0ED2-0BAF-005D729AA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2D1391-EAB3-92FF-0C33-E774CA7B6830}"/>
              </a:ext>
            </a:extLst>
          </p:cNvPr>
          <p:cNvSpPr>
            <a:spLocks noGrp="1"/>
          </p:cNvSpPr>
          <p:nvPr>
            <p:ph type="dt" sz="half" idx="10"/>
          </p:nvPr>
        </p:nvSpPr>
        <p:spPr/>
        <p:txBody>
          <a:bodyPr/>
          <a:lstStyle/>
          <a:p>
            <a:fld id="{5E466809-9E6C-47A9-890C-C8708D726390}" type="datetimeFigureOut">
              <a:rPr lang="en-US" smtClean="0"/>
              <a:t>10/7/2024</a:t>
            </a:fld>
            <a:endParaRPr lang="en-US"/>
          </a:p>
        </p:txBody>
      </p:sp>
      <p:sp>
        <p:nvSpPr>
          <p:cNvPr id="6" name="Footer Placeholder 5">
            <a:extLst>
              <a:ext uri="{FF2B5EF4-FFF2-40B4-BE49-F238E27FC236}">
                <a16:creationId xmlns:a16="http://schemas.microsoft.com/office/drawing/2014/main" id="{CDFAE344-B099-44ED-F46E-BC2B231D6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441EB-9332-C41B-42E3-CF8CF138106A}"/>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92865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93AF70-8123-025A-D299-06C77ED27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788C3A-2097-9BCF-A525-1FAFEF528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EB73D-4AEF-7E94-99B1-EE17B6783D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66809-9E6C-47A9-890C-C8708D726390}" type="datetimeFigureOut">
              <a:rPr lang="en-US" smtClean="0"/>
              <a:t>10/7/2024</a:t>
            </a:fld>
            <a:endParaRPr lang="en-US"/>
          </a:p>
        </p:txBody>
      </p:sp>
      <p:sp>
        <p:nvSpPr>
          <p:cNvPr id="5" name="Footer Placeholder 4">
            <a:extLst>
              <a:ext uri="{FF2B5EF4-FFF2-40B4-BE49-F238E27FC236}">
                <a16:creationId xmlns:a16="http://schemas.microsoft.com/office/drawing/2014/main" id="{26599FC4-DCBF-B59F-7C91-064B0C2F0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0D9AFC-B490-3BCE-E4EC-18F1794C6A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DA0CC-83B5-477D-8157-B3838075520C}" type="slidenum">
              <a:rPr lang="en-US" smtClean="0"/>
              <a:t>‹#›</a:t>
            </a:fld>
            <a:endParaRPr lang="en-US"/>
          </a:p>
        </p:txBody>
      </p:sp>
    </p:spTree>
    <p:extLst>
      <p:ext uri="{BB962C8B-B14F-4D97-AF65-F5344CB8AC3E}">
        <p14:creationId xmlns:p14="http://schemas.microsoft.com/office/powerpoint/2010/main" val="1486304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29FADDB-A862-20CF-D4DD-5A6005428F32}"/>
              </a:ext>
            </a:extLst>
          </p:cNvPr>
          <p:cNvSpPr>
            <a:spLocks noGrp="1"/>
          </p:cNvSpPr>
          <p:nvPr>
            <p:ph type="subTitle" idx="1"/>
          </p:nvPr>
        </p:nvSpPr>
        <p:spPr>
          <a:xfrm>
            <a:off x="-34413" y="5073445"/>
            <a:ext cx="12226413" cy="1451231"/>
          </a:xfrm>
        </p:spPr>
        <p:txBody>
          <a:bodyPr>
            <a:noAutofit/>
          </a:bodyPr>
          <a:lstStyle/>
          <a:p>
            <a:r>
              <a:rPr lang="en-US" sz="4000" b="1" i="0" u="none" strike="noStrike" baseline="0" dirty="0">
                <a:solidFill>
                  <a:srgbClr val="FF0000"/>
                </a:solidFill>
                <a:latin typeface="Arial-BoldMT"/>
              </a:rPr>
              <a:t>Module:5</a:t>
            </a:r>
            <a:r>
              <a:rPr lang="en-US" sz="4000" b="1" i="0" u="none" strike="noStrike" baseline="0" dirty="0">
                <a:latin typeface="Arial-BoldMT"/>
              </a:rPr>
              <a:t> </a:t>
            </a:r>
          </a:p>
          <a:p>
            <a:r>
              <a:rPr lang="en-US" sz="4000" b="1" i="0" u="none" strike="noStrike" baseline="0" dirty="0">
                <a:latin typeface="Algerian" panose="04020705040A02060702" pitchFamily="82" charset="0"/>
              </a:rPr>
              <a:t>Satellite Link Design</a:t>
            </a:r>
            <a:endParaRPr lang="en-US" sz="4000" dirty="0">
              <a:latin typeface="Algerian" panose="04020705040A02060702" pitchFamily="82" charset="0"/>
            </a:endParaRPr>
          </a:p>
        </p:txBody>
      </p:sp>
      <p:pic>
        <p:nvPicPr>
          <p:cNvPr id="5" name="Picture 4">
            <a:extLst>
              <a:ext uri="{FF2B5EF4-FFF2-40B4-BE49-F238E27FC236}">
                <a16:creationId xmlns:a16="http://schemas.microsoft.com/office/drawing/2014/main" id="{FE59C465-23A1-9E03-80BB-6009A48DA26F}"/>
              </a:ext>
            </a:extLst>
          </p:cNvPr>
          <p:cNvPicPr>
            <a:picLocks noChangeAspect="1"/>
          </p:cNvPicPr>
          <p:nvPr/>
        </p:nvPicPr>
        <p:blipFill>
          <a:blip r:embed="rId3"/>
          <a:stretch>
            <a:fillRect/>
          </a:stretch>
        </p:blipFill>
        <p:spPr>
          <a:xfrm>
            <a:off x="2462980" y="84171"/>
            <a:ext cx="6479458" cy="4465876"/>
          </a:xfrm>
          <a:prstGeom prst="rect">
            <a:avLst/>
          </a:prstGeom>
        </p:spPr>
      </p:pic>
    </p:spTree>
    <p:extLst>
      <p:ext uri="{BB962C8B-B14F-4D97-AF65-F5344CB8AC3E}">
        <p14:creationId xmlns:p14="http://schemas.microsoft.com/office/powerpoint/2010/main" val="3332050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2"/>
            <a:ext cx="12191999" cy="560438"/>
          </a:xfrm>
        </p:spPr>
        <p:txBody>
          <a:bodyPr>
            <a:normAutofit fontScale="90000"/>
          </a:bodyPr>
          <a:lstStyle/>
          <a:p>
            <a:pPr algn="ctr"/>
            <a:r>
              <a:rPr lang="en-US" b="1" dirty="0">
                <a:solidFill>
                  <a:schemeClr val="accent1"/>
                </a:solidFill>
                <a:latin typeface="Algerian" panose="04020705040A02060702" pitchFamily="82" charset="0"/>
              </a:rPr>
              <a:t>Basic Transmission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2" y="294968"/>
                <a:ext cx="12191998" cy="6563032"/>
              </a:xfrm>
            </p:spPr>
            <p:txBody>
              <a:bodyPr>
                <a:normAutofit fontScale="62500" lnSpcReduction="20000"/>
              </a:bodyPr>
              <a:lstStyle/>
              <a:p>
                <a:pPr marL="0" indent="0" algn="just">
                  <a:lnSpc>
                    <a:spcPct val="150000"/>
                  </a:lnSpc>
                  <a:buNone/>
                </a:pPr>
                <a:r>
                  <a:rPr lang="en-US" dirty="0"/>
                  <a:t>Collecting the various factors, we can write</a:t>
                </a:r>
                <a:endParaRPr lang="en-US" i="1" dirty="0">
                  <a:latin typeface="Cambria Math" panose="02040503050406030204" pitchFamily="18" charset="0"/>
                </a:endParaRPr>
              </a:p>
              <a:p>
                <a:pPr marL="0" indent="0" algn="ctr">
                  <a:lnSpc>
                    <a:spcPct val="150000"/>
                  </a:lnSpc>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𝑃</m:t>
                        </m:r>
                      </m:e>
                      <m:sub>
                        <m:r>
                          <a:rPr lang="en-US" i="1">
                            <a:latin typeface="Cambria Math" panose="02040503050406030204" pitchFamily="18" charset="0"/>
                          </a:rPr>
                          <m:t>𝑟</m:t>
                        </m:r>
                      </m:sub>
                    </m:sSub>
                  </m:oMath>
                </a14:m>
                <a:r>
                  <a:rPr lang="en-US" dirty="0"/>
                  <a:t> </a:t>
                </a:r>
                <a:r>
                  <a:rPr lang="en-US" sz="2800" dirty="0"/>
                  <a:t>= </a:t>
                </a:r>
                <a14:m>
                  <m:oMath xmlns:m="http://schemas.openxmlformats.org/officeDocument/2006/math">
                    <m:f>
                      <m:fPr>
                        <m:ctrlPr>
                          <a:rPr lang="en-US" sz="2800" i="1" smtClean="0">
                            <a:latin typeface="Cambria Math" panose="02040503050406030204" pitchFamily="18" charset="0"/>
                          </a:rPr>
                        </m:ctrlPr>
                      </m:fPr>
                      <m:num>
                        <m:r>
                          <a:rPr lang="en-US" i="1">
                            <a:latin typeface="Cambria Math" panose="02040503050406030204" pitchFamily="18" charset="0"/>
                          </a:rPr>
                          <m:t>𝐸𝐼𝑅𝑃</m:t>
                        </m:r>
                        <m:r>
                          <a:rPr lang="en-US" i="1">
                            <a:latin typeface="Cambria Math" panose="02040503050406030204" pitchFamily="18" charset="0"/>
                          </a:rPr>
                          <m:t> × </m:t>
                        </m:r>
                        <m:r>
                          <a:rPr lang="en-US" i="1">
                            <a:latin typeface="Cambria Math" panose="02040503050406030204" pitchFamily="18" charset="0"/>
                          </a:rPr>
                          <m:t>𝑅𝑒𝑐𝑒𝑖𝑣𝑖𝑛𝑔</m:t>
                        </m:r>
                        <m:r>
                          <a:rPr lang="en-US" i="1">
                            <a:latin typeface="Cambria Math" panose="02040503050406030204" pitchFamily="18" charset="0"/>
                          </a:rPr>
                          <m:t> </m:t>
                        </m:r>
                        <m:r>
                          <a:rPr lang="en-US" i="1">
                            <a:latin typeface="Cambria Math" panose="02040503050406030204" pitchFamily="18" charset="0"/>
                          </a:rPr>
                          <m:t>𝑎𝑛𝑡𝑒𝑛𝑛𝑎</m:t>
                        </m:r>
                        <m:r>
                          <a:rPr lang="en-US" i="1">
                            <a:latin typeface="Cambria Math" panose="02040503050406030204" pitchFamily="18" charset="0"/>
                          </a:rPr>
                          <m:t> </m:t>
                        </m:r>
                        <m:r>
                          <a:rPr lang="en-US" i="1">
                            <a:latin typeface="Cambria Math" panose="02040503050406030204" pitchFamily="18" charset="0"/>
                          </a:rPr>
                          <m:t>𝑔𝑎𝑖𝑛</m:t>
                        </m:r>
                      </m:num>
                      <m:den>
                        <m:r>
                          <a:rPr lang="en-US" i="1">
                            <a:latin typeface="Cambria Math" panose="02040503050406030204" pitchFamily="18" charset="0"/>
                          </a:rPr>
                          <m:t>𝑃𝑎𝑡h</m:t>
                        </m:r>
                        <m:r>
                          <a:rPr lang="en-US" i="1">
                            <a:latin typeface="Cambria Math" panose="02040503050406030204" pitchFamily="18" charset="0"/>
                          </a:rPr>
                          <m:t> </m:t>
                        </m:r>
                        <m:r>
                          <a:rPr lang="en-US" i="1">
                            <a:latin typeface="Cambria Math" panose="02040503050406030204" pitchFamily="18" charset="0"/>
                          </a:rPr>
                          <m:t>𝐿𝑜𝑠𝑠</m:t>
                        </m:r>
                      </m:den>
                    </m:f>
                  </m:oMath>
                </a14:m>
                <a:r>
                  <a:rPr lang="en-US" dirty="0"/>
                  <a:t> Watts</a:t>
                </a:r>
              </a:p>
              <a:p>
                <a:pPr marL="0" indent="0" algn="just">
                  <a:lnSpc>
                    <a:spcPct val="150000"/>
                  </a:lnSpc>
                  <a:buNone/>
                </a:pPr>
                <a:r>
                  <a:rPr lang="en-US" dirty="0"/>
                  <a:t>In communication systems, decibel quantities are commonly used to simplify equations. In decibel terms,</a:t>
                </a:r>
                <a:endParaRPr lang="en-US" i="1" dirty="0">
                  <a:latin typeface="Cambria Math" panose="02040503050406030204" pitchFamily="18" charset="0"/>
                </a:endParaRPr>
              </a:p>
              <a:p>
                <a:pPr marL="0" indent="0" algn="ctr">
                  <a:lnSpc>
                    <a:spcPct val="150000"/>
                  </a:lnSpc>
                  <a:buNone/>
                </a:pPr>
                <a14:m>
                  <m:oMath xmlns:m="http://schemas.openxmlformats.org/officeDocument/2006/math">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𝑟</m:t>
                            </m:r>
                          </m:sub>
                        </m:sSub>
                        <m:r>
                          <a:rPr lang="en-US" b="0" i="1" smtClean="0">
                            <a:latin typeface="Cambria Math" panose="02040503050406030204" pitchFamily="18" charset="0"/>
                          </a:rPr>
                          <m:t>=</m:t>
                        </m:r>
                        <m:r>
                          <a:rPr lang="en-US" b="0" i="1" smtClean="0">
                            <a:latin typeface="Cambria Math" panose="02040503050406030204" pitchFamily="18" charset="0"/>
                          </a:rPr>
                          <m:t>𝐸𝐼𝑅𝑃</m:t>
                        </m:r>
                        <m:r>
                          <a:rPr lang="en-US" b="0" i="1" smtClean="0">
                            <a:latin typeface="Cambria Math" panose="02040503050406030204" pitchFamily="18" charset="0"/>
                          </a:rPr>
                          <m:t>+</m:t>
                        </m:r>
                        <m:r>
                          <a:rPr lang="en-US" b="0" i="1" smtClean="0">
                            <a:latin typeface="Cambria Math" panose="02040503050406030204" pitchFamily="18" charset="0"/>
                          </a:rPr>
                          <m:t>𝐺</m:t>
                        </m:r>
                      </m:e>
                      <m:sub>
                        <m:r>
                          <a:rPr lang="en-US" b="0" i="1" smtClean="0">
                            <a:latin typeface="Cambria Math" panose="02040503050406030204" pitchFamily="18" charset="0"/>
                          </a:rPr>
                          <m:t>𝑟</m:t>
                        </m:r>
                      </m:sub>
                    </m:sSub>
                  </m:oMath>
                </a14:m>
                <a:r>
                  <a:rPr lang="en-US" b="0" i="1" u="none" strike="noStrike" baseline="0" dirty="0">
                    <a:latin typeface="WarnockPro-It"/>
                  </a:rPr>
                  <a:t> -</a:t>
                </a:r>
                <a:r>
                  <a:rPr lang="en-US" b="0" i="1" u="none" strike="noStrike" dirty="0">
                    <a:latin typeface="WarnockPro-It"/>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𝐿</m:t>
                        </m:r>
                      </m:e>
                      <m:sub>
                        <m:r>
                          <a:rPr lang="en-US" b="0" i="1" smtClean="0">
                            <a:latin typeface="Cambria Math" panose="02040503050406030204" pitchFamily="18" charset="0"/>
                          </a:rPr>
                          <m:t>𝑝</m:t>
                        </m:r>
                      </m:sub>
                    </m:sSub>
                  </m:oMath>
                </a14:m>
                <a:r>
                  <a:rPr lang="en-US" dirty="0"/>
                  <a:t> dBW</a:t>
                </a:r>
              </a:p>
              <a:p>
                <a:pPr marL="0" indent="0" algn="just">
                  <a:lnSpc>
                    <a:spcPct val="150000"/>
                  </a:lnSpc>
                  <a:buNone/>
                </a:pPr>
                <a:r>
                  <a:rPr lang="en-US" dirty="0"/>
                  <a:t>where</a:t>
                </a:r>
              </a:p>
              <a:p>
                <a:pPr marL="0" indent="0" algn="just">
                  <a:lnSpc>
                    <a:spcPct val="150000"/>
                  </a:lnSpc>
                  <a:buNone/>
                </a:pPr>
                <a:r>
                  <a:rPr lang="en-US" dirty="0"/>
                  <a:t>EIRP = 10 </a:t>
                </a:r>
                <a14:m>
                  <m:oMath xmlns:m="http://schemas.openxmlformats.org/officeDocument/2006/math">
                    <m:sSub>
                      <m:sSubPr>
                        <m:ctrlPr>
                          <a:rPr lang="en-US" i="1">
                            <a:latin typeface="Cambria Math" panose="02040503050406030204" pitchFamily="18" charset="0"/>
                          </a:rPr>
                        </m:ctrlPr>
                      </m:sSubPr>
                      <m:e>
                        <m:r>
                          <m:rPr>
                            <m:nor/>
                          </m:rPr>
                          <a:rPr lang="en-US" dirty="0"/>
                          <m:t>log</m:t>
                        </m:r>
                      </m:e>
                      <m:sub>
                        <m:r>
                          <a:rPr lang="en-US" b="0" i="1" smtClean="0">
                            <a:latin typeface="Cambria Math" panose="02040503050406030204" pitchFamily="18" charset="0"/>
                          </a:rPr>
                          <m:t>10</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dBW</a:t>
                </a:r>
              </a:p>
              <a:p>
                <a:pPr marL="0" indent="0" algn="just">
                  <a:lnSpc>
                    <a:spcPct val="150000"/>
                  </a:lnSpc>
                  <a:buNone/>
                </a:pPr>
                <a:r>
                  <a:rPr lang="en-US" dirty="0"/>
                  <a:t>Gr = 10 </a:t>
                </a:r>
                <a14:m>
                  <m:oMath xmlns:m="http://schemas.openxmlformats.org/officeDocument/2006/math">
                    <m:sSub>
                      <m:sSubPr>
                        <m:ctrlPr>
                          <a:rPr lang="en-US" i="1">
                            <a:latin typeface="Cambria Math" panose="02040503050406030204" pitchFamily="18" charset="0"/>
                          </a:rPr>
                        </m:ctrlPr>
                      </m:sSubPr>
                      <m:e>
                        <m:r>
                          <m:rPr>
                            <m:nor/>
                          </m:rPr>
                          <a:rPr lang="en-US" dirty="0"/>
                          <m:t>log</m:t>
                        </m:r>
                      </m:e>
                      <m:sub>
                        <m:r>
                          <a:rPr lang="en-US" b="0" i="1" smtClean="0">
                            <a:latin typeface="Cambria Math" panose="02040503050406030204" pitchFamily="18" charset="0"/>
                          </a:rPr>
                          <m:t>10</m:t>
                        </m:r>
                      </m:sub>
                    </m:sSub>
                  </m:oMath>
                </a14:m>
                <a:r>
                  <a:rPr lang="en-US" dirty="0"/>
                  <a:t>(</a:t>
                </a:r>
                <a:r>
                  <a:rPr lang="en-US" dirty="0">
                    <a:latin typeface="WarnockPro-Regular"/>
                  </a:rPr>
                  <a:t>4</a:t>
                </a:r>
                <a:r>
                  <a:rPr lang="en-US" i="1" dirty="0">
                    <a:latin typeface="STIXMath-Italic"/>
                  </a:rPr>
                  <a:t>𝜋</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𝑒</m:t>
                        </m:r>
                      </m:sub>
                    </m:sSub>
                    <m:r>
                      <a:rPr lang="en-US" i="1">
                        <a:latin typeface="Cambria Math" panose="02040503050406030204" pitchFamily="18" charset="0"/>
                      </a:rPr>
                      <m:t> </m:t>
                    </m:r>
                  </m:oMath>
                </a14:m>
                <a:r>
                  <a:rPr lang="en-US" dirty="0">
                    <a:latin typeface="STIXMath-Regular"/>
                  </a:rPr>
                  <a:t>∕</a:t>
                </a:r>
                <a:r>
                  <a:rPr lang="en-US" dirty="0"/>
                  <a:t> </a:t>
                </a:r>
                <a14:m>
                  <m:oMath xmlns:m="http://schemas.openxmlformats.org/officeDocument/2006/math">
                    <m:sSup>
                      <m:sSupPr>
                        <m:ctrlPr>
                          <a:rPr lang="en-US" i="1">
                            <a:latin typeface="Cambria Math" panose="02040503050406030204" pitchFamily="18" charset="0"/>
                          </a:rPr>
                        </m:ctrlPr>
                      </m:sSupPr>
                      <m:e>
                        <m:r>
                          <m:rPr>
                            <m:nor/>
                          </m:rPr>
                          <a:rPr lang="en-US" i="1" dirty="0" smtClean="0">
                            <a:latin typeface="STIXMath-Italic"/>
                          </a:rPr>
                          <m:t>𝜆</m:t>
                        </m:r>
                        <m:r>
                          <m:rPr>
                            <m:nor/>
                          </m:rPr>
                          <a:rPr lang="en-US" dirty="0"/>
                          <m:t> </m:t>
                        </m:r>
                      </m:e>
                      <m:sup>
                        <m:r>
                          <a:rPr lang="en-US" i="1">
                            <a:latin typeface="Cambria Math" panose="02040503050406030204" pitchFamily="18" charset="0"/>
                          </a:rPr>
                          <m:t>2</m:t>
                        </m:r>
                      </m:sup>
                    </m:sSup>
                  </m:oMath>
                </a14:m>
                <a:r>
                  <a:rPr lang="el-GR" dirty="0"/>
                  <a:t>) </a:t>
                </a:r>
                <a:r>
                  <a:rPr lang="en-US" dirty="0"/>
                  <a:t>dB</a:t>
                </a:r>
              </a:p>
              <a:p>
                <a:pPr marL="0" indent="0" algn="just">
                  <a:lnSpc>
                    <a:spcPct val="150000"/>
                  </a:lnSpc>
                  <a:buNone/>
                </a:pPr>
                <a:r>
                  <a:rPr lang="en-US" dirty="0"/>
                  <a:t>Path loss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𝐿</m:t>
                        </m:r>
                      </m:e>
                      <m:sub>
                        <m:r>
                          <a:rPr lang="en-US" b="0" i="1" smtClean="0">
                            <a:latin typeface="Cambria Math" panose="02040503050406030204" pitchFamily="18" charset="0"/>
                          </a:rPr>
                          <m:t>𝑝</m:t>
                        </m:r>
                      </m:sub>
                    </m:sSub>
                  </m:oMath>
                </a14:m>
                <a:r>
                  <a:rPr lang="en-US" dirty="0"/>
                  <a:t> is given by</a:t>
                </a:r>
              </a:p>
              <a:p>
                <a:pPr marL="0" indent="0" algn="just">
                  <a:lnSpc>
                    <a:spcPct val="150000"/>
                  </a:lnSpc>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𝐿</m:t>
                        </m:r>
                      </m:e>
                      <m:sub>
                        <m:r>
                          <a:rPr lang="en-US" b="0" i="1" smtClean="0">
                            <a:latin typeface="Cambria Math" panose="02040503050406030204" pitchFamily="18" charset="0"/>
                          </a:rPr>
                          <m:t>𝑝</m:t>
                        </m:r>
                      </m:sub>
                    </m:sSub>
                  </m:oMath>
                </a14:m>
                <a:r>
                  <a:rPr lang="en-US" dirty="0"/>
                  <a:t> = 10 </a:t>
                </a:r>
                <a14:m>
                  <m:oMath xmlns:m="http://schemas.openxmlformats.org/officeDocument/2006/math">
                    <m:sSub>
                      <m:sSubPr>
                        <m:ctrlPr>
                          <a:rPr lang="en-US" i="1">
                            <a:latin typeface="Cambria Math" panose="02040503050406030204" pitchFamily="18" charset="0"/>
                          </a:rPr>
                        </m:ctrlPr>
                      </m:sSubPr>
                      <m:e>
                        <m:r>
                          <m:rPr>
                            <m:nor/>
                          </m:rPr>
                          <a:rPr lang="en-US" dirty="0"/>
                          <m:t>log</m:t>
                        </m:r>
                      </m:e>
                      <m:sub>
                        <m:r>
                          <a:rPr lang="en-US" i="1">
                            <a:latin typeface="Cambria Math" panose="02040503050406030204" pitchFamily="18" charset="0"/>
                          </a:rPr>
                          <m:t>10</m:t>
                        </m:r>
                      </m:sub>
                    </m:sSub>
                  </m:oMath>
                </a14:m>
                <a:r>
                  <a:rPr lang="en-US" dirty="0"/>
                  <a:t>[</a:t>
                </a:r>
                <a14:m>
                  <m:oMath xmlns:m="http://schemas.openxmlformats.org/officeDocument/2006/math">
                    <m:r>
                      <a:rPr lang="en-US" i="1">
                        <a:latin typeface="Cambria Math" panose="02040503050406030204" pitchFamily="18" charset="0"/>
                      </a:rPr>
                      <m:t>(4</m:t>
                    </m:r>
                    <m:sSup>
                      <m:sSupPr>
                        <m:ctrlPr>
                          <a:rPr lang="en-US" i="1">
                            <a:latin typeface="Cambria Math" panose="02040503050406030204" pitchFamily="18" charset="0"/>
                          </a:rPr>
                        </m:ctrlPr>
                      </m:sSupPr>
                      <m:e>
                        <m:r>
                          <m:rPr>
                            <m:sty m:val="p"/>
                          </m:rPr>
                          <a:rPr lang="el-GR" i="1">
                            <a:latin typeface="Cambria Math" panose="02040503050406030204" pitchFamily="18" charset="0"/>
                          </a:rPr>
                          <m:t>π</m:t>
                        </m:r>
                        <m:r>
                          <a:rPr lang="en-US" i="1">
                            <a:latin typeface="Cambria Math" panose="02040503050406030204" pitchFamily="18" charset="0"/>
                          </a:rPr>
                          <m:t>𝑅</m:t>
                        </m:r>
                        <m:r>
                          <a:rPr lang="en-US" i="1">
                            <a:latin typeface="Cambria Math" panose="02040503050406030204" pitchFamily="18" charset="0"/>
                          </a:rPr>
                          <m:t>/</m:t>
                        </m:r>
                        <m:r>
                          <m:rPr>
                            <m:nor/>
                          </m:rPr>
                          <a:rPr lang="en-US" i="1" dirty="0">
                            <a:latin typeface="STIXMath-Italic"/>
                          </a:rPr>
                          <m:t>𝜆</m:t>
                        </m:r>
                        <m:r>
                          <a:rPr lang="en-US" i="1" dirty="0">
                            <a:latin typeface="Cambria Math" panose="02040503050406030204" pitchFamily="18" charset="0"/>
                          </a:rPr>
                          <m:t>)</m:t>
                        </m:r>
                      </m:e>
                      <m:sup>
                        <m:r>
                          <a:rPr lang="en-US" i="1">
                            <a:latin typeface="Cambria Math" panose="02040503050406030204" pitchFamily="18" charset="0"/>
                          </a:rPr>
                          <m:t>2</m:t>
                        </m:r>
                      </m:sup>
                    </m:sSup>
                  </m:oMath>
                </a14:m>
                <a:r>
                  <a:rPr lang="en-US" dirty="0"/>
                  <a:t>] = 20 </a:t>
                </a:r>
                <a14:m>
                  <m:oMath xmlns:m="http://schemas.openxmlformats.org/officeDocument/2006/math">
                    <m:sSub>
                      <m:sSubPr>
                        <m:ctrlPr>
                          <a:rPr lang="en-US" i="1">
                            <a:latin typeface="Cambria Math" panose="02040503050406030204" pitchFamily="18" charset="0"/>
                          </a:rPr>
                        </m:ctrlPr>
                      </m:sSubPr>
                      <m:e>
                        <m:r>
                          <m:rPr>
                            <m:nor/>
                          </m:rPr>
                          <a:rPr lang="en-US" dirty="0"/>
                          <m:t>log</m:t>
                        </m:r>
                      </m:e>
                      <m:sub>
                        <m:r>
                          <a:rPr lang="en-US" i="1">
                            <a:latin typeface="Cambria Math" panose="02040503050406030204" pitchFamily="18" charset="0"/>
                          </a:rPr>
                          <m:t>10</m:t>
                        </m:r>
                      </m:sub>
                    </m:sSub>
                  </m:oMath>
                </a14:m>
                <a:r>
                  <a:rPr lang="en-US" dirty="0"/>
                  <a:t>(4𝜋R∕𝜆) dB</a:t>
                </a:r>
              </a:p>
              <a:p>
                <a:pPr marL="0" indent="0" algn="just">
                  <a:lnSpc>
                    <a:spcPct val="150000"/>
                  </a:lnSpc>
                  <a:buNone/>
                </a:pPr>
                <a:r>
                  <a:rPr lang="en-US" dirty="0"/>
                  <a:t>This is for ideal antenna transmission. In practice, we have losses in the atmosphere due to attenuation by oxygen, water vapor, and rain, losses in the antennas at each end of the link, and possible reduction in antenna gain due to mispointing. All of these factors are taken into account by the system margin.</a:t>
                </a:r>
              </a:p>
              <a:p>
                <a:pPr marL="0" indent="0" algn="ctr">
                  <a:lnSpc>
                    <a:spcPct val="150000"/>
                  </a:lnSpc>
                  <a:buNone/>
                </a:pPr>
                <a14:m>
                  <m:oMath xmlns:m="http://schemas.openxmlformats.org/officeDocument/2006/math">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𝑟</m:t>
                            </m:r>
                          </m:sub>
                        </m:sSub>
                        <m:r>
                          <a:rPr lang="en-US" b="0" i="1" smtClean="0">
                            <a:latin typeface="Cambria Math" panose="02040503050406030204" pitchFamily="18" charset="0"/>
                          </a:rPr>
                          <m:t>=</m:t>
                        </m:r>
                        <m:r>
                          <a:rPr lang="en-US" b="0" i="1" smtClean="0">
                            <a:latin typeface="Cambria Math" panose="02040503050406030204" pitchFamily="18" charset="0"/>
                          </a:rPr>
                          <m:t>𝐸𝐼𝑅𝑃</m:t>
                        </m:r>
                        <m:r>
                          <a:rPr lang="en-US" b="0" i="1" smtClean="0">
                            <a:latin typeface="Cambria Math" panose="02040503050406030204" pitchFamily="18" charset="0"/>
                          </a:rPr>
                          <m:t>+</m:t>
                        </m:r>
                        <m:r>
                          <a:rPr lang="en-US" b="0" i="1" smtClean="0">
                            <a:latin typeface="Cambria Math" panose="02040503050406030204" pitchFamily="18" charset="0"/>
                          </a:rPr>
                          <m:t>𝐺</m:t>
                        </m:r>
                      </m:e>
                      <m:sub>
                        <m:r>
                          <a:rPr lang="en-US" b="0" i="1" smtClean="0">
                            <a:latin typeface="Cambria Math" panose="02040503050406030204" pitchFamily="18" charset="0"/>
                          </a:rPr>
                          <m:t>𝑟</m:t>
                        </m:r>
                      </m:sub>
                    </m:sSub>
                  </m:oMath>
                </a14:m>
                <a:r>
                  <a:rPr lang="en-US" b="0" i="1" u="none" strike="noStrike" baseline="0" dirty="0">
                    <a:latin typeface="WarnockPro-It"/>
                  </a:rPr>
                  <a:t> -</a:t>
                </a:r>
                <a:r>
                  <a:rPr lang="en-US" b="0" i="1" u="none" strike="noStrike" dirty="0">
                    <a:latin typeface="WarnockPro-It"/>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𝐿</m:t>
                        </m:r>
                      </m:e>
                      <m:sub>
                        <m:r>
                          <a:rPr lang="en-US" b="0" i="1" smtClean="0">
                            <a:latin typeface="Cambria Math" panose="02040503050406030204" pitchFamily="18" charset="0"/>
                          </a:rPr>
                          <m:t>𝑝</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𝐿</m:t>
                        </m:r>
                      </m:e>
                      <m:sub>
                        <m:r>
                          <a:rPr lang="en-US" b="0" i="1" smtClean="0">
                            <a:latin typeface="Cambria Math" panose="02040503050406030204" pitchFamily="18" charset="0"/>
                          </a:rPr>
                          <m:t>𝑎</m:t>
                        </m:r>
                      </m:sub>
                    </m:sSub>
                    <m:r>
                      <a:rPr lang="en-US" i="1">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𝐿</m:t>
                        </m:r>
                      </m:e>
                      <m:sub>
                        <m:r>
                          <a:rPr lang="en-US" b="0" i="1" smtClean="0">
                            <a:latin typeface="Cambria Math" panose="02040503050406030204" pitchFamily="18" charset="0"/>
                          </a:rPr>
                          <m:t>𝑡𝑎</m:t>
                        </m:r>
                      </m:sub>
                    </m:sSub>
                    <m:r>
                      <a:rPr lang="en-US" i="1">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𝐿</m:t>
                        </m:r>
                      </m:e>
                      <m:sub>
                        <m:r>
                          <a:rPr lang="en-US" b="0" i="1" smtClean="0">
                            <a:latin typeface="Cambria Math" panose="02040503050406030204" pitchFamily="18" charset="0"/>
                          </a:rPr>
                          <m:t>𝑟𝑎</m:t>
                        </m:r>
                      </m:sub>
                    </m:sSub>
                    <m:r>
                      <a:rPr lang="en-US" i="1">
                        <a:latin typeface="Cambria Math" panose="02040503050406030204" pitchFamily="18" charset="0"/>
                      </a:rPr>
                      <m:t> </m:t>
                    </m:r>
                  </m:oMath>
                </a14:m>
                <a:r>
                  <a:rPr lang="en-US" dirty="0"/>
                  <a:t>dBW</a:t>
                </a:r>
              </a:p>
              <a:p>
                <a:pPr marL="0" indent="0" algn="ctr">
                  <a:lnSpc>
                    <a:spcPct val="150000"/>
                  </a:lnSpc>
                  <a:buNone/>
                </a:pPr>
                <a:endParaRPr lang="en-US" dirty="0"/>
              </a:p>
              <a:p>
                <a:pPr marL="0" indent="0" algn="just">
                  <a:lnSpc>
                    <a:spcPct val="150000"/>
                  </a:lnSpc>
                  <a:buNone/>
                </a:pPr>
                <a:endParaRPr lang="en-US" dirty="0"/>
              </a:p>
              <a:p>
                <a:pPr marL="0" indent="0" algn="just">
                  <a:lnSpc>
                    <a:spcPct val="150000"/>
                  </a:lnSpc>
                  <a:buNone/>
                </a:pPr>
                <a:endParaRPr lang="en-US" dirty="0"/>
              </a:p>
              <a:p>
                <a:pPr marL="0" indent="0" algn="just">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2" y="294968"/>
                <a:ext cx="12191998" cy="6563032"/>
              </a:xfrm>
              <a:blipFill>
                <a:blip r:embed="rId2"/>
                <a:stretch>
                  <a:fillRect l="-400" r="-40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69166AD-B6A8-586A-7C04-2EE635BFD273}"/>
              </a:ext>
            </a:extLst>
          </p:cNvPr>
          <p:cNvPicPr>
            <a:picLocks noChangeAspect="1"/>
          </p:cNvPicPr>
          <p:nvPr/>
        </p:nvPicPr>
        <p:blipFill>
          <a:blip r:embed="rId3"/>
          <a:stretch>
            <a:fillRect/>
          </a:stretch>
        </p:blipFill>
        <p:spPr>
          <a:xfrm>
            <a:off x="7683910" y="1929556"/>
            <a:ext cx="4278414" cy="2998888"/>
          </a:xfrm>
          <a:prstGeom prst="rect">
            <a:avLst/>
          </a:prstGeom>
        </p:spPr>
      </p:pic>
    </p:spTree>
    <p:extLst>
      <p:ext uri="{BB962C8B-B14F-4D97-AF65-F5344CB8AC3E}">
        <p14:creationId xmlns:p14="http://schemas.microsoft.com/office/powerpoint/2010/main" val="1186002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Basic Transmission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92500"/>
              </a:bodyPr>
              <a:lstStyle/>
              <a:p>
                <a:pPr marL="0" indent="0" algn="just">
                  <a:lnSpc>
                    <a:spcPct val="150000"/>
                  </a:lnSpc>
                  <a:buNone/>
                </a:pPr>
                <a:r>
                  <a:rPr lang="en-US" b="1" dirty="0">
                    <a:solidFill>
                      <a:srgbClr val="C00000"/>
                    </a:solidFill>
                  </a:rPr>
                  <a:t>Example:1</a:t>
                </a:r>
              </a:p>
              <a:p>
                <a:pPr marL="0" indent="0" algn="just">
                  <a:lnSpc>
                    <a:spcPct val="150000"/>
                  </a:lnSpc>
                  <a:buNone/>
                </a:pPr>
                <a:r>
                  <a:rPr lang="en-US" dirty="0"/>
                  <a:t>A satellite at a distance of 40 000 km from a point on the earth’s surface radiates a power of 10W from an antenna with a gain of 17 dB in the direction of the observer. Find the flux density at the receiving point, and the power received by an earth station antenna at this point with an effective area of 10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𝑚</m:t>
                        </m:r>
                      </m:e>
                      <m:sup>
                        <m:r>
                          <a:rPr lang="en-US" i="1">
                            <a:latin typeface="Cambria Math" panose="02040503050406030204" pitchFamily="18" charset="0"/>
                          </a:rPr>
                          <m:t>2</m:t>
                        </m:r>
                      </m:sup>
                    </m:sSup>
                  </m:oMath>
                </a14:m>
                <a:r>
                  <a:rPr lang="en-US" dirty="0"/>
                  <a:t>.</a:t>
                </a:r>
              </a:p>
              <a:p>
                <a:pPr marL="0" indent="0" algn="just">
                  <a:lnSpc>
                    <a:spcPct val="150000"/>
                  </a:lnSpc>
                  <a:buNone/>
                </a:pPr>
                <a:r>
                  <a:rPr lang="en-US" b="1" dirty="0">
                    <a:solidFill>
                      <a:srgbClr val="C00000"/>
                    </a:solidFill>
                  </a:rPr>
                  <a:t>Example:2</a:t>
                </a:r>
              </a:p>
              <a:p>
                <a:pPr marL="0" indent="0" algn="just">
                  <a:lnSpc>
                    <a:spcPct val="150000"/>
                  </a:lnSpc>
                  <a:buNone/>
                </a:pPr>
                <a:r>
                  <a:rPr lang="en-US" dirty="0"/>
                  <a:t>The satellite in Example 1 operates at a frequency of 11 GHz. The receiving antenna has a gain of 52.3 </a:t>
                </a:r>
                <a:r>
                  <a:rPr lang="en-US" dirty="0" err="1"/>
                  <a:t>dB.</a:t>
                </a:r>
                <a:r>
                  <a:rPr lang="en-US" dirty="0"/>
                  <a:t> Find the received power at the earth station in dBW and dBm. It is common practice to quote transmit power in dBW  and received power in dBm.</a:t>
                </a:r>
              </a:p>
              <a:p>
                <a:pPr marL="0" indent="0" algn="just">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4"/>
                <a:ext cx="12191999" cy="5987846"/>
              </a:xfrm>
              <a:blipFill>
                <a:blip r:embed="rId2"/>
                <a:stretch>
                  <a:fillRect l="-900" r="-900"/>
                </a:stretch>
              </a:blipFill>
            </p:spPr>
            <p:txBody>
              <a:bodyPr/>
              <a:lstStyle/>
              <a:p>
                <a:r>
                  <a:rPr lang="en-US">
                    <a:noFill/>
                  </a:rPr>
                  <a:t> </a:t>
                </a:r>
              </a:p>
            </p:txBody>
          </p:sp>
        </mc:Fallback>
      </mc:AlternateContent>
    </p:spTree>
    <p:extLst>
      <p:ext uri="{BB962C8B-B14F-4D97-AF65-F5344CB8AC3E}">
        <p14:creationId xmlns:p14="http://schemas.microsoft.com/office/powerpoint/2010/main" val="1612750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System Noise Temperature and G/T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62500" lnSpcReduction="20000"/>
              </a:bodyPr>
              <a:lstStyle/>
              <a:p>
                <a:pPr algn="just">
                  <a:lnSpc>
                    <a:spcPct val="170000"/>
                  </a:lnSpc>
                </a:pPr>
                <a:r>
                  <a:rPr lang="en-US" dirty="0"/>
                  <a:t>Noise temperature provides a way of determining how much thermal noise is generated by active and passive devices in the receiving system.</a:t>
                </a:r>
              </a:p>
              <a:p>
                <a:pPr algn="just">
                  <a:lnSpc>
                    <a:spcPct val="170000"/>
                  </a:lnSpc>
                </a:pPr>
                <a:r>
                  <a:rPr lang="en-US" dirty="0"/>
                  <a:t>At microwave frequencies, a black body with a physical temperature,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𝑇</m:t>
                        </m:r>
                      </m:e>
                      <m:sub>
                        <m:r>
                          <a:rPr lang="en-US" b="0" i="1" smtClean="0">
                            <a:latin typeface="Cambria Math" panose="02040503050406030204" pitchFamily="18" charset="0"/>
                          </a:rPr>
                          <m:t>𝑝</m:t>
                        </m:r>
                      </m:sub>
                    </m:sSub>
                  </m:oMath>
                </a14:m>
                <a:r>
                  <a:rPr lang="en-US" dirty="0"/>
                  <a:t> degrees kelvin generates electrical noise over a wide bandwidth.</a:t>
                </a:r>
              </a:p>
              <a:p>
                <a:pPr marL="0" indent="0" algn="ctr">
                  <a:lnSpc>
                    <a:spcPct val="170000"/>
                  </a:lnSpc>
                  <a:buNone/>
                </a:pPr>
                <a:r>
                  <a:rPr lang="en-US" dirty="0"/>
                  <a:t>The noise power is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𝑃</m:t>
                        </m:r>
                      </m:e>
                      <m:sub>
                        <m:r>
                          <a:rPr lang="en-US" i="1">
                            <a:latin typeface="Cambria Math" panose="02040503050406030204" pitchFamily="18" charset="0"/>
                          </a:rPr>
                          <m:t>𝑛</m:t>
                        </m:r>
                      </m:sub>
                    </m:sSub>
                  </m:oMath>
                </a14:m>
                <a:r>
                  <a:rPr lang="en-US" dirty="0"/>
                  <a:t> = k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𝑛</m:t>
                        </m:r>
                      </m:sub>
                    </m:sSub>
                  </m:oMath>
                </a14:m>
                <a:r>
                  <a:rPr lang="en-US" dirty="0"/>
                  <a:t> watts</a:t>
                </a:r>
              </a:p>
              <a:p>
                <a:pPr marL="0" indent="0" algn="just">
                  <a:lnSpc>
                    <a:spcPct val="170000"/>
                  </a:lnSpc>
                  <a:buNone/>
                </a:pPr>
                <a:r>
                  <a:rPr lang="en-US" dirty="0"/>
                  <a:t>where</a:t>
                </a:r>
              </a:p>
              <a:p>
                <a:pPr marL="0" indent="0" algn="just">
                  <a:lnSpc>
                    <a:spcPct val="170000"/>
                  </a:lnSpc>
                  <a:buNone/>
                </a:pPr>
                <a:r>
                  <a:rPr lang="en-US" dirty="0"/>
                  <a:t>k = Boltzmann’s constant = 1.39 x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−23</m:t>
                        </m:r>
                      </m:sup>
                    </m:sSup>
                  </m:oMath>
                </a14:m>
                <a:r>
                  <a:rPr lang="en-US" dirty="0"/>
                  <a:t>J/K= −228.6 dBW/K/Hz</a:t>
                </a:r>
              </a:p>
              <a:p>
                <a:pPr marL="0" indent="0" algn="just">
                  <a:lnSpc>
                    <a:spcPct val="170000"/>
                  </a:lnSpc>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m:t>
                        </m:r>
                      </m:sub>
                    </m:sSub>
                  </m:oMath>
                </a14:m>
                <a:r>
                  <a:rPr lang="en-US" dirty="0"/>
                  <a:t> = physical temperature of source in kelvin degrees</a:t>
                </a:r>
              </a:p>
              <a:p>
                <a:pPr marL="0" indent="0" algn="just">
                  <a:lnSpc>
                    <a:spcPct val="170000"/>
                  </a:lnSpc>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𝑛</m:t>
                        </m:r>
                      </m:sub>
                    </m:sSub>
                  </m:oMath>
                </a14:m>
                <a:r>
                  <a:rPr lang="en-US" dirty="0"/>
                  <a:t> = noise bandwidth in which the noise power is measured, in hertz.</a:t>
                </a:r>
              </a:p>
              <a:p>
                <a:pPr marL="0" indent="0" algn="just">
                  <a:lnSpc>
                    <a:spcPct val="170000"/>
                  </a:lnSpc>
                  <a:buNone/>
                </a:pP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𝑃</m:t>
                        </m:r>
                      </m:e>
                      <m:sub>
                        <m:r>
                          <a:rPr lang="en-US" i="1">
                            <a:solidFill>
                              <a:srgbClr val="FF0000"/>
                            </a:solidFill>
                            <a:latin typeface="Cambria Math" panose="02040503050406030204" pitchFamily="18" charset="0"/>
                          </a:rPr>
                          <m:t>𝑛</m:t>
                        </m:r>
                      </m:sub>
                    </m:sSub>
                  </m:oMath>
                </a14:m>
                <a:r>
                  <a:rPr lang="en-US" dirty="0">
                    <a:solidFill>
                      <a:srgbClr val="FF0000"/>
                    </a:solidFill>
                  </a:rPr>
                  <a:t> is the available noise power </a:t>
                </a:r>
                <a:r>
                  <a:rPr lang="en-US" dirty="0"/>
                  <a:t>(in watts) and will be delivered only to a load that is impedance matched to the noise source.</a:t>
                </a:r>
              </a:p>
              <a:p>
                <a:pPr marL="0" indent="0" algn="just">
                  <a:lnSpc>
                    <a:spcPct val="170000"/>
                  </a:lnSpc>
                  <a:buNone/>
                </a:pPr>
                <a:r>
                  <a:rPr lang="en-US" dirty="0"/>
                  <a:t>k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𝑝</m:t>
                        </m:r>
                      </m:sub>
                    </m:sSub>
                  </m:oMath>
                </a14:m>
                <a:r>
                  <a:rPr lang="en-US" dirty="0"/>
                  <a:t> is a noise power spectral density, in watts per hertz. The density is constant for all radio frequencies up to 300 GHz.</a:t>
                </a:r>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4"/>
                <a:ext cx="12191999" cy="5987846"/>
              </a:xfrm>
              <a:blipFill>
                <a:blip r:embed="rId2"/>
                <a:stretch>
                  <a:fillRect l="-400" r="-400"/>
                </a:stretch>
              </a:blipFill>
            </p:spPr>
            <p:txBody>
              <a:bodyPr/>
              <a:lstStyle/>
              <a:p>
                <a:r>
                  <a:rPr lang="en-US">
                    <a:noFill/>
                  </a:rPr>
                  <a:t> </a:t>
                </a:r>
              </a:p>
            </p:txBody>
          </p:sp>
        </mc:Fallback>
      </mc:AlternateContent>
    </p:spTree>
    <p:extLst>
      <p:ext uri="{BB962C8B-B14F-4D97-AF65-F5344CB8AC3E}">
        <p14:creationId xmlns:p14="http://schemas.microsoft.com/office/powerpoint/2010/main" val="3264973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System Noise Temperature and G/T Ratio</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77500" lnSpcReduction="20000"/>
          </a:bodyPr>
          <a:lstStyle/>
          <a:p>
            <a:pPr algn="just">
              <a:lnSpc>
                <a:spcPct val="170000"/>
              </a:lnSpc>
            </a:pPr>
            <a:r>
              <a:rPr lang="en-US" dirty="0"/>
              <a:t>In satellite communication systems we are always working with very weak signals and must make the noise level as low as possible to meet the CNR requirements.</a:t>
            </a:r>
          </a:p>
          <a:p>
            <a:pPr algn="just">
              <a:lnSpc>
                <a:spcPct val="170000"/>
              </a:lnSpc>
            </a:pPr>
            <a:r>
              <a:rPr lang="en-US" dirty="0"/>
              <a:t>This is done by making the bandwidth in the receiver, to be just large enough to allow the signal unrestricted, while keeping the noise power to the lowest value possible.</a:t>
            </a:r>
          </a:p>
          <a:p>
            <a:pPr algn="just">
              <a:lnSpc>
                <a:spcPct val="170000"/>
              </a:lnSpc>
            </a:pPr>
            <a:r>
              <a:rPr lang="en-US" dirty="0"/>
              <a:t>We do not know the equivalent noise bandwidth and use the 3 dB bandwidth of our receiving system instead.</a:t>
            </a:r>
          </a:p>
          <a:p>
            <a:pPr algn="just">
              <a:lnSpc>
                <a:spcPct val="170000"/>
              </a:lnSpc>
            </a:pPr>
            <a:r>
              <a:rPr lang="en-US" dirty="0"/>
              <a:t>Amplifier noise temperatures from25 to 250K can be achieved without physical cooling for receivers in the frequency bands up to Ka-band when </a:t>
            </a:r>
            <a:r>
              <a:rPr lang="en-US" dirty="0" err="1"/>
              <a:t>GaAsFET</a:t>
            </a:r>
            <a:r>
              <a:rPr lang="en-US" dirty="0"/>
              <a:t> amplifiers are employed.</a:t>
            </a:r>
          </a:p>
          <a:p>
            <a:pPr algn="just">
              <a:lnSpc>
                <a:spcPct val="170000"/>
              </a:lnSpc>
            </a:pPr>
            <a:r>
              <a:rPr lang="en-US" dirty="0"/>
              <a:t>Noise temperature simply relates the noise produced by an amplifier to the thermal noise from a matched load at the same physical temperature placed at the input to the amplifier.</a:t>
            </a:r>
          </a:p>
        </p:txBody>
      </p:sp>
    </p:spTree>
    <p:extLst>
      <p:ext uri="{BB962C8B-B14F-4D97-AF65-F5344CB8AC3E}">
        <p14:creationId xmlns:p14="http://schemas.microsoft.com/office/powerpoint/2010/main" val="3656787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System Noise Temperature and G/T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62500" lnSpcReduction="20000"/>
              </a:bodyPr>
              <a:lstStyle/>
              <a:p>
                <a:pPr algn="just">
                  <a:lnSpc>
                    <a:spcPct val="170000"/>
                  </a:lnSpc>
                </a:pPr>
                <a:r>
                  <a:rPr lang="en-US" dirty="0"/>
                  <a:t>Performance of a receiving system can be determined by the </a:t>
                </a:r>
                <a:r>
                  <a:rPr lang="en-US" dirty="0">
                    <a:solidFill>
                      <a:srgbClr val="C00000"/>
                    </a:solidFill>
                  </a:rPr>
                  <a:t>system noise temperature,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 </m:t>
                        </m:r>
                        <m:r>
                          <a:rPr lang="en-US" b="0" i="1" smtClean="0">
                            <a:solidFill>
                              <a:srgbClr val="C00000"/>
                            </a:solidFill>
                            <a:latin typeface="Cambria Math" panose="02040503050406030204" pitchFamily="18" charset="0"/>
                          </a:rPr>
                          <m:t>𝑇</m:t>
                        </m:r>
                      </m:e>
                      <m:sub>
                        <m:r>
                          <a:rPr lang="en-US" b="0" i="1" smtClean="0">
                            <a:solidFill>
                              <a:srgbClr val="C00000"/>
                            </a:solidFill>
                            <a:latin typeface="Cambria Math" panose="02040503050406030204" pitchFamily="18" charset="0"/>
                          </a:rPr>
                          <m:t>𝑠</m:t>
                        </m:r>
                      </m:sub>
                    </m:sSub>
                  </m:oMath>
                </a14:m>
                <a:r>
                  <a:rPr lang="en-US" dirty="0"/>
                  <a:t> - is the noise temperature of a noise source located at the input of a noiseless receiver, which gives the same noise power as the original receiver, measured at the output of the receiver, and usually includes noise from the antenna and the atmosphere.</a:t>
                </a:r>
              </a:p>
              <a:p>
                <a:pPr marL="0" indent="0" algn="just">
                  <a:lnSpc>
                    <a:spcPct val="170000"/>
                  </a:lnSpc>
                  <a:buNone/>
                </a:pPr>
                <a:r>
                  <a:rPr lang="en-US" dirty="0"/>
                  <a:t>If the overall end-to-end gain of the receiver is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𝐺</m:t>
                        </m:r>
                      </m:e>
                      <m:sub>
                        <m:r>
                          <a:rPr lang="en-US" b="0" i="1" smtClean="0">
                            <a:solidFill>
                              <a:schemeClr val="tx1"/>
                            </a:solidFill>
                            <a:latin typeface="Cambria Math" panose="02040503050406030204" pitchFamily="18" charset="0"/>
                          </a:rPr>
                          <m:t>𝑟𝑋</m:t>
                        </m:r>
                      </m:sub>
                    </m:sSub>
                  </m:oMath>
                </a14:m>
                <a:r>
                  <a:rPr lang="en-US" dirty="0">
                    <a:solidFill>
                      <a:schemeClr val="tx1"/>
                    </a:solidFill>
                  </a:rPr>
                  <a:t> </a:t>
                </a:r>
                <a:r>
                  <a:rPr lang="en-US" dirty="0"/>
                  <a:t>and its narrowest bandwidth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𝑛</m:t>
                        </m:r>
                      </m:sub>
                    </m:sSub>
                  </m:oMath>
                </a14:m>
                <a:r>
                  <a:rPr lang="en-US" dirty="0"/>
                  <a:t> Hz, the noise power at the demodulator input is</a:t>
                </a:r>
              </a:p>
              <a:p>
                <a:pPr marL="0" indent="0" algn="ctr">
                  <a:lnSpc>
                    <a:spcPct val="170000"/>
                  </a:lnSpc>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𝑃</m:t>
                        </m:r>
                      </m:e>
                      <m:sub>
                        <m:r>
                          <a:rPr lang="en-US" i="1">
                            <a:latin typeface="Cambria Math" panose="02040503050406030204" pitchFamily="18" charset="0"/>
                          </a:rPr>
                          <m:t>𝑛</m:t>
                        </m:r>
                        <m:r>
                          <a:rPr lang="en-US" b="0" i="1" smtClean="0">
                            <a:latin typeface="Cambria Math" panose="02040503050406030204" pitchFamily="18" charset="0"/>
                          </a:rPr>
                          <m:t>0</m:t>
                        </m:r>
                      </m:sub>
                    </m:sSub>
                  </m:oMath>
                </a14:m>
                <a:r>
                  <a:rPr lang="en-US" dirty="0"/>
                  <a:t> = k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𝑛</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𝑟𝑋</m:t>
                        </m:r>
                      </m:sub>
                    </m:sSub>
                    <m:r>
                      <a:rPr lang="en-US" i="1">
                        <a:latin typeface="Cambria Math" panose="02040503050406030204" pitchFamily="18" charset="0"/>
                      </a:rPr>
                      <m:t> </m:t>
                    </m:r>
                  </m:oMath>
                </a14:m>
                <a:r>
                  <a:rPr lang="en-US" dirty="0"/>
                  <a:t>watts</a:t>
                </a:r>
              </a:p>
              <a:p>
                <a:pPr marL="0" indent="0" algn="just">
                  <a:lnSpc>
                    <a:spcPct val="170000"/>
                  </a:lnSpc>
                  <a:buNone/>
                </a:pPr>
                <a:r>
                  <a:rPr lang="en-US" dirty="0"/>
                  <a:t>The noise power referred to the input of the receiver is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𝑛</m:t>
                        </m:r>
                      </m:sub>
                    </m:sSub>
                  </m:oMath>
                </a14:m>
                <a:r>
                  <a:rPr lang="en-US" dirty="0"/>
                  <a:t> where</a:t>
                </a:r>
              </a:p>
              <a:p>
                <a:pPr marL="0" indent="0" algn="ctr">
                  <a:lnSpc>
                    <a:spcPct val="17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𝑛</m:t>
                          </m:r>
                        </m:sub>
                      </m:sSub>
                      <m:r>
                        <m:rPr>
                          <m:nor/>
                        </m:rPr>
                        <a:rPr lang="en-US" dirty="0"/>
                        <m:t> = </m:t>
                      </m:r>
                      <m:r>
                        <m:rPr>
                          <m:nor/>
                        </m:rPr>
                        <a:rPr lang="en-US" dirty="0"/>
                        <m:t>k</m:t>
                      </m:r>
                      <m:r>
                        <m:rPr>
                          <m:nor/>
                        </m:rPr>
                        <a:rPr lang="en-US" dirty="0"/>
                        <m:t> </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𝑛</m:t>
                          </m:r>
                        </m:sub>
                      </m:sSub>
                      <m:r>
                        <m:rPr>
                          <m:nor/>
                        </m:rPr>
                        <a:rPr lang="en-US" dirty="0"/>
                        <m:t>watts</m:t>
                      </m:r>
                    </m:oMath>
                  </m:oMathPara>
                </a14:m>
                <a:endParaRPr lang="en-US" dirty="0"/>
              </a:p>
              <a:p>
                <a:pPr marL="0" indent="0" algn="just">
                  <a:lnSpc>
                    <a:spcPct val="170000"/>
                  </a:lnSpc>
                  <a:buNone/>
                </a:pPr>
                <a:r>
                  <a:rPr lang="en-US" dirty="0"/>
                  <a:t>Let the antenna deliver a signal power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𝑃</m:t>
                        </m:r>
                      </m:e>
                      <m:sub>
                        <m:r>
                          <a:rPr lang="en-US" b="0" i="1" smtClean="0">
                            <a:latin typeface="Cambria Math" panose="02040503050406030204" pitchFamily="18" charset="0"/>
                          </a:rPr>
                          <m:t>𝑟</m:t>
                        </m:r>
                      </m:sub>
                    </m:sSub>
                  </m:oMath>
                </a14:m>
                <a:r>
                  <a:rPr lang="en-US" dirty="0"/>
                  <a:t> watts to the receiver RF input. The signal power at the demodulator input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𝑟</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𝑟𝑋</m:t>
                        </m:r>
                      </m:sub>
                    </m:sSub>
                  </m:oMath>
                </a14:m>
                <a:r>
                  <a:rPr lang="en-US" dirty="0"/>
                  <a:t> watts. </a:t>
                </a:r>
              </a:p>
              <a:p>
                <a:pPr marL="0" indent="0" algn="ctr">
                  <a:lnSpc>
                    <a:spcPct val="170000"/>
                  </a:lnSpc>
                  <a:buNone/>
                </a:pPr>
                <a14:m>
                  <m:oMath xmlns:m="http://schemas.openxmlformats.org/officeDocument/2006/math">
                    <m:f>
                      <m:fPr>
                        <m:ctrlPr>
                          <a:rPr lang="en-US" sz="2800" i="1" smtClean="0">
                            <a:latin typeface="Cambria Math" panose="02040503050406030204" pitchFamily="18" charset="0"/>
                          </a:rPr>
                        </m:ctrlPr>
                      </m:fPr>
                      <m:num>
                        <m:r>
                          <a:rPr lang="en-US" b="0" i="1" smtClean="0">
                            <a:latin typeface="Cambria Math" panose="02040503050406030204" pitchFamily="18" charset="0"/>
                          </a:rPr>
                          <m:t>𝐶</m:t>
                        </m:r>
                      </m:num>
                      <m:den>
                        <m:r>
                          <a:rPr lang="en-US" b="0" i="1" smtClean="0">
                            <a:latin typeface="Cambria Math" panose="02040503050406030204" pitchFamily="18" charset="0"/>
                          </a:rPr>
                          <m:t>𝑁</m:t>
                        </m:r>
                      </m:den>
                    </m:f>
                  </m:oMath>
                </a14:m>
                <a:r>
                  <a:rPr lang="en-US" dirty="0"/>
                  <a:t> =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𝑟</m:t>
                            </m:r>
                          </m:sub>
                        </m:sSub>
                        <m:r>
                          <m:rPr>
                            <m:nor/>
                          </m:rPr>
                          <a:rPr lang="en-US" dirty="0"/>
                          <m:t> </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𝑟𝑋</m:t>
                            </m:r>
                          </m:sub>
                        </m:sSub>
                      </m:num>
                      <m:den>
                        <m:r>
                          <m:rPr>
                            <m:nor/>
                          </m:rPr>
                          <a:rPr lang="en-US" dirty="0"/>
                          <m:t>k</m:t>
                        </m:r>
                        <m:r>
                          <m:rPr>
                            <m:nor/>
                          </m:rPr>
                          <a:rPr lang="en-US" dirty="0"/>
                          <m:t> </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𝑛</m:t>
                            </m:r>
                          </m:sub>
                        </m:sSub>
                        <m:r>
                          <m:rPr>
                            <m:nor/>
                          </m:rPr>
                          <a:rPr lang="en-US" dirty="0"/>
                          <m:t> </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𝑟𝑋</m:t>
                            </m:r>
                          </m:sub>
                        </m:sSub>
                      </m:den>
                    </m:f>
                  </m:oMath>
                </a14:m>
                <a:r>
                  <a:rPr lang="en-US" dirty="0"/>
                  <a:t> =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𝑟</m:t>
                            </m:r>
                          </m:sub>
                        </m:sSub>
                        <m:r>
                          <m:rPr>
                            <m:nor/>
                          </m:rPr>
                          <a:rPr lang="en-US" dirty="0"/>
                          <m:t> </m:t>
                        </m:r>
                      </m:num>
                      <m:den>
                        <m:r>
                          <m:rPr>
                            <m:nor/>
                          </m:rPr>
                          <a:rPr lang="en-US" dirty="0"/>
                          <m:t>k</m:t>
                        </m:r>
                        <m:r>
                          <m:rPr>
                            <m:nor/>
                          </m:rPr>
                          <a:rPr lang="en-US" dirty="0"/>
                          <m:t> </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𝑠</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𝑛</m:t>
                            </m:r>
                          </m:sub>
                        </m:sSub>
                        <m:r>
                          <m:rPr>
                            <m:nor/>
                          </m:rPr>
                          <a:rPr lang="en-US" dirty="0"/>
                          <m:t> </m:t>
                        </m:r>
                      </m:den>
                    </m:f>
                  </m:oMath>
                </a14:m>
                <a:endParaRPr lang="en-US" dirty="0"/>
              </a:p>
              <a:p>
                <a:pPr marL="0" indent="0" algn="ctr">
                  <a:lnSpc>
                    <a:spcPct val="170000"/>
                  </a:lnSpc>
                  <a:buNone/>
                </a:pPr>
                <a:endParaRPr lang="en-US" dirty="0"/>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4"/>
                <a:ext cx="12191999" cy="5987846"/>
              </a:xfrm>
              <a:blipFill>
                <a:blip r:embed="rId2"/>
                <a:stretch>
                  <a:fillRect l="-400" r="-400"/>
                </a:stretch>
              </a:blipFill>
            </p:spPr>
            <p:txBody>
              <a:bodyPr/>
              <a:lstStyle/>
              <a:p>
                <a:r>
                  <a:rPr lang="en-US">
                    <a:noFill/>
                  </a:rPr>
                  <a:t> </a:t>
                </a:r>
              </a:p>
            </p:txBody>
          </p:sp>
        </mc:Fallback>
      </mc:AlternateContent>
    </p:spTree>
    <p:extLst>
      <p:ext uri="{BB962C8B-B14F-4D97-AF65-F5344CB8AC3E}">
        <p14:creationId xmlns:p14="http://schemas.microsoft.com/office/powerpoint/2010/main" val="930311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fontScale="90000"/>
          </a:bodyPr>
          <a:lstStyle/>
          <a:p>
            <a:pPr algn="ctr"/>
            <a:r>
              <a:rPr lang="en-US" b="1" dirty="0">
                <a:solidFill>
                  <a:schemeClr val="accent1"/>
                </a:solidFill>
                <a:latin typeface="Algerian" panose="04020705040A02060702" pitchFamily="82" charset="0"/>
              </a:rPr>
              <a:t>Calculation of System Noise Temperature</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77500" lnSpcReduction="20000"/>
          </a:bodyPr>
          <a:lstStyle/>
          <a:p>
            <a:pPr algn="just">
              <a:lnSpc>
                <a:spcPct val="170000"/>
              </a:lnSpc>
            </a:pPr>
            <a:r>
              <a:rPr lang="en-US" dirty="0"/>
              <a:t>Figure shows a simplified communications receiver with an RF amplifier and single frequency conversion, from its RF input to the IF output.</a:t>
            </a:r>
          </a:p>
          <a:p>
            <a:pPr algn="just">
              <a:lnSpc>
                <a:spcPct val="170000"/>
              </a:lnSpc>
            </a:pPr>
            <a:r>
              <a:rPr lang="en-US" dirty="0"/>
              <a:t>The </a:t>
            </a:r>
            <a:r>
              <a:rPr lang="en-US" dirty="0" err="1"/>
              <a:t>superhet</a:t>
            </a:r>
            <a:r>
              <a:rPr lang="en-US" dirty="0"/>
              <a:t> receiver has three main subsystems: a front end (RF amplifier, mixer and local oscillator [LO]) an IF amplifier (IF amplifiers and filters), a demodulator, and a baseband section.</a:t>
            </a:r>
          </a:p>
          <a:p>
            <a:pPr algn="just">
              <a:lnSpc>
                <a:spcPct val="170000"/>
              </a:lnSpc>
            </a:pPr>
            <a:r>
              <a:rPr lang="en-US" dirty="0"/>
              <a:t>The RF amplifier is generates a little</a:t>
            </a:r>
          </a:p>
          <a:p>
            <a:pPr marL="0" indent="0" algn="just">
              <a:lnSpc>
                <a:spcPct val="170000"/>
              </a:lnSpc>
              <a:buNone/>
            </a:pPr>
            <a:r>
              <a:rPr lang="en-US" dirty="0"/>
              <a:t>noise , So it is called low noise amplifier.</a:t>
            </a:r>
          </a:p>
          <a:p>
            <a:pPr algn="just">
              <a:lnSpc>
                <a:spcPct val="170000"/>
              </a:lnSpc>
            </a:pPr>
            <a:r>
              <a:rPr lang="en-US" dirty="0"/>
              <a:t>The mixer and LO forms a frequency </a:t>
            </a:r>
          </a:p>
          <a:p>
            <a:pPr marL="0" indent="0" algn="just">
              <a:lnSpc>
                <a:spcPct val="170000"/>
              </a:lnSpc>
              <a:buNone/>
            </a:pPr>
            <a:r>
              <a:rPr lang="en-US" dirty="0"/>
              <a:t>conversion stage that down converts – RF to IF.</a:t>
            </a:r>
          </a:p>
          <a:p>
            <a:pPr algn="just">
              <a:lnSpc>
                <a:spcPct val="170000"/>
              </a:lnSpc>
            </a:pPr>
            <a:r>
              <a:rPr lang="en-US" dirty="0"/>
              <a:t>The IF signal then filtered and amplified accurately.</a:t>
            </a:r>
          </a:p>
        </p:txBody>
      </p:sp>
      <p:pic>
        <p:nvPicPr>
          <p:cNvPr id="5" name="Picture 4">
            <a:extLst>
              <a:ext uri="{FF2B5EF4-FFF2-40B4-BE49-F238E27FC236}">
                <a16:creationId xmlns:a16="http://schemas.microsoft.com/office/drawing/2014/main" id="{673B4553-C47F-7EA2-A06A-C60BD6D4050F}"/>
              </a:ext>
            </a:extLst>
          </p:cNvPr>
          <p:cNvPicPr>
            <a:picLocks noChangeAspect="1"/>
          </p:cNvPicPr>
          <p:nvPr/>
        </p:nvPicPr>
        <p:blipFill>
          <a:blip r:embed="rId2"/>
          <a:stretch>
            <a:fillRect/>
          </a:stretch>
        </p:blipFill>
        <p:spPr>
          <a:xfrm>
            <a:off x="6096000" y="3429000"/>
            <a:ext cx="6134100" cy="2847975"/>
          </a:xfrm>
          <a:prstGeom prst="rect">
            <a:avLst/>
          </a:prstGeom>
        </p:spPr>
      </p:pic>
    </p:spTree>
    <p:extLst>
      <p:ext uri="{BB962C8B-B14F-4D97-AF65-F5344CB8AC3E}">
        <p14:creationId xmlns:p14="http://schemas.microsoft.com/office/powerpoint/2010/main" val="2993786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fontScale="90000"/>
          </a:bodyPr>
          <a:lstStyle/>
          <a:p>
            <a:pPr algn="ctr"/>
            <a:r>
              <a:rPr lang="en-US" b="1" dirty="0">
                <a:solidFill>
                  <a:schemeClr val="accent1"/>
                </a:solidFill>
                <a:latin typeface="Algerian" panose="04020705040A02060702" pitchFamily="82" charset="0"/>
              </a:rPr>
              <a:t>Calculation of System Noise Temperature</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70000" lnSpcReduction="20000"/>
          </a:bodyPr>
          <a:lstStyle/>
          <a:p>
            <a:pPr algn="just">
              <a:lnSpc>
                <a:spcPct val="170000"/>
              </a:lnSpc>
            </a:pPr>
            <a:r>
              <a:rPr lang="en-US" dirty="0"/>
              <a:t>Many earth station Rx use the double </a:t>
            </a:r>
            <a:r>
              <a:rPr lang="en-US" dirty="0" err="1"/>
              <a:t>superhet</a:t>
            </a:r>
            <a:r>
              <a:rPr lang="en-US" dirty="0"/>
              <a:t> configuration, which has two stage frequency conversion.</a:t>
            </a:r>
          </a:p>
          <a:p>
            <a:pPr algn="just">
              <a:lnSpc>
                <a:spcPct val="170000"/>
              </a:lnSpc>
            </a:pPr>
            <a:r>
              <a:rPr lang="en-US" dirty="0"/>
              <a:t>The front end of the receiver- converts </a:t>
            </a:r>
          </a:p>
          <a:p>
            <a:pPr marL="0" indent="0" algn="just">
              <a:lnSpc>
                <a:spcPct val="170000"/>
              </a:lnSpc>
              <a:buNone/>
            </a:pPr>
            <a:r>
              <a:rPr lang="en-US" dirty="0"/>
              <a:t>Incoming RF signal to first IF in the range</a:t>
            </a:r>
          </a:p>
          <a:p>
            <a:pPr marL="0" indent="0" algn="just">
              <a:lnSpc>
                <a:spcPct val="170000"/>
              </a:lnSpc>
              <a:buNone/>
            </a:pPr>
            <a:r>
              <a:rPr lang="en-US" dirty="0"/>
              <a:t>900-1400MHz.</a:t>
            </a:r>
          </a:p>
          <a:p>
            <a:pPr algn="just">
              <a:lnSpc>
                <a:spcPct val="170000"/>
              </a:lnSpc>
            </a:pPr>
            <a:r>
              <a:rPr lang="en-US" dirty="0"/>
              <a:t>A unit that combines the LNA and</a:t>
            </a:r>
          </a:p>
          <a:p>
            <a:pPr marL="0" indent="0" algn="just">
              <a:lnSpc>
                <a:spcPct val="170000"/>
              </a:lnSpc>
              <a:buNone/>
            </a:pPr>
            <a:r>
              <a:rPr lang="en-US" dirty="0"/>
              <a:t>down converter is known as a low noise block converter (LNB).</a:t>
            </a:r>
          </a:p>
          <a:p>
            <a:pPr algn="just">
              <a:lnSpc>
                <a:spcPct val="170000"/>
              </a:lnSpc>
            </a:pPr>
            <a:r>
              <a:rPr lang="en-US" dirty="0"/>
              <a:t>IF signal is sent over a coaxial cable to a set-top receiver,</a:t>
            </a:r>
          </a:p>
          <a:p>
            <a:pPr marL="0" indent="0" algn="just">
              <a:lnSpc>
                <a:spcPct val="170000"/>
              </a:lnSpc>
              <a:buNone/>
            </a:pPr>
            <a:r>
              <a:rPr lang="en-US" dirty="0"/>
              <a:t> the indoor unit that contains another down converter and a tunable local oscillator. The local oscillator is tuned to convert the incoming signal from a selected transponder to a second IF frequency.</a:t>
            </a:r>
          </a:p>
          <a:p>
            <a:pPr algn="just">
              <a:lnSpc>
                <a:spcPct val="170000"/>
              </a:lnSpc>
            </a:pPr>
            <a:r>
              <a:rPr lang="en-US" dirty="0"/>
              <a:t>The second IF amplifier has a bandwidth matched to the spectrum of the wanted signal.</a:t>
            </a:r>
          </a:p>
        </p:txBody>
      </p:sp>
      <p:pic>
        <p:nvPicPr>
          <p:cNvPr id="6" name="Picture 5">
            <a:extLst>
              <a:ext uri="{FF2B5EF4-FFF2-40B4-BE49-F238E27FC236}">
                <a16:creationId xmlns:a16="http://schemas.microsoft.com/office/drawing/2014/main" id="{443C8BC0-2326-E78C-3B41-18070419A74B}"/>
              </a:ext>
            </a:extLst>
          </p:cNvPr>
          <p:cNvPicPr>
            <a:picLocks noChangeAspect="1"/>
          </p:cNvPicPr>
          <p:nvPr/>
        </p:nvPicPr>
        <p:blipFill>
          <a:blip r:embed="rId2"/>
          <a:stretch>
            <a:fillRect/>
          </a:stretch>
        </p:blipFill>
        <p:spPr>
          <a:xfrm>
            <a:off x="6445305" y="1301084"/>
            <a:ext cx="5746695" cy="3580633"/>
          </a:xfrm>
          <a:prstGeom prst="rect">
            <a:avLst/>
          </a:prstGeom>
        </p:spPr>
      </p:pic>
    </p:spTree>
    <p:extLst>
      <p:ext uri="{BB962C8B-B14F-4D97-AF65-F5344CB8AC3E}">
        <p14:creationId xmlns:p14="http://schemas.microsoft.com/office/powerpoint/2010/main" val="122687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244BDFD-D630-DF20-2B01-7F5CEB860E20}"/>
              </a:ext>
            </a:extLst>
          </p:cNvPr>
          <p:cNvPicPr>
            <a:picLocks noGrp="1" noChangeAspect="1"/>
          </p:cNvPicPr>
          <p:nvPr>
            <p:ph idx="1"/>
          </p:nvPr>
        </p:nvPicPr>
        <p:blipFill>
          <a:blip r:embed="rId2"/>
          <a:stretch>
            <a:fillRect/>
          </a:stretch>
        </p:blipFill>
        <p:spPr>
          <a:xfrm>
            <a:off x="405371" y="1637070"/>
            <a:ext cx="10700164" cy="4445479"/>
          </a:xfrm>
          <a:prstGeom prst="rect">
            <a:avLst/>
          </a:prstGeom>
        </p:spPr>
      </p:pic>
    </p:spTree>
    <p:extLst>
      <p:ext uri="{BB962C8B-B14F-4D97-AF65-F5344CB8AC3E}">
        <p14:creationId xmlns:p14="http://schemas.microsoft.com/office/powerpoint/2010/main" val="3994826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fontScale="90000"/>
          </a:bodyPr>
          <a:lstStyle/>
          <a:p>
            <a:pPr algn="ctr"/>
            <a:r>
              <a:rPr lang="en-US" b="1" dirty="0">
                <a:solidFill>
                  <a:schemeClr val="accent1"/>
                </a:solidFill>
                <a:latin typeface="Algerian" panose="04020705040A02060702" pitchFamily="82" charset="0"/>
              </a:rPr>
              <a:t>Calculation of System Noise Temperature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85000" lnSpcReduction="20000"/>
              </a:bodyPr>
              <a:lstStyle/>
              <a:p>
                <a:pPr algn="just">
                  <a:lnSpc>
                    <a:spcPct val="170000"/>
                  </a:lnSpc>
                </a:pPr>
                <a:r>
                  <a:rPr lang="en-US" dirty="0"/>
                  <a:t>The entire receiver is then reduced to a single equivalent noiseless block with the same end-to-end gain as the actual receiver and a single noise source at its input with temperature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𝑛</m:t>
                        </m:r>
                      </m:sub>
                    </m:sSub>
                  </m:oMath>
                </a14:m>
                <a:r>
                  <a:rPr lang="en-US" dirty="0">
                    <a:solidFill>
                      <a:schemeClr val="tx1"/>
                    </a:solidFill>
                  </a:rPr>
                  <a:t> </a:t>
                </a:r>
                <a:r>
                  <a:rPr lang="en-US" dirty="0"/>
                  <a:t>.The total noise power at the output of the IF amplifier of the receiver .</a:t>
                </a:r>
              </a:p>
              <a:p>
                <a:pPr marL="0" indent="0" algn="ctr">
                  <a:lnSpc>
                    <a:spcPct val="170000"/>
                  </a:lnSpc>
                  <a:buNone/>
                </a:pP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m:t>
                        </m:r>
                      </m:e>
                      <m:sub>
                        <m:r>
                          <a:rPr lang="en-US" b="0" i="1" smtClean="0">
                            <a:solidFill>
                              <a:schemeClr val="tx1"/>
                            </a:solidFill>
                            <a:latin typeface="Cambria Math" panose="02040503050406030204" pitchFamily="18" charset="0"/>
                          </a:rPr>
                          <m:t>𝑛</m:t>
                        </m:r>
                      </m:sub>
                    </m:sSub>
                  </m:oMath>
                </a14:m>
                <a:r>
                  <a:rPr lang="en-US" dirty="0">
                    <a:solidFill>
                      <a:schemeClr val="tx1"/>
                    </a:solidFill>
                  </a:rPr>
                  <a:t>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𝐺</m:t>
                        </m:r>
                      </m:e>
                      <m:sub>
                        <m:r>
                          <a:rPr lang="en-US" b="0" i="1" smtClean="0">
                            <a:latin typeface="Cambria Math" panose="02040503050406030204" pitchFamily="18" charset="0"/>
                          </a:rPr>
                          <m:t>𝐼𝐹</m:t>
                        </m:r>
                      </m:sub>
                    </m:sSub>
                  </m:oMath>
                </a14:m>
                <a:r>
                  <a:rPr lang="en-US" dirty="0"/>
                  <a:t> k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𝐼𝐹</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𝑛</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𝐼𝐹</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b="0" i="1" smtClean="0">
                            <a:latin typeface="Cambria Math" panose="02040503050406030204" pitchFamily="18" charset="0"/>
                          </a:rPr>
                          <m:t>𝑚</m:t>
                        </m:r>
                      </m:sub>
                    </m:sSub>
                    <m:r>
                      <a:rPr lang="en-US" i="1">
                        <a:latin typeface="Cambria Math" panose="02040503050406030204" pitchFamily="18" charset="0"/>
                      </a:rPr>
                      <m:t> </m:t>
                    </m:r>
                  </m:oMath>
                </a14:m>
                <a:r>
                  <a:rPr lang="en-US" dirty="0"/>
                  <a:t>k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𝑚</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𝑛</m:t>
                        </m:r>
                      </m:sub>
                    </m:sSub>
                    <m:r>
                      <a:rPr lang="en-US" i="1">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𝐼𝐹</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b="0" i="1" smtClean="0">
                            <a:latin typeface="Cambria Math" panose="02040503050406030204" pitchFamily="18" charset="0"/>
                          </a:rPr>
                          <m:t>𝑅</m:t>
                        </m:r>
                        <m:r>
                          <a:rPr lang="en-US" i="1">
                            <a:latin typeface="Cambria Math" panose="02040503050406030204" pitchFamily="18" charset="0"/>
                          </a:rPr>
                          <m:t>𝐹</m:t>
                        </m:r>
                      </m:sub>
                    </m:sSub>
                  </m:oMath>
                </a14:m>
                <a:r>
                  <a:rPr lang="en-US" dirty="0"/>
                  <a:t>k</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𝑛</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𝑅</m:t>
                        </m:r>
                        <m:r>
                          <a:rPr lang="en-US" i="1">
                            <a:latin typeface="Cambria Math" panose="02040503050406030204" pitchFamily="18" charset="0"/>
                          </a:rPr>
                          <m:t>𝐹</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𝑖𝑛</m:t>
                        </m:r>
                      </m:sub>
                    </m:sSub>
                  </m:oMath>
                </a14:m>
                <a:r>
                  <a:rPr lang="en-US" dirty="0"/>
                  <a:t> ) watts</a:t>
                </a:r>
              </a:p>
              <a:p>
                <a:pPr marL="0" indent="0" algn="just">
                  <a:lnSpc>
                    <a:spcPct val="170000"/>
                  </a:lnSpc>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𝐼𝐹</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𝑚</m:t>
                        </m:r>
                      </m:sub>
                    </m:sSub>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b="0" i="1" smtClean="0">
                            <a:latin typeface="Cambria Math" panose="02040503050406030204" pitchFamily="18" charset="0"/>
                          </a:rPr>
                          <m:t>𝑅</m:t>
                        </m:r>
                        <m:r>
                          <a:rPr lang="en-US" i="1">
                            <a:latin typeface="Cambria Math" panose="02040503050406030204" pitchFamily="18" charset="0"/>
                          </a:rPr>
                          <m:t>𝐹</m:t>
                        </m:r>
                      </m:sub>
                    </m:sSub>
                  </m:oMath>
                </a14:m>
                <a:r>
                  <a:rPr lang="en-US" dirty="0"/>
                  <a:t>- gains of the IF amplifier, mixer, and RF amplifier.</a:t>
                </a:r>
              </a:p>
              <a:p>
                <a:pPr marL="0" indent="0" algn="just">
                  <a:lnSpc>
                    <a:spcPct val="170000"/>
                  </a:lnSpc>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𝐼𝐹</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𝑚</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𝑅𝐹</m:t>
                        </m:r>
                      </m:sub>
                    </m:sSub>
                  </m:oMath>
                </a14:m>
                <a:r>
                  <a:rPr lang="en-US" dirty="0"/>
                  <a:t>- equivalent noise temperatures.</a:t>
                </a:r>
              </a:p>
              <a:p>
                <a:pPr marL="0" indent="0" algn="just">
                  <a:lnSpc>
                    <a:spcPct val="170000"/>
                  </a:lnSpc>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𝐼</m:t>
                        </m:r>
                        <m:r>
                          <a:rPr lang="en-US" b="0" i="1" smtClean="0">
                            <a:latin typeface="Cambria Math" panose="02040503050406030204" pitchFamily="18" charset="0"/>
                          </a:rPr>
                          <m:t>𝑛</m:t>
                        </m:r>
                      </m:sub>
                    </m:sSub>
                  </m:oMath>
                </a14:m>
                <a:r>
                  <a:rPr lang="en-US" dirty="0"/>
                  <a:t> is the noise temperature of the antenna, measured at its output port.</a:t>
                </a:r>
              </a:p>
              <a:p>
                <a:pPr marL="0" indent="0" algn="ctr">
                  <a:lnSpc>
                    <a:spcPct val="170000"/>
                  </a:lnSpc>
                  <a:buNone/>
                </a:pP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m:t>
                        </m:r>
                      </m:e>
                      <m:sub>
                        <m:r>
                          <a:rPr lang="en-US" b="0" i="1" smtClean="0">
                            <a:solidFill>
                              <a:schemeClr val="tx1"/>
                            </a:solidFill>
                            <a:latin typeface="Cambria Math" panose="02040503050406030204" pitchFamily="18" charset="0"/>
                          </a:rPr>
                          <m:t>𝑛</m:t>
                        </m:r>
                      </m:sub>
                    </m:sSub>
                  </m:oMath>
                </a14:m>
                <a:r>
                  <a:rPr lang="en-US" dirty="0">
                    <a:solidFill>
                      <a:schemeClr val="tx1"/>
                    </a:solidFill>
                  </a:rPr>
                  <a:t>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𝐺</m:t>
                        </m:r>
                      </m:e>
                      <m:sub>
                        <m:r>
                          <a:rPr lang="en-US" b="0" i="1" smtClean="0">
                            <a:latin typeface="Cambria Math" panose="02040503050406030204" pitchFamily="18" charset="0"/>
                          </a:rPr>
                          <m:t>𝐼𝐹</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𝑚</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𝑅𝐹</m:t>
                        </m:r>
                      </m:sub>
                    </m:sSub>
                    <m:r>
                      <a:rPr lang="en-US" i="1">
                        <a:latin typeface="Cambria Math" panose="02040503050406030204" pitchFamily="18" charset="0"/>
                      </a:rPr>
                      <m:t> </m:t>
                    </m:r>
                    <m:r>
                      <a:rPr lang="en-US" b="0" i="1" smtClean="0">
                        <a:latin typeface="Cambria Math" panose="02040503050406030204" pitchFamily="18" charset="0"/>
                      </a:rPr>
                      <m:t>[</m:t>
                    </m:r>
                  </m:oMath>
                </a14:m>
                <a:r>
                  <a:rPr lang="en-US" dirty="0"/>
                  <a:t>(k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𝐼𝐹</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𝐵</m:t>
                        </m:r>
                      </m:e>
                      <m:sub>
                        <m:r>
                          <a:rPr lang="en-US" i="1">
                            <a:latin typeface="Cambria Math" panose="02040503050406030204" pitchFamily="18" charset="0"/>
                          </a:rPr>
                          <m:t>𝑛</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m:t>
                        </m:r>
                        <m:r>
                          <a:rPr lang="en-US" i="1">
                            <a:latin typeface="Cambria Math" panose="02040503050406030204" pitchFamily="18" charset="0"/>
                          </a:rPr>
                          <m:t>𝐺</m:t>
                        </m:r>
                      </m:e>
                      <m:sub>
                        <m:r>
                          <a:rPr lang="en-US" b="0" i="1" smtClean="0">
                            <a:latin typeface="Cambria Math" panose="02040503050406030204" pitchFamily="18" charset="0"/>
                          </a:rPr>
                          <m:t>𝑅</m:t>
                        </m:r>
                        <m:r>
                          <a:rPr lang="en-US" i="1">
                            <a:latin typeface="Cambria Math" panose="02040503050406030204" pitchFamily="18" charset="0"/>
                          </a:rPr>
                          <m:t>𝐹</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𝑚</m:t>
                        </m:r>
                        <m:r>
                          <a:rPr lang="en-US" b="0" i="1" smtClean="0">
                            <a:latin typeface="Cambria Math" panose="02040503050406030204" pitchFamily="18" charset="0"/>
                          </a:rPr>
                          <m:t>)</m:t>
                        </m:r>
                      </m:sub>
                    </m:sSub>
                  </m:oMath>
                </a14:m>
                <a:r>
                  <a:rPr lang="en-US" dirty="0"/>
                  <a:t> + k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𝑚</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𝑛</m:t>
                        </m:r>
                      </m:sub>
                    </m:sSub>
                    <m:r>
                      <a:rPr lang="en-US" i="1">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𝑅𝐹</m:t>
                        </m:r>
                      </m:sub>
                    </m:sSub>
                  </m:oMath>
                </a14:m>
                <a:r>
                  <a:rPr lang="en-US" dirty="0"/>
                  <a:t> + k</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𝑛</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𝑅</m:t>
                        </m:r>
                        <m:r>
                          <a:rPr lang="en-US" i="1">
                            <a:latin typeface="Cambria Math" panose="02040503050406030204" pitchFamily="18" charset="0"/>
                          </a:rPr>
                          <m:t>𝐹</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𝑖𝑛</m:t>
                        </m:r>
                      </m:sub>
                    </m:sSub>
                  </m:oMath>
                </a14:m>
                <a:r>
                  <a:rPr lang="en-US" dirty="0"/>
                  <a:t> )]</a:t>
                </a:r>
              </a:p>
              <a:p>
                <a:pPr marL="0" indent="0" algn="ctr">
                  <a:lnSpc>
                    <a:spcPct val="170000"/>
                  </a:lnSpc>
                  <a:buNone/>
                </a:pP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m:t>
                        </m:r>
                      </m:e>
                      <m:sub>
                        <m:r>
                          <a:rPr lang="en-US" b="0" i="1" smtClean="0">
                            <a:solidFill>
                              <a:schemeClr val="tx1"/>
                            </a:solidFill>
                            <a:latin typeface="Cambria Math" panose="02040503050406030204" pitchFamily="18" charset="0"/>
                          </a:rPr>
                          <m:t>𝑛</m:t>
                        </m:r>
                      </m:sub>
                    </m:sSub>
                  </m:oMath>
                </a14:m>
                <a:r>
                  <a:rPr lang="en-US" dirty="0">
                    <a:solidFill>
                      <a:schemeClr val="tx1"/>
                    </a:solidFill>
                  </a:rPr>
                  <a:t>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𝐺</m:t>
                        </m:r>
                      </m:e>
                      <m:sub>
                        <m:r>
                          <a:rPr lang="en-US" b="0" i="1" smtClean="0">
                            <a:latin typeface="Cambria Math" panose="02040503050406030204" pitchFamily="18" charset="0"/>
                          </a:rPr>
                          <m:t>𝐼𝐹</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𝑚</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𝑅𝐹</m:t>
                        </m:r>
                      </m:sub>
                    </m:sSub>
                    <m:r>
                      <m:rPr>
                        <m:nor/>
                      </m:rPr>
                      <a:rPr lang="en-US" dirty="0"/>
                      <m:t>k</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𝑛</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𝐼𝐹</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m:t>
                        </m:r>
                        <m:r>
                          <a:rPr lang="en-US" i="1">
                            <a:latin typeface="Cambria Math" panose="02040503050406030204" pitchFamily="18" charset="0"/>
                          </a:rPr>
                          <m:t>𝐺</m:t>
                        </m:r>
                      </m:e>
                      <m:sub>
                        <m:r>
                          <a:rPr lang="en-US" b="0" i="1" smtClean="0">
                            <a:latin typeface="Cambria Math" panose="02040503050406030204" pitchFamily="18" charset="0"/>
                          </a:rPr>
                          <m:t>𝑅</m:t>
                        </m:r>
                        <m:r>
                          <a:rPr lang="en-US" i="1">
                            <a:latin typeface="Cambria Math" panose="02040503050406030204" pitchFamily="18" charset="0"/>
                          </a:rPr>
                          <m:t>𝐹</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𝑚</m:t>
                        </m:r>
                        <m:r>
                          <a:rPr lang="en-US" b="0" i="1" smtClean="0">
                            <a:latin typeface="Cambria Math" panose="02040503050406030204" pitchFamily="18" charset="0"/>
                          </a:rPr>
                          <m:t>)</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𝑚</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𝑅𝐹</m:t>
                        </m:r>
                      </m:sub>
                    </m:sSub>
                  </m:oMath>
                </a14:m>
                <a:r>
                  <a:rPr lang="en-US" dirty="0"/>
                  <a:t> + </a:t>
                </a:r>
                <a14:m>
                  <m:oMath xmlns:m="http://schemas.openxmlformats.org/officeDocument/2006/math">
                    <m:r>
                      <a:rPr lang="en-US" i="1" smtClean="0">
                        <a:latin typeface="Cambria Math" panose="02040503050406030204" pitchFamily="18" charset="0"/>
                      </a:rPr>
                      <m:t> </m:t>
                    </m:r>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𝑅</m:t>
                        </m:r>
                        <m:r>
                          <a:rPr lang="en-US" i="1">
                            <a:latin typeface="Cambria Math" panose="02040503050406030204" pitchFamily="18" charset="0"/>
                          </a:rPr>
                          <m:t>𝐹</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𝑖𝑛</m:t>
                        </m:r>
                      </m:sub>
                    </m:sSub>
                  </m:oMath>
                </a14:m>
                <a:r>
                  <a:rPr lang="en-US" dirty="0"/>
                  <a:t> )]</a:t>
                </a:r>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4"/>
                <a:ext cx="12191999" cy="5987846"/>
              </a:xfrm>
              <a:blipFill>
                <a:blip r:embed="rId2"/>
                <a:stretch>
                  <a:fillRect l="-650" r="-750"/>
                </a:stretch>
              </a:blipFill>
            </p:spPr>
            <p:txBody>
              <a:bodyPr/>
              <a:lstStyle/>
              <a:p>
                <a:r>
                  <a:rPr lang="en-US">
                    <a:noFill/>
                  </a:rPr>
                  <a:t> </a:t>
                </a:r>
              </a:p>
            </p:txBody>
          </p:sp>
        </mc:Fallback>
      </mc:AlternateContent>
    </p:spTree>
    <p:extLst>
      <p:ext uri="{BB962C8B-B14F-4D97-AF65-F5344CB8AC3E}">
        <p14:creationId xmlns:p14="http://schemas.microsoft.com/office/powerpoint/2010/main" val="2642319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fontScale="90000"/>
          </a:bodyPr>
          <a:lstStyle/>
          <a:p>
            <a:pPr algn="ctr"/>
            <a:r>
              <a:rPr lang="en-US" b="1" dirty="0">
                <a:solidFill>
                  <a:schemeClr val="accent1"/>
                </a:solidFill>
                <a:latin typeface="Algerian" panose="04020705040A02060702" pitchFamily="82" charset="0"/>
              </a:rPr>
              <a:t>Calculation of System Noise Temperature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77500" lnSpcReduction="20000"/>
              </a:bodyPr>
              <a:lstStyle/>
              <a:p>
                <a:pPr algn="just">
                  <a:lnSpc>
                    <a:spcPct val="170000"/>
                  </a:lnSpc>
                </a:pPr>
                <a:r>
                  <a:rPr lang="en-US" dirty="0"/>
                  <a:t>The single source of noise shown in Figure with noise temperature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𝑇</m:t>
                        </m:r>
                      </m:e>
                      <m:sub>
                        <m:r>
                          <a:rPr lang="en-US" b="0" i="1" smtClean="0">
                            <a:latin typeface="Cambria Math" panose="02040503050406030204" pitchFamily="18" charset="0"/>
                          </a:rPr>
                          <m:t>𝑠</m:t>
                        </m:r>
                      </m:sub>
                    </m:sSub>
                  </m:oMath>
                </a14:m>
                <a:r>
                  <a:rPr lang="en-US" dirty="0"/>
                  <a:t> generates the same noise power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m:t>
                        </m:r>
                      </m:e>
                      <m:sub>
                        <m:r>
                          <a:rPr lang="en-US" b="0" i="1" smtClean="0">
                            <a:solidFill>
                              <a:schemeClr val="tx1"/>
                            </a:solidFill>
                            <a:latin typeface="Cambria Math" panose="02040503050406030204" pitchFamily="18" charset="0"/>
                          </a:rPr>
                          <m:t>𝑛</m:t>
                        </m:r>
                      </m:sub>
                    </m:sSub>
                  </m:oMath>
                </a14:m>
                <a:r>
                  <a:rPr lang="en-US" dirty="0"/>
                  <a:t> at its output</a:t>
                </a:r>
                <a:endParaRPr lang="en-US" i="1" dirty="0">
                  <a:solidFill>
                    <a:schemeClr val="tx1"/>
                  </a:solidFill>
                  <a:latin typeface="Cambria Math" panose="02040503050406030204" pitchFamily="18" charset="0"/>
                </a:endParaRPr>
              </a:p>
              <a:p>
                <a:pPr marL="0" indent="0" algn="ctr">
                  <a:lnSpc>
                    <a:spcPct val="170000"/>
                  </a:lnSpc>
                  <a:buNone/>
                </a:pP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𝑃</m:t>
                        </m:r>
                      </m:e>
                      <m:sub>
                        <m:r>
                          <a:rPr lang="en-US" b="0" i="1" smtClean="0">
                            <a:solidFill>
                              <a:schemeClr val="tx1"/>
                            </a:solidFill>
                            <a:latin typeface="Cambria Math" panose="02040503050406030204" pitchFamily="18" charset="0"/>
                          </a:rPr>
                          <m:t>𝑛</m:t>
                        </m:r>
                      </m:sub>
                    </m:sSub>
                  </m:oMath>
                </a14:m>
                <a:r>
                  <a:rPr lang="en-US" dirty="0">
                    <a:solidFill>
                      <a:schemeClr val="tx1"/>
                    </a:solidFill>
                  </a:rPr>
                  <a:t>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𝐼𝐹</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𝑚</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𝑅𝐹</m:t>
                        </m:r>
                      </m:sub>
                    </m:sSub>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𝑇</m:t>
                        </m:r>
                      </m:e>
                      <m:sub>
                        <m:r>
                          <a:rPr lang="en-US" i="1">
                            <a:latin typeface="Cambria Math" panose="02040503050406030204" pitchFamily="18" charset="0"/>
                          </a:rPr>
                          <m:t>𝑠</m:t>
                        </m:r>
                      </m:sub>
                    </m:sSub>
                    <m:r>
                      <m:rPr>
                        <m:nor/>
                      </m:rPr>
                      <a:rPr lang="en-US" dirty="0"/>
                      <m:t>k</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𝑛</m:t>
                        </m:r>
                      </m:sub>
                    </m:sSub>
                  </m:oMath>
                </a14:m>
                <a:endParaRPr lang="en-US" dirty="0"/>
              </a:p>
              <a:p>
                <a:pPr algn="just">
                  <a:lnSpc>
                    <a:spcPct val="170000"/>
                  </a:lnSpc>
                </a:pPr>
                <a:r>
                  <a:rPr lang="en-US" dirty="0"/>
                  <a:t>The noise power at the output of the noise model in Figure will be the same as</a:t>
                </a:r>
              </a:p>
              <a:p>
                <a:pPr marL="0" indent="0" algn="just">
                  <a:lnSpc>
                    <a:spcPct val="170000"/>
                  </a:lnSpc>
                  <a:buNone/>
                </a:pPr>
                <a:r>
                  <a:rPr lang="en-US" dirty="0"/>
                  <a:t>the noise power at the output of the noise model in the previous Figure if</a:t>
                </a:r>
              </a:p>
              <a:p>
                <a:pPr marL="0" indent="0" algn="ctr">
                  <a:lnSpc>
                    <a:spcPct val="170000"/>
                  </a:lnSpc>
                  <a:buNone/>
                </a:pPr>
                <a14:m>
                  <m:oMath xmlns:m="http://schemas.openxmlformats.org/officeDocument/2006/math">
                    <m:r>
                      <m:rPr>
                        <m:nor/>
                      </m:rPr>
                      <a:rPr lang="en-US" dirty="0"/>
                      <m:t>k</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𝑇</m:t>
                            </m:r>
                          </m:e>
                          <m:sub>
                            <m:r>
                              <a:rPr lang="en-US" i="1">
                                <a:latin typeface="Cambria Math" panose="02040503050406030204" pitchFamily="18" charset="0"/>
                              </a:rPr>
                              <m:t>𝑠</m:t>
                            </m:r>
                          </m:sub>
                        </m:sSub>
                        <m:r>
                          <a:rPr lang="en-US" i="1">
                            <a:latin typeface="Cambria Math" panose="02040503050406030204" pitchFamily="18" charset="0"/>
                          </a:rPr>
                          <m:t>𝐵</m:t>
                        </m:r>
                      </m:e>
                      <m:sub>
                        <m:r>
                          <a:rPr lang="en-US" i="1">
                            <a:latin typeface="Cambria Math" panose="02040503050406030204" pitchFamily="18" charset="0"/>
                          </a:rPr>
                          <m:t>𝑛</m:t>
                        </m:r>
                      </m:sub>
                    </m:sSub>
                  </m:oMath>
                </a14:m>
                <a:r>
                  <a:rPr lang="en-US" dirty="0"/>
                  <a:t>= </a:t>
                </a:r>
                <a14:m>
                  <m:oMath xmlns:m="http://schemas.openxmlformats.org/officeDocument/2006/math">
                    <m:r>
                      <m:rPr>
                        <m:nor/>
                      </m:rPr>
                      <a:rPr lang="en-US" dirty="0"/>
                      <m:t>k</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𝑛</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m:rPr>
                            <m:nor/>
                          </m:rPr>
                          <a:rPr lang="en-US" dirty="0"/>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𝑅𝐹</m:t>
                            </m:r>
                          </m:sub>
                        </m:sSub>
                        <m:r>
                          <m:rPr>
                            <m:nor/>
                          </m:rPr>
                          <a:rPr lang="en-US" dirty="0"/>
                          <m:t> + </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𝑖</m:t>
                            </m:r>
                            <m:r>
                              <a:rPr lang="en-US" i="1">
                                <a:latin typeface="Cambria Math" panose="02040503050406030204" pitchFamily="18" charset="0"/>
                              </a:rPr>
                              <m:t>𝑛</m:t>
                            </m:r>
                          </m:sub>
                        </m:sSub>
                        <m:r>
                          <m:rPr>
                            <m:nor/>
                          </m:rPr>
                          <a:rPr lang="en-US" dirty="0"/>
                          <m:t> )</m:t>
                        </m:r>
                        <m:r>
                          <a:rPr lang="en-US" b="0" i="1" dirty="0" smtClean="0">
                            <a:latin typeface="Cambria Math" panose="02040503050406030204" pitchFamily="18" charset="0"/>
                          </a:rPr>
                          <m:t>+</m:t>
                        </m:r>
                        <m:r>
                          <a:rPr lang="en-US" i="1">
                            <a:latin typeface="Cambria Math" panose="02040503050406030204" pitchFamily="18" charset="0"/>
                          </a:rPr>
                          <m:t>𝑇</m:t>
                        </m:r>
                      </m:e>
                      <m:sub>
                        <m:r>
                          <a:rPr lang="en-US" i="1">
                            <a:latin typeface="Cambria Math" panose="02040503050406030204" pitchFamily="18" charset="0"/>
                          </a:rPr>
                          <m:t>𝑚</m:t>
                        </m:r>
                      </m:sub>
                    </m:sSub>
                    <m:r>
                      <m:rPr>
                        <m:nor/>
                      </m:rPr>
                      <a:rPr lang="en-US" dirty="0"/>
                      <m:t> / </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𝑅𝐹</m:t>
                        </m:r>
                      </m:sub>
                    </m:sSub>
                    <m:r>
                      <m:rPr>
                        <m:nor/>
                      </m:rPr>
                      <a:rPr lang="en-US" dirty="0"/>
                      <m:t> + </m:t>
                    </m:r>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𝐼𝐹</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m:t>
                        </m:r>
                        <m:r>
                          <a:rPr lang="en-US" i="1">
                            <a:latin typeface="Cambria Math" panose="02040503050406030204" pitchFamily="18" charset="0"/>
                          </a:rPr>
                          <m:t>𝐺</m:t>
                        </m:r>
                      </m:e>
                      <m:sub>
                        <m:r>
                          <a:rPr lang="en-US" b="0" i="1" smtClean="0">
                            <a:latin typeface="Cambria Math" panose="02040503050406030204" pitchFamily="18" charset="0"/>
                          </a:rPr>
                          <m:t>𝑅</m:t>
                        </m:r>
                        <m:r>
                          <a:rPr lang="en-US" i="1">
                            <a:latin typeface="Cambria Math" panose="02040503050406030204" pitchFamily="18" charset="0"/>
                          </a:rPr>
                          <m:t>𝐹</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𝑚</m:t>
                        </m:r>
                        <m:r>
                          <a:rPr lang="en-US" b="0" i="1" smtClean="0">
                            <a:latin typeface="Cambria Math" panose="02040503050406030204" pitchFamily="18" charset="0"/>
                          </a:rPr>
                          <m:t>)</m:t>
                        </m:r>
                      </m:sub>
                    </m:sSub>
                    <m:r>
                      <a:rPr lang="en-US" b="0" i="0" smtClean="0">
                        <a:latin typeface="Cambria Math" panose="02040503050406030204" pitchFamily="18" charset="0"/>
                      </a:rPr>
                      <m:t>]</m:t>
                    </m:r>
                  </m:oMath>
                </a14:m>
                <a:r>
                  <a:rPr lang="en-US" dirty="0"/>
                  <a:t> watts</a:t>
                </a:r>
              </a:p>
              <a:p>
                <a:pPr marL="0" indent="0" algn="ctr">
                  <a:lnSpc>
                    <a:spcPct val="170000"/>
                  </a:lnSpc>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𝑇</m:t>
                        </m:r>
                      </m:e>
                      <m:sub>
                        <m:r>
                          <a:rPr lang="en-US" i="1">
                            <a:latin typeface="Cambria Math" panose="02040503050406030204" pitchFamily="18" charset="0"/>
                          </a:rPr>
                          <m:t>𝑠</m:t>
                        </m:r>
                      </m:sub>
                    </m:sSub>
                  </m:oMath>
                </a14:m>
                <a:r>
                  <a:rPr lang="en-US" dirty="0"/>
                  <a:t>=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m:rPr>
                            <m:nor/>
                          </m:rPr>
                          <a:rPr lang="en-US" dirty="0"/>
                          <m:t>(</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𝑅𝐹</m:t>
                            </m:r>
                          </m:sub>
                        </m:sSub>
                        <m:r>
                          <m:rPr>
                            <m:nor/>
                          </m:rPr>
                          <a:rPr lang="en-US" dirty="0"/>
                          <m:t> + </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𝑖</m:t>
                            </m:r>
                            <m:r>
                              <a:rPr lang="en-US" i="1">
                                <a:latin typeface="Cambria Math" panose="02040503050406030204" pitchFamily="18" charset="0"/>
                              </a:rPr>
                              <m:t>𝑛</m:t>
                            </m:r>
                          </m:sub>
                        </m:sSub>
                        <m:r>
                          <m:rPr>
                            <m:nor/>
                          </m:rPr>
                          <a:rPr lang="en-US" dirty="0"/>
                          <m:t> )</m:t>
                        </m:r>
                        <m:r>
                          <a:rPr lang="en-US" i="1" dirty="0">
                            <a:latin typeface="Cambria Math" panose="02040503050406030204" pitchFamily="18" charset="0"/>
                          </a:rPr>
                          <m:t>+</m:t>
                        </m:r>
                        <m:r>
                          <a:rPr lang="en-US" i="1">
                            <a:latin typeface="Cambria Math" panose="02040503050406030204" pitchFamily="18" charset="0"/>
                          </a:rPr>
                          <m:t>𝑇</m:t>
                        </m:r>
                      </m:e>
                      <m:sub>
                        <m:r>
                          <a:rPr lang="en-US" i="1">
                            <a:latin typeface="Cambria Math" panose="02040503050406030204" pitchFamily="18" charset="0"/>
                          </a:rPr>
                          <m:t>𝑚</m:t>
                        </m:r>
                      </m:sub>
                    </m:sSub>
                    <m:r>
                      <m:rPr>
                        <m:nor/>
                      </m:rPr>
                      <a:rPr lang="en-US" dirty="0"/>
                      <m:t> / </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𝑅𝐹</m:t>
                        </m:r>
                      </m:sub>
                    </m:sSub>
                    <m:r>
                      <m:rPr>
                        <m:nor/>
                      </m:rPr>
                      <a:rPr lang="en-US" dirty="0"/>
                      <m:t> +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𝐼𝐹</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𝑅𝐹</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𝑚</m:t>
                        </m:r>
                        <m:r>
                          <a:rPr lang="en-US" i="1">
                            <a:latin typeface="Cambria Math" panose="02040503050406030204" pitchFamily="18" charset="0"/>
                          </a:rPr>
                          <m:t>)</m:t>
                        </m:r>
                      </m:sub>
                    </m:sSub>
                    <m:r>
                      <a:rPr lang="en-US">
                        <a:latin typeface="Cambria Math" panose="02040503050406030204" pitchFamily="18" charset="0"/>
                      </a:rPr>
                      <m:t>]</m:t>
                    </m:r>
                  </m:oMath>
                </a14:m>
                <a:r>
                  <a:rPr lang="en-US" dirty="0"/>
                  <a:t> K </a:t>
                </a:r>
              </a:p>
              <a:p>
                <a:pPr marL="0" indent="0" algn="just">
                  <a:lnSpc>
                    <a:spcPct val="170000"/>
                  </a:lnSpc>
                  <a:buNone/>
                </a:pPr>
                <a:r>
                  <a:rPr lang="en-US" dirty="0"/>
                  <a:t>Succeeding stages of the receiver contribute less and less noise to the total system noise temperature.</a:t>
                </a:r>
              </a:p>
              <a:p>
                <a:pPr marL="0" indent="0" algn="ctr">
                  <a:lnSpc>
                    <a:spcPct val="170000"/>
                  </a:lnSpc>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𝑇</m:t>
                        </m:r>
                      </m:e>
                      <m:sub>
                        <m:r>
                          <a:rPr lang="en-US" i="1">
                            <a:latin typeface="Cambria Math" panose="02040503050406030204" pitchFamily="18" charset="0"/>
                          </a:rPr>
                          <m:t>𝑠</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𝑇</m:t>
                        </m:r>
                      </m:e>
                      <m:sub>
                        <m:r>
                          <a:rPr lang="en-US" b="0" i="1" smtClean="0">
                            <a:latin typeface="Cambria Math" panose="02040503050406030204" pitchFamily="18" charset="0"/>
                          </a:rPr>
                          <m:t>𝑎𝑛𝑡𝑒𝑛𝑛𝑎</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𝑇</m:t>
                        </m:r>
                      </m:e>
                      <m:sub>
                        <m:r>
                          <a:rPr lang="en-US" b="0" i="1" smtClean="0">
                            <a:latin typeface="Cambria Math" panose="02040503050406030204" pitchFamily="18" charset="0"/>
                          </a:rPr>
                          <m:t>𝐿𝑁𝐴</m:t>
                        </m:r>
                      </m:sub>
                    </m:sSub>
                  </m:oMath>
                </a14:m>
                <a:endParaRPr lang="en-US" dirty="0"/>
              </a:p>
              <a:p>
                <a:pPr marL="0" indent="0" algn="ctr">
                  <a:lnSpc>
                    <a:spcPct val="170000"/>
                  </a:lnSpc>
                  <a:buNone/>
                </a:pPr>
                <a:endParaRPr lang="en-US" dirty="0"/>
              </a:p>
              <a:p>
                <a:pPr marL="0" indent="0" algn="just">
                  <a:lnSpc>
                    <a:spcPct val="170000"/>
                  </a:lnSpc>
                  <a:buNone/>
                </a:pPr>
                <a:endParaRPr lang="en-US" dirty="0"/>
              </a:p>
              <a:p>
                <a:pPr marL="0" indent="0" algn="ctr">
                  <a:lnSpc>
                    <a:spcPct val="170000"/>
                  </a:lnSpc>
                  <a:buNone/>
                </a:pPr>
                <a:endParaRPr lang="en-US" dirty="0"/>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4"/>
                <a:ext cx="12191999" cy="5987846"/>
              </a:xfrm>
              <a:blipFill>
                <a:blip r:embed="rId2"/>
                <a:stretch>
                  <a:fillRect l="-650" r="-65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C7249A3-4D55-0329-816E-2422B42D2673}"/>
              </a:ext>
            </a:extLst>
          </p:cNvPr>
          <p:cNvPicPr>
            <a:picLocks noChangeAspect="1"/>
          </p:cNvPicPr>
          <p:nvPr/>
        </p:nvPicPr>
        <p:blipFill>
          <a:blip r:embed="rId3"/>
          <a:stretch>
            <a:fillRect/>
          </a:stretch>
        </p:blipFill>
        <p:spPr>
          <a:xfrm>
            <a:off x="8959491" y="1429978"/>
            <a:ext cx="2886075" cy="2190750"/>
          </a:xfrm>
          <a:prstGeom prst="rect">
            <a:avLst/>
          </a:prstGeom>
        </p:spPr>
      </p:pic>
    </p:spTree>
    <p:extLst>
      <p:ext uri="{BB962C8B-B14F-4D97-AF65-F5344CB8AC3E}">
        <p14:creationId xmlns:p14="http://schemas.microsoft.com/office/powerpoint/2010/main" val="116988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Module-5</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92500" lnSpcReduction="20000"/>
          </a:bodyPr>
          <a:lstStyle/>
          <a:p>
            <a:pPr algn="just">
              <a:lnSpc>
                <a:spcPct val="150000"/>
              </a:lnSpc>
            </a:pPr>
            <a:r>
              <a:rPr lang="en-US" dirty="0"/>
              <a:t>Basic transmission theory </a:t>
            </a:r>
          </a:p>
          <a:p>
            <a:pPr algn="just">
              <a:lnSpc>
                <a:spcPct val="150000"/>
              </a:lnSpc>
            </a:pPr>
            <a:r>
              <a:rPr lang="en-US" dirty="0"/>
              <a:t>System noise temperature and G/T Ratio</a:t>
            </a:r>
          </a:p>
          <a:p>
            <a:pPr algn="just">
              <a:lnSpc>
                <a:spcPct val="150000"/>
              </a:lnSpc>
            </a:pPr>
            <a:r>
              <a:rPr lang="en-US" dirty="0"/>
              <a:t> Noise figure and noise temperature</a:t>
            </a:r>
          </a:p>
          <a:p>
            <a:pPr algn="just">
              <a:lnSpc>
                <a:spcPct val="150000"/>
              </a:lnSpc>
            </a:pPr>
            <a:r>
              <a:rPr lang="en-US" dirty="0"/>
              <a:t>Calculation of system noise temperature </a:t>
            </a:r>
          </a:p>
          <a:p>
            <a:pPr algn="just">
              <a:lnSpc>
                <a:spcPct val="150000"/>
              </a:lnSpc>
            </a:pPr>
            <a:r>
              <a:rPr lang="en-US" dirty="0"/>
              <a:t> G/T ratio for earth stations </a:t>
            </a:r>
          </a:p>
          <a:p>
            <a:pPr marL="0" indent="0" algn="just">
              <a:lnSpc>
                <a:spcPct val="150000"/>
              </a:lnSpc>
              <a:buNone/>
            </a:pPr>
            <a:r>
              <a:rPr lang="en-US" b="1" dirty="0"/>
              <a:t>Link budgets </a:t>
            </a:r>
          </a:p>
          <a:p>
            <a:pPr algn="just">
              <a:lnSpc>
                <a:spcPct val="150000"/>
              </a:lnSpc>
            </a:pPr>
            <a:r>
              <a:rPr lang="en-US" dirty="0"/>
              <a:t>Uplink and downlink budget calculations </a:t>
            </a:r>
          </a:p>
          <a:p>
            <a:pPr algn="just">
              <a:lnSpc>
                <a:spcPct val="150000"/>
              </a:lnSpc>
            </a:pPr>
            <a:r>
              <a:rPr lang="en-US" dirty="0"/>
              <a:t>Error control for digital satellite links – </a:t>
            </a:r>
          </a:p>
          <a:p>
            <a:pPr algn="just">
              <a:lnSpc>
                <a:spcPct val="150000"/>
              </a:lnSpc>
            </a:pPr>
            <a:r>
              <a:rPr lang="en-US" dirty="0"/>
              <a:t>Prediction of rain attenuation and propagation impairment counter measures.</a:t>
            </a:r>
          </a:p>
        </p:txBody>
      </p:sp>
    </p:spTree>
    <p:extLst>
      <p:ext uri="{BB962C8B-B14F-4D97-AF65-F5344CB8AC3E}">
        <p14:creationId xmlns:p14="http://schemas.microsoft.com/office/powerpoint/2010/main" val="4193846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fontScale="90000"/>
          </a:bodyPr>
          <a:lstStyle/>
          <a:p>
            <a:pPr algn="ctr"/>
            <a:r>
              <a:rPr lang="en-US" b="1" dirty="0">
                <a:solidFill>
                  <a:schemeClr val="accent1"/>
                </a:solidFill>
                <a:latin typeface="Algerian" panose="04020705040A02060702" pitchFamily="82" charset="0"/>
              </a:rPr>
              <a:t>Calculation of System Noise Temperature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85000" lnSpcReduction="10000"/>
              </a:bodyPr>
              <a:lstStyle/>
              <a:p>
                <a:pPr algn="just">
                  <a:lnSpc>
                    <a:spcPct val="170000"/>
                  </a:lnSpc>
                </a:pPr>
                <a:r>
                  <a:rPr lang="en-US" dirty="0"/>
                  <a:t>In some circumstances, we need to use a differentmodel to dealwith noise that reaches the receiver after passing through a lossy medium. Waveguide and rain losses are two examples. When raindrops cause attenuation, they radiate additional noise whose level depends on the attenuation.</a:t>
                </a:r>
              </a:p>
              <a:p>
                <a:pPr marL="0" indent="0" algn="just">
                  <a:lnSpc>
                    <a:spcPct val="17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𝑇</m:t>
                          </m:r>
                        </m:e>
                        <m:sub>
                          <m:r>
                            <a:rPr lang="en-US" b="0" i="1" smtClean="0">
                              <a:latin typeface="Cambria Math" panose="02040503050406030204" pitchFamily="18" charset="0"/>
                            </a:rPr>
                            <m:t>𝑛𝑜</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𝑇</m:t>
                          </m:r>
                        </m:e>
                        <m:sub>
                          <m:r>
                            <a:rPr lang="en-US" b="0" i="1" smtClean="0">
                              <a:latin typeface="Cambria Math" panose="02040503050406030204" pitchFamily="18" charset="0"/>
                            </a:rPr>
                            <m:t>𝑝</m:t>
                          </m:r>
                        </m:sub>
                      </m:sSub>
                      <m:r>
                        <a:rPr lang="en-US" i="1">
                          <a:latin typeface="Cambria Math" panose="02040503050406030204" pitchFamily="18" charset="0"/>
                        </a:rPr>
                        <m:t>(1 −</m:t>
                      </m:r>
                      <m:sSub>
                        <m:sSubPr>
                          <m:ctrlPr>
                            <a:rPr lang="en-US" i="1">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𝐺</m:t>
                          </m:r>
                        </m:e>
                        <m:sub>
                          <m:r>
                            <a:rPr lang="en-US" b="0" i="1" smtClean="0">
                              <a:latin typeface="Cambria Math" panose="02040503050406030204" pitchFamily="18" charset="0"/>
                            </a:rPr>
                            <m:t>𝑙</m:t>
                          </m:r>
                        </m:sub>
                      </m:sSub>
                      <m:r>
                        <a:rPr lang="en-US" i="1">
                          <a:latin typeface="Cambria Math" panose="02040503050406030204" pitchFamily="18" charset="0"/>
                        </a:rPr>
                        <m:t>) </m:t>
                      </m:r>
                      <m:r>
                        <a:rPr lang="en-US" i="1">
                          <a:latin typeface="Cambria Math" panose="02040503050406030204" pitchFamily="18" charset="0"/>
                        </a:rPr>
                        <m:t>𝐾</m:t>
                      </m:r>
                    </m:oMath>
                  </m:oMathPara>
                </a14:m>
                <a:endParaRPr lang="en-US" dirty="0"/>
              </a:p>
              <a:p>
                <a:pPr marL="0" indent="0" algn="just">
                  <a:lnSpc>
                    <a:spcPct val="170000"/>
                  </a:lnSpc>
                  <a:buNone/>
                </a:pPr>
                <a:r>
                  <a:rPr lang="en-US" dirty="0"/>
                  <a:t>where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𝐺</m:t>
                        </m:r>
                      </m:e>
                      <m:sub>
                        <m:r>
                          <a:rPr lang="en-US" b="0" i="1" smtClean="0">
                            <a:latin typeface="Cambria Math" panose="02040503050406030204" pitchFamily="18" charset="0"/>
                          </a:rPr>
                          <m:t>𝑙</m:t>
                        </m:r>
                      </m:sub>
                    </m:sSub>
                  </m:oMath>
                </a14:m>
                <a:r>
                  <a:rPr lang="en-US" dirty="0"/>
                  <a:t> is the linear gain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𝑇</m:t>
                        </m:r>
                      </m:e>
                      <m:sub>
                        <m:r>
                          <a:rPr lang="en-US" i="1">
                            <a:latin typeface="Cambria Math" panose="02040503050406030204" pitchFamily="18" charset="0"/>
                          </a:rPr>
                          <m:t>𝑝</m:t>
                        </m:r>
                      </m:sub>
                    </m:sSub>
                  </m:oMath>
                </a14:m>
                <a:r>
                  <a:rPr lang="en-US" dirty="0"/>
                  <a:t> is the physical temperature in degrees kelvin of the device or medium.</a:t>
                </a:r>
              </a:p>
              <a:p>
                <a:pPr marL="0" indent="0" algn="just">
                  <a:lnSpc>
                    <a:spcPct val="170000"/>
                  </a:lnSpc>
                  <a:buNone/>
                </a:pPr>
                <a:r>
                  <a:rPr lang="en-US" dirty="0"/>
                  <a:t>For an attenuation of A dB, the value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𝐺</m:t>
                        </m:r>
                      </m:e>
                      <m:sub>
                        <m:r>
                          <a:rPr lang="en-US" b="0" i="1" smtClean="0">
                            <a:latin typeface="Cambria Math" panose="02040503050406030204" pitchFamily="18" charset="0"/>
                          </a:rPr>
                          <m:t>𝑙</m:t>
                        </m:r>
                      </m:sub>
                    </m:sSub>
                  </m:oMath>
                </a14:m>
                <a:r>
                  <a:rPr lang="en-US" dirty="0"/>
                  <a:t> is given by </a:t>
                </a:r>
              </a:p>
              <a:p>
                <a:pPr marL="0" indent="0" algn="ctr">
                  <a:lnSpc>
                    <a:spcPct val="170000"/>
                  </a:lnSpc>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𝐺</m:t>
                        </m:r>
                      </m:e>
                      <m:sub>
                        <m:r>
                          <a:rPr lang="en-US" b="0" i="1" smtClean="0">
                            <a:latin typeface="Cambria Math" panose="02040503050406030204" pitchFamily="18" charset="0"/>
                          </a:rPr>
                          <m:t>𝑙</m:t>
                        </m:r>
                      </m:sub>
                    </m:sSub>
                  </m:oMath>
                </a14:m>
                <a:r>
                  <a:rPr lang="en-US" dirty="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f>
                          <m:fPr>
                            <m:type m:val="skw"/>
                            <m:ctrlPr>
                              <a:rPr lang="en-US" i="1">
                                <a:latin typeface="Cambria Math" panose="02040503050406030204" pitchFamily="18" charset="0"/>
                              </a:rPr>
                            </m:ctrlPr>
                          </m:fPr>
                          <m:num>
                            <m:r>
                              <a:rPr lang="en-US" i="1" smtClean="0">
                                <a:latin typeface="Cambria Math" panose="02040503050406030204" pitchFamily="18" charset="0"/>
                              </a:rPr>
                              <m:t>−</m:t>
                            </m:r>
                            <m:r>
                              <a:rPr lang="en-US" i="1">
                                <a:latin typeface="Cambria Math" panose="02040503050406030204" pitchFamily="18" charset="0"/>
                              </a:rPr>
                              <m:t>𝐴</m:t>
                            </m:r>
                          </m:num>
                          <m:den>
                            <m:r>
                              <a:rPr lang="en-US" i="1">
                                <a:latin typeface="Cambria Math" panose="02040503050406030204" pitchFamily="18" charset="0"/>
                              </a:rPr>
                              <m:t>10</m:t>
                            </m:r>
                          </m:den>
                        </m:f>
                      </m:sup>
                    </m:sSup>
                  </m:oMath>
                </a14:m>
                <a:endParaRPr lang="en-US" dirty="0"/>
              </a:p>
              <a:p>
                <a:pPr marL="0" indent="0" algn="just">
                  <a:lnSpc>
                    <a:spcPct val="170000"/>
                  </a:lnSpc>
                  <a:buNone/>
                </a:pPr>
                <a:endParaRPr lang="en-US" dirty="0"/>
              </a:p>
              <a:p>
                <a:pPr marL="0" indent="0" algn="just">
                  <a:lnSpc>
                    <a:spcPct val="170000"/>
                  </a:lnSpc>
                  <a:buNone/>
                </a:pPr>
                <a:endParaRPr lang="en-US" dirty="0"/>
              </a:p>
              <a:p>
                <a:pPr marL="0" indent="0" algn="ctr">
                  <a:lnSpc>
                    <a:spcPct val="170000"/>
                  </a:lnSpc>
                  <a:buNone/>
                </a:pPr>
                <a:endParaRPr lang="en-US" dirty="0"/>
              </a:p>
              <a:p>
                <a:pPr marL="0" indent="0" algn="just">
                  <a:lnSpc>
                    <a:spcPct val="170000"/>
                  </a:lnSpc>
                  <a:buNone/>
                </a:pPr>
                <a:endParaRPr lang="en-US" dirty="0"/>
              </a:p>
              <a:p>
                <a:pPr marL="0" indent="0" algn="ctr">
                  <a:lnSpc>
                    <a:spcPct val="170000"/>
                  </a:lnSpc>
                  <a:buNone/>
                </a:pPr>
                <a:endParaRPr lang="en-US" dirty="0"/>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4"/>
                <a:ext cx="12191999" cy="5987846"/>
              </a:xfrm>
              <a:blipFill>
                <a:blip r:embed="rId2"/>
                <a:stretch>
                  <a:fillRect l="-750" r="-750" b="-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2E19A38-B9CD-6B4D-FCA8-7E967F0C191F}"/>
              </a:ext>
            </a:extLst>
          </p:cNvPr>
          <p:cNvPicPr>
            <a:picLocks noChangeAspect="1"/>
          </p:cNvPicPr>
          <p:nvPr/>
        </p:nvPicPr>
        <p:blipFill>
          <a:blip r:embed="rId3"/>
          <a:stretch>
            <a:fillRect/>
          </a:stretch>
        </p:blipFill>
        <p:spPr>
          <a:xfrm>
            <a:off x="9132254" y="4829871"/>
            <a:ext cx="2486025" cy="1895475"/>
          </a:xfrm>
          <a:prstGeom prst="rect">
            <a:avLst/>
          </a:prstGeom>
        </p:spPr>
      </p:pic>
    </p:spTree>
    <p:extLst>
      <p:ext uri="{BB962C8B-B14F-4D97-AF65-F5344CB8AC3E}">
        <p14:creationId xmlns:p14="http://schemas.microsoft.com/office/powerpoint/2010/main" val="2128482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fontScale="90000"/>
          </a:bodyPr>
          <a:lstStyle/>
          <a:p>
            <a:pPr algn="ctr"/>
            <a:br>
              <a:rPr lang="en-US" b="1" dirty="0">
                <a:solidFill>
                  <a:srgbClr val="C00000"/>
                </a:solidFill>
              </a:rPr>
            </a:br>
            <a:r>
              <a:rPr lang="en-US" b="1" dirty="0">
                <a:solidFill>
                  <a:srgbClr val="C00000"/>
                </a:solidFill>
              </a:rPr>
              <a:t>Example:3</a:t>
            </a:r>
            <a:br>
              <a:rPr lang="en-US" b="1" dirty="0">
                <a:solidFill>
                  <a:srgbClr val="C00000"/>
                </a:solidFill>
              </a:rPr>
            </a:br>
            <a:endParaRPr lang="en-US" b="1" dirty="0">
              <a:solidFill>
                <a:schemeClr val="accent1"/>
              </a:solidFill>
              <a:latin typeface="Algerian" panose="04020705040A02060702" pitchFamily="82"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marL="0" indent="0" algn="just">
                  <a:lnSpc>
                    <a:spcPct val="150000"/>
                  </a:lnSpc>
                  <a:buNone/>
                </a:pPr>
                <a:r>
                  <a:rPr lang="en-US" dirty="0"/>
                  <a:t>Suppose we have a 4GHz receiver with the gains and noise temperatures in Table Calculate the system noise temperature assuming that the mixer has a gain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𝑚</m:t>
                        </m:r>
                      </m:sub>
                    </m:sSub>
                  </m:oMath>
                </a14:m>
                <a:r>
                  <a:rPr lang="en-US" dirty="0"/>
                  <a:t> = 0dB. Recalculate the system noise temperature when the mixer has a 10 dB loss. How can the noise temperature of the receiver be minimized when the mixer has a loss of 10 dB?</a:t>
                </a:r>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4"/>
                <a:ext cx="12191999" cy="5987846"/>
              </a:xfrm>
              <a:blipFill>
                <a:blip r:embed="rId2"/>
                <a:stretch>
                  <a:fillRect l="-1000" r="-100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CB1FF1B4-F7F0-0FB5-4BB4-5B15EE66B2DB}"/>
              </a:ext>
            </a:extLst>
          </p:cNvPr>
          <p:cNvPicPr>
            <a:picLocks noChangeAspect="1"/>
          </p:cNvPicPr>
          <p:nvPr/>
        </p:nvPicPr>
        <p:blipFill>
          <a:blip r:embed="rId3"/>
          <a:stretch>
            <a:fillRect/>
          </a:stretch>
        </p:blipFill>
        <p:spPr>
          <a:xfrm>
            <a:off x="6487824" y="3957204"/>
            <a:ext cx="4651231" cy="2637480"/>
          </a:xfrm>
          <a:prstGeom prst="rect">
            <a:avLst/>
          </a:prstGeom>
        </p:spPr>
      </p:pic>
    </p:spTree>
    <p:extLst>
      <p:ext uri="{BB962C8B-B14F-4D97-AF65-F5344CB8AC3E}">
        <p14:creationId xmlns:p14="http://schemas.microsoft.com/office/powerpoint/2010/main" val="370754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a:bodyPr>
          <a:lstStyle/>
          <a:p>
            <a:pPr algn="ctr"/>
            <a:r>
              <a:rPr lang="en-US" b="1" dirty="0">
                <a:solidFill>
                  <a:schemeClr val="accent1"/>
                </a:solidFill>
                <a:latin typeface="Algerian" panose="04020705040A02060702" pitchFamily="82" charset="0"/>
              </a:rPr>
              <a:t>Noise figure and Noise Temperature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32500" lnSpcReduction="20000"/>
              </a:bodyPr>
              <a:lstStyle/>
              <a:p>
                <a:pPr algn="just">
                  <a:lnSpc>
                    <a:spcPct val="170000"/>
                  </a:lnSpc>
                </a:pPr>
                <a:r>
                  <a:rPr lang="en-US" sz="5200" dirty="0"/>
                  <a:t>Noise figure is frequently used to specify the noise generated within a device. The operational noise figure is defined by the following formula. </a:t>
                </a:r>
              </a:p>
              <a:p>
                <a:pPr marL="0" indent="0" algn="ctr">
                  <a:lnSpc>
                    <a:spcPct val="170000"/>
                  </a:lnSpc>
                  <a:buNone/>
                </a:pPr>
                <a:r>
                  <a:rPr lang="en-US" sz="5200" dirty="0"/>
                  <a:t>NF=</a:t>
                </a:r>
                <a14:m>
                  <m:oMath xmlns:m="http://schemas.openxmlformats.org/officeDocument/2006/math">
                    <m:f>
                      <m:fPr>
                        <m:ctrlPr>
                          <a:rPr lang="en-US" sz="5200" i="1" smtClean="0">
                            <a:latin typeface="Cambria Math" panose="02040503050406030204" pitchFamily="18" charset="0"/>
                          </a:rPr>
                        </m:ctrlPr>
                      </m:fPr>
                      <m:num>
                        <m:sSub>
                          <m:sSubPr>
                            <m:ctrlPr>
                              <a:rPr lang="en-US" sz="5200" b="0" i="1" smtClean="0">
                                <a:latin typeface="Cambria Math" panose="02040503050406030204" pitchFamily="18" charset="0"/>
                              </a:rPr>
                            </m:ctrlPr>
                          </m:sSubPr>
                          <m:e>
                            <m:d>
                              <m:dPr>
                                <m:ctrlPr>
                                  <a:rPr lang="en-US" sz="5200" i="1">
                                    <a:latin typeface="Cambria Math" panose="02040503050406030204" pitchFamily="18" charset="0"/>
                                  </a:rPr>
                                </m:ctrlPr>
                              </m:dPr>
                              <m:e>
                                <m:f>
                                  <m:fPr>
                                    <m:ctrlPr>
                                      <a:rPr lang="en-US" sz="5200" i="1">
                                        <a:latin typeface="Cambria Math" panose="02040503050406030204" pitchFamily="18" charset="0"/>
                                      </a:rPr>
                                    </m:ctrlPr>
                                  </m:fPr>
                                  <m:num>
                                    <m:r>
                                      <a:rPr lang="en-US" sz="5200" i="1">
                                        <a:latin typeface="Cambria Math" panose="02040503050406030204" pitchFamily="18" charset="0"/>
                                      </a:rPr>
                                      <m:t>𝑆</m:t>
                                    </m:r>
                                  </m:num>
                                  <m:den>
                                    <m:r>
                                      <a:rPr lang="en-US" sz="5200" i="1">
                                        <a:latin typeface="Cambria Math" panose="02040503050406030204" pitchFamily="18" charset="0"/>
                                      </a:rPr>
                                      <m:t>𝑁</m:t>
                                    </m:r>
                                  </m:den>
                                </m:f>
                              </m:e>
                            </m:d>
                          </m:e>
                          <m:sub>
                            <m:r>
                              <a:rPr lang="en-US" sz="5200" i="1">
                                <a:latin typeface="Cambria Math" panose="02040503050406030204" pitchFamily="18" charset="0"/>
                              </a:rPr>
                              <m:t>𝑖𝑛</m:t>
                            </m:r>
                          </m:sub>
                        </m:sSub>
                      </m:num>
                      <m:den>
                        <m:sSub>
                          <m:sSubPr>
                            <m:ctrlPr>
                              <a:rPr lang="en-US" sz="5200" i="1">
                                <a:latin typeface="Cambria Math" panose="02040503050406030204" pitchFamily="18" charset="0"/>
                              </a:rPr>
                            </m:ctrlPr>
                          </m:sSubPr>
                          <m:e>
                            <m:d>
                              <m:dPr>
                                <m:ctrlPr>
                                  <a:rPr lang="en-US" sz="5200" i="1">
                                    <a:latin typeface="Cambria Math" panose="02040503050406030204" pitchFamily="18" charset="0"/>
                                  </a:rPr>
                                </m:ctrlPr>
                              </m:dPr>
                              <m:e>
                                <m:f>
                                  <m:fPr>
                                    <m:ctrlPr>
                                      <a:rPr lang="en-US" sz="5200" i="1">
                                        <a:latin typeface="Cambria Math" panose="02040503050406030204" pitchFamily="18" charset="0"/>
                                      </a:rPr>
                                    </m:ctrlPr>
                                  </m:fPr>
                                  <m:num>
                                    <m:r>
                                      <a:rPr lang="en-US" sz="5200" i="1">
                                        <a:latin typeface="Cambria Math" panose="02040503050406030204" pitchFamily="18" charset="0"/>
                                      </a:rPr>
                                      <m:t>𝑆</m:t>
                                    </m:r>
                                  </m:num>
                                  <m:den>
                                    <m:r>
                                      <a:rPr lang="en-US" sz="5200" i="1">
                                        <a:latin typeface="Cambria Math" panose="02040503050406030204" pitchFamily="18" charset="0"/>
                                      </a:rPr>
                                      <m:t>𝑁</m:t>
                                    </m:r>
                                  </m:den>
                                </m:f>
                              </m:e>
                            </m:d>
                          </m:e>
                          <m:sub>
                            <m:r>
                              <a:rPr lang="en-US" sz="5200" b="0" i="1" smtClean="0">
                                <a:latin typeface="Cambria Math" panose="02040503050406030204" pitchFamily="18" charset="0"/>
                              </a:rPr>
                              <m:t>𝑜𝑢𝑡</m:t>
                            </m:r>
                          </m:sub>
                        </m:sSub>
                      </m:den>
                    </m:f>
                  </m:oMath>
                </a14:m>
                <a:endParaRPr lang="en-US" sz="5200" dirty="0"/>
              </a:p>
              <a:p>
                <a:pPr marL="0" indent="0" algn="just">
                  <a:lnSpc>
                    <a:spcPct val="170000"/>
                  </a:lnSpc>
                  <a:buNone/>
                </a:pPr>
                <a:r>
                  <a:rPr lang="en-US" sz="5200" dirty="0"/>
                  <a:t>Because noise temperature is more useful in satellite communication systems, it is best to convert noise figure to noise temperature, </a:t>
                </a:r>
                <a14:m>
                  <m:oMath xmlns:m="http://schemas.openxmlformats.org/officeDocument/2006/math">
                    <m:sSub>
                      <m:sSubPr>
                        <m:ctrlPr>
                          <a:rPr lang="en-US" sz="5200" i="1" smtClean="0">
                            <a:latin typeface="Cambria Math" panose="02040503050406030204" pitchFamily="18" charset="0"/>
                          </a:rPr>
                        </m:ctrlPr>
                      </m:sSubPr>
                      <m:e>
                        <m:r>
                          <a:rPr lang="en-US" sz="5200" i="1">
                            <a:latin typeface="Cambria Math" panose="02040503050406030204" pitchFamily="18" charset="0"/>
                          </a:rPr>
                          <m:t> </m:t>
                        </m:r>
                        <m:r>
                          <a:rPr lang="en-US" sz="5200" i="1">
                            <a:latin typeface="Cambria Math" panose="02040503050406030204" pitchFamily="18" charset="0"/>
                          </a:rPr>
                          <m:t>𝑇</m:t>
                        </m:r>
                      </m:e>
                      <m:sub>
                        <m:r>
                          <a:rPr lang="en-US" sz="5200" b="0" i="1" smtClean="0">
                            <a:latin typeface="Cambria Math" panose="02040503050406030204" pitchFamily="18" charset="0"/>
                          </a:rPr>
                          <m:t>𝑛</m:t>
                        </m:r>
                      </m:sub>
                    </m:sSub>
                  </m:oMath>
                </a14:m>
                <a:r>
                  <a:rPr lang="en-US" sz="5200" dirty="0"/>
                  <a:t>. The relationship is</a:t>
                </a:r>
              </a:p>
              <a:p>
                <a:pPr marL="0" indent="0" algn="ctr">
                  <a:lnSpc>
                    <a:spcPct val="170000"/>
                  </a:lnSpc>
                  <a:buNone/>
                </a:pPr>
                <a14:m>
                  <m:oMath xmlns:m="http://schemas.openxmlformats.org/officeDocument/2006/math">
                    <m:sSub>
                      <m:sSubPr>
                        <m:ctrlPr>
                          <a:rPr lang="en-US" sz="5200" i="1">
                            <a:latin typeface="Cambria Math" panose="02040503050406030204" pitchFamily="18" charset="0"/>
                          </a:rPr>
                        </m:ctrlPr>
                      </m:sSubPr>
                      <m:e>
                        <m:r>
                          <a:rPr lang="en-US" sz="5200" i="1">
                            <a:latin typeface="Cambria Math" panose="02040503050406030204" pitchFamily="18" charset="0"/>
                          </a:rPr>
                          <m:t> </m:t>
                        </m:r>
                        <m:r>
                          <a:rPr lang="en-US" sz="5200" i="1">
                            <a:latin typeface="Cambria Math" panose="02040503050406030204" pitchFamily="18" charset="0"/>
                          </a:rPr>
                          <m:t>𝑇</m:t>
                        </m:r>
                      </m:e>
                      <m:sub>
                        <m:r>
                          <a:rPr lang="en-US" sz="5200" i="1">
                            <a:latin typeface="Cambria Math" panose="02040503050406030204" pitchFamily="18" charset="0"/>
                          </a:rPr>
                          <m:t>𝑛</m:t>
                        </m:r>
                      </m:sub>
                    </m:sSub>
                    <m:r>
                      <a:rPr lang="en-US" sz="5200" i="1">
                        <a:latin typeface="Cambria Math" panose="02040503050406030204" pitchFamily="18" charset="0"/>
                      </a:rPr>
                      <m:t> </m:t>
                    </m:r>
                  </m:oMath>
                </a14:m>
                <a:r>
                  <a:rPr lang="en-US" sz="5200" dirty="0"/>
                  <a:t>= </a:t>
                </a:r>
                <a14:m>
                  <m:oMath xmlns:m="http://schemas.openxmlformats.org/officeDocument/2006/math">
                    <m:sSub>
                      <m:sSubPr>
                        <m:ctrlPr>
                          <a:rPr lang="en-US" sz="5200" i="1" smtClean="0">
                            <a:latin typeface="Cambria Math" panose="02040503050406030204" pitchFamily="18" charset="0"/>
                          </a:rPr>
                        </m:ctrlPr>
                      </m:sSubPr>
                      <m:e>
                        <m:r>
                          <a:rPr lang="en-US" sz="5200" i="1">
                            <a:latin typeface="Cambria Math" panose="02040503050406030204" pitchFamily="18" charset="0"/>
                          </a:rPr>
                          <m:t> </m:t>
                        </m:r>
                        <m:r>
                          <a:rPr lang="en-US" sz="5200" i="1">
                            <a:latin typeface="Cambria Math" panose="02040503050406030204" pitchFamily="18" charset="0"/>
                          </a:rPr>
                          <m:t>𝑇</m:t>
                        </m:r>
                      </m:e>
                      <m:sub>
                        <m:r>
                          <a:rPr lang="en-US" sz="5200" b="0" i="1" smtClean="0">
                            <a:latin typeface="Cambria Math" panose="02040503050406030204" pitchFamily="18" charset="0"/>
                          </a:rPr>
                          <m:t>0</m:t>
                        </m:r>
                      </m:sub>
                    </m:sSub>
                  </m:oMath>
                </a14:m>
                <a:r>
                  <a:rPr lang="en-US" sz="5200" dirty="0"/>
                  <a:t>(NF-1)</a:t>
                </a:r>
              </a:p>
              <a:p>
                <a:pPr marL="0" indent="0" algn="just">
                  <a:lnSpc>
                    <a:spcPct val="170000"/>
                  </a:lnSpc>
                  <a:buNone/>
                </a:pPr>
                <a:r>
                  <a:rPr lang="en-US" sz="5200" dirty="0"/>
                  <a:t> where the noise figure is a linear ratio, not in decibels and where </a:t>
                </a:r>
                <a14:m>
                  <m:oMath xmlns:m="http://schemas.openxmlformats.org/officeDocument/2006/math">
                    <m:sSub>
                      <m:sSubPr>
                        <m:ctrlPr>
                          <a:rPr lang="en-US" sz="5200" i="1" smtClean="0">
                            <a:latin typeface="Cambria Math" panose="02040503050406030204" pitchFamily="18" charset="0"/>
                          </a:rPr>
                        </m:ctrlPr>
                      </m:sSubPr>
                      <m:e>
                        <m:r>
                          <a:rPr lang="en-US" sz="5200" i="1">
                            <a:latin typeface="Cambria Math" panose="02040503050406030204" pitchFamily="18" charset="0"/>
                          </a:rPr>
                          <m:t> </m:t>
                        </m:r>
                        <m:r>
                          <a:rPr lang="en-US" sz="5200" i="1">
                            <a:latin typeface="Cambria Math" panose="02040503050406030204" pitchFamily="18" charset="0"/>
                          </a:rPr>
                          <m:t>𝑇</m:t>
                        </m:r>
                      </m:e>
                      <m:sub>
                        <m:r>
                          <a:rPr lang="en-US" sz="5200" b="0" i="1" smtClean="0">
                            <a:latin typeface="Cambria Math" panose="02040503050406030204" pitchFamily="18" charset="0"/>
                          </a:rPr>
                          <m:t>0</m:t>
                        </m:r>
                      </m:sub>
                    </m:sSub>
                  </m:oMath>
                </a14:m>
                <a:r>
                  <a:rPr lang="en-US" sz="5200" dirty="0"/>
                  <a:t> is the reference temperature used to calculate the standard noise figure – usually 290K.</a:t>
                </a:r>
              </a:p>
              <a:p>
                <a:pPr marL="0" indent="0" algn="just">
                  <a:lnSpc>
                    <a:spcPct val="170000"/>
                  </a:lnSpc>
                  <a:buNone/>
                </a:pPr>
                <a:r>
                  <a:rPr lang="en-US" sz="5200" b="1" dirty="0">
                    <a:solidFill>
                      <a:srgbClr val="C00000"/>
                    </a:solidFill>
                  </a:rPr>
                  <a:t>Example:4</a:t>
                </a:r>
              </a:p>
              <a:p>
                <a:pPr marL="0" indent="0" algn="just">
                  <a:lnSpc>
                    <a:spcPct val="170000"/>
                  </a:lnSpc>
                  <a:buNone/>
                </a:pPr>
                <a:r>
                  <a:rPr lang="en-US" sz="5200" dirty="0"/>
                  <a:t>An amplifier has a quoted noise figure of 2.5 </a:t>
                </a:r>
                <a:r>
                  <a:rPr lang="en-US" sz="5200" dirty="0" err="1"/>
                  <a:t>dB.</a:t>
                </a:r>
                <a:r>
                  <a:rPr lang="en-US" sz="5200" dirty="0"/>
                  <a:t> What is the equivalent noise temperature?</a:t>
                </a:r>
              </a:p>
              <a:p>
                <a:pPr marL="0" indent="0" algn="ctr">
                  <a:lnSpc>
                    <a:spcPct val="170000"/>
                  </a:lnSpc>
                  <a:buNone/>
                </a:pPr>
                <a14:m>
                  <m:oMath xmlns:m="http://schemas.openxmlformats.org/officeDocument/2006/math">
                    <m:sSub>
                      <m:sSubPr>
                        <m:ctrlPr>
                          <a:rPr lang="en-US" sz="5200" i="1" smtClean="0">
                            <a:latin typeface="Cambria Math" panose="02040503050406030204" pitchFamily="18" charset="0"/>
                          </a:rPr>
                        </m:ctrlPr>
                      </m:sSubPr>
                      <m:e>
                        <m:r>
                          <a:rPr lang="en-US" sz="5200" i="1">
                            <a:latin typeface="Cambria Math" panose="02040503050406030204" pitchFamily="18" charset="0"/>
                          </a:rPr>
                          <m:t> </m:t>
                        </m:r>
                        <m:r>
                          <a:rPr lang="en-US" sz="5200" i="1">
                            <a:latin typeface="Cambria Math" panose="02040503050406030204" pitchFamily="18" charset="0"/>
                          </a:rPr>
                          <m:t>𝑇</m:t>
                        </m:r>
                      </m:e>
                      <m:sub>
                        <m:r>
                          <a:rPr lang="en-US" sz="5200" i="1">
                            <a:latin typeface="Cambria Math" panose="02040503050406030204" pitchFamily="18" charset="0"/>
                          </a:rPr>
                          <m:t>𝑛</m:t>
                        </m:r>
                      </m:sub>
                    </m:sSub>
                    <m:r>
                      <a:rPr lang="en-US" sz="5200" i="1">
                        <a:latin typeface="Cambria Math" panose="02040503050406030204" pitchFamily="18" charset="0"/>
                      </a:rPr>
                      <m:t> </m:t>
                    </m:r>
                  </m:oMath>
                </a14:m>
                <a:r>
                  <a:rPr lang="en-US" sz="5200" dirty="0"/>
                  <a:t>= 290(1.78-1) = 226K</a:t>
                </a:r>
              </a:p>
              <a:p>
                <a:pPr marL="0" indent="0" algn="ctr">
                  <a:lnSpc>
                    <a:spcPct val="170000"/>
                  </a:lnSpc>
                  <a:buNone/>
                </a:pPr>
                <a:endParaRPr lang="en-US" sz="5200" dirty="0"/>
              </a:p>
              <a:p>
                <a:pPr marL="0" indent="0" algn="ctr">
                  <a:lnSpc>
                    <a:spcPct val="170000"/>
                  </a:lnSpc>
                  <a:buNone/>
                </a:pPr>
                <a:endParaRPr lang="en-US" dirty="0"/>
              </a:p>
              <a:p>
                <a:pPr marL="0" indent="0" algn="just">
                  <a:lnSpc>
                    <a:spcPct val="170000"/>
                  </a:lnSpc>
                  <a:buNone/>
                </a:pPr>
                <a:endParaRPr lang="en-US" dirty="0"/>
              </a:p>
              <a:p>
                <a:pPr marL="0" indent="0" algn="just">
                  <a:lnSpc>
                    <a:spcPct val="170000"/>
                  </a:lnSpc>
                  <a:buNone/>
                </a:pPr>
                <a:endParaRPr lang="en-US" dirty="0"/>
              </a:p>
              <a:p>
                <a:pPr marL="0" indent="0" algn="ctr">
                  <a:lnSpc>
                    <a:spcPct val="170000"/>
                  </a:lnSpc>
                  <a:buNone/>
                </a:pPr>
                <a:endParaRPr lang="en-US" dirty="0"/>
              </a:p>
              <a:p>
                <a:pPr marL="0" indent="0" algn="just">
                  <a:lnSpc>
                    <a:spcPct val="170000"/>
                  </a:lnSpc>
                  <a:buNone/>
                </a:pPr>
                <a:endParaRPr lang="en-US" dirty="0"/>
              </a:p>
              <a:p>
                <a:pPr marL="0" indent="0" algn="ctr">
                  <a:lnSpc>
                    <a:spcPct val="170000"/>
                  </a:lnSpc>
                  <a:buNone/>
                </a:pPr>
                <a:endParaRPr lang="en-US" dirty="0"/>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4"/>
                <a:ext cx="12191999" cy="5987846"/>
              </a:xfrm>
              <a:blipFill>
                <a:blip r:embed="rId2"/>
                <a:stretch>
                  <a:fillRect l="-300" r="-300"/>
                </a:stretch>
              </a:blipFill>
            </p:spPr>
            <p:txBody>
              <a:bodyPr/>
              <a:lstStyle/>
              <a:p>
                <a:r>
                  <a:rPr lang="en-US">
                    <a:noFill/>
                  </a:rPr>
                  <a:t> </a:t>
                </a:r>
              </a:p>
            </p:txBody>
          </p:sp>
        </mc:Fallback>
      </mc:AlternateContent>
    </p:spTree>
    <p:extLst>
      <p:ext uri="{BB962C8B-B14F-4D97-AF65-F5344CB8AC3E}">
        <p14:creationId xmlns:p14="http://schemas.microsoft.com/office/powerpoint/2010/main" val="262172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a:bodyPr>
          <a:lstStyle/>
          <a:p>
            <a:pPr algn="ctr"/>
            <a:r>
              <a:rPr lang="en-US" b="1" dirty="0">
                <a:solidFill>
                  <a:schemeClr val="accent1"/>
                </a:solidFill>
                <a:latin typeface="Algerian" panose="04020705040A02060702" pitchFamily="82" charset="0"/>
              </a:rPr>
              <a:t>G/T Ratio for Earth Stations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3"/>
                <a:ext cx="12191999" cy="5987846"/>
              </a:xfrm>
            </p:spPr>
            <p:txBody>
              <a:bodyPr>
                <a:normAutofit fontScale="47500" lnSpcReduction="20000"/>
              </a:bodyPr>
              <a:lstStyle/>
              <a:p>
                <a:pPr algn="just">
                  <a:lnSpc>
                    <a:spcPct val="170000"/>
                  </a:lnSpc>
                </a:pPr>
                <a:r>
                  <a:rPr lang="en-US" sz="5200" dirty="0"/>
                  <a:t>The link equation can be rewritten in terms of CNR at the earth station</a:t>
                </a:r>
              </a:p>
              <a:p>
                <a:pPr marL="0" indent="0" algn="ctr">
                  <a:lnSpc>
                    <a:spcPct val="170000"/>
                  </a:lnSpc>
                  <a:buNone/>
                </a:pPr>
                <a14:m>
                  <m:oMath xmlns:m="http://schemas.openxmlformats.org/officeDocument/2006/math">
                    <m:f>
                      <m:fPr>
                        <m:ctrlPr>
                          <a:rPr lang="en-US" sz="5400" i="1">
                            <a:latin typeface="Cambria Math" panose="02040503050406030204" pitchFamily="18" charset="0"/>
                          </a:rPr>
                        </m:ctrlPr>
                      </m:fPr>
                      <m:num>
                        <m:r>
                          <a:rPr lang="en-US" sz="5400" i="1">
                            <a:latin typeface="Cambria Math" panose="02040503050406030204" pitchFamily="18" charset="0"/>
                          </a:rPr>
                          <m:t>𝐶</m:t>
                        </m:r>
                      </m:num>
                      <m:den>
                        <m:r>
                          <a:rPr lang="en-US" sz="5400" i="1">
                            <a:latin typeface="Cambria Math" panose="02040503050406030204" pitchFamily="18" charset="0"/>
                          </a:rPr>
                          <m:t>𝑁</m:t>
                        </m:r>
                      </m:den>
                    </m:f>
                  </m:oMath>
                </a14:m>
                <a:r>
                  <a:rPr lang="en-US" sz="5400" dirty="0"/>
                  <a:t> = [ </a:t>
                </a:r>
                <a14:m>
                  <m:oMath xmlns:m="http://schemas.openxmlformats.org/officeDocument/2006/math">
                    <m:f>
                      <m:fPr>
                        <m:ctrlPr>
                          <a:rPr lang="en-US" sz="5400" i="1">
                            <a:latin typeface="Cambria Math" panose="02040503050406030204" pitchFamily="18" charset="0"/>
                          </a:rPr>
                        </m:ctrlPr>
                      </m:fPr>
                      <m:num>
                        <m:sSub>
                          <m:sSubPr>
                            <m:ctrlPr>
                              <a:rPr lang="en-US" sz="5400" i="1">
                                <a:latin typeface="Cambria Math" panose="02040503050406030204" pitchFamily="18" charset="0"/>
                              </a:rPr>
                            </m:ctrlPr>
                          </m:sSubPr>
                          <m:e>
                            <m:r>
                              <a:rPr lang="en-US" sz="5400" i="1">
                                <a:latin typeface="Cambria Math" panose="02040503050406030204" pitchFamily="18" charset="0"/>
                              </a:rPr>
                              <m:t> </m:t>
                            </m:r>
                            <m:r>
                              <a:rPr lang="en-US" sz="5400" i="1">
                                <a:latin typeface="Cambria Math" panose="02040503050406030204" pitchFamily="18" charset="0"/>
                              </a:rPr>
                              <m:t>𝑃</m:t>
                            </m:r>
                          </m:e>
                          <m:sub>
                            <m:r>
                              <a:rPr lang="en-US" sz="5400" i="1">
                                <a:latin typeface="Cambria Math" panose="02040503050406030204" pitchFamily="18" charset="0"/>
                              </a:rPr>
                              <m:t>𝑟</m:t>
                            </m:r>
                          </m:sub>
                        </m:sSub>
                        <m:r>
                          <m:rPr>
                            <m:nor/>
                          </m:rPr>
                          <a:rPr lang="en-US" sz="5400" dirty="0"/>
                          <m:t> </m:t>
                        </m:r>
                        <m:sSub>
                          <m:sSubPr>
                            <m:ctrlPr>
                              <a:rPr lang="en-US" sz="5400" i="1">
                                <a:latin typeface="Cambria Math" panose="02040503050406030204" pitchFamily="18" charset="0"/>
                              </a:rPr>
                            </m:ctrlPr>
                          </m:sSubPr>
                          <m:e>
                            <m:sSub>
                              <m:sSubPr>
                                <m:ctrlPr>
                                  <a:rPr lang="en-US" sz="5400" i="1">
                                    <a:latin typeface="Cambria Math" panose="02040503050406030204" pitchFamily="18" charset="0"/>
                                  </a:rPr>
                                </m:ctrlPr>
                              </m:sSubPr>
                              <m:e>
                                <m:r>
                                  <a:rPr lang="en-US" sz="5400" i="1">
                                    <a:latin typeface="Cambria Math" panose="02040503050406030204" pitchFamily="18" charset="0"/>
                                  </a:rPr>
                                  <m:t>𝐺</m:t>
                                </m:r>
                              </m:e>
                              <m:sub>
                                <m:r>
                                  <a:rPr lang="en-US" sz="5400" b="0" i="1" smtClean="0">
                                    <a:latin typeface="Cambria Math" panose="02040503050406030204" pitchFamily="18" charset="0"/>
                                  </a:rPr>
                                  <m:t>𝑡</m:t>
                                </m:r>
                              </m:sub>
                            </m:sSub>
                            <m:r>
                              <a:rPr lang="en-US" sz="5400" i="1">
                                <a:latin typeface="Cambria Math" panose="02040503050406030204" pitchFamily="18" charset="0"/>
                              </a:rPr>
                              <m:t>𝐺</m:t>
                            </m:r>
                          </m:e>
                          <m:sub>
                            <m:r>
                              <a:rPr lang="en-US" sz="5400" i="1">
                                <a:latin typeface="Cambria Math" panose="02040503050406030204" pitchFamily="18" charset="0"/>
                              </a:rPr>
                              <m:t>𝑟</m:t>
                            </m:r>
                          </m:sub>
                        </m:sSub>
                      </m:num>
                      <m:den>
                        <m:r>
                          <m:rPr>
                            <m:nor/>
                          </m:rPr>
                          <a:rPr lang="en-US" sz="5400" dirty="0"/>
                          <m:t>k</m:t>
                        </m:r>
                        <m:r>
                          <m:rPr>
                            <m:nor/>
                          </m:rPr>
                          <a:rPr lang="en-US" sz="5400" dirty="0"/>
                          <m:t> </m:t>
                        </m:r>
                        <m:sSub>
                          <m:sSubPr>
                            <m:ctrlPr>
                              <a:rPr lang="en-US" sz="5400" i="1">
                                <a:latin typeface="Cambria Math" panose="02040503050406030204" pitchFamily="18" charset="0"/>
                              </a:rPr>
                            </m:ctrlPr>
                          </m:sSubPr>
                          <m:e>
                            <m:r>
                              <a:rPr lang="en-US" sz="5400" i="1">
                                <a:latin typeface="Cambria Math" panose="02040503050406030204" pitchFamily="18" charset="0"/>
                              </a:rPr>
                              <m:t>𝑇</m:t>
                            </m:r>
                          </m:e>
                          <m:sub>
                            <m:r>
                              <a:rPr lang="en-US" sz="5400" i="1">
                                <a:latin typeface="Cambria Math" panose="02040503050406030204" pitchFamily="18" charset="0"/>
                              </a:rPr>
                              <m:t>𝑠</m:t>
                            </m:r>
                          </m:sub>
                        </m:sSub>
                        <m:r>
                          <a:rPr lang="en-US" sz="5400" i="1">
                            <a:latin typeface="Cambria Math" panose="02040503050406030204" pitchFamily="18" charset="0"/>
                          </a:rPr>
                          <m:t> </m:t>
                        </m:r>
                        <m:sSub>
                          <m:sSubPr>
                            <m:ctrlPr>
                              <a:rPr lang="en-US" sz="5400" i="1">
                                <a:latin typeface="Cambria Math" panose="02040503050406030204" pitchFamily="18" charset="0"/>
                              </a:rPr>
                            </m:ctrlPr>
                          </m:sSubPr>
                          <m:e>
                            <m:r>
                              <a:rPr lang="en-US" sz="5400" i="1">
                                <a:latin typeface="Cambria Math" panose="02040503050406030204" pitchFamily="18" charset="0"/>
                              </a:rPr>
                              <m:t>𝐵</m:t>
                            </m:r>
                          </m:e>
                          <m:sub>
                            <m:r>
                              <a:rPr lang="en-US" sz="5400" i="1">
                                <a:latin typeface="Cambria Math" panose="02040503050406030204" pitchFamily="18" charset="0"/>
                              </a:rPr>
                              <m:t>𝑛</m:t>
                            </m:r>
                          </m:sub>
                        </m:sSub>
                        <m:r>
                          <m:rPr>
                            <m:nor/>
                          </m:rPr>
                          <a:rPr lang="en-US" sz="5400" dirty="0"/>
                          <m:t> </m:t>
                        </m:r>
                      </m:den>
                    </m:f>
                  </m:oMath>
                </a14:m>
                <a:r>
                  <a:rPr lang="en-US" sz="5400" dirty="0"/>
                  <a:t>][</a:t>
                </a:r>
                <a14:m>
                  <m:oMath xmlns:m="http://schemas.openxmlformats.org/officeDocument/2006/math">
                    <m:r>
                      <a:rPr lang="en-US" sz="5400" i="1">
                        <a:latin typeface="Cambria Math" panose="02040503050406030204" pitchFamily="18" charset="0"/>
                      </a:rPr>
                      <m:t>(</m:t>
                    </m:r>
                    <m:r>
                      <m:rPr>
                        <m:nor/>
                      </m:rPr>
                      <a:rPr lang="en-US" sz="5400" i="1" dirty="0">
                        <a:latin typeface="STIXMath-Italic"/>
                      </a:rPr>
                      <m:t>𝜆</m:t>
                    </m:r>
                    <m:r>
                      <a:rPr lang="en-US" sz="5400" b="0" i="1" dirty="0" smtClean="0">
                        <a:latin typeface="Cambria Math" panose="02040503050406030204" pitchFamily="18" charset="0"/>
                      </a:rPr>
                      <m:t> </m:t>
                    </m:r>
                    <m:sSup>
                      <m:sSupPr>
                        <m:ctrlPr>
                          <a:rPr lang="en-US" sz="5400" i="1">
                            <a:latin typeface="Cambria Math" panose="02040503050406030204" pitchFamily="18" charset="0"/>
                          </a:rPr>
                        </m:ctrlPr>
                      </m:sSupPr>
                      <m:e>
                        <m:r>
                          <a:rPr lang="en-US" sz="5400" i="1">
                            <a:latin typeface="Cambria Math" panose="02040503050406030204" pitchFamily="18" charset="0"/>
                          </a:rPr>
                          <m:t>/</m:t>
                        </m:r>
                        <m:r>
                          <a:rPr lang="en-US" sz="5400" b="0" i="1" smtClean="0">
                            <a:latin typeface="Cambria Math" panose="02040503050406030204" pitchFamily="18" charset="0"/>
                          </a:rPr>
                          <m:t>4</m:t>
                        </m:r>
                        <m:r>
                          <m:rPr>
                            <m:sty m:val="p"/>
                          </m:rPr>
                          <a:rPr lang="el-GR" sz="5400" i="1">
                            <a:latin typeface="Cambria Math" panose="02040503050406030204" pitchFamily="18" charset="0"/>
                          </a:rPr>
                          <m:t>π</m:t>
                        </m:r>
                        <m:r>
                          <a:rPr lang="en-US" sz="5400" i="1">
                            <a:latin typeface="Cambria Math" panose="02040503050406030204" pitchFamily="18" charset="0"/>
                          </a:rPr>
                          <m:t>𝑅</m:t>
                        </m:r>
                        <m:r>
                          <a:rPr lang="en-US" sz="5400" i="1" dirty="0">
                            <a:latin typeface="Cambria Math" panose="02040503050406030204" pitchFamily="18" charset="0"/>
                          </a:rPr>
                          <m:t>)</m:t>
                        </m:r>
                      </m:e>
                      <m:sup>
                        <m:r>
                          <a:rPr lang="en-US" sz="5400" i="1">
                            <a:latin typeface="Cambria Math" panose="02040503050406030204" pitchFamily="18" charset="0"/>
                          </a:rPr>
                          <m:t>2</m:t>
                        </m:r>
                      </m:sup>
                    </m:sSup>
                  </m:oMath>
                </a14:m>
                <a:r>
                  <a:rPr lang="en-US" sz="5400" dirty="0"/>
                  <a:t>] =[ </a:t>
                </a:r>
                <a14:m>
                  <m:oMath xmlns:m="http://schemas.openxmlformats.org/officeDocument/2006/math">
                    <m:f>
                      <m:fPr>
                        <m:ctrlPr>
                          <a:rPr lang="en-US" sz="5400" i="1">
                            <a:latin typeface="Cambria Math" panose="02040503050406030204" pitchFamily="18" charset="0"/>
                          </a:rPr>
                        </m:ctrlPr>
                      </m:fPr>
                      <m:num>
                        <m:sSub>
                          <m:sSubPr>
                            <m:ctrlPr>
                              <a:rPr lang="en-US" sz="5400" i="1">
                                <a:latin typeface="Cambria Math" panose="02040503050406030204" pitchFamily="18" charset="0"/>
                              </a:rPr>
                            </m:ctrlPr>
                          </m:sSubPr>
                          <m:e>
                            <m:r>
                              <a:rPr lang="en-US" sz="5400" i="1">
                                <a:latin typeface="Cambria Math" panose="02040503050406030204" pitchFamily="18" charset="0"/>
                              </a:rPr>
                              <m:t> </m:t>
                            </m:r>
                            <m:r>
                              <a:rPr lang="en-US" sz="5400" i="1">
                                <a:latin typeface="Cambria Math" panose="02040503050406030204" pitchFamily="18" charset="0"/>
                              </a:rPr>
                              <m:t>𝑃</m:t>
                            </m:r>
                          </m:e>
                          <m:sub>
                            <m:r>
                              <a:rPr lang="en-US" sz="5400" i="1">
                                <a:latin typeface="Cambria Math" panose="02040503050406030204" pitchFamily="18" charset="0"/>
                              </a:rPr>
                              <m:t>𝑟</m:t>
                            </m:r>
                          </m:sub>
                        </m:sSub>
                        <m:sSub>
                          <m:sSubPr>
                            <m:ctrlPr>
                              <a:rPr lang="en-US" sz="5400" i="1">
                                <a:latin typeface="Cambria Math" panose="02040503050406030204" pitchFamily="18" charset="0"/>
                              </a:rPr>
                            </m:ctrlPr>
                          </m:sSubPr>
                          <m:e>
                            <m:r>
                              <a:rPr lang="en-US" sz="5400" i="1">
                                <a:latin typeface="Cambria Math" panose="02040503050406030204" pitchFamily="18" charset="0"/>
                              </a:rPr>
                              <m:t>𝐺</m:t>
                            </m:r>
                          </m:e>
                          <m:sub>
                            <m:r>
                              <a:rPr lang="en-US" sz="5400" b="0" i="1" smtClean="0">
                                <a:latin typeface="Cambria Math" panose="02040503050406030204" pitchFamily="18" charset="0"/>
                              </a:rPr>
                              <m:t>𝑡</m:t>
                            </m:r>
                          </m:sub>
                        </m:sSub>
                      </m:num>
                      <m:den>
                        <m:r>
                          <m:rPr>
                            <m:nor/>
                          </m:rPr>
                          <a:rPr lang="en-US" sz="5400" dirty="0"/>
                          <m:t>k</m:t>
                        </m:r>
                        <m:r>
                          <m:rPr>
                            <m:nor/>
                          </m:rPr>
                          <a:rPr lang="en-US" sz="5400" dirty="0"/>
                          <m:t> </m:t>
                        </m:r>
                        <m:sSub>
                          <m:sSubPr>
                            <m:ctrlPr>
                              <a:rPr lang="en-US" sz="5400" i="1">
                                <a:latin typeface="Cambria Math" panose="02040503050406030204" pitchFamily="18" charset="0"/>
                              </a:rPr>
                            </m:ctrlPr>
                          </m:sSubPr>
                          <m:e>
                            <m:r>
                              <a:rPr lang="en-US" sz="5400" i="1">
                                <a:latin typeface="Cambria Math" panose="02040503050406030204" pitchFamily="18" charset="0"/>
                              </a:rPr>
                              <m:t>𝐵</m:t>
                            </m:r>
                          </m:e>
                          <m:sub>
                            <m:r>
                              <a:rPr lang="en-US" sz="5400" i="1">
                                <a:latin typeface="Cambria Math" panose="02040503050406030204" pitchFamily="18" charset="0"/>
                              </a:rPr>
                              <m:t>𝑛</m:t>
                            </m:r>
                          </m:sub>
                        </m:sSub>
                        <m:r>
                          <m:rPr>
                            <m:nor/>
                          </m:rPr>
                          <a:rPr lang="en-US" sz="5400" dirty="0"/>
                          <m:t> </m:t>
                        </m:r>
                      </m:den>
                    </m:f>
                  </m:oMath>
                </a14:m>
                <a:r>
                  <a:rPr lang="en-US" sz="5400" dirty="0"/>
                  <a:t>] [</a:t>
                </a:r>
                <a14:m>
                  <m:oMath xmlns:m="http://schemas.openxmlformats.org/officeDocument/2006/math">
                    <m:r>
                      <a:rPr lang="en-US" sz="5400" i="1">
                        <a:latin typeface="Cambria Math" panose="02040503050406030204" pitchFamily="18" charset="0"/>
                      </a:rPr>
                      <m:t>(</m:t>
                    </m:r>
                    <m:r>
                      <m:rPr>
                        <m:nor/>
                      </m:rPr>
                      <a:rPr lang="en-US" sz="5400" i="1" dirty="0">
                        <a:latin typeface="STIXMath-Italic"/>
                      </a:rPr>
                      <m:t>𝜆</m:t>
                    </m:r>
                    <m:r>
                      <a:rPr lang="en-US" sz="5400" i="1" dirty="0">
                        <a:latin typeface="Cambria Math" panose="02040503050406030204" pitchFamily="18" charset="0"/>
                      </a:rPr>
                      <m:t> </m:t>
                    </m:r>
                    <m:sSup>
                      <m:sSupPr>
                        <m:ctrlPr>
                          <a:rPr lang="en-US" sz="5400" i="1">
                            <a:latin typeface="Cambria Math" panose="02040503050406030204" pitchFamily="18" charset="0"/>
                          </a:rPr>
                        </m:ctrlPr>
                      </m:sSupPr>
                      <m:e>
                        <m:r>
                          <a:rPr lang="en-US" sz="5400" i="1">
                            <a:latin typeface="Cambria Math" panose="02040503050406030204" pitchFamily="18" charset="0"/>
                          </a:rPr>
                          <m:t>/4</m:t>
                        </m:r>
                        <m:r>
                          <m:rPr>
                            <m:sty m:val="p"/>
                          </m:rPr>
                          <a:rPr lang="el-GR" sz="5400" i="1">
                            <a:latin typeface="Cambria Math" panose="02040503050406030204" pitchFamily="18" charset="0"/>
                          </a:rPr>
                          <m:t>π</m:t>
                        </m:r>
                        <m:r>
                          <a:rPr lang="en-US" sz="5400" i="1">
                            <a:latin typeface="Cambria Math" panose="02040503050406030204" pitchFamily="18" charset="0"/>
                          </a:rPr>
                          <m:t>𝑅</m:t>
                        </m:r>
                        <m:r>
                          <a:rPr lang="en-US" sz="5400" i="1" dirty="0">
                            <a:latin typeface="Cambria Math" panose="02040503050406030204" pitchFamily="18" charset="0"/>
                          </a:rPr>
                          <m:t>)</m:t>
                        </m:r>
                      </m:e>
                      <m:sup>
                        <m:r>
                          <a:rPr lang="en-US" sz="5400" i="1">
                            <a:latin typeface="Cambria Math" panose="02040503050406030204" pitchFamily="18" charset="0"/>
                          </a:rPr>
                          <m:t>2</m:t>
                        </m:r>
                      </m:sup>
                    </m:sSup>
                  </m:oMath>
                </a14:m>
                <a:r>
                  <a:rPr lang="en-US" sz="5400" dirty="0"/>
                  <a:t>] [</a:t>
                </a:r>
                <a14:m>
                  <m:oMath xmlns:m="http://schemas.openxmlformats.org/officeDocument/2006/math">
                    <m:f>
                      <m:fPr>
                        <m:ctrlPr>
                          <a:rPr lang="en-US" sz="5400" i="1">
                            <a:latin typeface="Cambria Math" panose="02040503050406030204" pitchFamily="18" charset="0"/>
                          </a:rPr>
                        </m:ctrlPr>
                      </m:fPr>
                      <m:num>
                        <m:r>
                          <m:rPr>
                            <m:nor/>
                          </m:rPr>
                          <a:rPr lang="en-US" sz="5400" dirty="0"/>
                          <m:t> </m:t>
                        </m:r>
                        <m:sSub>
                          <m:sSubPr>
                            <m:ctrlPr>
                              <a:rPr lang="en-US" sz="5400" i="1" smtClean="0">
                                <a:latin typeface="Cambria Math" panose="02040503050406030204" pitchFamily="18" charset="0"/>
                              </a:rPr>
                            </m:ctrlPr>
                          </m:sSubPr>
                          <m:e>
                            <m:sSub>
                              <m:sSubPr>
                                <m:ctrlPr>
                                  <a:rPr lang="en-US" sz="5400" i="1" smtClean="0">
                                    <a:latin typeface="Cambria Math" panose="02040503050406030204" pitchFamily="18" charset="0"/>
                                  </a:rPr>
                                </m:ctrlPr>
                              </m:sSubPr>
                              <m:e>
                                <m:r>
                                  <a:rPr lang="en-US" sz="5400" i="1">
                                    <a:latin typeface="Cambria Math" panose="02040503050406030204" pitchFamily="18" charset="0"/>
                                  </a:rPr>
                                  <m:t>𝐺</m:t>
                                </m:r>
                              </m:e>
                              <m:sub>
                                <m:r>
                                  <a:rPr lang="en-US" sz="5400" b="0" i="1" smtClean="0">
                                    <a:latin typeface="Cambria Math" panose="02040503050406030204" pitchFamily="18" charset="0"/>
                                  </a:rPr>
                                  <m:t>𝑟</m:t>
                                </m:r>
                              </m:sub>
                            </m:sSub>
                          </m:e>
                          <m:sub/>
                        </m:sSub>
                      </m:num>
                      <m:den>
                        <m:r>
                          <m:rPr>
                            <m:nor/>
                          </m:rPr>
                          <a:rPr lang="en-US" sz="5400" dirty="0"/>
                          <m:t> </m:t>
                        </m:r>
                        <m:sSub>
                          <m:sSubPr>
                            <m:ctrlPr>
                              <a:rPr lang="en-US" sz="5400" i="1">
                                <a:latin typeface="Cambria Math" panose="02040503050406030204" pitchFamily="18" charset="0"/>
                              </a:rPr>
                            </m:ctrlPr>
                          </m:sSubPr>
                          <m:e>
                            <m:r>
                              <a:rPr lang="en-US" sz="5400" i="1">
                                <a:latin typeface="Cambria Math" panose="02040503050406030204" pitchFamily="18" charset="0"/>
                              </a:rPr>
                              <m:t>𝑇</m:t>
                            </m:r>
                          </m:e>
                          <m:sub>
                            <m:r>
                              <a:rPr lang="en-US" sz="5400" i="1">
                                <a:latin typeface="Cambria Math" panose="02040503050406030204" pitchFamily="18" charset="0"/>
                              </a:rPr>
                              <m:t>𝑠</m:t>
                            </m:r>
                          </m:sub>
                        </m:sSub>
                        <m:r>
                          <a:rPr lang="en-US" sz="5400" i="1">
                            <a:latin typeface="Cambria Math" panose="02040503050406030204" pitchFamily="18" charset="0"/>
                          </a:rPr>
                          <m:t> </m:t>
                        </m:r>
                      </m:den>
                    </m:f>
                  </m:oMath>
                </a14:m>
                <a:r>
                  <a:rPr lang="en-US" sz="5400" dirty="0"/>
                  <a:t>]</a:t>
                </a:r>
              </a:p>
              <a:p>
                <a:pPr marL="0" indent="0" algn="just">
                  <a:lnSpc>
                    <a:spcPct val="170000"/>
                  </a:lnSpc>
                  <a:buNone/>
                </a:pPr>
                <a:r>
                  <a:rPr lang="en-US" sz="5200" dirty="0"/>
                  <a:t>Thus CNR ∝ </a:t>
                </a:r>
                <a14:m>
                  <m:oMath xmlns:m="http://schemas.openxmlformats.org/officeDocument/2006/math">
                    <m:sSub>
                      <m:sSubPr>
                        <m:ctrlPr>
                          <a:rPr lang="en-US" sz="4800" i="1" smtClean="0">
                            <a:latin typeface="Cambria Math" panose="02040503050406030204" pitchFamily="18" charset="0"/>
                          </a:rPr>
                        </m:ctrlPr>
                      </m:sSubPr>
                      <m:e>
                        <m:r>
                          <a:rPr lang="en-US" sz="4800" i="1">
                            <a:latin typeface="Cambria Math" panose="02040503050406030204" pitchFamily="18" charset="0"/>
                          </a:rPr>
                          <m:t>𝐺</m:t>
                        </m:r>
                      </m:e>
                      <m:sub>
                        <m:r>
                          <a:rPr lang="en-US" sz="4800" i="1">
                            <a:latin typeface="Cambria Math" panose="02040503050406030204" pitchFamily="18" charset="0"/>
                          </a:rPr>
                          <m:t>𝑟</m:t>
                        </m:r>
                      </m:sub>
                    </m:sSub>
                    <m:r>
                      <a:rPr lang="en-US" sz="4800" i="1">
                        <a:latin typeface="Cambria Math" panose="02040503050406030204" pitchFamily="18" charset="0"/>
                      </a:rPr>
                      <m:t> </m:t>
                    </m:r>
                  </m:oMath>
                </a14:m>
                <a:r>
                  <a:rPr lang="en-US" sz="5200" dirty="0"/>
                  <a:t>/</a:t>
                </a:r>
                <a:r>
                  <a:rPr lang="en-US" sz="4800" dirty="0"/>
                  <a:t> </a:t>
                </a:r>
                <a14:m>
                  <m:oMath xmlns:m="http://schemas.openxmlformats.org/officeDocument/2006/math">
                    <m:sSub>
                      <m:sSubPr>
                        <m:ctrlPr>
                          <a:rPr lang="en-US" sz="4800" i="1">
                            <a:latin typeface="Cambria Math" panose="02040503050406030204" pitchFamily="18" charset="0"/>
                          </a:rPr>
                        </m:ctrlPr>
                      </m:sSubPr>
                      <m:e>
                        <m:r>
                          <a:rPr lang="en-US" sz="4800" i="1">
                            <a:latin typeface="Cambria Math" panose="02040503050406030204" pitchFamily="18" charset="0"/>
                          </a:rPr>
                          <m:t>𝑇</m:t>
                        </m:r>
                      </m:e>
                      <m:sub>
                        <m:r>
                          <a:rPr lang="en-US" sz="4800" i="1">
                            <a:latin typeface="Cambria Math" panose="02040503050406030204" pitchFamily="18" charset="0"/>
                          </a:rPr>
                          <m:t>𝑠</m:t>
                        </m:r>
                      </m:sub>
                    </m:sSub>
                  </m:oMath>
                </a14:m>
                <a:r>
                  <a:rPr lang="en-US" sz="5200" dirty="0"/>
                  <a:t>, and the terms in the square brackets are all constants for a given satellite system. The ratio </a:t>
                </a:r>
                <a14:m>
                  <m:oMath xmlns:m="http://schemas.openxmlformats.org/officeDocument/2006/math">
                    <m:sSub>
                      <m:sSubPr>
                        <m:ctrlPr>
                          <a:rPr lang="en-US" sz="5400" i="1">
                            <a:latin typeface="Cambria Math" panose="02040503050406030204" pitchFamily="18" charset="0"/>
                          </a:rPr>
                        </m:ctrlPr>
                      </m:sSubPr>
                      <m:e>
                        <m:r>
                          <a:rPr lang="en-US" sz="5400" i="1">
                            <a:latin typeface="Cambria Math" panose="02040503050406030204" pitchFamily="18" charset="0"/>
                          </a:rPr>
                          <m:t>𝐺</m:t>
                        </m:r>
                      </m:e>
                      <m:sub>
                        <m:r>
                          <a:rPr lang="en-US" sz="5400" i="1">
                            <a:latin typeface="Cambria Math" panose="02040503050406030204" pitchFamily="18" charset="0"/>
                          </a:rPr>
                          <m:t>𝑟</m:t>
                        </m:r>
                      </m:sub>
                    </m:sSub>
                    <m:r>
                      <a:rPr lang="en-US" sz="5400" i="1">
                        <a:latin typeface="Cambria Math" panose="02040503050406030204" pitchFamily="18" charset="0"/>
                      </a:rPr>
                      <m:t> </m:t>
                    </m:r>
                  </m:oMath>
                </a14:m>
                <a:r>
                  <a:rPr lang="en-US" sz="6000" dirty="0"/>
                  <a:t>/</a:t>
                </a:r>
                <a:r>
                  <a:rPr lang="en-US" sz="5400" dirty="0"/>
                  <a:t> </a:t>
                </a:r>
                <a14:m>
                  <m:oMath xmlns:m="http://schemas.openxmlformats.org/officeDocument/2006/math">
                    <m:sSub>
                      <m:sSubPr>
                        <m:ctrlPr>
                          <a:rPr lang="en-US" sz="5400" i="1">
                            <a:latin typeface="Cambria Math" panose="02040503050406030204" pitchFamily="18" charset="0"/>
                          </a:rPr>
                        </m:ctrlPr>
                      </m:sSubPr>
                      <m:e>
                        <m:r>
                          <a:rPr lang="en-US" sz="5400" i="1">
                            <a:latin typeface="Cambria Math" panose="02040503050406030204" pitchFamily="18" charset="0"/>
                          </a:rPr>
                          <m:t>𝑇</m:t>
                        </m:r>
                      </m:e>
                      <m:sub>
                        <m:r>
                          <a:rPr lang="en-US" sz="5400" i="1">
                            <a:latin typeface="Cambria Math" panose="02040503050406030204" pitchFamily="18" charset="0"/>
                          </a:rPr>
                          <m:t>𝑠</m:t>
                        </m:r>
                      </m:sub>
                    </m:sSub>
                  </m:oMath>
                </a14:m>
                <a:r>
                  <a:rPr lang="en-US" sz="5200" dirty="0"/>
                  <a:t>, which is usually quoted as simply G/T in decibels with units dB/K, can be used to specify the quality of a receiving earth station or a satellite receiving system, since increasing </a:t>
                </a:r>
                <a14:m>
                  <m:oMath xmlns:m="http://schemas.openxmlformats.org/officeDocument/2006/math">
                    <m:sSub>
                      <m:sSubPr>
                        <m:ctrlPr>
                          <a:rPr lang="en-US" sz="5400" i="1">
                            <a:latin typeface="Cambria Math" panose="02040503050406030204" pitchFamily="18" charset="0"/>
                          </a:rPr>
                        </m:ctrlPr>
                      </m:sSubPr>
                      <m:e>
                        <m:r>
                          <a:rPr lang="en-US" sz="5400" i="1">
                            <a:latin typeface="Cambria Math" panose="02040503050406030204" pitchFamily="18" charset="0"/>
                          </a:rPr>
                          <m:t>𝐺</m:t>
                        </m:r>
                      </m:e>
                      <m:sub>
                        <m:r>
                          <a:rPr lang="en-US" sz="5400" i="1">
                            <a:latin typeface="Cambria Math" panose="02040503050406030204" pitchFamily="18" charset="0"/>
                          </a:rPr>
                          <m:t>𝑟</m:t>
                        </m:r>
                      </m:sub>
                    </m:sSub>
                    <m:r>
                      <a:rPr lang="en-US" sz="5400" i="1">
                        <a:latin typeface="Cambria Math" panose="02040503050406030204" pitchFamily="18" charset="0"/>
                      </a:rPr>
                      <m:t> </m:t>
                    </m:r>
                  </m:oMath>
                </a14:m>
                <a:r>
                  <a:rPr lang="en-US" sz="6000" dirty="0"/>
                  <a:t>/</a:t>
                </a:r>
                <a:r>
                  <a:rPr lang="en-US" sz="5400" dirty="0"/>
                  <a:t> </a:t>
                </a:r>
                <a14:m>
                  <m:oMath xmlns:m="http://schemas.openxmlformats.org/officeDocument/2006/math">
                    <m:sSub>
                      <m:sSubPr>
                        <m:ctrlPr>
                          <a:rPr lang="en-US" sz="5400" i="1">
                            <a:latin typeface="Cambria Math" panose="02040503050406030204" pitchFamily="18" charset="0"/>
                          </a:rPr>
                        </m:ctrlPr>
                      </m:sSubPr>
                      <m:e>
                        <m:r>
                          <a:rPr lang="en-US" sz="5400" i="1">
                            <a:latin typeface="Cambria Math" panose="02040503050406030204" pitchFamily="18" charset="0"/>
                          </a:rPr>
                          <m:t>𝑇</m:t>
                        </m:r>
                      </m:e>
                      <m:sub>
                        <m:r>
                          <a:rPr lang="en-US" sz="5400" i="1">
                            <a:latin typeface="Cambria Math" panose="02040503050406030204" pitchFamily="18" charset="0"/>
                          </a:rPr>
                          <m:t>𝑠</m:t>
                        </m:r>
                      </m:sub>
                    </m:sSub>
                    <m:r>
                      <a:rPr lang="en-US" sz="5400" i="1">
                        <a:latin typeface="Cambria Math" panose="02040503050406030204" pitchFamily="18" charset="0"/>
                      </a:rPr>
                      <m:t> </m:t>
                    </m:r>
                  </m:oMath>
                </a14:m>
                <a:r>
                  <a:rPr lang="en-US" sz="5200" dirty="0"/>
                  <a:t>increases the received CNR.</a:t>
                </a:r>
              </a:p>
              <a:p>
                <a:pPr marL="0" indent="0" algn="just">
                  <a:lnSpc>
                    <a:spcPct val="170000"/>
                  </a:lnSpc>
                  <a:buNone/>
                </a:pPr>
                <a:r>
                  <a:rPr lang="en-US" sz="5200" dirty="0"/>
                  <a:t>Satellite terminals may be quoted as having a negative G/T, which is below 0 dB/K. This simply means that the numerical value of </a:t>
                </a:r>
                <a14:m>
                  <m:oMath xmlns:m="http://schemas.openxmlformats.org/officeDocument/2006/math">
                    <m:sSub>
                      <m:sSubPr>
                        <m:ctrlPr>
                          <a:rPr lang="en-US" sz="5400" i="1">
                            <a:latin typeface="Cambria Math" panose="02040503050406030204" pitchFamily="18" charset="0"/>
                          </a:rPr>
                        </m:ctrlPr>
                      </m:sSubPr>
                      <m:e>
                        <m:r>
                          <a:rPr lang="en-US" sz="5400" i="1">
                            <a:latin typeface="Cambria Math" panose="02040503050406030204" pitchFamily="18" charset="0"/>
                          </a:rPr>
                          <m:t>𝐺</m:t>
                        </m:r>
                      </m:e>
                      <m:sub>
                        <m:r>
                          <a:rPr lang="en-US" sz="5400" i="1">
                            <a:latin typeface="Cambria Math" panose="02040503050406030204" pitchFamily="18" charset="0"/>
                          </a:rPr>
                          <m:t>𝑟</m:t>
                        </m:r>
                      </m:sub>
                    </m:sSub>
                  </m:oMath>
                </a14:m>
                <a:r>
                  <a:rPr lang="en-US" sz="5200" dirty="0"/>
                  <a:t> is smaller than the numerical value of </a:t>
                </a:r>
                <a14:m>
                  <m:oMath xmlns:m="http://schemas.openxmlformats.org/officeDocument/2006/math">
                    <m:sSub>
                      <m:sSubPr>
                        <m:ctrlPr>
                          <a:rPr lang="en-US" sz="5400" i="1">
                            <a:latin typeface="Cambria Math" panose="02040503050406030204" pitchFamily="18" charset="0"/>
                          </a:rPr>
                        </m:ctrlPr>
                      </m:sSubPr>
                      <m:e>
                        <m:r>
                          <a:rPr lang="en-US" sz="5400" i="1">
                            <a:latin typeface="Cambria Math" panose="02040503050406030204" pitchFamily="18" charset="0"/>
                          </a:rPr>
                          <m:t>𝑇</m:t>
                        </m:r>
                      </m:e>
                      <m:sub>
                        <m:r>
                          <a:rPr lang="en-US" sz="5400" i="1">
                            <a:latin typeface="Cambria Math" panose="02040503050406030204" pitchFamily="18" charset="0"/>
                          </a:rPr>
                          <m:t>𝑠</m:t>
                        </m:r>
                      </m:sub>
                    </m:sSub>
                  </m:oMath>
                </a14:m>
                <a:r>
                  <a:rPr lang="en-US" sz="5200" dirty="0"/>
                  <a:t>.</a:t>
                </a:r>
              </a:p>
              <a:p>
                <a:pPr marL="0" indent="0" algn="just">
                  <a:lnSpc>
                    <a:spcPct val="170000"/>
                  </a:lnSpc>
                  <a:buNone/>
                </a:pPr>
                <a:endParaRPr lang="en-US" sz="5200" dirty="0"/>
              </a:p>
              <a:p>
                <a:pPr marL="0" indent="0" algn="ctr">
                  <a:lnSpc>
                    <a:spcPct val="170000"/>
                  </a:lnSpc>
                  <a:buNone/>
                </a:pPr>
                <a:endParaRPr lang="en-US" dirty="0"/>
              </a:p>
              <a:p>
                <a:pPr marL="0" indent="0" algn="just">
                  <a:lnSpc>
                    <a:spcPct val="170000"/>
                  </a:lnSpc>
                  <a:buNone/>
                </a:pPr>
                <a:endParaRPr lang="en-US" dirty="0"/>
              </a:p>
              <a:p>
                <a:pPr marL="0" indent="0" algn="just">
                  <a:lnSpc>
                    <a:spcPct val="170000"/>
                  </a:lnSpc>
                  <a:buNone/>
                </a:pPr>
                <a:endParaRPr lang="en-US" dirty="0"/>
              </a:p>
              <a:p>
                <a:pPr marL="0" indent="0" algn="ctr">
                  <a:lnSpc>
                    <a:spcPct val="170000"/>
                  </a:lnSpc>
                  <a:buNone/>
                </a:pPr>
                <a:endParaRPr lang="en-US" dirty="0"/>
              </a:p>
              <a:p>
                <a:pPr marL="0" indent="0" algn="just">
                  <a:lnSpc>
                    <a:spcPct val="170000"/>
                  </a:lnSpc>
                  <a:buNone/>
                </a:pPr>
                <a:endParaRPr lang="en-US" dirty="0"/>
              </a:p>
              <a:p>
                <a:pPr marL="0" indent="0" algn="ctr">
                  <a:lnSpc>
                    <a:spcPct val="170000"/>
                  </a:lnSpc>
                  <a:buNone/>
                </a:pPr>
                <a:endParaRPr lang="en-US" dirty="0"/>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3"/>
                <a:ext cx="12191999" cy="5987846"/>
              </a:xfrm>
              <a:blipFill>
                <a:blip r:embed="rId2"/>
                <a:stretch>
                  <a:fillRect l="-800" r="-800"/>
                </a:stretch>
              </a:blipFill>
            </p:spPr>
            <p:txBody>
              <a:bodyPr/>
              <a:lstStyle/>
              <a:p>
                <a:r>
                  <a:rPr lang="en-US">
                    <a:noFill/>
                  </a:rPr>
                  <a:t> </a:t>
                </a:r>
              </a:p>
            </p:txBody>
          </p:sp>
        </mc:Fallback>
      </mc:AlternateContent>
    </p:spTree>
    <p:extLst>
      <p:ext uri="{BB962C8B-B14F-4D97-AF65-F5344CB8AC3E}">
        <p14:creationId xmlns:p14="http://schemas.microsoft.com/office/powerpoint/2010/main" val="1507515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fontScale="90000"/>
          </a:bodyPr>
          <a:lstStyle/>
          <a:p>
            <a:pPr algn="ctr"/>
            <a:br>
              <a:rPr lang="en-US" b="1" dirty="0">
                <a:solidFill>
                  <a:srgbClr val="C00000"/>
                </a:solidFill>
              </a:rPr>
            </a:br>
            <a:r>
              <a:rPr lang="en-US" b="1" dirty="0">
                <a:solidFill>
                  <a:srgbClr val="C00000"/>
                </a:solidFill>
              </a:rPr>
              <a:t>Example:5</a:t>
            </a:r>
            <a:br>
              <a:rPr lang="en-US" b="1" dirty="0">
                <a:solidFill>
                  <a:srgbClr val="C00000"/>
                </a:solidFill>
              </a:rPr>
            </a:br>
            <a:endParaRPr lang="en-US" b="1" dirty="0">
              <a:solidFill>
                <a:schemeClr val="accent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92500"/>
          </a:bodyPr>
          <a:lstStyle/>
          <a:p>
            <a:pPr marL="0" indent="0" algn="just">
              <a:lnSpc>
                <a:spcPct val="150000"/>
              </a:lnSpc>
              <a:buNone/>
            </a:pPr>
            <a:r>
              <a:rPr lang="en-US" dirty="0"/>
              <a:t>An earth station antenna has a diameter of 30m with an aperture efficiency of 68% and</a:t>
            </a:r>
          </a:p>
          <a:p>
            <a:pPr marL="0" indent="0" algn="just">
              <a:lnSpc>
                <a:spcPct val="150000"/>
              </a:lnSpc>
              <a:buNone/>
            </a:pPr>
            <a:r>
              <a:rPr lang="en-US" dirty="0"/>
              <a:t>is used to receive a signal at 4150MHz. At this frequency, the system noise temperature</a:t>
            </a:r>
          </a:p>
          <a:p>
            <a:pPr marL="0" indent="0" algn="just">
              <a:lnSpc>
                <a:spcPct val="150000"/>
              </a:lnSpc>
              <a:buNone/>
            </a:pPr>
            <a:r>
              <a:rPr lang="en-US" dirty="0"/>
              <a:t>is 60K when the antenna points at the satellite at an elevation angle of 28°.What is the</a:t>
            </a:r>
          </a:p>
          <a:p>
            <a:pPr marL="0" indent="0" algn="just">
              <a:lnSpc>
                <a:spcPct val="150000"/>
              </a:lnSpc>
              <a:buNone/>
            </a:pPr>
            <a:r>
              <a:rPr lang="en-US" dirty="0"/>
              <a:t>earth station G/T ratio under these conditions? If heavy rain causes the sky temperature</a:t>
            </a:r>
          </a:p>
          <a:p>
            <a:pPr marL="0" indent="0" algn="just">
              <a:lnSpc>
                <a:spcPct val="150000"/>
              </a:lnSpc>
              <a:buNone/>
            </a:pPr>
            <a:r>
              <a:rPr lang="en-US" dirty="0"/>
              <a:t>to increase so that the system noise temperature rises to 88K,what is the new G</a:t>
            </a:r>
            <a:r>
              <a:rPr lang="en-US"/>
              <a:t>/T value</a:t>
            </a:r>
            <a:r>
              <a:rPr lang="en-US" dirty="0"/>
              <a:t>?</a:t>
            </a:r>
          </a:p>
        </p:txBody>
      </p:sp>
    </p:spTree>
    <p:extLst>
      <p:ext uri="{BB962C8B-B14F-4D97-AF65-F5344CB8AC3E}">
        <p14:creationId xmlns:p14="http://schemas.microsoft.com/office/powerpoint/2010/main" val="261589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a:bodyPr>
          <a:lstStyle/>
          <a:p>
            <a:pPr algn="ctr"/>
            <a:r>
              <a:rPr lang="en-US" b="1" dirty="0">
                <a:solidFill>
                  <a:schemeClr val="accent1"/>
                </a:solidFill>
                <a:latin typeface="Algerian" panose="04020705040A02060702" pitchFamily="82" charset="0"/>
              </a:rPr>
              <a:t>Link Budgets</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3"/>
            <a:ext cx="12191999" cy="5987846"/>
          </a:xfrm>
        </p:spPr>
        <p:txBody>
          <a:bodyPr>
            <a:normAutofit fontScale="77500" lnSpcReduction="20000"/>
          </a:bodyPr>
          <a:lstStyle/>
          <a:p>
            <a:pPr algn="just">
              <a:lnSpc>
                <a:spcPct val="170000"/>
              </a:lnSpc>
            </a:pPr>
            <a:r>
              <a:rPr lang="en-US" dirty="0"/>
              <a:t>The design of any satellite communication is based on two objectives: meeting a </a:t>
            </a:r>
            <a:r>
              <a:rPr lang="en-US" dirty="0">
                <a:solidFill>
                  <a:srgbClr val="C00000"/>
                </a:solidFill>
              </a:rPr>
              <a:t>minimum CNR </a:t>
            </a:r>
            <a:r>
              <a:rPr lang="en-US" dirty="0"/>
              <a:t>for a specified percentage of time, and </a:t>
            </a:r>
            <a:r>
              <a:rPr lang="en-US" dirty="0">
                <a:solidFill>
                  <a:srgbClr val="00B0F0"/>
                </a:solidFill>
              </a:rPr>
              <a:t>carrying the maximum revenue earning </a:t>
            </a:r>
            <a:r>
              <a:rPr lang="en-US" dirty="0"/>
              <a:t>traffic at minimum cost.</a:t>
            </a:r>
          </a:p>
          <a:p>
            <a:pPr algn="just">
              <a:lnSpc>
                <a:spcPct val="170000"/>
              </a:lnSpc>
            </a:pPr>
            <a:r>
              <a:rPr lang="en-US" dirty="0"/>
              <a:t>Calculation of CNR in a receiver is simplified by the use of </a:t>
            </a:r>
            <a:r>
              <a:rPr lang="en-US" dirty="0">
                <a:solidFill>
                  <a:srgbClr val="FF0000"/>
                </a:solidFill>
              </a:rPr>
              <a:t>link budgets</a:t>
            </a:r>
            <a:r>
              <a:rPr lang="en-US" dirty="0"/>
              <a:t>.</a:t>
            </a:r>
          </a:p>
          <a:p>
            <a:pPr algn="just">
              <a:lnSpc>
                <a:spcPct val="170000"/>
              </a:lnSpc>
            </a:pPr>
            <a:r>
              <a:rPr lang="en-US" dirty="0"/>
              <a:t>A link budget is a tabular method for evaluating the received power and noise power in a radio link.</a:t>
            </a:r>
          </a:p>
          <a:p>
            <a:pPr algn="just">
              <a:lnSpc>
                <a:spcPct val="170000"/>
              </a:lnSpc>
            </a:pPr>
            <a:r>
              <a:rPr lang="en-US" dirty="0"/>
              <a:t>Link budgets invariably use decibel units for all quantities so that signal and noise powers can be calculated by addition and subtraction.</a:t>
            </a:r>
          </a:p>
          <a:p>
            <a:pPr algn="just">
              <a:lnSpc>
                <a:spcPct val="170000"/>
              </a:lnSpc>
            </a:pPr>
            <a:r>
              <a:rPr lang="en-US" dirty="0"/>
              <a:t>The link budget must be calculated for an individual transponder, and must be repeated for each of the individual links.</a:t>
            </a:r>
          </a:p>
          <a:p>
            <a:pPr algn="just">
              <a:lnSpc>
                <a:spcPct val="170000"/>
              </a:lnSpc>
            </a:pPr>
            <a:r>
              <a:rPr lang="en-US" dirty="0"/>
              <a:t>When a bent pipe transponder is used the uplink and downlink CNRs must be combined to give an overall CNR.</a:t>
            </a:r>
          </a:p>
          <a:p>
            <a:pPr marL="0" indent="0" algn="just">
              <a:lnSpc>
                <a:spcPct val="170000"/>
              </a:lnSpc>
              <a:buNone/>
            </a:pPr>
            <a:endParaRPr lang="en-US" dirty="0"/>
          </a:p>
          <a:p>
            <a:pPr marL="0" indent="0" algn="just">
              <a:lnSpc>
                <a:spcPct val="170000"/>
              </a:lnSpc>
              <a:buNone/>
            </a:pPr>
            <a:endParaRPr lang="en-US" dirty="0"/>
          </a:p>
          <a:p>
            <a:pPr marL="0" indent="0" algn="ctr">
              <a:lnSpc>
                <a:spcPct val="170000"/>
              </a:lnSpc>
              <a:buNone/>
            </a:pPr>
            <a:endParaRPr lang="en-US" dirty="0"/>
          </a:p>
          <a:p>
            <a:pPr marL="0" indent="0" algn="just">
              <a:lnSpc>
                <a:spcPct val="170000"/>
              </a:lnSpc>
              <a:buNone/>
            </a:pPr>
            <a:endParaRPr lang="en-US" dirty="0"/>
          </a:p>
          <a:p>
            <a:pPr marL="0" indent="0" algn="ctr">
              <a:lnSpc>
                <a:spcPct val="170000"/>
              </a:lnSpc>
              <a:buNone/>
            </a:pPr>
            <a:endParaRPr lang="en-US" dirty="0"/>
          </a:p>
        </p:txBody>
      </p:sp>
    </p:spTree>
    <p:extLst>
      <p:ext uri="{BB962C8B-B14F-4D97-AF65-F5344CB8AC3E}">
        <p14:creationId xmlns:p14="http://schemas.microsoft.com/office/powerpoint/2010/main" val="1581198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a:bodyPr>
          <a:lstStyle/>
          <a:p>
            <a:pPr algn="ctr"/>
            <a:r>
              <a:rPr lang="en-US" b="1" dirty="0">
                <a:solidFill>
                  <a:schemeClr val="accent1"/>
                </a:solidFill>
                <a:latin typeface="Algerian" panose="04020705040A02060702" pitchFamily="82" charset="0"/>
              </a:rPr>
              <a:t>Link Budgets</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3"/>
            <a:ext cx="12191999" cy="5987846"/>
          </a:xfrm>
        </p:spPr>
        <p:txBody>
          <a:bodyPr>
            <a:normAutofit fontScale="77500" lnSpcReduction="20000"/>
          </a:bodyPr>
          <a:lstStyle/>
          <a:p>
            <a:pPr marL="0" indent="0" algn="just">
              <a:lnSpc>
                <a:spcPct val="170000"/>
              </a:lnSpc>
              <a:buNone/>
            </a:pPr>
            <a:r>
              <a:rPr lang="en-US" dirty="0"/>
              <a:t>Link budgets are usually calculated for a worst case, the one in which the link will have the lowest CNR. </a:t>
            </a:r>
          </a:p>
          <a:p>
            <a:pPr marL="0" indent="0" algn="just">
              <a:lnSpc>
                <a:spcPct val="170000"/>
              </a:lnSpc>
              <a:buNone/>
            </a:pPr>
            <a:r>
              <a:rPr lang="en-US" dirty="0"/>
              <a:t>Factors that contribute to a worst-case scenario include:</a:t>
            </a:r>
          </a:p>
          <a:p>
            <a:pPr algn="just">
              <a:lnSpc>
                <a:spcPct val="170000"/>
              </a:lnSpc>
            </a:pPr>
            <a:r>
              <a:rPr lang="en-US" dirty="0"/>
              <a:t> An earth station located at the edge of the satellite coverage zone or spot beam where the received signal is typically 3 dB lower than in the center of the beam; </a:t>
            </a:r>
          </a:p>
          <a:p>
            <a:pPr algn="just">
              <a:lnSpc>
                <a:spcPct val="170000"/>
              </a:lnSpc>
            </a:pPr>
            <a:r>
              <a:rPr lang="en-US" dirty="0"/>
              <a:t>Maximum path length from the satellite to the earth station; </a:t>
            </a:r>
          </a:p>
          <a:p>
            <a:pPr algn="just">
              <a:lnSpc>
                <a:spcPct val="170000"/>
              </a:lnSpc>
            </a:pPr>
            <a:r>
              <a:rPr lang="en-US" dirty="0"/>
              <a:t> Low elevation angle at the earth station giving the highest atmospheric path attenuation in clear air; </a:t>
            </a:r>
          </a:p>
          <a:p>
            <a:pPr algn="just">
              <a:lnSpc>
                <a:spcPct val="170000"/>
              </a:lnSpc>
            </a:pPr>
            <a:r>
              <a:rPr lang="en-US" dirty="0"/>
              <a:t>Maximum rain attenuation on the link causing loss of received signal power and an increase in receiving system noise temperature. </a:t>
            </a:r>
          </a:p>
          <a:p>
            <a:pPr algn="just">
              <a:lnSpc>
                <a:spcPct val="170000"/>
              </a:lnSpc>
            </a:pPr>
            <a:r>
              <a:rPr lang="en-US" dirty="0"/>
              <a:t> If the antenna is mispointed, a loss factor is included in the link budget to account for the reduction in antenna gain.</a:t>
            </a:r>
          </a:p>
        </p:txBody>
      </p:sp>
    </p:spTree>
    <p:extLst>
      <p:ext uri="{BB962C8B-B14F-4D97-AF65-F5344CB8AC3E}">
        <p14:creationId xmlns:p14="http://schemas.microsoft.com/office/powerpoint/2010/main" val="4083491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a:bodyPr>
          <a:lstStyle/>
          <a:p>
            <a:pPr algn="ctr"/>
            <a:r>
              <a:rPr lang="en-US" b="1" dirty="0">
                <a:solidFill>
                  <a:schemeClr val="accent1"/>
                </a:solidFill>
                <a:latin typeface="Algerian" panose="04020705040A02060702" pitchFamily="82" charset="0"/>
              </a:rPr>
              <a:t>Link Budgets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3"/>
                <a:ext cx="12191999" cy="5987846"/>
              </a:xfrm>
            </p:spPr>
            <p:txBody>
              <a:bodyPr>
                <a:normAutofit fontScale="25000" lnSpcReduction="20000"/>
              </a:bodyPr>
              <a:lstStyle/>
              <a:p>
                <a:pPr algn="just">
                  <a:lnSpc>
                    <a:spcPct val="170000"/>
                  </a:lnSpc>
                </a:pPr>
                <a:r>
                  <a:rPr lang="en-US" sz="7200" dirty="0"/>
                  <a:t>Earth station antennas are assumed to be pointed directly at the satellite, and therefore operate at their on-axis gain. If the antenna is mispointed, a loss factor is included in the link budget to account for the reduction in antenna gain.</a:t>
                </a:r>
              </a:p>
              <a:p>
                <a:pPr algn="just">
                  <a:lnSpc>
                    <a:spcPct val="170000"/>
                  </a:lnSpc>
                </a:pPr>
                <a:r>
                  <a:rPr lang="en-US" sz="7200" dirty="0"/>
                  <a:t>The calculation of CNR in a satellite link is based on the two equations for </a:t>
                </a:r>
                <a:r>
                  <a:rPr lang="en-US" sz="7200" dirty="0">
                    <a:solidFill>
                      <a:srgbClr val="FF0000"/>
                    </a:solidFill>
                  </a:rPr>
                  <a:t>received signal power and receiver noise power</a:t>
                </a:r>
                <a:r>
                  <a:rPr lang="en-US" sz="7200" dirty="0"/>
                  <a:t>.</a:t>
                </a:r>
              </a:p>
              <a:p>
                <a:pPr marL="0" indent="0" algn="ctr">
                  <a:lnSpc>
                    <a:spcPct val="150000"/>
                  </a:lnSpc>
                  <a:buNone/>
                </a:pPr>
                <a14:m>
                  <m:oMath xmlns:m="http://schemas.openxmlformats.org/officeDocument/2006/math">
                    <m:sSub>
                      <m:sSubPr>
                        <m:ctrlPr>
                          <a:rPr lang="en-US" sz="7200" i="1" smtClean="0">
                            <a:latin typeface="Cambria Math" panose="02040503050406030204" pitchFamily="18" charset="0"/>
                          </a:rPr>
                        </m:ctrlPr>
                      </m:sSubPr>
                      <m:e>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𝑃</m:t>
                            </m:r>
                          </m:e>
                          <m:sub>
                            <m:r>
                              <a:rPr lang="en-US" sz="7200" i="1">
                                <a:latin typeface="Cambria Math" panose="02040503050406030204" pitchFamily="18" charset="0"/>
                              </a:rPr>
                              <m:t>𝑟</m:t>
                            </m:r>
                          </m:sub>
                        </m:sSub>
                        <m:r>
                          <a:rPr lang="en-US" sz="7200" b="0" i="1" smtClean="0">
                            <a:latin typeface="Cambria Math" panose="02040503050406030204" pitchFamily="18" charset="0"/>
                          </a:rPr>
                          <m:t>=</m:t>
                        </m:r>
                        <m:r>
                          <a:rPr lang="en-US" sz="7200" b="0" i="1" smtClean="0">
                            <a:latin typeface="Cambria Math" panose="02040503050406030204" pitchFamily="18" charset="0"/>
                          </a:rPr>
                          <m:t>𝐸𝐼𝑅𝑃</m:t>
                        </m:r>
                        <m:r>
                          <a:rPr lang="en-US" sz="7200" b="0" i="1" smtClean="0">
                            <a:latin typeface="Cambria Math" panose="02040503050406030204" pitchFamily="18" charset="0"/>
                          </a:rPr>
                          <m:t>+</m:t>
                        </m:r>
                        <m:r>
                          <a:rPr lang="en-US" sz="7200" b="0" i="1" smtClean="0">
                            <a:latin typeface="Cambria Math" panose="02040503050406030204" pitchFamily="18" charset="0"/>
                          </a:rPr>
                          <m:t>𝐺</m:t>
                        </m:r>
                      </m:e>
                      <m:sub>
                        <m:r>
                          <a:rPr lang="en-US" sz="7200" b="0" i="1" smtClean="0">
                            <a:latin typeface="Cambria Math" panose="02040503050406030204" pitchFamily="18" charset="0"/>
                          </a:rPr>
                          <m:t>𝑟</m:t>
                        </m:r>
                      </m:sub>
                    </m:sSub>
                  </m:oMath>
                </a14:m>
                <a:r>
                  <a:rPr lang="en-US" sz="7200" b="0" i="1" u="none" strike="noStrike" baseline="0" dirty="0">
                    <a:latin typeface="WarnockPro-It"/>
                  </a:rPr>
                  <a:t> -</a:t>
                </a:r>
                <a:r>
                  <a:rPr lang="en-US" sz="7200" b="0" i="1" u="none" strike="noStrike" dirty="0">
                    <a:latin typeface="WarnockPro-It"/>
                  </a:rPr>
                  <a:t>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𝐿</m:t>
                        </m:r>
                      </m:e>
                      <m:sub>
                        <m:r>
                          <a:rPr lang="en-US" sz="7200" b="0" i="1" smtClean="0">
                            <a:latin typeface="Cambria Math" panose="02040503050406030204" pitchFamily="18" charset="0"/>
                          </a:rPr>
                          <m:t>𝑝</m:t>
                        </m:r>
                      </m:sub>
                    </m:sSub>
                  </m:oMath>
                </a14:m>
                <a:r>
                  <a:rPr lang="en-US" sz="7200" dirty="0"/>
                  <a:t>-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𝐿</m:t>
                        </m:r>
                      </m:e>
                      <m:sub>
                        <m:r>
                          <a:rPr lang="en-US" sz="7200" b="0" i="1" smtClean="0">
                            <a:latin typeface="Cambria Math" panose="02040503050406030204" pitchFamily="18" charset="0"/>
                          </a:rPr>
                          <m:t>𝑎</m:t>
                        </m:r>
                      </m:sub>
                    </m:sSub>
                    <m:r>
                      <a:rPr lang="en-US" sz="7200" i="1">
                        <a:latin typeface="Cambria Math" panose="02040503050406030204" pitchFamily="18" charset="0"/>
                      </a:rPr>
                      <m:t> </m:t>
                    </m:r>
                  </m:oMath>
                </a14:m>
                <a:r>
                  <a:rPr lang="en-US" sz="7200" dirty="0"/>
                  <a:t>-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𝐿</m:t>
                        </m:r>
                      </m:e>
                      <m:sub>
                        <m:r>
                          <a:rPr lang="en-US" sz="7200" b="0" i="1" smtClean="0">
                            <a:latin typeface="Cambria Math" panose="02040503050406030204" pitchFamily="18" charset="0"/>
                          </a:rPr>
                          <m:t>𝑡𝑎</m:t>
                        </m:r>
                      </m:sub>
                    </m:sSub>
                    <m:r>
                      <a:rPr lang="en-US" sz="7200" i="1">
                        <a:latin typeface="Cambria Math" panose="02040503050406030204" pitchFamily="18" charset="0"/>
                      </a:rPr>
                      <m:t> </m:t>
                    </m:r>
                  </m:oMath>
                </a14:m>
                <a:r>
                  <a:rPr lang="en-US" sz="7200" dirty="0"/>
                  <a:t>-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𝐿</m:t>
                        </m:r>
                      </m:e>
                      <m:sub>
                        <m:r>
                          <a:rPr lang="en-US" sz="7200" b="0" i="1" smtClean="0">
                            <a:latin typeface="Cambria Math" panose="02040503050406030204" pitchFamily="18" charset="0"/>
                          </a:rPr>
                          <m:t>𝑟𝑎</m:t>
                        </m:r>
                      </m:sub>
                    </m:sSub>
                    <m:r>
                      <a:rPr lang="en-US" sz="7200" i="1">
                        <a:latin typeface="Cambria Math" panose="02040503050406030204" pitchFamily="18" charset="0"/>
                      </a:rPr>
                      <m:t> </m:t>
                    </m:r>
                  </m:oMath>
                </a14:m>
                <a:r>
                  <a:rPr lang="en-US" sz="7200" dirty="0"/>
                  <a:t>dBW</a:t>
                </a:r>
              </a:p>
              <a:p>
                <a:pPr marL="0" indent="0" algn="just">
                  <a:lnSpc>
                    <a:spcPct val="150000"/>
                  </a:lnSpc>
                  <a:buNone/>
                </a:pPr>
                <a:r>
                  <a:rPr lang="en-US" sz="7200" dirty="0"/>
                  <a:t>A receiving terminal with a system noise temperature </a:t>
                </a:r>
                <a14:m>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𝑇</m:t>
                        </m:r>
                      </m:e>
                      <m:sub>
                        <m:r>
                          <a:rPr lang="en-US" sz="7200" b="0" i="1" smtClean="0">
                            <a:latin typeface="Cambria Math" panose="02040503050406030204" pitchFamily="18" charset="0"/>
                          </a:rPr>
                          <m:t>𝑠</m:t>
                        </m:r>
                      </m:sub>
                    </m:sSub>
                  </m:oMath>
                </a14:m>
                <a:r>
                  <a:rPr lang="en-US" sz="7200" dirty="0"/>
                  <a:t> K and a noise bandwidth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𝐵</m:t>
                        </m:r>
                      </m:e>
                      <m:sub>
                        <m:r>
                          <a:rPr lang="en-US" sz="7200" b="0" i="1" smtClean="0">
                            <a:latin typeface="Cambria Math" panose="02040503050406030204" pitchFamily="18" charset="0"/>
                          </a:rPr>
                          <m:t>𝑛</m:t>
                        </m:r>
                      </m:sub>
                    </m:sSub>
                  </m:oMath>
                </a14:m>
                <a:r>
                  <a:rPr lang="en-US" sz="7200" dirty="0"/>
                  <a:t> Hz has a noise power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𝑃</m:t>
                        </m:r>
                      </m:e>
                      <m:sub>
                        <m:r>
                          <a:rPr lang="en-US" sz="7200" b="0" i="1" smtClean="0">
                            <a:latin typeface="Cambria Math" panose="02040503050406030204" pitchFamily="18" charset="0"/>
                          </a:rPr>
                          <m:t>𝑛</m:t>
                        </m:r>
                      </m:sub>
                    </m:sSub>
                  </m:oMath>
                </a14:m>
                <a:r>
                  <a:rPr lang="en-US" sz="7200" dirty="0"/>
                  <a:t> watts referred to the input of the LNA where,</a:t>
                </a:r>
              </a:p>
              <a:p>
                <a:pPr marL="0" indent="0" algn="ctr">
                  <a:lnSpc>
                    <a:spcPct val="150000"/>
                  </a:lnSpc>
                  <a:buNone/>
                </a:pPr>
                <a14:m>
                  <m:oMathPara xmlns:m="http://schemas.openxmlformats.org/officeDocument/2006/math">
                    <m:oMathParaPr>
                      <m:jc m:val="centerGroup"/>
                    </m:oMathParaPr>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𝑃</m:t>
                          </m:r>
                        </m:e>
                        <m:sub>
                          <m:r>
                            <a:rPr lang="en-US" sz="7200" i="1">
                              <a:latin typeface="Cambria Math" panose="02040503050406030204" pitchFamily="18" charset="0"/>
                            </a:rPr>
                            <m:t>𝑛</m:t>
                          </m:r>
                        </m:sub>
                      </m:sSub>
                      <m:r>
                        <m:rPr>
                          <m:nor/>
                        </m:rPr>
                        <a:rPr lang="en-US" sz="7200" dirty="0"/>
                        <m:t> = </m:t>
                      </m:r>
                      <m:r>
                        <m:rPr>
                          <m:nor/>
                        </m:rPr>
                        <a:rPr lang="en-US" sz="7200" dirty="0"/>
                        <m:t>k</m:t>
                      </m:r>
                      <m:r>
                        <m:rPr>
                          <m:nor/>
                        </m:rPr>
                        <a:rPr lang="en-US" sz="7200" dirty="0"/>
                        <m:t> </m:t>
                      </m:r>
                      <m:sSub>
                        <m:sSubPr>
                          <m:ctrlPr>
                            <a:rPr lang="en-US" sz="7200" i="1">
                              <a:latin typeface="Cambria Math" panose="02040503050406030204" pitchFamily="18" charset="0"/>
                            </a:rPr>
                          </m:ctrlPr>
                        </m:sSubPr>
                        <m:e>
                          <m:r>
                            <a:rPr lang="en-US" sz="7200" i="1">
                              <a:latin typeface="Cambria Math" panose="02040503050406030204" pitchFamily="18" charset="0"/>
                            </a:rPr>
                            <m:t>𝑇</m:t>
                          </m:r>
                        </m:e>
                        <m:sub>
                          <m:r>
                            <a:rPr lang="en-US" sz="7200" i="1">
                              <a:latin typeface="Cambria Math" panose="02040503050406030204" pitchFamily="18" charset="0"/>
                            </a:rPr>
                            <m:t>𝑠</m:t>
                          </m:r>
                        </m:sub>
                      </m:sSub>
                      <m:r>
                        <a:rPr lang="en-US" sz="7200" i="1">
                          <a:latin typeface="Cambria Math" panose="02040503050406030204" pitchFamily="18" charset="0"/>
                        </a:rPr>
                        <m:t> </m:t>
                      </m:r>
                      <m:sSub>
                        <m:sSubPr>
                          <m:ctrlPr>
                            <a:rPr lang="en-US" sz="7200" i="1">
                              <a:latin typeface="Cambria Math" panose="02040503050406030204" pitchFamily="18" charset="0"/>
                            </a:rPr>
                          </m:ctrlPr>
                        </m:sSubPr>
                        <m:e>
                          <m:r>
                            <a:rPr lang="en-US" sz="7200" i="1">
                              <a:latin typeface="Cambria Math" panose="02040503050406030204" pitchFamily="18" charset="0"/>
                            </a:rPr>
                            <m:t>𝐵</m:t>
                          </m:r>
                        </m:e>
                        <m:sub>
                          <m:r>
                            <a:rPr lang="en-US" sz="7200" i="1">
                              <a:latin typeface="Cambria Math" panose="02040503050406030204" pitchFamily="18" charset="0"/>
                            </a:rPr>
                            <m:t>𝑛</m:t>
                          </m:r>
                        </m:sub>
                      </m:sSub>
                      <m:r>
                        <m:rPr>
                          <m:nor/>
                        </m:rPr>
                        <a:rPr lang="en-US" sz="7200" dirty="0"/>
                        <m:t>watts</m:t>
                      </m:r>
                    </m:oMath>
                  </m:oMathPara>
                </a14:m>
                <a:endParaRPr lang="en-US" sz="7200" dirty="0"/>
              </a:p>
              <a:p>
                <a:pPr marL="0" indent="0" algn="just">
                  <a:lnSpc>
                    <a:spcPct val="150000"/>
                  </a:lnSpc>
                  <a:buNone/>
                </a:pPr>
                <a:r>
                  <a:rPr lang="en-US" sz="7200" dirty="0"/>
                  <a:t>The receiving system noise power is usually written in decibel units as</a:t>
                </a:r>
              </a:p>
              <a:p>
                <a:pPr marL="0" indent="0" algn="ctr">
                  <a:lnSpc>
                    <a:spcPct val="150000"/>
                  </a:lnSpc>
                  <a:buNone/>
                </a:pPr>
                <a:r>
                  <a:rPr lang="pt-BR" sz="7200" dirty="0"/>
                  <a:t>N = k + </a:t>
                </a:r>
                <a14:m>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𝑇</m:t>
                        </m:r>
                      </m:e>
                      <m:sub>
                        <m:r>
                          <a:rPr lang="en-US" sz="7200" i="1">
                            <a:latin typeface="Cambria Math" panose="02040503050406030204" pitchFamily="18" charset="0"/>
                          </a:rPr>
                          <m:t>𝑠</m:t>
                        </m:r>
                      </m:sub>
                    </m:sSub>
                  </m:oMath>
                </a14:m>
                <a:r>
                  <a:rPr lang="pt-BR" sz="7200" dirty="0"/>
                  <a:t> +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𝐵</m:t>
                        </m:r>
                      </m:e>
                      <m:sub>
                        <m:r>
                          <a:rPr lang="en-US" sz="7200" i="1">
                            <a:latin typeface="Cambria Math" panose="02040503050406030204" pitchFamily="18" charset="0"/>
                          </a:rPr>
                          <m:t>𝑛</m:t>
                        </m:r>
                      </m:sub>
                    </m:sSub>
                  </m:oMath>
                </a14:m>
                <a:r>
                  <a:rPr lang="pt-BR" sz="7200" dirty="0"/>
                  <a:t> dBW</a:t>
                </a:r>
              </a:p>
              <a:p>
                <a:pPr marL="0" indent="0" algn="just">
                  <a:lnSpc>
                    <a:spcPct val="150000"/>
                  </a:lnSpc>
                  <a:buNone/>
                </a:pPr>
                <a:r>
                  <a:rPr lang="en-US" sz="7200" dirty="0"/>
                  <a:t>where k is Boltzmann’s constant (−228.6 </a:t>
                </a:r>
                <a:r>
                  <a:rPr lang="en-US" sz="7200" dirty="0" err="1"/>
                  <a:t>dBW</a:t>
                </a:r>
                <a:r>
                  <a:rPr lang="en-US" sz="7200" dirty="0"/>
                  <a:t>/K/Hz).</a:t>
                </a:r>
              </a:p>
              <a:p>
                <a:pPr marL="0" indent="0" algn="just">
                  <a:lnSpc>
                    <a:spcPct val="150000"/>
                  </a:lnSpc>
                  <a:buNone/>
                </a:pPr>
                <a:endParaRPr lang="en-US" dirty="0"/>
              </a:p>
              <a:p>
                <a:pPr algn="just">
                  <a:lnSpc>
                    <a:spcPct val="150000"/>
                  </a:lnSpc>
                </a:pPr>
                <a:r>
                  <a:rPr lang="en-US" sz="7200" dirty="0"/>
                  <a:t>Input back-off (IBO) in satellite communication is the amount of reduction </a:t>
                </a:r>
              </a:p>
              <a:p>
                <a:pPr marL="0" indent="0" algn="just">
                  <a:lnSpc>
                    <a:spcPct val="150000"/>
                  </a:lnSpc>
                  <a:buNone/>
                </a:pPr>
                <a:r>
                  <a:rPr lang="en-US" sz="7200" dirty="0"/>
                  <a:t>in input power needed to achieve the desired output power and linearity.</a:t>
                </a:r>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3"/>
                <a:ext cx="12191999" cy="5987846"/>
              </a:xfrm>
              <a:blipFill>
                <a:blip r:embed="rId2"/>
                <a:stretch>
                  <a:fillRect l="-400" r="-400"/>
                </a:stretch>
              </a:blipFill>
            </p:spPr>
            <p:txBody>
              <a:bodyPr/>
              <a:lstStyle/>
              <a:p>
                <a:r>
                  <a:rPr lang="en-US">
                    <a:noFill/>
                  </a:rPr>
                  <a:t> </a:t>
                </a:r>
              </a:p>
            </p:txBody>
          </p:sp>
        </mc:Fallback>
      </mc:AlternateContent>
      <p:pic>
        <p:nvPicPr>
          <p:cNvPr id="1026" name="Picture 2" descr="Explain:1)Input back-off and output back-off 2)Uplink rain-fade margin and  downlink rain-fade margin">
            <a:extLst>
              <a:ext uri="{FF2B5EF4-FFF2-40B4-BE49-F238E27FC236}">
                <a16:creationId xmlns:a16="http://schemas.microsoft.com/office/drawing/2014/main" id="{959D526C-1628-CC72-18B0-F2BCEF3B3F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8035" y="3621232"/>
            <a:ext cx="4448438" cy="3236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916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fontScale="90000"/>
          </a:bodyPr>
          <a:lstStyle/>
          <a:p>
            <a:pPr algn="ctr"/>
            <a:br>
              <a:rPr lang="en-US" b="1" dirty="0">
                <a:solidFill>
                  <a:srgbClr val="C00000"/>
                </a:solidFill>
              </a:rPr>
            </a:br>
            <a:r>
              <a:rPr lang="en-US" b="1" dirty="0">
                <a:solidFill>
                  <a:srgbClr val="C00000"/>
                </a:solidFill>
              </a:rPr>
              <a:t>Example:6</a:t>
            </a:r>
            <a:br>
              <a:rPr lang="en-US" b="1" dirty="0">
                <a:solidFill>
                  <a:srgbClr val="C00000"/>
                </a:solidFill>
              </a:rPr>
            </a:br>
            <a:endParaRPr lang="en-US" b="1" dirty="0">
              <a:solidFill>
                <a:schemeClr val="accent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92500"/>
          </a:bodyPr>
          <a:lstStyle/>
          <a:p>
            <a:pPr marL="0" indent="0" algn="just">
              <a:lnSpc>
                <a:spcPct val="150000"/>
              </a:lnSpc>
              <a:buNone/>
            </a:pPr>
            <a:r>
              <a:rPr lang="en-US" dirty="0"/>
              <a:t>A LEO satellite has a multi-beam antenna with a gain of 18 dB in each beam. A transponder with transmitter output power of 0.5 watts at 2.5 GHz is connected to one antenna beam. An earth station is located at the edge of the coverage zone of this beam, where the received power is 3 dB below that at the center of the beam, and at a range of 2,000 km from the satellite. Using decibels for all calculations, find:</a:t>
            </a:r>
          </a:p>
          <a:p>
            <a:pPr marL="0" indent="0" algn="just">
              <a:lnSpc>
                <a:spcPct val="150000"/>
              </a:lnSpc>
              <a:buNone/>
            </a:pPr>
            <a:r>
              <a:rPr lang="en-US" dirty="0"/>
              <a:t>a) The power received by an antenna with a gain of +1 dB, in </a:t>
            </a:r>
            <a:r>
              <a:rPr lang="en-US" dirty="0" err="1"/>
              <a:t>dBW</a:t>
            </a:r>
            <a:r>
              <a:rPr lang="en-US" dirty="0"/>
              <a:t>.</a:t>
            </a:r>
          </a:p>
          <a:p>
            <a:pPr marL="0" indent="0" algn="just">
              <a:lnSpc>
                <a:spcPct val="150000"/>
              </a:lnSpc>
              <a:buNone/>
            </a:pPr>
            <a:r>
              <a:rPr lang="en-US" dirty="0"/>
              <a:t>b) The noise power of the earth station receiver for a noise temperature of 260K and an RF channel bandwidth of 20 kHz.</a:t>
            </a:r>
          </a:p>
          <a:p>
            <a:pPr marL="0" indent="0" algn="just">
              <a:lnSpc>
                <a:spcPct val="150000"/>
              </a:lnSpc>
              <a:buNone/>
            </a:pPr>
            <a:r>
              <a:rPr lang="en-US" dirty="0"/>
              <a:t>c) The C/N ratio in dB for the LEO signal at the receiver </a:t>
            </a:r>
            <a:r>
              <a:rPr lang="en-US"/>
              <a:t>output.</a:t>
            </a:r>
            <a:endParaRPr lang="en-US" dirty="0"/>
          </a:p>
        </p:txBody>
      </p:sp>
    </p:spTree>
    <p:extLst>
      <p:ext uri="{BB962C8B-B14F-4D97-AF65-F5344CB8AC3E}">
        <p14:creationId xmlns:p14="http://schemas.microsoft.com/office/powerpoint/2010/main" val="1169982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fontScale="90000"/>
          </a:bodyPr>
          <a:lstStyle/>
          <a:p>
            <a:pPr algn="ctr"/>
            <a:br>
              <a:rPr lang="en-US" b="1" dirty="0">
                <a:solidFill>
                  <a:srgbClr val="C00000"/>
                </a:solidFill>
              </a:rPr>
            </a:br>
            <a:r>
              <a:rPr lang="en-US" b="1" dirty="0">
                <a:solidFill>
                  <a:srgbClr val="C00000"/>
                </a:solidFill>
              </a:rPr>
              <a:t>Example:7</a:t>
            </a:r>
            <a:br>
              <a:rPr lang="en-US" b="1" dirty="0">
                <a:solidFill>
                  <a:srgbClr val="C00000"/>
                </a:solidFill>
              </a:rPr>
            </a:br>
            <a:endParaRPr lang="en-US" b="1" dirty="0">
              <a:solidFill>
                <a:schemeClr val="accent1"/>
              </a:solidFill>
              <a:latin typeface="Algerian" panose="04020705040A02060702" pitchFamily="82"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92500" lnSpcReduction="20000"/>
              </a:bodyPr>
              <a:lstStyle/>
              <a:p>
                <a:pPr marL="0" indent="0" algn="just">
                  <a:lnSpc>
                    <a:spcPct val="150000"/>
                  </a:lnSpc>
                  <a:buNone/>
                </a:pPr>
                <a:r>
                  <a:rPr lang="en-US" dirty="0"/>
                  <a:t>A geostationary satellite carries a C-band transponder which transmits 20 watts into an antenna with an on-axis gain of 30 </a:t>
                </a:r>
                <a:r>
                  <a:rPr lang="en-US" dirty="0" err="1"/>
                  <a:t>dB.</a:t>
                </a:r>
                <a:r>
                  <a:rPr lang="en-US" dirty="0"/>
                  <a:t> An earth station is in the center of the antenna beam from the satellite, at a distance of 38,000 km. For a frequency of 4.0 GHz:</a:t>
                </a:r>
              </a:p>
              <a:p>
                <a:pPr marL="0" indent="0" algn="just">
                  <a:lnSpc>
                    <a:spcPct val="150000"/>
                  </a:lnSpc>
                  <a:buNone/>
                </a:pPr>
                <a:r>
                  <a:rPr lang="en-US" dirty="0"/>
                  <a:t>a)Calculate the incident flux density at the earth station in watts per square meter and in </a:t>
                </a:r>
                <a:r>
                  <a:rPr lang="en-US" dirty="0" err="1"/>
                  <a:t>dBW</a:t>
                </a:r>
                <a:r>
                  <a:rPr lang="en-US" dirty="0"/>
                  <a:t>/</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oMath>
                </a14:m>
                <a:r>
                  <a:rPr lang="en-US" dirty="0"/>
                  <a:t>.</a:t>
                </a:r>
              </a:p>
              <a:p>
                <a:pPr marL="0" indent="0" algn="just">
                  <a:lnSpc>
                    <a:spcPct val="150000"/>
                  </a:lnSpc>
                  <a:buNone/>
                </a:pPr>
                <a:r>
                  <a:rPr lang="en-US" dirty="0"/>
                  <a:t>b) The earth station has an antenna with a circular aperture 2 m in diameter and an aperture efficiency of 65%. Calculate the received power level in watts and in </a:t>
                </a:r>
                <a:r>
                  <a:rPr lang="en-US" dirty="0" err="1"/>
                  <a:t>dBW</a:t>
                </a:r>
                <a:r>
                  <a:rPr lang="en-US" dirty="0"/>
                  <a:t> at the antenna output port.</a:t>
                </a:r>
              </a:p>
              <a:p>
                <a:pPr marL="0" indent="0" algn="just">
                  <a:lnSpc>
                    <a:spcPct val="150000"/>
                  </a:lnSpc>
                  <a:buNone/>
                </a:pPr>
                <a:r>
                  <a:rPr lang="en-US" dirty="0"/>
                  <a:t>c) Calculate the on-axis gain of the antenna in </a:t>
                </a:r>
                <a:r>
                  <a:rPr lang="en-US" dirty="0" err="1"/>
                  <a:t>dB.</a:t>
                </a:r>
                <a:endParaRPr lang="en-US" dirty="0"/>
              </a:p>
              <a:p>
                <a:pPr marL="0" indent="0" algn="just">
                  <a:lnSpc>
                    <a:spcPct val="150000"/>
                  </a:lnSpc>
                  <a:buNone/>
                </a:pPr>
                <a:r>
                  <a:rPr lang="en-US" dirty="0"/>
                  <a:t>d) Calculate the free space path loss between the satellite and the earth station.</a:t>
                </a:r>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4"/>
                <a:ext cx="12191999" cy="5987846"/>
              </a:xfrm>
              <a:blipFill>
                <a:blip r:embed="rId2"/>
                <a:stretch>
                  <a:fillRect l="-900" r="-900"/>
                </a:stretch>
              </a:blipFill>
            </p:spPr>
            <p:txBody>
              <a:bodyPr/>
              <a:lstStyle/>
              <a:p>
                <a:r>
                  <a:rPr lang="en-US">
                    <a:noFill/>
                  </a:rPr>
                  <a:t> </a:t>
                </a:r>
              </a:p>
            </p:txBody>
          </p:sp>
        </mc:Fallback>
      </mc:AlternateContent>
    </p:spTree>
    <p:extLst>
      <p:ext uri="{BB962C8B-B14F-4D97-AF65-F5344CB8AC3E}">
        <p14:creationId xmlns:p14="http://schemas.microsoft.com/office/powerpoint/2010/main" val="330422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77500" lnSpcReduction="20000"/>
          </a:bodyPr>
          <a:lstStyle/>
          <a:p>
            <a:pPr algn="just">
              <a:lnSpc>
                <a:spcPct val="150000"/>
              </a:lnSpc>
            </a:pPr>
            <a:r>
              <a:rPr lang="en-US" dirty="0"/>
              <a:t>Design of a satellite communication system is a complex process requiring compromises between many factors to achieve the best performance at an acceptable cost.</a:t>
            </a:r>
          </a:p>
          <a:p>
            <a:pPr algn="just">
              <a:lnSpc>
                <a:spcPct val="150000"/>
              </a:lnSpc>
            </a:pPr>
            <a:r>
              <a:rPr lang="en-US" dirty="0"/>
              <a:t>Weight is the most critical factor in design of any satellite, as an increase in weight directly leads to higher costs.</a:t>
            </a:r>
          </a:p>
          <a:p>
            <a:pPr algn="just">
              <a:lnSpc>
                <a:spcPct val="150000"/>
              </a:lnSpc>
            </a:pPr>
            <a:r>
              <a:rPr lang="en-US" dirty="0"/>
              <a:t>Overall dimension also an important factor because spacecraft must be fit within the launch vehicle.</a:t>
            </a:r>
          </a:p>
          <a:p>
            <a:pPr marL="0" indent="0" algn="just">
              <a:lnSpc>
                <a:spcPct val="150000"/>
              </a:lnSpc>
              <a:buNone/>
            </a:pPr>
            <a:r>
              <a:rPr lang="en-US" dirty="0">
                <a:solidFill>
                  <a:srgbClr val="C00000"/>
                </a:solidFill>
              </a:rPr>
              <a:t>The weight of a satellite is driven by two factors: </a:t>
            </a:r>
          </a:p>
          <a:p>
            <a:pPr algn="just">
              <a:lnSpc>
                <a:spcPct val="150000"/>
              </a:lnSpc>
              <a:buFont typeface="Wingdings" panose="05000000000000000000" pitchFamily="2" charset="2"/>
              <a:buChar char="Ø"/>
            </a:pPr>
            <a:r>
              <a:rPr lang="en-US" dirty="0"/>
              <a:t>The number and output power of the transponders on the satellite - High power transponders require lots of electrical power, which can only be generated by solar cells.</a:t>
            </a:r>
          </a:p>
          <a:p>
            <a:pPr algn="just">
              <a:lnSpc>
                <a:spcPct val="150000"/>
              </a:lnSpc>
              <a:buFont typeface="Wingdings" panose="05000000000000000000" pitchFamily="2" charset="2"/>
              <a:buChar char="Ø"/>
            </a:pPr>
            <a:r>
              <a:rPr lang="en-US" dirty="0"/>
              <a:t>The weight of station-keeping fuel.</a:t>
            </a:r>
          </a:p>
          <a:p>
            <a:pPr algn="just">
              <a:lnSpc>
                <a:spcPct val="150000"/>
              </a:lnSpc>
            </a:pPr>
            <a:r>
              <a:rPr lang="en-US" dirty="0"/>
              <a:t>Three other factors influence system design: the choice of frequency band, atmospheric propagation effects, and multiple access technique.</a:t>
            </a:r>
          </a:p>
        </p:txBody>
      </p:sp>
    </p:spTree>
    <p:extLst>
      <p:ext uri="{BB962C8B-B14F-4D97-AF65-F5344CB8AC3E}">
        <p14:creationId xmlns:p14="http://schemas.microsoft.com/office/powerpoint/2010/main" val="2952990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a:bodyPr>
          <a:lstStyle/>
          <a:p>
            <a:pPr algn="ctr"/>
            <a:r>
              <a:rPr lang="en-US" b="1" dirty="0">
                <a:solidFill>
                  <a:schemeClr val="accent1"/>
                </a:solidFill>
                <a:latin typeface="Algerian" panose="04020705040A02060702" pitchFamily="82" charset="0"/>
              </a:rPr>
              <a:t>Ku- band geo satellite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3"/>
                <a:ext cx="12191999" cy="5987846"/>
              </a:xfrm>
            </p:spPr>
            <p:txBody>
              <a:bodyPr>
                <a:normAutofit fontScale="25000" lnSpcReduction="20000"/>
              </a:bodyPr>
              <a:lstStyle/>
              <a:p>
                <a:pPr algn="just">
                  <a:lnSpc>
                    <a:spcPct val="170000"/>
                  </a:lnSpc>
                </a:pPr>
                <a:r>
                  <a:rPr lang="en-US" sz="7200" dirty="0"/>
                  <a:t>Satellite communication systems developed rapidly through the 1970s and 1980s filling all the available 4 GHz transponders on GEO satellites serving populated areas on the world. Ku-band was the next available frequency band and larger GEO satellites carrying both C-band and Ku-band transponders were launched to meet the expanding demand for video distribution services and long-distance communications</a:t>
                </a:r>
              </a:p>
              <a:p>
                <a:pPr marL="0" indent="0" algn="just">
                  <a:lnSpc>
                    <a:spcPct val="170000"/>
                  </a:lnSpc>
                  <a:buNone/>
                </a:pPr>
                <a:r>
                  <a:rPr lang="en-US" sz="7200" b="1" dirty="0">
                    <a:solidFill>
                      <a:srgbClr val="C00000"/>
                    </a:solidFill>
                  </a:rPr>
                  <a:t>Direct Broadcast Satellite Television</a:t>
                </a:r>
                <a:endParaRPr lang="en-US" sz="7200" dirty="0"/>
              </a:p>
              <a:p>
                <a:pPr marL="0" indent="0" algn="just">
                  <a:lnSpc>
                    <a:spcPct val="170000"/>
                  </a:lnSpc>
                  <a:buNone/>
                </a:pPr>
                <a:r>
                  <a:rPr lang="en-US" sz="7200" b="1" dirty="0"/>
                  <a:t>Effect of Rain on Direct to Home Satellite TV Ku-Band Downlink</a:t>
                </a:r>
                <a:endParaRPr lang="en-US" sz="7200" b="1" i="1" dirty="0">
                  <a:latin typeface="Cambria Math" panose="02040503050406030204" pitchFamily="18" charset="0"/>
                </a:endParaRPr>
              </a:p>
              <a:p>
                <a:pPr algn="just">
                  <a:lnSpc>
                    <a:spcPct val="170000"/>
                  </a:lnSpc>
                </a:pPr>
                <a:r>
                  <a:rPr lang="en-US" sz="7200" dirty="0"/>
                  <a:t>Total path attenuation,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𝐴</m:t>
                        </m:r>
                      </m:e>
                      <m:sub>
                        <m:r>
                          <m:rPr>
                            <m:nor/>
                          </m:rPr>
                          <a:rPr lang="en-US" sz="7200" dirty="0"/>
                          <m:t>total</m:t>
                        </m:r>
                      </m:sub>
                    </m:sSub>
                    <m:r>
                      <a:rPr lang="en-US" sz="7200" i="1">
                        <a:latin typeface="Cambria Math" panose="02040503050406030204" pitchFamily="18" charset="0"/>
                      </a:rPr>
                      <m:t> </m:t>
                    </m:r>
                  </m:oMath>
                </a14:m>
                <a:r>
                  <a:rPr lang="en-US" sz="7200" dirty="0"/>
                  <a:t>in dB,                 </a:t>
                </a:r>
                <a14:m>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𝐴</m:t>
                        </m:r>
                      </m:e>
                      <m:sub>
                        <m:r>
                          <m:rPr>
                            <m:nor/>
                          </m:rPr>
                          <a:rPr lang="en-US" sz="7200" dirty="0"/>
                          <m:t>total</m:t>
                        </m:r>
                      </m:sub>
                    </m:sSub>
                  </m:oMath>
                </a14:m>
                <a:r>
                  <a:rPr lang="en-US" sz="7200" dirty="0"/>
                  <a:t> =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𝐴</m:t>
                        </m:r>
                      </m:e>
                      <m:sub>
                        <m:r>
                          <m:rPr>
                            <m:nor/>
                          </m:rPr>
                          <a:rPr lang="en-US" sz="7200" b="0" i="0" smtClean="0">
                            <a:latin typeface="Cambria Math" panose="02040503050406030204" pitchFamily="18" charset="0"/>
                          </a:rPr>
                          <m:t>ca</m:t>
                        </m:r>
                      </m:sub>
                    </m:sSub>
                  </m:oMath>
                </a14:m>
                <a:r>
                  <a:rPr lang="en-US" sz="7200" dirty="0"/>
                  <a:t> +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𝐴</m:t>
                        </m:r>
                      </m:e>
                      <m:sub>
                        <m:r>
                          <m:rPr>
                            <m:nor/>
                          </m:rPr>
                          <a:rPr lang="en-US" sz="7200" b="0" i="0" dirty="0" smtClean="0"/>
                          <m:t>rain</m:t>
                        </m:r>
                      </m:sub>
                    </m:sSub>
                  </m:oMath>
                </a14:m>
                <a:r>
                  <a:rPr lang="en-US" sz="7200" dirty="0"/>
                  <a:t> dB</a:t>
                </a:r>
              </a:p>
              <a:p>
                <a:pPr marL="0" indent="0" algn="ctr">
                  <a:lnSpc>
                    <a:spcPct val="170000"/>
                  </a:lnSpc>
                  <a:buNone/>
                </a:pPr>
                <a14:m>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𝑇</m:t>
                        </m:r>
                      </m:e>
                      <m:sub>
                        <m:r>
                          <a:rPr lang="en-US" sz="7200" b="0" i="1" smtClean="0">
                            <a:latin typeface="Cambria Math" panose="02040503050406030204" pitchFamily="18" charset="0"/>
                          </a:rPr>
                          <m:t>𝑠𝑘𝑦</m:t>
                        </m:r>
                      </m:sub>
                    </m:sSub>
                  </m:oMath>
                </a14:m>
                <a:r>
                  <a:rPr lang="en-US" sz="7200" dirty="0"/>
                  <a:t> =</a:t>
                </a:r>
                <a14:m>
                  <m:oMath xmlns:m="http://schemas.openxmlformats.org/officeDocument/2006/math">
                    <m:sSup>
                      <m:sSupPr>
                        <m:ctrlPr>
                          <a:rPr lang="en-US" sz="7200" i="1" smtClean="0">
                            <a:latin typeface="Cambria Math" panose="02040503050406030204" pitchFamily="18" charset="0"/>
                          </a:rPr>
                        </m:ctrlPr>
                      </m:sSupPr>
                      <m:e>
                        <m:r>
                          <a:rPr lang="en-US" sz="7200" b="0" i="1" smtClean="0">
                            <a:latin typeface="Cambria Math" panose="02040503050406030204" pitchFamily="18" charset="0"/>
                          </a:rPr>
                          <m:t>273(1−10</m:t>
                        </m:r>
                      </m:e>
                      <m:sup>
                        <m:f>
                          <m:fPr>
                            <m:type m:val="skw"/>
                            <m:ctrlPr>
                              <a:rPr lang="en-US" sz="7200" i="1">
                                <a:latin typeface="Cambria Math" panose="02040503050406030204" pitchFamily="18" charset="0"/>
                              </a:rPr>
                            </m:ctrlPr>
                          </m:fPr>
                          <m:num>
                            <m:r>
                              <a:rPr lang="en-US" sz="7200" i="1" smtClean="0">
                                <a:latin typeface="Cambria Math" panose="02040503050406030204" pitchFamily="18" charset="0"/>
                              </a:rPr>
                              <m:t>−</m:t>
                            </m:r>
                            <m:r>
                              <a:rPr lang="en-US" sz="7200" i="1">
                                <a:latin typeface="Cambria Math" panose="02040503050406030204" pitchFamily="18" charset="0"/>
                              </a:rPr>
                              <m:t>𝐴</m:t>
                            </m:r>
                          </m:num>
                          <m:den>
                            <m:r>
                              <a:rPr lang="en-US" sz="7200" i="1">
                                <a:latin typeface="Cambria Math" panose="02040503050406030204" pitchFamily="18" charset="0"/>
                              </a:rPr>
                              <m:t>10</m:t>
                            </m:r>
                          </m:den>
                        </m:f>
                      </m:sup>
                    </m:sSup>
                  </m:oMath>
                </a14:m>
                <a:r>
                  <a:rPr lang="en-US" sz="7200" dirty="0"/>
                  <a:t>) K</a:t>
                </a:r>
              </a:p>
              <a:p>
                <a:pPr marL="0" indent="0" algn="just">
                  <a:lnSpc>
                    <a:spcPct val="170000"/>
                  </a:lnSpc>
                  <a:buNone/>
                </a:pPr>
                <a:r>
                  <a:rPr lang="en-US" sz="7200" dirty="0"/>
                  <a:t>The antenna noise temperature may be assumed to be equal to the sky noise temperature, although in practice not all of the incident noise energy from the sky is output by the antenna, and a coupling coefficient, </a:t>
                </a:r>
                <a14:m>
                  <m:oMath xmlns:m="http://schemas.openxmlformats.org/officeDocument/2006/math">
                    <m:sSub>
                      <m:sSubPr>
                        <m:ctrlPr>
                          <a:rPr lang="en-US" sz="7200" i="1" smtClean="0">
                            <a:latin typeface="Cambria Math" panose="02040503050406030204" pitchFamily="18" charset="0"/>
                          </a:rPr>
                        </m:ctrlPr>
                      </m:sSubPr>
                      <m:e>
                        <m:r>
                          <m:rPr>
                            <m:nor/>
                          </m:rPr>
                          <a:rPr lang="en-US" sz="7200" dirty="0"/>
                          <m:t>η</m:t>
                        </m:r>
                      </m:e>
                      <m:sub>
                        <m:r>
                          <m:rPr>
                            <m:nor/>
                          </m:rPr>
                          <a:rPr lang="en-US" sz="7200" b="0" i="0" smtClean="0">
                            <a:latin typeface="Cambria Math" panose="02040503050406030204" pitchFamily="18" charset="0"/>
                          </a:rPr>
                          <m:t>c</m:t>
                        </m:r>
                      </m:sub>
                    </m:sSub>
                    <m:r>
                      <a:rPr lang="en-US" sz="7200" b="0" i="1" smtClean="0">
                        <a:latin typeface="Cambria Math" panose="02040503050406030204" pitchFamily="18" charset="0"/>
                      </a:rPr>
                      <m:t> </m:t>
                    </m:r>
                  </m:oMath>
                </a14:m>
                <a:r>
                  <a:rPr lang="en-US" sz="7200" dirty="0"/>
                  <a:t>, of 90–95% is sometimes used when calculating antenna noise temperature in rain. </a:t>
                </a:r>
              </a:p>
              <a:p>
                <a:pPr marL="0" indent="0" algn="ctr">
                  <a:lnSpc>
                    <a:spcPct val="170000"/>
                  </a:lnSpc>
                  <a:buNone/>
                </a:pPr>
                <a14:m>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𝑇</m:t>
                        </m:r>
                      </m:e>
                      <m:sub>
                        <m:r>
                          <m:rPr>
                            <m:nor/>
                          </m:rPr>
                          <a:rPr lang="en-US" sz="7200" b="0" i="0" dirty="0" smtClean="0"/>
                          <m:t>A</m:t>
                        </m:r>
                      </m:sub>
                    </m:sSub>
                  </m:oMath>
                </a14:m>
                <a:r>
                  <a:rPr lang="en-US" sz="7200" dirty="0"/>
                  <a:t> = </a:t>
                </a:r>
                <a14:m>
                  <m:oMath xmlns:m="http://schemas.openxmlformats.org/officeDocument/2006/math">
                    <m:sSub>
                      <m:sSubPr>
                        <m:ctrlPr>
                          <a:rPr lang="en-US" sz="7200" i="1">
                            <a:latin typeface="Cambria Math" panose="02040503050406030204" pitchFamily="18" charset="0"/>
                          </a:rPr>
                        </m:ctrlPr>
                      </m:sSubPr>
                      <m:e>
                        <m:r>
                          <m:rPr>
                            <m:nor/>
                          </m:rPr>
                          <a:rPr lang="en-US" sz="7200" dirty="0"/>
                          <m:t>η</m:t>
                        </m:r>
                      </m:e>
                      <m:sub>
                        <m:r>
                          <m:rPr>
                            <m:nor/>
                          </m:rPr>
                          <a:rPr lang="en-US" sz="7200">
                            <a:latin typeface="Cambria Math" panose="02040503050406030204" pitchFamily="18" charset="0"/>
                          </a:rPr>
                          <m:t>c</m:t>
                        </m:r>
                      </m:sub>
                    </m:sSub>
                    <m:r>
                      <a:rPr lang="en-US" sz="7200" i="1">
                        <a:latin typeface="Cambria Math" panose="02040503050406030204" pitchFamily="18" charset="0"/>
                      </a:rPr>
                      <m:t> </m:t>
                    </m:r>
                  </m:oMath>
                </a14:m>
                <a:r>
                  <a:rPr lang="en-US" sz="7200" dirty="0"/>
                  <a:t>x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𝑇</m:t>
                        </m:r>
                      </m:e>
                      <m:sub>
                        <m:r>
                          <a:rPr lang="en-US" sz="7200" i="1">
                            <a:latin typeface="Cambria Math" panose="02040503050406030204" pitchFamily="18" charset="0"/>
                          </a:rPr>
                          <m:t>𝑠𝑘𝑦</m:t>
                        </m:r>
                      </m:sub>
                    </m:sSub>
                  </m:oMath>
                </a14:m>
                <a:r>
                  <a:rPr lang="en-US" sz="7200" dirty="0"/>
                  <a:t> K</a:t>
                </a:r>
              </a:p>
              <a:p>
                <a:pPr marL="0" indent="0" algn="ctr">
                  <a:lnSpc>
                    <a:spcPct val="170000"/>
                  </a:lnSpc>
                  <a:buNone/>
                </a:pPr>
                <a:endParaRPr lang="en-US" sz="7200" dirty="0"/>
              </a:p>
              <a:p>
                <a:pPr marL="0" indent="0" algn="ctr">
                  <a:lnSpc>
                    <a:spcPct val="170000"/>
                  </a:lnSpc>
                  <a:buNone/>
                </a:pPr>
                <a:endParaRPr lang="en-US" sz="7200" dirty="0"/>
              </a:p>
              <a:p>
                <a:pPr marL="0" indent="0" algn="just">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3"/>
                <a:ext cx="12191999" cy="5987846"/>
              </a:xfrm>
              <a:blipFill>
                <a:blip r:embed="rId2"/>
                <a:stretch>
                  <a:fillRect l="-400" r="-400"/>
                </a:stretch>
              </a:blipFill>
            </p:spPr>
            <p:txBody>
              <a:bodyPr/>
              <a:lstStyle/>
              <a:p>
                <a:r>
                  <a:rPr lang="en-US">
                    <a:noFill/>
                  </a:rPr>
                  <a:t> </a:t>
                </a:r>
              </a:p>
            </p:txBody>
          </p:sp>
        </mc:Fallback>
      </mc:AlternateContent>
    </p:spTree>
    <p:extLst>
      <p:ext uri="{BB962C8B-B14F-4D97-AF65-F5344CB8AC3E}">
        <p14:creationId xmlns:p14="http://schemas.microsoft.com/office/powerpoint/2010/main" val="3898668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a:bodyPr>
          <a:lstStyle/>
          <a:p>
            <a:pPr algn="ctr"/>
            <a:r>
              <a:rPr lang="en-US" b="1" dirty="0">
                <a:solidFill>
                  <a:schemeClr val="accent1"/>
                </a:solidFill>
                <a:latin typeface="Algerian" panose="04020705040A02060702" pitchFamily="82" charset="0"/>
              </a:rPr>
              <a:t>Ku- band geo satellite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3"/>
                <a:ext cx="12191999" cy="5987846"/>
              </a:xfrm>
            </p:spPr>
            <p:txBody>
              <a:bodyPr>
                <a:normAutofit fontScale="25000" lnSpcReduction="20000"/>
              </a:bodyPr>
              <a:lstStyle/>
              <a:p>
                <a:pPr algn="just">
                  <a:lnSpc>
                    <a:spcPct val="170000"/>
                  </a:lnSpc>
                </a:pPr>
                <a:r>
                  <a:rPr lang="en-US" sz="7200" dirty="0">
                    <a:latin typeface="Cambria Math" panose="02040503050406030204" pitchFamily="18" charset="0"/>
                  </a:rPr>
                  <a:t>Almost all satellite receivers use a high gain LNA as the first element in the receiver front end. This makes the contribution of all later parts of the receiver to the system noise temperature negligible. System noise temperature is then given by </a:t>
                </a:r>
                <a14:m>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𝑇</m:t>
                        </m:r>
                      </m:e>
                      <m:sub>
                        <m:r>
                          <a:rPr lang="en-US" sz="7200" b="0" i="1" smtClean="0">
                            <a:latin typeface="Cambria Math" panose="02040503050406030204" pitchFamily="18" charset="0"/>
                          </a:rPr>
                          <m:t>𝑠</m:t>
                        </m:r>
                        <m:r>
                          <a:rPr lang="en-US" sz="7200" b="0" i="1" smtClean="0">
                            <a:latin typeface="Cambria Math" panose="02040503050406030204" pitchFamily="18" charset="0"/>
                          </a:rPr>
                          <m:t> </m:t>
                        </m:r>
                        <m:r>
                          <a:rPr lang="en-US" sz="7200" b="0" i="1" smtClean="0">
                            <a:latin typeface="Cambria Math" panose="02040503050406030204" pitchFamily="18" charset="0"/>
                          </a:rPr>
                          <m:t>𝑟𝑎𝑖𝑛</m:t>
                        </m:r>
                      </m:sub>
                    </m:sSub>
                    <m:r>
                      <a:rPr lang="en-US" sz="7200" b="0" i="1" smtClean="0">
                        <a:latin typeface="Cambria Math" panose="02040503050406030204" pitchFamily="18" charset="0"/>
                      </a:rPr>
                      <m:t> </m:t>
                    </m:r>
                  </m:oMath>
                </a14:m>
                <a:r>
                  <a:rPr lang="en-US" sz="7200" dirty="0">
                    <a:latin typeface="Cambria Math" panose="02040503050406030204" pitchFamily="18" charset="0"/>
                  </a:rPr>
                  <a:t>where,</a:t>
                </a:r>
              </a:p>
              <a:p>
                <a:pPr marL="0" indent="0" algn="ctr">
                  <a:lnSpc>
                    <a:spcPct val="170000"/>
                  </a:lnSpc>
                  <a:buNone/>
                </a:pP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𝑇</m:t>
                        </m:r>
                      </m:e>
                      <m:sub>
                        <m:r>
                          <a:rPr lang="en-US" sz="7200" i="1">
                            <a:latin typeface="Cambria Math" panose="02040503050406030204" pitchFamily="18" charset="0"/>
                          </a:rPr>
                          <m:t>𝑠</m:t>
                        </m:r>
                        <m:r>
                          <a:rPr lang="en-US" sz="7200" i="1">
                            <a:latin typeface="Cambria Math" panose="02040503050406030204" pitchFamily="18" charset="0"/>
                          </a:rPr>
                          <m:t> </m:t>
                        </m:r>
                        <m:r>
                          <a:rPr lang="en-US" sz="7200" i="1">
                            <a:latin typeface="Cambria Math" panose="02040503050406030204" pitchFamily="18" charset="0"/>
                          </a:rPr>
                          <m:t>𝑟𝑎𝑖𝑛</m:t>
                        </m:r>
                      </m:sub>
                    </m:sSub>
                    <m:r>
                      <a:rPr lang="en-US" sz="7200" i="1">
                        <a:latin typeface="Cambria Math" panose="02040503050406030204" pitchFamily="18" charset="0"/>
                      </a:rPr>
                      <m:t> </m:t>
                    </m:r>
                  </m:oMath>
                </a14:m>
                <a:r>
                  <a:rPr lang="en-US" sz="7200" dirty="0"/>
                  <a:t>=</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𝑇</m:t>
                        </m:r>
                      </m:e>
                      <m:sub>
                        <m:r>
                          <a:rPr lang="en-US" sz="7200" b="0" i="1" smtClean="0">
                            <a:latin typeface="Cambria Math" panose="02040503050406030204" pitchFamily="18" charset="0"/>
                          </a:rPr>
                          <m:t>𝐿𝑁𝐴</m:t>
                        </m:r>
                      </m:sub>
                    </m:sSub>
                  </m:oMath>
                </a14:m>
                <a:r>
                  <a:rPr lang="en-US" sz="7200" dirty="0"/>
                  <a:t>+</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𝑇</m:t>
                        </m:r>
                      </m:e>
                      <m:sub>
                        <m:r>
                          <a:rPr lang="en-US" sz="7200" b="0" i="1" smtClean="0">
                            <a:latin typeface="Cambria Math" panose="02040503050406030204" pitchFamily="18" charset="0"/>
                          </a:rPr>
                          <m:t>𝐴</m:t>
                        </m:r>
                        <m:r>
                          <a:rPr lang="en-US" sz="7200" i="1">
                            <a:latin typeface="Cambria Math" panose="02040503050406030204" pitchFamily="18" charset="0"/>
                          </a:rPr>
                          <m:t> </m:t>
                        </m:r>
                        <m:r>
                          <a:rPr lang="en-US" sz="7200" i="1">
                            <a:latin typeface="Cambria Math" panose="02040503050406030204" pitchFamily="18" charset="0"/>
                          </a:rPr>
                          <m:t>𝑟𝑎𝑖𝑛</m:t>
                        </m:r>
                      </m:sub>
                    </m:sSub>
                    <m:r>
                      <a:rPr lang="en-US" sz="7200" b="0" i="0" smtClean="0">
                        <a:latin typeface="Cambria Math" panose="02040503050406030204" pitchFamily="18" charset="0"/>
                      </a:rPr>
                      <m:t> </m:t>
                    </m:r>
                    <m:r>
                      <m:rPr>
                        <m:sty m:val="p"/>
                      </m:rPr>
                      <a:rPr lang="en-US" sz="7200" b="0" i="0" smtClean="0">
                        <a:latin typeface="Cambria Math" panose="02040503050406030204" pitchFamily="18" charset="0"/>
                      </a:rPr>
                      <m:t>K</m:t>
                    </m:r>
                  </m:oMath>
                </a14:m>
                <a:endParaRPr lang="en-US" sz="7200" dirty="0"/>
              </a:p>
              <a:p>
                <a:pPr marL="0" indent="0" algn="ctr">
                  <a:lnSpc>
                    <a:spcPct val="170000"/>
                  </a:lnSpc>
                  <a:buNone/>
                </a:pPr>
                <a14:m>
                  <m:oMath xmlns:m="http://schemas.openxmlformats.org/officeDocument/2006/math">
                    <m:sSub>
                      <m:sSubPr>
                        <m:ctrlPr>
                          <a:rPr lang="en-US" sz="7400" i="1" smtClean="0">
                            <a:latin typeface="Cambria Math" panose="02040503050406030204" pitchFamily="18" charset="0"/>
                          </a:rPr>
                        </m:ctrlPr>
                      </m:sSubPr>
                      <m:e>
                        <m:r>
                          <m:rPr>
                            <m:nor/>
                          </m:rPr>
                          <a:rPr lang="el-GR" sz="7400"/>
                          <m:t>  </m:t>
                        </m:r>
                        <m:r>
                          <m:rPr>
                            <m:nor/>
                          </m:rPr>
                          <a:rPr lang="el-GR" sz="7400"/>
                          <m:t>Δ</m:t>
                        </m:r>
                        <m:r>
                          <m:rPr>
                            <m:nor/>
                          </m:rPr>
                          <a:rPr lang="el-GR" sz="7400"/>
                          <m:t> </m:t>
                        </m:r>
                        <m:r>
                          <a:rPr lang="en-US" sz="7400" b="0" i="1" smtClean="0">
                            <a:latin typeface="Cambria Math" panose="02040503050406030204" pitchFamily="18" charset="0"/>
                          </a:rPr>
                          <m:t>𝑁</m:t>
                        </m:r>
                      </m:e>
                      <m:sub>
                        <m:r>
                          <a:rPr lang="en-US" sz="7400" i="1">
                            <a:latin typeface="Cambria Math" panose="02040503050406030204" pitchFamily="18" charset="0"/>
                          </a:rPr>
                          <m:t>𝑟𝑎𝑖𝑛</m:t>
                        </m:r>
                      </m:sub>
                    </m:sSub>
                  </m:oMath>
                </a14:m>
                <a:r>
                  <a:rPr lang="en-US" sz="7400" dirty="0"/>
                  <a:t> = 10 log [</a:t>
                </a:r>
                <a14:m>
                  <m:oMath xmlns:m="http://schemas.openxmlformats.org/officeDocument/2006/math">
                    <m:f>
                      <m:fPr>
                        <m:ctrlPr>
                          <a:rPr lang="en-US" sz="7400" i="1" smtClean="0">
                            <a:latin typeface="Cambria Math" panose="02040503050406030204" pitchFamily="18" charset="0"/>
                          </a:rPr>
                        </m:ctrlPr>
                      </m:fPr>
                      <m:num>
                        <m:sSub>
                          <m:sSubPr>
                            <m:ctrlPr>
                              <a:rPr lang="en-US" sz="8000" i="1">
                                <a:latin typeface="Cambria Math" panose="02040503050406030204" pitchFamily="18" charset="0"/>
                              </a:rPr>
                            </m:ctrlPr>
                          </m:sSubPr>
                          <m:e>
                            <m:r>
                              <a:rPr lang="en-US" sz="8000" i="1">
                                <a:latin typeface="Cambria Math" panose="02040503050406030204" pitchFamily="18" charset="0"/>
                              </a:rPr>
                              <m:t> </m:t>
                            </m:r>
                            <m:r>
                              <a:rPr lang="en-US" sz="8000" i="1">
                                <a:latin typeface="Cambria Math" panose="02040503050406030204" pitchFamily="18" charset="0"/>
                              </a:rPr>
                              <m:t>𝑇</m:t>
                            </m:r>
                          </m:e>
                          <m:sub>
                            <m:r>
                              <a:rPr lang="en-US" sz="8000" i="1">
                                <a:latin typeface="Cambria Math" panose="02040503050406030204" pitchFamily="18" charset="0"/>
                              </a:rPr>
                              <m:t>𝑠</m:t>
                            </m:r>
                            <m:r>
                              <a:rPr lang="en-US" sz="8000" i="1">
                                <a:latin typeface="Cambria Math" panose="02040503050406030204" pitchFamily="18" charset="0"/>
                              </a:rPr>
                              <m:t> </m:t>
                            </m:r>
                            <m:r>
                              <a:rPr lang="en-US" sz="8000" i="1">
                                <a:latin typeface="Cambria Math" panose="02040503050406030204" pitchFamily="18" charset="0"/>
                              </a:rPr>
                              <m:t>𝑟𝑎𝑖𝑛</m:t>
                            </m:r>
                          </m:sub>
                        </m:sSub>
                      </m:num>
                      <m:den>
                        <m:sSub>
                          <m:sSubPr>
                            <m:ctrlPr>
                              <a:rPr lang="en-US" sz="8000" i="1">
                                <a:latin typeface="Cambria Math" panose="02040503050406030204" pitchFamily="18" charset="0"/>
                              </a:rPr>
                            </m:ctrlPr>
                          </m:sSubPr>
                          <m:e>
                            <m:r>
                              <a:rPr lang="en-US" sz="8000" i="1">
                                <a:latin typeface="Cambria Math" panose="02040503050406030204" pitchFamily="18" charset="0"/>
                              </a:rPr>
                              <m:t> </m:t>
                            </m:r>
                            <m:r>
                              <a:rPr lang="en-US" sz="8000" i="1">
                                <a:latin typeface="Cambria Math" panose="02040503050406030204" pitchFamily="18" charset="0"/>
                              </a:rPr>
                              <m:t>𝑇</m:t>
                            </m:r>
                          </m:e>
                          <m:sub>
                            <m:r>
                              <a:rPr lang="en-US" sz="8000" i="1">
                                <a:latin typeface="Cambria Math" panose="02040503050406030204" pitchFamily="18" charset="0"/>
                              </a:rPr>
                              <m:t>𝑠</m:t>
                            </m:r>
                            <m:r>
                              <a:rPr lang="en-US" sz="8000" b="0" i="1" smtClean="0">
                                <a:latin typeface="Cambria Math" panose="02040503050406030204" pitchFamily="18" charset="0"/>
                              </a:rPr>
                              <m:t>𝑐𝑎</m:t>
                            </m:r>
                          </m:sub>
                        </m:sSub>
                      </m:den>
                    </m:f>
                  </m:oMath>
                </a14:m>
                <a:r>
                  <a:rPr lang="en-US" sz="7400" dirty="0"/>
                  <a:t>] dB</a:t>
                </a:r>
              </a:p>
              <a:p>
                <a:pPr marL="0" indent="0" algn="just">
                  <a:lnSpc>
                    <a:spcPct val="170000"/>
                  </a:lnSpc>
                  <a:buNone/>
                </a:pPr>
                <a:r>
                  <a:rPr lang="en-US" sz="7400" dirty="0"/>
                  <a:t>where </a:t>
                </a:r>
                <a14:m>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𝑇</m:t>
                        </m:r>
                      </m:e>
                      <m:sub>
                        <m:r>
                          <a:rPr lang="en-US" sz="7200" i="1">
                            <a:latin typeface="Cambria Math" panose="02040503050406030204" pitchFamily="18" charset="0"/>
                          </a:rPr>
                          <m:t>𝑠</m:t>
                        </m:r>
                        <m:r>
                          <a:rPr lang="en-US" sz="7200" b="0" i="1" smtClean="0">
                            <a:latin typeface="Cambria Math" panose="02040503050406030204" pitchFamily="18" charset="0"/>
                          </a:rPr>
                          <m:t>𝑐𝑎</m:t>
                        </m:r>
                      </m:sub>
                    </m:sSub>
                  </m:oMath>
                </a14:m>
                <a:r>
                  <a:rPr lang="en-US" sz="7400" dirty="0"/>
                  <a:t> is the system noise temperature in clear sky conditions.</a:t>
                </a:r>
              </a:p>
              <a:p>
                <a:pPr marL="0" indent="0" algn="just">
                  <a:lnSpc>
                    <a:spcPct val="170000"/>
                  </a:lnSpc>
                  <a:buNone/>
                </a:pPr>
                <a:r>
                  <a:rPr lang="en-US" sz="7400" dirty="0"/>
                  <a:t>The received power is reduced by the attenuation caused by the rain in the slant path, so in rain the value of carrier power is reduced from </a:t>
                </a:r>
                <a14:m>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𝐶</m:t>
                        </m:r>
                      </m:e>
                      <m:sub>
                        <m:r>
                          <a:rPr lang="en-US" sz="7200" b="0" i="1" smtClean="0">
                            <a:latin typeface="Cambria Math" panose="02040503050406030204" pitchFamily="18" charset="0"/>
                          </a:rPr>
                          <m:t>𝑐𝑎</m:t>
                        </m:r>
                      </m:sub>
                    </m:sSub>
                  </m:oMath>
                </a14:m>
                <a:r>
                  <a:rPr lang="en-US" sz="7400" dirty="0"/>
                  <a:t> to </a:t>
                </a:r>
                <a14:m>
                  <m:oMath xmlns:m="http://schemas.openxmlformats.org/officeDocument/2006/math">
                    <m:sSub>
                      <m:sSubPr>
                        <m:ctrlPr>
                          <a:rPr lang="en-US" sz="8000" i="1">
                            <a:latin typeface="Cambria Math" panose="02040503050406030204" pitchFamily="18" charset="0"/>
                          </a:rPr>
                        </m:ctrlPr>
                      </m:sSubPr>
                      <m:e>
                        <m:r>
                          <a:rPr lang="en-US" sz="8000" i="1">
                            <a:latin typeface="Cambria Math" panose="02040503050406030204" pitchFamily="18" charset="0"/>
                          </a:rPr>
                          <m:t> </m:t>
                        </m:r>
                        <m:r>
                          <a:rPr lang="en-US" sz="8000" i="1">
                            <a:latin typeface="Cambria Math" panose="02040503050406030204" pitchFamily="18" charset="0"/>
                          </a:rPr>
                          <m:t>𝐶</m:t>
                        </m:r>
                      </m:e>
                      <m:sub>
                        <m:r>
                          <a:rPr lang="en-US" sz="8000" b="0" i="1" smtClean="0">
                            <a:latin typeface="Cambria Math" panose="02040503050406030204" pitchFamily="18" charset="0"/>
                          </a:rPr>
                          <m:t>𝑟𝑎𝑖𝑛</m:t>
                        </m:r>
                      </m:sub>
                    </m:sSub>
                  </m:oMath>
                </a14:m>
                <a:r>
                  <a:rPr lang="en-US" sz="7400" dirty="0"/>
                  <a:t> where</a:t>
                </a:r>
              </a:p>
              <a:p>
                <a:pPr marL="0" indent="0" algn="ctr">
                  <a:lnSpc>
                    <a:spcPct val="170000"/>
                  </a:lnSpc>
                  <a:buNone/>
                </a:pPr>
                <a14:m>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𝐶</m:t>
                        </m:r>
                      </m:e>
                      <m:sub>
                        <m:r>
                          <a:rPr lang="en-US" sz="7200" b="0" i="1" smtClean="0">
                            <a:latin typeface="Cambria Math" panose="02040503050406030204" pitchFamily="18" charset="0"/>
                          </a:rPr>
                          <m:t>𝑟𝑎𝑖𝑛</m:t>
                        </m:r>
                      </m:sub>
                    </m:sSub>
                  </m:oMath>
                </a14:m>
                <a:r>
                  <a:rPr lang="en-US" sz="7400" dirty="0"/>
                  <a:t> = </a:t>
                </a:r>
                <a14:m>
                  <m:oMath xmlns:m="http://schemas.openxmlformats.org/officeDocument/2006/math">
                    <m:sSub>
                      <m:sSubPr>
                        <m:ctrlPr>
                          <a:rPr lang="en-US" sz="8000" i="1">
                            <a:latin typeface="Cambria Math" panose="02040503050406030204" pitchFamily="18" charset="0"/>
                          </a:rPr>
                        </m:ctrlPr>
                      </m:sSubPr>
                      <m:e>
                        <m:r>
                          <a:rPr lang="en-US" sz="8000" i="1">
                            <a:latin typeface="Cambria Math" panose="02040503050406030204" pitchFamily="18" charset="0"/>
                          </a:rPr>
                          <m:t> </m:t>
                        </m:r>
                        <m:r>
                          <a:rPr lang="en-US" sz="8000" i="1">
                            <a:latin typeface="Cambria Math" panose="02040503050406030204" pitchFamily="18" charset="0"/>
                          </a:rPr>
                          <m:t>𝐶</m:t>
                        </m:r>
                      </m:e>
                      <m:sub>
                        <m:r>
                          <a:rPr lang="en-US" sz="8000" i="1">
                            <a:latin typeface="Cambria Math" panose="02040503050406030204" pitchFamily="18" charset="0"/>
                          </a:rPr>
                          <m:t>𝑐𝑎</m:t>
                        </m:r>
                      </m:sub>
                    </m:sSub>
                  </m:oMath>
                </a14:m>
                <a:r>
                  <a:rPr lang="en-US" sz="8800" dirty="0"/>
                  <a:t> - </a:t>
                </a:r>
                <a14:m>
                  <m:oMath xmlns:m="http://schemas.openxmlformats.org/officeDocument/2006/math">
                    <m:sSub>
                      <m:sSubPr>
                        <m:ctrlPr>
                          <a:rPr lang="en-US" sz="8000" i="1">
                            <a:latin typeface="Cambria Math" panose="02040503050406030204" pitchFamily="18" charset="0"/>
                          </a:rPr>
                        </m:ctrlPr>
                      </m:sSubPr>
                      <m:e>
                        <m:r>
                          <a:rPr lang="en-US" sz="8000" i="1">
                            <a:latin typeface="Cambria Math" panose="02040503050406030204" pitchFamily="18" charset="0"/>
                          </a:rPr>
                          <m:t> </m:t>
                        </m:r>
                        <m:r>
                          <a:rPr lang="en-US" sz="8000" b="0" i="1" smtClean="0">
                            <a:latin typeface="Cambria Math" panose="02040503050406030204" pitchFamily="18" charset="0"/>
                          </a:rPr>
                          <m:t>𝐴</m:t>
                        </m:r>
                      </m:e>
                      <m:sub>
                        <m:r>
                          <a:rPr lang="en-US" sz="8000" b="0" i="1" smtClean="0">
                            <a:latin typeface="Cambria Math" panose="02040503050406030204" pitchFamily="18" charset="0"/>
                          </a:rPr>
                          <m:t>𝑟𝑎𝑖𝑛</m:t>
                        </m:r>
                      </m:sub>
                    </m:sSub>
                  </m:oMath>
                </a14:m>
                <a:r>
                  <a:rPr lang="en-US" sz="8800" dirty="0"/>
                  <a:t>  dB</a:t>
                </a:r>
              </a:p>
              <a:p>
                <a:pPr marL="0" indent="0" algn="just">
                  <a:lnSpc>
                    <a:spcPct val="170000"/>
                  </a:lnSpc>
                  <a:buNone/>
                </a:pPr>
                <a:r>
                  <a:rPr lang="en-US" sz="7400" dirty="0"/>
                  <a:t>The resulting </a:t>
                </a:r>
                <a14:m>
                  <m:oMath xmlns:m="http://schemas.openxmlformats.org/officeDocument/2006/math">
                    <m:sSub>
                      <m:sSubPr>
                        <m:ctrlPr>
                          <a:rPr lang="en-US" sz="8000" i="1" smtClean="0">
                            <a:latin typeface="Cambria Math" panose="02040503050406030204" pitchFamily="18" charset="0"/>
                          </a:rPr>
                        </m:ctrlPr>
                      </m:sSubPr>
                      <m:e>
                        <m:r>
                          <a:rPr lang="en-US" sz="8000" i="1">
                            <a:latin typeface="Cambria Math" panose="02040503050406030204" pitchFamily="18" charset="0"/>
                          </a:rPr>
                          <m:t> </m:t>
                        </m:r>
                        <m:r>
                          <a:rPr lang="en-US" sz="8000" b="0" i="1" smtClean="0">
                            <a:latin typeface="Cambria Math" panose="02040503050406030204" pitchFamily="18" charset="0"/>
                          </a:rPr>
                          <m:t>(</m:t>
                        </m:r>
                        <m:r>
                          <a:rPr lang="en-US" sz="8000" i="1">
                            <a:latin typeface="Cambria Math" panose="02040503050406030204" pitchFamily="18" charset="0"/>
                          </a:rPr>
                          <m:t>𝐶</m:t>
                        </m:r>
                        <m:r>
                          <a:rPr lang="en-US" sz="8000" b="0" i="1" smtClean="0">
                            <a:latin typeface="Cambria Math" panose="02040503050406030204" pitchFamily="18" charset="0"/>
                          </a:rPr>
                          <m:t>𝑁𝑅</m:t>
                        </m:r>
                        <m:r>
                          <a:rPr lang="en-US" sz="8000" b="0" i="1" smtClean="0">
                            <a:latin typeface="Cambria Math" panose="02040503050406030204" pitchFamily="18" charset="0"/>
                          </a:rPr>
                          <m:t>)</m:t>
                        </m:r>
                      </m:e>
                      <m:sub>
                        <m:r>
                          <a:rPr lang="en-US" sz="8000" b="0" i="1" smtClean="0">
                            <a:latin typeface="Cambria Math" panose="02040503050406030204" pitchFamily="18" charset="0"/>
                          </a:rPr>
                          <m:t> </m:t>
                        </m:r>
                        <m:r>
                          <a:rPr lang="en-US" sz="8000" b="0" i="1" smtClean="0">
                            <a:latin typeface="Cambria Math" panose="02040503050406030204" pitchFamily="18" charset="0"/>
                          </a:rPr>
                          <m:t>𝑑</m:t>
                        </m:r>
                        <m:r>
                          <a:rPr lang="en-US" sz="8000" b="0" i="1" smtClean="0">
                            <a:latin typeface="Cambria Math" panose="02040503050406030204" pitchFamily="18" charset="0"/>
                          </a:rPr>
                          <m:t> </m:t>
                        </m:r>
                        <m:r>
                          <a:rPr lang="en-US" sz="8000" b="0" i="1" smtClean="0">
                            <a:latin typeface="Cambria Math" panose="02040503050406030204" pitchFamily="18" charset="0"/>
                          </a:rPr>
                          <m:t>𝑟𝑎𝑖𝑛</m:t>
                        </m:r>
                      </m:sub>
                    </m:sSub>
                  </m:oMath>
                </a14:m>
                <a:r>
                  <a:rPr lang="en-US" sz="8800" dirty="0"/>
                  <a:t> </a:t>
                </a:r>
                <a:r>
                  <a:rPr lang="en-US" sz="7400" dirty="0"/>
                  <a:t>value when rain intersects the downlink is given by</a:t>
                </a:r>
              </a:p>
              <a:p>
                <a:pPr marL="0" indent="0" algn="ctr">
                  <a:lnSpc>
                    <a:spcPct val="170000"/>
                  </a:lnSpc>
                  <a:buNone/>
                </a:pPr>
                <a14:m>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m:t>
                        </m:r>
                        <m:r>
                          <a:rPr lang="en-US" sz="7200" i="1">
                            <a:latin typeface="Cambria Math" panose="02040503050406030204" pitchFamily="18" charset="0"/>
                          </a:rPr>
                          <m:t>𝐶</m:t>
                        </m:r>
                        <m:r>
                          <a:rPr lang="en-US" sz="7200" b="0" i="1" smtClean="0">
                            <a:latin typeface="Cambria Math" panose="02040503050406030204" pitchFamily="18" charset="0"/>
                          </a:rPr>
                          <m:t>𝑁𝑅</m:t>
                        </m:r>
                        <m:r>
                          <a:rPr lang="en-US" sz="7200" b="0" i="1" smtClean="0">
                            <a:latin typeface="Cambria Math" panose="02040503050406030204" pitchFamily="18" charset="0"/>
                          </a:rPr>
                          <m:t>)</m:t>
                        </m:r>
                      </m:e>
                      <m:sub>
                        <m:r>
                          <a:rPr lang="en-US" sz="7200" b="0" i="1" smtClean="0">
                            <a:latin typeface="Cambria Math" panose="02040503050406030204" pitchFamily="18" charset="0"/>
                          </a:rPr>
                          <m:t> </m:t>
                        </m:r>
                        <m:r>
                          <a:rPr lang="en-US" sz="7200" b="0" i="1" smtClean="0">
                            <a:latin typeface="Cambria Math" panose="02040503050406030204" pitchFamily="18" charset="0"/>
                          </a:rPr>
                          <m:t>𝑑</m:t>
                        </m:r>
                        <m:r>
                          <a:rPr lang="en-US" sz="7200" b="0" i="1" smtClean="0">
                            <a:latin typeface="Cambria Math" panose="02040503050406030204" pitchFamily="18" charset="0"/>
                          </a:rPr>
                          <m:t> </m:t>
                        </m:r>
                        <m:r>
                          <a:rPr lang="en-US" sz="7200" b="0" i="1" smtClean="0">
                            <a:latin typeface="Cambria Math" panose="02040503050406030204" pitchFamily="18" charset="0"/>
                          </a:rPr>
                          <m:t>𝑟𝑎𝑖𝑛</m:t>
                        </m:r>
                      </m:sub>
                    </m:sSub>
                  </m:oMath>
                </a14:m>
                <a:r>
                  <a:rPr lang="en-US" sz="7400" dirty="0"/>
                  <a:t> =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𝐶𝑁𝑅</m:t>
                        </m:r>
                        <m:r>
                          <a:rPr lang="en-US" sz="7200" i="1">
                            <a:latin typeface="Cambria Math" panose="02040503050406030204" pitchFamily="18" charset="0"/>
                          </a:rPr>
                          <m:t>)</m:t>
                        </m:r>
                      </m:e>
                      <m:sub>
                        <m:r>
                          <a:rPr lang="en-US" sz="7200" i="1">
                            <a:latin typeface="Cambria Math" panose="02040503050406030204" pitchFamily="18" charset="0"/>
                          </a:rPr>
                          <m:t> </m:t>
                        </m:r>
                        <m:r>
                          <a:rPr lang="en-US" sz="7200" i="1">
                            <a:latin typeface="Cambria Math" panose="02040503050406030204" pitchFamily="18" charset="0"/>
                          </a:rPr>
                          <m:t>𝑑</m:t>
                        </m:r>
                        <m:r>
                          <a:rPr lang="en-US" sz="7200" i="1">
                            <a:latin typeface="Cambria Math" panose="02040503050406030204" pitchFamily="18" charset="0"/>
                          </a:rPr>
                          <m:t> </m:t>
                        </m:r>
                        <m:r>
                          <a:rPr lang="en-US" sz="7200" b="0" i="1" smtClean="0">
                            <a:latin typeface="Cambria Math" panose="02040503050406030204" pitchFamily="18" charset="0"/>
                          </a:rPr>
                          <m:t>𝑐𝑎</m:t>
                        </m:r>
                      </m:sub>
                    </m:sSub>
                  </m:oMath>
                </a14:m>
                <a:r>
                  <a:rPr lang="en-US" sz="7400" dirty="0"/>
                  <a:t>- </a:t>
                </a:r>
                <a14:m>
                  <m:oMath xmlns:m="http://schemas.openxmlformats.org/officeDocument/2006/math">
                    <m:sSub>
                      <m:sSubPr>
                        <m:ctrlPr>
                          <a:rPr lang="en-US" sz="8000" i="1">
                            <a:latin typeface="Cambria Math" panose="02040503050406030204" pitchFamily="18" charset="0"/>
                          </a:rPr>
                        </m:ctrlPr>
                      </m:sSubPr>
                      <m:e>
                        <m:r>
                          <a:rPr lang="en-US" sz="8000" i="1">
                            <a:latin typeface="Cambria Math" panose="02040503050406030204" pitchFamily="18" charset="0"/>
                          </a:rPr>
                          <m:t> </m:t>
                        </m:r>
                        <m:r>
                          <a:rPr lang="en-US" sz="8000" b="0" i="1" smtClean="0">
                            <a:latin typeface="Cambria Math" panose="02040503050406030204" pitchFamily="18" charset="0"/>
                          </a:rPr>
                          <m:t>𝐴</m:t>
                        </m:r>
                      </m:e>
                      <m:sub>
                        <m:r>
                          <a:rPr lang="en-US" sz="8000" i="1">
                            <a:latin typeface="Cambria Math" panose="02040503050406030204" pitchFamily="18" charset="0"/>
                          </a:rPr>
                          <m:t> </m:t>
                        </m:r>
                        <m:r>
                          <a:rPr lang="en-US" sz="8000" i="1">
                            <a:latin typeface="Cambria Math" panose="02040503050406030204" pitchFamily="18" charset="0"/>
                          </a:rPr>
                          <m:t>𝑟𝑎𝑖𝑛</m:t>
                        </m:r>
                      </m:sub>
                    </m:sSub>
                  </m:oMath>
                </a14:m>
                <a:r>
                  <a:rPr lang="en-US" sz="7400" dirty="0"/>
                  <a:t> - </a:t>
                </a:r>
                <a14:m>
                  <m:oMath xmlns:m="http://schemas.openxmlformats.org/officeDocument/2006/math">
                    <m:sSub>
                      <m:sSubPr>
                        <m:ctrlPr>
                          <a:rPr lang="en-US" sz="7400" i="1">
                            <a:latin typeface="Cambria Math" panose="02040503050406030204" pitchFamily="18" charset="0"/>
                          </a:rPr>
                        </m:ctrlPr>
                      </m:sSubPr>
                      <m:e>
                        <m:r>
                          <m:rPr>
                            <m:nor/>
                          </m:rPr>
                          <a:rPr lang="el-GR" sz="7400"/>
                          <m:t>  </m:t>
                        </m:r>
                        <m:r>
                          <m:rPr>
                            <m:nor/>
                          </m:rPr>
                          <a:rPr lang="el-GR" sz="7400"/>
                          <m:t>Δ</m:t>
                        </m:r>
                        <m:r>
                          <m:rPr>
                            <m:nor/>
                          </m:rPr>
                          <a:rPr lang="el-GR" sz="7400"/>
                          <m:t> </m:t>
                        </m:r>
                        <m:r>
                          <a:rPr lang="en-US" sz="7400" i="1">
                            <a:latin typeface="Cambria Math" panose="02040503050406030204" pitchFamily="18" charset="0"/>
                          </a:rPr>
                          <m:t>𝑁</m:t>
                        </m:r>
                      </m:e>
                      <m:sub>
                        <m:r>
                          <a:rPr lang="en-US" sz="7400" i="1">
                            <a:latin typeface="Cambria Math" panose="02040503050406030204" pitchFamily="18" charset="0"/>
                          </a:rPr>
                          <m:t>𝑟𝑎𝑖𝑛</m:t>
                        </m:r>
                      </m:sub>
                    </m:sSub>
                  </m:oMath>
                </a14:m>
                <a:r>
                  <a:rPr lang="en-US" sz="7400" dirty="0"/>
                  <a:t> dB          where </a:t>
                </a:r>
                <a14:m>
                  <m:oMath xmlns:m="http://schemas.openxmlformats.org/officeDocument/2006/math">
                    <m:sSub>
                      <m:sSubPr>
                        <m:ctrlPr>
                          <a:rPr lang="en-US" sz="8000" i="1">
                            <a:latin typeface="Cambria Math" panose="02040503050406030204" pitchFamily="18" charset="0"/>
                          </a:rPr>
                        </m:ctrlPr>
                      </m:sSubPr>
                      <m:e>
                        <m:r>
                          <a:rPr lang="en-US" sz="8000" i="1">
                            <a:latin typeface="Cambria Math" panose="02040503050406030204" pitchFamily="18" charset="0"/>
                          </a:rPr>
                          <m:t> (</m:t>
                        </m:r>
                        <m:r>
                          <a:rPr lang="en-US" sz="8000" i="1">
                            <a:latin typeface="Cambria Math" panose="02040503050406030204" pitchFamily="18" charset="0"/>
                          </a:rPr>
                          <m:t>𝐶𝑁𝑅</m:t>
                        </m:r>
                        <m:r>
                          <a:rPr lang="en-US" sz="8000" i="1">
                            <a:latin typeface="Cambria Math" panose="02040503050406030204" pitchFamily="18" charset="0"/>
                          </a:rPr>
                          <m:t>)</m:t>
                        </m:r>
                      </m:e>
                      <m:sub>
                        <m:r>
                          <a:rPr lang="en-US" sz="8000" i="1">
                            <a:latin typeface="Cambria Math" panose="02040503050406030204" pitchFamily="18" charset="0"/>
                          </a:rPr>
                          <m:t> </m:t>
                        </m:r>
                        <m:r>
                          <a:rPr lang="en-US" sz="8000" i="1">
                            <a:latin typeface="Cambria Math" panose="02040503050406030204" pitchFamily="18" charset="0"/>
                          </a:rPr>
                          <m:t>𝑑</m:t>
                        </m:r>
                        <m:r>
                          <a:rPr lang="en-US" sz="8000" i="1">
                            <a:latin typeface="Cambria Math" panose="02040503050406030204" pitchFamily="18" charset="0"/>
                          </a:rPr>
                          <m:t> </m:t>
                        </m:r>
                        <m:r>
                          <a:rPr lang="en-US" sz="8000" i="1">
                            <a:latin typeface="Cambria Math" panose="02040503050406030204" pitchFamily="18" charset="0"/>
                          </a:rPr>
                          <m:t>𝑐𝑎</m:t>
                        </m:r>
                      </m:sub>
                    </m:sSub>
                    <m:r>
                      <a:rPr lang="en-US" sz="8000" i="1">
                        <a:latin typeface="Cambria Math" panose="02040503050406030204" pitchFamily="18" charset="0"/>
                      </a:rPr>
                      <m:t> </m:t>
                    </m:r>
                  </m:oMath>
                </a14:m>
                <a:r>
                  <a:rPr lang="en-US" sz="7400" dirty="0"/>
                  <a:t>is the downlink CNR in clear sky conditions.</a:t>
                </a:r>
              </a:p>
              <a:p>
                <a:pPr marL="0" indent="0" algn="ctr">
                  <a:lnSpc>
                    <a:spcPct val="170000"/>
                  </a:lnSpc>
                  <a:buNone/>
                </a:pPr>
                <a:endParaRPr lang="en-US" sz="7400" dirty="0"/>
              </a:p>
              <a:p>
                <a:pPr marL="0" indent="0" algn="r">
                  <a:lnSpc>
                    <a:spcPct val="170000"/>
                  </a:lnSpc>
                  <a:buNone/>
                </a:pPr>
                <a:endParaRPr lang="en-US" sz="7400" dirty="0"/>
              </a:p>
              <a:p>
                <a:pPr marL="0" indent="0" algn="ctr">
                  <a:lnSpc>
                    <a:spcPct val="170000"/>
                  </a:lnSpc>
                  <a:buNone/>
                </a:pPr>
                <a:endParaRPr lang="en-US" sz="7200" dirty="0"/>
              </a:p>
              <a:p>
                <a:pPr marL="0" indent="0" algn="ctr">
                  <a:lnSpc>
                    <a:spcPct val="170000"/>
                  </a:lnSpc>
                  <a:buNone/>
                </a:pPr>
                <a:endParaRPr lang="en-US" sz="7200" dirty="0"/>
              </a:p>
              <a:p>
                <a:pPr marL="0" indent="0" algn="just">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3"/>
                <a:ext cx="12191999" cy="5987846"/>
              </a:xfrm>
              <a:blipFill>
                <a:blip r:embed="rId2"/>
                <a:stretch>
                  <a:fillRect l="-450" r="-450" b="-2444"/>
                </a:stretch>
              </a:blipFill>
            </p:spPr>
            <p:txBody>
              <a:bodyPr/>
              <a:lstStyle/>
              <a:p>
                <a:r>
                  <a:rPr lang="en-US">
                    <a:noFill/>
                  </a:rPr>
                  <a:t> </a:t>
                </a:r>
              </a:p>
            </p:txBody>
          </p:sp>
        </mc:Fallback>
      </mc:AlternateContent>
    </p:spTree>
    <p:extLst>
      <p:ext uri="{BB962C8B-B14F-4D97-AF65-F5344CB8AC3E}">
        <p14:creationId xmlns:p14="http://schemas.microsoft.com/office/powerpoint/2010/main" val="1216755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a:bodyPr>
          <a:lstStyle/>
          <a:p>
            <a:pPr algn="ctr"/>
            <a:r>
              <a:rPr lang="en-US" b="1" dirty="0">
                <a:solidFill>
                  <a:schemeClr val="accent1"/>
                </a:solidFill>
                <a:latin typeface="Algerian" panose="04020705040A02060702" pitchFamily="82" charset="0"/>
              </a:rPr>
              <a:t>Ku- band geo satellite system</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3"/>
            <a:ext cx="12191999" cy="5987846"/>
          </a:xfrm>
        </p:spPr>
        <p:txBody>
          <a:bodyPr>
            <a:normAutofit/>
          </a:bodyPr>
          <a:lstStyle/>
          <a:p>
            <a:pPr marL="0" indent="0" algn="ctr">
              <a:lnSpc>
                <a:spcPct val="170000"/>
              </a:lnSpc>
              <a:buNone/>
            </a:pPr>
            <a:endParaRPr lang="en-US" sz="7400" dirty="0"/>
          </a:p>
          <a:p>
            <a:pPr marL="0" indent="0" algn="r">
              <a:lnSpc>
                <a:spcPct val="170000"/>
              </a:lnSpc>
              <a:buNone/>
            </a:pPr>
            <a:endParaRPr lang="en-US" sz="7400" dirty="0"/>
          </a:p>
          <a:p>
            <a:pPr marL="0" indent="0" algn="ctr">
              <a:lnSpc>
                <a:spcPct val="170000"/>
              </a:lnSpc>
              <a:buNone/>
            </a:pPr>
            <a:endParaRPr lang="en-US" sz="7200" dirty="0"/>
          </a:p>
          <a:p>
            <a:pPr marL="0" indent="0" algn="ctr">
              <a:lnSpc>
                <a:spcPct val="170000"/>
              </a:lnSpc>
              <a:buNone/>
            </a:pPr>
            <a:endParaRPr lang="en-US" sz="7200" dirty="0"/>
          </a:p>
          <a:p>
            <a:pPr marL="0" indent="0" algn="just">
              <a:lnSpc>
                <a:spcPct val="150000"/>
              </a:lnSpc>
              <a:buNone/>
            </a:pPr>
            <a:endParaRPr lang="en-US" dirty="0"/>
          </a:p>
        </p:txBody>
      </p:sp>
      <p:pic>
        <p:nvPicPr>
          <p:cNvPr id="5" name="Picture 4">
            <a:extLst>
              <a:ext uri="{FF2B5EF4-FFF2-40B4-BE49-F238E27FC236}">
                <a16:creationId xmlns:a16="http://schemas.microsoft.com/office/drawing/2014/main" id="{C397F05A-0E9B-083C-3C60-B1D176E3168B}"/>
              </a:ext>
            </a:extLst>
          </p:cNvPr>
          <p:cNvPicPr>
            <a:picLocks noChangeAspect="1"/>
          </p:cNvPicPr>
          <p:nvPr/>
        </p:nvPicPr>
        <p:blipFill>
          <a:blip r:embed="rId2"/>
          <a:stretch>
            <a:fillRect/>
          </a:stretch>
        </p:blipFill>
        <p:spPr>
          <a:xfrm>
            <a:off x="2805689" y="1577339"/>
            <a:ext cx="7198158" cy="4410508"/>
          </a:xfrm>
          <a:prstGeom prst="rect">
            <a:avLst/>
          </a:prstGeom>
        </p:spPr>
      </p:pic>
    </p:spTree>
    <p:extLst>
      <p:ext uri="{BB962C8B-B14F-4D97-AF65-F5344CB8AC3E}">
        <p14:creationId xmlns:p14="http://schemas.microsoft.com/office/powerpoint/2010/main" val="2077911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a:bodyPr>
          <a:lstStyle/>
          <a:p>
            <a:pPr algn="ctr"/>
            <a:r>
              <a:rPr lang="en-US" b="1" dirty="0">
                <a:solidFill>
                  <a:schemeClr val="accent1"/>
                </a:solidFill>
                <a:latin typeface="Algerian" panose="04020705040A02060702" pitchFamily="82" charset="0"/>
              </a:rPr>
              <a:t>upLink Budgets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3"/>
                <a:ext cx="12191999" cy="5987846"/>
              </a:xfrm>
            </p:spPr>
            <p:txBody>
              <a:bodyPr>
                <a:normAutofit fontScale="25000" lnSpcReduction="20000"/>
              </a:bodyPr>
              <a:lstStyle/>
              <a:p>
                <a:pPr algn="just">
                  <a:lnSpc>
                    <a:spcPct val="170000"/>
                  </a:lnSpc>
                </a:pPr>
                <a:r>
                  <a:rPr lang="en-US" sz="7200" dirty="0"/>
                  <a:t>VSAT systems use earth stations with small antennas and transmitter powers below 5W, giving low uplink EIRP.</a:t>
                </a:r>
              </a:p>
              <a:p>
                <a:pPr algn="just">
                  <a:lnSpc>
                    <a:spcPct val="170000"/>
                  </a:lnSpc>
                </a:pPr>
                <a:r>
                  <a:rPr lang="en-US" sz="7200" dirty="0"/>
                  <a:t>In mobile systems the link from the satellite telephone to the gateway earth station is often the link with the lowest CNR.</a:t>
                </a:r>
              </a:p>
              <a:p>
                <a:pPr algn="just">
                  <a:lnSpc>
                    <a:spcPct val="170000"/>
                  </a:lnSpc>
                </a:pPr>
                <a:r>
                  <a:rPr lang="en-US" sz="7200" dirty="0"/>
                  <a:t>One high power gateway earth station provides service via a DBS-TV satellite to many low-cost receive-only stations, and the high cost of the transmitting station is only a small part of the total network cost.</a:t>
                </a:r>
              </a:p>
              <a:p>
                <a:pPr algn="just">
                  <a:lnSpc>
                    <a:spcPct val="170000"/>
                  </a:lnSpc>
                </a:pPr>
                <a:r>
                  <a:rPr lang="en-US" sz="7200" dirty="0"/>
                  <a:t>The output backoff is typically 1–3 dB when more than one signal is present in the transponder, and is determined by the uplink carrier power level received at the spacecraft.</a:t>
                </a:r>
              </a:p>
              <a:p>
                <a:pPr algn="just">
                  <a:lnSpc>
                    <a:spcPct val="170000"/>
                  </a:lnSpc>
                </a:pPr>
                <a:r>
                  <a:rPr lang="en-US" sz="7200" dirty="0"/>
                  <a:t>The power received at the input to the transponder is </a:t>
                </a:r>
                <a14:m>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𝑃</m:t>
                        </m:r>
                      </m:e>
                      <m:sub>
                        <m:r>
                          <a:rPr lang="en-US" sz="7200" i="1">
                            <a:latin typeface="Cambria Math" panose="02040503050406030204" pitchFamily="18" charset="0"/>
                          </a:rPr>
                          <m:t>𝑟</m:t>
                        </m:r>
                        <m:r>
                          <a:rPr lang="en-US" sz="7200" b="0" i="1" smtClean="0">
                            <a:latin typeface="Cambria Math" panose="02040503050406030204" pitchFamily="18" charset="0"/>
                          </a:rPr>
                          <m:t>𝑥𝑝</m:t>
                        </m:r>
                      </m:sub>
                    </m:sSub>
                  </m:oMath>
                </a14:m>
                <a:r>
                  <a:rPr lang="en-US" sz="7200" dirty="0"/>
                  <a:t> where</a:t>
                </a:r>
              </a:p>
              <a:p>
                <a:pPr marL="0" indent="0" algn="ctr">
                  <a:lnSpc>
                    <a:spcPct val="170000"/>
                  </a:lnSpc>
                  <a:buNone/>
                </a:pPr>
                <a:r>
                  <a:rPr lang="en-US" sz="7200" dirty="0"/>
                  <a:t> </a:t>
                </a:r>
                <a14:m>
                  <m:oMath xmlns:m="http://schemas.openxmlformats.org/officeDocument/2006/math">
                    <m:sSub>
                      <m:sSubPr>
                        <m:ctrlPr>
                          <a:rPr lang="en-US" sz="7200" i="1" smtClean="0">
                            <a:latin typeface="Cambria Math" panose="02040503050406030204" pitchFamily="18" charset="0"/>
                          </a:rPr>
                        </m:ctrlPr>
                      </m:sSubPr>
                      <m:e>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𝑃</m:t>
                            </m:r>
                          </m:e>
                          <m:sub>
                            <m:r>
                              <a:rPr lang="en-US" sz="7200" i="1">
                                <a:latin typeface="Cambria Math" panose="02040503050406030204" pitchFamily="18" charset="0"/>
                              </a:rPr>
                              <m:t>𝑟</m:t>
                            </m:r>
                            <m:r>
                              <a:rPr lang="en-US" sz="7200" b="0" i="1" smtClean="0">
                                <a:latin typeface="Cambria Math" panose="02040503050406030204" pitchFamily="18" charset="0"/>
                              </a:rPr>
                              <m:t>𝑥𝑝</m:t>
                            </m:r>
                          </m:sub>
                        </m:sSub>
                        <m:r>
                          <a:rPr lang="en-US" sz="7200" b="0" i="1" smtClean="0">
                            <a:latin typeface="Cambria Math" panose="02040503050406030204" pitchFamily="18" charset="0"/>
                          </a:rPr>
                          <m:t>=</m:t>
                        </m:r>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𝑃</m:t>
                            </m:r>
                          </m:e>
                          <m:sub>
                            <m:r>
                              <a:rPr lang="en-US" sz="7200" b="0" i="1" smtClean="0">
                                <a:latin typeface="Cambria Math" panose="02040503050406030204" pitchFamily="18" charset="0"/>
                              </a:rPr>
                              <m:t>𝑡</m:t>
                            </m:r>
                          </m:sub>
                        </m:sSub>
                        <m:r>
                          <a:rPr lang="en-US" sz="7200" b="0" i="1" smtClean="0">
                            <a:latin typeface="Cambria Math" panose="02040503050406030204" pitchFamily="18" charset="0"/>
                          </a:rPr>
                          <m:t>+</m:t>
                        </m:r>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𝐺</m:t>
                            </m:r>
                          </m:e>
                          <m:sub>
                            <m:r>
                              <a:rPr lang="en-US" sz="7200" b="0" i="1" smtClean="0">
                                <a:latin typeface="Cambria Math" panose="02040503050406030204" pitchFamily="18" charset="0"/>
                              </a:rPr>
                              <m:t>𝑡</m:t>
                            </m:r>
                          </m:sub>
                        </m:sSub>
                        <m:r>
                          <a:rPr lang="en-US" sz="7200" b="0" i="1" smtClean="0">
                            <a:latin typeface="Cambria Math" panose="02040503050406030204" pitchFamily="18" charset="0"/>
                          </a:rPr>
                          <m:t>+</m:t>
                        </m:r>
                        <m:r>
                          <a:rPr lang="en-US" sz="7200" b="0" i="1" smtClean="0">
                            <a:latin typeface="Cambria Math" panose="02040503050406030204" pitchFamily="18" charset="0"/>
                          </a:rPr>
                          <m:t>𝐺</m:t>
                        </m:r>
                      </m:e>
                      <m:sub>
                        <m:r>
                          <a:rPr lang="en-US" sz="7200" b="0" i="1" smtClean="0">
                            <a:latin typeface="Cambria Math" panose="02040503050406030204" pitchFamily="18" charset="0"/>
                          </a:rPr>
                          <m:t>𝑟</m:t>
                        </m:r>
                      </m:sub>
                    </m:sSub>
                  </m:oMath>
                </a14:m>
                <a:r>
                  <a:rPr lang="en-US" sz="7200" b="0" i="1" u="none" strike="noStrike" baseline="0" dirty="0">
                    <a:latin typeface="WarnockPro-It"/>
                  </a:rPr>
                  <a:t> -</a:t>
                </a:r>
                <a:r>
                  <a:rPr lang="en-US" sz="7200" b="0" i="1" u="none" strike="noStrike" dirty="0">
                    <a:latin typeface="WarnockPro-It"/>
                  </a:rPr>
                  <a:t>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𝐿</m:t>
                        </m:r>
                      </m:e>
                      <m:sub>
                        <m:r>
                          <a:rPr lang="en-US" sz="7200" b="0" i="1" smtClean="0">
                            <a:latin typeface="Cambria Math" panose="02040503050406030204" pitchFamily="18" charset="0"/>
                          </a:rPr>
                          <m:t>𝑝</m:t>
                        </m:r>
                      </m:sub>
                    </m:sSub>
                  </m:oMath>
                </a14:m>
                <a:r>
                  <a:rPr lang="en-US" sz="7200" dirty="0"/>
                  <a:t>-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𝐿</m:t>
                        </m:r>
                      </m:e>
                      <m:sub>
                        <m:r>
                          <a:rPr lang="en-US" sz="7200" b="0" i="1" smtClean="0">
                            <a:latin typeface="Cambria Math" panose="02040503050406030204" pitchFamily="18" charset="0"/>
                          </a:rPr>
                          <m:t>𝑢𝑝</m:t>
                        </m:r>
                      </m:sub>
                    </m:sSub>
                    <m:r>
                      <a:rPr lang="en-US" sz="7200" i="1">
                        <a:latin typeface="Cambria Math" panose="02040503050406030204" pitchFamily="18" charset="0"/>
                      </a:rPr>
                      <m:t> </m:t>
                    </m:r>
                  </m:oMath>
                </a14:m>
                <a:r>
                  <a:rPr lang="en-US" sz="7200" dirty="0"/>
                  <a:t>dBW</a:t>
                </a:r>
              </a:p>
              <a:p>
                <a:pPr marL="0" indent="0" algn="just">
                  <a:lnSpc>
                    <a:spcPct val="150000"/>
                  </a:lnSpc>
                  <a:buNone/>
                </a:pPr>
                <a:r>
                  <a:rPr lang="en-US" sz="7200" dirty="0"/>
                  <a:t>The noise power referred to the transponder input is </a:t>
                </a:r>
                <a14:m>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𝑁</m:t>
                        </m:r>
                      </m:e>
                      <m:sub>
                        <m:r>
                          <a:rPr lang="en-US" sz="7200" b="0" i="1" smtClean="0">
                            <a:latin typeface="Cambria Math" panose="02040503050406030204" pitchFamily="18" charset="0"/>
                          </a:rPr>
                          <m:t>𝑥𝑝</m:t>
                        </m:r>
                      </m:sub>
                    </m:sSub>
                  </m:oMath>
                </a14:m>
                <a:r>
                  <a:rPr lang="en-US" sz="7200" dirty="0"/>
                  <a:t> watts</a:t>
                </a:r>
              </a:p>
              <a:p>
                <a:pPr marL="0" indent="0" algn="ctr">
                  <a:lnSpc>
                    <a:spcPct val="150000"/>
                  </a:lnSpc>
                  <a:buNone/>
                </a:pP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𝑁</m:t>
                        </m:r>
                      </m:e>
                      <m:sub>
                        <m:r>
                          <a:rPr lang="en-US" sz="7200" i="1">
                            <a:latin typeface="Cambria Math" panose="02040503050406030204" pitchFamily="18" charset="0"/>
                          </a:rPr>
                          <m:t>𝑥𝑝</m:t>
                        </m:r>
                      </m:sub>
                    </m:sSub>
                  </m:oMath>
                </a14:m>
                <a:r>
                  <a:rPr lang="pt-BR" sz="7200" dirty="0"/>
                  <a:t> = k + </a:t>
                </a:r>
                <a14:m>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𝑇</m:t>
                        </m:r>
                      </m:e>
                      <m:sub>
                        <m:r>
                          <a:rPr lang="en-US" sz="7200" i="1">
                            <a:latin typeface="Cambria Math" panose="02040503050406030204" pitchFamily="18" charset="0"/>
                          </a:rPr>
                          <m:t>𝑠</m:t>
                        </m:r>
                      </m:sub>
                    </m:sSub>
                  </m:oMath>
                </a14:m>
                <a:r>
                  <a:rPr lang="pt-BR" sz="7200" dirty="0"/>
                  <a:t> +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𝐵</m:t>
                        </m:r>
                      </m:e>
                      <m:sub>
                        <m:r>
                          <a:rPr lang="en-US" sz="7200" i="1">
                            <a:latin typeface="Cambria Math" panose="02040503050406030204" pitchFamily="18" charset="0"/>
                          </a:rPr>
                          <m:t>𝑛</m:t>
                        </m:r>
                      </m:sub>
                    </m:sSub>
                  </m:oMath>
                </a14:m>
                <a:r>
                  <a:rPr lang="pt-BR" sz="7200" dirty="0"/>
                  <a:t> dBW</a:t>
                </a:r>
              </a:p>
              <a:p>
                <a:pPr marL="0" indent="0" algn="ctr">
                  <a:lnSpc>
                    <a:spcPct val="150000"/>
                  </a:lnSpc>
                  <a:buNone/>
                </a:pPr>
                <a14:m>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m:t>
                        </m:r>
                        <m:r>
                          <a:rPr lang="en-US" sz="7200" b="0" i="1" smtClean="0">
                            <a:latin typeface="Cambria Math" panose="02040503050406030204" pitchFamily="18" charset="0"/>
                          </a:rPr>
                          <m:t>𝐶𝑁𝑅</m:t>
                        </m:r>
                        <m:r>
                          <a:rPr lang="en-US" sz="7200" b="0" i="1" smtClean="0">
                            <a:latin typeface="Cambria Math" panose="02040503050406030204" pitchFamily="18" charset="0"/>
                          </a:rPr>
                          <m:t>)</m:t>
                        </m:r>
                      </m:e>
                      <m:sub>
                        <m:r>
                          <a:rPr lang="en-US" sz="7200" b="0" i="1" smtClean="0">
                            <a:latin typeface="Cambria Math" panose="02040503050406030204" pitchFamily="18" charset="0"/>
                          </a:rPr>
                          <m:t>𝑢</m:t>
                        </m:r>
                        <m:r>
                          <a:rPr lang="en-US" sz="7200" i="1">
                            <a:latin typeface="Cambria Math" panose="02040503050406030204" pitchFamily="18" charset="0"/>
                          </a:rPr>
                          <m:t>𝑝</m:t>
                        </m:r>
                      </m:sub>
                    </m:sSub>
                  </m:oMath>
                </a14:m>
                <a:r>
                  <a:rPr lang="pt-BR" sz="7200" dirty="0"/>
                  <a:t>=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𝑃</m:t>
                        </m:r>
                      </m:e>
                      <m:sub>
                        <m:r>
                          <a:rPr lang="en-US" sz="7200" i="1">
                            <a:latin typeface="Cambria Math" panose="02040503050406030204" pitchFamily="18" charset="0"/>
                          </a:rPr>
                          <m:t>𝑟𝑥𝑝</m:t>
                        </m:r>
                      </m:sub>
                    </m:sSub>
                  </m:oMath>
                </a14:m>
                <a:r>
                  <a:rPr lang="pt-BR" sz="7200" dirty="0"/>
                  <a:t>-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𝑁</m:t>
                        </m:r>
                      </m:e>
                      <m:sub>
                        <m:r>
                          <a:rPr lang="en-US" sz="7200" i="1">
                            <a:latin typeface="Cambria Math" panose="02040503050406030204" pitchFamily="18" charset="0"/>
                          </a:rPr>
                          <m:t>𝑥𝑝</m:t>
                        </m:r>
                      </m:sub>
                    </m:sSub>
                  </m:oMath>
                </a14:m>
                <a:r>
                  <a:rPr lang="pt-BR" sz="7200" dirty="0"/>
                  <a:t>  dB</a:t>
                </a:r>
              </a:p>
              <a:p>
                <a:pPr marL="0" indent="0" algn="just">
                  <a:lnSpc>
                    <a:spcPct val="150000"/>
                  </a:lnSpc>
                  <a:buNone/>
                </a:pPr>
                <a:endParaRPr lang="en-US" sz="7200" dirty="0"/>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3"/>
                <a:ext cx="12191999" cy="5987846"/>
              </a:xfrm>
              <a:blipFill>
                <a:blip r:embed="rId2"/>
                <a:stretch>
                  <a:fillRect l="-400" r="-400"/>
                </a:stretch>
              </a:blipFill>
            </p:spPr>
            <p:txBody>
              <a:bodyPr/>
              <a:lstStyle/>
              <a:p>
                <a:r>
                  <a:rPr lang="en-US">
                    <a:noFill/>
                  </a:rPr>
                  <a:t> </a:t>
                </a:r>
              </a:p>
            </p:txBody>
          </p:sp>
        </mc:Fallback>
      </mc:AlternateContent>
    </p:spTree>
    <p:extLst>
      <p:ext uri="{BB962C8B-B14F-4D97-AF65-F5344CB8AC3E}">
        <p14:creationId xmlns:p14="http://schemas.microsoft.com/office/powerpoint/2010/main" val="1400076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a:bodyPr>
          <a:lstStyle/>
          <a:p>
            <a:pPr algn="ctr"/>
            <a:r>
              <a:rPr lang="en-US" b="1" dirty="0">
                <a:solidFill>
                  <a:schemeClr val="accent1"/>
                </a:solidFill>
                <a:latin typeface="Algerian" panose="04020705040A02060702" pitchFamily="82" charset="0"/>
              </a:rPr>
              <a:t>Design for Specified CNR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3"/>
                <a:ext cx="12191999" cy="5987846"/>
              </a:xfrm>
            </p:spPr>
            <p:txBody>
              <a:bodyPr>
                <a:normAutofit fontScale="25000" lnSpcReduction="20000"/>
              </a:bodyPr>
              <a:lstStyle/>
              <a:p>
                <a:pPr algn="just">
                  <a:lnSpc>
                    <a:spcPct val="170000"/>
                  </a:lnSpc>
                </a:pPr>
                <a:r>
                  <a:rPr lang="en-US" sz="7200" dirty="0"/>
                  <a:t>When more than one CNR is present in the link, we can add the individual CNRs reciprocally to obtain an overall CNR, which we will denote here as </a:t>
                </a:r>
                <a14:m>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m:t>
                        </m:r>
                        <m:r>
                          <a:rPr lang="en-US" sz="7200" b="0" i="1" smtClean="0">
                            <a:latin typeface="Cambria Math" panose="02040503050406030204" pitchFamily="18" charset="0"/>
                          </a:rPr>
                          <m:t>𝐶𝑁𝑅</m:t>
                        </m:r>
                        <m:r>
                          <a:rPr lang="en-US" sz="7200" b="0" i="1" smtClean="0">
                            <a:latin typeface="Cambria Math" panose="02040503050406030204" pitchFamily="18" charset="0"/>
                          </a:rPr>
                          <m:t>)</m:t>
                        </m:r>
                      </m:e>
                      <m:sub>
                        <m:r>
                          <a:rPr lang="en-US" sz="7200" b="0" i="1" smtClean="0">
                            <a:latin typeface="Cambria Math" panose="02040503050406030204" pitchFamily="18" charset="0"/>
                          </a:rPr>
                          <m:t>𝑜</m:t>
                        </m:r>
                      </m:sub>
                    </m:sSub>
                  </m:oMath>
                </a14:m>
                <a:r>
                  <a:rPr lang="en-US" sz="7200" dirty="0"/>
                  <a:t>.</a:t>
                </a:r>
              </a:p>
              <a:p>
                <a:pPr marL="0" indent="0" algn="ctr">
                  <a:lnSpc>
                    <a:spcPct val="170000"/>
                  </a:lnSpc>
                  <a:buNone/>
                </a:pPr>
                <a14:m>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m:t>
                        </m:r>
                        <m:r>
                          <a:rPr lang="en-US" sz="7200" b="0" i="1" smtClean="0">
                            <a:latin typeface="Cambria Math" panose="02040503050406030204" pitchFamily="18" charset="0"/>
                          </a:rPr>
                          <m:t>𝐶𝑁𝑅</m:t>
                        </m:r>
                        <m:r>
                          <a:rPr lang="en-US" sz="7200" b="0" i="1" smtClean="0">
                            <a:latin typeface="Cambria Math" panose="02040503050406030204" pitchFamily="18" charset="0"/>
                          </a:rPr>
                          <m:t>)</m:t>
                        </m:r>
                      </m:e>
                      <m:sub>
                        <m:r>
                          <a:rPr lang="en-US" sz="7200" b="0" i="1" smtClean="0">
                            <a:latin typeface="Cambria Math" panose="02040503050406030204" pitchFamily="18" charset="0"/>
                          </a:rPr>
                          <m:t>𝑜</m:t>
                        </m:r>
                      </m:sub>
                    </m:sSub>
                  </m:oMath>
                </a14:m>
                <a:r>
                  <a:rPr lang="en-US" sz="7200" dirty="0"/>
                  <a:t>= </a:t>
                </a:r>
                <a14:m>
                  <m:oMath xmlns:m="http://schemas.openxmlformats.org/officeDocument/2006/math">
                    <m:f>
                      <m:fPr>
                        <m:ctrlPr>
                          <a:rPr lang="en-US" sz="7200" i="1" smtClean="0">
                            <a:latin typeface="Cambria Math" panose="02040503050406030204" pitchFamily="18" charset="0"/>
                          </a:rPr>
                        </m:ctrlPr>
                      </m:fPr>
                      <m:num>
                        <m:r>
                          <a:rPr lang="en-US" sz="7200" b="0" i="1" smtClean="0">
                            <a:latin typeface="Cambria Math" panose="02040503050406030204" pitchFamily="18" charset="0"/>
                          </a:rPr>
                          <m:t>1</m:t>
                        </m:r>
                      </m:num>
                      <m:den>
                        <m:f>
                          <m:fPr>
                            <m:ctrlPr>
                              <a:rPr lang="en-US" sz="7200" b="0" i="1" smtClean="0">
                                <a:latin typeface="Cambria Math" panose="02040503050406030204" pitchFamily="18" charset="0"/>
                              </a:rPr>
                            </m:ctrlPr>
                          </m:fPr>
                          <m:num>
                            <m:r>
                              <a:rPr lang="en-US" sz="7200" b="0" i="1" smtClean="0">
                                <a:latin typeface="Cambria Math" panose="02040503050406030204" pitchFamily="18" charset="0"/>
                              </a:rPr>
                              <m:t>1</m:t>
                            </m:r>
                          </m:num>
                          <m:den>
                            <m:sSub>
                              <m:sSubPr>
                                <m:ctrlPr>
                                  <a:rPr lang="en-US" sz="7200" i="1" smtClean="0">
                                    <a:latin typeface="Cambria Math" panose="02040503050406030204" pitchFamily="18" charset="0"/>
                                  </a:rPr>
                                </m:ctrlPr>
                              </m:sSubPr>
                              <m:e>
                                <m:r>
                                  <a:rPr lang="en-US" sz="7200" i="1">
                                    <a:latin typeface="Cambria Math" panose="02040503050406030204" pitchFamily="18" charset="0"/>
                                  </a:rPr>
                                  <m:t> </m:t>
                                </m:r>
                                <m:d>
                                  <m:dPr>
                                    <m:ctrlPr>
                                      <a:rPr lang="en-US" sz="7200" i="1">
                                        <a:latin typeface="Cambria Math" panose="02040503050406030204" pitchFamily="18" charset="0"/>
                                      </a:rPr>
                                    </m:ctrlPr>
                                  </m:dPr>
                                  <m:e>
                                    <m:r>
                                      <a:rPr lang="en-US" sz="7200" i="1">
                                        <a:latin typeface="Cambria Math" panose="02040503050406030204" pitchFamily="18" charset="0"/>
                                      </a:rPr>
                                      <m:t>𝐶𝑁𝑅</m:t>
                                    </m:r>
                                  </m:e>
                                </m:d>
                              </m:e>
                              <m:sub>
                                <m:r>
                                  <a:rPr lang="en-US" sz="7200" b="0" i="1" smtClean="0">
                                    <a:latin typeface="Cambria Math" panose="02040503050406030204" pitchFamily="18" charset="0"/>
                                  </a:rPr>
                                  <m:t>1</m:t>
                                </m:r>
                              </m:sub>
                            </m:sSub>
                          </m:den>
                        </m:f>
                        <m:r>
                          <a:rPr lang="en-US" sz="7200" b="0" i="1" smtClean="0">
                            <a:latin typeface="Cambria Math" panose="02040503050406030204" pitchFamily="18" charset="0"/>
                          </a:rPr>
                          <m:t>+</m:t>
                        </m:r>
                        <m:f>
                          <m:fPr>
                            <m:ctrlPr>
                              <a:rPr lang="en-US" sz="7200" i="1">
                                <a:latin typeface="Cambria Math" panose="02040503050406030204" pitchFamily="18" charset="0"/>
                              </a:rPr>
                            </m:ctrlPr>
                          </m:fPr>
                          <m:num>
                            <m:r>
                              <a:rPr lang="en-US" sz="7200" i="1">
                                <a:latin typeface="Cambria Math" panose="02040503050406030204" pitchFamily="18" charset="0"/>
                              </a:rPr>
                              <m:t>1</m:t>
                            </m:r>
                          </m:num>
                          <m:den>
                            <m:sSub>
                              <m:sSubPr>
                                <m:ctrlPr>
                                  <a:rPr lang="en-US" sz="7200" i="1">
                                    <a:latin typeface="Cambria Math" panose="02040503050406030204" pitchFamily="18" charset="0"/>
                                  </a:rPr>
                                </m:ctrlPr>
                              </m:sSubPr>
                              <m:e>
                                <m:r>
                                  <a:rPr lang="en-US" sz="7200" i="1">
                                    <a:latin typeface="Cambria Math" panose="02040503050406030204" pitchFamily="18" charset="0"/>
                                  </a:rPr>
                                  <m:t> </m:t>
                                </m:r>
                                <m:d>
                                  <m:dPr>
                                    <m:ctrlPr>
                                      <a:rPr lang="en-US" sz="7200" i="1">
                                        <a:latin typeface="Cambria Math" panose="02040503050406030204" pitchFamily="18" charset="0"/>
                                      </a:rPr>
                                    </m:ctrlPr>
                                  </m:dPr>
                                  <m:e>
                                    <m:r>
                                      <a:rPr lang="en-US" sz="7200" i="1">
                                        <a:latin typeface="Cambria Math" panose="02040503050406030204" pitchFamily="18" charset="0"/>
                                      </a:rPr>
                                      <m:t>𝐶𝑁𝑅</m:t>
                                    </m:r>
                                  </m:e>
                                </m:d>
                              </m:e>
                              <m:sub>
                                <m:r>
                                  <a:rPr lang="en-US" sz="7200" b="0" i="1" smtClean="0">
                                    <a:latin typeface="Cambria Math" panose="02040503050406030204" pitchFamily="18" charset="0"/>
                                  </a:rPr>
                                  <m:t>2</m:t>
                                </m:r>
                              </m:sub>
                            </m:sSub>
                          </m:den>
                        </m:f>
                        <m:r>
                          <a:rPr lang="en-US" sz="7200" b="0" i="1" smtClean="0">
                            <a:latin typeface="Cambria Math" panose="02040503050406030204" pitchFamily="18" charset="0"/>
                          </a:rPr>
                          <m:t>+</m:t>
                        </m:r>
                        <m:f>
                          <m:fPr>
                            <m:ctrlPr>
                              <a:rPr lang="en-US" sz="7200" i="1">
                                <a:latin typeface="Cambria Math" panose="02040503050406030204" pitchFamily="18" charset="0"/>
                              </a:rPr>
                            </m:ctrlPr>
                          </m:fPr>
                          <m:num>
                            <m:r>
                              <a:rPr lang="en-US" sz="7200" i="1">
                                <a:latin typeface="Cambria Math" panose="02040503050406030204" pitchFamily="18" charset="0"/>
                              </a:rPr>
                              <m:t>1</m:t>
                            </m:r>
                          </m:num>
                          <m:den>
                            <m:sSub>
                              <m:sSubPr>
                                <m:ctrlPr>
                                  <a:rPr lang="en-US" sz="7200" i="1">
                                    <a:latin typeface="Cambria Math" panose="02040503050406030204" pitchFamily="18" charset="0"/>
                                  </a:rPr>
                                </m:ctrlPr>
                              </m:sSubPr>
                              <m:e>
                                <m:r>
                                  <a:rPr lang="en-US" sz="7200" i="1">
                                    <a:latin typeface="Cambria Math" panose="02040503050406030204" pitchFamily="18" charset="0"/>
                                  </a:rPr>
                                  <m:t> </m:t>
                                </m:r>
                                <m:d>
                                  <m:dPr>
                                    <m:ctrlPr>
                                      <a:rPr lang="en-US" sz="7200" i="1">
                                        <a:latin typeface="Cambria Math" panose="02040503050406030204" pitchFamily="18" charset="0"/>
                                      </a:rPr>
                                    </m:ctrlPr>
                                  </m:dPr>
                                  <m:e>
                                    <m:r>
                                      <a:rPr lang="en-US" sz="7200" i="1">
                                        <a:latin typeface="Cambria Math" panose="02040503050406030204" pitchFamily="18" charset="0"/>
                                      </a:rPr>
                                      <m:t>𝐶𝑁𝑅</m:t>
                                    </m:r>
                                  </m:e>
                                </m:d>
                              </m:e>
                              <m:sub>
                                <m:r>
                                  <a:rPr lang="en-US" sz="7200" b="0" i="1" smtClean="0">
                                    <a:latin typeface="Cambria Math" panose="02040503050406030204" pitchFamily="18" charset="0"/>
                                  </a:rPr>
                                  <m:t>3</m:t>
                                </m:r>
                              </m:sub>
                            </m:sSub>
                          </m:den>
                        </m:f>
                        <m:r>
                          <a:rPr lang="en-US" sz="7200" b="0" i="1" smtClean="0">
                            <a:latin typeface="Cambria Math" panose="02040503050406030204" pitchFamily="18" charset="0"/>
                          </a:rPr>
                          <m:t>+…</m:t>
                        </m:r>
                      </m:den>
                    </m:f>
                  </m:oMath>
                </a14:m>
                <a:r>
                  <a:rPr lang="en-US" sz="7200" dirty="0"/>
                  <a:t> </a:t>
                </a:r>
              </a:p>
              <a:p>
                <a:pPr marL="0" indent="0" algn="just">
                  <a:lnSpc>
                    <a:spcPct val="170000"/>
                  </a:lnSpc>
                  <a:buNone/>
                </a:pPr>
                <a:r>
                  <a:rPr lang="en-US" sz="7200" dirty="0"/>
                  <a:t>This is sometimes referred to as the reciprocal CNR formula. The </a:t>
                </a:r>
                <a:r>
                  <a:rPr lang="en-US" sz="7200" dirty="0">
                    <a:solidFill>
                      <a:srgbClr val="FF0000"/>
                    </a:solidFill>
                  </a:rPr>
                  <a:t>CNR values must be linear ratios, NOT decibel values</a:t>
                </a:r>
                <a:r>
                  <a:rPr lang="en-US" sz="7200" dirty="0"/>
                  <a:t>.</a:t>
                </a:r>
              </a:p>
              <a:p>
                <a:pPr marL="0" indent="0" algn="just">
                  <a:lnSpc>
                    <a:spcPct val="170000"/>
                  </a:lnSpc>
                  <a:buNone/>
                </a:pPr>
                <a:r>
                  <a:rPr lang="en-US" sz="7200" dirty="0"/>
                  <a:t>Since the noise power in the individual CNRs is referenced to the carrier power at that point, all the C values  are the same.</a:t>
                </a:r>
              </a:p>
              <a:p>
                <a:pPr marL="0" indent="0" algn="ctr">
                  <a:lnSpc>
                    <a:spcPct val="170000"/>
                  </a:lnSpc>
                  <a:buNone/>
                </a:pPr>
                <a14:m>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m:t>
                        </m:r>
                        <m:r>
                          <a:rPr lang="en-US" sz="7200" b="0" i="1" smtClean="0">
                            <a:latin typeface="Cambria Math" panose="02040503050406030204" pitchFamily="18" charset="0"/>
                          </a:rPr>
                          <m:t>𝐶𝑁𝑅</m:t>
                        </m:r>
                        <m:r>
                          <a:rPr lang="en-US" sz="7200" b="0" i="1" smtClean="0">
                            <a:latin typeface="Cambria Math" panose="02040503050406030204" pitchFamily="18" charset="0"/>
                          </a:rPr>
                          <m:t>)</m:t>
                        </m:r>
                      </m:e>
                      <m:sub>
                        <m:r>
                          <a:rPr lang="en-US" sz="7200" b="0" i="1" smtClean="0">
                            <a:latin typeface="Cambria Math" panose="02040503050406030204" pitchFamily="18" charset="0"/>
                          </a:rPr>
                          <m:t>𝑜</m:t>
                        </m:r>
                      </m:sub>
                    </m:sSub>
                  </m:oMath>
                </a14:m>
                <a:r>
                  <a:rPr lang="en-US" sz="7200" dirty="0"/>
                  <a:t>= </a:t>
                </a:r>
                <a14:m>
                  <m:oMath xmlns:m="http://schemas.openxmlformats.org/officeDocument/2006/math">
                    <m:f>
                      <m:fPr>
                        <m:ctrlPr>
                          <a:rPr lang="en-US" sz="7200" i="1" smtClean="0">
                            <a:latin typeface="Cambria Math" panose="02040503050406030204" pitchFamily="18" charset="0"/>
                          </a:rPr>
                        </m:ctrlPr>
                      </m:fPr>
                      <m:num>
                        <m:r>
                          <a:rPr lang="en-US" sz="7200" b="0" i="1" smtClean="0">
                            <a:latin typeface="Cambria Math" panose="02040503050406030204" pitchFamily="18" charset="0"/>
                          </a:rPr>
                          <m:t>𝐶</m:t>
                        </m:r>
                      </m:num>
                      <m:den>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𝑁</m:t>
                            </m:r>
                          </m:e>
                          <m:sub>
                            <m:r>
                              <a:rPr lang="en-US" sz="7200" b="0" i="1" smtClean="0">
                                <a:latin typeface="Cambria Math" panose="02040503050406030204" pitchFamily="18" charset="0"/>
                              </a:rPr>
                              <m:t>1</m:t>
                            </m:r>
                          </m:sub>
                        </m:sSub>
                        <m:r>
                          <a:rPr lang="en-US" sz="7200" b="0" i="1" smtClean="0">
                            <a:latin typeface="Cambria Math" panose="02040503050406030204" pitchFamily="18" charset="0"/>
                          </a:rPr>
                          <m:t>+</m:t>
                        </m:r>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𝑁</m:t>
                            </m:r>
                          </m:e>
                          <m:sub>
                            <m:r>
                              <a:rPr lang="en-US" sz="7200" b="0" i="1" smtClean="0">
                                <a:latin typeface="Cambria Math" panose="02040503050406030204" pitchFamily="18" charset="0"/>
                              </a:rPr>
                              <m:t>2</m:t>
                            </m:r>
                          </m:sub>
                        </m:sSub>
                        <m:r>
                          <a:rPr lang="en-US" sz="7200" b="0" i="1" smtClean="0">
                            <a:latin typeface="Cambria Math" panose="02040503050406030204" pitchFamily="18" charset="0"/>
                          </a:rPr>
                          <m:t>+</m:t>
                        </m:r>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𝑁</m:t>
                            </m:r>
                          </m:e>
                          <m:sub>
                            <m:r>
                              <a:rPr lang="en-US" sz="7200" b="0" i="1" smtClean="0">
                                <a:latin typeface="Cambria Math" panose="02040503050406030204" pitchFamily="18" charset="0"/>
                              </a:rPr>
                              <m:t>3</m:t>
                            </m:r>
                          </m:sub>
                        </m:sSub>
                        <m:r>
                          <a:rPr lang="en-US" sz="7200" b="0" i="1" smtClean="0">
                            <a:latin typeface="Cambria Math" panose="02040503050406030204" pitchFamily="18" charset="0"/>
                          </a:rPr>
                          <m:t>+…</m:t>
                        </m:r>
                      </m:den>
                    </m:f>
                  </m:oMath>
                </a14:m>
                <a:endParaRPr lang="en-US" sz="7200" dirty="0"/>
              </a:p>
              <a:p>
                <a:pPr marL="0" indent="0" algn="just">
                  <a:lnSpc>
                    <a:spcPct val="170000"/>
                  </a:lnSpc>
                  <a:buNone/>
                </a:pPr>
                <a:r>
                  <a:rPr lang="en-US" sz="7200" dirty="0"/>
                  <a:t>In decibel units:</a:t>
                </a:r>
              </a:p>
              <a:p>
                <a:pPr marL="0" indent="0" algn="ctr">
                  <a:lnSpc>
                    <a:spcPct val="170000"/>
                  </a:lnSpc>
                  <a:buNone/>
                </a:pPr>
                <a14:m>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m:t>
                        </m:r>
                        <m:r>
                          <a:rPr lang="en-US" sz="7200" b="0" i="1" smtClean="0">
                            <a:latin typeface="Cambria Math" panose="02040503050406030204" pitchFamily="18" charset="0"/>
                          </a:rPr>
                          <m:t>𝐶𝑁𝑅</m:t>
                        </m:r>
                        <m:r>
                          <a:rPr lang="en-US" sz="7200" b="0" i="1" smtClean="0">
                            <a:latin typeface="Cambria Math" panose="02040503050406030204" pitchFamily="18" charset="0"/>
                          </a:rPr>
                          <m:t>)</m:t>
                        </m:r>
                      </m:e>
                      <m:sub>
                        <m:r>
                          <a:rPr lang="en-US" sz="7200" b="0" i="1" smtClean="0">
                            <a:latin typeface="Cambria Math" panose="02040503050406030204" pitchFamily="18" charset="0"/>
                          </a:rPr>
                          <m:t>𝑜</m:t>
                        </m:r>
                      </m:sub>
                    </m:sSub>
                  </m:oMath>
                </a14:m>
                <a:r>
                  <a:rPr lang="en-US" sz="7200" dirty="0"/>
                  <a:t>= C </a:t>
                </a:r>
                <a:r>
                  <a:rPr lang="en-US" sz="7200" dirty="0" err="1"/>
                  <a:t>dBW</a:t>
                </a:r>
                <a:r>
                  <a:rPr lang="en-US" sz="7200" dirty="0"/>
                  <a:t> – 10 log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𝑁</m:t>
                        </m:r>
                      </m:e>
                      <m:sub>
                        <m:r>
                          <a:rPr lang="en-US" sz="7200" i="1">
                            <a:latin typeface="Cambria Math" panose="02040503050406030204" pitchFamily="18" charset="0"/>
                          </a:rPr>
                          <m:t>1</m:t>
                        </m:r>
                      </m:sub>
                    </m:sSub>
                    <m:r>
                      <a:rPr lang="en-US" sz="7200" i="1">
                        <a:latin typeface="Cambria Math" panose="02040503050406030204" pitchFamily="18" charset="0"/>
                      </a:rPr>
                      <m:t>+</m:t>
                    </m:r>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𝑁</m:t>
                        </m:r>
                      </m:e>
                      <m:sub>
                        <m:r>
                          <a:rPr lang="en-US" sz="7200" i="1">
                            <a:latin typeface="Cambria Math" panose="02040503050406030204" pitchFamily="18" charset="0"/>
                          </a:rPr>
                          <m:t>2</m:t>
                        </m:r>
                      </m:sub>
                    </m:sSub>
                    <m:r>
                      <a:rPr lang="en-US" sz="7200" i="1">
                        <a:latin typeface="Cambria Math" panose="02040503050406030204" pitchFamily="18" charset="0"/>
                      </a:rPr>
                      <m:t>+</m:t>
                    </m:r>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𝑁</m:t>
                        </m:r>
                      </m:e>
                      <m:sub>
                        <m:r>
                          <a:rPr lang="en-US" sz="7200" i="1">
                            <a:latin typeface="Cambria Math" panose="02040503050406030204" pitchFamily="18" charset="0"/>
                          </a:rPr>
                          <m:t>3</m:t>
                        </m:r>
                      </m:sub>
                    </m:sSub>
                    <m:r>
                      <a:rPr lang="en-US" sz="7200" b="0" i="1" smtClean="0">
                        <a:latin typeface="Cambria Math" panose="02040503050406030204" pitchFamily="18" charset="0"/>
                      </a:rPr>
                      <m:t> </m:t>
                    </m:r>
                    <m:r>
                      <a:rPr lang="en-US" sz="7200" b="0" i="1" smtClean="0">
                        <a:latin typeface="Cambria Math" panose="02040503050406030204" pitchFamily="18" charset="0"/>
                      </a:rPr>
                      <m:t>𝑤𝑎𝑡𝑡𝑠</m:t>
                    </m:r>
                    <m:r>
                      <a:rPr lang="en-US" sz="7200" b="0" i="1" smtClean="0">
                        <a:latin typeface="Cambria Math" panose="02040503050406030204" pitchFamily="18" charset="0"/>
                      </a:rPr>
                      <m:t>)</m:t>
                    </m:r>
                  </m:oMath>
                </a14:m>
                <a:r>
                  <a:rPr lang="en-US" sz="7200" dirty="0"/>
                  <a:t> dB</a:t>
                </a:r>
              </a:p>
              <a:p>
                <a:pPr marL="0" indent="0" algn="just">
                  <a:lnSpc>
                    <a:spcPct val="170000"/>
                  </a:lnSpc>
                  <a:buNone/>
                </a:pPr>
                <a:r>
                  <a:rPr lang="en-US" sz="7200" dirty="0"/>
                  <a:t>To calculate the performance of a satellite link we must determine the uplink </a:t>
                </a:r>
                <a14:m>
                  <m:oMath xmlns:m="http://schemas.openxmlformats.org/officeDocument/2006/math">
                    <m:sSub>
                      <m:sSubPr>
                        <m:ctrlPr>
                          <a:rPr lang="en-US" sz="7200" i="1" smtClean="0">
                            <a:latin typeface="Cambria Math" panose="02040503050406030204" pitchFamily="18" charset="0"/>
                          </a:rPr>
                        </m:ctrlPr>
                      </m:sSubPr>
                      <m:e>
                        <m:r>
                          <a:rPr lang="en-US" sz="7200" i="1">
                            <a:latin typeface="Cambria Math" panose="02040503050406030204" pitchFamily="18" charset="0"/>
                          </a:rPr>
                          <m:t> </m:t>
                        </m:r>
                        <m:r>
                          <a:rPr lang="en-US" sz="7200" b="0" i="1" smtClean="0">
                            <a:latin typeface="Cambria Math" panose="02040503050406030204" pitchFamily="18" charset="0"/>
                          </a:rPr>
                          <m:t>(</m:t>
                        </m:r>
                        <m:r>
                          <a:rPr lang="en-US" sz="7200" b="0" i="1" smtClean="0">
                            <a:latin typeface="Cambria Math" panose="02040503050406030204" pitchFamily="18" charset="0"/>
                          </a:rPr>
                          <m:t>𝐶𝑁𝑅</m:t>
                        </m:r>
                        <m:r>
                          <a:rPr lang="en-US" sz="7200" b="0" i="1" smtClean="0">
                            <a:latin typeface="Cambria Math" panose="02040503050406030204" pitchFamily="18" charset="0"/>
                          </a:rPr>
                          <m:t>)</m:t>
                        </m:r>
                      </m:e>
                      <m:sub>
                        <m:r>
                          <a:rPr lang="en-US" sz="7200" b="0" i="1" smtClean="0">
                            <a:latin typeface="Cambria Math" panose="02040503050406030204" pitchFamily="18" charset="0"/>
                          </a:rPr>
                          <m:t>𝑢𝑝</m:t>
                        </m:r>
                      </m:sub>
                    </m:sSub>
                    <m:r>
                      <a:rPr lang="en-US" sz="7200" b="0" i="1" smtClean="0">
                        <a:latin typeface="Cambria Math" panose="02040503050406030204" pitchFamily="18" charset="0"/>
                      </a:rPr>
                      <m:t> </m:t>
                    </m:r>
                  </m:oMath>
                </a14:m>
                <a:r>
                  <a:rPr lang="en-US" sz="7200" dirty="0"/>
                  <a:t>ratio in the transponder and the downlink </a:t>
                </a:r>
                <a14:m>
                  <m:oMath xmlns:m="http://schemas.openxmlformats.org/officeDocument/2006/math">
                    <m:sSub>
                      <m:sSubPr>
                        <m:ctrlPr>
                          <a:rPr lang="en-US" sz="7200" i="1">
                            <a:latin typeface="Cambria Math" panose="02040503050406030204" pitchFamily="18" charset="0"/>
                          </a:rPr>
                        </m:ctrlPr>
                      </m:sSubPr>
                      <m:e>
                        <m:r>
                          <a:rPr lang="en-US" sz="7200" i="1">
                            <a:latin typeface="Cambria Math" panose="02040503050406030204" pitchFamily="18" charset="0"/>
                          </a:rPr>
                          <m:t> (</m:t>
                        </m:r>
                        <m:r>
                          <a:rPr lang="en-US" sz="7200" i="1">
                            <a:latin typeface="Cambria Math" panose="02040503050406030204" pitchFamily="18" charset="0"/>
                          </a:rPr>
                          <m:t>𝐶𝑁𝑅</m:t>
                        </m:r>
                        <m:r>
                          <a:rPr lang="en-US" sz="7200" i="1">
                            <a:latin typeface="Cambria Math" panose="02040503050406030204" pitchFamily="18" charset="0"/>
                          </a:rPr>
                          <m:t>)</m:t>
                        </m:r>
                      </m:e>
                      <m:sub>
                        <m:r>
                          <a:rPr lang="en-US" sz="7200" b="0" i="1" smtClean="0">
                            <a:latin typeface="Cambria Math" panose="02040503050406030204" pitchFamily="18" charset="0"/>
                          </a:rPr>
                          <m:t>𝑑𝑛</m:t>
                        </m:r>
                      </m:sub>
                    </m:sSub>
                    <m:r>
                      <a:rPr lang="en-US" sz="7200" i="1">
                        <a:latin typeface="Cambria Math" panose="02040503050406030204" pitchFamily="18" charset="0"/>
                      </a:rPr>
                      <m:t> </m:t>
                    </m:r>
                  </m:oMath>
                </a14:m>
                <a:r>
                  <a:rPr lang="en-US" sz="7200" dirty="0"/>
                  <a:t>in the earth station receiver.</a:t>
                </a:r>
              </a:p>
              <a:p>
                <a:pPr marL="0" indent="0" algn="just">
                  <a:lnSpc>
                    <a:spcPct val="170000"/>
                  </a:lnSpc>
                  <a:buNone/>
                </a:pPr>
                <a:endParaRPr lang="en-US" sz="7200" dirty="0"/>
              </a:p>
              <a:p>
                <a:pPr marL="0" indent="0" algn="just">
                  <a:lnSpc>
                    <a:spcPct val="150000"/>
                  </a:lnSpc>
                  <a:buNone/>
                </a:pPr>
                <a:endParaRPr lang="en-US" sz="7200" dirty="0"/>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3"/>
                <a:ext cx="12191999" cy="5987846"/>
              </a:xfrm>
              <a:blipFill>
                <a:blip r:embed="rId2"/>
                <a:stretch>
                  <a:fillRect l="-400" r="-400"/>
                </a:stretch>
              </a:blipFill>
            </p:spPr>
            <p:txBody>
              <a:bodyPr/>
              <a:lstStyle/>
              <a:p>
                <a:r>
                  <a:rPr lang="en-US">
                    <a:noFill/>
                  </a:rPr>
                  <a:t> </a:t>
                </a:r>
              </a:p>
            </p:txBody>
          </p:sp>
        </mc:Fallback>
      </mc:AlternateContent>
    </p:spTree>
    <p:extLst>
      <p:ext uri="{BB962C8B-B14F-4D97-AF65-F5344CB8AC3E}">
        <p14:creationId xmlns:p14="http://schemas.microsoft.com/office/powerpoint/2010/main" val="3022566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a:bodyPr>
          <a:lstStyle/>
          <a:p>
            <a:pPr algn="ctr"/>
            <a:r>
              <a:rPr lang="en-US" b="1" dirty="0">
                <a:solidFill>
                  <a:schemeClr val="accent1"/>
                </a:solidFill>
                <a:latin typeface="Algerian" panose="04020705040A02060702" pitchFamily="82" charset="0"/>
              </a:rPr>
              <a:t>Design for Specified CNR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3"/>
                <a:ext cx="12191999" cy="5987846"/>
              </a:xfrm>
            </p:spPr>
            <p:txBody>
              <a:bodyPr>
                <a:normAutofit fontScale="92500" lnSpcReduction="10000"/>
              </a:bodyPr>
              <a:lstStyle/>
              <a:p>
                <a:pPr algn="just">
                  <a:lnSpc>
                    <a:spcPct val="17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the CNR values are equal, </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m:t>
                        </m:r>
                        <m:r>
                          <a:rPr lang="en-US" sz="2800" b="0" i="1" smtClean="0">
                            <a:latin typeface="Cambria Math" panose="02040503050406030204" pitchFamily="18" charset="0"/>
                          </a:rPr>
                          <m:t>𝐶𝑁𝑅</m:t>
                        </m:r>
                        <m:r>
                          <a:rPr lang="en-US" sz="2800" b="0" i="1" smtClean="0">
                            <a:latin typeface="Cambria Math" panose="02040503050406030204" pitchFamily="18" charset="0"/>
                          </a:rPr>
                          <m:t>)</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is 3 dB lower than either value.</a:t>
                </a:r>
              </a:p>
              <a:p>
                <a:pPr algn="just">
                  <a:lnSpc>
                    <a:spcPct val="17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one CNR value is 10 dB smaller than the other value, </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m:t>
                        </m:r>
                        <m:r>
                          <a:rPr lang="en-US" sz="2800" b="0" i="1" smtClean="0">
                            <a:latin typeface="Cambria Math" panose="02040503050406030204" pitchFamily="18" charset="0"/>
                          </a:rPr>
                          <m:t>𝐶𝑁𝑅</m:t>
                        </m:r>
                        <m:r>
                          <a:rPr lang="en-US" sz="2800" b="0" i="1" smtClean="0">
                            <a:latin typeface="Cambria Math" panose="02040503050406030204" pitchFamily="18" charset="0"/>
                          </a:rPr>
                          <m:t>)</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is 0.4 dB lower than the smaller of the CNR values.</a:t>
                </a:r>
              </a:p>
              <a:p>
                <a:pPr algn="just">
                  <a:lnSpc>
                    <a:spcPct val="17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If one CNR value is 20 dB or more greater than the other CNR value, the overall</a:t>
                </a:r>
              </a:p>
              <a:p>
                <a:pPr marL="0" indent="0" algn="just">
                  <a:lnSpc>
                    <a:spcPct val="170000"/>
                  </a:lnSpc>
                  <a:buNone/>
                </a:pP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m:t>
                        </m:r>
                        <m:r>
                          <a:rPr lang="en-US" sz="2800" b="0" i="1" smtClean="0">
                            <a:latin typeface="Cambria Math" panose="02040503050406030204" pitchFamily="18" charset="0"/>
                          </a:rPr>
                          <m:t>𝐶𝑁𝑅</m:t>
                        </m:r>
                        <m:r>
                          <a:rPr lang="en-US" sz="2800" b="0" i="1" smtClean="0">
                            <a:latin typeface="Cambria Math" panose="02040503050406030204" pitchFamily="18" charset="0"/>
                          </a:rPr>
                          <m:t>)</m:t>
                        </m:r>
                      </m:e>
                      <m:sub>
                        <m:r>
                          <a:rPr lang="en-US" sz="2800" b="0" i="1" smtClean="0">
                            <a:latin typeface="Cambria Math" panose="02040503050406030204" pitchFamily="18" charset="0"/>
                          </a:rPr>
                          <m:t>𝑜</m:t>
                        </m:r>
                      </m:sub>
                    </m:sSub>
                    <m:r>
                      <a:rPr lang="en-US" sz="2800" b="0" i="1"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is equal to the smaller of the two CNR values within the accuracy of decibel calculations (±0.1 dB).</a:t>
                </a:r>
              </a:p>
              <a:p>
                <a:pPr marL="0" indent="0" algn="ctr">
                  <a:lnSpc>
                    <a:spcPct val="170000"/>
                  </a:lnSpc>
                  <a:buNone/>
                </a:pP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m:t>
                        </m:r>
                        <m:r>
                          <a:rPr lang="en-US" sz="2800" b="0" i="1" smtClean="0">
                            <a:latin typeface="Cambria Math" panose="02040503050406030204" pitchFamily="18" charset="0"/>
                          </a:rPr>
                          <m:t>𝐶𝑁𝑅</m:t>
                        </m:r>
                        <m:r>
                          <a:rPr lang="en-US" sz="2800" b="0" i="1" smtClean="0">
                            <a:latin typeface="Cambria Math" panose="02040503050406030204" pitchFamily="18" charset="0"/>
                          </a:rPr>
                          <m:t>)</m:t>
                        </m:r>
                      </m:e>
                      <m:sub>
                        <m:r>
                          <a:rPr lang="en-US" sz="2800" b="0" i="1" smtClean="0">
                            <a:latin typeface="Cambria Math" panose="02040503050406030204" pitchFamily="18" charset="0"/>
                          </a:rPr>
                          <m:t>𝑜</m:t>
                        </m:r>
                      </m:sub>
                    </m:sSub>
                  </m:oMath>
                </a14:m>
                <a:r>
                  <a:rPr lang="en-US" sz="2800" dirty="0"/>
                  <a:t>=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i="1" smtClean="0">
                                    <a:latin typeface="Cambria Math" panose="02040503050406030204" pitchFamily="18" charset="0"/>
                                  </a:rPr>
                                </m:ctrlPr>
                              </m:sSubPr>
                              <m:e>
                                <m:r>
                                  <a:rPr lang="en-US" sz="2800" i="1">
                                    <a:latin typeface="Cambria Math" panose="02040503050406030204" pitchFamily="18" charset="0"/>
                                  </a:rPr>
                                  <m:t> </m:t>
                                </m:r>
                                <m:d>
                                  <m:dPr>
                                    <m:ctrlPr>
                                      <a:rPr lang="en-US" sz="2800" i="1">
                                        <a:latin typeface="Cambria Math" panose="02040503050406030204" pitchFamily="18" charset="0"/>
                                      </a:rPr>
                                    </m:ctrlPr>
                                  </m:dPr>
                                  <m:e>
                                    <m:r>
                                      <a:rPr lang="en-US" sz="2800" i="1">
                                        <a:latin typeface="Cambria Math" panose="02040503050406030204" pitchFamily="18" charset="0"/>
                                      </a:rPr>
                                      <m:t>𝐶𝑁𝑅</m:t>
                                    </m:r>
                                  </m:e>
                                </m:d>
                              </m:e>
                              <m:sub>
                                <m:r>
                                  <a:rPr lang="en-US" sz="2800" b="0" i="1" smtClean="0">
                                    <a:latin typeface="Cambria Math" panose="02040503050406030204" pitchFamily="18" charset="0"/>
                                  </a:rPr>
                                  <m:t>𝑢𝑝</m:t>
                                </m:r>
                              </m:sub>
                            </m:sSub>
                          </m:den>
                        </m:f>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sSub>
                              <m:sSubPr>
                                <m:ctrlPr>
                                  <a:rPr lang="en-US" sz="2800" i="1">
                                    <a:latin typeface="Cambria Math" panose="02040503050406030204" pitchFamily="18" charset="0"/>
                                  </a:rPr>
                                </m:ctrlPr>
                              </m:sSubPr>
                              <m:e>
                                <m:r>
                                  <a:rPr lang="en-US" sz="2800" i="1">
                                    <a:latin typeface="Cambria Math" panose="02040503050406030204" pitchFamily="18" charset="0"/>
                                  </a:rPr>
                                  <m:t> </m:t>
                                </m:r>
                                <m:d>
                                  <m:dPr>
                                    <m:ctrlPr>
                                      <a:rPr lang="en-US" sz="2800" i="1">
                                        <a:latin typeface="Cambria Math" panose="02040503050406030204" pitchFamily="18" charset="0"/>
                                      </a:rPr>
                                    </m:ctrlPr>
                                  </m:dPr>
                                  <m:e>
                                    <m:r>
                                      <a:rPr lang="en-US" sz="2800" i="1">
                                        <a:latin typeface="Cambria Math" panose="02040503050406030204" pitchFamily="18" charset="0"/>
                                      </a:rPr>
                                      <m:t>𝐶𝑁𝑅</m:t>
                                    </m:r>
                                  </m:e>
                                </m:d>
                              </m:e>
                              <m:sub>
                                <m:r>
                                  <a:rPr lang="en-US" sz="2800" b="0" i="1" smtClean="0">
                                    <a:latin typeface="Cambria Math" panose="02040503050406030204" pitchFamily="18" charset="0"/>
                                  </a:rPr>
                                  <m:t>𝑑𝑛</m:t>
                                </m:r>
                              </m:sub>
                            </m:sSub>
                          </m:den>
                        </m:f>
                      </m:den>
                    </m:f>
                  </m:oMath>
                </a14:m>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7200" dirty="0"/>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3"/>
                <a:ext cx="12191999" cy="5987846"/>
              </a:xfrm>
              <a:blipFill>
                <a:blip r:embed="rId2"/>
                <a:stretch>
                  <a:fillRect l="-900" r="-900"/>
                </a:stretch>
              </a:blipFill>
            </p:spPr>
            <p:txBody>
              <a:bodyPr/>
              <a:lstStyle/>
              <a:p>
                <a:r>
                  <a:rPr lang="en-US">
                    <a:noFill/>
                  </a:rPr>
                  <a:t> </a:t>
                </a:r>
              </a:p>
            </p:txBody>
          </p:sp>
        </mc:Fallback>
      </mc:AlternateContent>
    </p:spTree>
    <p:extLst>
      <p:ext uri="{BB962C8B-B14F-4D97-AF65-F5344CB8AC3E}">
        <p14:creationId xmlns:p14="http://schemas.microsoft.com/office/powerpoint/2010/main" val="3550565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a:bodyPr>
          <a:lstStyle/>
          <a:p>
            <a:pPr algn="ctr"/>
            <a:r>
              <a:rPr lang="en-US" sz="3600" b="1" dirty="0">
                <a:solidFill>
                  <a:schemeClr val="accent1"/>
                </a:solidFill>
                <a:latin typeface="Algerian" panose="04020705040A02060702" pitchFamily="82" charset="0"/>
              </a:rPr>
              <a:t>Satellite Communication Link Design Procedure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25507" y="870153"/>
                <a:ext cx="12191999" cy="5987846"/>
              </a:xfrm>
            </p:spPr>
            <p:txBody>
              <a:bodyPr>
                <a:normAutofit fontScale="47500" lnSpcReduction="20000"/>
              </a:bodyPr>
              <a:lstStyle/>
              <a:p>
                <a:pPr marL="0" indent="0" algn="just">
                  <a:lnSpc>
                    <a:spcPct val="170000"/>
                  </a:lnSpc>
                  <a:buNone/>
                </a:pPr>
                <a:r>
                  <a:rPr lang="en-US" dirty="0">
                    <a:latin typeface="Times New Roman" panose="02020603050405020304" pitchFamily="18" charset="0"/>
                    <a:cs typeface="Times New Roman" panose="02020603050405020304" pitchFamily="18" charset="0"/>
                  </a:rPr>
                  <a:t>The design procedure for a one-way satellite communication link can be summarized by the following 10 steps. The return link design follows the same procedure.</a:t>
                </a:r>
              </a:p>
              <a:p>
                <a:pPr marL="0" indent="0" algn="just">
                  <a:lnSpc>
                    <a:spcPct val="170000"/>
                  </a:lnSpc>
                  <a:buNone/>
                </a:pPr>
                <a:r>
                  <a:rPr lang="en-US" dirty="0">
                    <a:latin typeface="Times New Roman" panose="02020603050405020304" pitchFamily="18" charset="0"/>
                    <a:cs typeface="Times New Roman" panose="02020603050405020304" pitchFamily="18" charset="0"/>
                  </a:rPr>
                  <a:t>1. Determine the frequency band in which the system must operate. </a:t>
                </a:r>
              </a:p>
              <a:p>
                <a:pPr marL="0" indent="0" algn="just">
                  <a:lnSpc>
                    <a:spcPct val="170000"/>
                  </a:lnSpc>
                  <a:buNone/>
                </a:pPr>
                <a:r>
                  <a:rPr lang="en-US" dirty="0">
                    <a:latin typeface="Times New Roman" panose="02020603050405020304" pitchFamily="18" charset="0"/>
                    <a:cs typeface="Times New Roman" panose="02020603050405020304" pitchFamily="18" charset="0"/>
                  </a:rPr>
                  <a:t>2. Determine the communications parameters of the satellite. Estimate any values that are not known.</a:t>
                </a:r>
              </a:p>
              <a:p>
                <a:pPr marL="0" indent="0" algn="just">
                  <a:lnSpc>
                    <a:spcPct val="170000"/>
                  </a:lnSpc>
                  <a:buNone/>
                </a:pPr>
                <a:r>
                  <a:rPr lang="en-US" dirty="0">
                    <a:latin typeface="Times New Roman" panose="02020603050405020304" pitchFamily="18" charset="0"/>
                    <a:cs typeface="Times New Roman" panose="02020603050405020304" pitchFamily="18" charset="0"/>
                  </a:rPr>
                  <a:t>3. Determine the parameters of the transmitting and receiving earth stations.</a:t>
                </a:r>
              </a:p>
              <a:p>
                <a:pPr marL="0" indent="0" algn="just">
                  <a:lnSpc>
                    <a:spcPct val="170000"/>
                  </a:lnSpc>
                  <a:buNone/>
                </a:pPr>
                <a:r>
                  <a:rPr lang="en-US" dirty="0">
                    <a:latin typeface="Times New Roman" panose="02020603050405020304" pitchFamily="18" charset="0"/>
                    <a:cs typeface="Times New Roman" panose="02020603050405020304" pitchFamily="18" charset="0"/>
                  </a:rPr>
                  <a:t>4. Start at the transmitting earth station. Establish an uplink power budget and a transponder noise power budget to find </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 </m:t>
                        </m:r>
                        <m:d>
                          <m:dPr>
                            <m:ctrlPr>
                              <a:rPr lang="en-US" sz="2800" i="1">
                                <a:latin typeface="Cambria Math" panose="02040503050406030204" pitchFamily="18" charset="0"/>
                              </a:rPr>
                            </m:ctrlPr>
                          </m:dPr>
                          <m:e>
                            <m:r>
                              <a:rPr lang="en-US" sz="2800" i="1">
                                <a:latin typeface="Cambria Math" panose="02040503050406030204" pitchFamily="18" charset="0"/>
                              </a:rPr>
                              <m:t>𝐶𝑁𝑅</m:t>
                            </m:r>
                          </m:e>
                        </m:d>
                      </m:e>
                      <m:sub>
                        <m:r>
                          <a:rPr lang="en-US" sz="2800" b="0" i="1" smtClean="0">
                            <a:latin typeface="Cambria Math" panose="02040503050406030204" pitchFamily="18" charset="0"/>
                          </a:rPr>
                          <m:t>𝑢𝑝</m:t>
                        </m:r>
                      </m:sub>
                    </m:sSub>
                    <m:r>
                      <a:rPr lang="en-US" sz="2800" b="0" i="1"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in the transponder.</a:t>
                </a:r>
              </a:p>
              <a:p>
                <a:pPr marL="0" indent="0" algn="just">
                  <a:lnSpc>
                    <a:spcPct val="170000"/>
                  </a:lnSpc>
                  <a:buNone/>
                </a:pPr>
                <a:r>
                  <a:rPr lang="en-US" dirty="0">
                    <a:latin typeface="Times New Roman" panose="02020603050405020304" pitchFamily="18" charset="0"/>
                    <a:cs typeface="Times New Roman" panose="02020603050405020304" pitchFamily="18" charset="0"/>
                  </a:rPr>
                  <a:t>5. Find the output power of the transponder based on transponder gain or output backoff.</a:t>
                </a:r>
              </a:p>
              <a:p>
                <a:pPr marL="0" indent="0" algn="just">
                  <a:lnSpc>
                    <a:spcPct val="170000"/>
                  </a:lnSpc>
                  <a:buNone/>
                </a:pPr>
                <a:r>
                  <a:rPr lang="en-US" dirty="0">
                    <a:latin typeface="Times New Roman" panose="02020603050405020304" pitchFamily="18" charset="0"/>
                    <a:cs typeface="Times New Roman" panose="02020603050405020304" pitchFamily="18" charset="0"/>
                  </a:rPr>
                  <a:t>6. Establish a downlink power and noise budget for the receiving earth station. Calculate </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 </m:t>
                        </m:r>
                        <m:d>
                          <m:dPr>
                            <m:ctrlPr>
                              <a:rPr lang="en-US" sz="2800" i="1">
                                <a:latin typeface="Cambria Math" panose="02040503050406030204" pitchFamily="18" charset="0"/>
                              </a:rPr>
                            </m:ctrlPr>
                          </m:dPr>
                          <m:e>
                            <m:r>
                              <a:rPr lang="en-US" sz="2800" i="1">
                                <a:latin typeface="Cambria Math" panose="02040503050406030204" pitchFamily="18" charset="0"/>
                              </a:rPr>
                              <m:t>𝐶𝑁𝑅</m:t>
                            </m:r>
                          </m:e>
                        </m:d>
                      </m:e>
                      <m:sub>
                        <m:r>
                          <a:rPr lang="en-US" sz="2800" b="0" i="1" smtClean="0">
                            <a:latin typeface="Cambria Math" panose="02040503050406030204" pitchFamily="18" charset="0"/>
                          </a:rPr>
                          <m:t>𝑑𝑛</m:t>
                        </m:r>
                      </m:sub>
                    </m:sSub>
                    <m:r>
                      <a:rPr lang="en-US" sz="2800" b="0" i="1"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𝐶𝑁𝑅</m:t>
                            </m:r>
                          </m:e>
                        </m:d>
                      </m:e>
                      <m:sub>
                        <m:r>
                          <a:rPr lang="en-US" b="0" i="1" smtClean="0">
                            <a:latin typeface="Cambria Math" panose="02040503050406030204" pitchFamily="18" charset="0"/>
                          </a:rPr>
                          <m:t>𝑜</m:t>
                        </m:r>
                      </m:sub>
                    </m:sSub>
                    <m:r>
                      <a:rPr lang="en-US" i="1">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for a station at the edge of the coverage zone (worst case).</a:t>
                </a:r>
              </a:p>
              <a:p>
                <a:pPr marL="0" indent="0" algn="just">
                  <a:lnSpc>
                    <a:spcPct val="170000"/>
                  </a:lnSpc>
                  <a:buNone/>
                </a:pPr>
                <a:r>
                  <a:rPr lang="en-US" dirty="0">
                    <a:latin typeface="Times New Roman" panose="02020603050405020304" pitchFamily="18" charset="0"/>
                    <a:cs typeface="Times New Roman" panose="02020603050405020304" pitchFamily="18" charset="0"/>
                  </a:rPr>
                  <a:t>7. Calculate SNR or BER in the baseband channel. Find the link margins.</a:t>
                </a:r>
              </a:p>
              <a:p>
                <a:pPr marL="0" indent="0" algn="just">
                  <a:lnSpc>
                    <a:spcPct val="170000"/>
                  </a:lnSpc>
                  <a:buNone/>
                </a:pPr>
                <a:r>
                  <a:rPr lang="en-US" dirty="0">
                    <a:latin typeface="Times New Roman" panose="02020603050405020304" pitchFamily="18" charset="0"/>
                    <a:cs typeface="Times New Roman" panose="02020603050405020304" pitchFamily="18" charset="0"/>
                  </a:rPr>
                  <a:t>8. Evaluate the result and compare with the specification requirements. Change parameters of the system as required to obtain acceptable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𝐶𝑁𝑅</m:t>
                            </m:r>
                          </m:e>
                        </m:d>
                      </m:e>
                      <m:sub>
                        <m:r>
                          <a:rPr lang="en-US" b="0" i="1" smtClean="0">
                            <a:latin typeface="Cambria Math" panose="02040503050406030204" pitchFamily="18" charset="0"/>
                          </a:rPr>
                          <m:t>𝑜</m:t>
                        </m:r>
                      </m:sub>
                    </m:sSub>
                    <m:r>
                      <a:rPr lang="en-US" i="1">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or SNR or BER values. This may require several trial designs.</a:t>
                </a:r>
              </a:p>
              <a:p>
                <a:pPr marL="0" indent="0" algn="just">
                  <a:lnSpc>
                    <a:spcPct val="170000"/>
                  </a:lnSpc>
                  <a:buNone/>
                </a:pPr>
                <a:r>
                  <a:rPr lang="en-US" dirty="0">
                    <a:latin typeface="Times New Roman" panose="02020603050405020304" pitchFamily="18" charset="0"/>
                    <a:cs typeface="Times New Roman" panose="02020603050405020304" pitchFamily="18" charset="0"/>
                  </a:rPr>
                  <a:t>9. Determine the propagation conditions under which the link must operate. Calculate outage times for the uplinks and downlinks.</a:t>
                </a:r>
              </a:p>
              <a:p>
                <a:pPr marL="0" indent="0" algn="just">
                  <a:lnSpc>
                    <a:spcPct val="170000"/>
                  </a:lnSpc>
                  <a:buNone/>
                </a:pPr>
                <a:r>
                  <a:rPr lang="en-US" dirty="0">
                    <a:latin typeface="Times New Roman" panose="02020603050405020304" pitchFamily="18" charset="0"/>
                    <a:cs typeface="Times New Roman" panose="02020603050405020304" pitchFamily="18" charset="0"/>
                  </a:rPr>
                  <a:t>10. Redesign the system by changing some parameters if the link margins are inadequate. Check that all parameters are reasonable, and that the design can be implemented within the expected budget.</a:t>
                </a:r>
                <a:endParaRPr lang="en-US" sz="7200" dirty="0"/>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25507" y="870153"/>
                <a:ext cx="12191999" cy="5987846"/>
              </a:xfrm>
              <a:blipFill>
                <a:blip r:embed="rId2"/>
                <a:stretch>
                  <a:fillRect l="-100" r="-50"/>
                </a:stretch>
              </a:blipFill>
            </p:spPr>
            <p:txBody>
              <a:bodyPr/>
              <a:lstStyle/>
              <a:p>
                <a:r>
                  <a:rPr lang="en-US">
                    <a:noFill/>
                  </a:rPr>
                  <a:t> </a:t>
                </a:r>
              </a:p>
            </p:txBody>
          </p:sp>
        </mc:Fallback>
      </mc:AlternateContent>
    </p:spTree>
    <p:extLst>
      <p:ext uri="{BB962C8B-B14F-4D97-AF65-F5344CB8AC3E}">
        <p14:creationId xmlns:p14="http://schemas.microsoft.com/office/powerpoint/2010/main" val="799023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fontScale="90000"/>
          </a:bodyPr>
          <a:lstStyle/>
          <a:p>
            <a:pPr algn="ctr"/>
            <a:br>
              <a:rPr lang="en-US" b="1" dirty="0">
                <a:solidFill>
                  <a:srgbClr val="C00000"/>
                </a:solidFill>
              </a:rPr>
            </a:br>
            <a:r>
              <a:rPr lang="en-US" b="1" dirty="0">
                <a:solidFill>
                  <a:srgbClr val="C00000"/>
                </a:solidFill>
              </a:rPr>
              <a:t>Example:8</a:t>
            </a:r>
            <a:br>
              <a:rPr lang="en-US" b="1" dirty="0">
                <a:solidFill>
                  <a:srgbClr val="C00000"/>
                </a:solidFill>
              </a:rPr>
            </a:br>
            <a:endParaRPr lang="en-US" b="1" dirty="0">
              <a:solidFill>
                <a:schemeClr val="accent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marL="0" indent="0" algn="just">
              <a:lnSpc>
                <a:spcPct val="150000"/>
              </a:lnSpc>
              <a:buNone/>
            </a:pPr>
            <a:r>
              <a:rPr lang="en-US" dirty="0"/>
              <a:t>This example examines the design of a satellite communication link using a Ku-band geostationary satellite with bent-pipe transponders to distribute digital TV signals from an uplink earth station to many receiving stations throughout the United States. The design requires a clear sky overall CNR of 17.0 dB at the receiving earth station, which will result in no bit errors in the received digital video signal when FEC encoding is applied to the transmitted signal. The minimum allowed overall CNR is 8.0 dB to ensure that the BER in the earth station receiver does not exceed 10^−6.</a:t>
            </a:r>
          </a:p>
        </p:txBody>
      </p:sp>
    </p:spTree>
    <p:extLst>
      <p:ext uri="{BB962C8B-B14F-4D97-AF65-F5344CB8AC3E}">
        <p14:creationId xmlns:p14="http://schemas.microsoft.com/office/powerpoint/2010/main" val="584072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fontScale="90000"/>
          </a:bodyPr>
          <a:lstStyle/>
          <a:p>
            <a:pPr algn="ctr"/>
            <a:br>
              <a:rPr lang="en-US" b="1" dirty="0">
                <a:solidFill>
                  <a:srgbClr val="C00000"/>
                </a:solidFill>
              </a:rPr>
            </a:br>
            <a:r>
              <a:rPr lang="en-US" b="1" dirty="0">
                <a:solidFill>
                  <a:srgbClr val="C00000"/>
                </a:solidFill>
              </a:rPr>
              <a:t>Example:8</a:t>
            </a:r>
            <a:br>
              <a:rPr lang="en-US" b="1" dirty="0">
                <a:solidFill>
                  <a:srgbClr val="C00000"/>
                </a:solidFill>
              </a:rPr>
            </a:br>
            <a:endParaRPr lang="en-US" b="1" dirty="0">
              <a:solidFill>
                <a:schemeClr val="accent1"/>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BBFA687B-3AD9-06CE-DDF2-FA92954588B4}"/>
              </a:ext>
            </a:extLst>
          </p:cNvPr>
          <p:cNvPicPr>
            <a:picLocks noGrp="1" noChangeAspect="1"/>
          </p:cNvPicPr>
          <p:nvPr>
            <p:ph idx="1"/>
          </p:nvPr>
        </p:nvPicPr>
        <p:blipFill>
          <a:blip r:embed="rId2"/>
          <a:stretch>
            <a:fillRect/>
          </a:stretch>
        </p:blipFill>
        <p:spPr>
          <a:xfrm>
            <a:off x="6512501" y="747712"/>
            <a:ext cx="5581650" cy="3419475"/>
          </a:xfrm>
        </p:spPr>
      </p:pic>
      <p:pic>
        <p:nvPicPr>
          <p:cNvPr id="7" name="Picture 6">
            <a:extLst>
              <a:ext uri="{FF2B5EF4-FFF2-40B4-BE49-F238E27FC236}">
                <a16:creationId xmlns:a16="http://schemas.microsoft.com/office/drawing/2014/main" id="{44CA2775-D815-A5EC-030F-675D4BB5D78F}"/>
              </a:ext>
            </a:extLst>
          </p:cNvPr>
          <p:cNvPicPr>
            <a:picLocks noChangeAspect="1"/>
          </p:cNvPicPr>
          <p:nvPr/>
        </p:nvPicPr>
        <p:blipFill>
          <a:blip r:embed="rId3"/>
          <a:stretch>
            <a:fillRect/>
          </a:stretch>
        </p:blipFill>
        <p:spPr>
          <a:xfrm>
            <a:off x="292676" y="791274"/>
            <a:ext cx="6121977" cy="6066725"/>
          </a:xfrm>
          <a:prstGeom prst="rect">
            <a:avLst/>
          </a:prstGeom>
        </p:spPr>
      </p:pic>
      <p:pic>
        <p:nvPicPr>
          <p:cNvPr id="9" name="Picture 8">
            <a:extLst>
              <a:ext uri="{FF2B5EF4-FFF2-40B4-BE49-F238E27FC236}">
                <a16:creationId xmlns:a16="http://schemas.microsoft.com/office/drawing/2014/main" id="{960285A5-38BC-86D5-5605-5E5182CB4A0C}"/>
              </a:ext>
            </a:extLst>
          </p:cNvPr>
          <p:cNvPicPr>
            <a:picLocks noChangeAspect="1"/>
          </p:cNvPicPr>
          <p:nvPr/>
        </p:nvPicPr>
        <p:blipFill>
          <a:blip r:embed="rId4"/>
          <a:stretch>
            <a:fillRect/>
          </a:stretch>
        </p:blipFill>
        <p:spPr>
          <a:xfrm>
            <a:off x="6943451" y="4620058"/>
            <a:ext cx="4955873" cy="1974705"/>
          </a:xfrm>
          <a:prstGeom prst="rect">
            <a:avLst/>
          </a:prstGeom>
        </p:spPr>
      </p:pic>
    </p:spTree>
    <p:extLst>
      <p:ext uri="{BB962C8B-B14F-4D97-AF65-F5344CB8AC3E}">
        <p14:creationId xmlns:p14="http://schemas.microsoft.com/office/powerpoint/2010/main" val="3108231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fontScale="90000"/>
          </a:bodyPr>
          <a:lstStyle/>
          <a:p>
            <a:pPr algn="ctr"/>
            <a:br>
              <a:rPr lang="en-US" b="1" dirty="0">
                <a:solidFill>
                  <a:srgbClr val="C00000"/>
                </a:solidFill>
              </a:rPr>
            </a:br>
            <a:r>
              <a:rPr lang="en-US" b="1" dirty="0">
                <a:solidFill>
                  <a:srgbClr val="C00000"/>
                </a:solidFill>
              </a:rPr>
              <a:t>Example:8</a:t>
            </a:r>
            <a:br>
              <a:rPr lang="en-US" b="1" dirty="0">
                <a:solidFill>
                  <a:srgbClr val="C00000"/>
                </a:solidFill>
              </a:rPr>
            </a:br>
            <a:endParaRPr lang="en-US" b="1" dirty="0">
              <a:solidFill>
                <a:schemeClr val="accent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marL="0" indent="0" algn="just">
              <a:lnSpc>
                <a:spcPct val="150000"/>
              </a:lnSpc>
              <a:buNone/>
            </a:pPr>
            <a:r>
              <a:rPr lang="en-US" b="1" dirty="0">
                <a:solidFill>
                  <a:srgbClr val="FF0000"/>
                </a:solidFill>
              </a:rPr>
              <a:t>Ku-Band Uplink Design</a:t>
            </a:r>
          </a:p>
          <a:p>
            <a:pPr marL="0" indent="0" algn="just">
              <a:lnSpc>
                <a:spcPct val="150000"/>
              </a:lnSpc>
              <a:buNone/>
            </a:pPr>
            <a:r>
              <a:rPr lang="en-US" dirty="0"/>
              <a:t>We must first calculate uplink antenna gain and path loss. The uplink antenna has a</a:t>
            </a:r>
          </a:p>
          <a:p>
            <a:pPr marL="0" indent="0" algn="just">
              <a:lnSpc>
                <a:spcPct val="150000"/>
              </a:lnSpc>
              <a:buNone/>
            </a:pPr>
            <a:r>
              <a:rPr lang="en-US" dirty="0"/>
              <a:t>diameter of 5.0m and an aperture efficiency of 68%. At 14.15 GHz.</a:t>
            </a:r>
          </a:p>
        </p:txBody>
      </p:sp>
    </p:spTree>
    <p:extLst>
      <p:ext uri="{BB962C8B-B14F-4D97-AF65-F5344CB8AC3E}">
        <p14:creationId xmlns:p14="http://schemas.microsoft.com/office/powerpoint/2010/main" val="146966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marL="0" indent="0" algn="just">
              <a:lnSpc>
                <a:spcPct val="150000"/>
              </a:lnSpc>
              <a:buNone/>
            </a:pPr>
            <a:r>
              <a:rPr lang="en-US" dirty="0"/>
              <a:t>Designing a satellite system requires </a:t>
            </a:r>
          </a:p>
          <a:p>
            <a:pPr algn="just">
              <a:lnSpc>
                <a:spcPct val="150000"/>
              </a:lnSpc>
            </a:pPr>
            <a:r>
              <a:rPr lang="en-US" dirty="0"/>
              <a:t>Knowledge of the required performance of the uplink and downlink, </a:t>
            </a:r>
          </a:p>
          <a:p>
            <a:pPr algn="just">
              <a:lnSpc>
                <a:spcPct val="150000"/>
              </a:lnSpc>
            </a:pPr>
            <a:r>
              <a:rPr lang="en-US" dirty="0"/>
              <a:t>The propagation characteristics and rain attenuation for the frequency band being used at the earth station locations</a:t>
            </a:r>
          </a:p>
          <a:p>
            <a:pPr algn="just">
              <a:lnSpc>
                <a:spcPct val="150000"/>
              </a:lnSpc>
            </a:pPr>
            <a:r>
              <a:rPr lang="en-US" dirty="0"/>
              <a:t> The parameters of the satellite and the earth stations.</a:t>
            </a:r>
          </a:p>
        </p:txBody>
      </p:sp>
    </p:spTree>
    <p:extLst>
      <p:ext uri="{BB962C8B-B14F-4D97-AF65-F5344CB8AC3E}">
        <p14:creationId xmlns:p14="http://schemas.microsoft.com/office/powerpoint/2010/main" val="3915077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fontScale="90000"/>
          </a:bodyPr>
          <a:lstStyle/>
          <a:p>
            <a:pPr algn="ctr"/>
            <a:br>
              <a:rPr lang="en-US" b="1" dirty="0">
                <a:solidFill>
                  <a:srgbClr val="C00000"/>
                </a:solidFill>
              </a:rPr>
            </a:br>
            <a:r>
              <a:rPr lang="en-US" b="1" dirty="0">
                <a:solidFill>
                  <a:srgbClr val="C00000"/>
                </a:solidFill>
              </a:rPr>
              <a:t>Example:9</a:t>
            </a:r>
            <a:br>
              <a:rPr lang="en-US" b="1" dirty="0">
                <a:solidFill>
                  <a:srgbClr val="C00000"/>
                </a:solidFill>
              </a:rPr>
            </a:br>
            <a:endParaRPr lang="en-US" b="1" dirty="0">
              <a:solidFill>
                <a:schemeClr val="accent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92500" lnSpcReduction="20000"/>
          </a:bodyPr>
          <a:lstStyle/>
          <a:p>
            <a:pPr marL="0" indent="0" algn="just">
              <a:lnSpc>
                <a:spcPct val="150000"/>
              </a:lnSpc>
              <a:buNone/>
            </a:pPr>
            <a:r>
              <a:rPr lang="en-US" dirty="0"/>
              <a:t>A C-band earth station has an antenna with a transmit gain of 54 </a:t>
            </a:r>
            <a:r>
              <a:rPr lang="en-US" dirty="0" err="1"/>
              <a:t>dB.</a:t>
            </a:r>
            <a:r>
              <a:rPr lang="en-US" dirty="0"/>
              <a:t> The transmitter output power is set to 100 W at a frequency of 6.100 GHz.  The signal is received by a satellite at a distance of 37,500 km by an antenna with a gain of 26 </a:t>
            </a:r>
            <a:r>
              <a:rPr lang="en-US" dirty="0" err="1"/>
              <a:t>dB.</a:t>
            </a:r>
            <a:r>
              <a:rPr lang="en-US" dirty="0"/>
              <a:t> The signal is then routed to a transponder with a noise temperature of 500 K, a bandwidth of 36 MHz,  and a gain of 110 </a:t>
            </a:r>
            <a:r>
              <a:rPr lang="en-US" dirty="0" err="1"/>
              <a:t>dB.</a:t>
            </a:r>
            <a:r>
              <a:rPr lang="en-US" dirty="0"/>
              <a:t>  </a:t>
            </a:r>
          </a:p>
          <a:p>
            <a:pPr marL="514350" indent="-514350" algn="just">
              <a:lnSpc>
                <a:spcPct val="150000"/>
              </a:lnSpc>
              <a:buAutoNum type="alphaLcPeriod"/>
            </a:pPr>
            <a:r>
              <a:rPr lang="en-US" dirty="0"/>
              <a:t>Calculate the path loss.</a:t>
            </a:r>
          </a:p>
          <a:p>
            <a:pPr marL="514350" indent="-514350" algn="just">
              <a:lnSpc>
                <a:spcPct val="150000"/>
              </a:lnSpc>
              <a:buAutoNum type="alphaLcPeriod"/>
            </a:pPr>
            <a:r>
              <a:rPr lang="en-US" dirty="0"/>
              <a:t>Calculate the power at the output port of the satellite antenna, in </a:t>
            </a:r>
            <a:r>
              <a:rPr lang="en-US" dirty="0" err="1"/>
              <a:t>dBW</a:t>
            </a:r>
            <a:r>
              <a:rPr lang="en-US" dirty="0"/>
              <a:t>.</a:t>
            </a:r>
          </a:p>
          <a:p>
            <a:pPr marL="514350" indent="-514350" algn="just">
              <a:lnSpc>
                <a:spcPct val="150000"/>
              </a:lnSpc>
              <a:buAutoNum type="alphaLcPeriod"/>
            </a:pPr>
            <a:r>
              <a:rPr lang="en-US" dirty="0"/>
              <a:t>Calculate the noise power at the transponder input, in </a:t>
            </a:r>
            <a:r>
              <a:rPr lang="en-US" dirty="0" err="1"/>
              <a:t>dBW</a:t>
            </a:r>
            <a:r>
              <a:rPr lang="en-US" dirty="0"/>
              <a:t>.</a:t>
            </a:r>
          </a:p>
          <a:p>
            <a:pPr marL="514350" indent="-514350" algn="just">
              <a:lnSpc>
                <a:spcPct val="150000"/>
              </a:lnSpc>
              <a:buAutoNum type="alphaLcPeriod"/>
            </a:pPr>
            <a:r>
              <a:rPr lang="en-US" dirty="0"/>
              <a:t>Calculate the C/N ratio, in dB, in the transponder.</a:t>
            </a:r>
          </a:p>
          <a:p>
            <a:pPr marL="514350" indent="-514350" algn="just">
              <a:lnSpc>
                <a:spcPct val="150000"/>
              </a:lnSpc>
              <a:buAutoNum type="alphaLcPeriod"/>
            </a:pPr>
            <a:r>
              <a:rPr lang="en-US" dirty="0"/>
              <a:t>Calculate the carrier power, in </a:t>
            </a:r>
            <a:r>
              <a:rPr lang="en-US" dirty="0" err="1"/>
              <a:t>dBW</a:t>
            </a:r>
            <a:r>
              <a:rPr lang="en-US" dirty="0"/>
              <a:t> and in watts, at the transponder output</a:t>
            </a:r>
          </a:p>
          <a:p>
            <a:pPr marL="514350" indent="-514350" algn="just">
              <a:lnSpc>
                <a:spcPct val="150000"/>
              </a:lnSpc>
              <a:buAutoNum type="alphaLcPeriod"/>
            </a:pPr>
            <a:endParaRPr lang="en-US" dirty="0"/>
          </a:p>
        </p:txBody>
      </p:sp>
    </p:spTree>
    <p:extLst>
      <p:ext uri="{BB962C8B-B14F-4D97-AF65-F5344CB8AC3E}">
        <p14:creationId xmlns:p14="http://schemas.microsoft.com/office/powerpoint/2010/main" val="822056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fontScale="90000"/>
          </a:bodyPr>
          <a:lstStyle/>
          <a:p>
            <a:pPr algn="ctr"/>
            <a:br>
              <a:rPr lang="en-US" b="1" dirty="0">
                <a:solidFill>
                  <a:srgbClr val="C00000"/>
                </a:solidFill>
              </a:rPr>
            </a:br>
            <a:r>
              <a:rPr lang="en-US" b="1" dirty="0">
                <a:solidFill>
                  <a:srgbClr val="C00000"/>
                </a:solidFill>
              </a:rPr>
              <a:t>Example:10</a:t>
            </a:r>
            <a:br>
              <a:rPr lang="en-US" b="1" dirty="0">
                <a:solidFill>
                  <a:srgbClr val="C00000"/>
                </a:solidFill>
              </a:rPr>
            </a:br>
            <a:endParaRPr lang="en-US" b="1" dirty="0">
              <a:solidFill>
                <a:schemeClr val="accent1"/>
              </a:solidFill>
              <a:latin typeface="Algerian" panose="04020705040A02060702" pitchFamily="82"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85000" lnSpcReduction="20000"/>
              </a:bodyPr>
              <a:lstStyle/>
              <a:p>
                <a:pPr marL="0" indent="0" algn="just">
                  <a:lnSpc>
                    <a:spcPct val="150000"/>
                  </a:lnSpc>
                  <a:buNone/>
                </a:pPr>
                <a:r>
                  <a:rPr lang="en-US" dirty="0"/>
                  <a:t>The satellite in Example #9 above serves the 48 contiguous states of the US.  The antenna on the satellite transmits at a frequency of 3875 MHz to an earth station at a distance of 39,000 km.  The antenna has a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6</m:t>
                        </m:r>
                      </m:e>
                      <m:sup>
                        <m:r>
                          <a:rPr lang="en-US" b="0" i="1" smtClean="0">
                            <a:latin typeface="Cambria Math" panose="02040503050406030204" pitchFamily="18" charset="0"/>
                          </a:rPr>
                          <m:t>0</m:t>
                        </m:r>
                      </m:sup>
                    </m:sSup>
                  </m:oMath>
                </a14:m>
                <a:r>
                  <a:rPr lang="en-US" dirty="0"/>
                  <a:t> E-W beamwidth and a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3</m:t>
                        </m:r>
                      </m:e>
                      <m:sup>
                        <m:r>
                          <a:rPr lang="en-US" i="1">
                            <a:latin typeface="Cambria Math" panose="02040503050406030204" pitchFamily="18" charset="0"/>
                          </a:rPr>
                          <m:t>0</m:t>
                        </m:r>
                      </m:sup>
                    </m:sSup>
                  </m:oMath>
                </a14:m>
                <a:r>
                  <a:rPr lang="en-US" dirty="0"/>
                  <a:t> N-S beamwidth.  The receiving earth station has an antenna with a gain of 53 dB and a system noise temperature of 100 K and is located at  the edge of the coverage zone of the satellite antenna. (Assume antenna gain is 3 dB lower than in the center of the beam). Assume the transponder carrier power is 10 W at the input port of the transmit antenna on the satellite </a:t>
                </a:r>
              </a:p>
              <a:p>
                <a:pPr marL="514350" indent="-514350" algn="just">
                  <a:lnSpc>
                    <a:spcPct val="150000"/>
                  </a:lnSpc>
                  <a:buAutoNum type="alphaLcPeriod"/>
                </a:pPr>
                <a:r>
                  <a:rPr lang="en-US" dirty="0"/>
                  <a:t>Calculate the gain of the satellite antenna in the direction of the receiving earth station.</a:t>
                </a:r>
              </a:p>
              <a:p>
                <a:pPr marL="514350" indent="-514350" algn="just">
                  <a:lnSpc>
                    <a:spcPct val="150000"/>
                  </a:lnSpc>
                  <a:buAutoNum type="alphaLcPeriod"/>
                </a:pPr>
                <a:r>
                  <a:rPr lang="en-US" dirty="0"/>
                  <a:t>Calculate the carrier power received by the earth station, in </a:t>
                </a:r>
                <a:r>
                  <a:rPr lang="en-US" dirty="0" err="1"/>
                  <a:t>dBW</a:t>
                </a:r>
                <a:r>
                  <a:rPr lang="en-US" dirty="0"/>
                  <a:t>.</a:t>
                </a:r>
              </a:p>
              <a:p>
                <a:pPr marL="514350" indent="-514350" algn="just">
                  <a:lnSpc>
                    <a:spcPct val="150000"/>
                  </a:lnSpc>
                  <a:buAutoNum type="alphaLcPeriod"/>
                </a:pPr>
                <a:r>
                  <a:rPr lang="en-US" dirty="0"/>
                  <a:t>Calculate the noise power of the earth station in 36 MHz bandwidth.</a:t>
                </a:r>
              </a:p>
              <a:p>
                <a:pPr marL="514350" indent="-514350" algn="just">
                  <a:lnSpc>
                    <a:spcPct val="150000"/>
                  </a:lnSpc>
                  <a:buAutoNum type="alphaLcPeriod"/>
                </a:pPr>
                <a:r>
                  <a:rPr lang="en-US" dirty="0"/>
                  <a:t>Hence find the C/N in dB for the earth station.</a:t>
                </a:r>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4"/>
                <a:ext cx="12191999" cy="5987846"/>
              </a:xfrm>
              <a:blipFill>
                <a:blip r:embed="rId2"/>
                <a:stretch>
                  <a:fillRect l="-800" r="-750"/>
                </a:stretch>
              </a:blipFill>
            </p:spPr>
            <p:txBody>
              <a:bodyPr/>
              <a:lstStyle/>
              <a:p>
                <a:r>
                  <a:rPr lang="en-US">
                    <a:noFill/>
                  </a:rPr>
                  <a:t> </a:t>
                </a:r>
              </a:p>
            </p:txBody>
          </p:sp>
        </mc:Fallback>
      </mc:AlternateContent>
    </p:spTree>
    <p:extLst>
      <p:ext uri="{BB962C8B-B14F-4D97-AF65-F5344CB8AC3E}">
        <p14:creationId xmlns:p14="http://schemas.microsoft.com/office/powerpoint/2010/main" val="3531445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fontScale="90000"/>
          </a:bodyPr>
          <a:lstStyle/>
          <a:p>
            <a:pPr algn="ctr"/>
            <a:br>
              <a:rPr lang="en-US" b="1" dirty="0">
                <a:solidFill>
                  <a:srgbClr val="C00000"/>
                </a:solidFill>
              </a:rPr>
            </a:br>
            <a:r>
              <a:rPr lang="en-US" b="1" dirty="0">
                <a:solidFill>
                  <a:srgbClr val="C00000"/>
                </a:solidFill>
              </a:rPr>
              <a:t>Example:11</a:t>
            </a:r>
            <a:br>
              <a:rPr lang="en-US" b="1" dirty="0">
                <a:solidFill>
                  <a:srgbClr val="C00000"/>
                </a:solidFill>
              </a:rPr>
            </a:br>
            <a:endParaRPr lang="en-US" b="1" dirty="0">
              <a:solidFill>
                <a:schemeClr val="accent1"/>
              </a:solidFill>
              <a:latin typeface="Algerian" panose="04020705040A02060702" pitchFamily="82"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a:bodyPr>
              <a:lstStyle/>
              <a:p>
                <a:pPr marL="0" indent="0" algn="just">
                  <a:lnSpc>
                    <a:spcPct val="150000"/>
                  </a:lnSpc>
                  <a:buNone/>
                </a:pPr>
                <a:r>
                  <a:rPr lang="en-US" dirty="0"/>
                  <a:t>A geostationary satellite carries a transponder with a 20 watt transmitter at 4 GHz.  The transmitter is operated at an output power of 10 watts and drives an antenna with a gain of 30 </a:t>
                </a:r>
                <a:r>
                  <a:rPr lang="en-US" dirty="0" err="1"/>
                  <a:t>dB.</a:t>
                </a:r>
                <a:r>
                  <a:rPr lang="en-US" dirty="0"/>
                  <a:t>   An earth station is at the center of the coverage zone of the satellite, at a range of 38,500 km.  Using decibels for all calculations, find: </a:t>
                </a:r>
              </a:p>
              <a:p>
                <a:pPr marL="514350" indent="-514350" algn="just">
                  <a:lnSpc>
                    <a:spcPct val="150000"/>
                  </a:lnSpc>
                  <a:buAutoNum type="alphaLcPeriod"/>
                </a:pPr>
                <a:r>
                  <a:rPr lang="en-US" dirty="0"/>
                  <a:t>The flux density at the earth station in </a:t>
                </a:r>
                <a:r>
                  <a:rPr lang="en-US" dirty="0" err="1"/>
                  <a:t>dBW</a:t>
                </a:r>
                <a:r>
                  <a:rPr lang="en-US" dirty="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2</m:t>
                        </m:r>
                      </m:sup>
                    </m:sSup>
                  </m:oMath>
                </a14:m>
                <a:r>
                  <a:rPr lang="en-US" dirty="0"/>
                  <a:t> </a:t>
                </a:r>
              </a:p>
              <a:p>
                <a:pPr marL="514350" indent="-514350" algn="just">
                  <a:lnSpc>
                    <a:spcPct val="150000"/>
                  </a:lnSpc>
                  <a:buAutoNum type="alphaLcPeriod"/>
                </a:pPr>
                <a:r>
                  <a:rPr lang="en-US" dirty="0"/>
                  <a:t>The power received by an antenna with a gain of 39 dB, in </a:t>
                </a:r>
                <a:r>
                  <a:rPr lang="en-US" dirty="0" err="1"/>
                  <a:t>dBW</a:t>
                </a:r>
                <a:r>
                  <a:rPr lang="en-US" dirty="0"/>
                  <a:t>.</a:t>
                </a:r>
              </a:p>
              <a:p>
                <a:pPr marL="514350" indent="-514350" algn="just">
                  <a:lnSpc>
                    <a:spcPct val="150000"/>
                  </a:lnSpc>
                  <a:buAutoNum type="alphaLcPeriod"/>
                </a:pPr>
                <a:r>
                  <a:rPr lang="en-US" dirty="0"/>
                  <a:t>The EIRP of the transponder in </a:t>
                </a:r>
                <a:r>
                  <a:rPr lang="en-US" dirty="0" err="1"/>
                  <a:t>dBW</a:t>
                </a:r>
                <a:r>
                  <a:rPr lang="en-US" dirty="0"/>
                  <a:t>.</a:t>
                </a:r>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4"/>
                <a:ext cx="12191999" cy="5987846"/>
              </a:xfrm>
              <a:blipFill>
                <a:blip r:embed="rId2"/>
                <a:stretch>
                  <a:fillRect l="-1050" r="-1000"/>
                </a:stretch>
              </a:blipFill>
            </p:spPr>
            <p:txBody>
              <a:bodyPr/>
              <a:lstStyle/>
              <a:p>
                <a:r>
                  <a:rPr lang="en-US">
                    <a:noFill/>
                  </a:rPr>
                  <a:t> </a:t>
                </a:r>
              </a:p>
            </p:txBody>
          </p:sp>
        </mc:Fallback>
      </mc:AlternateContent>
    </p:spTree>
    <p:extLst>
      <p:ext uri="{BB962C8B-B14F-4D97-AF65-F5344CB8AC3E}">
        <p14:creationId xmlns:p14="http://schemas.microsoft.com/office/powerpoint/2010/main" val="3733628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fontScale="90000"/>
          </a:bodyPr>
          <a:lstStyle/>
          <a:p>
            <a:pPr algn="ctr"/>
            <a:br>
              <a:rPr lang="en-US" b="1" dirty="0">
                <a:solidFill>
                  <a:srgbClr val="C00000"/>
                </a:solidFill>
              </a:rPr>
            </a:br>
            <a:r>
              <a:rPr lang="en-US" b="1" dirty="0">
                <a:solidFill>
                  <a:srgbClr val="C00000"/>
                </a:solidFill>
              </a:rPr>
              <a:t>Example:12</a:t>
            </a:r>
            <a:br>
              <a:rPr lang="en-US" b="1" dirty="0">
                <a:solidFill>
                  <a:srgbClr val="C00000"/>
                </a:solidFill>
              </a:rPr>
            </a:br>
            <a:endParaRPr lang="en-US" b="1" dirty="0">
              <a:solidFill>
                <a:schemeClr val="accent1"/>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B79ECA3F-138A-9685-59DF-BE8EB93ABE46}"/>
              </a:ext>
            </a:extLst>
          </p:cNvPr>
          <p:cNvSpPr>
            <a:spLocks noGrp="1"/>
          </p:cNvSpPr>
          <p:nvPr>
            <p:ph idx="1"/>
          </p:nvPr>
        </p:nvSpPr>
        <p:spPr>
          <a:xfrm>
            <a:off x="0" y="870154"/>
            <a:ext cx="12192000" cy="5987846"/>
          </a:xfrm>
        </p:spPr>
        <p:txBody>
          <a:bodyPr/>
          <a:lstStyle/>
          <a:p>
            <a:r>
              <a:rPr lang="en-US" dirty="0"/>
              <a:t>The example below analyzes the links between a user and a gateway station.</a:t>
            </a:r>
          </a:p>
          <a:p>
            <a:pPr marL="0" indent="0">
              <a:buNone/>
            </a:pPr>
            <a:r>
              <a:rPr lang="en-US" dirty="0"/>
              <a:t>(The link between the gateway station and the mobile terminal is defined as the </a:t>
            </a:r>
            <a:r>
              <a:rPr lang="en-US" dirty="0">
                <a:solidFill>
                  <a:srgbClr val="FF0000"/>
                </a:solidFill>
              </a:rPr>
              <a:t>Outbound Link</a:t>
            </a:r>
            <a:r>
              <a:rPr lang="en-US" dirty="0"/>
              <a:t>, and the link from the mobile terminal to the gateway is the </a:t>
            </a:r>
            <a:r>
              <a:rPr lang="en-US" dirty="0">
                <a:solidFill>
                  <a:srgbClr val="FF0000"/>
                </a:solidFill>
              </a:rPr>
              <a:t>Inbound Link</a:t>
            </a:r>
            <a:r>
              <a:rPr lang="en-US" dirty="0"/>
              <a:t>.). In this example we begin by assuming that 100 active users share the common TDM channel on the outbound link from the gateway station to the mobile terminal.</a:t>
            </a:r>
          </a:p>
        </p:txBody>
      </p:sp>
    </p:spTree>
    <p:extLst>
      <p:ext uri="{BB962C8B-B14F-4D97-AF65-F5344CB8AC3E}">
        <p14:creationId xmlns:p14="http://schemas.microsoft.com/office/powerpoint/2010/main" val="1009369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fontScale="90000"/>
          </a:bodyPr>
          <a:lstStyle/>
          <a:p>
            <a:pPr algn="ctr"/>
            <a:br>
              <a:rPr lang="en-US" b="1" dirty="0">
                <a:solidFill>
                  <a:srgbClr val="C00000"/>
                </a:solidFill>
              </a:rPr>
            </a:br>
            <a:r>
              <a:rPr lang="en-US" b="1" dirty="0">
                <a:solidFill>
                  <a:srgbClr val="C00000"/>
                </a:solidFill>
              </a:rPr>
              <a:t>Example:12</a:t>
            </a:r>
            <a:br>
              <a:rPr lang="en-US" b="1" dirty="0">
                <a:solidFill>
                  <a:srgbClr val="C00000"/>
                </a:solidFill>
              </a:rPr>
            </a:br>
            <a:endParaRPr lang="en-US" b="1" dirty="0">
              <a:solidFill>
                <a:schemeClr val="accent1"/>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AA7CD4F9-A0C7-BA42-97FD-305F49796799}"/>
              </a:ext>
            </a:extLst>
          </p:cNvPr>
          <p:cNvPicPr>
            <a:picLocks noGrp="1" noChangeAspect="1"/>
          </p:cNvPicPr>
          <p:nvPr>
            <p:ph idx="1"/>
          </p:nvPr>
        </p:nvPicPr>
        <p:blipFill>
          <a:blip r:embed="rId2"/>
          <a:stretch>
            <a:fillRect/>
          </a:stretch>
        </p:blipFill>
        <p:spPr>
          <a:xfrm>
            <a:off x="1759527" y="954067"/>
            <a:ext cx="8769927" cy="5884894"/>
          </a:xfrm>
        </p:spPr>
      </p:pic>
    </p:spTree>
    <p:extLst>
      <p:ext uri="{BB962C8B-B14F-4D97-AF65-F5344CB8AC3E}">
        <p14:creationId xmlns:p14="http://schemas.microsoft.com/office/powerpoint/2010/main" val="2706437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normAutofit fontScale="90000"/>
          </a:bodyPr>
          <a:lstStyle/>
          <a:p>
            <a:pPr algn="ctr"/>
            <a:br>
              <a:rPr lang="en-US" b="1" dirty="0">
                <a:solidFill>
                  <a:srgbClr val="C00000"/>
                </a:solidFill>
              </a:rPr>
            </a:br>
            <a:br>
              <a:rPr lang="en-US" b="1" dirty="0">
                <a:solidFill>
                  <a:srgbClr val="C00000"/>
                </a:solidFill>
              </a:rPr>
            </a:br>
            <a:endParaRPr lang="en-US" b="1" dirty="0">
              <a:solidFill>
                <a:schemeClr val="accent1"/>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DACD495C-54A3-9B68-F8F9-8DEACD7EC137}"/>
              </a:ext>
            </a:extLst>
          </p:cNvPr>
          <p:cNvPicPr>
            <a:picLocks noGrp="1" noChangeAspect="1"/>
          </p:cNvPicPr>
          <p:nvPr>
            <p:ph idx="1"/>
          </p:nvPr>
        </p:nvPicPr>
        <p:blipFill>
          <a:blip r:embed="rId2"/>
          <a:stretch>
            <a:fillRect/>
          </a:stretch>
        </p:blipFill>
        <p:spPr>
          <a:xfrm>
            <a:off x="1136072" y="0"/>
            <a:ext cx="9012157" cy="6858000"/>
          </a:xfrm>
        </p:spPr>
      </p:pic>
    </p:spTree>
    <p:extLst>
      <p:ext uri="{BB962C8B-B14F-4D97-AF65-F5344CB8AC3E}">
        <p14:creationId xmlns:p14="http://schemas.microsoft.com/office/powerpoint/2010/main" val="3825330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Basic Transmission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77500" lnSpcReduction="20000"/>
              </a:bodyPr>
              <a:lstStyle/>
              <a:p>
                <a:pPr marL="0" indent="0" algn="just">
                  <a:lnSpc>
                    <a:spcPct val="150000"/>
                  </a:lnSpc>
                  <a:buNone/>
                </a:pPr>
                <a:r>
                  <a:rPr lang="en-US" dirty="0"/>
                  <a:t>The calculation of the power received by an earth station from a satellite transmitter is fundamental to the understanding of satellite communications. </a:t>
                </a:r>
              </a:p>
              <a:p>
                <a:pPr algn="just">
                  <a:lnSpc>
                    <a:spcPct val="150000"/>
                  </a:lnSpc>
                </a:pPr>
                <a:r>
                  <a:rPr lang="en-US" dirty="0"/>
                  <a:t>Flux density and the link equation.</a:t>
                </a:r>
              </a:p>
              <a:p>
                <a:pPr marL="0" indent="0" algn="just">
                  <a:lnSpc>
                    <a:spcPct val="150000"/>
                  </a:lnSpc>
                  <a:buNone/>
                </a:pPr>
                <a:r>
                  <a:rPr lang="en-US" dirty="0"/>
                  <a:t>Consider a transmitting source, in free space, radiating a total power</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𝑃</m:t>
                        </m:r>
                      </m:e>
                      <m:sub>
                        <m:r>
                          <a:rPr lang="en-US" b="0" i="1" smtClean="0">
                            <a:latin typeface="Cambria Math" panose="02040503050406030204" pitchFamily="18" charset="0"/>
                          </a:rPr>
                          <m:t>𝑡</m:t>
                        </m:r>
                      </m:sub>
                    </m:sSub>
                  </m:oMath>
                </a14:m>
                <a:r>
                  <a:rPr lang="en-US" dirty="0"/>
                  <a:t> watts uniformly in all directions- Such a source is called isotropic.</a:t>
                </a:r>
              </a:p>
              <a:p>
                <a:pPr marL="0" indent="0" algn="just">
                  <a:lnSpc>
                    <a:spcPct val="150000"/>
                  </a:lnSpc>
                  <a:buNone/>
                </a:pPr>
                <a:r>
                  <a:rPr lang="en-US" dirty="0"/>
                  <a:t>At a distance R meters from the hypothetical isotropic </a:t>
                </a:r>
              </a:p>
              <a:p>
                <a:pPr marL="0" indent="0" algn="just">
                  <a:lnSpc>
                    <a:spcPct val="150000"/>
                  </a:lnSpc>
                  <a:buNone/>
                </a:pPr>
                <a:r>
                  <a:rPr lang="en-US" dirty="0"/>
                  <a:t>source transmitting RF power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𝑃</m:t>
                        </m:r>
                      </m:e>
                      <m:sub>
                        <m:r>
                          <a:rPr lang="en-US" b="0" i="1" smtClean="0">
                            <a:latin typeface="Cambria Math" panose="02040503050406030204" pitchFamily="18" charset="0"/>
                          </a:rPr>
                          <m:t>𝑡</m:t>
                        </m:r>
                      </m:sub>
                    </m:sSub>
                  </m:oMath>
                </a14:m>
                <a:r>
                  <a:rPr lang="en-US" dirty="0"/>
                  <a:t> watts, </a:t>
                </a:r>
              </a:p>
              <a:p>
                <a:pPr marL="0" indent="0" algn="just">
                  <a:lnSpc>
                    <a:spcPct val="150000"/>
                  </a:lnSpc>
                  <a:buNone/>
                </a:pPr>
                <a:r>
                  <a:rPr lang="en-US" dirty="0"/>
                  <a:t>the flux density crossing the surface of a </a:t>
                </a:r>
              </a:p>
              <a:p>
                <a:pPr marL="0" indent="0" algn="just">
                  <a:lnSpc>
                    <a:spcPct val="150000"/>
                  </a:lnSpc>
                  <a:buNone/>
                </a:pPr>
                <a:r>
                  <a:rPr lang="en-US" dirty="0"/>
                  <a:t>sphere with radius R m is given by</a:t>
                </a:r>
              </a:p>
              <a:p>
                <a:pPr marL="0" indent="0" algn="ctr">
                  <a:lnSpc>
                    <a:spcPct val="150000"/>
                  </a:lnSpc>
                  <a:buNone/>
                </a:pPr>
                <a:r>
                  <a:rPr lang="en-US" sz="3800" dirty="0"/>
                  <a:t>F= </a:t>
                </a:r>
                <a14:m>
                  <m:oMath xmlns:m="http://schemas.openxmlformats.org/officeDocument/2006/math">
                    <m:f>
                      <m:fPr>
                        <m:ctrlPr>
                          <a:rPr lang="en-US" sz="3800" i="1" smtClean="0">
                            <a:latin typeface="Cambria Math" panose="02040503050406030204" pitchFamily="18" charset="0"/>
                          </a:rPr>
                        </m:ctrlPr>
                      </m:fPr>
                      <m:num>
                        <m:sSub>
                          <m:sSubPr>
                            <m:ctrlPr>
                              <a:rPr lang="en-US" sz="3800" i="1">
                                <a:latin typeface="Cambria Math" panose="02040503050406030204" pitchFamily="18" charset="0"/>
                              </a:rPr>
                            </m:ctrlPr>
                          </m:sSubPr>
                          <m:e>
                            <m:r>
                              <a:rPr lang="en-US" sz="3800" i="1">
                                <a:latin typeface="Cambria Math" panose="02040503050406030204" pitchFamily="18" charset="0"/>
                              </a:rPr>
                              <m:t> </m:t>
                            </m:r>
                            <m:r>
                              <a:rPr lang="en-US" sz="3800" i="1">
                                <a:latin typeface="Cambria Math" panose="02040503050406030204" pitchFamily="18" charset="0"/>
                              </a:rPr>
                              <m:t>𝑃</m:t>
                            </m:r>
                          </m:e>
                          <m:sub>
                            <m:r>
                              <a:rPr lang="en-US" sz="3800" i="1">
                                <a:latin typeface="Cambria Math" panose="02040503050406030204" pitchFamily="18" charset="0"/>
                              </a:rPr>
                              <m:t>𝑡</m:t>
                            </m:r>
                          </m:sub>
                        </m:sSub>
                      </m:num>
                      <m:den>
                        <m:r>
                          <a:rPr lang="en-US" sz="3800" b="0" i="1" smtClean="0">
                            <a:latin typeface="Cambria Math" panose="02040503050406030204" pitchFamily="18" charset="0"/>
                          </a:rPr>
                          <m:t>4</m:t>
                        </m:r>
                        <m:sSup>
                          <m:sSupPr>
                            <m:ctrlPr>
                              <a:rPr lang="en-US" sz="3800" b="0" i="1" smtClean="0">
                                <a:latin typeface="Cambria Math" panose="02040503050406030204" pitchFamily="18" charset="0"/>
                              </a:rPr>
                            </m:ctrlPr>
                          </m:sSupPr>
                          <m:e>
                            <m:r>
                              <m:rPr>
                                <m:sty m:val="p"/>
                              </m:rPr>
                              <a:rPr lang="el-GR" sz="3800" b="0" i="1" smtClean="0">
                                <a:latin typeface="Cambria Math" panose="02040503050406030204" pitchFamily="18" charset="0"/>
                              </a:rPr>
                              <m:t>π</m:t>
                            </m:r>
                            <m:r>
                              <a:rPr lang="en-US" sz="3800" b="0" i="1" smtClean="0">
                                <a:latin typeface="Cambria Math" panose="02040503050406030204" pitchFamily="18" charset="0"/>
                              </a:rPr>
                              <m:t>𝑅</m:t>
                            </m:r>
                          </m:e>
                          <m:sup>
                            <m:r>
                              <a:rPr lang="en-US" sz="3800" b="0" i="1" smtClean="0">
                                <a:latin typeface="Cambria Math" panose="02040503050406030204" pitchFamily="18" charset="0"/>
                              </a:rPr>
                              <m:t>2</m:t>
                            </m:r>
                          </m:sup>
                        </m:sSup>
                      </m:den>
                    </m:f>
                  </m:oMath>
                </a14:m>
                <a:r>
                  <a:rPr lang="en-US" dirty="0"/>
                  <a:t> W/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𝑚</m:t>
                        </m:r>
                      </m:e>
                      <m:sup>
                        <m:r>
                          <a:rPr lang="en-US" i="1">
                            <a:latin typeface="Cambria Math" panose="02040503050406030204" pitchFamily="18" charset="0"/>
                          </a:rPr>
                          <m:t>2</m:t>
                        </m:r>
                      </m:sup>
                    </m:sSup>
                  </m:oMath>
                </a14:m>
                <a:endParaRPr lang="en-US" dirty="0"/>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4"/>
                <a:ext cx="12191999" cy="5987846"/>
              </a:xfrm>
              <a:blipFill>
                <a:blip r:embed="rId2"/>
                <a:stretch>
                  <a:fillRect l="-650" r="-65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5638033-5403-6063-5F3B-12786E653FCE}"/>
              </a:ext>
            </a:extLst>
          </p:cNvPr>
          <p:cNvPicPr>
            <a:picLocks noChangeAspect="1"/>
          </p:cNvPicPr>
          <p:nvPr/>
        </p:nvPicPr>
        <p:blipFill>
          <a:blip r:embed="rId3"/>
          <a:stretch>
            <a:fillRect/>
          </a:stretch>
        </p:blipFill>
        <p:spPr>
          <a:xfrm>
            <a:off x="7546146" y="3746091"/>
            <a:ext cx="4533886" cy="2241755"/>
          </a:xfrm>
          <a:prstGeom prst="rect">
            <a:avLst/>
          </a:prstGeom>
        </p:spPr>
      </p:pic>
    </p:spTree>
    <p:extLst>
      <p:ext uri="{BB962C8B-B14F-4D97-AF65-F5344CB8AC3E}">
        <p14:creationId xmlns:p14="http://schemas.microsoft.com/office/powerpoint/2010/main" val="3349739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Basic Transmission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77500" lnSpcReduction="20000"/>
              </a:bodyPr>
              <a:lstStyle/>
              <a:p>
                <a:pPr marL="0" indent="0" algn="just">
                  <a:lnSpc>
                    <a:spcPct val="150000"/>
                  </a:lnSpc>
                  <a:buNone/>
                </a:pPr>
                <a:r>
                  <a:rPr lang="en-US" dirty="0"/>
                  <a:t>All real antennas are directional and radiate more power in some directions than in others. Any real antenna has a gain G(θ), defined as the ratio of power per unit solid angle radiated in a direction θ to the average power radiated per unit solid angle</a:t>
                </a:r>
              </a:p>
              <a:p>
                <a:pPr marL="0" indent="0" algn="ctr">
                  <a:lnSpc>
                    <a:spcPct val="150000"/>
                  </a:lnSpc>
                  <a:buNone/>
                </a:pPr>
                <a:r>
                  <a:rPr lang="en-US" sz="3800" dirty="0"/>
                  <a:t>G(</a:t>
                </a:r>
                <a:r>
                  <a:rPr lang="el-GR" sz="3800" dirty="0"/>
                  <a:t>θ)</a:t>
                </a:r>
                <a:r>
                  <a:rPr lang="en-US" sz="3800" dirty="0"/>
                  <a:t>= </a:t>
                </a:r>
                <a14:m>
                  <m:oMath xmlns:m="http://schemas.openxmlformats.org/officeDocument/2006/math">
                    <m:f>
                      <m:fPr>
                        <m:ctrlPr>
                          <a:rPr lang="en-US" sz="3800" i="1" smtClean="0">
                            <a:latin typeface="Cambria Math" panose="02040503050406030204" pitchFamily="18" charset="0"/>
                          </a:rPr>
                        </m:ctrlPr>
                      </m:fPr>
                      <m:num>
                        <m:r>
                          <a:rPr lang="en-US" sz="3800" b="0" i="1" smtClean="0">
                            <a:latin typeface="Cambria Math" panose="02040503050406030204" pitchFamily="18" charset="0"/>
                          </a:rPr>
                          <m:t>𝑃</m:t>
                        </m:r>
                        <m:r>
                          <a:rPr lang="en-US" sz="3800" i="1">
                            <a:latin typeface="Cambria Math" panose="02040503050406030204" pitchFamily="18" charset="0"/>
                          </a:rPr>
                          <m:t>(</m:t>
                        </m:r>
                        <m:r>
                          <a:rPr lang="el-GR" sz="3800" i="1">
                            <a:latin typeface="Cambria Math" panose="02040503050406030204" pitchFamily="18" charset="0"/>
                          </a:rPr>
                          <m:t>𝜃</m:t>
                        </m:r>
                        <m:r>
                          <a:rPr lang="el-GR" sz="3800" i="1">
                            <a:latin typeface="Cambria Math" panose="02040503050406030204" pitchFamily="18" charset="0"/>
                          </a:rPr>
                          <m:t>)</m:t>
                        </m:r>
                      </m:num>
                      <m:den>
                        <m:sSub>
                          <m:sSubPr>
                            <m:ctrlPr>
                              <a:rPr lang="en-US" sz="3800" i="1">
                                <a:latin typeface="Cambria Math" panose="02040503050406030204" pitchFamily="18" charset="0"/>
                              </a:rPr>
                            </m:ctrlPr>
                          </m:sSubPr>
                          <m:e>
                            <m:r>
                              <a:rPr lang="en-US" sz="3800" i="1">
                                <a:latin typeface="Cambria Math" panose="02040503050406030204" pitchFamily="18" charset="0"/>
                              </a:rPr>
                              <m:t> </m:t>
                            </m:r>
                            <m:r>
                              <a:rPr lang="en-US" sz="3800" i="1">
                                <a:latin typeface="Cambria Math" panose="02040503050406030204" pitchFamily="18" charset="0"/>
                              </a:rPr>
                              <m:t>𝑃</m:t>
                            </m:r>
                          </m:e>
                          <m:sub>
                            <m:r>
                              <a:rPr lang="en-US" sz="3800" b="0" i="1" smtClean="0">
                                <a:latin typeface="Cambria Math" panose="02040503050406030204" pitchFamily="18" charset="0"/>
                              </a:rPr>
                              <m:t>0</m:t>
                            </m:r>
                          </m:sub>
                        </m:sSub>
                        <m:r>
                          <a:rPr lang="en-US" sz="3800" b="0" i="1" smtClean="0">
                            <a:latin typeface="Cambria Math" panose="02040503050406030204" pitchFamily="18" charset="0"/>
                          </a:rPr>
                          <m:t>/4</m:t>
                        </m:r>
                        <m:sSup>
                          <m:sSupPr>
                            <m:ctrlPr>
                              <a:rPr lang="en-US" sz="3800" b="0" i="1" smtClean="0">
                                <a:latin typeface="Cambria Math" panose="02040503050406030204" pitchFamily="18" charset="0"/>
                              </a:rPr>
                            </m:ctrlPr>
                          </m:sSupPr>
                          <m:e>
                            <m:r>
                              <m:rPr>
                                <m:sty m:val="p"/>
                              </m:rPr>
                              <a:rPr lang="el-GR" sz="3800" b="0" i="1" smtClean="0">
                                <a:latin typeface="Cambria Math" panose="02040503050406030204" pitchFamily="18" charset="0"/>
                              </a:rPr>
                              <m:t>π</m:t>
                            </m:r>
                          </m:e>
                          <m:sup/>
                        </m:sSup>
                      </m:den>
                    </m:f>
                  </m:oMath>
                </a14:m>
                <a:r>
                  <a:rPr lang="en-US" dirty="0"/>
                  <a:t> W/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𝑚</m:t>
                        </m:r>
                      </m:e>
                      <m:sup>
                        <m:r>
                          <a:rPr lang="en-US" i="1">
                            <a:latin typeface="Cambria Math" panose="02040503050406030204" pitchFamily="18" charset="0"/>
                          </a:rPr>
                          <m:t>2</m:t>
                        </m:r>
                      </m:sup>
                    </m:sSup>
                  </m:oMath>
                </a14:m>
                <a:endParaRPr lang="en-US" dirty="0"/>
              </a:p>
              <a:p>
                <a:pPr marL="0" indent="0" algn="just">
                  <a:lnSpc>
                    <a:spcPct val="150000"/>
                  </a:lnSpc>
                  <a:buNone/>
                </a:pPr>
                <a:r>
                  <a:rPr lang="en-US" dirty="0"/>
                  <a:t>where</a:t>
                </a:r>
              </a:p>
              <a:p>
                <a:pPr marL="0" indent="0" algn="just">
                  <a:lnSpc>
                    <a:spcPct val="150000"/>
                  </a:lnSpc>
                  <a:buNone/>
                </a:pPr>
                <a:r>
                  <a:rPr lang="en-US" dirty="0"/>
                  <a:t>P(θ) is the power radiated per unit solid angle by the antenna</a:t>
                </a:r>
              </a:p>
              <a:p>
                <a:pPr marL="0" indent="0" algn="just">
                  <a:lnSpc>
                    <a:spcPct val="150000"/>
                  </a:lnSpc>
                  <a:buNone/>
                </a:pP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𝑃</m:t>
                        </m:r>
                      </m:e>
                      <m:sub>
                        <m:r>
                          <a:rPr lang="en-US" sz="2800" b="0" i="1" smtClean="0">
                            <a:latin typeface="Cambria Math" panose="02040503050406030204" pitchFamily="18" charset="0"/>
                          </a:rPr>
                          <m:t>0</m:t>
                        </m:r>
                      </m:sub>
                    </m:sSub>
                  </m:oMath>
                </a14:m>
                <a:r>
                  <a:rPr lang="en-US" dirty="0"/>
                  <a:t> is the total power radiated by the antenna</a:t>
                </a:r>
              </a:p>
              <a:p>
                <a:pPr marL="0" indent="0" algn="just">
                  <a:lnSpc>
                    <a:spcPct val="150000"/>
                  </a:lnSpc>
                  <a:buNone/>
                </a:pPr>
                <a:r>
                  <a:rPr lang="en-US" dirty="0"/>
                  <a:t>G(θ) is the gain of the antenna at an angle θ.</a:t>
                </a:r>
              </a:p>
              <a:p>
                <a:pPr marL="0" indent="0" algn="just">
                  <a:lnSpc>
                    <a:spcPct val="150000"/>
                  </a:lnSpc>
                  <a:buNone/>
                </a:pPr>
                <a:r>
                  <a:rPr lang="en-US" dirty="0"/>
                  <a:t>The reference for the angle θ is usually taken to be the direction in which maximum power is radiated, called the </a:t>
                </a:r>
                <a:r>
                  <a:rPr lang="en-US" dirty="0">
                    <a:solidFill>
                      <a:srgbClr val="C00000"/>
                    </a:solidFill>
                  </a:rPr>
                  <a:t>boresight direction </a:t>
                </a:r>
                <a:r>
                  <a:rPr lang="en-US" dirty="0"/>
                  <a:t>of the antenna.</a:t>
                </a:r>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4"/>
                <a:ext cx="12191999" cy="5987846"/>
              </a:xfrm>
              <a:blipFill>
                <a:blip r:embed="rId2"/>
                <a:stretch>
                  <a:fillRect l="-650" r="-650"/>
                </a:stretch>
              </a:blipFill>
            </p:spPr>
            <p:txBody>
              <a:bodyPr/>
              <a:lstStyle/>
              <a:p>
                <a:r>
                  <a:rPr lang="en-US">
                    <a:noFill/>
                  </a:rPr>
                  <a:t> </a:t>
                </a:r>
              </a:p>
            </p:txBody>
          </p:sp>
        </mc:Fallback>
      </mc:AlternateContent>
    </p:spTree>
    <p:extLst>
      <p:ext uri="{BB962C8B-B14F-4D97-AF65-F5344CB8AC3E}">
        <p14:creationId xmlns:p14="http://schemas.microsoft.com/office/powerpoint/2010/main" val="2194002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Basic Transmission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77500" lnSpcReduction="20000"/>
              </a:bodyPr>
              <a:lstStyle/>
              <a:p>
                <a:pPr marL="0" indent="0" algn="just">
                  <a:lnSpc>
                    <a:spcPct val="150000"/>
                  </a:lnSpc>
                  <a:buNone/>
                </a:pPr>
                <a:r>
                  <a:rPr lang="en-US" dirty="0"/>
                  <a:t>For a transmitter with output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𝑡</m:t>
                        </m:r>
                      </m:sub>
                    </m:sSub>
                  </m:oMath>
                </a14:m>
                <a:r>
                  <a:rPr lang="en-US" dirty="0"/>
                  <a:t> watts driving a lossless antenna with gain </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 </m:t>
                        </m:r>
                        <m:r>
                          <a:rPr lang="en-US" sz="2800" b="0" i="1" smtClean="0">
                            <a:latin typeface="Cambria Math" panose="02040503050406030204" pitchFamily="18" charset="0"/>
                          </a:rPr>
                          <m:t>𝐺</m:t>
                        </m:r>
                      </m:e>
                      <m:sub>
                        <m:r>
                          <a:rPr lang="en-US" sz="2800" b="0" i="1" smtClean="0">
                            <a:latin typeface="Cambria Math" panose="02040503050406030204" pitchFamily="18" charset="0"/>
                          </a:rPr>
                          <m:t>𝑡</m:t>
                        </m:r>
                      </m:sub>
                    </m:sSub>
                  </m:oMath>
                </a14:m>
                <a:r>
                  <a:rPr lang="en-US" dirty="0"/>
                  <a:t>, the flux density in the direction of the antenna boresight at distance R meters is</a:t>
                </a:r>
              </a:p>
              <a:p>
                <a:pPr marL="0" indent="0" algn="just">
                  <a:lnSpc>
                    <a:spcPct val="150000"/>
                  </a:lnSpc>
                  <a:buNone/>
                </a:pPr>
                <a:r>
                  <a:rPr lang="en-US" sz="3800" dirty="0"/>
                  <a:t>                          F= </a:t>
                </a:r>
                <a14:m>
                  <m:oMath xmlns:m="http://schemas.openxmlformats.org/officeDocument/2006/math">
                    <m:f>
                      <m:fPr>
                        <m:ctrlPr>
                          <a:rPr lang="en-US" sz="3800" i="1">
                            <a:latin typeface="Cambria Math" panose="02040503050406030204" pitchFamily="18" charset="0"/>
                          </a:rPr>
                        </m:ctrlPr>
                      </m:fPr>
                      <m:num>
                        <m:sSub>
                          <m:sSubPr>
                            <m:ctrlPr>
                              <a:rPr lang="en-US" sz="3800" i="1">
                                <a:latin typeface="Cambria Math" panose="02040503050406030204" pitchFamily="18" charset="0"/>
                              </a:rPr>
                            </m:ctrlPr>
                          </m:sSubPr>
                          <m:e>
                            <m:r>
                              <a:rPr lang="en-US" sz="3800" i="1">
                                <a:latin typeface="Cambria Math" panose="02040503050406030204" pitchFamily="18" charset="0"/>
                              </a:rPr>
                              <m:t> </m:t>
                            </m:r>
                            <m:r>
                              <a:rPr lang="en-US" sz="3800" i="1">
                                <a:latin typeface="Cambria Math" panose="02040503050406030204" pitchFamily="18" charset="0"/>
                              </a:rPr>
                              <m:t>𝑃</m:t>
                            </m:r>
                          </m:e>
                          <m:sub>
                            <m:r>
                              <a:rPr lang="en-US" sz="3800" i="1">
                                <a:latin typeface="Cambria Math" panose="02040503050406030204" pitchFamily="18" charset="0"/>
                              </a:rPr>
                              <m:t>𝑡</m:t>
                            </m:r>
                          </m:sub>
                        </m:sSub>
                        <m:sSub>
                          <m:sSubPr>
                            <m:ctrlPr>
                              <a:rPr lang="en-US" sz="4000" i="1">
                                <a:latin typeface="Cambria Math" panose="02040503050406030204" pitchFamily="18" charset="0"/>
                              </a:rPr>
                            </m:ctrlPr>
                          </m:sSubPr>
                          <m:e>
                            <m:r>
                              <a:rPr lang="en-US" sz="4000" i="1">
                                <a:latin typeface="Cambria Math" panose="02040503050406030204" pitchFamily="18" charset="0"/>
                              </a:rPr>
                              <m:t> </m:t>
                            </m:r>
                            <m:r>
                              <a:rPr lang="en-US" sz="4000" i="1">
                                <a:latin typeface="Cambria Math" panose="02040503050406030204" pitchFamily="18" charset="0"/>
                              </a:rPr>
                              <m:t>𝐺</m:t>
                            </m:r>
                          </m:e>
                          <m:sub>
                            <m:r>
                              <a:rPr lang="en-US" sz="4000" i="1">
                                <a:latin typeface="Cambria Math" panose="02040503050406030204" pitchFamily="18" charset="0"/>
                              </a:rPr>
                              <m:t>𝑡</m:t>
                            </m:r>
                          </m:sub>
                        </m:sSub>
                      </m:num>
                      <m:den>
                        <m:r>
                          <a:rPr lang="en-US" sz="3800" i="1">
                            <a:latin typeface="Cambria Math" panose="02040503050406030204" pitchFamily="18" charset="0"/>
                          </a:rPr>
                          <m:t>4</m:t>
                        </m:r>
                        <m:sSup>
                          <m:sSupPr>
                            <m:ctrlPr>
                              <a:rPr lang="en-US" sz="3800" i="1">
                                <a:latin typeface="Cambria Math" panose="02040503050406030204" pitchFamily="18" charset="0"/>
                              </a:rPr>
                            </m:ctrlPr>
                          </m:sSupPr>
                          <m:e>
                            <m:r>
                              <m:rPr>
                                <m:sty m:val="p"/>
                              </m:rPr>
                              <a:rPr lang="el-GR" sz="3800" i="1">
                                <a:latin typeface="Cambria Math" panose="02040503050406030204" pitchFamily="18" charset="0"/>
                              </a:rPr>
                              <m:t>π</m:t>
                            </m:r>
                            <m:r>
                              <a:rPr lang="en-US" sz="3800" i="1">
                                <a:latin typeface="Cambria Math" panose="02040503050406030204" pitchFamily="18" charset="0"/>
                              </a:rPr>
                              <m:t>𝑅</m:t>
                            </m:r>
                          </m:e>
                          <m:sup>
                            <m:r>
                              <a:rPr lang="en-US" sz="3800" i="1">
                                <a:latin typeface="Cambria Math" panose="02040503050406030204" pitchFamily="18" charset="0"/>
                              </a:rPr>
                              <m:t>2</m:t>
                            </m:r>
                          </m:sup>
                        </m:sSup>
                      </m:den>
                    </m:f>
                  </m:oMath>
                </a14:m>
                <a:r>
                  <a:rPr lang="en-US" sz="4000" dirty="0"/>
                  <a:t> W/ </a:t>
                </a:r>
                <a14:m>
                  <m:oMath xmlns:m="http://schemas.openxmlformats.org/officeDocument/2006/math">
                    <m:sSup>
                      <m:sSupPr>
                        <m:ctrlPr>
                          <a:rPr lang="en-US" sz="4000" i="1">
                            <a:latin typeface="Cambria Math" panose="02040503050406030204" pitchFamily="18" charset="0"/>
                          </a:rPr>
                        </m:ctrlPr>
                      </m:sSupPr>
                      <m:e>
                        <m:r>
                          <a:rPr lang="en-US" sz="4000" i="1">
                            <a:latin typeface="Cambria Math" panose="02040503050406030204" pitchFamily="18" charset="0"/>
                          </a:rPr>
                          <m:t>𝑚</m:t>
                        </m:r>
                      </m:e>
                      <m:sup>
                        <m:r>
                          <a:rPr lang="en-US" sz="4000" i="1">
                            <a:latin typeface="Cambria Math" panose="02040503050406030204" pitchFamily="18" charset="0"/>
                          </a:rPr>
                          <m:t>2</m:t>
                        </m:r>
                      </m:sup>
                    </m:sSup>
                  </m:oMath>
                </a14:m>
                <a:endParaRPr lang="en-US" sz="4000" dirty="0"/>
              </a:p>
              <a:p>
                <a:pPr marL="0" indent="0" algn="just">
                  <a:lnSpc>
                    <a:spcPct val="150000"/>
                  </a:lnSpc>
                  <a:buNone/>
                </a:pPr>
                <a:r>
                  <a:rPr lang="en-US" dirty="0"/>
                  <a:t>The product </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𝑃</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𝐺</m:t>
                        </m:r>
                      </m:e>
                      <m:sub>
                        <m:r>
                          <a:rPr lang="en-US" sz="2800" i="1">
                            <a:latin typeface="Cambria Math" panose="02040503050406030204" pitchFamily="18" charset="0"/>
                          </a:rPr>
                          <m:t>𝑡</m:t>
                        </m:r>
                      </m:sub>
                    </m:sSub>
                    <m:r>
                      <a:rPr lang="en-US" sz="2800" i="1">
                        <a:latin typeface="Cambria Math" panose="02040503050406030204" pitchFamily="18" charset="0"/>
                      </a:rPr>
                      <m:t> </m:t>
                    </m:r>
                  </m:oMath>
                </a14:m>
                <a:r>
                  <a:rPr lang="en-US" dirty="0"/>
                  <a:t>is often called the </a:t>
                </a:r>
                <a:r>
                  <a:rPr lang="en-US" dirty="0">
                    <a:solidFill>
                      <a:srgbClr val="FF0000"/>
                    </a:solidFill>
                  </a:rPr>
                  <a:t>effective </a:t>
                </a:r>
              </a:p>
              <a:p>
                <a:pPr marL="0" indent="0" algn="just">
                  <a:lnSpc>
                    <a:spcPct val="150000"/>
                  </a:lnSpc>
                  <a:buNone/>
                </a:pPr>
                <a:r>
                  <a:rPr lang="en-US" dirty="0">
                    <a:solidFill>
                      <a:srgbClr val="FF0000"/>
                    </a:solidFill>
                  </a:rPr>
                  <a:t>isotopically radiated power (EIRP)</a:t>
                </a:r>
                <a:r>
                  <a:rPr lang="en-US" dirty="0"/>
                  <a:t>, and describes </a:t>
                </a:r>
              </a:p>
              <a:p>
                <a:pPr marL="0" indent="0" algn="just">
                  <a:lnSpc>
                    <a:spcPct val="150000"/>
                  </a:lnSpc>
                  <a:buNone/>
                </a:pPr>
                <a:r>
                  <a:rPr lang="en-US" dirty="0"/>
                  <a:t>the combination of transmitter power and antenna gain in terms of an equivalent isotropic source with power </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𝑃</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 </m:t>
                        </m:r>
                        <m:r>
                          <a:rPr lang="en-US" sz="2800" i="1">
                            <a:latin typeface="Cambria Math" panose="02040503050406030204" pitchFamily="18" charset="0"/>
                          </a:rPr>
                          <m:t>𝐺</m:t>
                        </m:r>
                      </m:e>
                      <m:sub>
                        <m:r>
                          <a:rPr lang="en-US" sz="2800" i="1">
                            <a:latin typeface="Cambria Math" panose="02040503050406030204" pitchFamily="18" charset="0"/>
                          </a:rPr>
                          <m:t>𝑡</m:t>
                        </m:r>
                      </m:sub>
                    </m:sSub>
                    <m:r>
                      <a:rPr lang="en-US" sz="2800" i="1">
                        <a:latin typeface="Cambria Math" panose="02040503050406030204" pitchFamily="18" charset="0"/>
                      </a:rPr>
                      <m:t> </m:t>
                    </m:r>
                  </m:oMath>
                </a14:m>
                <a:r>
                  <a:rPr lang="en-US" dirty="0"/>
                  <a:t>watts, radiating uniformly in all directions.</a:t>
                </a:r>
              </a:p>
              <a:p>
                <a:pPr marL="0" indent="0" algn="just">
                  <a:lnSpc>
                    <a:spcPct val="150000"/>
                  </a:lnSpc>
                  <a:buNone/>
                </a:pPr>
                <a:r>
                  <a:rPr lang="en-US" dirty="0"/>
                  <a:t>If we had an ideal receiving antenna with an aperture area of A </a:t>
                </a:r>
                <a14:m>
                  <m:oMath xmlns:m="http://schemas.openxmlformats.org/officeDocument/2006/math">
                    <m:sSup>
                      <m:sSupPr>
                        <m:ctrlPr>
                          <a:rPr lang="en-US" sz="2800" i="1" smtClean="0">
                            <a:latin typeface="Cambria Math" panose="02040503050406030204" pitchFamily="18" charset="0"/>
                          </a:rPr>
                        </m:ctrlPr>
                      </m:sSupPr>
                      <m:e>
                        <m:r>
                          <a:rPr lang="en-US" sz="2800" i="1">
                            <a:latin typeface="Cambria Math" panose="02040503050406030204" pitchFamily="18" charset="0"/>
                          </a:rPr>
                          <m:t>𝑚</m:t>
                        </m:r>
                      </m:e>
                      <m:sup>
                        <m:r>
                          <a:rPr lang="en-US" sz="2800" i="1">
                            <a:latin typeface="Cambria Math" panose="02040503050406030204" pitchFamily="18" charset="0"/>
                          </a:rPr>
                          <m:t>2</m:t>
                        </m:r>
                      </m:sup>
                    </m:sSup>
                  </m:oMath>
                </a14:m>
                <a:r>
                  <a:rPr lang="en-US" dirty="0"/>
                  <a:t>, as shown in Figure, we would collect power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𝑃</m:t>
                        </m:r>
                      </m:e>
                      <m:sub>
                        <m:r>
                          <a:rPr lang="en-US" b="0" i="1" smtClean="0">
                            <a:latin typeface="Cambria Math" panose="02040503050406030204" pitchFamily="18" charset="0"/>
                          </a:rPr>
                          <m:t>𝑟</m:t>
                        </m:r>
                      </m:sub>
                    </m:sSub>
                  </m:oMath>
                </a14:m>
                <a:r>
                  <a:rPr lang="en-US" dirty="0"/>
                  <a:t> watts given by</a:t>
                </a:r>
              </a:p>
              <a:p>
                <a:pPr marL="0" indent="0" algn="ctr">
                  <a:lnSpc>
                    <a:spcPct val="150000"/>
                  </a:lnSpc>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𝑃</m:t>
                        </m:r>
                      </m:e>
                      <m:sub>
                        <m:r>
                          <a:rPr lang="en-US" b="0" i="1" smtClean="0">
                            <a:latin typeface="Cambria Math" panose="02040503050406030204" pitchFamily="18" charset="0"/>
                          </a:rPr>
                          <m:t>𝑟</m:t>
                        </m:r>
                      </m:sub>
                    </m:sSub>
                  </m:oMath>
                </a14:m>
                <a:r>
                  <a:rPr lang="en-US" dirty="0"/>
                  <a:t> = F × A watts</a:t>
                </a:r>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4"/>
                <a:ext cx="12191999" cy="5987846"/>
              </a:xfrm>
              <a:blipFill>
                <a:blip r:embed="rId2"/>
                <a:stretch>
                  <a:fillRect l="-650" r="-65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BCE7CAC-B7E0-7135-EB05-A896B671820A}"/>
              </a:ext>
            </a:extLst>
          </p:cNvPr>
          <p:cNvPicPr>
            <a:picLocks noChangeAspect="1"/>
          </p:cNvPicPr>
          <p:nvPr/>
        </p:nvPicPr>
        <p:blipFill>
          <a:blip r:embed="rId3"/>
          <a:stretch>
            <a:fillRect/>
          </a:stretch>
        </p:blipFill>
        <p:spPr>
          <a:xfrm>
            <a:off x="7174641" y="1740307"/>
            <a:ext cx="5017358" cy="2096389"/>
          </a:xfrm>
          <a:prstGeom prst="rect">
            <a:avLst/>
          </a:prstGeom>
        </p:spPr>
      </p:pic>
    </p:spTree>
    <p:extLst>
      <p:ext uri="{BB962C8B-B14F-4D97-AF65-F5344CB8AC3E}">
        <p14:creationId xmlns:p14="http://schemas.microsoft.com/office/powerpoint/2010/main" val="350281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Basic Transmission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92500"/>
              </a:bodyPr>
              <a:lstStyle/>
              <a:p>
                <a:pPr marL="0" indent="0" algn="just">
                  <a:lnSpc>
                    <a:spcPct val="150000"/>
                  </a:lnSpc>
                  <a:buNone/>
                </a:pPr>
                <a:r>
                  <a:rPr lang="en-US" dirty="0"/>
                  <a:t>A practical antenna with a physical aperture area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𝐴</m:t>
                        </m:r>
                      </m:e>
                      <m:sub>
                        <m:r>
                          <a:rPr lang="en-US" b="0" i="1" smtClean="0">
                            <a:latin typeface="Cambria Math" panose="02040503050406030204" pitchFamily="18" charset="0"/>
                          </a:rPr>
                          <m:t>𝑟</m:t>
                        </m:r>
                      </m:sub>
                    </m:sSub>
                  </m:oMath>
                </a14:m>
                <a:r>
                  <a:rPr lang="en-US" dirty="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𝑚</m:t>
                        </m:r>
                      </m:e>
                      <m:sup>
                        <m:r>
                          <a:rPr lang="en-US" i="1">
                            <a:latin typeface="Cambria Math" panose="02040503050406030204" pitchFamily="18" charset="0"/>
                          </a:rPr>
                          <m:t>2</m:t>
                        </m:r>
                      </m:sup>
                    </m:sSup>
                  </m:oMath>
                </a14:m>
                <a:r>
                  <a:rPr lang="en-US" dirty="0"/>
                  <a:t> will not deliver the power given in above Eq. Some of the energy incident on the aperture is reflected away from the antenna, referred to as scattering, and some is absorbed by lossy components. This reduction in efficiency is described by using an effective aperture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𝐴</m:t>
                        </m:r>
                      </m:e>
                      <m:sub>
                        <m:r>
                          <a:rPr lang="en-US" b="0" i="1" smtClean="0">
                            <a:latin typeface="Cambria Math" panose="02040503050406030204" pitchFamily="18" charset="0"/>
                          </a:rPr>
                          <m:t>𝑒</m:t>
                        </m:r>
                      </m:sub>
                    </m:sSub>
                  </m:oMath>
                </a14:m>
                <a:r>
                  <a:rPr lang="en-US" dirty="0"/>
                  <a:t> where</a:t>
                </a:r>
              </a:p>
              <a:p>
                <a:pPr marL="0" indent="0" algn="ctr">
                  <a:lnSpc>
                    <a:spcPct val="150000"/>
                  </a:lnSpc>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𝐴</m:t>
                        </m:r>
                      </m:e>
                      <m:sub>
                        <m:r>
                          <a:rPr lang="en-US" i="1">
                            <a:latin typeface="Cambria Math" panose="02040503050406030204" pitchFamily="18" charset="0"/>
                          </a:rPr>
                          <m:t>𝑒</m:t>
                        </m:r>
                      </m:sub>
                    </m:sSub>
                  </m:oMath>
                </a14:m>
                <a:r>
                  <a:rPr lang="en-US" dirty="0"/>
                  <a:t> = </a:t>
                </a:r>
                <a14:m>
                  <m:oMath xmlns:m="http://schemas.openxmlformats.org/officeDocument/2006/math">
                    <m:sSub>
                      <m:sSubPr>
                        <m:ctrlPr>
                          <a:rPr lang="en-US" i="1">
                            <a:latin typeface="Cambria Math" panose="02040503050406030204" pitchFamily="18" charset="0"/>
                          </a:rPr>
                        </m:ctrlPr>
                      </m:sSubPr>
                      <m:e>
                        <m:r>
                          <m:rPr>
                            <m:nor/>
                          </m:rPr>
                          <a:rPr lang="en-US" i="1" dirty="0"/>
                          <m:t>𝜂</m:t>
                        </m:r>
                      </m:e>
                      <m:sub>
                        <m:r>
                          <a:rPr lang="en-US" b="0" i="1" smtClean="0">
                            <a:latin typeface="Cambria Math" panose="02040503050406030204" pitchFamily="18" charset="0"/>
                          </a:rPr>
                          <m:t>𝐴</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𝐴</m:t>
                        </m:r>
                      </m:e>
                      <m:sub>
                        <m:r>
                          <a:rPr lang="en-US" i="1">
                            <a:latin typeface="Cambria Math" panose="02040503050406030204" pitchFamily="18" charset="0"/>
                          </a:rPr>
                          <m:t>𝑟</m:t>
                        </m:r>
                      </m:sub>
                    </m:sSub>
                  </m:oMath>
                </a14:m>
                <a:r>
                  <a:rPr lang="en-US" dirty="0"/>
                  <a: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𝑚</m:t>
                        </m:r>
                      </m:e>
                      <m:sup>
                        <m:r>
                          <a:rPr lang="en-US" i="1">
                            <a:latin typeface="Cambria Math" panose="02040503050406030204" pitchFamily="18" charset="0"/>
                          </a:rPr>
                          <m:t>2</m:t>
                        </m:r>
                      </m:sup>
                    </m:sSup>
                  </m:oMath>
                </a14:m>
                <a:endParaRPr lang="en-US" dirty="0"/>
              </a:p>
              <a:p>
                <a:pPr marL="0" indent="0" algn="just">
                  <a:lnSpc>
                    <a:spcPct val="150000"/>
                  </a:lnSpc>
                  <a:buNone/>
                </a:pPr>
                <a:r>
                  <a:rPr lang="en-US" dirty="0"/>
                  <a:t>Where, </a:t>
                </a:r>
                <a14:m>
                  <m:oMath xmlns:m="http://schemas.openxmlformats.org/officeDocument/2006/math">
                    <m:sSub>
                      <m:sSubPr>
                        <m:ctrlPr>
                          <a:rPr lang="en-US" i="1" smtClean="0">
                            <a:latin typeface="Cambria Math" panose="02040503050406030204" pitchFamily="18" charset="0"/>
                          </a:rPr>
                        </m:ctrlPr>
                      </m:sSubPr>
                      <m:e>
                        <m:r>
                          <m:rPr>
                            <m:nor/>
                          </m:rPr>
                          <a:rPr lang="en-US" i="1" dirty="0"/>
                          <m:t>𝜂</m:t>
                        </m:r>
                      </m:e>
                      <m:sub>
                        <m:r>
                          <a:rPr lang="en-US" b="0" i="1" smtClean="0">
                            <a:latin typeface="Cambria Math" panose="02040503050406030204" pitchFamily="18" charset="0"/>
                          </a:rPr>
                          <m:t>𝐴</m:t>
                        </m:r>
                      </m:sub>
                    </m:sSub>
                  </m:oMath>
                </a14:m>
                <a:r>
                  <a:rPr lang="en-US" dirty="0"/>
                  <a:t> is the aperture efficiency of the antenna, it accounts for all the losses between the incident wavefront and the antenna output port.</a:t>
                </a:r>
              </a:p>
              <a:p>
                <a:pPr marL="0" indent="0" algn="just">
                  <a:lnSpc>
                    <a:spcPct val="150000"/>
                  </a:lnSpc>
                  <a:buNone/>
                </a:pPr>
                <a:r>
                  <a:rPr lang="pt-BR" dirty="0"/>
                  <a:t>For parabolodial reflector antennas, </a:t>
                </a:r>
                <a14:m>
                  <m:oMath xmlns:m="http://schemas.openxmlformats.org/officeDocument/2006/math">
                    <m:sSub>
                      <m:sSubPr>
                        <m:ctrlPr>
                          <a:rPr lang="en-US" i="1" smtClean="0">
                            <a:latin typeface="Cambria Math" panose="02040503050406030204" pitchFamily="18" charset="0"/>
                          </a:rPr>
                        </m:ctrlPr>
                      </m:sSubPr>
                      <m:e>
                        <m:r>
                          <m:rPr>
                            <m:nor/>
                          </m:rPr>
                          <a:rPr lang="en-US" i="1" dirty="0"/>
                          <m:t>𝜂</m:t>
                        </m:r>
                      </m:e>
                      <m:sub>
                        <m:r>
                          <a:rPr lang="en-US" b="0" i="1" smtClean="0">
                            <a:latin typeface="Cambria Math" panose="02040503050406030204" pitchFamily="18" charset="0"/>
                          </a:rPr>
                          <m:t>𝐴</m:t>
                        </m:r>
                      </m:sub>
                    </m:sSub>
                  </m:oMath>
                </a14:m>
                <a:r>
                  <a:rPr lang="en-US" dirty="0"/>
                  <a:t> = 50-75%</a:t>
                </a:r>
              </a:p>
              <a:p>
                <a:pPr marL="0" indent="0" algn="just">
                  <a:lnSpc>
                    <a:spcPct val="150000"/>
                  </a:lnSpc>
                  <a:buNone/>
                </a:pPr>
                <a:r>
                  <a:rPr lang="en-US" dirty="0"/>
                  <a:t>For Horn antennas </a:t>
                </a:r>
                <a14:m>
                  <m:oMath xmlns:m="http://schemas.openxmlformats.org/officeDocument/2006/math">
                    <m:sSub>
                      <m:sSubPr>
                        <m:ctrlPr>
                          <a:rPr lang="en-US" i="1" smtClean="0">
                            <a:latin typeface="Cambria Math" panose="02040503050406030204" pitchFamily="18" charset="0"/>
                          </a:rPr>
                        </m:ctrlPr>
                      </m:sSubPr>
                      <m:e>
                        <m:r>
                          <m:rPr>
                            <m:nor/>
                          </m:rPr>
                          <a:rPr lang="en-US" i="1" dirty="0"/>
                          <m:t>𝜂</m:t>
                        </m:r>
                      </m:e>
                      <m:sub>
                        <m:r>
                          <a:rPr lang="en-US" b="0" i="1" smtClean="0">
                            <a:latin typeface="Cambria Math" panose="02040503050406030204" pitchFamily="18" charset="0"/>
                          </a:rPr>
                          <m:t>𝐴</m:t>
                        </m:r>
                      </m:sub>
                    </m:sSub>
                  </m:oMath>
                </a14:m>
                <a:r>
                  <a:rPr lang="en-US" dirty="0"/>
                  <a:t> = 90%</a:t>
                </a:r>
              </a:p>
              <a:p>
                <a:pPr marL="0" indent="0" algn="just">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4"/>
                <a:ext cx="12191999" cy="5987846"/>
              </a:xfrm>
              <a:blipFill>
                <a:blip r:embed="rId2"/>
                <a:stretch>
                  <a:fillRect l="-900" r="-900" b="-916"/>
                </a:stretch>
              </a:blipFill>
            </p:spPr>
            <p:txBody>
              <a:bodyPr/>
              <a:lstStyle/>
              <a:p>
                <a:r>
                  <a:rPr lang="en-US">
                    <a:noFill/>
                  </a:rPr>
                  <a:t> </a:t>
                </a:r>
              </a:p>
            </p:txBody>
          </p:sp>
        </mc:Fallback>
      </mc:AlternateContent>
    </p:spTree>
    <p:extLst>
      <p:ext uri="{BB962C8B-B14F-4D97-AF65-F5344CB8AC3E}">
        <p14:creationId xmlns:p14="http://schemas.microsoft.com/office/powerpoint/2010/main" val="298832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870153"/>
          </a:xfrm>
        </p:spPr>
        <p:txBody>
          <a:bodyPr/>
          <a:lstStyle/>
          <a:p>
            <a:pPr algn="ctr"/>
            <a:r>
              <a:rPr lang="en-US" b="1" dirty="0">
                <a:solidFill>
                  <a:schemeClr val="accent1"/>
                </a:solidFill>
                <a:latin typeface="Algerian" panose="04020705040A02060702" pitchFamily="82" charset="0"/>
              </a:rPr>
              <a:t>Basic Transmission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870154"/>
                <a:ext cx="12191999" cy="5987846"/>
              </a:xfrm>
            </p:spPr>
            <p:txBody>
              <a:bodyPr>
                <a:normAutofit fontScale="70000" lnSpcReduction="20000"/>
              </a:bodyPr>
              <a:lstStyle/>
              <a:p>
                <a:pPr marL="0" indent="0" algn="just">
                  <a:lnSpc>
                    <a:spcPct val="150000"/>
                  </a:lnSpc>
                  <a:buNone/>
                </a:pPr>
                <a:r>
                  <a:rPr lang="en-US" dirty="0"/>
                  <a:t>Thus the power received by a real antenna with a physical receiving area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𝐴</m:t>
                        </m:r>
                      </m:e>
                      <m:sub>
                        <m:r>
                          <a:rPr lang="en-US" i="1">
                            <a:latin typeface="Cambria Math" panose="02040503050406030204" pitchFamily="18" charset="0"/>
                          </a:rPr>
                          <m:t>𝑟</m:t>
                        </m:r>
                      </m:sub>
                    </m:sSub>
                  </m:oMath>
                </a14:m>
                <a:r>
                  <a:rPr lang="en-US" dirty="0"/>
                  <a:t> and effective aperture area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𝐴</m:t>
                        </m:r>
                      </m:e>
                      <m:sub>
                        <m:r>
                          <a:rPr lang="en-US" i="1">
                            <a:latin typeface="Cambria Math" panose="02040503050406030204" pitchFamily="18" charset="0"/>
                          </a:rPr>
                          <m:t>𝑒</m:t>
                        </m:r>
                      </m:sub>
                    </m:sSub>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2</m:t>
                        </m:r>
                      </m:sup>
                    </m:sSup>
                  </m:oMath>
                </a14:m>
                <a:r>
                  <a:rPr lang="en-US" dirty="0"/>
                  <a:t> at a distance R from the transmitter is</a:t>
                </a:r>
                <a:endParaRPr lang="en-US" i="1" dirty="0">
                  <a:latin typeface="Cambria Math" panose="02040503050406030204" pitchFamily="18" charset="0"/>
                </a:endParaRPr>
              </a:p>
              <a:p>
                <a:pPr marL="0" indent="0" algn="ctr">
                  <a:lnSpc>
                    <a:spcPct val="150000"/>
                  </a:lnSpc>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𝑃</m:t>
                        </m:r>
                      </m:e>
                      <m:sub>
                        <m:r>
                          <a:rPr lang="en-US" i="1">
                            <a:latin typeface="Cambria Math" panose="02040503050406030204" pitchFamily="18" charset="0"/>
                          </a:rPr>
                          <m:t>𝑟</m:t>
                        </m:r>
                      </m:sub>
                    </m:sSub>
                  </m:oMath>
                </a14:m>
                <a:r>
                  <a:rPr lang="en-US" dirty="0"/>
                  <a:t> </a:t>
                </a:r>
                <a:r>
                  <a:rPr lang="en-US" sz="2800" dirty="0"/>
                  <a:t>= </a:t>
                </a:r>
                <a14:m>
                  <m:oMath xmlns:m="http://schemas.openxmlformats.org/officeDocument/2006/math">
                    <m:f>
                      <m:fPr>
                        <m:ctrlPr>
                          <a:rPr lang="en-US" sz="280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𝐴</m:t>
                            </m:r>
                          </m:e>
                          <m:sub>
                            <m:r>
                              <a:rPr lang="en-US" i="1">
                                <a:latin typeface="Cambria Math" panose="02040503050406030204" pitchFamily="18" charset="0"/>
                              </a:rPr>
                              <m:t>𝑒</m:t>
                            </m:r>
                          </m:sub>
                        </m:sSub>
                      </m:num>
                      <m:den>
                        <m:r>
                          <a:rPr lang="en-US" sz="2800" b="0" i="1" smtClean="0">
                            <a:latin typeface="Cambria Math" panose="02040503050406030204" pitchFamily="18" charset="0"/>
                          </a:rPr>
                          <m:t>4</m:t>
                        </m:r>
                        <m:sSup>
                          <m:sSupPr>
                            <m:ctrlPr>
                              <a:rPr lang="en-US" sz="2800" b="0" i="1" smtClean="0">
                                <a:latin typeface="Cambria Math" panose="02040503050406030204" pitchFamily="18" charset="0"/>
                              </a:rPr>
                            </m:ctrlPr>
                          </m:sSupPr>
                          <m:e>
                            <m:r>
                              <m:rPr>
                                <m:sty m:val="p"/>
                              </m:rPr>
                              <a:rPr lang="el-GR" sz="2800" b="0" i="1" smtClean="0">
                                <a:latin typeface="Cambria Math" panose="02040503050406030204" pitchFamily="18" charset="0"/>
                              </a:rPr>
                              <m:t>π</m:t>
                            </m:r>
                            <m:r>
                              <a:rPr lang="en-US" sz="2800" b="0" i="1" smtClean="0">
                                <a:latin typeface="Cambria Math" panose="02040503050406030204" pitchFamily="18" charset="0"/>
                              </a:rPr>
                              <m:t>𝑅</m:t>
                            </m:r>
                          </m:e>
                          <m:sup>
                            <m:r>
                              <a:rPr lang="en-US" sz="2800" b="0" i="1" smtClean="0">
                                <a:latin typeface="Cambria Math" panose="02040503050406030204" pitchFamily="18" charset="0"/>
                              </a:rPr>
                              <m:t>2</m:t>
                            </m:r>
                          </m:sup>
                        </m:sSup>
                      </m:den>
                    </m:f>
                  </m:oMath>
                </a14:m>
                <a:r>
                  <a:rPr lang="en-US" dirty="0"/>
                  <a:t> Watts</a:t>
                </a:r>
              </a:p>
              <a:p>
                <a:pPr marL="0" indent="0" algn="just">
                  <a:lnSpc>
                    <a:spcPct val="150000"/>
                  </a:lnSpc>
                  <a:buNone/>
                </a:pPr>
                <a:r>
                  <a:rPr lang="en-US" dirty="0"/>
                  <a:t>A fundamental relationship in antenna theory is that the gain and area of an antenna are related by</a:t>
                </a:r>
              </a:p>
              <a:p>
                <a:pPr marL="0" indent="0" algn="ctr">
                  <a:lnSpc>
                    <a:spcPct val="150000"/>
                  </a:lnSpc>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𝐺</m:t>
                        </m:r>
                      </m:e>
                      <m:sub>
                        <m:r>
                          <a:rPr lang="en-US" b="0" i="1" smtClean="0">
                            <a:latin typeface="Cambria Math" panose="02040503050406030204" pitchFamily="18" charset="0"/>
                          </a:rPr>
                          <m:t>𝑟</m:t>
                        </m:r>
                      </m:sub>
                    </m:sSub>
                  </m:oMath>
                </a14:m>
                <a:r>
                  <a:rPr lang="en-US" b="0" i="1" u="none" strike="noStrike" baseline="0" dirty="0">
                    <a:latin typeface="WarnockPro-It"/>
                  </a:rPr>
                  <a:t> </a:t>
                </a:r>
                <a:r>
                  <a:rPr lang="en-US" b="0" i="0" u="none" strike="noStrike" baseline="0" dirty="0">
                    <a:latin typeface="STIXMath-Regular"/>
                  </a:rPr>
                  <a:t>= </a:t>
                </a:r>
                <a:r>
                  <a:rPr lang="en-US" b="0" i="0" u="none" strike="noStrike" baseline="0" dirty="0">
                    <a:latin typeface="WarnockPro-Regular"/>
                  </a:rPr>
                  <a:t>4</a:t>
                </a:r>
                <a:r>
                  <a:rPr lang="en-US" b="0" i="1" u="none" strike="noStrike" baseline="0" dirty="0">
                    <a:latin typeface="STIXMath-Italic"/>
                  </a:rPr>
                  <a:t>𝜋</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𝑒</m:t>
                        </m:r>
                      </m:sub>
                    </m:sSub>
                    <m:r>
                      <a:rPr lang="en-US" i="1">
                        <a:latin typeface="Cambria Math" panose="02040503050406030204" pitchFamily="18" charset="0"/>
                      </a:rPr>
                      <m:t> </m:t>
                    </m:r>
                  </m:oMath>
                </a14:m>
                <a:r>
                  <a:rPr lang="en-US" b="0" i="0" u="none" strike="noStrike" baseline="0" dirty="0">
                    <a:latin typeface="STIXMath-Regular"/>
                  </a:rPr>
                  <a:t>∕</a:t>
                </a:r>
                <a:r>
                  <a:rPr lang="en-US" dirty="0"/>
                  <a:t> </a:t>
                </a:r>
                <a14:m>
                  <m:oMath xmlns:m="http://schemas.openxmlformats.org/officeDocument/2006/math">
                    <m:sSup>
                      <m:sSupPr>
                        <m:ctrlPr>
                          <a:rPr lang="en-US" i="1">
                            <a:latin typeface="Cambria Math" panose="02040503050406030204" pitchFamily="18" charset="0"/>
                          </a:rPr>
                        </m:ctrlPr>
                      </m:sSupPr>
                      <m:e>
                        <m:r>
                          <m:rPr>
                            <m:nor/>
                          </m:rPr>
                          <a:rPr lang="en-US" i="1" dirty="0">
                            <a:latin typeface="STIXMath-Italic"/>
                          </a:rPr>
                          <m:t>𝜆</m:t>
                        </m:r>
                        <m:r>
                          <m:rPr>
                            <m:nor/>
                          </m:rPr>
                          <a:rPr lang="en-US" dirty="0"/>
                          <m:t> </m:t>
                        </m:r>
                      </m:e>
                      <m:sup>
                        <m:r>
                          <a:rPr lang="en-US" i="1">
                            <a:latin typeface="Cambria Math" panose="02040503050406030204" pitchFamily="18" charset="0"/>
                          </a:rPr>
                          <m:t>2</m:t>
                        </m:r>
                      </m:sup>
                    </m:sSup>
                    <m:r>
                      <a:rPr lang="en-US" i="1">
                        <a:latin typeface="Cambria Math" panose="02040503050406030204" pitchFamily="18" charset="0"/>
                      </a:rPr>
                      <m:t> </m:t>
                    </m:r>
                  </m:oMath>
                </a14:m>
                <a:endParaRPr lang="en-US" dirty="0"/>
              </a:p>
              <a:p>
                <a:pPr marL="0" indent="0" algn="just">
                  <a:lnSpc>
                    <a:spcPct val="150000"/>
                  </a:lnSpc>
                  <a:buNone/>
                </a:pPr>
                <a:r>
                  <a:rPr lang="en-US" dirty="0"/>
                  <a:t>Substituting for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𝐴</m:t>
                        </m:r>
                      </m:e>
                      <m:sub>
                        <m:r>
                          <a:rPr lang="en-US" i="1">
                            <a:latin typeface="Cambria Math" panose="02040503050406030204" pitchFamily="18" charset="0"/>
                          </a:rPr>
                          <m:t>𝑒</m:t>
                        </m:r>
                      </m:sub>
                    </m:sSub>
                    <m:r>
                      <a:rPr lang="en-US" i="1">
                        <a:latin typeface="Cambria Math" panose="02040503050406030204" pitchFamily="18" charset="0"/>
                      </a:rPr>
                      <m:t> </m:t>
                    </m:r>
                    <m:r>
                      <m:rPr>
                        <m:sty m:val="p"/>
                      </m:rPr>
                      <a:rPr lang="en-US" b="0" i="0" smtClean="0">
                        <a:latin typeface="Cambria Math" panose="02040503050406030204" pitchFamily="18" charset="0"/>
                      </a:rPr>
                      <m:t>in</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𝑟</m:t>
                        </m:r>
                      </m:sub>
                    </m:sSub>
                  </m:oMath>
                </a14:m>
                <a:r>
                  <a:rPr lang="en-US" dirty="0"/>
                  <a:t> =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𝐴</m:t>
                            </m:r>
                          </m:e>
                          <m:sub>
                            <m:r>
                              <a:rPr lang="en-US" i="1">
                                <a:latin typeface="Cambria Math" panose="02040503050406030204" pitchFamily="18" charset="0"/>
                              </a:rPr>
                              <m:t>𝑒</m:t>
                            </m:r>
                          </m:sub>
                        </m:sSub>
                      </m:num>
                      <m:den>
                        <m:r>
                          <a:rPr lang="en-US" i="1">
                            <a:latin typeface="Cambria Math" panose="02040503050406030204" pitchFamily="18" charset="0"/>
                          </a:rPr>
                          <m:t>4</m:t>
                        </m:r>
                        <m:sSup>
                          <m:sSupPr>
                            <m:ctrlPr>
                              <a:rPr lang="en-US" i="1">
                                <a:latin typeface="Cambria Math" panose="02040503050406030204" pitchFamily="18" charset="0"/>
                              </a:rPr>
                            </m:ctrlPr>
                          </m:sSupPr>
                          <m:e>
                            <m:r>
                              <m:rPr>
                                <m:sty m:val="p"/>
                              </m:rPr>
                              <a:rPr lang="el-GR" i="1">
                                <a:latin typeface="Cambria Math" panose="02040503050406030204" pitchFamily="18" charset="0"/>
                              </a:rPr>
                              <m:t>π</m:t>
                            </m:r>
                            <m:r>
                              <a:rPr lang="en-US" i="1">
                                <a:latin typeface="Cambria Math" panose="02040503050406030204" pitchFamily="18" charset="0"/>
                              </a:rPr>
                              <m:t>𝑅</m:t>
                            </m:r>
                          </m:e>
                          <m:sup>
                            <m:r>
                              <a:rPr lang="en-US" i="1">
                                <a:latin typeface="Cambria Math" panose="02040503050406030204" pitchFamily="18" charset="0"/>
                              </a:rPr>
                              <m:t>2</m:t>
                            </m:r>
                          </m:sup>
                        </m:sSup>
                      </m:den>
                    </m:f>
                  </m:oMath>
                </a14:m>
                <a:r>
                  <a:rPr lang="en-US" dirty="0"/>
                  <a:t> Watts</a:t>
                </a:r>
              </a:p>
              <a:p>
                <a:pPr marL="0" indent="0" algn="ctr">
                  <a:lnSpc>
                    <a:spcPct val="150000"/>
                  </a:lnSpc>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𝑃</m:t>
                        </m:r>
                      </m:e>
                      <m:sub>
                        <m:r>
                          <a:rPr lang="en-US" i="1">
                            <a:latin typeface="Cambria Math" panose="02040503050406030204" pitchFamily="18" charset="0"/>
                          </a:rPr>
                          <m:t>𝑟</m:t>
                        </m:r>
                      </m:sub>
                    </m:sSub>
                  </m:oMath>
                </a14:m>
                <a:r>
                  <a:rPr lang="en-US" dirty="0"/>
                  <a:t> </a:t>
                </a:r>
                <a:r>
                  <a:rPr lang="en-US" sz="2800" dirty="0"/>
                  <a:t>= </a:t>
                </a:r>
                <a14:m>
                  <m:oMath xmlns:m="http://schemas.openxmlformats.org/officeDocument/2006/math">
                    <m:f>
                      <m:fPr>
                        <m:ctrlPr>
                          <a:rPr lang="en-US" sz="280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𝑃</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𝑟</m:t>
                            </m:r>
                          </m:sub>
                        </m:sSub>
                      </m:num>
                      <m:den>
                        <m:r>
                          <a:rPr lang="en-US" b="0" i="1" smtClean="0">
                            <a:latin typeface="Cambria Math" panose="02040503050406030204" pitchFamily="18" charset="0"/>
                          </a:rPr>
                          <m:t>(</m:t>
                        </m:r>
                        <m:r>
                          <a:rPr lang="en-US" sz="2800" b="0" i="1" smtClean="0">
                            <a:latin typeface="Cambria Math" panose="02040503050406030204" pitchFamily="18" charset="0"/>
                          </a:rPr>
                          <m:t>4</m:t>
                        </m:r>
                        <m:sSup>
                          <m:sSupPr>
                            <m:ctrlPr>
                              <a:rPr lang="en-US" sz="2800" b="0" i="1" smtClean="0">
                                <a:latin typeface="Cambria Math" panose="02040503050406030204" pitchFamily="18" charset="0"/>
                              </a:rPr>
                            </m:ctrlPr>
                          </m:sSupPr>
                          <m:e>
                            <m:r>
                              <m:rPr>
                                <m:sty m:val="p"/>
                              </m:rPr>
                              <a:rPr lang="el-GR" sz="2800" b="0" i="1" smtClean="0">
                                <a:latin typeface="Cambria Math" panose="02040503050406030204" pitchFamily="18" charset="0"/>
                              </a:rPr>
                              <m:t>π</m:t>
                            </m:r>
                            <m:r>
                              <a:rPr lang="en-US" sz="2800" b="0" i="1" smtClean="0">
                                <a:latin typeface="Cambria Math" panose="02040503050406030204" pitchFamily="18" charset="0"/>
                              </a:rPr>
                              <m:t>𝑅</m:t>
                            </m:r>
                            <m:r>
                              <a:rPr lang="en-US" sz="2800" b="0" i="1" smtClean="0">
                                <a:latin typeface="Cambria Math" panose="02040503050406030204" pitchFamily="18" charset="0"/>
                              </a:rPr>
                              <m:t>/</m:t>
                            </m:r>
                            <m:r>
                              <m:rPr>
                                <m:nor/>
                              </m:rPr>
                              <a:rPr lang="en-US" i="1" dirty="0">
                                <a:latin typeface="STIXMath-Italic"/>
                              </a:rPr>
                              <m:t>𝜆</m:t>
                            </m:r>
                            <m:r>
                              <a:rPr lang="en-US" b="0" i="1" dirty="0" smtClean="0">
                                <a:latin typeface="Cambria Math" panose="02040503050406030204" pitchFamily="18" charset="0"/>
                              </a:rPr>
                              <m:t>)</m:t>
                            </m:r>
                          </m:e>
                          <m:sup>
                            <m:r>
                              <a:rPr lang="en-US" sz="2800" b="0" i="1" smtClean="0">
                                <a:latin typeface="Cambria Math" panose="02040503050406030204" pitchFamily="18" charset="0"/>
                              </a:rPr>
                              <m:t>2</m:t>
                            </m:r>
                          </m:sup>
                        </m:sSup>
                      </m:den>
                    </m:f>
                  </m:oMath>
                </a14:m>
                <a:r>
                  <a:rPr lang="en-US" dirty="0"/>
                  <a:t> Watts</a:t>
                </a:r>
              </a:p>
              <a:p>
                <a:pPr marL="0" indent="0" algn="just">
                  <a:lnSpc>
                    <a:spcPct val="150000"/>
                  </a:lnSpc>
                  <a:buNone/>
                </a:pPr>
                <a:r>
                  <a:rPr lang="en-US" dirty="0"/>
                  <a:t>This expression is known as the link equation, and it is essential in the calculation of power received in any radio link. </a:t>
                </a:r>
                <a14:m>
                  <m:oMath xmlns:m="http://schemas.openxmlformats.org/officeDocument/2006/math">
                    <m:r>
                      <a:rPr lang="en-US" b="0" i="1" smtClean="0">
                        <a:latin typeface="Cambria Math" panose="02040503050406030204" pitchFamily="18" charset="0"/>
                      </a:rPr>
                      <m:t>(</m:t>
                    </m:r>
                    <m:r>
                      <a:rPr lang="en-US" sz="2800" b="0" i="1" smtClean="0">
                        <a:latin typeface="Cambria Math" panose="02040503050406030204" pitchFamily="18" charset="0"/>
                      </a:rPr>
                      <m:t>4</m:t>
                    </m:r>
                    <m:sSup>
                      <m:sSupPr>
                        <m:ctrlPr>
                          <a:rPr lang="en-US" sz="2800" b="0" i="1" smtClean="0">
                            <a:latin typeface="Cambria Math" panose="02040503050406030204" pitchFamily="18" charset="0"/>
                          </a:rPr>
                        </m:ctrlPr>
                      </m:sSupPr>
                      <m:e>
                        <m:r>
                          <m:rPr>
                            <m:sty m:val="p"/>
                          </m:rPr>
                          <a:rPr lang="el-GR" sz="2800" b="0" i="1" smtClean="0">
                            <a:latin typeface="Cambria Math" panose="02040503050406030204" pitchFamily="18" charset="0"/>
                          </a:rPr>
                          <m:t>π</m:t>
                        </m:r>
                        <m:r>
                          <a:rPr lang="en-US" sz="2800" b="0" i="1" smtClean="0">
                            <a:latin typeface="Cambria Math" panose="02040503050406030204" pitchFamily="18" charset="0"/>
                          </a:rPr>
                          <m:t>𝑅</m:t>
                        </m:r>
                        <m:r>
                          <a:rPr lang="en-US" sz="2800" b="0" i="1" smtClean="0">
                            <a:latin typeface="Cambria Math" panose="02040503050406030204" pitchFamily="18" charset="0"/>
                          </a:rPr>
                          <m:t>/</m:t>
                        </m:r>
                        <m:r>
                          <m:rPr>
                            <m:nor/>
                          </m:rPr>
                          <a:rPr lang="en-US" i="1" dirty="0">
                            <a:latin typeface="STIXMath-Italic"/>
                          </a:rPr>
                          <m:t>𝜆</m:t>
                        </m:r>
                        <m:r>
                          <a:rPr lang="en-US" b="0" i="1" dirty="0" smtClean="0">
                            <a:latin typeface="Cambria Math" panose="02040503050406030204" pitchFamily="18" charset="0"/>
                          </a:rPr>
                          <m:t>)</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 </m:t>
                    </m:r>
                  </m:oMath>
                </a14:m>
                <a:r>
                  <a:rPr lang="en-US" dirty="0"/>
                  <a:t>- path loss,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b="0" i="1" smtClean="0">
                            <a:latin typeface="Cambria Math" panose="02040503050406030204" pitchFamily="18" charset="0"/>
                          </a:rPr>
                          <m:t>𝐿</m:t>
                        </m:r>
                      </m:e>
                      <m:sub>
                        <m:r>
                          <a:rPr lang="en-US" b="0" i="1" smtClean="0">
                            <a:latin typeface="Cambria Math" panose="02040503050406030204" pitchFamily="18" charset="0"/>
                          </a:rPr>
                          <m:t>𝑝</m:t>
                        </m:r>
                        <m:r>
                          <a:rPr lang="en-US" b="0" i="1" smtClean="0">
                            <a:latin typeface="Cambria Math" panose="02040503050406030204" pitchFamily="18" charset="0"/>
                          </a:rPr>
                          <m:t>.</m:t>
                        </m:r>
                      </m:sub>
                    </m:sSub>
                  </m:oMath>
                </a14:m>
                <a:r>
                  <a:rPr lang="en-US" dirty="0"/>
                  <a:t> It is not a loss in the sense of power being absorbed; it accounts for the way energy spreads out as an EM wave travels away from a transmitting source in three-dimensional (3-D) space.</a:t>
                </a:r>
              </a:p>
              <a:p>
                <a:pPr marL="0" indent="0" algn="ctr">
                  <a:lnSpc>
                    <a:spcPct val="150000"/>
                  </a:lnSpc>
                  <a:buNone/>
                </a:pPr>
                <a:endParaRPr lang="en-US" dirty="0"/>
              </a:p>
              <a:p>
                <a:pPr marL="0" indent="0" algn="just">
                  <a:lnSpc>
                    <a:spcPct val="150000"/>
                  </a:lnSpc>
                  <a:buNone/>
                </a:pPr>
                <a:endParaRPr lang="en-US" dirty="0"/>
              </a:p>
              <a:p>
                <a:pPr marL="0" indent="0" algn="just">
                  <a:lnSpc>
                    <a:spcPct val="150000"/>
                  </a:lnSpc>
                  <a:buNone/>
                </a:pPr>
                <a:endParaRPr lang="en-US" dirty="0"/>
              </a:p>
            </p:txBody>
          </p:sp>
        </mc:Choice>
        <mc:Fallback xmlns="">
          <p:sp>
            <p:nvSpPr>
              <p:cNvPr id="3" name="Content Placeholder 2">
                <a:extLst>
                  <a:ext uri="{FF2B5EF4-FFF2-40B4-BE49-F238E27FC236}">
                    <a16:creationId xmlns:a16="http://schemas.microsoft.com/office/drawing/2014/main" id="{433D8953-BF00-8C39-CBDC-4558EF8B7DFE}"/>
                  </a:ext>
                </a:extLst>
              </p:cNvPr>
              <p:cNvSpPr>
                <a:spLocks noGrp="1" noRot="1" noChangeAspect="1" noMove="1" noResize="1" noEditPoints="1" noAdjustHandles="1" noChangeArrowheads="1" noChangeShapeType="1" noTextEdit="1"/>
              </p:cNvSpPr>
              <p:nvPr>
                <p:ph idx="1"/>
              </p:nvPr>
            </p:nvSpPr>
            <p:spPr>
              <a:xfrm>
                <a:off x="1" y="870154"/>
                <a:ext cx="12191999" cy="5987846"/>
              </a:xfrm>
              <a:blipFill>
                <a:blip r:embed="rId2"/>
                <a:stretch>
                  <a:fillRect l="-500" r="-500"/>
                </a:stretch>
              </a:blipFill>
            </p:spPr>
            <p:txBody>
              <a:bodyPr/>
              <a:lstStyle/>
              <a:p>
                <a:r>
                  <a:rPr lang="en-US">
                    <a:noFill/>
                  </a:rPr>
                  <a:t> </a:t>
                </a:r>
              </a:p>
            </p:txBody>
          </p:sp>
        </mc:Fallback>
      </mc:AlternateContent>
    </p:spTree>
    <p:extLst>
      <p:ext uri="{BB962C8B-B14F-4D97-AF65-F5344CB8AC3E}">
        <p14:creationId xmlns:p14="http://schemas.microsoft.com/office/powerpoint/2010/main" val="2237389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8CCB92437B79489EA22D4DE784879F" ma:contentTypeVersion="4" ma:contentTypeDescription="Create a new document." ma:contentTypeScope="" ma:versionID="59cd14dcb47619b1be7448b45b116e53">
  <xsd:schema xmlns:xsd="http://www.w3.org/2001/XMLSchema" xmlns:xs="http://www.w3.org/2001/XMLSchema" xmlns:p="http://schemas.microsoft.com/office/2006/metadata/properties" xmlns:ns2="90b91ae6-ac25-4d5c-8304-5e0dc5fc8cc1" targetNamespace="http://schemas.microsoft.com/office/2006/metadata/properties" ma:root="true" ma:fieldsID="c9d0d775866c36c9819adc8d46d444a6" ns2:_="">
    <xsd:import namespace="90b91ae6-ac25-4d5c-8304-5e0dc5fc8cc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b91ae6-ac25-4d5c-8304-5e0dc5fc8c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9BEBEC-65B0-4603-A5A1-72FDDDBC16E7}"/>
</file>

<file path=customXml/itemProps2.xml><?xml version="1.0" encoding="utf-8"?>
<ds:datastoreItem xmlns:ds="http://schemas.openxmlformats.org/officeDocument/2006/customXml" ds:itemID="{E3B1AA14-4819-4BA9-8340-A9FC8434EB91}"/>
</file>

<file path=customXml/itemProps3.xml><?xml version="1.0" encoding="utf-8"?>
<ds:datastoreItem xmlns:ds="http://schemas.openxmlformats.org/officeDocument/2006/customXml" ds:itemID="{AF471D84-D373-447C-A0CD-C4C08128EF13}"/>
</file>

<file path=docProps/app.xml><?xml version="1.0" encoding="utf-8"?>
<Properties xmlns="http://schemas.openxmlformats.org/officeDocument/2006/extended-properties" xmlns:vt="http://schemas.openxmlformats.org/officeDocument/2006/docPropsVTypes">
  <TotalTime>13497</TotalTime>
  <Words>5035</Words>
  <Application>Microsoft Office PowerPoint</Application>
  <PresentationFormat>Widescreen</PresentationFormat>
  <Paragraphs>319</Paragraphs>
  <Slides>45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Algerian</vt:lpstr>
      <vt:lpstr>Arial</vt:lpstr>
      <vt:lpstr>Arial-BoldMT</vt:lpstr>
      <vt:lpstr>Calibri</vt:lpstr>
      <vt:lpstr>Calibri Light</vt:lpstr>
      <vt:lpstr>Cambria Math</vt:lpstr>
      <vt:lpstr>STIXMath-Italic</vt:lpstr>
      <vt:lpstr>STIXMath-Regular</vt:lpstr>
      <vt:lpstr>Times New Roman</vt:lpstr>
      <vt:lpstr>WarnockPro-It</vt:lpstr>
      <vt:lpstr>WarnockPro-Regular</vt:lpstr>
      <vt:lpstr>Wingdings</vt:lpstr>
      <vt:lpstr>Office Theme</vt:lpstr>
      <vt:lpstr>PowerPoint Presentation</vt:lpstr>
      <vt:lpstr>Module-5</vt:lpstr>
      <vt:lpstr>Introduction</vt:lpstr>
      <vt:lpstr>Introduction</vt:lpstr>
      <vt:lpstr>Basic Transmission Theory</vt:lpstr>
      <vt:lpstr>Basic Transmission Theory</vt:lpstr>
      <vt:lpstr>Basic Transmission Theory</vt:lpstr>
      <vt:lpstr>Basic Transmission Theory</vt:lpstr>
      <vt:lpstr>Basic Transmission Theory</vt:lpstr>
      <vt:lpstr>Basic Transmission Theory</vt:lpstr>
      <vt:lpstr>Basic Transmission Theory</vt:lpstr>
      <vt:lpstr>System Noise Temperature and G/T Ratio</vt:lpstr>
      <vt:lpstr>System Noise Temperature and G/T Ratio</vt:lpstr>
      <vt:lpstr>System Noise Temperature and G/T Ratio</vt:lpstr>
      <vt:lpstr>Calculation of System Noise Temperature</vt:lpstr>
      <vt:lpstr>Calculation of System Noise Temperature</vt:lpstr>
      <vt:lpstr>PowerPoint Presentation</vt:lpstr>
      <vt:lpstr>Calculation of System Noise Temperature</vt:lpstr>
      <vt:lpstr>Calculation of System Noise Temperature</vt:lpstr>
      <vt:lpstr>Calculation of System Noise Temperature</vt:lpstr>
      <vt:lpstr> Example:3 </vt:lpstr>
      <vt:lpstr>Noise figure and Noise Temperature</vt:lpstr>
      <vt:lpstr>G/T Ratio for Earth Stations</vt:lpstr>
      <vt:lpstr> Example:5 </vt:lpstr>
      <vt:lpstr>Link Budgets</vt:lpstr>
      <vt:lpstr>Link Budgets</vt:lpstr>
      <vt:lpstr>Link Budgets</vt:lpstr>
      <vt:lpstr> Example:6 </vt:lpstr>
      <vt:lpstr> Example:7 </vt:lpstr>
      <vt:lpstr>Ku- band geo satellite system</vt:lpstr>
      <vt:lpstr>Ku- band geo satellite system</vt:lpstr>
      <vt:lpstr>Ku- band geo satellite system</vt:lpstr>
      <vt:lpstr>upLink Budgets</vt:lpstr>
      <vt:lpstr>Design for Specified CNR</vt:lpstr>
      <vt:lpstr>Design for Specified CNR</vt:lpstr>
      <vt:lpstr>Satellite Communication Link Design Procedure</vt:lpstr>
      <vt:lpstr> Example:8 </vt:lpstr>
      <vt:lpstr> Example:8 </vt:lpstr>
      <vt:lpstr> Example:8 </vt:lpstr>
      <vt:lpstr> Example:9 </vt:lpstr>
      <vt:lpstr> Example:10 </vt:lpstr>
      <vt:lpstr> Example:11 </vt:lpstr>
      <vt:lpstr> Example:12 </vt:lpstr>
      <vt:lpstr> Example:12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J</dc:creator>
  <cp:lastModifiedBy>DIVYA J</cp:lastModifiedBy>
  <cp:revision>370</cp:revision>
  <dcterms:created xsi:type="dcterms:W3CDTF">2024-07-12T05:24:03Z</dcterms:created>
  <dcterms:modified xsi:type="dcterms:W3CDTF">2024-10-07T15:42:56Z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0x010100818CCB92437B79489EA22D4DE784879F</vt:lpwstr>
  </property>
</Properties>
</file>