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69" d="100"/>
          <a:sy n="69"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85B20-C34C-4A9E-8DBE-49A9CBD926FA}"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9671C-8795-4479-8D9B-3B8D8B130390}" type="slidenum">
              <a:rPr lang="en-US" smtClean="0"/>
              <a:t>‹#›</a:t>
            </a:fld>
            <a:endParaRPr lang="en-US"/>
          </a:p>
        </p:txBody>
      </p:sp>
    </p:spTree>
    <p:extLst>
      <p:ext uri="{BB962C8B-B14F-4D97-AF65-F5344CB8AC3E}">
        <p14:creationId xmlns:p14="http://schemas.microsoft.com/office/powerpoint/2010/main" val="238879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A9671C-8795-4479-8D9B-3B8D8B130390}" type="slidenum">
              <a:rPr lang="en-US" smtClean="0"/>
              <a:t>1</a:t>
            </a:fld>
            <a:endParaRPr lang="en-US"/>
          </a:p>
        </p:txBody>
      </p:sp>
    </p:spTree>
    <p:extLst>
      <p:ext uri="{BB962C8B-B14F-4D97-AF65-F5344CB8AC3E}">
        <p14:creationId xmlns:p14="http://schemas.microsoft.com/office/powerpoint/2010/main" val="273998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EC1-709E-DDF5-1F1D-C2ED5ED8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F1314-4ECB-7C26-B4CA-A2E3EA4E2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7401F-34F1-ACEA-B88F-8BB28D5DE167}"/>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5" name="Footer Placeholder 4">
            <a:extLst>
              <a:ext uri="{FF2B5EF4-FFF2-40B4-BE49-F238E27FC236}">
                <a16:creationId xmlns:a16="http://schemas.microsoft.com/office/drawing/2014/main" id="{70571237-3227-36E7-E082-4718FE3A9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6DD3-EDEE-2CC7-CBE5-FBD35949D34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84884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78-8E07-6B4D-8266-43C30FA1B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FC890-6790-494B-9951-1191DCDA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86E1-7CCC-EEAF-213B-8C8AFF9E8257}"/>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5" name="Footer Placeholder 4">
            <a:extLst>
              <a:ext uri="{FF2B5EF4-FFF2-40B4-BE49-F238E27FC236}">
                <a16:creationId xmlns:a16="http://schemas.microsoft.com/office/drawing/2014/main" id="{7EE9A190-8CAC-81D9-F8F9-670FB8BD0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24FB-3537-FEC8-7ED1-F2ED801F30BD}"/>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406852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5E3F-C1F6-E4B4-DB0B-AB716EAC2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21075-D563-07A6-696F-D9A5BAAD5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2E9A3-3605-4FA0-7421-4A7CD5DA56E7}"/>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5" name="Footer Placeholder 4">
            <a:extLst>
              <a:ext uri="{FF2B5EF4-FFF2-40B4-BE49-F238E27FC236}">
                <a16:creationId xmlns:a16="http://schemas.microsoft.com/office/drawing/2014/main" id="{918E2C9E-7B2F-0340-AB4F-D6B1A02D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1071-C130-9310-676E-C86494172DF9}"/>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16214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A3E2-DAC9-1868-999B-2A29E4F22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07CD1-0CA6-FA5A-596C-5A636586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5EF-DF40-1127-2293-7958E80E05E9}"/>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5" name="Footer Placeholder 4">
            <a:extLst>
              <a:ext uri="{FF2B5EF4-FFF2-40B4-BE49-F238E27FC236}">
                <a16:creationId xmlns:a16="http://schemas.microsoft.com/office/drawing/2014/main" id="{5F3F4793-FAF5-9204-EE53-0C93AE67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D33B-9B0A-58AB-3A70-3CC5CDB84C0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190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976B-C544-0F29-CA85-B62DE6D5A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D38E7-CF25-2C03-9ABF-43084B9AB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1AAE8-4332-0FBD-354C-A1B04D9B801F}"/>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5" name="Footer Placeholder 4">
            <a:extLst>
              <a:ext uri="{FF2B5EF4-FFF2-40B4-BE49-F238E27FC236}">
                <a16:creationId xmlns:a16="http://schemas.microsoft.com/office/drawing/2014/main" id="{AA0DD3B1-C05C-02C9-7922-630F38AD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744C-8D5D-35CE-0E55-45E6DCA7F24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48990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8DD-040F-F57C-88F9-7FA7EA104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8BB7-1BA2-3F94-1A20-53A88DFEF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6BFA0-35E8-014C-45ED-CEBCAB33F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C739-F30A-3EEF-9DE8-D889812639B1}"/>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6" name="Footer Placeholder 5">
            <a:extLst>
              <a:ext uri="{FF2B5EF4-FFF2-40B4-BE49-F238E27FC236}">
                <a16:creationId xmlns:a16="http://schemas.microsoft.com/office/drawing/2014/main" id="{3B1768C4-77A1-A55B-105E-E8052B102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FEEC-81BE-2C23-8DBA-E35EBF106AF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653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FAA-D37A-0D4F-043E-8AB506AAA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65351-71D7-2E7C-EF80-90C9E2999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A8B5A-C077-FEBA-51E0-0C6EB980B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972ED-4D45-2C27-8F94-63BCA1868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4AD3-1CAB-6310-1B85-6A72FD2AA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B36D-DEF7-911C-C87C-A935C74513A4}"/>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8" name="Footer Placeholder 7">
            <a:extLst>
              <a:ext uri="{FF2B5EF4-FFF2-40B4-BE49-F238E27FC236}">
                <a16:creationId xmlns:a16="http://schemas.microsoft.com/office/drawing/2014/main" id="{42DE2A35-0871-A86E-823B-0E0F4DE0E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D01B-9C19-82D8-8D0D-B2664145C103}"/>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825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067-7CC5-22AC-9AA0-AA37CD66E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49539-5478-AE3E-3AB6-E48A71BBFAA1}"/>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4" name="Footer Placeholder 3">
            <a:extLst>
              <a:ext uri="{FF2B5EF4-FFF2-40B4-BE49-F238E27FC236}">
                <a16:creationId xmlns:a16="http://schemas.microsoft.com/office/drawing/2014/main" id="{5A65BB17-9A0A-E751-6430-D27089807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6A9C2-B396-3FA0-EEF2-C351093C625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81240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5CA1-F61B-C4AB-C981-C587004A3EDD}"/>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3" name="Footer Placeholder 2">
            <a:extLst>
              <a:ext uri="{FF2B5EF4-FFF2-40B4-BE49-F238E27FC236}">
                <a16:creationId xmlns:a16="http://schemas.microsoft.com/office/drawing/2014/main" id="{12614F7C-7A80-2C8A-4892-2E8A60AA9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9E178-7851-A7EE-149C-6F6440C65ED0}"/>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497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945-9866-1CBA-2CAF-A09DE3686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1C84-FBE9-5A77-1A82-A7CF0BAE0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AF99E-A8C8-04C6-12E3-6C11E804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E2DF-5080-1074-201B-88C65E5B9FD2}"/>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6" name="Footer Placeholder 5">
            <a:extLst>
              <a:ext uri="{FF2B5EF4-FFF2-40B4-BE49-F238E27FC236}">
                <a16:creationId xmlns:a16="http://schemas.microsoft.com/office/drawing/2014/main" id="{FAC82E39-4372-5F38-7725-820C68676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72C01-B9E9-F2BD-48C8-625503D7F61E}"/>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7245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161E-3DA2-3C08-D636-3711AD24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D46BB-A306-CF81-9CFD-C6040083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BA786-B137-0ED2-0BAF-005D729A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1391-EAB3-92FF-0C33-E774CA7B6830}"/>
              </a:ext>
            </a:extLst>
          </p:cNvPr>
          <p:cNvSpPr>
            <a:spLocks noGrp="1"/>
          </p:cNvSpPr>
          <p:nvPr>
            <p:ph type="dt" sz="half" idx="10"/>
          </p:nvPr>
        </p:nvSpPr>
        <p:spPr/>
        <p:txBody>
          <a:bodyPr/>
          <a:lstStyle/>
          <a:p>
            <a:fld id="{5E466809-9E6C-47A9-890C-C8708D726390}" type="datetimeFigureOut">
              <a:rPr lang="en-US" smtClean="0"/>
              <a:t>11/7/2024</a:t>
            </a:fld>
            <a:endParaRPr lang="en-US"/>
          </a:p>
        </p:txBody>
      </p:sp>
      <p:sp>
        <p:nvSpPr>
          <p:cNvPr id="6" name="Footer Placeholder 5">
            <a:extLst>
              <a:ext uri="{FF2B5EF4-FFF2-40B4-BE49-F238E27FC236}">
                <a16:creationId xmlns:a16="http://schemas.microsoft.com/office/drawing/2014/main" id="{CDFAE344-B099-44ED-F46E-BC2B231D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441EB-9332-C41B-42E3-CF8CF138106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928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3AF70-8123-025A-D299-06C77ED27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88C3A-2097-9BCF-A525-1FAFEF52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EB73D-4AEF-7E94-99B1-EE17B6783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66809-9E6C-47A9-890C-C8708D726390}" type="datetimeFigureOut">
              <a:rPr lang="en-US" smtClean="0"/>
              <a:t>11/7/2024</a:t>
            </a:fld>
            <a:endParaRPr lang="en-US"/>
          </a:p>
        </p:txBody>
      </p:sp>
      <p:sp>
        <p:nvSpPr>
          <p:cNvPr id="5" name="Footer Placeholder 4">
            <a:extLst>
              <a:ext uri="{FF2B5EF4-FFF2-40B4-BE49-F238E27FC236}">
                <a16:creationId xmlns:a16="http://schemas.microsoft.com/office/drawing/2014/main" id="{26599FC4-DCBF-B59F-7C91-064B0C2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D9AFC-B490-3BCE-E4EC-18F1794C6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A0CC-83B5-477D-8157-B3838075520C}" type="slidenum">
              <a:rPr lang="en-US" smtClean="0"/>
              <a:t>‹#›</a:t>
            </a:fld>
            <a:endParaRPr lang="en-US"/>
          </a:p>
        </p:txBody>
      </p:sp>
    </p:spTree>
    <p:extLst>
      <p:ext uri="{BB962C8B-B14F-4D97-AF65-F5344CB8AC3E}">
        <p14:creationId xmlns:p14="http://schemas.microsoft.com/office/powerpoint/2010/main" val="148630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9FADDB-A862-20CF-D4DD-5A6005428F32}"/>
              </a:ext>
            </a:extLst>
          </p:cNvPr>
          <p:cNvSpPr>
            <a:spLocks noGrp="1"/>
          </p:cNvSpPr>
          <p:nvPr>
            <p:ph type="subTitle" idx="1"/>
          </p:nvPr>
        </p:nvSpPr>
        <p:spPr>
          <a:xfrm>
            <a:off x="-34413" y="5073445"/>
            <a:ext cx="12226413" cy="1451231"/>
          </a:xfrm>
        </p:spPr>
        <p:txBody>
          <a:bodyPr>
            <a:noAutofit/>
          </a:bodyPr>
          <a:lstStyle/>
          <a:p>
            <a:r>
              <a:rPr lang="en-US" sz="4000" b="1" i="0" u="none" strike="noStrike" baseline="0" dirty="0">
                <a:solidFill>
                  <a:srgbClr val="FF0000"/>
                </a:solidFill>
                <a:latin typeface="Arial-BoldMT"/>
              </a:rPr>
              <a:t>Module:6</a:t>
            </a:r>
            <a:r>
              <a:rPr lang="en-US" sz="4000" b="1" i="0" u="none" strike="noStrike" baseline="0" dirty="0">
                <a:latin typeface="Arial-BoldMT"/>
              </a:rPr>
              <a:t> </a:t>
            </a:r>
          </a:p>
          <a:p>
            <a:r>
              <a:rPr lang="en-US" sz="4000" b="1" i="0" u="none" strike="noStrike" baseline="0" dirty="0">
                <a:latin typeface="Algerian" panose="04020705040A02060702" pitchFamily="82" charset="0"/>
              </a:rPr>
              <a:t>VSAT and NGSO System</a:t>
            </a:r>
            <a:endParaRPr lang="en-US" sz="4000" dirty="0">
              <a:latin typeface="Algerian" panose="04020705040A02060702" pitchFamily="82" charset="0"/>
            </a:endParaRPr>
          </a:p>
        </p:txBody>
      </p:sp>
      <p:pic>
        <p:nvPicPr>
          <p:cNvPr id="1026" name="Picture 2" descr="Access Techniques used in VSAT Communications">
            <a:extLst>
              <a:ext uri="{FF2B5EF4-FFF2-40B4-BE49-F238E27FC236}">
                <a16:creationId xmlns:a16="http://schemas.microsoft.com/office/drawing/2014/main" id="{32D8CA9C-733C-4E61-2174-75F62D31E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546" y="361034"/>
            <a:ext cx="6386945" cy="4480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1C34E-5C68-693B-8F34-024E125747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F8726-6600-87D6-5266-4283988DB03C}"/>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A2C7016A-7F31-A879-1CC0-7AB17B089AFC}"/>
              </a:ext>
            </a:extLst>
          </p:cNvPr>
          <p:cNvSpPr>
            <a:spLocks noGrp="1"/>
          </p:cNvSpPr>
          <p:nvPr>
            <p:ph idx="1"/>
          </p:nvPr>
        </p:nvSpPr>
        <p:spPr>
          <a:xfrm>
            <a:off x="1" y="870154"/>
            <a:ext cx="12191999" cy="5987846"/>
          </a:xfrm>
        </p:spPr>
        <p:txBody>
          <a:bodyPr>
            <a:normAutofit fontScale="92500" lnSpcReduction="10000"/>
          </a:bodyPr>
          <a:lstStyle/>
          <a:p>
            <a:pPr marL="0" indent="0" algn="just">
              <a:lnSpc>
                <a:spcPct val="150000"/>
              </a:lnSpc>
              <a:buNone/>
            </a:pPr>
            <a:r>
              <a:rPr lang="en-US" b="1" dirty="0"/>
              <a:t>One-way implementation:</a:t>
            </a:r>
          </a:p>
          <a:p>
            <a:pPr algn="just">
              <a:lnSpc>
                <a:spcPct val="150000"/>
              </a:lnSpc>
            </a:pPr>
            <a:r>
              <a:rPr lang="en-US" dirty="0"/>
              <a:t>One-way implementation mode of satellite is used in the BSS(broadcast satellite service).This digital technology allows the user and provider much  flexibility in the operation of broadcasting. </a:t>
            </a:r>
          </a:p>
          <a:p>
            <a:pPr algn="just">
              <a:lnSpc>
                <a:spcPct val="150000"/>
              </a:lnSpc>
            </a:pPr>
            <a:r>
              <a:rPr lang="en-US" dirty="0"/>
              <a:t>By using different software in the user </a:t>
            </a:r>
          </a:p>
          <a:p>
            <a:pPr marL="0" indent="0" algn="just">
              <a:lnSpc>
                <a:spcPct val="150000"/>
              </a:lnSpc>
              <a:buNone/>
            </a:pPr>
            <a:r>
              <a:rPr lang="en-US" dirty="0"/>
              <a:t>terminal, different subscriber can access </a:t>
            </a:r>
          </a:p>
          <a:p>
            <a:pPr marL="0" indent="0" algn="just">
              <a:lnSpc>
                <a:spcPct val="150000"/>
              </a:lnSpc>
              <a:buNone/>
            </a:pPr>
            <a:r>
              <a:rPr lang="en-US" dirty="0"/>
              <a:t>different parts of the downlink according</a:t>
            </a:r>
          </a:p>
          <a:p>
            <a:pPr marL="0" indent="0" algn="just">
              <a:lnSpc>
                <a:spcPct val="150000"/>
              </a:lnSpc>
              <a:buNone/>
            </a:pPr>
            <a:r>
              <a:rPr lang="en-US" dirty="0"/>
              <a:t> to programs offered by supplier.</a:t>
            </a:r>
          </a:p>
          <a:p>
            <a:pPr marL="0" indent="0" algn="just">
              <a:lnSpc>
                <a:spcPct val="150000"/>
              </a:lnSpc>
              <a:buNone/>
            </a:pPr>
            <a:r>
              <a:rPr lang="en-US" dirty="0"/>
              <a:t> This channel selection from is called narrowcasting. </a:t>
            </a:r>
          </a:p>
        </p:txBody>
      </p:sp>
      <p:pic>
        <p:nvPicPr>
          <p:cNvPr id="1030" name="Picture 6" descr="UNIT III: Satellite Service: VSAT Overview of VSAT system">
            <a:extLst>
              <a:ext uri="{FF2B5EF4-FFF2-40B4-BE49-F238E27FC236}">
                <a16:creationId xmlns:a16="http://schemas.microsoft.com/office/drawing/2014/main" id="{31D05D30-2C18-EDB6-4761-AC9A99AA2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57945"/>
            <a:ext cx="57150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59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D6423-F6F4-D914-B552-88C6168C5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4A0A41-719E-9FB3-9279-3D01F64A7CF5}"/>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5F0FB1F9-CF49-4CCD-0BAC-2C358D63646F}"/>
              </a:ext>
            </a:extLst>
          </p:cNvPr>
          <p:cNvSpPr>
            <a:spLocks noGrp="1"/>
          </p:cNvSpPr>
          <p:nvPr>
            <p:ph idx="1"/>
          </p:nvPr>
        </p:nvSpPr>
        <p:spPr>
          <a:xfrm>
            <a:off x="1" y="870154"/>
            <a:ext cx="12191999" cy="5987846"/>
          </a:xfrm>
        </p:spPr>
        <p:txBody>
          <a:bodyPr>
            <a:normAutofit fontScale="77500" lnSpcReduction="20000"/>
          </a:bodyPr>
          <a:lstStyle/>
          <a:p>
            <a:pPr marL="0" indent="0" algn="just">
              <a:lnSpc>
                <a:spcPct val="150000"/>
              </a:lnSpc>
              <a:buNone/>
            </a:pPr>
            <a:r>
              <a:rPr lang="en-US" b="1" dirty="0"/>
              <a:t>Split-Two-way implementation:</a:t>
            </a:r>
          </a:p>
          <a:p>
            <a:pPr algn="just">
              <a:lnSpc>
                <a:spcPct val="150000"/>
              </a:lnSpc>
            </a:pPr>
            <a:r>
              <a:rPr lang="en-US" dirty="0"/>
              <a:t>This implementation is used when there is no normal return channel available.</a:t>
            </a:r>
          </a:p>
          <a:p>
            <a:pPr algn="just">
              <a:lnSpc>
                <a:spcPct val="150000"/>
              </a:lnSpc>
            </a:pPr>
            <a:r>
              <a:rPr lang="en-US" dirty="0"/>
              <a:t>From the user end terminal uplink capability is not complemented by high-capacity downlink stream relatively. If the BSS downlink is used as the download channel from an ISP(Internet service provider), the only option left for users return link is via another telecommunications channel, such as telephone line. </a:t>
            </a:r>
          </a:p>
          <a:p>
            <a:pPr algn="just">
              <a:lnSpc>
                <a:spcPct val="150000"/>
              </a:lnSpc>
            </a:pPr>
            <a:r>
              <a:rPr lang="en-US" dirty="0"/>
              <a:t>The internet protocol is therefore split between terrestrial telephone channel and satellite downlink channel.</a:t>
            </a:r>
          </a:p>
          <a:p>
            <a:pPr algn="just">
              <a:lnSpc>
                <a:spcPct val="150000"/>
              </a:lnSpc>
            </a:pPr>
            <a:r>
              <a:rPr lang="en-US" dirty="0"/>
              <a:t>VSAT terminal does not require a transmit capability due to this approach, which significantly reduce its complexity and cost.</a:t>
            </a:r>
          </a:p>
          <a:p>
            <a:pPr algn="just">
              <a:lnSpc>
                <a:spcPct val="150000"/>
              </a:lnSpc>
            </a:pPr>
            <a:r>
              <a:rPr lang="en-US" dirty="0"/>
              <a:t>The disadvantage of this approach is that the terrestrial telephone connection must usually be through a modem, with a bit rate generally less than or 56kbps. </a:t>
            </a:r>
          </a:p>
          <a:p>
            <a:pPr marL="0" indent="0" algn="just">
              <a:lnSpc>
                <a:spcPct val="150000"/>
              </a:lnSpc>
              <a:buNone/>
            </a:pPr>
            <a:endParaRPr lang="en-US" dirty="0"/>
          </a:p>
          <a:p>
            <a:pPr marL="0" indent="0" algn="just">
              <a:lnSpc>
                <a:spcPct val="150000"/>
              </a:lnSpc>
              <a:buNone/>
            </a:pPr>
            <a:endParaRPr lang="en-US" dirty="0"/>
          </a:p>
        </p:txBody>
      </p:sp>
    </p:spTree>
    <p:extLst>
      <p:ext uri="{BB962C8B-B14F-4D97-AF65-F5344CB8AC3E}">
        <p14:creationId xmlns:p14="http://schemas.microsoft.com/office/powerpoint/2010/main" val="166085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F0DD9-97E0-CCEB-4F4A-8E3F2E74F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0094B6-4E9E-8147-82E3-3A419790C7C0}"/>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53E9343C-B0E6-D9AA-5DC9-5F7E3D28A9C7}"/>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Two-way implementation:</a:t>
            </a:r>
          </a:p>
          <a:p>
            <a:pPr algn="just">
              <a:lnSpc>
                <a:spcPct val="150000"/>
              </a:lnSpc>
            </a:pPr>
            <a:r>
              <a:rPr lang="en-US" dirty="0"/>
              <a:t>A return link is designed in this implementation method so that two-way communication can be set up over the same satellite, from the user to hub and from the hub back to the user. The architecture selected is the key to the economics of two-way connection; it can be either star or mesh. </a:t>
            </a:r>
          </a:p>
          <a:p>
            <a:pPr marL="0" indent="0" algn="just">
              <a:lnSpc>
                <a:spcPct val="150000"/>
              </a:lnSpc>
              <a:buNone/>
            </a:pPr>
            <a:endParaRPr lang="en-US" dirty="0"/>
          </a:p>
          <a:p>
            <a:pPr marL="0" indent="0" algn="just">
              <a:lnSpc>
                <a:spcPct val="150000"/>
              </a:lnSpc>
              <a:buNone/>
            </a:pPr>
            <a:endParaRPr lang="en-US" dirty="0"/>
          </a:p>
        </p:txBody>
      </p:sp>
      <p:pic>
        <p:nvPicPr>
          <p:cNvPr id="5" name="Picture 4">
            <a:extLst>
              <a:ext uri="{FF2B5EF4-FFF2-40B4-BE49-F238E27FC236}">
                <a16:creationId xmlns:a16="http://schemas.microsoft.com/office/drawing/2014/main" id="{E0EBC770-D8DA-4378-1732-5558A607222E}"/>
              </a:ext>
            </a:extLst>
          </p:cNvPr>
          <p:cNvPicPr>
            <a:picLocks noChangeAspect="1"/>
          </p:cNvPicPr>
          <p:nvPr/>
        </p:nvPicPr>
        <p:blipFill>
          <a:blip r:embed="rId2"/>
          <a:stretch>
            <a:fillRect/>
          </a:stretch>
        </p:blipFill>
        <p:spPr>
          <a:xfrm>
            <a:off x="3581400" y="4257674"/>
            <a:ext cx="5029200" cy="2600325"/>
          </a:xfrm>
          <a:prstGeom prst="rect">
            <a:avLst/>
          </a:prstGeom>
        </p:spPr>
      </p:pic>
    </p:spTree>
    <p:extLst>
      <p:ext uri="{BB962C8B-B14F-4D97-AF65-F5344CB8AC3E}">
        <p14:creationId xmlns:p14="http://schemas.microsoft.com/office/powerpoint/2010/main" val="318420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01DA3-0437-76B4-909F-5018E2CF8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0669F-610D-B19B-8990-C22211AC4B7F}"/>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B56DAA87-E15A-5FDE-BDA5-9EDD9D3C1012}"/>
              </a:ext>
            </a:extLst>
          </p:cNvPr>
          <p:cNvSpPr>
            <a:spLocks noGrp="1"/>
          </p:cNvSpPr>
          <p:nvPr>
            <p:ph idx="1"/>
          </p:nvPr>
        </p:nvSpPr>
        <p:spPr>
          <a:xfrm>
            <a:off x="1" y="870154"/>
            <a:ext cx="12191999" cy="5987846"/>
          </a:xfrm>
        </p:spPr>
        <p:txBody>
          <a:bodyPr>
            <a:normAutofit fontScale="70000" lnSpcReduction="20000"/>
          </a:bodyPr>
          <a:lstStyle/>
          <a:p>
            <a:pPr marL="0" indent="0" algn="just">
              <a:lnSpc>
                <a:spcPct val="150000"/>
              </a:lnSpc>
              <a:buNone/>
            </a:pPr>
            <a:r>
              <a:rPr lang="en-US" b="1" dirty="0"/>
              <a:t>Star Topology:</a:t>
            </a:r>
          </a:p>
          <a:p>
            <a:pPr marL="0" indent="0" algn="just">
              <a:lnSpc>
                <a:spcPct val="150000"/>
              </a:lnSpc>
              <a:buNone/>
            </a:pPr>
            <a:r>
              <a:rPr lang="en-US" dirty="0"/>
              <a:t>In star topology, there are three entities </a:t>
            </a:r>
          </a:p>
          <a:p>
            <a:pPr marL="0" indent="0" algn="just">
              <a:lnSpc>
                <a:spcPct val="150000"/>
              </a:lnSpc>
              <a:buNone/>
            </a:pPr>
            <a:r>
              <a:rPr lang="en-US" dirty="0">
                <a:solidFill>
                  <a:srgbClr val="C00000"/>
                </a:solidFill>
              </a:rPr>
              <a:t>hub station, VSATs and satellite.</a:t>
            </a:r>
          </a:p>
          <a:p>
            <a:pPr marL="0" indent="0" algn="just">
              <a:lnSpc>
                <a:spcPct val="150000"/>
              </a:lnSpc>
              <a:buNone/>
            </a:pPr>
            <a:r>
              <a:rPr lang="en-US" dirty="0"/>
              <a:t>All the communication between VSATs happen through Hub station; hence, here if VSAT1 and VSAT2 need to communicate then link is VSAT1-satellite-Hub-Satellite-VSAT2. Hence, two-hop communicate between any two VSATs in the network. </a:t>
            </a:r>
          </a:p>
          <a:p>
            <a:pPr marL="0" indent="0" algn="just">
              <a:lnSpc>
                <a:spcPct val="150000"/>
              </a:lnSpc>
              <a:buNone/>
            </a:pPr>
            <a:r>
              <a:rPr lang="en-US" dirty="0"/>
              <a:t>The star-shape network comprise N VSATs and a hub. The most popular of these is star topology. </a:t>
            </a:r>
          </a:p>
          <a:p>
            <a:pPr marL="0" indent="0" algn="just">
              <a:lnSpc>
                <a:spcPct val="150000"/>
              </a:lnSpc>
              <a:buNone/>
            </a:pPr>
            <a:r>
              <a:rPr lang="en-US" dirty="0"/>
              <a:t>Generally, the hub antenna is in the range of 6-11 meter in diameter. This hub station controls, monitors and communication with a large number of dispersed VSATs.</a:t>
            </a:r>
          </a:p>
          <a:p>
            <a:pPr marL="0" indent="0" algn="just">
              <a:lnSpc>
                <a:spcPct val="150000"/>
              </a:lnSpc>
              <a:buNone/>
            </a:pPr>
            <a:r>
              <a:rPr lang="en-US" dirty="0"/>
              <a:t>Since all VSATs communicate with the central hub station only, this network is more suitable for centralized data applications.</a:t>
            </a:r>
          </a:p>
          <a:p>
            <a:pPr marL="0" indent="0" algn="just">
              <a:lnSpc>
                <a:spcPct val="150000"/>
              </a:lnSpc>
              <a:buNone/>
            </a:pPr>
            <a:r>
              <a:rPr lang="en-US" dirty="0"/>
              <a:t>Large organization, like banks, with centralized data processing requirements is a case in point. </a:t>
            </a:r>
          </a:p>
        </p:txBody>
      </p:sp>
    </p:spTree>
    <p:extLst>
      <p:ext uri="{BB962C8B-B14F-4D97-AF65-F5344CB8AC3E}">
        <p14:creationId xmlns:p14="http://schemas.microsoft.com/office/powerpoint/2010/main" val="132780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4700E-279E-EFB1-9887-FEFC4A4C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1D1CF-B412-A740-F30C-B4E8A140F03D}"/>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B2373053-B9AC-EAFA-0A09-7F2AB0A5850D}"/>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Star Topology:</a:t>
            </a:r>
          </a:p>
        </p:txBody>
      </p:sp>
      <p:pic>
        <p:nvPicPr>
          <p:cNvPr id="5" name="Picture 4">
            <a:extLst>
              <a:ext uri="{FF2B5EF4-FFF2-40B4-BE49-F238E27FC236}">
                <a16:creationId xmlns:a16="http://schemas.microsoft.com/office/drawing/2014/main" id="{6D1E38DD-6E62-B1F5-619D-AA1F53B19732}"/>
              </a:ext>
            </a:extLst>
          </p:cNvPr>
          <p:cNvPicPr>
            <a:picLocks noChangeAspect="1"/>
          </p:cNvPicPr>
          <p:nvPr/>
        </p:nvPicPr>
        <p:blipFill>
          <a:blip r:embed="rId2"/>
          <a:stretch>
            <a:fillRect/>
          </a:stretch>
        </p:blipFill>
        <p:spPr>
          <a:xfrm>
            <a:off x="1447477" y="1740307"/>
            <a:ext cx="9297046" cy="4340370"/>
          </a:xfrm>
          <a:prstGeom prst="rect">
            <a:avLst/>
          </a:prstGeom>
        </p:spPr>
      </p:pic>
    </p:spTree>
    <p:extLst>
      <p:ext uri="{BB962C8B-B14F-4D97-AF65-F5344CB8AC3E}">
        <p14:creationId xmlns:p14="http://schemas.microsoft.com/office/powerpoint/2010/main" val="121924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07906-7BCB-D840-4AD5-0D9F04D96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833F5-5688-6CCE-216A-8CAB3F7EEE52}"/>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EB4B10A9-8342-E558-E491-87DB0FBFA589}"/>
              </a:ext>
            </a:extLst>
          </p:cNvPr>
          <p:cNvSpPr>
            <a:spLocks noGrp="1"/>
          </p:cNvSpPr>
          <p:nvPr>
            <p:ph idx="1"/>
          </p:nvPr>
        </p:nvSpPr>
        <p:spPr>
          <a:xfrm>
            <a:off x="1" y="870154"/>
            <a:ext cx="12191999" cy="5987846"/>
          </a:xfrm>
        </p:spPr>
        <p:txBody>
          <a:bodyPr>
            <a:normAutofit fontScale="85000" lnSpcReduction="20000"/>
          </a:bodyPr>
          <a:lstStyle/>
          <a:p>
            <a:pPr marL="0" indent="0" algn="just">
              <a:lnSpc>
                <a:spcPct val="150000"/>
              </a:lnSpc>
              <a:buNone/>
            </a:pPr>
            <a:r>
              <a:rPr lang="en-US" b="1" dirty="0"/>
              <a:t>Mesh Topology:</a:t>
            </a:r>
          </a:p>
          <a:p>
            <a:pPr algn="just">
              <a:lnSpc>
                <a:spcPct val="150000"/>
              </a:lnSpc>
            </a:pPr>
            <a:r>
              <a:rPr lang="en-US" dirty="0"/>
              <a:t>In Mesh topology, VSATs can communicate with one another  directly and no Hub station is needed. But, each VSAT need to be complex owing to more functionality required similar to the hub station. </a:t>
            </a:r>
          </a:p>
          <a:p>
            <a:pPr algn="just">
              <a:lnSpc>
                <a:spcPct val="150000"/>
              </a:lnSpc>
            </a:pPr>
            <a:r>
              <a:rPr lang="en-US" dirty="0"/>
              <a:t>Also, antenna specification need to be different than star type of topology. The meshed network comprises N VSATs. Every VSAT should be able to establish a link to any other one across the satellite. </a:t>
            </a:r>
          </a:p>
          <a:p>
            <a:pPr algn="just">
              <a:lnSpc>
                <a:spcPct val="150000"/>
              </a:lnSpc>
            </a:pPr>
            <a:r>
              <a:rPr lang="en-US" dirty="0"/>
              <a:t>In a mesh topology, a group of VSATs communicate directly with any other VSAT in the network going through a central hub. </a:t>
            </a:r>
          </a:p>
          <a:p>
            <a:pPr algn="just">
              <a:lnSpc>
                <a:spcPct val="150000"/>
              </a:lnSpc>
            </a:pPr>
            <a:r>
              <a:rPr lang="en-US" dirty="0"/>
              <a:t>A hub station in a mesh network performs only the monitoring and control functions.</a:t>
            </a:r>
          </a:p>
          <a:p>
            <a:pPr marL="0" indent="0" algn="just">
              <a:lnSpc>
                <a:spcPct val="150000"/>
              </a:lnSpc>
              <a:buNone/>
            </a:pPr>
            <a:r>
              <a:rPr lang="en-US" dirty="0"/>
              <a:t> These network are more suitable for telephony application. </a:t>
            </a:r>
          </a:p>
        </p:txBody>
      </p:sp>
    </p:spTree>
    <p:extLst>
      <p:ext uri="{BB962C8B-B14F-4D97-AF65-F5344CB8AC3E}">
        <p14:creationId xmlns:p14="http://schemas.microsoft.com/office/powerpoint/2010/main" val="1119895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D593D-0DF8-F00A-1940-D807B617E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1CF96-D2CF-7651-B64D-A99FDFFE895C}"/>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Delay Considerations</a:t>
            </a:r>
          </a:p>
        </p:txBody>
      </p:sp>
      <p:sp>
        <p:nvSpPr>
          <p:cNvPr id="3" name="Content Placeholder 2">
            <a:extLst>
              <a:ext uri="{FF2B5EF4-FFF2-40B4-BE49-F238E27FC236}">
                <a16:creationId xmlns:a16="http://schemas.microsoft.com/office/drawing/2014/main" id="{171A1820-7524-03EB-9186-695A83629E48}"/>
              </a:ext>
            </a:extLst>
          </p:cNvPr>
          <p:cNvSpPr>
            <a:spLocks noGrp="1"/>
          </p:cNvSpPr>
          <p:nvPr>
            <p:ph idx="1"/>
          </p:nvPr>
        </p:nvSpPr>
        <p:spPr>
          <a:xfrm>
            <a:off x="1" y="870154"/>
            <a:ext cx="12191999" cy="5987846"/>
          </a:xfrm>
        </p:spPr>
        <p:txBody>
          <a:bodyPr>
            <a:normAutofit fontScale="92500"/>
          </a:bodyPr>
          <a:lstStyle/>
          <a:p>
            <a:pPr algn="just">
              <a:lnSpc>
                <a:spcPct val="150000"/>
              </a:lnSpc>
            </a:pPr>
            <a:r>
              <a:rPr lang="en-US" sz="2400" dirty="0"/>
              <a:t>A satellite communications link occupies primarily the physical layer of the OSI/ISO model, which is where bits are carried between the terminals.</a:t>
            </a:r>
          </a:p>
          <a:p>
            <a:pPr algn="just">
              <a:lnSpc>
                <a:spcPct val="150000"/>
              </a:lnSpc>
            </a:pPr>
            <a:endParaRPr lang="en-US" sz="2400" dirty="0"/>
          </a:p>
          <a:p>
            <a:pPr algn="just">
              <a:lnSpc>
                <a:spcPct val="150000"/>
              </a:lnSpc>
            </a:pPr>
            <a:endParaRPr lang="en-US" sz="2400" dirty="0"/>
          </a:p>
          <a:p>
            <a:pPr algn="just">
              <a:lnSpc>
                <a:spcPct val="150000"/>
              </a:lnSpc>
            </a:pPr>
            <a:endParaRPr lang="en-US" sz="2400" dirty="0"/>
          </a:p>
          <a:p>
            <a:pPr algn="just">
              <a:lnSpc>
                <a:spcPct val="150000"/>
              </a:lnSpc>
            </a:pPr>
            <a:endParaRPr lang="en-US" sz="2400" dirty="0"/>
          </a:p>
          <a:p>
            <a:pPr algn="just">
              <a:lnSpc>
                <a:spcPct val="150000"/>
              </a:lnSpc>
            </a:pPr>
            <a:r>
              <a:rPr lang="en-US" sz="2400" dirty="0"/>
              <a:t>The network control center typically controls the system and is responsible for the remaining layers.</a:t>
            </a:r>
          </a:p>
          <a:p>
            <a:pPr algn="just">
              <a:lnSpc>
                <a:spcPct val="150000"/>
              </a:lnSpc>
            </a:pPr>
            <a:r>
              <a:rPr lang="en-US" sz="2400" dirty="0"/>
              <a:t>Most data communication networks use some form of packet transmission, in which blocks of data are tagged with an address, error control parity bits, and other useful information before transmission.</a:t>
            </a:r>
          </a:p>
          <a:p>
            <a:pPr marL="0" indent="0" algn="ctr">
              <a:lnSpc>
                <a:spcPct val="150000"/>
              </a:lnSpc>
              <a:buNone/>
            </a:pPr>
            <a:endParaRPr lang="en-US" sz="2400" dirty="0"/>
          </a:p>
        </p:txBody>
      </p:sp>
      <p:pic>
        <p:nvPicPr>
          <p:cNvPr id="5" name="Picture 4">
            <a:extLst>
              <a:ext uri="{FF2B5EF4-FFF2-40B4-BE49-F238E27FC236}">
                <a16:creationId xmlns:a16="http://schemas.microsoft.com/office/drawing/2014/main" id="{1EFFCDB9-BF63-09BF-3E94-EB92226892E5}"/>
              </a:ext>
            </a:extLst>
          </p:cNvPr>
          <p:cNvPicPr>
            <a:picLocks noChangeAspect="1"/>
          </p:cNvPicPr>
          <p:nvPr/>
        </p:nvPicPr>
        <p:blipFill>
          <a:blip r:embed="rId2"/>
          <a:stretch>
            <a:fillRect/>
          </a:stretch>
        </p:blipFill>
        <p:spPr>
          <a:xfrm>
            <a:off x="5929746" y="1692697"/>
            <a:ext cx="5454794" cy="2880384"/>
          </a:xfrm>
          <a:prstGeom prst="rect">
            <a:avLst/>
          </a:prstGeom>
        </p:spPr>
      </p:pic>
    </p:spTree>
    <p:extLst>
      <p:ext uri="{BB962C8B-B14F-4D97-AF65-F5344CB8AC3E}">
        <p14:creationId xmlns:p14="http://schemas.microsoft.com/office/powerpoint/2010/main" val="40154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F369A-1FB6-56E4-FDCB-4C8336040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E8EE9-46B4-2806-367E-E19BC9444AAE}"/>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Delay Considerations</a:t>
            </a:r>
          </a:p>
        </p:txBody>
      </p:sp>
      <p:sp>
        <p:nvSpPr>
          <p:cNvPr id="3" name="Content Placeholder 2">
            <a:extLst>
              <a:ext uri="{FF2B5EF4-FFF2-40B4-BE49-F238E27FC236}">
                <a16:creationId xmlns:a16="http://schemas.microsoft.com/office/drawing/2014/main" id="{B3120AAD-24E0-32F4-2C81-98211113AF45}"/>
              </a:ext>
            </a:extLst>
          </p:cNvPr>
          <p:cNvSpPr>
            <a:spLocks noGrp="1"/>
          </p:cNvSpPr>
          <p:nvPr>
            <p:ph idx="1"/>
          </p:nvPr>
        </p:nvSpPr>
        <p:spPr>
          <a:xfrm>
            <a:off x="1" y="870154"/>
            <a:ext cx="12191999" cy="5987846"/>
          </a:xfrm>
        </p:spPr>
        <p:txBody>
          <a:bodyPr>
            <a:normAutofit/>
          </a:bodyPr>
          <a:lstStyle/>
          <a:p>
            <a:pPr algn="just">
              <a:lnSpc>
                <a:spcPct val="150000"/>
              </a:lnSpc>
            </a:pPr>
            <a:r>
              <a:rPr lang="en-US" sz="2400" dirty="0"/>
              <a:t>The receiving end of a link checks arriving packets for errors, and then sends an acknowledgment signal (ACK) that the packet was received correctly, or a not acknowledge signal (NAK) that tells the transmit end to resend a particular packet because the packet had an error.- automatic repeat request (ARQ).</a:t>
            </a:r>
          </a:p>
          <a:p>
            <a:pPr algn="just">
              <a:lnSpc>
                <a:spcPct val="150000"/>
              </a:lnSpc>
            </a:pPr>
            <a:r>
              <a:rPr lang="en-US" sz="2400" dirty="0"/>
              <a:t>A typical slant range to a GEO satellite is 39 000 km. The one-way delay of t seconds over such a GEO link is:</a:t>
            </a:r>
          </a:p>
          <a:p>
            <a:pPr algn="just">
              <a:lnSpc>
                <a:spcPct val="150000"/>
              </a:lnSpc>
            </a:pPr>
            <a:r>
              <a:rPr lang="en-US" sz="2400" dirty="0"/>
              <a:t>To maintain continuous, uninterrupted </a:t>
            </a:r>
          </a:p>
          <a:p>
            <a:pPr marL="0" indent="0" algn="just">
              <a:lnSpc>
                <a:spcPct val="150000"/>
              </a:lnSpc>
              <a:buNone/>
            </a:pPr>
            <a:r>
              <a:rPr lang="en-US" sz="2400" dirty="0"/>
              <a:t>communications, it is essential for the </a:t>
            </a:r>
          </a:p>
          <a:p>
            <a:pPr marL="0" indent="0" algn="just">
              <a:lnSpc>
                <a:spcPct val="150000"/>
              </a:lnSpc>
              <a:buNone/>
            </a:pPr>
            <a:r>
              <a:rPr lang="en-US" sz="2400" dirty="0"/>
              <a:t>link timing to remain within the protocol window.</a:t>
            </a:r>
          </a:p>
        </p:txBody>
      </p:sp>
      <p:pic>
        <p:nvPicPr>
          <p:cNvPr id="6" name="Picture 5">
            <a:extLst>
              <a:ext uri="{FF2B5EF4-FFF2-40B4-BE49-F238E27FC236}">
                <a16:creationId xmlns:a16="http://schemas.microsoft.com/office/drawing/2014/main" id="{462AB4AE-9A3F-FF16-D982-C843D2E29640}"/>
              </a:ext>
            </a:extLst>
          </p:cNvPr>
          <p:cNvPicPr>
            <a:picLocks noChangeAspect="1"/>
          </p:cNvPicPr>
          <p:nvPr/>
        </p:nvPicPr>
        <p:blipFill>
          <a:blip r:embed="rId2"/>
          <a:stretch>
            <a:fillRect/>
          </a:stretch>
        </p:blipFill>
        <p:spPr>
          <a:xfrm>
            <a:off x="3129395" y="3671455"/>
            <a:ext cx="4790013" cy="697447"/>
          </a:xfrm>
          <a:prstGeom prst="rect">
            <a:avLst/>
          </a:prstGeom>
        </p:spPr>
      </p:pic>
      <p:pic>
        <p:nvPicPr>
          <p:cNvPr id="8" name="Picture 7">
            <a:extLst>
              <a:ext uri="{FF2B5EF4-FFF2-40B4-BE49-F238E27FC236}">
                <a16:creationId xmlns:a16="http://schemas.microsoft.com/office/drawing/2014/main" id="{B650C2D1-E737-6A65-AA8F-0AEABA41BE2A}"/>
              </a:ext>
            </a:extLst>
          </p:cNvPr>
          <p:cNvPicPr>
            <a:picLocks noChangeAspect="1"/>
          </p:cNvPicPr>
          <p:nvPr/>
        </p:nvPicPr>
        <p:blipFill>
          <a:blip r:embed="rId3"/>
          <a:stretch>
            <a:fillRect/>
          </a:stretch>
        </p:blipFill>
        <p:spPr>
          <a:xfrm>
            <a:off x="7029361" y="4145518"/>
            <a:ext cx="4907388" cy="2712482"/>
          </a:xfrm>
          <a:prstGeom prst="rect">
            <a:avLst/>
          </a:prstGeom>
        </p:spPr>
      </p:pic>
    </p:spTree>
    <p:extLst>
      <p:ext uri="{BB962C8B-B14F-4D97-AF65-F5344CB8AC3E}">
        <p14:creationId xmlns:p14="http://schemas.microsoft.com/office/powerpoint/2010/main" val="980083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F2D60-5997-A805-226F-A6BCE494B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39CEE-0BD1-F918-919B-3769F7566697}"/>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Delay Considerations</a:t>
            </a:r>
          </a:p>
        </p:txBody>
      </p:sp>
      <p:sp>
        <p:nvSpPr>
          <p:cNvPr id="3" name="Content Placeholder 2">
            <a:extLst>
              <a:ext uri="{FF2B5EF4-FFF2-40B4-BE49-F238E27FC236}">
                <a16:creationId xmlns:a16="http://schemas.microsoft.com/office/drawing/2014/main" id="{05BEEEBD-4124-C117-D262-B0B5852670C1}"/>
              </a:ext>
            </a:extLst>
          </p:cNvPr>
          <p:cNvSpPr>
            <a:spLocks noGrp="1"/>
          </p:cNvSpPr>
          <p:nvPr>
            <p:ph idx="1"/>
          </p:nvPr>
        </p:nvSpPr>
        <p:spPr>
          <a:xfrm>
            <a:off x="1" y="870154"/>
            <a:ext cx="12191999" cy="5987846"/>
          </a:xfrm>
        </p:spPr>
        <p:txBody>
          <a:bodyPr>
            <a:normAutofit/>
          </a:bodyPr>
          <a:lstStyle/>
          <a:p>
            <a:pPr algn="just">
              <a:lnSpc>
                <a:spcPct val="150000"/>
              </a:lnSpc>
            </a:pPr>
            <a:r>
              <a:rPr lang="en-US" sz="2400" dirty="0"/>
              <a:t>There are two ways to make terrestrial protocols work with a long delay satellite link. </a:t>
            </a:r>
          </a:p>
          <a:p>
            <a:pPr lvl="1" algn="just">
              <a:lnSpc>
                <a:spcPct val="150000"/>
              </a:lnSpc>
              <a:buFont typeface="Wingdings" panose="05000000000000000000" pitchFamily="2" charset="2"/>
              <a:buChar char="Ø"/>
            </a:pPr>
            <a:r>
              <a:rPr lang="en-US" sz="2000" dirty="0"/>
              <a:t>First, the protocols can be changed so that the time-out window is well in excess of 260 </a:t>
            </a:r>
            <a:r>
              <a:rPr lang="en-US" sz="2000" dirty="0" err="1"/>
              <a:t>ms.</a:t>
            </a:r>
            <a:endParaRPr lang="en-US" sz="2000" dirty="0"/>
          </a:p>
          <a:p>
            <a:pPr lvl="1" algn="just">
              <a:lnSpc>
                <a:spcPct val="150000"/>
              </a:lnSpc>
              <a:buFont typeface="Wingdings" panose="05000000000000000000" pitchFamily="2" charset="2"/>
              <a:buChar char="Ø"/>
            </a:pPr>
            <a:r>
              <a:rPr lang="en-US" sz="2000" dirty="0"/>
              <a:t> Second, the satellite element of the packet network can be configured to exist as a separate sub-network within the global packet network.</a:t>
            </a:r>
          </a:p>
        </p:txBody>
      </p:sp>
      <p:pic>
        <p:nvPicPr>
          <p:cNvPr id="5" name="Picture 4">
            <a:extLst>
              <a:ext uri="{FF2B5EF4-FFF2-40B4-BE49-F238E27FC236}">
                <a16:creationId xmlns:a16="http://schemas.microsoft.com/office/drawing/2014/main" id="{823AFCC5-716E-80DC-25A6-0546C8BA4E49}"/>
              </a:ext>
            </a:extLst>
          </p:cNvPr>
          <p:cNvPicPr>
            <a:picLocks noChangeAspect="1"/>
          </p:cNvPicPr>
          <p:nvPr/>
        </p:nvPicPr>
        <p:blipFill>
          <a:blip r:embed="rId2"/>
          <a:stretch>
            <a:fillRect/>
          </a:stretch>
        </p:blipFill>
        <p:spPr>
          <a:xfrm>
            <a:off x="111702" y="3105150"/>
            <a:ext cx="5429250" cy="2781300"/>
          </a:xfrm>
          <a:prstGeom prst="rect">
            <a:avLst/>
          </a:prstGeom>
        </p:spPr>
      </p:pic>
      <p:pic>
        <p:nvPicPr>
          <p:cNvPr id="9" name="Picture 8">
            <a:extLst>
              <a:ext uri="{FF2B5EF4-FFF2-40B4-BE49-F238E27FC236}">
                <a16:creationId xmlns:a16="http://schemas.microsoft.com/office/drawing/2014/main" id="{928B03E9-E93F-6327-0E5C-49B154355B48}"/>
              </a:ext>
            </a:extLst>
          </p:cNvPr>
          <p:cNvPicPr>
            <a:picLocks noChangeAspect="1"/>
          </p:cNvPicPr>
          <p:nvPr/>
        </p:nvPicPr>
        <p:blipFill>
          <a:blip r:embed="rId3"/>
          <a:stretch>
            <a:fillRect/>
          </a:stretch>
        </p:blipFill>
        <p:spPr>
          <a:xfrm>
            <a:off x="6194713" y="2895600"/>
            <a:ext cx="5343525" cy="3200400"/>
          </a:xfrm>
          <a:prstGeom prst="rect">
            <a:avLst/>
          </a:prstGeom>
        </p:spPr>
      </p:pic>
    </p:spTree>
    <p:extLst>
      <p:ext uri="{BB962C8B-B14F-4D97-AF65-F5344CB8AC3E}">
        <p14:creationId xmlns:p14="http://schemas.microsoft.com/office/powerpoint/2010/main" val="280201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EF1F7-3EF6-10BB-1BD5-2AD417E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9E8E5-50AF-9E05-40B9-F9C2AE1C7752}"/>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Leapfrog</a:t>
            </a:r>
          </a:p>
        </p:txBody>
      </p:sp>
      <p:sp>
        <p:nvSpPr>
          <p:cNvPr id="3" name="Content Placeholder 2">
            <a:extLst>
              <a:ext uri="{FF2B5EF4-FFF2-40B4-BE49-F238E27FC236}">
                <a16:creationId xmlns:a16="http://schemas.microsoft.com/office/drawing/2014/main" id="{DF3550F9-152E-CA0D-3C3A-E434185BD66F}"/>
              </a:ext>
            </a:extLst>
          </p:cNvPr>
          <p:cNvSpPr>
            <a:spLocks noGrp="1"/>
          </p:cNvSpPr>
          <p:nvPr>
            <p:ph idx="1"/>
          </p:nvPr>
        </p:nvSpPr>
        <p:spPr>
          <a:xfrm>
            <a:off x="1" y="870154"/>
            <a:ext cx="12191999" cy="5987846"/>
          </a:xfrm>
        </p:spPr>
        <p:txBody>
          <a:bodyPr>
            <a:normAutofit/>
          </a:bodyPr>
          <a:lstStyle/>
          <a:p>
            <a:pPr algn="just">
              <a:lnSpc>
                <a:spcPct val="150000"/>
              </a:lnSpc>
            </a:pPr>
            <a:r>
              <a:rPr lang="en-US" sz="2000" dirty="0"/>
              <a:t>Leapfrogging technology explains the process of the successful adoption of the superior (more advanced) technological solutions.</a:t>
            </a:r>
          </a:p>
          <a:p>
            <a:pPr algn="just">
              <a:lnSpc>
                <a:spcPct val="150000"/>
              </a:lnSpc>
            </a:pPr>
            <a:r>
              <a:rPr lang="en-US" sz="2000" dirty="0"/>
              <a:t>"Leapfrogging is the notion that areas which have poorly-developed technology or economic bases    can move themselves forward rapidly through the adoption of modern systems without going  through intermediary steps”.</a:t>
            </a:r>
          </a:p>
          <a:p>
            <a:pPr algn="just">
              <a:lnSpc>
                <a:spcPct val="150000"/>
              </a:lnSpc>
            </a:pPr>
            <a:r>
              <a:rPr lang="en-US" sz="2000" dirty="0"/>
              <a:t>A frequently cited example is countries which move directly from having no telephones to having cellular phones, skipping the stage of copper wire landline telephones altogether.</a:t>
            </a:r>
          </a:p>
          <a:p>
            <a:pPr algn="just">
              <a:lnSpc>
                <a:spcPct val="150000"/>
              </a:lnSpc>
            </a:pPr>
            <a:r>
              <a:rPr lang="en-US" sz="2000" dirty="0"/>
              <a:t>GPS devices leapfrogged over maps.</a:t>
            </a:r>
          </a:p>
        </p:txBody>
      </p:sp>
    </p:spTree>
    <p:extLst>
      <p:ext uri="{BB962C8B-B14F-4D97-AF65-F5344CB8AC3E}">
        <p14:creationId xmlns:p14="http://schemas.microsoft.com/office/powerpoint/2010/main" val="165512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Module-6</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dirty="0"/>
              <a:t>Overview of VSAT systems</a:t>
            </a:r>
          </a:p>
          <a:p>
            <a:pPr algn="just">
              <a:lnSpc>
                <a:spcPct val="150000"/>
              </a:lnSpc>
            </a:pPr>
            <a:r>
              <a:rPr lang="en-US" dirty="0"/>
              <a:t>VSAT Network Architectures</a:t>
            </a:r>
          </a:p>
          <a:p>
            <a:pPr lvl="1" algn="just">
              <a:lnSpc>
                <a:spcPct val="150000"/>
              </a:lnSpc>
              <a:buFont typeface="Wingdings" panose="05000000000000000000" pitchFamily="2" charset="2"/>
              <a:buChar char="Ø"/>
            </a:pPr>
            <a:r>
              <a:rPr lang="en-US" dirty="0"/>
              <a:t>One Way Implementation, </a:t>
            </a:r>
          </a:p>
          <a:p>
            <a:pPr lvl="1" algn="just">
              <a:lnSpc>
                <a:spcPct val="150000"/>
              </a:lnSpc>
              <a:buFont typeface="Wingdings" panose="05000000000000000000" pitchFamily="2" charset="2"/>
              <a:buChar char="Ø"/>
            </a:pPr>
            <a:r>
              <a:rPr lang="en-US" dirty="0"/>
              <a:t>Two-Way Implementation, </a:t>
            </a:r>
          </a:p>
          <a:p>
            <a:pPr lvl="1" algn="just">
              <a:lnSpc>
                <a:spcPct val="150000"/>
              </a:lnSpc>
              <a:buFont typeface="Wingdings" panose="05000000000000000000" pitchFamily="2" charset="2"/>
              <a:buChar char="Ø"/>
            </a:pPr>
            <a:r>
              <a:rPr lang="en-US" dirty="0"/>
              <a:t>Delay Considerations</a:t>
            </a:r>
          </a:p>
          <a:p>
            <a:pPr algn="just">
              <a:lnSpc>
                <a:spcPct val="150000"/>
              </a:lnSpc>
            </a:pPr>
            <a:r>
              <a:rPr lang="en-US" dirty="0"/>
              <a:t>VSAT Earth Station Engineering </a:t>
            </a:r>
          </a:p>
          <a:p>
            <a:pPr algn="just">
              <a:lnSpc>
                <a:spcPct val="150000"/>
              </a:lnSpc>
            </a:pPr>
            <a:r>
              <a:rPr lang="en-US" dirty="0"/>
              <a:t> NGSO Satellite Systems Constellation/ Constellation Design Considerations </a:t>
            </a:r>
          </a:p>
          <a:p>
            <a:pPr algn="just">
              <a:lnSpc>
                <a:spcPct val="150000"/>
              </a:lnSpc>
            </a:pPr>
            <a:r>
              <a:rPr lang="en-US" dirty="0"/>
              <a:t>Starlink, One Web.</a:t>
            </a:r>
          </a:p>
        </p:txBody>
      </p:sp>
    </p:spTree>
    <p:extLst>
      <p:ext uri="{BB962C8B-B14F-4D97-AF65-F5344CB8AC3E}">
        <p14:creationId xmlns:p14="http://schemas.microsoft.com/office/powerpoint/2010/main" val="419384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37F6D-385A-2D87-8F6F-5F3EE9D52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BB51E-CAC7-C1C9-EA7B-15192FB3CA6D}"/>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earth station engineering</a:t>
            </a:r>
          </a:p>
        </p:txBody>
      </p:sp>
      <p:sp>
        <p:nvSpPr>
          <p:cNvPr id="3" name="Content Placeholder 2">
            <a:extLst>
              <a:ext uri="{FF2B5EF4-FFF2-40B4-BE49-F238E27FC236}">
                <a16:creationId xmlns:a16="http://schemas.microsoft.com/office/drawing/2014/main" id="{086006C8-5BAA-C993-FEA6-89F94902C441}"/>
              </a:ext>
            </a:extLst>
          </p:cNvPr>
          <p:cNvSpPr>
            <a:spLocks noGrp="1"/>
          </p:cNvSpPr>
          <p:nvPr>
            <p:ph idx="1"/>
          </p:nvPr>
        </p:nvSpPr>
        <p:spPr>
          <a:xfrm>
            <a:off x="1" y="870154"/>
            <a:ext cx="12191999" cy="5987846"/>
          </a:xfrm>
        </p:spPr>
        <p:txBody>
          <a:bodyPr>
            <a:normAutofit fontScale="92500" lnSpcReduction="20000"/>
          </a:bodyPr>
          <a:lstStyle/>
          <a:p>
            <a:pPr marL="0" indent="0" algn="just">
              <a:lnSpc>
                <a:spcPct val="150000"/>
              </a:lnSpc>
              <a:buNone/>
            </a:pPr>
            <a:r>
              <a:rPr lang="en-US" sz="2400" b="1" dirty="0"/>
              <a:t>Antennas: </a:t>
            </a:r>
          </a:p>
          <a:p>
            <a:pPr algn="just">
              <a:lnSpc>
                <a:spcPct val="150000"/>
              </a:lnSpc>
            </a:pPr>
            <a:r>
              <a:rPr lang="en-US" sz="2000" dirty="0"/>
              <a:t>The key element in a VSAT system is the earth station antenna used  at the VSAT  earth stations.</a:t>
            </a:r>
          </a:p>
          <a:p>
            <a:pPr algn="just">
              <a:lnSpc>
                <a:spcPct val="150000"/>
              </a:lnSpc>
            </a:pPr>
            <a:r>
              <a:rPr lang="en-US" sz="2000" dirty="0"/>
              <a:t>The small size and low transmit power of VSAT station are the factors that keep the price of the earth station at a low level that makes a VSAT network an economic alternative to a terrestrial data network using  telephone lines and modems. </a:t>
            </a:r>
          </a:p>
          <a:p>
            <a:pPr algn="just">
              <a:lnSpc>
                <a:spcPct val="150000"/>
              </a:lnSpc>
            </a:pPr>
            <a:r>
              <a:rPr lang="en-US" sz="2000" dirty="0"/>
              <a:t>Large antennas are usually implemented using a symmetrical configuration, for ease of construction ,the feed on the boresight axis. The feed can either be in front of antenna or behind the antenna, as in a Cassegrain design. </a:t>
            </a:r>
          </a:p>
          <a:p>
            <a:pPr marL="0" indent="0" algn="just">
              <a:lnSpc>
                <a:spcPct val="150000"/>
              </a:lnSpc>
              <a:buNone/>
            </a:pPr>
            <a:r>
              <a:rPr lang="en-US" sz="2200" b="1" dirty="0"/>
              <a:t>Transmitters and Receivers :</a:t>
            </a:r>
          </a:p>
          <a:p>
            <a:pPr algn="just">
              <a:lnSpc>
                <a:spcPct val="150000"/>
              </a:lnSpc>
            </a:pPr>
            <a:r>
              <a:rPr lang="en-US" sz="2000" dirty="0"/>
              <a:t>Large earth stations are assembled element. </a:t>
            </a:r>
          </a:p>
          <a:p>
            <a:pPr algn="just">
              <a:lnSpc>
                <a:spcPct val="150000"/>
              </a:lnSpc>
            </a:pPr>
            <a:r>
              <a:rPr lang="en-US" sz="2000" dirty="0"/>
              <a:t>On the receiver side, the antenna and feed components are connected by waveguide to the front-end side, low noise amplifier (LNA). Behind the LNA, a mixture/down converter changes the signal from radio frequency (RF) to an intermediate frequency(IF). After filtering and amplification, the IF signal is </a:t>
            </a:r>
            <a:r>
              <a:rPr lang="en-US" sz="2000" dirty="0">
                <a:solidFill>
                  <a:srgbClr val="FF0000"/>
                </a:solidFill>
              </a:rPr>
              <a:t>demodulated, demultiplexed, and decoded</a:t>
            </a:r>
            <a:r>
              <a:rPr lang="en-US" sz="2000" dirty="0"/>
              <a:t>, and the baseband signal forwarded to the user.</a:t>
            </a:r>
          </a:p>
        </p:txBody>
      </p:sp>
    </p:spTree>
    <p:extLst>
      <p:ext uri="{BB962C8B-B14F-4D97-AF65-F5344CB8AC3E}">
        <p14:creationId xmlns:p14="http://schemas.microsoft.com/office/powerpoint/2010/main" val="3919804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291CE-B2B9-6A1C-B0DD-F3F3D3A45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3D784-A245-CBDD-CE28-76A212849FB5}"/>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earth station engineering</a:t>
            </a:r>
          </a:p>
        </p:txBody>
      </p:sp>
      <p:sp>
        <p:nvSpPr>
          <p:cNvPr id="3" name="Content Placeholder 2">
            <a:extLst>
              <a:ext uri="{FF2B5EF4-FFF2-40B4-BE49-F238E27FC236}">
                <a16:creationId xmlns:a16="http://schemas.microsoft.com/office/drawing/2014/main" id="{20EFAD4E-B263-C9C7-D08E-1A7EB8A90C22}"/>
              </a:ext>
            </a:extLst>
          </p:cNvPr>
          <p:cNvSpPr>
            <a:spLocks noGrp="1"/>
          </p:cNvSpPr>
          <p:nvPr>
            <p:ph idx="1"/>
          </p:nvPr>
        </p:nvSpPr>
        <p:spPr>
          <a:xfrm>
            <a:off x="1" y="870154"/>
            <a:ext cx="12191999" cy="5987846"/>
          </a:xfrm>
        </p:spPr>
        <p:txBody>
          <a:bodyPr>
            <a:normAutofit/>
          </a:bodyPr>
          <a:lstStyle/>
          <a:p>
            <a:pPr algn="just">
              <a:lnSpc>
                <a:spcPct val="150000"/>
              </a:lnSpc>
            </a:pPr>
            <a:r>
              <a:rPr lang="en-US" sz="2000" dirty="0"/>
              <a:t>The transmit side is the mirror image of the receive side with the signal input at baseband and the output at RF, with the LNA receiver replaced by a high-power amplifier (HPA) transmitter.</a:t>
            </a:r>
          </a:p>
          <a:p>
            <a:pPr algn="just">
              <a:lnSpc>
                <a:spcPct val="150000"/>
              </a:lnSpc>
            </a:pPr>
            <a:r>
              <a:rPr lang="en-US" sz="2000" dirty="0"/>
              <a:t>Much of this discrete component design has changed with the introduction of digital receiver and the need to develop cheap, mass produced VSAT terminals.</a:t>
            </a:r>
          </a:p>
          <a:p>
            <a:pPr algn="just">
              <a:lnSpc>
                <a:spcPct val="150000"/>
              </a:lnSpc>
            </a:pPr>
            <a:r>
              <a:rPr lang="en-US" sz="2000" dirty="0"/>
              <a:t> VSAT earth stations have historically consisted of two basic components: an outdoor unit (ODU) and an indoor unit (IDU).</a:t>
            </a:r>
          </a:p>
          <a:p>
            <a:pPr algn="just">
              <a:lnSpc>
                <a:spcPct val="150000"/>
              </a:lnSpc>
            </a:pPr>
            <a:endParaRPr lang="en-US" sz="2000" dirty="0"/>
          </a:p>
          <a:p>
            <a:pPr marL="0" indent="0" algn="just">
              <a:lnSpc>
                <a:spcPct val="150000"/>
              </a:lnSpc>
              <a:buNone/>
            </a:pPr>
            <a:endParaRPr lang="en-US" sz="2000" dirty="0"/>
          </a:p>
        </p:txBody>
      </p:sp>
      <p:pic>
        <p:nvPicPr>
          <p:cNvPr id="5" name="Picture 4">
            <a:extLst>
              <a:ext uri="{FF2B5EF4-FFF2-40B4-BE49-F238E27FC236}">
                <a16:creationId xmlns:a16="http://schemas.microsoft.com/office/drawing/2014/main" id="{3A62DF5A-6C1B-1C15-A51D-730637659676}"/>
              </a:ext>
            </a:extLst>
          </p:cNvPr>
          <p:cNvPicPr>
            <a:picLocks noChangeAspect="1"/>
          </p:cNvPicPr>
          <p:nvPr/>
        </p:nvPicPr>
        <p:blipFill>
          <a:blip r:embed="rId2"/>
          <a:stretch>
            <a:fillRect/>
          </a:stretch>
        </p:blipFill>
        <p:spPr>
          <a:xfrm>
            <a:off x="600076" y="3864077"/>
            <a:ext cx="4895850" cy="2657475"/>
          </a:xfrm>
          <a:prstGeom prst="rect">
            <a:avLst/>
          </a:prstGeom>
        </p:spPr>
      </p:pic>
      <p:pic>
        <p:nvPicPr>
          <p:cNvPr id="7" name="Picture 6">
            <a:extLst>
              <a:ext uri="{FF2B5EF4-FFF2-40B4-BE49-F238E27FC236}">
                <a16:creationId xmlns:a16="http://schemas.microsoft.com/office/drawing/2014/main" id="{506CF7DF-71E0-222F-8FC1-21AD85C079B2}"/>
              </a:ext>
            </a:extLst>
          </p:cNvPr>
          <p:cNvPicPr>
            <a:picLocks noChangeAspect="1"/>
          </p:cNvPicPr>
          <p:nvPr/>
        </p:nvPicPr>
        <p:blipFill>
          <a:blip r:embed="rId3"/>
          <a:stretch>
            <a:fillRect/>
          </a:stretch>
        </p:blipFill>
        <p:spPr>
          <a:xfrm>
            <a:off x="6362700" y="3864077"/>
            <a:ext cx="4962525" cy="2505075"/>
          </a:xfrm>
          <a:prstGeom prst="rect">
            <a:avLst/>
          </a:prstGeom>
        </p:spPr>
      </p:pic>
    </p:spTree>
    <p:extLst>
      <p:ext uri="{BB962C8B-B14F-4D97-AF65-F5344CB8AC3E}">
        <p14:creationId xmlns:p14="http://schemas.microsoft.com/office/powerpoint/2010/main" val="397218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9D384-2764-999E-716E-CFAE00C72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BB1C5-818C-CD44-1F58-C895D1F328C6}"/>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earth station engineering</a:t>
            </a:r>
          </a:p>
        </p:txBody>
      </p:sp>
      <p:sp>
        <p:nvSpPr>
          <p:cNvPr id="3" name="Content Placeholder 2">
            <a:extLst>
              <a:ext uri="{FF2B5EF4-FFF2-40B4-BE49-F238E27FC236}">
                <a16:creationId xmlns:a16="http://schemas.microsoft.com/office/drawing/2014/main" id="{5A69C834-8057-5381-5D46-6C1507013CB8}"/>
              </a:ext>
            </a:extLst>
          </p:cNvPr>
          <p:cNvSpPr>
            <a:spLocks noGrp="1"/>
          </p:cNvSpPr>
          <p:nvPr>
            <p:ph idx="1"/>
          </p:nvPr>
        </p:nvSpPr>
        <p:spPr>
          <a:xfrm>
            <a:off x="1" y="870154"/>
            <a:ext cx="12191999" cy="5987846"/>
          </a:xfrm>
        </p:spPr>
        <p:txBody>
          <a:bodyPr>
            <a:normAutofit/>
          </a:bodyPr>
          <a:lstStyle/>
          <a:p>
            <a:pPr algn="just">
              <a:lnSpc>
                <a:spcPct val="150000"/>
              </a:lnSpc>
            </a:pPr>
            <a:r>
              <a:rPr lang="en-US" sz="2000" dirty="0"/>
              <a:t>The ODU and IDU units are broken down further in fig. It gives a typical configuration of a VSAT that has the modulator/demodulator equipment located in IDU.</a:t>
            </a:r>
          </a:p>
          <a:p>
            <a:pPr algn="just">
              <a:lnSpc>
                <a:spcPct val="150000"/>
              </a:lnSpc>
            </a:pPr>
            <a:r>
              <a:rPr lang="en-US" sz="2000" dirty="0"/>
              <a:t> In some cases, the low noise block(LNB) or low noise convertor(LNC) and the high-power block (HPB) or high-power converter (HPC) house the complete RF output and input stages of the transmitter and receiver, the up converts and down coverts and in many cases, the modem. </a:t>
            </a:r>
          </a:p>
          <a:p>
            <a:pPr algn="just">
              <a:lnSpc>
                <a:spcPct val="150000"/>
              </a:lnSpc>
            </a:pPr>
            <a:r>
              <a:rPr lang="en-US" sz="2000" dirty="0"/>
              <a:t>The hub station has more complex design than</a:t>
            </a:r>
          </a:p>
          <a:p>
            <a:pPr marL="0" indent="0" algn="just">
              <a:lnSpc>
                <a:spcPct val="150000"/>
              </a:lnSpc>
              <a:buNone/>
            </a:pPr>
            <a:r>
              <a:rPr lang="en-US" sz="2000" dirty="0"/>
              <a:t> the VSAT station since it not only has to handle</a:t>
            </a:r>
          </a:p>
          <a:p>
            <a:pPr marL="0" indent="0" algn="just">
              <a:lnSpc>
                <a:spcPct val="150000"/>
              </a:lnSpc>
              <a:buNone/>
            </a:pPr>
            <a:r>
              <a:rPr lang="en-US" sz="2000" dirty="0"/>
              <a:t> all of the inbound and outbound traffic, </a:t>
            </a:r>
          </a:p>
          <a:p>
            <a:pPr marL="0" indent="0" algn="just">
              <a:lnSpc>
                <a:spcPct val="150000"/>
              </a:lnSpc>
              <a:buNone/>
            </a:pPr>
            <a:r>
              <a:rPr lang="en-US" sz="2000" dirty="0"/>
              <a:t>rather than just thin route traffic of a single or </a:t>
            </a:r>
          </a:p>
          <a:p>
            <a:pPr marL="0" indent="0" algn="just">
              <a:lnSpc>
                <a:spcPct val="150000"/>
              </a:lnSpc>
              <a:buNone/>
            </a:pPr>
            <a:r>
              <a:rPr lang="en-US" sz="2000" dirty="0"/>
              <a:t>a few users, but it also has to manage the</a:t>
            </a:r>
          </a:p>
          <a:p>
            <a:pPr marL="0" indent="0" algn="just">
              <a:lnSpc>
                <a:spcPct val="150000"/>
              </a:lnSpc>
              <a:buNone/>
            </a:pPr>
            <a:r>
              <a:rPr lang="en-US" sz="2000" dirty="0"/>
              <a:t> network control functions. </a:t>
            </a:r>
          </a:p>
        </p:txBody>
      </p:sp>
      <p:pic>
        <p:nvPicPr>
          <p:cNvPr id="5" name="Picture 4">
            <a:extLst>
              <a:ext uri="{FF2B5EF4-FFF2-40B4-BE49-F238E27FC236}">
                <a16:creationId xmlns:a16="http://schemas.microsoft.com/office/drawing/2014/main" id="{4C47B37E-C875-6230-78BD-7466609162C8}"/>
              </a:ext>
            </a:extLst>
          </p:cNvPr>
          <p:cNvPicPr>
            <a:picLocks noChangeAspect="1"/>
          </p:cNvPicPr>
          <p:nvPr/>
        </p:nvPicPr>
        <p:blipFill>
          <a:blip r:embed="rId2"/>
          <a:stretch>
            <a:fillRect/>
          </a:stretch>
        </p:blipFill>
        <p:spPr>
          <a:xfrm>
            <a:off x="5171209" y="3291753"/>
            <a:ext cx="5867400" cy="3267075"/>
          </a:xfrm>
          <a:prstGeom prst="rect">
            <a:avLst/>
          </a:prstGeom>
        </p:spPr>
      </p:pic>
    </p:spTree>
    <p:extLst>
      <p:ext uri="{BB962C8B-B14F-4D97-AF65-F5344CB8AC3E}">
        <p14:creationId xmlns:p14="http://schemas.microsoft.com/office/powerpoint/2010/main" val="56427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algn="just">
              <a:lnSpc>
                <a:spcPct val="150000"/>
              </a:lnSpc>
            </a:pPr>
            <a:r>
              <a:rPr lang="en-US" dirty="0"/>
              <a:t>VSAT stands for very small aperture terminal.</a:t>
            </a:r>
          </a:p>
          <a:p>
            <a:pPr algn="just">
              <a:lnSpc>
                <a:spcPct val="150000"/>
              </a:lnSpc>
            </a:pPr>
            <a:r>
              <a:rPr lang="en-US" dirty="0"/>
              <a:t>The first earth station antennas used in commercial satellite communications systems were very large and expensive, with typical aperture diameters of 30 m.</a:t>
            </a:r>
          </a:p>
          <a:p>
            <a:pPr algn="just">
              <a:lnSpc>
                <a:spcPct val="150000"/>
              </a:lnSpc>
            </a:pPr>
            <a:r>
              <a:rPr lang="en-US" dirty="0"/>
              <a:t>With the rapid expansion of satellite telecommunications worldwide, there was a need to make access to the satellite more affordable.</a:t>
            </a:r>
          </a:p>
          <a:p>
            <a:pPr algn="just">
              <a:lnSpc>
                <a:spcPct val="150000"/>
              </a:lnSpc>
            </a:pPr>
            <a:r>
              <a:rPr lang="en-US" dirty="0"/>
              <a:t>This came about in two ways: a significant </a:t>
            </a:r>
            <a:r>
              <a:rPr lang="en-US" dirty="0">
                <a:solidFill>
                  <a:srgbClr val="FF0000"/>
                </a:solidFill>
              </a:rPr>
              <a:t>increase in the transmit power </a:t>
            </a:r>
            <a:r>
              <a:rPr lang="en-US" dirty="0"/>
              <a:t>capabilities of satellites and the </a:t>
            </a:r>
            <a:r>
              <a:rPr lang="en-US" dirty="0">
                <a:solidFill>
                  <a:srgbClr val="FF0000"/>
                </a:solidFill>
              </a:rPr>
              <a:t>move to frequency bands above C-band</a:t>
            </a:r>
            <a:r>
              <a:rPr lang="en-US" dirty="0"/>
              <a:t>. </a:t>
            </a:r>
          </a:p>
          <a:p>
            <a:pPr algn="just">
              <a:lnSpc>
                <a:spcPct val="150000"/>
              </a:lnSpc>
            </a:pPr>
            <a:r>
              <a:rPr lang="en-US" dirty="0"/>
              <a:t>Both led to a rapid decrease in the size and cost of earth station antennas.</a:t>
            </a:r>
          </a:p>
        </p:txBody>
      </p:sp>
    </p:spTree>
    <p:extLst>
      <p:ext uri="{BB962C8B-B14F-4D97-AF65-F5344CB8AC3E}">
        <p14:creationId xmlns:p14="http://schemas.microsoft.com/office/powerpoint/2010/main" val="295299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CF636-A53D-64F1-9E44-07B148C9F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CD7943-E9F0-748A-5635-7232366ACD78}"/>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7E04E642-2458-2326-11FE-A01B1E34D747}"/>
              </a:ext>
            </a:extLst>
          </p:cNvPr>
          <p:cNvSpPr>
            <a:spLocks noGrp="1"/>
          </p:cNvSpPr>
          <p:nvPr>
            <p:ph idx="1"/>
          </p:nvPr>
        </p:nvSpPr>
        <p:spPr>
          <a:xfrm>
            <a:off x="1" y="870154"/>
            <a:ext cx="12191999" cy="5987846"/>
          </a:xfrm>
        </p:spPr>
        <p:txBody>
          <a:bodyPr>
            <a:normAutofit fontScale="85000" lnSpcReduction="20000"/>
          </a:bodyPr>
          <a:lstStyle/>
          <a:p>
            <a:pPr algn="just">
              <a:lnSpc>
                <a:spcPct val="150000"/>
              </a:lnSpc>
            </a:pPr>
            <a:r>
              <a:rPr lang="en-US" dirty="0"/>
              <a:t>Most VSAT systems operate in </a:t>
            </a:r>
            <a:r>
              <a:rPr lang="en-US" dirty="0">
                <a:solidFill>
                  <a:srgbClr val="FF0000"/>
                </a:solidFill>
              </a:rPr>
              <a:t>Ku-band</a:t>
            </a:r>
            <a:r>
              <a:rPr lang="en-US" dirty="0"/>
              <a:t>, with earth station antenna </a:t>
            </a:r>
            <a:r>
              <a:rPr lang="en-US" dirty="0">
                <a:solidFill>
                  <a:schemeClr val="accent2">
                    <a:lumMod val="75000"/>
                  </a:schemeClr>
                </a:solidFill>
              </a:rPr>
              <a:t>diameters</a:t>
            </a:r>
            <a:r>
              <a:rPr lang="en-US" dirty="0"/>
              <a:t> of </a:t>
            </a:r>
            <a:r>
              <a:rPr lang="en-US" dirty="0">
                <a:solidFill>
                  <a:srgbClr val="FF0000"/>
                </a:solidFill>
              </a:rPr>
              <a:t>one to two meters </a:t>
            </a:r>
            <a:r>
              <a:rPr lang="en-US" dirty="0"/>
              <a:t>and uplink </a:t>
            </a:r>
            <a:r>
              <a:rPr lang="en-US" dirty="0">
                <a:solidFill>
                  <a:schemeClr val="accent1"/>
                </a:solidFill>
              </a:rPr>
              <a:t>transmitter powers of one or two watts.</a:t>
            </a:r>
          </a:p>
          <a:p>
            <a:pPr algn="just">
              <a:lnSpc>
                <a:spcPct val="150000"/>
              </a:lnSpc>
            </a:pPr>
            <a:r>
              <a:rPr lang="en-US" dirty="0"/>
              <a:t>VSAT systems operating with GEO satellites are usually organized into two different architectures</a:t>
            </a:r>
          </a:p>
          <a:p>
            <a:pPr algn="just">
              <a:lnSpc>
                <a:spcPct val="150000"/>
              </a:lnSpc>
            </a:pPr>
            <a:r>
              <a:rPr lang="en-US" dirty="0"/>
              <a:t> </a:t>
            </a:r>
            <a:r>
              <a:rPr lang="en-US" dirty="0">
                <a:solidFill>
                  <a:srgbClr val="C00000"/>
                </a:solidFill>
              </a:rPr>
              <a:t>Star network </a:t>
            </a:r>
            <a:r>
              <a:rPr lang="en-US" dirty="0"/>
              <a:t>– VSATs connect to each other through a central hub station (the gateway earth station) via a GEO satellite. </a:t>
            </a:r>
          </a:p>
          <a:p>
            <a:pPr algn="just">
              <a:lnSpc>
                <a:spcPct val="150000"/>
              </a:lnSpc>
            </a:pPr>
            <a:r>
              <a:rPr lang="en-US" dirty="0">
                <a:solidFill>
                  <a:srgbClr val="C00000"/>
                </a:solidFill>
              </a:rPr>
              <a:t>Mesh network </a:t>
            </a:r>
            <a:r>
              <a:rPr lang="en-US" dirty="0"/>
              <a:t>- Each of the VSATs operates directly through the GEO satellites to every other VSAT.</a:t>
            </a:r>
          </a:p>
          <a:p>
            <a:pPr algn="just">
              <a:lnSpc>
                <a:spcPct val="150000"/>
              </a:lnSpc>
            </a:pPr>
            <a:r>
              <a:rPr lang="en-US" dirty="0"/>
              <a:t>VSAT systems connect businesses and stores to a central computer, enabling faster point-of-sale transactions compared to traditional phone lines and modems, while also allowing centralized data distribution and collection across multiple locations. </a:t>
            </a:r>
          </a:p>
        </p:txBody>
      </p:sp>
    </p:spTree>
    <p:extLst>
      <p:ext uri="{BB962C8B-B14F-4D97-AF65-F5344CB8AC3E}">
        <p14:creationId xmlns:p14="http://schemas.microsoft.com/office/powerpoint/2010/main" val="212587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9FBC8-9CC3-4AA4-62D1-88B89662B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4D324-07B8-EB05-DDBA-94346195B8D7}"/>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Introduction</a:t>
            </a:r>
          </a:p>
        </p:txBody>
      </p:sp>
      <p:pic>
        <p:nvPicPr>
          <p:cNvPr id="5" name="Content Placeholder 4">
            <a:extLst>
              <a:ext uri="{FF2B5EF4-FFF2-40B4-BE49-F238E27FC236}">
                <a16:creationId xmlns:a16="http://schemas.microsoft.com/office/drawing/2014/main" id="{624E3920-CBD2-96BD-6C58-6067936DC661}"/>
              </a:ext>
            </a:extLst>
          </p:cNvPr>
          <p:cNvPicPr>
            <a:picLocks noGrp="1" noChangeAspect="1"/>
          </p:cNvPicPr>
          <p:nvPr>
            <p:ph idx="1"/>
          </p:nvPr>
        </p:nvPicPr>
        <p:blipFill>
          <a:blip r:embed="rId2"/>
          <a:stretch>
            <a:fillRect/>
          </a:stretch>
        </p:blipFill>
        <p:spPr>
          <a:xfrm>
            <a:off x="1068339" y="1461654"/>
            <a:ext cx="10055322" cy="3934691"/>
          </a:xfrm>
        </p:spPr>
      </p:pic>
    </p:spTree>
    <p:extLst>
      <p:ext uri="{BB962C8B-B14F-4D97-AF65-F5344CB8AC3E}">
        <p14:creationId xmlns:p14="http://schemas.microsoft.com/office/powerpoint/2010/main" val="3121266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AF1E-213B-4DDE-EE83-A67062163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B99E5-E95F-5427-3118-1CC068551180}"/>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B8B78DA5-EDE1-297E-33C3-F3219320ED7C}"/>
              </a:ext>
            </a:extLst>
          </p:cNvPr>
          <p:cNvSpPr>
            <a:spLocks noGrp="1"/>
          </p:cNvSpPr>
          <p:nvPr>
            <p:ph idx="1"/>
          </p:nvPr>
        </p:nvSpPr>
        <p:spPr>
          <a:xfrm>
            <a:off x="1" y="870154"/>
            <a:ext cx="12191999" cy="5987846"/>
          </a:xfrm>
        </p:spPr>
        <p:txBody>
          <a:bodyPr>
            <a:normAutofit lnSpcReduction="10000"/>
          </a:bodyPr>
          <a:lstStyle/>
          <a:p>
            <a:pPr algn="just">
              <a:lnSpc>
                <a:spcPct val="150000"/>
              </a:lnSpc>
            </a:pPr>
            <a:r>
              <a:rPr lang="en-US" dirty="0"/>
              <a:t>A Very Small Aperture Terminal (VSAT) is a device known as a small private earth station - that is used to transmit &amp; receive data signal through a satellite.</a:t>
            </a:r>
          </a:p>
          <a:p>
            <a:pPr algn="just">
              <a:lnSpc>
                <a:spcPct val="150000"/>
              </a:lnSpc>
            </a:pPr>
            <a:r>
              <a:rPr lang="en-US" dirty="0"/>
              <a:t>VSAT  network  mainly  use  GEO  satellites  in  Ku  and Extended-C band for their  application purposes.</a:t>
            </a:r>
          </a:p>
          <a:p>
            <a:pPr algn="just">
              <a:lnSpc>
                <a:spcPct val="150000"/>
              </a:lnSpc>
            </a:pPr>
            <a:r>
              <a:rPr lang="en-US" dirty="0"/>
              <a:t>VSAT  transceivers  integrate  all  necessary  functions  into  a small,  highly  integrated  out door  package  which  provides excellent  reliability  in  a  wide  range  of  environments  and functions.</a:t>
            </a:r>
          </a:p>
          <a:p>
            <a:pPr algn="just">
              <a:lnSpc>
                <a:spcPct val="150000"/>
              </a:lnSpc>
            </a:pPr>
            <a:r>
              <a:rPr lang="en-US" dirty="0"/>
              <a:t>VSAT is used for both broadcast &amp; interactive applications of effective data, voice and video transfer.</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68758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46363" y="580017"/>
            <a:ext cx="11665527" cy="628592"/>
          </a:xfrm>
          <a:prstGeom prst="rect">
            <a:avLst/>
          </a:prstGeom>
        </p:spPr>
        <p:txBody>
          <a:bodyPr vert="horz" wrap="square" lIns="0" tIns="12913" rIns="0" bIns="0" rtlCol="0" anchor="ctr">
            <a:spAutoFit/>
          </a:bodyPr>
          <a:lstStyle/>
          <a:p>
            <a:pPr marL="14347" algn="ctr">
              <a:lnSpc>
                <a:spcPct val="100000"/>
              </a:lnSpc>
              <a:spcBef>
                <a:spcPts val="102"/>
              </a:spcBef>
            </a:pPr>
            <a:r>
              <a:rPr lang="en-US" sz="4000" b="1" dirty="0">
                <a:solidFill>
                  <a:schemeClr val="accent1"/>
                </a:solidFill>
                <a:latin typeface="Algerian" panose="04020705040A02060702" pitchFamily="82" charset="0"/>
              </a:rPr>
              <a:t>Why VSAT ?</a:t>
            </a:r>
            <a:endParaRPr sz="4293" dirty="0"/>
          </a:p>
        </p:txBody>
      </p:sp>
      <p:sp>
        <p:nvSpPr>
          <p:cNvPr id="9" name="object 8"/>
          <p:cNvSpPr txBox="1"/>
          <p:nvPr/>
        </p:nvSpPr>
        <p:spPr>
          <a:xfrm>
            <a:off x="124691" y="1385454"/>
            <a:ext cx="11416145" cy="4006333"/>
          </a:xfrm>
          <a:prstGeom prst="rect">
            <a:avLst/>
          </a:prstGeom>
        </p:spPr>
        <p:txBody>
          <a:bodyPr vert="horz" wrap="square" lIns="0" tIns="105453" rIns="0" bIns="0" rtlCol="0">
            <a:spAutoFit/>
          </a:bodyPr>
          <a:lstStyle/>
          <a:p>
            <a:pPr marL="470829" marR="24390" indent="-457200" algn="just">
              <a:lnSpc>
                <a:spcPct val="73100"/>
              </a:lnSpc>
              <a:spcBef>
                <a:spcPts val="830"/>
              </a:spcBef>
              <a:buFont typeface="Arial" panose="020B0604020202020204" pitchFamily="34" charset="0"/>
              <a:buChar char="•"/>
            </a:pPr>
            <a:r>
              <a:rPr sz="2800" dirty="0">
                <a:latin typeface="Times New Roman" panose="02020603050405020304" pitchFamily="18" charset="0"/>
                <a:cs typeface="Times New Roman" panose="02020603050405020304" pitchFamily="18" charset="0"/>
              </a:rPr>
              <a:t>The</a:t>
            </a:r>
            <a:r>
              <a:rPr sz="2800" spc="41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a:t>
            </a:r>
            <a:r>
              <a:rPr lang="en-US" sz="280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sh</a:t>
            </a:r>
            <a:r>
              <a:rPr sz="2800" spc="4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299"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small,</a:t>
            </a:r>
            <a:r>
              <a:rPr sz="2800" spc="3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easily</a:t>
            </a:r>
            <a:r>
              <a:rPr sz="2800" spc="54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transportable</a:t>
            </a:r>
            <a:r>
              <a:rPr sz="2800" spc="53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384"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installation lead-</a:t>
            </a:r>
            <a:r>
              <a:rPr sz="2800" dirty="0">
                <a:latin typeface="Times New Roman" panose="02020603050405020304" pitchFamily="18" charset="0"/>
                <a:cs typeface="Times New Roman" panose="02020603050405020304" pitchFamily="18" charset="0"/>
              </a:rPr>
              <a:t>time</a:t>
            </a:r>
            <a:r>
              <a:rPr sz="2800" spc="119"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7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much</a:t>
            </a:r>
            <a:r>
              <a:rPr sz="2800" spc="11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shorter</a:t>
            </a:r>
            <a:r>
              <a:rPr sz="2800" spc="18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if</a:t>
            </a:r>
            <a:r>
              <a:rPr sz="2800" spc="6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compared</a:t>
            </a:r>
            <a:r>
              <a:rPr sz="2800" spc="14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to</a:t>
            </a:r>
            <a:r>
              <a:rPr sz="2800" spc="79"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terrestrial links.</a:t>
            </a:r>
            <a:endParaRPr sz="2800" dirty="0">
              <a:latin typeface="Times New Roman" panose="02020603050405020304" pitchFamily="18" charset="0"/>
              <a:cs typeface="Times New Roman" panose="02020603050405020304" pitchFamily="18" charset="0"/>
            </a:endParaRPr>
          </a:p>
          <a:p>
            <a:pPr marL="457200" indent="-457200">
              <a:spcBef>
                <a:spcPts val="277"/>
              </a:spcBef>
              <a:buFont typeface="Arial" panose="020B0604020202020204" pitchFamily="34" charset="0"/>
              <a:buChar char="•"/>
            </a:pPr>
            <a:endParaRPr sz="2800" dirty="0">
              <a:latin typeface="Times New Roman" panose="02020603050405020304" pitchFamily="18" charset="0"/>
              <a:cs typeface="Times New Roman" panose="02020603050405020304" pitchFamily="18" charset="0"/>
            </a:endParaRPr>
          </a:p>
          <a:p>
            <a:pPr marL="481590" marR="23673" indent="-457200" algn="just">
              <a:lnSpc>
                <a:spcPct val="74600"/>
              </a:lnSpc>
              <a:buFont typeface="Arial" panose="020B0604020202020204" pitchFamily="34" charset="0"/>
              <a:buChar char="•"/>
            </a:pPr>
            <a:r>
              <a:rPr sz="2800" dirty="0">
                <a:latin typeface="Times New Roman" panose="02020603050405020304" pitchFamily="18" charset="0"/>
                <a:cs typeface="Times New Roman" panose="02020603050405020304" pitchFamily="18" charset="0"/>
              </a:rPr>
              <a:t>VSAT</a:t>
            </a:r>
            <a:r>
              <a:rPr sz="2800" spc="480" dirty="0">
                <a:latin typeface="Times New Roman" panose="02020603050405020304" pitchFamily="18" charset="0"/>
                <a:cs typeface="Times New Roman" panose="02020603050405020304" pitchFamily="18" charset="0"/>
              </a:rPr>
              <a:t>  </a:t>
            </a:r>
            <a:r>
              <a:rPr sz="2800" spc="79" dirty="0">
                <a:latin typeface="Times New Roman" panose="02020603050405020304" pitchFamily="18" charset="0"/>
                <a:cs typeface="Times New Roman" panose="02020603050405020304" pitchFamily="18" charset="0"/>
              </a:rPr>
              <a:t>network</a:t>
            </a:r>
            <a:r>
              <a:rPr sz="2800" spc="547"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allows</a:t>
            </a:r>
            <a:r>
              <a:rPr sz="2800" spc="462" dirty="0">
                <a:latin typeface="Times New Roman" panose="02020603050405020304" pitchFamily="18" charset="0"/>
                <a:cs typeface="Times New Roman" panose="02020603050405020304" pitchFamily="18" charset="0"/>
              </a:rPr>
              <a:t>  </a:t>
            </a:r>
            <a:r>
              <a:rPr sz="2800" spc="73" dirty="0">
                <a:latin typeface="Times New Roman" panose="02020603050405020304" pitchFamily="18" charset="0"/>
                <a:cs typeface="Times New Roman" panose="02020603050405020304" pitchFamily="18" charset="0"/>
              </a:rPr>
              <a:t>rapid,</a:t>
            </a:r>
            <a:r>
              <a:rPr sz="2800" spc="49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l</a:t>
            </a:r>
            <a:r>
              <a:rPr sz="2800" spc="-40" dirty="0">
                <a:latin typeface="Times New Roman" panose="02020603050405020304" pitchFamily="18" charset="0"/>
                <a:cs typeface="Times New Roman" panose="02020603050405020304" pitchFamily="18" charset="0"/>
              </a:rPr>
              <a:t>ow-</a:t>
            </a:r>
            <a:r>
              <a:rPr sz="2800" dirty="0">
                <a:latin typeface="Times New Roman" panose="02020603050405020304" pitchFamily="18" charset="0"/>
                <a:cs typeface="Times New Roman" panose="02020603050405020304" pitchFamily="18" charset="0"/>
              </a:rPr>
              <a:t>cost</a:t>
            </a:r>
            <a:r>
              <a:rPr sz="2800" spc="531" dirty="0">
                <a:latin typeface="Times New Roman" panose="02020603050405020304" pitchFamily="18" charset="0"/>
                <a:cs typeface="Times New Roman" panose="02020603050405020304" pitchFamily="18" charset="0"/>
              </a:rPr>
              <a:t>  </a:t>
            </a:r>
            <a:r>
              <a:rPr sz="2800" spc="79" dirty="0">
                <a:latin typeface="Times New Roman" panose="02020603050405020304" pitchFamily="18" charset="0"/>
                <a:cs typeface="Times New Roman" panose="02020603050405020304" pitchFamily="18" charset="0"/>
              </a:rPr>
              <a:t>network</a:t>
            </a:r>
            <a:r>
              <a:rPr sz="2800" spc="525"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re-</a:t>
            </a:r>
            <a:r>
              <a:rPr lang="en-US" sz="2800" spc="40" dirty="0">
                <a:latin typeface="Times New Roman" panose="02020603050405020304" pitchFamily="18" charset="0"/>
                <a:cs typeface="Times New Roman" panose="02020603050405020304" pitchFamily="18" charset="0"/>
              </a:rPr>
              <a:t> configuration</a:t>
            </a:r>
            <a:r>
              <a:rPr sz="2800" spc="40" dirty="0">
                <a:latin typeface="Times New Roman" panose="02020603050405020304" pitchFamily="18" charset="0"/>
                <a:cs typeface="Times New Roman" panose="02020603050405020304" pitchFamily="18" charset="0"/>
              </a:rPr>
              <a:t> </a:t>
            </a:r>
            <a:r>
              <a:rPr sz="2800" spc="51" dirty="0">
                <a:solidFill>
                  <a:srgbClr val="181818"/>
                </a:solidFill>
                <a:latin typeface="Times New Roman" panose="02020603050405020304" pitchFamily="18" charset="0"/>
                <a:cs typeface="Times New Roman" panose="02020603050405020304" pitchFamily="18" charset="0"/>
              </a:rPr>
              <a:t>an</a:t>
            </a:r>
            <a:r>
              <a:rPr sz="2800" spc="51" dirty="0">
                <a:latin typeface="Times New Roman" panose="02020603050405020304" pitchFamily="18" charset="0"/>
                <a:cs typeface="Times New Roman" panose="02020603050405020304" pitchFamily="18" charset="0"/>
              </a:rPr>
              <a:t>d</a:t>
            </a:r>
            <a:r>
              <a:rPr sz="2800" spc="85" dirty="0">
                <a:latin typeface="Times New Roman" panose="02020603050405020304" pitchFamily="18" charset="0"/>
                <a:cs typeface="Times New Roman" panose="02020603050405020304" pitchFamily="18" charset="0"/>
              </a:rPr>
              <a:t> </a:t>
            </a:r>
            <a:r>
              <a:rPr lang="en-US" sz="2800" spc="-23" dirty="0">
                <a:latin typeface="Times New Roman" panose="02020603050405020304" pitchFamily="18" charset="0"/>
                <a:cs typeface="Times New Roman" panose="02020603050405020304" pitchFamily="18" charset="0"/>
              </a:rPr>
              <a:t>expansion </a:t>
            </a:r>
            <a:r>
              <a:rPr sz="2800" spc="73" dirty="0">
                <a:latin typeface="Times New Roman" panose="02020603050405020304" pitchFamily="18" charset="0"/>
                <a:cs typeface="Times New Roman" panose="02020603050405020304" pitchFamily="18" charset="0"/>
              </a:rPr>
              <a:t>to</a:t>
            </a:r>
            <a:r>
              <a:rPr sz="2800" spc="265" dirty="0">
                <a:latin typeface="Times New Roman" panose="02020603050405020304" pitchFamily="18" charset="0"/>
                <a:cs typeface="Times New Roman" panose="02020603050405020304" pitchFamily="18" charset="0"/>
              </a:rPr>
              <a:t> </a:t>
            </a:r>
            <a:r>
              <a:rPr sz="2800" spc="62" dirty="0">
                <a:solidFill>
                  <a:srgbClr val="0A0A0A"/>
                </a:solidFill>
                <a:latin typeface="Times New Roman" panose="02020603050405020304" pitchFamily="18" charset="0"/>
                <a:cs typeface="Times New Roman" panose="02020603050405020304" pitchFamily="18" charset="0"/>
              </a:rPr>
              <a:t>meet</a:t>
            </a:r>
            <a:r>
              <a:rPr sz="2800" spc="401" dirty="0">
                <a:solidFill>
                  <a:srgbClr val="0A0A0A"/>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new</a:t>
            </a:r>
            <a:r>
              <a:rPr sz="2800" spc="305" dirty="0">
                <a:latin typeface="Times New Roman" panose="02020603050405020304" pitchFamily="18" charset="0"/>
                <a:cs typeface="Times New Roman" panose="02020603050405020304" pitchFamily="18" charset="0"/>
              </a:rPr>
              <a:t> </a:t>
            </a:r>
            <a:r>
              <a:rPr sz="2800" spc="90" dirty="0">
                <a:latin typeface="Times New Roman" panose="02020603050405020304" pitchFamily="18" charset="0"/>
                <a:cs typeface="Times New Roman" panose="02020603050405020304" pitchFamily="18" charset="0"/>
              </a:rPr>
              <a:t>or</a:t>
            </a:r>
            <a:r>
              <a:rPr sz="2800" spc="153" dirty="0">
                <a:latin typeface="Times New Roman" panose="02020603050405020304" pitchFamily="18" charset="0"/>
                <a:cs typeface="Times New Roman" panose="02020603050405020304" pitchFamily="18" charset="0"/>
              </a:rPr>
              <a:t> </a:t>
            </a:r>
            <a:r>
              <a:rPr sz="2800" spc="45" dirty="0">
                <a:latin typeface="Times New Roman" panose="02020603050405020304" pitchFamily="18" charset="0"/>
                <a:cs typeface="Times New Roman" panose="02020603050405020304" pitchFamily="18" charset="0"/>
              </a:rPr>
              <a:t>unexpected </a:t>
            </a:r>
            <a:r>
              <a:rPr sz="2800" dirty="0">
                <a:latin typeface="Times New Roman" panose="02020603050405020304" pitchFamily="18" charset="0"/>
                <a:cs typeface="Times New Roman" panose="02020603050405020304" pitchFamily="18" charset="0"/>
              </a:rPr>
              <a:t>business</a:t>
            </a:r>
            <a:r>
              <a:rPr sz="2800" spc="446" dirty="0">
                <a:latin typeface="Times New Roman" panose="02020603050405020304" pitchFamily="18" charset="0"/>
                <a:cs typeface="Times New Roman" panose="02020603050405020304" pitchFamily="18" charset="0"/>
              </a:rPr>
              <a:t> </a:t>
            </a:r>
            <a:r>
              <a:rPr sz="2800" spc="68" dirty="0">
                <a:latin typeface="Times New Roman" panose="02020603050405020304" pitchFamily="18" charset="0"/>
                <a:cs typeface="Times New Roman" panose="02020603050405020304" pitchFamily="18" charset="0"/>
              </a:rPr>
              <a:t>requirements.</a:t>
            </a:r>
            <a:endParaRPr sz="2800" dirty="0">
              <a:latin typeface="Times New Roman" panose="02020603050405020304" pitchFamily="18" charset="0"/>
              <a:cs typeface="Times New Roman" panose="02020603050405020304" pitchFamily="18" charset="0"/>
            </a:endParaRPr>
          </a:p>
          <a:p>
            <a:pPr marL="457200" indent="-457200">
              <a:spcBef>
                <a:spcPts val="531"/>
              </a:spcBef>
              <a:buFont typeface="Arial" panose="020B0604020202020204" pitchFamily="34" charset="0"/>
              <a:buChar char="•"/>
            </a:pPr>
            <a:endParaRPr sz="2800" dirty="0">
              <a:latin typeface="Times New Roman" panose="02020603050405020304" pitchFamily="18" charset="0"/>
              <a:cs typeface="Times New Roman" panose="02020603050405020304" pitchFamily="18" charset="0"/>
            </a:endParaRPr>
          </a:p>
          <a:p>
            <a:pPr marL="471547" marR="5739" indent="-457200" algn="just">
              <a:lnSpc>
                <a:spcPct val="76600"/>
              </a:lnSpc>
              <a:spcBef>
                <a:spcPts val="6"/>
              </a:spcBef>
              <a:buFont typeface="Arial" panose="020B0604020202020204" pitchFamily="34" charset="0"/>
              <a:buChar char="•"/>
            </a:pPr>
            <a:r>
              <a:rPr sz="2800" dirty="0">
                <a:latin typeface="Times New Roman" panose="02020603050405020304" pitchFamily="18" charset="0"/>
                <a:cs typeface="Times New Roman" panose="02020603050405020304" pitchFamily="18" charset="0"/>
              </a:rPr>
              <a:t>Cost</a:t>
            </a:r>
            <a:r>
              <a:rPr sz="2800" spc="28" dirty="0">
                <a:latin typeface="Times New Roman" panose="02020603050405020304" pitchFamily="18" charset="0"/>
                <a:cs typeface="Times New Roman" panose="02020603050405020304" pitchFamily="18" charset="0"/>
              </a:rPr>
              <a:t>  </a:t>
            </a:r>
            <a:r>
              <a:rPr sz="2800" spc="62" dirty="0">
                <a:latin typeface="Times New Roman" panose="02020603050405020304" pitchFamily="18" charset="0"/>
                <a:cs typeface="Times New Roman" panose="02020603050405020304" pitchFamily="18" charset="0"/>
              </a:rPr>
              <a:t>effective</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transmission</a:t>
            </a:r>
            <a:r>
              <a:rPr sz="2800" spc="90" dirty="0">
                <a:latin typeface="Times New Roman" panose="02020603050405020304" pitchFamily="18" charset="0"/>
                <a:cs typeface="Times New Roman" panose="02020603050405020304" pitchFamily="18" charset="0"/>
              </a:rPr>
              <a:t>  </a:t>
            </a:r>
            <a:r>
              <a:rPr sz="2800" spc="62" dirty="0">
                <a:latin typeface="Times New Roman" panose="02020603050405020304" pitchFamily="18" charset="0"/>
                <a:cs typeface="Times New Roman" panose="02020603050405020304" pitchFamily="18" charset="0"/>
              </a:rPr>
              <a:t>and</a:t>
            </a:r>
            <a:r>
              <a:rPr sz="2800" spc="514" dirty="0">
                <a:latin typeface="Times New Roman" panose="02020603050405020304" pitchFamily="18" charset="0"/>
                <a:cs typeface="Times New Roman" panose="02020603050405020304" pitchFamily="18" charset="0"/>
              </a:rPr>
              <a:t> </a:t>
            </a:r>
            <a:r>
              <a:rPr sz="2800" spc="79" dirty="0">
                <a:latin typeface="Times New Roman" panose="02020603050405020304" pitchFamily="18" charset="0"/>
                <a:cs typeface="Times New Roman" panose="02020603050405020304" pitchFamily="18" charset="0"/>
              </a:rPr>
              <a:t>network</a:t>
            </a:r>
            <a:r>
              <a:rPr sz="2800" spc="85" dirty="0">
                <a:latin typeface="Times New Roman" panose="02020603050405020304" pitchFamily="18" charset="0"/>
                <a:cs typeface="Times New Roman" panose="02020603050405020304" pitchFamily="18" charset="0"/>
              </a:rPr>
              <a:t>  </a:t>
            </a:r>
            <a:r>
              <a:rPr sz="2800" spc="56" dirty="0">
                <a:latin typeface="Times New Roman" panose="02020603050405020304" pitchFamily="18" charset="0"/>
                <a:cs typeface="Times New Roman" panose="02020603050405020304" pitchFamily="18" charset="0"/>
              </a:rPr>
              <a:t>operations</a:t>
            </a:r>
            <a:r>
              <a:rPr sz="2800" spc="68" dirty="0">
                <a:latin typeface="Times New Roman" panose="02020603050405020304" pitchFamily="18" charset="0"/>
                <a:cs typeface="Times New Roman" panose="02020603050405020304" pitchFamily="18" charset="0"/>
              </a:rPr>
              <a:t>  </a:t>
            </a:r>
            <a:r>
              <a:rPr sz="2800" spc="-28" dirty="0">
                <a:latin typeface="Times New Roman" panose="02020603050405020304" pitchFamily="18" charset="0"/>
                <a:cs typeface="Times New Roman" panose="02020603050405020304" pitchFamily="18" charset="0"/>
              </a:rPr>
              <a:t>are </a:t>
            </a:r>
            <a:r>
              <a:rPr sz="2800" dirty="0">
                <a:latin typeface="Times New Roman" panose="02020603050405020304" pitchFamily="18" charset="0"/>
                <a:cs typeface="Times New Roman" panose="02020603050405020304" pitchFamily="18" charset="0"/>
              </a:rPr>
              <a:t>made</a:t>
            </a:r>
            <a:r>
              <a:rPr sz="2800" spc="46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possible</a:t>
            </a:r>
            <a:r>
              <a:rPr sz="2800" spc="424"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by</a:t>
            </a:r>
            <a:r>
              <a:rPr sz="2800" spc="407" dirty="0">
                <a:latin typeface="Times New Roman" panose="02020603050405020304" pitchFamily="18" charset="0"/>
                <a:cs typeface="Times New Roman" panose="02020603050405020304" pitchFamily="18" charset="0"/>
              </a:rPr>
              <a:t>  </a:t>
            </a:r>
            <a:r>
              <a:rPr sz="2800" dirty="0">
                <a:solidFill>
                  <a:srgbClr val="131313"/>
                </a:solidFill>
                <a:latin typeface="Times New Roman" panose="02020603050405020304" pitchFamily="18" charset="0"/>
                <a:cs typeface="Times New Roman" panose="02020603050405020304" pitchFamily="18" charset="0"/>
              </a:rPr>
              <a:t>use</a:t>
            </a:r>
            <a:r>
              <a:rPr sz="2800" spc="424" dirty="0">
                <a:solidFill>
                  <a:srgbClr val="131313"/>
                </a:solidFill>
                <a:latin typeface="Times New Roman" panose="02020603050405020304" pitchFamily="18" charset="0"/>
                <a:cs typeface="Times New Roman" panose="02020603050405020304" pitchFamily="18" charset="0"/>
              </a:rPr>
              <a:t>  </a:t>
            </a:r>
            <a:r>
              <a:rPr sz="2800" spc="62" dirty="0">
                <a:latin typeface="Times New Roman" panose="02020603050405020304" pitchFamily="18" charset="0"/>
                <a:cs typeface="Times New Roman" panose="02020603050405020304" pitchFamily="18" charset="0"/>
              </a:rPr>
              <a:t>of</a:t>
            </a:r>
            <a:r>
              <a:rPr sz="2800" spc="390" dirty="0">
                <a:latin typeface="Times New Roman" panose="02020603050405020304" pitchFamily="18" charset="0"/>
                <a:cs typeface="Times New Roman" panose="02020603050405020304" pitchFamily="18" charset="0"/>
              </a:rPr>
              <a:t>  </a:t>
            </a:r>
            <a:r>
              <a:rPr sz="2800" spc="73" dirty="0">
                <a:latin typeface="Times New Roman" panose="02020603050405020304" pitchFamily="18" charset="0"/>
                <a:cs typeface="Times New Roman" panose="02020603050405020304" pitchFamily="18" charset="0"/>
              </a:rPr>
              <a:t>the</a:t>
            </a:r>
            <a:r>
              <a:rPr sz="2800" spc="418"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Ex-</a:t>
            </a:r>
            <a:r>
              <a:rPr sz="2800" dirty="0">
                <a:latin typeface="Times New Roman" panose="02020603050405020304" pitchFamily="18" charset="0"/>
                <a:cs typeface="Times New Roman" panose="02020603050405020304" pitchFamily="18" charset="0"/>
              </a:rPr>
              <a:t>C</a:t>
            </a:r>
            <a:r>
              <a:rPr lang="en-US" sz="2800" spc="45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band</a:t>
            </a:r>
            <a:r>
              <a:rPr sz="2800" spc="458" dirty="0">
                <a:latin typeface="Times New Roman" panose="02020603050405020304" pitchFamily="18" charset="0"/>
                <a:cs typeface="Times New Roman" panose="02020603050405020304" pitchFamily="18" charset="0"/>
              </a:rPr>
              <a:t>  </a:t>
            </a:r>
            <a:r>
              <a:rPr sz="2800" spc="51" dirty="0">
                <a:latin typeface="Times New Roman" panose="02020603050405020304" pitchFamily="18" charset="0"/>
                <a:cs typeface="Times New Roman" panose="02020603050405020304" pitchFamily="18" charset="0"/>
              </a:rPr>
              <a:t>satellite </a:t>
            </a:r>
            <a:r>
              <a:rPr sz="2800" dirty="0">
                <a:latin typeface="Times New Roman" panose="02020603050405020304" pitchFamily="18" charset="0"/>
                <a:cs typeface="Times New Roman" panose="02020603050405020304" pitchFamily="18" charset="0"/>
              </a:rPr>
              <a:t>frequency</a:t>
            </a:r>
            <a:r>
              <a:rPr sz="2800" spc="21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79"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frequency</a:t>
            </a:r>
            <a:r>
              <a:rPr sz="2800" spc="175"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times</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division</a:t>
            </a:r>
            <a:r>
              <a:rPr sz="2800" spc="45"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multiple</a:t>
            </a:r>
            <a:r>
              <a:rPr sz="2800" spc="113"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access </a:t>
            </a:r>
            <a:r>
              <a:rPr sz="2800" dirty="0">
                <a:latin typeface="Times New Roman" panose="02020603050405020304" pitchFamily="18" charset="0"/>
                <a:cs typeface="Times New Roman" panose="02020603050405020304" pitchFamily="18" charset="0"/>
              </a:rPr>
              <a:t>(FTDMA),</a:t>
            </a:r>
            <a:r>
              <a:rPr sz="2800" spc="48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Frequency</a:t>
            </a:r>
            <a:r>
              <a:rPr sz="2800" spc="17"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division</a:t>
            </a:r>
            <a:r>
              <a:rPr sz="2800" spc="547" dirty="0">
                <a:latin typeface="Times New Roman" panose="02020603050405020304" pitchFamily="18" charset="0"/>
                <a:cs typeface="Times New Roman" panose="02020603050405020304" pitchFamily="18" charset="0"/>
              </a:rPr>
              <a:t> </a:t>
            </a:r>
            <a:r>
              <a:rPr sz="2800" spc="102" dirty="0">
                <a:latin typeface="Times New Roman" panose="02020603050405020304" pitchFamily="18" charset="0"/>
                <a:cs typeface="Times New Roman" panose="02020603050405020304" pitchFamily="18" charset="0"/>
              </a:rPr>
              <a:t>multiple</a:t>
            </a:r>
            <a:r>
              <a:rPr sz="2800" spc="407"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access</a:t>
            </a:r>
            <a:r>
              <a:rPr sz="2800" spc="51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(FD</a:t>
            </a:r>
            <a:r>
              <a:rPr lang="en-US" sz="2800" dirty="0">
                <a:latin typeface="Times New Roman" panose="02020603050405020304" pitchFamily="18" charset="0"/>
                <a:cs typeface="Times New Roman" panose="02020603050405020304" pitchFamily="18" charset="0"/>
              </a:rPr>
              <a:t>MA</a:t>
            </a:r>
            <a:r>
              <a:rPr sz="2800" dirty="0">
                <a:latin typeface="Times New Roman" panose="02020603050405020304" pitchFamily="18" charset="0"/>
                <a:cs typeface="Times New Roman" panose="02020603050405020304" pitchFamily="18" charset="0"/>
              </a:rPr>
              <a:t>)</a:t>
            </a:r>
            <a:r>
              <a:rPr sz="2800" spc="17" dirty="0">
                <a:latin typeface="Times New Roman" panose="02020603050405020304" pitchFamily="18" charset="0"/>
                <a:cs typeface="Times New Roman" panose="02020603050405020304" pitchFamily="18" charset="0"/>
              </a:rPr>
              <a:t>  </a:t>
            </a:r>
            <a:r>
              <a:rPr sz="2800" spc="-28" dirty="0">
                <a:latin typeface="Times New Roman" panose="02020603050405020304" pitchFamily="18" charset="0"/>
                <a:cs typeface="Times New Roman" panose="02020603050405020304" pitchFamily="18" charset="0"/>
              </a:rPr>
              <a:t>or </a:t>
            </a:r>
            <a:r>
              <a:rPr sz="2800" spc="62" dirty="0">
                <a:latin typeface="Times New Roman" panose="02020603050405020304" pitchFamily="18" charset="0"/>
                <a:cs typeface="Times New Roman" panose="02020603050405020304" pitchFamily="18" charset="0"/>
              </a:rPr>
              <a:t>Time</a:t>
            </a:r>
            <a:r>
              <a:rPr sz="2800" spc="378" dirty="0">
                <a:latin typeface="Times New Roman" panose="02020603050405020304" pitchFamily="18" charset="0"/>
                <a:cs typeface="Times New Roman" panose="02020603050405020304" pitchFamily="18" charset="0"/>
              </a:rPr>
              <a:t>  </a:t>
            </a:r>
            <a:r>
              <a:rPr sz="2800" spc="62" dirty="0">
                <a:latin typeface="Times New Roman" panose="02020603050405020304" pitchFamily="18" charset="0"/>
                <a:cs typeface="Times New Roman" panose="02020603050405020304" pitchFamily="18" charset="0"/>
              </a:rPr>
              <a:t>division</a:t>
            </a:r>
            <a:r>
              <a:rPr sz="2800" spc="441"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multiple</a:t>
            </a:r>
            <a:r>
              <a:rPr sz="2800" spc="44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access</a:t>
            </a:r>
            <a:r>
              <a:rPr sz="2800" spc="4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(TD</a:t>
            </a:r>
            <a:r>
              <a:rPr lang="en-US" sz="2800" spc="333" dirty="0">
                <a:latin typeface="Times New Roman" panose="02020603050405020304" pitchFamily="18" charset="0"/>
                <a:cs typeface="Times New Roman" panose="02020603050405020304" pitchFamily="18" charset="0"/>
              </a:rPr>
              <a:t>M</a:t>
            </a:r>
            <a:r>
              <a:rPr sz="2800" dirty="0">
                <a:latin typeface="Times New Roman" panose="02020603050405020304" pitchFamily="18" charset="0"/>
                <a:cs typeface="Times New Roman" panose="02020603050405020304" pitchFamily="18" charset="0"/>
              </a:rPr>
              <a:t>A)</a:t>
            </a:r>
            <a:r>
              <a:rPr sz="2800" spc="441"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transmission techniques.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0835" y="446801"/>
            <a:ext cx="11901055" cy="569934"/>
          </a:xfrm>
          <a:prstGeom prst="rect">
            <a:avLst/>
          </a:prstGeom>
        </p:spPr>
        <p:txBody>
          <a:bodyPr vert="horz" wrap="square" lIns="0" tIns="15782" rIns="0" bIns="0" rtlCol="0" anchor="ctr">
            <a:spAutoFit/>
          </a:bodyPr>
          <a:lstStyle/>
          <a:p>
            <a:pPr marL="14347" algn="ctr">
              <a:lnSpc>
                <a:spcPct val="100000"/>
              </a:lnSpc>
              <a:spcBef>
                <a:spcPts val="124"/>
              </a:spcBef>
            </a:pPr>
            <a:r>
              <a:rPr lang="en-US" sz="3600" b="1" dirty="0">
                <a:solidFill>
                  <a:schemeClr val="accent1"/>
                </a:solidFill>
                <a:latin typeface="Algerian" panose="04020705040A02060702" pitchFamily="82" charset="0"/>
              </a:rPr>
              <a:t>ADVANTAGES</a:t>
            </a:r>
            <a:endParaRPr sz="3389" dirty="0"/>
          </a:p>
        </p:txBody>
      </p:sp>
      <p:sp>
        <p:nvSpPr>
          <p:cNvPr id="8" name="object 8"/>
          <p:cNvSpPr txBox="1"/>
          <p:nvPr/>
        </p:nvSpPr>
        <p:spPr>
          <a:xfrm>
            <a:off x="221674" y="1082551"/>
            <a:ext cx="11637817" cy="4973904"/>
          </a:xfrm>
          <a:prstGeom prst="rect">
            <a:avLst/>
          </a:prstGeom>
        </p:spPr>
        <p:txBody>
          <a:bodyPr vert="horz" wrap="square" lIns="0" tIns="13630" rIns="0" bIns="0" rtlCol="0">
            <a:spAutoFit/>
          </a:bodyPr>
          <a:lstStyle/>
          <a:p>
            <a:pPr marL="14347" algn="just">
              <a:lnSpc>
                <a:spcPts val="2446"/>
              </a:lnSpc>
              <a:spcBef>
                <a:spcPts val="107"/>
              </a:spcBef>
            </a:pPr>
            <a:r>
              <a:rPr sz="2800" dirty="0">
                <a:latin typeface="Times New Roman" panose="02020603050405020304" pitchFamily="18" charset="0"/>
                <a:cs typeface="Times New Roman" panose="02020603050405020304" pitchFamily="18" charset="0"/>
              </a:rPr>
              <a:t>There</a:t>
            </a:r>
            <a:r>
              <a:rPr sz="2800" spc="44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are</a:t>
            </a:r>
            <a:r>
              <a:rPr sz="2800" spc="47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many</a:t>
            </a:r>
            <a:r>
              <a:rPr sz="2800" spc="50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advantages</a:t>
            </a:r>
            <a:r>
              <a:rPr sz="2800" spc="-11" dirty="0">
                <a:latin typeface="Times New Roman" panose="02020603050405020304" pitchFamily="18" charset="0"/>
                <a:cs typeface="Times New Roman" panose="02020603050405020304" pitchFamily="18" charset="0"/>
              </a:rPr>
              <a:t>  </a:t>
            </a:r>
            <a:r>
              <a:rPr sz="2800" spc="73" dirty="0">
                <a:latin typeface="Times New Roman" panose="02020603050405020304" pitchFamily="18" charset="0"/>
                <a:cs typeface="Times New Roman" panose="02020603050405020304" pitchFamily="18" charset="0"/>
              </a:rPr>
              <a:t>that</a:t>
            </a:r>
            <a:r>
              <a:rPr sz="2800" spc="480"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V</a:t>
            </a:r>
            <a:r>
              <a:rPr lang="en-US" sz="2800" spc="-11" dirty="0">
                <a:latin typeface="Times New Roman" panose="02020603050405020304" pitchFamily="18" charset="0"/>
                <a:cs typeface="Times New Roman" panose="02020603050405020304" pitchFamily="18" charset="0"/>
              </a:rPr>
              <a:t>S</a:t>
            </a:r>
            <a:r>
              <a:rPr sz="2800" spc="-11" dirty="0">
                <a:latin typeface="Times New Roman" panose="02020603050405020304" pitchFamily="18" charset="0"/>
                <a:cs typeface="Times New Roman" panose="02020603050405020304" pitchFamily="18" charset="0"/>
              </a:rPr>
              <a:t>AT</a:t>
            </a:r>
            <a:r>
              <a:rPr sz="2800" spc="5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offers,</a:t>
            </a:r>
            <a:r>
              <a:rPr sz="2800" spc="51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some</a:t>
            </a:r>
            <a:r>
              <a:rPr sz="2800" spc="48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497" dirty="0">
                <a:latin typeface="Times New Roman" panose="02020603050405020304" pitchFamily="18" charset="0"/>
                <a:cs typeface="Times New Roman" panose="02020603050405020304" pitchFamily="18" charset="0"/>
              </a:rPr>
              <a:t> </a:t>
            </a:r>
            <a:r>
              <a:rPr sz="2800" spc="34" dirty="0">
                <a:solidFill>
                  <a:srgbClr val="0C0C0C"/>
                </a:solidFill>
                <a:latin typeface="Times New Roman" panose="02020603050405020304" pitchFamily="18" charset="0"/>
                <a:cs typeface="Times New Roman" panose="02020603050405020304" pitchFamily="18" charset="0"/>
              </a:rPr>
              <a:t>them</a:t>
            </a:r>
            <a:r>
              <a:rPr lang="en-US" sz="2800" spc="34" dirty="0">
                <a:solidFill>
                  <a:srgbClr val="0C0C0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are</a:t>
            </a:r>
            <a:r>
              <a:rPr sz="2800" spc="-107"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as</a:t>
            </a:r>
            <a:r>
              <a:rPr sz="2800" spc="-51"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follows:</a:t>
            </a:r>
            <a:endParaRPr sz="2800" dirty="0">
              <a:latin typeface="Times New Roman" panose="02020603050405020304" pitchFamily="18" charset="0"/>
              <a:cs typeface="Times New Roman" panose="02020603050405020304" pitchFamily="18" charset="0"/>
            </a:endParaRPr>
          </a:p>
          <a:p>
            <a:pPr marL="496655" indent="-457200" algn="just">
              <a:lnSpc>
                <a:spcPts val="2598"/>
              </a:lnSpc>
              <a:spcBef>
                <a:spcPts val="2134"/>
              </a:spcBef>
              <a:buClr>
                <a:srgbClr val="0F4F4F"/>
              </a:buClr>
              <a:buFont typeface="Arial" panose="020B0604020202020204" pitchFamily="34" charset="0"/>
              <a:buChar char="•"/>
              <a:tabLst>
                <a:tab pos="306313" algn="l"/>
              </a:tabLst>
            </a:pPr>
            <a:r>
              <a:rPr sz="2800" dirty="0">
                <a:latin typeface="Times New Roman" panose="02020603050405020304" pitchFamily="18" charset="0"/>
                <a:cs typeface="Times New Roman" panose="02020603050405020304" pitchFamily="18" charset="0"/>
              </a:rPr>
              <a:t>Offer</a:t>
            </a:r>
            <a:r>
              <a:rPr sz="2800" spc="2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flexibility</a:t>
            </a:r>
            <a:r>
              <a:rPr sz="2800" spc="209" dirty="0">
                <a:latin typeface="Times New Roman" panose="02020603050405020304" pitchFamily="18" charset="0"/>
                <a:cs typeface="Times New Roman" panose="02020603050405020304" pitchFamily="18" charset="0"/>
              </a:rPr>
              <a:t> </a:t>
            </a:r>
            <a:r>
              <a:rPr sz="2800" dirty="0">
                <a:solidFill>
                  <a:srgbClr val="151515"/>
                </a:solidFill>
                <a:latin typeface="Times New Roman" panose="02020603050405020304" pitchFamily="18" charset="0"/>
                <a:cs typeface="Times New Roman" panose="02020603050405020304" pitchFamily="18" charset="0"/>
              </a:rPr>
              <a:t>as</a:t>
            </a:r>
            <a:r>
              <a:rPr sz="2800" spc="40" dirty="0">
                <a:solidFill>
                  <a:srgbClr val="151515"/>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adding</a:t>
            </a:r>
            <a:r>
              <a:rPr sz="2800" spc="12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129"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site</a:t>
            </a:r>
            <a:r>
              <a:rPr sz="2800" spc="-3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17"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quick</a:t>
            </a:r>
            <a:r>
              <a:rPr sz="2800" spc="15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7"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easy.</a:t>
            </a:r>
            <a:endParaRPr sz="2800" dirty="0">
              <a:latin typeface="Times New Roman" panose="02020603050405020304" pitchFamily="18" charset="0"/>
              <a:cs typeface="Times New Roman" panose="02020603050405020304" pitchFamily="18" charset="0"/>
            </a:endParaRPr>
          </a:p>
          <a:p>
            <a:pPr marL="497373" indent="-457200" algn="just">
              <a:lnSpc>
                <a:spcPts val="2275"/>
              </a:lnSpc>
              <a:buClr>
                <a:srgbClr val="084B52"/>
              </a:buClr>
              <a:buFont typeface="Arial" panose="020B0604020202020204" pitchFamily="34" charset="0"/>
              <a:buChar char="•"/>
              <a:tabLst>
                <a:tab pos="308465" algn="l"/>
              </a:tabLst>
            </a:pPr>
            <a:r>
              <a:rPr sz="2800" dirty="0">
                <a:latin typeface="Times New Roman" panose="02020603050405020304" pitchFamily="18" charset="0"/>
                <a:cs typeface="Times New Roman" panose="02020603050405020304" pitchFamily="18" charset="0"/>
              </a:rPr>
              <a:t>Service</a:t>
            </a:r>
            <a:r>
              <a:rPr sz="2800" spc="2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charges</a:t>
            </a:r>
            <a:r>
              <a:rPr sz="2800" spc="38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depend</a:t>
            </a:r>
            <a:r>
              <a:rPr sz="2800" spc="401" dirty="0">
                <a:latin typeface="Times New Roman" panose="02020603050405020304" pitchFamily="18" charset="0"/>
                <a:cs typeface="Times New Roman" panose="02020603050405020304" pitchFamily="18" charset="0"/>
              </a:rPr>
              <a:t> </a:t>
            </a:r>
            <a:r>
              <a:rPr sz="2800" dirty="0">
                <a:solidFill>
                  <a:srgbClr val="161616"/>
                </a:solidFill>
                <a:latin typeface="Times New Roman" panose="02020603050405020304" pitchFamily="18" charset="0"/>
                <a:cs typeface="Times New Roman" panose="02020603050405020304" pitchFamily="18" charset="0"/>
              </a:rPr>
              <a:t>on</a:t>
            </a:r>
            <a:r>
              <a:rPr sz="2800" spc="243" dirty="0">
                <a:solidFill>
                  <a:srgbClr val="161616"/>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31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bandwidth,</a:t>
            </a:r>
            <a:r>
              <a:rPr sz="2800" spc="5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which</a:t>
            </a:r>
            <a:r>
              <a:rPr sz="2800" spc="31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237"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allocated</a:t>
            </a:r>
            <a:r>
              <a:rPr lang="en-US" sz="2800" spc="-11" dirty="0">
                <a:latin typeface="Times New Roman" panose="02020603050405020304" pitchFamily="18" charset="0"/>
                <a:cs typeface="Times New Roman" panose="02020603050405020304" pitchFamily="18" charset="0"/>
              </a:rPr>
              <a:t> </a:t>
            </a:r>
            <a:r>
              <a:rPr sz="2800" dirty="0">
                <a:solidFill>
                  <a:srgbClr val="0C0C0C"/>
                </a:solidFill>
                <a:latin typeface="Times New Roman" panose="02020603050405020304" pitchFamily="18" charset="0"/>
                <a:cs typeface="Times New Roman" panose="02020603050405020304" pitchFamily="18" charset="0"/>
              </a:rPr>
              <a:t>to</a:t>
            </a:r>
            <a:r>
              <a:rPr sz="2800" spc="-45" dirty="0">
                <a:solidFill>
                  <a:srgbClr val="0C0C0C"/>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network</a:t>
            </a:r>
            <a:r>
              <a:rPr sz="2800" spc="6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a:t>
            </a:r>
            <a:r>
              <a:rPr sz="2800" spc="-2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line</a:t>
            </a:r>
            <a:r>
              <a:rPr sz="2800" spc="11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with</a:t>
            </a:r>
            <a:r>
              <a:rPr sz="2800" spc="15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your</a:t>
            </a:r>
            <a:r>
              <a:rPr sz="2800" spc="23"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requirements.</a:t>
            </a:r>
            <a:endParaRPr lang="en-US" sz="2800" spc="-11" dirty="0">
              <a:latin typeface="Times New Roman" panose="02020603050405020304" pitchFamily="18" charset="0"/>
              <a:cs typeface="Times New Roman" panose="02020603050405020304" pitchFamily="18" charset="0"/>
            </a:endParaRPr>
          </a:p>
          <a:p>
            <a:pPr marL="40173" algn="just">
              <a:lnSpc>
                <a:spcPts val="2275"/>
              </a:lnSpc>
              <a:buClr>
                <a:srgbClr val="084B52"/>
              </a:buClr>
              <a:tabLst>
                <a:tab pos="308465" algn="l"/>
              </a:tabLst>
            </a:pPr>
            <a:endParaRPr sz="2800" dirty="0">
              <a:latin typeface="Times New Roman" panose="02020603050405020304" pitchFamily="18" charset="0"/>
              <a:cs typeface="Times New Roman" panose="02020603050405020304" pitchFamily="18" charset="0"/>
            </a:endParaRPr>
          </a:p>
          <a:p>
            <a:pPr marL="777860" indent="-457200" algn="just">
              <a:lnSpc>
                <a:spcPts val="2463"/>
              </a:lnSpc>
              <a:buFont typeface="Wingdings" panose="05000000000000000000" pitchFamily="2" charset="2"/>
              <a:buChar char="Ø"/>
            </a:pPr>
            <a:r>
              <a:rPr sz="2800" spc="-316" dirty="0">
                <a:latin typeface="Times New Roman" panose="02020603050405020304" pitchFamily="18" charset="0"/>
                <a:cs typeface="Times New Roman" panose="02020603050405020304" pitchFamily="18" charset="0"/>
              </a:rPr>
              <a:t>VSAT</a:t>
            </a:r>
            <a:r>
              <a:rPr sz="2800" spc="147" dirty="0">
                <a:latin typeface="Times New Roman" panose="02020603050405020304" pitchFamily="18" charset="0"/>
                <a:cs typeface="Times New Roman" panose="02020603050405020304" pitchFamily="18" charset="0"/>
              </a:rPr>
              <a:t> </a:t>
            </a:r>
            <a:r>
              <a:rPr sz="2800" spc="-34" dirty="0">
                <a:latin typeface="Times New Roman" panose="02020603050405020304" pitchFamily="18" charset="0"/>
                <a:cs typeface="Times New Roman" panose="02020603050405020304" pitchFamily="18" charset="0"/>
              </a:rPr>
              <a:t>terminals</a:t>
            </a:r>
            <a:r>
              <a:rPr sz="2800" spc="-40" dirty="0">
                <a:latin typeface="Times New Roman" panose="02020603050405020304" pitchFamily="18" charset="0"/>
                <a:cs typeface="Times New Roman" panose="02020603050405020304" pitchFamily="18" charset="0"/>
              </a:rPr>
              <a:t> </a:t>
            </a:r>
            <a:r>
              <a:rPr sz="2800" spc="-62" dirty="0">
                <a:latin typeface="Times New Roman" panose="02020603050405020304" pitchFamily="18" charset="0"/>
                <a:cs typeface="Times New Roman" panose="02020603050405020304" pitchFamily="18" charset="0"/>
              </a:rPr>
              <a:t>prices</a:t>
            </a:r>
            <a:r>
              <a:rPr sz="2800" spc="-6"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are</a:t>
            </a:r>
            <a:r>
              <a:rPr sz="2800" spc="17"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falling.</a:t>
            </a:r>
            <a:endParaRPr sz="2800" dirty="0">
              <a:latin typeface="Times New Roman" panose="02020603050405020304" pitchFamily="18" charset="0"/>
              <a:cs typeface="Times New Roman" panose="02020603050405020304" pitchFamily="18" charset="0"/>
            </a:endParaRPr>
          </a:p>
          <a:p>
            <a:pPr marL="767099" marR="5739" indent="-457200" algn="just">
              <a:lnSpc>
                <a:spcPct val="85900"/>
              </a:lnSpc>
              <a:spcBef>
                <a:spcPts val="209"/>
              </a:spcBef>
              <a:buFont typeface="Wingdings" panose="05000000000000000000" pitchFamily="2" charset="2"/>
              <a:buChar char="Ø"/>
            </a:pPr>
            <a:r>
              <a:rPr sz="2800" dirty="0">
                <a:latin typeface="Times New Roman" panose="02020603050405020304" pitchFamily="18" charset="0"/>
                <a:cs typeface="Times New Roman" panose="02020603050405020304" pitchFamily="18" charset="0"/>
              </a:rPr>
              <a:t>VSAT</a:t>
            </a:r>
            <a:r>
              <a:rPr sz="2800" spc="57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offers</a:t>
            </a:r>
            <a:r>
              <a:rPr sz="2800" spc="50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2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wide</a:t>
            </a:r>
            <a:r>
              <a:rPr sz="2800" spc="-2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537"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protocols</a:t>
            </a:r>
            <a:r>
              <a:rPr sz="2800" spc="-1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3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features,</a:t>
            </a:r>
            <a:r>
              <a:rPr sz="2800" spc="-6"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providing </a:t>
            </a:r>
            <a:r>
              <a:rPr sz="2800" dirty="0">
                <a:latin typeface="Times New Roman" panose="02020603050405020304" pitchFamily="18" charset="0"/>
                <a:cs typeface="Times New Roman" panose="02020603050405020304" pitchFamily="18" charset="0"/>
              </a:rPr>
              <a:t>extraordinary</a:t>
            </a:r>
            <a:r>
              <a:rPr sz="2800" spc="20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flexibility</a:t>
            </a:r>
            <a:r>
              <a:rPr sz="2800" spc="14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73"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virtually</a:t>
            </a:r>
            <a:r>
              <a:rPr sz="2800" spc="12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unlimited</a:t>
            </a:r>
            <a:r>
              <a:rPr sz="2800" spc="158"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expansion </a:t>
            </a:r>
            <a:r>
              <a:rPr sz="2800" dirty="0">
                <a:latin typeface="Times New Roman" panose="02020603050405020304" pitchFamily="18" charset="0"/>
                <a:cs typeface="Times New Roman" panose="02020603050405020304" pitchFamily="18" charset="0"/>
              </a:rPr>
              <a:t>capabilities.</a:t>
            </a:r>
            <a:r>
              <a:rPr sz="2800" spc="90" dirty="0">
                <a:latin typeface="Times New Roman" panose="02020603050405020304" pitchFamily="18" charset="0"/>
                <a:cs typeface="Times New Roman" panose="02020603050405020304" pitchFamily="18" charset="0"/>
              </a:rPr>
              <a:t> </a:t>
            </a:r>
            <a:r>
              <a:rPr sz="2800" spc="-215" dirty="0">
                <a:latin typeface="Times New Roman" panose="02020603050405020304" pitchFamily="18" charset="0"/>
                <a:cs typeface="Times New Roman" panose="02020603050405020304" pitchFamily="18" charset="0"/>
              </a:rPr>
              <a:t>VSAT</a:t>
            </a:r>
            <a:r>
              <a:rPr sz="2800" spc="5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network</a:t>
            </a:r>
            <a:r>
              <a:rPr sz="2800" spc="6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1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typically</a:t>
            </a:r>
            <a:r>
              <a:rPr sz="2800" spc="113" dirty="0">
                <a:latin typeface="Times New Roman" panose="02020603050405020304" pitchFamily="18" charset="0"/>
                <a:cs typeface="Times New Roman" panose="02020603050405020304" pitchFamily="18" charset="0"/>
              </a:rPr>
              <a:t> </a:t>
            </a:r>
            <a:r>
              <a:rPr sz="2800" spc="-23" dirty="0">
                <a:latin typeface="Times New Roman" panose="02020603050405020304" pitchFamily="18" charset="0"/>
                <a:cs typeface="Times New Roman" panose="02020603050405020304" pitchFamily="18" charset="0"/>
              </a:rPr>
              <a:t>engineered</a:t>
            </a:r>
            <a:r>
              <a:rPr sz="2800" spc="18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to</a:t>
            </a:r>
            <a:r>
              <a:rPr sz="2800" spc="-34" dirty="0">
                <a:latin typeface="Times New Roman" panose="02020603050405020304" pitchFamily="18" charset="0"/>
                <a:cs typeface="Times New Roman" panose="02020603050405020304" pitchFamily="18" charset="0"/>
              </a:rPr>
              <a:t> </a:t>
            </a:r>
            <a:r>
              <a:rPr sz="2800" spc="-28" dirty="0">
                <a:latin typeface="Times New Roman" panose="02020603050405020304" pitchFamily="18" charset="0"/>
                <a:cs typeface="Times New Roman" panose="02020603050405020304" pitchFamily="18" charset="0"/>
              </a:rPr>
              <a:t>achieve </a:t>
            </a:r>
            <a:r>
              <a:rPr sz="2800" spc="-305" dirty="0">
                <a:latin typeface="Times New Roman" panose="02020603050405020304" pitchFamily="18" charset="0"/>
                <a:cs typeface="Times New Roman" panose="02020603050405020304" pitchFamily="18" charset="0"/>
              </a:rPr>
              <a:t>a</a:t>
            </a:r>
            <a:r>
              <a:rPr sz="2800" spc="13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minimum</a:t>
            </a:r>
            <a:r>
              <a:rPr sz="2800" spc="-5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12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99.5%</a:t>
            </a:r>
            <a:r>
              <a:rPr sz="2800" spc="11" dirty="0">
                <a:latin typeface="Times New Roman" panose="02020603050405020304" pitchFamily="18" charset="0"/>
                <a:cs typeface="Times New Roman" panose="02020603050405020304" pitchFamily="18" charset="0"/>
              </a:rPr>
              <a:t> </a:t>
            </a:r>
            <a:r>
              <a:rPr sz="2800" spc="-62" dirty="0">
                <a:latin typeface="Times New Roman" panose="02020603050405020304" pitchFamily="18" charset="0"/>
                <a:cs typeface="Times New Roman" panose="02020603050405020304" pitchFamily="18" charset="0"/>
              </a:rPr>
              <a:t>end-</a:t>
            </a:r>
            <a:r>
              <a:rPr sz="2800" spc="-51" dirty="0">
                <a:latin typeface="Times New Roman" panose="02020603050405020304" pitchFamily="18" charset="0"/>
                <a:cs typeface="Times New Roman" panose="02020603050405020304" pitchFamily="18" charset="0"/>
              </a:rPr>
              <a:t>to-</a:t>
            </a:r>
            <a:r>
              <a:rPr sz="2800" dirty="0">
                <a:latin typeface="Times New Roman" panose="02020603050405020304" pitchFamily="18" charset="0"/>
                <a:cs typeface="Times New Roman" panose="02020603050405020304" pitchFamily="18" charset="0"/>
              </a:rPr>
              <a:t>end</a:t>
            </a:r>
            <a:r>
              <a:rPr sz="2800" spc="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availability</a:t>
            </a:r>
            <a:r>
              <a:rPr sz="2800" spc="18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for</a:t>
            </a:r>
            <a:r>
              <a:rPr sz="2800" spc="-6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all</a:t>
            </a:r>
            <a:r>
              <a:rPr sz="2800" spc="-90"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locations. </a:t>
            </a:r>
            <a:endParaRPr lang="en-US" sz="2800" spc="-40" dirty="0">
              <a:latin typeface="Times New Roman" panose="02020603050405020304" pitchFamily="18" charset="0"/>
              <a:cs typeface="Times New Roman" panose="02020603050405020304" pitchFamily="18" charset="0"/>
            </a:endParaRPr>
          </a:p>
          <a:p>
            <a:pPr marL="767099" marR="5739" indent="-457200" algn="just">
              <a:lnSpc>
                <a:spcPct val="85900"/>
              </a:lnSpc>
              <a:spcBef>
                <a:spcPts val="209"/>
              </a:spcBef>
              <a:buFont typeface="Wingdings" panose="05000000000000000000" pitchFamily="2" charset="2"/>
              <a:buChar char="Ø"/>
            </a:pPr>
            <a:r>
              <a:rPr sz="2800" spc="-79" dirty="0">
                <a:latin typeface="Times New Roman" panose="02020603050405020304" pitchFamily="18" charset="0"/>
                <a:cs typeface="Times New Roman" panose="02020603050405020304" pitchFamily="18" charset="0"/>
              </a:rPr>
              <a:t>No</a:t>
            </a:r>
            <a:r>
              <a:rPr sz="2800" spc="6"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last</a:t>
            </a:r>
            <a:r>
              <a:rPr sz="2800" spc="-51"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mile</a:t>
            </a:r>
            <a:r>
              <a:rPr sz="2800" spc="-85"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issues.</a:t>
            </a:r>
            <a:endParaRPr sz="2800" dirty="0">
              <a:latin typeface="Times New Roman" panose="02020603050405020304" pitchFamily="18" charset="0"/>
              <a:cs typeface="Times New Roman" panose="02020603050405020304" pitchFamily="18" charset="0"/>
            </a:endParaRPr>
          </a:p>
          <a:p>
            <a:pPr marL="764230" marR="14347" indent="-457200" algn="just">
              <a:lnSpc>
                <a:spcPts val="2372"/>
              </a:lnSpc>
              <a:spcBef>
                <a:spcPts val="11"/>
              </a:spcBef>
              <a:buFont typeface="Wingdings" panose="05000000000000000000" pitchFamily="2" charset="2"/>
              <a:buChar char="Ø"/>
            </a:pPr>
            <a:r>
              <a:rPr sz="2800" dirty="0">
                <a:solidFill>
                  <a:srgbClr val="131313"/>
                </a:solidFill>
                <a:latin typeface="Times New Roman" panose="02020603050405020304" pitchFamily="18" charset="0"/>
                <a:cs typeface="Times New Roman" panose="02020603050405020304" pitchFamily="18" charset="0"/>
              </a:rPr>
              <a:t>As</a:t>
            </a:r>
            <a:r>
              <a:rPr sz="2800" spc="458" dirty="0">
                <a:solidFill>
                  <a:srgbClr val="131313"/>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it</a:t>
            </a:r>
            <a:r>
              <a:rPr sz="2800" spc="-2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is</a:t>
            </a:r>
            <a:r>
              <a:rPr sz="2800" spc="45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mobile,</a:t>
            </a:r>
            <a:r>
              <a:rPr sz="2800" spc="48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so</a:t>
            </a:r>
            <a:r>
              <a:rPr sz="2800" spc="45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be</a:t>
            </a:r>
            <a:r>
              <a:rPr sz="2800" spc="45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used</a:t>
            </a:r>
            <a:r>
              <a:rPr sz="2800" spc="547" dirty="0">
                <a:latin typeface="Times New Roman" panose="02020603050405020304" pitchFamily="18" charset="0"/>
                <a:cs typeface="Times New Roman" panose="02020603050405020304" pitchFamily="18" charset="0"/>
              </a:rPr>
              <a:t> </a:t>
            </a:r>
            <a:r>
              <a:rPr sz="2800" dirty="0">
                <a:solidFill>
                  <a:srgbClr val="0F0F0F"/>
                </a:solidFill>
                <a:latin typeface="Times New Roman" panose="02020603050405020304" pitchFamily="18" charset="0"/>
                <a:cs typeface="Times New Roman" panose="02020603050405020304" pitchFamily="18" charset="0"/>
              </a:rPr>
              <a:t>for</a:t>
            </a:r>
            <a:r>
              <a:rPr sz="2800" spc="537" dirty="0">
                <a:solidFill>
                  <a:srgbClr val="0F0F0F"/>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short</a:t>
            </a:r>
            <a:r>
              <a:rPr sz="2800" spc="54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term</a:t>
            </a:r>
            <a:r>
              <a:rPr sz="2800" spc="-3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or</a:t>
            </a:r>
            <a:r>
              <a:rPr sz="2800" spc="508" dirty="0">
                <a:latin typeface="Times New Roman" panose="02020603050405020304" pitchFamily="18" charset="0"/>
                <a:cs typeface="Times New Roman" panose="02020603050405020304" pitchFamily="18" charset="0"/>
              </a:rPr>
              <a:t> </a:t>
            </a:r>
            <a:r>
              <a:rPr sz="2800" spc="-56" dirty="0">
                <a:latin typeface="Times New Roman" panose="02020603050405020304" pitchFamily="18" charset="0"/>
                <a:cs typeface="Times New Roman" panose="02020603050405020304" pitchFamily="18" charset="0"/>
              </a:rPr>
              <a:t>emergency </a:t>
            </a:r>
            <a:r>
              <a:rPr sz="2800" spc="-11" dirty="0">
                <a:latin typeface="Times New Roman" panose="02020603050405020304" pitchFamily="18" charset="0"/>
                <a:cs typeface="Times New Roman" panose="02020603050405020304" pitchFamily="18" charset="0"/>
              </a:rPr>
              <a:t>communications.</a:t>
            </a:r>
            <a:endParaRPr sz="2800" dirty="0">
              <a:latin typeface="Times New Roman" panose="02020603050405020304" pitchFamily="18" charset="0"/>
              <a:cs typeface="Times New Roman" panose="02020603050405020304" pitchFamily="18" charset="0"/>
            </a:endParaRPr>
          </a:p>
          <a:p>
            <a:pPr marL="769969" indent="-457200" algn="just">
              <a:lnSpc>
                <a:spcPts val="2474"/>
              </a:lnSpc>
              <a:buFont typeface="Wingdings" panose="05000000000000000000" pitchFamily="2" charset="2"/>
              <a:buChar char="Ø"/>
            </a:pPr>
            <a:r>
              <a:rPr sz="2800" spc="-51" dirty="0">
                <a:latin typeface="Times New Roman" panose="02020603050405020304" pitchFamily="18" charset="0"/>
                <a:cs typeface="Times New Roman" panose="02020603050405020304" pitchFamily="18" charset="0"/>
              </a:rPr>
              <a:t>Excellent</a:t>
            </a:r>
            <a:r>
              <a:rPr sz="2800" spc="102"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for</a:t>
            </a:r>
            <a:r>
              <a:rPr sz="2800" spc="-79" dirty="0">
                <a:latin typeface="Times New Roman" panose="02020603050405020304" pitchFamily="18" charset="0"/>
                <a:cs typeface="Times New Roman" panose="02020603050405020304" pitchFamily="18" charset="0"/>
              </a:rPr>
              <a:t> </a:t>
            </a:r>
            <a:r>
              <a:rPr sz="2800" spc="-51" dirty="0">
                <a:latin typeface="Times New Roman" panose="02020603050405020304" pitchFamily="18" charset="0"/>
                <a:cs typeface="Times New Roman" panose="02020603050405020304" pitchFamily="18" charset="0"/>
              </a:rPr>
              <a:t>broadcast</a:t>
            </a:r>
            <a:r>
              <a:rPr sz="2800" spc="237" dirty="0">
                <a:latin typeface="Times New Roman" panose="02020603050405020304" pitchFamily="18" charset="0"/>
                <a:cs typeface="Times New Roman" panose="02020603050405020304" pitchFamily="18" charset="0"/>
              </a:rPr>
              <a:t> </a:t>
            </a:r>
            <a:r>
              <a:rPr sz="2800" spc="-11" dirty="0">
                <a:latin typeface="Times New Roman" panose="02020603050405020304" pitchFamily="18" charset="0"/>
                <a:cs typeface="Times New Roman" panose="02020603050405020304" pitchFamily="18" charset="0"/>
              </a:rPr>
              <a:t>transmission.</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E0DE2-1726-4DF7-9C48-AAF9032F4F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A13D09-DB29-93BF-90FD-4B152326EF9A}"/>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VSAT Network Architectures</a:t>
            </a:r>
          </a:p>
        </p:txBody>
      </p:sp>
      <p:sp>
        <p:nvSpPr>
          <p:cNvPr id="3" name="Content Placeholder 2">
            <a:extLst>
              <a:ext uri="{FF2B5EF4-FFF2-40B4-BE49-F238E27FC236}">
                <a16:creationId xmlns:a16="http://schemas.microsoft.com/office/drawing/2014/main" id="{23E02801-095C-527E-4663-777C3BC90CE1}"/>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There are three basic implementation services are used in telecommunication services : </a:t>
            </a:r>
          </a:p>
          <a:p>
            <a:pPr marL="514350" indent="-514350" algn="just">
              <a:lnSpc>
                <a:spcPct val="150000"/>
              </a:lnSpc>
              <a:buAutoNum type="arabicPeriod"/>
            </a:pPr>
            <a:r>
              <a:rPr lang="en-US" dirty="0"/>
              <a:t>One-way </a:t>
            </a:r>
          </a:p>
          <a:p>
            <a:pPr marL="0" indent="0" algn="just">
              <a:lnSpc>
                <a:spcPct val="150000"/>
              </a:lnSpc>
              <a:buNone/>
            </a:pPr>
            <a:r>
              <a:rPr lang="en-US" dirty="0"/>
              <a:t>2. Split-two-way </a:t>
            </a:r>
          </a:p>
          <a:p>
            <a:pPr marL="0" indent="0" algn="just">
              <a:lnSpc>
                <a:spcPct val="150000"/>
              </a:lnSpc>
              <a:buNone/>
            </a:pPr>
            <a:r>
              <a:rPr lang="en-US" dirty="0"/>
              <a:t>3. Two-way implementation. </a:t>
            </a:r>
          </a:p>
          <a:p>
            <a:pPr marL="0" indent="0" algn="just">
              <a:lnSpc>
                <a:spcPct val="150000"/>
              </a:lnSpc>
              <a:buNone/>
            </a:pPr>
            <a:r>
              <a:rPr lang="en-US" dirty="0"/>
              <a:t>Further division of two-way implementation are star and mesh network architectures. </a:t>
            </a:r>
          </a:p>
        </p:txBody>
      </p:sp>
    </p:spTree>
    <p:extLst>
      <p:ext uri="{BB962C8B-B14F-4D97-AF65-F5344CB8AC3E}">
        <p14:creationId xmlns:p14="http://schemas.microsoft.com/office/powerpoint/2010/main" val="1903951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CCB92437B79489EA22D4DE784879F" ma:contentTypeVersion="4" ma:contentTypeDescription="Create a new document." ma:contentTypeScope="" ma:versionID="59cd14dcb47619b1be7448b45b116e53">
  <xsd:schema xmlns:xsd="http://www.w3.org/2001/XMLSchema" xmlns:xs="http://www.w3.org/2001/XMLSchema" xmlns:p="http://schemas.microsoft.com/office/2006/metadata/properties" xmlns:ns2="90b91ae6-ac25-4d5c-8304-5e0dc5fc8cc1" targetNamespace="http://schemas.microsoft.com/office/2006/metadata/properties" ma:root="true" ma:fieldsID="c9d0d775866c36c9819adc8d46d444a6" ns2:_="">
    <xsd:import namespace="90b91ae6-ac25-4d5c-8304-5e0dc5fc8c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b91ae6-ac25-4d5c-8304-5e0dc5fc8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21E2AE-BF26-4A4C-884F-174136938BDE}"/>
</file>

<file path=customXml/itemProps2.xml><?xml version="1.0" encoding="utf-8"?>
<ds:datastoreItem xmlns:ds="http://schemas.openxmlformats.org/officeDocument/2006/customXml" ds:itemID="{116CC9EE-A609-4971-AEAE-B8DEFC1659DF}"/>
</file>

<file path=customXml/itemProps3.xml><?xml version="1.0" encoding="utf-8"?>
<ds:datastoreItem xmlns:ds="http://schemas.openxmlformats.org/officeDocument/2006/customXml" ds:itemID="{D27616D8-D06A-400A-A9C4-DC3C5FE6B290}"/>
</file>

<file path=docProps/app.xml><?xml version="1.0" encoding="utf-8"?>
<Properties xmlns="http://schemas.openxmlformats.org/officeDocument/2006/extended-properties" xmlns:vt="http://schemas.openxmlformats.org/officeDocument/2006/docPropsVTypes">
  <TotalTime>15302</TotalTime>
  <Words>1922</Words>
  <Application>Microsoft Office PowerPoint</Application>
  <PresentationFormat>Widescreen</PresentationFormat>
  <Paragraphs>132</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Arial-BoldMT</vt:lpstr>
      <vt:lpstr>Calibri</vt:lpstr>
      <vt:lpstr>Calibri Light</vt:lpstr>
      <vt:lpstr>Times New Roman</vt:lpstr>
      <vt:lpstr>Wingdings</vt:lpstr>
      <vt:lpstr>Office Theme</vt:lpstr>
      <vt:lpstr>PowerPoint Presentation</vt:lpstr>
      <vt:lpstr>Module-6</vt:lpstr>
      <vt:lpstr>Introduction</vt:lpstr>
      <vt:lpstr>Introduction</vt:lpstr>
      <vt:lpstr>Introduction</vt:lpstr>
      <vt:lpstr>Introduction</vt:lpstr>
      <vt:lpstr>Why VSAT ?</vt:lpstr>
      <vt:lpstr>ADVANTAGES</vt:lpstr>
      <vt:lpstr>VSAT Network Architectures</vt:lpstr>
      <vt:lpstr>VSAT Network Architectures</vt:lpstr>
      <vt:lpstr>VSAT Network Architectures</vt:lpstr>
      <vt:lpstr>VSAT Network Architectures</vt:lpstr>
      <vt:lpstr>VSAT Network Architectures</vt:lpstr>
      <vt:lpstr>VSAT Network Architectures</vt:lpstr>
      <vt:lpstr>VSAT Network Architectures</vt:lpstr>
      <vt:lpstr>Delay Considerations</vt:lpstr>
      <vt:lpstr>Delay Considerations</vt:lpstr>
      <vt:lpstr>Delay Considerations</vt:lpstr>
      <vt:lpstr>Leapfrog</vt:lpstr>
      <vt:lpstr>Vsat earth station engineering</vt:lpstr>
      <vt:lpstr>Vsat earth station engineering</vt:lpstr>
      <vt:lpstr>Vsat earth station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dc:creator>
  <cp:lastModifiedBy>DIVYA J</cp:lastModifiedBy>
  <cp:revision>403</cp:revision>
  <dcterms:created xsi:type="dcterms:W3CDTF">2024-07-12T05:24:03Z</dcterms:created>
  <dcterms:modified xsi:type="dcterms:W3CDTF">2024-11-07T10:31:07Z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0x010100818CCB92437B79489EA22D4DE784879F</vt:lpwstr>
  </property>
</Properties>
</file>