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8" r:id="rId2"/>
    <p:sldId id="279" r:id="rId3"/>
    <p:sldId id="280" r:id="rId4"/>
    <p:sldId id="281" r:id="rId5"/>
    <p:sldId id="29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649FF7-3659-497A-AB18-7FFEB8D2BB20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7B39FD-A0D2-4904-87D5-28D1817C9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864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CFA8F255-74D0-9372-98A7-DBE16213FC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186E08EB-A090-4504-8097-23A96A012D14}" type="slidenum">
              <a:rPr lang="en-US" altLang="en-US" smtClean="0">
                <a:latin typeface="굴림" panose="020B0600000101010101" pitchFamily="34" charset="-127"/>
              </a:rPr>
              <a:pPr/>
              <a:t>1</a:t>
            </a:fld>
            <a:endParaRPr lang="en-US" altLang="en-US">
              <a:latin typeface="굴림" panose="020B0600000101010101" pitchFamily="34" charset="-127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B8DD4415-D73A-F4E4-CB9A-2EB7A509FA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1D5B10C2-5499-801B-E67A-DDA0F3CE67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BA24A70A-4299-3014-234E-48FE5946EE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1C07E283-D873-4D00-B7EB-CE1C800C063B}" type="slidenum">
              <a:rPr lang="en-US" altLang="en-US" smtClean="0">
                <a:latin typeface="굴림" panose="020B0600000101010101" pitchFamily="34" charset="-127"/>
              </a:rPr>
              <a:pPr/>
              <a:t>2</a:t>
            </a:fld>
            <a:endParaRPr lang="en-US" altLang="en-US">
              <a:latin typeface="굴림" panose="020B0600000101010101" pitchFamily="34" charset="-127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6EAA4EA5-9340-E7B4-577E-99B0D5B0DE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5C206E00-8961-A859-2EFC-0D45C69672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503260F7-367E-834C-ED31-CA702573C9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DB475435-43C0-4B8D-8425-965BA1FFFB5A}" type="slidenum">
              <a:rPr lang="en-US" altLang="en-US" smtClean="0">
                <a:latin typeface="굴림" panose="020B0600000101010101" pitchFamily="34" charset="-127"/>
              </a:rPr>
              <a:pPr/>
              <a:t>3</a:t>
            </a:fld>
            <a:endParaRPr lang="en-US" altLang="en-US">
              <a:latin typeface="굴림" panose="020B0600000101010101" pitchFamily="34" charset="-127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7E072E56-2F5A-647D-A958-434385ABFD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76453B16-338F-50F6-89B6-7FFDD22FC4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E80E14E4-40C4-A3E3-2985-348C6FA331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841CBC2C-90C6-4A23-B72B-254DA69BDF05}" type="slidenum">
              <a:rPr lang="en-US" altLang="en-US" smtClean="0">
                <a:latin typeface="굴림" panose="020B0600000101010101" pitchFamily="34" charset="-127"/>
              </a:rPr>
              <a:pPr/>
              <a:t>4</a:t>
            </a:fld>
            <a:endParaRPr lang="en-US" altLang="en-US">
              <a:latin typeface="굴림" panose="020B0600000101010101" pitchFamily="34" charset="-127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76CAD4AF-02BC-A1D5-6F40-77F9E884EC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4B7B7CB4-72BE-73A9-8568-E75A07C946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7D7865B3-144D-C60F-7373-1C1ACA2E93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73F4B539-CB32-4D18-AF7A-15B8509DC4A9}" type="slidenum">
              <a:rPr lang="en-US" altLang="en-US" smtClean="0">
                <a:latin typeface="굴림" panose="020B0600000101010101" pitchFamily="34" charset="-127"/>
              </a:rPr>
              <a:pPr/>
              <a:t>5</a:t>
            </a:fld>
            <a:endParaRPr lang="en-US" altLang="en-US">
              <a:latin typeface="굴림" panose="020B0600000101010101" pitchFamily="34" charset="-127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4BD8D42F-C22C-9C67-04CE-393F9D1D32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BBFC1BED-BB7F-1C6C-7D0D-7BC368BBE4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639FE-AFA7-1B6D-F0E5-94423BA254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EE62E-0D3F-6A4B-EB42-961046288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D3A8D-FA20-A274-DF78-43FD0F353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ABEBD-0E1F-4218-A6D9-4970622A14F7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AA3C9-B59E-D0B2-8EB3-EB6CACF79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09FEB-5FD0-8F58-B900-7D155AA9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B676-E73A-4F4D-8D2B-F45FB932E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507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4881F-8A3C-6F43-328E-6B92A9DDA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061800-CEEB-F3D5-2E3A-69D8F736F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8B9BC-EE4D-7AFE-A57A-30CD6AEBE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ABEBD-0E1F-4218-A6D9-4970622A14F7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F7450-E2ED-161B-22A4-14CA18C74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25FC9-3262-5D84-0D32-EABD6093A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B676-E73A-4F4D-8D2B-F45FB932E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93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BD4FC9-0EA0-1D49-0EAA-6C17F31A7E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ADEAAD-90F0-25B4-95E2-5B6418508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39E77-FB42-A9EB-2C00-5E9646A43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ABEBD-0E1F-4218-A6D9-4970622A14F7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D53B6-1E15-FB66-3298-CCF6454F2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2FECB-7A2F-5B79-C266-C8FBA79CA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B676-E73A-4F4D-8D2B-F45FB932E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668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Online Image Placeholder 2"/>
          <p:cNvSpPr>
            <a:spLocks noGrp="1"/>
          </p:cNvSpPr>
          <p:nvPr>
            <p:ph type="clipArt" sz="half" idx="1"/>
          </p:nvPr>
        </p:nvSpPr>
        <p:spPr>
          <a:xfrm>
            <a:off x="609600" y="1600201"/>
            <a:ext cx="5384800" cy="4530725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4BA6E4D-2399-D1DD-08FD-ADBC121C6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0E9EAA6-2FD0-06AE-4C49-6E591F7C8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9C2F2BE-F968-34B4-29D7-072DB64E6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E38900-3C8F-4EF7-99FD-40E18EB2FE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1707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28911-A22B-30D5-8E0C-9D114EB29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35F5A-75F3-E283-6038-A256367BA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548CF-EC0C-6C06-0A4E-2EA120FC9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ABEBD-0E1F-4218-A6D9-4970622A14F7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855D3-8D6C-ED8A-0547-1AAE4A02C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90D2E-A3D7-3E00-4BFA-3B52B8A7E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B676-E73A-4F4D-8D2B-F45FB932E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4045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1AAD-BC0E-208C-7AB7-F8125C2DB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CADC7-1DB6-6D22-4356-8C6657A73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B1F26-3EC5-87AC-9A2D-3911FC06B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ABEBD-0E1F-4218-A6D9-4970622A14F7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C53DC-510F-82E6-EEB3-31E4E3AD0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91851-DDD1-4731-D097-ABAF98CA1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B676-E73A-4F4D-8D2B-F45FB932E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3663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96918-50B8-3816-0BBD-26F7FC35C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6D05A-0012-5710-06B9-4FD1D26258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54FCC7-58E1-E05A-9E09-321704B6D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D3DED-FF6C-BABF-6229-879D722D3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ABEBD-0E1F-4218-A6D9-4970622A14F7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77ECFE-7110-70B1-ABB5-7DA6FE1A1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A1230-E716-2D34-8C63-3EB706F30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B676-E73A-4F4D-8D2B-F45FB932E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9627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2E8A-D1C8-DB35-7912-705A55401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7F820-9AD3-6C20-6F9E-EB8B12408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7AE933-2C15-8CA5-55BC-F9D6067F6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7A4621-7D5C-061E-2D41-F5D892BB61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912370-6FB5-FC53-A690-4817F48794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8246BA-75C0-831F-1065-ED97CB571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ABEBD-0E1F-4218-A6D9-4970622A14F7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95F780-6561-619D-5534-67C0AF828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0D6D77-AD33-DCBE-283B-E2E918CEC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B676-E73A-4F4D-8D2B-F45FB932E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88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8EF22-A39C-8D35-5346-7426E0720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45AC83-6A2F-0CB7-D00D-EE24AA4AE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ABEBD-0E1F-4218-A6D9-4970622A14F7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3735EB-DF11-F949-45EF-1D9B2B174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261E9F-A948-39C1-2954-BEE6209EF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B676-E73A-4F4D-8D2B-F45FB932E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979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B742C3-E6A4-AD6B-B944-16764347B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ABEBD-0E1F-4218-A6D9-4970622A14F7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4D123E-D264-BC86-684A-743250F3B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38B478-A6AB-8F59-D50D-2E237E265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B676-E73A-4F4D-8D2B-F45FB932E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768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3093A-2D36-E411-FE60-384024D9A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8559C-9805-C750-CEB4-76CC510A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9D7F8B-9502-8604-5BDE-D8E45BE14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91768-231C-634F-DEEC-7AA0FA44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ABEBD-0E1F-4218-A6D9-4970622A14F7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93492-7188-E5F4-28D0-AB90FD9EB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14204-86D6-4FAA-EF43-C7BC60116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B676-E73A-4F4D-8D2B-F45FB932E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19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AE99E-9A12-D281-A126-0396C513D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F05D66-AB4A-AB74-6420-4E97D72DB6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BB3086-91DD-6B0E-ED67-5ED4E0780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52F698-7C1B-60C0-D7FC-6EEBD39D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ABEBD-0E1F-4218-A6D9-4970622A14F7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5C04E-20D0-7EE3-DB4A-F29D36DC2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67CE5-9C56-7E10-7F77-F03F69EDB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B676-E73A-4F4D-8D2B-F45FB932E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674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42599F-23D2-4AAC-8C9F-A7711951E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47A64-F009-2392-9A66-0D8067B50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D9EBA-C1BE-CFFE-D594-13D45526B4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ABEBD-0E1F-4218-A6D9-4970622A14F7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BCA04-8EE0-ED70-2652-5C4C8B9869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C4413-A1DD-BB91-B47D-3E88694925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8B676-E73A-4F4D-8D2B-F45FB932E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4088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wmf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6">
            <a:extLst>
              <a:ext uri="{FF2B5EF4-FFF2-40B4-BE49-F238E27FC236}">
                <a16:creationId xmlns:a16="http://schemas.microsoft.com/office/drawing/2014/main" id="{685D8209-FA42-2AF5-052D-C52E987BA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417639"/>
            <a:ext cx="10972799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latinLnBrk="1" hangingPunct="1"/>
            <a:r>
              <a:rPr kumimoji="1" lang="en-US" altLang="ko-KR" sz="2400" b="1" dirty="0">
                <a:latin typeface="Tahoma" panose="020B0604030504040204" pitchFamily="34" charset="0"/>
                <a:cs typeface="HY얕은샘물M"/>
              </a:rPr>
              <a:t>Microcomputer Machine Language Level: </a:t>
            </a:r>
            <a:r>
              <a:rPr kumimoji="1" lang="en-US" altLang="ko-KR" sz="2400" dirty="0">
                <a:latin typeface="Tahoma" panose="020B0604030504040204" pitchFamily="34" charset="0"/>
                <a:cs typeface="HY얕은샘물M"/>
              </a:rPr>
              <a:t>the most basic and </a:t>
            </a:r>
          </a:p>
          <a:p>
            <a:pPr eaLnBrk="1" latinLnBrk="1" hangingPunct="1"/>
            <a:r>
              <a:rPr kumimoji="1" lang="en-US" altLang="ko-KR" sz="2400" dirty="0">
                <a:latin typeface="Tahoma" panose="020B0604030504040204" pitchFamily="34" charset="0"/>
                <a:cs typeface="HY얕은샘물M"/>
              </a:rPr>
              <a:t>very efficient but difficult to understand to follow.</a:t>
            </a:r>
          </a:p>
          <a:p>
            <a:pPr eaLnBrk="1" latinLnBrk="1" hangingPunct="1"/>
            <a:endParaRPr kumimoji="1" lang="en-US" altLang="ko-KR" sz="2400" dirty="0">
              <a:latin typeface="Tahoma" panose="020B0604030504040204" pitchFamily="34" charset="0"/>
              <a:cs typeface="HY얕은샘물M"/>
            </a:endParaRPr>
          </a:p>
          <a:p>
            <a:pPr eaLnBrk="1" latinLnBrk="1" hangingPunct="1"/>
            <a:r>
              <a:rPr kumimoji="1" lang="en-US" altLang="ko-KR" sz="2400" b="1" dirty="0">
                <a:latin typeface="Tahoma" panose="020B0604030504040204" pitchFamily="34" charset="0"/>
                <a:cs typeface="HY얕은샘물M"/>
              </a:rPr>
              <a:t>Point-to-Point Level: </a:t>
            </a:r>
            <a:r>
              <a:rPr kumimoji="1" lang="en-US" altLang="ko-KR" sz="2400" dirty="0">
                <a:latin typeface="Tahoma" panose="020B0604030504040204" pitchFamily="34" charset="0"/>
                <a:cs typeface="HY얕은샘물M"/>
              </a:rPr>
              <a:t>Funky</a:t>
            </a:r>
            <a:r>
              <a:rPr kumimoji="1" lang="en-US" altLang="ko-KR" sz="2400" baseline="30000" dirty="0">
                <a:latin typeface="Tahoma" panose="020B0604030504040204" pitchFamily="34" charset="0"/>
                <a:cs typeface="HY얕은샘물M"/>
                <a:sym typeface="Symbol" panose="05050102010706020507" pitchFamily="18" charset="2"/>
              </a:rPr>
              <a:t></a:t>
            </a:r>
            <a:r>
              <a:rPr kumimoji="1" lang="en-US" altLang="ko-KR" sz="2400" dirty="0">
                <a:latin typeface="Tahoma" panose="020B0604030504040204" pitchFamily="34" charset="0"/>
                <a:cs typeface="HY얕은샘물M"/>
                <a:sym typeface="Symbol" panose="05050102010706020507" pitchFamily="18" charset="2"/>
              </a:rPr>
              <a:t> Cincinnati Milacron</a:t>
            </a:r>
            <a:r>
              <a:rPr kumimoji="1" lang="en-US" altLang="ko-KR" sz="2400" dirty="0">
                <a:latin typeface="Times New Roman" panose="02020603050405020304" pitchFamily="18" charset="0"/>
                <a:cs typeface="HY얕은샘물M"/>
                <a:sym typeface="Symbol" panose="05050102010706020507" pitchFamily="18" charset="2"/>
              </a:rPr>
              <a:t>’</a:t>
            </a:r>
            <a:r>
              <a:rPr kumimoji="1" lang="en-US" altLang="ko-KR" sz="2400" dirty="0">
                <a:latin typeface="Tahoma" panose="020B0604030504040204" pitchFamily="34" charset="0"/>
                <a:cs typeface="HY얕은샘물M"/>
                <a:sym typeface="Symbol" panose="05050102010706020507" pitchFamily="18" charset="2"/>
              </a:rPr>
              <a:t>s T3</a:t>
            </a:r>
            <a:r>
              <a:rPr kumimoji="1" lang="en-US" altLang="ko-KR" sz="2400" baseline="30000" dirty="0">
                <a:latin typeface="Tahoma" panose="020B0604030504040204" pitchFamily="34" charset="0"/>
                <a:cs typeface="HY얕은샘물M"/>
                <a:sym typeface="Symbol" panose="05050102010706020507" pitchFamily="18" charset="2"/>
              </a:rPr>
              <a:t></a:t>
            </a:r>
            <a:endParaRPr kumimoji="1" lang="en-US" altLang="ko-KR" sz="2400" dirty="0">
              <a:latin typeface="Tahoma" panose="020B0604030504040204" pitchFamily="34" charset="0"/>
              <a:cs typeface="HY얕은샘물M"/>
              <a:sym typeface="Symbol" panose="05050102010706020507" pitchFamily="18" charset="2"/>
            </a:endParaRPr>
          </a:p>
          <a:p>
            <a:pPr eaLnBrk="1" latinLnBrk="1" hangingPunct="1"/>
            <a:r>
              <a:rPr kumimoji="1" lang="en-US" altLang="ko-KR" sz="2400" dirty="0">
                <a:latin typeface="Tahoma" panose="020B0604030504040204" pitchFamily="34" charset="0"/>
                <a:cs typeface="HY얕은샘물M"/>
                <a:sym typeface="Symbol" panose="05050102010706020507" pitchFamily="18" charset="2"/>
              </a:rPr>
              <a:t>It lacks branching, sensory information.</a:t>
            </a:r>
          </a:p>
          <a:p>
            <a:pPr eaLnBrk="1" latinLnBrk="1" hangingPunct="1"/>
            <a:endParaRPr kumimoji="1" lang="en-US" altLang="ko-KR" sz="2400" dirty="0">
              <a:latin typeface="Tahoma" panose="020B0604030504040204" pitchFamily="34" charset="0"/>
              <a:cs typeface="HY얕은샘물M"/>
            </a:endParaRPr>
          </a:p>
          <a:p>
            <a:pPr eaLnBrk="1" latinLnBrk="1" hangingPunct="1"/>
            <a:r>
              <a:rPr kumimoji="1" lang="en-US" altLang="ko-KR" sz="2400" b="1" dirty="0">
                <a:latin typeface="Tahoma" panose="020B0604030504040204" pitchFamily="34" charset="0"/>
                <a:cs typeface="HY얕은샘물M"/>
              </a:rPr>
              <a:t>Primitive Motion Level: </a:t>
            </a:r>
            <a:r>
              <a:rPr kumimoji="1" lang="en-US" altLang="ko-KR" sz="2400" dirty="0">
                <a:latin typeface="Tahoma" panose="020B0604030504040204" pitchFamily="34" charset="0"/>
                <a:cs typeface="HY얕은샘물M"/>
              </a:rPr>
              <a:t>VAL by </a:t>
            </a:r>
            <a:r>
              <a:rPr kumimoji="1" lang="en-US" altLang="ko-KR" sz="2400" dirty="0" err="1">
                <a:latin typeface="Tahoma" panose="020B0604030504040204" pitchFamily="34" charset="0"/>
                <a:cs typeface="HY얕은샘물M"/>
              </a:rPr>
              <a:t>Unimation</a:t>
            </a:r>
            <a:r>
              <a:rPr kumimoji="1" lang="en-US" altLang="ko-KR" sz="2400" dirty="0">
                <a:latin typeface="Times New Roman" panose="02020603050405020304" pitchFamily="18" charset="0"/>
                <a:cs typeface="Tahoma" panose="020B0604030504040204" pitchFamily="34" charset="0"/>
              </a:rPr>
              <a:t>™</a:t>
            </a:r>
            <a:r>
              <a:rPr kumimoji="1" lang="en-US" altLang="ko-KR" sz="2400" dirty="0">
                <a:latin typeface="Tahoma" panose="020B0604030504040204" pitchFamily="34" charset="0"/>
                <a:cs typeface="Tahoma" panose="020B0604030504040204" pitchFamily="34" charset="0"/>
              </a:rPr>
              <a:t>  </a:t>
            </a:r>
          </a:p>
          <a:p>
            <a:pPr eaLnBrk="1" latinLnBrk="1" hangingPunct="1"/>
            <a:r>
              <a:rPr kumimoji="1" lang="en-US" altLang="ko-KR" sz="2400" dirty="0">
                <a:latin typeface="Tahoma" panose="020B0604030504040204" pitchFamily="34" charset="0"/>
                <a:cs typeface="Tahoma" panose="020B0604030504040204" pitchFamily="34" charset="0"/>
              </a:rPr>
              <a:t>Interpreter based language. </a:t>
            </a:r>
          </a:p>
          <a:p>
            <a:pPr eaLnBrk="1" latinLnBrk="1" hangingPunct="1"/>
            <a:endParaRPr kumimoji="1" lang="en-US" altLang="ko-KR" sz="2400" dirty="0">
              <a:latin typeface="Tahoma" panose="020B0604030504040204" pitchFamily="34" charset="0"/>
              <a:cs typeface="HY얕은샘물M"/>
            </a:endParaRPr>
          </a:p>
          <a:p>
            <a:pPr eaLnBrk="1" latinLnBrk="1" hangingPunct="1"/>
            <a:r>
              <a:rPr kumimoji="1" lang="en-US" altLang="ko-KR" sz="2400" b="1" dirty="0">
                <a:latin typeface="Tahoma" panose="020B0604030504040204" pitchFamily="34" charset="0"/>
                <a:cs typeface="HY얕은샘물M"/>
              </a:rPr>
              <a:t>Structured Programming Level: </a:t>
            </a:r>
            <a:r>
              <a:rPr kumimoji="1" lang="en-US" altLang="ko-KR" sz="2400" dirty="0">
                <a:latin typeface="Tahoma" panose="020B0604030504040204" pitchFamily="34" charset="0"/>
                <a:cs typeface="HY얕은샘물M"/>
              </a:rPr>
              <a:t>This is compiler based </a:t>
            </a:r>
          </a:p>
          <a:p>
            <a:pPr eaLnBrk="1" latinLnBrk="1" hangingPunct="1"/>
            <a:r>
              <a:rPr kumimoji="1" lang="en-US" altLang="ko-KR" sz="2400" dirty="0">
                <a:latin typeface="Tahoma" panose="020B0604030504040204" pitchFamily="34" charset="0"/>
                <a:cs typeface="HY얕은샘물M"/>
              </a:rPr>
              <a:t>but more difficult to learn.  </a:t>
            </a:r>
          </a:p>
          <a:p>
            <a:pPr eaLnBrk="1" latinLnBrk="1" hangingPunct="1"/>
            <a:endParaRPr kumimoji="1" lang="en-US" altLang="ko-KR" sz="2400" dirty="0">
              <a:latin typeface="Tahoma" panose="020B0604030504040204" pitchFamily="34" charset="0"/>
              <a:cs typeface="HY얕은샘물M"/>
            </a:endParaRPr>
          </a:p>
          <a:p>
            <a:pPr eaLnBrk="1" latinLnBrk="1" hangingPunct="1"/>
            <a:r>
              <a:rPr kumimoji="1" lang="en-US" altLang="ko-KR" sz="2400" b="1" dirty="0">
                <a:latin typeface="Tahoma" panose="020B0604030504040204" pitchFamily="34" charset="0"/>
                <a:cs typeface="HY얕은샘물M"/>
              </a:rPr>
              <a:t>Task-Oriented Level: </a:t>
            </a:r>
            <a:r>
              <a:rPr kumimoji="1" lang="en-US" altLang="ko-KR" sz="2400">
                <a:latin typeface="Tahoma" panose="020B0604030504040204" pitchFamily="34" charset="0"/>
                <a:cs typeface="HY얕은샘물M"/>
              </a:rPr>
              <a:t>Recent programming </a:t>
            </a:r>
            <a:endParaRPr kumimoji="1" lang="en-US" altLang="ko-KR" sz="2400" dirty="0">
              <a:latin typeface="Tahoma" panose="020B0604030504040204" pitchFamily="34" charset="0"/>
              <a:cs typeface="HY얕은샘물M"/>
            </a:endParaRPr>
          </a:p>
          <a:p>
            <a:pPr eaLnBrk="1" latinLnBrk="1" hangingPunct="1"/>
            <a:r>
              <a:rPr kumimoji="1" lang="en-US" altLang="ko-KR" sz="2400" dirty="0">
                <a:latin typeface="Tahoma" panose="020B0604030504040204" pitchFamily="34" charset="0"/>
                <a:cs typeface="HY얕은샘물M"/>
              </a:rPr>
              <a:t>   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4A4DFD6-8480-6DB4-0E33-51C2C4770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sz="4400" dirty="0">
                <a:latin typeface="Tahoma" panose="020B0604030504040204" pitchFamily="34" charset="0"/>
                <a:ea typeface="굴림" panose="020B0600000101010101" pitchFamily="34" charset="-127"/>
              </a:rPr>
              <a:t>Robot Languages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Text Box 3">
            <a:extLst>
              <a:ext uri="{FF2B5EF4-FFF2-40B4-BE49-F238E27FC236}">
                <a16:creationId xmlns:a16="http://schemas.microsoft.com/office/drawing/2014/main" id="{25C3E66B-1893-BA95-54A7-A3D355179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524001"/>
            <a:ext cx="40386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743200" indent="-4572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3200400" indent="-4572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657600" indent="-4572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4114800" indent="-4572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latinLnBrk="1" hangingPunct="1">
              <a:buFont typeface="Symbol" panose="05050102010706020507" pitchFamily="18" charset="2"/>
              <a:buNone/>
            </a:pPr>
            <a:r>
              <a:rPr kumimoji="1" lang="en-US" altLang="ko-KR" sz="2400">
                <a:solidFill>
                  <a:srgbClr val="33CC33"/>
                </a:solidFill>
                <a:latin typeface="Tahoma" panose="020B0604030504040204" pitchFamily="34" charset="0"/>
                <a:ea typeface="굴림" panose="020B0600000101010101" pitchFamily="34" charset="-127"/>
                <a:sym typeface="Symbol" panose="05050102010706020507" pitchFamily="18" charset="2"/>
              </a:rPr>
              <a:t></a:t>
            </a:r>
            <a:r>
              <a:rPr kumimoji="1" lang="en-US" altLang="ko-KR" sz="2400">
                <a:latin typeface="Tahoma" panose="020B0604030504040204" pitchFamily="34" charset="0"/>
                <a:ea typeface="굴림" panose="020B0600000101010101" pitchFamily="34" charset="-127"/>
              </a:rPr>
              <a:t> </a:t>
            </a:r>
            <a:r>
              <a:rPr kumimoji="1" lang="en-US" altLang="ko-KR" sz="2400" b="1">
                <a:latin typeface="Tahoma" panose="020B0604030504040204" pitchFamily="34" charset="0"/>
                <a:ea typeface="굴림" panose="020B0600000101010101" pitchFamily="34" charset="-127"/>
              </a:rPr>
              <a:t>Robot Application</a:t>
            </a:r>
            <a:endParaRPr kumimoji="1" lang="ko-KR" altLang="en-US" sz="2400" b="1">
              <a:latin typeface="Tahoma" panose="020B0604030504040204" pitchFamily="34" charset="0"/>
              <a:ea typeface="굴림" panose="020B0600000101010101" pitchFamily="34" charset="-127"/>
            </a:endParaRPr>
          </a:p>
        </p:txBody>
      </p:sp>
      <p:sp>
        <p:nvSpPr>
          <p:cNvPr id="56324" name="Rectangle 7">
            <a:extLst>
              <a:ext uri="{FF2B5EF4-FFF2-40B4-BE49-F238E27FC236}">
                <a16:creationId xmlns:a16="http://schemas.microsoft.com/office/drawing/2014/main" id="{5750AAAB-7855-471F-7EDA-A289FC6CF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1981201"/>
            <a:ext cx="79248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latinLnBrk="1" hangingPunct="1"/>
            <a:r>
              <a:rPr kumimoji="1" lang="en-US" altLang="ko-KR" sz="2400">
                <a:latin typeface="Tahoma" panose="020B0604030504040204" pitchFamily="34" charset="0"/>
                <a:cs typeface="HY얕은샘물M"/>
              </a:rPr>
              <a:t>Machine loading</a:t>
            </a:r>
          </a:p>
          <a:p>
            <a:pPr eaLnBrk="1" latinLnBrk="1" hangingPunct="1"/>
            <a:r>
              <a:rPr kumimoji="1" lang="en-US" altLang="ko-KR" sz="2400">
                <a:latin typeface="Tahoma" panose="020B0604030504040204" pitchFamily="34" charset="0"/>
                <a:cs typeface="HY얕은샘물M"/>
              </a:rPr>
              <a:t>Pick and place operations</a:t>
            </a:r>
            <a:endParaRPr kumimoji="1" lang="en-US" altLang="ko-KR" sz="2400">
              <a:latin typeface="Tahoma" panose="020B0604030504040204" pitchFamily="34" charset="0"/>
              <a:cs typeface="HY얕은샘물M"/>
              <a:sym typeface="Symbol" panose="05050102010706020507" pitchFamily="18" charset="2"/>
            </a:endParaRPr>
          </a:p>
          <a:p>
            <a:pPr eaLnBrk="1" latinLnBrk="1" hangingPunct="1"/>
            <a:r>
              <a:rPr kumimoji="1" lang="en-US" altLang="ko-KR" sz="2400">
                <a:latin typeface="Tahoma" panose="020B0604030504040204" pitchFamily="34" charset="0"/>
                <a:cs typeface="HY얕은샘물M"/>
              </a:rPr>
              <a:t>Welding</a:t>
            </a:r>
            <a:endParaRPr kumimoji="1" lang="en-US" altLang="ko-KR" sz="240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eaLnBrk="1" latinLnBrk="1" hangingPunct="1"/>
            <a:r>
              <a:rPr kumimoji="1" lang="en-US" altLang="ko-KR" sz="2400">
                <a:latin typeface="Tahoma" panose="020B0604030504040204" pitchFamily="34" charset="0"/>
                <a:cs typeface="HY얕은샘물M"/>
              </a:rPr>
              <a:t>Painting</a:t>
            </a:r>
          </a:p>
          <a:p>
            <a:pPr eaLnBrk="1" latinLnBrk="1" hangingPunct="1"/>
            <a:r>
              <a:rPr kumimoji="1" lang="en-US" altLang="ko-KR" sz="2400">
                <a:latin typeface="Tahoma" panose="020B0604030504040204" pitchFamily="34" charset="0"/>
                <a:cs typeface="HY얕은샘물M"/>
              </a:rPr>
              <a:t>Sampling</a:t>
            </a:r>
          </a:p>
          <a:p>
            <a:pPr eaLnBrk="1" latinLnBrk="1" hangingPunct="1"/>
            <a:r>
              <a:rPr kumimoji="1" lang="en-US" altLang="ko-KR" sz="2400">
                <a:latin typeface="Tahoma" panose="020B0604030504040204" pitchFamily="34" charset="0"/>
                <a:cs typeface="HY얕은샘물M"/>
              </a:rPr>
              <a:t>Assembly operation</a:t>
            </a:r>
          </a:p>
          <a:p>
            <a:pPr eaLnBrk="1" latinLnBrk="1" hangingPunct="1"/>
            <a:r>
              <a:rPr kumimoji="1" lang="en-US" altLang="ko-KR" sz="2400">
                <a:latin typeface="Tahoma" panose="020B0604030504040204" pitchFamily="34" charset="0"/>
                <a:cs typeface="HY얕은샘물M"/>
              </a:rPr>
              <a:t>Manufacturing</a:t>
            </a:r>
          </a:p>
          <a:p>
            <a:pPr eaLnBrk="1" latinLnBrk="1" hangingPunct="1"/>
            <a:r>
              <a:rPr kumimoji="1" lang="en-US" altLang="ko-KR" sz="2400">
                <a:latin typeface="Tahoma" panose="020B0604030504040204" pitchFamily="34" charset="0"/>
                <a:cs typeface="HY얕은샘물M"/>
              </a:rPr>
              <a:t>Surveillance</a:t>
            </a:r>
          </a:p>
          <a:p>
            <a:pPr eaLnBrk="1" latinLnBrk="1" hangingPunct="1"/>
            <a:r>
              <a:rPr kumimoji="1" lang="en-US" altLang="ko-KR" sz="2400">
                <a:latin typeface="Tahoma" panose="020B0604030504040204" pitchFamily="34" charset="0"/>
                <a:cs typeface="HY얕은샘물M"/>
              </a:rPr>
              <a:t>Medical applications </a:t>
            </a:r>
          </a:p>
          <a:p>
            <a:pPr eaLnBrk="1" latinLnBrk="1" hangingPunct="1"/>
            <a:r>
              <a:rPr kumimoji="1" lang="en-US" altLang="ko-KR" sz="2400">
                <a:latin typeface="Tahoma" panose="020B0604030504040204" pitchFamily="34" charset="0"/>
                <a:cs typeface="HY얕은샘물M"/>
              </a:rPr>
              <a:t>Assisting disabled individuals </a:t>
            </a:r>
          </a:p>
          <a:p>
            <a:pPr eaLnBrk="1" latinLnBrk="1" hangingPunct="1"/>
            <a:r>
              <a:rPr kumimoji="1" lang="en-US" altLang="ko-KR" sz="2400">
                <a:latin typeface="Tahoma" panose="020B0604030504040204" pitchFamily="34" charset="0"/>
                <a:cs typeface="HY얕은샘물M"/>
              </a:rPr>
              <a:t>Hazardous environments</a:t>
            </a:r>
          </a:p>
          <a:p>
            <a:pPr eaLnBrk="1" latinLnBrk="1" hangingPunct="1"/>
            <a:r>
              <a:rPr kumimoji="1" lang="en-US" altLang="ko-KR" sz="2400">
                <a:latin typeface="Tahoma" panose="020B0604030504040204" pitchFamily="34" charset="0"/>
                <a:cs typeface="HY얕은샘물M"/>
              </a:rPr>
              <a:t>Underwater, space, and remote locations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5EBCD1-ABF2-C4D9-7D16-81B62448F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2" name="Picture 4">
            <a:extLst>
              <a:ext uri="{FF2B5EF4-FFF2-40B4-BE49-F238E27FC236}">
                <a16:creationId xmlns:a16="http://schemas.microsoft.com/office/drawing/2014/main" id="{6F1547CD-FB44-C680-B190-5FBD3A7AA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7639"/>
            <a:ext cx="3657600" cy="223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373" name="Rectangle 5">
            <a:extLst>
              <a:ext uri="{FF2B5EF4-FFF2-40B4-BE49-F238E27FC236}">
                <a16:creationId xmlns:a16="http://schemas.microsoft.com/office/drawing/2014/main" id="{965A4587-FFCD-2C4F-EB35-CD467D58E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900" y="3653459"/>
            <a:ext cx="33147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latinLnBrk="1" hangingPunct="1"/>
            <a:r>
              <a:rPr kumimoji="1" lang="en-US" altLang="ko-KR" sz="1200" dirty="0">
                <a:solidFill>
                  <a:schemeClr val="tx2"/>
                </a:solidFill>
                <a:latin typeface="Tahoma" panose="020B0604030504040204" pitchFamily="34" charset="0"/>
                <a:cs typeface="HY얕은샘물M"/>
              </a:rPr>
              <a:t>Fig. 1.8 </a:t>
            </a:r>
            <a:r>
              <a:rPr kumimoji="1" lang="en-US" altLang="ko-KR" sz="1200" dirty="0">
                <a:latin typeface="Tahoma" panose="020B0604030504040204" pitchFamily="34" charset="0"/>
                <a:cs typeface="HY얕은샘물M"/>
              </a:rPr>
              <a:t>A </a:t>
            </a:r>
            <a:r>
              <a:rPr kumimoji="1" lang="en-US" altLang="ko-KR" sz="1200" dirty="0" err="1">
                <a:latin typeface="Tahoma" panose="020B0604030504040204" pitchFamily="34" charset="0"/>
                <a:cs typeface="HY얕은샘물M"/>
              </a:rPr>
              <a:t>Staubli</a:t>
            </a:r>
            <a:r>
              <a:rPr kumimoji="1" lang="en-US" altLang="ko-KR" sz="1200" dirty="0">
                <a:latin typeface="Tahoma" panose="020B0604030504040204" pitchFamily="34" charset="0"/>
                <a:cs typeface="HY얕은샘물M"/>
              </a:rPr>
              <a:t> robot loading and unloading </a:t>
            </a:r>
            <a:endParaRPr kumimoji="1" lang="ko-KR" altLang="en-US" sz="1200" dirty="0">
              <a:latin typeface="Tahoma" panose="020B0604030504040204" pitchFamily="34" charset="0"/>
              <a:cs typeface="HY얕은샘물M"/>
            </a:endParaRPr>
          </a:p>
        </p:txBody>
      </p:sp>
      <p:pic>
        <p:nvPicPr>
          <p:cNvPr id="58374" name="Picture 6">
            <a:extLst>
              <a:ext uri="{FF2B5EF4-FFF2-40B4-BE49-F238E27FC236}">
                <a16:creationId xmlns:a16="http://schemas.microsoft.com/office/drawing/2014/main" id="{19374843-E668-54B3-21CA-6C81BB7AA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607" y="541336"/>
            <a:ext cx="4210802" cy="255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375" name="Rectangle 7">
            <a:extLst>
              <a:ext uri="{FF2B5EF4-FFF2-40B4-BE49-F238E27FC236}">
                <a16:creationId xmlns:a16="http://schemas.microsoft.com/office/drawing/2014/main" id="{22AF6B4D-C42F-8E4F-AF58-3A907F062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0036" y="3219027"/>
            <a:ext cx="32527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latinLnBrk="1" hangingPunct="1"/>
            <a:r>
              <a:rPr kumimoji="1" lang="en-US" altLang="ko-KR" sz="1200" dirty="0">
                <a:solidFill>
                  <a:schemeClr val="tx2"/>
                </a:solidFill>
                <a:latin typeface="Tahoma" panose="020B0604030504040204" pitchFamily="34" charset="0"/>
                <a:cs typeface="HY얕은샘물M"/>
              </a:rPr>
              <a:t>Fig. 1.9 </a:t>
            </a:r>
            <a:r>
              <a:rPr kumimoji="1" lang="en-US" altLang="ko-KR" sz="1200" dirty="0" err="1">
                <a:latin typeface="Tahoma" panose="020B0604030504040204" pitchFamily="34" charset="0"/>
                <a:cs typeface="HY얕은샘물M"/>
              </a:rPr>
              <a:t>Staubli</a:t>
            </a:r>
            <a:r>
              <a:rPr kumimoji="1" lang="en-US" altLang="ko-KR" sz="1200" dirty="0">
                <a:latin typeface="Tahoma" panose="020B0604030504040204" pitchFamily="34" charset="0"/>
                <a:cs typeface="HY얕은샘물M"/>
              </a:rPr>
              <a:t> robot placing dishwasher tubs</a:t>
            </a:r>
            <a:endParaRPr kumimoji="1" lang="ko-KR" altLang="en-US" sz="1200" dirty="0">
              <a:latin typeface="Tahoma" panose="020B0604030504040204" pitchFamily="34" charset="0"/>
              <a:cs typeface="HY얕은샘물M"/>
            </a:endParaRPr>
          </a:p>
        </p:txBody>
      </p:sp>
      <p:pic>
        <p:nvPicPr>
          <p:cNvPr id="58376" name="Picture 8">
            <a:extLst>
              <a:ext uri="{FF2B5EF4-FFF2-40B4-BE49-F238E27FC236}">
                <a16:creationId xmlns:a16="http://schemas.microsoft.com/office/drawing/2014/main" id="{349C8666-D309-B012-1393-958201A79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49" y="4252119"/>
            <a:ext cx="2556809" cy="2421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377" name="Picture 9">
            <a:extLst>
              <a:ext uri="{FF2B5EF4-FFF2-40B4-BE49-F238E27FC236}">
                <a16:creationId xmlns:a16="http://schemas.microsoft.com/office/drawing/2014/main" id="{1E552A00-176C-A461-3E02-FFE9F049B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607" y="3670389"/>
            <a:ext cx="3907217" cy="2630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378" name="Rectangle 10">
            <a:extLst>
              <a:ext uri="{FF2B5EF4-FFF2-40B4-BE49-F238E27FC236}">
                <a16:creationId xmlns:a16="http://schemas.microsoft.com/office/drawing/2014/main" id="{F549D592-DDCD-85B2-851F-F524C063D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5313" y="5614641"/>
            <a:ext cx="23510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latinLnBrk="1" hangingPunct="1"/>
            <a:r>
              <a:rPr kumimoji="1" lang="en-US" altLang="ko-KR" sz="1200" dirty="0">
                <a:solidFill>
                  <a:schemeClr val="tx2"/>
                </a:solidFill>
                <a:latin typeface="Tahoma" panose="020B0604030504040204" pitchFamily="34" charset="0"/>
                <a:cs typeface="HY얕은샘물M"/>
              </a:rPr>
              <a:t>Fig. 1.10 </a:t>
            </a:r>
            <a:r>
              <a:rPr kumimoji="1" lang="en-US" altLang="ko-KR" sz="1200" dirty="0">
                <a:latin typeface="Tahoma" panose="020B0604030504040204" pitchFamily="34" charset="0"/>
                <a:cs typeface="HY얕은샘물M"/>
              </a:rPr>
              <a:t>An AM120 Fanuc robot</a:t>
            </a:r>
            <a:endParaRPr kumimoji="1" lang="ko-KR" altLang="en-US" sz="1200" dirty="0">
              <a:latin typeface="Tahoma" panose="020B0604030504040204" pitchFamily="34" charset="0"/>
              <a:cs typeface="HY얕은샘물M"/>
            </a:endParaRPr>
          </a:p>
        </p:txBody>
      </p:sp>
      <p:sp>
        <p:nvSpPr>
          <p:cNvPr id="58379" name="Rectangle 11">
            <a:extLst>
              <a:ext uri="{FF2B5EF4-FFF2-40B4-BE49-F238E27FC236}">
                <a16:creationId xmlns:a16="http://schemas.microsoft.com/office/drawing/2014/main" id="{A8682D81-FFAE-DA03-70C8-DFF53B48E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3961" y="6399074"/>
            <a:ext cx="35988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latinLnBrk="1" hangingPunct="1"/>
            <a:r>
              <a:rPr kumimoji="1" lang="en-US" altLang="ko-KR" sz="1200" dirty="0">
                <a:solidFill>
                  <a:schemeClr val="tx2"/>
                </a:solidFill>
                <a:latin typeface="Tahoma" panose="020B0604030504040204" pitchFamily="34" charset="0"/>
                <a:cs typeface="HY얕은샘물M"/>
              </a:rPr>
              <a:t>Fig. 1.11 </a:t>
            </a:r>
            <a:r>
              <a:rPr kumimoji="1" lang="en-US" altLang="ko-KR" sz="1200" dirty="0">
                <a:latin typeface="Tahoma" panose="020B0604030504040204" pitchFamily="34" charset="0"/>
                <a:cs typeface="HY얕은샘물M"/>
              </a:rPr>
              <a:t>A P200 Fanuc painting automobile bodies</a:t>
            </a:r>
            <a:endParaRPr kumimoji="1" lang="ko-KR" altLang="en-US" sz="1200" dirty="0">
              <a:latin typeface="Tahoma" panose="020B0604030504040204" pitchFamily="34" charset="0"/>
              <a:cs typeface="HY얕은샘물M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A2165D-5FF9-66D7-622D-B942C89F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sz="4400" dirty="0">
                <a:latin typeface="Tahoma" panose="020B0604030504040204" pitchFamily="34" charset="0"/>
                <a:ea typeface="굴림" panose="020B0600000101010101" pitchFamily="34" charset="-127"/>
              </a:rPr>
              <a:t>Robot Application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5">
            <a:extLst>
              <a:ext uri="{FF2B5EF4-FFF2-40B4-BE49-F238E27FC236}">
                <a16:creationId xmlns:a16="http://schemas.microsoft.com/office/drawing/2014/main" id="{0423501A-F09F-CEBE-37A5-883D318CC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785" y="3977481"/>
            <a:ext cx="31115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latinLnBrk="1" hangingPunct="1"/>
            <a:r>
              <a:rPr kumimoji="1" lang="en-US" altLang="ko-KR" sz="1200" dirty="0">
                <a:solidFill>
                  <a:schemeClr val="tx2"/>
                </a:solidFill>
                <a:latin typeface="Tahoma" panose="020B0604030504040204" pitchFamily="34" charset="0"/>
                <a:cs typeface="HY얕은샘물M"/>
              </a:rPr>
              <a:t>Fig. 1.12 </a:t>
            </a:r>
            <a:r>
              <a:rPr kumimoji="1" lang="en-US" altLang="ko-KR" sz="1200" dirty="0" err="1">
                <a:latin typeface="Tahoma" panose="020B0604030504040204" pitchFamily="34" charset="0"/>
                <a:cs typeface="HY얕은샘물M"/>
              </a:rPr>
              <a:t>Staubli</a:t>
            </a:r>
            <a:r>
              <a:rPr kumimoji="1" lang="en-US" altLang="ko-KR" sz="1200" dirty="0">
                <a:latin typeface="Tahoma" panose="020B0604030504040204" pitchFamily="34" charset="0"/>
                <a:cs typeface="HY얕은샘물M"/>
              </a:rPr>
              <a:t> RX FRAMS robot in a BMW</a:t>
            </a:r>
            <a:endParaRPr kumimoji="1" lang="ko-KR" altLang="en-US" sz="1200" dirty="0">
              <a:latin typeface="Tahoma" panose="020B0604030504040204" pitchFamily="34" charset="0"/>
              <a:cs typeface="HY얕은샘물M"/>
            </a:endParaRPr>
          </a:p>
        </p:txBody>
      </p:sp>
      <p:sp>
        <p:nvSpPr>
          <p:cNvPr id="60421" name="Rectangle 7">
            <a:extLst>
              <a:ext uri="{FF2B5EF4-FFF2-40B4-BE49-F238E27FC236}">
                <a16:creationId xmlns:a16="http://schemas.microsoft.com/office/drawing/2014/main" id="{B74278BD-6FF6-146B-56E8-0F84BE6CD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6975" y="3342014"/>
            <a:ext cx="39560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latinLnBrk="1" hangingPunct="1"/>
            <a:r>
              <a:rPr kumimoji="1" lang="en-US" altLang="ko-KR" sz="1200" dirty="0">
                <a:solidFill>
                  <a:schemeClr val="tx2"/>
                </a:solidFill>
                <a:latin typeface="Tahoma" panose="020B0604030504040204" pitchFamily="34" charset="0"/>
                <a:cs typeface="HY얕은샘물M"/>
              </a:rPr>
              <a:t>Fig. 1.13 </a:t>
            </a:r>
            <a:r>
              <a:rPr kumimoji="1" lang="en-US" altLang="ko-KR" sz="1200" dirty="0">
                <a:latin typeface="Tahoma" panose="020B0604030504040204" pitchFamily="34" charset="0"/>
                <a:cs typeface="HY얕은샘물M"/>
              </a:rPr>
              <a:t>A Fanuc LR Mate 200i robot removal operation</a:t>
            </a:r>
            <a:endParaRPr kumimoji="1" lang="ko-KR" altLang="en-US" sz="1200" dirty="0">
              <a:latin typeface="Tahoma" panose="020B0604030504040204" pitchFamily="34" charset="0"/>
              <a:cs typeface="HY얕은샘물M"/>
            </a:endParaRPr>
          </a:p>
        </p:txBody>
      </p:sp>
      <p:sp>
        <p:nvSpPr>
          <p:cNvPr id="60422" name="Rectangle 10">
            <a:extLst>
              <a:ext uri="{FF2B5EF4-FFF2-40B4-BE49-F238E27FC236}">
                <a16:creationId xmlns:a16="http://schemas.microsoft.com/office/drawing/2014/main" id="{301FD033-9F04-CA46-C0ED-65EBCB46C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66" y="5310188"/>
            <a:ext cx="36905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latinLnBrk="1" hangingPunct="1"/>
            <a:r>
              <a:rPr kumimoji="1" lang="en-US" altLang="ko-KR" sz="1200">
                <a:solidFill>
                  <a:schemeClr val="tx2"/>
                </a:solidFill>
                <a:latin typeface="Tahoma" panose="020B0604030504040204" pitchFamily="34" charset="0"/>
                <a:cs typeface="HY얕은샘물M"/>
              </a:rPr>
              <a:t>Fig. 1.13 </a:t>
            </a:r>
            <a:r>
              <a:rPr kumimoji="1" lang="en-US" altLang="ko-KR" sz="1200">
                <a:latin typeface="Tahoma" panose="020B0604030504040204" pitchFamily="34" charset="0"/>
                <a:cs typeface="HY얕은샘물M"/>
              </a:rPr>
              <a:t>The Arm, a 6 DOF bilateral force-feedback manipulator</a:t>
            </a:r>
            <a:endParaRPr kumimoji="1" lang="ko-KR" altLang="en-US" sz="1200">
              <a:latin typeface="Tahoma" panose="020B0604030504040204" pitchFamily="34" charset="0"/>
              <a:cs typeface="HY얕은샘물M"/>
            </a:endParaRPr>
          </a:p>
        </p:txBody>
      </p:sp>
      <p:sp>
        <p:nvSpPr>
          <p:cNvPr id="60423" name="Rectangle 11">
            <a:extLst>
              <a:ext uri="{FF2B5EF4-FFF2-40B4-BE49-F238E27FC236}">
                <a16:creationId xmlns:a16="http://schemas.microsoft.com/office/drawing/2014/main" id="{C41D7C79-A1DF-010D-EC69-E4661B820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1231" y="6442867"/>
            <a:ext cx="18875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latinLnBrk="1" hangingPunct="1"/>
            <a:r>
              <a:rPr kumimoji="1" lang="en-US" altLang="ko-KR" sz="1200" dirty="0">
                <a:latin typeface="Tahoma" panose="020B0604030504040204" pitchFamily="34" charset="0"/>
                <a:cs typeface="HY얕은샘물M"/>
              </a:rPr>
              <a:t>Medical Robot of German</a:t>
            </a:r>
            <a:endParaRPr kumimoji="1" lang="ko-KR" altLang="en-US" sz="1200" dirty="0">
              <a:latin typeface="Tahoma" panose="020B0604030504040204" pitchFamily="34" charset="0"/>
              <a:cs typeface="HY얕은샘물M"/>
            </a:endParaRPr>
          </a:p>
        </p:txBody>
      </p:sp>
      <p:pic>
        <p:nvPicPr>
          <p:cNvPr id="60424" name="Picture 12">
            <a:extLst>
              <a:ext uri="{FF2B5EF4-FFF2-40B4-BE49-F238E27FC236}">
                <a16:creationId xmlns:a16="http://schemas.microsoft.com/office/drawing/2014/main" id="{942C8E02-60EB-EBFE-5D47-5B5046568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1410493"/>
            <a:ext cx="3361765" cy="2479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425" name="Picture 13">
            <a:extLst>
              <a:ext uri="{FF2B5EF4-FFF2-40B4-BE49-F238E27FC236}">
                <a16:creationId xmlns:a16="http://schemas.microsoft.com/office/drawing/2014/main" id="{36FA844E-A46E-5259-13A4-81CE8F0A5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129" y="292101"/>
            <a:ext cx="3056966" cy="2965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426" name="Picture 14">
            <a:extLst>
              <a:ext uri="{FF2B5EF4-FFF2-40B4-BE49-F238E27FC236}">
                <a16:creationId xmlns:a16="http://schemas.microsoft.com/office/drawing/2014/main" id="{CAA61530-484E-BAA8-E03B-63F83D38C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541" y="4053060"/>
            <a:ext cx="3111500" cy="2664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427" name="Picture 15">
            <a:extLst>
              <a:ext uri="{FF2B5EF4-FFF2-40B4-BE49-F238E27FC236}">
                <a16:creationId xmlns:a16="http://schemas.microsoft.com/office/drawing/2014/main" id="{9786BC17-7291-829A-901E-77C638343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552" y="3884070"/>
            <a:ext cx="3436613" cy="2454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1581" dir="2021404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9CDE267-5AAA-8B95-123A-2444276DA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sz="4400" dirty="0">
                <a:latin typeface="Tahoma" panose="020B0604030504040204" pitchFamily="34" charset="0"/>
                <a:ea typeface="굴림" panose="020B0600000101010101" pitchFamily="34" charset="-127"/>
              </a:rPr>
              <a:t>Robot Application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CB3D4EA6-E782-34B9-B4C1-B158A85866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4000" dirty="0">
                <a:solidFill>
                  <a:schemeClr val="tx1">
                    <a:lumMod val="95000"/>
                    <a:lumOff val="5000"/>
                  </a:schemeClr>
                </a:solidFill>
                <a:ea typeface="굴림" pitchFamily="50" charset="-127"/>
              </a:rPr>
              <a:t>Advantages VS. Disadvantages of Robots</a:t>
            </a:r>
          </a:p>
        </p:txBody>
      </p:sp>
      <p:sp>
        <p:nvSpPr>
          <p:cNvPr id="62467" name="Text Box 4">
            <a:extLst>
              <a:ext uri="{FF2B5EF4-FFF2-40B4-BE49-F238E27FC236}">
                <a16:creationId xmlns:a16="http://schemas.microsoft.com/office/drawing/2014/main" id="{FC510948-8DD3-3601-B391-0EB88D95B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462088"/>
            <a:ext cx="8153400" cy="544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743200" indent="-4572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3200400" indent="-4572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657600" indent="-4572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4114800" indent="-4572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latinLnBrk="1" hangingPunct="1">
              <a:buFont typeface="Symbol" panose="05050102010706020507" pitchFamily="18" charset="2"/>
              <a:buNone/>
            </a:pPr>
            <a:endParaRPr kumimoji="1" lang="en-US" altLang="ko-KR" sz="800" dirty="0">
              <a:latin typeface="Tahoma" panose="020B0604030504040204" pitchFamily="34" charset="0"/>
              <a:ea typeface="굴림" panose="020B0600000101010101" pitchFamily="34" charset="-127"/>
            </a:endParaRPr>
          </a:p>
          <a:p>
            <a:pPr eaLnBrk="1" latinLnBrk="1" hangingPunct="1">
              <a:buFont typeface="Symbol" panose="05050102010706020507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ahoma" panose="020B0604030504040204" pitchFamily="34" charset="0"/>
                <a:ea typeface="굴림" panose="020B0600000101010101" pitchFamily="34" charset="-127"/>
                <a:sym typeface="Symbol" panose="05050102010706020507" pitchFamily="18" charset="2"/>
              </a:rPr>
              <a:t> </a:t>
            </a:r>
            <a:r>
              <a:rPr kumimoji="1" lang="en-US" altLang="ko-KR" sz="1600" dirty="0">
                <a:solidFill>
                  <a:srgbClr val="33CC33"/>
                </a:solidFill>
                <a:latin typeface="Tahoma" panose="020B0604030504040204" pitchFamily="34" charset="0"/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kumimoji="1" lang="en-US" altLang="ko-KR" sz="2000" dirty="0">
                <a:latin typeface="Tahoma" panose="020B0604030504040204" pitchFamily="34" charset="0"/>
                <a:ea typeface="굴림" panose="020B0600000101010101" pitchFamily="34" charset="-127"/>
                <a:sym typeface="Symbol" panose="05050102010706020507" pitchFamily="18" charset="2"/>
              </a:rPr>
              <a:t>Robots increase productivity, safety, efficiency, quality, and consistency of products. </a:t>
            </a:r>
          </a:p>
          <a:p>
            <a:pPr eaLnBrk="1" latinLnBrk="1" hangingPunct="1">
              <a:buFont typeface="Symbol" panose="05050102010706020507" pitchFamily="18" charset="2"/>
              <a:buNone/>
            </a:pPr>
            <a:r>
              <a:rPr kumimoji="1" lang="en-US" altLang="ko-KR" sz="2000" dirty="0">
                <a:solidFill>
                  <a:srgbClr val="33CC33"/>
                </a:solidFill>
                <a:latin typeface="Tahoma" panose="020B0604030504040204" pitchFamily="34" charset="0"/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kumimoji="1" lang="en-US" altLang="ko-KR" sz="2000" dirty="0">
                <a:solidFill>
                  <a:srgbClr val="0000FF"/>
                </a:solidFill>
                <a:latin typeface="Tahoma" panose="020B0604030504040204" pitchFamily="34" charset="0"/>
                <a:ea typeface="굴림" panose="020B0600000101010101" pitchFamily="34" charset="-127"/>
                <a:sym typeface="Symbol" panose="05050102010706020507" pitchFamily="18" charset="2"/>
              </a:rPr>
              <a:t></a:t>
            </a:r>
            <a:r>
              <a:rPr kumimoji="1" lang="en-US" altLang="ko-KR" sz="2000" dirty="0">
                <a:solidFill>
                  <a:srgbClr val="33CC33"/>
                </a:solidFill>
                <a:latin typeface="Tahoma" panose="020B0604030504040204" pitchFamily="34" charset="0"/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kumimoji="1" lang="en-US" altLang="ko-KR" sz="2000" dirty="0">
                <a:latin typeface="Tahoma" panose="020B0604030504040204" pitchFamily="34" charset="0"/>
                <a:ea typeface="굴림" panose="020B0600000101010101" pitchFamily="34" charset="-127"/>
                <a:sym typeface="Symbol" panose="05050102010706020507" pitchFamily="18" charset="2"/>
              </a:rPr>
              <a:t>Robots can work in hazardous environments without the need.</a:t>
            </a:r>
            <a:endParaRPr kumimoji="1" lang="en-US" altLang="ko-KR" sz="2000" dirty="0">
              <a:solidFill>
                <a:srgbClr val="33CC33"/>
              </a:solidFill>
              <a:latin typeface="Tahoma" panose="020B0604030504040204" pitchFamily="34" charset="0"/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eaLnBrk="1" latinLnBrk="1" hangingPunct="1">
              <a:buFont typeface="Symbol" panose="05050102010706020507" pitchFamily="18" charset="2"/>
              <a:buNone/>
            </a:pPr>
            <a:r>
              <a:rPr kumimoji="1" lang="en-US" altLang="ko-KR" sz="2000" dirty="0">
                <a:solidFill>
                  <a:srgbClr val="33CC33"/>
                </a:solidFill>
                <a:latin typeface="Tahoma" panose="020B0604030504040204" pitchFamily="34" charset="0"/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kumimoji="1" lang="en-US" altLang="ko-KR" sz="2000" dirty="0">
                <a:solidFill>
                  <a:srgbClr val="0000FF"/>
                </a:solidFill>
                <a:latin typeface="Tahoma" panose="020B0604030504040204" pitchFamily="34" charset="0"/>
                <a:ea typeface="굴림" panose="020B0600000101010101" pitchFamily="34" charset="-127"/>
                <a:sym typeface="Symbol" panose="05050102010706020507" pitchFamily="18" charset="2"/>
              </a:rPr>
              <a:t></a:t>
            </a:r>
            <a:r>
              <a:rPr kumimoji="1" lang="en-US" altLang="ko-KR" sz="2000" dirty="0">
                <a:solidFill>
                  <a:srgbClr val="33CC33"/>
                </a:solidFill>
                <a:latin typeface="Tahoma" panose="020B0604030504040204" pitchFamily="34" charset="0"/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kumimoji="1" lang="en-US" altLang="ko-KR" sz="2000" dirty="0">
                <a:latin typeface="Tahoma" panose="020B0604030504040204" pitchFamily="34" charset="0"/>
                <a:ea typeface="굴림" panose="020B0600000101010101" pitchFamily="34" charset="-127"/>
                <a:sym typeface="Symbol" panose="05050102010706020507" pitchFamily="18" charset="2"/>
              </a:rPr>
              <a:t>Robots need no environmental comfort.</a:t>
            </a:r>
            <a:endParaRPr kumimoji="1" lang="en-US" altLang="ko-KR" sz="2000" dirty="0">
              <a:solidFill>
                <a:srgbClr val="33CC33"/>
              </a:solidFill>
              <a:latin typeface="Tahoma" panose="020B0604030504040204" pitchFamily="34" charset="0"/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eaLnBrk="1" latinLnBrk="1" hangingPunct="1">
              <a:buFont typeface="Symbol" panose="05050102010706020507" pitchFamily="18" charset="2"/>
              <a:buNone/>
            </a:pPr>
            <a:r>
              <a:rPr kumimoji="1" lang="en-US" altLang="ko-KR" sz="2000" dirty="0">
                <a:solidFill>
                  <a:srgbClr val="0000FF"/>
                </a:solidFill>
                <a:latin typeface="Tahoma" panose="020B0604030504040204" pitchFamily="34" charset="0"/>
                <a:ea typeface="굴림" panose="020B0600000101010101" pitchFamily="34" charset="-127"/>
                <a:sym typeface="Symbol" panose="05050102010706020507" pitchFamily="18" charset="2"/>
              </a:rPr>
              <a:t> </a:t>
            </a:r>
            <a:r>
              <a:rPr kumimoji="1" lang="en-US" altLang="ko-KR" sz="2000" dirty="0">
                <a:solidFill>
                  <a:srgbClr val="33CC33"/>
                </a:solidFill>
                <a:latin typeface="Tahoma" panose="020B0604030504040204" pitchFamily="34" charset="0"/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kumimoji="1" lang="en-US" altLang="ko-KR" sz="2000" dirty="0">
                <a:latin typeface="Tahoma" panose="020B0604030504040204" pitchFamily="34" charset="0"/>
                <a:ea typeface="굴림" panose="020B0600000101010101" pitchFamily="34" charset="-127"/>
                <a:sym typeface="Symbol" panose="05050102010706020507" pitchFamily="18" charset="2"/>
              </a:rPr>
              <a:t>Robots work continuously without experiencing fatigue of problem.</a:t>
            </a:r>
            <a:r>
              <a:rPr kumimoji="1" lang="en-US" altLang="ko-KR" sz="2000" dirty="0">
                <a:solidFill>
                  <a:srgbClr val="33CC33"/>
                </a:solidFill>
                <a:latin typeface="Tahoma" panose="020B0604030504040204" pitchFamily="34" charset="0"/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</a:p>
          <a:p>
            <a:pPr eaLnBrk="1" latinLnBrk="1" hangingPunct="1">
              <a:buFont typeface="Symbol" panose="05050102010706020507" pitchFamily="18" charset="2"/>
              <a:buNone/>
            </a:pPr>
            <a:r>
              <a:rPr kumimoji="1" lang="en-US" altLang="ko-KR" sz="2000" dirty="0">
                <a:solidFill>
                  <a:srgbClr val="0000FF"/>
                </a:solidFill>
                <a:latin typeface="Tahoma" panose="020B0604030504040204" pitchFamily="34" charset="0"/>
                <a:ea typeface="굴림" panose="020B0600000101010101" pitchFamily="34" charset="-127"/>
                <a:sym typeface="Symbol" panose="05050102010706020507" pitchFamily="18" charset="2"/>
              </a:rPr>
              <a:t> </a:t>
            </a:r>
            <a:r>
              <a:rPr kumimoji="1" lang="en-US" altLang="ko-KR" sz="2000" dirty="0">
                <a:solidFill>
                  <a:srgbClr val="33CC33"/>
                </a:solidFill>
                <a:latin typeface="Tahoma" panose="020B0604030504040204" pitchFamily="34" charset="0"/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kumimoji="1" lang="en-US" altLang="ko-KR" sz="2000" dirty="0">
                <a:latin typeface="Tahoma" panose="020B0604030504040204" pitchFamily="34" charset="0"/>
                <a:ea typeface="굴림" panose="020B0600000101010101" pitchFamily="34" charset="-127"/>
                <a:sym typeface="Symbol" panose="05050102010706020507" pitchFamily="18" charset="2"/>
              </a:rPr>
              <a:t>Robots have repeatable precision at all times. </a:t>
            </a:r>
            <a:r>
              <a:rPr kumimoji="1" lang="en-US" altLang="ko-KR" sz="2000" dirty="0">
                <a:solidFill>
                  <a:srgbClr val="33CC33"/>
                </a:solidFill>
                <a:latin typeface="Tahoma" panose="020B0604030504040204" pitchFamily="34" charset="0"/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</a:p>
          <a:p>
            <a:pPr eaLnBrk="1" latinLnBrk="1" hangingPunct="1">
              <a:buFont typeface="Symbol" panose="05050102010706020507" pitchFamily="18" charset="2"/>
              <a:buNone/>
            </a:pPr>
            <a:r>
              <a:rPr kumimoji="1" lang="en-US" altLang="ko-KR" sz="2000" dirty="0">
                <a:solidFill>
                  <a:srgbClr val="0000FF"/>
                </a:solidFill>
                <a:latin typeface="Tahoma" panose="020B0604030504040204" pitchFamily="34" charset="0"/>
                <a:ea typeface="굴림" panose="020B0600000101010101" pitchFamily="34" charset="-127"/>
                <a:sym typeface="Symbol" panose="05050102010706020507" pitchFamily="18" charset="2"/>
              </a:rPr>
              <a:t> </a:t>
            </a:r>
            <a:r>
              <a:rPr kumimoji="1" lang="en-US" altLang="ko-KR" sz="2000" dirty="0">
                <a:solidFill>
                  <a:srgbClr val="33CC33"/>
                </a:solidFill>
                <a:latin typeface="Tahoma" panose="020B0604030504040204" pitchFamily="34" charset="0"/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kumimoji="1" lang="en-US" altLang="ko-KR" sz="2000" dirty="0">
                <a:latin typeface="Tahoma" panose="020B0604030504040204" pitchFamily="34" charset="0"/>
                <a:ea typeface="굴림" panose="020B0600000101010101" pitchFamily="34" charset="-127"/>
                <a:sym typeface="Symbol" panose="05050102010706020507" pitchFamily="18" charset="2"/>
              </a:rPr>
              <a:t>Robots can be much more accurate than human</a:t>
            </a:r>
            <a:r>
              <a:rPr kumimoji="1" lang="en-US" altLang="ko-KR" sz="2000">
                <a:latin typeface="Tahoma" panose="020B0604030504040204" pitchFamily="34" charset="0"/>
                <a:ea typeface="굴림" panose="020B0600000101010101" pitchFamily="34" charset="-127"/>
                <a:sym typeface="Symbol" panose="05050102010706020507" pitchFamily="18" charset="2"/>
              </a:rPr>
              <a:t>. </a:t>
            </a:r>
            <a:endParaRPr kumimoji="1" lang="en-US" altLang="ko-KR" sz="2000" dirty="0">
              <a:latin typeface="Tahoma" panose="020B0604030504040204" pitchFamily="34" charset="0"/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eaLnBrk="1" latinLnBrk="1" hangingPunct="1">
              <a:buFont typeface="Symbol" panose="05050102010706020507" pitchFamily="18" charset="2"/>
              <a:buNone/>
            </a:pPr>
            <a:r>
              <a:rPr kumimoji="1" lang="en-US" altLang="ko-KR" sz="2000" dirty="0">
                <a:solidFill>
                  <a:srgbClr val="0000FF"/>
                </a:solidFill>
                <a:latin typeface="Tahoma" panose="020B0604030504040204" pitchFamily="34" charset="0"/>
                <a:ea typeface="굴림" panose="020B0600000101010101" pitchFamily="34" charset="-127"/>
                <a:sym typeface="Symbol" panose="05050102010706020507" pitchFamily="18" charset="2"/>
              </a:rPr>
              <a:t> </a:t>
            </a:r>
            <a:r>
              <a:rPr kumimoji="1" lang="en-US" altLang="ko-KR" sz="2000" dirty="0">
                <a:solidFill>
                  <a:srgbClr val="33CC33"/>
                </a:solidFill>
                <a:latin typeface="Tahoma" panose="020B0604030504040204" pitchFamily="34" charset="0"/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kumimoji="1" lang="en-US" altLang="ko-KR" sz="2000" dirty="0">
                <a:latin typeface="Tahoma" panose="020B0604030504040204" pitchFamily="34" charset="0"/>
                <a:ea typeface="굴림" panose="020B0600000101010101" pitchFamily="34" charset="-127"/>
                <a:sym typeface="Symbol" panose="05050102010706020507" pitchFamily="18" charset="2"/>
              </a:rPr>
              <a:t>Robots can process multiple stimuli or tasks simultaneously. </a:t>
            </a:r>
          </a:p>
          <a:p>
            <a:pPr eaLnBrk="1" latinLnBrk="1" hangingPunct="1">
              <a:buFont typeface="Symbol" panose="05050102010706020507" pitchFamily="18" charset="2"/>
              <a:buNone/>
            </a:pPr>
            <a:endParaRPr kumimoji="1" lang="en-US" altLang="ko-KR" sz="2000" dirty="0">
              <a:latin typeface="Tahoma" panose="020B0604030504040204" pitchFamily="34" charset="0"/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eaLnBrk="1" latinLnBrk="1" hangingPunct="1">
              <a:buFont typeface="Symbol" panose="05050102010706020507" pitchFamily="18" charset="2"/>
              <a:buNone/>
            </a:pPr>
            <a:r>
              <a:rPr kumimoji="1" lang="en-US" altLang="ko-KR" sz="2000" dirty="0">
                <a:solidFill>
                  <a:srgbClr val="0000FF"/>
                </a:solidFill>
                <a:latin typeface="Tahoma" panose="020B0604030504040204" pitchFamily="34" charset="0"/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kumimoji="1" lang="en-US" altLang="ko-KR" sz="2000" dirty="0">
                <a:solidFill>
                  <a:srgbClr val="FF0000"/>
                </a:solidFill>
                <a:latin typeface="Tahoma" panose="020B0604030504040204" pitchFamily="34" charset="0"/>
                <a:ea typeface="굴림" panose="020B0600000101010101" pitchFamily="34" charset="-127"/>
                <a:sym typeface="Symbol" panose="05050102010706020507" pitchFamily="18" charset="2"/>
              </a:rPr>
              <a:t></a:t>
            </a:r>
            <a:r>
              <a:rPr kumimoji="1" lang="en-US" altLang="ko-KR" sz="2000" dirty="0">
                <a:solidFill>
                  <a:srgbClr val="33CC33"/>
                </a:solidFill>
                <a:latin typeface="Tahoma" panose="020B0604030504040204" pitchFamily="34" charset="0"/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kumimoji="1" lang="en-US" altLang="ko-KR" sz="2000" dirty="0">
                <a:latin typeface="Tahoma" panose="020B0604030504040204" pitchFamily="34" charset="0"/>
                <a:ea typeface="굴림" panose="020B0600000101010101" pitchFamily="34" charset="-127"/>
                <a:sym typeface="Symbol" panose="05050102010706020507" pitchFamily="18" charset="2"/>
              </a:rPr>
              <a:t>Robots lack capability to respond in emergencies.</a:t>
            </a:r>
          </a:p>
          <a:p>
            <a:pPr eaLnBrk="1" latinLnBrk="1" hangingPunct="1">
              <a:buFont typeface="Symbol" panose="05050102010706020507" pitchFamily="18" charset="2"/>
              <a:buNone/>
            </a:pPr>
            <a:r>
              <a:rPr kumimoji="1" lang="en-US" altLang="ko-KR" sz="2000" dirty="0">
                <a:solidFill>
                  <a:srgbClr val="FF0000"/>
                </a:solidFill>
                <a:latin typeface="Tahoma" panose="020B0604030504040204" pitchFamily="34" charset="0"/>
                <a:ea typeface="굴림" panose="020B0600000101010101" pitchFamily="34" charset="-127"/>
                <a:sym typeface="Symbol" panose="05050102010706020507" pitchFamily="18" charset="2"/>
              </a:rPr>
              <a:t> </a:t>
            </a:r>
            <a:r>
              <a:rPr kumimoji="1" lang="en-US" altLang="ko-KR" sz="2000" dirty="0">
                <a:solidFill>
                  <a:srgbClr val="33CC33"/>
                </a:solidFill>
                <a:latin typeface="Tahoma" panose="020B0604030504040204" pitchFamily="34" charset="0"/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kumimoji="1" lang="en-US" altLang="ko-KR" sz="2000" dirty="0">
                <a:latin typeface="Tahoma" panose="020B0604030504040204" pitchFamily="34" charset="0"/>
                <a:ea typeface="굴림" panose="020B0600000101010101" pitchFamily="34" charset="-127"/>
                <a:sym typeface="Symbol" panose="05050102010706020507" pitchFamily="18" charset="2"/>
              </a:rPr>
              <a:t>Robots, although superior in certain senses, have limited capabilities in Degree of freedom, Dexterity, Sensors, Vision system, real time response.</a:t>
            </a:r>
          </a:p>
          <a:p>
            <a:pPr eaLnBrk="1" latinLnBrk="1" hangingPunct="1">
              <a:buFont typeface="Symbol" panose="05050102010706020507" pitchFamily="18" charset="2"/>
              <a:buNone/>
            </a:pPr>
            <a:r>
              <a:rPr kumimoji="1" lang="en-US" altLang="ko-KR" sz="2000" dirty="0">
                <a:latin typeface="Tahoma" panose="020B0604030504040204" pitchFamily="34" charset="0"/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kumimoji="1" lang="en-US" altLang="ko-KR" sz="2000" dirty="0">
                <a:solidFill>
                  <a:srgbClr val="FF0000"/>
                </a:solidFill>
                <a:latin typeface="Tahoma" panose="020B0604030504040204" pitchFamily="34" charset="0"/>
                <a:ea typeface="굴림" panose="020B0600000101010101" pitchFamily="34" charset="-127"/>
                <a:sym typeface="Symbol" panose="05050102010706020507" pitchFamily="18" charset="2"/>
              </a:rPr>
              <a:t></a:t>
            </a:r>
            <a:r>
              <a:rPr kumimoji="1" lang="en-US" altLang="ko-KR" sz="2000" dirty="0">
                <a:solidFill>
                  <a:srgbClr val="33CC33"/>
                </a:solidFill>
                <a:latin typeface="Tahoma" panose="020B0604030504040204" pitchFamily="34" charset="0"/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kumimoji="1" lang="en-US" altLang="ko-KR" sz="2000" dirty="0">
                <a:latin typeface="Tahoma" panose="020B0604030504040204" pitchFamily="34" charset="0"/>
                <a:ea typeface="굴림" panose="020B0600000101010101" pitchFamily="34" charset="-127"/>
                <a:sym typeface="Symbol" panose="05050102010706020507" pitchFamily="18" charset="2"/>
              </a:rPr>
              <a:t>Robots are costly, due to Initial cost of equipment, Installation costs, Need for Peripherals, Need for training, Need for programming</a:t>
            </a:r>
            <a:r>
              <a:rPr kumimoji="1" lang="en-US" altLang="ko-KR" sz="1600" dirty="0">
                <a:latin typeface="Tahoma" panose="020B0604030504040204" pitchFamily="34" charset="0"/>
                <a:ea typeface="굴림" panose="020B0600000101010101" pitchFamily="34" charset="-127"/>
                <a:sym typeface="Symbol" panose="05050102010706020507" pitchFamily="18" charset="2"/>
              </a:rPr>
              <a:t>.</a:t>
            </a:r>
            <a:endParaRPr kumimoji="1" lang="tr-TR" altLang="ko-KR" sz="1600" dirty="0">
              <a:latin typeface="Tahoma" panose="020B0604030504040204" pitchFamily="34" charset="0"/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eaLnBrk="1" latinLnBrk="1" hangingPunct="1"/>
            <a:r>
              <a:rPr kumimoji="1" lang="en-US" altLang="ko-KR" sz="2000" dirty="0">
                <a:latin typeface="Tahoma" panose="020B0604030504040204" pitchFamily="34" charset="0"/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kumimoji="1" lang="en-US" altLang="ko-KR" sz="2000" dirty="0">
                <a:solidFill>
                  <a:srgbClr val="FF0000"/>
                </a:solidFill>
                <a:latin typeface="Tahoma" panose="020B0604030504040204" pitchFamily="34" charset="0"/>
                <a:ea typeface="굴림" panose="020B0600000101010101" pitchFamily="34" charset="-127"/>
                <a:sym typeface="Symbol" panose="05050102010706020507" pitchFamily="18" charset="2"/>
              </a:rPr>
              <a:t></a:t>
            </a:r>
            <a:r>
              <a:rPr kumimoji="1" lang="en-US" altLang="ko-KR" sz="2000" dirty="0">
                <a:solidFill>
                  <a:srgbClr val="33CC33"/>
                </a:solidFill>
                <a:latin typeface="Tahoma" panose="020B0604030504040204" pitchFamily="34" charset="0"/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kumimoji="1" lang="en-US" altLang="ko-KR" sz="2000" dirty="0">
                <a:latin typeface="Tahoma" panose="020B0604030504040204" pitchFamily="34" charset="0"/>
                <a:ea typeface="굴림" panose="020B0600000101010101" pitchFamily="34" charset="-127"/>
                <a:sym typeface="Symbol" panose="05050102010706020507" pitchFamily="18" charset="2"/>
              </a:rPr>
              <a:t>Robots replace human workers creating economic problems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D084FE8244824F8DA304D1666BE595" ma:contentTypeVersion="0" ma:contentTypeDescription="Create a new document." ma:contentTypeScope="" ma:versionID="a9a3695fab3b228a8a597e0bbbf8418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5bdcf26f133259999730471111e8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5A00153-3DDE-450E-B412-110082C78CB0}"/>
</file>

<file path=customXml/itemProps2.xml><?xml version="1.0" encoding="utf-8"?>
<ds:datastoreItem xmlns:ds="http://schemas.openxmlformats.org/officeDocument/2006/customXml" ds:itemID="{64E7BC56-BAE5-4BE1-8919-C3A4F446DDD4}"/>
</file>

<file path=customXml/itemProps3.xml><?xml version="1.0" encoding="utf-8"?>
<ds:datastoreItem xmlns:ds="http://schemas.openxmlformats.org/officeDocument/2006/customXml" ds:itemID="{0C6A8989-1BBB-46EE-9C39-E655E3BF3989}"/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339</Words>
  <Application>Microsoft Office PowerPoint</Application>
  <PresentationFormat>Widescreen</PresentationFormat>
  <Paragraphs>57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굴림</vt:lpstr>
      <vt:lpstr>Arial</vt:lpstr>
      <vt:lpstr>Calibri</vt:lpstr>
      <vt:lpstr>Calibri Light</vt:lpstr>
      <vt:lpstr>Symbol</vt:lpstr>
      <vt:lpstr>Tahoma</vt:lpstr>
      <vt:lpstr>Times New Roman</vt:lpstr>
      <vt:lpstr>Office Theme</vt:lpstr>
      <vt:lpstr>Robot Languages</vt:lpstr>
      <vt:lpstr>PowerPoint Presentation</vt:lpstr>
      <vt:lpstr>Robot Application</vt:lpstr>
      <vt:lpstr>Robot Application</vt:lpstr>
      <vt:lpstr>Advantages VS. Disadvantages of Robots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ANITA CHRISTALINE J</dc:creator>
  <cp:lastModifiedBy>ANITA CHRISTALINE J</cp:lastModifiedBy>
  <cp:revision>7</cp:revision>
  <dcterms:created xsi:type="dcterms:W3CDTF">2024-01-06T08:46:54Z</dcterms:created>
  <dcterms:modified xsi:type="dcterms:W3CDTF">2024-01-07T17:21:12Z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0x010100F8D084FE8244824F8DA304D1666BE595</vt:lpwstr>
  </property>
</Properties>
</file>