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4"/>
  </p:notesMasterIdLst>
  <p:sldIdLst>
    <p:sldId id="256" r:id="rId5"/>
    <p:sldId id="635" r:id="rId6"/>
    <p:sldId id="636" r:id="rId7"/>
    <p:sldId id="637" r:id="rId8"/>
    <p:sldId id="630" r:id="rId9"/>
    <p:sldId id="642" r:id="rId10"/>
    <p:sldId id="644" r:id="rId11"/>
    <p:sldId id="647" r:id="rId12"/>
    <p:sldId id="645" r:id="rId13"/>
    <p:sldId id="717" r:id="rId14"/>
    <p:sldId id="719" r:id="rId15"/>
    <p:sldId id="718" r:id="rId16"/>
    <p:sldId id="720" r:id="rId17"/>
    <p:sldId id="643" r:id="rId18"/>
    <p:sldId id="660" r:id="rId19"/>
    <p:sldId id="648" r:id="rId20"/>
    <p:sldId id="651" r:id="rId21"/>
    <p:sldId id="721" r:id="rId22"/>
    <p:sldId id="652" r:id="rId23"/>
    <p:sldId id="653" r:id="rId24"/>
    <p:sldId id="701" r:id="rId25"/>
    <p:sldId id="702" r:id="rId26"/>
    <p:sldId id="746" r:id="rId27"/>
    <p:sldId id="724" r:id="rId28"/>
    <p:sldId id="727" r:id="rId29"/>
    <p:sldId id="728" r:id="rId30"/>
    <p:sldId id="729" r:id="rId31"/>
    <p:sldId id="730" r:id="rId32"/>
    <p:sldId id="731" r:id="rId33"/>
    <p:sldId id="732" r:id="rId34"/>
    <p:sldId id="733" r:id="rId35"/>
    <p:sldId id="695" r:id="rId36"/>
    <p:sldId id="659" r:id="rId37"/>
    <p:sldId id="663" r:id="rId38"/>
    <p:sldId id="666" r:id="rId39"/>
    <p:sldId id="665" r:id="rId40"/>
    <p:sldId id="668" r:id="rId41"/>
    <p:sldId id="670" r:id="rId42"/>
    <p:sldId id="671" r:id="rId43"/>
    <p:sldId id="672" r:id="rId44"/>
    <p:sldId id="673" r:id="rId45"/>
    <p:sldId id="765" r:id="rId46"/>
    <p:sldId id="766" r:id="rId47"/>
    <p:sldId id="667" r:id="rId48"/>
    <p:sldId id="676" r:id="rId49"/>
    <p:sldId id="772" r:id="rId50"/>
    <p:sldId id="749" r:id="rId51"/>
    <p:sldId id="773" r:id="rId52"/>
    <p:sldId id="769" r:id="rId53"/>
    <p:sldId id="750" r:id="rId54"/>
    <p:sldId id="774" r:id="rId55"/>
    <p:sldId id="776" r:id="rId56"/>
    <p:sldId id="777" r:id="rId57"/>
    <p:sldId id="778" r:id="rId58"/>
    <p:sldId id="767" r:id="rId59"/>
    <p:sldId id="768" r:id="rId60"/>
    <p:sldId id="771" r:id="rId61"/>
    <p:sldId id="770" r:id="rId62"/>
    <p:sldId id="756" r:id="rId63"/>
    <p:sldId id="757" r:id="rId64"/>
    <p:sldId id="758" r:id="rId65"/>
    <p:sldId id="759" r:id="rId66"/>
    <p:sldId id="760" r:id="rId67"/>
    <p:sldId id="696" r:id="rId68"/>
    <p:sldId id="697" r:id="rId69"/>
    <p:sldId id="698" r:id="rId70"/>
    <p:sldId id="779" r:id="rId71"/>
    <p:sldId id="699" r:id="rId72"/>
    <p:sldId id="781" r:id="rId73"/>
  </p:sldIdLst>
  <p:sldSz cx="12192000" cy="6858000"/>
  <p:notesSz cx="6858000" cy="9144000"/>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9900"/>
    <a:srgbClr val="663300"/>
    <a:srgbClr val="04DA18"/>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1715" autoAdjust="0"/>
  </p:normalViewPr>
  <p:slideViewPr>
    <p:cSldViewPr snapToGrid="0">
      <p:cViewPr varScale="1">
        <p:scale>
          <a:sx n="63" d="100"/>
          <a:sy n="63" d="100"/>
        </p:scale>
        <p:origin x="14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160BE-5E92-426A-8246-6A35F4207FEC}" type="datetimeFigureOut">
              <a:rPr lang="en-US" smtClean="0"/>
              <a:pPr/>
              <a:t>12/5/2024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410138-F126-4142-9951-AB199106A0F9}" type="slidenum">
              <a:rPr lang="en-US" smtClean="0"/>
              <a:pPr/>
              <a:t>‹#›</a:t>
            </a:fld>
            <a:endParaRPr lang="en-US"/>
          </a:p>
        </p:txBody>
      </p:sp>
    </p:spTree>
    <p:extLst>
      <p:ext uri="{BB962C8B-B14F-4D97-AF65-F5344CB8AC3E}">
        <p14:creationId xmlns:p14="http://schemas.microsoft.com/office/powerpoint/2010/main" val="4252410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410138-F126-4142-9951-AB199106A0F9}" type="slidenum">
              <a:rPr lang="en-US" smtClean="0"/>
              <a:pPr/>
              <a:t>3</a:t>
            </a:fld>
            <a:endParaRPr lang="en-US"/>
          </a:p>
        </p:txBody>
      </p:sp>
    </p:spTree>
    <p:extLst>
      <p:ext uri="{BB962C8B-B14F-4D97-AF65-F5344CB8AC3E}">
        <p14:creationId xmlns:p14="http://schemas.microsoft.com/office/powerpoint/2010/main" val="307866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Intel was liberal in giving away license to whoever asked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Ultra-Violet Erasable Programmable Read Only Memory (</a:t>
            </a:r>
            <a:r>
              <a:rPr lang="en-US" sz="1200" b="1" i="0" kern="1200" dirty="0">
                <a:solidFill>
                  <a:schemeClr val="tx1"/>
                </a:solidFill>
                <a:effectLst/>
                <a:latin typeface="+mn-lt"/>
                <a:ea typeface="+mn-ea"/>
                <a:cs typeface="+mn-cs"/>
              </a:rPr>
              <a:t>UV</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EPROM</a:t>
            </a:r>
            <a:r>
              <a:rPr lang="en-US" sz="1200" b="0" i="0" kern="1200" dirty="0">
                <a:solidFill>
                  <a:schemeClr val="tx1"/>
                </a:solidFill>
                <a:effectLst/>
                <a:latin typeface="+mn-lt"/>
                <a:ea typeface="+mn-ea"/>
                <a:cs typeface="+mn-cs"/>
              </a:rPr>
              <a:t>) </a:t>
            </a:r>
            <a:endParaRPr lang="en-IN"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 electrically erased and reprogrammed.  </a:t>
            </a:r>
          </a:p>
          <a:p>
            <a:endParaRPr lang="en-US"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non-volatile random-access memory </a:t>
            </a:r>
            <a:endParaRPr lang="en-IN" dirty="0"/>
          </a:p>
        </p:txBody>
      </p:sp>
      <p:sp>
        <p:nvSpPr>
          <p:cNvPr id="4" name="Slide Number Placeholder 3"/>
          <p:cNvSpPr>
            <a:spLocks noGrp="1"/>
          </p:cNvSpPr>
          <p:nvPr>
            <p:ph type="sldNum" sz="quarter" idx="10"/>
          </p:nvPr>
        </p:nvSpPr>
        <p:spPr/>
        <p:txBody>
          <a:bodyPr/>
          <a:lstStyle/>
          <a:p>
            <a:fld id="{7A410138-F126-4142-9951-AB199106A0F9}" type="slidenum">
              <a:rPr lang="en-US" smtClean="0"/>
              <a:pPr/>
              <a:t>6</a:t>
            </a:fld>
            <a:endParaRPr lang="en-US"/>
          </a:p>
        </p:txBody>
      </p:sp>
    </p:spTree>
    <p:extLst>
      <p:ext uri="{BB962C8B-B14F-4D97-AF65-F5344CB8AC3E}">
        <p14:creationId xmlns:p14="http://schemas.microsoft.com/office/powerpoint/2010/main" val="43232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can be programmed only once and it cannot be changed or reused after its initial programming. </a:t>
            </a:r>
            <a:endParaRPr lang="en-IN" dirty="0"/>
          </a:p>
        </p:txBody>
      </p:sp>
      <p:sp>
        <p:nvSpPr>
          <p:cNvPr id="4" name="Slide Number Placeholder 3"/>
          <p:cNvSpPr>
            <a:spLocks noGrp="1"/>
          </p:cNvSpPr>
          <p:nvPr>
            <p:ph type="sldNum" sz="quarter" idx="10"/>
          </p:nvPr>
        </p:nvSpPr>
        <p:spPr/>
        <p:txBody>
          <a:bodyPr/>
          <a:lstStyle/>
          <a:p>
            <a:fld id="{7A410138-F126-4142-9951-AB199106A0F9}" type="slidenum">
              <a:rPr lang="en-US" smtClean="0"/>
              <a:pPr/>
              <a:t>7</a:t>
            </a:fld>
            <a:endParaRPr lang="en-US"/>
          </a:p>
        </p:txBody>
      </p:sp>
    </p:spTree>
    <p:extLst>
      <p:ext uri="{BB962C8B-B14F-4D97-AF65-F5344CB8AC3E}">
        <p14:creationId xmlns:p14="http://schemas.microsoft.com/office/powerpoint/2010/main" val="204504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low-voltage, high-performance CMOS 8-bit microcomputer</a:t>
            </a:r>
            <a:endParaRPr lang="en-IN" dirty="0"/>
          </a:p>
        </p:txBody>
      </p:sp>
      <p:sp>
        <p:nvSpPr>
          <p:cNvPr id="4" name="Slide Number Placeholder 3"/>
          <p:cNvSpPr>
            <a:spLocks noGrp="1"/>
          </p:cNvSpPr>
          <p:nvPr>
            <p:ph type="sldNum" sz="quarter" idx="10"/>
          </p:nvPr>
        </p:nvSpPr>
        <p:spPr/>
        <p:txBody>
          <a:bodyPr/>
          <a:lstStyle/>
          <a:p>
            <a:fld id="{7A410138-F126-4142-9951-AB199106A0F9}" type="slidenum">
              <a:rPr lang="en-US" smtClean="0"/>
              <a:pPr/>
              <a:t>9</a:t>
            </a:fld>
            <a:endParaRPr lang="en-US"/>
          </a:p>
        </p:txBody>
      </p:sp>
    </p:spTree>
    <p:extLst>
      <p:ext uri="{BB962C8B-B14F-4D97-AF65-F5344CB8AC3E}">
        <p14:creationId xmlns:p14="http://schemas.microsoft.com/office/powerpoint/2010/main" val="257453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410138-F126-4142-9951-AB199106A0F9}" type="slidenum">
              <a:rPr lang="en-US" smtClean="0"/>
              <a:pPr/>
              <a:t>44</a:t>
            </a:fld>
            <a:endParaRPr lang="en-US"/>
          </a:p>
        </p:txBody>
      </p:sp>
    </p:spTree>
    <p:extLst>
      <p:ext uri="{BB962C8B-B14F-4D97-AF65-F5344CB8AC3E}">
        <p14:creationId xmlns:p14="http://schemas.microsoft.com/office/powerpoint/2010/main" val="262896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solidFill>
                  <a:schemeClr val="bg1"/>
                </a:solidFill>
                <a:latin typeface="Comic Sans MS" pitchFamily="66" charset="0"/>
              </a:rPr>
              <a:t>PCON, SCON, TCON, TMOD, IE and IP</a:t>
            </a:r>
          </a:p>
          <a:p>
            <a:r>
              <a:rPr lang="en-US" dirty="0"/>
              <a:t> </a:t>
            </a:r>
          </a:p>
          <a:p>
            <a:r>
              <a:rPr lang="en-US" dirty="0"/>
              <a:t>Peripheral control, serial</a:t>
            </a:r>
            <a:r>
              <a:rPr lang="en-US" baseline="0" dirty="0"/>
              <a:t> control, timer control , Timer mode selection and Interrupt enable</a:t>
            </a:r>
          </a:p>
          <a:p>
            <a:r>
              <a:rPr lang="en-US" dirty="0"/>
              <a:t> </a:t>
            </a:r>
            <a:endParaRPr lang="en-IN" dirty="0"/>
          </a:p>
        </p:txBody>
      </p:sp>
      <p:sp>
        <p:nvSpPr>
          <p:cNvPr id="4" name="Slide Number Placeholder 3"/>
          <p:cNvSpPr>
            <a:spLocks noGrp="1"/>
          </p:cNvSpPr>
          <p:nvPr>
            <p:ph type="sldNum" sz="quarter" idx="10"/>
          </p:nvPr>
        </p:nvSpPr>
        <p:spPr/>
        <p:txBody>
          <a:bodyPr/>
          <a:lstStyle/>
          <a:p>
            <a:fld id="{7A410138-F126-4142-9951-AB199106A0F9}" type="slidenum">
              <a:rPr lang="en-US" smtClean="0"/>
              <a:pPr/>
              <a:t>47</a:t>
            </a:fld>
            <a:endParaRPr lang="en-US"/>
          </a:p>
        </p:txBody>
      </p:sp>
    </p:spTree>
    <p:extLst>
      <p:ext uri="{BB962C8B-B14F-4D97-AF65-F5344CB8AC3E}">
        <p14:creationId xmlns:p14="http://schemas.microsoft.com/office/powerpoint/2010/main" val="101036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t-state is measured from the falling edge of one clock pulse to the falling edge of the next clock pulse.  </a:t>
            </a:r>
            <a:endParaRPr lang="en-IN" dirty="0"/>
          </a:p>
        </p:txBody>
      </p:sp>
      <p:sp>
        <p:nvSpPr>
          <p:cNvPr id="4" name="Slide Number Placeholder 3"/>
          <p:cNvSpPr>
            <a:spLocks noGrp="1"/>
          </p:cNvSpPr>
          <p:nvPr>
            <p:ph type="sldNum" sz="quarter" idx="10"/>
          </p:nvPr>
        </p:nvSpPr>
        <p:spPr/>
        <p:txBody>
          <a:bodyPr/>
          <a:lstStyle/>
          <a:p>
            <a:fld id="{7A410138-F126-4142-9951-AB199106A0F9}" type="slidenum">
              <a:rPr lang="en-US" smtClean="0"/>
              <a:pPr/>
              <a:t>66</a:t>
            </a:fld>
            <a:endParaRPr lang="en-US"/>
          </a:p>
        </p:txBody>
      </p:sp>
    </p:spTree>
    <p:extLst>
      <p:ext uri="{BB962C8B-B14F-4D97-AF65-F5344CB8AC3E}">
        <p14:creationId xmlns:p14="http://schemas.microsoft.com/office/powerpoint/2010/main" val="25723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Crore Ten Lakh Fifty Nine Thousand </a:t>
            </a:r>
          </a:p>
          <a:p>
            <a:endParaRPr lang="en-US" dirty="0"/>
          </a:p>
          <a:p>
            <a:r>
              <a:rPr lang="en-US" dirty="0"/>
              <a:t>Nine Lakh Twenty One Thousand Five Hundred And Eighty Three </a:t>
            </a:r>
            <a:endParaRPr lang="en-IN" dirty="0"/>
          </a:p>
        </p:txBody>
      </p:sp>
      <p:sp>
        <p:nvSpPr>
          <p:cNvPr id="4" name="Slide Number Placeholder 3"/>
          <p:cNvSpPr>
            <a:spLocks noGrp="1"/>
          </p:cNvSpPr>
          <p:nvPr>
            <p:ph type="sldNum" sz="quarter" idx="10"/>
          </p:nvPr>
        </p:nvSpPr>
        <p:spPr/>
        <p:txBody>
          <a:bodyPr/>
          <a:lstStyle/>
          <a:p>
            <a:fld id="{7A410138-F126-4142-9951-AB199106A0F9}" type="slidenum">
              <a:rPr lang="en-US" smtClean="0"/>
              <a:pPr/>
              <a:t>67</a:t>
            </a:fld>
            <a:endParaRPr lang="en-US"/>
          </a:p>
        </p:txBody>
      </p:sp>
    </p:spTree>
    <p:extLst>
      <p:ext uri="{BB962C8B-B14F-4D97-AF65-F5344CB8AC3E}">
        <p14:creationId xmlns:p14="http://schemas.microsoft.com/office/powerpoint/2010/main" val="4025428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4740975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6DE7D-5BF9-462A-88A8-AF83DF48CD51}"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93494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427045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77083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825145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804240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39090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4020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26418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37246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42480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6DE7D-5BF9-462A-88A8-AF83DF48CD51}"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15859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6DE7D-5BF9-462A-88A8-AF83DF48CD51}"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86890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76DE7D-5BF9-462A-88A8-AF83DF48CD51}"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44629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276DE7D-5BF9-462A-88A8-AF83DF48CD51}"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83986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6DE7D-5BF9-462A-88A8-AF83DF48CD51}"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25634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6DE7D-5BF9-462A-88A8-AF83DF48CD51}"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410845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76DE7D-5BF9-462A-88A8-AF83DF48CD51}" type="datetimeFigureOut">
              <a:rPr lang="en-US" smtClean="0"/>
              <a:pPr/>
              <a:t>12/5/2024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FFEA6D-D485-41AB-8459-9215472A1970}" type="slidenum">
              <a:rPr lang="en-US" smtClean="0"/>
              <a:pPr/>
              <a:t>‹#›</a:t>
            </a:fld>
            <a:endParaRPr lang="en-US"/>
          </a:p>
        </p:txBody>
      </p:sp>
    </p:spTree>
    <p:extLst>
      <p:ext uri="{BB962C8B-B14F-4D97-AF65-F5344CB8AC3E}">
        <p14:creationId xmlns:p14="http://schemas.microsoft.com/office/powerpoint/2010/main" val="34784995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
          <p:cNvSpPr txBox="1">
            <a:spLocks/>
          </p:cNvSpPr>
          <p:nvPr/>
        </p:nvSpPr>
        <p:spPr>
          <a:xfrm>
            <a:off x="2050472" y="1717956"/>
            <a:ext cx="8174198" cy="2431473"/>
          </a:xfrm>
          <a:prstGeom prst="rect">
            <a:avLst/>
          </a:prstGeom>
          <a:effectLst>
            <a:glow rad="228600">
              <a:schemeClr val="accent5">
                <a:satMod val="175000"/>
                <a:alpha val="40000"/>
              </a:schemeClr>
            </a:glow>
          </a:effectLst>
          <a:scene3d>
            <a:camera prst="perspectiveAbove"/>
            <a:lightRig rig="threePt" dir="t"/>
          </a:scene3d>
          <a:sp3d>
            <a:bevelT w="114300" prst="artDeco"/>
          </a:sp3d>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fontScale="92500"/>
            <a:scene3d>
              <a:camera prst="orthographicFront"/>
              <a:lightRig rig="threePt" dir="t"/>
            </a:scene3d>
            <a:sp3d extrusionH="57150">
              <a:bevelT w="57150" h="38100" prst="artDeco"/>
            </a:sp3d>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600" b="0" i="0" u="none" strike="noStrike" kern="1200" cap="all" spc="0" normalizeH="0" baseline="0" noProof="0" dirty="0">
                <a:ln w="3175" cmpd="sng">
                  <a:noFill/>
                </a:ln>
                <a:solidFill>
                  <a:schemeClr val="tx1"/>
                </a:solidFill>
                <a:effectLst>
                  <a:reflection blurRad="6350" stA="55000" endA="300" endPos="45500" dir="5400000" sy="-100000" algn="bl" rotWithShape="0"/>
                </a:effectLst>
                <a:uLnTx/>
                <a:uFillTx/>
                <a:latin typeface="Stencil" pitchFamily="82" charset="0"/>
                <a:ea typeface="+mn-ea"/>
                <a:cs typeface="+mn-cs"/>
              </a:rPr>
              <a:t> Module </a:t>
            </a:r>
            <a:r>
              <a:rPr kumimoji="0" lang="en-US" sz="6600" b="0" i="0" u="none" strike="noStrike" kern="1200" cap="all" spc="0" normalizeH="0" baseline="0" noProof="0">
                <a:ln w="3175" cmpd="sng">
                  <a:noFill/>
                </a:ln>
                <a:solidFill>
                  <a:schemeClr val="tx1"/>
                </a:solidFill>
                <a:effectLst>
                  <a:reflection blurRad="6350" stA="55000" endA="300" endPos="45500" dir="5400000" sy="-100000" algn="bl" rotWithShape="0"/>
                </a:effectLst>
                <a:uLnTx/>
                <a:uFillTx/>
                <a:latin typeface="Stencil" pitchFamily="82" charset="0"/>
                <a:ea typeface="+mn-ea"/>
                <a:cs typeface="+mn-cs"/>
              </a:rPr>
              <a:t>- 4</a:t>
            </a:r>
            <a:endParaRPr kumimoji="0" lang="en-US" sz="6500" b="0" i="0" u="none" strike="noStrike" kern="1200" cap="all" spc="0" normalizeH="0" baseline="0" noProof="0" dirty="0">
              <a:ln w="3175" cmpd="sng">
                <a:noFill/>
              </a:ln>
              <a:solidFill>
                <a:schemeClr val="tx1"/>
              </a:solidFill>
              <a:effectLst>
                <a:reflection blurRad="6350" stA="55000" endA="300" endPos="45500" dir="5400000" sy="-100000" algn="bl" rotWithShape="0"/>
              </a:effectLst>
              <a:uLnTx/>
              <a:uFillTx/>
              <a:latin typeface="Stencil" pitchFamily="82" charset="0"/>
              <a:ea typeface="+mn-ea"/>
              <a:cs typeface="+mn-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all" spc="0" normalizeH="0" baseline="0" noProof="0" dirty="0">
                <a:ln w="3175" cmpd="sng">
                  <a:noFill/>
                </a:ln>
                <a:solidFill>
                  <a:srgbClr val="E4B60C"/>
                </a:solidFill>
                <a:effectLst>
                  <a:reflection blurRad="6350" stA="55000" endA="300" endPos="45500" dir="5400000" sy="-100000" algn="bl" rotWithShape="0"/>
                </a:effectLst>
                <a:uLnTx/>
                <a:uFillTx/>
                <a:latin typeface="Eras Bold ITC" pitchFamily="34" charset="0"/>
                <a:ea typeface="+mn-ea"/>
                <a:cs typeface="+mn-cs"/>
              </a:rPr>
              <a:t>8051 ARCHITECTURE</a:t>
            </a:r>
          </a:p>
        </p:txBody>
      </p:sp>
      <p:sp>
        <p:nvSpPr>
          <p:cNvPr id="18" name="Rounded Rectangle 17"/>
          <p:cNvSpPr/>
          <p:nvPr/>
        </p:nvSpPr>
        <p:spPr>
          <a:xfrm>
            <a:off x="152400" y="228600"/>
            <a:ext cx="11873345" cy="6400800"/>
          </a:xfrm>
          <a:prstGeom prst="roundRect">
            <a:avLst/>
          </a:prstGeom>
          <a:noFill/>
          <a:ln w="28575">
            <a:solidFill>
              <a:srgbClr val="00B050"/>
            </a:solidFill>
          </a:ln>
          <a:effectLst>
            <a:glow rad="101600">
              <a:schemeClr val="accent4">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Tree>
    <p:extLst>
      <p:ext uri="{BB962C8B-B14F-4D97-AF65-F5344CB8AC3E}">
        <p14:creationId xmlns:p14="http://schemas.microsoft.com/office/powerpoint/2010/main" val="291142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2105891"/>
            <a:ext cx="8794807" cy="2355273"/>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Castellar" pitchFamily="18" charset="0"/>
                <a:cs typeface="Narkisim" pitchFamily="34" charset="-79"/>
              </a:rPr>
              <a:t>8051 </a:t>
            </a:r>
            <a:r>
              <a:rPr lang="en-US" sz="5400" b="1" dirty="0">
                <a:solidFill>
                  <a:schemeClr val="bg1"/>
                </a:solidFill>
                <a:latin typeface="Colonna MT" pitchFamily="82" charset="0"/>
                <a:cs typeface="Narkisim" pitchFamily="34" charset="-79"/>
              </a:rPr>
              <a:t>MICROCONTROLLER </a:t>
            </a:r>
          </a:p>
          <a:p>
            <a:pPr algn="ctr"/>
            <a:r>
              <a:rPr lang="en-US" sz="5400" b="1" dirty="0">
                <a:solidFill>
                  <a:schemeClr val="bg1"/>
                </a:solidFill>
                <a:latin typeface="Colonna MT" pitchFamily="82" charset="0"/>
                <a:cs typeface="Narkisim" pitchFamily="34" charset="-79"/>
              </a:rPr>
              <a:t>PIN DETAILS</a:t>
            </a:r>
          </a:p>
        </p:txBody>
      </p:sp>
    </p:spTree>
    <p:extLst>
      <p:ext uri="{BB962C8B-B14F-4D97-AF65-F5344CB8AC3E}">
        <p14:creationId xmlns:p14="http://schemas.microsoft.com/office/powerpoint/2010/main" val="380514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9</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9" y="1473488"/>
            <a:ext cx="9003472" cy="5062924"/>
          </a:xfrm>
          <a:prstGeom prst="rect">
            <a:avLst/>
          </a:prstGeom>
          <a:noFill/>
        </p:spPr>
        <p:txBody>
          <a:bodyPr wrap="square" rtlCol="0">
            <a:spAutoFit/>
          </a:bodyPr>
          <a:lstStyle/>
          <a:p>
            <a:pPr marL="450850" indent="-450850" algn="ctr">
              <a:buClr>
                <a:schemeClr val="bg1"/>
              </a:buClr>
              <a:defRPr/>
            </a:pPr>
            <a:r>
              <a:rPr lang="en-US" sz="2400" b="1" i="1" dirty="0">
                <a:solidFill>
                  <a:srgbClr val="C00000"/>
                </a:solidFill>
                <a:latin typeface="Comic Sans MS" pitchFamily="66" charset="0"/>
              </a:rPr>
              <a:t>8051 PIN DETAILS</a:t>
            </a:r>
          </a:p>
          <a:p>
            <a:pPr marL="450850" indent="-450850" algn="ctr">
              <a:buClr>
                <a:schemeClr val="bg1"/>
              </a:buClr>
              <a:defRPr/>
            </a:pPr>
            <a:endParaRPr lang="en-US" sz="1100" b="1" i="1" dirty="0">
              <a:solidFill>
                <a:srgbClr val="C00000"/>
              </a:solidFill>
              <a:latin typeface="Comic Sans MS" pitchFamily="66" charset="0"/>
            </a:endParaRPr>
          </a:p>
          <a:p>
            <a:pPr marL="450850" indent="-450850" algn="just">
              <a:buClr>
                <a:schemeClr val="bg1"/>
              </a:buClr>
              <a:buFont typeface="Wingdings" pitchFamily="2" charset="2"/>
              <a:buChar char="q"/>
              <a:defRPr/>
            </a:pPr>
            <a:r>
              <a:rPr lang="en-US" sz="2400" b="1" dirty="0">
                <a:solidFill>
                  <a:srgbClr val="0070C0"/>
                </a:solidFill>
                <a:latin typeface="Comic Sans MS" pitchFamily="66" charset="0"/>
              </a:rPr>
              <a:t>Although 8051 family members (e.g., 8751, 89C51, 89C52, DS89C4xO) come in different packages, such as DIP (dual in-line package), QFP (quad flat package), and LLC (leadless chip carrier)</a:t>
            </a:r>
          </a:p>
          <a:p>
            <a:pPr marL="450850" indent="-450850" algn="just">
              <a:buClr>
                <a:schemeClr val="bg1"/>
              </a:buClr>
              <a:buFont typeface="Wingdings" pitchFamily="2" charset="2"/>
              <a:buChar char="q"/>
              <a:defRPr/>
            </a:pPr>
            <a:endParaRPr lang="en-US" sz="24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400" b="1" dirty="0">
                <a:solidFill>
                  <a:srgbClr val="0070C0"/>
                </a:solidFill>
                <a:latin typeface="Comic Sans MS" pitchFamily="66" charset="0"/>
              </a:rPr>
              <a:t>They all have 40 pins that are dedicated to various functions such as I/O, RD, WR, address, data, and interrupts. </a:t>
            </a:r>
          </a:p>
          <a:p>
            <a:pPr marL="450850" indent="-450850" algn="just">
              <a:buClr>
                <a:schemeClr val="bg1"/>
              </a:buClr>
              <a:buFont typeface="Wingdings" pitchFamily="2" charset="2"/>
              <a:buChar char="q"/>
              <a:defRPr/>
            </a:pPr>
            <a:endParaRPr lang="en-US" sz="24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400" b="1" dirty="0">
                <a:solidFill>
                  <a:srgbClr val="0070C0"/>
                </a:solidFill>
                <a:latin typeface="Comic Sans MS" pitchFamily="66" charset="0"/>
              </a:rPr>
              <a:t>Some companies provide a 20-pin version of the 8051 with a reduced number of I/O ports for less demanding applications.</a:t>
            </a:r>
          </a:p>
        </p:txBody>
      </p:sp>
      <p:pic>
        <p:nvPicPr>
          <p:cNvPr id="1026" name="Picture 2" descr="Atmel AT89C51, DIP-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7935" y="1311734"/>
            <a:ext cx="1062134" cy="1062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8051 Microcontroller Pin Diagram and Its Work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30099" y="1346854"/>
            <a:ext cx="1201164" cy="946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T89C51ED2-SLSUM, Микроконтроллер 8-Бит, 8051, 60МГц, 64КБ Flash [PLCC-44],  Atmel | купить в розницу и опто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8317" y="2966437"/>
            <a:ext cx="1349461" cy="11277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620372" y="2524927"/>
            <a:ext cx="601447" cy="369332"/>
          </a:xfrm>
          <a:prstGeom prst="rect">
            <a:avLst/>
          </a:prstGeom>
        </p:spPr>
        <p:txBody>
          <a:bodyPr wrap="none">
            <a:spAutoFit/>
          </a:bodyPr>
          <a:lstStyle/>
          <a:p>
            <a:r>
              <a:rPr lang="en-US" b="1" dirty="0">
                <a:solidFill>
                  <a:srgbClr val="0070C0"/>
                </a:solidFill>
                <a:latin typeface="Comic Sans MS" pitchFamily="66" charset="0"/>
              </a:rPr>
              <a:t>DIP</a:t>
            </a:r>
            <a:endParaRPr lang="en-IN" dirty="0"/>
          </a:p>
        </p:txBody>
      </p:sp>
      <p:sp>
        <p:nvSpPr>
          <p:cNvPr id="3" name="Rectangle 2"/>
          <p:cNvSpPr/>
          <p:nvPr/>
        </p:nvSpPr>
        <p:spPr>
          <a:xfrm>
            <a:off x="10972803" y="2590922"/>
            <a:ext cx="649537" cy="369332"/>
          </a:xfrm>
          <a:prstGeom prst="rect">
            <a:avLst/>
          </a:prstGeom>
        </p:spPr>
        <p:txBody>
          <a:bodyPr wrap="none">
            <a:spAutoFit/>
          </a:bodyPr>
          <a:lstStyle/>
          <a:p>
            <a:r>
              <a:rPr lang="en-US" b="1" dirty="0">
                <a:solidFill>
                  <a:srgbClr val="0070C0"/>
                </a:solidFill>
                <a:latin typeface="Comic Sans MS" pitchFamily="66" charset="0"/>
              </a:rPr>
              <a:t>QFP</a:t>
            </a:r>
            <a:endParaRPr lang="en-IN" dirty="0"/>
          </a:p>
        </p:txBody>
      </p:sp>
      <p:sp>
        <p:nvSpPr>
          <p:cNvPr id="4" name="Rectangle 3"/>
          <p:cNvSpPr/>
          <p:nvPr/>
        </p:nvSpPr>
        <p:spPr>
          <a:xfrm>
            <a:off x="10590069" y="4220400"/>
            <a:ext cx="580608" cy="369332"/>
          </a:xfrm>
          <a:prstGeom prst="rect">
            <a:avLst/>
          </a:prstGeom>
        </p:spPr>
        <p:txBody>
          <a:bodyPr wrap="none">
            <a:spAutoFit/>
          </a:bodyPr>
          <a:lstStyle/>
          <a:p>
            <a:r>
              <a:rPr lang="en-US" b="1" dirty="0">
                <a:solidFill>
                  <a:srgbClr val="0070C0"/>
                </a:solidFill>
                <a:latin typeface="Comic Sans MS" pitchFamily="66" charset="0"/>
              </a:rPr>
              <a:t>LLC</a:t>
            </a:r>
            <a:endParaRPr lang="en-IN" dirty="0"/>
          </a:p>
        </p:txBody>
      </p:sp>
    </p:spTree>
    <p:extLst>
      <p:ext uri="{BB962C8B-B14F-4D97-AF65-F5344CB8AC3E}">
        <p14:creationId xmlns:p14="http://schemas.microsoft.com/office/powerpoint/2010/main" val="332528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10</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8041581" cy="4078039"/>
          </a:xfrm>
          <a:prstGeom prst="rect">
            <a:avLst/>
          </a:prstGeom>
          <a:noFill/>
        </p:spPr>
        <p:txBody>
          <a:bodyPr wrap="square" rtlCol="0">
            <a:spAutoFit/>
          </a:bodyPr>
          <a:lstStyle/>
          <a:p>
            <a:pPr marL="450850" indent="-450850" algn="ctr">
              <a:buClr>
                <a:schemeClr val="bg1"/>
              </a:buClr>
              <a:defRPr/>
            </a:pPr>
            <a:r>
              <a:rPr lang="en-US" sz="2400" b="1" i="1" dirty="0">
                <a:solidFill>
                  <a:srgbClr val="C00000"/>
                </a:solidFill>
                <a:latin typeface="Comic Sans MS" pitchFamily="66" charset="0"/>
              </a:rPr>
              <a:t>8051 PIN DETAILS</a:t>
            </a:r>
          </a:p>
          <a:p>
            <a:pPr marL="450850" indent="-450850" algn="ctr">
              <a:buClr>
                <a:schemeClr val="bg1"/>
              </a:buClr>
              <a:defRPr/>
            </a:pPr>
            <a:endParaRPr lang="en-US" sz="1100" b="1" i="1" dirty="0">
              <a:solidFill>
                <a:srgbClr val="C00000"/>
              </a:solidFill>
              <a:latin typeface="Comic Sans MS" pitchFamily="66" charset="0"/>
            </a:endParaRPr>
          </a:p>
          <a:p>
            <a:pPr marL="450850" indent="-450850" algn="just">
              <a:buClr>
                <a:schemeClr val="bg1"/>
              </a:buClr>
              <a:buFont typeface="Wingdings" pitchFamily="2" charset="2"/>
              <a:buChar char="q"/>
              <a:defRPr/>
            </a:pPr>
            <a:r>
              <a:rPr lang="en-US" sz="2400" b="1" dirty="0">
                <a:solidFill>
                  <a:srgbClr val="0070C0"/>
                </a:solidFill>
                <a:latin typeface="Comic Sans MS" pitchFamily="66" charset="0"/>
              </a:rPr>
              <a:t>However, since the vast majority of developers use the 40-pin chip, we will concentrate on that. </a:t>
            </a:r>
          </a:p>
          <a:p>
            <a:pPr algn="just">
              <a:buClr>
                <a:schemeClr val="bg1"/>
              </a:buClr>
              <a:defRPr/>
            </a:pPr>
            <a:endParaRPr lang="en-US" sz="16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400" b="1" dirty="0">
                <a:solidFill>
                  <a:srgbClr val="0070C0"/>
                </a:solidFill>
                <a:latin typeface="Comic Sans MS" pitchFamily="66" charset="0"/>
              </a:rPr>
              <a:t>In  40 pin package, a total of 32 pins are set aside for the four ports PO, P1, P2, and P3, where each port takes 8 pins.</a:t>
            </a:r>
          </a:p>
          <a:p>
            <a:pPr marL="450850" indent="-450850" algn="just">
              <a:buClr>
                <a:schemeClr val="bg1"/>
              </a:buClr>
              <a:buFont typeface="Wingdings" pitchFamily="2" charset="2"/>
              <a:buChar char="q"/>
              <a:defRPr/>
            </a:pPr>
            <a:endParaRPr lang="en-US" sz="16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400" b="1" dirty="0">
                <a:solidFill>
                  <a:srgbClr val="0070C0"/>
                </a:solidFill>
                <a:latin typeface="Comic Sans MS" pitchFamily="66" charset="0"/>
              </a:rPr>
              <a:t>The rest of the pins are designated as </a:t>
            </a:r>
            <a:r>
              <a:rPr lang="en-US" sz="2400" b="1" dirty="0" err="1">
                <a:solidFill>
                  <a:srgbClr val="0070C0"/>
                </a:solidFill>
                <a:latin typeface="Comic Sans MS" pitchFamily="66" charset="0"/>
              </a:rPr>
              <a:t>Vcc</a:t>
            </a:r>
            <a:r>
              <a:rPr lang="en-US" sz="2400" b="1" dirty="0">
                <a:solidFill>
                  <a:srgbClr val="0070C0"/>
                </a:solidFill>
                <a:latin typeface="Comic Sans MS" pitchFamily="66" charset="0"/>
              </a:rPr>
              <a:t>, GND, XTAL1, XTAL2, RST, EA, PSEN, and ALE.</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9140" y="1772708"/>
            <a:ext cx="3041550" cy="377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43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11</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4585871"/>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PIN DETAILS</a:t>
            </a:r>
          </a:p>
          <a:p>
            <a:pPr marL="450850" indent="-450850" algn="ctr">
              <a:buClr>
                <a:schemeClr val="bg1"/>
              </a:buClr>
              <a:defRPr/>
            </a:pPr>
            <a:endParaRPr lang="en-US" sz="1200" b="1" i="1" dirty="0">
              <a:solidFill>
                <a:srgbClr val="C00000"/>
              </a:solidFill>
              <a:latin typeface="Comic Sans MS" pitchFamily="66" charset="0"/>
            </a:endParaRPr>
          </a:p>
          <a:p>
            <a:pPr marL="450850" indent="-450850" algn="just">
              <a:buClr>
                <a:schemeClr val="bg1"/>
              </a:buClr>
              <a:buFont typeface="Wingdings" pitchFamily="2" charset="2"/>
              <a:buChar char="q"/>
              <a:defRPr/>
            </a:pPr>
            <a:r>
              <a:rPr lang="en-US" sz="2800" b="1" dirty="0">
                <a:solidFill>
                  <a:srgbClr val="0070C0"/>
                </a:solidFill>
                <a:latin typeface="Comic Sans MS" pitchFamily="66" charset="0"/>
              </a:rPr>
              <a:t>Of these pins, six (</a:t>
            </a:r>
            <a:r>
              <a:rPr lang="en-US" sz="2800" b="1" dirty="0" err="1">
                <a:solidFill>
                  <a:srgbClr val="0070C0"/>
                </a:solidFill>
                <a:latin typeface="Comic Sans MS" pitchFamily="66" charset="0"/>
              </a:rPr>
              <a:t>Vcc</a:t>
            </a:r>
            <a:r>
              <a:rPr lang="en-US" sz="2800" b="1" dirty="0">
                <a:solidFill>
                  <a:srgbClr val="0070C0"/>
                </a:solidFill>
                <a:latin typeface="Comic Sans MS" pitchFamily="66" charset="0"/>
              </a:rPr>
              <a:t>, GND, XTAL1, XTAL2, RST, and EA) are used by all members of the 8051 and 8031 families. </a:t>
            </a:r>
          </a:p>
          <a:p>
            <a:pPr marL="450850" indent="-450850" algn="just">
              <a:buClr>
                <a:schemeClr val="bg1"/>
              </a:buClr>
              <a:buFont typeface="Wingdings" pitchFamily="2" charset="2"/>
              <a:buChar char="q"/>
              <a:defRPr/>
            </a:pPr>
            <a:endParaRPr lang="en-US" sz="28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800" b="1" dirty="0">
                <a:solidFill>
                  <a:srgbClr val="0070C0"/>
                </a:solidFill>
                <a:latin typeface="Comic Sans MS" pitchFamily="66" charset="0"/>
              </a:rPr>
              <a:t>In other words, they must be connected in order for the system to work, regardless of whether the microcontroller is of the 8051 or 8031 family. </a:t>
            </a:r>
          </a:p>
          <a:p>
            <a:pPr marL="450850" indent="-450850" algn="just">
              <a:buClr>
                <a:schemeClr val="bg1"/>
              </a:buClr>
              <a:buFont typeface="Wingdings" pitchFamily="2" charset="2"/>
              <a:buChar char="q"/>
              <a:defRPr/>
            </a:pPr>
            <a:endParaRPr lang="en-US" sz="28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800" b="1" dirty="0">
                <a:solidFill>
                  <a:srgbClr val="0070C0"/>
                </a:solidFill>
                <a:latin typeface="Comic Sans MS" pitchFamily="66" charset="0"/>
              </a:rPr>
              <a:t>The other two pins, PSEN and ALE, are used mainly in 8031-based systems. </a:t>
            </a:r>
          </a:p>
        </p:txBody>
      </p:sp>
    </p:spTree>
    <p:extLst>
      <p:ext uri="{BB962C8B-B14F-4D97-AF65-F5344CB8AC3E}">
        <p14:creationId xmlns:p14="http://schemas.microsoft.com/office/powerpoint/2010/main" val="3909138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12</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SCHEMATICS</a:t>
            </a:r>
          </a:p>
        </p:txBody>
      </p:sp>
      <p:pic>
        <p:nvPicPr>
          <p:cNvPr id="93185" name="Picture 1"/>
          <p:cNvPicPr>
            <a:picLocks noChangeAspect="1" noChangeArrowheads="1"/>
          </p:cNvPicPr>
          <p:nvPr/>
        </p:nvPicPr>
        <p:blipFill>
          <a:blip r:embed="rId2" cstate="print"/>
          <a:srcRect/>
          <a:stretch>
            <a:fillRect/>
          </a:stretch>
        </p:blipFill>
        <p:spPr bwMode="auto">
          <a:xfrm>
            <a:off x="438584" y="2392941"/>
            <a:ext cx="5283343" cy="3315132"/>
          </a:xfrm>
          <a:prstGeom prst="rect">
            <a:avLst/>
          </a:prstGeom>
          <a:noFill/>
          <a:ln w="9525">
            <a:noFill/>
            <a:miter lim="800000"/>
            <a:headEnd/>
            <a:tailEnd/>
          </a:ln>
        </p:spPr>
      </p:pic>
      <p:pic>
        <p:nvPicPr>
          <p:cNvPr id="93186" name="Picture 2"/>
          <p:cNvPicPr>
            <a:picLocks noChangeAspect="1" noChangeArrowheads="1"/>
          </p:cNvPicPr>
          <p:nvPr/>
        </p:nvPicPr>
        <p:blipFill>
          <a:blip r:embed="rId3" cstate="print"/>
          <a:srcRect/>
          <a:stretch>
            <a:fillRect/>
          </a:stretch>
        </p:blipFill>
        <p:spPr bwMode="auto">
          <a:xfrm>
            <a:off x="6054870" y="2320204"/>
            <a:ext cx="5707639" cy="3579367"/>
          </a:xfrm>
          <a:prstGeom prst="rect">
            <a:avLst/>
          </a:prstGeom>
          <a:noFill/>
          <a:ln w="9525">
            <a:noFill/>
            <a:miter lim="800000"/>
            <a:headEnd/>
            <a:tailEnd/>
          </a:ln>
        </p:spPr>
      </p:pic>
    </p:spTree>
    <p:extLst>
      <p:ext uri="{BB962C8B-B14F-4D97-AF65-F5344CB8AC3E}">
        <p14:creationId xmlns:p14="http://schemas.microsoft.com/office/powerpoint/2010/main" val="233871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13</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PIN DIAGRAM</a:t>
            </a:r>
          </a:p>
        </p:txBody>
      </p:sp>
      <p:pic>
        <p:nvPicPr>
          <p:cNvPr id="2" name="Picture 1"/>
          <p:cNvPicPr>
            <a:picLocks noChangeAspect="1"/>
          </p:cNvPicPr>
          <p:nvPr/>
        </p:nvPicPr>
        <p:blipFill>
          <a:blip r:embed="rId2"/>
          <a:stretch>
            <a:fillRect/>
          </a:stretch>
        </p:blipFill>
        <p:spPr>
          <a:xfrm>
            <a:off x="5671458" y="2089103"/>
            <a:ext cx="4374242" cy="4325531"/>
          </a:xfrm>
          <a:prstGeom prst="rect">
            <a:avLst/>
          </a:prstGeom>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494" y="2060208"/>
            <a:ext cx="3456706" cy="429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71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14</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4401205"/>
          </a:xfrm>
          <a:prstGeom prst="rect">
            <a:avLst/>
          </a:prstGeom>
          <a:noFill/>
        </p:spPr>
        <p:txBody>
          <a:bodyPr wrap="square" rtlCol="0">
            <a:spAutoFit/>
          </a:bodyPr>
          <a:lstStyle/>
          <a:p>
            <a:pPr marL="457200" indent="-457200" algn="ctr">
              <a:buClr>
                <a:schemeClr val="bg1"/>
              </a:buClr>
              <a:defRPr/>
            </a:pPr>
            <a:r>
              <a:rPr lang="en-US" sz="2800" b="1" i="1" dirty="0">
                <a:solidFill>
                  <a:srgbClr val="C00000"/>
                </a:solidFill>
                <a:latin typeface="Comic Sans MS" pitchFamily="66" charset="0"/>
              </a:rPr>
              <a:t>8051 PIN DESCRIPTION</a:t>
            </a:r>
          </a:p>
          <a:p>
            <a:pPr marL="457200" indent="-457200" algn="just">
              <a:buClr>
                <a:schemeClr val="bg1"/>
              </a:buClr>
              <a:buFont typeface="Wingdings" pitchFamily="2" charset="2"/>
              <a:buChar char="§"/>
            </a:pPr>
            <a:endParaRPr lang="en-US" sz="2800" b="1" dirty="0">
              <a:solidFill>
                <a:srgbClr val="0070C0"/>
              </a:solidFill>
              <a:latin typeface="Comic Sans MS" pitchFamily="66" charset="0"/>
            </a:endParaRPr>
          </a:p>
          <a:p>
            <a:pPr marL="457200" indent="-457200" algn="just" fontAlgn="base">
              <a:buClr>
                <a:schemeClr val="bg1"/>
              </a:buClr>
              <a:buFont typeface="Wingdings" pitchFamily="2" charset="2"/>
              <a:buChar char="§"/>
            </a:pPr>
            <a:r>
              <a:rPr lang="en-US" sz="2800" b="1" dirty="0">
                <a:solidFill>
                  <a:srgbClr val="C00000"/>
                </a:solidFill>
                <a:latin typeface="Comic Sans MS" pitchFamily="66" charset="0"/>
              </a:rPr>
              <a:t>Pin-40 : Vcc </a:t>
            </a:r>
            <a:r>
              <a:rPr lang="en-US" sz="2800" b="1" dirty="0">
                <a:solidFill>
                  <a:srgbClr val="0070C0"/>
                </a:solidFill>
                <a:latin typeface="Comic Sans MS" pitchFamily="66" charset="0"/>
              </a:rPr>
              <a:t>is the main power source. Usually its +5V DC.</a:t>
            </a:r>
          </a:p>
          <a:p>
            <a:pPr marL="457200" indent="-457200" algn="just" fontAlgn="base">
              <a:buClr>
                <a:schemeClr val="bg1"/>
              </a:buClr>
              <a:buFont typeface="Wingdings" pitchFamily="2" charset="2"/>
              <a:buChar char="§"/>
            </a:pPr>
            <a:endParaRPr lang="en-US" sz="2800" b="1" dirty="0">
              <a:solidFill>
                <a:srgbClr val="0070C0"/>
              </a:solidFill>
              <a:latin typeface="Comic Sans MS" pitchFamily="66" charset="0"/>
            </a:endParaRPr>
          </a:p>
          <a:p>
            <a:pPr marL="457200" indent="-457200" algn="just" fontAlgn="base">
              <a:buClr>
                <a:schemeClr val="bg1"/>
              </a:buClr>
              <a:buFont typeface="Wingdings" pitchFamily="2" charset="2"/>
              <a:buChar char="§"/>
            </a:pPr>
            <a:r>
              <a:rPr lang="en-US" sz="2800" b="1" dirty="0">
                <a:solidFill>
                  <a:srgbClr val="C00000"/>
                </a:solidFill>
                <a:latin typeface="Comic Sans MS" pitchFamily="66" charset="0"/>
              </a:rPr>
              <a:t>Pins 32-39: Port 0 (P0.0 to P0.7) </a:t>
            </a:r>
            <a:r>
              <a:rPr lang="en-US" sz="2800" b="1" dirty="0">
                <a:solidFill>
                  <a:srgbClr val="0070C0"/>
                </a:solidFill>
                <a:latin typeface="Comic Sans MS" pitchFamily="66" charset="0"/>
              </a:rPr>
              <a:t>– In addition to serving as I/O port, lower order address and data bus signals are multiplexed with this port (to serve the purpose of external memory interfacing). This is a bi directional I/O port (the only one in 8051) and external pull up resistors are required to function this port as I/O.</a:t>
            </a:r>
          </a:p>
        </p:txBody>
      </p:sp>
    </p:spTree>
    <p:extLst>
      <p:ext uri="{BB962C8B-B14F-4D97-AF65-F5344CB8AC3E}">
        <p14:creationId xmlns:p14="http://schemas.microsoft.com/office/powerpoint/2010/main" val="233871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15</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4832092"/>
          </a:xfrm>
          <a:prstGeom prst="rect">
            <a:avLst/>
          </a:prstGeom>
          <a:noFill/>
        </p:spPr>
        <p:txBody>
          <a:bodyPr wrap="square" rtlCol="0">
            <a:spAutoFit/>
          </a:bodyPr>
          <a:lstStyle/>
          <a:p>
            <a:pPr marL="457200" indent="-457200" algn="just" fontAlgn="base">
              <a:buClr>
                <a:schemeClr val="bg1"/>
              </a:buClr>
              <a:buFont typeface="Wingdings" pitchFamily="2" charset="2"/>
              <a:buChar char="§"/>
            </a:pPr>
            <a:r>
              <a:rPr lang="en-US" sz="2800" b="1" dirty="0">
                <a:solidFill>
                  <a:srgbClr val="C00000"/>
                </a:solidFill>
                <a:latin typeface="Comic Sans MS" pitchFamily="66" charset="0"/>
              </a:rPr>
              <a:t>Pin-31:- ALE - Address Latch Enable. </a:t>
            </a:r>
            <a:r>
              <a:rPr lang="en-US" sz="2800" b="1" dirty="0">
                <a:solidFill>
                  <a:srgbClr val="0070C0"/>
                </a:solidFill>
                <a:latin typeface="Comic Sans MS" pitchFamily="66" charset="0"/>
              </a:rPr>
              <a:t>It is especially used for </a:t>
            </a:r>
            <a:r>
              <a:rPr lang="en-US" sz="2800" b="1" dirty="0">
                <a:solidFill>
                  <a:srgbClr val="00B050"/>
                </a:solidFill>
                <a:latin typeface="Comic Sans MS" pitchFamily="66" charset="0"/>
              </a:rPr>
              <a:t>8031 IC</a:t>
            </a:r>
            <a:r>
              <a:rPr lang="en-US" sz="2800" b="1" dirty="0">
                <a:solidFill>
                  <a:srgbClr val="FFFF00"/>
                </a:solidFill>
                <a:latin typeface="Comic Sans MS" pitchFamily="66" charset="0"/>
              </a:rPr>
              <a:t> </a:t>
            </a:r>
            <a:r>
              <a:rPr lang="en-US" sz="2800" b="1" dirty="0">
                <a:solidFill>
                  <a:srgbClr val="0070C0"/>
                </a:solidFill>
                <a:latin typeface="Comic Sans MS" pitchFamily="66" charset="0"/>
              </a:rPr>
              <a:t>to connect it to the external memory. It can be </a:t>
            </a:r>
            <a:r>
              <a:rPr lang="en-US" sz="2800" b="1" dirty="0">
                <a:solidFill>
                  <a:srgbClr val="00B050"/>
                </a:solidFill>
                <a:latin typeface="Comic Sans MS" pitchFamily="66" charset="0"/>
              </a:rPr>
              <a:t>used while deciding whether P0 pins will be used as Address bus or Data bus. </a:t>
            </a:r>
            <a:r>
              <a:rPr lang="en-US" sz="2800" b="1" dirty="0">
                <a:solidFill>
                  <a:srgbClr val="0070C0"/>
                </a:solidFill>
                <a:latin typeface="Comic Sans MS" pitchFamily="66" charset="0"/>
              </a:rPr>
              <a:t>When </a:t>
            </a:r>
            <a:r>
              <a:rPr lang="en-US" sz="2800" b="1" dirty="0">
                <a:solidFill>
                  <a:srgbClr val="00B050"/>
                </a:solidFill>
                <a:latin typeface="Comic Sans MS" pitchFamily="66" charset="0"/>
              </a:rPr>
              <a:t>ALE = 1, then the P0 pins work as Data bus</a:t>
            </a:r>
            <a:r>
              <a:rPr lang="en-US" sz="2800" b="1" dirty="0">
                <a:solidFill>
                  <a:srgbClr val="0070C0"/>
                </a:solidFill>
                <a:latin typeface="Comic Sans MS" pitchFamily="66" charset="0"/>
              </a:rPr>
              <a:t> and when </a:t>
            </a:r>
            <a:r>
              <a:rPr lang="en-US" sz="2800" b="1" dirty="0">
                <a:solidFill>
                  <a:srgbClr val="00B050"/>
                </a:solidFill>
                <a:latin typeface="Comic Sans MS" pitchFamily="66" charset="0"/>
              </a:rPr>
              <a:t>ALE = 0, then the P0 pins act as Address bus.  </a:t>
            </a:r>
          </a:p>
          <a:p>
            <a:pPr marL="457200" indent="-457200" algn="just" fontAlgn="base">
              <a:buClr>
                <a:schemeClr val="bg1"/>
              </a:buClr>
              <a:buFont typeface="Wingdings" pitchFamily="2" charset="2"/>
              <a:buChar char="§"/>
            </a:pPr>
            <a:endParaRPr lang="en-US" sz="2800" b="1" dirty="0">
              <a:solidFill>
                <a:srgbClr val="0070C0"/>
              </a:solidFill>
              <a:latin typeface="Comic Sans MS" pitchFamily="66" charset="0"/>
            </a:endParaRPr>
          </a:p>
          <a:p>
            <a:pPr marL="457200" indent="-457200" algn="just" fontAlgn="base">
              <a:buClr>
                <a:schemeClr val="bg1"/>
              </a:buClr>
              <a:buFont typeface="Wingdings" pitchFamily="2" charset="2"/>
              <a:buChar char="§"/>
            </a:pPr>
            <a:r>
              <a:rPr lang="en-US" sz="2800" b="1" dirty="0">
                <a:solidFill>
                  <a:srgbClr val="C00000"/>
                </a:solidFill>
                <a:latin typeface="Comic Sans MS" pitchFamily="66" charset="0"/>
              </a:rPr>
              <a:t>Pin-30:- EA - External Access </a:t>
            </a:r>
            <a:r>
              <a:rPr lang="en-US" sz="2800" b="1" dirty="0">
                <a:solidFill>
                  <a:srgbClr val="0070C0"/>
                </a:solidFill>
                <a:latin typeface="Comic Sans MS" pitchFamily="66" charset="0"/>
              </a:rPr>
              <a:t>input is used to </a:t>
            </a:r>
            <a:r>
              <a:rPr lang="en-US" sz="2800" b="1" dirty="0">
                <a:solidFill>
                  <a:srgbClr val="00B050"/>
                </a:solidFill>
                <a:latin typeface="Comic Sans MS" pitchFamily="66" charset="0"/>
              </a:rPr>
              <a:t>enable or disallow external memory interfacing</a:t>
            </a:r>
            <a:r>
              <a:rPr lang="en-US" sz="2800" b="1" dirty="0">
                <a:solidFill>
                  <a:srgbClr val="0070C0"/>
                </a:solidFill>
                <a:latin typeface="Comic Sans MS" pitchFamily="66" charset="0"/>
              </a:rPr>
              <a:t>. If there is no external memory requirement, this pin is pulled high by connecting it to </a:t>
            </a:r>
            <a:r>
              <a:rPr lang="en-US" sz="2800" b="1" dirty="0" err="1">
                <a:solidFill>
                  <a:srgbClr val="0070C0"/>
                </a:solidFill>
                <a:latin typeface="Comic Sans MS" pitchFamily="66" charset="0"/>
              </a:rPr>
              <a:t>Vcc</a:t>
            </a:r>
            <a:r>
              <a:rPr lang="en-US" sz="2800" b="1" dirty="0">
                <a:solidFill>
                  <a:srgbClr val="0070C0"/>
                </a:solidFill>
                <a:latin typeface="Comic Sans MS" pitchFamily="66" charset="0"/>
              </a:rPr>
              <a:t>.</a:t>
            </a:r>
          </a:p>
        </p:txBody>
      </p:sp>
    </p:spTree>
    <p:extLst>
      <p:ext uri="{BB962C8B-B14F-4D97-AF65-F5344CB8AC3E}">
        <p14:creationId xmlns:p14="http://schemas.microsoft.com/office/powerpoint/2010/main" val="233871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16</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4832092"/>
          </a:xfrm>
          <a:prstGeom prst="rect">
            <a:avLst/>
          </a:prstGeom>
          <a:noFill/>
        </p:spPr>
        <p:txBody>
          <a:bodyPr wrap="square" rtlCol="0">
            <a:spAutoFit/>
          </a:bodyPr>
          <a:lstStyle/>
          <a:p>
            <a:pPr marL="457200" indent="-457200" algn="just" fontAlgn="base">
              <a:buClr>
                <a:schemeClr val="bg1"/>
              </a:buClr>
              <a:buFont typeface="Wingdings" pitchFamily="2" charset="2"/>
              <a:buChar char="§"/>
            </a:pPr>
            <a:r>
              <a:rPr lang="en-US" sz="2800" b="1" dirty="0">
                <a:solidFill>
                  <a:srgbClr val="C00000"/>
                </a:solidFill>
                <a:latin typeface="Comic Sans MS" pitchFamily="66" charset="0"/>
              </a:rPr>
              <a:t>Pin- 29:- PSEN or Program Store Enable. </a:t>
            </a:r>
            <a:r>
              <a:rPr lang="en-US" sz="2800" b="1" dirty="0">
                <a:solidFill>
                  <a:srgbClr val="0070C0"/>
                </a:solidFill>
                <a:latin typeface="Comic Sans MS" pitchFamily="66" charset="0"/>
              </a:rPr>
              <a:t>This is an </a:t>
            </a:r>
            <a:r>
              <a:rPr lang="en-US" sz="2800" b="1" dirty="0">
                <a:solidFill>
                  <a:srgbClr val="00B050"/>
                </a:solidFill>
                <a:latin typeface="Comic Sans MS" pitchFamily="66" charset="0"/>
              </a:rPr>
              <a:t>active low pin</a:t>
            </a:r>
            <a:r>
              <a:rPr lang="en-US" sz="2800" b="1" dirty="0">
                <a:solidFill>
                  <a:srgbClr val="0070C0"/>
                </a:solidFill>
                <a:latin typeface="Comic Sans MS" pitchFamily="66" charset="0"/>
              </a:rPr>
              <a:t>, i.e., it gets activated after applying a low pulse. It is an output pin and used along with the EA pin in 8031 based (i.e. ROMLESS) Systems to </a:t>
            </a:r>
            <a:r>
              <a:rPr lang="en-US" sz="2800" b="1" dirty="0">
                <a:solidFill>
                  <a:srgbClr val="00B050"/>
                </a:solidFill>
                <a:latin typeface="Comic Sans MS" pitchFamily="66" charset="0"/>
              </a:rPr>
              <a:t>allow storage of program code in external ROM.</a:t>
            </a:r>
          </a:p>
          <a:p>
            <a:pPr marL="457200" indent="-457200" algn="just" fontAlgn="base">
              <a:buClr>
                <a:schemeClr val="bg1"/>
              </a:buClr>
              <a:buFont typeface="Wingdings" pitchFamily="2" charset="2"/>
              <a:buChar char="§"/>
            </a:pPr>
            <a:endParaRPr lang="en-US" sz="2800" b="1" dirty="0">
              <a:solidFill>
                <a:srgbClr val="0070C0"/>
              </a:solidFill>
              <a:latin typeface="Comic Sans MS" pitchFamily="66" charset="0"/>
            </a:endParaRPr>
          </a:p>
          <a:p>
            <a:pPr marL="457200" indent="-457200" algn="just" fontAlgn="base">
              <a:buClr>
                <a:schemeClr val="bg1"/>
              </a:buClr>
              <a:buFont typeface="Wingdings" pitchFamily="2" charset="2"/>
              <a:buChar char="§"/>
            </a:pPr>
            <a:r>
              <a:rPr lang="en-US" sz="2800" b="1" dirty="0">
                <a:solidFill>
                  <a:srgbClr val="C00000"/>
                </a:solidFill>
                <a:latin typeface="Comic Sans MS" pitchFamily="66" charset="0"/>
              </a:rPr>
              <a:t>Pins- 21-28: Port 2 (P 2.0 to P 2.7) </a:t>
            </a:r>
            <a:r>
              <a:rPr lang="en-US" sz="2800" b="1" dirty="0">
                <a:solidFill>
                  <a:srgbClr val="0070C0"/>
                </a:solidFill>
                <a:latin typeface="Comic Sans MS" pitchFamily="66" charset="0"/>
              </a:rPr>
              <a:t>– in addition to serving as I/O port, higher order address bus signals are multiplexed with this quasi bi directional port.</a:t>
            </a:r>
          </a:p>
          <a:p>
            <a:pPr marL="457200" indent="-457200" algn="just" fontAlgn="base">
              <a:buClr>
                <a:schemeClr val="bg1"/>
              </a:buClr>
              <a:buFont typeface="Wingdings" pitchFamily="2" charset="2"/>
              <a:buChar char="§"/>
            </a:pPr>
            <a:endParaRPr lang="en-US" sz="2800" b="1" dirty="0">
              <a:solidFill>
                <a:srgbClr val="0070C0"/>
              </a:solidFill>
              <a:latin typeface="Comic Sans MS" pitchFamily="66" charset="0"/>
            </a:endParaRPr>
          </a:p>
          <a:p>
            <a:pPr marL="457200" indent="-457200" algn="just" fontAlgn="base">
              <a:buClr>
                <a:schemeClr val="bg1"/>
              </a:buClr>
              <a:buFont typeface="Wingdings" pitchFamily="2" charset="2"/>
              <a:buChar char="§"/>
            </a:pPr>
            <a:r>
              <a:rPr lang="en-US" sz="2800" b="1" dirty="0">
                <a:solidFill>
                  <a:srgbClr val="C00000"/>
                </a:solidFill>
                <a:latin typeface="Comic Sans MS" pitchFamily="66" charset="0"/>
              </a:rPr>
              <a:t>Pin 20:- </a:t>
            </a:r>
            <a:r>
              <a:rPr lang="en-US" sz="2800" b="1" dirty="0" err="1">
                <a:solidFill>
                  <a:srgbClr val="C00000"/>
                </a:solidFill>
                <a:latin typeface="Comic Sans MS" pitchFamily="66" charset="0"/>
              </a:rPr>
              <a:t>Vss</a:t>
            </a:r>
            <a:r>
              <a:rPr lang="en-US" sz="2800" b="1" dirty="0">
                <a:solidFill>
                  <a:srgbClr val="C00000"/>
                </a:solidFill>
                <a:latin typeface="Comic Sans MS" pitchFamily="66" charset="0"/>
              </a:rPr>
              <a:t> </a:t>
            </a:r>
            <a:r>
              <a:rPr lang="en-US" sz="2800" b="1" dirty="0">
                <a:solidFill>
                  <a:srgbClr val="0070C0"/>
                </a:solidFill>
                <a:latin typeface="Comic Sans MS" pitchFamily="66" charset="0"/>
              </a:rPr>
              <a:t>– it represents ground (0 V) connection.</a:t>
            </a:r>
          </a:p>
        </p:txBody>
      </p:sp>
    </p:spTree>
    <p:extLst>
      <p:ext uri="{BB962C8B-B14F-4D97-AF65-F5344CB8AC3E}">
        <p14:creationId xmlns:p14="http://schemas.microsoft.com/office/powerpoint/2010/main" val="2959099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17</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548046" y="1325563"/>
            <a:ext cx="9249097" cy="4832092"/>
          </a:xfrm>
          <a:prstGeom prst="rect">
            <a:avLst/>
          </a:prstGeom>
          <a:noFill/>
        </p:spPr>
        <p:txBody>
          <a:bodyPr wrap="square" rtlCol="0">
            <a:spAutoFit/>
          </a:bodyPr>
          <a:lstStyle/>
          <a:p>
            <a:pPr marL="457200" indent="-457200" algn="just" fontAlgn="base">
              <a:buClr>
                <a:schemeClr val="bg1"/>
              </a:buClr>
              <a:buFont typeface="Wingdings" pitchFamily="2" charset="2"/>
              <a:buChar char="§"/>
            </a:pPr>
            <a:r>
              <a:rPr lang="en-US" sz="2400" b="1" dirty="0">
                <a:solidFill>
                  <a:srgbClr val="C00000"/>
                </a:solidFill>
                <a:latin typeface="Comic Sans MS" pitchFamily="66" charset="0"/>
              </a:rPr>
              <a:t>Pins 18 and 19:- XTAL1 &amp; XTAL2 </a:t>
            </a:r>
            <a:r>
              <a:rPr lang="en-US" sz="2400" b="1" dirty="0">
                <a:solidFill>
                  <a:srgbClr val="0070C0"/>
                </a:solidFill>
                <a:latin typeface="Comic Sans MS" pitchFamily="66" charset="0"/>
              </a:rPr>
              <a:t>Used for interfacing an external crystal to provide system clock.</a:t>
            </a:r>
          </a:p>
          <a:p>
            <a:pPr marL="457200" indent="-457200" algn="just" fontAlgn="base">
              <a:buClr>
                <a:schemeClr val="bg1"/>
              </a:buClr>
              <a:buFont typeface="Wingdings" pitchFamily="2" charset="2"/>
              <a:buChar char="§"/>
            </a:pPr>
            <a:endParaRPr lang="en-US" sz="2000" b="1" dirty="0">
              <a:solidFill>
                <a:srgbClr val="C00000"/>
              </a:solidFill>
              <a:latin typeface="Comic Sans MS" pitchFamily="66" charset="0"/>
            </a:endParaRPr>
          </a:p>
          <a:p>
            <a:pPr marL="457200" indent="-457200" algn="just" fontAlgn="base">
              <a:buClr>
                <a:schemeClr val="bg1"/>
              </a:buClr>
              <a:buFont typeface="Wingdings" pitchFamily="2" charset="2"/>
              <a:buChar char="§"/>
            </a:pPr>
            <a:r>
              <a:rPr lang="en-US" sz="2000" b="1" dirty="0">
                <a:solidFill>
                  <a:srgbClr val="C00000"/>
                </a:solidFill>
                <a:latin typeface="Comic Sans MS" pitchFamily="66" charset="0"/>
              </a:rPr>
              <a:t>Pins 10 – 17:- Port 3 (P 3.0 to P 3.7)</a:t>
            </a:r>
            <a:r>
              <a:rPr lang="en-US" sz="2000" b="1" dirty="0">
                <a:solidFill>
                  <a:srgbClr val="0070C0"/>
                </a:solidFill>
                <a:latin typeface="Comic Sans MS" pitchFamily="66" charset="0"/>
              </a:rPr>
              <a:t> It is also of 8 bits and can be used as Input/Output. This port provides some extremely important signals. </a:t>
            </a:r>
          </a:p>
          <a:p>
            <a:pPr marL="457200" indent="-457200" algn="just" fontAlgn="base">
              <a:buClr>
                <a:schemeClr val="bg1"/>
              </a:buClr>
              <a:buFont typeface="Wingdings" pitchFamily="2" charset="2"/>
              <a:buChar char="§"/>
            </a:pPr>
            <a:endParaRPr lang="en-US" sz="2000" b="1" dirty="0">
              <a:solidFill>
                <a:srgbClr val="0070C0"/>
              </a:solidFill>
              <a:latin typeface="Comic Sans MS" pitchFamily="66" charset="0"/>
            </a:endParaRPr>
          </a:p>
          <a:p>
            <a:pPr marL="457200" indent="-457200" algn="just" fontAlgn="base">
              <a:buClr>
                <a:schemeClr val="bg1"/>
              </a:buClr>
              <a:buFont typeface="Wingdings" pitchFamily="2" charset="2"/>
              <a:buChar char="§"/>
            </a:pPr>
            <a:r>
              <a:rPr lang="en-US" sz="2000" b="1" dirty="0">
                <a:solidFill>
                  <a:srgbClr val="0070C0"/>
                </a:solidFill>
                <a:latin typeface="Comic Sans MS" pitchFamily="66" charset="0"/>
              </a:rPr>
              <a:t>P3.0 and P3.1 are </a:t>
            </a:r>
            <a:r>
              <a:rPr lang="en-US" sz="2000" b="1" dirty="0" err="1">
                <a:solidFill>
                  <a:srgbClr val="0070C0"/>
                </a:solidFill>
                <a:latin typeface="Comic Sans MS" pitchFamily="66" charset="0"/>
              </a:rPr>
              <a:t>RxD</a:t>
            </a:r>
            <a:r>
              <a:rPr lang="en-US" sz="2000" b="1" dirty="0">
                <a:solidFill>
                  <a:srgbClr val="0070C0"/>
                </a:solidFill>
                <a:latin typeface="Comic Sans MS" pitchFamily="66" charset="0"/>
              </a:rPr>
              <a:t> (Receiver) and </a:t>
            </a:r>
            <a:r>
              <a:rPr lang="en-US" sz="2000" b="1" dirty="0" err="1">
                <a:solidFill>
                  <a:srgbClr val="0070C0"/>
                </a:solidFill>
                <a:latin typeface="Comic Sans MS" pitchFamily="66" charset="0"/>
              </a:rPr>
              <a:t>TxD</a:t>
            </a:r>
            <a:r>
              <a:rPr lang="en-US" sz="2000" b="1" dirty="0">
                <a:solidFill>
                  <a:srgbClr val="0070C0"/>
                </a:solidFill>
                <a:latin typeface="Comic Sans MS" pitchFamily="66" charset="0"/>
              </a:rPr>
              <a:t> (Transmitter) respectively and are collectively used for Serial Communication. </a:t>
            </a:r>
          </a:p>
          <a:p>
            <a:pPr marL="457200" indent="-457200" algn="just" fontAlgn="base">
              <a:buClr>
                <a:schemeClr val="bg1"/>
              </a:buClr>
              <a:buFont typeface="Wingdings" pitchFamily="2" charset="2"/>
              <a:buChar char="§"/>
            </a:pPr>
            <a:endParaRPr lang="en-US" sz="2000" b="1" dirty="0">
              <a:solidFill>
                <a:srgbClr val="0070C0"/>
              </a:solidFill>
              <a:latin typeface="Comic Sans MS" pitchFamily="66" charset="0"/>
            </a:endParaRPr>
          </a:p>
          <a:p>
            <a:pPr marL="457200" indent="-457200" algn="just" fontAlgn="base">
              <a:buClr>
                <a:schemeClr val="bg1"/>
              </a:buClr>
              <a:buFont typeface="Wingdings" pitchFamily="2" charset="2"/>
              <a:buChar char="§"/>
            </a:pPr>
            <a:r>
              <a:rPr lang="en-US" sz="2000" b="1" dirty="0">
                <a:solidFill>
                  <a:srgbClr val="0070C0"/>
                </a:solidFill>
                <a:latin typeface="Comic Sans MS" pitchFamily="66" charset="0"/>
              </a:rPr>
              <a:t>P3.2 and P3.3 pins are used for external interrupts. P3.4 and P3.5 are used for timers T0 and T1 respectively.</a:t>
            </a:r>
          </a:p>
          <a:p>
            <a:pPr algn="just" fontAlgn="base">
              <a:buClr>
                <a:schemeClr val="bg1"/>
              </a:buClr>
            </a:pPr>
            <a:r>
              <a:rPr lang="en-US" sz="2000" b="1" dirty="0">
                <a:solidFill>
                  <a:srgbClr val="0070C0"/>
                </a:solidFill>
                <a:latin typeface="Comic Sans MS" pitchFamily="66" charset="0"/>
              </a:rPr>
              <a:t> </a:t>
            </a:r>
          </a:p>
          <a:p>
            <a:pPr marL="457200" indent="-457200" algn="just" fontAlgn="base">
              <a:buClr>
                <a:schemeClr val="bg1"/>
              </a:buClr>
              <a:buFont typeface="Wingdings" pitchFamily="2" charset="2"/>
              <a:buChar char="§"/>
            </a:pPr>
            <a:r>
              <a:rPr lang="en-US" sz="2000" b="1" dirty="0">
                <a:solidFill>
                  <a:srgbClr val="0070C0"/>
                </a:solidFill>
                <a:latin typeface="Comic Sans MS" pitchFamily="66" charset="0"/>
              </a:rPr>
              <a:t>P3.6 and P3.7 are Write (WR) and Read (RD) pins</a:t>
            </a:r>
            <a:r>
              <a:rPr lang="en-US" sz="2400" b="1" dirty="0">
                <a:solidFill>
                  <a:srgbClr val="0070C0"/>
                </a:solidFill>
                <a:latin typeface="Comic Sans MS" pitchFamily="66" charset="0"/>
              </a:rPr>
              <a:t>.</a:t>
            </a:r>
          </a:p>
          <a:p>
            <a:pPr marL="457200" indent="-457200" algn="just" fontAlgn="base">
              <a:buClr>
                <a:schemeClr val="bg1"/>
              </a:buClr>
              <a:buFont typeface="Wingdings" pitchFamily="2" charset="2"/>
              <a:buChar char="§"/>
            </a:pPr>
            <a:endParaRPr lang="en-US" sz="1200" b="1" dirty="0">
              <a:solidFill>
                <a:srgbClr val="0070C0"/>
              </a:solidFill>
              <a:latin typeface="Comic Sans MS" pitchFamily="66" charset="0"/>
            </a:endParaRPr>
          </a:p>
        </p:txBody>
      </p:sp>
      <p:pic>
        <p:nvPicPr>
          <p:cNvPr id="2052" name="Picture 4" descr="Crystal Oscillator 16 MHz, HC-49/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90576" y="1559260"/>
            <a:ext cx="855592" cy="8555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RS232 Serial Communication Protocol? RS232 Basics, Working &amp;  Specif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2779" y="3321697"/>
            <a:ext cx="1980400" cy="98904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10" descr="STM32] STM32F4 USB HOST + Pendrive: Writing to text file - Warning: Avoid  using STM32(*)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12" descr="PIC Based Security Alarm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4"/>
          <a:stretch>
            <a:fillRect/>
          </a:stretch>
        </p:blipFill>
        <p:spPr>
          <a:xfrm>
            <a:off x="9205041" y="5116422"/>
            <a:ext cx="2698138" cy="978670"/>
          </a:xfrm>
          <a:prstGeom prst="rect">
            <a:avLst/>
          </a:prstGeom>
        </p:spPr>
      </p:pic>
      <p:sp>
        <p:nvSpPr>
          <p:cNvPr id="6" name="Rectangle 5"/>
          <p:cNvSpPr/>
          <p:nvPr/>
        </p:nvSpPr>
        <p:spPr>
          <a:xfrm>
            <a:off x="10441318" y="2476911"/>
            <a:ext cx="954107" cy="369332"/>
          </a:xfrm>
          <a:prstGeom prst="rect">
            <a:avLst/>
          </a:prstGeom>
        </p:spPr>
        <p:txBody>
          <a:bodyPr wrap="none">
            <a:spAutoFit/>
          </a:bodyPr>
          <a:lstStyle/>
          <a:p>
            <a:r>
              <a:rPr lang="en-US" b="1" dirty="0">
                <a:solidFill>
                  <a:srgbClr val="FFFF00"/>
                </a:solidFill>
                <a:latin typeface="Comic Sans MS" pitchFamily="66" charset="0"/>
              </a:rPr>
              <a:t>crystal</a:t>
            </a:r>
            <a:endParaRPr lang="en-IN" dirty="0">
              <a:solidFill>
                <a:srgbClr val="FFFF00"/>
              </a:solidFill>
            </a:endParaRPr>
          </a:p>
        </p:txBody>
      </p:sp>
      <p:sp>
        <p:nvSpPr>
          <p:cNvPr id="7" name="Rectangle 6"/>
          <p:cNvSpPr/>
          <p:nvPr/>
        </p:nvSpPr>
        <p:spPr>
          <a:xfrm>
            <a:off x="9657686" y="4328284"/>
            <a:ext cx="2451312" cy="338554"/>
          </a:xfrm>
          <a:prstGeom prst="rect">
            <a:avLst/>
          </a:prstGeom>
        </p:spPr>
        <p:txBody>
          <a:bodyPr wrap="none">
            <a:spAutoFit/>
          </a:bodyPr>
          <a:lstStyle/>
          <a:p>
            <a:r>
              <a:rPr lang="en-US" sz="1600" b="1" dirty="0">
                <a:solidFill>
                  <a:srgbClr val="FFFF00"/>
                </a:solidFill>
                <a:latin typeface="Comic Sans MS" pitchFamily="66" charset="0"/>
              </a:rPr>
              <a:t>Serial Communication. </a:t>
            </a:r>
            <a:endParaRPr lang="en-IN" sz="1600" dirty="0">
              <a:solidFill>
                <a:srgbClr val="FFFF00"/>
              </a:solidFill>
            </a:endParaRPr>
          </a:p>
        </p:txBody>
      </p:sp>
    </p:spTree>
    <p:extLst>
      <p:ext uri="{BB962C8B-B14F-4D97-AF65-F5344CB8AC3E}">
        <p14:creationId xmlns:p14="http://schemas.microsoft.com/office/powerpoint/2010/main" val="233871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2105891"/>
            <a:ext cx="8465133" cy="2355273"/>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solidFill>
                  <a:schemeClr val="bg1"/>
                </a:solidFill>
                <a:latin typeface="Colonna MT" pitchFamily="82" charset="0"/>
                <a:cs typeface="Narkisim" pitchFamily="34" charset="-79"/>
              </a:rPr>
              <a:t>INTRODUCTION TO </a:t>
            </a:r>
          </a:p>
          <a:p>
            <a:pPr algn="ctr"/>
            <a:r>
              <a:rPr lang="en-US" sz="5200" b="1" dirty="0">
                <a:solidFill>
                  <a:schemeClr val="bg1"/>
                </a:solidFill>
                <a:latin typeface="Colonna MT" pitchFamily="82" charset="0"/>
                <a:cs typeface="Narkisim" pitchFamily="34" charset="-79"/>
              </a:rPr>
              <a:t>INTEL MCS 51 µC</a:t>
            </a:r>
          </a:p>
        </p:txBody>
      </p:sp>
      <p:sp>
        <p:nvSpPr>
          <p:cNvPr id="5" name="Pentagon 4"/>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a:t>
            </a:r>
          </a:p>
        </p:txBody>
      </p:sp>
    </p:spTree>
    <p:extLst>
      <p:ext uri="{BB962C8B-B14F-4D97-AF65-F5344CB8AC3E}">
        <p14:creationId xmlns:p14="http://schemas.microsoft.com/office/powerpoint/2010/main" val="2338714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PIN DETAILS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18</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778298"/>
            <a:ext cx="11499277" cy="4401205"/>
          </a:xfrm>
          <a:prstGeom prst="rect">
            <a:avLst/>
          </a:prstGeom>
          <a:noFill/>
        </p:spPr>
        <p:txBody>
          <a:bodyPr wrap="square" rtlCol="0">
            <a:spAutoFit/>
          </a:bodyPr>
          <a:lstStyle/>
          <a:p>
            <a:pPr marL="457200" indent="-457200" algn="just" fontAlgn="base">
              <a:buClr>
                <a:schemeClr val="bg1"/>
              </a:buClr>
              <a:buFont typeface="Wingdings" pitchFamily="2" charset="2"/>
              <a:buChar char="§"/>
            </a:pPr>
            <a:r>
              <a:rPr lang="en-US" sz="2800" b="1" dirty="0">
                <a:solidFill>
                  <a:srgbClr val="C00000"/>
                </a:solidFill>
                <a:latin typeface="Comic Sans MS" pitchFamily="66" charset="0"/>
              </a:rPr>
              <a:t>Pin 9:- RESET </a:t>
            </a:r>
            <a:r>
              <a:rPr lang="en-US" sz="2800" b="1" dirty="0">
                <a:solidFill>
                  <a:srgbClr val="0070C0"/>
                </a:solidFill>
                <a:latin typeface="Comic Sans MS" pitchFamily="66" charset="0"/>
              </a:rPr>
              <a:t>pin is used to set the 8051 microcontroller to its initial values, while the microcontroller is working or at the initial start of application. The RESET pin must be set high for 2 machine cycles.</a:t>
            </a:r>
          </a:p>
          <a:p>
            <a:pPr marL="457200" indent="-457200" algn="just" fontAlgn="base">
              <a:buClr>
                <a:schemeClr val="bg1"/>
              </a:buClr>
              <a:buFont typeface="Wingdings" pitchFamily="2" charset="2"/>
              <a:buChar char="§"/>
            </a:pPr>
            <a:endParaRPr lang="en-US" sz="2800" b="1" dirty="0">
              <a:solidFill>
                <a:srgbClr val="0070C0"/>
              </a:solidFill>
              <a:latin typeface="Comic Sans MS" pitchFamily="66" charset="0"/>
            </a:endParaRPr>
          </a:p>
          <a:p>
            <a:pPr marL="457200" indent="-457200" algn="just" fontAlgn="base">
              <a:buClr>
                <a:schemeClr val="bg1"/>
              </a:buClr>
              <a:buFont typeface="Wingdings" pitchFamily="2" charset="2"/>
              <a:buChar char="§"/>
            </a:pPr>
            <a:r>
              <a:rPr lang="en-US" sz="2800" b="1" dirty="0">
                <a:solidFill>
                  <a:srgbClr val="C00000"/>
                </a:solidFill>
                <a:latin typeface="Comic Sans MS" pitchFamily="66" charset="0"/>
              </a:rPr>
              <a:t>Pins 1 – 8:-  Port 1 (P 1.0 to P 1.7)</a:t>
            </a:r>
            <a:r>
              <a:rPr lang="en-US" sz="2800" b="1" dirty="0">
                <a:solidFill>
                  <a:srgbClr val="0070C0"/>
                </a:solidFill>
                <a:latin typeface="Comic Sans MS" pitchFamily="66" charset="0"/>
              </a:rPr>
              <a:t>. It is an 8-bit port (pin 1 through 8) and can be used either as input or output.  Unlike other ports, this port does not serve any other functions. Port 1 is an internally pulled up, quasi bi directional I/O port.</a:t>
            </a:r>
          </a:p>
        </p:txBody>
      </p:sp>
    </p:spTree>
    <p:extLst>
      <p:ext uri="{BB962C8B-B14F-4D97-AF65-F5344CB8AC3E}">
        <p14:creationId xmlns:p14="http://schemas.microsoft.com/office/powerpoint/2010/main" val="2338714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2105891"/>
            <a:ext cx="8794807" cy="2355273"/>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Colonna MT" pitchFamily="82" charset="0"/>
                <a:cs typeface="Narkisim" pitchFamily="34" charset="-79"/>
              </a:rPr>
              <a:t>8051 MICROCONTROLLER ARCHITECTURE</a:t>
            </a:r>
          </a:p>
        </p:txBody>
      </p:sp>
    </p:spTree>
    <p:extLst>
      <p:ext uri="{BB962C8B-B14F-4D97-AF65-F5344CB8AC3E}">
        <p14:creationId xmlns:p14="http://schemas.microsoft.com/office/powerpoint/2010/main" val="266754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19</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18896"/>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ARCHITECTURE (Simplified)</a:t>
            </a:r>
          </a:p>
        </p:txBody>
      </p:sp>
      <p:pic>
        <p:nvPicPr>
          <p:cNvPr id="2052" name="Picture 4" descr="Image result for 8051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104" y="2026322"/>
            <a:ext cx="8137124" cy="436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66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20</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7772809" y="3193104"/>
            <a:ext cx="3684897" cy="1384995"/>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ARCHITECTURE (Detailed) </a:t>
            </a:r>
          </a:p>
        </p:txBody>
      </p:sp>
      <p:pic>
        <p:nvPicPr>
          <p:cNvPr id="5122" name="Picture 2" descr="Image result for 8051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312" y="1315351"/>
            <a:ext cx="4670639" cy="513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060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21</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59188"/>
            <a:ext cx="11499277" cy="5016758"/>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CENTRAL PROCESSING UNIT (CPU)</a:t>
            </a:r>
          </a:p>
          <a:p>
            <a:pPr marL="450850" indent="-450850" algn="ctr">
              <a:buClr>
                <a:schemeClr val="bg1"/>
              </a:buClr>
              <a:defRPr/>
            </a:pPr>
            <a:endParaRPr lang="en-US" sz="1200" b="1" i="1" dirty="0">
              <a:solidFill>
                <a:srgbClr val="C00000"/>
              </a:solidFill>
              <a:latin typeface="Comic Sans MS" pitchFamily="66" charset="0"/>
            </a:endParaRPr>
          </a:p>
          <a:p>
            <a:pPr marL="457200" indent="-457200" algn="just">
              <a:buClr>
                <a:schemeClr val="bg1"/>
              </a:buClr>
              <a:buFont typeface="Wingdings" pitchFamily="2" charset="2"/>
              <a:buChar char="q"/>
            </a:pPr>
            <a:r>
              <a:rPr lang="en-IN" sz="2800" b="1" dirty="0">
                <a:solidFill>
                  <a:srgbClr val="0070C0"/>
                </a:solidFill>
                <a:latin typeface="Comic Sans MS" pitchFamily="66" charset="0"/>
              </a:rPr>
              <a:t>Central Processor Unit </a:t>
            </a:r>
            <a:r>
              <a:rPr lang="en-IN" sz="2800" b="1" dirty="0">
                <a:solidFill>
                  <a:srgbClr val="C00000"/>
                </a:solidFill>
                <a:latin typeface="Comic Sans MS" pitchFamily="66" charset="0"/>
              </a:rPr>
              <a:t>(CPU)</a:t>
            </a:r>
            <a:r>
              <a:rPr lang="en-US" sz="2800" b="1" dirty="0">
                <a:solidFill>
                  <a:srgbClr val="C00000"/>
                </a:solidFill>
                <a:latin typeface="Comic Sans MS" pitchFamily="66" charset="0"/>
              </a:rPr>
              <a:t> </a:t>
            </a:r>
            <a:r>
              <a:rPr lang="en-US" sz="2800" b="1" dirty="0">
                <a:solidFill>
                  <a:srgbClr val="0070C0"/>
                </a:solidFill>
                <a:latin typeface="Comic Sans MS" pitchFamily="66" charset="0"/>
              </a:rPr>
              <a:t>is the brain of any processing device of the microcontroller.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It monitors and controls all operations that are performed on the Microcontroller units.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  User has no control over the work of the CPU directly.</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It </a:t>
            </a:r>
            <a:r>
              <a:rPr lang="en-US" sz="2800" b="1" dirty="0">
                <a:solidFill>
                  <a:srgbClr val="00B050"/>
                </a:solidFill>
                <a:latin typeface="Comic Sans MS" pitchFamily="66" charset="0"/>
              </a:rPr>
              <a:t>reads program written in ROM memory and executes them and do the expected task of that application. </a:t>
            </a:r>
          </a:p>
        </p:txBody>
      </p:sp>
    </p:spTree>
    <p:extLst>
      <p:ext uri="{BB962C8B-B14F-4D97-AF65-F5344CB8AC3E}">
        <p14:creationId xmlns:p14="http://schemas.microsoft.com/office/powerpoint/2010/main" val="3602490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22</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59188"/>
            <a:ext cx="11499277" cy="5016758"/>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INTERRUPT CONTROL</a:t>
            </a:r>
          </a:p>
          <a:p>
            <a:pPr marL="450850" indent="-450850" algn="ctr">
              <a:buClr>
                <a:schemeClr val="bg1"/>
              </a:buClr>
              <a:defRPr/>
            </a:pPr>
            <a:endParaRPr lang="en-US" sz="12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There are five interrupt sources in 8051 Microcontroller and </a:t>
            </a:r>
            <a:r>
              <a:rPr lang="en-US" sz="2800" b="1" dirty="0">
                <a:solidFill>
                  <a:srgbClr val="00B050"/>
                </a:solidFill>
                <a:latin typeface="Comic Sans MS" pitchFamily="66" charset="0"/>
              </a:rPr>
              <a:t>interrupt control </a:t>
            </a:r>
            <a:r>
              <a:rPr lang="en-US" sz="2800" b="1" dirty="0">
                <a:solidFill>
                  <a:srgbClr val="0070C0"/>
                </a:solidFill>
                <a:latin typeface="Comic Sans MS" pitchFamily="66" charset="0"/>
              </a:rPr>
              <a:t>section control all these interrupts.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Two </a:t>
            </a:r>
            <a:r>
              <a:rPr lang="en-US" sz="2800" b="1" dirty="0">
                <a:solidFill>
                  <a:srgbClr val="00B050"/>
                </a:solidFill>
                <a:latin typeface="Comic Sans MS" pitchFamily="66" charset="0"/>
              </a:rPr>
              <a:t>external interrupts (INT0 &amp; INT1), two timer (TF0 &amp; TF1)</a:t>
            </a:r>
            <a:r>
              <a:rPr lang="en-US" sz="2800" b="1" dirty="0">
                <a:solidFill>
                  <a:srgbClr val="FFFF00"/>
                </a:solidFill>
                <a:latin typeface="Comic Sans MS" pitchFamily="66" charset="0"/>
              </a:rPr>
              <a:t> </a:t>
            </a:r>
            <a:r>
              <a:rPr lang="en-US" sz="2800" b="1" dirty="0">
                <a:solidFill>
                  <a:srgbClr val="0070C0"/>
                </a:solidFill>
                <a:latin typeface="Comic Sans MS" pitchFamily="66" charset="0"/>
              </a:rPr>
              <a:t>interrupts and one serial port (RI / TI) interrupt.</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 Microcontroller 8051 can be configured in such a way that it temporarily terminates or pause the main program at the occurrence of interrupt. When subroutine is completed then the execution of main program starts as usual. </a:t>
            </a:r>
          </a:p>
        </p:txBody>
      </p:sp>
    </p:spTree>
    <p:extLst>
      <p:ext uri="{BB962C8B-B14F-4D97-AF65-F5344CB8AC3E}">
        <p14:creationId xmlns:p14="http://schemas.microsoft.com/office/powerpoint/2010/main" val="1690607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23</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59188"/>
            <a:ext cx="11499277" cy="5016758"/>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RAM  &amp; ROM</a:t>
            </a:r>
          </a:p>
          <a:p>
            <a:pPr marL="450850" indent="-450850" algn="ctr">
              <a:buClr>
                <a:schemeClr val="bg1"/>
              </a:buClr>
              <a:defRPr/>
            </a:pPr>
            <a:endParaRPr lang="en-US" sz="12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Microcontroller 8051 has 4K of Code Memory or Program memory that is it has </a:t>
            </a:r>
            <a:r>
              <a:rPr lang="en-US" sz="2800" b="1" dirty="0">
                <a:solidFill>
                  <a:srgbClr val="C00000"/>
                </a:solidFill>
                <a:latin typeface="Comic Sans MS" pitchFamily="66" charset="0"/>
              </a:rPr>
              <a:t>4KB ROM </a:t>
            </a:r>
            <a:r>
              <a:rPr lang="en-US" sz="2800" b="1" dirty="0">
                <a:solidFill>
                  <a:srgbClr val="0070C0"/>
                </a:solidFill>
                <a:latin typeface="Comic Sans MS" pitchFamily="66" charset="0"/>
              </a:rPr>
              <a:t>and </a:t>
            </a:r>
            <a:r>
              <a:rPr lang="en-US" sz="2800" b="1" dirty="0">
                <a:solidFill>
                  <a:srgbClr val="C00000"/>
                </a:solidFill>
                <a:latin typeface="Comic Sans MS" pitchFamily="66" charset="0"/>
              </a:rPr>
              <a:t>RAM of 128 bytes</a:t>
            </a:r>
            <a:r>
              <a:rPr lang="en-US" sz="2800" b="1" dirty="0">
                <a:solidFill>
                  <a:srgbClr val="0070C0"/>
                </a:solidFill>
                <a:latin typeface="Comic Sans MS" pitchFamily="66" charset="0"/>
              </a:rPr>
              <a:t>.</a:t>
            </a:r>
            <a:endParaRPr lang="en-US" sz="2800" b="1" dirty="0">
              <a:solidFill>
                <a:srgbClr val="C00000"/>
              </a:solidFill>
              <a:latin typeface="Comic Sans MS" pitchFamily="66" charset="0"/>
            </a:endParaRP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 memory which is used to store the program of Microcontroller, is known as </a:t>
            </a:r>
            <a:r>
              <a:rPr lang="en-US" sz="2800" b="1" dirty="0">
                <a:solidFill>
                  <a:srgbClr val="00B050"/>
                </a:solidFill>
                <a:latin typeface="Comic Sans MS" pitchFamily="66" charset="0"/>
              </a:rPr>
              <a:t>code memory </a:t>
            </a:r>
            <a:r>
              <a:rPr lang="en-US" sz="2800" b="1" dirty="0">
                <a:solidFill>
                  <a:srgbClr val="0070C0"/>
                </a:solidFill>
                <a:latin typeface="Comic Sans MS" pitchFamily="66" charset="0"/>
              </a:rPr>
              <a:t>or Program memory . It is known as 'ROM'(Read Only Memory).</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Microcontroller also requires a memory to store data or operands temporarily. This memory is known as </a:t>
            </a:r>
            <a:r>
              <a:rPr lang="en-US" sz="2800" b="1" dirty="0">
                <a:solidFill>
                  <a:srgbClr val="00B050"/>
                </a:solidFill>
                <a:latin typeface="Comic Sans MS" pitchFamily="66" charset="0"/>
              </a:rPr>
              <a:t>Data Memory and we use 'RAM'(Random Access Memory)</a:t>
            </a:r>
            <a:r>
              <a:rPr lang="en-US" sz="2800" b="1" dirty="0">
                <a:solidFill>
                  <a:srgbClr val="0070C0"/>
                </a:solidFill>
                <a:latin typeface="Comic Sans MS" pitchFamily="66" charset="0"/>
              </a:rPr>
              <a:t> for this purpose. </a:t>
            </a:r>
          </a:p>
        </p:txBody>
      </p:sp>
    </p:spTree>
    <p:extLst>
      <p:ext uri="{BB962C8B-B14F-4D97-AF65-F5344CB8AC3E}">
        <p14:creationId xmlns:p14="http://schemas.microsoft.com/office/powerpoint/2010/main" val="3823558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24</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59188"/>
            <a:ext cx="11499277" cy="5016758"/>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BUS CONTROL</a:t>
            </a:r>
          </a:p>
          <a:p>
            <a:pPr marL="450850" indent="-450850" algn="ctr">
              <a:buClr>
                <a:schemeClr val="bg1"/>
              </a:buClr>
              <a:defRPr/>
            </a:pPr>
            <a:endParaRPr lang="en-US" sz="12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C00000"/>
                </a:solidFill>
                <a:latin typeface="Comic Sans MS" pitchFamily="66" charset="0"/>
              </a:rPr>
              <a:t>Bus control</a:t>
            </a:r>
            <a:r>
              <a:rPr lang="en-US" sz="2800" b="1" dirty="0">
                <a:solidFill>
                  <a:srgbClr val="0070C0"/>
                </a:solidFill>
                <a:latin typeface="Comic Sans MS" pitchFamily="66" charset="0"/>
              </a:rPr>
              <a:t> section of 8051 is responsible for controlling the operation of address and data bus.</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Bus: Basically Bus is a collection of wires which work as a communication channel or medium for transfer of Data.</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Buses are of two types:</a:t>
            </a:r>
          </a:p>
          <a:p>
            <a:pPr marL="1371600" lvl="2" indent="-457200" algn="just">
              <a:buClr>
                <a:schemeClr val="bg1"/>
              </a:buClr>
              <a:buFont typeface="Wingdings" pitchFamily="2" charset="2"/>
              <a:buChar char="Ø"/>
            </a:pPr>
            <a:r>
              <a:rPr lang="en-US" sz="2800" b="1" dirty="0">
                <a:solidFill>
                  <a:srgbClr val="0070C0"/>
                </a:solidFill>
                <a:latin typeface="Comic Sans MS" pitchFamily="66" charset="0"/>
              </a:rPr>
              <a:t>Address Bus: Microcontroller </a:t>
            </a:r>
            <a:r>
              <a:rPr lang="en-US" sz="2800" b="1" dirty="0">
                <a:solidFill>
                  <a:srgbClr val="00B050"/>
                </a:solidFill>
                <a:latin typeface="Comic Sans MS" pitchFamily="66" charset="0"/>
              </a:rPr>
              <a:t>8051 has a 16 bit address bus.</a:t>
            </a:r>
            <a:r>
              <a:rPr lang="en-US" sz="2800" b="1" dirty="0">
                <a:solidFill>
                  <a:srgbClr val="0070C0"/>
                </a:solidFill>
                <a:latin typeface="Comic Sans MS" pitchFamily="66" charset="0"/>
              </a:rPr>
              <a:t> It used to </a:t>
            </a:r>
            <a:r>
              <a:rPr lang="en-US" sz="2800" b="1" dirty="0">
                <a:solidFill>
                  <a:srgbClr val="00B050"/>
                </a:solidFill>
                <a:latin typeface="Comic Sans MS" pitchFamily="66" charset="0"/>
              </a:rPr>
              <a:t>address memory locations. </a:t>
            </a:r>
          </a:p>
          <a:p>
            <a:pPr marL="1371600" lvl="2" indent="-457200" algn="just">
              <a:buClr>
                <a:schemeClr val="bg1"/>
              </a:buClr>
              <a:buFont typeface="Wingdings" pitchFamily="2" charset="2"/>
              <a:buChar char="Ø"/>
            </a:pPr>
            <a:r>
              <a:rPr lang="en-US" sz="2800" b="1" dirty="0">
                <a:solidFill>
                  <a:srgbClr val="0070C0"/>
                </a:solidFill>
                <a:latin typeface="Comic Sans MS" pitchFamily="66" charset="0"/>
              </a:rPr>
              <a:t>Data Bus: Microcontroller 8051 has </a:t>
            </a:r>
            <a:r>
              <a:rPr lang="en-US" sz="2800" b="1" dirty="0">
                <a:solidFill>
                  <a:srgbClr val="00B050"/>
                </a:solidFill>
                <a:latin typeface="Comic Sans MS" pitchFamily="66" charset="0"/>
              </a:rPr>
              <a:t>8 bits data bus</a:t>
            </a:r>
            <a:r>
              <a:rPr lang="en-US" sz="2800" b="1" dirty="0">
                <a:solidFill>
                  <a:srgbClr val="0070C0"/>
                </a:solidFill>
                <a:latin typeface="Comic Sans MS" pitchFamily="66" charset="0"/>
              </a:rPr>
              <a:t>. It is used to carry data.</a:t>
            </a:r>
          </a:p>
        </p:txBody>
      </p:sp>
    </p:spTree>
    <p:extLst>
      <p:ext uri="{BB962C8B-B14F-4D97-AF65-F5344CB8AC3E}">
        <p14:creationId xmlns:p14="http://schemas.microsoft.com/office/powerpoint/2010/main" val="762050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25</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59188"/>
            <a:ext cx="11499277" cy="5016758"/>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CRYSTAL OSCILLATOR</a:t>
            </a:r>
          </a:p>
          <a:p>
            <a:pPr marL="450850" indent="-450850" algn="ctr">
              <a:buClr>
                <a:schemeClr val="bg1"/>
              </a:buClr>
              <a:defRPr/>
            </a:pPr>
            <a:endParaRPr lang="en-US" sz="12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C00000"/>
                </a:solidFill>
                <a:latin typeface="Comic Sans MS" pitchFamily="66" charset="0"/>
              </a:rPr>
              <a:t>Crystal Oscillator: </a:t>
            </a:r>
            <a:r>
              <a:rPr lang="en-US" sz="2800" b="1" dirty="0">
                <a:solidFill>
                  <a:srgbClr val="0070C0"/>
                </a:solidFill>
                <a:latin typeface="Comic Sans MS" pitchFamily="66" charset="0"/>
              </a:rPr>
              <a:t>Since Microcontroller is a digital circuit device, therefore it requires clock for its operation.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For this purpose, Microcontroller 8051 has oscillator circuitry section which works as a clock source for Central Processing Unit.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As the output pulses of oscillator are stable therefore it enables synchronized work of all parts of 8051 Microcontroller.</a:t>
            </a:r>
          </a:p>
        </p:txBody>
      </p:sp>
    </p:spTree>
    <p:extLst>
      <p:ext uri="{BB962C8B-B14F-4D97-AF65-F5344CB8AC3E}">
        <p14:creationId xmlns:p14="http://schemas.microsoft.com/office/powerpoint/2010/main" val="61294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26</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59188"/>
            <a:ext cx="11499277" cy="5016758"/>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I/O PORTS</a:t>
            </a:r>
          </a:p>
          <a:p>
            <a:pPr marL="450850" indent="-450850" algn="ctr">
              <a:buClr>
                <a:schemeClr val="bg1"/>
              </a:buClr>
              <a:defRPr/>
            </a:pPr>
            <a:endParaRPr lang="en-US" sz="12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C00000"/>
                </a:solidFill>
                <a:latin typeface="Comic Sans MS" pitchFamily="66" charset="0"/>
              </a:rPr>
              <a:t>I/O Ports: </a:t>
            </a:r>
            <a:r>
              <a:rPr lang="en-US" sz="2800" b="1" dirty="0">
                <a:solidFill>
                  <a:srgbClr val="0070C0"/>
                </a:solidFill>
                <a:latin typeface="Comic Sans MS" pitchFamily="66" charset="0"/>
              </a:rPr>
              <a:t>To connect any external devices or peripherals we require I/O interfacing ports in the microcontroller.</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All 8051 microcontrollers have 4 I/O ports each comprising 8 bits which can be configured as input (1) or an output (0), depends on its logic state.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Accordingly, in total of 32 input/output pins enabling the microcontroller to be connected to peripheral devices are available for use.</a:t>
            </a:r>
          </a:p>
        </p:txBody>
      </p:sp>
    </p:spTree>
    <p:extLst>
      <p:ext uri="{BB962C8B-B14F-4D97-AF65-F5344CB8AC3E}">
        <p14:creationId xmlns:p14="http://schemas.microsoft.com/office/powerpoint/2010/main" val="254506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INTEL MCS 51 MICROCONTROLLER</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528908"/>
            <a:ext cx="11499277" cy="5004447"/>
          </a:xfrm>
          <a:prstGeom prst="rect">
            <a:avLst/>
          </a:prstGeom>
          <a:noFill/>
        </p:spPr>
        <p:txBody>
          <a:bodyPr wrap="square" rtlCol="0">
            <a:spAutoFit/>
          </a:bodyPr>
          <a:lstStyle/>
          <a:p>
            <a:pPr marL="531813" indent="-531813" algn="just">
              <a:lnSpc>
                <a:spcPct val="90000"/>
              </a:lnSpc>
              <a:buClr>
                <a:schemeClr val="bg1"/>
              </a:buClr>
              <a:buFont typeface="Wingdings" pitchFamily="2" charset="2"/>
              <a:buChar char="q"/>
              <a:defRPr/>
            </a:pPr>
            <a:r>
              <a:rPr lang="en-US" sz="2800" b="1" dirty="0">
                <a:solidFill>
                  <a:srgbClr val="0070C0"/>
                </a:solidFill>
                <a:latin typeface="Comic Sans MS" pitchFamily="66" charset="0"/>
              </a:rPr>
              <a:t>The Intel MCS-51 (commonly termed 8051) is a </a:t>
            </a:r>
            <a:r>
              <a:rPr lang="en-US" sz="2800" b="1" dirty="0">
                <a:solidFill>
                  <a:srgbClr val="FF0000"/>
                </a:solidFill>
                <a:latin typeface="Comic Sans MS" pitchFamily="66" charset="0"/>
              </a:rPr>
              <a:t>Harvard architecture</a:t>
            </a:r>
            <a:r>
              <a:rPr lang="en-US" sz="2800" b="1" dirty="0">
                <a:solidFill>
                  <a:srgbClr val="0070C0"/>
                </a:solidFill>
                <a:latin typeface="Comic Sans MS" pitchFamily="66" charset="0"/>
              </a:rPr>
              <a:t>, </a:t>
            </a:r>
            <a:r>
              <a:rPr lang="en-US" sz="2800" b="1" dirty="0">
                <a:solidFill>
                  <a:srgbClr val="FF0000"/>
                </a:solidFill>
                <a:latin typeface="Comic Sans MS" pitchFamily="66" charset="0"/>
              </a:rPr>
              <a:t>complex instruction set computing (CISC)</a:t>
            </a:r>
            <a:r>
              <a:rPr lang="en-US" sz="2800" b="1" dirty="0">
                <a:solidFill>
                  <a:srgbClr val="0070C0"/>
                </a:solidFill>
                <a:latin typeface="Comic Sans MS" pitchFamily="66" charset="0"/>
              </a:rPr>
              <a:t> Architecture, single chip microcontroller (µC) series developed by Intel in 1980 for use in embedded systems </a:t>
            </a:r>
          </a:p>
          <a:p>
            <a:pPr algn="just">
              <a:lnSpc>
                <a:spcPct val="90000"/>
              </a:lnSpc>
              <a:buClr>
                <a:schemeClr val="bg1"/>
              </a:buClr>
              <a:defRPr/>
            </a:pPr>
            <a:endParaRPr lang="en-US" sz="2800" b="1" dirty="0">
              <a:solidFill>
                <a:srgbClr val="0070C0"/>
              </a:solidFill>
              <a:latin typeface="Comic Sans MS" pitchFamily="66" charset="0"/>
            </a:endParaRPr>
          </a:p>
          <a:p>
            <a:pPr marL="531813" indent="-531813" algn="just">
              <a:lnSpc>
                <a:spcPct val="90000"/>
              </a:lnSpc>
              <a:buClr>
                <a:schemeClr val="bg1"/>
              </a:buClr>
              <a:buFont typeface="Wingdings" pitchFamily="2" charset="2"/>
              <a:buChar char="q"/>
              <a:defRPr/>
            </a:pPr>
            <a:r>
              <a:rPr lang="en-US" sz="2800" b="1" dirty="0">
                <a:solidFill>
                  <a:srgbClr val="0070C0"/>
                </a:solidFill>
                <a:latin typeface="Comic Sans MS" pitchFamily="66" charset="0"/>
              </a:rPr>
              <a:t>In a CISC processor, each instruction performs so many actions that it takes several clock cycles to complete. </a:t>
            </a:r>
            <a:endParaRPr lang="en-IN" sz="2800" b="1" dirty="0">
              <a:solidFill>
                <a:srgbClr val="0070C0"/>
              </a:solidFill>
              <a:latin typeface="Comic Sans MS" pitchFamily="66" charset="0"/>
            </a:endParaRPr>
          </a:p>
          <a:p>
            <a:pPr algn="just">
              <a:lnSpc>
                <a:spcPct val="90000"/>
              </a:lnSpc>
              <a:buClr>
                <a:schemeClr val="bg1"/>
              </a:buClr>
              <a:defRPr/>
            </a:pPr>
            <a:endParaRPr lang="en-US" sz="2800" b="1" dirty="0">
              <a:solidFill>
                <a:srgbClr val="0070C0"/>
              </a:solidFill>
              <a:latin typeface="Comic Sans MS" pitchFamily="66" charset="0"/>
            </a:endParaRPr>
          </a:p>
          <a:p>
            <a:pPr marL="531813" indent="-531813" algn="just">
              <a:lnSpc>
                <a:spcPct val="90000"/>
              </a:lnSpc>
              <a:buClr>
                <a:schemeClr val="bg1"/>
              </a:buClr>
              <a:buFont typeface="Wingdings" pitchFamily="2" charset="2"/>
              <a:buChar char="q"/>
              <a:defRPr/>
            </a:pPr>
            <a:r>
              <a:rPr lang="en-US" sz="2800" b="1" dirty="0">
                <a:solidFill>
                  <a:srgbClr val="0070C0"/>
                </a:solidFill>
                <a:latin typeface="Comic Sans MS" pitchFamily="66" charset="0"/>
              </a:rPr>
              <a:t>RISC-based machines execute one instruction per clock cycle </a:t>
            </a:r>
          </a:p>
          <a:p>
            <a:pPr marL="531813" indent="-531813" algn="just">
              <a:lnSpc>
                <a:spcPct val="90000"/>
              </a:lnSpc>
              <a:buClr>
                <a:schemeClr val="bg1"/>
              </a:buClr>
              <a:buFont typeface="Wingdings" pitchFamily="2" charset="2"/>
              <a:buChar char="q"/>
              <a:defRPr/>
            </a:pPr>
            <a:endParaRPr lang="en-US" sz="2800" b="1" dirty="0">
              <a:solidFill>
                <a:srgbClr val="0070C0"/>
              </a:solidFill>
              <a:latin typeface="Comic Sans MS" pitchFamily="66" charset="0"/>
            </a:endParaRPr>
          </a:p>
          <a:p>
            <a:pPr marL="531813" indent="-531813" algn="just">
              <a:lnSpc>
                <a:spcPct val="90000"/>
              </a:lnSpc>
              <a:buClr>
                <a:schemeClr val="bg1"/>
              </a:buClr>
              <a:buFont typeface="Wingdings" pitchFamily="2" charset="2"/>
              <a:buChar char="q"/>
              <a:defRPr/>
            </a:pPr>
            <a:endParaRPr lang="en-US" sz="2800" b="1" dirty="0">
              <a:solidFill>
                <a:srgbClr val="0070C0"/>
              </a:solidFill>
              <a:latin typeface="Comic Sans MS" pitchFamily="66" charset="0"/>
            </a:endParaRPr>
          </a:p>
          <a:p>
            <a:pPr marL="531813" indent="-531813" algn="just">
              <a:lnSpc>
                <a:spcPct val="90000"/>
              </a:lnSpc>
              <a:buClr>
                <a:schemeClr val="bg1"/>
              </a:buClr>
              <a:buFont typeface="Wingdings" pitchFamily="2" charset="2"/>
              <a:buChar char="q"/>
              <a:defRPr/>
            </a:pPr>
            <a:endParaRPr lang="en-US" sz="2800" b="1" baseline="30000" dirty="0">
              <a:solidFill>
                <a:srgbClr val="0070C0"/>
              </a:solidFill>
              <a:latin typeface="Comic Sans MS" pitchFamily="66" charset="0"/>
            </a:endParaRPr>
          </a:p>
        </p:txBody>
      </p:sp>
    </p:spTree>
    <p:extLst>
      <p:ext uri="{BB962C8B-B14F-4D97-AF65-F5344CB8AC3E}">
        <p14:creationId xmlns:p14="http://schemas.microsoft.com/office/powerpoint/2010/main" val="2338714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27</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59188"/>
            <a:ext cx="11499277" cy="5016758"/>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TIMERS/COUNTERS</a:t>
            </a:r>
          </a:p>
          <a:p>
            <a:pPr marL="450850" indent="-450850" algn="ctr">
              <a:buClr>
                <a:schemeClr val="bg1"/>
              </a:buClr>
              <a:defRPr/>
            </a:pPr>
            <a:endParaRPr lang="en-US" sz="12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C00000"/>
                </a:solidFill>
                <a:latin typeface="Comic Sans MS" pitchFamily="66" charset="0"/>
              </a:rPr>
              <a:t>Timers/Counters</a:t>
            </a:r>
            <a:r>
              <a:rPr lang="en-US" sz="2800" b="1" dirty="0">
                <a:solidFill>
                  <a:srgbClr val="0070C0"/>
                </a:solidFill>
                <a:latin typeface="Comic Sans MS" pitchFamily="66" charset="0"/>
              </a:rPr>
              <a:t>: 8051 Microcontroller 8051 </a:t>
            </a:r>
            <a:r>
              <a:rPr lang="en-US" sz="2800" b="1" dirty="0">
                <a:solidFill>
                  <a:srgbClr val="00B050"/>
                </a:solidFill>
                <a:latin typeface="Comic Sans MS" pitchFamily="66" charset="0"/>
              </a:rPr>
              <a:t>two 16-bit timers and counters</a:t>
            </a:r>
            <a:r>
              <a:rPr lang="en-US" sz="2800" b="1" dirty="0">
                <a:solidFill>
                  <a:srgbClr val="0070C0"/>
                </a:solidFill>
                <a:latin typeface="Comic Sans MS" pitchFamily="66" charset="0"/>
              </a:rPr>
              <a:t>: Timer 0 and Timer 1.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They can be </a:t>
            </a:r>
            <a:r>
              <a:rPr lang="en-US" sz="2800" b="1" dirty="0">
                <a:solidFill>
                  <a:srgbClr val="00B050"/>
                </a:solidFill>
                <a:latin typeface="Comic Sans MS" pitchFamily="66" charset="0"/>
              </a:rPr>
              <a:t>used either as timers to generate a time delay or as counters to count events </a:t>
            </a:r>
            <a:r>
              <a:rPr lang="en-US" sz="2800" b="1" dirty="0">
                <a:solidFill>
                  <a:srgbClr val="0070C0"/>
                </a:solidFill>
                <a:latin typeface="Comic Sans MS" pitchFamily="66" charset="0"/>
              </a:rPr>
              <a:t>happening outside the microcontroller.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Since the 8051 has an 8-bit architecture, each </a:t>
            </a:r>
            <a:r>
              <a:rPr lang="en-US" sz="2800" b="1" dirty="0">
                <a:solidFill>
                  <a:srgbClr val="00B050"/>
                </a:solidFill>
                <a:latin typeface="Comic Sans MS" pitchFamily="66" charset="0"/>
              </a:rPr>
              <a:t>16-bit is accessed as two separate registers of low byte and high byte.</a:t>
            </a:r>
          </a:p>
        </p:txBody>
      </p:sp>
    </p:spTree>
    <p:extLst>
      <p:ext uri="{BB962C8B-B14F-4D97-AF65-F5344CB8AC3E}">
        <p14:creationId xmlns:p14="http://schemas.microsoft.com/office/powerpoint/2010/main" val="2190948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MICROCONTROLLER ARCHITECTURE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28</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9" y="1359188"/>
            <a:ext cx="9217238" cy="5155257"/>
          </a:xfrm>
          <a:prstGeom prst="rect">
            <a:avLst/>
          </a:prstGeom>
          <a:noFill/>
        </p:spPr>
        <p:txBody>
          <a:bodyPr wrap="square" rtlCol="0">
            <a:spAutoFit/>
          </a:bodyPr>
          <a:lstStyle/>
          <a:p>
            <a:pPr marL="450850" indent="-450850" algn="ctr">
              <a:buClr>
                <a:schemeClr val="bg1"/>
              </a:buClr>
              <a:defRPr/>
            </a:pPr>
            <a:r>
              <a:rPr lang="en-US" sz="2400" b="1" i="1" dirty="0">
                <a:solidFill>
                  <a:srgbClr val="C00000"/>
                </a:solidFill>
                <a:latin typeface="Comic Sans MS" pitchFamily="66" charset="0"/>
              </a:rPr>
              <a:t>SERIAL PORT</a:t>
            </a:r>
          </a:p>
          <a:p>
            <a:pPr marL="450850" indent="-450850" algn="ctr">
              <a:buClr>
                <a:schemeClr val="bg1"/>
              </a:buClr>
              <a:defRPr/>
            </a:pPr>
            <a:endParaRPr lang="en-US" sz="11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400" b="1" dirty="0">
                <a:solidFill>
                  <a:srgbClr val="C00000"/>
                </a:solidFill>
                <a:latin typeface="Comic Sans MS" pitchFamily="66" charset="0"/>
              </a:rPr>
              <a:t>Serial port</a:t>
            </a:r>
            <a:r>
              <a:rPr lang="en-US" sz="2400" b="1" dirty="0">
                <a:solidFill>
                  <a:srgbClr val="0070C0"/>
                </a:solidFill>
                <a:latin typeface="Comic Sans MS" pitchFamily="66" charset="0"/>
              </a:rPr>
              <a:t>: The 8051 contains one Serial port or UART (Universal Asynchronous Receiver Transmitter)</a:t>
            </a:r>
          </a:p>
          <a:p>
            <a:pPr marL="457200" indent="-457200" algn="just">
              <a:buClr>
                <a:schemeClr val="bg1"/>
              </a:buClr>
              <a:buFont typeface="Wingdings" pitchFamily="2" charset="2"/>
              <a:buChar char="q"/>
            </a:pPr>
            <a:endParaRPr lang="en-US"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The serial port is full-duplex so, it can transmit and receive simultaneously </a:t>
            </a:r>
          </a:p>
          <a:p>
            <a:pPr marL="457200" indent="-457200" algn="just">
              <a:buClr>
                <a:schemeClr val="bg1"/>
              </a:buClr>
              <a:buFont typeface="Wingdings" pitchFamily="2" charset="2"/>
              <a:buChar char="q"/>
            </a:pPr>
            <a:endParaRPr lang="en-US"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Two port pins are used to provide the serial interface P3.0 is the receive pin (RXD) P3.1 is the transmit pin (TXD) </a:t>
            </a:r>
          </a:p>
          <a:p>
            <a:pPr marL="457200" indent="-457200" algn="just">
              <a:buClr>
                <a:schemeClr val="bg1"/>
              </a:buClr>
              <a:buFont typeface="Wingdings" pitchFamily="2" charset="2"/>
              <a:buChar char="q"/>
            </a:pPr>
            <a:endParaRPr lang="en-US"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This serial port that can be programmed to operate in one of four different modes and at a range of frequencies. </a:t>
            </a:r>
          </a:p>
        </p:txBody>
      </p:sp>
      <p:pic>
        <p:nvPicPr>
          <p:cNvPr id="3074" name="Picture 2" descr="Electronics &amp; Communication Engineering: Serial Communication in 8051  Microcontroll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3862" y="1359188"/>
            <a:ext cx="2195739" cy="13813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lectronics &amp; Communication Engineering: Serial Communication in 8051  Microcontroll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5190" y="2809216"/>
            <a:ext cx="2083772" cy="126711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lectronics &amp; Communication Engineering: GSM MODULE INTERFACING WITH 8051  MICROCONTROLL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48325" y="4225794"/>
            <a:ext cx="2099187" cy="122643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IM900A GSM Modem with RS232-TTL DT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48325" y="5526369"/>
            <a:ext cx="2118824" cy="87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23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2105891"/>
            <a:ext cx="8794807" cy="2355273"/>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0" b="1" dirty="0">
                <a:solidFill>
                  <a:schemeClr val="bg1"/>
                </a:solidFill>
                <a:latin typeface="Castellar" pitchFamily="18" charset="0"/>
                <a:cs typeface="Narkisim" pitchFamily="34" charset="-79"/>
              </a:rPr>
              <a:t>8051</a:t>
            </a:r>
            <a:r>
              <a:rPr lang="en-US" sz="5200" b="1" dirty="0">
                <a:solidFill>
                  <a:schemeClr val="bg1"/>
                </a:solidFill>
                <a:latin typeface="Colonna MT" pitchFamily="82" charset="0"/>
                <a:cs typeface="Narkisim" pitchFamily="34" charset="-79"/>
              </a:rPr>
              <a:t> MEMORY ORGANIZATION</a:t>
            </a:r>
          </a:p>
          <a:p>
            <a:pPr algn="ctr"/>
            <a:r>
              <a:rPr lang="en-US" sz="3600" b="1" dirty="0">
                <a:solidFill>
                  <a:schemeClr val="bg1"/>
                </a:solidFill>
                <a:latin typeface="Colonna MT" pitchFamily="82" charset="0"/>
                <a:cs typeface="Narkisim" pitchFamily="34" charset="-79"/>
              </a:rPr>
              <a:t>(RAM-ROM ORGANIZATION)</a:t>
            </a:r>
          </a:p>
        </p:txBody>
      </p:sp>
    </p:spTree>
    <p:extLst>
      <p:ext uri="{BB962C8B-B14F-4D97-AF65-F5344CB8AC3E}">
        <p14:creationId xmlns:p14="http://schemas.microsoft.com/office/powerpoint/2010/main" val="1458905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29</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047536"/>
          </a:xfrm>
          <a:prstGeom prst="rect">
            <a:avLst/>
          </a:prstGeom>
          <a:noFill/>
        </p:spPr>
        <p:txBody>
          <a:bodyPr wrap="square" rtlCol="0">
            <a:spAutoFit/>
          </a:bodyPr>
          <a:lstStyle/>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 8051 has two types of memory and these are </a:t>
            </a:r>
            <a:r>
              <a:rPr lang="en-US" sz="2800" b="1" dirty="0">
                <a:solidFill>
                  <a:srgbClr val="FF0000"/>
                </a:solidFill>
                <a:latin typeface="Comic Sans MS" pitchFamily="66" charset="0"/>
              </a:rPr>
              <a:t>Program Memory and Data Memory.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u="sng" dirty="0">
                <a:solidFill>
                  <a:srgbClr val="FF0000"/>
                </a:solidFill>
                <a:latin typeface="Comic Sans MS" pitchFamily="66" charset="0"/>
              </a:rPr>
              <a:t>Program Memory (ROM)</a:t>
            </a:r>
            <a:r>
              <a:rPr lang="en-US" sz="2800" b="1" dirty="0">
                <a:solidFill>
                  <a:srgbClr val="FF0000"/>
                </a:solidFill>
                <a:latin typeface="Comic Sans MS" pitchFamily="66" charset="0"/>
              </a:rPr>
              <a:t> </a:t>
            </a:r>
            <a:r>
              <a:rPr lang="en-US" sz="2800" b="1" dirty="0">
                <a:solidFill>
                  <a:srgbClr val="0070C0"/>
                </a:solidFill>
                <a:latin typeface="Comic Sans MS" pitchFamily="66" charset="0"/>
              </a:rPr>
              <a:t>is used to </a:t>
            </a:r>
            <a:r>
              <a:rPr lang="en-US" sz="2800" b="1" dirty="0">
                <a:solidFill>
                  <a:srgbClr val="FF0000"/>
                </a:solidFill>
                <a:latin typeface="Comic Sans MS" pitchFamily="66" charset="0"/>
              </a:rPr>
              <a:t>permanently</a:t>
            </a:r>
            <a:r>
              <a:rPr lang="en-US" sz="2800" b="1" dirty="0">
                <a:solidFill>
                  <a:srgbClr val="0070C0"/>
                </a:solidFill>
                <a:latin typeface="Comic Sans MS" pitchFamily="66" charset="0"/>
              </a:rPr>
              <a:t> save the program being executed, while </a:t>
            </a:r>
            <a:r>
              <a:rPr lang="en-US" sz="2800" b="1" u="sng" dirty="0">
                <a:solidFill>
                  <a:srgbClr val="FF0000"/>
                </a:solidFill>
                <a:latin typeface="Comic Sans MS" pitchFamily="66" charset="0"/>
              </a:rPr>
              <a:t>Data Memory (RAM)</a:t>
            </a:r>
            <a:r>
              <a:rPr lang="en-US" sz="2800" b="1" dirty="0">
                <a:solidFill>
                  <a:srgbClr val="FF0000"/>
                </a:solidFill>
                <a:latin typeface="Comic Sans MS" pitchFamily="66" charset="0"/>
              </a:rPr>
              <a:t> </a:t>
            </a:r>
            <a:r>
              <a:rPr lang="en-US" sz="2800" b="1" dirty="0">
                <a:solidFill>
                  <a:srgbClr val="0070C0"/>
                </a:solidFill>
                <a:latin typeface="Comic Sans MS" pitchFamily="66" charset="0"/>
              </a:rPr>
              <a:t>is used for </a:t>
            </a:r>
            <a:r>
              <a:rPr lang="en-US" sz="2800" b="1" dirty="0">
                <a:solidFill>
                  <a:srgbClr val="FF0000"/>
                </a:solidFill>
                <a:latin typeface="Comic Sans MS" pitchFamily="66" charset="0"/>
              </a:rPr>
              <a:t>temporarily</a:t>
            </a:r>
            <a:r>
              <a:rPr lang="en-US" sz="2800" b="1" dirty="0">
                <a:solidFill>
                  <a:srgbClr val="0070C0"/>
                </a:solidFill>
                <a:latin typeface="Comic Sans MS" pitchFamily="66" charset="0"/>
              </a:rPr>
              <a:t> storing data and intermediate results created and used during the operation of the microcontroller.</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Depending on the model in use (8051 microcontroller family in general) at most a </a:t>
            </a:r>
            <a:r>
              <a:rPr lang="en-US" sz="2800" b="1" dirty="0">
                <a:solidFill>
                  <a:srgbClr val="FF0000"/>
                </a:solidFill>
                <a:latin typeface="Comic Sans MS" pitchFamily="66" charset="0"/>
              </a:rPr>
              <a:t>few Kb of ROM and 128 or 256 bytes of RAM</a:t>
            </a:r>
            <a:r>
              <a:rPr lang="en-US" sz="2800" b="1" dirty="0">
                <a:solidFill>
                  <a:srgbClr val="0070C0"/>
                </a:solidFill>
                <a:latin typeface="Comic Sans MS" pitchFamily="66" charset="0"/>
              </a:rPr>
              <a:t> is used.</a:t>
            </a:r>
          </a:p>
        </p:txBody>
      </p:sp>
    </p:spTree>
    <p:extLst>
      <p:ext uri="{BB962C8B-B14F-4D97-AF65-F5344CB8AC3E}">
        <p14:creationId xmlns:p14="http://schemas.microsoft.com/office/powerpoint/2010/main" val="2338714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30</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62979"/>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PROGRAM MEMORY (ROM)</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 8051 has </a:t>
            </a:r>
            <a:r>
              <a:rPr lang="en-US" sz="2800" b="1" dirty="0">
                <a:solidFill>
                  <a:srgbClr val="FF0000"/>
                </a:solidFill>
                <a:latin typeface="Comic Sans MS" pitchFamily="66" charset="0"/>
              </a:rPr>
              <a:t>4K (4096 locations) </a:t>
            </a:r>
            <a:r>
              <a:rPr lang="en-US" sz="2800" b="1" dirty="0">
                <a:solidFill>
                  <a:srgbClr val="0070C0"/>
                </a:solidFill>
                <a:latin typeface="Comic Sans MS" pitchFamily="66" charset="0"/>
              </a:rPr>
              <a:t>of internal or on-chip ROM. And it can be expanded up to 64K.</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This is used for storing the system program. </a:t>
            </a:r>
            <a:r>
              <a:rPr lang="en-US" sz="2800" b="1" dirty="0">
                <a:solidFill>
                  <a:srgbClr val="FF0000"/>
                </a:solidFill>
                <a:latin typeface="Comic Sans MS" pitchFamily="66" charset="0"/>
              </a:rPr>
              <a:t>2</a:t>
            </a:r>
            <a:r>
              <a:rPr lang="en-US" sz="2800" b="1" baseline="30000" dirty="0">
                <a:solidFill>
                  <a:srgbClr val="FF0000"/>
                </a:solidFill>
                <a:latin typeface="Comic Sans MS" pitchFamily="66" charset="0"/>
              </a:rPr>
              <a:t>12</a:t>
            </a:r>
            <a:r>
              <a:rPr lang="en-US" sz="2800" b="1" dirty="0">
                <a:solidFill>
                  <a:srgbClr val="FF0000"/>
                </a:solidFill>
                <a:latin typeface="Comic Sans MS" pitchFamily="66" charset="0"/>
              </a:rPr>
              <a:t> = 4096</a:t>
            </a:r>
            <a:r>
              <a:rPr lang="en-US" sz="2800" b="1" dirty="0">
                <a:solidFill>
                  <a:srgbClr val="0070C0"/>
                </a:solidFill>
                <a:latin typeface="Comic Sans MS" pitchFamily="66" charset="0"/>
              </a:rPr>
              <a:t>, therefore the internal ROM locations go from </a:t>
            </a:r>
            <a:r>
              <a:rPr lang="en-US" sz="2800" b="1" dirty="0">
                <a:solidFill>
                  <a:srgbClr val="FF0000"/>
                </a:solidFill>
                <a:latin typeface="Comic Sans MS" pitchFamily="66" charset="0"/>
              </a:rPr>
              <a:t>0000H to 0FFFH.</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Even though such an amount of memory is sufficient for writing most of the programs, there are situations when it is </a:t>
            </a:r>
            <a:r>
              <a:rPr lang="en-US" sz="2800" b="1" dirty="0">
                <a:solidFill>
                  <a:srgbClr val="FF0000"/>
                </a:solidFill>
                <a:latin typeface="Comic Sans MS" pitchFamily="66" charset="0"/>
              </a:rPr>
              <a:t>necessary to use additional memory as well. </a:t>
            </a:r>
          </a:p>
        </p:txBody>
      </p:sp>
    </p:spTree>
    <p:extLst>
      <p:ext uri="{BB962C8B-B14F-4D97-AF65-F5344CB8AC3E}">
        <p14:creationId xmlns:p14="http://schemas.microsoft.com/office/powerpoint/2010/main" val="2338714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31</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PROGRAM MEMORY (ROM)</a:t>
            </a:r>
          </a:p>
        </p:txBody>
      </p:sp>
      <p:pic>
        <p:nvPicPr>
          <p:cNvPr id="113666" name="Picture 2" descr="EA logical state"/>
          <p:cNvPicPr>
            <a:picLocks noChangeAspect="1" noChangeArrowheads="1"/>
          </p:cNvPicPr>
          <p:nvPr/>
        </p:nvPicPr>
        <p:blipFill>
          <a:blip r:embed="rId2" cstate="print"/>
          <a:srcRect/>
          <a:stretch>
            <a:fillRect/>
          </a:stretch>
        </p:blipFill>
        <p:spPr bwMode="auto">
          <a:xfrm>
            <a:off x="5397500" y="1963367"/>
            <a:ext cx="6351154" cy="4420403"/>
          </a:xfrm>
          <a:prstGeom prst="rect">
            <a:avLst/>
          </a:prstGeom>
          <a:noFill/>
        </p:spPr>
      </p:pic>
      <p:sp>
        <p:nvSpPr>
          <p:cNvPr id="14" name="Rectangle 13"/>
          <p:cNvSpPr/>
          <p:nvPr/>
        </p:nvSpPr>
        <p:spPr>
          <a:xfrm>
            <a:off x="484908" y="1964173"/>
            <a:ext cx="4595091" cy="4493538"/>
          </a:xfrm>
          <a:prstGeom prst="rect">
            <a:avLst/>
          </a:prstGeom>
        </p:spPr>
        <p:txBody>
          <a:bodyPr wrap="square">
            <a:spAutoFit/>
          </a:bodyPr>
          <a:lstStyle/>
          <a:p>
            <a:pPr marL="342900" indent="-342900" algn="just">
              <a:buClr>
                <a:schemeClr val="bg1"/>
              </a:buClr>
              <a:buFont typeface="Wingdings" pitchFamily="2" charset="2"/>
              <a:buChar char="q"/>
            </a:pPr>
            <a:r>
              <a:rPr lang="en-US" sz="2200" b="1" dirty="0">
                <a:solidFill>
                  <a:srgbClr val="FF0000"/>
                </a:solidFill>
                <a:latin typeface="Comic Sans MS" pitchFamily="66" charset="0"/>
              </a:rPr>
              <a:t>EA=0</a:t>
            </a:r>
            <a:r>
              <a:rPr lang="en-US" sz="2200" b="1" dirty="0">
                <a:solidFill>
                  <a:srgbClr val="0070C0"/>
                </a:solidFill>
                <a:latin typeface="Comic Sans MS" pitchFamily="66" charset="0"/>
              </a:rPr>
              <a:t> In this case, the microcontroller completely ignores internal program memory and </a:t>
            </a:r>
            <a:r>
              <a:rPr lang="en-US" sz="2200" b="1" dirty="0">
                <a:solidFill>
                  <a:srgbClr val="00B050"/>
                </a:solidFill>
                <a:latin typeface="Comic Sans MS" pitchFamily="66" charset="0"/>
              </a:rPr>
              <a:t>executes only the program stored in external memory.</a:t>
            </a:r>
          </a:p>
          <a:p>
            <a:pPr marL="342900" indent="-342900" algn="just">
              <a:buClr>
                <a:schemeClr val="bg1"/>
              </a:buClr>
              <a:buFont typeface="Wingdings" pitchFamily="2" charset="2"/>
              <a:buChar char="q"/>
            </a:pPr>
            <a:endParaRPr lang="en-US" sz="2200" b="1" dirty="0">
              <a:solidFill>
                <a:srgbClr val="0070C0"/>
              </a:solidFill>
              <a:latin typeface="Comic Sans MS" pitchFamily="66" charset="0"/>
            </a:endParaRPr>
          </a:p>
          <a:p>
            <a:pPr marL="342900" indent="-342900" algn="just">
              <a:buClr>
                <a:schemeClr val="bg1"/>
              </a:buClr>
              <a:buFont typeface="Wingdings" pitchFamily="2" charset="2"/>
              <a:buChar char="q"/>
            </a:pPr>
            <a:endParaRPr lang="en-US" sz="2200" b="1" dirty="0">
              <a:solidFill>
                <a:srgbClr val="0070C0"/>
              </a:solidFill>
              <a:latin typeface="Comic Sans MS" pitchFamily="66" charset="0"/>
            </a:endParaRPr>
          </a:p>
          <a:p>
            <a:pPr marL="342900" indent="-342900" algn="just">
              <a:buClr>
                <a:schemeClr val="bg1"/>
              </a:buClr>
              <a:buFont typeface="Wingdings" pitchFamily="2" charset="2"/>
              <a:buChar char="q"/>
            </a:pPr>
            <a:r>
              <a:rPr lang="en-US" sz="2200" b="1" dirty="0">
                <a:solidFill>
                  <a:srgbClr val="FF0000"/>
                </a:solidFill>
                <a:latin typeface="Comic Sans MS" pitchFamily="66" charset="0"/>
              </a:rPr>
              <a:t>EA=1</a:t>
            </a:r>
            <a:r>
              <a:rPr lang="en-US" sz="2200" b="1" dirty="0">
                <a:solidFill>
                  <a:srgbClr val="0070C0"/>
                </a:solidFill>
                <a:latin typeface="Comic Sans MS" pitchFamily="66" charset="0"/>
              </a:rPr>
              <a:t> In this case, the microcontroller </a:t>
            </a:r>
            <a:r>
              <a:rPr lang="en-US" sz="2200" b="1" dirty="0">
                <a:solidFill>
                  <a:srgbClr val="00B050"/>
                </a:solidFill>
                <a:latin typeface="Comic Sans MS" pitchFamily="66" charset="0"/>
              </a:rPr>
              <a:t>executes first the program from built-in ROM, then the program stored in external memory</a:t>
            </a:r>
          </a:p>
        </p:txBody>
      </p:sp>
    </p:spTree>
    <p:extLst>
      <p:ext uri="{BB962C8B-B14F-4D97-AF65-F5344CB8AC3E}">
        <p14:creationId xmlns:p14="http://schemas.microsoft.com/office/powerpoint/2010/main" val="2338714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32</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324535"/>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DATA MEMORY (RAM)</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In the MCS-51 family, 8051 has </a:t>
            </a:r>
            <a:r>
              <a:rPr lang="en-US" sz="2800" b="1" dirty="0">
                <a:solidFill>
                  <a:srgbClr val="00B050"/>
                </a:solidFill>
                <a:latin typeface="Comic Sans MS" pitchFamily="66" charset="0"/>
              </a:rPr>
              <a:t>128 bytes of internal data memory </a:t>
            </a:r>
            <a:r>
              <a:rPr lang="en-US" sz="2800" b="1" dirty="0">
                <a:solidFill>
                  <a:srgbClr val="0070C0"/>
                </a:solidFill>
                <a:latin typeface="Comic Sans MS" pitchFamily="66" charset="0"/>
              </a:rPr>
              <a:t>and it allows interfacing external data memory of </a:t>
            </a:r>
            <a:r>
              <a:rPr lang="en-US" sz="2800" b="1" dirty="0">
                <a:solidFill>
                  <a:srgbClr val="00B050"/>
                </a:solidFill>
                <a:latin typeface="Comic Sans MS" pitchFamily="66" charset="0"/>
              </a:rPr>
              <a:t>maximum size up to 64K</a:t>
            </a:r>
            <a:r>
              <a:rPr lang="en-US" sz="2800" b="1" dirty="0">
                <a:solidFill>
                  <a:srgbClr val="FF0000"/>
                </a:solidFill>
                <a:latin typeface="Comic Sans MS" pitchFamily="66" charset="0"/>
              </a:rPr>
              <a:t>.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So the total size of data memory in 8051 can be </a:t>
            </a:r>
            <a:r>
              <a:rPr lang="en-US" sz="2800" b="1" dirty="0" err="1">
                <a:solidFill>
                  <a:srgbClr val="0070C0"/>
                </a:solidFill>
                <a:latin typeface="Comic Sans MS" pitchFamily="66" charset="0"/>
              </a:rPr>
              <a:t>upto</a:t>
            </a:r>
            <a:r>
              <a:rPr lang="en-US" sz="2800" b="1" dirty="0">
                <a:solidFill>
                  <a:srgbClr val="0070C0"/>
                </a:solidFill>
                <a:latin typeface="Comic Sans MS" pitchFamily="66" charset="0"/>
              </a:rPr>
              <a:t> </a:t>
            </a:r>
            <a:r>
              <a:rPr lang="en-US" sz="2800" b="1" dirty="0">
                <a:solidFill>
                  <a:srgbClr val="FF0000"/>
                </a:solidFill>
                <a:latin typeface="Comic Sans MS" pitchFamily="66" charset="0"/>
              </a:rPr>
              <a:t>64K (external)  +  128 bytes (internal).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So there are 3 separations/divisions of the data memory:- </a:t>
            </a:r>
          </a:p>
          <a:p>
            <a:pPr marL="1081088" indent="-166688" algn="just">
              <a:buClr>
                <a:schemeClr val="bg1"/>
              </a:buClr>
            </a:pPr>
            <a:r>
              <a:rPr lang="en-US" sz="2800" b="1" dirty="0">
                <a:solidFill>
                  <a:srgbClr val="FF0000"/>
                </a:solidFill>
                <a:latin typeface="Comic Sans MS" pitchFamily="66" charset="0"/>
              </a:rPr>
              <a:t>1) Register banks </a:t>
            </a:r>
          </a:p>
          <a:p>
            <a:pPr marL="1081088" indent="-166688" algn="just">
              <a:buClr>
                <a:schemeClr val="bg1"/>
              </a:buClr>
            </a:pPr>
            <a:r>
              <a:rPr lang="en-US" sz="2800" b="1" dirty="0">
                <a:solidFill>
                  <a:srgbClr val="FF0000"/>
                </a:solidFill>
                <a:latin typeface="Comic Sans MS" pitchFamily="66" charset="0"/>
              </a:rPr>
              <a:t>2) Bit addressable area </a:t>
            </a:r>
          </a:p>
          <a:p>
            <a:pPr marL="1081088" indent="-166688" algn="just">
              <a:buClr>
                <a:schemeClr val="bg1"/>
              </a:buClr>
            </a:pPr>
            <a:r>
              <a:rPr lang="en-US" sz="2800" b="1" dirty="0">
                <a:solidFill>
                  <a:srgbClr val="FF0000"/>
                </a:solidFill>
                <a:latin typeface="Comic Sans MS" pitchFamily="66" charset="0"/>
              </a:rPr>
              <a:t>3) Scratch pad area</a:t>
            </a:r>
          </a:p>
        </p:txBody>
      </p:sp>
    </p:spTree>
    <p:extLst>
      <p:ext uri="{BB962C8B-B14F-4D97-AF65-F5344CB8AC3E}">
        <p14:creationId xmlns:p14="http://schemas.microsoft.com/office/powerpoint/2010/main" val="2338714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33</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DATA MEMORY (RAM)</a:t>
            </a:r>
          </a:p>
        </p:txBody>
      </p:sp>
      <p:pic>
        <p:nvPicPr>
          <p:cNvPr id="1026" name="Picture 2"/>
          <p:cNvPicPr>
            <a:picLocks noChangeAspect="1" noChangeArrowheads="1"/>
          </p:cNvPicPr>
          <p:nvPr/>
        </p:nvPicPr>
        <p:blipFill>
          <a:blip r:embed="rId2" cstate="print"/>
          <a:srcRect/>
          <a:stretch>
            <a:fillRect/>
          </a:stretch>
        </p:blipFill>
        <p:spPr bwMode="auto">
          <a:xfrm>
            <a:off x="239819" y="2069439"/>
            <a:ext cx="3811918" cy="4248150"/>
          </a:xfrm>
          <a:prstGeom prst="rect">
            <a:avLst/>
          </a:prstGeom>
          <a:noFill/>
          <a:ln w="9525">
            <a:noFill/>
            <a:miter lim="800000"/>
            <a:headEnd/>
            <a:tailEnd/>
          </a:ln>
        </p:spPr>
      </p:pic>
      <p:pic>
        <p:nvPicPr>
          <p:cNvPr id="14" name="Picture 2"/>
          <p:cNvPicPr>
            <a:picLocks noChangeAspect="1" noChangeArrowheads="1"/>
          </p:cNvPicPr>
          <p:nvPr/>
        </p:nvPicPr>
        <p:blipFill>
          <a:blip r:embed="rId3" cstate="print"/>
          <a:srcRect/>
          <a:stretch>
            <a:fillRect/>
          </a:stretch>
        </p:blipFill>
        <p:spPr bwMode="auto">
          <a:xfrm>
            <a:off x="4014007" y="1907256"/>
            <a:ext cx="4247109" cy="4473286"/>
          </a:xfrm>
          <a:prstGeom prst="rect">
            <a:avLst/>
          </a:prstGeom>
          <a:noFill/>
          <a:ln w="9525">
            <a:noFill/>
            <a:miter lim="800000"/>
            <a:headEnd/>
            <a:tailEnd/>
          </a:ln>
        </p:spPr>
      </p:pic>
      <p:pic>
        <p:nvPicPr>
          <p:cNvPr id="13" name="Picture 12"/>
          <p:cNvPicPr>
            <a:picLocks noChangeAspect="1"/>
          </p:cNvPicPr>
          <p:nvPr/>
        </p:nvPicPr>
        <p:blipFill>
          <a:blip r:embed="rId4"/>
          <a:stretch>
            <a:fillRect/>
          </a:stretch>
        </p:blipFill>
        <p:spPr>
          <a:xfrm>
            <a:off x="7986334" y="2169011"/>
            <a:ext cx="3979909" cy="4303151"/>
          </a:xfrm>
          <a:prstGeom prst="rect">
            <a:avLst/>
          </a:prstGeom>
        </p:spPr>
      </p:pic>
    </p:spTree>
    <p:extLst>
      <p:ext uri="{BB962C8B-B14F-4D97-AF65-F5344CB8AC3E}">
        <p14:creationId xmlns:p14="http://schemas.microsoft.com/office/powerpoint/2010/main" val="2338714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34</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DATA MEMORY (RAM)</a:t>
            </a:r>
          </a:p>
        </p:txBody>
      </p:sp>
      <p:pic>
        <p:nvPicPr>
          <p:cNvPr id="2" name="Picture 1"/>
          <p:cNvPicPr>
            <a:picLocks noChangeAspect="1"/>
          </p:cNvPicPr>
          <p:nvPr/>
        </p:nvPicPr>
        <p:blipFill>
          <a:blip r:embed="rId2"/>
          <a:stretch>
            <a:fillRect/>
          </a:stretch>
        </p:blipFill>
        <p:spPr>
          <a:xfrm>
            <a:off x="3798685" y="1933202"/>
            <a:ext cx="4124585" cy="4459577"/>
          </a:xfrm>
          <a:prstGeom prst="rect">
            <a:avLst/>
          </a:prstGeom>
        </p:spPr>
      </p:pic>
    </p:spTree>
    <p:extLst>
      <p:ext uri="{BB962C8B-B14F-4D97-AF65-F5344CB8AC3E}">
        <p14:creationId xmlns:p14="http://schemas.microsoft.com/office/powerpoint/2010/main" val="2338714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35</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8134887" cy="5170646"/>
          </a:xfrm>
          <a:prstGeom prst="rect">
            <a:avLst/>
          </a:prstGeom>
          <a:noFill/>
        </p:spPr>
        <p:txBody>
          <a:bodyPr wrap="square" rtlCol="0">
            <a:spAutoFit/>
          </a:bodyPr>
          <a:lstStyle/>
          <a:p>
            <a:pPr marL="450850" indent="-450850" algn="ctr">
              <a:buClr>
                <a:schemeClr val="bg1"/>
              </a:buClr>
              <a:defRPr/>
            </a:pPr>
            <a:r>
              <a:rPr lang="en-US" sz="2400" b="1" i="1" dirty="0">
                <a:solidFill>
                  <a:srgbClr val="C00000"/>
                </a:solidFill>
                <a:latin typeface="Comic Sans MS" pitchFamily="66" charset="0"/>
              </a:rPr>
              <a:t>DATA MEMORY – REGISTER BANKS</a:t>
            </a:r>
          </a:p>
          <a:p>
            <a:pPr marL="457200" indent="-457200" algn="just">
              <a:buClr>
                <a:schemeClr val="bg1"/>
              </a:buClr>
              <a:buFont typeface="Wingdings" pitchFamily="2" charset="2"/>
              <a:buChar char="q"/>
            </a:pPr>
            <a:endParaRPr lang="en-US" b="1" dirty="0">
              <a:solidFill>
                <a:srgbClr val="0070C0"/>
              </a:solidFill>
              <a:latin typeface="Comic Sans MS" pitchFamily="66" charset="0"/>
            </a:endParaRPr>
          </a:p>
          <a:p>
            <a:pPr marL="457200" indent="-457200" algn="just">
              <a:buClr>
                <a:schemeClr val="bg1"/>
              </a:buClr>
              <a:buFont typeface="Wingdings" pitchFamily="2" charset="2"/>
              <a:buChar char="q"/>
            </a:pPr>
            <a:r>
              <a:rPr lang="en-US" sz="2000" b="1" dirty="0">
                <a:solidFill>
                  <a:srgbClr val="0070C0"/>
                </a:solidFill>
                <a:latin typeface="Comic Sans MS" pitchFamily="66" charset="0"/>
              </a:rPr>
              <a:t>Registers are </a:t>
            </a:r>
            <a:r>
              <a:rPr lang="en-US" sz="2000" b="1" dirty="0">
                <a:solidFill>
                  <a:srgbClr val="FF0000"/>
                </a:solidFill>
                <a:latin typeface="Comic Sans MS" pitchFamily="66" charset="0"/>
              </a:rPr>
              <a:t>used to store data </a:t>
            </a:r>
            <a:r>
              <a:rPr lang="en-US" sz="2000" b="1" dirty="0">
                <a:solidFill>
                  <a:srgbClr val="0070C0"/>
                </a:solidFill>
                <a:latin typeface="Comic Sans MS" pitchFamily="66" charset="0"/>
              </a:rPr>
              <a:t>or operands during executions. </a:t>
            </a:r>
            <a:r>
              <a:rPr lang="en-US" sz="2000" b="1" dirty="0">
                <a:solidFill>
                  <a:srgbClr val="FF0000"/>
                </a:solidFill>
                <a:latin typeface="Comic Sans MS" pitchFamily="66" charset="0"/>
              </a:rPr>
              <a:t>Register banks form the lowest </a:t>
            </a:r>
            <a:r>
              <a:rPr lang="en-US" sz="2000" b="1" dirty="0">
                <a:solidFill>
                  <a:srgbClr val="00B050"/>
                </a:solidFill>
                <a:latin typeface="Comic Sans MS" pitchFamily="66" charset="0"/>
              </a:rPr>
              <a:t>32 bytes </a:t>
            </a:r>
            <a:r>
              <a:rPr lang="en-US" sz="2000" b="1" dirty="0">
                <a:solidFill>
                  <a:srgbClr val="0070C0"/>
                </a:solidFill>
                <a:latin typeface="Comic Sans MS" pitchFamily="66" charset="0"/>
              </a:rPr>
              <a:t>on internal RAM memory.</a:t>
            </a:r>
          </a:p>
          <a:p>
            <a:pPr marL="457200" indent="-457200" algn="just">
              <a:buClr>
                <a:schemeClr val="bg1"/>
              </a:buClr>
              <a:buFont typeface="Wingdings" pitchFamily="2" charset="2"/>
              <a:buChar char="q"/>
            </a:pPr>
            <a:endParaRPr lang="en-US" sz="16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000" b="1" dirty="0">
                <a:solidFill>
                  <a:srgbClr val="0070C0"/>
                </a:solidFill>
                <a:latin typeface="Comic Sans MS" pitchFamily="66" charset="0"/>
              </a:rPr>
              <a:t>There are 4 register banks designated bank </a:t>
            </a:r>
            <a:r>
              <a:rPr lang="en-US" sz="2000" b="1" dirty="0">
                <a:solidFill>
                  <a:srgbClr val="FF0000"/>
                </a:solidFill>
                <a:latin typeface="Comic Sans MS" pitchFamily="66" charset="0"/>
              </a:rPr>
              <a:t>#0,#1, #2 and #3. </a:t>
            </a:r>
            <a:r>
              <a:rPr lang="en-US" sz="2000" b="1" dirty="0">
                <a:solidFill>
                  <a:srgbClr val="0070C0"/>
                </a:solidFill>
                <a:latin typeface="Comic Sans MS" pitchFamily="66" charset="0"/>
              </a:rPr>
              <a:t>Each bank has </a:t>
            </a:r>
            <a:r>
              <a:rPr lang="en-US" sz="2000" b="1" dirty="0">
                <a:solidFill>
                  <a:srgbClr val="00B050"/>
                </a:solidFill>
                <a:latin typeface="Comic Sans MS" pitchFamily="66" charset="0"/>
              </a:rPr>
              <a:t>8 registers</a:t>
            </a:r>
            <a:r>
              <a:rPr lang="en-US" sz="2000" b="1" dirty="0">
                <a:solidFill>
                  <a:srgbClr val="0070C0"/>
                </a:solidFill>
                <a:latin typeface="Comic Sans MS" pitchFamily="66" charset="0"/>
              </a:rPr>
              <a:t> which are designated as </a:t>
            </a:r>
            <a:r>
              <a:rPr lang="en-US" sz="2000" b="1" dirty="0">
                <a:solidFill>
                  <a:srgbClr val="00B050"/>
                </a:solidFill>
                <a:latin typeface="Comic Sans MS" pitchFamily="66" charset="0"/>
              </a:rPr>
              <a:t>R0,R1…R7.</a:t>
            </a:r>
            <a:r>
              <a:rPr lang="en-US" sz="2000" b="1" dirty="0">
                <a:solidFill>
                  <a:srgbClr val="FF0000"/>
                </a:solidFill>
                <a:latin typeface="Comic Sans MS" pitchFamily="66" charset="0"/>
              </a:rPr>
              <a:t> </a:t>
            </a:r>
          </a:p>
          <a:p>
            <a:pPr marL="457200" indent="-457200" algn="just">
              <a:buClr>
                <a:schemeClr val="bg1"/>
              </a:buClr>
              <a:buFont typeface="Wingdings" pitchFamily="2" charset="2"/>
              <a:buChar char="q"/>
            </a:pPr>
            <a:endParaRPr lang="en-US" sz="16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000" b="1" dirty="0">
                <a:solidFill>
                  <a:srgbClr val="FF0000"/>
                </a:solidFill>
                <a:latin typeface="Comic Sans MS" pitchFamily="66" charset="0"/>
              </a:rPr>
              <a:t>At a time only one register bank is selected (using </a:t>
            </a:r>
            <a:r>
              <a:rPr lang="en-US" sz="2000" b="1" dirty="0">
                <a:solidFill>
                  <a:srgbClr val="00B050"/>
                </a:solidFill>
                <a:latin typeface="Comic Sans MS" pitchFamily="66" charset="0"/>
              </a:rPr>
              <a:t>RS1 &amp; RS0 bits </a:t>
            </a:r>
            <a:r>
              <a:rPr lang="en-US" sz="2000" b="1" dirty="0">
                <a:solidFill>
                  <a:srgbClr val="FF0000"/>
                </a:solidFill>
                <a:latin typeface="Comic Sans MS" pitchFamily="66" charset="0"/>
              </a:rPr>
              <a:t>in </a:t>
            </a:r>
            <a:r>
              <a:rPr lang="en-US" sz="2000" b="1" dirty="0">
                <a:solidFill>
                  <a:srgbClr val="00B050"/>
                </a:solidFill>
                <a:latin typeface="Comic Sans MS" pitchFamily="66" charset="0"/>
              </a:rPr>
              <a:t>PSW register</a:t>
            </a:r>
            <a:r>
              <a:rPr lang="en-US" sz="2000" b="1" dirty="0">
                <a:solidFill>
                  <a:srgbClr val="FF0000"/>
                </a:solidFill>
                <a:latin typeface="Comic Sans MS" pitchFamily="66" charset="0"/>
              </a:rPr>
              <a:t>) </a:t>
            </a:r>
            <a:r>
              <a:rPr lang="en-US" sz="2000" b="1" dirty="0">
                <a:solidFill>
                  <a:srgbClr val="0070C0"/>
                </a:solidFill>
                <a:latin typeface="Comic Sans MS" pitchFamily="66" charset="0"/>
              </a:rPr>
              <a:t>for operations and the registers inside the selected bank are accessed using mnemonics R0..R1.. etc. </a:t>
            </a:r>
          </a:p>
          <a:p>
            <a:pPr marL="457200" indent="-457200" algn="just">
              <a:buClr>
                <a:schemeClr val="bg1"/>
              </a:buClr>
              <a:buFont typeface="Wingdings" pitchFamily="2" charset="2"/>
              <a:buChar char="q"/>
            </a:pPr>
            <a:endParaRPr lang="en-US" sz="16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000" b="1" dirty="0">
                <a:solidFill>
                  <a:srgbClr val="0070C0"/>
                </a:solidFill>
                <a:latin typeface="Comic Sans MS" pitchFamily="66" charset="0"/>
              </a:rPr>
              <a:t> By </a:t>
            </a:r>
            <a:r>
              <a:rPr lang="en-US" sz="2000" b="1" dirty="0">
                <a:solidFill>
                  <a:srgbClr val="00B050"/>
                </a:solidFill>
                <a:latin typeface="Comic Sans MS" pitchFamily="66" charset="0"/>
              </a:rPr>
              <a:t>default register bank #0 </a:t>
            </a:r>
            <a:r>
              <a:rPr lang="en-US" sz="2000" b="1" dirty="0">
                <a:solidFill>
                  <a:srgbClr val="0070C0"/>
                </a:solidFill>
                <a:latin typeface="Comic Sans MS" pitchFamily="66" charset="0"/>
              </a:rPr>
              <a:t>is selected (after a system reset).</a:t>
            </a:r>
          </a:p>
        </p:txBody>
      </p:sp>
      <p:pic>
        <p:nvPicPr>
          <p:cNvPr id="8" name="Picture 2"/>
          <p:cNvPicPr>
            <a:picLocks noChangeAspect="1" noChangeArrowheads="1"/>
          </p:cNvPicPr>
          <p:nvPr/>
        </p:nvPicPr>
        <p:blipFill>
          <a:blip r:embed="rId2" cstate="print"/>
          <a:srcRect/>
          <a:stretch>
            <a:fillRect/>
          </a:stretch>
        </p:blipFill>
        <p:spPr bwMode="auto">
          <a:xfrm>
            <a:off x="8718584" y="1535090"/>
            <a:ext cx="3227171" cy="2389560"/>
          </a:xfrm>
          <a:prstGeom prst="rect">
            <a:avLst/>
          </a:prstGeom>
          <a:noFill/>
          <a:ln w="9525">
            <a:noFill/>
            <a:miter lim="800000"/>
            <a:headEnd/>
            <a:tailEnd/>
          </a:ln>
        </p:spPr>
      </p:pic>
      <p:pic>
        <p:nvPicPr>
          <p:cNvPr id="13" name="Picture 12"/>
          <p:cNvPicPr>
            <a:picLocks noChangeAspect="1"/>
          </p:cNvPicPr>
          <p:nvPr/>
        </p:nvPicPr>
        <p:blipFill>
          <a:blip r:embed="rId3"/>
          <a:stretch>
            <a:fillRect/>
          </a:stretch>
        </p:blipFill>
        <p:spPr>
          <a:xfrm>
            <a:off x="8672453" y="4205288"/>
            <a:ext cx="3273302" cy="2183782"/>
          </a:xfrm>
          <a:prstGeom prst="rect">
            <a:avLst/>
          </a:prstGeom>
        </p:spPr>
      </p:pic>
    </p:spTree>
    <p:extLst>
      <p:ext uri="{BB962C8B-B14F-4D97-AF65-F5344CB8AC3E}">
        <p14:creationId xmlns:p14="http://schemas.microsoft.com/office/powerpoint/2010/main" val="233871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INTEL MCS 51 MICROCONTROLLER</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2325"/>
            <a:ext cx="11499277" cy="5066002"/>
          </a:xfrm>
          <a:prstGeom prst="rect">
            <a:avLst/>
          </a:prstGeom>
          <a:noFill/>
        </p:spPr>
        <p:txBody>
          <a:bodyPr wrap="square" rtlCol="0">
            <a:spAutoFit/>
          </a:bodyPr>
          <a:lstStyle/>
          <a:p>
            <a:pPr marL="531813" indent="-531813" algn="ctr">
              <a:lnSpc>
                <a:spcPct val="90000"/>
              </a:lnSpc>
              <a:buClr>
                <a:schemeClr val="bg1"/>
              </a:buClr>
              <a:defRPr/>
            </a:pPr>
            <a:r>
              <a:rPr lang="en-US" sz="2800" b="1" dirty="0">
                <a:solidFill>
                  <a:srgbClr val="C00000"/>
                </a:solidFill>
                <a:latin typeface="Comic Sans MS" pitchFamily="66" charset="0"/>
              </a:rPr>
              <a:t>FEATURES</a:t>
            </a:r>
          </a:p>
          <a:p>
            <a:pPr marL="1371600" lvl="2" indent="-457200">
              <a:buFont typeface="Wingdings" pitchFamily="2" charset="2"/>
              <a:buChar char="Ø"/>
            </a:pPr>
            <a:endParaRPr lang="en-IN" sz="1200" b="1" dirty="0">
              <a:solidFill>
                <a:srgbClr val="0070C0"/>
              </a:solidFill>
              <a:latin typeface="Comic Sans MS" pitchFamily="66" charset="0"/>
            </a:endParaRPr>
          </a:p>
          <a:p>
            <a:pPr marL="1371600" lvl="2" indent="-457200">
              <a:buFont typeface="Wingdings" pitchFamily="2" charset="2"/>
              <a:buChar char="Ø"/>
            </a:pPr>
            <a:r>
              <a:rPr lang="en-IN" sz="2600" b="1" dirty="0">
                <a:solidFill>
                  <a:srgbClr val="0070C0"/>
                </a:solidFill>
                <a:latin typeface="Comic Sans MS" pitchFamily="66" charset="0"/>
              </a:rPr>
              <a:t>8-bit CPU</a:t>
            </a:r>
          </a:p>
          <a:p>
            <a:pPr marL="1371600" lvl="2" indent="-457200">
              <a:buFont typeface="Wingdings" pitchFamily="2" charset="2"/>
              <a:buChar char="Ø"/>
            </a:pPr>
            <a:r>
              <a:rPr lang="en-US" sz="2600" b="1" dirty="0">
                <a:solidFill>
                  <a:srgbClr val="0070C0"/>
                </a:solidFill>
                <a:latin typeface="Comic Sans MS" pitchFamily="66" charset="0"/>
              </a:rPr>
              <a:t>64K bytes on-chip program memory (ROM)</a:t>
            </a:r>
          </a:p>
          <a:p>
            <a:pPr marL="1371600" lvl="2" indent="-457200">
              <a:buFont typeface="Wingdings" pitchFamily="2" charset="2"/>
              <a:buChar char="Ø"/>
            </a:pPr>
            <a:r>
              <a:rPr lang="en-US" sz="2600" b="1" dirty="0">
                <a:solidFill>
                  <a:srgbClr val="0070C0"/>
                </a:solidFill>
                <a:latin typeface="Comic Sans MS" pitchFamily="66" charset="0"/>
              </a:rPr>
              <a:t>128 bytes on-chip data memory (RAM)</a:t>
            </a:r>
          </a:p>
          <a:p>
            <a:pPr marL="1371600" lvl="2" indent="-457200">
              <a:buFont typeface="Wingdings" pitchFamily="2" charset="2"/>
              <a:buChar char="Ø"/>
            </a:pPr>
            <a:r>
              <a:rPr lang="en-IN" sz="2600" b="1" dirty="0">
                <a:solidFill>
                  <a:srgbClr val="0070C0"/>
                </a:solidFill>
                <a:latin typeface="Comic Sans MS" pitchFamily="66" charset="0"/>
              </a:rPr>
              <a:t>32 I/O pins arranged as four 8-bit ports (P0 - P3)</a:t>
            </a:r>
          </a:p>
          <a:p>
            <a:pPr marL="1371600" lvl="2" indent="-457200">
              <a:buFont typeface="Wingdings" pitchFamily="2" charset="2"/>
              <a:buChar char="Ø"/>
            </a:pPr>
            <a:r>
              <a:rPr lang="en-US" sz="2600" b="1" dirty="0">
                <a:solidFill>
                  <a:srgbClr val="0070C0"/>
                </a:solidFill>
                <a:latin typeface="Comic Sans MS" pitchFamily="66" charset="0"/>
              </a:rPr>
              <a:t>32 general purpose registers each of 8-bit</a:t>
            </a:r>
          </a:p>
          <a:p>
            <a:pPr marL="1371600" lvl="2" indent="-457200">
              <a:buFont typeface="Wingdings" pitchFamily="2" charset="2"/>
              <a:buChar char="Ø"/>
            </a:pPr>
            <a:r>
              <a:rPr lang="en-IN" sz="2600" b="1" dirty="0">
                <a:solidFill>
                  <a:srgbClr val="0070C0"/>
                </a:solidFill>
                <a:latin typeface="Comic Sans MS" pitchFamily="66" charset="0"/>
              </a:rPr>
              <a:t>Special Function Registers (SFRs) of 128 bytes</a:t>
            </a:r>
          </a:p>
          <a:p>
            <a:pPr marL="1371600" lvl="2" indent="-457200">
              <a:buFont typeface="Wingdings" pitchFamily="2" charset="2"/>
              <a:buChar char="Ø"/>
            </a:pPr>
            <a:r>
              <a:rPr lang="en-IN" sz="2600" b="1" dirty="0">
                <a:solidFill>
                  <a:srgbClr val="0070C0"/>
                </a:solidFill>
                <a:latin typeface="Comic Sans MS" pitchFamily="66" charset="0"/>
              </a:rPr>
              <a:t>16-bit Program Counter</a:t>
            </a:r>
          </a:p>
          <a:p>
            <a:pPr marL="1371600" lvl="2" indent="-457200">
              <a:buFont typeface="Wingdings" pitchFamily="2" charset="2"/>
              <a:buChar char="Ø"/>
            </a:pPr>
            <a:r>
              <a:rPr lang="en-IN" sz="2600" b="1" dirty="0">
                <a:solidFill>
                  <a:srgbClr val="0070C0"/>
                </a:solidFill>
                <a:latin typeface="Comic Sans MS" pitchFamily="66" charset="0"/>
              </a:rPr>
              <a:t>8-bit Processor Status Word (PSW) &amp; Stack Pointer</a:t>
            </a:r>
          </a:p>
          <a:p>
            <a:pPr marL="1371600" lvl="2" indent="-457200">
              <a:buFont typeface="Wingdings" pitchFamily="2" charset="2"/>
              <a:buChar char="Ø"/>
            </a:pPr>
            <a:r>
              <a:rPr lang="en-IN" sz="2600" b="1" dirty="0">
                <a:solidFill>
                  <a:srgbClr val="0070C0"/>
                </a:solidFill>
                <a:latin typeface="Comic Sans MS" pitchFamily="66" charset="0"/>
              </a:rPr>
              <a:t>Two 16-bit timer/counters : T0 and T1</a:t>
            </a:r>
          </a:p>
          <a:p>
            <a:pPr marL="1371600" lvl="2" indent="-457200">
              <a:buFont typeface="Wingdings" pitchFamily="2" charset="2"/>
              <a:buChar char="Ø"/>
            </a:pPr>
            <a:r>
              <a:rPr lang="en-IN" sz="2600" b="1" dirty="0">
                <a:solidFill>
                  <a:srgbClr val="0070C0"/>
                </a:solidFill>
                <a:latin typeface="Comic Sans MS" pitchFamily="66" charset="0"/>
              </a:rPr>
              <a:t>Two external and three internal vectored interrupts</a:t>
            </a:r>
          </a:p>
          <a:p>
            <a:pPr marL="1371600" lvl="2" indent="-457200">
              <a:buFont typeface="Wingdings" pitchFamily="2" charset="2"/>
              <a:buChar char="Ø"/>
            </a:pPr>
            <a:r>
              <a:rPr lang="en-IN" sz="2600" b="1" dirty="0">
                <a:solidFill>
                  <a:srgbClr val="0070C0"/>
                </a:solidFill>
                <a:latin typeface="Comic Sans MS" pitchFamily="66" charset="0"/>
              </a:rPr>
              <a:t>One full duplex serial I/O (UART)</a:t>
            </a:r>
          </a:p>
        </p:txBody>
      </p:sp>
    </p:spTree>
    <p:extLst>
      <p:ext uri="{BB962C8B-B14F-4D97-AF65-F5344CB8AC3E}">
        <p14:creationId xmlns:p14="http://schemas.microsoft.com/office/powerpoint/2010/main" val="2338714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37</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229283" y="1207972"/>
            <a:ext cx="8616137" cy="5247590"/>
          </a:xfrm>
          <a:prstGeom prst="rect">
            <a:avLst/>
          </a:prstGeom>
          <a:noFill/>
        </p:spPr>
        <p:txBody>
          <a:bodyPr wrap="square" rtlCol="0">
            <a:spAutoFit/>
          </a:bodyPr>
          <a:lstStyle/>
          <a:p>
            <a:pPr marL="450850" indent="-450850" algn="ctr">
              <a:buClr>
                <a:schemeClr val="bg1"/>
              </a:buClr>
              <a:defRPr/>
            </a:pPr>
            <a:r>
              <a:rPr lang="en-US" sz="2400" b="1" i="1" dirty="0">
                <a:solidFill>
                  <a:srgbClr val="C00000"/>
                </a:solidFill>
                <a:latin typeface="Comic Sans MS" pitchFamily="66" charset="0"/>
              </a:rPr>
              <a:t>DATA MEMORY – BIT ADDRESSABLE AREA</a:t>
            </a:r>
          </a:p>
          <a:p>
            <a:pPr marL="457200" indent="-457200" algn="just">
              <a:buClr>
                <a:schemeClr val="bg1"/>
              </a:buClr>
              <a:buFont typeface="Wingdings" pitchFamily="2" charset="2"/>
              <a:buChar char="q"/>
            </a:pPr>
            <a:endParaRPr lang="en-US" sz="1100"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The 8051 supports a special feature which </a:t>
            </a:r>
            <a:r>
              <a:rPr lang="en-US" sz="2400" b="1" dirty="0">
                <a:solidFill>
                  <a:srgbClr val="FF0000"/>
                </a:solidFill>
                <a:latin typeface="Comic Sans MS" pitchFamily="66" charset="0"/>
              </a:rPr>
              <a:t>allows access to bit variables.</a:t>
            </a:r>
            <a:r>
              <a:rPr lang="en-US" sz="2400" b="1" dirty="0">
                <a:solidFill>
                  <a:srgbClr val="0070C0"/>
                </a:solidFill>
                <a:latin typeface="Comic Sans MS" pitchFamily="66" charset="0"/>
              </a:rPr>
              <a:t> This is where individual memory bits in Internal RAM can be set or cleared. </a:t>
            </a:r>
          </a:p>
          <a:p>
            <a:pPr marL="457200" indent="-457200" algn="just">
              <a:buClr>
                <a:schemeClr val="bg1"/>
              </a:buClr>
              <a:buFont typeface="Wingdings" pitchFamily="2" charset="2"/>
              <a:buChar char="q"/>
            </a:pPr>
            <a:endParaRPr lang="en-US"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The Bit Addressable area of the RAM is </a:t>
            </a:r>
            <a:r>
              <a:rPr lang="en-US" sz="2400" b="1" dirty="0">
                <a:solidFill>
                  <a:srgbClr val="00B050"/>
                </a:solidFill>
                <a:latin typeface="Comic Sans MS" pitchFamily="66" charset="0"/>
              </a:rPr>
              <a:t>16 bytes (128 bits) </a:t>
            </a:r>
            <a:r>
              <a:rPr lang="en-US" sz="2400" b="1" dirty="0">
                <a:solidFill>
                  <a:srgbClr val="0070C0"/>
                </a:solidFill>
                <a:latin typeface="Comic Sans MS" pitchFamily="66" charset="0"/>
              </a:rPr>
              <a:t>next to register banks of Internal RAM located between </a:t>
            </a:r>
            <a:r>
              <a:rPr lang="en-US" sz="2400" b="1" dirty="0">
                <a:solidFill>
                  <a:srgbClr val="00B050"/>
                </a:solidFill>
                <a:latin typeface="Comic Sans MS" pitchFamily="66" charset="0"/>
              </a:rPr>
              <a:t>20h and 2Fh. </a:t>
            </a:r>
            <a:r>
              <a:rPr lang="en-US" sz="2400" b="1" dirty="0">
                <a:solidFill>
                  <a:srgbClr val="0070C0"/>
                </a:solidFill>
                <a:latin typeface="Comic Sans MS" pitchFamily="66" charset="0"/>
              </a:rPr>
              <a:t>In all there are 128 bits numbered </a:t>
            </a:r>
            <a:r>
              <a:rPr lang="en-US" sz="2400" b="1" dirty="0">
                <a:solidFill>
                  <a:srgbClr val="00B050"/>
                </a:solidFill>
                <a:latin typeface="Comic Sans MS" pitchFamily="66" charset="0"/>
              </a:rPr>
              <a:t>00h to 7Fh. </a:t>
            </a:r>
          </a:p>
          <a:p>
            <a:pPr marL="457200" indent="-457200" algn="just">
              <a:buClr>
                <a:schemeClr val="bg1"/>
              </a:buClr>
              <a:buFont typeface="Wingdings" pitchFamily="2" charset="2"/>
              <a:buChar char="q"/>
            </a:pPr>
            <a:endParaRPr lang="en-US"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Being bit variables any one variable can have a </a:t>
            </a:r>
            <a:r>
              <a:rPr lang="en-US" sz="2400" b="1" dirty="0">
                <a:solidFill>
                  <a:srgbClr val="FF0000"/>
                </a:solidFill>
                <a:latin typeface="Comic Sans MS" pitchFamily="66" charset="0"/>
              </a:rPr>
              <a:t>value 0 or 1. </a:t>
            </a:r>
            <a:r>
              <a:rPr lang="en-US" sz="2400" b="1" dirty="0">
                <a:solidFill>
                  <a:srgbClr val="0070C0"/>
                </a:solidFill>
                <a:latin typeface="Comic Sans MS" pitchFamily="66" charset="0"/>
              </a:rPr>
              <a:t>A bit variable can be set with a command such as</a:t>
            </a:r>
            <a:r>
              <a:rPr lang="en-US" sz="2400" b="1" dirty="0">
                <a:solidFill>
                  <a:srgbClr val="FF0000"/>
                </a:solidFill>
                <a:latin typeface="Comic Sans MS" pitchFamily="66" charset="0"/>
              </a:rPr>
              <a:t> </a:t>
            </a:r>
            <a:r>
              <a:rPr lang="en-US" sz="2400" b="1" dirty="0">
                <a:solidFill>
                  <a:srgbClr val="00B050"/>
                </a:solidFill>
                <a:latin typeface="Comic Sans MS" pitchFamily="66" charset="0"/>
              </a:rPr>
              <a:t>SETB and cleared with a command such as CLR. </a:t>
            </a:r>
          </a:p>
        </p:txBody>
      </p:sp>
      <p:pic>
        <p:nvPicPr>
          <p:cNvPr id="8" name="Picture 7"/>
          <p:cNvPicPr>
            <a:picLocks noChangeAspect="1"/>
          </p:cNvPicPr>
          <p:nvPr/>
        </p:nvPicPr>
        <p:blipFill>
          <a:blip r:embed="rId2"/>
          <a:stretch>
            <a:fillRect/>
          </a:stretch>
        </p:blipFill>
        <p:spPr>
          <a:xfrm>
            <a:off x="8985450" y="2279422"/>
            <a:ext cx="2835017" cy="3104690"/>
          </a:xfrm>
          <a:prstGeom prst="rect">
            <a:avLst/>
          </a:prstGeom>
        </p:spPr>
      </p:pic>
    </p:spTree>
    <p:extLst>
      <p:ext uri="{BB962C8B-B14F-4D97-AF65-F5344CB8AC3E}">
        <p14:creationId xmlns:p14="http://schemas.microsoft.com/office/powerpoint/2010/main" val="2338714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39</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078313"/>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DATA MEMORY – BIT ADDRESSABLE AREA</a:t>
            </a:r>
          </a:p>
          <a:p>
            <a:pPr marL="457200" indent="-457200" algn="just">
              <a:buClr>
                <a:schemeClr val="bg1"/>
              </a:buClr>
              <a:buFont typeface="Wingdings" pitchFamily="2" charset="2"/>
              <a:buChar char="q"/>
            </a:pPr>
            <a:endParaRPr lang="en-IN" sz="1200" b="1" dirty="0">
              <a:solidFill>
                <a:srgbClr val="0070C0"/>
              </a:solidFill>
              <a:latin typeface="Comic Sans MS" pitchFamily="66" charset="0"/>
            </a:endParaRPr>
          </a:p>
          <a:p>
            <a:pPr marL="457200" indent="-457200" algn="just">
              <a:buClr>
                <a:schemeClr val="bg1"/>
              </a:buClr>
              <a:buFont typeface="Wingdings" pitchFamily="2" charset="2"/>
              <a:buChar char="q"/>
            </a:pPr>
            <a:r>
              <a:rPr lang="en-IN" sz="2800" b="1" dirty="0">
                <a:solidFill>
                  <a:srgbClr val="0070C0"/>
                </a:solidFill>
                <a:latin typeface="Comic Sans MS" pitchFamily="66" charset="0"/>
              </a:rPr>
              <a:t>Example instructions are </a:t>
            </a:r>
          </a:p>
          <a:p>
            <a:pPr lvl="2" algn="just">
              <a:buClr>
                <a:schemeClr val="bg1"/>
              </a:buClr>
            </a:pPr>
            <a:r>
              <a:rPr lang="en-US" sz="2400" b="1" dirty="0">
                <a:solidFill>
                  <a:schemeClr val="bg1"/>
                </a:solidFill>
                <a:latin typeface="Comic Sans MS" pitchFamily="66" charset="0"/>
              </a:rPr>
              <a:t>	SETB 25h 		; sets the bit 25h (becomes 1) </a:t>
            </a:r>
          </a:p>
          <a:p>
            <a:pPr lvl="2" algn="just">
              <a:buClr>
                <a:schemeClr val="bg1"/>
              </a:buClr>
            </a:pPr>
            <a:r>
              <a:rPr lang="en-US" sz="2400" b="1" dirty="0">
                <a:solidFill>
                  <a:schemeClr val="bg1"/>
                </a:solidFill>
                <a:latin typeface="Comic Sans MS" pitchFamily="66" charset="0"/>
              </a:rPr>
              <a:t>	CLR 25h 		; clears bit 25h (becomes 0)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Bit addressable area is mainly used to store bit variables from application program, like </a:t>
            </a:r>
            <a:r>
              <a:rPr lang="en-US" sz="2800" b="1" dirty="0">
                <a:solidFill>
                  <a:srgbClr val="00B050"/>
                </a:solidFill>
                <a:latin typeface="Comic Sans MS" pitchFamily="66" charset="0"/>
              </a:rPr>
              <a:t>status of an output device like LED or Motor (ON/OFF) etc.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We </a:t>
            </a:r>
            <a:r>
              <a:rPr lang="en-US" sz="2800" b="1" dirty="0">
                <a:solidFill>
                  <a:srgbClr val="00B050"/>
                </a:solidFill>
                <a:latin typeface="Comic Sans MS" pitchFamily="66" charset="0"/>
              </a:rPr>
              <a:t>need only a bit to store this status </a:t>
            </a:r>
            <a:r>
              <a:rPr lang="en-US" sz="2800" b="1" dirty="0">
                <a:solidFill>
                  <a:srgbClr val="0070C0"/>
                </a:solidFill>
                <a:latin typeface="Comic Sans MS" pitchFamily="66" charset="0"/>
              </a:rPr>
              <a:t>and using a complete byte addressable area for storing this is really bad programming practice, since it results in wastage of memory.</a:t>
            </a:r>
          </a:p>
        </p:txBody>
      </p:sp>
    </p:spTree>
    <p:extLst>
      <p:ext uri="{BB962C8B-B14F-4D97-AF65-F5344CB8AC3E}">
        <p14:creationId xmlns:p14="http://schemas.microsoft.com/office/powerpoint/2010/main" val="2338714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40</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62979"/>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DATA MEMORY – SCRATCH PAD RAM</a:t>
            </a: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These </a:t>
            </a:r>
            <a:r>
              <a:rPr lang="en-US" sz="2800" b="1" dirty="0">
                <a:solidFill>
                  <a:srgbClr val="00B050"/>
                </a:solidFill>
                <a:latin typeface="Comic Sans MS" pitchFamily="66" charset="0"/>
              </a:rPr>
              <a:t>80 bytes of Internal RAM memory scratch pad RAM </a:t>
            </a:r>
            <a:r>
              <a:rPr lang="en-US" sz="2800" b="1" dirty="0">
                <a:solidFill>
                  <a:srgbClr val="0070C0"/>
                </a:solidFill>
                <a:latin typeface="Comic Sans MS" pitchFamily="66" charset="0"/>
              </a:rPr>
              <a:t>are available for general-purpose data storage. </a:t>
            </a:r>
          </a:p>
          <a:p>
            <a:pPr marL="457200" indent="-457200" algn="just">
              <a:buClr>
                <a:schemeClr val="bg1"/>
              </a:buClr>
              <a:buFont typeface="Wingdings" pitchFamily="2" charset="2"/>
              <a:buChar char="q"/>
            </a:pPr>
            <a:r>
              <a:rPr lang="en-US" sz="2800" b="1" dirty="0">
                <a:solidFill>
                  <a:srgbClr val="0070C0"/>
                </a:solidFill>
                <a:latin typeface="Comic Sans MS" pitchFamily="66" charset="0"/>
              </a:rPr>
              <a:t>Scratch pad RAM is from </a:t>
            </a:r>
            <a:r>
              <a:rPr lang="en-US" sz="2800" b="1" dirty="0">
                <a:solidFill>
                  <a:srgbClr val="00B050"/>
                </a:solidFill>
                <a:latin typeface="Comic Sans MS" pitchFamily="66" charset="0"/>
              </a:rPr>
              <a:t>30H to 7FH </a:t>
            </a:r>
            <a:r>
              <a:rPr lang="en-US" sz="2800" b="1" dirty="0">
                <a:solidFill>
                  <a:srgbClr val="0070C0"/>
                </a:solidFill>
                <a:latin typeface="Comic Sans MS" pitchFamily="66" charset="0"/>
              </a:rPr>
              <a:t> and this includes stack too.</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However, these </a:t>
            </a:r>
            <a:r>
              <a:rPr lang="en-US" sz="2800" b="1" dirty="0">
                <a:solidFill>
                  <a:srgbClr val="00B050"/>
                </a:solidFill>
                <a:latin typeface="Comic Sans MS" pitchFamily="66" charset="0"/>
              </a:rPr>
              <a:t>80 bytes are used by the system stack </a:t>
            </a:r>
            <a:r>
              <a:rPr lang="en-US" sz="2800" b="1" dirty="0">
                <a:solidFill>
                  <a:srgbClr val="0070C0"/>
                </a:solidFill>
                <a:latin typeface="Comic Sans MS" pitchFamily="66" charset="0"/>
              </a:rPr>
              <a:t>and in practice little space is left for general storage.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B050"/>
                </a:solidFill>
                <a:latin typeface="Comic Sans MS" pitchFamily="66" charset="0"/>
              </a:rPr>
              <a:t>Access to this area of memory is fast </a:t>
            </a:r>
            <a:r>
              <a:rPr lang="en-US" sz="2800" b="1" dirty="0">
                <a:solidFill>
                  <a:srgbClr val="0070C0"/>
                </a:solidFill>
                <a:latin typeface="Comic Sans MS" pitchFamily="66" charset="0"/>
              </a:rPr>
              <a:t>compared to access to the main memory and special instructions with single byte operands are used. </a:t>
            </a:r>
          </a:p>
        </p:txBody>
      </p:sp>
    </p:spTree>
    <p:extLst>
      <p:ext uri="{BB962C8B-B14F-4D97-AF65-F5344CB8AC3E}">
        <p14:creationId xmlns:p14="http://schemas.microsoft.com/office/powerpoint/2010/main" val="2729832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41</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4893647"/>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DATA MEMORY – SCRATCH PAD RAM</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 scratch pad RAM can be accessed using </a:t>
            </a:r>
            <a:r>
              <a:rPr lang="en-US" sz="2800" b="1" dirty="0">
                <a:solidFill>
                  <a:srgbClr val="00B050"/>
                </a:solidFill>
                <a:latin typeface="Comic Sans MS" pitchFamily="66" charset="0"/>
              </a:rPr>
              <a:t>direct or indirect addressing modes. </a:t>
            </a:r>
          </a:p>
          <a:p>
            <a:pPr marL="457200" indent="-457200" algn="just">
              <a:buClr>
                <a:schemeClr val="bg1"/>
              </a:buClr>
              <a:buFont typeface="Wingdings" pitchFamily="2" charset="2"/>
              <a:buChar char="q"/>
            </a:pPr>
            <a:endParaRPr lang="en-US" sz="2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Examples of direct addressing: </a:t>
            </a:r>
          </a:p>
          <a:p>
            <a:pPr algn="just">
              <a:buClr>
                <a:schemeClr val="bg1"/>
              </a:buClr>
            </a:pPr>
            <a:r>
              <a:rPr lang="en-US" sz="2800" b="1" dirty="0">
                <a:solidFill>
                  <a:srgbClr val="0070C0"/>
                </a:solidFill>
                <a:latin typeface="Comic Sans MS" pitchFamily="66" charset="0"/>
              </a:rPr>
              <a:t>	</a:t>
            </a:r>
            <a:r>
              <a:rPr lang="en-US" sz="2400" b="1" dirty="0">
                <a:solidFill>
                  <a:schemeClr val="bg1"/>
                </a:solidFill>
                <a:latin typeface="Comic Sans MS" pitchFamily="66" charset="0"/>
              </a:rPr>
              <a:t>MOV A, 6Ah 	;reads contents of address 6Ah to accumulator</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Examples for indirect addressing (use registers R0 or R1):</a:t>
            </a:r>
          </a:p>
          <a:p>
            <a:pPr lvl="1" algn="just">
              <a:buClr>
                <a:schemeClr val="bg1"/>
              </a:buClr>
            </a:pPr>
            <a:r>
              <a:rPr lang="en-US" sz="2400" b="1" dirty="0">
                <a:solidFill>
                  <a:schemeClr val="bg1"/>
                </a:solidFill>
                <a:latin typeface="Comic Sans MS" pitchFamily="66" charset="0"/>
              </a:rPr>
              <a:t>	MOV R1, #6Ah 	; move immediate 6Ah to R1 </a:t>
            </a:r>
          </a:p>
          <a:p>
            <a:pPr lvl="1" algn="just">
              <a:buClr>
                <a:schemeClr val="bg1"/>
              </a:buClr>
            </a:pPr>
            <a:r>
              <a:rPr lang="en-US" sz="2400" b="1" dirty="0">
                <a:solidFill>
                  <a:schemeClr val="bg1"/>
                </a:solidFill>
                <a:latin typeface="Comic Sans MS" pitchFamily="66" charset="0"/>
              </a:rPr>
              <a:t>	MOV A, @R1 	; move indirect: R1 contains address of Internal 				  RAM which contains data that is moved to A.</a:t>
            </a:r>
          </a:p>
        </p:txBody>
      </p:sp>
    </p:spTree>
    <p:extLst>
      <p:ext uri="{BB962C8B-B14F-4D97-AF65-F5344CB8AC3E}">
        <p14:creationId xmlns:p14="http://schemas.microsoft.com/office/powerpoint/2010/main" val="2863509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42</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248992" y="1287244"/>
            <a:ext cx="8185881" cy="4585871"/>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DATA MEMORY – SFRs (Special Function Registers)  </a:t>
            </a:r>
          </a:p>
          <a:p>
            <a:pPr marL="457200" indent="-457200" algn="just">
              <a:buClr>
                <a:schemeClr val="bg1"/>
              </a:buClr>
              <a:buFont typeface="Wingdings" pitchFamily="2" charset="2"/>
              <a:buChar char="q"/>
            </a:pPr>
            <a:endParaRPr lang="en-US" sz="2000"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B050"/>
                </a:solidFill>
                <a:latin typeface="Comic Sans MS" pitchFamily="66" charset="0"/>
              </a:rPr>
              <a:t>SFRs</a:t>
            </a:r>
            <a:r>
              <a:rPr lang="en-US" sz="2400" b="1" dirty="0">
                <a:solidFill>
                  <a:srgbClr val="0070C0"/>
                </a:solidFill>
                <a:latin typeface="Comic Sans MS" pitchFamily="66" charset="0"/>
              </a:rPr>
              <a:t> are accessed just </a:t>
            </a:r>
            <a:r>
              <a:rPr lang="en-US" sz="2400" b="1" dirty="0">
                <a:solidFill>
                  <a:srgbClr val="00B050"/>
                </a:solidFill>
                <a:latin typeface="Comic Sans MS" pitchFamily="66" charset="0"/>
              </a:rPr>
              <a:t>like normal Internal RAM </a:t>
            </a:r>
            <a:r>
              <a:rPr lang="en-US" sz="2400" b="1" dirty="0">
                <a:solidFill>
                  <a:srgbClr val="0070C0"/>
                </a:solidFill>
                <a:latin typeface="Comic Sans MS" pitchFamily="66" charset="0"/>
              </a:rPr>
              <a:t>locations.</a:t>
            </a:r>
          </a:p>
          <a:p>
            <a:pPr marL="457200" indent="-457200" algn="just">
              <a:buClr>
                <a:schemeClr val="bg1"/>
              </a:buClr>
              <a:buFont typeface="Wingdings" pitchFamily="2" charset="2"/>
              <a:buChar char="q"/>
            </a:pPr>
            <a:endParaRPr lang="en-US" sz="2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The SFR registers are located within the Internal Memory in the address range </a:t>
            </a:r>
            <a:r>
              <a:rPr lang="en-US" sz="2400" b="1" dirty="0">
                <a:solidFill>
                  <a:srgbClr val="00B050"/>
                </a:solidFill>
                <a:latin typeface="Comic Sans MS" pitchFamily="66" charset="0"/>
              </a:rPr>
              <a:t>80h to </a:t>
            </a:r>
            <a:r>
              <a:rPr lang="en-US" sz="2400" b="1" dirty="0" err="1">
                <a:solidFill>
                  <a:srgbClr val="00B050"/>
                </a:solidFill>
                <a:latin typeface="Comic Sans MS" pitchFamily="66" charset="0"/>
              </a:rPr>
              <a:t>FFh</a:t>
            </a:r>
            <a:r>
              <a:rPr lang="en-US" sz="2400" b="1" dirty="0">
                <a:solidFill>
                  <a:srgbClr val="00B050"/>
                </a:solidFill>
                <a:latin typeface="Comic Sans MS" pitchFamily="66" charset="0"/>
              </a:rPr>
              <a:t>.</a:t>
            </a:r>
          </a:p>
          <a:p>
            <a:pPr marL="457200" indent="-457200" algn="just">
              <a:buClr>
                <a:schemeClr val="bg1"/>
              </a:buClr>
              <a:buFont typeface="Wingdings" pitchFamily="2" charset="2"/>
              <a:buChar char="q"/>
            </a:pPr>
            <a:endParaRPr lang="en-US" sz="2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Each SFR has a </a:t>
            </a:r>
            <a:r>
              <a:rPr lang="en-US" sz="2400" b="1" dirty="0">
                <a:solidFill>
                  <a:srgbClr val="FF0000"/>
                </a:solidFill>
                <a:latin typeface="Comic Sans MS" pitchFamily="66" charset="0"/>
              </a:rPr>
              <a:t>very specific function</a:t>
            </a:r>
            <a:r>
              <a:rPr lang="en-US" sz="2400" b="1" dirty="0">
                <a:solidFill>
                  <a:srgbClr val="0070C0"/>
                </a:solidFill>
                <a:latin typeface="Comic Sans MS" pitchFamily="66" charset="0"/>
              </a:rPr>
              <a:t>. Note some of the </a:t>
            </a:r>
            <a:r>
              <a:rPr lang="en-US" sz="2400" b="1" dirty="0">
                <a:solidFill>
                  <a:srgbClr val="00B050"/>
                </a:solidFill>
                <a:latin typeface="Comic Sans MS" pitchFamily="66" charset="0"/>
              </a:rPr>
              <a:t>SFR registers are bit addressable. </a:t>
            </a:r>
          </a:p>
          <a:p>
            <a:pPr marL="457200" indent="-457200" algn="just">
              <a:buClr>
                <a:schemeClr val="bg1"/>
              </a:buClr>
              <a:buFont typeface="Wingdings" pitchFamily="2" charset="2"/>
              <a:buChar char="q"/>
            </a:pPr>
            <a:endParaRPr lang="en-US" sz="2400" b="1" dirty="0">
              <a:solidFill>
                <a:srgbClr val="0070C0"/>
              </a:solidFill>
              <a:latin typeface="Comic Sans MS" pitchFamily="66"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4874" y="2030506"/>
            <a:ext cx="3452326" cy="4351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714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43</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139869"/>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DATA MEMORY – SFRs </a:t>
            </a:r>
          </a:p>
          <a:p>
            <a:pPr marL="457200" indent="-457200" algn="just">
              <a:buClr>
                <a:schemeClr val="bg1"/>
              </a:buClr>
              <a:buFont typeface="Wingdings" pitchFamily="2" charset="2"/>
              <a:buChar char="q"/>
            </a:pPr>
            <a:endParaRPr lang="en-US" sz="2000"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Although 128 byes of the SFR address space is defined </a:t>
            </a:r>
            <a:r>
              <a:rPr lang="en-US" sz="2800" b="1" dirty="0">
                <a:solidFill>
                  <a:srgbClr val="FF0000"/>
                </a:solidFill>
                <a:latin typeface="Comic Sans MS" pitchFamily="66" charset="0"/>
              </a:rPr>
              <a:t>only 21 SFR registers are defined in the standard 8051.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FF0000"/>
                </a:solidFill>
                <a:latin typeface="Comic Sans MS" pitchFamily="66" charset="0"/>
              </a:rPr>
              <a:t>Rest of locations</a:t>
            </a:r>
            <a:r>
              <a:rPr lang="en-US" sz="2800" b="1" dirty="0">
                <a:solidFill>
                  <a:srgbClr val="0070C0"/>
                </a:solidFill>
                <a:latin typeface="Comic Sans MS" pitchFamily="66" charset="0"/>
              </a:rPr>
              <a:t> are intentionally left unoccupied in order to enable the manufacturers to further develop microcontrollers </a:t>
            </a:r>
            <a:r>
              <a:rPr lang="en-US" sz="2800" b="1" dirty="0">
                <a:solidFill>
                  <a:srgbClr val="FF0000"/>
                </a:solidFill>
                <a:latin typeface="Comic Sans MS" pitchFamily="66" charset="0"/>
              </a:rPr>
              <a:t>keeping them compatible with the previous versions.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Main function of SFR is to </a:t>
            </a:r>
            <a:r>
              <a:rPr lang="en-US" sz="2800" b="1" dirty="0">
                <a:solidFill>
                  <a:srgbClr val="FF0000"/>
                </a:solidFill>
                <a:latin typeface="Comic Sans MS" pitchFamily="66" charset="0"/>
              </a:rPr>
              <a:t>control timers, counters, serial I/O, port I/O, and peripherals </a:t>
            </a:r>
            <a:r>
              <a:rPr lang="en-US" sz="2800" b="1" dirty="0">
                <a:solidFill>
                  <a:srgbClr val="0070C0"/>
                </a:solidFill>
                <a:latin typeface="Comic Sans MS" pitchFamily="66" charset="0"/>
              </a:rPr>
              <a:t>that are present in 8051 microcontroller.</a:t>
            </a:r>
          </a:p>
        </p:txBody>
      </p:sp>
    </p:spTree>
    <p:extLst>
      <p:ext uri="{BB962C8B-B14F-4D97-AF65-F5344CB8AC3E}">
        <p14:creationId xmlns:p14="http://schemas.microsoft.com/office/powerpoint/2010/main" val="2338714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45</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DATA MEMORY – SFRs </a:t>
            </a:r>
          </a:p>
        </p:txBody>
      </p:sp>
      <p:pic>
        <p:nvPicPr>
          <p:cNvPr id="15362" name="Picture 2" descr="8051 Microcontroller Special Function Registers (SFRs) Imag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1787724"/>
            <a:ext cx="6829425" cy="467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297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46</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109091"/>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A- Register</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600" b="1" dirty="0">
                <a:solidFill>
                  <a:srgbClr val="0070C0"/>
                </a:solidFill>
                <a:latin typeface="Comic Sans MS" pitchFamily="66" charset="0"/>
              </a:rPr>
              <a:t>The 21 Special Function Registers of 8051 Microcontroller are categorized in to seven groups.</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1428750" lvl="2" indent="-514350">
              <a:lnSpc>
                <a:spcPct val="150000"/>
              </a:lnSpc>
              <a:buFont typeface="+mj-lt"/>
              <a:buAutoNum type="arabicParenR"/>
            </a:pPr>
            <a:r>
              <a:rPr lang="en-IN" sz="2200" b="1" dirty="0">
                <a:solidFill>
                  <a:schemeClr val="bg1"/>
                </a:solidFill>
                <a:latin typeface="Comic Sans MS" pitchFamily="66" charset="0"/>
              </a:rPr>
              <a:t>Math or CPU Registers: A and B</a:t>
            </a:r>
          </a:p>
          <a:p>
            <a:pPr marL="1428750" lvl="2" indent="-514350">
              <a:lnSpc>
                <a:spcPct val="150000"/>
              </a:lnSpc>
              <a:buFont typeface="+mj-lt"/>
              <a:buAutoNum type="arabicParenR"/>
            </a:pPr>
            <a:r>
              <a:rPr lang="en-IN" sz="2200" b="1" dirty="0">
                <a:solidFill>
                  <a:schemeClr val="bg1"/>
                </a:solidFill>
                <a:latin typeface="Comic Sans MS" pitchFamily="66" charset="0"/>
              </a:rPr>
              <a:t>Status Register: PSW (Program Status Word)</a:t>
            </a:r>
          </a:p>
          <a:p>
            <a:pPr marL="1428750" lvl="2" indent="-514350">
              <a:lnSpc>
                <a:spcPct val="150000"/>
              </a:lnSpc>
              <a:buFont typeface="+mj-lt"/>
              <a:buAutoNum type="arabicParenR"/>
            </a:pPr>
            <a:r>
              <a:rPr lang="en-IN" sz="2200" b="1" dirty="0">
                <a:solidFill>
                  <a:schemeClr val="bg1"/>
                </a:solidFill>
                <a:latin typeface="Comic Sans MS" pitchFamily="66" charset="0"/>
              </a:rPr>
              <a:t>I/O Port Latches: P0 (Port 0), P1 (Port 1), P2 (Port 2) and P3 (Port 3)</a:t>
            </a:r>
          </a:p>
          <a:p>
            <a:pPr marL="1428750" lvl="2" indent="-514350">
              <a:lnSpc>
                <a:spcPct val="150000"/>
              </a:lnSpc>
              <a:buFont typeface="+mj-lt"/>
              <a:buAutoNum type="arabicParenR"/>
            </a:pPr>
            <a:r>
              <a:rPr lang="en-IN" sz="2200" b="1" dirty="0">
                <a:solidFill>
                  <a:schemeClr val="bg1"/>
                </a:solidFill>
                <a:latin typeface="Comic Sans MS" pitchFamily="66" charset="0"/>
              </a:rPr>
              <a:t>Pointer Registers: DPTR (Data Pointer – DPL,DPH), SP (Stack Pointer)</a:t>
            </a:r>
          </a:p>
          <a:p>
            <a:pPr marL="1428750" lvl="2" indent="-514350">
              <a:lnSpc>
                <a:spcPct val="150000"/>
              </a:lnSpc>
              <a:buFont typeface="+mj-lt"/>
              <a:buAutoNum type="arabicParenR"/>
            </a:pPr>
            <a:r>
              <a:rPr lang="en-IN" sz="2200" b="1" dirty="0">
                <a:solidFill>
                  <a:schemeClr val="bg1"/>
                </a:solidFill>
                <a:latin typeface="Comic Sans MS" pitchFamily="66" charset="0"/>
              </a:rPr>
              <a:t>Peripheral Control Registers: PCON, SCON, TCON, TMOD, IE and IP</a:t>
            </a:r>
          </a:p>
          <a:p>
            <a:pPr marL="1428750" lvl="2" indent="-514350">
              <a:lnSpc>
                <a:spcPct val="150000"/>
              </a:lnSpc>
              <a:buFont typeface="+mj-lt"/>
              <a:buAutoNum type="arabicParenR"/>
            </a:pPr>
            <a:r>
              <a:rPr lang="en-IN" sz="2200" b="1" dirty="0">
                <a:solidFill>
                  <a:schemeClr val="bg1"/>
                </a:solidFill>
                <a:latin typeface="Comic Sans MS" pitchFamily="66" charset="0"/>
              </a:rPr>
              <a:t>Peripheral Data Registers: TL0, TH0, TL1, TH1 and SBUF</a:t>
            </a:r>
            <a:endParaRPr lang="en-US" sz="2200" b="1" dirty="0">
              <a:solidFill>
                <a:schemeClr val="bg1"/>
              </a:solidFill>
              <a:latin typeface="Comic Sans MS" pitchFamily="66" charset="0"/>
            </a:endParaRPr>
          </a:p>
        </p:txBody>
      </p:sp>
    </p:spTree>
    <p:extLst>
      <p:ext uri="{BB962C8B-B14F-4D97-AF65-F5344CB8AC3E}">
        <p14:creationId xmlns:p14="http://schemas.microsoft.com/office/powerpoint/2010/main" val="666913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47</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62979"/>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A- Register</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600" b="1" dirty="0">
                <a:solidFill>
                  <a:srgbClr val="0070C0"/>
                </a:solidFill>
                <a:latin typeface="Comic Sans MS" pitchFamily="66" charset="0"/>
              </a:rPr>
              <a:t>The most important of all special function register is Accumulator which is also known as </a:t>
            </a:r>
            <a:r>
              <a:rPr lang="en-US" sz="2600" b="1" dirty="0">
                <a:solidFill>
                  <a:srgbClr val="FF0000"/>
                </a:solidFill>
                <a:latin typeface="Comic Sans MS" pitchFamily="66" charset="0"/>
              </a:rPr>
              <a:t>ACC or A.</a:t>
            </a:r>
            <a:r>
              <a:rPr lang="en-US" sz="2600" b="1" dirty="0">
                <a:solidFill>
                  <a:srgbClr val="0070C0"/>
                </a:solidFill>
                <a:latin typeface="Comic Sans MS" pitchFamily="66" charset="0"/>
              </a:rPr>
              <a:t>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600" b="1" dirty="0">
                <a:solidFill>
                  <a:srgbClr val="0070C0"/>
                </a:solidFill>
                <a:latin typeface="Comic Sans MS" pitchFamily="66" charset="0"/>
              </a:rPr>
              <a:t>The Accumulator </a:t>
            </a:r>
            <a:r>
              <a:rPr lang="en-US" sz="2600" b="1" dirty="0">
                <a:solidFill>
                  <a:srgbClr val="FF0000"/>
                </a:solidFill>
                <a:latin typeface="Comic Sans MS" pitchFamily="66" charset="0"/>
              </a:rPr>
              <a:t>holds the result of most of arithmetic and logic operations. </a:t>
            </a:r>
            <a:r>
              <a:rPr lang="en-US" sz="2600" b="1" dirty="0">
                <a:solidFill>
                  <a:srgbClr val="0070C0"/>
                </a:solidFill>
                <a:latin typeface="Comic Sans MS" pitchFamily="66" charset="0"/>
              </a:rPr>
              <a:t>It is also used to store 8 bit data and to hold one of operand of ALU units during arithmetical and logical operations.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600" b="1" dirty="0">
                <a:solidFill>
                  <a:srgbClr val="0070C0"/>
                </a:solidFill>
                <a:latin typeface="Comic Sans MS" pitchFamily="66" charset="0"/>
              </a:rPr>
              <a:t>More than </a:t>
            </a:r>
            <a:r>
              <a:rPr lang="en-US" sz="2600" b="1" dirty="0">
                <a:solidFill>
                  <a:srgbClr val="FF0000"/>
                </a:solidFill>
                <a:latin typeface="Comic Sans MS" pitchFamily="66" charset="0"/>
              </a:rPr>
              <a:t>half instructions used by the 8051 </a:t>
            </a:r>
            <a:r>
              <a:rPr lang="en-US" sz="2600" b="1" dirty="0">
                <a:solidFill>
                  <a:srgbClr val="0070C0"/>
                </a:solidFill>
                <a:latin typeface="Comic Sans MS" pitchFamily="66" charset="0"/>
              </a:rPr>
              <a:t>microcontroller use somehow use the accumulator.</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600" b="1" dirty="0">
                <a:solidFill>
                  <a:srgbClr val="FF0000"/>
                </a:solidFill>
                <a:latin typeface="Comic Sans MS" pitchFamily="66" charset="0"/>
              </a:rPr>
              <a:t>ACC</a:t>
            </a:r>
            <a:r>
              <a:rPr lang="en-US" sz="2600" b="1" dirty="0">
                <a:solidFill>
                  <a:srgbClr val="0070C0"/>
                </a:solidFill>
                <a:latin typeface="Comic Sans MS" pitchFamily="66" charset="0"/>
              </a:rPr>
              <a:t> is usually accessed by direct addressing and its physical address is </a:t>
            </a:r>
            <a:r>
              <a:rPr lang="en-US" sz="2600" b="1" dirty="0">
                <a:solidFill>
                  <a:srgbClr val="FF0000"/>
                </a:solidFill>
                <a:latin typeface="Comic Sans MS" pitchFamily="66" charset="0"/>
              </a:rPr>
              <a:t>E0H. </a:t>
            </a:r>
          </a:p>
        </p:txBody>
      </p:sp>
    </p:spTree>
    <p:extLst>
      <p:ext uri="{BB962C8B-B14F-4D97-AF65-F5344CB8AC3E}">
        <p14:creationId xmlns:p14="http://schemas.microsoft.com/office/powerpoint/2010/main" val="1034319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48</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2739211"/>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A- Register</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600" b="1" dirty="0">
                <a:solidFill>
                  <a:srgbClr val="0070C0"/>
                </a:solidFill>
                <a:latin typeface="Comic Sans MS" pitchFamily="66" charset="0"/>
              </a:rPr>
              <a:t>Accumulator is an </a:t>
            </a:r>
            <a:r>
              <a:rPr lang="en-US" sz="2600" b="1" dirty="0">
                <a:solidFill>
                  <a:srgbClr val="FF0000"/>
                </a:solidFill>
                <a:latin typeface="Comic Sans MS" pitchFamily="66" charset="0"/>
              </a:rPr>
              <a:t>8-bit register </a:t>
            </a:r>
            <a:r>
              <a:rPr lang="en-US" sz="2600" b="1" dirty="0">
                <a:solidFill>
                  <a:srgbClr val="0070C0"/>
                </a:solidFill>
                <a:latin typeface="Comic Sans MS" pitchFamily="66" charset="0"/>
              </a:rPr>
              <a:t>and it is both </a:t>
            </a:r>
            <a:r>
              <a:rPr lang="en-US" sz="2600" b="1" dirty="0">
                <a:solidFill>
                  <a:srgbClr val="FF0000"/>
                </a:solidFill>
                <a:latin typeface="Comic Sans MS" pitchFamily="66" charset="0"/>
              </a:rPr>
              <a:t>byte and bit addressable. </a:t>
            </a:r>
          </a:p>
          <a:p>
            <a:pPr marL="457200" indent="-457200" algn="just">
              <a:buClr>
                <a:schemeClr val="bg1"/>
              </a:buClr>
              <a:buFont typeface="Wingdings" pitchFamily="2" charset="2"/>
              <a:buChar char="q"/>
            </a:pPr>
            <a:endParaRPr lang="en-US" sz="26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600" b="1" dirty="0">
                <a:solidFill>
                  <a:srgbClr val="0070C0"/>
                </a:solidFill>
                <a:latin typeface="Comic Sans MS" pitchFamily="66" charset="0"/>
              </a:rPr>
              <a:t>To access the individual bits of accumulator, </a:t>
            </a:r>
            <a:r>
              <a:rPr lang="en-US" sz="2600" b="1" dirty="0">
                <a:solidFill>
                  <a:srgbClr val="FF0000"/>
                </a:solidFill>
                <a:latin typeface="Comic Sans MS" pitchFamily="66" charset="0"/>
              </a:rPr>
              <a:t>use the format ACC.X </a:t>
            </a:r>
            <a:r>
              <a:rPr lang="en-US" sz="2600" b="1" dirty="0">
                <a:solidFill>
                  <a:srgbClr val="0070C0"/>
                </a:solidFill>
                <a:latin typeface="Comic Sans MS" pitchFamily="66" charset="0"/>
              </a:rPr>
              <a:t>in the instruction where “X” denotes bit to be accessed.</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457699"/>
            <a:ext cx="8544128"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48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INTEL MCS 51 MICROCONTROLLER</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FAMILY SERIES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162" y="2261193"/>
            <a:ext cx="8993307" cy="397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714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49</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4031873"/>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B- Register</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It is </a:t>
            </a:r>
            <a:r>
              <a:rPr lang="en-US" sz="2800" b="1" dirty="0">
                <a:solidFill>
                  <a:srgbClr val="FF0000"/>
                </a:solidFill>
                <a:latin typeface="Comic Sans MS" pitchFamily="66" charset="0"/>
              </a:rPr>
              <a:t>special 8-bit math register </a:t>
            </a:r>
            <a:r>
              <a:rPr lang="en-US" sz="2800" b="1" dirty="0">
                <a:solidFill>
                  <a:srgbClr val="0070C0"/>
                </a:solidFill>
                <a:latin typeface="Comic Sans MS" pitchFamily="66" charset="0"/>
              </a:rPr>
              <a:t>and it is bit and byte accessible.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It is </a:t>
            </a:r>
            <a:r>
              <a:rPr lang="en-US" sz="2800" b="1" dirty="0">
                <a:solidFill>
                  <a:srgbClr val="FF0000"/>
                </a:solidFill>
                <a:latin typeface="Comic Sans MS" pitchFamily="66" charset="0"/>
              </a:rPr>
              <a:t>used in conjunction with A register </a:t>
            </a:r>
            <a:r>
              <a:rPr lang="en-US" sz="2800" b="1" dirty="0">
                <a:solidFill>
                  <a:srgbClr val="0070C0"/>
                </a:solidFill>
                <a:latin typeface="Comic Sans MS" pitchFamily="66" charset="0"/>
              </a:rPr>
              <a:t>as an input operand for ALU to perform multiplication and division operation.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It can also be </a:t>
            </a:r>
            <a:r>
              <a:rPr lang="en-US" sz="2800" b="1" dirty="0">
                <a:solidFill>
                  <a:srgbClr val="FF0000"/>
                </a:solidFill>
                <a:latin typeface="Comic Sans MS" pitchFamily="66" charset="0"/>
              </a:rPr>
              <a:t>used as general purpose register</a:t>
            </a:r>
            <a:r>
              <a:rPr lang="en-US" sz="2800" b="1" dirty="0">
                <a:solidFill>
                  <a:srgbClr val="0070C0"/>
                </a:solidFill>
                <a:latin typeface="Comic Sans MS" pitchFamily="66" charset="0"/>
              </a:rPr>
              <a:t> to store 8-bit data.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9" y="5078779"/>
            <a:ext cx="7688262" cy="136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909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50</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423280" y="2757425"/>
            <a:ext cx="11333071" cy="3785652"/>
          </a:xfrm>
          <a:prstGeom prst="rect">
            <a:avLst/>
          </a:prstGeom>
          <a:noFill/>
        </p:spPr>
        <p:txBody>
          <a:bodyPr wrap="square" rtlCol="0">
            <a:spAutoFit/>
          </a:bodyPr>
          <a:lstStyle/>
          <a:p>
            <a:pPr marL="450850" indent="-450850" algn="ctr">
              <a:buClr>
                <a:schemeClr val="bg1"/>
              </a:buClr>
              <a:defRPr/>
            </a:pPr>
            <a:endParaRPr lang="en-US" sz="2000" b="1" i="1" dirty="0">
              <a:solidFill>
                <a:srgbClr val="C00000"/>
              </a:solidFill>
              <a:latin typeface="Comic Sans MS" pitchFamily="66" charset="0"/>
            </a:endParaRPr>
          </a:p>
          <a:p>
            <a:pPr marL="450850" indent="-450850" algn="ctr">
              <a:buClr>
                <a:schemeClr val="bg1"/>
              </a:buClr>
              <a:defRPr/>
            </a:pPr>
            <a:r>
              <a:rPr lang="en-US" sz="2000" b="1" i="1" dirty="0">
                <a:solidFill>
                  <a:srgbClr val="C00000"/>
                </a:solidFill>
                <a:latin typeface="Comic Sans MS" pitchFamily="66" charset="0"/>
              </a:rPr>
              <a:t>     SFRs - PSW REGISTER</a:t>
            </a:r>
          </a:p>
          <a:p>
            <a:pPr marL="457200" indent="-457200" algn="just">
              <a:buClr>
                <a:schemeClr val="bg1"/>
              </a:buClr>
              <a:buFont typeface="Wingdings" pitchFamily="2" charset="2"/>
              <a:buChar char="q"/>
            </a:pPr>
            <a:r>
              <a:rPr lang="en-US" sz="2000" b="1" dirty="0">
                <a:solidFill>
                  <a:srgbClr val="0070C0"/>
                </a:solidFill>
                <a:latin typeface="Comic Sans MS" pitchFamily="66" charset="0"/>
              </a:rPr>
              <a:t>It is </a:t>
            </a:r>
            <a:r>
              <a:rPr lang="en-US" sz="2000" b="1" dirty="0">
                <a:solidFill>
                  <a:srgbClr val="FF0000"/>
                </a:solidFill>
                <a:latin typeface="Comic Sans MS" pitchFamily="66" charset="0"/>
              </a:rPr>
              <a:t>8 bit register and it is bit and byte accessible</a:t>
            </a:r>
            <a:r>
              <a:rPr lang="en-US" sz="2000" b="1" dirty="0">
                <a:solidFill>
                  <a:srgbClr val="0070C0"/>
                </a:solidFill>
                <a:latin typeface="Comic Sans MS" pitchFamily="66" charset="0"/>
              </a:rPr>
              <a:t>.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000" b="1" dirty="0">
                <a:solidFill>
                  <a:srgbClr val="0070C0"/>
                </a:solidFill>
                <a:latin typeface="Comic Sans MS" pitchFamily="66" charset="0"/>
              </a:rPr>
              <a:t>It </a:t>
            </a:r>
            <a:r>
              <a:rPr lang="en-US" sz="2000" b="1" dirty="0">
                <a:solidFill>
                  <a:srgbClr val="FF0000"/>
                </a:solidFill>
                <a:latin typeface="Comic Sans MS" pitchFamily="66" charset="0"/>
              </a:rPr>
              <a:t>contains several status bits </a:t>
            </a:r>
            <a:r>
              <a:rPr lang="en-US" sz="2000" b="1" dirty="0">
                <a:solidFill>
                  <a:srgbClr val="0070C0"/>
                </a:solidFill>
                <a:latin typeface="Comic Sans MS" pitchFamily="66" charset="0"/>
              </a:rPr>
              <a:t>that reflects the status of the operation that is being carried out in the processor.</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000" b="1" dirty="0">
                <a:solidFill>
                  <a:srgbClr val="0070C0"/>
                </a:solidFill>
                <a:latin typeface="Comic Sans MS" pitchFamily="66" charset="0"/>
              </a:rPr>
              <a:t>It has </a:t>
            </a:r>
            <a:r>
              <a:rPr lang="en-US" sz="2000" b="1" dirty="0">
                <a:solidFill>
                  <a:srgbClr val="FF0000"/>
                </a:solidFill>
                <a:latin typeface="Comic Sans MS" pitchFamily="66" charset="0"/>
              </a:rPr>
              <a:t>4 conditional flags or math flags (CY, AC, OV, P)</a:t>
            </a:r>
            <a:r>
              <a:rPr lang="en-US" sz="2000" b="1" dirty="0">
                <a:solidFill>
                  <a:srgbClr val="0070C0"/>
                </a:solidFill>
                <a:latin typeface="Comic Sans MS" pitchFamily="66" charset="0"/>
              </a:rPr>
              <a:t>which sets or resets according to condition of result.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000" b="1" dirty="0">
                <a:solidFill>
                  <a:srgbClr val="0070C0"/>
                </a:solidFill>
                <a:latin typeface="Comic Sans MS" pitchFamily="66" charset="0"/>
              </a:rPr>
              <a:t>It has </a:t>
            </a:r>
            <a:r>
              <a:rPr lang="en-US" sz="2000" b="1" dirty="0">
                <a:solidFill>
                  <a:srgbClr val="FF0000"/>
                </a:solidFill>
                <a:latin typeface="Comic Sans MS" pitchFamily="66" charset="0"/>
              </a:rPr>
              <a:t>3 control flags (F0, RS0, RS1) </a:t>
            </a:r>
            <a:r>
              <a:rPr lang="en-US" sz="2000" b="1" dirty="0">
                <a:solidFill>
                  <a:srgbClr val="0070C0"/>
                </a:solidFill>
                <a:latin typeface="Comic Sans MS" pitchFamily="66" charset="0"/>
              </a:rPr>
              <a:t>by setting or resetting bit required operation or function can be achieved. </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231" y="1693738"/>
            <a:ext cx="7093813" cy="120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846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52</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170646"/>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PSW REGISTER</a:t>
            </a:r>
          </a:p>
          <a:p>
            <a:pPr marL="457200" indent="-457200" algn="just">
              <a:buClr>
                <a:schemeClr val="bg1"/>
              </a:buClr>
              <a:buFont typeface="Wingdings" pitchFamily="2" charset="2"/>
              <a:buChar char="q"/>
            </a:pPr>
            <a:endParaRPr lang="en-US" sz="1400" dirty="0">
              <a:solidFill>
                <a:srgbClr val="0070C0"/>
              </a:solidFill>
              <a:latin typeface="Comic Sans MS" pitchFamily="66" charset="0"/>
            </a:endParaRPr>
          </a:p>
          <a:p>
            <a:pPr marL="457200" indent="-457200" algn="just" fontAlgn="base">
              <a:buClr>
                <a:schemeClr val="bg1"/>
              </a:buClr>
              <a:buFont typeface="Wingdings" pitchFamily="2" charset="2"/>
              <a:buChar char="q"/>
            </a:pPr>
            <a:r>
              <a:rPr lang="en-US" sz="2400" b="1" dirty="0">
                <a:solidFill>
                  <a:srgbClr val="C00000"/>
                </a:solidFill>
                <a:latin typeface="Comic Sans MS" pitchFamily="66" charset="0"/>
              </a:rPr>
              <a:t>CY, the carry flag: </a:t>
            </a:r>
            <a:r>
              <a:rPr lang="en-US" sz="2400" b="1" dirty="0">
                <a:solidFill>
                  <a:srgbClr val="0070C0"/>
                </a:solidFill>
                <a:latin typeface="Comic Sans MS" pitchFamily="66" charset="0"/>
              </a:rPr>
              <a:t>This flag is set whenever there is a </a:t>
            </a:r>
            <a:r>
              <a:rPr lang="en-US" sz="2400" b="1" dirty="0">
                <a:solidFill>
                  <a:srgbClr val="FF0000"/>
                </a:solidFill>
                <a:latin typeface="Comic Sans MS" pitchFamily="66" charset="0"/>
              </a:rPr>
              <a:t>carry out from the D7 bit.</a:t>
            </a:r>
            <a:r>
              <a:rPr lang="en-US" sz="2400" b="1" dirty="0">
                <a:solidFill>
                  <a:srgbClr val="0070C0"/>
                </a:solidFill>
                <a:latin typeface="Comic Sans MS" pitchFamily="66" charset="0"/>
              </a:rPr>
              <a:t> This flag bit is affected after an 8-bit addition or subtraction. </a:t>
            </a:r>
          </a:p>
          <a:p>
            <a:pPr marL="457200" indent="-457200" algn="just" fontAlgn="base">
              <a:buClr>
                <a:schemeClr val="bg1"/>
              </a:buClr>
              <a:buFont typeface="Wingdings" pitchFamily="2" charset="2"/>
              <a:buChar char="q"/>
            </a:pPr>
            <a:endParaRPr lang="en-US" sz="2400" b="1" dirty="0">
              <a:solidFill>
                <a:srgbClr val="0070C0"/>
              </a:solidFill>
              <a:latin typeface="Comic Sans MS" pitchFamily="66" charset="0"/>
            </a:endParaRPr>
          </a:p>
          <a:p>
            <a:pPr marL="457200" indent="-457200" algn="just" fontAlgn="base">
              <a:buClr>
                <a:schemeClr val="bg1"/>
              </a:buClr>
              <a:buFont typeface="Wingdings" pitchFamily="2" charset="2"/>
              <a:buChar char="q"/>
            </a:pPr>
            <a:r>
              <a:rPr lang="en-US" sz="2400" b="1" dirty="0">
                <a:solidFill>
                  <a:srgbClr val="C00000"/>
                </a:solidFill>
                <a:latin typeface="Comic Sans MS" pitchFamily="66" charset="0"/>
              </a:rPr>
              <a:t>AC, the auxiliary carry flag: </a:t>
            </a:r>
            <a:r>
              <a:rPr lang="en-US" sz="2400" b="1" dirty="0">
                <a:solidFill>
                  <a:srgbClr val="0070C0"/>
                </a:solidFill>
                <a:latin typeface="Comic Sans MS" pitchFamily="66" charset="0"/>
              </a:rPr>
              <a:t>If there is a </a:t>
            </a:r>
            <a:r>
              <a:rPr lang="en-US" sz="2400" b="1" dirty="0">
                <a:solidFill>
                  <a:srgbClr val="FF0000"/>
                </a:solidFill>
                <a:latin typeface="Comic Sans MS" pitchFamily="66" charset="0"/>
              </a:rPr>
              <a:t>carry from D3 to D4 during an ADD or SUB operation</a:t>
            </a:r>
            <a:r>
              <a:rPr lang="en-US" sz="2400" b="1" dirty="0">
                <a:solidFill>
                  <a:srgbClr val="0070C0"/>
                </a:solidFill>
                <a:latin typeface="Comic Sans MS" pitchFamily="66" charset="0"/>
              </a:rPr>
              <a:t>, this bit is set; otherwise, it is cleared. This flag is used by instructions that perform BCD (binary coded decimal) arithmetic. </a:t>
            </a:r>
          </a:p>
          <a:p>
            <a:pPr marL="457200" indent="-457200" algn="just" fontAlgn="base">
              <a:buClr>
                <a:schemeClr val="bg1"/>
              </a:buClr>
              <a:buFont typeface="Wingdings" pitchFamily="2" charset="2"/>
              <a:buChar char="q"/>
            </a:pPr>
            <a:endParaRPr lang="en-US" sz="2400" b="1" dirty="0">
              <a:solidFill>
                <a:srgbClr val="0070C0"/>
              </a:solidFill>
              <a:latin typeface="Comic Sans MS" pitchFamily="66" charset="0"/>
            </a:endParaRPr>
          </a:p>
          <a:p>
            <a:pPr marL="457200" indent="-457200" algn="just" fontAlgn="base">
              <a:buClr>
                <a:schemeClr val="bg1"/>
              </a:buClr>
              <a:buFont typeface="Wingdings" pitchFamily="2" charset="2"/>
              <a:buChar char="q"/>
            </a:pPr>
            <a:r>
              <a:rPr lang="en-US" sz="2400" b="1" dirty="0">
                <a:solidFill>
                  <a:srgbClr val="C00000"/>
                </a:solidFill>
                <a:latin typeface="Comic Sans MS" pitchFamily="66" charset="0"/>
              </a:rPr>
              <a:t>F0, the Flag 0 : </a:t>
            </a:r>
            <a:r>
              <a:rPr lang="en-US" sz="2400" b="1" dirty="0">
                <a:solidFill>
                  <a:srgbClr val="FF0000"/>
                </a:solidFill>
                <a:latin typeface="Comic Sans MS" pitchFamily="66" charset="0"/>
              </a:rPr>
              <a:t>The PSW.5 and PSW.1 bits are general-purpose status flag bits </a:t>
            </a:r>
            <a:r>
              <a:rPr lang="en-US" sz="2400" b="1" dirty="0">
                <a:solidFill>
                  <a:srgbClr val="0070C0"/>
                </a:solidFill>
                <a:latin typeface="Comic Sans MS" pitchFamily="66" charset="0"/>
              </a:rPr>
              <a:t>and can be used by the programmer for any purpose. In other words, they are user definable.</a:t>
            </a:r>
          </a:p>
        </p:txBody>
      </p:sp>
    </p:spTree>
    <p:extLst>
      <p:ext uri="{BB962C8B-B14F-4D97-AF65-F5344CB8AC3E}">
        <p14:creationId xmlns:p14="http://schemas.microsoft.com/office/powerpoint/2010/main" val="3106120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53</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1846659"/>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PSW REGISTER</a:t>
            </a:r>
          </a:p>
          <a:p>
            <a:pPr marL="457200" indent="-457200" fontAlgn="base">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fontAlgn="base">
              <a:buClr>
                <a:schemeClr val="bg1"/>
              </a:buClr>
              <a:buFont typeface="Wingdings" pitchFamily="2" charset="2"/>
              <a:buChar char="q"/>
            </a:pPr>
            <a:r>
              <a:rPr lang="en-US" sz="2400" b="1" dirty="0">
                <a:solidFill>
                  <a:srgbClr val="C00000"/>
                </a:solidFill>
                <a:latin typeface="Comic Sans MS" pitchFamily="66" charset="0"/>
              </a:rPr>
              <a:t>RS0, RS1 - Register bank select bits</a:t>
            </a:r>
            <a:r>
              <a:rPr lang="en-US" sz="2400" b="1" dirty="0">
                <a:solidFill>
                  <a:srgbClr val="0070C0"/>
                </a:solidFill>
                <a:latin typeface="Comic Sans MS" pitchFamily="66" charset="0"/>
              </a:rPr>
              <a:t>. These two bits are used to </a:t>
            </a:r>
            <a:r>
              <a:rPr lang="en-US" sz="2400" b="1" dirty="0">
                <a:solidFill>
                  <a:srgbClr val="FF0000"/>
                </a:solidFill>
                <a:latin typeface="Comic Sans MS" pitchFamily="66" charset="0"/>
              </a:rPr>
              <a:t>select one of four register banks of RAM. </a:t>
            </a:r>
            <a:r>
              <a:rPr lang="en-US" sz="2400" b="1" dirty="0">
                <a:solidFill>
                  <a:srgbClr val="0070C0"/>
                </a:solidFill>
                <a:latin typeface="Comic Sans MS" pitchFamily="66" charset="0"/>
              </a:rPr>
              <a:t>By setting and clearing these bits, registers R0-R7 are stored in one of four banks of RAM.</a:t>
            </a:r>
          </a:p>
        </p:txBody>
      </p:sp>
      <p:pic>
        <p:nvPicPr>
          <p:cNvPr id="14" name="Picture 13"/>
          <p:cNvPicPr>
            <a:picLocks noChangeAspect="1"/>
          </p:cNvPicPr>
          <p:nvPr/>
        </p:nvPicPr>
        <p:blipFill>
          <a:blip r:embed="rId2"/>
          <a:stretch>
            <a:fillRect/>
          </a:stretch>
        </p:blipFill>
        <p:spPr>
          <a:xfrm>
            <a:off x="2700782" y="3499367"/>
            <a:ext cx="5837830" cy="2609333"/>
          </a:xfrm>
          <a:prstGeom prst="rect">
            <a:avLst/>
          </a:prstGeom>
        </p:spPr>
      </p:pic>
    </p:spTree>
    <p:extLst>
      <p:ext uri="{BB962C8B-B14F-4D97-AF65-F5344CB8AC3E}">
        <p14:creationId xmlns:p14="http://schemas.microsoft.com/office/powerpoint/2010/main" val="1411347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54</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4770537"/>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PSW REGISTER</a:t>
            </a:r>
          </a:p>
          <a:p>
            <a:pPr marL="457200" indent="-457200" fontAlgn="base">
              <a:buClr>
                <a:schemeClr val="bg1"/>
              </a:buClr>
              <a:buFont typeface="Wingdings" pitchFamily="2" charset="2"/>
              <a:buChar char="q"/>
            </a:pPr>
            <a:endParaRPr lang="en-US" sz="1400" b="1" dirty="0">
              <a:solidFill>
                <a:srgbClr val="0070C0"/>
              </a:solidFill>
              <a:latin typeface="Comic Sans MS" pitchFamily="66" charset="0"/>
            </a:endParaRPr>
          </a:p>
          <a:p>
            <a:pPr marL="457200" indent="-457200" fontAlgn="base">
              <a:buClr>
                <a:schemeClr val="bg1"/>
              </a:buClr>
              <a:buFont typeface="Wingdings" pitchFamily="2" charset="2"/>
              <a:buChar char="q"/>
            </a:pPr>
            <a:r>
              <a:rPr lang="en-US" sz="2400" b="1" dirty="0">
                <a:solidFill>
                  <a:srgbClr val="C00000"/>
                </a:solidFill>
                <a:latin typeface="Comic Sans MS" pitchFamily="66" charset="0"/>
              </a:rPr>
              <a:t>OV, overflow flag: </a:t>
            </a:r>
          </a:p>
          <a:p>
            <a:pPr marL="1371600" lvl="2" indent="-457200" fontAlgn="base">
              <a:buClr>
                <a:schemeClr val="bg1"/>
              </a:buClr>
              <a:buFont typeface="Wingdings" pitchFamily="2" charset="2"/>
              <a:buChar char="Ø"/>
            </a:pPr>
            <a:r>
              <a:rPr lang="en-US" sz="2400" b="1" dirty="0">
                <a:solidFill>
                  <a:srgbClr val="0070C0"/>
                </a:solidFill>
                <a:latin typeface="Comic Sans MS" pitchFamily="66" charset="0"/>
              </a:rPr>
              <a:t>This flag is set whenever the result of a </a:t>
            </a:r>
            <a:r>
              <a:rPr lang="en-US" sz="2400" b="1" dirty="0">
                <a:solidFill>
                  <a:srgbClr val="FF0000"/>
                </a:solidFill>
                <a:latin typeface="Comic Sans MS" pitchFamily="66" charset="0"/>
              </a:rPr>
              <a:t>signed number operation is too large</a:t>
            </a:r>
            <a:r>
              <a:rPr lang="en-US" sz="2400" b="1" dirty="0">
                <a:solidFill>
                  <a:srgbClr val="0070C0"/>
                </a:solidFill>
                <a:latin typeface="Comic Sans MS" pitchFamily="66" charset="0"/>
              </a:rPr>
              <a:t>, causing the high-order bit to overflow into sign bit. </a:t>
            </a:r>
          </a:p>
          <a:p>
            <a:pPr marL="1371600" lvl="2" indent="-457200" fontAlgn="base">
              <a:buClr>
                <a:schemeClr val="bg1"/>
              </a:buClr>
              <a:buFont typeface="Wingdings" pitchFamily="2" charset="2"/>
              <a:buChar char="Ø"/>
            </a:pPr>
            <a:r>
              <a:rPr lang="en-US" sz="2400" b="1" dirty="0">
                <a:solidFill>
                  <a:srgbClr val="0070C0"/>
                </a:solidFill>
                <a:latin typeface="Comic Sans MS" pitchFamily="66" charset="0"/>
              </a:rPr>
              <a:t>In general, the carry flag is used to detect errors in unsigned arithmetic operations. </a:t>
            </a:r>
          </a:p>
          <a:p>
            <a:pPr marL="1371600" lvl="2" indent="-457200" fontAlgn="base">
              <a:buClr>
                <a:schemeClr val="bg1"/>
              </a:buClr>
              <a:buFont typeface="Wingdings" pitchFamily="2" charset="2"/>
              <a:buChar char="Ø"/>
            </a:pPr>
            <a:r>
              <a:rPr lang="en-US" sz="2400" b="1" dirty="0">
                <a:solidFill>
                  <a:srgbClr val="0070C0"/>
                </a:solidFill>
                <a:latin typeface="Comic Sans MS" pitchFamily="66" charset="0"/>
              </a:rPr>
              <a:t>The overflow flag is only </a:t>
            </a:r>
            <a:r>
              <a:rPr lang="en-US" sz="2400" b="1" dirty="0">
                <a:solidFill>
                  <a:srgbClr val="FF0000"/>
                </a:solidFill>
                <a:latin typeface="Comic Sans MS" pitchFamily="66" charset="0"/>
              </a:rPr>
              <a:t>used to detect errors in signed arithmetic operations</a:t>
            </a:r>
          </a:p>
          <a:p>
            <a:pPr marL="457200" indent="-457200" fontAlgn="base">
              <a:buClr>
                <a:schemeClr val="bg1"/>
              </a:buClr>
              <a:buFont typeface="Wingdings" pitchFamily="2" charset="2"/>
              <a:buChar char="q"/>
            </a:pPr>
            <a:endParaRPr lang="en-US" sz="2200" b="1" dirty="0">
              <a:solidFill>
                <a:srgbClr val="0070C0"/>
              </a:solidFill>
              <a:latin typeface="Comic Sans MS" pitchFamily="66" charset="0"/>
            </a:endParaRPr>
          </a:p>
          <a:p>
            <a:pPr marL="457200" indent="-457200" fontAlgn="base">
              <a:buClr>
                <a:schemeClr val="bg1"/>
              </a:buClr>
              <a:buFont typeface="Wingdings" pitchFamily="2" charset="2"/>
              <a:buChar char="q"/>
            </a:pPr>
            <a:r>
              <a:rPr lang="en-US" sz="2400" b="1" dirty="0">
                <a:solidFill>
                  <a:srgbClr val="C00000"/>
                </a:solidFill>
                <a:latin typeface="Comic Sans MS" pitchFamily="66" charset="0"/>
              </a:rPr>
              <a:t>P, the parity flag</a:t>
            </a:r>
            <a:r>
              <a:rPr lang="en-US" sz="2400" b="1" dirty="0">
                <a:solidFill>
                  <a:srgbClr val="0070C0"/>
                </a:solidFill>
                <a:latin typeface="Comic Sans MS" pitchFamily="66" charset="0"/>
              </a:rPr>
              <a:t>:  The parity flag reflects the number of 1 s in the A (accumulator) register only.  If the </a:t>
            </a:r>
            <a:r>
              <a:rPr lang="en-US" sz="2400" b="1" dirty="0">
                <a:solidFill>
                  <a:srgbClr val="FF0000"/>
                </a:solidFill>
                <a:latin typeface="Comic Sans MS" pitchFamily="66" charset="0"/>
              </a:rPr>
              <a:t>A register contains an odd number of 1’s, then P = 1.</a:t>
            </a:r>
            <a:r>
              <a:rPr lang="en-US" sz="2400" b="1" dirty="0">
                <a:solidFill>
                  <a:srgbClr val="0070C0"/>
                </a:solidFill>
                <a:latin typeface="Comic Sans MS" pitchFamily="66" charset="0"/>
              </a:rPr>
              <a:t> Therefore, </a:t>
            </a:r>
            <a:r>
              <a:rPr lang="en-US" sz="2400" b="1" dirty="0">
                <a:solidFill>
                  <a:srgbClr val="FF0000"/>
                </a:solidFill>
                <a:latin typeface="Comic Sans MS" pitchFamily="66" charset="0"/>
              </a:rPr>
              <a:t>P = 0 if A has an even number of 1s.</a:t>
            </a:r>
          </a:p>
        </p:txBody>
      </p:sp>
    </p:spTree>
    <p:extLst>
      <p:ext uri="{BB962C8B-B14F-4D97-AF65-F5344CB8AC3E}">
        <p14:creationId xmlns:p14="http://schemas.microsoft.com/office/powerpoint/2010/main" val="2270417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55</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257583"/>
            <a:ext cx="11499277" cy="5478423"/>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a:t>
            </a:r>
            <a:r>
              <a:rPr lang="en-US" sz="2800" b="1" dirty="0">
                <a:solidFill>
                  <a:srgbClr val="C00000"/>
                </a:solidFill>
                <a:latin typeface="Comic Sans MS" pitchFamily="66" charset="0"/>
              </a:rPr>
              <a:t>P0, P1, P2, P3 - Input/Output Registers</a:t>
            </a:r>
          </a:p>
          <a:p>
            <a:pPr marL="450850" indent="-450850" algn="ctr">
              <a:buClr>
                <a:schemeClr val="bg1"/>
              </a:buClr>
              <a:defRPr/>
            </a:pPr>
            <a:endParaRPr lang="en-US" sz="14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There are </a:t>
            </a:r>
            <a:r>
              <a:rPr lang="en-US" sz="2800" b="1" dirty="0">
                <a:solidFill>
                  <a:srgbClr val="FF0000"/>
                </a:solidFill>
                <a:latin typeface="Comic Sans MS" pitchFamily="66" charset="0"/>
              </a:rPr>
              <a:t>4 ports </a:t>
            </a:r>
            <a:r>
              <a:rPr lang="en-US" sz="2800" b="1" dirty="0">
                <a:solidFill>
                  <a:srgbClr val="0070C0"/>
                </a:solidFill>
                <a:latin typeface="Comic Sans MS" pitchFamily="66" charset="0"/>
              </a:rPr>
              <a:t>with in total of </a:t>
            </a:r>
            <a:r>
              <a:rPr lang="en-US" sz="2800" b="1" dirty="0">
                <a:solidFill>
                  <a:srgbClr val="FF0000"/>
                </a:solidFill>
                <a:latin typeface="Comic Sans MS" pitchFamily="66" charset="0"/>
              </a:rPr>
              <a:t>32 input/output pins </a:t>
            </a:r>
            <a:r>
              <a:rPr lang="en-US" sz="2800" b="1" dirty="0">
                <a:solidFill>
                  <a:srgbClr val="0070C0"/>
                </a:solidFill>
                <a:latin typeface="Comic Sans MS" pitchFamily="66" charset="0"/>
              </a:rPr>
              <a:t>are available for connection to peripheral environment. </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So 4 Input/Output ports named </a:t>
            </a:r>
            <a:r>
              <a:rPr lang="en-US" sz="2800" b="1" dirty="0">
                <a:solidFill>
                  <a:srgbClr val="FF0000"/>
                </a:solidFill>
                <a:latin typeface="Comic Sans MS" pitchFamily="66" charset="0"/>
              </a:rPr>
              <a:t>P0, P1, P2 and P3 </a:t>
            </a:r>
            <a:r>
              <a:rPr lang="en-US" sz="2800" b="1" dirty="0">
                <a:solidFill>
                  <a:srgbClr val="0070C0"/>
                </a:solidFill>
                <a:latin typeface="Comic Sans MS" pitchFamily="66" charset="0"/>
              </a:rPr>
              <a:t>has got four corresponding </a:t>
            </a:r>
            <a:r>
              <a:rPr lang="en-US" sz="2800" b="1" dirty="0">
                <a:solidFill>
                  <a:srgbClr val="FF0000"/>
                </a:solidFill>
                <a:latin typeface="Comic Sans MS" pitchFamily="66" charset="0"/>
              </a:rPr>
              <a:t>port registers </a:t>
            </a:r>
            <a:r>
              <a:rPr lang="en-US" sz="2800" b="1" dirty="0">
                <a:solidFill>
                  <a:srgbClr val="0070C0"/>
                </a:solidFill>
                <a:latin typeface="Comic Sans MS" pitchFamily="66" charset="0"/>
              </a:rPr>
              <a:t>P0, P1, P2 and P3. All 4 port registers are </a:t>
            </a:r>
            <a:r>
              <a:rPr lang="en-US" sz="2800" b="1" dirty="0">
                <a:solidFill>
                  <a:srgbClr val="FF0000"/>
                </a:solidFill>
                <a:latin typeface="Comic Sans MS" pitchFamily="66" charset="0"/>
              </a:rPr>
              <a:t>bit as well as byte addressable. </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FF0000"/>
                </a:solidFill>
                <a:latin typeface="Comic Sans MS" pitchFamily="66" charset="0"/>
              </a:rPr>
              <a:t>Data must be written into port registers first</a:t>
            </a:r>
            <a:r>
              <a:rPr lang="en-US" sz="2800" b="1" dirty="0">
                <a:solidFill>
                  <a:srgbClr val="0070C0"/>
                </a:solidFill>
                <a:latin typeface="Comic Sans MS" pitchFamily="66" charset="0"/>
              </a:rPr>
              <a:t> to send it out to any other external device through ports. </a:t>
            </a:r>
          </a:p>
          <a:p>
            <a:pPr marL="457200" indent="-457200" algn="just">
              <a:buClr>
                <a:schemeClr val="bg1"/>
              </a:buClr>
              <a:buFont typeface="Wingdings" pitchFamily="2" charset="2"/>
              <a:buChar char="q"/>
            </a:pPr>
            <a:endParaRPr lang="en-US" sz="20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Similarly any data received through ports </a:t>
            </a:r>
            <a:r>
              <a:rPr lang="en-US" sz="2800" b="1" dirty="0">
                <a:solidFill>
                  <a:srgbClr val="FF0000"/>
                </a:solidFill>
                <a:latin typeface="Comic Sans MS" pitchFamily="66" charset="0"/>
              </a:rPr>
              <a:t>must be read from port registers</a:t>
            </a:r>
            <a:r>
              <a:rPr lang="en-US" sz="2800" b="1" dirty="0">
                <a:solidFill>
                  <a:srgbClr val="0070C0"/>
                </a:solidFill>
                <a:latin typeface="Comic Sans MS" pitchFamily="66" charset="0"/>
              </a:rPr>
              <a:t> for performing any operation. </a:t>
            </a:r>
          </a:p>
        </p:txBody>
      </p:sp>
    </p:spTree>
    <p:extLst>
      <p:ext uri="{BB962C8B-B14F-4D97-AF65-F5344CB8AC3E}">
        <p14:creationId xmlns:p14="http://schemas.microsoft.com/office/powerpoint/2010/main" val="3251246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56</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a:t>
            </a:r>
            <a:r>
              <a:rPr lang="en-US" sz="2800" b="1" dirty="0">
                <a:solidFill>
                  <a:srgbClr val="C00000"/>
                </a:solidFill>
                <a:latin typeface="Comic Sans MS" pitchFamily="66" charset="0"/>
              </a:rPr>
              <a:t>P0, P1, P2, P3 - Input/Output Registers</a:t>
            </a:r>
            <a:endParaRPr lang="en-US" sz="2800" b="1" i="1" dirty="0">
              <a:solidFill>
                <a:srgbClr val="C00000"/>
              </a:solidFill>
              <a:latin typeface="Comic Sans MS" pitchFamily="66"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676" y="2367222"/>
            <a:ext cx="8650619" cy="363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173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57</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a:t>
            </a:r>
            <a:r>
              <a:rPr lang="en-US" sz="2800" b="1" dirty="0">
                <a:solidFill>
                  <a:srgbClr val="C00000"/>
                </a:solidFill>
                <a:latin typeface="Comic Sans MS" pitchFamily="66" charset="0"/>
              </a:rPr>
              <a:t>P0, P1, P2, P3 - Input/Output Registers</a:t>
            </a:r>
            <a:endParaRPr lang="en-US" sz="2800" b="1" i="1" dirty="0">
              <a:solidFill>
                <a:srgbClr val="C00000"/>
              </a:solidFill>
              <a:latin typeface="Comic Sans MS" pitchFamily="66" charset="0"/>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273" y="2251451"/>
            <a:ext cx="9208025" cy="3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651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58</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353943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a:t>
            </a:r>
            <a:r>
              <a:rPr lang="en-US" sz="2800" b="1" dirty="0">
                <a:solidFill>
                  <a:srgbClr val="C00000"/>
                </a:solidFill>
                <a:latin typeface="Comic Sans MS" pitchFamily="66" charset="0"/>
              </a:rPr>
              <a:t>P0, P1, P2, P3 - Input/Output Registers</a:t>
            </a:r>
            <a:endParaRPr lang="en-US" sz="2800" b="1" i="1" dirty="0">
              <a:solidFill>
                <a:srgbClr val="C00000"/>
              </a:solidFill>
              <a:latin typeface="Comic Sans MS" pitchFamily="66" charset="0"/>
            </a:endParaRPr>
          </a:p>
          <a:p>
            <a:pPr marL="457200" indent="-457200" algn="just">
              <a:buClr>
                <a:schemeClr val="bg1"/>
              </a:buClr>
              <a:buFont typeface="Wingdings" pitchFamily="2" charset="2"/>
              <a:buChar char="q"/>
            </a:pPr>
            <a:endParaRPr lang="en-US" sz="2800"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If a </a:t>
            </a:r>
            <a:r>
              <a:rPr lang="en-US" sz="2800" b="1" dirty="0">
                <a:solidFill>
                  <a:srgbClr val="FF0000"/>
                </a:solidFill>
                <a:latin typeface="Comic Sans MS" pitchFamily="66" charset="0"/>
              </a:rPr>
              <a:t>bit is cleared (0), </a:t>
            </a:r>
            <a:r>
              <a:rPr lang="en-US" sz="2800" b="1" dirty="0">
                <a:solidFill>
                  <a:srgbClr val="0070C0"/>
                </a:solidFill>
                <a:latin typeface="Comic Sans MS" pitchFamily="66" charset="0"/>
              </a:rPr>
              <a:t>the appropriate pin will be configured as an </a:t>
            </a:r>
            <a:r>
              <a:rPr lang="en-US" sz="2800" b="1" dirty="0">
                <a:solidFill>
                  <a:srgbClr val="FF0000"/>
                </a:solidFill>
                <a:latin typeface="Comic Sans MS" pitchFamily="66" charset="0"/>
              </a:rPr>
              <a:t>output, </a:t>
            </a:r>
            <a:r>
              <a:rPr lang="en-US" sz="2800" b="1" dirty="0">
                <a:solidFill>
                  <a:srgbClr val="0070C0"/>
                </a:solidFill>
                <a:latin typeface="Comic Sans MS" pitchFamily="66" charset="0"/>
              </a:rPr>
              <a:t>while if it is </a:t>
            </a:r>
            <a:r>
              <a:rPr lang="en-US" sz="2800" b="1" dirty="0">
                <a:solidFill>
                  <a:srgbClr val="FF0000"/>
                </a:solidFill>
                <a:latin typeface="Comic Sans MS" pitchFamily="66" charset="0"/>
              </a:rPr>
              <a:t>set (1)</a:t>
            </a:r>
            <a:r>
              <a:rPr lang="en-US" sz="2800" b="1" dirty="0">
                <a:solidFill>
                  <a:srgbClr val="0070C0"/>
                </a:solidFill>
                <a:latin typeface="Comic Sans MS" pitchFamily="66" charset="0"/>
              </a:rPr>
              <a:t>, the appropriate pin will be configured as an </a:t>
            </a:r>
            <a:r>
              <a:rPr lang="en-US" sz="2800" b="1" dirty="0">
                <a:solidFill>
                  <a:srgbClr val="FF0000"/>
                </a:solidFill>
                <a:latin typeface="Comic Sans MS" pitchFamily="66" charset="0"/>
              </a:rPr>
              <a:t>input.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FF0000"/>
                </a:solidFill>
                <a:latin typeface="Comic Sans MS" pitchFamily="66" charset="0"/>
              </a:rPr>
              <a:t>Upon reset and power-on, all port bits are set (1), </a:t>
            </a:r>
            <a:r>
              <a:rPr lang="en-US" sz="2800" b="1" dirty="0">
                <a:solidFill>
                  <a:srgbClr val="0070C0"/>
                </a:solidFill>
                <a:latin typeface="Comic Sans MS" pitchFamily="66" charset="0"/>
              </a:rPr>
              <a:t>which means that all appropriate pins will be configured as inputs.</a:t>
            </a:r>
          </a:p>
        </p:txBody>
      </p:sp>
      <p:pic>
        <p:nvPicPr>
          <p:cNvPr id="9218" name="Picture 2"/>
          <p:cNvPicPr>
            <a:picLocks noChangeAspect="1" noChangeArrowheads="1"/>
          </p:cNvPicPr>
          <p:nvPr/>
        </p:nvPicPr>
        <p:blipFill>
          <a:blip r:embed="rId2" cstate="print"/>
          <a:srcRect/>
          <a:stretch>
            <a:fillRect/>
          </a:stretch>
        </p:blipFill>
        <p:spPr bwMode="auto">
          <a:xfrm>
            <a:off x="1486358" y="5150022"/>
            <a:ext cx="9314418" cy="1122219"/>
          </a:xfrm>
          <a:prstGeom prst="rect">
            <a:avLst/>
          </a:prstGeom>
          <a:noFill/>
          <a:ln w="9525">
            <a:noFill/>
            <a:miter lim="800000"/>
            <a:headEnd/>
            <a:tailEnd/>
          </a:ln>
        </p:spPr>
      </p:pic>
    </p:spTree>
    <p:extLst>
      <p:ext uri="{BB962C8B-B14F-4D97-AF65-F5344CB8AC3E}">
        <p14:creationId xmlns:p14="http://schemas.microsoft.com/office/powerpoint/2010/main" val="37245759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59</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262979"/>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DPTR REGISTER</a:t>
            </a:r>
          </a:p>
          <a:p>
            <a:pPr marL="450850" indent="-450850" algn="ctr">
              <a:buClr>
                <a:schemeClr val="bg1"/>
              </a:buClr>
              <a:defRPr/>
            </a:pPr>
            <a:endParaRPr lang="en-US" sz="14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It is a </a:t>
            </a:r>
            <a:r>
              <a:rPr lang="en-US" sz="2800" b="1" dirty="0">
                <a:solidFill>
                  <a:srgbClr val="FF0000"/>
                </a:solidFill>
                <a:latin typeface="Comic Sans MS" pitchFamily="66" charset="0"/>
              </a:rPr>
              <a:t>16 bit register </a:t>
            </a:r>
            <a:r>
              <a:rPr lang="en-US" sz="2800" b="1" dirty="0">
                <a:solidFill>
                  <a:srgbClr val="0070C0"/>
                </a:solidFill>
                <a:latin typeface="Comic Sans MS" pitchFamily="66" charset="0"/>
              </a:rPr>
              <a:t>used to hold </a:t>
            </a:r>
            <a:r>
              <a:rPr lang="en-US" sz="2800" b="1" dirty="0">
                <a:solidFill>
                  <a:srgbClr val="00B050"/>
                </a:solidFill>
                <a:latin typeface="Comic Sans MS" pitchFamily="66" charset="0"/>
              </a:rPr>
              <a:t>address of external or internal RAM</a:t>
            </a:r>
            <a:r>
              <a:rPr lang="en-US" sz="2800" b="1" dirty="0">
                <a:solidFill>
                  <a:srgbClr val="0070C0"/>
                </a:solidFill>
                <a:latin typeface="Comic Sans MS" pitchFamily="66" charset="0"/>
              </a:rPr>
              <a:t> where data is stored or result is to be stored. </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It can be </a:t>
            </a:r>
            <a:r>
              <a:rPr lang="en-US" sz="2800" b="1" dirty="0">
                <a:solidFill>
                  <a:srgbClr val="FF0000"/>
                </a:solidFill>
                <a:latin typeface="Comic Sans MS" pitchFamily="66" charset="0"/>
              </a:rPr>
              <a:t>divided into two 8-bit registers</a:t>
            </a:r>
            <a:r>
              <a:rPr lang="en-US" sz="2800" b="1" dirty="0">
                <a:solidFill>
                  <a:srgbClr val="0070C0"/>
                </a:solidFill>
                <a:latin typeface="Comic Sans MS" pitchFamily="66" charset="0"/>
              </a:rPr>
              <a:t>, DPH-data pointer higher order and DPL-data pointer lower order.</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Each register can be </a:t>
            </a:r>
            <a:r>
              <a:rPr lang="en-US" sz="2800" b="1" dirty="0">
                <a:solidFill>
                  <a:srgbClr val="FF0000"/>
                </a:solidFill>
                <a:latin typeface="Comic Sans MS" pitchFamily="66" charset="0"/>
              </a:rPr>
              <a:t>used as general purpose register </a:t>
            </a:r>
            <a:r>
              <a:rPr lang="en-US" sz="2800" b="1" dirty="0">
                <a:solidFill>
                  <a:srgbClr val="0070C0"/>
                </a:solidFill>
                <a:latin typeface="Comic Sans MS" pitchFamily="66" charset="0"/>
              </a:rPr>
              <a:t>to store 8 bit data and can also be used to store memory location. </a:t>
            </a:r>
          </a:p>
          <a:p>
            <a:pPr marL="457200" indent="-457200" algn="just">
              <a:buClr>
                <a:schemeClr val="bg1"/>
              </a:buClr>
              <a:buFont typeface="Wingdings" pitchFamily="2" charset="2"/>
              <a:buChar char="q"/>
            </a:pPr>
            <a:endParaRPr lang="en-US" sz="1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It functions as </a:t>
            </a:r>
            <a:r>
              <a:rPr lang="en-US" sz="2800" b="1" dirty="0">
                <a:solidFill>
                  <a:srgbClr val="FF0000"/>
                </a:solidFill>
                <a:latin typeface="Comic Sans MS" pitchFamily="66" charset="0"/>
              </a:rPr>
              <a:t>Base register in base relative addressing mode and indirect jump</a:t>
            </a:r>
            <a:r>
              <a:rPr lang="en-US" sz="2800" b="1" dirty="0">
                <a:solidFill>
                  <a:srgbClr val="0070C0"/>
                </a:solidFill>
                <a:latin typeface="Comic Sans MS" pitchFamily="66" charset="0"/>
              </a:rPr>
              <a:t>.</a:t>
            </a:r>
          </a:p>
        </p:txBody>
      </p:sp>
    </p:spTree>
    <p:extLst>
      <p:ext uri="{BB962C8B-B14F-4D97-AF65-F5344CB8AC3E}">
        <p14:creationId xmlns:p14="http://schemas.microsoft.com/office/powerpoint/2010/main" val="56573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INTEL MCS 51 MICROCONTROLLER</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4832092"/>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FAMILY SERIES</a:t>
            </a:r>
          </a:p>
          <a:p>
            <a:pPr marL="450850" indent="-450850" algn="just">
              <a:buClr>
                <a:schemeClr val="bg1"/>
              </a:buClr>
              <a:buFont typeface="Wingdings" pitchFamily="2" charset="2"/>
              <a:buChar char="q"/>
              <a:defRPr/>
            </a:pPr>
            <a:r>
              <a:rPr lang="en-US" sz="2800" b="1" dirty="0">
                <a:solidFill>
                  <a:srgbClr val="0070C0"/>
                </a:solidFill>
                <a:latin typeface="Comic Sans MS" pitchFamily="66" charset="0"/>
              </a:rPr>
              <a:t>Although the 8051 is the most popular member of the 8051 family, you will not see “8051″ in the part number. </a:t>
            </a:r>
          </a:p>
          <a:p>
            <a:pPr marL="450850" indent="-450850" algn="just">
              <a:buClr>
                <a:schemeClr val="bg1"/>
              </a:buClr>
              <a:buFont typeface="Wingdings" pitchFamily="2" charset="2"/>
              <a:buChar char="q"/>
              <a:defRPr/>
            </a:pPr>
            <a:endParaRPr lang="en-US" sz="28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800" b="1" dirty="0">
                <a:solidFill>
                  <a:srgbClr val="0070C0"/>
                </a:solidFill>
                <a:latin typeface="Comic Sans MS" pitchFamily="66" charset="0"/>
              </a:rPr>
              <a:t>This is because the 8051 is available in different memory types, such as UV-EPROM, flash, and NV-RAM, all of which have different part numbers. </a:t>
            </a:r>
          </a:p>
          <a:p>
            <a:pPr marL="450850" indent="-450850" algn="just">
              <a:buClr>
                <a:schemeClr val="bg1"/>
              </a:buClr>
              <a:buFont typeface="Wingdings" pitchFamily="2" charset="2"/>
              <a:buChar char="q"/>
              <a:defRPr/>
            </a:pPr>
            <a:endParaRPr lang="en-US" sz="28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800" b="1" dirty="0">
                <a:solidFill>
                  <a:srgbClr val="0070C0"/>
                </a:solidFill>
                <a:latin typeface="Comic Sans MS" pitchFamily="66" charset="0"/>
              </a:rPr>
              <a:t>The UV-EPROM version of the 8051 is the 8751. The flash ROM version is marketed by many companies including Atmel Corp. and Dallas Semiconductor. </a:t>
            </a:r>
          </a:p>
        </p:txBody>
      </p:sp>
    </p:spTree>
    <p:extLst>
      <p:ext uri="{BB962C8B-B14F-4D97-AF65-F5344CB8AC3E}">
        <p14:creationId xmlns:p14="http://schemas.microsoft.com/office/powerpoint/2010/main" val="2338714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60</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 </a:t>
            </a:r>
          </a:p>
        </p:txBody>
      </p:sp>
      <p:sp>
        <p:nvSpPr>
          <p:cNvPr id="15" name="TextBox 14"/>
          <p:cNvSpPr txBox="1"/>
          <p:nvPr/>
        </p:nvSpPr>
        <p:spPr>
          <a:xfrm>
            <a:off x="318648" y="1321083"/>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DPTR REGISTER</a:t>
            </a:r>
          </a:p>
        </p:txBody>
      </p:sp>
      <p:pic>
        <p:nvPicPr>
          <p:cNvPr id="7170" name="Picture 2"/>
          <p:cNvPicPr>
            <a:picLocks noChangeAspect="1" noChangeArrowheads="1"/>
          </p:cNvPicPr>
          <p:nvPr/>
        </p:nvPicPr>
        <p:blipFill>
          <a:blip r:embed="rId2" cstate="print"/>
          <a:srcRect/>
          <a:stretch>
            <a:fillRect/>
          </a:stretch>
        </p:blipFill>
        <p:spPr bwMode="auto">
          <a:xfrm>
            <a:off x="1679864" y="2064328"/>
            <a:ext cx="8991890" cy="4395788"/>
          </a:xfrm>
          <a:prstGeom prst="rect">
            <a:avLst/>
          </a:prstGeom>
          <a:noFill/>
          <a:ln w="9525">
            <a:noFill/>
            <a:miter lim="800000"/>
            <a:headEnd/>
            <a:tailEnd/>
          </a:ln>
        </p:spPr>
      </p:pic>
    </p:spTree>
    <p:extLst>
      <p:ext uri="{BB962C8B-B14F-4D97-AF65-F5344CB8AC3E}">
        <p14:creationId xmlns:p14="http://schemas.microsoft.com/office/powerpoint/2010/main" val="19095923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61</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7836307" cy="5078313"/>
          </a:xfrm>
          <a:prstGeom prst="rect">
            <a:avLst/>
          </a:prstGeom>
          <a:noFill/>
        </p:spPr>
        <p:txBody>
          <a:bodyPr wrap="square" rtlCol="0">
            <a:spAutoFit/>
          </a:bodyPr>
          <a:lstStyle/>
          <a:p>
            <a:pPr marL="450850" indent="-450850" algn="ctr">
              <a:buClr>
                <a:schemeClr val="bg1"/>
              </a:buClr>
              <a:defRPr/>
            </a:pPr>
            <a:r>
              <a:rPr lang="en-US" sz="2400" b="1" i="1" dirty="0">
                <a:solidFill>
                  <a:srgbClr val="C00000"/>
                </a:solidFill>
                <a:latin typeface="Comic Sans MS" pitchFamily="66" charset="0"/>
              </a:rPr>
              <a:t>SFRs - STACK POINTER</a:t>
            </a:r>
          </a:p>
          <a:p>
            <a:pPr marL="450850" indent="-450850" algn="ctr">
              <a:buClr>
                <a:schemeClr val="bg1"/>
              </a:buClr>
              <a:defRPr/>
            </a:pPr>
            <a:endParaRPr lang="en-US" sz="12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It is </a:t>
            </a:r>
            <a:r>
              <a:rPr lang="en-US" sz="2400" b="1" dirty="0">
                <a:solidFill>
                  <a:srgbClr val="FF0000"/>
                </a:solidFill>
                <a:latin typeface="Comic Sans MS" pitchFamily="66" charset="0"/>
              </a:rPr>
              <a:t>8-bit register. </a:t>
            </a:r>
            <a:r>
              <a:rPr lang="en-US" sz="2400" b="1" dirty="0">
                <a:solidFill>
                  <a:srgbClr val="0070C0"/>
                </a:solidFill>
                <a:latin typeface="Comic Sans MS" pitchFamily="66" charset="0"/>
              </a:rPr>
              <a:t>It is </a:t>
            </a:r>
            <a:r>
              <a:rPr lang="en-US" sz="2400" b="1" dirty="0">
                <a:solidFill>
                  <a:srgbClr val="FF0000"/>
                </a:solidFill>
                <a:latin typeface="Comic Sans MS" pitchFamily="66" charset="0"/>
              </a:rPr>
              <a:t>byte addressable</a:t>
            </a:r>
            <a:r>
              <a:rPr lang="en-US" sz="2400" b="1" dirty="0">
                <a:solidFill>
                  <a:srgbClr val="0070C0"/>
                </a:solidFill>
                <a:latin typeface="Comic Sans MS" pitchFamily="66" charset="0"/>
              </a:rPr>
              <a:t>. </a:t>
            </a:r>
          </a:p>
          <a:p>
            <a:pPr marL="457200" indent="-457200" algn="just">
              <a:buClr>
                <a:schemeClr val="bg1"/>
              </a:buClr>
              <a:buFont typeface="Wingdings" pitchFamily="2" charset="2"/>
              <a:buChar char="q"/>
            </a:pPr>
            <a:endParaRPr lang="en-US" sz="2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It is used </a:t>
            </a:r>
            <a:r>
              <a:rPr lang="en-US" sz="2400" b="1" dirty="0">
                <a:solidFill>
                  <a:srgbClr val="FF0000"/>
                </a:solidFill>
                <a:latin typeface="Comic Sans MS" pitchFamily="66" charset="0"/>
              </a:rPr>
              <a:t>to hold the internal RAM memory location addresses</a:t>
            </a:r>
            <a:r>
              <a:rPr lang="en-US" sz="2400" b="1" dirty="0">
                <a:solidFill>
                  <a:srgbClr val="0070C0"/>
                </a:solidFill>
                <a:latin typeface="Comic Sans MS" pitchFamily="66" charset="0"/>
              </a:rPr>
              <a:t> which are used as stack memory. </a:t>
            </a:r>
          </a:p>
          <a:p>
            <a:pPr marL="457200" indent="-457200" algn="just">
              <a:buClr>
                <a:schemeClr val="bg1"/>
              </a:buClr>
              <a:buFont typeface="Wingdings" pitchFamily="2" charset="2"/>
              <a:buChar char="q"/>
            </a:pPr>
            <a:endParaRPr lang="en-US" sz="2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When the data is to be placed on stack by </a:t>
            </a:r>
            <a:r>
              <a:rPr lang="en-US" sz="2400" b="1" dirty="0">
                <a:solidFill>
                  <a:srgbClr val="FF0000"/>
                </a:solidFill>
                <a:latin typeface="Comic Sans MS" pitchFamily="66" charset="0"/>
              </a:rPr>
              <a:t>push instruction</a:t>
            </a:r>
            <a:r>
              <a:rPr lang="en-US" sz="2400" b="1" dirty="0">
                <a:solidFill>
                  <a:srgbClr val="0070C0"/>
                </a:solidFill>
                <a:latin typeface="Comic Sans MS" pitchFamily="66" charset="0"/>
              </a:rPr>
              <a:t>, the content of </a:t>
            </a:r>
            <a:r>
              <a:rPr lang="en-US" sz="2400" b="1" dirty="0">
                <a:solidFill>
                  <a:srgbClr val="FF0000"/>
                </a:solidFill>
                <a:latin typeface="Comic Sans MS" pitchFamily="66" charset="0"/>
              </a:rPr>
              <a:t>stack pointer is incremented by 1.</a:t>
            </a:r>
          </a:p>
          <a:p>
            <a:pPr marL="457200" indent="-457200" algn="just">
              <a:buClr>
                <a:schemeClr val="bg1"/>
              </a:buClr>
              <a:buFont typeface="Wingdings" pitchFamily="2" charset="2"/>
              <a:buChar char="q"/>
            </a:pPr>
            <a:endParaRPr lang="en-US" sz="2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400" b="1" dirty="0">
                <a:solidFill>
                  <a:srgbClr val="0070C0"/>
                </a:solidFill>
                <a:latin typeface="Comic Sans MS" pitchFamily="66" charset="0"/>
              </a:rPr>
              <a:t>When data is retrieved from stack, content of stack of </a:t>
            </a:r>
            <a:r>
              <a:rPr lang="en-US" sz="2400" b="1" dirty="0">
                <a:solidFill>
                  <a:srgbClr val="FF0000"/>
                </a:solidFill>
                <a:latin typeface="Comic Sans MS" pitchFamily="66" charset="0"/>
              </a:rPr>
              <a:t>stack pointer is decremented by 1.</a:t>
            </a:r>
          </a:p>
        </p:txBody>
      </p:sp>
      <p:pic>
        <p:nvPicPr>
          <p:cNvPr id="1026" name="Picture 2" descr="Stacks and Its Applications for GATE |Data Stru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572" y="2030506"/>
            <a:ext cx="3706029" cy="354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5532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62</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353943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SFRs - STACK POINTER</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A value stored in the </a:t>
            </a:r>
            <a:r>
              <a:rPr lang="en-US" sz="2800" b="1" dirty="0">
                <a:solidFill>
                  <a:srgbClr val="FF0000"/>
                </a:solidFill>
                <a:latin typeface="Comic Sans MS" pitchFamily="66" charset="0"/>
              </a:rPr>
              <a:t>Stack Pointer points to the first free stack address </a:t>
            </a:r>
            <a:r>
              <a:rPr lang="en-US" sz="2800" b="1" dirty="0">
                <a:solidFill>
                  <a:srgbClr val="0070C0"/>
                </a:solidFill>
                <a:latin typeface="Comic Sans MS" pitchFamily="66" charset="0"/>
              </a:rPr>
              <a:t>and permits stack availability.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Upon any reset and power-on, the </a:t>
            </a:r>
            <a:r>
              <a:rPr lang="en-US" sz="2800" b="1" dirty="0">
                <a:solidFill>
                  <a:srgbClr val="FF0000"/>
                </a:solidFill>
                <a:latin typeface="Comic Sans MS" pitchFamily="66" charset="0"/>
              </a:rPr>
              <a:t>value 7 is stored in the Stack Pointer</a:t>
            </a:r>
            <a:r>
              <a:rPr lang="en-US" sz="2800" b="1" dirty="0">
                <a:solidFill>
                  <a:srgbClr val="0070C0"/>
                </a:solidFill>
                <a:latin typeface="Comic Sans MS" pitchFamily="66" charset="0"/>
              </a:rPr>
              <a:t>, which means that the space of RAM reserved for the stack starts at this location. </a:t>
            </a:r>
          </a:p>
        </p:txBody>
      </p:sp>
      <p:pic>
        <p:nvPicPr>
          <p:cNvPr id="8194" name="Picture 2"/>
          <p:cNvPicPr>
            <a:picLocks noChangeAspect="1" noChangeArrowheads="1"/>
          </p:cNvPicPr>
          <p:nvPr/>
        </p:nvPicPr>
        <p:blipFill>
          <a:blip r:embed="rId2" cstate="print"/>
          <a:srcRect/>
          <a:stretch>
            <a:fillRect/>
          </a:stretch>
        </p:blipFill>
        <p:spPr bwMode="auto">
          <a:xfrm>
            <a:off x="1674546" y="5128778"/>
            <a:ext cx="8787479" cy="1056122"/>
          </a:xfrm>
          <a:prstGeom prst="rect">
            <a:avLst/>
          </a:prstGeom>
          <a:noFill/>
          <a:ln w="9525">
            <a:noFill/>
            <a:miter lim="800000"/>
            <a:headEnd/>
            <a:tailEnd/>
          </a:ln>
        </p:spPr>
      </p:pic>
    </p:spTree>
    <p:extLst>
      <p:ext uri="{BB962C8B-B14F-4D97-AF65-F5344CB8AC3E}">
        <p14:creationId xmlns:p14="http://schemas.microsoft.com/office/powerpoint/2010/main" val="22386145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MEMORY ORGANIZATION</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63</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4832092"/>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PC - PROGRAM COUNTER (not a part of SFRs)</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It is used to hold </a:t>
            </a:r>
            <a:r>
              <a:rPr lang="en-US" sz="2800" b="1" dirty="0">
                <a:solidFill>
                  <a:srgbClr val="FF0000"/>
                </a:solidFill>
                <a:latin typeface="Comic Sans MS" pitchFamily="66" charset="0"/>
              </a:rPr>
              <a:t>16 bit address of internal program memory, </a:t>
            </a:r>
            <a:r>
              <a:rPr lang="en-US" sz="2800" b="1" dirty="0">
                <a:solidFill>
                  <a:srgbClr val="0070C0"/>
                </a:solidFill>
                <a:latin typeface="Comic Sans MS" pitchFamily="66" charset="0"/>
              </a:rPr>
              <a:t>or external ROM locations.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 </a:t>
            </a:r>
            <a:r>
              <a:rPr lang="en-US" sz="2800" b="1" dirty="0">
                <a:solidFill>
                  <a:srgbClr val="FF0000"/>
                </a:solidFill>
                <a:latin typeface="Comic Sans MS" pitchFamily="66" charset="0"/>
              </a:rPr>
              <a:t>Program Counter (PC) is a 2-byte address </a:t>
            </a:r>
            <a:r>
              <a:rPr lang="en-US" sz="2800" b="1" dirty="0">
                <a:solidFill>
                  <a:srgbClr val="0070C0"/>
                </a:solidFill>
                <a:latin typeface="Comic Sans MS" pitchFamily="66" charset="0"/>
              </a:rPr>
              <a:t>which tells the 8051 where the next instruction to be executed from memory.</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When the 8051 is initialized </a:t>
            </a:r>
            <a:r>
              <a:rPr lang="en-US" sz="2800" b="1" dirty="0">
                <a:solidFill>
                  <a:srgbClr val="FF0000"/>
                </a:solidFill>
                <a:latin typeface="Comic Sans MS" pitchFamily="66" charset="0"/>
              </a:rPr>
              <a:t>PC always starts at 0000h </a:t>
            </a:r>
            <a:r>
              <a:rPr lang="en-US" sz="2800" b="1" dirty="0">
                <a:solidFill>
                  <a:srgbClr val="0070C0"/>
                </a:solidFill>
                <a:latin typeface="Comic Sans MS" pitchFamily="66" charset="0"/>
              </a:rPr>
              <a:t>and is incremented each time an instruction is executed. </a:t>
            </a:r>
          </a:p>
        </p:txBody>
      </p:sp>
    </p:spTree>
    <p:extLst>
      <p:ext uri="{BB962C8B-B14F-4D97-AF65-F5344CB8AC3E}">
        <p14:creationId xmlns:p14="http://schemas.microsoft.com/office/powerpoint/2010/main" val="3392169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2105891"/>
            <a:ext cx="8794807" cy="2355273"/>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Castellar" pitchFamily="18" charset="0"/>
                <a:cs typeface="Arial" pitchFamily="34" charset="0"/>
              </a:rPr>
              <a:t>8051</a:t>
            </a:r>
            <a:r>
              <a:rPr lang="en-US" sz="6000" b="1" dirty="0">
                <a:solidFill>
                  <a:schemeClr val="bg1"/>
                </a:solidFill>
                <a:latin typeface="Colonna MT" pitchFamily="82" charset="0"/>
                <a:cs typeface="Narkisim" pitchFamily="34" charset="-79"/>
              </a:rPr>
              <a:t> MACHINE CYCLE</a:t>
            </a:r>
          </a:p>
        </p:txBody>
      </p:sp>
    </p:spTree>
    <p:extLst>
      <p:ext uri="{BB962C8B-B14F-4D97-AF65-F5344CB8AC3E}">
        <p14:creationId xmlns:p14="http://schemas.microsoft.com/office/powerpoint/2010/main" val="3634271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MACHINE CYCLES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64</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4678204"/>
          </a:xfrm>
          <a:prstGeom prst="rect">
            <a:avLst/>
          </a:prstGeom>
          <a:noFill/>
        </p:spPr>
        <p:txBody>
          <a:bodyPr wrap="square" rtlCol="0">
            <a:spAutoFit/>
          </a:bodyPr>
          <a:lstStyle/>
          <a:p>
            <a:pPr marL="450850" indent="-450850" algn="ctr">
              <a:buClr>
                <a:schemeClr val="bg1"/>
              </a:buClr>
              <a:defRPr/>
            </a:pPr>
            <a:r>
              <a:rPr lang="en-US" sz="2800" b="1" dirty="0">
                <a:solidFill>
                  <a:srgbClr val="C00000"/>
                </a:solidFill>
                <a:latin typeface="Comic Sans MS" pitchFamily="66" charset="0"/>
              </a:rPr>
              <a:t>MACHINE CYCLES</a:t>
            </a:r>
          </a:p>
          <a:p>
            <a:pPr marL="450850" indent="-450850" algn="ctr">
              <a:buClr>
                <a:schemeClr val="bg1"/>
              </a:buClr>
              <a:defRPr/>
            </a:pPr>
            <a:endParaRPr lang="en-US"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 CPU takes a certain number of </a:t>
            </a:r>
            <a:r>
              <a:rPr lang="en-US" sz="2800" b="1" dirty="0">
                <a:solidFill>
                  <a:srgbClr val="C00000"/>
                </a:solidFill>
                <a:latin typeface="Comic Sans MS" pitchFamily="66" charset="0"/>
              </a:rPr>
              <a:t>clock cycles</a:t>
            </a:r>
            <a:r>
              <a:rPr lang="en-US" sz="2800" b="1" dirty="0">
                <a:solidFill>
                  <a:srgbClr val="0070C0"/>
                </a:solidFill>
                <a:latin typeface="Comic Sans MS" pitchFamily="66" charset="0"/>
              </a:rPr>
              <a:t> to execute an instruction.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In the 8051 family, these clock cycles are referred to as </a:t>
            </a:r>
            <a:r>
              <a:rPr lang="en-US" sz="2800" b="1" dirty="0">
                <a:solidFill>
                  <a:srgbClr val="C00000"/>
                </a:solidFill>
                <a:latin typeface="Comic Sans MS" pitchFamily="66" charset="0"/>
              </a:rPr>
              <a:t>machine cycles</a:t>
            </a:r>
            <a:r>
              <a:rPr lang="en-US" sz="2800" b="1" dirty="0">
                <a:solidFill>
                  <a:srgbClr val="0070C0"/>
                </a:solidFill>
                <a:latin typeface="Comic Sans MS" pitchFamily="66" charset="0"/>
              </a:rPr>
              <a:t>.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A single machine cycle is the </a:t>
            </a:r>
            <a:r>
              <a:rPr lang="en-US" sz="2800" b="1" dirty="0">
                <a:solidFill>
                  <a:srgbClr val="C00000"/>
                </a:solidFill>
                <a:latin typeface="Comic Sans MS" pitchFamily="66" charset="0"/>
              </a:rPr>
              <a:t>minimum amount of time in which a single 8051 instruction can be executed</a:t>
            </a:r>
            <a:r>
              <a:rPr lang="en-US" sz="2800" b="1" dirty="0">
                <a:solidFill>
                  <a:srgbClr val="0070C0"/>
                </a:solidFill>
                <a:latin typeface="Comic Sans MS" pitchFamily="66" charset="0"/>
              </a:rPr>
              <a:t>, although many instructions take multiple machine cycles.</a:t>
            </a:r>
          </a:p>
        </p:txBody>
      </p:sp>
    </p:spTree>
    <p:extLst>
      <p:ext uri="{BB962C8B-B14F-4D97-AF65-F5344CB8AC3E}">
        <p14:creationId xmlns:p14="http://schemas.microsoft.com/office/powerpoint/2010/main" val="402792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MACHINE CYCLES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65</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2462213"/>
          </a:xfrm>
          <a:prstGeom prst="rect">
            <a:avLst/>
          </a:prstGeom>
          <a:noFill/>
        </p:spPr>
        <p:txBody>
          <a:bodyPr wrap="square" rtlCol="0">
            <a:spAutoFit/>
          </a:bodyPr>
          <a:lstStyle/>
          <a:p>
            <a:pPr marL="450850" indent="-450850" algn="ctr">
              <a:buClr>
                <a:schemeClr val="bg1"/>
              </a:buClr>
              <a:defRPr/>
            </a:pPr>
            <a:r>
              <a:rPr lang="en-US" sz="2800" b="1" dirty="0">
                <a:solidFill>
                  <a:srgbClr val="C00000"/>
                </a:solidFill>
                <a:latin typeface="Comic Sans MS" pitchFamily="66" charset="0"/>
              </a:rPr>
              <a:t>MACHINE CYCLES</a:t>
            </a:r>
          </a:p>
          <a:p>
            <a:pPr marL="450850" indent="-450850" algn="ctr">
              <a:buClr>
                <a:schemeClr val="bg1"/>
              </a:buClr>
              <a:defRPr/>
            </a:pPr>
            <a:endParaRPr lang="en-US" sz="14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C00000"/>
                </a:solidFill>
                <a:latin typeface="Comic Sans MS" pitchFamily="66" charset="0"/>
              </a:rPr>
              <a:t>Pulse</a:t>
            </a:r>
            <a:r>
              <a:rPr lang="en-US" sz="2800" b="1" dirty="0">
                <a:solidFill>
                  <a:srgbClr val="0070C0"/>
                </a:solidFill>
                <a:latin typeface="Comic Sans MS" pitchFamily="66" charset="0"/>
              </a:rPr>
              <a:t> - One complete oscillation of the clock source; </a:t>
            </a:r>
            <a:r>
              <a:rPr lang="en-US" sz="2800" b="1" dirty="0">
                <a:solidFill>
                  <a:srgbClr val="C00000"/>
                </a:solidFill>
                <a:latin typeface="Comic Sans MS" pitchFamily="66" charset="0"/>
              </a:rPr>
              <a:t>State </a:t>
            </a:r>
            <a:r>
              <a:rPr lang="en-US" sz="2800" b="1" dirty="0">
                <a:solidFill>
                  <a:srgbClr val="0070C0"/>
                </a:solidFill>
                <a:latin typeface="Comic Sans MS" pitchFamily="66" charset="0"/>
              </a:rPr>
              <a:t>-  Two pulses; </a:t>
            </a:r>
          </a:p>
          <a:p>
            <a:pPr marL="457200" indent="-457200" algn="just">
              <a:buClr>
                <a:schemeClr val="bg1"/>
              </a:buClr>
              <a:buFont typeface="Wingdings" pitchFamily="2" charset="2"/>
              <a:buChar char="q"/>
            </a:pPr>
            <a:r>
              <a:rPr lang="en-US" sz="2800" b="1" dirty="0">
                <a:solidFill>
                  <a:srgbClr val="0070C0"/>
                </a:solidFill>
                <a:latin typeface="Comic Sans MS" pitchFamily="66" charset="0"/>
              </a:rPr>
              <a:t>1 machine cycle 8051 = six states or 12 clock pulses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747" y="3837650"/>
            <a:ext cx="7636433" cy="2271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3771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MACHINE CYCLES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66</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386090"/>
          </a:xfrm>
          <a:prstGeom prst="rect">
            <a:avLst/>
          </a:prstGeom>
          <a:noFill/>
        </p:spPr>
        <p:txBody>
          <a:bodyPr wrap="square" rtlCol="0">
            <a:spAutoFit/>
          </a:bodyPr>
          <a:lstStyle/>
          <a:p>
            <a:pPr marL="450850" indent="-450850" algn="ctr">
              <a:buClr>
                <a:schemeClr val="bg1"/>
              </a:buClr>
              <a:defRPr/>
            </a:pPr>
            <a:r>
              <a:rPr lang="en-US" sz="2800" b="1" dirty="0">
                <a:solidFill>
                  <a:srgbClr val="C00000"/>
                </a:solidFill>
                <a:latin typeface="Comic Sans MS" pitchFamily="66" charset="0"/>
              </a:rPr>
              <a:t>MACHINE CYCLES</a:t>
            </a:r>
          </a:p>
          <a:p>
            <a:pPr marL="450850" indent="-450850" algn="ctr">
              <a:buClr>
                <a:schemeClr val="bg1"/>
              </a:buClr>
              <a:defRPr/>
            </a:pPr>
            <a:endParaRPr lang="en-US" sz="1400"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If an instruction takes </a:t>
            </a:r>
            <a:r>
              <a:rPr lang="en-US" sz="2800" b="1" dirty="0">
                <a:solidFill>
                  <a:srgbClr val="C00000"/>
                </a:solidFill>
                <a:latin typeface="Comic Sans MS" pitchFamily="66" charset="0"/>
              </a:rPr>
              <a:t>one machine cycle </a:t>
            </a:r>
            <a:r>
              <a:rPr lang="en-US" sz="2800" b="1" dirty="0">
                <a:solidFill>
                  <a:srgbClr val="0070C0"/>
                </a:solidFill>
                <a:latin typeface="Comic Sans MS" pitchFamily="66" charset="0"/>
              </a:rPr>
              <a:t>to execute, it will take </a:t>
            </a:r>
            <a:r>
              <a:rPr lang="en-US" sz="2800" b="1" dirty="0">
                <a:solidFill>
                  <a:srgbClr val="C00000"/>
                </a:solidFill>
                <a:latin typeface="Comic Sans MS" pitchFamily="66" charset="0"/>
              </a:rPr>
              <a:t>12 pulses </a:t>
            </a:r>
            <a:r>
              <a:rPr lang="en-US" sz="2800" b="1" dirty="0">
                <a:solidFill>
                  <a:srgbClr val="0070C0"/>
                </a:solidFill>
                <a:latin typeface="Comic Sans MS" pitchFamily="66" charset="0"/>
              </a:rPr>
              <a:t>of the crystal to execute.</a:t>
            </a:r>
          </a:p>
          <a:p>
            <a:pPr marL="457200" indent="-457200" algn="just">
              <a:buClr>
                <a:schemeClr val="bg1"/>
              </a:buClr>
              <a:buFont typeface="Wingdings" pitchFamily="2" charset="2"/>
              <a:buChar char="q"/>
            </a:pPr>
            <a:endParaRPr lang="en-US" sz="22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8051 is designed to operate between </a:t>
            </a:r>
            <a:r>
              <a:rPr lang="en-US" sz="2800" b="1" dirty="0">
                <a:solidFill>
                  <a:srgbClr val="C00000"/>
                </a:solidFill>
                <a:latin typeface="Comic Sans MS" pitchFamily="66" charset="0"/>
              </a:rPr>
              <a:t>4MHz to 40MHz </a:t>
            </a:r>
            <a:r>
              <a:rPr lang="en-US" sz="2800" b="1" dirty="0">
                <a:solidFill>
                  <a:srgbClr val="0070C0"/>
                </a:solidFill>
                <a:latin typeface="Comic Sans MS" pitchFamily="66" charset="0"/>
              </a:rPr>
              <a:t>and generally operates with a crystal frequency </a:t>
            </a:r>
            <a:r>
              <a:rPr lang="en-US" sz="2800" b="1" dirty="0">
                <a:solidFill>
                  <a:srgbClr val="C00000"/>
                </a:solidFill>
                <a:latin typeface="Comic Sans MS" pitchFamily="66" charset="0"/>
              </a:rPr>
              <a:t>11.0592 </a:t>
            </a:r>
            <a:r>
              <a:rPr lang="en-US" sz="2800" b="1" dirty="0" err="1">
                <a:solidFill>
                  <a:srgbClr val="C00000"/>
                </a:solidFill>
                <a:latin typeface="Comic Sans MS" pitchFamily="66" charset="0"/>
              </a:rPr>
              <a:t>MHz.</a:t>
            </a:r>
            <a:endParaRPr lang="en-US" sz="2800" b="1" dirty="0">
              <a:solidFill>
                <a:srgbClr val="C00000"/>
              </a:solidFill>
              <a:latin typeface="Comic Sans MS" pitchFamily="66" charset="0"/>
            </a:endParaRPr>
          </a:p>
          <a:p>
            <a:pPr marL="457200" indent="-457200" algn="just">
              <a:buClr>
                <a:schemeClr val="bg1"/>
              </a:buClr>
              <a:buFont typeface="Wingdings" pitchFamily="2" charset="2"/>
              <a:buChar char="q"/>
            </a:pPr>
            <a:endParaRPr lang="en-US" sz="24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Since we know the crystal is pulsing 11,059,000 times per second and that one machine cycle is 12 pulses. we can calculate </a:t>
            </a:r>
            <a:r>
              <a:rPr lang="en-US" sz="2800" b="1" dirty="0">
                <a:solidFill>
                  <a:srgbClr val="C00000"/>
                </a:solidFill>
                <a:latin typeface="Comic Sans MS" pitchFamily="66" charset="0"/>
              </a:rPr>
              <a:t>how many instruction cycles the 8051 can execute per second:</a:t>
            </a:r>
          </a:p>
          <a:p>
            <a:pPr lvl="3" algn="ctr">
              <a:buClr>
                <a:schemeClr val="bg1"/>
              </a:buClr>
            </a:pPr>
            <a:r>
              <a:rPr lang="en-US" sz="2400" b="1" dirty="0">
                <a:solidFill>
                  <a:schemeClr val="bg1"/>
                </a:solidFill>
                <a:latin typeface="Comic Sans MS" pitchFamily="66" charset="0"/>
              </a:rPr>
              <a:t>11,059,000 / 12 = 921,583   and 1/ 921,583=1.085µs</a:t>
            </a:r>
            <a:endParaRPr lang="en-US" sz="2400" b="1" dirty="0">
              <a:solidFill>
                <a:srgbClr val="0070C0"/>
              </a:solidFill>
              <a:latin typeface="Comic Sans MS" pitchFamily="66" charset="0"/>
            </a:endParaRPr>
          </a:p>
        </p:txBody>
      </p:sp>
    </p:spTree>
    <p:extLst>
      <p:ext uri="{BB962C8B-B14F-4D97-AF65-F5344CB8AC3E}">
        <p14:creationId xmlns:p14="http://schemas.microsoft.com/office/powerpoint/2010/main" val="3336999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MACHINE CYCLES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67</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109091"/>
          </a:xfrm>
          <a:prstGeom prst="rect">
            <a:avLst/>
          </a:prstGeom>
          <a:noFill/>
        </p:spPr>
        <p:txBody>
          <a:bodyPr wrap="square" rtlCol="0">
            <a:spAutoFit/>
          </a:bodyPr>
          <a:lstStyle/>
          <a:p>
            <a:pPr marL="450850" indent="-450850" algn="ctr">
              <a:buClr>
                <a:schemeClr val="bg1"/>
              </a:buClr>
              <a:defRPr/>
            </a:pPr>
            <a:r>
              <a:rPr lang="en-US" sz="2800" b="1" dirty="0">
                <a:solidFill>
                  <a:srgbClr val="C00000"/>
                </a:solidFill>
                <a:latin typeface="Comic Sans MS" pitchFamily="66" charset="0"/>
              </a:rPr>
              <a:t>MACHINE CYCLES</a:t>
            </a:r>
          </a:p>
          <a:p>
            <a:pPr marL="450850" indent="-450850" algn="ctr">
              <a:buClr>
                <a:schemeClr val="bg1"/>
              </a:buClr>
              <a:defRPr/>
            </a:pPr>
            <a:endParaRPr lang="en-US" b="1" i="1" dirty="0">
              <a:solidFill>
                <a:srgbClr val="C0000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This means that the 8051 can execute </a:t>
            </a:r>
            <a:r>
              <a:rPr lang="en-US" sz="2800" b="1" dirty="0">
                <a:solidFill>
                  <a:srgbClr val="C00000"/>
                </a:solidFill>
                <a:latin typeface="Comic Sans MS" pitchFamily="66" charset="0"/>
              </a:rPr>
              <a:t>921,583 single-cycle instructions per second.</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For example, if you are using exclusively </a:t>
            </a:r>
            <a:r>
              <a:rPr lang="en-US" sz="2800" b="1" dirty="0">
                <a:solidFill>
                  <a:srgbClr val="C00000"/>
                </a:solidFill>
                <a:latin typeface="Comic Sans MS" pitchFamily="66" charset="0"/>
              </a:rPr>
              <a:t>2-cycle instructions </a:t>
            </a:r>
            <a:r>
              <a:rPr lang="en-US" sz="2800" b="1" dirty="0">
                <a:solidFill>
                  <a:srgbClr val="0070C0"/>
                </a:solidFill>
                <a:latin typeface="Comic Sans MS" pitchFamily="66" charset="0"/>
              </a:rPr>
              <a:t>you would find that the 8051 would </a:t>
            </a:r>
            <a:r>
              <a:rPr lang="en-US" sz="2800" b="1" dirty="0">
                <a:solidFill>
                  <a:srgbClr val="C00000"/>
                </a:solidFill>
                <a:latin typeface="Comic Sans MS" pitchFamily="66" charset="0"/>
              </a:rPr>
              <a:t>execute 460,791 instructions per second. </a:t>
            </a:r>
          </a:p>
          <a:p>
            <a:pPr marL="457200" indent="-457200" algn="just">
              <a:buClr>
                <a:schemeClr val="bg1"/>
              </a:buClr>
              <a:buFont typeface="Wingdings" pitchFamily="2" charset="2"/>
              <a:buChar char="q"/>
            </a:pPr>
            <a:endParaRPr lang="en-US" sz="2800" b="1" dirty="0">
              <a:solidFill>
                <a:srgbClr val="0070C0"/>
              </a:solidFill>
              <a:latin typeface="Comic Sans MS" pitchFamily="66" charset="0"/>
            </a:endParaRPr>
          </a:p>
          <a:p>
            <a:pPr marL="457200" indent="-457200" algn="just">
              <a:buClr>
                <a:schemeClr val="bg1"/>
              </a:buClr>
              <a:buFont typeface="Wingdings" pitchFamily="2" charset="2"/>
              <a:buChar char="q"/>
            </a:pPr>
            <a:r>
              <a:rPr lang="en-US" sz="2800" b="1" dirty="0">
                <a:solidFill>
                  <a:srgbClr val="0070C0"/>
                </a:solidFill>
                <a:latin typeface="Comic Sans MS" pitchFamily="66" charset="0"/>
              </a:rPr>
              <a:t>The 8051 also has two really slow instructions that require a full </a:t>
            </a:r>
            <a:r>
              <a:rPr lang="en-US" sz="2800" b="1" dirty="0">
                <a:solidFill>
                  <a:srgbClr val="C00000"/>
                </a:solidFill>
                <a:latin typeface="Comic Sans MS" pitchFamily="66" charset="0"/>
              </a:rPr>
              <a:t>4 cycles</a:t>
            </a:r>
            <a:r>
              <a:rPr lang="en-US" sz="2800" b="1" dirty="0">
                <a:solidFill>
                  <a:srgbClr val="0070C0"/>
                </a:solidFill>
                <a:latin typeface="Comic Sans MS" pitchFamily="66" charset="0"/>
              </a:rPr>
              <a:t> to execute-those instructions you’d find performance to be about </a:t>
            </a:r>
            <a:r>
              <a:rPr lang="en-US" sz="2800" b="1" dirty="0">
                <a:solidFill>
                  <a:srgbClr val="C00000"/>
                </a:solidFill>
                <a:latin typeface="Comic Sans MS" pitchFamily="66" charset="0"/>
              </a:rPr>
              <a:t>230,395</a:t>
            </a:r>
            <a:r>
              <a:rPr lang="en-US" sz="2800" b="1" dirty="0">
                <a:solidFill>
                  <a:srgbClr val="0070C0"/>
                </a:solidFill>
                <a:latin typeface="Comic Sans MS" pitchFamily="66" charset="0"/>
              </a:rPr>
              <a:t> instructions per second.</a:t>
            </a:r>
          </a:p>
        </p:txBody>
      </p:sp>
    </p:spTree>
    <p:extLst>
      <p:ext uri="{BB962C8B-B14F-4D97-AF65-F5344CB8AC3E}">
        <p14:creationId xmlns:p14="http://schemas.microsoft.com/office/powerpoint/2010/main" val="3275131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8051 MACHINE CYCLES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68</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321083"/>
            <a:ext cx="11499277" cy="5324535"/>
          </a:xfrm>
          <a:prstGeom prst="rect">
            <a:avLst/>
          </a:prstGeom>
          <a:noFill/>
        </p:spPr>
        <p:txBody>
          <a:bodyPr wrap="square" rtlCol="0">
            <a:spAutoFit/>
          </a:bodyPr>
          <a:lstStyle/>
          <a:p>
            <a:pPr marL="450850" indent="-450850" algn="ctr">
              <a:buClr>
                <a:schemeClr val="bg1"/>
              </a:buClr>
              <a:defRPr/>
            </a:pPr>
            <a:r>
              <a:rPr lang="en-US" sz="2800" b="1" dirty="0">
                <a:solidFill>
                  <a:srgbClr val="C00000"/>
                </a:solidFill>
                <a:latin typeface="Comic Sans MS" pitchFamily="66" charset="0"/>
              </a:rPr>
              <a:t>EXAMPLE - 1</a:t>
            </a:r>
          </a:p>
          <a:p>
            <a:pPr marL="457200" indent="-457200" algn="just">
              <a:buClr>
                <a:schemeClr val="bg1"/>
              </a:buClr>
              <a:buFont typeface="Wingdings" pitchFamily="2" charset="2"/>
              <a:buChar char="q"/>
            </a:pPr>
            <a:r>
              <a:rPr lang="en-US" sz="2400" b="1" dirty="0">
                <a:solidFill>
                  <a:srgbClr val="0070C0"/>
                </a:solidFill>
                <a:latin typeface="Comic Sans MS" pitchFamily="66" charset="0"/>
              </a:rPr>
              <a:t>Lets find the time period of the machine cycle in each case for the following crystal frequency of different 8051 based systems: 11.0592 MHz, 16 MHz, 20 </a:t>
            </a:r>
            <a:r>
              <a:rPr lang="en-US" sz="2400" b="1" dirty="0" err="1">
                <a:solidFill>
                  <a:srgbClr val="0070C0"/>
                </a:solidFill>
                <a:latin typeface="Comic Sans MS" pitchFamily="66" charset="0"/>
              </a:rPr>
              <a:t>MHz.</a:t>
            </a:r>
            <a:endParaRPr lang="en-US" sz="2400" b="1" dirty="0">
              <a:solidFill>
                <a:srgbClr val="0070C0"/>
              </a:solidFill>
              <a:latin typeface="Comic Sans MS" pitchFamily="66" charset="0"/>
            </a:endParaRPr>
          </a:p>
          <a:p>
            <a:pPr lvl="1"/>
            <a:r>
              <a:rPr lang="en-IN" sz="2400" b="1" dirty="0">
                <a:solidFill>
                  <a:schemeClr val="bg1"/>
                </a:solidFill>
                <a:latin typeface="Comic Sans MS" pitchFamily="66" charset="0"/>
              </a:rPr>
              <a:t>Answer:</a:t>
            </a:r>
          </a:p>
          <a:p>
            <a:pPr lvl="1"/>
            <a:r>
              <a:rPr lang="en-IN" sz="2400" b="1" u="sng" dirty="0">
                <a:solidFill>
                  <a:schemeClr val="bg1"/>
                </a:solidFill>
                <a:latin typeface="Comic Sans MS" pitchFamily="66" charset="0"/>
              </a:rPr>
              <a:t>11.0592 MHz:</a:t>
            </a:r>
          </a:p>
          <a:p>
            <a:pPr lvl="3"/>
            <a:r>
              <a:rPr lang="en-IN" sz="2400" b="1" dirty="0">
                <a:solidFill>
                  <a:srgbClr val="0070C0"/>
                </a:solidFill>
                <a:latin typeface="Comic Sans MS" pitchFamily="66" charset="0"/>
              </a:rPr>
              <a:t>11.0592/12 = 921.6 KHz</a:t>
            </a:r>
          </a:p>
          <a:p>
            <a:pPr lvl="3"/>
            <a:r>
              <a:rPr lang="en-IN" sz="2400" b="1" dirty="0">
                <a:solidFill>
                  <a:srgbClr val="0070C0"/>
                </a:solidFill>
                <a:latin typeface="Comic Sans MS" pitchFamily="66" charset="0"/>
              </a:rPr>
              <a:t>Machine cycle = 1/921.6 KHz = </a:t>
            </a:r>
            <a:r>
              <a:rPr lang="en-IN" sz="2400" b="1" dirty="0">
                <a:solidFill>
                  <a:srgbClr val="C00000"/>
                </a:solidFill>
                <a:latin typeface="Comic Sans MS" pitchFamily="66" charset="0"/>
              </a:rPr>
              <a:t>1.085us</a:t>
            </a:r>
            <a:r>
              <a:rPr lang="en-IN" sz="2400" b="1" dirty="0">
                <a:solidFill>
                  <a:srgbClr val="0070C0"/>
                </a:solidFill>
                <a:latin typeface="Comic Sans MS" pitchFamily="66" charset="0"/>
              </a:rPr>
              <a:t> [us=microsecond]</a:t>
            </a:r>
          </a:p>
          <a:p>
            <a:pPr lvl="1"/>
            <a:r>
              <a:rPr lang="en-IN" sz="2400" b="1" u="sng" dirty="0">
                <a:solidFill>
                  <a:schemeClr val="bg1"/>
                </a:solidFill>
                <a:latin typeface="Comic Sans MS" pitchFamily="66" charset="0"/>
              </a:rPr>
              <a:t>16 MHz:</a:t>
            </a:r>
          </a:p>
          <a:p>
            <a:pPr lvl="3"/>
            <a:r>
              <a:rPr lang="en-IN" sz="2400" b="1" dirty="0">
                <a:solidFill>
                  <a:srgbClr val="0070C0"/>
                </a:solidFill>
                <a:latin typeface="Comic Sans MS" pitchFamily="66" charset="0"/>
              </a:rPr>
              <a:t>16MHz/12 = 1.333 MHz</a:t>
            </a:r>
          </a:p>
          <a:p>
            <a:pPr lvl="3"/>
            <a:r>
              <a:rPr lang="en-IN" sz="2400" b="1" dirty="0">
                <a:solidFill>
                  <a:srgbClr val="0070C0"/>
                </a:solidFill>
                <a:latin typeface="Comic Sans MS" pitchFamily="66" charset="0"/>
              </a:rPr>
              <a:t>Machine cycle = 1/1.333 MHz = </a:t>
            </a:r>
            <a:r>
              <a:rPr lang="en-IN" sz="2400" b="1" dirty="0">
                <a:solidFill>
                  <a:srgbClr val="C00000"/>
                </a:solidFill>
                <a:latin typeface="Comic Sans MS" pitchFamily="66" charset="0"/>
              </a:rPr>
              <a:t>0.75us</a:t>
            </a:r>
            <a:r>
              <a:rPr lang="en-IN" sz="2400" b="1" dirty="0">
                <a:solidFill>
                  <a:srgbClr val="0070C0"/>
                </a:solidFill>
                <a:latin typeface="Comic Sans MS" pitchFamily="66" charset="0"/>
              </a:rPr>
              <a:t> [us=microsecond]</a:t>
            </a:r>
          </a:p>
          <a:p>
            <a:pPr lvl="1"/>
            <a:r>
              <a:rPr lang="en-IN" sz="2400" b="1" u="sng" dirty="0">
                <a:solidFill>
                  <a:schemeClr val="bg1"/>
                </a:solidFill>
                <a:latin typeface="Comic Sans MS" pitchFamily="66" charset="0"/>
              </a:rPr>
              <a:t>20MHz:</a:t>
            </a:r>
          </a:p>
          <a:p>
            <a:pPr lvl="3"/>
            <a:r>
              <a:rPr lang="en-IN" sz="2400" b="1" dirty="0">
                <a:solidFill>
                  <a:srgbClr val="0070C0"/>
                </a:solidFill>
                <a:latin typeface="Comic Sans MS" pitchFamily="66" charset="0"/>
              </a:rPr>
              <a:t>20MHz/12 = 1.66 MHz</a:t>
            </a:r>
          </a:p>
          <a:p>
            <a:pPr lvl="3"/>
            <a:r>
              <a:rPr lang="en-IN" sz="2400" b="1" dirty="0">
                <a:solidFill>
                  <a:srgbClr val="0070C0"/>
                </a:solidFill>
                <a:latin typeface="Comic Sans MS" pitchFamily="66" charset="0"/>
              </a:rPr>
              <a:t>Machine Cycle = 1/1.66 MHz = </a:t>
            </a:r>
            <a:r>
              <a:rPr lang="en-IN" sz="2400" b="1" dirty="0">
                <a:solidFill>
                  <a:srgbClr val="C00000"/>
                </a:solidFill>
                <a:latin typeface="Comic Sans MS" pitchFamily="66" charset="0"/>
              </a:rPr>
              <a:t>0.60us </a:t>
            </a:r>
            <a:r>
              <a:rPr lang="en-IN" sz="2400" b="1" dirty="0">
                <a:solidFill>
                  <a:srgbClr val="0070C0"/>
                </a:solidFill>
                <a:latin typeface="Comic Sans MS" pitchFamily="66" charset="0"/>
              </a:rPr>
              <a:t>[us=microsecond]</a:t>
            </a:r>
            <a:endParaRPr lang="en-US" sz="2400" b="1" dirty="0">
              <a:solidFill>
                <a:srgbClr val="0070C0"/>
              </a:solidFill>
              <a:latin typeface="Comic Sans MS" pitchFamily="66" charset="0"/>
            </a:endParaRPr>
          </a:p>
        </p:txBody>
      </p:sp>
    </p:spTree>
    <p:extLst>
      <p:ext uri="{BB962C8B-B14F-4D97-AF65-F5344CB8AC3E}">
        <p14:creationId xmlns:p14="http://schemas.microsoft.com/office/powerpoint/2010/main" val="83987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INTEL MCS 51 MICROCONTROLLER</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4832092"/>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FAMILY SERIES</a:t>
            </a:r>
          </a:p>
          <a:p>
            <a:pPr marL="450850" indent="-450850" algn="ctr">
              <a:buClr>
                <a:schemeClr val="bg1"/>
              </a:buClr>
              <a:defRPr/>
            </a:pPr>
            <a:endParaRPr lang="en-US" sz="2800" b="1" i="1" dirty="0">
              <a:solidFill>
                <a:srgbClr val="C00000"/>
              </a:solidFill>
              <a:latin typeface="Comic Sans MS" pitchFamily="66" charset="0"/>
            </a:endParaRPr>
          </a:p>
          <a:p>
            <a:pPr marL="450850" indent="-450850" algn="just">
              <a:buClr>
                <a:schemeClr val="bg1"/>
              </a:buClr>
              <a:buFont typeface="Wingdings" pitchFamily="2" charset="2"/>
              <a:buChar char="q"/>
              <a:defRPr/>
            </a:pPr>
            <a:r>
              <a:rPr lang="en-US" sz="2800" b="1" dirty="0">
                <a:solidFill>
                  <a:srgbClr val="0070C0"/>
                </a:solidFill>
                <a:latin typeface="Comic Sans MS" pitchFamily="66" charset="0"/>
              </a:rPr>
              <a:t>The Atmel Flash 8051 is called AT89C51, while Dallas Semiconductor calls theirs DS89C4xO (DS89C420/430/440).</a:t>
            </a:r>
          </a:p>
          <a:p>
            <a:pPr marL="450850" indent="-450850" algn="just">
              <a:buClr>
                <a:schemeClr val="bg1"/>
              </a:buClr>
              <a:buFont typeface="Wingdings" pitchFamily="2" charset="2"/>
              <a:buChar char="q"/>
              <a:defRPr/>
            </a:pPr>
            <a:endParaRPr lang="en-US" sz="28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800" b="1" dirty="0">
                <a:solidFill>
                  <a:srgbClr val="0070C0"/>
                </a:solidFill>
                <a:latin typeface="Comic Sans MS" pitchFamily="66" charset="0"/>
              </a:rPr>
              <a:t>The NV-RAM version of the 8051 made by Dallas Semiconductor is called DS5000. </a:t>
            </a:r>
          </a:p>
          <a:p>
            <a:pPr marL="450850" indent="-450850" algn="just">
              <a:buClr>
                <a:schemeClr val="bg1"/>
              </a:buClr>
              <a:buFont typeface="Wingdings" pitchFamily="2" charset="2"/>
              <a:buChar char="q"/>
              <a:defRPr/>
            </a:pPr>
            <a:endParaRPr lang="en-US" sz="2800" b="1" dirty="0">
              <a:solidFill>
                <a:srgbClr val="0070C0"/>
              </a:solidFill>
              <a:latin typeface="Comic Sans MS" pitchFamily="66" charset="0"/>
            </a:endParaRPr>
          </a:p>
          <a:p>
            <a:pPr marL="450850" indent="-450850" algn="just">
              <a:buClr>
                <a:schemeClr val="bg1"/>
              </a:buClr>
              <a:buFont typeface="Wingdings" pitchFamily="2" charset="2"/>
              <a:buChar char="q"/>
              <a:defRPr/>
            </a:pPr>
            <a:r>
              <a:rPr lang="en-US" sz="2800" b="1" dirty="0">
                <a:solidFill>
                  <a:srgbClr val="0070C0"/>
                </a:solidFill>
                <a:latin typeface="Comic Sans MS" pitchFamily="66" charset="0"/>
              </a:rPr>
              <a:t>There is also an OTP (one-time programmable) version of the 8051 made by various manufacturers. </a:t>
            </a:r>
          </a:p>
          <a:p>
            <a:pPr marL="450850" indent="-450850" algn="just">
              <a:buClr>
                <a:schemeClr val="bg1"/>
              </a:buClr>
              <a:buFont typeface="Wingdings" pitchFamily="2" charset="2"/>
              <a:buChar char="q"/>
              <a:defRPr/>
            </a:pPr>
            <a:endParaRPr lang="en-US" sz="2800" b="1" i="1" dirty="0">
              <a:solidFill>
                <a:srgbClr val="0070C0"/>
              </a:solidFill>
              <a:latin typeface="Comic Sans MS" pitchFamily="66" charset="0"/>
            </a:endParaRPr>
          </a:p>
        </p:txBody>
      </p:sp>
    </p:spTree>
    <p:extLst>
      <p:ext uri="{BB962C8B-B14F-4D97-AF65-F5344CB8AC3E}">
        <p14:creationId xmlns:p14="http://schemas.microsoft.com/office/powerpoint/2010/main" val="233871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INTEL MCS 51 MICROCONTROLLER</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7</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4832092"/>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MAJOR MANUFACTURERS</a:t>
            </a:r>
          </a:p>
          <a:p>
            <a:pPr marL="450850" indent="-450850" algn="ctr">
              <a:buClr>
                <a:schemeClr val="bg1"/>
              </a:buClr>
              <a:defRPr/>
            </a:pPr>
            <a:endParaRPr lang="en-US" sz="2800" b="1" i="1" dirty="0">
              <a:solidFill>
                <a:srgbClr val="C00000"/>
              </a:solidFill>
              <a:latin typeface="Comic Sans MS" pitchFamily="66" charset="0"/>
            </a:endParaRPr>
          </a:p>
          <a:p>
            <a:pPr marL="450850" indent="-450850" algn="just">
              <a:buClr>
                <a:schemeClr val="bg1"/>
              </a:buClr>
              <a:buFont typeface="Wingdings" pitchFamily="2" charset="2"/>
              <a:buChar char="Ø"/>
              <a:defRPr/>
            </a:pPr>
            <a:r>
              <a:rPr lang="en-US" sz="2800" b="1" dirty="0">
                <a:solidFill>
                  <a:srgbClr val="0070C0"/>
                </a:solidFill>
                <a:latin typeface="Comic Sans MS" pitchFamily="66" charset="0"/>
              </a:rPr>
              <a:t>ATMEL</a:t>
            </a:r>
          </a:p>
          <a:p>
            <a:pPr marL="450850" indent="-450850" algn="just">
              <a:buClr>
                <a:schemeClr val="bg1"/>
              </a:buClr>
              <a:buFont typeface="Wingdings" pitchFamily="2" charset="2"/>
              <a:buChar char="Ø"/>
              <a:defRPr/>
            </a:pPr>
            <a:r>
              <a:rPr lang="en-US" sz="2800" b="1" dirty="0">
                <a:solidFill>
                  <a:srgbClr val="0070C0"/>
                </a:solidFill>
                <a:latin typeface="Comic Sans MS" pitchFamily="66" charset="0"/>
              </a:rPr>
              <a:t>ANALOG DEVICES</a:t>
            </a:r>
          </a:p>
          <a:p>
            <a:pPr marL="450850" indent="-450850" algn="just">
              <a:buClr>
                <a:schemeClr val="bg1"/>
              </a:buClr>
              <a:buFont typeface="Wingdings" pitchFamily="2" charset="2"/>
              <a:buChar char="Ø"/>
              <a:defRPr/>
            </a:pPr>
            <a:r>
              <a:rPr lang="en-US" sz="2800" b="1" dirty="0">
                <a:solidFill>
                  <a:srgbClr val="0070C0"/>
                </a:solidFill>
                <a:latin typeface="Comic Sans MS" pitchFamily="66" charset="0"/>
              </a:rPr>
              <a:t>ST MICROELECTRONICS</a:t>
            </a:r>
          </a:p>
          <a:p>
            <a:pPr marL="450850" indent="-450850" algn="just">
              <a:buClr>
                <a:schemeClr val="bg1"/>
              </a:buClr>
              <a:buFont typeface="Wingdings" pitchFamily="2" charset="2"/>
              <a:buChar char="Ø"/>
              <a:defRPr/>
            </a:pPr>
            <a:r>
              <a:rPr lang="en-US" sz="2800" b="1" dirty="0">
                <a:solidFill>
                  <a:srgbClr val="0070C0"/>
                </a:solidFill>
                <a:latin typeface="Comic Sans MS" pitchFamily="66" charset="0"/>
              </a:rPr>
              <a:t>DALLAS</a:t>
            </a:r>
          </a:p>
          <a:p>
            <a:pPr marL="450850" indent="-450850" algn="just">
              <a:buClr>
                <a:schemeClr val="bg1"/>
              </a:buClr>
              <a:buFont typeface="Wingdings" pitchFamily="2" charset="2"/>
              <a:buChar char="Ø"/>
              <a:defRPr/>
            </a:pPr>
            <a:r>
              <a:rPr lang="en-US" sz="2800" b="1" dirty="0">
                <a:solidFill>
                  <a:srgbClr val="0070C0"/>
                </a:solidFill>
                <a:latin typeface="Comic Sans MS" pitchFamily="66" charset="0"/>
              </a:rPr>
              <a:t>MAXIM</a:t>
            </a:r>
          </a:p>
          <a:p>
            <a:pPr marL="450850" indent="-450850" algn="just">
              <a:buClr>
                <a:schemeClr val="bg1"/>
              </a:buClr>
              <a:buFont typeface="Wingdings" pitchFamily="2" charset="2"/>
              <a:buChar char="Ø"/>
              <a:defRPr/>
            </a:pPr>
            <a:r>
              <a:rPr lang="en-US" sz="2800" b="1" dirty="0">
                <a:solidFill>
                  <a:srgbClr val="0070C0"/>
                </a:solidFill>
                <a:latin typeface="Comic Sans MS" pitchFamily="66" charset="0"/>
              </a:rPr>
              <a:t>SILICON LABS</a:t>
            </a:r>
          </a:p>
          <a:p>
            <a:pPr marL="450850" indent="-450850" algn="just">
              <a:buClr>
                <a:schemeClr val="bg1"/>
              </a:buClr>
              <a:buFont typeface="Wingdings" pitchFamily="2" charset="2"/>
              <a:buChar char="Ø"/>
              <a:defRPr/>
            </a:pPr>
            <a:r>
              <a:rPr lang="en-US" sz="2800" b="1" dirty="0">
                <a:solidFill>
                  <a:srgbClr val="0070C0"/>
                </a:solidFill>
                <a:latin typeface="Comic Sans MS" pitchFamily="66" charset="0"/>
              </a:rPr>
              <a:t>TEXAS INSTRUMENTS</a:t>
            </a:r>
          </a:p>
          <a:p>
            <a:pPr marL="450850" indent="-450850" algn="just">
              <a:buClr>
                <a:schemeClr val="bg1"/>
              </a:buClr>
              <a:buFont typeface="Wingdings" pitchFamily="2" charset="2"/>
              <a:buChar char="Ø"/>
              <a:defRPr/>
            </a:pPr>
            <a:r>
              <a:rPr lang="en-US" sz="2800" b="1" dirty="0">
                <a:solidFill>
                  <a:srgbClr val="0070C0"/>
                </a:solidFill>
                <a:latin typeface="Comic Sans MS" pitchFamily="66" charset="0"/>
              </a:rPr>
              <a:t>MICROCHIP</a:t>
            </a:r>
          </a:p>
          <a:p>
            <a:pPr marL="450850" indent="-450850" algn="just">
              <a:buClr>
                <a:schemeClr val="bg1"/>
              </a:buClr>
              <a:buFont typeface="Wingdings" pitchFamily="2" charset="2"/>
              <a:buChar char="Ø"/>
              <a:defRPr/>
            </a:pPr>
            <a:r>
              <a:rPr lang="en-US" sz="2800" b="1" dirty="0">
                <a:solidFill>
                  <a:srgbClr val="0070C0"/>
                </a:solidFill>
                <a:latin typeface="Comic Sans MS" pitchFamily="66" charset="0"/>
              </a:rPr>
              <a:t>ZILOG</a:t>
            </a:r>
            <a:endParaRPr lang="en-US" sz="2800" b="1" i="1" dirty="0">
              <a:solidFill>
                <a:srgbClr val="0070C0"/>
              </a:solidFill>
              <a:latin typeface="Comic Sans MS" pitchFamily="66" charset="0"/>
            </a:endParaRPr>
          </a:p>
        </p:txBody>
      </p:sp>
    </p:spTree>
    <p:extLst>
      <p:ext uri="{BB962C8B-B14F-4D97-AF65-F5344CB8AC3E}">
        <p14:creationId xmlns:p14="http://schemas.microsoft.com/office/powerpoint/2010/main" val="233871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INTEL MCS 51 MICROCONTROLLER</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8</a:t>
            </a:r>
          </a:p>
        </p:txBody>
      </p:sp>
      <p:sp>
        <p:nvSpPr>
          <p:cNvPr id="11" name="TextBox 10"/>
          <p:cNvSpPr txBox="1"/>
          <p:nvPr/>
        </p:nvSpPr>
        <p:spPr>
          <a:xfrm>
            <a:off x="1" y="6594765"/>
            <a:ext cx="2050472" cy="307777"/>
          </a:xfrm>
          <a:prstGeom prst="rect">
            <a:avLst/>
          </a:prstGeom>
          <a:noFill/>
        </p:spPr>
        <p:txBody>
          <a:bodyPr wrap="square" rtlCol="0">
            <a:spAutoFit/>
          </a:bodyPr>
          <a:lstStyle/>
          <a:p>
            <a:r>
              <a:rPr lang="en-US" sz="1400" dirty="0">
                <a:solidFill>
                  <a:srgbClr val="C00000"/>
                </a:solidFill>
                <a:latin typeface="Imprint MT Shadow" pitchFamily="82" charset="0"/>
                <a:cs typeface="Narkisim" pitchFamily="34" charset="-79"/>
              </a:rPr>
              <a:t>MODULE - 2</a:t>
            </a:r>
          </a:p>
        </p:txBody>
      </p:sp>
      <p:sp>
        <p:nvSpPr>
          <p:cNvPr id="15" name="TextBox 14"/>
          <p:cNvSpPr txBox="1"/>
          <p:nvPr/>
        </p:nvSpPr>
        <p:spPr>
          <a:xfrm>
            <a:off x="318648" y="1473488"/>
            <a:ext cx="11499277" cy="523220"/>
          </a:xfrm>
          <a:prstGeom prst="rect">
            <a:avLst/>
          </a:prstGeom>
          <a:noFill/>
        </p:spPr>
        <p:txBody>
          <a:bodyPr wrap="square" rtlCol="0">
            <a:spAutoFit/>
          </a:bodyPr>
          <a:lstStyle/>
          <a:p>
            <a:pPr marL="450850" indent="-450850" algn="ctr">
              <a:buClr>
                <a:schemeClr val="bg1"/>
              </a:buClr>
              <a:defRPr/>
            </a:pPr>
            <a:r>
              <a:rPr lang="en-US" sz="2800" b="1" i="1" dirty="0">
                <a:solidFill>
                  <a:srgbClr val="C00000"/>
                </a:solidFill>
                <a:latin typeface="Comic Sans MS" pitchFamily="66" charset="0"/>
              </a:rPr>
              <a:t>8051 ATMEL SERIES</a:t>
            </a:r>
          </a:p>
        </p:txBody>
      </p:sp>
      <p:graphicFrame>
        <p:nvGraphicFramePr>
          <p:cNvPr id="2" name="Table 1"/>
          <p:cNvGraphicFramePr>
            <a:graphicFrameLocks noGrp="1"/>
          </p:cNvGraphicFramePr>
          <p:nvPr>
            <p:extLst>
              <p:ext uri="{D42A27DB-BD31-4B8C-83A1-F6EECF244321}">
                <p14:modId xmlns:p14="http://schemas.microsoft.com/office/powerpoint/2010/main" val="2670356908"/>
              </p:ext>
            </p:extLst>
          </p:nvPr>
        </p:nvGraphicFramePr>
        <p:xfrm>
          <a:off x="900745" y="2141539"/>
          <a:ext cx="10548683" cy="4095487"/>
        </p:xfrm>
        <a:graphic>
          <a:graphicData uri="http://schemas.openxmlformats.org/drawingml/2006/table">
            <a:tbl>
              <a:tblPr>
                <a:tableStyleId>{ED083AE6-46FA-4A59-8FB0-9F97EB10719F}</a:tableStyleId>
              </a:tblPr>
              <a:tblGrid>
                <a:gridCol w="2074459">
                  <a:extLst>
                    <a:ext uri="{9D8B030D-6E8A-4147-A177-3AD203B41FA5}">
                      <a16:colId xmlns:a16="http://schemas.microsoft.com/office/drawing/2014/main" val="20000"/>
                    </a:ext>
                  </a:extLst>
                </a:gridCol>
                <a:gridCol w="113276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555844">
                  <a:extLst>
                    <a:ext uri="{9D8B030D-6E8A-4147-A177-3AD203B41FA5}">
                      <a16:colId xmlns:a16="http://schemas.microsoft.com/office/drawing/2014/main" val="20003"/>
                    </a:ext>
                  </a:extLst>
                </a:gridCol>
                <a:gridCol w="968991">
                  <a:extLst>
                    <a:ext uri="{9D8B030D-6E8A-4147-A177-3AD203B41FA5}">
                      <a16:colId xmlns:a16="http://schemas.microsoft.com/office/drawing/2014/main" val="20004"/>
                    </a:ext>
                  </a:extLst>
                </a:gridCol>
                <a:gridCol w="1596789">
                  <a:extLst>
                    <a:ext uri="{9D8B030D-6E8A-4147-A177-3AD203B41FA5}">
                      <a16:colId xmlns:a16="http://schemas.microsoft.com/office/drawing/2014/main" val="20005"/>
                    </a:ext>
                  </a:extLst>
                </a:gridCol>
                <a:gridCol w="723331">
                  <a:extLst>
                    <a:ext uri="{9D8B030D-6E8A-4147-A177-3AD203B41FA5}">
                      <a16:colId xmlns:a16="http://schemas.microsoft.com/office/drawing/2014/main" val="20006"/>
                    </a:ext>
                  </a:extLst>
                </a:gridCol>
                <a:gridCol w="1582104">
                  <a:extLst>
                    <a:ext uri="{9D8B030D-6E8A-4147-A177-3AD203B41FA5}">
                      <a16:colId xmlns:a16="http://schemas.microsoft.com/office/drawing/2014/main" val="20007"/>
                    </a:ext>
                  </a:extLst>
                </a:gridCol>
              </a:tblGrid>
              <a:tr h="722733">
                <a:tc>
                  <a:txBody>
                    <a:bodyPr/>
                    <a:lstStyle/>
                    <a:p>
                      <a:pPr algn="ctr" fontAlgn="ctr"/>
                      <a:r>
                        <a:rPr lang="en-IN" sz="2400" dirty="0">
                          <a:solidFill>
                            <a:schemeClr val="bg1"/>
                          </a:solidFill>
                          <a:effectLst/>
                          <a:latin typeface="Comic Sans MS" pitchFamily="66" charset="0"/>
                        </a:rPr>
                        <a:t>Part Number</a:t>
                      </a:r>
                    </a:p>
                  </a:txBody>
                  <a:tcPr marL="53671" marR="53671" marT="0" marB="0" anchor="ctr"/>
                </a:tc>
                <a:tc>
                  <a:txBody>
                    <a:bodyPr/>
                    <a:lstStyle/>
                    <a:p>
                      <a:pPr algn="ctr" fontAlgn="ctr"/>
                      <a:r>
                        <a:rPr lang="en-IN" sz="2400" dirty="0">
                          <a:solidFill>
                            <a:schemeClr val="bg1"/>
                          </a:solidFill>
                          <a:effectLst/>
                          <a:latin typeface="Comic Sans MS" pitchFamily="66" charset="0"/>
                        </a:rPr>
                        <a:t>ROM </a:t>
                      </a:r>
                    </a:p>
                  </a:txBody>
                  <a:tcPr marL="53671" marR="53671" marT="0" marB="0" anchor="ctr"/>
                </a:tc>
                <a:tc>
                  <a:txBody>
                    <a:bodyPr/>
                    <a:lstStyle/>
                    <a:p>
                      <a:pPr algn="ctr" fontAlgn="ctr"/>
                      <a:r>
                        <a:rPr lang="en-IN" sz="2400" dirty="0">
                          <a:solidFill>
                            <a:schemeClr val="bg1"/>
                          </a:solidFill>
                          <a:effectLst/>
                          <a:latin typeface="Comic Sans MS" pitchFamily="66" charset="0"/>
                        </a:rPr>
                        <a:t>RAM</a:t>
                      </a:r>
                    </a:p>
                  </a:txBody>
                  <a:tcPr marL="53671" marR="53671" marT="0" marB="0" anchor="ctr"/>
                </a:tc>
                <a:tc>
                  <a:txBody>
                    <a:bodyPr/>
                    <a:lstStyle/>
                    <a:p>
                      <a:pPr algn="ctr" fontAlgn="ctr"/>
                      <a:r>
                        <a:rPr lang="en-IN" sz="2400" dirty="0">
                          <a:solidFill>
                            <a:schemeClr val="bg1"/>
                          </a:solidFill>
                          <a:effectLst/>
                          <a:latin typeface="Comic Sans MS" pitchFamily="66" charset="0"/>
                        </a:rPr>
                        <a:t>I/O pins </a:t>
                      </a:r>
                    </a:p>
                  </a:txBody>
                  <a:tcPr marL="53671" marR="53671" marT="0" marB="0" anchor="ctr"/>
                </a:tc>
                <a:tc>
                  <a:txBody>
                    <a:bodyPr/>
                    <a:lstStyle/>
                    <a:p>
                      <a:pPr algn="ctr" fontAlgn="ctr"/>
                      <a:r>
                        <a:rPr lang="en-IN" sz="2400" dirty="0">
                          <a:solidFill>
                            <a:schemeClr val="bg1"/>
                          </a:solidFill>
                          <a:effectLst/>
                          <a:latin typeface="Comic Sans MS" pitchFamily="66" charset="0"/>
                        </a:rPr>
                        <a:t>Timer</a:t>
                      </a:r>
                    </a:p>
                  </a:txBody>
                  <a:tcPr marL="53671" marR="53671" marT="0" marB="0" anchor="ctr"/>
                </a:tc>
                <a:tc>
                  <a:txBody>
                    <a:bodyPr/>
                    <a:lstStyle/>
                    <a:p>
                      <a:pPr algn="ctr" fontAlgn="ctr"/>
                      <a:r>
                        <a:rPr lang="en-IN" sz="2400">
                          <a:solidFill>
                            <a:schemeClr val="bg1"/>
                          </a:solidFill>
                          <a:effectLst/>
                          <a:latin typeface="Comic Sans MS" pitchFamily="66" charset="0"/>
                        </a:rPr>
                        <a:t>Interrupt</a:t>
                      </a:r>
                    </a:p>
                  </a:txBody>
                  <a:tcPr marL="53671" marR="53671" marT="0" marB="0" anchor="ctr"/>
                </a:tc>
                <a:tc>
                  <a:txBody>
                    <a:bodyPr/>
                    <a:lstStyle/>
                    <a:p>
                      <a:pPr algn="ctr" fontAlgn="ctr"/>
                      <a:r>
                        <a:rPr lang="en-IN" sz="2400">
                          <a:solidFill>
                            <a:schemeClr val="bg1"/>
                          </a:solidFill>
                          <a:effectLst/>
                          <a:latin typeface="Comic Sans MS" pitchFamily="66" charset="0"/>
                        </a:rPr>
                        <a:t>Vcc</a:t>
                      </a:r>
                    </a:p>
                  </a:txBody>
                  <a:tcPr marL="53671" marR="53671" marT="0" marB="0" anchor="ctr"/>
                </a:tc>
                <a:tc>
                  <a:txBody>
                    <a:bodyPr/>
                    <a:lstStyle/>
                    <a:p>
                      <a:pPr algn="ctr" fontAlgn="ctr"/>
                      <a:r>
                        <a:rPr lang="en-IN" sz="2400">
                          <a:solidFill>
                            <a:schemeClr val="bg1"/>
                          </a:solidFill>
                          <a:effectLst/>
                          <a:latin typeface="Comic Sans MS" pitchFamily="66" charset="0"/>
                        </a:rPr>
                        <a:t>Packaging </a:t>
                      </a:r>
                    </a:p>
                  </a:txBody>
                  <a:tcPr marL="53671" marR="53671" marT="0" marB="0" anchor="ctr"/>
                </a:tc>
                <a:extLst>
                  <a:ext uri="{0D108BD9-81ED-4DB2-BD59-A6C34878D82A}">
                    <a16:rowId xmlns:a16="http://schemas.microsoft.com/office/drawing/2014/main" val="10000"/>
                  </a:ext>
                </a:extLst>
              </a:tr>
              <a:tr h="481822">
                <a:tc>
                  <a:txBody>
                    <a:bodyPr/>
                    <a:lstStyle/>
                    <a:p>
                      <a:pPr algn="ctr" fontAlgn="ctr">
                        <a:spcAft>
                          <a:spcPts val="0"/>
                        </a:spcAft>
                      </a:pPr>
                      <a:r>
                        <a:rPr lang="en-IN" sz="2400" u="none" dirty="0">
                          <a:solidFill>
                            <a:schemeClr val="bg1"/>
                          </a:solidFill>
                          <a:effectLst/>
                          <a:latin typeface="Comic Sans MS" pitchFamily="66" charset="0"/>
                        </a:rPr>
                        <a:t>AT89C51</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4K</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128</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32</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2</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6</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5V</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40</a:t>
                      </a:r>
                    </a:p>
                  </a:txBody>
                  <a:tcPr marL="53671" marR="53671" marT="0" marB="0" anchor="ctr"/>
                </a:tc>
                <a:extLst>
                  <a:ext uri="{0D108BD9-81ED-4DB2-BD59-A6C34878D82A}">
                    <a16:rowId xmlns:a16="http://schemas.microsoft.com/office/drawing/2014/main" val="10001"/>
                  </a:ext>
                </a:extLst>
              </a:tr>
              <a:tr h="481822">
                <a:tc>
                  <a:txBody>
                    <a:bodyPr/>
                    <a:lstStyle/>
                    <a:p>
                      <a:pPr algn="ctr" fontAlgn="ctr">
                        <a:spcAft>
                          <a:spcPts val="0"/>
                        </a:spcAft>
                      </a:pPr>
                      <a:r>
                        <a:rPr lang="en-IN" sz="2400" u="none" dirty="0">
                          <a:solidFill>
                            <a:schemeClr val="bg1"/>
                          </a:solidFill>
                          <a:effectLst/>
                          <a:latin typeface="Comic Sans MS" pitchFamily="66" charset="0"/>
                        </a:rPr>
                        <a:t>AT89C52</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8K</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256</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32</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3</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8</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5V</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40</a:t>
                      </a:r>
                    </a:p>
                  </a:txBody>
                  <a:tcPr marL="53671" marR="53671" marT="0" marB="0" anchor="ctr"/>
                </a:tc>
                <a:extLst>
                  <a:ext uri="{0D108BD9-81ED-4DB2-BD59-A6C34878D82A}">
                    <a16:rowId xmlns:a16="http://schemas.microsoft.com/office/drawing/2014/main" val="10002"/>
                  </a:ext>
                </a:extLst>
              </a:tr>
              <a:tr h="722733">
                <a:tc>
                  <a:txBody>
                    <a:bodyPr/>
                    <a:lstStyle/>
                    <a:p>
                      <a:pPr algn="ctr" fontAlgn="ctr">
                        <a:spcAft>
                          <a:spcPts val="0"/>
                        </a:spcAft>
                      </a:pPr>
                      <a:r>
                        <a:rPr lang="en-IN" sz="2400">
                          <a:solidFill>
                            <a:schemeClr val="bg1"/>
                          </a:solidFill>
                          <a:effectLst/>
                          <a:latin typeface="Comic Sans MS" pitchFamily="66" charset="0"/>
                        </a:rPr>
                        <a:t>AT89C1051</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1K</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64</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15</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1</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3</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3V</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20</a:t>
                      </a:r>
                    </a:p>
                  </a:txBody>
                  <a:tcPr marL="53671" marR="53671" marT="0" marB="0" anchor="ctr"/>
                </a:tc>
                <a:extLst>
                  <a:ext uri="{0D108BD9-81ED-4DB2-BD59-A6C34878D82A}">
                    <a16:rowId xmlns:a16="http://schemas.microsoft.com/office/drawing/2014/main" val="10003"/>
                  </a:ext>
                </a:extLst>
              </a:tr>
              <a:tr h="722733">
                <a:tc>
                  <a:txBody>
                    <a:bodyPr/>
                    <a:lstStyle/>
                    <a:p>
                      <a:pPr algn="ctr" fontAlgn="ctr">
                        <a:spcAft>
                          <a:spcPts val="0"/>
                        </a:spcAft>
                      </a:pPr>
                      <a:r>
                        <a:rPr lang="en-IN" sz="2400">
                          <a:solidFill>
                            <a:schemeClr val="bg1"/>
                          </a:solidFill>
                          <a:effectLst/>
                          <a:latin typeface="Comic Sans MS" pitchFamily="66" charset="0"/>
                        </a:rPr>
                        <a:t>AT89C2051</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2K</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128</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32</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3</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8</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3V</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20</a:t>
                      </a:r>
                    </a:p>
                  </a:txBody>
                  <a:tcPr marL="53671" marR="53671" marT="0" marB="0" anchor="ctr"/>
                </a:tc>
                <a:extLst>
                  <a:ext uri="{0D108BD9-81ED-4DB2-BD59-A6C34878D82A}">
                    <a16:rowId xmlns:a16="http://schemas.microsoft.com/office/drawing/2014/main" val="10004"/>
                  </a:ext>
                </a:extLst>
              </a:tr>
              <a:tr h="481822">
                <a:tc>
                  <a:txBody>
                    <a:bodyPr/>
                    <a:lstStyle/>
                    <a:p>
                      <a:pPr algn="ctr" fontAlgn="ctr">
                        <a:spcAft>
                          <a:spcPts val="0"/>
                        </a:spcAft>
                      </a:pPr>
                      <a:r>
                        <a:rPr lang="en-IN" sz="2400" dirty="0">
                          <a:solidFill>
                            <a:schemeClr val="bg1"/>
                          </a:solidFill>
                          <a:effectLst/>
                          <a:latin typeface="Comic Sans MS" pitchFamily="66" charset="0"/>
                        </a:rPr>
                        <a:t>AT89LV51</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4K</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128</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32</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2</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6</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3V</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40</a:t>
                      </a:r>
                    </a:p>
                  </a:txBody>
                  <a:tcPr marL="53671" marR="53671" marT="0" marB="0" anchor="ctr"/>
                </a:tc>
                <a:extLst>
                  <a:ext uri="{0D108BD9-81ED-4DB2-BD59-A6C34878D82A}">
                    <a16:rowId xmlns:a16="http://schemas.microsoft.com/office/drawing/2014/main" val="10005"/>
                  </a:ext>
                </a:extLst>
              </a:tr>
              <a:tr h="481822">
                <a:tc>
                  <a:txBody>
                    <a:bodyPr/>
                    <a:lstStyle/>
                    <a:p>
                      <a:pPr algn="ctr" fontAlgn="ctr">
                        <a:spcAft>
                          <a:spcPts val="0"/>
                        </a:spcAft>
                      </a:pPr>
                      <a:r>
                        <a:rPr lang="en-IN" sz="2400">
                          <a:solidFill>
                            <a:schemeClr val="bg1"/>
                          </a:solidFill>
                          <a:effectLst/>
                          <a:latin typeface="Comic Sans MS" pitchFamily="66" charset="0"/>
                        </a:rPr>
                        <a:t>AT89LV52</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8K</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128</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32</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3</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8</a:t>
                      </a:r>
                    </a:p>
                  </a:txBody>
                  <a:tcPr marL="53671" marR="53671" marT="0" marB="0" anchor="ctr"/>
                </a:tc>
                <a:tc>
                  <a:txBody>
                    <a:bodyPr/>
                    <a:lstStyle/>
                    <a:p>
                      <a:pPr algn="ctr" fontAlgn="ctr">
                        <a:spcAft>
                          <a:spcPts val="0"/>
                        </a:spcAft>
                      </a:pPr>
                      <a:r>
                        <a:rPr lang="en-IN" sz="2400">
                          <a:solidFill>
                            <a:schemeClr val="bg1"/>
                          </a:solidFill>
                          <a:effectLst/>
                          <a:latin typeface="Comic Sans MS" pitchFamily="66" charset="0"/>
                        </a:rPr>
                        <a:t>3V</a:t>
                      </a:r>
                    </a:p>
                  </a:txBody>
                  <a:tcPr marL="53671" marR="53671" marT="0" marB="0" anchor="ctr"/>
                </a:tc>
                <a:tc>
                  <a:txBody>
                    <a:bodyPr/>
                    <a:lstStyle/>
                    <a:p>
                      <a:pPr algn="ctr" fontAlgn="ctr">
                        <a:spcAft>
                          <a:spcPts val="0"/>
                        </a:spcAft>
                      </a:pPr>
                      <a:r>
                        <a:rPr lang="en-IN" sz="2400" dirty="0">
                          <a:solidFill>
                            <a:schemeClr val="bg1"/>
                          </a:solidFill>
                          <a:effectLst/>
                          <a:latin typeface="Comic Sans MS" pitchFamily="66" charset="0"/>
                        </a:rPr>
                        <a:t>40</a:t>
                      </a:r>
                    </a:p>
                  </a:txBody>
                  <a:tcPr marL="53671" marR="53671" marT="0" marB="0" anchor="ctr"/>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3454400" y="214153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333333"/>
                </a:solidFill>
                <a:effectLst/>
                <a:latin typeface="Times New Roman" pitchFamily="18"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38714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86&quot;&gt;&lt;property id=&quot;20148&quot; value=&quot;5&quot;/&gt;&lt;property id=&quot;20300&quot; value=&quot;Slide 84 - &amp;quot;THANK   YOU&amp;quot;&quot;/&gt;&lt;property id=&quot;20307&quot; value=&quot;259&quot;/&gt;&lt;/object&gt;&lt;object type=&quot;3&quot; unique_id=&quot;14343&quot;&gt;&lt;property id=&quot;20148&quot; value=&quot;5&quot;/&gt;&lt;property id=&quot;20300&quot; value=&quot;Slide 3&quot;/&gt;&lt;property id=&quot;20307&quot; value=&quot;324&quot;/&gt;&lt;/object&gt;&lt;object type=&quot;3&quot; unique_id=&quot;17013&quot;&gt;&lt;property id=&quot;20148&quot; value=&quot;5&quot;/&gt;&lt;property id=&quot;20300&quot; value=&quot;Slide 4&quot;/&gt;&lt;property id=&quot;20307&quot; value=&quot;351&quot;/&gt;&lt;/object&gt;&lt;object type=&quot;3&quot; unique_id=&quot;22281&quot;&gt;&lt;property id=&quot;20148&quot; value=&quot;5&quot;/&gt;&lt;property id=&quot;20300&quot; value=&quot;Slide 2&quot;/&gt;&lt;property id=&quot;20307&quot; value=&quot;454&quot;/&gt;&lt;/object&gt;&lt;object type=&quot;3&quot; unique_id=&quot;22282&quot;&gt;&lt;property id=&quot;20148&quot; value=&quot;5&quot;/&gt;&lt;property id=&quot;20300&quot; value=&quot;Slide 5&quot;/&gt;&lt;property id=&quot;20307&quot; value=&quot;456&quot;/&gt;&lt;/object&gt;&lt;object type=&quot;3&quot; unique_id=&quot;22283&quot;&gt;&lt;property id=&quot;20148&quot; value=&quot;5&quot;/&gt;&lt;property id=&quot;20300&quot; value=&quot;Slide 6&quot;/&gt;&lt;property id=&quot;20307&quot; value=&quot;455&quot;/&gt;&lt;/object&gt;&lt;object type=&quot;3&quot; unique_id=&quot;22440&quot;&gt;&lt;property id=&quot;20148&quot; value=&quot;5&quot;/&gt;&lt;property id=&quot;20300&quot; value=&quot;Slide 7&quot;/&gt;&lt;property id=&quot;20307&quot; value=&quot;457&quot;/&gt;&lt;/object&gt;&lt;object type=&quot;3&quot; unique_id=&quot;22441&quot;&gt;&lt;property id=&quot;20148&quot; value=&quot;5&quot;/&gt;&lt;property id=&quot;20300&quot; value=&quot;Slide 8&quot;/&gt;&lt;property id=&quot;20307&quot; value=&quot;459&quot;/&gt;&lt;/object&gt;&lt;object type=&quot;3&quot; unique_id=&quot;22442&quot;&gt;&lt;property id=&quot;20148&quot; value=&quot;5&quot;/&gt;&lt;property id=&quot;20300&quot; value=&quot;Slide 9&quot;/&gt;&lt;property id=&quot;20307&quot; value=&quot;458&quot;/&gt;&lt;/object&gt;&lt;object type=&quot;3&quot; unique_id=&quot;22738&quot;&gt;&lt;property id=&quot;20148&quot; value=&quot;5&quot;/&gt;&lt;property id=&quot;20300&quot; value=&quot;Slide 10&quot;/&gt;&lt;property id=&quot;20307&quot; value=&quot;460&quot;/&gt;&lt;/object&gt;&lt;object type=&quot;3&quot; unique_id=&quot;22739&quot;&gt;&lt;property id=&quot;20148&quot; value=&quot;5&quot;/&gt;&lt;property id=&quot;20300&quot; value=&quot;Slide 11&quot;/&gt;&lt;property id=&quot;20307&quot; value=&quot;461&quot;/&gt;&lt;/object&gt;&lt;object type=&quot;3&quot; unique_id=&quot;22740&quot;&gt;&lt;property id=&quot;20148&quot; value=&quot;5&quot;/&gt;&lt;property id=&quot;20300&quot; value=&quot;Slide 12&quot;/&gt;&lt;property id=&quot;20307&quot; value=&quot;463&quot;/&gt;&lt;/object&gt;&lt;object type=&quot;3&quot; unique_id=&quot;22741&quot;&gt;&lt;property id=&quot;20148&quot; value=&quot;5&quot;/&gt;&lt;property id=&quot;20300&quot; value=&quot;Slide 13&quot;/&gt;&lt;property id=&quot;20307&quot; value=&quot;462&quot;/&gt;&lt;/object&gt;&lt;object type=&quot;3&quot; unique_id=&quot;22742&quot;&gt;&lt;property id=&quot;20148&quot; value=&quot;5&quot;/&gt;&lt;property id=&quot;20300&quot; value=&quot;Slide 14&quot;/&gt;&lt;property id=&quot;20307&quot; value=&quot;464&quot;/&gt;&lt;/object&gt;&lt;object type=&quot;3&quot; unique_id=&quot;22743&quot;&gt;&lt;property id=&quot;20148&quot; value=&quot;5&quot;/&gt;&lt;property id=&quot;20300&quot; value=&quot;Slide 15&quot;/&gt;&lt;property id=&quot;20307&quot; value=&quot;465&quot;/&gt;&lt;/object&gt;&lt;object type=&quot;3&quot; unique_id=&quot;22744&quot;&gt;&lt;property id=&quot;20148&quot; value=&quot;5&quot;/&gt;&lt;property id=&quot;20300&quot; value=&quot;Slide 16&quot;/&gt;&lt;property id=&quot;20307&quot; value=&quot;472&quot;/&gt;&lt;/object&gt;&lt;object type=&quot;3&quot; unique_id=&quot;22745&quot;&gt;&lt;property id=&quot;20148&quot; value=&quot;5&quot;/&gt;&lt;property id=&quot;20300&quot; value=&quot;Slide 17&quot;/&gt;&lt;property id=&quot;20307&quot; value=&quot;473&quot;/&gt;&lt;/object&gt;&lt;object type=&quot;3&quot; unique_id=&quot;22746&quot;&gt;&lt;property id=&quot;20148&quot; value=&quot;5&quot;/&gt;&lt;property id=&quot;20300&quot; value=&quot;Slide 18&quot;/&gt;&lt;property id=&quot;20307&quot; value=&quot;474&quot;/&gt;&lt;/object&gt;&lt;object type=&quot;3&quot; unique_id=&quot;22747&quot;&gt;&lt;property id=&quot;20148&quot; value=&quot;5&quot;/&gt;&lt;property id=&quot;20300&quot; value=&quot;Slide 19&quot;/&gt;&lt;property id=&quot;20307&quot; value=&quot;475&quot;/&gt;&lt;/object&gt;&lt;object type=&quot;3&quot; unique_id=&quot;22748&quot;&gt;&lt;property id=&quot;20148&quot; value=&quot;5&quot;/&gt;&lt;property id=&quot;20300&quot; value=&quot;Slide 20&quot;/&gt;&lt;property id=&quot;20307&quot; value=&quot;476&quot;/&gt;&lt;/object&gt;&lt;object type=&quot;3&quot; unique_id=&quot;22749&quot;&gt;&lt;property id=&quot;20148&quot; value=&quot;5&quot;/&gt;&lt;property id=&quot;20300&quot; value=&quot;Slide 21&quot;/&gt;&lt;property id=&quot;20307&quot; value=&quot;477&quot;/&gt;&lt;/object&gt;&lt;object type=&quot;3&quot; unique_id=&quot;22750&quot;&gt;&lt;property id=&quot;20148&quot; value=&quot;5&quot;/&gt;&lt;property id=&quot;20300&quot; value=&quot;Slide 30&quot;/&gt;&lt;property id=&quot;20307&quot; value=&quot;468&quot;/&gt;&lt;/object&gt;&lt;object type=&quot;3&quot; unique_id=&quot;22751&quot;&gt;&lt;property id=&quot;20148&quot; value=&quot;5&quot;/&gt;&lt;property id=&quot;20300&quot; value=&quot;Slide 31&quot;/&gt;&lt;property id=&quot;20307&quot; value=&quot;467&quot;/&gt;&lt;/object&gt;&lt;object type=&quot;3&quot; unique_id=&quot;22752&quot;&gt;&lt;property id=&quot;20148&quot; value=&quot;5&quot;/&gt;&lt;property id=&quot;20300&quot; value=&quot;Slide 32&quot;/&gt;&lt;property id=&quot;20307&quot; value=&quot;469&quot;/&gt;&lt;/object&gt;&lt;object type=&quot;3&quot; unique_id=&quot;22753&quot;&gt;&lt;property id=&quot;20148&quot; value=&quot;5&quot;/&gt;&lt;property id=&quot;20300&quot; value=&quot;Slide 33&quot;/&gt;&lt;property id=&quot;20307&quot; value=&quot;470&quot;/&gt;&lt;/object&gt;&lt;object type=&quot;3&quot; unique_id=&quot;22754&quot;&gt;&lt;property id=&quot;20148&quot; value=&quot;5&quot;/&gt;&lt;property id=&quot;20300&quot; value=&quot;Slide 34&quot;/&gt;&lt;property id=&quot;20307&quot; value=&quot;471&quot;/&gt;&lt;/object&gt;&lt;object type=&quot;3&quot; unique_id=&quot;25519&quot;&gt;&lt;property id=&quot;20148&quot; value=&quot;5&quot;/&gt;&lt;property id=&quot;20300&quot; value=&quot;Slide 22&quot;/&gt;&lt;property id=&quot;20307&quot; value=&quot;479&quot;/&gt;&lt;/object&gt;&lt;object type=&quot;3&quot; unique_id=&quot;25520&quot;&gt;&lt;property id=&quot;20148&quot; value=&quot;5&quot;/&gt;&lt;property id=&quot;20300&quot; value=&quot;Slide 23&quot;/&gt;&lt;property id=&quot;20307&quot; value=&quot;480&quot;/&gt;&lt;/object&gt;&lt;object type=&quot;3&quot; unique_id=&quot;25521&quot;&gt;&lt;property id=&quot;20148&quot; value=&quot;5&quot;/&gt;&lt;property id=&quot;20300&quot; value=&quot;Slide 24&quot;/&gt;&lt;property id=&quot;20307&quot; value=&quot;481&quot;/&gt;&lt;/object&gt;&lt;object type=&quot;3&quot; unique_id=&quot;25522&quot;&gt;&lt;property id=&quot;20148&quot; value=&quot;5&quot;/&gt;&lt;property id=&quot;20300&quot; value=&quot;Slide 25&quot;/&gt;&lt;property id=&quot;20307&quot; value=&quot;482&quot;/&gt;&lt;/object&gt;&lt;object type=&quot;3&quot; unique_id=&quot;25523&quot;&gt;&lt;property id=&quot;20148&quot; value=&quot;5&quot;/&gt;&lt;property id=&quot;20300&quot; value=&quot;Slide 26&quot;/&gt;&lt;property id=&quot;20307&quot; value=&quot;483&quot;/&gt;&lt;/object&gt;&lt;object type=&quot;3&quot; unique_id=&quot;25524&quot;&gt;&lt;property id=&quot;20148&quot; value=&quot;5&quot;/&gt;&lt;property id=&quot;20300&quot; value=&quot;Slide 27&quot;/&gt;&lt;property id=&quot;20307&quot; value=&quot;484&quot;/&gt;&lt;/object&gt;&lt;object type=&quot;3&quot; unique_id=&quot;25525&quot;&gt;&lt;property id=&quot;20148&quot; value=&quot;5&quot;/&gt;&lt;property id=&quot;20300&quot; value=&quot;Slide 28&quot;/&gt;&lt;property id=&quot;20307&quot; value=&quot;485&quot;/&gt;&lt;/object&gt;&lt;object type=&quot;3&quot; unique_id=&quot;25526&quot;&gt;&lt;property id=&quot;20148&quot; value=&quot;5&quot;/&gt;&lt;property id=&quot;20300&quot; value=&quot;Slide 29&quot;/&gt;&lt;property id=&quot;20307&quot; value=&quot;486&quot;/&gt;&lt;/object&gt;&lt;object type=&quot;3&quot; unique_id=&quot;25527&quot;&gt;&lt;property id=&quot;20148&quot; value=&quot;5&quot;/&gt;&lt;property id=&quot;20300&quot; value=&quot;Slide 35&quot;/&gt;&lt;property id=&quot;20307&quot; value=&quot;487&quot;/&gt;&lt;/object&gt;&lt;object type=&quot;3&quot; unique_id=&quot;25528&quot;&gt;&lt;property id=&quot;20148&quot; value=&quot;5&quot;/&gt;&lt;property id=&quot;20300&quot; value=&quot;Slide 36&quot;/&gt;&lt;property id=&quot;20307&quot; value=&quot;488&quot;/&gt;&lt;/object&gt;&lt;object type=&quot;3&quot; unique_id=&quot;25529&quot;&gt;&lt;property id=&quot;20148&quot; value=&quot;5&quot;/&gt;&lt;property id=&quot;20300&quot; value=&quot;Slide 41&quot;/&gt;&lt;property id=&quot;20307&quot; value=&quot;489&quot;/&gt;&lt;/object&gt;&lt;object type=&quot;3&quot; unique_id=&quot;25530&quot;&gt;&lt;property id=&quot;20148&quot; value=&quot;5&quot;/&gt;&lt;property id=&quot;20300&quot; value=&quot;Slide 42&quot;/&gt;&lt;property id=&quot;20307&quot; value=&quot;490&quot;/&gt;&lt;/object&gt;&lt;object type=&quot;3&quot; unique_id=&quot;25531&quot;&gt;&lt;property id=&quot;20148&quot; value=&quot;5&quot;/&gt;&lt;property id=&quot;20300&quot; value=&quot;Slide 43&quot;/&gt;&lt;property id=&quot;20307&quot; value=&quot;491&quot;/&gt;&lt;/object&gt;&lt;object type=&quot;3&quot; unique_id=&quot;25532&quot;&gt;&lt;property id=&quot;20148&quot; value=&quot;5&quot;/&gt;&lt;property id=&quot;20300&quot; value=&quot;Slide 44&quot;/&gt;&lt;property id=&quot;20307&quot; value=&quot;492&quot;/&gt;&lt;/object&gt;&lt;object type=&quot;3&quot; unique_id=&quot;25533&quot;&gt;&lt;property id=&quot;20148&quot; value=&quot;5&quot;/&gt;&lt;property id=&quot;20300&quot; value=&quot;Slide 45&quot;/&gt;&lt;property id=&quot;20307&quot; value=&quot;493&quot;/&gt;&lt;/object&gt;&lt;object type=&quot;3&quot; unique_id=&quot;25534&quot;&gt;&lt;property id=&quot;20148&quot; value=&quot;5&quot;/&gt;&lt;property id=&quot;20300&quot; value=&quot;Slide 46&quot;/&gt;&lt;property id=&quot;20307&quot; value=&quot;494&quot;/&gt;&lt;/object&gt;&lt;object type=&quot;3&quot; unique_id=&quot;25535&quot;&gt;&lt;property id=&quot;20148&quot; value=&quot;5&quot;/&gt;&lt;property id=&quot;20300&quot; value=&quot;Slide 47&quot;/&gt;&lt;property id=&quot;20307&quot; value=&quot;495&quot;/&gt;&lt;/object&gt;&lt;object type=&quot;3&quot; unique_id=&quot;25536&quot;&gt;&lt;property id=&quot;20148&quot; value=&quot;5&quot;/&gt;&lt;property id=&quot;20300&quot; value=&quot;Slide 48&quot;/&gt;&lt;property id=&quot;20307&quot; value=&quot;496&quot;/&gt;&lt;/object&gt;&lt;object type=&quot;3&quot; unique_id=&quot;25537&quot;&gt;&lt;property id=&quot;20148&quot; value=&quot;5&quot;/&gt;&lt;property id=&quot;20300&quot; value=&quot;Slide 49&quot;/&gt;&lt;property id=&quot;20307&quot; value=&quot;497&quot;/&gt;&lt;/object&gt;&lt;object type=&quot;3&quot; unique_id=&quot;25538&quot;&gt;&lt;property id=&quot;20148&quot; value=&quot;5&quot;/&gt;&lt;property id=&quot;20300&quot; value=&quot;Slide 50&quot;/&gt;&lt;property id=&quot;20307&quot; value=&quot;498&quot;/&gt;&lt;/object&gt;&lt;object type=&quot;3&quot; unique_id=&quot;25539&quot;&gt;&lt;property id=&quot;20148&quot; value=&quot;5&quot;/&gt;&lt;property id=&quot;20300&quot; value=&quot;Slide 51&quot;/&gt;&lt;property id=&quot;20307&quot; value=&quot;499&quot;/&gt;&lt;/object&gt;&lt;object type=&quot;3&quot; unique_id=&quot;25540&quot;&gt;&lt;property id=&quot;20148&quot; value=&quot;5&quot;/&gt;&lt;property id=&quot;20300&quot; value=&quot;Slide 52&quot;/&gt;&lt;property id=&quot;20307&quot; value=&quot;500&quot;/&gt;&lt;/object&gt;&lt;object type=&quot;3&quot; unique_id=&quot;25541&quot;&gt;&lt;property id=&quot;20148&quot; value=&quot;5&quot;/&gt;&lt;property id=&quot;20300&quot; value=&quot;Slide 53&quot;/&gt;&lt;property id=&quot;20307&quot; value=&quot;501&quot;/&gt;&lt;/object&gt;&lt;object type=&quot;3&quot; unique_id=&quot;25542&quot;&gt;&lt;property id=&quot;20148&quot; value=&quot;5&quot;/&gt;&lt;property id=&quot;20300&quot; value=&quot;Slide 54&quot;/&gt;&lt;property id=&quot;20307&quot; value=&quot;502&quot;/&gt;&lt;/object&gt;&lt;object type=&quot;3&quot; unique_id=&quot;25543&quot;&gt;&lt;property id=&quot;20148&quot; value=&quot;5&quot;/&gt;&lt;property id=&quot;20300&quot; value=&quot;Slide 55&quot;/&gt;&lt;property id=&quot;20307&quot; value=&quot;503&quot;/&gt;&lt;/object&gt;&lt;object type=&quot;3&quot; unique_id=&quot;25544&quot;&gt;&lt;property id=&quot;20148&quot; value=&quot;5&quot;/&gt;&lt;property id=&quot;20300&quot; value=&quot;Slide 56&quot;/&gt;&lt;property id=&quot;20307&quot; value=&quot;504&quot;/&gt;&lt;/object&gt;&lt;object type=&quot;3&quot; unique_id=&quot;25545&quot;&gt;&lt;property id=&quot;20148&quot; value=&quot;5&quot;/&gt;&lt;property id=&quot;20300&quot; value=&quot;Slide 58&quot;/&gt;&lt;property id=&quot;20307&quot; value=&quot;505&quot;/&gt;&lt;/object&gt;&lt;object type=&quot;3&quot; unique_id=&quot;25546&quot;&gt;&lt;property id=&quot;20148&quot; value=&quot;5&quot;/&gt;&lt;property id=&quot;20300&quot; value=&quot;Slide 59&quot;/&gt;&lt;property id=&quot;20307&quot; value=&quot;506&quot;/&gt;&lt;/object&gt;&lt;object type=&quot;3&quot; unique_id=&quot;25547&quot;&gt;&lt;property id=&quot;20148&quot; value=&quot;5&quot;/&gt;&lt;property id=&quot;20300&quot; value=&quot;Slide 60&quot;/&gt;&lt;property id=&quot;20307&quot; value=&quot;507&quot;/&gt;&lt;/object&gt;&lt;object type=&quot;3&quot; unique_id=&quot;25548&quot;&gt;&lt;property id=&quot;20148&quot; value=&quot;5&quot;/&gt;&lt;property id=&quot;20300&quot; value=&quot;Slide 61&quot;/&gt;&lt;property id=&quot;20307&quot; value=&quot;508&quot;/&gt;&lt;/object&gt;&lt;object type=&quot;3&quot; unique_id=&quot;25549&quot;&gt;&lt;property id=&quot;20148&quot; value=&quot;5&quot;/&gt;&lt;property id=&quot;20300&quot; value=&quot;Slide 62&quot;/&gt;&lt;property id=&quot;20307&quot; value=&quot;509&quot;/&gt;&lt;/object&gt;&lt;object type=&quot;3&quot; unique_id=&quot;26210&quot;&gt;&lt;property id=&quot;20148&quot; value=&quot;5&quot;/&gt;&lt;property id=&quot;20300&quot; value=&quot;Slide 37&quot;/&gt;&lt;property id=&quot;20307&quot; value=&quot;518&quot;/&gt;&lt;/object&gt;&lt;object type=&quot;3&quot; unique_id=&quot;26211&quot;&gt;&lt;property id=&quot;20148&quot; value=&quot;5&quot;/&gt;&lt;property id=&quot;20300&quot; value=&quot;Slide 38&quot;/&gt;&lt;property id=&quot;20307&quot; value=&quot;512&quot;/&gt;&lt;/object&gt;&lt;object type=&quot;3&quot; unique_id=&quot;26212&quot;&gt;&lt;property id=&quot;20148&quot; value=&quot;5&quot;/&gt;&lt;property id=&quot;20300&quot; value=&quot;Slide 39&quot;/&gt;&lt;property id=&quot;20307&quot; value=&quot;513&quot;/&gt;&lt;/object&gt;&lt;object type=&quot;3&quot; unique_id=&quot;26213&quot;&gt;&lt;property id=&quot;20148&quot; value=&quot;5&quot;/&gt;&lt;property id=&quot;20300&quot; value=&quot;Slide 40&quot;/&gt;&lt;property id=&quot;20307&quot; value=&quot;515&quot;/&gt;&lt;/object&gt;&lt;object type=&quot;3&quot; unique_id=&quot;26214&quot;&gt;&lt;property id=&quot;20148&quot; value=&quot;5&quot;/&gt;&lt;property id=&quot;20300&quot; value=&quot;Slide 57&quot;/&gt;&lt;property id=&quot;20307&quot; value=&quot;516&quot;/&gt;&lt;/object&gt;&lt;object type=&quot;3&quot; unique_id=&quot;26215&quot;&gt;&lt;property id=&quot;20148&quot; value=&quot;5&quot;/&gt;&lt;property id=&quot;20300&quot; value=&quot;Slide 63&quot;/&gt;&lt;property id=&quot;20307&quot; value=&quot;511&quot;/&gt;&lt;/object&gt;&lt;object type=&quot;3&quot; unique_id=&quot;26216&quot;&gt;&lt;property id=&quot;20148&quot; value=&quot;5&quot;/&gt;&lt;property id=&quot;20300&quot; value=&quot;Slide 64&quot;/&gt;&lt;property id=&quot;20307&quot; value=&quot;510&quot;/&gt;&lt;/object&gt;&lt;object type=&quot;3&quot; unique_id=&quot;26217&quot;&gt;&lt;property id=&quot;20148&quot; value=&quot;5&quot;/&gt;&lt;property id=&quot;20300&quot; value=&quot;Slide 65&quot;/&gt;&lt;property id=&quot;20307&quot; value=&quot;517&quot;/&gt;&lt;/object&gt;&lt;object type=&quot;3&quot; unique_id=&quot;26218&quot;&gt;&lt;property id=&quot;20148&quot; value=&quot;5&quot;/&gt;&lt;property id=&quot;20300&quot; value=&quot;Slide 66&quot;/&gt;&lt;property id=&quot;20307&quot; value=&quot;519&quot;/&gt;&lt;/object&gt;&lt;object type=&quot;3&quot; unique_id=&quot;26219&quot;&gt;&lt;property id=&quot;20148&quot; value=&quot;5&quot;/&gt;&lt;property id=&quot;20300&quot; value=&quot;Slide 67&quot;/&gt;&lt;property id=&quot;20307&quot; value=&quot;520&quot;/&gt;&lt;/object&gt;&lt;object type=&quot;3&quot; unique_id=&quot;26290&quot;&gt;&lt;property id=&quot;20148&quot; value=&quot;5&quot;/&gt;&lt;property id=&quot;20300&quot; value=&quot;Slide 68&quot;/&gt;&lt;property id=&quot;20307&quot; value=&quot;521&quot;/&gt;&lt;/object&gt;&lt;object type=&quot;3&quot; unique_id=&quot;26575&quot;&gt;&lt;property id=&quot;20148&quot; value=&quot;5&quot;/&gt;&lt;property id=&quot;20300&quot; value=&quot;Slide 69&quot;/&gt;&lt;property id=&quot;20307&quot; value=&quot;522&quot;/&gt;&lt;/object&gt;&lt;object type=&quot;3&quot; unique_id=&quot;27368&quot;&gt;&lt;property id=&quot;20148&quot; value=&quot;5&quot;/&gt;&lt;property id=&quot;20300&quot; value=&quot;Slide 70&quot;/&gt;&lt;property id=&quot;20307&quot; value=&quot;524&quot;/&gt;&lt;/object&gt;&lt;object type=&quot;3&quot; unique_id=&quot;27369&quot;&gt;&lt;property id=&quot;20148&quot; value=&quot;5&quot;/&gt;&lt;property id=&quot;20300&quot; value=&quot;Slide 71&quot;/&gt;&lt;property id=&quot;20307&quot; value=&quot;525&quot;/&gt;&lt;/object&gt;&lt;object type=&quot;3&quot; unique_id=&quot;27371&quot;&gt;&lt;property id=&quot;20148&quot; value=&quot;5&quot;/&gt;&lt;property id=&quot;20300&quot; value=&quot;Slide 72&quot;/&gt;&lt;property id=&quot;20307&quot; value=&quot;527&quot;/&gt;&lt;/object&gt;&lt;object type=&quot;3&quot; unique_id=&quot;27372&quot;&gt;&lt;property id=&quot;20148&quot; value=&quot;5&quot;/&gt;&lt;property id=&quot;20300&quot; value=&quot;Slide 73&quot;/&gt;&lt;property id=&quot;20307&quot; value=&quot;528&quot;/&gt;&lt;/object&gt;&lt;object type=&quot;3&quot; unique_id=&quot;27373&quot;&gt;&lt;property id=&quot;20148&quot; value=&quot;5&quot;/&gt;&lt;property id=&quot;20300&quot; value=&quot;Slide 74&quot;/&gt;&lt;property id=&quot;20307&quot; value=&quot;529&quot;/&gt;&lt;/object&gt;&lt;object type=&quot;3&quot; unique_id=&quot;27374&quot;&gt;&lt;property id=&quot;20148&quot; value=&quot;5&quot;/&gt;&lt;property id=&quot;20300&quot; value=&quot;Slide 75&quot;/&gt;&lt;property id=&quot;20307&quot; value=&quot;530&quot;/&gt;&lt;/object&gt;&lt;object type=&quot;3&quot; unique_id=&quot;27375&quot;&gt;&lt;property id=&quot;20148&quot; value=&quot;5&quot;/&gt;&lt;property id=&quot;20300&quot; value=&quot;Slide 76&quot;/&gt;&lt;property id=&quot;20307&quot; value=&quot;531&quot;/&gt;&lt;/object&gt;&lt;object type=&quot;3&quot; unique_id=&quot;27458&quot;&gt;&lt;property id=&quot;20148&quot; value=&quot;5&quot;/&gt;&lt;property id=&quot;20300&quot; value=&quot;Slide 77&quot;/&gt;&lt;property id=&quot;20307&quot; value=&quot;532&quot;/&gt;&lt;/object&gt;&lt;object type=&quot;3&quot; unique_id=&quot;28271&quot;&gt;&lt;property id=&quot;20148&quot; value=&quot;5&quot;/&gt;&lt;property id=&quot;20300&quot; value=&quot;Slide 78&quot;/&gt;&lt;property id=&quot;20307&quot; value=&quot;533&quot;/&gt;&lt;/object&gt;&lt;object type=&quot;3&quot; unique_id=&quot;28272&quot;&gt;&lt;property id=&quot;20148&quot; value=&quot;5&quot;/&gt;&lt;property id=&quot;20300&quot; value=&quot;Slide 79&quot;/&gt;&lt;property id=&quot;20307&quot; value=&quot;534&quot;/&gt;&lt;/object&gt;&lt;object type=&quot;3&quot; unique_id=&quot;28273&quot;&gt;&lt;property id=&quot;20148&quot; value=&quot;5&quot;/&gt;&lt;property id=&quot;20300&quot; value=&quot;Slide 80&quot;/&gt;&lt;property id=&quot;20307&quot; value=&quot;536&quot;/&gt;&lt;/object&gt;&lt;object type=&quot;3&quot; unique_id=&quot;28274&quot;&gt;&lt;property id=&quot;20148&quot; value=&quot;5&quot;/&gt;&lt;property id=&quot;20300&quot; value=&quot;Slide 81&quot;/&gt;&lt;property id=&quot;20307&quot; value=&quot;535&quot;/&gt;&lt;/object&gt;&lt;object type=&quot;3&quot; unique_id=&quot;28275&quot;&gt;&lt;property id=&quot;20148&quot; value=&quot;5&quot;/&gt;&lt;property id=&quot;20300&quot; value=&quot;Slide 82&quot;/&gt;&lt;property id=&quot;20307&quot; value=&quot;537&quot;/&gt;&lt;/object&gt;&lt;object type=&quot;3&quot; unique_id=&quot;28534&quot;&gt;&lt;property id=&quot;20148&quot; value=&quot;5&quot;/&gt;&lt;property id=&quot;20300&quot; value=&quot;Slide 83&quot;/&gt;&lt;property id=&quot;20307&quot; value=&quot;538&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828AFA7BFF844392FD0F4AF5185695" ma:contentTypeVersion="4" ma:contentTypeDescription="Create a new document." ma:contentTypeScope="" ma:versionID="967189e6d36fff8658177b58ab470dbb">
  <xsd:schema xmlns:xsd="http://www.w3.org/2001/XMLSchema" xmlns:xs="http://www.w3.org/2001/XMLSchema" xmlns:p="http://schemas.microsoft.com/office/2006/metadata/properties" xmlns:ns2="209bb4d6-7c1b-4068-9b67-cab23377576f" targetNamespace="http://schemas.microsoft.com/office/2006/metadata/properties" ma:root="true" ma:fieldsID="06a2fbf66da956c02e6ac93ef4393680" ns2:_="">
    <xsd:import namespace="209bb4d6-7c1b-4068-9b67-cab23377576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9bb4d6-7c1b-4068-9b67-cab2337757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3D9BCE-8E30-44A7-B72C-9330787F0F2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6355E43-7A68-4CAC-966C-6959A0057E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9bb4d6-7c1b-4068-9b67-cab2337757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BF064B-2974-45B4-A810-4558139CFE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TC103457452[[fn=Celestial]]</Template>
  <TotalTime>21032</TotalTime>
  <Words>4886</Words>
  <Application>Microsoft Office PowerPoint</Application>
  <PresentationFormat>Widescreen</PresentationFormat>
  <Paragraphs>675</Paragraphs>
  <Slides>69</Slides>
  <Notes>8</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69</vt:i4>
      </vt:variant>
    </vt:vector>
  </HeadingPairs>
  <TitlesOfParts>
    <vt:vector size="82" baseType="lpstr">
      <vt:lpstr>Arial</vt:lpstr>
      <vt:lpstr>Berlin Sans FB Demi</vt:lpstr>
      <vt:lpstr>Calibri</vt:lpstr>
      <vt:lpstr>Calibri Light</vt:lpstr>
      <vt:lpstr>Castellar</vt:lpstr>
      <vt:lpstr>Colonna MT</vt:lpstr>
      <vt:lpstr>Comic Sans MS</vt:lpstr>
      <vt:lpstr>Eras Bold ITC</vt:lpstr>
      <vt:lpstr>Imprint MT Shadow</vt:lpstr>
      <vt:lpstr>Stencil</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FPGA Based Flexible Autopilot Platform for Unmanned Systems</dc:title>
  <dc:creator>Naveen Raja N</dc:creator>
  <cp:lastModifiedBy>Rahul Karthik</cp:lastModifiedBy>
  <cp:revision>487</cp:revision>
  <dcterms:created xsi:type="dcterms:W3CDTF">2013-10-21T17:01:43Z</dcterms:created>
  <dcterms:modified xsi:type="dcterms:W3CDTF">2024-12-05T03:12:07Z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0x01010076828AFA7BFF844392FD0F4AF5185695</vt:lpwstr>
  </property>
</Properties>
</file>