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75" r:id="rId14"/>
    <p:sldId id="267" r:id="rId15"/>
    <p:sldId id="268" r:id="rId16"/>
    <p:sldId id="269" r:id="rId17"/>
    <p:sldId id="270" r:id="rId18"/>
    <p:sldId id="271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26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1DB57-B74B-4F96-AB24-E1315A971F87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AF58-DD19-44BD-BE85-1AE245AA85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29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C93D-B8B0-415A-AE33-93C13CDCE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D0667-D5CD-4FB7-BF9D-B0DC466D8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7E9DF-FE5E-40DC-AE1C-32AA2154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13C4-1853-4862-80F9-D1B3026223AC}" type="datetime1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5BEE-9455-4CD9-A60E-FDBCEAE3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3E3A-20D1-48A1-8285-A83046D7D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80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531B-7131-4F26-966A-2BF3BDD1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8F6BF-0AAD-4601-AF37-D51B840AF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2A490-BE63-4BF5-9D98-B3242D40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9E95-9F7F-442C-B95D-6B1274FE7618}" type="datetime1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98DA6-2964-4055-A91B-274709D1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7D5F6-5869-4A98-84C1-2E298488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15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5651B-ACC4-4C12-926F-51CE5888A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16D9B-9AE8-470B-88FD-860F4D5FD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4B317-C835-4B27-AC07-AD7F962D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CD5F-7089-4704-A059-BC54AF744FF1}" type="datetime1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EE720-B542-43D5-83F8-ED10AD42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DE2B3-7708-4079-B4C2-8FDEEF0F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123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C854-429F-4417-B1C8-C866F1A7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3CB9A-9E21-4619-808C-47DCD5E3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E1A90-CFE6-490A-8D0A-B2A988C3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A5595-0B75-4095-A07B-3E4E67151DF2}" type="datetime1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0EA1-B282-433F-B97B-3ED0B79C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0D6C3-D0C4-4CC9-9ED2-71041D38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63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C0AE-8926-4C30-AE6A-288BECC3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0B1DA-0EAF-4763-B322-155B8A6C0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9E6CA-EB68-4205-98EB-C7AC9FC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53C31-15F9-4B46-BE48-76E752EB48C1}" type="datetime1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D1AED-B3DD-4540-82C8-FC768EBA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995F7-DC59-4A36-BA3E-8C9994AB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8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699F-0DDE-4182-8074-F5C35E47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EEBCB-3502-4E48-B877-33A0CC78F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8DF6B-22C3-4C34-8E60-9F0361994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45A68-175C-4147-976E-16FFCAD4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87DA-D318-4084-B3CF-EF9A88543DB6}" type="datetime1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9C639-D6DB-4F90-94AB-6E936A27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4651B-E2CF-4EB6-87C0-6E9ABB6DC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2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074E-21F3-46CA-A433-D305A0AE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1536C-E17B-4B5B-84EA-DF1A96C8C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0CE2C-B761-4768-A2E8-A084B867B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612DA5-C8BF-473F-9D8C-43A63FC32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673BA-A131-44C5-ADC8-8E72A1193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30C72-5820-428F-99F9-0C8082DF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D5657-9CF4-40E4-BB1B-6FFAF7569F89}" type="datetime1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69B05-F432-43C0-B09E-9AD4E75DF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776AD-B9C0-47EB-A9BB-680895CB6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10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59F6-E755-4090-B9A0-188FEB49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5218D-7D26-41FC-BE62-73F7172D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ECFD-C9B6-450F-909F-89D437115EF7}" type="datetime1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11259-5C05-42E1-81D9-7E84698E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BF978-4B58-48AD-9B59-98842951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01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A5859-16CA-4C4A-A33F-BDD165B6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1545-AC8E-4E34-A5CE-AA70195436B3}" type="datetime1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1870C-1419-48D5-BC6C-5B517948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29137-B8C3-4F5F-9BCC-18E74767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40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1004-7FF7-4A37-9FC7-38BEFA45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5166-FDD4-4E7B-8046-579A7B6E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E31DD-B411-4DEF-9548-88CCC476E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10C49-CFE6-440B-B265-05E18BEE4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8B48-C73F-41B3-8AC5-57A52B2B81BE}" type="datetime1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0B180-246E-4236-87B9-7B9A8FBF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1803E-600C-48B3-AABC-D9B5B1FA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2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732E-7640-42E7-A74A-E3A0AA1B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31AAC-3D50-4A30-B896-7534F6AD8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D5DB-9D56-4838-8FC3-6A9E78E4E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FA735-6F83-4959-8718-2C26DA3B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57C6-E671-47B9-A9C4-413EE79D6802}" type="datetime1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3D91D-1A24-4427-AFA9-EB5A7E81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4E029-A699-4EE1-9710-D804D35A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1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FAC0C-8706-4891-888A-2C39D15C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08739-A498-4B74-8C91-6884616E5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C470-6562-4C9E-8E38-2916E6E6B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FC7B-5F73-4982-A581-3D32D6AD530D}" type="datetime1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38083-5488-4EBD-A9B5-5810B289B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BECE320E MODULE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95425-724E-42ED-AFC6-1949DFDC2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B439D-D15F-4433-A9B6-78131FF661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9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lab/c-programs/cond_switch.c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E8FD-D6C4-4B17-AC52-9610CDB211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Module:2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CBB4A-6C9B-44E5-A2E3-43BD41076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Control and loop statements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606896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207845-3149-4604-863C-C04DF713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1016BA-DE97-4B1D-8AB3-FC7B2EC3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10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30A0C1-9072-4BB5-92B4-97908E994695}"/>
              </a:ext>
            </a:extLst>
          </p:cNvPr>
          <p:cNvSpPr/>
          <p:nvPr/>
        </p:nvSpPr>
        <p:spPr>
          <a:xfrm>
            <a:off x="551743" y="236091"/>
            <a:ext cx="81681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r>
              <a:rPr lang="en-IN" sz="2400" i="1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I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Statements (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if-else Ladder Statement</a:t>
            </a:r>
            <a:r>
              <a:rPr lang="en-I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A54E99-89DF-49C1-B3C8-A9DA1EAEBD8E}"/>
              </a:ext>
            </a:extLst>
          </p:cNvPr>
          <p:cNvSpPr txBox="1">
            <a:spLocks/>
          </p:cNvSpPr>
          <p:nvPr/>
        </p:nvSpPr>
        <p:spPr>
          <a:xfrm>
            <a:off x="864705" y="1110007"/>
            <a:ext cx="4873486" cy="502574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(test condition 1)</a:t>
            </a:r>
          </a:p>
          <a:p>
            <a:pPr marL="914400" lvl="2" indent="0" defTabSz="43200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{</a:t>
            </a:r>
          </a:p>
          <a:p>
            <a:pPr marL="914400" lvl="2" indent="0" defTabSz="43200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if (test condition 2)</a:t>
            </a:r>
          </a:p>
          <a:p>
            <a:pPr marL="914400" lvl="2" indent="0" defTabSz="43200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 </a:t>
            </a:r>
          </a:p>
          <a:p>
            <a:pPr marL="914400" lvl="2" indent="0" defTabSz="43200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statement 1;</a:t>
            </a:r>
          </a:p>
          <a:p>
            <a:pPr marL="914400" lvl="2" indent="0" defTabSz="43200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914400" lvl="2" indent="0" defTabSz="43200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else</a:t>
            </a:r>
          </a:p>
          <a:p>
            <a:pPr marL="914400" lvl="2" indent="0" defTabSz="43200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914400" lvl="2" indent="0" defTabSz="43200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statement 2;</a:t>
            </a:r>
          </a:p>
          <a:p>
            <a:pPr marL="914400" lvl="2" indent="0" defTabSz="43200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914400" lvl="2" indent="0" defTabSz="432000">
              <a:buFont typeface="Arial" panose="020B0604020202020204" pitchFamily="34" charset="0"/>
              <a:buNone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defTabSz="43200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else</a:t>
            </a:r>
          </a:p>
          <a:p>
            <a:pPr marL="457200" lvl="1" indent="0" defTabSz="43200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{</a:t>
            </a:r>
          </a:p>
          <a:p>
            <a:pPr marL="457200" lvl="1" indent="0" defTabSz="43200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statement 3;</a:t>
            </a:r>
          </a:p>
          <a:p>
            <a:pPr marL="457200" lvl="1" indent="0" defTabSz="43200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}</a:t>
            </a:r>
          </a:p>
          <a:p>
            <a:pPr marL="457200" lvl="1" indent="0" defTabSz="43200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statement x;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A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FADFE-B148-4CCC-84AA-9141C32B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438" y="1007315"/>
            <a:ext cx="5748362" cy="512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4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BECE320E MODULE 2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640080" y="535166"/>
            <a:ext cx="1060704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Example program for nested-if</a:t>
            </a:r>
            <a:endParaRPr lang="en-IN" u="sng" dirty="0" smtClean="0"/>
          </a:p>
          <a:p>
            <a:r>
              <a:rPr lang="en-IN" dirty="0" smtClean="0"/>
              <a:t>main</a:t>
            </a:r>
            <a:r>
              <a:rPr lang="en-IN" dirty="0"/>
              <a:t>()</a:t>
            </a:r>
          </a:p>
          <a:p>
            <a:r>
              <a:rPr lang="en-IN" dirty="0"/>
              <a:t>{</a:t>
            </a:r>
          </a:p>
          <a:p>
            <a:pPr lvl="1"/>
            <a:r>
              <a:rPr lang="en-US" dirty="0" smtClean="0"/>
              <a:t>float </a:t>
            </a:r>
            <a:r>
              <a:rPr lang="en-US" dirty="0"/>
              <a:t>A, B, C;</a:t>
            </a:r>
          </a:p>
          <a:p>
            <a:pPr lvl="1"/>
            <a:r>
              <a:rPr lang="en-IN" dirty="0" err="1"/>
              <a:t>printf</a:t>
            </a:r>
            <a:r>
              <a:rPr lang="en-IN" dirty="0"/>
              <a:t>(“Enter three values\n”);</a:t>
            </a:r>
          </a:p>
          <a:p>
            <a:pPr lvl="1"/>
            <a:r>
              <a:rPr lang="en-IN" dirty="0" err="1"/>
              <a:t>scanf</a:t>
            </a:r>
            <a:r>
              <a:rPr lang="en-IN" dirty="0"/>
              <a:t>(“%f %f %f”, &amp;A, &amp;B, &amp;C);</a:t>
            </a:r>
          </a:p>
          <a:p>
            <a:pPr lvl="1"/>
            <a:r>
              <a:rPr lang="en-IN" dirty="0" err="1"/>
              <a:t>printf</a:t>
            </a:r>
            <a:r>
              <a:rPr lang="en-IN" dirty="0"/>
              <a:t>(“\</a:t>
            </a:r>
            <a:r>
              <a:rPr lang="en-IN" dirty="0" err="1"/>
              <a:t>nLargest</a:t>
            </a:r>
            <a:r>
              <a:rPr lang="en-IN" dirty="0"/>
              <a:t> value is “);</a:t>
            </a:r>
          </a:p>
          <a:p>
            <a:pPr lvl="1"/>
            <a:r>
              <a:rPr lang="en-IN" dirty="0"/>
              <a:t>if (A&gt;B)</a:t>
            </a:r>
          </a:p>
          <a:p>
            <a:pPr lvl="1"/>
            <a:r>
              <a:rPr lang="en-IN" dirty="0"/>
              <a:t>{</a:t>
            </a:r>
          </a:p>
          <a:p>
            <a:pPr lvl="1"/>
            <a:r>
              <a:rPr lang="en-IN" dirty="0" smtClean="0"/>
              <a:t>	if </a:t>
            </a:r>
            <a:r>
              <a:rPr lang="en-IN" dirty="0"/>
              <a:t>(A&gt;C)</a:t>
            </a:r>
          </a:p>
          <a:p>
            <a:pPr lvl="1"/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/>
              <a:t>(“%f\n”, A);</a:t>
            </a:r>
          </a:p>
          <a:p>
            <a:pPr lvl="1"/>
            <a:r>
              <a:rPr lang="en-IN" dirty="0" smtClean="0"/>
              <a:t>	else</a:t>
            </a:r>
            <a:endParaRPr lang="en-IN" dirty="0"/>
          </a:p>
          <a:p>
            <a:pPr lvl="1"/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/>
              <a:t>(“%f\n”, C);</a:t>
            </a:r>
          </a:p>
          <a:p>
            <a:pPr lvl="1"/>
            <a:r>
              <a:rPr lang="en-IN" dirty="0" smtClean="0"/>
              <a:t>}</a:t>
            </a:r>
          </a:p>
          <a:p>
            <a:pPr lvl="1"/>
            <a:r>
              <a:rPr lang="en-IN" dirty="0"/>
              <a:t>else</a:t>
            </a:r>
          </a:p>
          <a:p>
            <a:pPr lvl="1"/>
            <a:r>
              <a:rPr lang="en-IN" dirty="0"/>
              <a:t>{</a:t>
            </a:r>
          </a:p>
          <a:p>
            <a:pPr lvl="1"/>
            <a:r>
              <a:rPr lang="en-IN" dirty="0" smtClean="0"/>
              <a:t>	if </a:t>
            </a:r>
            <a:r>
              <a:rPr lang="en-IN" dirty="0"/>
              <a:t>(C&gt;B)</a:t>
            </a:r>
          </a:p>
          <a:p>
            <a:pPr lvl="1"/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/>
              <a:t>(“%f\n”, C);</a:t>
            </a:r>
          </a:p>
          <a:p>
            <a:pPr lvl="1"/>
            <a:r>
              <a:rPr lang="en-IN" dirty="0" smtClean="0"/>
              <a:t>	else</a:t>
            </a:r>
            <a:endParaRPr lang="en-IN" dirty="0"/>
          </a:p>
          <a:p>
            <a:pPr lvl="1"/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/>
              <a:t>(“%f\n”, B);</a:t>
            </a:r>
          </a:p>
          <a:p>
            <a:pPr lvl="1"/>
            <a:r>
              <a:rPr lang="en-IN" dirty="0"/>
              <a:t>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8019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1A66DF-61B5-43DC-AB27-1014C4CE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7A4029-BD9F-418F-AE99-E6D7EA55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12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C68D62-4C9C-4695-9EF5-1D777AD5E7B9}"/>
              </a:ext>
            </a:extLst>
          </p:cNvPr>
          <p:cNvSpPr/>
          <p:nvPr/>
        </p:nvSpPr>
        <p:spPr>
          <a:xfrm>
            <a:off x="530304" y="222839"/>
            <a:ext cx="3939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Bembo-Bold"/>
              </a:rPr>
              <a:t>The </a:t>
            </a:r>
            <a:r>
              <a:rPr lang="en-IN" sz="2800" dirty="0">
                <a:latin typeface="Courier"/>
              </a:rPr>
              <a:t>else if </a:t>
            </a:r>
            <a:r>
              <a:rPr lang="en-IN" sz="2800" b="1" dirty="0">
                <a:latin typeface="Bembo-Bold"/>
              </a:rPr>
              <a:t>Construct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7A69D-4108-40D3-AD5A-BD35FD606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9" y="1616825"/>
            <a:ext cx="4884564" cy="2743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E836A0-42D0-4ADF-9018-3605266EC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119" y="1616825"/>
            <a:ext cx="4760157" cy="274314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5F06B7C-6141-4670-980D-776B12CBBEE0}"/>
              </a:ext>
            </a:extLst>
          </p:cNvPr>
          <p:cNvSpPr/>
          <p:nvPr/>
        </p:nvSpPr>
        <p:spPr>
          <a:xfrm>
            <a:off x="5228883" y="2146852"/>
            <a:ext cx="1383952" cy="768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5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BECE320E MODULE 2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13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194559" y="692331"/>
            <a:ext cx="839941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 smtClean="0"/>
          </a:p>
          <a:p>
            <a:r>
              <a:rPr lang="en-US" sz="3200" dirty="0" smtClean="0"/>
              <a:t>What is the output of the following program?</a:t>
            </a:r>
            <a:endParaRPr lang="en-IN" sz="3200" dirty="0"/>
          </a:p>
          <a:p>
            <a:r>
              <a:rPr lang="en-IN" sz="3200" i="1" dirty="0" smtClean="0"/>
              <a:t>main ( )</a:t>
            </a:r>
          </a:p>
          <a:p>
            <a:r>
              <a:rPr lang="en-IN" sz="3200" i="1" dirty="0" smtClean="0"/>
              <a:t>{</a:t>
            </a:r>
          </a:p>
          <a:p>
            <a:r>
              <a:rPr lang="en-IN" sz="3200" i="1" dirty="0" err="1" smtClean="0"/>
              <a:t>int</a:t>
            </a:r>
            <a:r>
              <a:rPr lang="en-IN" sz="3200" i="1" dirty="0" smtClean="0"/>
              <a:t> m = 5 ;</a:t>
            </a:r>
          </a:p>
          <a:p>
            <a:r>
              <a:rPr lang="en-US" sz="3200" i="1" dirty="0" smtClean="0"/>
              <a:t>if (m &lt; 3) </a:t>
            </a:r>
            <a:r>
              <a:rPr lang="en-US" sz="3200" i="1" dirty="0" err="1" smtClean="0"/>
              <a:t>printf</a:t>
            </a:r>
            <a:r>
              <a:rPr lang="en-US" sz="3200" i="1" dirty="0" smtClean="0"/>
              <a:t>(“%d” , m+1) ;</a:t>
            </a:r>
          </a:p>
          <a:p>
            <a:r>
              <a:rPr lang="en-US" sz="3200" i="1" dirty="0" smtClean="0"/>
              <a:t>else if(m &lt; 5) </a:t>
            </a:r>
            <a:r>
              <a:rPr lang="en-US" sz="3200" i="1" dirty="0" err="1" smtClean="0"/>
              <a:t>printf</a:t>
            </a:r>
            <a:r>
              <a:rPr lang="en-US" sz="3200" i="1" dirty="0" smtClean="0"/>
              <a:t>(“%d”, m+2);</a:t>
            </a:r>
          </a:p>
          <a:p>
            <a:r>
              <a:rPr lang="en-US" sz="3200" i="1" dirty="0" smtClean="0"/>
              <a:t>else if(m &lt; 7) </a:t>
            </a:r>
            <a:r>
              <a:rPr lang="en-US" sz="3200" i="1" dirty="0" err="1" smtClean="0"/>
              <a:t>printf</a:t>
            </a:r>
            <a:r>
              <a:rPr lang="en-US" sz="3200" i="1" dirty="0" smtClean="0"/>
              <a:t>(“%d”, m+3);</a:t>
            </a:r>
          </a:p>
          <a:p>
            <a:r>
              <a:rPr lang="en-IN" sz="3200" i="1" dirty="0" smtClean="0"/>
              <a:t>else </a:t>
            </a:r>
            <a:r>
              <a:rPr lang="en-IN" sz="3200" i="1" dirty="0" err="1" smtClean="0"/>
              <a:t>printf</a:t>
            </a:r>
            <a:r>
              <a:rPr lang="en-IN" sz="3200" i="1" dirty="0" smtClean="0"/>
              <a:t>(“%d”, m+4);</a:t>
            </a:r>
          </a:p>
          <a:p>
            <a:r>
              <a:rPr lang="en-IN" sz="3200" i="1" dirty="0" smtClean="0"/>
              <a:t>}</a:t>
            </a:r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94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2B17BA-7134-46BA-A504-FEAEA466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993250-9243-45F5-8C95-95519B92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14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466BC-2896-4F6B-BDBE-3889BFA69FF0}"/>
              </a:ext>
            </a:extLst>
          </p:cNvPr>
          <p:cNvSpPr/>
          <p:nvPr/>
        </p:nvSpPr>
        <p:spPr>
          <a:xfrm>
            <a:off x="198782" y="265695"/>
            <a:ext cx="542014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// Program to implement the sign function</a:t>
            </a:r>
          </a:p>
          <a:p>
            <a:r>
              <a:rPr lang="en-IN" sz="2400" dirty="0">
                <a:solidFill>
                  <a:srgbClr val="FF0000"/>
                </a:solidFill>
              </a:rPr>
              <a:t>#include &lt;</a:t>
            </a:r>
            <a:r>
              <a:rPr lang="en-IN" sz="2400" dirty="0" err="1">
                <a:solidFill>
                  <a:srgbClr val="FF0000"/>
                </a:solidFill>
              </a:rPr>
              <a:t>stdio.h</a:t>
            </a:r>
            <a:r>
              <a:rPr lang="en-IN" sz="2400" dirty="0">
                <a:solidFill>
                  <a:srgbClr val="FF0000"/>
                </a:solidFill>
              </a:rPr>
              <a:t>&gt;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int main (void)</a:t>
            </a:r>
          </a:p>
          <a:p>
            <a:r>
              <a:rPr lang="en-IN" sz="2400" dirty="0">
                <a:solidFill>
                  <a:srgbClr val="FF0000"/>
                </a:solidFill>
              </a:rPr>
              <a:t>{</a:t>
            </a:r>
          </a:p>
          <a:p>
            <a:r>
              <a:rPr lang="en-IN" sz="2400" dirty="0">
                <a:solidFill>
                  <a:srgbClr val="FF0000"/>
                </a:solidFill>
              </a:rPr>
              <a:t>int number, sign;</a:t>
            </a:r>
          </a:p>
          <a:p>
            <a:r>
              <a:rPr lang="en-IN" sz="2400" dirty="0" err="1">
                <a:solidFill>
                  <a:srgbClr val="FF0000"/>
                </a:solidFill>
              </a:rPr>
              <a:t>printf</a:t>
            </a:r>
            <a:r>
              <a:rPr lang="en-IN" sz="2400" dirty="0">
                <a:solidFill>
                  <a:srgbClr val="FF0000"/>
                </a:solidFill>
              </a:rPr>
              <a:t> ("Please type in a number: ");</a:t>
            </a:r>
          </a:p>
          <a:p>
            <a:r>
              <a:rPr lang="en-IN" sz="2400" dirty="0" err="1">
                <a:solidFill>
                  <a:srgbClr val="FF0000"/>
                </a:solidFill>
              </a:rPr>
              <a:t>scanf</a:t>
            </a:r>
            <a:r>
              <a:rPr lang="en-IN" sz="2400" dirty="0">
                <a:solidFill>
                  <a:srgbClr val="FF0000"/>
                </a:solidFill>
              </a:rPr>
              <a:t> ("%</a:t>
            </a:r>
            <a:r>
              <a:rPr lang="en-IN" sz="2400" dirty="0" err="1">
                <a:solidFill>
                  <a:srgbClr val="FF0000"/>
                </a:solidFill>
              </a:rPr>
              <a:t>i</a:t>
            </a:r>
            <a:r>
              <a:rPr lang="en-IN" sz="2400" dirty="0">
                <a:solidFill>
                  <a:srgbClr val="FF0000"/>
                </a:solidFill>
              </a:rPr>
              <a:t>", &amp;number);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if ( number &lt; 0 )</a:t>
            </a:r>
          </a:p>
          <a:p>
            <a:r>
              <a:rPr lang="en-IN" sz="2400" dirty="0">
                <a:solidFill>
                  <a:srgbClr val="FF0000"/>
                </a:solidFill>
              </a:rPr>
              <a:t>sign = -1;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else if ( number == 0 )</a:t>
            </a:r>
          </a:p>
          <a:p>
            <a:r>
              <a:rPr lang="en-IN" sz="2400" dirty="0">
                <a:solidFill>
                  <a:srgbClr val="FF0000"/>
                </a:solidFill>
              </a:rPr>
              <a:t>sign = 0;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else // Must be positive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sign = 1;</a:t>
            </a:r>
          </a:p>
          <a:p>
            <a:r>
              <a:rPr lang="en-IN" sz="2400" dirty="0" err="1" smtClean="0">
                <a:solidFill>
                  <a:srgbClr val="FF0000"/>
                </a:solidFill>
              </a:rPr>
              <a:t>printf</a:t>
            </a:r>
            <a:r>
              <a:rPr lang="en-IN" sz="2400" dirty="0" smtClean="0">
                <a:solidFill>
                  <a:srgbClr val="FF0000"/>
                </a:solidFill>
              </a:rPr>
              <a:t> ("Sign = %</a:t>
            </a:r>
            <a:r>
              <a:rPr lang="en-IN" sz="2400" dirty="0" err="1" smtClean="0">
                <a:solidFill>
                  <a:srgbClr val="FF0000"/>
                </a:solidFill>
              </a:rPr>
              <a:t>i</a:t>
            </a:r>
            <a:r>
              <a:rPr lang="en-IN" sz="2400" dirty="0" smtClean="0">
                <a:solidFill>
                  <a:srgbClr val="FF0000"/>
                </a:solidFill>
              </a:rPr>
              <a:t>\n", sign);</a:t>
            </a:r>
          </a:p>
          <a:p>
            <a:r>
              <a:rPr lang="en-IN" sz="2400" dirty="0" smtClean="0">
                <a:solidFill>
                  <a:srgbClr val="FF0000"/>
                </a:solidFill>
              </a:rPr>
              <a:t>return </a:t>
            </a:r>
            <a:r>
              <a:rPr lang="en-IN" sz="2400" dirty="0">
                <a:solidFill>
                  <a:srgbClr val="FF0000"/>
                </a:solidFill>
              </a:rPr>
              <a:t>0;</a:t>
            </a:r>
          </a:p>
          <a:p>
            <a:r>
              <a:rPr lang="en-IN" sz="2400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718DF-76A6-4683-9F84-C4ACD9B93D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8" t="10029" r="61739" b="67545"/>
          <a:stretch/>
        </p:blipFill>
        <p:spPr>
          <a:xfrm>
            <a:off x="5797828" y="0"/>
            <a:ext cx="6195390" cy="2252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C9CAC0-3C73-4C35-91B0-A657098622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14" t="20082" r="54782" b="60392"/>
          <a:stretch/>
        </p:blipFill>
        <p:spPr>
          <a:xfrm>
            <a:off x="5797828" y="2404354"/>
            <a:ext cx="6093510" cy="1900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F95400-1E3E-4A10-940E-290B0A2141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1" t="3851" r="64619" b="74312"/>
          <a:stretch/>
        </p:blipFill>
        <p:spPr>
          <a:xfrm>
            <a:off x="5746888" y="4382969"/>
            <a:ext cx="6195389" cy="225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74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6C0AE8-9135-49D4-B3D4-384DE97A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F525A9-BA7E-4BCF-80BC-5D71639D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15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2A7B14-C00A-4BDE-8EE5-07557A12A535}"/>
              </a:ext>
            </a:extLst>
          </p:cNvPr>
          <p:cNvSpPr/>
          <p:nvPr/>
        </p:nvSpPr>
        <p:spPr>
          <a:xfrm>
            <a:off x="457200" y="609601"/>
            <a:ext cx="11277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Expression -or- The Ternary Operator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conditional expression can be used as a shorthand for some if-else statements.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general syntax of the conditional operator is: </a:t>
            </a:r>
          </a:p>
          <a:p>
            <a:pPr lvl="1" algn="just"/>
            <a:r>
              <a:rPr lang="en-US" sz="2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&lt;expression1&gt; ? &lt;expression2&gt; : &lt;expression3&gt;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is an expression, not a statement, so it represents a value.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operator works by evaluating expression1. If it is true (non-zero), it evaluates and returns expression2 . Otherwise, it evaluates and returns expression3.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classic example of the ternary operator is to return the smaller of two variables.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Every once in a while, the following form is just what you needed.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Instead of...</a:t>
            </a:r>
          </a:p>
          <a:p>
            <a:pPr algn="just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		</a:t>
            </a:r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(x &lt; y) {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	min = x; }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else { </a:t>
            </a:r>
          </a:p>
          <a:p>
            <a:pPr algn="just"/>
            <a:r>
              <a:rPr lang="en-US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min = y; } </a:t>
            </a:r>
            <a:endParaRPr lang="en-US" sz="2200" dirty="0">
              <a:solidFill>
                <a:srgbClr val="FF0000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96B3F-1EDD-4DCB-BD8F-4D3B08259100}"/>
              </a:ext>
            </a:extLst>
          </p:cNvPr>
          <p:cNvSpPr txBox="1"/>
          <p:nvPr/>
        </p:nvSpPr>
        <p:spPr>
          <a:xfrm>
            <a:off x="7142922" y="3869634"/>
            <a:ext cx="4002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just say... 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 = (x &lt; y) ? x : y;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BBD9C1C-0E3B-47B3-8DF4-E89D64F258C2}"/>
              </a:ext>
            </a:extLst>
          </p:cNvPr>
          <p:cNvSpPr/>
          <p:nvPr/>
        </p:nvSpPr>
        <p:spPr>
          <a:xfrm>
            <a:off x="5280992" y="4287219"/>
            <a:ext cx="1272208" cy="516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85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ECDC14-E8B1-4E9D-97AC-66A360CD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35F5B-BDC4-457D-B551-9D2D3496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16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CDF0C-1B18-4DF9-9F54-B5C40F070774}"/>
              </a:ext>
            </a:extLst>
          </p:cNvPr>
          <p:cNvSpPr/>
          <p:nvPr/>
        </p:nvSpPr>
        <p:spPr>
          <a:xfrm>
            <a:off x="530089" y="136525"/>
            <a:ext cx="762331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/* Program to evaluate simple expressions of the form</a:t>
            </a:r>
          </a:p>
          <a:p>
            <a:r>
              <a:rPr lang="en-IN" dirty="0">
                <a:latin typeface="Courier"/>
              </a:rPr>
              <a:t>value operator value */</a:t>
            </a:r>
          </a:p>
          <a:p>
            <a:r>
              <a:rPr lang="en-IN" dirty="0">
                <a:latin typeface="Courier"/>
              </a:rPr>
              <a:t>#include &lt;</a:t>
            </a:r>
            <a:r>
              <a:rPr lang="en-IN" dirty="0" err="1">
                <a:latin typeface="Courier"/>
              </a:rPr>
              <a:t>stdio.h</a:t>
            </a:r>
            <a:r>
              <a:rPr lang="en-IN" dirty="0">
                <a:latin typeface="Courier"/>
              </a:rPr>
              <a:t>&gt;</a:t>
            </a:r>
          </a:p>
          <a:p>
            <a:r>
              <a:rPr lang="en-IN" dirty="0">
                <a:latin typeface="Courier"/>
              </a:rPr>
              <a:t>int main (void)</a:t>
            </a:r>
          </a:p>
          <a:p>
            <a:r>
              <a:rPr lang="en-IN" dirty="0">
                <a:latin typeface="Courier"/>
              </a:rPr>
              <a:t>{</a:t>
            </a:r>
          </a:p>
          <a:p>
            <a:r>
              <a:rPr lang="en-IN" dirty="0">
                <a:latin typeface="Courier"/>
              </a:rPr>
              <a:t>float value1, value2;</a:t>
            </a:r>
          </a:p>
          <a:p>
            <a:r>
              <a:rPr lang="en-IN" dirty="0">
                <a:latin typeface="Courier"/>
              </a:rPr>
              <a:t>char operator;</a:t>
            </a:r>
          </a:p>
          <a:p>
            <a:r>
              <a:rPr lang="en-US" dirty="0" err="1">
                <a:latin typeface="Courier"/>
              </a:rPr>
              <a:t>printf</a:t>
            </a:r>
            <a:r>
              <a:rPr lang="en-US" dirty="0">
                <a:latin typeface="Courier"/>
              </a:rPr>
              <a:t> ("Type in your expression.\n");</a:t>
            </a:r>
          </a:p>
          <a:p>
            <a:r>
              <a:rPr lang="en-US" dirty="0" err="1">
                <a:latin typeface="Courier"/>
              </a:rPr>
              <a:t>scanf</a:t>
            </a:r>
            <a:r>
              <a:rPr lang="en-US" dirty="0">
                <a:latin typeface="Courier"/>
              </a:rPr>
              <a:t> ("%f %c %f", &amp;value1, &amp;operator, &amp;value2);</a:t>
            </a:r>
          </a:p>
          <a:p>
            <a:r>
              <a:rPr lang="en-IN" dirty="0">
                <a:latin typeface="Courier"/>
              </a:rPr>
              <a:t>if ( operator == '+' )</a:t>
            </a:r>
          </a:p>
          <a:p>
            <a:r>
              <a:rPr lang="en-US" dirty="0" err="1">
                <a:latin typeface="Courier"/>
              </a:rPr>
              <a:t>printf</a:t>
            </a:r>
            <a:r>
              <a:rPr lang="en-US" dirty="0">
                <a:latin typeface="Courier"/>
              </a:rPr>
              <a:t> ("%.2f\n", value1 + value2);</a:t>
            </a:r>
          </a:p>
          <a:p>
            <a:r>
              <a:rPr lang="en-IN" dirty="0">
                <a:latin typeface="Courier"/>
              </a:rPr>
              <a:t>else if ( operator == '-' )</a:t>
            </a:r>
          </a:p>
          <a:p>
            <a:r>
              <a:rPr lang="en-US" dirty="0" err="1">
                <a:latin typeface="Courier"/>
              </a:rPr>
              <a:t>printf</a:t>
            </a:r>
            <a:r>
              <a:rPr lang="en-US" dirty="0">
                <a:latin typeface="Courier"/>
              </a:rPr>
              <a:t> ("%.2f\n", value1 - value2);</a:t>
            </a:r>
          </a:p>
          <a:p>
            <a:r>
              <a:rPr lang="en-IN" dirty="0">
                <a:latin typeface="Courier"/>
              </a:rPr>
              <a:t>else if ( operator == '*' )</a:t>
            </a:r>
          </a:p>
          <a:p>
            <a:r>
              <a:rPr lang="en-US" dirty="0" err="1">
                <a:latin typeface="Courier"/>
              </a:rPr>
              <a:t>printf</a:t>
            </a:r>
            <a:r>
              <a:rPr lang="en-US" dirty="0">
                <a:latin typeface="Courier"/>
              </a:rPr>
              <a:t> ("%.2f\n", value1 * value2);</a:t>
            </a:r>
          </a:p>
          <a:p>
            <a:r>
              <a:rPr lang="en-IN" dirty="0">
                <a:latin typeface="Courier"/>
              </a:rPr>
              <a:t>else if ( operator == '/' )</a:t>
            </a:r>
          </a:p>
          <a:p>
            <a:r>
              <a:rPr lang="en-IN" dirty="0">
                <a:latin typeface="Courier"/>
              </a:rPr>
              <a:t>if ( value2 == 0 )</a:t>
            </a:r>
          </a:p>
          <a:p>
            <a:r>
              <a:rPr lang="en-IN" dirty="0" err="1">
                <a:latin typeface="Courier"/>
              </a:rPr>
              <a:t>printf</a:t>
            </a:r>
            <a:r>
              <a:rPr lang="en-IN" dirty="0">
                <a:latin typeface="Courier"/>
              </a:rPr>
              <a:t> ("Division by zero.\n");</a:t>
            </a:r>
          </a:p>
          <a:p>
            <a:r>
              <a:rPr lang="en-IN" dirty="0">
                <a:latin typeface="Courier"/>
              </a:rPr>
              <a:t>else</a:t>
            </a:r>
          </a:p>
          <a:p>
            <a:r>
              <a:rPr lang="en-US" dirty="0" err="1">
                <a:latin typeface="Courier"/>
              </a:rPr>
              <a:t>printf</a:t>
            </a:r>
            <a:r>
              <a:rPr lang="en-US" dirty="0">
                <a:latin typeface="Courier"/>
              </a:rPr>
              <a:t> ("%.2f\n", value1 / value2);</a:t>
            </a:r>
          </a:p>
          <a:p>
            <a:r>
              <a:rPr lang="en-IN" dirty="0">
                <a:latin typeface="Courier"/>
              </a:rPr>
              <a:t>else</a:t>
            </a:r>
          </a:p>
          <a:p>
            <a:r>
              <a:rPr lang="en-IN" dirty="0" err="1">
                <a:latin typeface="Courier"/>
              </a:rPr>
              <a:t>printf</a:t>
            </a:r>
            <a:r>
              <a:rPr lang="en-IN" dirty="0">
                <a:latin typeface="Courier"/>
              </a:rPr>
              <a:t> ("Unknown operator.\n");</a:t>
            </a:r>
          </a:p>
          <a:p>
            <a:r>
              <a:rPr lang="en-IN" dirty="0">
                <a:latin typeface="Courier"/>
              </a:rPr>
              <a:t>return 0;</a:t>
            </a:r>
          </a:p>
          <a:p>
            <a:r>
              <a:rPr lang="en-IN" dirty="0">
                <a:latin typeface="Courier"/>
              </a:rPr>
              <a:t>}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C9A94-7891-49E9-90FD-8971DE29F85F}"/>
              </a:ext>
            </a:extLst>
          </p:cNvPr>
          <p:cNvSpPr/>
          <p:nvPr/>
        </p:nvSpPr>
        <p:spPr>
          <a:xfrm>
            <a:off x="7103165" y="5345453"/>
            <a:ext cx="50888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Bembo" panose="02020502050201020203" pitchFamily="18" charset="0"/>
              </a:rPr>
              <a:t>Note: in this example, value of a variable is successively compared against different values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52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370497-07A7-42E9-A814-C46B0E3C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BECE320E MODULE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934DD-855A-41C5-8202-F683B3B0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17</a:t>
            </a:fld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F4B12-FACB-4A22-9300-23B9BFF370C9}"/>
              </a:ext>
            </a:extLst>
          </p:cNvPr>
          <p:cNvSpPr/>
          <p:nvPr/>
        </p:nvSpPr>
        <p:spPr>
          <a:xfrm>
            <a:off x="4038600" y="-3220"/>
            <a:ext cx="40324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3200" b="1" dirty="0">
                <a:latin typeface="Bembo-Bold"/>
              </a:rPr>
              <a:t>The </a:t>
            </a:r>
            <a:r>
              <a:rPr lang="en-IN" sz="2800" b="1" i="1" dirty="0">
                <a:solidFill>
                  <a:srgbClr val="FF0000"/>
                </a:solidFill>
                <a:latin typeface="Courier"/>
              </a:rPr>
              <a:t>switch</a:t>
            </a:r>
            <a:r>
              <a:rPr lang="en-IN" sz="2800" dirty="0">
                <a:latin typeface="Courier"/>
              </a:rPr>
              <a:t> </a:t>
            </a:r>
            <a:r>
              <a:rPr lang="en-IN" sz="3200" b="1" dirty="0">
                <a:latin typeface="Bembo-Bold"/>
              </a:rPr>
              <a:t>Statement</a:t>
            </a:r>
            <a:endParaRPr lang="en-I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046F5-5D66-4179-B291-43378825DDB2}"/>
              </a:ext>
            </a:extLst>
          </p:cNvPr>
          <p:cNvSpPr/>
          <p:nvPr/>
        </p:nvSpPr>
        <p:spPr>
          <a:xfrm>
            <a:off x="134540" y="475714"/>
            <a:ext cx="495429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General format:</a:t>
            </a:r>
          </a:p>
          <a:p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program statement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program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...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program statement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program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...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...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program statement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program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...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program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F3879E-B120-4BD5-9039-61C8DEDF3162}"/>
              </a:ext>
            </a:extLst>
          </p:cNvPr>
          <p:cNvSpPr/>
          <p:nvPr/>
        </p:nvSpPr>
        <p:spPr>
          <a:xfrm>
            <a:off x="4757530" y="581556"/>
            <a:ext cx="7299929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enclosed within parentheses is successively compared against the values </a:t>
            </a:r>
            <a:r>
              <a:rPr lang="en-US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value1</a:t>
            </a:r>
            <a:r>
              <a:rPr lang="en-US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value2, ..., </a:t>
            </a:r>
            <a:r>
              <a:rPr lang="en-US" sz="22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must be simple constants or constant expressions.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found whose value is equal to the value of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program statements that follow the case are executed.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when more than one such program statement is included, they </a:t>
            </a: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have to be enclosed within braces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signals the end of a particular case and causes execution of the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to be terminated.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to include the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at the end of every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Forgetting to do so for a particular case causes program execution to continue into the next case whenever that case gets executed.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special optional case called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executed if the value of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match any of the case values.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95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25A37C-197F-4E36-8266-0907A2DB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DD5287-DA76-4BAF-BBA8-E19E2A17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18</a:t>
            </a:fld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CAF89-8C27-40EA-9D68-ED7133620646}"/>
              </a:ext>
            </a:extLst>
          </p:cNvPr>
          <p:cNvSpPr/>
          <p:nvPr/>
        </p:nvSpPr>
        <p:spPr>
          <a:xfrm>
            <a:off x="198782" y="514892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#include &lt;</a:t>
            </a:r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int main (void)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float value1, value2;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char operator;</a:t>
            </a: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("Type in your expression.\n");</a:t>
            </a: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("%f %c %f", &amp;value1, &amp;operator, &amp;value2);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switch (operator)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'+':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("%.2f\n", value1 + value2);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break;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case '-':</a:t>
            </a: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("%.2f\n", value1 - value2);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break;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9C622-18F1-4294-92EB-69911C76A099}"/>
              </a:ext>
            </a:extLst>
          </p:cNvPr>
          <p:cNvSpPr/>
          <p:nvPr/>
        </p:nvSpPr>
        <p:spPr>
          <a:xfrm>
            <a:off x="5562600" y="514892"/>
            <a:ext cx="6096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case '*':</a:t>
            </a: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("%.2f\n", value1 * value2);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break;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case '/':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if ( value2 == 0 )</a:t>
            </a:r>
          </a:p>
          <a:p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("Division by zero.\n");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("%.2f\n", value1 / value2);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break;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default:</a:t>
            </a:r>
          </a:p>
          <a:p>
            <a:r>
              <a:rPr lang="en-IN" sz="2200" dirty="0" err="1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 ("Unknown operator.\n");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break;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return 0;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EC0D9-FFBF-44D8-9BF0-B959748F4769}"/>
              </a:ext>
            </a:extLst>
          </p:cNvPr>
          <p:cNvSpPr txBox="1"/>
          <p:nvPr/>
        </p:nvSpPr>
        <p:spPr>
          <a:xfrm>
            <a:off x="9289774" y="5685538"/>
            <a:ext cx="236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 action="ppaction://hlinkfile"/>
              </a:rPr>
              <a:t>cond_switch.c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866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BECE320E MODULE 2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19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914400" y="796834"/>
            <a:ext cx="10439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Find errors, if any, in the following switch related statements. </a:t>
            </a:r>
            <a:endParaRPr lang="en-US" sz="3200" dirty="0" smtClean="0"/>
          </a:p>
          <a:p>
            <a:r>
              <a:rPr lang="en-US" sz="3200" dirty="0" smtClean="0"/>
              <a:t>Assume </a:t>
            </a:r>
            <a:r>
              <a:rPr lang="en-US" sz="3200" dirty="0"/>
              <a:t>that the variables x and y are of </a:t>
            </a:r>
            <a:r>
              <a:rPr lang="en-US" sz="3200" dirty="0" err="1"/>
              <a:t>int</a:t>
            </a:r>
            <a:r>
              <a:rPr lang="en-US" sz="3200" dirty="0"/>
              <a:t> type and x = 1 and y = 2. </a:t>
            </a:r>
            <a:endParaRPr lang="en-US" sz="3200" dirty="0" smtClean="0"/>
          </a:p>
          <a:p>
            <a:pPr marL="342900" indent="-342900">
              <a:buAutoNum type="alphaLcParenBoth"/>
            </a:pPr>
            <a:r>
              <a:rPr lang="en-US" sz="3200" dirty="0" smtClean="0"/>
              <a:t>switch </a:t>
            </a:r>
            <a:r>
              <a:rPr lang="en-US" sz="3200" dirty="0"/>
              <a:t>(y); </a:t>
            </a:r>
            <a:endParaRPr lang="en-US" sz="3200" dirty="0" smtClean="0"/>
          </a:p>
          <a:p>
            <a:pPr marL="342900" indent="-342900">
              <a:buAutoNum type="alphaLcParenBoth"/>
            </a:pPr>
            <a:r>
              <a:rPr lang="en-US" sz="3200" dirty="0" smtClean="0"/>
              <a:t> </a:t>
            </a:r>
            <a:r>
              <a:rPr lang="en-US" sz="3200" dirty="0"/>
              <a:t>case 10; </a:t>
            </a:r>
            <a:endParaRPr lang="en-US" sz="3200" dirty="0" smtClean="0"/>
          </a:p>
          <a:p>
            <a:pPr marL="342900" indent="-342900">
              <a:buAutoNum type="alphaLcParenBoth"/>
            </a:pPr>
            <a:r>
              <a:rPr lang="en-US" sz="3200" dirty="0" smtClean="0"/>
              <a:t>switch </a:t>
            </a:r>
            <a:r>
              <a:rPr lang="en-US" sz="3200" dirty="0"/>
              <a:t>(x + y) </a:t>
            </a:r>
            <a:endParaRPr lang="en-US" sz="3200" dirty="0" smtClean="0"/>
          </a:p>
          <a:p>
            <a:pPr marL="342900" indent="-342900">
              <a:buAutoNum type="alphaLcParenBoth"/>
            </a:pPr>
            <a:r>
              <a:rPr lang="en-US" sz="3200" dirty="0" smtClean="0"/>
              <a:t>switch </a:t>
            </a:r>
            <a:r>
              <a:rPr lang="en-US" sz="3200" dirty="0"/>
              <a:t>(x) {case 2: y = x + y; break};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8264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7CFE-0311-4FF0-A46C-E1E78926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871F3-6338-488F-BEBC-D7C2C3343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1060174"/>
            <a:ext cx="11675165" cy="5579165"/>
          </a:xfrm>
        </p:spPr>
        <p:txBody>
          <a:bodyPr>
            <a:normAutofit/>
          </a:bodyPr>
          <a:lstStyle/>
          <a:p>
            <a:r>
              <a:rPr lang="en-US" dirty="0"/>
              <a:t>Control statements: </a:t>
            </a:r>
          </a:p>
          <a:p>
            <a:pPr lvl="1"/>
            <a:r>
              <a:rPr lang="en-US" dirty="0"/>
              <a:t>if, if-else, if-else ladder, elseif ladder. </a:t>
            </a:r>
          </a:p>
          <a:p>
            <a:pPr lvl="1"/>
            <a:r>
              <a:rPr lang="en-US" dirty="0"/>
              <a:t>switch.  </a:t>
            </a:r>
          </a:p>
          <a:p>
            <a:r>
              <a:rPr lang="en-US" dirty="0"/>
              <a:t>Loops: </a:t>
            </a:r>
          </a:p>
          <a:p>
            <a:pPr lvl="1"/>
            <a:r>
              <a:rPr lang="en-US" dirty="0"/>
              <a:t>do-while, while. </a:t>
            </a:r>
          </a:p>
          <a:p>
            <a:pPr lvl="1"/>
            <a:r>
              <a:rPr lang="en-US" dirty="0"/>
              <a:t>for loops and nested loops.  </a:t>
            </a:r>
          </a:p>
          <a:p>
            <a:pPr lvl="1"/>
            <a:r>
              <a:rPr lang="en-US" dirty="0"/>
              <a:t>Break, continue, </a:t>
            </a:r>
            <a:r>
              <a:rPr lang="en-US" dirty="0" err="1"/>
              <a:t>goto</a:t>
            </a:r>
            <a:r>
              <a:rPr lang="en-US" dirty="0"/>
              <a:t> and exit statements.  </a:t>
            </a:r>
          </a:p>
          <a:p>
            <a:r>
              <a:rPr lang="en-US" dirty="0"/>
              <a:t>Programs on if, switch and loops.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7A5D8-58E4-4215-8A69-48954FC12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BECE320E MODULE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57B986-88A8-4FB5-9FFE-AB124D60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96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BECE320E MODULE 2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20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240971" y="666206"/>
            <a:ext cx="44544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that x = 2, y = 1 and z = 0 initially, what will be their values after executing the following</a:t>
            </a:r>
          </a:p>
          <a:p>
            <a:r>
              <a:rPr lang="fr-FR" dirty="0"/>
              <a:t>code segments? </a:t>
            </a:r>
          </a:p>
          <a:p>
            <a:r>
              <a:rPr lang="en-IN" dirty="0" smtClean="0"/>
              <a:t>(a</a:t>
            </a:r>
            <a:r>
              <a:rPr lang="en-IN" dirty="0"/>
              <a:t>) </a:t>
            </a:r>
            <a:endParaRPr lang="en-IN" dirty="0" smtClean="0"/>
          </a:p>
          <a:p>
            <a:r>
              <a:rPr lang="en-IN" dirty="0" smtClean="0"/>
              <a:t>switch </a:t>
            </a:r>
            <a:r>
              <a:rPr lang="en-IN" dirty="0"/>
              <a:t>(x)</a:t>
            </a:r>
          </a:p>
          <a:p>
            <a:r>
              <a:rPr lang="en-IN" dirty="0"/>
              <a:t>{</a:t>
            </a:r>
          </a:p>
          <a:p>
            <a:pPr lvl="1"/>
            <a:r>
              <a:rPr lang="en-IN" dirty="0"/>
              <a:t>case 2:</a:t>
            </a:r>
          </a:p>
          <a:p>
            <a:pPr lvl="2"/>
            <a:r>
              <a:rPr lang="en-IN" dirty="0"/>
              <a:t>x = 1;</a:t>
            </a:r>
          </a:p>
          <a:p>
            <a:pPr lvl="2"/>
            <a:r>
              <a:rPr lang="en-IN" dirty="0"/>
              <a:t>y = x + 1;</a:t>
            </a:r>
          </a:p>
          <a:p>
            <a:pPr lvl="1"/>
            <a:r>
              <a:rPr lang="en-IN" dirty="0"/>
              <a:t>case 1:</a:t>
            </a:r>
          </a:p>
          <a:p>
            <a:pPr lvl="2"/>
            <a:r>
              <a:rPr lang="en-IN" dirty="0"/>
              <a:t>x = 0;</a:t>
            </a:r>
          </a:p>
          <a:p>
            <a:pPr lvl="2"/>
            <a:r>
              <a:rPr lang="en-IN" dirty="0"/>
              <a:t>break;</a:t>
            </a:r>
          </a:p>
          <a:p>
            <a:pPr lvl="1"/>
            <a:r>
              <a:rPr lang="en-IN" dirty="0"/>
              <a:t>default:</a:t>
            </a:r>
          </a:p>
          <a:p>
            <a:pPr lvl="2"/>
            <a:r>
              <a:rPr lang="en-IN" dirty="0"/>
              <a:t>x = 1;</a:t>
            </a:r>
          </a:p>
          <a:p>
            <a:pPr lvl="2"/>
            <a:r>
              <a:rPr lang="en-IN" dirty="0"/>
              <a:t>y = 0;</a:t>
            </a:r>
          </a:p>
          <a:p>
            <a:r>
              <a:rPr lang="en-IN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Ans</a:t>
            </a:r>
            <a:r>
              <a:rPr lang="en-US" dirty="0" smtClean="0"/>
              <a:t>: x = 0, y = 2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884126" y="692331"/>
            <a:ext cx="4469674" cy="4467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029994" y="635514"/>
            <a:ext cx="44544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(b) </a:t>
            </a:r>
            <a:endParaRPr lang="en-IN" dirty="0" smtClean="0"/>
          </a:p>
          <a:p>
            <a:r>
              <a:rPr lang="en-IN" dirty="0" smtClean="0"/>
              <a:t>switch </a:t>
            </a:r>
            <a:r>
              <a:rPr lang="en-IN" dirty="0"/>
              <a:t>(y)</a:t>
            </a:r>
          </a:p>
          <a:p>
            <a:r>
              <a:rPr lang="en-IN" dirty="0"/>
              <a:t>{</a:t>
            </a:r>
          </a:p>
          <a:p>
            <a:pPr lvl="1"/>
            <a:r>
              <a:rPr lang="en-IN" dirty="0"/>
              <a:t>case 0:</a:t>
            </a:r>
          </a:p>
          <a:p>
            <a:pPr lvl="1"/>
            <a:r>
              <a:rPr lang="en-IN" dirty="0"/>
              <a:t>x = 0;</a:t>
            </a:r>
          </a:p>
          <a:p>
            <a:pPr lvl="1"/>
            <a:r>
              <a:rPr lang="en-IN" dirty="0"/>
              <a:t>y = 0;</a:t>
            </a:r>
          </a:p>
          <a:p>
            <a:pPr lvl="1"/>
            <a:r>
              <a:rPr lang="en-IN" dirty="0"/>
              <a:t>case 2:</a:t>
            </a:r>
          </a:p>
          <a:p>
            <a:pPr lvl="1"/>
            <a:r>
              <a:rPr lang="en-IN" dirty="0"/>
              <a:t>x = 2;</a:t>
            </a:r>
          </a:p>
          <a:p>
            <a:pPr lvl="1"/>
            <a:r>
              <a:rPr lang="en-IN" dirty="0"/>
              <a:t>z = 2;</a:t>
            </a:r>
          </a:p>
          <a:p>
            <a:pPr lvl="1"/>
            <a:r>
              <a:rPr lang="en-IN" dirty="0"/>
              <a:t>default:</a:t>
            </a:r>
          </a:p>
          <a:p>
            <a:pPr lvl="1"/>
            <a:r>
              <a:rPr lang="en-IN" dirty="0"/>
              <a:t>x = 1;</a:t>
            </a:r>
          </a:p>
          <a:p>
            <a:pPr lvl="1"/>
            <a:r>
              <a:rPr lang="en-IN" dirty="0"/>
              <a:t>y = 2;</a:t>
            </a:r>
          </a:p>
          <a:p>
            <a:r>
              <a:rPr lang="en-IN" dirty="0" smtClean="0"/>
              <a:t>}</a:t>
            </a:r>
          </a:p>
          <a:p>
            <a:endParaRPr lang="en-US" dirty="0"/>
          </a:p>
          <a:p>
            <a:r>
              <a:rPr lang="en-US" dirty="0" err="1" smtClean="0"/>
              <a:t>Ans</a:t>
            </a:r>
            <a:r>
              <a:rPr lang="en-US" dirty="0" smtClean="0"/>
              <a:t>: x= 1, y = 2, z=0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924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772E-78B1-44ED-B148-DF3F2711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Decision-making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67A0-0060-4FE6-BE7D-80214017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statement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b="1" i="1" dirty="0"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conditional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B6E80-600F-4A03-817D-BB82379C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3CC71-7791-430C-B20D-AD0E94C1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96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4360-ECF4-4975-B283-2EA18AC42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b="1" i="1" dirty="0"/>
              <a:t>if</a:t>
            </a:r>
            <a:r>
              <a:rPr lang="en-IN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423A9-AAF3-407B-8662-AD54CD123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94304"/>
            <a:ext cx="12192001" cy="5262046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The general format of this statement </a:t>
            </a:r>
            <a:r>
              <a:rPr lang="en-IN" sz="3600" dirty="0"/>
              <a:t>is as follows:</a:t>
            </a:r>
          </a:p>
          <a:p>
            <a:pPr marL="457200" lvl="1" indent="0">
              <a:buNone/>
            </a:pPr>
            <a:r>
              <a:rPr lang="en-IN" sz="3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 expression )</a:t>
            </a:r>
          </a:p>
          <a:p>
            <a:pPr marL="457200" lvl="1" indent="0">
              <a:buNone/>
            </a:pPr>
            <a:r>
              <a:rPr lang="en-IN" sz="32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statement</a:t>
            </a:r>
          </a:p>
          <a:p>
            <a:pPr marL="457200" lvl="1" indent="0">
              <a:buNone/>
            </a:pPr>
            <a:endParaRPr lang="en-IN" sz="3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IN" sz="32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500" dirty="0">
                <a:latin typeface="Arial" panose="020B0604020202020204" pitchFamily="34" charset="0"/>
                <a:cs typeface="Arial" panose="020B0604020202020204" pitchFamily="34" charset="0"/>
              </a:rPr>
              <a:t>In the program statement</a:t>
            </a:r>
          </a:p>
          <a:p>
            <a:pPr marL="914400" lvl="2" indent="0">
              <a:buNone/>
            </a:pPr>
            <a:r>
              <a:rPr lang="en-US" sz="27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 count &gt; COUNT_LIMIT )</a:t>
            </a:r>
          </a:p>
          <a:p>
            <a:pPr marL="914400" lvl="2" indent="0">
              <a:buNone/>
            </a:pPr>
            <a:r>
              <a:rPr lang="en-US" sz="27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 ("Count limit exceeded\n");</a:t>
            </a:r>
          </a:p>
          <a:p>
            <a:pPr marL="914400" lvl="2" indent="0">
              <a:buNone/>
            </a:pPr>
            <a:endParaRPr lang="en-US" sz="27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sz="2700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statement is executed only if the value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greater than the value of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COUNT_LIMIT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otherwise, it is ignored.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9876F-A66F-4808-9432-1B4BDE02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B6A0B-AB84-4BD9-A56F-9DA5E127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B45E0D-C40A-47D5-8E33-DF031B19C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66277"/>
            <a:ext cx="3481118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0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F14B5-C869-42D2-BD78-19734AF7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DD2FB-8AE2-48E0-9E3E-27D16F4F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5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2812A4-1C27-4C0E-8BEF-0B901287B4BB}"/>
              </a:ext>
            </a:extLst>
          </p:cNvPr>
          <p:cNvSpPr/>
          <p:nvPr/>
        </p:nvSpPr>
        <p:spPr>
          <a:xfrm>
            <a:off x="357809" y="389645"/>
            <a:ext cx="858740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// Program to calculate the absolute value of an integer</a:t>
            </a:r>
          </a:p>
          <a:p>
            <a:r>
              <a:rPr lang="en-IN" dirty="0">
                <a:latin typeface="Courier"/>
              </a:rPr>
              <a:t>int main (void)</a:t>
            </a:r>
          </a:p>
          <a:p>
            <a:r>
              <a:rPr lang="en-IN" dirty="0">
                <a:latin typeface="Courier"/>
              </a:rPr>
              <a:t>{</a:t>
            </a:r>
          </a:p>
          <a:p>
            <a:r>
              <a:rPr lang="en-IN" dirty="0">
                <a:latin typeface="Courier"/>
              </a:rPr>
              <a:t>int number;</a:t>
            </a:r>
          </a:p>
          <a:p>
            <a:r>
              <a:rPr lang="en-US" dirty="0">
                <a:latin typeface="Courier"/>
              </a:rPr>
              <a:t>printf ("Type in your number: ");</a:t>
            </a:r>
          </a:p>
          <a:p>
            <a:r>
              <a:rPr lang="en-IN" dirty="0" err="1">
                <a:latin typeface="Courier"/>
              </a:rPr>
              <a:t>scanf</a:t>
            </a:r>
            <a:r>
              <a:rPr lang="en-IN" dirty="0">
                <a:latin typeface="Courier"/>
              </a:rPr>
              <a:t> ("%</a:t>
            </a:r>
            <a:r>
              <a:rPr lang="en-IN" dirty="0" err="1">
                <a:latin typeface="Courier"/>
              </a:rPr>
              <a:t>i</a:t>
            </a:r>
            <a:r>
              <a:rPr lang="en-IN" dirty="0">
                <a:latin typeface="Courier"/>
              </a:rPr>
              <a:t>", &amp;number);</a:t>
            </a:r>
          </a:p>
          <a:p>
            <a:r>
              <a:rPr lang="en-IN" dirty="0">
                <a:latin typeface="Courier"/>
              </a:rPr>
              <a:t>if ( number &lt; 0 </a:t>
            </a:r>
            <a:r>
              <a:rPr lang="en-IN" dirty="0" smtClean="0">
                <a:latin typeface="Courier"/>
              </a:rPr>
              <a:t>)</a:t>
            </a:r>
            <a:endParaRPr lang="en-IN" dirty="0">
              <a:latin typeface="Courier"/>
            </a:endParaRPr>
          </a:p>
          <a:p>
            <a:r>
              <a:rPr lang="en-IN" dirty="0">
                <a:latin typeface="Courier"/>
              </a:rPr>
              <a:t>number = -number</a:t>
            </a:r>
            <a:r>
              <a:rPr lang="en-IN" dirty="0" smtClean="0">
                <a:latin typeface="Courier"/>
              </a:rPr>
              <a:t>;</a:t>
            </a:r>
            <a:endParaRPr lang="en-IN" dirty="0">
              <a:latin typeface="Courier"/>
            </a:endParaRPr>
          </a:p>
          <a:p>
            <a:r>
              <a:rPr lang="en-US" dirty="0">
                <a:latin typeface="Courier"/>
              </a:rPr>
              <a:t>printf ("The absolute value is %</a:t>
            </a:r>
            <a:r>
              <a:rPr lang="en-US" dirty="0" err="1">
                <a:latin typeface="Courier"/>
              </a:rPr>
              <a:t>i</a:t>
            </a:r>
            <a:r>
              <a:rPr lang="en-US" dirty="0">
                <a:latin typeface="Courier"/>
              </a:rPr>
              <a:t>\n", number);</a:t>
            </a:r>
          </a:p>
          <a:p>
            <a:r>
              <a:rPr lang="en-IN" dirty="0">
                <a:latin typeface="Courier"/>
              </a:rPr>
              <a:t>return 0;</a:t>
            </a:r>
          </a:p>
          <a:p>
            <a:r>
              <a:rPr lang="en-IN" dirty="0">
                <a:latin typeface="Courier"/>
              </a:rPr>
              <a:t>}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0E737-52A7-463D-A569-B91BF1039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43" t="15853" r="38696" b="35838"/>
          <a:stretch/>
        </p:blipFill>
        <p:spPr>
          <a:xfrm>
            <a:off x="4227443" y="2968487"/>
            <a:ext cx="7407965" cy="357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9B0CF6A-1BEB-464E-A027-D7F6052A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if-else</a:t>
            </a:r>
            <a:r>
              <a:rPr lang="en-IN" dirty="0"/>
              <a:t> construct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7734C2-4802-4727-B2D5-4D2EDD13B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DC743-24D9-4693-9A93-C8B9DC8E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6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C9BBDA-F6DB-4E02-9527-B3B576C6EC40}"/>
              </a:ext>
            </a:extLst>
          </p:cNvPr>
          <p:cNvSpPr/>
          <p:nvPr/>
        </p:nvSpPr>
        <p:spPr>
          <a:xfrm>
            <a:off x="185530" y="1452151"/>
            <a:ext cx="694112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  <a:latin typeface="Courier"/>
                <a:cs typeface="Arial" panose="020B0604020202020204" pitchFamily="34" charset="0"/>
              </a:rPr>
              <a:t>if ( expression )</a:t>
            </a:r>
          </a:p>
          <a:p>
            <a:r>
              <a:rPr lang="en-IN" sz="2400" i="1" dirty="0">
                <a:solidFill>
                  <a:srgbClr val="FF0000"/>
                </a:solidFill>
                <a:latin typeface="Courier"/>
                <a:cs typeface="Arial" panose="020B0604020202020204" pitchFamily="34" charset="0"/>
              </a:rPr>
              <a:t>program statement 1</a:t>
            </a:r>
          </a:p>
          <a:p>
            <a:r>
              <a:rPr lang="en-IN" sz="2400" i="1" dirty="0">
                <a:solidFill>
                  <a:srgbClr val="FF0000"/>
                </a:solidFill>
                <a:latin typeface="Courier"/>
                <a:cs typeface="Arial" panose="020B0604020202020204" pitchFamily="34" charset="0"/>
              </a:rPr>
              <a:t>else</a:t>
            </a:r>
          </a:p>
          <a:p>
            <a:r>
              <a:rPr lang="en-IN" sz="2400" i="1" dirty="0">
                <a:solidFill>
                  <a:srgbClr val="FF0000"/>
                </a:solidFill>
                <a:latin typeface="Courier"/>
                <a:cs typeface="Arial" panose="020B0604020202020204" pitchFamily="34" charset="0"/>
              </a:rPr>
              <a:t>program statement 2</a:t>
            </a:r>
          </a:p>
          <a:p>
            <a:endParaRPr lang="en-IN" sz="2400" i="1" dirty="0">
              <a:solidFill>
                <a:srgbClr val="FF0000"/>
              </a:solidFill>
              <a:latin typeface="Courier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if-else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actually just an extension of the general format of the if statement.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result of the evaluation of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expression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TRUE,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program statement 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 immediately follows, is executed; otherwise,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program statement 2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executed.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either case, either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program statement 1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program statement 2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executed, but not both.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D177E5-F410-451F-A569-E10539DFC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81" y="1452151"/>
            <a:ext cx="4823489" cy="46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9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023C-C7D8-4957-B5BB-7814530D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  <a:cs typeface="Arial" panose="020B0604020202020204" pitchFamily="34" charset="0"/>
              </a:rPr>
              <a:t>Program to Determine if a Number Is Even or Odd</a:t>
            </a:r>
            <a:endParaRPr lang="en-IN" dirty="0">
              <a:latin typeface="Courier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E4FE8-5A34-4F6D-81A4-558291201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02E56E-5377-4B93-89AA-A85B098F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7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BCC2C7-7C7D-4183-84A5-673256366BAC}"/>
              </a:ext>
            </a:extLst>
          </p:cNvPr>
          <p:cNvSpPr/>
          <p:nvPr/>
        </p:nvSpPr>
        <p:spPr>
          <a:xfrm>
            <a:off x="251791" y="1894414"/>
            <a:ext cx="63842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urier"/>
              </a:rPr>
              <a:t>#include &lt;</a:t>
            </a:r>
            <a:r>
              <a:rPr lang="en-IN" b="1" dirty="0" err="1">
                <a:solidFill>
                  <a:srgbClr val="FF0000"/>
                </a:solidFill>
                <a:latin typeface="Courier"/>
              </a:rPr>
              <a:t>stdio.h</a:t>
            </a:r>
            <a:r>
              <a:rPr lang="en-IN" b="1" dirty="0">
                <a:solidFill>
                  <a:srgbClr val="FF0000"/>
                </a:solidFill>
                <a:latin typeface="Courier"/>
              </a:rPr>
              <a:t>&gt;</a:t>
            </a:r>
          </a:p>
          <a:p>
            <a:r>
              <a:rPr lang="en-IN" b="1" dirty="0">
                <a:solidFill>
                  <a:srgbClr val="FF0000"/>
                </a:solidFill>
                <a:latin typeface="Courier"/>
              </a:rPr>
              <a:t>int main ()</a:t>
            </a:r>
          </a:p>
          <a:p>
            <a:r>
              <a:rPr lang="en-IN" b="1" dirty="0">
                <a:solidFill>
                  <a:srgbClr val="FF0000"/>
                </a:solidFill>
                <a:latin typeface="Courier"/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  <a:latin typeface="Courier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"/>
              </a:rPr>
              <a:t>number_to_test</a:t>
            </a:r>
            <a:r>
              <a:rPr lang="en-US" b="1" dirty="0">
                <a:solidFill>
                  <a:srgbClr val="FF0000"/>
                </a:solidFill>
                <a:latin typeface="Courier"/>
              </a:rPr>
              <a:t>, remainder;</a:t>
            </a:r>
          </a:p>
          <a:p>
            <a:r>
              <a:rPr lang="en-US" b="1" dirty="0">
                <a:solidFill>
                  <a:srgbClr val="FF0000"/>
                </a:solidFill>
                <a:latin typeface="Courier"/>
              </a:rPr>
              <a:t>printf ("Enter your number to be tested: ");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"/>
              </a:rPr>
              <a:t>scanf</a:t>
            </a:r>
            <a:r>
              <a:rPr lang="en-US" b="1" dirty="0">
                <a:solidFill>
                  <a:srgbClr val="FF0000"/>
                </a:solidFill>
                <a:latin typeface="Courier"/>
              </a:rPr>
              <a:t> ("%</a:t>
            </a:r>
            <a:r>
              <a:rPr lang="en-US" b="1" dirty="0" err="1">
                <a:solidFill>
                  <a:srgbClr val="FF0000"/>
                </a:solidFill>
                <a:latin typeface="Courier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"/>
              </a:rPr>
              <a:t>", &amp;</a:t>
            </a:r>
            <a:r>
              <a:rPr lang="en-US" b="1" dirty="0" err="1">
                <a:solidFill>
                  <a:srgbClr val="FF0000"/>
                </a:solidFill>
                <a:latin typeface="Courier"/>
              </a:rPr>
              <a:t>number_to_test</a:t>
            </a:r>
            <a:r>
              <a:rPr lang="en-US" b="1" dirty="0">
                <a:solidFill>
                  <a:srgbClr val="FF0000"/>
                </a:solidFill>
                <a:latin typeface="Courier"/>
              </a:rPr>
              <a:t>);</a:t>
            </a:r>
          </a:p>
          <a:p>
            <a:r>
              <a:rPr lang="en-US" b="1" dirty="0">
                <a:solidFill>
                  <a:srgbClr val="FF0000"/>
                </a:solidFill>
                <a:latin typeface="Courier"/>
              </a:rPr>
              <a:t>remainder = </a:t>
            </a:r>
            <a:r>
              <a:rPr lang="en-US" b="1" dirty="0" err="1">
                <a:solidFill>
                  <a:srgbClr val="FF0000"/>
                </a:solidFill>
                <a:latin typeface="Courier"/>
              </a:rPr>
              <a:t>number_to_test</a:t>
            </a:r>
            <a:r>
              <a:rPr lang="en-US" b="1" dirty="0">
                <a:solidFill>
                  <a:srgbClr val="FF0000"/>
                </a:solidFill>
                <a:latin typeface="Courier"/>
              </a:rPr>
              <a:t> % 2;</a:t>
            </a:r>
          </a:p>
          <a:p>
            <a:r>
              <a:rPr lang="en-IN" b="1" dirty="0">
                <a:solidFill>
                  <a:srgbClr val="FF0000"/>
                </a:solidFill>
                <a:latin typeface="Courier"/>
              </a:rPr>
              <a:t>if ( remainder == 0 )</a:t>
            </a:r>
          </a:p>
          <a:p>
            <a:r>
              <a:rPr lang="en-US" b="1" dirty="0">
                <a:solidFill>
                  <a:srgbClr val="FF0000"/>
                </a:solidFill>
                <a:latin typeface="Courier"/>
              </a:rPr>
              <a:t>printf ("The number is even.\n");</a:t>
            </a:r>
          </a:p>
          <a:p>
            <a:r>
              <a:rPr lang="en-IN" b="1" dirty="0">
                <a:solidFill>
                  <a:srgbClr val="FF0000"/>
                </a:solidFill>
                <a:latin typeface="Courier"/>
              </a:rPr>
              <a:t>else</a:t>
            </a:r>
          </a:p>
          <a:p>
            <a:r>
              <a:rPr lang="en-US" b="1" dirty="0">
                <a:solidFill>
                  <a:srgbClr val="FF0000"/>
                </a:solidFill>
                <a:latin typeface="Courier"/>
              </a:rPr>
              <a:t>printf ("The number is odd.\n");</a:t>
            </a:r>
          </a:p>
          <a:p>
            <a:r>
              <a:rPr lang="en-IN" b="1" dirty="0">
                <a:solidFill>
                  <a:srgbClr val="FF0000"/>
                </a:solidFill>
                <a:latin typeface="Courier"/>
              </a:rPr>
              <a:t>return 0;</a:t>
            </a:r>
          </a:p>
          <a:p>
            <a:r>
              <a:rPr lang="en-IN" b="1" dirty="0">
                <a:solidFill>
                  <a:srgbClr val="FF0000"/>
                </a:solidFill>
                <a:latin typeface="Courier"/>
              </a:rPr>
              <a:t>}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4DCAC9-15C1-41C3-B366-4BC54DD5A7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70" t="15829" r="39565" b="16506"/>
          <a:stretch/>
        </p:blipFill>
        <p:spPr>
          <a:xfrm>
            <a:off x="6506816" y="1690688"/>
            <a:ext cx="5433393" cy="46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1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0C98-EBA7-4B2B-A867-92643180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if a Year Is a Leap Year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E8B02-38CB-4891-AFC1-195437C7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6DE3F-2C0C-4CA6-9866-ED1CEE34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8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DF919F-5A65-46EE-B42D-F4B14EFCAB0E}"/>
              </a:ext>
            </a:extLst>
          </p:cNvPr>
          <p:cNvSpPr/>
          <p:nvPr/>
        </p:nvSpPr>
        <p:spPr>
          <a:xfrm>
            <a:off x="993913" y="1470345"/>
            <a:ext cx="10515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</a:rPr>
              <a:t>// Program to determines if a year is a leap year</a:t>
            </a:r>
          </a:p>
          <a:p>
            <a:r>
              <a:rPr lang="en-IN" dirty="0">
                <a:latin typeface="Courier"/>
              </a:rPr>
              <a:t>#include &lt;</a:t>
            </a:r>
            <a:r>
              <a:rPr lang="en-IN" dirty="0" err="1">
                <a:latin typeface="Courier"/>
              </a:rPr>
              <a:t>stdio.h</a:t>
            </a:r>
            <a:r>
              <a:rPr lang="en-IN" dirty="0">
                <a:latin typeface="Courier"/>
              </a:rPr>
              <a:t>&gt;</a:t>
            </a:r>
          </a:p>
          <a:p>
            <a:r>
              <a:rPr lang="en-IN" dirty="0">
                <a:latin typeface="Courier"/>
              </a:rPr>
              <a:t>int main (void)</a:t>
            </a:r>
          </a:p>
          <a:p>
            <a:r>
              <a:rPr lang="en-IN" dirty="0">
                <a:latin typeface="Courier"/>
              </a:rPr>
              <a:t>{</a:t>
            </a:r>
          </a:p>
          <a:p>
            <a:r>
              <a:rPr lang="en-IN" dirty="0">
                <a:latin typeface="Courier"/>
              </a:rPr>
              <a:t>int year, rem_4, rem_100, rem_400;</a:t>
            </a:r>
          </a:p>
          <a:p>
            <a:r>
              <a:rPr lang="en-US" dirty="0">
                <a:latin typeface="Courier"/>
              </a:rPr>
              <a:t>printf ("Enter the year to be tested: ");</a:t>
            </a:r>
          </a:p>
          <a:p>
            <a:r>
              <a:rPr lang="en-IN" dirty="0" err="1">
                <a:latin typeface="Courier"/>
              </a:rPr>
              <a:t>scanf</a:t>
            </a:r>
            <a:r>
              <a:rPr lang="en-IN" dirty="0">
                <a:latin typeface="Courier"/>
              </a:rPr>
              <a:t> ("%</a:t>
            </a:r>
            <a:r>
              <a:rPr lang="en-IN" dirty="0" err="1">
                <a:latin typeface="Courier"/>
              </a:rPr>
              <a:t>i</a:t>
            </a:r>
            <a:r>
              <a:rPr lang="en-IN" dirty="0">
                <a:latin typeface="Courier"/>
              </a:rPr>
              <a:t>", &amp;year);</a:t>
            </a:r>
          </a:p>
          <a:p>
            <a:r>
              <a:rPr lang="en-IN" dirty="0">
                <a:latin typeface="Courier"/>
              </a:rPr>
              <a:t>rem_4 = year % 4;</a:t>
            </a:r>
          </a:p>
          <a:p>
            <a:r>
              <a:rPr lang="en-IN" dirty="0">
                <a:latin typeface="Courier"/>
              </a:rPr>
              <a:t>rem_100 = year % 100;</a:t>
            </a:r>
          </a:p>
          <a:p>
            <a:r>
              <a:rPr lang="en-IN" dirty="0">
                <a:latin typeface="Courier"/>
              </a:rPr>
              <a:t>rem_400 = year % 400;</a:t>
            </a:r>
          </a:p>
          <a:p>
            <a:r>
              <a:rPr lang="en-IN" dirty="0">
                <a:latin typeface="Courier"/>
              </a:rPr>
              <a:t>if ( (rem_4 == 0 &amp;&amp; rem_100 != 0) || rem_400 == 0 ) </a:t>
            </a:r>
            <a:r>
              <a:rPr lang="en-IN" dirty="0">
                <a:solidFill>
                  <a:srgbClr val="FF0000"/>
                </a:solidFill>
                <a:latin typeface="Courier"/>
              </a:rPr>
              <a:t>//</a:t>
            </a:r>
            <a:r>
              <a:rPr lang="en-IN" b="1" dirty="0">
                <a:solidFill>
                  <a:srgbClr val="FF0000"/>
                </a:solidFill>
              </a:rPr>
              <a:t>Compound Relational Tests</a:t>
            </a:r>
            <a:endParaRPr lang="en-IN" dirty="0">
              <a:solidFill>
                <a:srgbClr val="FF0000"/>
              </a:solidFill>
              <a:latin typeface="Courier"/>
            </a:endParaRPr>
          </a:p>
          <a:p>
            <a:r>
              <a:rPr lang="en-US" dirty="0">
                <a:latin typeface="Courier"/>
              </a:rPr>
              <a:t>printf ("It's a leap year.\n");</a:t>
            </a:r>
          </a:p>
          <a:p>
            <a:r>
              <a:rPr lang="en-US" dirty="0">
                <a:latin typeface="Courier"/>
              </a:rPr>
              <a:t>else</a:t>
            </a:r>
          </a:p>
          <a:p>
            <a:r>
              <a:rPr lang="en-US" dirty="0">
                <a:latin typeface="Courier"/>
              </a:rPr>
              <a:t>printf ("Nope, it's not a leap year.\n");</a:t>
            </a:r>
          </a:p>
          <a:p>
            <a:r>
              <a:rPr lang="en-US" dirty="0">
                <a:latin typeface="Courier"/>
              </a:rPr>
              <a:t>return 0;</a:t>
            </a:r>
          </a:p>
          <a:p>
            <a:r>
              <a:rPr lang="en-US" dirty="0">
                <a:latin typeface="Courier"/>
              </a:rPr>
              <a:t>}</a:t>
            </a:r>
            <a:endParaRPr lang="en-IN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8798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85BF9-E74E-4900-87AC-C48C9EA1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BECE320E MODULE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426DC-72AF-45E6-B489-3D3299B8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439D-D15F-4433-A9B6-78131FF661F5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44521-F6BA-4ACE-A1E2-F5A1CC40C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8" t="7321" r="59782" b="69479"/>
          <a:stretch/>
        </p:blipFill>
        <p:spPr>
          <a:xfrm>
            <a:off x="530087" y="0"/>
            <a:ext cx="8564218" cy="3114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DF22F5-BA3A-4DDE-93A5-F960D7F7D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35" t="13896" r="54348" b="62518"/>
          <a:stretch/>
        </p:blipFill>
        <p:spPr>
          <a:xfrm>
            <a:off x="530087" y="3156286"/>
            <a:ext cx="9621078" cy="338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5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B59D2701F2843BF53BD0966086391" ma:contentTypeVersion="4" ma:contentTypeDescription="Create a new document." ma:contentTypeScope="" ma:versionID="3f46a281cc3753996f602256d46ad2c3">
  <xsd:schema xmlns:xsd="http://www.w3.org/2001/XMLSchema" xmlns:xs="http://www.w3.org/2001/XMLSchema" xmlns:p="http://schemas.microsoft.com/office/2006/metadata/properties" xmlns:ns2="a9e34959-f9e9-4f34-92f8-cd753fd35b4e" targetNamespace="http://schemas.microsoft.com/office/2006/metadata/properties" ma:root="true" ma:fieldsID="75d7f3a7666fde9659e61ae5c37d0234" ns2:_="">
    <xsd:import namespace="a9e34959-f9e9-4f34-92f8-cd753fd35b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e34959-f9e9-4f34-92f8-cd753fd35b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B0C727-812B-4AB8-A3A3-4A288C05E4A7}"/>
</file>

<file path=customXml/itemProps2.xml><?xml version="1.0" encoding="utf-8"?>
<ds:datastoreItem xmlns:ds="http://schemas.openxmlformats.org/officeDocument/2006/customXml" ds:itemID="{F6D93542-A528-4DB1-8BC7-0D486A743D6B}"/>
</file>

<file path=customXml/itemProps3.xml><?xml version="1.0" encoding="utf-8"?>
<ds:datastoreItem xmlns:ds="http://schemas.openxmlformats.org/officeDocument/2006/customXml" ds:itemID="{51952AF1-8CF6-41D0-A32F-00BAF67AA286}"/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1436</Words>
  <Application>Microsoft Office PowerPoint</Application>
  <PresentationFormat>Widescreen</PresentationFormat>
  <Paragraphs>323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Bembo</vt:lpstr>
      <vt:lpstr>Bembo-Bold</vt:lpstr>
      <vt:lpstr>Calibri</vt:lpstr>
      <vt:lpstr>Calibri Light</vt:lpstr>
      <vt:lpstr>Courier</vt:lpstr>
      <vt:lpstr>Times New Roman</vt:lpstr>
      <vt:lpstr>Office Theme</vt:lpstr>
      <vt:lpstr>Module:2</vt:lpstr>
      <vt:lpstr>Contents</vt:lpstr>
      <vt:lpstr>Decision-making constructs</vt:lpstr>
      <vt:lpstr>The if Statement</vt:lpstr>
      <vt:lpstr>PowerPoint Presentation</vt:lpstr>
      <vt:lpstr>if-else construct</vt:lpstr>
      <vt:lpstr>Program to Determine if a Number Is Even or Odd</vt:lpstr>
      <vt:lpstr>Determining if a Year Is a Leap Year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Module:1</dc:title>
  <dc:creator>Deepa M</dc:creator>
  <cp:lastModifiedBy>Admin</cp:lastModifiedBy>
  <cp:revision>33</cp:revision>
  <dcterms:created xsi:type="dcterms:W3CDTF">2024-01-03T14:03:34Z</dcterms:created>
  <dcterms:modified xsi:type="dcterms:W3CDTF">2024-01-18T10:54:03Z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0x0101004A6B59D2701F2843BF53BD0966086391</vt:lpwstr>
  </property>
</Properties>
</file>