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74" r:id="rId6"/>
    <p:sldId id="268" r:id="rId7"/>
    <p:sldId id="269" r:id="rId8"/>
    <p:sldId id="270" r:id="rId9"/>
    <p:sldId id="271" r:id="rId10"/>
    <p:sldId id="259" r:id="rId11"/>
    <p:sldId id="260" r:id="rId12"/>
    <p:sldId id="265" r:id="rId13"/>
    <p:sldId id="266" r:id="rId14"/>
    <p:sldId id="261" r:id="rId15"/>
    <p:sldId id="264" r:id="rId16"/>
    <p:sldId id="262" r:id="rId17"/>
    <p:sldId id="280" r:id="rId18"/>
    <p:sldId id="263" r:id="rId19"/>
    <p:sldId id="275" r:id="rId20"/>
    <p:sldId id="276" r:id="rId21"/>
    <p:sldId id="278" r:id="rId22"/>
    <p:sldId id="279" r:id="rId23"/>
    <p:sldId id="277"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0B126E-9C74-4039-8CD1-4CC570DD7E51}"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378129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0B126E-9C74-4039-8CD1-4CC570DD7E51}"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33646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0B126E-9C74-4039-8CD1-4CC570DD7E51}"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58663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0B126E-9C74-4039-8CD1-4CC570DD7E51}"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282081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0B126E-9C74-4039-8CD1-4CC570DD7E51}"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379923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0B126E-9C74-4039-8CD1-4CC570DD7E51}"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383862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0B126E-9C74-4039-8CD1-4CC570DD7E51}"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53646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0B126E-9C74-4039-8CD1-4CC570DD7E51}"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137159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B126E-9C74-4039-8CD1-4CC570DD7E51}"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426255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0B126E-9C74-4039-8CD1-4CC570DD7E51}"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348083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0B126E-9C74-4039-8CD1-4CC570DD7E51}"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972DD-BFFC-420E-8E88-9CE392442C4F}" type="slidenum">
              <a:rPr lang="en-IN" smtClean="0"/>
              <a:t>‹#›</a:t>
            </a:fld>
            <a:endParaRPr lang="en-IN"/>
          </a:p>
        </p:txBody>
      </p:sp>
    </p:spTree>
    <p:extLst>
      <p:ext uri="{BB962C8B-B14F-4D97-AF65-F5344CB8AC3E}">
        <p14:creationId xmlns:p14="http://schemas.microsoft.com/office/powerpoint/2010/main" val="51817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B126E-9C74-4039-8CD1-4CC570DD7E51}" type="datetimeFigureOut">
              <a:rPr lang="en-IN" smtClean="0"/>
              <a:t>16-07-2024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972DD-BFFC-420E-8E88-9CE392442C4F}" type="slidenum">
              <a:rPr lang="en-IN" smtClean="0"/>
              <a:t>‹#›</a:t>
            </a:fld>
            <a:endParaRPr lang="en-IN"/>
          </a:p>
        </p:txBody>
      </p:sp>
    </p:spTree>
    <p:extLst>
      <p:ext uri="{BB962C8B-B14F-4D97-AF65-F5344CB8AC3E}">
        <p14:creationId xmlns:p14="http://schemas.microsoft.com/office/powerpoint/2010/main" val="316571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KQBBWvY-s0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4" y="1773527"/>
            <a:ext cx="9144000" cy="1496146"/>
          </a:xfrm>
        </p:spPr>
        <p:txBody>
          <a:bodyPr>
            <a:normAutofit fontScale="90000"/>
          </a:bodyPr>
          <a:lstStyle/>
          <a:p>
            <a:r>
              <a:rPr lang="en-US" b="1" dirty="0"/>
              <a:t>BECE320E</a:t>
            </a:r>
            <a:br>
              <a:rPr lang="en-US" b="1" dirty="0"/>
            </a:br>
            <a:r>
              <a:rPr lang="en-US" b="1" dirty="0"/>
              <a:t>Embedded C Programming</a:t>
            </a:r>
            <a:endParaRPr lang="en-IN" dirty="0"/>
          </a:p>
        </p:txBody>
      </p:sp>
      <p:sp>
        <p:nvSpPr>
          <p:cNvPr id="3" name="Subtitle 2"/>
          <p:cNvSpPr>
            <a:spLocks noGrp="1"/>
          </p:cNvSpPr>
          <p:nvPr>
            <p:ph type="subTitle" idx="1"/>
          </p:nvPr>
        </p:nvSpPr>
        <p:spPr>
          <a:xfrm>
            <a:off x="1676400" y="4114800"/>
            <a:ext cx="9144000" cy="1503218"/>
          </a:xfrm>
        </p:spPr>
        <p:txBody>
          <a:bodyPr/>
          <a:lstStyle/>
          <a:p>
            <a:pPr algn="l"/>
            <a:r>
              <a:rPr lang="en-US" dirty="0"/>
              <a:t>Introduction to Embedded C, difference between C and Embedded C. Introduction to C programming, comments, identifiers, variables, headers</a:t>
            </a:r>
            <a:endParaRPr lang="en-IN" dirty="0"/>
          </a:p>
        </p:txBody>
      </p:sp>
    </p:spTree>
    <p:extLst>
      <p:ext uri="{BB962C8B-B14F-4D97-AF65-F5344CB8AC3E}">
        <p14:creationId xmlns:p14="http://schemas.microsoft.com/office/powerpoint/2010/main" val="215326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 programming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782045"/>
              </p:ext>
            </p:extLst>
          </p:nvPr>
        </p:nvGraphicFramePr>
        <p:xfrm>
          <a:off x="1096435" y="1690688"/>
          <a:ext cx="6868002" cy="4428364"/>
        </p:xfrm>
        <a:graphic>
          <a:graphicData uri="http://schemas.openxmlformats.org/drawingml/2006/table">
            <a:tbl>
              <a:tblPr/>
              <a:tblGrid>
                <a:gridCol w="2289334">
                  <a:extLst>
                    <a:ext uri="{9D8B030D-6E8A-4147-A177-3AD203B41FA5}">
                      <a16:colId xmlns:a16="http://schemas.microsoft.com/office/drawing/2014/main" val="3003949901"/>
                    </a:ext>
                  </a:extLst>
                </a:gridCol>
                <a:gridCol w="2289334">
                  <a:extLst>
                    <a:ext uri="{9D8B030D-6E8A-4147-A177-3AD203B41FA5}">
                      <a16:colId xmlns:a16="http://schemas.microsoft.com/office/drawing/2014/main" val="947467990"/>
                    </a:ext>
                  </a:extLst>
                </a:gridCol>
                <a:gridCol w="2289334">
                  <a:extLst>
                    <a:ext uri="{9D8B030D-6E8A-4147-A177-3AD203B41FA5}">
                      <a16:colId xmlns:a16="http://schemas.microsoft.com/office/drawing/2014/main" val="1610149444"/>
                    </a:ext>
                  </a:extLst>
                </a:gridCol>
              </a:tblGrid>
              <a:tr h="490082">
                <a:tc>
                  <a:txBody>
                    <a:bodyPr/>
                    <a:lstStyle/>
                    <a:p>
                      <a:pPr algn="l" fontAlgn="t"/>
                      <a:r>
                        <a:rPr lang="en-IN" sz="1800">
                          <a:solidFill>
                            <a:srgbClr val="000000"/>
                          </a:solidFill>
                          <a:effectLst/>
                          <a:latin typeface="times new roman" panose="02020603050405020304" pitchFamily="18" charset="0"/>
                        </a:rPr>
                        <a:t>Language</a:t>
                      </a:r>
                    </a:p>
                  </a:txBody>
                  <a:tcPr marL="111382" marR="111382" marT="111382" marB="111382">
                    <a:lnL w="9525" cap="flat" cmpd="sng" algn="ctr">
                      <a:solidFill>
                        <a:srgbClr val="781E44"/>
                      </a:solidFill>
                      <a:prstDash val="solid"/>
                      <a:round/>
                      <a:headEnd type="none" w="med" len="med"/>
                      <a:tailEnd type="none" w="med" len="med"/>
                    </a:lnL>
                    <a:lnR w="9525" cap="flat" cmpd="sng" algn="ctr">
                      <a:solidFill>
                        <a:srgbClr val="781E44"/>
                      </a:solidFill>
                      <a:prstDash val="solid"/>
                      <a:round/>
                      <a:headEnd type="none" w="med" len="med"/>
                      <a:tailEnd type="none" w="med" len="med"/>
                    </a:lnR>
                    <a:lnT w="9525" cap="flat" cmpd="sng" algn="ctr">
                      <a:solidFill>
                        <a:srgbClr val="781E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Year</a:t>
                      </a:r>
                    </a:p>
                  </a:txBody>
                  <a:tcPr marL="111382" marR="111382" marT="111382" marB="111382">
                    <a:lnL w="9525" cap="flat" cmpd="sng" algn="ctr">
                      <a:solidFill>
                        <a:srgbClr val="781E44"/>
                      </a:solidFill>
                      <a:prstDash val="solid"/>
                      <a:round/>
                      <a:headEnd type="none" w="med" len="med"/>
                      <a:tailEnd type="none" w="med" len="med"/>
                    </a:lnL>
                    <a:lnR w="9525" cap="flat" cmpd="sng" algn="ctr">
                      <a:solidFill>
                        <a:srgbClr val="781E44"/>
                      </a:solidFill>
                      <a:prstDash val="solid"/>
                      <a:round/>
                      <a:headEnd type="none" w="med" len="med"/>
                      <a:tailEnd type="none" w="med" len="med"/>
                    </a:lnR>
                    <a:lnT w="9525" cap="flat" cmpd="sng" algn="ctr">
                      <a:solidFill>
                        <a:srgbClr val="781E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Developed By</a:t>
                      </a:r>
                    </a:p>
                  </a:txBody>
                  <a:tcPr marL="111382" marR="111382" marT="111382" marB="111382">
                    <a:lnL w="9525" cap="flat" cmpd="sng" algn="ctr">
                      <a:solidFill>
                        <a:srgbClr val="781E44"/>
                      </a:solidFill>
                      <a:prstDash val="solid"/>
                      <a:round/>
                      <a:headEnd type="none" w="med" len="med"/>
                      <a:tailEnd type="none" w="med" len="med"/>
                    </a:lnL>
                    <a:lnR w="9525" cap="flat" cmpd="sng" algn="ctr">
                      <a:solidFill>
                        <a:srgbClr val="781E44"/>
                      </a:solidFill>
                      <a:prstDash val="solid"/>
                      <a:round/>
                      <a:headEnd type="none" w="med" len="med"/>
                      <a:tailEnd type="none" w="med" len="med"/>
                    </a:lnR>
                    <a:lnT w="9525" cap="flat" cmpd="sng" algn="ctr">
                      <a:solidFill>
                        <a:srgbClr val="781E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30391402"/>
                  </a:ext>
                </a:extLst>
              </a:tr>
              <a:tr h="415827">
                <a:tc>
                  <a:txBody>
                    <a:bodyPr/>
                    <a:lstStyle/>
                    <a:p>
                      <a:pPr algn="just" fontAlgn="t"/>
                      <a:r>
                        <a:rPr lang="en-IN" sz="1800">
                          <a:solidFill>
                            <a:srgbClr val="333333"/>
                          </a:solidFill>
                          <a:effectLst/>
                          <a:latin typeface="inter-regular"/>
                        </a:rPr>
                        <a:t>Algol</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1960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International Group</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081351"/>
                  </a:ext>
                </a:extLst>
              </a:tr>
              <a:tr h="415827">
                <a:tc>
                  <a:txBody>
                    <a:bodyPr/>
                    <a:lstStyle/>
                    <a:p>
                      <a:pPr algn="just" fontAlgn="t"/>
                      <a:r>
                        <a:rPr lang="en-IN" sz="1800">
                          <a:solidFill>
                            <a:srgbClr val="333333"/>
                          </a:solidFill>
                          <a:effectLst/>
                          <a:latin typeface="inter-regular"/>
                        </a:rPr>
                        <a:t>BCPL</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1967</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Martin Richard</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5621809"/>
                  </a:ext>
                </a:extLst>
              </a:tr>
              <a:tr h="415827">
                <a:tc>
                  <a:txBody>
                    <a:bodyPr/>
                    <a:lstStyle/>
                    <a:p>
                      <a:pPr algn="just" fontAlgn="t"/>
                      <a:r>
                        <a:rPr lang="en-IN" sz="1800">
                          <a:solidFill>
                            <a:srgbClr val="333333"/>
                          </a:solidFill>
                          <a:effectLst/>
                          <a:latin typeface="inter-regular"/>
                        </a:rPr>
                        <a:t>B</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1970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Ken Thompson</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70170763"/>
                  </a:ext>
                </a:extLst>
              </a:tr>
              <a:tr h="415827">
                <a:tc>
                  <a:txBody>
                    <a:bodyPr/>
                    <a:lstStyle/>
                    <a:p>
                      <a:pPr algn="just" fontAlgn="t"/>
                      <a:r>
                        <a:rPr lang="en-IN" sz="1800">
                          <a:solidFill>
                            <a:srgbClr val="333333"/>
                          </a:solidFill>
                          <a:effectLst/>
                          <a:latin typeface="inter-regular"/>
                        </a:rPr>
                        <a:t>Traditional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1972</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Dennis Ritchie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0965422"/>
                  </a:ext>
                </a:extLst>
              </a:tr>
              <a:tr h="683145">
                <a:tc>
                  <a:txBody>
                    <a:bodyPr/>
                    <a:lstStyle/>
                    <a:p>
                      <a:pPr algn="just" fontAlgn="t"/>
                      <a:r>
                        <a:rPr lang="en-IN" sz="1800">
                          <a:solidFill>
                            <a:srgbClr val="333333"/>
                          </a:solidFill>
                          <a:effectLst/>
                          <a:latin typeface="inter-regular"/>
                        </a:rPr>
                        <a:t>K &amp; R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1978</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Kernighan &amp; Dennis Ritchie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7479264"/>
                  </a:ext>
                </a:extLst>
              </a:tr>
              <a:tr h="415827">
                <a:tc>
                  <a:txBody>
                    <a:bodyPr/>
                    <a:lstStyle/>
                    <a:p>
                      <a:pPr algn="just" fontAlgn="t"/>
                      <a:r>
                        <a:rPr lang="en-IN" sz="1800">
                          <a:solidFill>
                            <a:srgbClr val="333333"/>
                          </a:solidFill>
                          <a:effectLst/>
                          <a:latin typeface="inter-regular"/>
                        </a:rPr>
                        <a:t>ANSI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1989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ANSI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07916292"/>
                  </a:ext>
                </a:extLst>
              </a:tr>
              <a:tr h="415827">
                <a:tc>
                  <a:txBody>
                    <a:bodyPr/>
                    <a:lstStyle/>
                    <a:p>
                      <a:pPr algn="just" fontAlgn="t"/>
                      <a:r>
                        <a:rPr lang="en-IN" sz="1800">
                          <a:solidFill>
                            <a:srgbClr val="333333"/>
                          </a:solidFill>
                          <a:effectLst/>
                          <a:latin typeface="inter-regular"/>
                        </a:rPr>
                        <a:t>ANSI/ISO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1990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ISO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35846555"/>
                  </a:ext>
                </a:extLst>
              </a:tr>
              <a:tr h="683145">
                <a:tc>
                  <a:txBody>
                    <a:bodyPr/>
                    <a:lstStyle/>
                    <a:p>
                      <a:pPr algn="just" fontAlgn="t"/>
                      <a:r>
                        <a:rPr lang="en-IN" sz="1800">
                          <a:solidFill>
                            <a:srgbClr val="333333"/>
                          </a:solidFill>
                          <a:effectLst/>
                          <a:latin typeface="inter-regular"/>
                        </a:rPr>
                        <a:t>C99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1999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Standardization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63030313"/>
                  </a:ext>
                </a:extLst>
              </a:tr>
            </a:tbl>
          </a:graphicData>
        </a:graphic>
      </p:graphicFrame>
    </p:spTree>
    <p:extLst>
      <p:ext uri="{BB962C8B-B14F-4D97-AF65-F5344CB8AC3E}">
        <p14:creationId xmlns:p14="http://schemas.microsoft.com/office/powerpoint/2010/main" val="42039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a:t>Comments</a:t>
            </a:r>
            <a:endParaRPr lang="en-IN" dirty="0"/>
          </a:p>
        </p:txBody>
      </p:sp>
      <p:sp>
        <p:nvSpPr>
          <p:cNvPr id="3" name="Content Placeholder 2"/>
          <p:cNvSpPr>
            <a:spLocks noGrp="1"/>
          </p:cNvSpPr>
          <p:nvPr>
            <p:ph idx="1"/>
          </p:nvPr>
        </p:nvSpPr>
        <p:spPr>
          <a:xfrm>
            <a:off x="838200" y="1219200"/>
            <a:ext cx="10515600" cy="4957763"/>
          </a:xfrm>
        </p:spPr>
        <p:txBody>
          <a:bodyPr/>
          <a:lstStyle/>
          <a:p>
            <a:pPr marL="0" indent="0">
              <a:buNone/>
            </a:pPr>
            <a:r>
              <a:rPr lang="en-US" dirty="0"/>
              <a:t>Single line comment:</a:t>
            </a:r>
          </a:p>
          <a:p>
            <a:pPr marL="0" indent="0">
              <a:buNone/>
            </a:pPr>
            <a:r>
              <a:rPr lang="en-US" dirty="0"/>
              <a:t>#include &lt;</a:t>
            </a:r>
            <a:r>
              <a:rPr lang="en-US" dirty="0" err="1"/>
              <a:t>stdio.h</a:t>
            </a:r>
            <a:r>
              <a:rPr lang="en-US" dirty="0"/>
              <a:t>&gt;</a:t>
            </a:r>
          </a:p>
          <a:p>
            <a:pPr marL="0" indent="0">
              <a:buNone/>
            </a:pPr>
            <a:r>
              <a:rPr lang="en-US" dirty="0" err="1"/>
              <a:t>int</a:t>
            </a:r>
            <a:r>
              <a:rPr lang="en-US" dirty="0"/>
              <a:t> main() {</a:t>
            </a:r>
          </a:p>
          <a:p>
            <a:pPr marL="0" indent="0">
              <a:buNone/>
            </a:pPr>
            <a:r>
              <a:rPr lang="en-US" dirty="0"/>
              <a:t>  // print Hello World to the screen</a:t>
            </a:r>
          </a:p>
          <a:p>
            <a:pPr marL="0" indent="0">
              <a:buNone/>
            </a:pPr>
            <a:r>
              <a:rPr lang="en-US" dirty="0"/>
              <a:t>  </a:t>
            </a:r>
            <a:r>
              <a:rPr lang="en-US" dirty="0" err="1"/>
              <a:t>printf</a:t>
            </a:r>
            <a:r>
              <a:rPr lang="en-US" dirty="0"/>
              <a:t>("Hello World");</a:t>
            </a:r>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47444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9166"/>
          </a:xfrm>
        </p:spPr>
        <p:txBody>
          <a:bodyPr>
            <a:normAutofit fontScale="90000"/>
          </a:bodyPr>
          <a:lstStyle/>
          <a:p>
            <a:r>
              <a:rPr lang="en-US" dirty="0"/>
              <a:t>Example program</a:t>
            </a:r>
            <a:endParaRPr lang="en-IN" dirty="0"/>
          </a:p>
        </p:txBody>
      </p:sp>
      <p:sp>
        <p:nvSpPr>
          <p:cNvPr id="3" name="Content Placeholder 2"/>
          <p:cNvSpPr>
            <a:spLocks noGrp="1"/>
          </p:cNvSpPr>
          <p:nvPr>
            <p:ph idx="1"/>
          </p:nvPr>
        </p:nvSpPr>
        <p:spPr>
          <a:xfrm>
            <a:off x="838200" y="928255"/>
            <a:ext cx="10515600" cy="5248708"/>
          </a:xfrm>
        </p:spPr>
        <p:txBody>
          <a:bodyPr>
            <a:normAutofit/>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 {</a:t>
            </a:r>
          </a:p>
          <a:p>
            <a:pPr marL="0" indent="0">
              <a:buNone/>
            </a:pPr>
            <a:r>
              <a:rPr lang="en-US" dirty="0"/>
              <a:t>  // create integer variable    </a:t>
            </a:r>
          </a:p>
          <a:p>
            <a:pPr marL="0" indent="0">
              <a:buNone/>
            </a:pPr>
            <a:r>
              <a:rPr lang="en-US" dirty="0"/>
              <a:t>  </a:t>
            </a:r>
            <a:r>
              <a:rPr lang="en-US" dirty="0" err="1"/>
              <a:t>int</a:t>
            </a:r>
            <a:r>
              <a:rPr lang="en-US" dirty="0"/>
              <a:t> age = 25; </a:t>
            </a:r>
          </a:p>
          <a:p>
            <a:pPr marL="0" indent="0">
              <a:buNone/>
            </a:pPr>
            <a:r>
              <a:rPr lang="en-US" dirty="0"/>
              <a:t> </a:t>
            </a:r>
          </a:p>
          <a:p>
            <a:pPr marL="0" indent="0">
              <a:buNone/>
            </a:pPr>
            <a:r>
              <a:rPr lang="en-US" dirty="0"/>
              <a:t>  // print the age variable</a:t>
            </a:r>
          </a:p>
          <a:p>
            <a:pPr marL="0" indent="0">
              <a:buNone/>
            </a:pPr>
            <a:r>
              <a:rPr lang="en-US" dirty="0"/>
              <a:t>  </a:t>
            </a:r>
            <a:r>
              <a:rPr lang="en-US" dirty="0" err="1"/>
              <a:t>printf</a:t>
            </a:r>
            <a:r>
              <a:rPr lang="en-US" dirty="0"/>
              <a:t>("Age: %d", age);</a:t>
            </a:r>
          </a:p>
          <a:p>
            <a:pPr marL="0" indent="0">
              <a:buNone/>
            </a:pPr>
            <a:endParaRPr lang="en-US" dirty="0"/>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278635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fontScale="90000"/>
          </a:bodyPr>
          <a:lstStyle/>
          <a:p>
            <a:r>
              <a:rPr lang="en-US" dirty="0"/>
              <a:t>Multi-line comments</a:t>
            </a:r>
            <a:endParaRPr lang="en-IN" dirty="0"/>
          </a:p>
        </p:txBody>
      </p:sp>
      <p:sp>
        <p:nvSpPr>
          <p:cNvPr id="3" name="Content Placeholder 2"/>
          <p:cNvSpPr>
            <a:spLocks noGrp="1"/>
          </p:cNvSpPr>
          <p:nvPr>
            <p:ph idx="1"/>
          </p:nvPr>
        </p:nvSpPr>
        <p:spPr>
          <a:xfrm>
            <a:off x="838200" y="928256"/>
            <a:ext cx="10515600" cy="5248707"/>
          </a:xfrm>
        </p:spPr>
        <p:txBody>
          <a:bodyPr>
            <a:normAutofit fontScale="62500" lnSpcReduction="20000"/>
          </a:bodyPr>
          <a:lstStyle/>
          <a:p>
            <a:pPr marL="0" indent="0">
              <a:buNone/>
            </a:pPr>
            <a:r>
              <a:rPr lang="en-US" dirty="0"/>
              <a:t>/* This program takes age input from the user</a:t>
            </a:r>
          </a:p>
          <a:p>
            <a:pPr marL="0" indent="0">
              <a:buNone/>
            </a:pPr>
            <a:r>
              <a:rPr lang="en-US" dirty="0"/>
              <a:t>It stores it in the age variable</a:t>
            </a:r>
          </a:p>
          <a:p>
            <a:pPr marL="0" indent="0">
              <a:buNone/>
            </a:pPr>
            <a:r>
              <a:rPr lang="en-US" dirty="0"/>
              <a:t>And, print the value using </a:t>
            </a:r>
            <a:r>
              <a:rPr lang="en-US" dirty="0" err="1"/>
              <a:t>printf</a:t>
            </a:r>
            <a:r>
              <a:rPr lang="en-US" dirty="0"/>
              <a:t>() */</a:t>
            </a:r>
          </a:p>
          <a:p>
            <a:pPr marL="0" indent="0">
              <a:buNone/>
            </a:pPr>
            <a:endParaRPr lang="en-US" dirty="0"/>
          </a:p>
          <a:p>
            <a:pPr marL="0" indent="0">
              <a:buNone/>
            </a:pPr>
            <a:r>
              <a:rPr lang="en-US" dirty="0"/>
              <a:t>#include &lt;</a:t>
            </a:r>
            <a:r>
              <a:rPr lang="en-US" dirty="0" err="1"/>
              <a:t>stdio.h</a:t>
            </a:r>
            <a:r>
              <a:rPr lang="en-US" dirty="0"/>
              <a:t>&gt;</a:t>
            </a:r>
          </a:p>
          <a:p>
            <a:pPr marL="0" indent="0">
              <a:buNone/>
            </a:pPr>
            <a:r>
              <a:rPr lang="en-US" dirty="0" err="1"/>
              <a:t>int</a:t>
            </a:r>
            <a:r>
              <a:rPr lang="en-US" dirty="0"/>
              <a:t> main() {</a:t>
            </a:r>
          </a:p>
          <a:p>
            <a:pPr marL="0" indent="0">
              <a:buNone/>
            </a:pPr>
            <a:r>
              <a:rPr lang="en-US" dirty="0"/>
              <a:t>  </a:t>
            </a:r>
          </a:p>
          <a:p>
            <a:pPr marL="0" indent="0">
              <a:buNone/>
            </a:pPr>
            <a:r>
              <a:rPr lang="en-US" dirty="0"/>
              <a:t>  </a:t>
            </a:r>
            <a:r>
              <a:rPr lang="en-US" dirty="0" err="1"/>
              <a:t>int</a:t>
            </a:r>
            <a:r>
              <a:rPr lang="en-US" dirty="0"/>
              <a:t> age;</a:t>
            </a:r>
          </a:p>
          <a:p>
            <a:pPr marL="0" indent="0">
              <a:buNone/>
            </a:pPr>
            <a:endParaRPr lang="en-US" dirty="0"/>
          </a:p>
          <a:p>
            <a:pPr marL="0" indent="0">
              <a:buNone/>
            </a:pPr>
            <a:r>
              <a:rPr lang="en-US" dirty="0"/>
              <a:t>  </a:t>
            </a:r>
            <a:r>
              <a:rPr lang="en-US" dirty="0" err="1"/>
              <a:t>printf</a:t>
            </a:r>
            <a:r>
              <a:rPr lang="en-US" dirty="0"/>
              <a:t>("Enter the age: ");</a:t>
            </a:r>
          </a:p>
          <a:p>
            <a:pPr marL="0" indent="0">
              <a:buNone/>
            </a:pPr>
            <a:r>
              <a:rPr lang="en-US" dirty="0"/>
              <a:t>  </a:t>
            </a:r>
            <a:r>
              <a:rPr lang="en-US" dirty="0" err="1"/>
              <a:t>scanf</a:t>
            </a:r>
            <a:r>
              <a:rPr lang="en-US" dirty="0"/>
              <a:t>("%d", &amp;age);</a:t>
            </a:r>
          </a:p>
          <a:p>
            <a:pPr marL="0" indent="0">
              <a:buNone/>
            </a:pPr>
            <a:endParaRPr lang="en-US" dirty="0"/>
          </a:p>
          <a:p>
            <a:pPr marL="0" indent="0">
              <a:buNone/>
            </a:pPr>
            <a:r>
              <a:rPr lang="en-US" dirty="0"/>
              <a:t>  </a:t>
            </a:r>
            <a:r>
              <a:rPr lang="en-US" dirty="0" err="1"/>
              <a:t>printf</a:t>
            </a:r>
            <a:r>
              <a:rPr lang="en-US" dirty="0"/>
              <a:t>("Age = %d", age);</a:t>
            </a:r>
          </a:p>
          <a:p>
            <a:pPr marL="0" indent="0">
              <a:buNone/>
            </a:pPr>
            <a:endParaRPr lang="en-US" dirty="0"/>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394446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The first character of an identifier should be either an alphabet or an underscore, and then it can be followed by any of the character, digit, or underscore.</a:t>
            </a:r>
          </a:p>
          <a:p>
            <a:pPr lvl="0"/>
            <a:r>
              <a:rPr lang="en-IN" dirty="0"/>
              <a:t>It should not begin with any numerical digit.</a:t>
            </a:r>
          </a:p>
          <a:p>
            <a:pPr lvl="0"/>
            <a:r>
              <a:rPr lang="en-IN" dirty="0"/>
              <a:t>In identifiers, both uppercase and lowercase letters are distinct. Therefore, we can say that identifiers are case sensitive.</a:t>
            </a:r>
          </a:p>
          <a:p>
            <a:pPr lvl="0"/>
            <a:r>
              <a:rPr lang="en-IN" dirty="0"/>
              <a:t>Commas or blank spaces cannot be specified within an identifier.</a:t>
            </a:r>
          </a:p>
          <a:p>
            <a:pPr lvl="0"/>
            <a:r>
              <a:rPr lang="en-IN" dirty="0"/>
              <a:t>Keywords cannot be represented as an identifier.</a:t>
            </a:r>
          </a:p>
          <a:p>
            <a:pPr lvl="0"/>
            <a:r>
              <a:rPr lang="en-IN" dirty="0"/>
              <a:t>The length of the identifiers should not be more than 31 characters.</a:t>
            </a:r>
          </a:p>
          <a:p>
            <a:pPr lvl="0"/>
            <a:r>
              <a:rPr lang="en-IN" dirty="0"/>
              <a:t>Identifiers should be written in such a way that it is meaningful, short, and easy to read.</a:t>
            </a:r>
          </a:p>
          <a:p>
            <a:endParaRPr lang="en-IN" dirty="0"/>
          </a:p>
        </p:txBody>
      </p:sp>
    </p:spTree>
    <p:extLst>
      <p:ext uri="{BB962C8B-B14F-4D97-AF65-F5344CB8AC3E}">
        <p14:creationId xmlns:p14="http://schemas.microsoft.com/office/powerpoint/2010/main" val="22999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5"/>
            <a:ext cx="10515600" cy="466148"/>
          </a:xfrm>
        </p:spPr>
        <p:txBody>
          <a:bodyPr>
            <a:normAutofit fontScale="90000"/>
          </a:bodyPr>
          <a:lstStyle/>
          <a:p>
            <a:r>
              <a:rPr lang="en-US" dirty="0"/>
              <a:t>Keywords</a:t>
            </a:r>
            <a:endParaRPr lang="en-IN" dirty="0"/>
          </a:p>
        </p:txBody>
      </p:sp>
      <p:graphicFrame>
        <p:nvGraphicFramePr>
          <p:cNvPr id="4" name="Content Placeholder 3"/>
          <p:cNvGraphicFramePr>
            <a:graphicFrameLocks noGrp="1"/>
          </p:cNvGraphicFramePr>
          <p:nvPr>
            <p:ph idx="1"/>
          </p:nvPr>
        </p:nvGraphicFramePr>
        <p:xfrm>
          <a:off x="2476500" y="1358265"/>
          <a:ext cx="7239000" cy="4389120"/>
        </p:xfrm>
        <a:graphic>
          <a:graphicData uri="http://schemas.openxmlformats.org/drawingml/2006/table">
            <a:tbl>
              <a:tblPr/>
              <a:tblGrid>
                <a:gridCol w="1809750">
                  <a:extLst>
                    <a:ext uri="{9D8B030D-6E8A-4147-A177-3AD203B41FA5}">
                      <a16:colId xmlns:a16="http://schemas.microsoft.com/office/drawing/2014/main" val="2010760339"/>
                    </a:ext>
                  </a:extLst>
                </a:gridCol>
                <a:gridCol w="1809750">
                  <a:extLst>
                    <a:ext uri="{9D8B030D-6E8A-4147-A177-3AD203B41FA5}">
                      <a16:colId xmlns:a16="http://schemas.microsoft.com/office/drawing/2014/main" val="442907138"/>
                    </a:ext>
                  </a:extLst>
                </a:gridCol>
                <a:gridCol w="1809750">
                  <a:extLst>
                    <a:ext uri="{9D8B030D-6E8A-4147-A177-3AD203B41FA5}">
                      <a16:colId xmlns:a16="http://schemas.microsoft.com/office/drawing/2014/main" val="1925598641"/>
                    </a:ext>
                  </a:extLst>
                </a:gridCol>
                <a:gridCol w="1809750">
                  <a:extLst>
                    <a:ext uri="{9D8B030D-6E8A-4147-A177-3AD203B41FA5}">
                      <a16:colId xmlns:a16="http://schemas.microsoft.com/office/drawing/2014/main" val="3923657256"/>
                    </a:ext>
                  </a:extLst>
                </a:gridCol>
              </a:tblGrid>
              <a:tr h="0">
                <a:tc gridSpan="4">
                  <a:txBody>
                    <a:bodyPr/>
                    <a:lstStyle/>
                    <a:p>
                      <a:r>
                        <a:rPr lang="en-IN" dirty="0"/>
                        <a:t>C Keywords</a:t>
                      </a:r>
                    </a:p>
                  </a:txBody>
                  <a:tcPr anchor="ctr">
                    <a:solidFill>
                      <a:srgbClr val="F8FA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09374207"/>
                  </a:ext>
                </a:extLst>
              </a:tr>
              <a:tr h="0">
                <a:tc>
                  <a:txBody>
                    <a:bodyPr/>
                    <a:lstStyle/>
                    <a:p>
                      <a:r>
                        <a:rPr lang="en-IN">
                          <a:effectLst/>
                        </a:rPr>
                        <a:t>auto</a:t>
                      </a:r>
                    </a:p>
                  </a:txBody>
                  <a:tcPr marL="228600" marR="228600" marT="114300" marB="114300" anchor="ctr">
                    <a:lnL>
                      <a:noFill/>
                    </a:lnL>
                    <a:lnR>
                      <a:noFill/>
                    </a:lnR>
                    <a:lnB>
                      <a:noFill/>
                    </a:lnB>
                    <a:solidFill>
                      <a:srgbClr val="F8FAFF"/>
                    </a:solidFill>
                  </a:tcPr>
                </a:tc>
                <a:tc>
                  <a:txBody>
                    <a:bodyPr/>
                    <a:lstStyle/>
                    <a:p>
                      <a:r>
                        <a:rPr lang="en-IN">
                          <a:effectLst/>
                        </a:rPr>
                        <a:t>double</a:t>
                      </a:r>
                    </a:p>
                  </a:txBody>
                  <a:tcPr marL="228600" marR="228600" marT="114300" marB="114300" anchor="ctr">
                    <a:lnL>
                      <a:noFill/>
                    </a:lnL>
                    <a:lnR>
                      <a:noFill/>
                    </a:lnR>
                    <a:lnT>
                      <a:noFill/>
                    </a:lnT>
                    <a:lnB>
                      <a:noFill/>
                    </a:lnB>
                    <a:solidFill>
                      <a:srgbClr val="F8FAFF"/>
                    </a:solidFill>
                  </a:tcPr>
                </a:tc>
                <a:tc>
                  <a:txBody>
                    <a:bodyPr/>
                    <a:lstStyle/>
                    <a:p>
                      <a:r>
                        <a:rPr lang="en-IN">
                          <a:effectLst/>
                        </a:rPr>
                        <a:t>int</a:t>
                      </a:r>
                    </a:p>
                  </a:txBody>
                  <a:tcPr marL="228600" marR="228600" marT="114300" marB="114300" anchor="ctr">
                    <a:lnL>
                      <a:noFill/>
                    </a:lnL>
                    <a:lnR>
                      <a:noFill/>
                    </a:lnR>
                    <a:lnT>
                      <a:noFill/>
                    </a:lnT>
                    <a:lnB>
                      <a:noFill/>
                    </a:lnB>
                    <a:solidFill>
                      <a:srgbClr val="F8FAFF"/>
                    </a:solidFill>
                  </a:tcPr>
                </a:tc>
                <a:tc>
                  <a:txBody>
                    <a:bodyPr/>
                    <a:lstStyle/>
                    <a:p>
                      <a:r>
                        <a:rPr lang="en-IN">
                          <a:effectLst/>
                        </a:rPr>
                        <a:t>struct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373483773"/>
                  </a:ext>
                </a:extLst>
              </a:tr>
              <a:tr h="0">
                <a:tc>
                  <a:txBody>
                    <a:bodyPr/>
                    <a:lstStyle/>
                    <a:p>
                      <a:r>
                        <a:rPr lang="en-IN">
                          <a:effectLst/>
                        </a:rPr>
                        <a:t>break</a:t>
                      </a:r>
                    </a:p>
                  </a:txBody>
                  <a:tcPr marL="228600" marR="228600" marT="114300" marB="114300" anchor="ctr">
                    <a:lnL>
                      <a:noFill/>
                    </a:lnL>
                    <a:lnR>
                      <a:noFill/>
                    </a:lnR>
                    <a:lnT>
                      <a:noFill/>
                    </a:lnT>
                    <a:lnB>
                      <a:noFill/>
                    </a:lnB>
                    <a:solidFill>
                      <a:srgbClr val="F8FAFF"/>
                    </a:solidFill>
                  </a:tcPr>
                </a:tc>
                <a:tc>
                  <a:txBody>
                    <a:bodyPr/>
                    <a:lstStyle/>
                    <a:p>
                      <a:r>
                        <a:rPr lang="en-IN">
                          <a:effectLst/>
                        </a:rPr>
                        <a:t>else</a:t>
                      </a:r>
                    </a:p>
                  </a:txBody>
                  <a:tcPr marL="228600" marR="228600" marT="114300" marB="114300" anchor="ctr">
                    <a:lnL>
                      <a:noFill/>
                    </a:lnL>
                    <a:lnR>
                      <a:noFill/>
                    </a:lnR>
                    <a:lnT>
                      <a:noFill/>
                    </a:lnT>
                    <a:lnB>
                      <a:noFill/>
                    </a:lnB>
                    <a:solidFill>
                      <a:srgbClr val="F8FAFF"/>
                    </a:solidFill>
                  </a:tcPr>
                </a:tc>
                <a:tc>
                  <a:txBody>
                    <a:bodyPr/>
                    <a:lstStyle/>
                    <a:p>
                      <a:r>
                        <a:rPr lang="en-IN">
                          <a:effectLst/>
                        </a:rPr>
                        <a:t>long</a:t>
                      </a:r>
                    </a:p>
                  </a:txBody>
                  <a:tcPr marL="228600" marR="228600" marT="114300" marB="114300" anchor="ctr">
                    <a:lnL>
                      <a:noFill/>
                    </a:lnL>
                    <a:lnR>
                      <a:noFill/>
                    </a:lnR>
                    <a:lnT>
                      <a:noFill/>
                    </a:lnT>
                    <a:lnB>
                      <a:noFill/>
                    </a:lnB>
                    <a:solidFill>
                      <a:srgbClr val="F8FAFF"/>
                    </a:solidFill>
                  </a:tcPr>
                </a:tc>
                <a:tc>
                  <a:txBody>
                    <a:bodyPr/>
                    <a:lstStyle/>
                    <a:p>
                      <a:r>
                        <a:rPr lang="en-IN">
                          <a:effectLst/>
                        </a:rPr>
                        <a:t>switch</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003721746"/>
                  </a:ext>
                </a:extLst>
              </a:tr>
              <a:tr h="0">
                <a:tc>
                  <a:txBody>
                    <a:bodyPr/>
                    <a:lstStyle/>
                    <a:p>
                      <a:r>
                        <a:rPr lang="en-IN">
                          <a:effectLst/>
                        </a:rPr>
                        <a:t>case</a:t>
                      </a:r>
                    </a:p>
                  </a:txBody>
                  <a:tcPr marL="228600" marR="228600" marT="114300" marB="114300" anchor="ctr">
                    <a:lnL>
                      <a:noFill/>
                    </a:lnL>
                    <a:lnR>
                      <a:noFill/>
                    </a:lnR>
                    <a:lnT>
                      <a:noFill/>
                    </a:lnT>
                    <a:lnB>
                      <a:noFill/>
                    </a:lnB>
                    <a:solidFill>
                      <a:srgbClr val="F8FAFF"/>
                    </a:solidFill>
                  </a:tcPr>
                </a:tc>
                <a:tc>
                  <a:txBody>
                    <a:bodyPr/>
                    <a:lstStyle/>
                    <a:p>
                      <a:r>
                        <a:rPr lang="en-IN">
                          <a:effectLst/>
                        </a:rPr>
                        <a:t>enum</a:t>
                      </a:r>
                    </a:p>
                  </a:txBody>
                  <a:tcPr marL="228600" marR="228600" marT="114300" marB="114300" anchor="ctr">
                    <a:lnL>
                      <a:noFill/>
                    </a:lnL>
                    <a:lnR>
                      <a:noFill/>
                    </a:lnR>
                    <a:lnT>
                      <a:noFill/>
                    </a:lnT>
                    <a:lnB>
                      <a:noFill/>
                    </a:lnB>
                    <a:solidFill>
                      <a:srgbClr val="F8FAFF"/>
                    </a:solidFill>
                  </a:tcPr>
                </a:tc>
                <a:tc>
                  <a:txBody>
                    <a:bodyPr/>
                    <a:lstStyle/>
                    <a:p>
                      <a:r>
                        <a:rPr lang="en-IN">
                          <a:effectLst/>
                        </a:rPr>
                        <a:t>register</a:t>
                      </a:r>
                    </a:p>
                  </a:txBody>
                  <a:tcPr marL="228600" marR="228600" marT="114300" marB="114300" anchor="ctr">
                    <a:lnL>
                      <a:noFill/>
                    </a:lnL>
                    <a:lnR>
                      <a:noFill/>
                    </a:lnR>
                    <a:lnT>
                      <a:noFill/>
                    </a:lnT>
                    <a:lnB>
                      <a:noFill/>
                    </a:lnB>
                    <a:solidFill>
                      <a:srgbClr val="F8FAFF"/>
                    </a:solidFill>
                  </a:tcPr>
                </a:tc>
                <a:tc>
                  <a:txBody>
                    <a:bodyPr/>
                    <a:lstStyle/>
                    <a:p>
                      <a:r>
                        <a:rPr lang="en-IN">
                          <a:effectLst/>
                        </a:rPr>
                        <a:t>typedef</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527966907"/>
                  </a:ext>
                </a:extLst>
              </a:tr>
              <a:tr h="0">
                <a:tc>
                  <a:txBody>
                    <a:bodyPr/>
                    <a:lstStyle/>
                    <a:p>
                      <a:r>
                        <a:rPr lang="en-IN">
                          <a:effectLst/>
                        </a:rPr>
                        <a:t>char</a:t>
                      </a:r>
                    </a:p>
                  </a:txBody>
                  <a:tcPr marL="228600" marR="228600" marT="114300" marB="114300" anchor="ctr">
                    <a:lnL>
                      <a:noFill/>
                    </a:lnL>
                    <a:lnR>
                      <a:noFill/>
                    </a:lnR>
                    <a:lnT>
                      <a:noFill/>
                    </a:lnT>
                    <a:lnB>
                      <a:noFill/>
                    </a:lnB>
                    <a:solidFill>
                      <a:srgbClr val="F8FAFF"/>
                    </a:solidFill>
                  </a:tcPr>
                </a:tc>
                <a:tc>
                  <a:txBody>
                    <a:bodyPr/>
                    <a:lstStyle/>
                    <a:p>
                      <a:r>
                        <a:rPr lang="en-IN" dirty="0">
                          <a:effectLst/>
                        </a:rPr>
                        <a:t>extern</a:t>
                      </a:r>
                    </a:p>
                  </a:txBody>
                  <a:tcPr marL="228600" marR="228600" marT="114300" marB="114300" anchor="ctr">
                    <a:lnL>
                      <a:noFill/>
                    </a:lnL>
                    <a:lnR>
                      <a:noFill/>
                    </a:lnR>
                    <a:lnT>
                      <a:noFill/>
                    </a:lnT>
                    <a:lnB>
                      <a:noFill/>
                    </a:lnB>
                    <a:solidFill>
                      <a:srgbClr val="F8FAFF"/>
                    </a:solidFill>
                  </a:tcPr>
                </a:tc>
                <a:tc>
                  <a:txBody>
                    <a:bodyPr/>
                    <a:lstStyle/>
                    <a:p>
                      <a:r>
                        <a:rPr lang="en-IN">
                          <a:effectLst/>
                        </a:rPr>
                        <a:t>return</a:t>
                      </a:r>
                    </a:p>
                  </a:txBody>
                  <a:tcPr marL="228600" marR="228600" marT="114300" marB="114300" anchor="ctr">
                    <a:lnL>
                      <a:noFill/>
                    </a:lnL>
                    <a:lnR>
                      <a:noFill/>
                    </a:lnR>
                    <a:lnT>
                      <a:noFill/>
                    </a:lnT>
                    <a:lnB>
                      <a:noFill/>
                    </a:lnB>
                    <a:solidFill>
                      <a:srgbClr val="F8FAFF"/>
                    </a:solidFill>
                  </a:tcPr>
                </a:tc>
                <a:tc>
                  <a:txBody>
                    <a:bodyPr/>
                    <a:lstStyle/>
                    <a:p>
                      <a:r>
                        <a:rPr lang="en-IN">
                          <a:effectLst/>
                        </a:rPr>
                        <a:t>union</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978944291"/>
                  </a:ext>
                </a:extLst>
              </a:tr>
              <a:tr h="0">
                <a:tc>
                  <a:txBody>
                    <a:bodyPr/>
                    <a:lstStyle/>
                    <a:p>
                      <a:r>
                        <a:rPr lang="en-IN">
                          <a:effectLst/>
                        </a:rPr>
                        <a:t>continue</a:t>
                      </a:r>
                    </a:p>
                  </a:txBody>
                  <a:tcPr marL="228600" marR="228600" marT="114300" marB="114300" anchor="ctr">
                    <a:lnL>
                      <a:noFill/>
                    </a:lnL>
                    <a:lnR>
                      <a:noFill/>
                    </a:lnR>
                    <a:lnT>
                      <a:noFill/>
                    </a:lnT>
                    <a:lnB>
                      <a:noFill/>
                    </a:lnB>
                    <a:solidFill>
                      <a:srgbClr val="F8FAFF"/>
                    </a:solidFill>
                  </a:tcPr>
                </a:tc>
                <a:tc>
                  <a:txBody>
                    <a:bodyPr/>
                    <a:lstStyle/>
                    <a:p>
                      <a:r>
                        <a:rPr lang="en-IN">
                          <a:effectLst/>
                        </a:rPr>
                        <a:t>for</a:t>
                      </a:r>
                    </a:p>
                  </a:txBody>
                  <a:tcPr marL="228600" marR="228600" marT="114300" marB="114300" anchor="ctr">
                    <a:lnL>
                      <a:noFill/>
                    </a:lnL>
                    <a:lnR>
                      <a:noFill/>
                    </a:lnR>
                    <a:lnT>
                      <a:noFill/>
                    </a:lnT>
                    <a:lnB>
                      <a:noFill/>
                    </a:lnB>
                    <a:solidFill>
                      <a:srgbClr val="F8FAFF"/>
                    </a:solidFill>
                  </a:tcPr>
                </a:tc>
                <a:tc>
                  <a:txBody>
                    <a:bodyPr/>
                    <a:lstStyle/>
                    <a:p>
                      <a:r>
                        <a:rPr lang="en-IN">
                          <a:effectLst/>
                        </a:rPr>
                        <a:t>signed</a:t>
                      </a:r>
                    </a:p>
                  </a:txBody>
                  <a:tcPr marL="228600" marR="228600" marT="114300" marB="114300" anchor="ctr">
                    <a:lnL>
                      <a:noFill/>
                    </a:lnL>
                    <a:lnR>
                      <a:noFill/>
                    </a:lnR>
                    <a:lnT>
                      <a:noFill/>
                    </a:lnT>
                    <a:lnB>
                      <a:noFill/>
                    </a:lnB>
                    <a:solidFill>
                      <a:srgbClr val="F8FAFF"/>
                    </a:solidFill>
                  </a:tcPr>
                </a:tc>
                <a:tc>
                  <a:txBody>
                    <a:bodyPr/>
                    <a:lstStyle/>
                    <a:p>
                      <a:r>
                        <a:rPr lang="en-IN">
                          <a:effectLst/>
                        </a:rPr>
                        <a:t>void</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953870104"/>
                  </a:ext>
                </a:extLst>
              </a:tr>
              <a:tr h="0">
                <a:tc>
                  <a:txBody>
                    <a:bodyPr/>
                    <a:lstStyle/>
                    <a:p>
                      <a:r>
                        <a:rPr lang="en-IN">
                          <a:effectLst/>
                        </a:rPr>
                        <a:t>do</a:t>
                      </a:r>
                    </a:p>
                  </a:txBody>
                  <a:tcPr marL="228600" marR="228600" marT="114300" marB="114300" anchor="ctr">
                    <a:lnL>
                      <a:noFill/>
                    </a:lnL>
                    <a:lnR>
                      <a:noFill/>
                    </a:lnR>
                    <a:lnT>
                      <a:noFill/>
                    </a:lnT>
                    <a:lnB>
                      <a:noFill/>
                    </a:lnB>
                    <a:solidFill>
                      <a:srgbClr val="F8FAFF"/>
                    </a:solidFill>
                  </a:tcPr>
                </a:tc>
                <a:tc>
                  <a:txBody>
                    <a:bodyPr/>
                    <a:lstStyle/>
                    <a:p>
                      <a:r>
                        <a:rPr lang="en-IN">
                          <a:effectLst/>
                        </a:rPr>
                        <a:t>if</a:t>
                      </a:r>
                    </a:p>
                  </a:txBody>
                  <a:tcPr marL="228600" marR="228600" marT="114300" marB="114300" anchor="ctr">
                    <a:lnL>
                      <a:noFill/>
                    </a:lnL>
                    <a:lnR>
                      <a:noFill/>
                    </a:lnR>
                    <a:lnT>
                      <a:noFill/>
                    </a:lnT>
                    <a:lnB>
                      <a:noFill/>
                    </a:lnB>
                    <a:solidFill>
                      <a:srgbClr val="F8FAFF"/>
                    </a:solidFill>
                  </a:tcPr>
                </a:tc>
                <a:tc>
                  <a:txBody>
                    <a:bodyPr/>
                    <a:lstStyle/>
                    <a:p>
                      <a:r>
                        <a:rPr lang="en-IN">
                          <a:effectLst/>
                        </a:rPr>
                        <a:t>static</a:t>
                      </a:r>
                    </a:p>
                  </a:txBody>
                  <a:tcPr marL="228600" marR="228600" marT="114300" marB="114300" anchor="ctr">
                    <a:lnL>
                      <a:noFill/>
                    </a:lnL>
                    <a:lnR>
                      <a:noFill/>
                    </a:lnR>
                    <a:lnT>
                      <a:noFill/>
                    </a:lnT>
                    <a:lnB>
                      <a:noFill/>
                    </a:lnB>
                    <a:solidFill>
                      <a:srgbClr val="F8FAFF"/>
                    </a:solidFill>
                  </a:tcPr>
                </a:tc>
                <a:tc>
                  <a:txBody>
                    <a:bodyPr/>
                    <a:lstStyle/>
                    <a:p>
                      <a:r>
                        <a:rPr lang="en-IN">
                          <a:effectLst/>
                        </a:rPr>
                        <a:t>while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818600440"/>
                  </a:ext>
                </a:extLst>
              </a:tr>
              <a:tr h="0">
                <a:tc>
                  <a:txBody>
                    <a:bodyPr/>
                    <a:lstStyle/>
                    <a:p>
                      <a:r>
                        <a:rPr lang="en-IN">
                          <a:effectLst/>
                        </a:rPr>
                        <a:t>default</a:t>
                      </a:r>
                    </a:p>
                  </a:txBody>
                  <a:tcPr marL="228600" marR="228600" marT="114300" marB="114300" anchor="ctr">
                    <a:lnL>
                      <a:noFill/>
                    </a:lnL>
                    <a:lnR>
                      <a:noFill/>
                    </a:lnR>
                    <a:lnT>
                      <a:noFill/>
                    </a:lnT>
                    <a:lnB>
                      <a:noFill/>
                    </a:lnB>
                    <a:solidFill>
                      <a:srgbClr val="F8FAFF"/>
                    </a:solidFill>
                  </a:tcPr>
                </a:tc>
                <a:tc>
                  <a:txBody>
                    <a:bodyPr/>
                    <a:lstStyle/>
                    <a:p>
                      <a:r>
                        <a:rPr lang="en-IN">
                          <a:effectLst/>
                        </a:rPr>
                        <a:t>goto</a:t>
                      </a:r>
                    </a:p>
                  </a:txBody>
                  <a:tcPr marL="228600" marR="228600" marT="114300" marB="114300" anchor="ctr">
                    <a:lnL>
                      <a:noFill/>
                    </a:lnL>
                    <a:lnR>
                      <a:noFill/>
                    </a:lnR>
                    <a:lnT>
                      <a:noFill/>
                    </a:lnT>
                    <a:lnB>
                      <a:noFill/>
                    </a:lnB>
                    <a:solidFill>
                      <a:srgbClr val="F8FAFF"/>
                    </a:solidFill>
                  </a:tcPr>
                </a:tc>
                <a:tc>
                  <a:txBody>
                    <a:bodyPr/>
                    <a:lstStyle/>
                    <a:p>
                      <a:r>
                        <a:rPr lang="en-IN">
                          <a:effectLst/>
                        </a:rPr>
                        <a:t>sizeof</a:t>
                      </a:r>
                    </a:p>
                  </a:txBody>
                  <a:tcPr marL="228600" marR="228600" marT="114300" marB="114300" anchor="ctr">
                    <a:lnL>
                      <a:noFill/>
                    </a:lnL>
                    <a:lnR>
                      <a:noFill/>
                    </a:lnR>
                    <a:lnT>
                      <a:noFill/>
                    </a:lnT>
                    <a:lnB>
                      <a:noFill/>
                    </a:lnB>
                    <a:solidFill>
                      <a:srgbClr val="F8FAFF"/>
                    </a:solidFill>
                  </a:tcPr>
                </a:tc>
                <a:tc>
                  <a:txBody>
                    <a:bodyPr/>
                    <a:lstStyle/>
                    <a:p>
                      <a:r>
                        <a:rPr lang="en-IN">
                          <a:effectLst/>
                        </a:rPr>
                        <a:t>volatile</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468532563"/>
                  </a:ext>
                </a:extLst>
              </a:tr>
              <a:tr h="0">
                <a:tc>
                  <a:txBody>
                    <a:bodyPr/>
                    <a:lstStyle/>
                    <a:p>
                      <a:r>
                        <a:rPr lang="en-IN">
                          <a:effectLst/>
                        </a:rPr>
                        <a:t>const</a:t>
                      </a:r>
                    </a:p>
                  </a:txBody>
                  <a:tcPr marL="228600" marR="228600" marT="114300" marB="114300" anchor="ctr">
                    <a:lnL>
                      <a:noFill/>
                    </a:lnL>
                    <a:lnR>
                      <a:noFill/>
                    </a:lnR>
                    <a:lnT>
                      <a:noFill/>
                    </a:lnT>
                    <a:lnB>
                      <a:noFill/>
                    </a:lnB>
                    <a:solidFill>
                      <a:srgbClr val="F8FAFF"/>
                    </a:solidFill>
                  </a:tcPr>
                </a:tc>
                <a:tc>
                  <a:txBody>
                    <a:bodyPr/>
                    <a:lstStyle/>
                    <a:p>
                      <a:r>
                        <a:rPr lang="en-IN">
                          <a:effectLst/>
                        </a:rPr>
                        <a:t>float</a:t>
                      </a:r>
                    </a:p>
                  </a:txBody>
                  <a:tcPr marL="228600" marR="228600" marT="114300" marB="114300" anchor="ctr">
                    <a:lnL>
                      <a:noFill/>
                    </a:lnL>
                    <a:lnR>
                      <a:noFill/>
                    </a:lnR>
                    <a:lnT>
                      <a:noFill/>
                    </a:lnT>
                    <a:lnB>
                      <a:noFill/>
                    </a:lnB>
                    <a:solidFill>
                      <a:srgbClr val="F8FAFF"/>
                    </a:solidFill>
                  </a:tcPr>
                </a:tc>
                <a:tc>
                  <a:txBody>
                    <a:bodyPr/>
                    <a:lstStyle/>
                    <a:p>
                      <a:r>
                        <a:rPr lang="en-IN">
                          <a:effectLst/>
                        </a:rPr>
                        <a:t>short</a:t>
                      </a:r>
                    </a:p>
                  </a:txBody>
                  <a:tcPr marL="228600" marR="228600" marT="114300" marB="114300" anchor="ctr">
                    <a:lnL>
                      <a:noFill/>
                    </a:lnL>
                    <a:lnR>
                      <a:noFill/>
                    </a:lnR>
                    <a:lnT>
                      <a:noFill/>
                    </a:lnT>
                    <a:lnB>
                      <a:noFill/>
                    </a:lnB>
                    <a:solidFill>
                      <a:srgbClr val="F8FAFF"/>
                    </a:solidFill>
                  </a:tcPr>
                </a:tc>
                <a:tc>
                  <a:txBody>
                    <a:bodyPr/>
                    <a:lstStyle/>
                    <a:p>
                      <a:r>
                        <a:rPr lang="en-IN" dirty="0">
                          <a:effectLst/>
                        </a:rPr>
                        <a:t>unsigned</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717139883"/>
                  </a:ext>
                </a:extLst>
              </a:tr>
            </a:tbl>
          </a:graphicData>
        </a:graphic>
      </p:graphicFrame>
    </p:spTree>
    <p:extLst>
      <p:ext uri="{BB962C8B-B14F-4D97-AF65-F5344CB8AC3E}">
        <p14:creationId xmlns:p14="http://schemas.microsoft.com/office/powerpoint/2010/main" val="79652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IN" dirty="0"/>
          </a:p>
        </p:txBody>
      </p:sp>
      <p:sp>
        <p:nvSpPr>
          <p:cNvPr id="3" name="Content Placeholder 2"/>
          <p:cNvSpPr>
            <a:spLocks noGrp="1"/>
          </p:cNvSpPr>
          <p:nvPr>
            <p:ph idx="1"/>
          </p:nvPr>
        </p:nvSpPr>
        <p:spPr/>
        <p:txBody>
          <a:bodyPr/>
          <a:lstStyle/>
          <a:p>
            <a:r>
              <a:rPr lang="en-US" dirty="0"/>
              <a:t>A variable can have alphabets, digits, and underscore.</a:t>
            </a:r>
          </a:p>
          <a:p>
            <a:r>
              <a:rPr lang="en-US" dirty="0"/>
              <a:t>A variable name can start with the alphabet, and underscore only. It can't start with a digit.</a:t>
            </a:r>
          </a:p>
          <a:p>
            <a:r>
              <a:rPr lang="en-US" dirty="0"/>
              <a:t>No whitespace is allowed within the variable name.</a:t>
            </a:r>
          </a:p>
          <a:p>
            <a:r>
              <a:rPr lang="en-US" dirty="0"/>
              <a:t>A variable name must not be any reserved word or keyword, e.g. </a:t>
            </a:r>
            <a:r>
              <a:rPr lang="en-US" dirty="0" err="1"/>
              <a:t>int</a:t>
            </a:r>
            <a:r>
              <a:rPr lang="en-US" dirty="0"/>
              <a:t>, float, etc.</a:t>
            </a:r>
          </a:p>
          <a:p>
            <a:endParaRPr lang="en-IN" dirty="0"/>
          </a:p>
        </p:txBody>
      </p:sp>
    </p:spTree>
    <p:extLst>
      <p:ext uri="{BB962C8B-B14F-4D97-AF65-F5344CB8AC3E}">
        <p14:creationId xmlns:p14="http://schemas.microsoft.com/office/powerpoint/2010/main" val="93128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a:t>Types of variables</a:t>
            </a:r>
            <a:endParaRPr lang="en-IN" dirty="0"/>
          </a:p>
        </p:txBody>
      </p:sp>
      <p:sp>
        <p:nvSpPr>
          <p:cNvPr id="3" name="Content Placeholder 2"/>
          <p:cNvSpPr>
            <a:spLocks noGrp="1"/>
          </p:cNvSpPr>
          <p:nvPr>
            <p:ph idx="1"/>
          </p:nvPr>
        </p:nvSpPr>
        <p:spPr>
          <a:xfrm>
            <a:off x="838200" y="1011382"/>
            <a:ext cx="10515600" cy="5165581"/>
          </a:xfrm>
        </p:spPr>
        <p:txBody>
          <a:bodyPr>
            <a:normAutofit fontScale="92500" lnSpcReduction="20000"/>
          </a:bodyPr>
          <a:lstStyle/>
          <a:p>
            <a:r>
              <a:rPr lang="en-IN" dirty="0"/>
              <a:t>local variable</a:t>
            </a:r>
          </a:p>
          <a:p>
            <a:r>
              <a:rPr lang="en-IN" dirty="0"/>
              <a:t>global variable </a:t>
            </a:r>
          </a:p>
          <a:p>
            <a:pPr lvl="1"/>
            <a:r>
              <a:rPr lang="en-US" dirty="0"/>
              <a:t>A variable that is declared outside the function or block is called a global variable. Any function can change the value of the global variable. It is available to all the functions.</a:t>
            </a:r>
            <a:endParaRPr lang="en-IN" dirty="0"/>
          </a:p>
          <a:p>
            <a:r>
              <a:rPr lang="en-IN" dirty="0"/>
              <a:t>static variable</a:t>
            </a:r>
          </a:p>
          <a:p>
            <a:pPr lvl="1"/>
            <a:r>
              <a:rPr lang="en-US" dirty="0"/>
              <a:t>A variable that is declared with the static keyword is called static variable.</a:t>
            </a:r>
          </a:p>
          <a:p>
            <a:pPr lvl="1"/>
            <a:r>
              <a:rPr lang="en-US" dirty="0"/>
              <a:t>It retains its value between multiple function calls.</a:t>
            </a:r>
          </a:p>
          <a:p>
            <a:r>
              <a:rPr lang="en-IN" dirty="0"/>
              <a:t>automatic variable</a:t>
            </a:r>
          </a:p>
          <a:p>
            <a:pPr lvl="1"/>
            <a:r>
              <a:rPr lang="en-US" dirty="0"/>
              <a:t>Any variable declared as a parameter to a function or inside the body of the function is automatic by default. An automatic variable is created on the stack when the function is called, and it is destroyed when exiting from the function. Therefore, any value they may be assigned during the execution of the function will be lost when returning from the function call</a:t>
            </a:r>
            <a:endParaRPr lang="en-IN" dirty="0"/>
          </a:p>
          <a:p>
            <a:r>
              <a:rPr lang="en-IN" dirty="0"/>
              <a:t>external variable </a:t>
            </a:r>
          </a:p>
          <a:p>
            <a:pPr lvl="1"/>
            <a:r>
              <a:rPr lang="en-US" dirty="0"/>
              <a:t>We can share a variable in multiple C source files by using an external variable. To declare an external variable, you need to use </a:t>
            </a:r>
            <a:r>
              <a:rPr lang="en-US" b="1" dirty="0"/>
              <a:t>extern keyword</a:t>
            </a:r>
            <a:r>
              <a:rPr lang="en-US" dirty="0"/>
              <a:t>.</a:t>
            </a:r>
            <a:endParaRPr lang="en-IN" dirty="0"/>
          </a:p>
          <a:p>
            <a:endParaRPr lang="en-IN" dirty="0"/>
          </a:p>
        </p:txBody>
      </p:sp>
    </p:spTree>
    <p:extLst>
      <p:ext uri="{BB962C8B-B14F-4D97-AF65-F5344CB8AC3E}">
        <p14:creationId xmlns:p14="http://schemas.microsoft.com/office/powerpoint/2010/main" val="201750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endParaRPr lang="en-IN" dirty="0"/>
          </a:p>
        </p:txBody>
      </p:sp>
      <p:sp>
        <p:nvSpPr>
          <p:cNvPr id="3" name="Content Placeholder 2"/>
          <p:cNvSpPr>
            <a:spLocks noGrp="1"/>
          </p:cNvSpPr>
          <p:nvPr>
            <p:ph idx="1"/>
          </p:nvPr>
        </p:nvSpPr>
        <p:spPr/>
        <p:txBody>
          <a:bodyPr/>
          <a:lstStyle/>
          <a:p>
            <a:r>
              <a:rPr lang="en-US" dirty="0"/>
              <a:t>A header file is a source file that has the .h extension. Header files contain the function prototypes or function declaration, whereas the source code contains the constants, macros, system-wide global variables. Whenever we require the definition of a function, then we simply include that header file in which function is declared.</a:t>
            </a:r>
          </a:p>
          <a:p>
            <a:r>
              <a:rPr lang="en-US" dirty="0"/>
              <a:t>There are two types of header files defined in a program:</a:t>
            </a:r>
          </a:p>
          <a:p>
            <a:endParaRPr lang="en-IN" dirty="0"/>
          </a:p>
        </p:txBody>
      </p:sp>
    </p:spTree>
    <p:extLst>
      <p:ext uri="{BB962C8B-B14F-4D97-AF65-F5344CB8AC3E}">
        <p14:creationId xmlns:p14="http://schemas.microsoft.com/office/powerpoint/2010/main" val="327036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92500" lnSpcReduction="10000"/>
          </a:bodyPr>
          <a:lstStyle/>
          <a:p>
            <a:r>
              <a:rPr lang="en-US" b="1" dirty="0"/>
              <a:t>System defined header file:</a:t>
            </a:r>
            <a:r>
              <a:rPr lang="en-US" dirty="0"/>
              <a:t> The header file which is predefined is known as a system defined header file.</a:t>
            </a:r>
          </a:p>
          <a:p>
            <a:r>
              <a:rPr lang="en-US" b="1" dirty="0"/>
              <a:t>User-defined header file:</a:t>
            </a:r>
            <a:r>
              <a:rPr lang="en-US" dirty="0"/>
              <a:t> The header file which is defined by the user is known as a user-defined header file.</a:t>
            </a:r>
          </a:p>
          <a:p>
            <a:r>
              <a:rPr lang="en-US" dirty="0"/>
              <a:t>Both the user-defined and system-defined header file can be included in a program with the help of using preprocessing directive (#). These preprocessor directives are used to instruct the compiler to process these files before compilation. There are two forms of including header file:</a:t>
            </a:r>
          </a:p>
          <a:p>
            <a:r>
              <a:rPr lang="en-US" dirty="0"/>
              <a:t>#include&lt;file&gt;</a:t>
            </a:r>
          </a:p>
          <a:p>
            <a:r>
              <a:rPr lang="en-US" dirty="0"/>
              <a:t>#include "file"</a:t>
            </a:r>
          </a:p>
          <a:p>
            <a:r>
              <a:rPr lang="en-US" dirty="0"/>
              <a:t>There is a difference between the header files given above. If the header file is defined within the predefined source path, we can specify the header within the angular brackets. If the header file is not defined within the predefined source path then we can specify the full path of the header file within the double-quotes.</a:t>
            </a:r>
          </a:p>
          <a:p>
            <a:endParaRPr lang="en-IN" dirty="0"/>
          </a:p>
        </p:txBody>
      </p:sp>
    </p:spTree>
    <p:extLst>
      <p:ext uri="{BB962C8B-B14F-4D97-AF65-F5344CB8AC3E}">
        <p14:creationId xmlns:p14="http://schemas.microsoft.com/office/powerpoint/2010/main" val="253541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dirty="0"/>
              <a:t>Embedded systems</a:t>
            </a:r>
            <a:endParaRPr lang="en-IN"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IN" dirty="0"/>
              <a:t>An embedded system refers to the </a:t>
            </a:r>
            <a:r>
              <a:rPr lang="en-IN" b="1" dirty="0"/>
              <a:t>combination of hardware and software to carry out a specific task inside a device or bigger computer system.</a:t>
            </a:r>
            <a:r>
              <a:rPr lang="en-IN" dirty="0"/>
              <a:t> </a:t>
            </a:r>
          </a:p>
          <a:p>
            <a:r>
              <a:rPr lang="en-IN" dirty="0"/>
              <a:t>The elements that are combined here correspond to microprocessors or microcontrollers, I/O peripheral devices, sensors, computer memories, among others.</a:t>
            </a:r>
          </a:p>
          <a:p>
            <a:r>
              <a:rPr lang="en-US" b="1" dirty="0"/>
              <a:t>Examples of Embedded systems</a:t>
            </a:r>
            <a:endParaRPr lang="en-IN" dirty="0"/>
          </a:p>
          <a:p>
            <a:pPr lvl="1"/>
            <a:r>
              <a:rPr lang="en-US" dirty="0"/>
              <a:t>Calculators, Microwave oven, refrigerators, ATM, Washing machine, induction stove</a:t>
            </a:r>
            <a:endParaRPr lang="en-IN" dirty="0"/>
          </a:p>
          <a:p>
            <a:pPr lvl="1"/>
            <a:r>
              <a:rPr lang="en-US" dirty="0"/>
              <a:t>Drone, Robots, Industrial control, Digital cameras, Video game consoles</a:t>
            </a:r>
            <a:endParaRPr lang="en-IN" dirty="0"/>
          </a:p>
          <a:p>
            <a:pPr lvl="1"/>
            <a:r>
              <a:rPr lang="en-US" dirty="0"/>
              <a:t>Smart wearables, Mobile phones</a:t>
            </a:r>
            <a:endParaRPr lang="en-IN" dirty="0"/>
          </a:p>
          <a:p>
            <a:pPr lvl="1"/>
            <a:r>
              <a:rPr lang="en-US" dirty="0"/>
              <a:t>Medical devices</a:t>
            </a:r>
            <a:endParaRPr lang="en-IN" dirty="0"/>
          </a:p>
          <a:p>
            <a:endParaRPr lang="en-IN" dirty="0"/>
          </a:p>
        </p:txBody>
      </p:sp>
    </p:spTree>
    <p:extLst>
      <p:ext uri="{BB962C8B-B14F-4D97-AF65-F5344CB8AC3E}">
        <p14:creationId xmlns:p14="http://schemas.microsoft.com/office/powerpoint/2010/main" val="49019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noAutofit/>
          </a:bodyPr>
          <a:lstStyle/>
          <a:p>
            <a:r>
              <a:rPr lang="en-US" sz="3200" dirty="0"/>
              <a:t>#include&lt;</a:t>
            </a:r>
            <a:r>
              <a:rPr lang="en-US" sz="3200" dirty="0" err="1"/>
              <a:t>stdio.h</a:t>
            </a:r>
            <a:r>
              <a:rPr lang="en-US" sz="3200" dirty="0"/>
              <a:t>&gt;: It is used for performing input and output operations with the help of using </a:t>
            </a:r>
            <a:r>
              <a:rPr lang="en-US" sz="3200" dirty="0" err="1"/>
              <a:t>printf</a:t>
            </a:r>
            <a:r>
              <a:rPr lang="en-US" sz="3200" dirty="0"/>
              <a:t>() and </a:t>
            </a:r>
            <a:r>
              <a:rPr lang="en-US" sz="3200" dirty="0" err="1"/>
              <a:t>scanf</a:t>
            </a:r>
            <a:r>
              <a:rPr lang="en-US" sz="3200" dirty="0"/>
              <a:t>() function.</a:t>
            </a:r>
          </a:p>
          <a:p>
            <a:r>
              <a:rPr lang="en-US" sz="3200" dirty="0"/>
              <a:t>#include&lt;</a:t>
            </a:r>
            <a:r>
              <a:rPr lang="en-US" sz="3200" dirty="0" err="1"/>
              <a:t>string.h</a:t>
            </a:r>
            <a:r>
              <a:rPr lang="en-US" sz="3200" dirty="0"/>
              <a:t>&gt;: It is used for performing string related functionalities like </a:t>
            </a:r>
            <a:r>
              <a:rPr lang="en-US" sz="3200" dirty="0" err="1"/>
              <a:t>strlen</a:t>
            </a:r>
            <a:r>
              <a:rPr lang="en-US" sz="3200" dirty="0"/>
              <a:t>(), </a:t>
            </a:r>
            <a:r>
              <a:rPr lang="en-US" sz="3200" dirty="0" err="1"/>
              <a:t>strcmp</a:t>
            </a:r>
            <a:r>
              <a:rPr lang="en-US" sz="3200" dirty="0"/>
              <a:t>(), etc.</a:t>
            </a:r>
          </a:p>
          <a:p>
            <a:r>
              <a:rPr lang="en-US" sz="3200" dirty="0"/>
              <a:t>#include&lt;</a:t>
            </a:r>
            <a:r>
              <a:rPr lang="en-US" sz="3200" dirty="0" err="1"/>
              <a:t>conio.h</a:t>
            </a:r>
            <a:r>
              <a:rPr lang="en-US" sz="3200" dirty="0"/>
              <a:t>&gt;: It is a header file with several built-in functions that are commonly used to execute input/output on the console, or to receive input from the user's keyboard and show results on the screen. Several of the </a:t>
            </a:r>
            <a:r>
              <a:rPr lang="en-US" sz="3200" dirty="0" err="1"/>
              <a:t>conio.h</a:t>
            </a:r>
            <a:r>
              <a:rPr lang="en-US" sz="3200" dirty="0"/>
              <a:t> routines, such </a:t>
            </a:r>
            <a:r>
              <a:rPr lang="en-US" sz="3200" dirty="0" err="1"/>
              <a:t>getch</a:t>
            </a:r>
            <a:r>
              <a:rPr lang="en-US" sz="3200" dirty="0"/>
              <a:t>(), are used to retain the screen until the user presses a key</a:t>
            </a:r>
          </a:p>
          <a:p>
            <a:r>
              <a:rPr lang="en-US" sz="3200" dirty="0"/>
              <a:t>#include&lt;</a:t>
            </a:r>
            <a:r>
              <a:rPr lang="en-US" sz="3200" dirty="0" err="1"/>
              <a:t>iostream</a:t>
            </a:r>
            <a:r>
              <a:rPr lang="en-US" sz="3200" dirty="0"/>
              <a:t>&gt;: It is used to perform input and output operations with the help of using </a:t>
            </a:r>
            <a:r>
              <a:rPr lang="en-US" sz="3200" dirty="0" err="1"/>
              <a:t>cin</a:t>
            </a:r>
            <a:r>
              <a:rPr lang="en-US" sz="3200" dirty="0"/>
              <a:t> and </a:t>
            </a:r>
            <a:r>
              <a:rPr lang="en-US" sz="3200" dirty="0" err="1"/>
              <a:t>cout</a:t>
            </a:r>
            <a:r>
              <a:rPr lang="en-US" sz="3200" dirty="0"/>
              <a:t> objects.</a:t>
            </a:r>
            <a:endParaRPr lang="en-IN" sz="3200" dirty="0"/>
          </a:p>
        </p:txBody>
      </p:sp>
    </p:spTree>
    <p:extLst>
      <p:ext uri="{BB962C8B-B14F-4D97-AF65-F5344CB8AC3E}">
        <p14:creationId xmlns:p14="http://schemas.microsoft.com/office/powerpoint/2010/main" val="269127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r>
              <a:rPr lang="en-US" sz="3200" dirty="0"/>
              <a:t>#include&lt;</a:t>
            </a:r>
            <a:r>
              <a:rPr lang="en-US" sz="3200" dirty="0" err="1"/>
              <a:t>math.h</a:t>
            </a:r>
            <a:r>
              <a:rPr lang="en-US" sz="3200" dirty="0"/>
              <a:t>&gt;: This header file contains some predefined math functions that perform mathematical operations, such as </a:t>
            </a:r>
            <a:r>
              <a:rPr lang="en-US" sz="3200" dirty="0" err="1"/>
              <a:t>sqrt</a:t>
            </a:r>
            <a:r>
              <a:rPr lang="en-US" sz="3200" dirty="0"/>
              <a:t>(), log2(), pow(), etc.</a:t>
            </a:r>
          </a:p>
          <a:p>
            <a:r>
              <a:rPr lang="en-US" sz="3200" dirty="0"/>
              <a:t>#include&lt;</a:t>
            </a:r>
            <a:r>
              <a:rPr lang="en-US" sz="3200" dirty="0" err="1"/>
              <a:t>iomanip.h</a:t>
            </a:r>
            <a:r>
              <a:rPr lang="en-US" sz="3200" dirty="0"/>
              <a:t>&gt;: It contains the definition of set() and </a:t>
            </a:r>
            <a:r>
              <a:rPr lang="en-US" sz="3200" dirty="0" err="1"/>
              <a:t>setprecision</a:t>
            </a:r>
            <a:r>
              <a:rPr lang="en-US" sz="3200" dirty="0"/>
              <a:t>() function to limit the decimal places in variables.</a:t>
            </a:r>
          </a:p>
          <a:p>
            <a:r>
              <a:rPr lang="en-US" sz="3200" dirty="0"/>
              <a:t>#include&lt;</a:t>
            </a:r>
            <a:r>
              <a:rPr lang="en-US" sz="3200" dirty="0" err="1"/>
              <a:t>signal.h</a:t>
            </a:r>
            <a:r>
              <a:rPr lang="en-US" sz="3200" dirty="0"/>
              <a:t>&gt;: It contains the definitions of functions that perform the signal handling functions such as signal(), raise().</a:t>
            </a:r>
          </a:p>
          <a:p>
            <a:r>
              <a:rPr lang="en-US" sz="3200" dirty="0"/>
              <a:t>#include&lt;</a:t>
            </a:r>
            <a:r>
              <a:rPr lang="en-US" sz="3200" dirty="0" err="1"/>
              <a:t>errno.h</a:t>
            </a:r>
            <a:r>
              <a:rPr lang="en-US" sz="3200" dirty="0"/>
              <a:t>&gt;: It performs the error handling related operations like </a:t>
            </a:r>
            <a:r>
              <a:rPr lang="en-US" sz="3200" dirty="0" err="1"/>
              <a:t>errno</a:t>
            </a:r>
            <a:r>
              <a:rPr lang="en-US" sz="3200" dirty="0"/>
              <a:t>(), </a:t>
            </a:r>
            <a:r>
              <a:rPr lang="en-US" sz="3200" dirty="0" err="1"/>
              <a:t>strerror</a:t>
            </a:r>
            <a:r>
              <a:rPr lang="en-US" sz="3200" dirty="0"/>
              <a:t>(), </a:t>
            </a:r>
            <a:r>
              <a:rPr lang="en-US" sz="3200" dirty="0" err="1"/>
              <a:t>perror</a:t>
            </a:r>
            <a:r>
              <a:rPr lang="en-US" sz="3200" dirty="0"/>
              <a:t>(), etc.</a:t>
            </a:r>
          </a:p>
          <a:p>
            <a:endParaRPr lang="en-IN" dirty="0"/>
          </a:p>
        </p:txBody>
      </p:sp>
    </p:spTree>
    <p:extLst>
      <p:ext uri="{BB962C8B-B14F-4D97-AF65-F5344CB8AC3E}">
        <p14:creationId xmlns:p14="http://schemas.microsoft.com/office/powerpoint/2010/main" val="311918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7158767"/>
              </p:ext>
            </p:extLst>
          </p:nvPr>
        </p:nvGraphicFramePr>
        <p:xfrm>
          <a:off x="1510146" y="443349"/>
          <a:ext cx="9296400" cy="6018445"/>
        </p:xfrm>
        <a:graphic>
          <a:graphicData uri="http://schemas.openxmlformats.org/drawingml/2006/table">
            <a:tbl>
              <a:tblPr/>
              <a:tblGrid>
                <a:gridCol w="1964239">
                  <a:extLst>
                    <a:ext uri="{9D8B030D-6E8A-4147-A177-3AD203B41FA5}">
                      <a16:colId xmlns:a16="http://schemas.microsoft.com/office/drawing/2014/main" val="733165800"/>
                    </a:ext>
                  </a:extLst>
                </a:gridCol>
                <a:gridCol w="7332161">
                  <a:extLst>
                    <a:ext uri="{9D8B030D-6E8A-4147-A177-3AD203B41FA5}">
                      <a16:colId xmlns:a16="http://schemas.microsoft.com/office/drawing/2014/main" val="599132590"/>
                    </a:ext>
                  </a:extLst>
                </a:gridCol>
              </a:tblGrid>
              <a:tr h="466638">
                <a:tc>
                  <a:txBody>
                    <a:bodyPr/>
                    <a:lstStyle/>
                    <a:p>
                      <a:pPr algn="ctr" fontAlgn="ctr"/>
                      <a:r>
                        <a:rPr lang="en-IN" sz="1600" b="0" dirty="0" err="1">
                          <a:effectLst/>
                          <a:latin typeface="inherit"/>
                        </a:rPr>
                        <a:t>stdio.h</a:t>
                      </a:r>
                      <a:endParaRPr lang="en-IN" sz="1600" dirty="0">
                        <a:effectLst/>
                      </a:endParaRPr>
                    </a:p>
                  </a:txBody>
                  <a:tcPr marL="17769" marR="17769" marT="17769" marB="17769"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a:effectLst/>
                          <a:latin typeface="inherit"/>
                        </a:rPr>
                        <a:t>Mainly used to perform input and output operations like print(), scanf().</a:t>
                      </a:r>
                      <a:endParaRPr lang="en-US" sz="1600">
                        <a:effectLst/>
                      </a:endParaRPr>
                    </a:p>
                  </a:txBody>
                  <a:tcPr marL="17769" marR="17769" marT="17769" marB="17769"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3708487110"/>
                  </a:ext>
                </a:extLst>
              </a:tr>
              <a:tr h="466638">
                <a:tc>
                  <a:txBody>
                    <a:bodyPr/>
                    <a:lstStyle/>
                    <a:p>
                      <a:pPr algn="ctr" fontAlgn="ctr"/>
                      <a:r>
                        <a:rPr lang="en-IN" sz="1600" b="0">
                          <a:effectLst/>
                          <a:latin typeface="inherit"/>
                        </a:rPr>
                        <a:t>string.h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600" b="0">
                          <a:effectLst/>
                          <a:latin typeface="inherit"/>
                        </a:rPr>
                        <a:t>Mainly used to perform string handling operations like strlen(), strcmp() etc.</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267992672"/>
                  </a:ext>
                </a:extLst>
              </a:tr>
              <a:tr h="466638">
                <a:tc>
                  <a:txBody>
                    <a:bodyPr/>
                    <a:lstStyle/>
                    <a:p>
                      <a:pPr algn="ctr" fontAlgn="ctr"/>
                      <a:r>
                        <a:rPr lang="en-IN" sz="1600" b="0">
                          <a:effectLst/>
                          <a:latin typeface="inherit"/>
                        </a:rPr>
                        <a:t>conio.h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dirty="0">
                          <a:effectLst/>
                          <a:latin typeface="inherit"/>
                        </a:rPr>
                        <a:t>With this header file, you can execute console input and output operations.</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23381402"/>
                  </a:ext>
                </a:extLst>
              </a:tr>
              <a:tr h="466638">
                <a:tc>
                  <a:txBody>
                    <a:bodyPr/>
                    <a:lstStyle/>
                    <a:p>
                      <a:pPr algn="ctr" fontAlgn="ctr"/>
                      <a:r>
                        <a:rPr lang="en-IN" sz="1600" b="0">
                          <a:effectLst/>
                          <a:latin typeface="inherit"/>
                        </a:rPr>
                        <a:t>stdlib.h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0" dirty="0">
                          <a:effectLst/>
                          <a:latin typeface="inherit"/>
                        </a:rPr>
                        <a:t>Mainly used to perform standard utility functions like </a:t>
                      </a:r>
                      <a:r>
                        <a:rPr lang="en-US" sz="1600" b="0" dirty="0" err="1">
                          <a:effectLst/>
                          <a:latin typeface="inherit"/>
                        </a:rPr>
                        <a:t>malloc</a:t>
                      </a:r>
                      <a:r>
                        <a:rPr lang="en-US" sz="1600" b="0" dirty="0">
                          <a:effectLst/>
                          <a:latin typeface="inherit"/>
                        </a:rPr>
                        <a:t>(), </a:t>
                      </a:r>
                      <a:r>
                        <a:rPr lang="en-US" sz="1600" b="0" dirty="0" err="1">
                          <a:effectLst/>
                          <a:latin typeface="inherit"/>
                        </a:rPr>
                        <a:t>calloc</a:t>
                      </a:r>
                      <a:r>
                        <a:rPr lang="en-US" sz="1600" b="0" dirty="0">
                          <a:effectLst/>
                          <a:latin typeface="inherit"/>
                        </a:rPr>
                        <a:t>()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925518073"/>
                  </a:ext>
                </a:extLst>
              </a:tr>
              <a:tr h="466638">
                <a:tc>
                  <a:txBody>
                    <a:bodyPr/>
                    <a:lstStyle/>
                    <a:p>
                      <a:pPr algn="ctr" fontAlgn="ctr"/>
                      <a:r>
                        <a:rPr lang="en-IN" sz="1600" b="0">
                          <a:effectLst/>
                          <a:latin typeface="inherit"/>
                        </a:rPr>
                        <a:t>math.h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dirty="0">
                          <a:effectLst/>
                          <a:latin typeface="inherit"/>
                        </a:rPr>
                        <a:t>Mainly used to perform mathematical operations like </a:t>
                      </a:r>
                      <a:r>
                        <a:rPr lang="en-US" sz="1600" b="0" dirty="0" err="1">
                          <a:effectLst/>
                          <a:latin typeface="inherit"/>
                        </a:rPr>
                        <a:t>sqrt</a:t>
                      </a:r>
                      <a:r>
                        <a:rPr lang="en-US" sz="1600" b="0" dirty="0">
                          <a:effectLst/>
                          <a:latin typeface="inherit"/>
                        </a:rPr>
                        <a:t>(), pow()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766326479"/>
                  </a:ext>
                </a:extLst>
              </a:tr>
              <a:tr h="466638">
                <a:tc>
                  <a:txBody>
                    <a:bodyPr/>
                    <a:lstStyle/>
                    <a:p>
                      <a:pPr algn="ctr" fontAlgn="ctr"/>
                      <a:r>
                        <a:rPr lang="en-IN" sz="1600" b="0">
                          <a:effectLst/>
                          <a:latin typeface="inherit"/>
                        </a:rPr>
                        <a:t>ctype.h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0">
                          <a:effectLst/>
                          <a:latin typeface="inherit"/>
                        </a:rPr>
                        <a:t>Used to perform character type functions like isdigit(), isalpha() etc.</a:t>
                      </a:r>
                      <a:endParaRPr lang="en-US"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503768694"/>
                  </a:ext>
                </a:extLst>
              </a:tr>
              <a:tr h="327227">
                <a:tc>
                  <a:txBody>
                    <a:bodyPr/>
                    <a:lstStyle/>
                    <a:p>
                      <a:pPr algn="ctr" fontAlgn="ctr"/>
                      <a:r>
                        <a:rPr lang="en-IN" sz="1600" b="0">
                          <a:effectLst/>
                          <a:latin typeface="inherit"/>
                        </a:rPr>
                        <a:t>time.h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a:effectLst/>
                          <a:latin typeface="inherit"/>
                        </a:rPr>
                        <a:t>Used to perform operations related to date and time.</a:t>
                      </a:r>
                      <a:endParaRPr lang="en-US"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113875681"/>
                  </a:ext>
                </a:extLst>
              </a:tr>
              <a:tr h="745460">
                <a:tc>
                  <a:txBody>
                    <a:bodyPr/>
                    <a:lstStyle/>
                    <a:p>
                      <a:pPr algn="ctr" fontAlgn="ctr"/>
                      <a:r>
                        <a:rPr lang="en-IN" sz="1600" b="0">
                          <a:effectLst/>
                          <a:latin typeface="inherit"/>
                        </a:rPr>
                        <a:t>assert.h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0" dirty="0">
                          <a:effectLst/>
                          <a:latin typeface="inherit"/>
                        </a:rPr>
                        <a:t>Used to verify assumptions made by a program and print a message if the assumption is false using functions like assert()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472118427"/>
                  </a:ext>
                </a:extLst>
              </a:tr>
              <a:tr h="466638">
                <a:tc>
                  <a:txBody>
                    <a:bodyPr/>
                    <a:lstStyle/>
                    <a:p>
                      <a:pPr algn="ctr" fontAlgn="ctr"/>
                      <a:r>
                        <a:rPr lang="en-IN" sz="1600" b="0">
                          <a:effectLst/>
                          <a:latin typeface="inherit"/>
                        </a:rPr>
                        <a:t>locale.h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dirty="0">
                          <a:effectLst/>
                          <a:latin typeface="inherit"/>
                        </a:rPr>
                        <a:t>Mainly used to perform localization like functions such as </a:t>
                      </a:r>
                      <a:r>
                        <a:rPr lang="en-US" sz="1600" b="0" dirty="0" err="1">
                          <a:effectLst/>
                          <a:latin typeface="inherit"/>
                        </a:rPr>
                        <a:t>setlocale</a:t>
                      </a:r>
                      <a:r>
                        <a:rPr lang="en-US" sz="1600" b="0" dirty="0">
                          <a:effectLst/>
                          <a:latin typeface="inherit"/>
                        </a:rPr>
                        <a:t>()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341696056"/>
                  </a:ext>
                </a:extLst>
              </a:tr>
              <a:tr h="466638">
                <a:tc>
                  <a:txBody>
                    <a:bodyPr/>
                    <a:lstStyle/>
                    <a:p>
                      <a:pPr algn="ctr" fontAlgn="ctr"/>
                      <a:r>
                        <a:rPr lang="en-IN" sz="1600" b="0">
                          <a:effectLst/>
                          <a:latin typeface="inherit"/>
                        </a:rPr>
                        <a:t>signal.h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0" dirty="0">
                          <a:effectLst/>
                          <a:latin typeface="inherit"/>
                        </a:rPr>
                        <a:t>Mainly used to perform signal handling functions such as signal(), raise()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021928931"/>
                  </a:ext>
                </a:extLst>
              </a:tr>
              <a:tr h="193713">
                <a:tc>
                  <a:txBody>
                    <a:bodyPr/>
                    <a:lstStyle/>
                    <a:p>
                      <a:pPr algn="ctr" fontAlgn="ctr"/>
                      <a:r>
                        <a:rPr lang="en-IN" sz="1600" b="0">
                          <a:effectLst/>
                          <a:latin typeface="inherit"/>
                        </a:rPr>
                        <a:t>setjmp.h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dirty="0">
                          <a:effectLst/>
                          <a:latin typeface="inherit"/>
                        </a:rPr>
                        <a:t>Used to perform jump functions.</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2606182014"/>
                  </a:ext>
                </a:extLst>
              </a:tr>
              <a:tr h="466638">
                <a:tc>
                  <a:txBody>
                    <a:bodyPr/>
                    <a:lstStyle/>
                    <a:p>
                      <a:pPr algn="ctr" fontAlgn="ctr"/>
                      <a:r>
                        <a:rPr lang="en-IN" sz="1600" b="0">
                          <a:effectLst/>
                          <a:latin typeface="inherit"/>
                        </a:rPr>
                        <a:t>stdarg.h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600" b="0" dirty="0">
                          <a:effectLst/>
                          <a:latin typeface="inherit"/>
                        </a:rPr>
                        <a:t>Used to perform standard argument functions like </a:t>
                      </a:r>
                      <a:r>
                        <a:rPr lang="en-US" sz="1600" b="0" dirty="0" err="1">
                          <a:effectLst/>
                          <a:latin typeface="inherit"/>
                        </a:rPr>
                        <a:t>va_start</a:t>
                      </a:r>
                      <a:r>
                        <a:rPr lang="en-US" sz="1600" b="0" dirty="0">
                          <a:effectLst/>
                          <a:latin typeface="inherit"/>
                        </a:rPr>
                        <a:t>() etc.</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97780540"/>
                  </a:ext>
                </a:extLst>
              </a:tr>
              <a:tr h="466638">
                <a:tc>
                  <a:txBody>
                    <a:bodyPr/>
                    <a:lstStyle/>
                    <a:p>
                      <a:pPr algn="ctr" fontAlgn="ctr"/>
                      <a:r>
                        <a:rPr lang="en-IN" sz="1600" b="0">
                          <a:effectLst/>
                          <a:latin typeface="inherit"/>
                        </a:rPr>
                        <a:t>errno.h</a:t>
                      </a:r>
                      <a:endParaRPr lang="en-IN" sz="160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600" b="0" dirty="0">
                          <a:effectLst/>
                          <a:latin typeface="inherit"/>
                        </a:rPr>
                        <a:t>For performing error handling operations such as </a:t>
                      </a:r>
                      <a:r>
                        <a:rPr lang="en-US" sz="1600" b="0" dirty="0" err="1">
                          <a:effectLst/>
                          <a:latin typeface="inherit"/>
                        </a:rPr>
                        <a:t>errno</a:t>
                      </a:r>
                      <a:r>
                        <a:rPr lang="en-US" sz="1600" b="0" dirty="0">
                          <a:effectLst/>
                          <a:latin typeface="inherit"/>
                        </a:rPr>
                        <a:t>() to indicate the errors.</a:t>
                      </a:r>
                      <a:endParaRPr lang="en-US" sz="1600" dirty="0">
                        <a:effectLst/>
                      </a:endParaRPr>
                    </a:p>
                  </a:txBody>
                  <a:tcPr marL="17769" marR="17769" marT="17769" marB="17769"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67096264"/>
                  </a:ext>
                </a:extLst>
              </a:tr>
            </a:tbl>
          </a:graphicData>
        </a:graphic>
      </p:graphicFrame>
    </p:spTree>
    <p:extLst>
      <p:ext uri="{BB962C8B-B14F-4D97-AF65-F5344CB8AC3E}">
        <p14:creationId xmlns:p14="http://schemas.microsoft.com/office/powerpoint/2010/main" val="128237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6"/>
            <a:ext cx="10515600" cy="6123708"/>
          </a:xfrm>
        </p:spPr>
        <p:txBody>
          <a:bodyPr>
            <a:normAutofit fontScale="47500" lnSpcReduction="20000"/>
          </a:bodyPr>
          <a:lstStyle/>
          <a:p>
            <a:pPr marL="0" indent="0">
              <a:buNone/>
            </a:pPr>
            <a:r>
              <a:rPr lang="en-US" sz="3800" dirty="0"/>
              <a:t>// C program to understand the usage of header file.  </a:t>
            </a:r>
          </a:p>
          <a:p>
            <a:pPr marL="0" indent="0">
              <a:buNone/>
            </a:pPr>
            <a:r>
              <a:rPr lang="en-US" sz="3800" dirty="0"/>
              <a:t>#include &lt;</a:t>
            </a:r>
            <a:r>
              <a:rPr lang="en-US" sz="3800" dirty="0" err="1"/>
              <a:t>stdio.h</a:t>
            </a:r>
            <a:r>
              <a:rPr lang="en-US" sz="3800" dirty="0"/>
              <a:t>&gt;  </a:t>
            </a:r>
          </a:p>
          <a:p>
            <a:pPr marL="0" indent="0">
              <a:buNone/>
            </a:pPr>
            <a:r>
              <a:rPr lang="en-US" sz="3800" dirty="0"/>
              <a:t>#include &lt;</a:t>
            </a:r>
            <a:r>
              <a:rPr lang="en-US" sz="3800" dirty="0" err="1"/>
              <a:t>string.h</a:t>
            </a:r>
            <a:r>
              <a:rPr lang="en-US" sz="3800" dirty="0"/>
              <a:t>&gt;  </a:t>
            </a:r>
          </a:p>
          <a:p>
            <a:pPr marL="0" indent="0">
              <a:buNone/>
            </a:pPr>
            <a:r>
              <a:rPr lang="en-US" sz="3800" dirty="0"/>
              <a:t>#include &lt;</a:t>
            </a:r>
            <a:r>
              <a:rPr lang="en-US" sz="3800" dirty="0" err="1"/>
              <a:t>math.h</a:t>
            </a:r>
            <a:r>
              <a:rPr lang="en-US" sz="3800" dirty="0"/>
              <a:t>&gt;  </a:t>
            </a:r>
          </a:p>
          <a:p>
            <a:pPr marL="0" indent="0">
              <a:buNone/>
            </a:pPr>
            <a:r>
              <a:rPr lang="en-US" sz="3800" b="1" dirty="0" err="1"/>
              <a:t>int</a:t>
            </a:r>
            <a:r>
              <a:rPr lang="en-US" sz="3800" dirty="0"/>
              <a:t> main()  </a:t>
            </a:r>
          </a:p>
          <a:p>
            <a:pPr marL="0" indent="0">
              <a:buNone/>
            </a:pPr>
            <a:r>
              <a:rPr lang="en-US" sz="3800" dirty="0"/>
              <a:t>{  </a:t>
            </a:r>
          </a:p>
          <a:p>
            <a:pPr marL="0" indent="0">
              <a:buNone/>
            </a:pPr>
            <a:r>
              <a:rPr lang="en-US" sz="3800" dirty="0"/>
              <a:t>    </a:t>
            </a:r>
            <a:r>
              <a:rPr lang="en-US" sz="3800" b="1" dirty="0"/>
              <a:t>char</a:t>
            </a:r>
            <a:r>
              <a:rPr lang="en-US" sz="3800" dirty="0"/>
              <a:t> str1[10] = "hello";  </a:t>
            </a:r>
          </a:p>
          <a:p>
            <a:pPr marL="0" indent="0">
              <a:buNone/>
            </a:pPr>
            <a:r>
              <a:rPr lang="en-US" sz="3800" dirty="0"/>
              <a:t>    </a:t>
            </a:r>
            <a:r>
              <a:rPr lang="en-US" sz="3800" b="1" dirty="0"/>
              <a:t>char</a:t>
            </a:r>
            <a:r>
              <a:rPr lang="en-US" sz="3800" dirty="0"/>
              <a:t> str2[10] = "</a:t>
            </a:r>
            <a:r>
              <a:rPr lang="en-US" sz="3800" dirty="0" err="1"/>
              <a:t>javatpoint</a:t>
            </a:r>
            <a:r>
              <a:rPr lang="en-US" sz="3800" dirty="0"/>
              <a:t>";  </a:t>
            </a:r>
          </a:p>
          <a:p>
            <a:pPr marL="0" indent="0">
              <a:buNone/>
            </a:pPr>
            <a:r>
              <a:rPr lang="en-US" sz="3800" dirty="0"/>
              <a:t>      </a:t>
            </a:r>
          </a:p>
          <a:p>
            <a:pPr marL="0" indent="0">
              <a:buNone/>
            </a:pPr>
            <a:r>
              <a:rPr lang="en-US" sz="3800" dirty="0"/>
              <a:t>    // function defined in </a:t>
            </a:r>
            <a:r>
              <a:rPr lang="en-US" sz="3800" dirty="0" err="1"/>
              <a:t>math.h</a:t>
            </a:r>
            <a:r>
              <a:rPr lang="en-US" sz="3800" dirty="0"/>
              <a:t> header file  </a:t>
            </a:r>
          </a:p>
          <a:p>
            <a:pPr marL="0" indent="0">
              <a:buNone/>
            </a:pPr>
            <a:r>
              <a:rPr lang="en-US" sz="3800" dirty="0"/>
              <a:t>    </a:t>
            </a:r>
            <a:r>
              <a:rPr lang="en-US" sz="3800" b="1" dirty="0"/>
              <a:t>long</a:t>
            </a:r>
            <a:r>
              <a:rPr lang="en-US" sz="3800" dirty="0"/>
              <a:t> </a:t>
            </a:r>
            <a:r>
              <a:rPr lang="en-US" sz="3800" b="1" dirty="0" err="1"/>
              <a:t>int</a:t>
            </a:r>
            <a:r>
              <a:rPr lang="en-US" sz="3800" dirty="0"/>
              <a:t> a = pow(3, 3);   </a:t>
            </a:r>
          </a:p>
          <a:p>
            <a:pPr marL="0" indent="0">
              <a:buNone/>
            </a:pPr>
            <a:r>
              <a:rPr lang="en-US" sz="3800" dirty="0"/>
              <a:t>    </a:t>
            </a:r>
            <a:r>
              <a:rPr lang="en-US" sz="3800" dirty="0" err="1"/>
              <a:t>printf</a:t>
            </a:r>
            <a:r>
              <a:rPr lang="en-US" sz="3800" dirty="0"/>
              <a:t>("The value of a is %d", a);  </a:t>
            </a:r>
          </a:p>
          <a:p>
            <a:pPr marL="0" indent="0">
              <a:buNone/>
            </a:pPr>
            <a:r>
              <a:rPr lang="en-US" sz="3800" dirty="0"/>
              <a:t>    // function defined in </a:t>
            </a:r>
            <a:r>
              <a:rPr lang="en-US" sz="3800" dirty="0" err="1"/>
              <a:t>string.h</a:t>
            </a:r>
            <a:r>
              <a:rPr lang="en-US" sz="3800" dirty="0"/>
              <a:t> to calculate the length of the string  </a:t>
            </a:r>
          </a:p>
          <a:p>
            <a:pPr marL="0" indent="0">
              <a:buNone/>
            </a:pPr>
            <a:r>
              <a:rPr lang="en-US" sz="3800" dirty="0"/>
              <a:t>    </a:t>
            </a:r>
            <a:r>
              <a:rPr lang="en-US" sz="3800" b="1" dirty="0" err="1"/>
              <a:t>int</a:t>
            </a:r>
            <a:r>
              <a:rPr lang="en-US" sz="3800" dirty="0"/>
              <a:t> length = </a:t>
            </a:r>
            <a:r>
              <a:rPr lang="en-US" sz="3800" dirty="0" err="1"/>
              <a:t>strlen</a:t>
            </a:r>
            <a:r>
              <a:rPr lang="en-US" sz="3800" dirty="0"/>
              <a:t>(str2);  </a:t>
            </a:r>
          </a:p>
          <a:p>
            <a:pPr marL="0" indent="0">
              <a:buNone/>
            </a:pPr>
            <a:r>
              <a:rPr lang="en-US" sz="3800" dirty="0"/>
              <a:t>    </a:t>
            </a:r>
            <a:r>
              <a:rPr lang="en-US" sz="3800" dirty="0" err="1"/>
              <a:t>printf</a:t>
            </a:r>
            <a:r>
              <a:rPr lang="en-US" sz="3800" dirty="0"/>
              <a:t>("\</a:t>
            </a:r>
            <a:r>
              <a:rPr lang="en-US" sz="3800" dirty="0" err="1"/>
              <a:t>nThe</a:t>
            </a:r>
            <a:r>
              <a:rPr lang="en-US" sz="3800" dirty="0"/>
              <a:t> length of the string str2 is : %d", length);  </a:t>
            </a:r>
          </a:p>
          <a:p>
            <a:pPr marL="0" indent="0">
              <a:buNone/>
            </a:pPr>
            <a:r>
              <a:rPr lang="en-US" sz="3800" dirty="0"/>
              <a:t>      </a:t>
            </a:r>
          </a:p>
          <a:p>
            <a:pPr marL="0" indent="0">
              <a:buNone/>
            </a:pPr>
            <a:r>
              <a:rPr lang="en-US" sz="3800" dirty="0"/>
              <a:t>    </a:t>
            </a:r>
            <a:r>
              <a:rPr lang="en-US" sz="3800" b="1" dirty="0"/>
              <a:t>return</a:t>
            </a:r>
            <a:r>
              <a:rPr lang="en-US" sz="3800" dirty="0"/>
              <a:t> 0;  </a:t>
            </a:r>
          </a:p>
          <a:p>
            <a:pPr marL="0" indent="0">
              <a:buNone/>
            </a:pPr>
            <a:r>
              <a:rPr lang="en-US" sz="3800" dirty="0"/>
              <a:t>}  </a:t>
            </a:r>
          </a:p>
          <a:p>
            <a:endParaRPr lang="en-IN" dirty="0"/>
          </a:p>
        </p:txBody>
      </p:sp>
    </p:spTree>
    <p:extLst>
      <p:ext uri="{BB962C8B-B14F-4D97-AF65-F5344CB8AC3E}">
        <p14:creationId xmlns:p14="http://schemas.microsoft.com/office/powerpoint/2010/main" val="5112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fontScale="90000"/>
          </a:bodyPr>
          <a:lstStyle/>
          <a:p>
            <a:r>
              <a:rPr lang="en-US" dirty="0"/>
              <a:t>References</a:t>
            </a:r>
            <a:endParaRPr lang="en-IN" dirty="0"/>
          </a:p>
        </p:txBody>
      </p:sp>
      <p:sp>
        <p:nvSpPr>
          <p:cNvPr id="3" name="Content Placeholder 2"/>
          <p:cNvSpPr>
            <a:spLocks noGrp="1"/>
          </p:cNvSpPr>
          <p:nvPr>
            <p:ph idx="1"/>
          </p:nvPr>
        </p:nvSpPr>
        <p:spPr>
          <a:xfrm>
            <a:off x="838200" y="1011382"/>
            <a:ext cx="10515600" cy="5165581"/>
          </a:xfrm>
        </p:spPr>
        <p:txBody>
          <a:bodyPr/>
          <a:lstStyle/>
          <a:p>
            <a:r>
              <a:rPr lang="en-IN" dirty="0">
                <a:hlinkClick r:id="rId2"/>
              </a:rPr>
              <a:t>https://www.youtube.com/watch?v=KQBBWvY-s0o</a:t>
            </a:r>
            <a:endParaRPr lang="en-IN" dirty="0"/>
          </a:p>
          <a:p>
            <a:r>
              <a:rPr lang="en-IN" dirty="0"/>
              <a:t>https://www.youtube.com/watch?v=e8I4Ah2wwFA</a:t>
            </a:r>
          </a:p>
        </p:txBody>
      </p:sp>
    </p:spTree>
    <p:extLst>
      <p:ext uri="{BB962C8B-B14F-4D97-AF65-F5344CB8AC3E}">
        <p14:creationId xmlns:p14="http://schemas.microsoft.com/office/powerpoint/2010/main" val="86053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Embedded C</a:t>
            </a:r>
            <a:endParaRPr lang="en-IN" dirty="0"/>
          </a:p>
        </p:txBody>
      </p:sp>
      <p:sp>
        <p:nvSpPr>
          <p:cNvPr id="3" name="Content Placeholder 2"/>
          <p:cNvSpPr>
            <a:spLocks noGrp="1"/>
          </p:cNvSpPr>
          <p:nvPr>
            <p:ph idx="1"/>
          </p:nvPr>
        </p:nvSpPr>
        <p:spPr/>
        <p:txBody>
          <a:bodyPr/>
          <a:lstStyle/>
          <a:p>
            <a:pPr lvl="0" fontAlgn="base"/>
            <a:r>
              <a:rPr lang="en-IN" dirty="0"/>
              <a:t>Embedded C is a generic term given to a programming language written in C, which is associated with a particular hardware architecture.</a:t>
            </a:r>
          </a:p>
          <a:p>
            <a:pPr lvl="0" fontAlgn="base"/>
            <a:r>
              <a:rPr lang="en-IN" dirty="0"/>
              <a:t>Embedded C is an extension to the C language with some additional header files. These header files may change from controller to controller.</a:t>
            </a:r>
          </a:p>
          <a:p>
            <a:pPr lvl="0" fontAlgn="base"/>
            <a:r>
              <a:rPr lang="en-IN" dirty="0"/>
              <a:t>For the </a:t>
            </a:r>
            <a:r>
              <a:rPr lang="en-IN"/>
              <a:t>microcontroller 8051, </a:t>
            </a:r>
            <a:r>
              <a:rPr lang="en-IN" dirty="0"/>
              <a:t>#include&lt;reg51.h&gt; is used.</a:t>
            </a:r>
          </a:p>
          <a:p>
            <a:endParaRPr lang="en-IN" dirty="0"/>
          </a:p>
        </p:txBody>
      </p:sp>
    </p:spTree>
    <p:extLst>
      <p:ext uri="{BB962C8B-B14F-4D97-AF65-F5344CB8AC3E}">
        <p14:creationId xmlns:p14="http://schemas.microsoft.com/office/powerpoint/2010/main" val="267958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Difference between C and Embedded C</a:t>
            </a:r>
            <a:endParaRPr lang="en-IN" dirty="0"/>
          </a:p>
        </p:txBody>
      </p:sp>
      <p:sp>
        <p:nvSpPr>
          <p:cNvPr id="3" name="Content Placeholder 2"/>
          <p:cNvSpPr>
            <a:spLocks noGrp="1"/>
          </p:cNvSpPr>
          <p:nvPr>
            <p:ph idx="1"/>
          </p:nvPr>
        </p:nvSpPr>
        <p:spPr>
          <a:xfrm>
            <a:off x="838200" y="914400"/>
            <a:ext cx="10515600" cy="5262563"/>
          </a:xfrm>
        </p:spPr>
        <p:txBody>
          <a:bodyPr/>
          <a:lstStyle/>
          <a:p>
            <a:r>
              <a:rPr lang="en-US" dirty="0"/>
              <a:t>Another </a:t>
            </a:r>
            <a:r>
              <a:rPr lang="en-US" b="1" i="1" dirty="0"/>
              <a:t>difference between C and Embedded C</a:t>
            </a:r>
            <a:r>
              <a:rPr lang="en-US" dirty="0"/>
              <a:t> is their syntax. Embedded C includes additional keywords and syntax that are specific to embedded systems, such as interrupt service routines and memory-mapped I/O. </a:t>
            </a:r>
          </a:p>
          <a:p>
            <a:r>
              <a:rPr lang="en-US" dirty="0"/>
              <a:t>C language, on the other hand, does not include these keywords and syntax.</a:t>
            </a:r>
            <a:endParaRPr lang="en-IN" dirty="0"/>
          </a:p>
        </p:txBody>
      </p:sp>
    </p:spTree>
    <p:extLst>
      <p:ext uri="{BB962C8B-B14F-4D97-AF65-F5344CB8AC3E}">
        <p14:creationId xmlns:p14="http://schemas.microsoft.com/office/powerpoint/2010/main" val="167577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2051990"/>
              </p:ext>
            </p:extLst>
          </p:nvPr>
        </p:nvGraphicFramePr>
        <p:xfrm>
          <a:off x="644237" y="263235"/>
          <a:ext cx="11118272" cy="6082148"/>
        </p:xfrm>
        <a:graphic>
          <a:graphicData uri="http://schemas.openxmlformats.org/drawingml/2006/table">
            <a:tbl>
              <a:tblPr firstRow="1" firstCol="1" bandRow="1">
                <a:tableStyleId>{5C22544A-7EE6-4342-B048-85BDC9FD1C3A}</a:tableStyleId>
              </a:tblPr>
              <a:tblGrid>
                <a:gridCol w="5476506">
                  <a:extLst>
                    <a:ext uri="{9D8B030D-6E8A-4147-A177-3AD203B41FA5}">
                      <a16:colId xmlns:a16="http://schemas.microsoft.com/office/drawing/2014/main" val="4063299523"/>
                    </a:ext>
                  </a:extLst>
                </a:gridCol>
                <a:gridCol w="5641766">
                  <a:extLst>
                    <a:ext uri="{9D8B030D-6E8A-4147-A177-3AD203B41FA5}">
                      <a16:colId xmlns:a16="http://schemas.microsoft.com/office/drawing/2014/main" val="22898131"/>
                    </a:ext>
                  </a:extLst>
                </a:gridCol>
              </a:tblGrid>
              <a:tr h="320283">
                <a:tc>
                  <a:txBody>
                    <a:bodyPr/>
                    <a:lstStyle/>
                    <a:p>
                      <a:pPr algn="ctr">
                        <a:lnSpc>
                          <a:spcPct val="107000"/>
                        </a:lnSpc>
                        <a:spcAft>
                          <a:spcPts val="0"/>
                        </a:spcAft>
                      </a:pPr>
                      <a:r>
                        <a:rPr lang="en-IN" sz="1800" dirty="0">
                          <a:effectLst/>
                        </a:rPr>
                        <a:t>C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ctr" fontAlgn="base">
                        <a:lnSpc>
                          <a:spcPct val="107000"/>
                        </a:lnSpc>
                        <a:spcAft>
                          <a:spcPts val="0"/>
                        </a:spcAft>
                      </a:pPr>
                      <a:r>
                        <a:rPr lang="en-IN" sz="1800" dirty="0">
                          <a:effectLst/>
                        </a:rPr>
                        <a:t>Embedded C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502952548"/>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Generally, this language is used to develop desktop-based applications</a:t>
                      </a:r>
                    </a:p>
                  </a:txBody>
                  <a:tcPr marL="0" marR="0" marT="0" marB="0" anchor="b"/>
                </a:tc>
                <a:tc>
                  <a:txBody>
                    <a:bodyPr/>
                    <a:lstStyle/>
                    <a:p>
                      <a:pPr>
                        <a:lnSpc>
                          <a:spcPct val="107000"/>
                        </a:lnSpc>
                        <a:spcAft>
                          <a:spcPts val="0"/>
                        </a:spcAft>
                      </a:pPr>
                      <a:r>
                        <a:rPr lang="en-IN" sz="1800" dirty="0">
                          <a:effectLst/>
                        </a:rPr>
                        <a:t>Embedded C language is used to develop microcontroller-based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443268413"/>
                  </a:ext>
                </a:extLst>
              </a:tr>
              <a:tr h="919949">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C language is not an extension to any programming language, but a general-purpose programming language</a:t>
                      </a:r>
                    </a:p>
                  </a:txBody>
                  <a:tcPr marL="0" marR="0" marT="0" marB="0" anchor="b"/>
                </a:tc>
                <a:tc>
                  <a:txBody>
                    <a:bodyPr/>
                    <a:lstStyle/>
                    <a:p>
                      <a:pPr>
                        <a:lnSpc>
                          <a:spcPct val="107000"/>
                        </a:lnSpc>
                        <a:spcAft>
                          <a:spcPts val="0"/>
                        </a:spcAft>
                      </a:pPr>
                      <a:r>
                        <a:rPr lang="en-IN" sz="1800" dirty="0">
                          <a:effectLst/>
                        </a:rPr>
                        <a:t>Embedded C is an extension to the C programming language including different features such as addressing I/O, fixed-point arithmetic, multiple-memory addressing,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246449676"/>
                  </a:ext>
                </a:extLst>
              </a:tr>
              <a:tr h="297438">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It processes native development in nature</a:t>
                      </a:r>
                    </a:p>
                  </a:txBody>
                  <a:tcPr marL="0" marR="0" marT="0" marB="0" anchor="b"/>
                </a:tc>
                <a:tc>
                  <a:txBody>
                    <a:bodyPr/>
                    <a:lstStyle/>
                    <a:p>
                      <a:pPr>
                        <a:lnSpc>
                          <a:spcPct val="107000"/>
                        </a:lnSpc>
                        <a:spcAft>
                          <a:spcPts val="0"/>
                        </a:spcAft>
                      </a:pPr>
                      <a:r>
                        <a:rPr lang="en-IN" sz="1800">
                          <a:effectLst/>
                        </a:rPr>
                        <a:t>It processes cross development in nature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858947709"/>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It is independent for hardware architecture</a:t>
                      </a:r>
                    </a:p>
                  </a:txBody>
                  <a:tcPr marL="0" marR="0" marT="0" marB="0" anchor="b"/>
                </a:tc>
                <a:tc>
                  <a:txBody>
                    <a:bodyPr/>
                    <a:lstStyle/>
                    <a:p>
                      <a:pPr>
                        <a:lnSpc>
                          <a:spcPct val="107000"/>
                        </a:lnSpc>
                        <a:spcAft>
                          <a:spcPts val="0"/>
                        </a:spcAft>
                      </a:pPr>
                      <a:r>
                        <a:rPr lang="en-IN" sz="1800">
                          <a:effectLst/>
                        </a:rPr>
                        <a:t>It depends on the hardware architecture of the microcontroller &amp; other devices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126021612"/>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The compilers of C language depends on the operating system</a:t>
                      </a:r>
                    </a:p>
                  </a:txBody>
                  <a:tcPr marL="0" marR="0" marT="0" marB="0" anchor="b"/>
                </a:tc>
                <a:tc>
                  <a:txBody>
                    <a:bodyPr/>
                    <a:lstStyle/>
                    <a:p>
                      <a:pPr>
                        <a:lnSpc>
                          <a:spcPct val="107000"/>
                        </a:lnSpc>
                        <a:spcAft>
                          <a:spcPts val="0"/>
                        </a:spcAft>
                      </a:pPr>
                      <a:r>
                        <a:rPr lang="en-IN" sz="1800" dirty="0">
                          <a:effectLst/>
                        </a:rPr>
                        <a:t>Embedded C compilers are OS independent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63133559"/>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In C language, the standard compilers are used for executing a program</a:t>
                      </a:r>
                    </a:p>
                  </a:txBody>
                  <a:tcPr marL="0" marR="0" marT="0" marB="0" anchor="b"/>
                </a:tc>
                <a:tc>
                  <a:txBody>
                    <a:bodyPr/>
                    <a:lstStyle/>
                    <a:p>
                      <a:pPr>
                        <a:lnSpc>
                          <a:spcPct val="107000"/>
                        </a:lnSpc>
                        <a:spcAft>
                          <a:spcPts val="0"/>
                        </a:spcAft>
                      </a:pPr>
                      <a:r>
                        <a:rPr lang="en-IN" sz="1800" dirty="0">
                          <a:effectLst/>
                        </a:rPr>
                        <a:t>In embedded C language, specific compilers 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751300009"/>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The popular compilers used in this language are GCC, Borland turbo C, Intel C++, </a:t>
                      </a:r>
                      <a:r>
                        <a:rPr lang="en-IN" sz="1800" kern="1200" dirty="0" err="1">
                          <a:solidFill>
                            <a:schemeClr val="dk1"/>
                          </a:solidFill>
                          <a:effectLst/>
                          <a:latin typeface="+mn-lt"/>
                          <a:ea typeface="+mn-ea"/>
                          <a:cs typeface="+mn-cs"/>
                        </a:rPr>
                        <a:t>etc</a:t>
                      </a:r>
                      <a:endParaRPr lang="en-IN" sz="1800" kern="1200" dirty="0">
                        <a:solidFill>
                          <a:schemeClr val="dk1"/>
                        </a:solidFill>
                        <a:effectLst/>
                        <a:latin typeface="+mn-lt"/>
                        <a:ea typeface="+mn-ea"/>
                        <a:cs typeface="+mn-cs"/>
                      </a:endParaRPr>
                    </a:p>
                  </a:txBody>
                  <a:tcPr marL="0" marR="0" marT="0" marB="0" anchor="b"/>
                </a:tc>
                <a:tc>
                  <a:txBody>
                    <a:bodyPr/>
                    <a:lstStyle/>
                    <a:p>
                      <a:pPr>
                        <a:lnSpc>
                          <a:spcPct val="107000"/>
                        </a:lnSpc>
                        <a:spcAft>
                          <a:spcPts val="0"/>
                        </a:spcAft>
                      </a:pPr>
                      <a:r>
                        <a:rPr lang="en-IN" sz="1800" dirty="0">
                          <a:effectLst/>
                        </a:rPr>
                        <a:t>The popular compilers used in this language are </a:t>
                      </a:r>
                      <a:r>
                        <a:rPr lang="en-IN" sz="1800" dirty="0" err="1">
                          <a:effectLst/>
                        </a:rPr>
                        <a:t>Keil</a:t>
                      </a:r>
                      <a:r>
                        <a:rPr lang="en-IN" sz="1800" dirty="0">
                          <a:effectLst/>
                        </a:rPr>
                        <a:t>, </a:t>
                      </a:r>
                      <a:r>
                        <a:rPr lang="en-IN" sz="1800" dirty="0" err="1">
                          <a:effectLst/>
                        </a:rPr>
                        <a:t>BiPOM</a:t>
                      </a:r>
                      <a:r>
                        <a:rPr lang="en-IN" sz="1800" dirty="0">
                          <a:effectLst/>
                        </a:rPr>
                        <a:t> Electronics &amp; green hill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985245939"/>
                  </a:ext>
                </a:extLst>
              </a:tr>
              <a:tr h="608694">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The format of C language is free-format</a:t>
                      </a:r>
                    </a:p>
                  </a:txBody>
                  <a:tcPr marL="0" marR="0" marT="0" marB="0" anchor="b"/>
                </a:tc>
                <a:tc>
                  <a:txBody>
                    <a:bodyPr/>
                    <a:lstStyle/>
                    <a:p>
                      <a:pPr>
                        <a:lnSpc>
                          <a:spcPct val="107000"/>
                        </a:lnSpc>
                        <a:spcAft>
                          <a:spcPts val="0"/>
                        </a:spcAft>
                      </a:pPr>
                      <a:r>
                        <a:rPr lang="en-IN" sz="1800">
                          <a:effectLst/>
                        </a:rPr>
                        <a:t>Its format mainly depends on the kind of microprocessor used.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517466796"/>
                  </a:ext>
                </a:extLst>
              </a:tr>
              <a:tr h="297438">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Optimization of this language is normal</a:t>
                      </a:r>
                    </a:p>
                  </a:txBody>
                  <a:tcPr marL="0" marR="0" marT="0" marB="0" anchor="b"/>
                </a:tc>
                <a:tc>
                  <a:txBody>
                    <a:bodyPr/>
                    <a:lstStyle/>
                    <a:p>
                      <a:pPr>
                        <a:lnSpc>
                          <a:spcPct val="107000"/>
                        </a:lnSpc>
                        <a:spcAft>
                          <a:spcPts val="0"/>
                        </a:spcAft>
                      </a:pPr>
                      <a:r>
                        <a:rPr lang="en-IN" sz="1800">
                          <a:effectLst/>
                        </a:rPr>
                        <a:t>Optimization of this language is a high level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810090347"/>
                  </a:ext>
                </a:extLst>
              </a:tr>
              <a:tr h="297438">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It is very easy to modify &amp; read</a:t>
                      </a:r>
                    </a:p>
                  </a:txBody>
                  <a:tcPr marL="0" marR="0" marT="0" marB="0" anchor="b"/>
                </a:tc>
                <a:tc>
                  <a:txBody>
                    <a:bodyPr/>
                    <a:lstStyle/>
                    <a:p>
                      <a:pPr>
                        <a:lnSpc>
                          <a:spcPct val="107000"/>
                        </a:lnSpc>
                        <a:spcAft>
                          <a:spcPts val="0"/>
                        </a:spcAft>
                      </a:pPr>
                      <a:r>
                        <a:rPr lang="en-IN" sz="1800">
                          <a:effectLst/>
                        </a:rPr>
                        <a:t>It is not easy to modify &amp; read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728553099"/>
                  </a:ext>
                </a:extLst>
              </a:tr>
              <a:tr h="297438">
                <a:tc>
                  <a:txBody>
                    <a:bodyPr/>
                    <a:lstStyle/>
                    <a:p>
                      <a:pPr marL="0" algn="l" defTabSz="914400" rtl="0" eaLnBrk="1" latinLnBrk="0" hangingPunct="1">
                        <a:lnSpc>
                          <a:spcPct val="107000"/>
                        </a:lnSpc>
                        <a:spcAft>
                          <a:spcPts val="0"/>
                        </a:spcAft>
                      </a:pPr>
                      <a:r>
                        <a:rPr lang="en-IN" sz="1800" kern="1200" dirty="0">
                          <a:solidFill>
                            <a:schemeClr val="dk1"/>
                          </a:solidFill>
                          <a:effectLst/>
                          <a:latin typeface="+mn-lt"/>
                          <a:ea typeface="+mn-ea"/>
                          <a:cs typeface="+mn-cs"/>
                        </a:rPr>
                        <a:t>Bug fixing is easy</a:t>
                      </a:r>
                    </a:p>
                  </a:txBody>
                  <a:tcPr marL="0" marR="0" marT="0" marB="0" anchor="b"/>
                </a:tc>
                <a:tc>
                  <a:txBody>
                    <a:bodyPr/>
                    <a:lstStyle/>
                    <a:p>
                      <a:pPr>
                        <a:lnSpc>
                          <a:spcPct val="107000"/>
                        </a:lnSpc>
                        <a:spcAft>
                          <a:spcPts val="0"/>
                        </a:spcAft>
                      </a:pPr>
                      <a:r>
                        <a:rPr lang="en-IN" sz="1800" dirty="0">
                          <a:effectLst/>
                        </a:rPr>
                        <a:t>Bug fixing of this language is complicated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839677852"/>
                  </a:ext>
                </a:extLst>
              </a:tr>
            </a:tbl>
          </a:graphicData>
        </a:graphic>
      </p:graphicFrame>
    </p:spTree>
    <p:extLst>
      <p:ext uri="{BB962C8B-B14F-4D97-AF65-F5344CB8AC3E}">
        <p14:creationId xmlns:p14="http://schemas.microsoft.com/office/powerpoint/2010/main" val="7147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dirty="0"/>
              <a:t>Sample program</a:t>
            </a:r>
            <a:endParaRPr lang="en-IN" dirty="0"/>
          </a:p>
        </p:txBody>
      </p:sp>
      <p:pic>
        <p:nvPicPr>
          <p:cNvPr id="5122" name="Picture 2" descr="Exampl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62479"/>
            <a:ext cx="7190076" cy="533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06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746" y="226580"/>
            <a:ext cx="10515600" cy="410729"/>
          </a:xfrm>
        </p:spPr>
        <p:txBody>
          <a:bodyPr>
            <a:normAutofit fontScale="90000"/>
          </a:bodyPr>
          <a:lstStyle/>
          <a:p>
            <a:endParaRPr lang="en-IN"/>
          </a:p>
        </p:txBody>
      </p:sp>
      <p:pic>
        <p:nvPicPr>
          <p:cNvPr id="6146" name="Picture 2" descr="Exampl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3382" y="994858"/>
            <a:ext cx="6013739" cy="561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7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Limitations of Embedded C programming language</a:t>
            </a:r>
            <a:endParaRPr lang="en-IN" dirty="0"/>
          </a:p>
        </p:txBody>
      </p:sp>
      <p:sp>
        <p:nvSpPr>
          <p:cNvPr id="3" name="Content Placeholder 2"/>
          <p:cNvSpPr>
            <a:spLocks noGrp="1"/>
          </p:cNvSpPr>
          <p:nvPr>
            <p:ph idx="1"/>
          </p:nvPr>
        </p:nvSpPr>
        <p:spPr>
          <a:xfrm>
            <a:off x="838200" y="1690688"/>
            <a:ext cx="10515600" cy="4668548"/>
          </a:xfrm>
        </p:spPr>
        <p:txBody>
          <a:bodyPr>
            <a:normAutofit lnSpcReduction="10000"/>
          </a:bodyPr>
          <a:lstStyle/>
          <a:p>
            <a:pPr marL="0" indent="0" fontAlgn="base">
              <a:buNone/>
            </a:pPr>
            <a:r>
              <a:rPr lang="en-US" dirty="0"/>
              <a:t>Following are the disadvantages of embedded C programming language. </a:t>
            </a:r>
          </a:p>
          <a:p>
            <a:pPr fontAlgn="base"/>
            <a:r>
              <a:rPr lang="en-US" dirty="0"/>
              <a:t>It executes one task at a time, it does not support multiple task executions.</a:t>
            </a:r>
          </a:p>
          <a:p>
            <a:pPr fontAlgn="base"/>
            <a:r>
              <a:rPr lang="en-US" dirty="0"/>
              <a:t>When we make any changes in the program then the appropriate changes are to be made in the hardware as well. </a:t>
            </a:r>
          </a:p>
          <a:p>
            <a:pPr fontAlgn="base"/>
            <a:r>
              <a:rPr lang="en-US" dirty="0"/>
              <a:t>Only hardware systems are supported. </a:t>
            </a:r>
          </a:p>
          <a:p>
            <a:pPr fontAlgn="base"/>
            <a:r>
              <a:rPr lang="en-US" dirty="0"/>
              <a:t>It cannot be scaled efficiently, there are still some issues faced while doing it. </a:t>
            </a:r>
          </a:p>
          <a:p>
            <a:pPr fontAlgn="base"/>
            <a:r>
              <a:rPr lang="en-US" dirty="0"/>
              <a:t>There are also memory related restrictions or sometimes it has compatibility issues with certain computers. </a:t>
            </a:r>
          </a:p>
          <a:p>
            <a:endParaRPr lang="en-IN" dirty="0"/>
          </a:p>
        </p:txBody>
      </p:sp>
    </p:spTree>
    <p:extLst>
      <p:ext uri="{BB962C8B-B14F-4D97-AF65-F5344CB8AC3E}">
        <p14:creationId xmlns:p14="http://schemas.microsoft.com/office/powerpoint/2010/main" val="56052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782" y="1105188"/>
            <a:ext cx="10515600" cy="4351338"/>
          </a:xfrm>
        </p:spPr>
        <p:txBody>
          <a:bodyPr>
            <a:normAutofit lnSpcReduction="10000"/>
          </a:bodyPr>
          <a:lstStyle/>
          <a:p>
            <a:pPr marL="0" indent="0" fontAlgn="auto">
              <a:buNone/>
            </a:pPr>
            <a:r>
              <a:rPr lang="en-US" b="1" dirty="0"/>
              <a:t>Limitations of Embedded C:</a:t>
            </a:r>
          </a:p>
          <a:p>
            <a:r>
              <a:rPr lang="en-US" dirty="0"/>
              <a:t>One of the major disadvantages of Embedded C is its lack of portability. </a:t>
            </a:r>
          </a:p>
          <a:p>
            <a:r>
              <a:rPr lang="en-US" dirty="0"/>
              <a:t>Embedded C code is often written specifically for a particular hardware platform, which can make it difficult to port to other platforms. </a:t>
            </a:r>
          </a:p>
          <a:p>
            <a:r>
              <a:rPr lang="en-US" dirty="0"/>
              <a:t>Another disadvantage of Embedded C is its complexity. </a:t>
            </a:r>
          </a:p>
          <a:p>
            <a:r>
              <a:rPr lang="en-US" dirty="0"/>
              <a:t>Embedded C requires a deep understanding of computer hardware and memory management, which can make it difficult for beginners to learn.</a:t>
            </a:r>
          </a:p>
          <a:p>
            <a:endParaRPr lang="en-IN" dirty="0"/>
          </a:p>
        </p:txBody>
      </p:sp>
    </p:spTree>
    <p:extLst>
      <p:ext uri="{BB962C8B-B14F-4D97-AF65-F5344CB8AC3E}">
        <p14:creationId xmlns:p14="http://schemas.microsoft.com/office/powerpoint/2010/main" val="35704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6B59D2701F2843BF53BD0966086391" ma:contentTypeVersion="0" ma:contentTypeDescription="Create a new document." ma:contentTypeScope="" ma:versionID="27ab38b1954350af33f719e4fb2d3095">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7CCA08-E892-4C0C-9742-008BA1285C02}"/>
</file>

<file path=customXml/itemProps2.xml><?xml version="1.0" encoding="utf-8"?>
<ds:datastoreItem xmlns:ds="http://schemas.openxmlformats.org/officeDocument/2006/customXml" ds:itemID="{03443B73-5B89-439C-A70B-7D260E2C1F0C}"/>
</file>

<file path=customXml/itemProps3.xml><?xml version="1.0" encoding="utf-8"?>
<ds:datastoreItem xmlns:ds="http://schemas.openxmlformats.org/officeDocument/2006/customXml" ds:itemID="{5B5BD138-86A5-456E-B96D-4DB2CCD914C0}"/>
</file>

<file path=docProps/app.xml><?xml version="1.0" encoding="utf-8"?>
<Properties xmlns="http://schemas.openxmlformats.org/officeDocument/2006/extended-properties" xmlns:vt="http://schemas.openxmlformats.org/officeDocument/2006/docPropsVTypes">
  <TotalTime>1306</TotalTime>
  <Words>2081</Words>
  <Application>Microsoft Office PowerPoint</Application>
  <PresentationFormat>Widescreen</PresentationFormat>
  <Paragraphs>240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inherit</vt:lpstr>
      <vt:lpstr>inter-regular</vt:lpstr>
      <vt:lpstr>times new roman</vt:lpstr>
      <vt:lpstr>Office Theme</vt:lpstr>
      <vt:lpstr>BECE320E Embedded C Programming</vt:lpstr>
      <vt:lpstr>Embedded systems</vt:lpstr>
      <vt:lpstr>Introduction to Embedded C</vt:lpstr>
      <vt:lpstr>Difference between C and Embedded C</vt:lpstr>
      <vt:lpstr>PowerPoint Presentation</vt:lpstr>
      <vt:lpstr>Sample program</vt:lpstr>
      <vt:lpstr>PowerPoint Presentation</vt:lpstr>
      <vt:lpstr>Limitations of Embedded C programming language</vt:lpstr>
      <vt:lpstr>PowerPoint Presentation</vt:lpstr>
      <vt:lpstr>Introduction to C programming</vt:lpstr>
      <vt:lpstr>Comments</vt:lpstr>
      <vt:lpstr>Example program</vt:lpstr>
      <vt:lpstr>Multi-line comments</vt:lpstr>
      <vt:lpstr>Identifiers</vt:lpstr>
      <vt:lpstr>Keywords</vt:lpstr>
      <vt:lpstr>Variables</vt:lpstr>
      <vt:lpstr>Types of variables</vt:lpstr>
      <vt:lpstr>Headers</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Srinivasan R</cp:lastModifiedBy>
  <cp:revision>64</cp:revision>
  <dcterms:created xsi:type="dcterms:W3CDTF">2024-01-04T05:51:55Z</dcterms:created>
  <dcterms:modified xsi:type="dcterms:W3CDTF">2024-07-15T23:34:05Z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0x0101004A6B59D2701F2843BF53BD0966086391</vt:lpwstr>
  </property>
</Properties>
</file>