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85" r:id="rId3"/>
    <p:sldId id="272" r:id="rId4"/>
    <p:sldId id="316" r:id="rId5"/>
    <p:sldId id="317" r:id="rId6"/>
    <p:sldId id="318" r:id="rId7"/>
    <p:sldId id="286" r:id="rId8"/>
    <p:sldId id="275" r:id="rId9"/>
    <p:sldId id="271" r:id="rId10"/>
    <p:sldId id="270" r:id="rId11"/>
    <p:sldId id="303" r:id="rId12"/>
    <p:sldId id="279" r:id="rId13"/>
    <p:sldId id="309" r:id="rId14"/>
    <p:sldId id="310" r:id="rId15"/>
    <p:sldId id="304" r:id="rId16"/>
    <p:sldId id="305" r:id="rId17"/>
    <p:sldId id="306" r:id="rId18"/>
    <p:sldId id="307" r:id="rId19"/>
    <p:sldId id="311" r:id="rId20"/>
    <p:sldId id="312" r:id="rId21"/>
    <p:sldId id="308" r:id="rId22"/>
    <p:sldId id="259" r:id="rId23"/>
    <p:sldId id="298" r:id="rId24"/>
    <p:sldId id="297" r:id="rId25"/>
    <p:sldId id="300" r:id="rId26"/>
    <p:sldId id="267" r:id="rId27"/>
    <p:sldId id="281" r:id="rId28"/>
    <p:sldId id="315" r:id="rId29"/>
    <p:sldId id="280" r:id="rId30"/>
    <p:sldId id="296" r:id="rId31"/>
    <p:sldId id="261" r:id="rId32"/>
    <p:sldId id="314" r:id="rId33"/>
    <p:sldId id="263" r:id="rId34"/>
    <p:sldId id="313" r:id="rId35"/>
    <p:sldId id="264" r:id="rId36"/>
    <p:sldId id="282" r:id="rId37"/>
    <p:sldId id="283" r:id="rId38"/>
    <p:sldId id="266" r:id="rId39"/>
    <p:sldId id="277" r:id="rId40"/>
    <p:sldId id="284" r:id="rId41"/>
    <p:sldId id="301" r:id="rId42"/>
    <p:sldId id="302" r:id="rId43"/>
    <p:sldId id="278" r:id="rId44"/>
    <p:sldId id="287" r:id="rId45"/>
    <p:sldId id="289" r:id="rId46"/>
    <p:sldId id="288" r:id="rId47"/>
    <p:sldId id="290" r:id="rId48"/>
    <p:sldId id="291" r:id="rId49"/>
    <p:sldId id="293" r:id="rId50"/>
    <p:sldId id="294" r:id="rId51"/>
    <p:sldId id="27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>
        <p:scale>
          <a:sx n="70" d="100"/>
          <a:sy n="70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17301-CB3D-42E9-8F1A-D6C5E3D956D0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B4337-21FD-478F-893D-0A363894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4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88293-A3AE-47D2-AA59-E4207C088C11}" type="datetime1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69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4C774-0B9E-4038-81CA-36E5D17740C9}" type="datetime1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83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A0FC-FEDA-4B0D-849E-B740C95365E5}" type="datetime1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5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FBE8-A094-4291-BF70-E61E91B4E59C}" type="datetime1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8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E47EA-9280-4BB9-80C6-25F608C1829B}" type="datetime1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9294-7BB6-46E6-A28C-3AB51FE81B1D}" type="datetime1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6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EC26-A75E-4DCE-997B-6813EF44BBAD}" type="datetime1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3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6F94-2F21-46AA-9166-9470AD57A710}" type="datetime1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FA50-6E9A-4C68-9C55-E066CCF79FF9}" type="datetime1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B0B5-596B-421D-811C-05F5D73C0D60}" type="datetime1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73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05EA-B8B2-4BA2-86D8-F82D61538D31}" type="datetime1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353CC-1A6C-4D92-8218-B04F3A614696}" type="datetime1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476DD-D426-4295-8E1A-F1F53BCC5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ksha.com/online-courses/articles/operators-in-c-programming-a-complete-tutorial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utorialspoint.com/" TargetMode="External"/><Relationship Id="rId4" Type="http://schemas.openxmlformats.org/officeDocument/2006/relationships/hyperlink" Target="https://w3school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-float-and-doub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900546"/>
            <a:ext cx="10688782" cy="4045528"/>
          </a:xfrm>
        </p:spPr>
        <p:txBody>
          <a:bodyPr>
            <a:normAutofit/>
          </a:bodyPr>
          <a:lstStyle/>
          <a:p>
            <a:r>
              <a:rPr lang="en-US" b="1" dirty="0" smtClean="0"/>
              <a:t>BECE320E - Embedded </a:t>
            </a:r>
            <a:r>
              <a:rPr lang="en-US" b="1" dirty="0"/>
              <a:t>C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 1 - Introduction to C</a:t>
            </a:r>
            <a:br>
              <a:rPr lang="en-US" dirty="0" smtClean="0"/>
            </a:br>
            <a:r>
              <a:rPr lang="en-US" sz="2700" dirty="0" smtClean="0"/>
              <a:t>(</a:t>
            </a:r>
            <a:r>
              <a:rPr lang="en-US" sz="2700" dirty="0"/>
              <a:t>data types, operators, order of operations, format specifies, escape sequence characters, input and output statements, programs on sequential </a:t>
            </a:r>
            <a:r>
              <a:rPr lang="en-US" sz="2700" dirty="0" smtClean="0"/>
              <a:t>statements)</a:t>
            </a:r>
            <a:endParaRPr lang="en-IN" sz="2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127" y="5564296"/>
            <a:ext cx="9144000" cy="642541"/>
          </a:xfrm>
        </p:spPr>
        <p:txBody>
          <a:bodyPr/>
          <a:lstStyle/>
          <a:p>
            <a:pPr algn="r"/>
            <a:r>
              <a:rPr lang="en-US" dirty="0" smtClean="0"/>
              <a:t>-prepared by Srinivasan R, AP(C), SENSE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414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Float type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256"/>
            <a:ext cx="10515600" cy="52487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main(){</a:t>
            </a:r>
          </a:p>
          <a:p>
            <a:pPr marL="0" indent="0">
              <a:buNone/>
            </a:pPr>
            <a:r>
              <a:rPr lang="en-IN" dirty="0"/>
              <a:t>float </a:t>
            </a:r>
            <a:r>
              <a:rPr lang="en-IN" dirty="0" err="1"/>
              <a:t>myFloatNum</a:t>
            </a:r>
            <a:r>
              <a:rPr lang="en-IN" dirty="0"/>
              <a:t> =3.5;</a:t>
            </a:r>
          </a:p>
          <a:p>
            <a:pPr marL="0" indent="0">
              <a:buNone/>
            </a:pPr>
            <a:r>
              <a:rPr lang="en-IN" dirty="0"/>
              <a:t>double </a:t>
            </a:r>
            <a:r>
              <a:rPr lang="en-IN" dirty="0" err="1"/>
              <a:t>myDoubleNum</a:t>
            </a:r>
            <a:r>
              <a:rPr lang="en-IN" dirty="0"/>
              <a:t> =19.99;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("%f \n", </a:t>
            </a:r>
            <a:r>
              <a:rPr lang="en-IN" dirty="0" err="1"/>
              <a:t>myFloatNum</a:t>
            </a:r>
            <a:r>
              <a:rPr lang="en-IN" dirty="0"/>
              <a:t>);// Default will show 6 digits after the decimal point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("%lf \n", </a:t>
            </a:r>
            <a:r>
              <a:rPr lang="en-IN" dirty="0" err="1"/>
              <a:t>myDoubleNum</a:t>
            </a:r>
            <a:r>
              <a:rPr lang="en-IN" dirty="0" smtClean="0"/>
              <a:t>); // </a:t>
            </a:r>
            <a:r>
              <a:rPr lang="en-IN" dirty="0"/>
              <a:t>Outputs 19.990000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("%.1f \n",</a:t>
            </a:r>
            <a:r>
              <a:rPr lang="en-IN" dirty="0" err="1"/>
              <a:t>myFloatNum</a:t>
            </a:r>
            <a:r>
              <a:rPr lang="en-IN" dirty="0" smtClean="0"/>
              <a:t>); // </a:t>
            </a:r>
            <a:r>
              <a:rPr lang="en-IN" dirty="0"/>
              <a:t>Only show 1 digit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("%.2f \n", </a:t>
            </a:r>
            <a:r>
              <a:rPr lang="en-IN" dirty="0" err="1"/>
              <a:t>myFloatNum</a:t>
            </a:r>
            <a:r>
              <a:rPr lang="en-IN" dirty="0" smtClean="0"/>
              <a:t>); // </a:t>
            </a:r>
            <a:r>
              <a:rPr lang="en-IN" dirty="0"/>
              <a:t>Only show 2 digits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("%.4f", </a:t>
            </a:r>
            <a:r>
              <a:rPr lang="en-IN" dirty="0" err="1"/>
              <a:t>myFloatNum</a:t>
            </a:r>
            <a:r>
              <a:rPr lang="en-IN" dirty="0" smtClean="0"/>
              <a:t>); // </a:t>
            </a:r>
            <a:r>
              <a:rPr lang="en-IN" dirty="0"/>
              <a:t>Only show 4 digits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1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Void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532"/>
            <a:ext cx="10515600" cy="5428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The void type specifies that no value is available. It is used in three kinds </a:t>
            </a:r>
            <a:r>
              <a:rPr lang="en-IN" dirty="0" smtClean="0"/>
              <a:t>of situations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b="1" dirty="0" smtClean="0"/>
              <a:t>1. Function </a:t>
            </a:r>
            <a:r>
              <a:rPr lang="en-IN" b="1" dirty="0"/>
              <a:t>returns as void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 are various functions in C which do not return any value or </a:t>
            </a:r>
            <a:r>
              <a:rPr lang="en-IN" dirty="0" smtClean="0"/>
              <a:t>you can </a:t>
            </a:r>
            <a:r>
              <a:rPr lang="en-IN" dirty="0"/>
              <a:t>say they return void. A function with no return value has the </a:t>
            </a:r>
            <a:r>
              <a:rPr lang="en-IN" dirty="0" smtClean="0"/>
              <a:t>return type </a:t>
            </a:r>
            <a:r>
              <a:rPr lang="en-IN" dirty="0"/>
              <a:t>as void. For example, </a:t>
            </a:r>
            <a:r>
              <a:rPr lang="en-IN" b="1" dirty="0"/>
              <a:t>void exit (</a:t>
            </a:r>
            <a:r>
              <a:rPr lang="en-IN" b="1" dirty="0" err="1"/>
              <a:t>int</a:t>
            </a:r>
            <a:r>
              <a:rPr lang="en-IN" b="1" dirty="0"/>
              <a:t> status);</a:t>
            </a:r>
            <a:endParaRPr lang="en-IN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2. Function </a:t>
            </a:r>
            <a:r>
              <a:rPr lang="en-IN" b="1" dirty="0"/>
              <a:t>arguments as void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 are various functions in C which do not accept any parameter. </a:t>
            </a:r>
            <a:r>
              <a:rPr lang="en-IN" dirty="0" smtClean="0"/>
              <a:t>A function </a:t>
            </a:r>
            <a:r>
              <a:rPr lang="en-IN" dirty="0"/>
              <a:t>with no parameter can accept a void.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/>
              <a:t>example, </a:t>
            </a:r>
            <a:endParaRPr lang="en-IN" dirty="0" smtClean="0"/>
          </a:p>
          <a:p>
            <a:pPr marL="0" indent="0">
              <a:buNone/>
            </a:pPr>
            <a:r>
              <a:rPr lang="en-IN" b="1" dirty="0" err="1" smtClean="0"/>
              <a:t>int</a:t>
            </a:r>
            <a:r>
              <a:rPr lang="en-IN" b="1" dirty="0" smtClean="0"/>
              <a:t> rand(void</a:t>
            </a:r>
            <a:r>
              <a:rPr lang="en-IN" b="1" dirty="0"/>
              <a:t>);</a:t>
            </a:r>
            <a:endParaRPr lang="en-IN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3. Pointers </a:t>
            </a:r>
            <a:r>
              <a:rPr lang="en-IN" b="1" dirty="0"/>
              <a:t>to void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 pointer of type void * represents the address of an object, but not </a:t>
            </a:r>
            <a:r>
              <a:rPr lang="en-IN" dirty="0" smtClean="0"/>
              <a:t>its type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For example, a memory allocation function </a:t>
            </a:r>
            <a:r>
              <a:rPr lang="en-IN" b="1" dirty="0"/>
              <a:t>void *</a:t>
            </a:r>
            <a:r>
              <a:rPr lang="en-IN" b="1" dirty="0" err="1"/>
              <a:t>malloc</a:t>
            </a:r>
            <a:r>
              <a:rPr lang="en-IN" b="1" dirty="0"/>
              <a:t>(</a:t>
            </a:r>
            <a:r>
              <a:rPr lang="en-IN" b="1" dirty="0" err="1"/>
              <a:t>size_t</a:t>
            </a:r>
            <a:r>
              <a:rPr lang="en-IN" b="1" dirty="0"/>
              <a:t> size); </a:t>
            </a:r>
            <a:r>
              <a:rPr lang="en-IN" dirty="0"/>
              <a:t>returns a pointer to void which can be casted to any data type.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size_t</a:t>
            </a:r>
            <a:r>
              <a:rPr lang="en-IN" dirty="0" smtClean="0"/>
              <a:t> </a:t>
            </a:r>
            <a:r>
              <a:rPr lang="en-IN" dirty="0"/>
              <a:t>is an unsigned integer type used for sizes of objects. The parameter size represents the number of bytes to allocate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37339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Assignment operators</a:t>
            </a:r>
            <a:endParaRPr lang="en-IN" dirty="0"/>
          </a:p>
          <a:p>
            <a:r>
              <a:rPr lang="en-IN" dirty="0"/>
              <a:t>Arithmetic </a:t>
            </a:r>
            <a:r>
              <a:rPr lang="en-IN" dirty="0" smtClean="0"/>
              <a:t>operators </a:t>
            </a:r>
            <a:endParaRPr lang="en-IN" dirty="0"/>
          </a:p>
          <a:p>
            <a:r>
              <a:rPr lang="en-IN" dirty="0" smtClean="0"/>
              <a:t>Relational operators</a:t>
            </a:r>
          </a:p>
          <a:p>
            <a:r>
              <a:rPr lang="en-IN" dirty="0" smtClean="0"/>
              <a:t>Logical operators (AND, OR, NOT)</a:t>
            </a:r>
            <a:endParaRPr lang="en-IN" dirty="0"/>
          </a:p>
          <a:p>
            <a:r>
              <a:rPr lang="en-IN" dirty="0"/>
              <a:t>Bitwise </a:t>
            </a:r>
            <a:r>
              <a:rPr lang="en-IN" dirty="0" smtClean="0"/>
              <a:t>operators </a:t>
            </a:r>
            <a:r>
              <a:rPr lang="en-IN" sz="2400" dirty="0"/>
              <a:t>(AND, OR, </a:t>
            </a:r>
            <a:r>
              <a:rPr lang="en-IN" sz="2400" dirty="0" smtClean="0"/>
              <a:t>XOR, COMPLEMENT, Right shift, Left shift)</a:t>
            </a:r>
            <a:endParaRPr lang="en-IN" dirty="0" smtClean="0"/>
          </a:p>
          <a:p>
            <a:r>
              <a:rPr lang="en-US" dirty="0" smtClean="0"/>
              <a:t>Other operators (miscellaneous)</a:t>
            </a:r>
            <a:endParaRPr lang="en-IN" dirty="0"/>
          </a:p>
          <a:p>
            <a:pPr lvl="1"/>
            <a:r>
              <a:rPr lang="en-IN" dirty="0"/>
              <a:t>The ? </a:t>
            </a:r>
            <a:r>
              <a:rPr lang="en-IN" dirty="0" smtClean="0"/>
              <a:t>operator (ternary operator)</a:t>
            </a:r>
            <a:endParaRPr lang="en-IN" dirty="0"/>
          </a:p>
          <a:p>
            <a:pPr lvl="1"/>
            <a:r>
              <a:rPr lang="en-IN" dirty="0"/>
              <a:t>The &amp; and * Pointer Operators </a:t>
            </a:r>
          </a:p>
          <a:p>
            <a:pPr lvl="1"/>
            <a:r>
              <a:rPr lang="en-IN" dirty="0"/>
              <a:t>The Compile-Time Operator </a:t>
            </a:r>
            <a:r>
              <a:rPr lang="en-IN" dirty="0" err="1"/>
              <a:t>sizeof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The Comma Operator </a:t>
            </a:r>
          </a:p>
          <a:p>
            <a:pPr lvl="1"/>
            <a:r>
              <a:rPr lang="en-IN" dirty="0"/>
              <a:t>The Dot (.) and Arrow (–&gt;) </a:t>
            </a:r>
            <a:r>
              <a:rPr lang="en-IN" dirty="0" smtClean="0"/>
              <a:t>Operators </a:t>
            </a:r>
          </a:p>
          <a:p>
            <a:pPr lvl="1"/>
            <a:r>
              <a:rPr lang="en-IN" dirty="0"/>
              <a:t>The [ ] and ( ) Operators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291" y="221672"/>
            <a:ext cx="8659091" cy="642850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599" y="665020"/>
            <a:ext cx="7086601" cy="374072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90598" y="4267201"/>
            <a:ext cx="7086601" cy="21058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Arithmetic operators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37" y="1230556"/>
            <a:ext cx="6664035" cy="480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91" y="6038850"/>
            <a:ext cx="6486936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524250"/>
            <a:ext cx="97258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514850"/>
            <a:ext cx="97258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38200" y="803208"/>
            <a:ext cx="931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variable A holds 10 and variable B holds 20, then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0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963"/>
            <a:ext cx="10515600" cy="7065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operators</a:t>
            </a:r>
            <a:br>
              <a:rPr lang="en-US" dirty="0" smtClean="0"/>
            </a:br>
            <a:r>
              <a:rPr lang="en-US" sz="1400" dirty="0" smtClean="0"/>
              <a:t>Assume A = 10 and B = 20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7" y="900545"/>
            <a:ext cx="8312727" cy="59574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5"/>
            <a:ext cx="10515600" cy="4800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to demonstrate relational operators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1817" y="1130157"/>
            <a:ext cx="5666509" cy="420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smtClean="0"/>
              <a:t>Output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Line 1 - a is not equal to b</a:t>
            </a:r>
          </a:p>
          <a:p>
            <a:pPr marL="0" indent="0">
              <a:buNone/>
            </a:pPr>
            <a:r>
              <a:rPr lang="en-IN" sz="2400" dirty="0"/>
              <a:t>Line 2 - a is not less than b</a:t>
            </a:r>
          </a:p>
          <a:p>
            <a:pPr marL="0" indent="0">
              <a:buNone/>
            </a:pPr>
            <a:r>
              <a:rPr lang="en-IN" sz="2400" dirty="0"/>
              <a:t>Line 3 - a is greater than b</a:t>
            </a:r>
          </a:p>
          <a:p>
            <a:pPr marL="0" indent="0">
              <a:buNone/>
            </a:pPr>
            <a:r>
              <a:rPr lang="en-IN" sz="2400" dirty="0"/>
              <a:t>Line 4 - a is either less than or equal to b</a:t>
            </a:r>
          </a:p>
          <a:p>
            <a:pPr marL="0" indent="0">
              <a:buNone/>
            </a:pPr>
            <a:r>
              <a:rPr lang="en-IN" sz="2400" dirty="0"/>
              <a:t>Line 5 - b is either greater than or equal to 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152286"/>
              </p:ext>
            </p:extLst>
          </p:nvPr>
        </p:nvGraphicFramePr>
        <p:xfrm>
          <a:off x="628940" y="1130157"/>
          <a:ext cx="3359323" cy="15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Packager Shell Object" showAsIcon="1" r:id="rId3" imgW="936360" imgH="437760" progId="Package">
                  <p:embed/>
                </p:oleObj>
              </mc:Choice>
              <mc:Fallback>
                <p:oleObj name="Packager Shell Object" showAsIcon="1" r:id="rId3" imgW="9363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40" y="1130157"/>
                        <a:ext cx="3359323" cy="157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Logical </a:t>
            </a:r>
            <a:r>
              <a:rPr lang="en-IN" b="1" dirty="0" smtClean="0"/>
              <a:t>Operators (AND, OR and NOT)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18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49" y="1046091"/>
            <a:ext cx="8845695" cy="504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34" y="443346"/>
            <a:ext cx="10417320" cy="62068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0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417127"/>
          </a:xfrm>
        </p:spPr>
        <p:txBody>
          <a:bodyPr>
            <a:normAutofit fontScale="92500" lnSpcReduction="20000"/>
          </a:bodyPr>
          <a:lstStyle/>
          <a:p>
            <a:r>
              <a:rPr lang="en-IN" sz="3200" dirty="0"/>
              <a:t>All high-level programming languages support the concept of data types. </a:t>
            </a:r>
            <a:endParaRPr lang="en-IN" sz="3200" dirty="0" smtClean="0"/>
          </a:p>
          <a:p>
            <a:r>
              <a:rPr lang="en-IN" sz="3200" dirty="0" smtClean="0"/>
              <a:t>A </a:t>
            </a:r>
            <a:r>
              <a:rPr lang="en-IN" sz="3200" i="1" dirty="0"/>
              <a:t>data type </a:t>
            </a:r>
            <a:r>
              <a:rPr lang="en-IN" sz="3200" dirty="0"/>
              <a:t>defines a set of values that a variable can store along with a set of operations that can be performed on that variable. Common data types are integer, character, and </a:t>
            </a:r>
            <a:r>
              <a:rPr lang="en-IN" sz="3200" dirty="0" smtClean="0"/>
              <a:t>floating-point.</a:t>
            </a:r>
            <a:endParaRPr lang="en-IN" sz="3200" dirty="0"/>
          </a:p>
          <a:p>
            <a:r>
              <a:rPr lang="en-US" sz="3200" dirty="0" smtClean="0"/>
              <a:t>C </a:t>
            </a:r>
            <a:r>
              <a:rPr lang="en-US" sz="3200" dirty="0"/>
              <a:t>language is rich in its data types. </a:t>
            </a:r>
            <a:endParaRPr lang="en-US" sz="3200" dirty="0" smtClean="0"/>
          </a:p>
          <a:p>
            <a:r>
              <a:rPr lang="en-US" sz="3200" dirty="0" smtClean="0"/>
              <a:t>The variety of </a:t>
            </a:r>
            <a:r>
              <a:rPr lang="en-US" sz="3200" dirty="0"/>
              <a:t>data types available allow the programmer to select the type appropriate </a:t>
            </a:r>
            <a:r>
              <a:rPr lang="en-US" sz="3200" dirty="0" smtClean="0"/>
              <a:t>to the </a:t>
            </a:r>
            <a:r>
              <a:rPr lang="en-US" sz="3200" dirty="0"/>
              <a:t>needs of the application as well as the machine</a:t>
            </a:r>
            <a:r>
              <a:rPr lang="en-US" sz="3200" dirty="0" smtClean="0"/>
              <a:t>.</a:t>
            </a:r>
          </a:p>
          <a:p>
            <a:r>
              <a:rPr lang="en-US" sz="3500" dirty="0" smtClean="0"/>
              <a:t>All </a:t>
            </a:r>
            <a:r>
              <a:rPr lang="en-US" sz="3500" dirty="0"/>
              <a:t>C compilers support </a:t>
            </a:r>
            <a:r>
              <a:rPr lang="en-US" sz="3500" dirty="0" smtClean="0"/>
              <a:t>five basic </a:t>
            </a:r>
            <a:r>
              <a:rPr lang="en-US" sz="3500" dirty="0"/>
              <a:t>data types, namely integer (</a:t>
            </a:r>
            <a:r>
              <a:rPr lang="en-US" sz="3500" dirty="0" err="1"/>
              <a:t>int</a:t>
            </a:r>
            <a:r>
              <a:rPr lang="en-US" sz="3500" dirty="0"/>
              <a:t>), character (char), </a:t>
            </a:r>
            <a:r>
              <a:rPr lang="en-US" sz="3500" dirty="0" smtClean="0"/>
              <a:t>floating point </a:t>
            </a:r>
            <a:r>
              <a:rPr lang="en-US" sz="3500" dirty="0"/>
              <a:t>(</a:t>
            </a:r>
            <a:r>
              <a:rPr lang="en-US" sz="3500" dirty="0" smtClean="0"/>
              <a:t>float</a:t>
            </a:r>
            <a:r>
              <a:rPr lang="en-US" sz="3500" dirty="0"/>
              <a:t>), double-precision </a:t>
            </a:r>
            <a:r>
              <a:rPr lang="en-US" sz="3500" dirty="0" smtClean="0"/>
              <a:t>floating </a:t>
            </a:r>
            <a:r>
              <a:rPr lang="en-US" sz="3500" dirty="0"/>
              <a:t>point (double) and void. </a:t>
            </a:r>
            <a:endParaRPr lang="en-US" sz="3500" dirty="0" smtClean="0"/>
          </a:p>
          <a:p>
            <a:r>
              <a:rPr lang="en-US" sz="3500" dirty="0" smtClean="0"/>
              <a:t>Many </a:t>
            </a:r>
            <a:r>
              <a:rPr lang="en-US" sz="3500" dirty="0"/>
              <a:t>of them also offer extended </a:t>
            </a:r>
            <a:r>
              <a:rPr lang="en-US" sz="3500" dirty="0" smtClean="0"/>
              <a:t>data types </a:t>
            </a:r>
            <a:r>
              <a:rPr lang="en-US" sz="3500" dirty="0"/>
              <a:t>such as long </a:t>
            </a:r>
            <a:r>
              <a:rPr lang="en-US" sz="3500" dirty="0" err="1"/>
              <a:t>int</a:t>
            </a:r>
            <a:r>
              <a:rPr lang="en-US" sz="3500" dirty="0"/>
              <a:t> </a:t>
            </a:r>
            <a:r>
              <a:rPr lang="en-US" sz="3500" dirty="0" smtClean="0"/>
              <a:t>and </a:t>
            </a:r>
            <a:r>
              <a:rPr lang="en-US" sz="3500" dirty="0"/>
              <a:t>long </a:t>
            </a:r>
            <a:r>
              <a:rPr lang="en-US" sz="3500" dirty="0" smtClean="0"/>
              <a:t>double.</a:t>
            </a:r>
            <a:endParaRPr lang="en-IN" sz="9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96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7091"/>
            <a:ext cx="10515600" cy="1413597"/>
          </a:xfrm>
        </p:spPr>
        <p:txBody>
          <a:bodyPr>
            <a:normAutofit fontScale="90000"/>
          </a:bodyPr>
          <a:lstStyle/>
          <a:p>
            <a:r>
              <a:rPr lang="en-IN" sz="2700" dirty="0" smtClean="0"/>
              <a:t>A = 0011 1100,  B =0000 1101 </a:t>
            </a:r>
            <a:br>
              <a:rPr lang="en-IN" sz="2700" dirty="0" smtClean="0"/>
            </a:br>
            <a:r>
              <a:rPr lang="en-IN" sz="2700" dirty="0" smtClean="0"/>
              <a:t>A&amp;B </a:t>
            </a:r>
            <a:r>
              <a:rPr lang="en-IN" sz="2700" dirty="0"/>
              <a:t>= 0000 1100</a:t>
            </a:r>
            <a:br>
              <a:rPr lang="en-IN" sz="2700" dirty="0"/>
            </a:br>
            <a:r>
              <a:rPr lang="en-IN" sz="2700" dirty="0"/>
              <a:t>A|B = 0011 1101</a:t>
            </a:r>
            <a:br>
              <a:rPr lang="en-IN" sz="2700" dirty="0"/>
            </a:br>
            <a:r>
              <a:rPr lang="en-IN" sz="2700" dirty="0"/>
              <a:t>A^B = 0011 0001</a:t>
            </a:r>
            <a:br>
              <a:rPr lang="en-IN" sz="2700" dirty="0"/>
            </a:br>
            <a:r>
              <a:rPr lang="en-IN" sz="2700" dirty="0"/>
              <a:t>~A = 1100 </a:t>
            </a:r>
            <a:r>
              <a:rPr lang="en-IN" sz="2700" dirty="0" smtClean="0"/>
              <a:t>0011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8700654" cy="49322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5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operators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858982"/>
            <a:ext cx="8097982" cy="466898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561859"/>
              </p:ext>
            </p:extLst>
          </p:nvPr>
        </p:nvGraphicFramePr>
        <p:xfrm>
          <a:off x="8940800" y="858838"/>
          <a:ext cx="3106738" cy="159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Packager Shell Object" showAsIcon="1" r:id="rId4" imgW="1023120" imgH="437760" progId="Package">
                  <p:embed/>
                </p:oleObj>
              </mc:Choice>
              <mc:Fallback>
                <p:oleObj name="Packager Shell Object" showAsIcon="1" r:id="rId4" imgW="10231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40800" y="858838"/>
                        <a:ext cx="3106738" cy="159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10"/>
            <a:ext cx="10515600" cy="50824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It sometimes called as ternary operator. Since it required three expressions </a:t>
            </a:r>
            <a:r>
              <a:rPr lang="en-US" dirty="0" smtClean="0"/>
              <a:t>as operand </a:t>
            </a:r>
            <a:r>
              <a:rPr lang="en-US" dirty="0"/>
              <a:t>and it is represented as (? , :).</a:t>
            </a:r>
          </a:p>
          <a:p>
            <a:pPr marL="0" indent="0">
              <a:buNone/>
            </a:pPr>
            <a:r>
              <a:rPr lang="en-IN" dirty="0" smtClean="0"/>
              <a:t>SYNTAX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exp1 ? exp2 :exp3</a:t>
            </a:r>
          </a:p>
          <a:p>
            <a:pPr marL="0" indent="0">
              <a:buNone/>
            </a:pPr>
            <a:r>
              <a:rPr lang="en-US" dirty="0"/>
              <a:t>Here exp1 is first evaluated. It is true then value return will be exp2 . If false </a:t>
            </a:r>
            <a:r>
              <a:rPr lang="en-US" dirty="0" smtClean="0"/>
              <a:t>then </a:t>
            </a:r>
            <a:r>
              <a:rPr lang="en-IN" dirty="0" smtClean="0"/>
              <a:t>exp3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EXAMPLE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a=10, </a:t>
            </a:r>
            <a:r>
              <a:rPr lang="en-IN" dirty="0" smtClean="0"/>
              <a:t>b=2;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s= (a&gt;b) ? a:b;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(“value is:%d”);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b="1" dirty="0"/>
              <a:t>Output:</a:t>
            </a:r>
          </a:p>
          <a:p>
            <a:pPr marL="0" indent="0">
              <a:buNone/>
            </a:pPr>
            <a:r>
              <a:rPr lang="en-IN" dirty="0"/>
              <a:t>Value is:10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1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output of the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509"/>
            <a:ext cx="10515600" cy="50824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 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 0, y = 5, z ;</a:t>
            </a:r>
          </a:p>
          <a:p>
            <a:pPr marL="0" indent="0">
              <a:buNone/>
            </a:pPr>
            <a:r>
              <a:rPr lang="en-IN" dirty="0"/>
              <a:t>float a = 1.5, b = 2.2, c ;</a:t>
            </a:r>
          </a:p>
          <a:p>
            <a:pPr marL="0" indent="0">
              <a:buNone/>
            </a:pPr>
            <a:r>
              <a:rPr lang="en-IN" dirty="0"/>
              <a:t>z = x || b ;</a:t>
            </a:r>
          </a:p>
          <a:p>
            <a:pPr marL="0" indent="0">
              <a:buNone/>
            </a:pPr>
            <a:r>
              <a:rPr lang="en-IN" dirty="0"/>
              <a:t>c = a &amp;&amp; b 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 ( "%d %f", z, c ) ;</a:t>
            </a:r>
          </a:p>
          <a:p>
            <a:pPr marL="0" indent="0">
              <a:buNone/>
            </a:pPr>
            <a:r>
              <a:rPr lang="en-IN" dirty="0"/>
              <a:t>return 0 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 1 1.000000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output of the following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4514"/>
            <a:ext cx="10515600" cy="53041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a, b, c, d ;</a:t>
            </a:r>
          </a:p>
          <a:p>
            <a:pPr marL="0" indent="0">
              <a:buNone/>
            </a:pPr>
            <a:r>
              <a:rPr lang="en-US" dirty="0"/>
              <a:t>a = 2 % 5 ;</a:t>
            </a:r>
          </a:p>
          <a:p>
            <a:pPr marL="0" indent="0">
              <a:buNone/>
            </a:pPr>
            <a:r>
              <a:rPr lang="en-US" dirty="0"/>
              <a:t>b = -2 % 5 ;</a:t>
            </a:r>
          </a:p>
          <a:p>
            <a:pPr marL="0" indent="0">
              <a:buNone/>
            </a:pPr>
            <a:r>
              <a:rPr lang="en-US" dirty="0"/>
              <a:t>c = 2 % -5 ;</a:t>
            </a:r>
          </a:p>
          <a:p>
            <a:pPr marL="0" indent="0">
              <a:buNone/>
            </a:pPr>
            <a:r>
              <a:rPr lang="en-US" dirty="0"/>
              <a:t>d = -2 % -5 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 ( "a = %d b = %d c = %d </a:t>
            </a:r>
            <a:r>
              <a:rPr lang="en-US" dirty="0" err="1"/>
              <a:t>d</a:t>
            </a:r>
            <a:r>
              <a:rPr lang="en-US" dirty="0"/>
              <a:t> = %d\n", a, b, c, d ) 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 2, -2, 2, -2  (the sign of dividend will be retained)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7219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3.12 What is printed by the following program? </a:t>
            </a:r>
          </a:p>
          <a:p>
            <a:pPr marL="0" indent="0">
              <a:buNone/>
            </a:pPr>
            <a:r>
              <a:rPr lang="en-IN" dirty="0" smtClean="0"/>
              <a:t>main ()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x = 5, y = 10, z = 10 ;</a:t>
            </a:r>
          </a:p>
          <a:p>
            <a:pPr marL="0" indent="0">
              <a:buNone/>
            </a:pPr>
            <a:r>
              <a:rPr lang="en-IN" dirty="0"/>
              <a:t>x = y == z;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(“%</a:t>
            </a:r>
            <a:r>
              <a:rPr lang="en-IN" dirty="0" err="1"/>
              <a:t>d”,x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Output: 1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US" dirty="0"/>
              <a:t>3.13 What is the output of the following program? </a:t>
            </a:r>
          </a:p>
          <a:p>
            <a:pPr marL="0" indent="0">
              <a:buNone/>
            </a:pPr>
            <a:r>
              <a:rPr lang="en-IN" dirty="0"/>
              <a:t>main 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x = 100, y = 200;</a:t>
            </a:r>
          </a:p>
          <a:p>
            <a:pPr marL="0" indent="0">
              <a:buNone/>
            </a:pPr>
            <a:r>
              <a:rPr lang="es-ES" dirty="0" err="1"/>
              <a:t>printf</a:t>
            </a:r>
            <a:r>
              <a:rPr lang="es-ES" dirty="0"/>
              <a:t> (“%d”, (x &gt; y)? x : y);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Output: 200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Order of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9818"/>
            <a:ext cx="10515600" cy="520714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Operator precedence determines the grouping of terms in an expression </a:t>
            </a:r>
            <a:r>
              <a:rPr lang="en-IN" dirty="0" smtClean="0"/>
              <a:t>and decides </a:t>
            </a:r>
            <a:r>
              <a:rPr lang="en-IN" dirty="0"/>
              <a:t>how an expression is evaluated. Certain operators have </a:t>
            </a:r>
            <a:r>
              <a:rPr lang="en-IN" dirty="0" smtClean="0"/>
              <a:t>higher precedence </a:t>
            </a:r>
            <a:r>
              <a:rPr lang="en-IN" dirty="0"/>
              <a:t>than others; for example, the multiplication operator has a </a:t>
            </a:r>
            <a:r>
              <a:rPr lang="en-IN" dirty="0" smtClean="0"/>
              <a:t>higher precedence </a:t>
            </a:r>
            <a:r>
              <a:rPr lang="en-IN" dirty="0"/>
              <a:t>than the addition operator.</a:t>
            </a:r>
          </a:p>
          <a:p>
            <a:pPr marL="0" indent="0">
              <a:buNone/>
            </a:pPr>
            <a:r>
              <a:rPr lang="en-IN" dirty="0"/>
              <a:t>Here are the two main types of associativity:</a:t>
            </a:r>
          </a:p>
          <a:p>
            <a:pPr lvl="0"/>
            <a:r>
              <a:rPr lang="en-IN" dirty="0"/>
              <a:t>Left-to-right: Operators are grouped from left to right. In mathematical expressions, this is the most common type. For example, in 2 + 3 * 4, the multiplication is performed first (3 * 4 = 12) and then added to 2 (2 + 12 = 14).</a:t>
            </a:r>
          </a:p>
          <a:p>
            <a:pPr lvl="0"/>
            <a:r>
              <a:rPr lang="en-IN" dirty="0"/>
              <a:t>Right-to-left: Operators are grouped from right to left. This is less common but used in some specific cases, like exponentiation (2 ^ 3 ^ 2 = 2 ^ (3 ^ 2) = 2 ^ 9 = 512).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0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 smtClean="0"/>
              <a:t>Order of operations in C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4" y="1216169"/>
            <a:ext cx="10557163" cy="55053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0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28</a:t>
            </a:fld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2218"/>
            <a:ext cx="9873528" cy="573578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01493"/>
            <a:ext cx="10515600" cy="720725"/>
          </a:xfrm>
        </p:spPr>
        <p:txBody>
          <a:bodyPr/>
          <a:lstStyle/>
          <a:p>
            <a:r>
              <a:rPr lang="en-US" dirty="0" smtClean="0"/>
              <a:t>Order of operations (contd..)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785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050059"/>
            <a:ext cx="4157662" cy="513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800" dirty="0" smtClean="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Value of (a + b) * c / d is : 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Value of ((a + b) * c) / d is : 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Value of (a + b) * (c / d) is : 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 smtClean="0"/>
              <a:t>Value of a + (b * c) / d is : 50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29</a:t>
            </a:fld>
            <a:endParaRPr lang="en-IN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795442"/>
              </p:ext>
            </p:extLst>
          </p:nvPr>
        </p:nvGraphicFramePr>
        <p:xfrm>
          <a:off x="1052945" y="2118303"/>
          <a:ext cx="2992582" cy="101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Packager Shell Object" showAsIcon="1" r:id="rId3" imgW="1229760" imgH="437760" progId="Package">
                  <p:embed/>
                </p:oleObj>
              </mc:Choice>
              <mc:Fallback>
                <p:oleObj name="Packager Shell Object" showAsIcon="1" r:id="rId3" imgW="12297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2945" y="2118303"/>
                        <a:ext cx="2992582" cy="101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534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in 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522469"/>
              </p:ext>
            </p:extLst>
          </p:nvPr>
        </p:nvGraphicFramePr>
        <p:xfrm>
          <a:off x="969817" y="914401"/>
          <a:ext cx="5680365" cy="2994791"/>
        </p:xfrm>
        <a:graphic>
          <a:graphicData uri="http://schemas.openxmlformats.org/drawingml/2006/table">
            <a:tbl>
              <a:tblPr/>
              <a:tblGrid>
                <a:gridCol w="2105805">
                  <a:extLst>
                    <a:ext uri="{9D8B030D-6E8A-4147-A177-3AD203B41FA5}">
                      <a16:colId xmlns:a16="http://schemas.microsoft.com/office/drawing/2014/main" val="60402947"/>
                    </a:ext>
                  </a:extLst>
                </a:gridCol>
                <a:gridCol w="3574560">
                  <a:extLst>
                    <a:ext uri="{9D8B030D-6E8A-4147-A177-3AD203B41FA5}">
                      <a16:colId xmlns:a16="http://schemas.microsoft.com/office/drawing/2014/main" val="605310812"/>
                    </a:ext>
                  </a:extLst>
                </a:gridCol>
              </a:tblGrid>
              <a:tr h="646955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Types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84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4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4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Types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A84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4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84A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00933"/>
                  </a:ext>
                </a:extLst>
              </a:tr>
              <a:tr h="548932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Basic Data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</a:t>
                      </a:r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char, float, 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163133"/>
                  </a:ext>
                </a:extLst>
              </a:tr>
              <a:tr h="54893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Derived Data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array, pointer, structure, union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62487"/>
                  </a:ext>
                </a:extLst>
              </a:tr>
              <a:tr h="64341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Enumeration Data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enum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3150"/>
                  </a:ext>
                </a:extLst>
              </a:tr>
              <a:tr h="548932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Data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41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38200" y="4045355"/>
            <a:ext cx="1051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types: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(a) Pointer types, (b) Array types, (c) Structure types, (d) Union types, and (e) Function types.</a:t>
            </a: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again arithmetic types and they are used to define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assign certain discrete integer values throughout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type: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specifier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no value is available.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6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37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will be the output?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255"/>
            <a:ext cx="10515600" cy="52487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 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2, j = 3, k, l ;</a:t>
            </a:r>
          </a:p>
          <a:p>
            <a:pPr marL="0" indent="0">
              <a:buNone/>
            </a:pPr>
            <a:r>
              <a:rPr lang="en-IN" dirty="0"/>
              <a:t>float a, b ;</a:t>
            </a:r>
          </a:p>
          <a:p>
            <a:pPr marL="0" indent="0">
              <a:buNone/>
            </a:pPr>
            <a:r>
              <a:rPr lang="en-IN" dirty="0"/>
              <a:t>k = </a:t>
            </a:r>
            <a:r>
              <a:rPr lang="en-IN" dirty="0" err="1"/>
              <a:t>i</a:t>
            </a:r>
            <a:r>
              <a:rPr lang="en-IN" dirty="0"/>
              <a:t> / j * j ;</a:t>
            </a:r>
          </a:p>
          <a:p>
            <a:pPr marL="0" indent="0">
              <a:buNone/>
            </a:pPr>
            <a:r>
              <a:rPr lang="en-IN" dirty="0"/>
              <a:t>l = j / 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a = </a:t>
            </a:r>
            <a:r>
              <a:rPr lang="en-IN" dirty="0" err="1"/>
              <a:t>i</a:t>
            </a:r>
            <a:r>
              <a:rPr lang="en-IN" dirty="0"/>
              <a:t> / j * j ;</a:t>
            </a:r>
          </a:p>
          <a:p>
            <a:pPr marL="0" indent="0">
              <a:buNone/>
            </a:pPr>
            <a:r>
              <a:rPr lang="en-IN" dirty="0"/>
              <a:t>b = j / </a:t>
            </a:r>
            <a:r>
              <a:rPr lang="en-IN" dirty="0" err="1"/>
              <a:t>i</a:t>
            </a:r>
            <a:r>
              <a:rPr lang="en-IN" dirty="0"/>
              <a:t> * </a:t>
            </a:r>
            <a:r>
              <a:rPr lang="en-IN" dirty="0" err="1"/>
              <a:t>i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 ( "%d %d %f %f\n", k, l, a, b ) ;</a:t>
            </a:r>
          </a:p>
          <a:p>
            <a:pPr marL="0" indent="0">
              <a:buNone/>
            </a:pPr>
            <a:r>
              <a:rPr lang="en-IN" dirty="0"/>
              <a:t>return 0 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Output: 0 2 0.000000 2.000000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Format specifiers in 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239008"/>
              </p:ext>
            </p:extLst>
          </p:nvPr>
        </p:nvGraphicFramePr>
        <p:xfrm>
          <a:off x="838200" y="1136072"/>
          <a:ext cx="7211291" cy="5300668"/>
        </p:xfrm>
        <a:graphic>
          <a:graphicData uri="http://schemas.openxmlformats.org/drawingml/2006/table">
            <a:tbl>
              <a:tblPr/>
              <a:tblGrid>
                <a:gridCol w="2062147">
                  <a:extLst>
                    <a:ext uri="{9D8B030D-6E8A-4147-A177-3AD203B41FA5}">
                      <a16:colId xmlns:a16="http://schemas.microsoft.com/office/drawing/2014/main" val="4032841409"/>
                    </a:ext>
                  </a:extLst>
                </a:gridCol>
                <a:gridCol w="5149144">
                  <a:extLst>
                    <a:ext uri="{9D8B030D-6E8A-4147-A177-3AD203B41FA5}">
                      <a16:colId xmlns:a16="http://schemas.microsoft.com/office/drawing/2014/main" val="2191856328"/>
                    </a:ext>
                  </a:extLst>
                </a:gridCol>
              </a:tblGrid>
              <a:tr h="31180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cap="all">
                          <a:effectLst/>
                          <a:latin typeface="inherit"/>
                        </a:rPr>
                        <a:t>SPECIFIER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00" b="1" cap="all">
                          <a:effectLst/>
                          <a:latin typeface="inherit"/>
                        </a:rPr>
                        <a:t>USED FOR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046172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%c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a single character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600719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%s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a string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508410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%hi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short (signed)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660453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  <a:latin typeface="inherit"/>
                        </a:rPr>
                        <a:t>%</a:t>
                      </a:r>
                      <a:r>
                        <a:rPr lang="en-IN" sz="1200" dirty="0" err="1">
                          <a:effectLst/>
                          <a:latin typeface="inherit"/>
                        </a:rPr>
                        <a:t>hu</a:t>
                      </a:r>
                      <a:endParaRPr lang="en-IN" sz="1200" dirty="0">
                        <a:effectLst/>
                        <a:latin typeface="inherit"/>
                      </a:endParaRP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  <a:latin typeface="inherit"/>
                        </a:rPr>
                        <a:t>short (unsigned)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916051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%Lf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long double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939785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%n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prints nothing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20238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%d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200" dirty="0">
                          <a:effectLst/>
                          <a:latin typeface="inherit"/>
                        </a:rPr>
                        <a:t>a decimal integer (assumes base 10)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99932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%i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  <a:latin typeface="inherit"/>
                        </a:rPr>
                        <a:t>a decimal integer (detects the base automatically)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13136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%o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inherit"/>
                        </a:rPr>
                        <a:t>an octal (base 8) integer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54450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%x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a hexadecimal (base 16) integer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311145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%p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  <a:latin typeface="inherit"/>
                        </a:rPr>
                        <a:t>an address (or pointer)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244569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%f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inherit"/>
                        </a:rPr>
                        <a:t>a floating point number for floats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376999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%u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int unsigned decimal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117213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%e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inherit"/>
                        </a:rPr>
                        <a:t>a floating point number in scientific notation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25857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%E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  <a:latin typeface="inherit"/>
                        </a:rPr>
                        <a:t>a floating point number in scientific notation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27622"/>
                  </a:ext>
                </a:extLst>
              </a:tr>
              <a:tr h="311804">
                <a:tc>
                  <a:txBody>
                    <a:bodyPr/>
                    <a:lstStyle/>
                    <a:p>
                      <a:pPr fontAlgn="base"/>
                      <a:r>
                        <a:rPr lang="en-IN" sz="1200">
                          <a:effectLst/>
                          <a:latin typeface="inherit"/>
                        </a:rPr>
                        <a:t>%%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200" dirty="0">
                          <a:effectLst/>
                          <a:latin typeface="inherit"/>
                        </a:rPr>
                        <a:t>the % symbol</a:t>
                      </a:r>
                    </a:p>
                  </a:txBody>
                  <a:tcPr marL="75283" marR="75283" marT="37641" marB="3764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14379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581891"/>
            <a:ext cx="10785764" cy="4087091"/>
          </a:xfrm>
        </p:spPr>
        <p:txBody>
          <a:bodyPr>
            <a:normAutofit/>
          </a:bodyPr>
          <a:lstStyle/>
          <a:p>
            <a:r>
              <a:rPr lang="en-IN" dirty="0"/>
              <a:t>%d or %</a:t>
            </a:r>
            <a:r>
              <a:rPr lang="en-IN" dirty="0" err="1"/>
              <a:t>i</a:t>
            </a:r>
            <a:r>
              <a:rPr lang="en-IN" dirty="0"/>
              <a:t> - Signed integer</a:t>
            </a:r>
          </a:p>
          <a:p>
            <a:r>
              <a:rPr lang="en-IN" dirty="0" smtClean="0"/>
              <a:t>%</a:t>
            </a:r>
            <a:r>
              <a:rPr lang="en-IN" dirty="0"/>
              <a:t>lf - Double floating-point number</a:t>
            </a:r>
          </a:p>
          <a:p>
            <a:r>
              <a:rPr lang="en-IN" dirty="0" smtClean="0"/>
              <a:t>%</a:t>
            </a:r>
            <a:r>
              <a:rPr lang="en-IN" dirty="0"/>
              <a:t>x or %X - Lowercase or uppercase hexadecimal integer</a:t>
            </a:r>
          </a:p>
          <a:p>
            <a:r>
              <a:rPr lang="en-IN" dirty="0" smtClean="0"/>
              <a:t>%</a:t>
            </a:r>
            <a:r>
              <a:rPr lang="en-IN" dirty="0"/>
              <a:t>e or %E - Lowercase or uppercase scientific notation</a:t>
            </a:r>
          </a:p>
          <a:p>
            <a:r>
              <a:rPr lang="en-IN" dirty="0"/>
              <a:t>%g or %G - Lowercase or uppercase </a:t>
            </a:r>
            <a:r>
              <a:rPr lang="en-IN" dirty="0" smtClean="0"/>
              <a:t>concise </a:t>
            </a:r>
            <a:r>
              <a:rPr lang="en-IN" dirty="0"/>
              <a:t>representation of %f and %</a:t>
            </a:r>
            <a:r>
              <a:rPr lang="en-IN" dirty="0" smtClean="0"/>
              <a:t>e</a:t>
            </a:r>
          </a:p>
          <a:p>
            <a:pPr lvl="1"/>
            <a:r>
              <a:rPr lang="en-US" dirty="0" smtClean="0"/>
              <a:t>%g – formats the number in either %f or %e notation, whichever is shorter</a:t>
            </a:r>
          </a:p>
          <a:p>
            <a:pPr lvl="1"/>
            <a:r>
              <a:rPr lang="en-US" dirty="0" smtClean="0"/>
              <a:t>%G – similar to %g, but uses uppercase ‘E’ in the exponential part</a:t>
            </a:r>
            <a:endParaRPr lang="en-IN" dirty="0" smtClean="0"/>
          </a:p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32</a:t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2994"/>
              </p:ext>
            </p:extLst>
          </p:nvPr>
        </p:nvGraphicFramePr>
        <p:xfrm>
          <a:off x="789708" y="4668982"/>
          <a:ext cx="3445741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Packager Shell Object" showAsIcon="1" r:id="rId3" imgW="1156320" imgH="437760" progId="Package">
                  <p:embed/>
                </p:oleObj>
              </mc:Choice>
              <mc:Fallback>
                <p:oleObj name="Packager Shell Object" showAsIcon="1" r:id="rId3" imgW="1156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9708" y="4668982"/>
                        <a:ext cx="3445741" cy="151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92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Escape sequence characters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691"/>
            <a:ext cx="10515600" cy="56526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dirty="0"/>
              <a:t>\n</a:t>
            </a:r>
            <a:r>
              <a:rPr lang="en-US" sz="5600" dirty="0"/>
              <a:t> - Newline</a:t>
            </a:r>
          </a:p>
          <a:p>
            <a:pPr marL="457200" lvl="1" indent="0">
              <a:buNone/>
            </a:pPr>
            <a:r>
              <a:rPr lang="en-US" sz="5600" dirty="0"/>
              <a:t>Moves the cursor to the beginning of the next line.</a:t>
            </a:r>
          </a:p>
          <a:p>
            <a:pPr marL="0" indent="0">
              <a:buNone/>
            </a:pPr>
            <a:r>
              <a:rPr lang="en-US" sz="5600" b="1" dirty="0"/>
              <a:t>\t</a:t>
            </a:r>
            <a:r>
              <a:rPr lang="en-US" sz="5600" dirty="0"/>
              <a:t> - Tab</a:t>
            </a:r>
          </a:p>
          <a:p>
            <a:pPr marL="457200" lvl="1" indent="0">
              <a:buNone/>
            </a:pPr>
            <a:r>
              <a:rPr lang="en-US" sz="5600" dirty="0"/>
              <a:t>Moves the cursor to the next tab stop.</a:t>
            </a:r>
          </a:p>
          <a:p>
            <a:pPr marL="0" indent="0">
              <a:buNone/>
            </a:pPr>
            <a:r>
              <a:rPr lang="en-US" sz="5600" b="1" dirty="0"/>
              <a:t>\b</a:t>
            </a:r>
            <a:r>
              <a:rPr lang="en-US" sz="5600" dirty="0"/>
              <a:t> - Backspace</a:t>
            </a:r>
          </a:p>
          <a:p>
            <a:pPr marL="457200" lvl="1" indent="0">
              <a:buNone/>
            </a:pPr>
            <a:r>
              <a:rPr lang="en-US" sz="5600" dirty="0"/>
              <a:t>Moves the cursor one position back.</a:t>
            </a:r>
          </a:p>
          <a:p>
            <a:pPr marL="0" indent="0">
              <a:buNone/>
            </a:pPr>
            <a:r>
              <a:rPr lang="en-US" sz="5600" b="1" dirty="0"/>
              <a:t>\r</a:t>
            </a:r>
            <a:r>
              <a:rPr lang="en-US" sz="5600" dirty="0"/>
              <a:t> - Carriage Return</a:t>
            </a:r>
          </a:p>
          <a:p>
            <a:pPr marL="457200" lvl="1" indent="0">
              <a:buNone/>
            </a:pPr>
            <a:r>
              <a:rPr lang="en-US" sz="5600" dirty="0"/>
              <a:t>Moves the cursor to the beginning of the current line.</a:t>
            </a:r>
          </a:p>
          <a:p>
            <a:pPr marL="0" indent="0">
              <a:buNone/>
            </a:pPr>
            <a:r>
              <a:rPr lang="en-US" sz="5600" b="1" dirty="0" smtClean="0"/>
              <a:t>\\</a:t>
            </a:r>
            <a:r>
              <a:rPr lang="en-US" sz="5600" dirty="0" smtClean="0"/>
              <a:t> </a:t>
            </a:r>
            <a:r>
              <a:rPr lang="en-US" sz="5600" dirty="0"/>
              <a:t>- Backslash</a:t>
            </a:r>
          </a:p>
          <a:p>
            <a:pPr marL="457200" lvl="1" indent="0">
              <a:buNone/>
            </a:pPr>
            <a:r>
              <a:rPr lang="en-US" sz="5600" dirty="0"/>
              <a:t>Represents a single backslash character.</a:t>
            </a:r>
          </a:p>
          <a:p>
            <a:pPr marL="0" indent="0">
              <a:buNone/>
            </a:pPr>
            <a:r>
              <a:rPr lang="en-US" sz="5600" b="1" dirty="0" smtClean="0"/>
              <a:t>\'</a:t>
            </a:r>
            <a:r>
              <a:rPr lang="en-US" sz="5600" dirty="0" smtClean="0"/>
              <a:t> </a:t>
            </a:r>
            <a:r>
              <a:rPr lang="en-US" sz="5600" dirty="0"/>
              <a:t>- Single Quote</a:t>
            </a:r>
          </a:p>
          <a:p>
            <a:pPr marL="457200" lvl="1" indent="0">
              <a:buNone/>
            </a:pPr>
            <a:r>
              <a:rPr lang="en-US" sz="5600" dirty="0"/>
              <a:t>Represents a single quote character.</a:t>
            </a:r>
          </a:p>
          <a:p>
            <a:pPr marL="0" indent="0">
              <a:buNone/>
            </a:pPr>
            <a:r>
              <a:rPr lang="en-US" sz="5600" b="1" dirty="0" smtClean="0"/>
              <a:t>\"</a:t>
            </a:r>
            <a:r>
              <a:rPr lang="en-US" sz="5600" dirty="0" smtClean="0"/>
              <a:t> </a:t>
            </a:r>
            <a:r>
              <a:rPr lang="en-US" sz="5600" dirty="0"/>
              <a:t>- Double Quote</a:t>
            </a:r>
          </a:p>
          <a:p>
            <a:pPr marL="457200" lvl="1" indent="0">
              <a:buNone/>
            </a:pPr>
            <a:r>
              <a:rPr lang="en-US" sz="5600" dirty="0"/>
              <a:t>Represents a double quote character.</a:t>
            </a:r>
          </a:p>
          <a:p>
            <a:pPr marL="0" indent="0">
              <a:buNone/>
            </a:pPr>
            <a:r>
              <a:rPr lang="en-US" sz="5600" b="1" dirty="0"/>
              <a:t>\a</a:t>
            </a:r>
            <a:r>
              <a:rPr lang="en-US" sz="5600" dirty="0"/>
              <a:t> - Alert (Bell)</a:t>
            </a:r>
          </a:p>
          <a:p>
            <a:pPr marL="457200" lvl="1" indent="0">
              <a:buNone/>
            </a:pPr>
            <a:r>
              <a:rPr lang="en-US" sz="5600" dirty="0"/>
              <a:t>Produces an audible or visible alert.</a:t>
            </a:r>
          </a:p>
          <a:p>
            <a:pPr marL="0" indent="0">
              <a:buNone/>
            </a:pPr>
            <a:r>
              <a:rPr lang="en-US" sz="5600" b="1" dirty="0"/>
              <a:t>\f</a:t>
            </a:r>
            <a:r>
              <a:rPr lang="en-US" sz="5600" dirty="0"/>
              <a:t> - Form Feed</a:t>
            </a:r>
          </a:p>
          <a:p>
            <a:pPr marL="457200" lvl="1" indent="0">
              <a:buNone/>
            </a:pPr>
            <a:r>
              <a:rPr lang="en-US" sz="5600" dirty="0"/>
              <a:t>Moves the cursor to the next logical page.</a:t>
            </a:r>
          </a:p>
          <a:p>
            <a:pPr marL="0" indent="0">
              <a:buNone/>
            </a:pPr>
            <a:r>
              <a:rPr lang="en-US" sz="5600" b="1" dirty="0"/>
              <a:t>\v</a:t>
            </a:r>
            <a:r>
              <a:rPr lang="en-US" sz="5600" dirty="0"/>
              <a:t> - Vertical Tab</a:t>
            </a:r>
          </a:p>
          <a:p>
            <a:pPr marL="457200" lvl="1" indent="0">
              <a:buNone/>
            </a:pPr>
            <a:r>
              <a:rPr lang="en-US" sz="5600" dirty="0"/>
              <a:t>Moves the cursor to the next vertical tab stop.</a:t>
            </a:r>
          </a:p>
          <a:p>
            <a:pPr marL="0" indent="0">
              <a:buNone/>
            </a:pPr>
            <a:r>
              <a:rPr lang="en-US" sz="5600" b="1" dirty="0" smtClean="0"/>
              <a:t>\?</a:t>
            </a:r>
            <a:r>
              <a:rPr lang="en-US" sz="5600" dirty="0" smtClean="0"/>
              <a:t> </a:t>
            </a:r>
            <a:r>
              <a:rPr lang="en-US" sz="5600" dirty="0"/>
              <a:t>- Question Mark</a:t>
            </a:r>
          </a:p>
          <a:p>
            <a:pPr marL="457200" lvl="1" indent="0">
              <a:buNone/>
            </a:pPr>
            <a:r>
              <a:rPr lang="en-US" sz="5600" dirty="0"/>
              <a:t>Represents a question mark character.</a:t>
            </a:r>
          </a:p>
          <a:p>
            <a:pPr marL="0" indent="0">
              <a:buNone/>
            </a:pPr>
            <a:r>
              <a:rPr lang="en-US" sz="5600" b="1" dirty="0"/>
              <a:t>\0</a:t>
            </a:r>
            <a:r>
              <a:rPr lang="en-US" sz="5600" dirty="0"/>
              <a:t> - Null</a:t>
            </a:r>
          </a:p>
          <a:p>
            <a:pPr marL="457200" lvl="1" indent="0">
              <a:buNone/>
            </a:pPr>
            <a:r>
              <a:rPr lang="en-US" sz="5600" dirty="0"/>
              <a:t>Represents the null character (binary 0).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07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 for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("\a Hello!\</a:t>
            </a:r>
            <a:r>
              <a:rPr lang="en-IN" dirty="0" err="1"/>
              <a:t>nHow</a:t>
            </a:r>
            <a:r>
              <a:rPr lang="en-IN" dirty="0"/>
              <a:t> are you?\n");   //alert sound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("I am learning C.\n");   // new line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tAm</a:t>
            </a:r>
            <a:r>
              <a:rPr lang="en-IN" dirty="0"/>
              <a:t> I physically fit?");   //tab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nAm</a:t>
            </a:r>
            <a:r>
              <a:rPr lang="en-IN" dirty="0"/>
              <a:t>\</a:t>
            </a:r>
            <a:r>
              <a:rPr lang="en-IN" dirty="0" err="1"/>
              <a:t>tI</a:t>
            </a:r>
            <a:r>
              <a:rPr lang="en-IN" dirty="0"/>
              <a:t> physically" " fit?\n"); // tab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("I am feeling\r good\n");   // carriage return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("I am feeling\b good\n");    // backspace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vThis</a:t>
            </a:r>
            <a:r>
              <a:rPr lang="en-IN" dirty="0"/>
              <a:t> gives vertical space\n"); // vertical space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("\f Printing in next page\n");   // form feed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("I am feeling \0 good\n"); // null (end of string)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nI</a:t>
            </a:r>
            <a:r>
              <a:rPr lang="en-IN" dirty="0"/>
              <a:t> am feeling \\\'good\'\n");   // backslash and single quote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("\"I am feeling good\"\n");  // double quote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("\?\n");     // question mark</a:t>
            </a:r>
          </a:p>
          <a:p>
            <a:pPr marL="0" indent="0">
              <a:buNone/>
            </a:pPr>
            <a:r>
              <a:rPr lang="en-IN" dirty="0"/>
              <a:t> return 0;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18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/>
          <a:lstStyle/>
          <a:p>
            <a:r>
              <a:rPr lang="en-US" dirty="0" smtClean="0"/>
              <a:t>Input and output statements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527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600" dirty="0"/>
              <a:t>The </a:t>
            </a:r>
            <a:r>
              <a:rPr lang="en-IN" sz="3600" b="1" dirty="0" err="1"/>
              <a:t>int</a:t>
            </a:r>
            <a:r>
              <a:rPr lang="en-IN" sz="3600" b="1" dirty="0"/>
              <a:t> </a:t>
            </a:r>
            <a:r>
              <a:rPr lang="en-IN" sz="3600" b="1" dirty="0" err="1"/>
              <a:t>getchar</a:t>
            </a:r>
            <a:r>
              <a:rPr lang="en-IN" sz="3600" b="1" dirty="0"/>
              <a:t>(void) </a:t>
            </a:r>
            <a:r>
              <a:rPr lang="en-IN" sz="3600" dirty="0"/>
              <a:t>function reads the next available character from the screen and returns it as an integer. This function reads only single character at a time. You can use this method in the loop in case you want to read more </a:t>
            </a:r>
            <a:r>
              <a:rPr lang="en-IN" sz="3600" dirty="0" smtClean="0"/>
              <a:t>than one </a:t>
            </a:r>
            <a:r>
              <a:rPr lang="en-IN" sz="3600" dirty="0"/>
              <a:t>character from the screen.</a:t>
            </a:r>
          </a:p>
          <a:p>
            <a:pPr marL="0" indent="0">
              <a:buNone/>
            </a:pPr>
            <a:r>
              <a:rPr lang="en-IN" sz="3600" dirty="0"/>
              <a:t> </a:t>
            </a:r>
          </a:p>
          <a:p>
            <a:pPr marL="0" indent="0">
              <a:buNone/>
            </a:pPr>
            <a:r>
              <a:rPr lang="en-IN" sz="3600" dirty="0"/>
              <a:t>The </a:t>
            </a:r>
            <a:r>
              <a:rPr lang="en-IN" sz="3600" b="1" dirty="0" err="1"/>
              <a:t>int</a:t>
            </a:r>
            <a:r>
              <a:rPr lang="en-IN" sz="3600" b="1" dirty="0"/>
              <a:t> </a:t>
            </a:r>
            <a:r>
              <a:rPr lang="en-IN" sz="3600" b="1" dirty="0" err="1"/>
              <a:t>putchar</a:t>
            </a:r>
            <a:r>
              <a:rPr lang="en-IN" sz="3600" b="1" dirty="0"/>
              <a:t>(</a:t>
            </a:r>
            <a:r>
              <a:rPr lang="en-IN" sz="3600" b="1" dirty="0" err="1"/>
              <a:t>int</a:t>
            </a:r>
            <a:r>
              <a:rPr lang="en-IN" sz="3600" b="1" dirty="0"/>
              <a:t> c) </a:t>
            </a:r>
            <a:r>
              <a:rPr lang="en-IN" sz="3600" dirty="0"/>
              <a:t>function puts the passed character on the screen </a:t>
            </a:r>
            <a:r>
              <a:rPr lang="en-IN" sz="3600" dirty="0" smtClean="0"/>
              <a:t>and returns </a:t>
            </a:r>
            <a:r>
              <a:rPr lang="en-IN" sz="3600" dirty="0"/>
              <a:t>the same character. This function puts only single character at a time.</a:t>
            </a:r>
          </a:p>
          <a:p>
            <a:pPr marL="0" indent="0">
              <a:buNone/>
            </a:pPr>
            <a:r>
              <a:rPr lang="en-IN" sz="3600" dirty="0"/>
              <a:t> </a:t>
            </a:r>
          </a:p>
          <a:p>
            <a:pPr marL="0" indent="0">
              <a:buNone/>
            </a:pPr>
            <a:r>
              <a:rPr lang="en-IN" sz="3600" dirty="0"/>
              <a:t>e.g.</a:t>
            </a:r>
          </a:p>
          <a:p>
            <a:pPr marL="0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main( )</a:t>
            </a:r>
          </a:p>
          <a:p>
            <a:pPr marL="0" indent="0">
              <a:buNone/>
            </a:pPr>
            <a:r>
              <a:rPr lang="en-IN" sz="3600" dirty="0"/>
              <a:t>{</a:t>
            </a:r>
          </a:p>
          <a:p>
            <a:pPr marL="0" indent="0">
              <a:buNone/>
            </a:pPr>
            <a:r>
              <a:rPr lang="en-IN" sz="3600" dirty="0" err="1"/>
              <a:t>int</a:t>
            </a:r>
            <a:r>
              <a:rPr lang="en-IN" sz="3600" dirty="0"/>
              <a:t> c;</a:t>
            </a:r>
          </a:p>
          <a:p>
            <a:pPr marL="0" indent="0">
              <a:buNone/>
            </a:pPr>
            <a:r>
              <a:rPr lang="en-IN" sz="3600" dirty="0" err="1"/>
              <a:t>printf</a:t>
            </a:r>
            <a:r>
              <a:rPr lang="en-IN" sz="3600" dirty="0"/>
              <a:t>( "Enter a value :");</a:t>
            </a:r>
          </a:p>
          <a:p>
            <a:pPr marL="0" indent="0">
              <a:buNone/>
            </a:pPr>
            <a:r>
              <a:rPr lang="en-IN" sz="3600" dirty="0"/>
              <a:t>c = </a:t>
            </a:r>
            <a:r>
              <a:rPr lang="en-IN" sz="3600" dirty="0" err="1"/>
              <a:t>getchar</a:t>
            </a:r>
            <a:r>
              <a:rPr lang="en-IN" sz="3600" dirty="0"/>
              <a:t>( );</a:t>
            </a:r>
          </a:p>
          <a:p>
            <a:pPr marL="0" indent="0">
              <a:buNone/>
            </a:pPr>
            <a:r>
              <a:rPr lang="en-IN" sz="3600" dirty="0" err="1"/>
              <a:t>printf</a:t>
            </a:r>
            <a:r>
              <a:rPr lang="en-IN" sz="3600" dirty="0"/>
              <a:t>( "\</a:t>
            </a:r>
            <a:r>
              <a:rPr lang="en-IN" sz="3600" dirty="0" err="1"/>
              <a:t>nYou</a:t>
            </a:r>
            <a:r>
              <a:rPr lang="en-IN" sz="3600" dirty="0"/>
              <a:t> entered: ");</a:t>
            </a:r>
          </a:p>
          <a:p>
            <a:pPr marL="0" indent="0">
              <a:buNone/>
            </a:pPr>
            <a:r>
              <a:rPr lang="en-IN" sz="3600" dirty="0" err="1"/>
              <a:t>putchar</a:t>
            </a:r>
            <a:r>
              <a:rPr lang="en-IN" sz="3600" dirty="0"/>
              <a:t>( c );</a:t>
            </a:r>
          </a:p>
          <a:p>
            <a:pPr marL="0" indent="0">
              <a:buNone/>
            </a:pPr>
            <a:r>
              <a:rPr lang="en-IN" sz="3600" dirty="0"/>
              <a:t>return 0;</a:t>
            </a:r>
          </a:p>
          <a:p>
            <a:pPr marL="0" indent="0">
              <a:buNone/>
            </a:pPr>
            <a:r>
              <a:rPr lang="en-IN" sz="3600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and output statements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110"/>
            <a:ext cx="10515600" cy="55141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char *gets(char *s) </a:t>
            </a:r>
            <a:r>
              <a:rPr lang="en-IN" dirty="0"/>
              <a:t>function reads a line from </a:t>
            </a:r>
            <a:r>
              <a:rPr lang="en-IN" b="1" dirty="0" err="1"/>
              <a:t>stdin</a:t>
            </a:r>
            <a:r>
              <a:rPr lang="en-IN" b="1" dirty="0"/>
              <a:t> </a:t>
            </a:r>
            <a:r>
              <a:rPr lang="en-IN" dirty="0"/>
              <a:t>into the buffer pointed to by </a:t>
            </a:r>
            <a:r>
              <a:rPr lang="en-IN" b="1" dirty="0"/>
              <a:t>s </a:t>
            </a:r>
            <a:r>
              <a:rPr lang="en-IN" dirty="0"/>
              <a:t>until either a terminating newline or EOF (End of File).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 err="1"/>
              <a:t>int</a:t>
            </a:r>
            <a:r>
              <a:rPr lang="en-IN" b="1" dirty="0"/>
              <a:t> puts(</a:t>
            </a:r>
            <a:r>
              <a:rPr lang="en-IN" b="1" dirty="0" err="1"/>
              <a:t>const</a:t>
            </a:r>
            <a:r>
              <a:rPr lang="en-IN" b="1" dirty="0"/>
              <a:t> char *s) </a:t>
            </a:r>
            <a:r>
              <a:rPr lang="en-IN" dirty="0"/>
              <a:t>function writes the string ‘s’ and ‘a’ trailing newline to </a:t>
            </a:r>
            <a:r>
              <a:rPr lang="en-IN" b="1" dirty="0" err="1"/>
              <a:t>stdout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str</a:t>
            </a:r>
            <a:r>
              <a:rPr lang="en-IN" dirty="0"/>
              <a:t>[100];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 "Enter a value :");</a:t>
            </a:r>
          </a:p>
          <a:p>
            <a:pPr marL="0" indent="0">
              <a:buNone/>
            </a:pPr>
            <a:r>
              <a:rPr lang="en-IN" dirty="0"/>
              <a:t>gets( </a:t>
            </a:r>
            <a:r>
              <a:rPr lang="en-IN" dirty="0" err="1"/>
              <a:t>str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 "\</a:t>
            </a:r>
            <a:r>
              <a:rPr lang="en-IN" dirty="0" err="1"/>
              <a:t>nYou</a:t>
            </a:r>
            <a:r>
              <a:rPr lang="en-IN" dirty="0"/>
              <a:t> entered: ");</a:t>
            </a:r>
          </a:p>
          <a:p>
            <a:pPr marL="0" indent="0">
              <a:buNone/>
            </a:pPr>
            <a:r>
              <a:rPr lang="en-IN" dirty="0"/>
              <a:t>puts( </a:t>
            </a:r>
            <a:r>
              <a:rPr lang="en-IN" dirty="0" err="1"/>
              <a:t>str</a:t>
            </a:r>
            <a:r>
              <a:rPr lang="en-IN" dirty="0"/>
              <a:t> 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09" y="166255"/>
            <a:ext cx="10515600" cy="5886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The </a:t>
            </a:r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b="1" dirty="0" err="1"/>
              <a:t>scanf</a:t>
            </a:r>
            <a:r>
              <a:rPr lang="en-IN" sz="2000" b="1" dirty="0"/>
              <a:t>(</a:t>
            </a:r>
            <a:r>
              <a:rPr lang="en-IN" sz="2000" b="1" dirty="0" err="1"/>
              <a:t>const</a:t>
            </a:r>
            <a:r>
              <a:rPr lang="en-IN" sz="2000" b="1" dirty="0"/>
              <a:t> char *format, ...) </a:t>
            </a:r>
            <a:r>
              <a:rPr lang="en-IN" sz="2000" dirty="0"/>
              <a:t>function reads the input from the standard input stream </a:t>
            </a:r>
            <a:r>
              <a:rPr lang="en-IN" sz="2000" b="1" dirty="0" err="1"/>
              <a:t>stdin</a:t>
            </a:r>
            <a:r>
              <a:rPr lang="en-IN" sz="2000" b="1" dirty="0"/>
              <a:t> </a:t>
            </a:r>
            <a:r>
              <a:rPr lang="en-IN" sz="2000" dirty="0"/>
              <a:t>and scans that input according to the </a:t>
            </a:r>
            <a:r>
              <a:rPr lang="en-IN" sz="2000" b="1" dirty="0"/>
              <a:t>format </a:t>
            </a:r>
            <a:r>
              <a:rPr lang="en-IN" sz="2000" dirty="0"/>
              <a:t>provided.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 smtClean="0"/>
              <a:t>The </a:t>
            </a:r>
            <a:r>
              <a:rPr lang="en-IN" sz="2000" b="1" dirty="0" err="1"/>
              <a:t>int</a:t>
            </a:r>
            <a:r>
              <a:rPr lang="en-IN" sz="2000" b="1" dirty="0"/>
              <a:t> </a:t>
            </a:r>
            <a:r>
              <a:rPr lang="en-IN" sz="2000" b="1" dirty="0" err="1"/>
              <a:t>printf</a:t>
            </a:r>
            <a:r>
              <a:rPr lang="en-IN" sz="2000" b="1" dirty="0"/>
              <a:t>(</a:t>
            </a:r>
            <a:r>
              <a:rPr lang="en-IN" sz="2000" b="1" dirty="0" err="1"/>
              <a:t>const</a:t>
            </a:r>
            <a:r>
              <a:rPr lang="en-IN" sz="2000" b="1" dirty="0"/>
              <a:t> char *format, ...) </a:t>
            </a:r>
            <a:r>
              <a:rPr lang="en-IN" sz="2000" dirty="0"/>
              <a:t>function writes the output to the standard output stream </a:t>
            </a:r>
            <a:r>
              <a:rPr lang="en-IN" sz="2000" b="1" dirty="0" err="1"/>
              <a:t>stdout</a:t>
            </a:r>
            <a:r>
              <a:rPr lang="en-IN" sz="2000" b="1" dirty="0"/>
              <a:t> </a:t>
            </a:r>
            <a:r>
              <a:rPr lang="en-IN" sz="2000" dirty="0"/>
              <a:t>and produces the output according to the </a:t>
            </a:r>
            <a:r>
              <a:rPr lang="en-IN" sz="2000" dirty="0" smtClean="0"/>
              <a:t>format provided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 smtClean="0"/>
              <a:t>The </a:t>
            </a:r>
            <a:r>
              <a:rPr lang="en-IN" sz="2000" b="1" dirty="0"/>
              <a:t>format </a:t>
            </a:r>
            <a:r>
              <a:rPr lang="en-IN" sz="2000" dirty="0"/>
              <a:t>can be a simple constant string, but you can specify %s, %d, %c</a:t>
            </a:r>
            <a:r>
              <a:rPr lang="en-IN" sz="2000" dirty="0" smtClean="0"/>
              <a:t>, %</a:t>
            </a:r>
            <a:r>
              <a:rPr lang="en-IN" sz="2000" dirty="0"/>
              <a:t>f, etc., to print or read strings, integer, character, or float, respectively. </a:t>
            </a:r>
            <a:r>
              <a:rPr lang="en-IN" sz="2000" dirty="0" smtClean="0"/>
              <a:t>There are </a:t>
            </a:r>
            <a:r>
              <a:rPr lang="en-IN" sz="2000" dirty="0"/>
              <a:t>many other formatting options available which can be used based </a:t>
            </a:r>
            <a:r>
              <a:rPr lang="en-IN" sz="2000" dirty="0" smtClean="0"/>
              <a:t>on requirements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1600" dirty="0" smtClean="0"/>
              <a:t>#</a:t>
            </a:r>
            <a:r>
              <a:rPr lang="en-IN" sz="1600" dirty="0"/>
              <a:t>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 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char </a:t>
            </a:r>
            <a:r>
              <a:rPr lang="en-IN" sz="1600" dirty="0" err="1"/>
              <a:t>str</a:t>
            </a:r>
            <a:r>
              <a:rPr lang="en-IN" sz="1600" dirty="0"/>
              <a:t>[100];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</a:t>
            </a:r>
            <a:r>
              <a:rPr lang="en-IN" sz="1600" dirty="0" err="1"/>
              <a:t>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 err="1"/>
              <a:t>printf</a:t>
            </a:r>
            <a:r>
              <a:rPr lang="en-IN" sz="1600" dirty="0"/>
              <a:t>( "Enter a value :");</a:t>
            </a:r>
          </a:p>
          <a:p>
            <a:pPr marL="0" indent="0">
              <a:buNone/>
            </a:pPr>
            <a:r>
              <a:rPr lang="en-IN" sz="1600" dirty="0" err="1"/>
              <a:t>scanf</a:t>
            </a:r>
            <a:r>
              <a:rPr lang="en-IN" sz="1600" dirty="0"/>
              <a:t>("%s %d", </a:t>
            </a:r>
            <a:r>
              <a:rPr lang="en-IN" sz="1600" dirty="0" err="1"/>
              <a:t>str</a:t>
            </a:r>
            <a:r>
              <a:rPr lang="en-IN" sz="1600" dirty="0"/>
              <a:t>, &amp;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 err="1"/>
              <a:t>printf</a:t>
            </a:r>
            <a:r>
              <a:rPr lang="en-IN" sz="1600" dirty="0"/>
              <a:t>( "\</a:t>
            </a:r>
            <a:r>
              <a:rPr lang="en-IN" sz="1600" dirty="0" err="1"/>
              <a:t>nYou</a:t>
            </a:r>
            <a:r>
              <a:rPr lang="en-IN" sz="1600" dirty="0"/>
              <a:t> entered: %s %d ", </a:t>
            </a:r>
            <a:r>
              <a:rPr lang="en-IN" sz="1600" dirty="0" err="1"/>
              <a:t>str</a:t>
            </a:r>
            <a:r>
              <a:rPr lang="en-IN" sz="1600" dirty="0"/>
              <a:t>, </a:t>
            </a:r>
            <a:r>
              <a:rPr lang="en-IN" sz="1600" dirty="0" err="1"/>
              <a:t>i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2000" dirty="0"/>
              <a:t> </a:t>
            </a:r>
            <a:r>
              <a:rPr lang="en-IN" sz="2000" dirty="0" smtClean="0"/>
              <a:t>While </a:t>
            </a:r>
            <a:r>
              <a:rPr lang="en-IN" sz="2000" dirty="0"/>
              <a:t>reading a string, </a:t>
            </a:r>
            <a:r>
              <a:rPr lang="en-IN" sz="2000" dirty="0" err="1"/>
              <a:t>scanf</a:t>
            </a:r>
            <a:r>
              <a:rPr lang="en-IN" sz="2000" dirty="0"/>
              <a:t>() stops reading as soon as it encounters a space, so "this is test" are three strings for </a:t>
            </a:r>
            <a:r>
              <a:rPr lang="en-IN" sz="2000" dirty="0" err="1"/>
              <a:t>scanf</a:t>
            </a:r>
            <a:r>
              <a:rPr lang="en-IN" sz="2000" dirty="0"/>
              <a:t>().</a:t>
            </a:r>
          </a:p>
          <a:p>
            <a:pPr marL="0" indent="0">
              <a:buNone/>
            </a:pPr>
            <a:endParaRPr lang="en-IN" sz="1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u="sng" dirty="0" smtClean="0"/>
              <a:t>Example programs on sequential statements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745"/>
            <a:ext cx="10515600" cy="481921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Print ASCII value </a:t>
            </a:r>
            <a:r>
              <a:rPr lang="en-US" dirty="0"/>
              <a:t>of </a:t>
            </a:r>
            <a:r>
              <a:rPr lang="en-US" dirty="0" smtClean="0"/>
              <a:t>a character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Area and </a:t>
            </a:r>
            <a:r>
              <a:rPr lang="en-US" dirty="0" smtClean="0"/>
              <a:t>circumference </a:t>
            </a:r>
            <a:r>
              <a:rPr lang="en-US" dirty="0"/>
              <a:t>of a </a:t>
            </a:r>
            <a:r>
              <a:rPr lang="en-US" dirty="0" smtClean="0"/>
              <a:t>Circle (Area= pi*r*r, Circumference = 2*pi*r)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Area </a:t>
            </a:r>
            <a:r>
              <a:rPr lang="en-US" dirty="0"/>
              <a:t>of </a:t>
            </a:r>
            <a:r>
              <a:rPr lang="en-US" dirty="0" smtClean="0"/>
              <a:t>a triangle (0.5*b*h)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Perimeter of a rectangle (2*l*b)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Volume of a cylinder  (pi*r*r*h)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 interest (p*n*</a:t>
            </a:r>
            <a:r>
              <a:rPr lang="en-US" dirty="0" err="1" smtClean="0"/>
              <a:t>i</a:t>
            </a:r>
            <a:r>
              <a:rPr lang="en-US" dirty="0" smtClean="0"/>
              <a:t>/100)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Converting temperature Celsius </a:t>
            </a:r>
            <a:r>
              <a:rPr lang="en-US" dirty="0"/>
              <a:t>into </a:t>
            </a:r>
            <a:r>
              <a:rPr lang="en-US" dirty="0" smtClean="0"/>
              <a:t>Fahrenheit (F = (9/5)*C+32)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the size </a:t>
            </a:r>
            <a:r>
              <a:rPr lang="en-US" dirty="0"/>
              <a:t>of the </a:t>
            </a:r>
            <a:r>
              <a:rPr lang="en-US" dirty="0" smtClean="0"/>
              <a:t>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Gross salary of an employee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 program for average of 3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num1, num2, num3;</a:t>
            </a:r>
          </a:p>
          <a:p>
            <a:pPr marL="0" indent="0">
              <a:buNone/>
            </a:pPr>
            <a:r>
              <a:rPr lang="en-US" dirty="0" smtClean="0"/>
              <a:t>   	float </a:t>
            </a:r>
            <a:r>
              <a:rPr lang="en-US" dirty="0"/>
              <a:t>average;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printf</a:t>
            </a:r>
            <a:r>
              <a:rPr lang="en-US" dirty="0"/>
              <a:t>("Enter three numbers: 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scanf</a:t>
            </a:r>
            <a:r>
              <a:rPr lang="en-US" dirty="0"/>
              <a:t>("%d %d %d", &amp;num1, &amp;num2, &amp;num3);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Calculate the average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average </a:t>
            </a:r>
            <a:r>
              <a:rPr lang="en-US" dirty="0"/>
              <a:t>= (num1 + num2 + num3) / 3.0;  // Use 3.0 for floating-point division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("The average of %d, %d, and %d is: %.2f\n", num1, num2, num3, average);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0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Integer data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The integer datatype in C is used to store the integer numbers(any number including positive, negative and zero without decimal part). Octal values, hexadecimal values, and decimal values can be stored in </a:t>
            </a:r>
            <a:r>
              <a:rPr lang="en-US" dirty="0" err="1"/>
              <a:t>int</a:t>
            </a:r>
            <a:r>
              <a:rPr lang="en-US" dirty="0"/>
              <a:t> data type in C. </a:t>
            </a:r>
            <a:endParaRPr lang="en-US" b="1" dirty="0" smtClean="0"/>
          </a:p>
          <a:p>
            <a:pPr fontAlgn="base"/>
            <a:r>
              <a:rPr lang="en-US" dirty="0" smtClean="0"/>
              <a:t>We use </a:t>
            </a:r>
            <a:r>
              <a:rPr lang="en-US" dirty="0" err="1" smtClean="0"/>
              <a:t>int</a:t>
            </a:r>
            <a:r>
              <a:rPr lang="en-US" dirty="0" smtClean="0"/>
              <a:t> keyword to declare an integer variable</a:t>
            </a:r>
          </a:p>
          <a:p>
            <a:pPr marL="457200" lvl="1" indent="0"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var_name</a:t>
            </a:r>
            <a:r>
              <a:rPr lang="en-US" dirty="0" smtClean="0"/>
              <a:t>;</a:t>
            </a:r>
            <a:endParaRPr lang="en-US" dirty="0"/>
          </a:p>
          <a:p>
            <a:pPr fontAlgn="base"/>
            <a:r>
              <a:rPr lang="en-US" b="1" dirty="0" smtClean="0"/>
              <a:t>unsigned </a:t>
            </a:r>
            <a:r>
              <a:rPr lang="en-US" b="1" dirty="0" err="1"/>
              <a:t>int</a:t>
            </a:r>
            <a:r>
              <a:rPr lang="en-US" b="1" dirty="0"/>
              <a:t>: 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data type in C is used to store the data values from zero to positive numbers but it can’t store negative values like signed int.</a:t>
            </a:r>
          </a:p>
          <a:p>
            <a:pPr fontAlgn="base"/>
            <a:r>
              <a:rPr lang="en-US" b="1" dirty="0"/>
              <a:t>short </a:t>
            </a:r>
            <a:r>
              <a:rPr lang="en-US" b="1" dirty="0" err="1"/>
              <a:t>int</a:t>
            </a:r>
            <a:r>
              <a:rPr lang="en-US" b="1" dirty="0"/>
              <a:t>: </a:t>
            </a:r>
            <a:r>
              <a:rPr lang="en-US" dirty="0"/>
              <a:t>It is lesser in size than the </a:t>
            </a:r>
            <a:r>
              <a:rPr lang="en-US" dirty="0" err="1"/>
              <a:t>int</a:t>
            </a:r>
            <a:r>
              <a:rPr lang="en-US" dirty="0"/>
              <a:t> by 2 bytes so can only store values from -32,768 to 32,767.</a:t>
            </a:r>
          </a:p>
          <a:p>
            <a:pPr fontAlgn="base"/>
            <a:r>
              <a:rPr lang="en-US" b="1" dirty="0"/>
              <a:t>long </a:t>
            </a:r>
            <a:r>
              <a:rPr lang="en-US" b="1" dirty="0" err="1"/>
              <a:t>int</a:t>
            </a:r>
            <a:r>
              <a:rPr lang="en-US" b="1" dirty="0"/>
              <a:t>: </a:t>
            </a:r>
            <a:r>
              <a:rPr lang="en-US" dirty="0"/>
              <a:t>Larger version of the </a:t>
            </a:r>
            <a:r>
              <a:rPr lang="en-US" dirty="0" err="1"/>
              <a:t>int</a:t>
            </a:r>
            <a:r>
              <a:rPr lang="en-US" dirty="0"/>
              <a:t> datatype so can store values greater than int.</a:t>
            </a:r>
          </a:p>
          <a:p>
            <a:pPr fontAlgn="base"/>
            <a:r>
              <a:rPr lang="en-US" b="1" dirty="0"/>
              <a:t>unsigned short </a:t>
            </a:r>
            <a:r>
              <a:rPr lang="en-US" b="1" dirty="0" err="1"/>
              <a:t>int</a:t>
            </a:r>
            <a:r>
              <a:rPr lang="en-US" b="1" dirty="0"/>
              <a:t>: </a:t>
            </a:r>
            <a:r>
              <a:rPr lang="en-US" dirty="0"/>
              <a:t>Similar in relationship with short </a:t>
            </a:r>
            <a:r>
              <a:rPr lang="en-US" dirty="0" err="1"/>
              <a:t>int</a:t>
            </a:r>
            <a:r>
              <a:rPr lang="en-US" dirty="0"/>
              <a:t> as unsigned </a:t>
            </a:r>
            <a:r>
              <a:rPr lang="en-US" dirty="0" err="1"/>
              <a:t>int</a:t>
            </a:r>
            <a:r>
              <a:rPr lang="en-US" dirty="0"/>
              <a:t> with </a:t>
            </a:r>
            <a:r>
              <a:rPr lang="en-US" dirty="0" err="1"/>
              <a:t>int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66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 the size of different data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1343890"/>
            <a:ext cx="10515600" cy="53775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#include &lt;</a:t>
            </a:r>
            <a:r>
              <a:rPr lang="en-IN" sz="2400" dirty="0" err="1"/>
              <a:t>stdio.h</a:t>
            </a:r>
            <a:r>
              <a:rPr lang="en-IN" sz="2400" dirty="0"/>
              <a:t>&gt;</a:t>
            </a:r>
          </a:p>
          <a:p>
            <a:pPr marL="0" indent="0">
              <a:buNone/>
            </a:pP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main() {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char: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(char));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</a:t>
            </a:r>
            <a:r>
              <a:rPr lang="en-IN" sz="2400" dirty="0" err="1"/>
              <a:t>int</a:t>
            </a:r>
            <a:r>
              <a:rPr lang="en-IN" sz="2400" dirty="0"/>
              <a:t>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</a:t>
            </a:r>
            <a:r>
              <a:rPr lang="en-IN" sz="2400" dirty="0" err="1"/>
              <a:t>int</a:t>
            </a:r>
            <a:r>
              <a:rPr lang="en-IN" sz="2400" dirty="0"/>
              <a:t>));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short: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(short));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long: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(long));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long </a:t>
            </a:r>
            <a:r>
              <a:rPr lang="en-IN" sz="2400" dirty="0" err="1"/>
              <a:t>long</a:t>
            </a:r>
            <a:r>
              <a:rPr lang="en-IN" sz="2400" dirty="0"/>
              <a:t>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(long long));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float: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(float));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double: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(double));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printf</a:t>
            </a:r>
            <a:r>
              <a:rPr lang="en-IN" sz="2400" dirty="0"/>
              <a:t>("Size of long double: %</a:t>
            </a:r>
            <a:r>
              <a:rPr lang="en-IN" sz="2400" dirty="0" err="1"/>
              <a:t>lu</a:t>
            </a:r>
            <a:r>
              <a:rPr lang="en-IN" sz="2400" dirty="0"/>
              <a:t> bytes\n", </a:t>
            </a:r>
            <a:r>
              <a:rPr lang="en-IN" sz="2400" dirty="0" err="1"/>
              <a:t>sizeof</a:t>
            </a:r>
            <a:r>
              <a:rPr lang="en-IN" sz="2400" dirty="0"/>
              <a:t>(long double));</a:t>
            </a:r>
          </a:p>
          <a:p>
            <a:pPr marL="0" indent="0">
              <a:buNone/>
            </a:pPr>
            <a:r>
              <a:rPr lang="en-IN" sz="2400" dirty="0" smtClean="0"/>
              <a:t>    </a:t>
            </a:r>
            <a:r>
              <a:rPr lang="en-IN" sz="2400" dirty="0"/>
              <a:t>return 0;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Area of a triangle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8256"/>
            <a:ext cx="10515600" cy="5248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main() {</a:t>
            </a:r>
          </a:p>
          <a:p>
            <a:pPr marL="0" indent="0">
              <a:buNone/>
            </a:pPr>
            <a:r>
              <a:rPr lang="en-US" sz="2000" dirty="0"/>
              <a:t>    float base, height, area;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// Input the base and height of the triangle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the base of the triangle: ");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("%f", &amp;base);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the height of the triangle: ");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("%f", &amp;height);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// Calculate the area of the triangle</a:t>
            </a:r>
          </a:p>
          <a:p>
            <a:pPr marL="0" indent="0">
              <a:buNone/>
            </a:pPr>
            <a:r>
              <a:rPr lang="en-US" sz="2000" dirty="0"/>
              <a:t>    area = 0.5 * base * height;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// Display the result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("The area of the triangle is: %.2f\n", area);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  <a:r>
              <a:rPr lang="en-US" sz="2000" dirty="0"/>
              <a:t>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5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5" y="2947843"/>
            <a:ext cx="10515600" cy="1194666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6600" dirty="0" smtClean="0"/>
              <a:t>Additional problems to solve</a:t>
            </a:r>
          </a:p>
          <a:p>
            <a:pPr marL="0" indent="0" algn="ctr">
              <a:buNone/>
            </a:pPr>
            <a:r>
              <a:rPr lang="en-US" sz="6600" dirty="0" smtClean="0"/>
              <a:t>(from </a:t>
            </a:r>
            <a:r>
              <a:rPr lang="en-US" sz="6600" dirty="0" err="1" smtClean="0"/>
              <a:t>Balagurusamy</a:t>
            </a:r>
            <a:r>
              <a:rPr lang="en-US" sz="6600" dirty="0" smtClean="0"/>
              <a:t> and </a:t>
            </a:r>
            <a:r>
              <a:rPr lang="en-US" sz="6600" dirty="0" err="1" smtClean="0"/>
              <a:t>Kanetkar</a:t>
            </a:r>
            <a:r>
              <a:rPr lang="en-US" sz="6600" dirty="0" smtClean="0"/>
              <a:t> books)</a:t>
            </a:r>
            <a:endParaRPr lang="en-IN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0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5855"/>
            <a:ext cx="10515600" cy="54011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2.2 </a:t>
            </a:r>
            <a:r>
              <a:rPr lang="en-US" dirty="0"/>
              <a:t>Identify syntax errors in the following program. After corrections, what output would you </a:t>
            </a:r>
            <a:r>
              <a:rPr lang="en-US" dirty="0" smtClean="0"/>
              <a:t>expect when </a:t>
            </a:r>
            <a:r>
              <a:rPr lang="en-US" dirty="0"/>
              <a:t>you execute it?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#define PI 3.14159</a:t>
            </a:r>
          </a:p>
          <a:p>
            <a:pPr marL="0" indent="0">
              <a:buNone/>
            </a:pPr>
            <a:r>
              <a:rPr lang="en-IN" dirty="0" smtClean="0"/>
              <a:t>main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R,C; /* R-Radius of circle</a:t>
            </a:r>
          </a:p>
          <a:p>
            <a:pPr marL="0" indent="0">
              <a:buNone/>
            </a:pPr>
            <a:r>
              <a:rPr lang="en-US" dirty="0"/>
              <a:t>float perimeter; /* Circumference of circle */</a:t>
            </a:r>
          </a:p>
          <a:p>
            <a:pPr marL="0" indent="0">
              <a:buNone/>
            </a:pPr>
            <a:r>
              <a:rPr lang="en-US" dirty="0"/>
              <a:t>float area; /* Area of circle */</a:t>
            </a:r>
          </a:p>
          <a:p>
            <a:pPr marL="0" indent="0">
              <a:buNone/>
            </a:pPr>
            <a:r>
              <a:rPr lang="en-IN" dirty="0"/>
              <a:t>C = PI</a:t>
            </a:r>
          </a:p>
          <a:p>
            <a:pPr marL="0" indent="0">
              <a:buNone/>
            </a:pPr>
            <a:r>
              <a:rPr lang="en-IN" dirty="0"/>
              <a:t>R = 5;</a:t>
            </a:r>
          </a:p>
          <a:p>
            <a:pPr marL="0" indent="0">
              <a:buNone/>
            </a:pPr>
            <a:r>
              <a:rPr lang="en-IN" dirty="0"/>
              <a:t>Perimeter = 2.0 * C *R;</a:t>
            </a:r>
          </a:p>
          <a:p>
            <a:pPr marL="0" indent="0">
              <a:buNone/>
            </a:pPr>
            <a:r>
              <a:rPr lang="en-IN" dirty="0"/>
              <a:t>Area = C*R*R;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(“%f”, “%</a:t>
            </a:r>
            <a:r>
              <a:rPr lang="en-US" dirty="0" err="1"/>
              <a:t>d”,&amp;perimeter,&amp;area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7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6317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2.8 Write a program to read two floating point numbers using a </a:t>
            </a:r>
            <a:r>
              <a:rPr lang="en-US" sz="1400" dirty="0" err="1"/>
              <a:t>scanf</a:t>
            </a:r>
            <a:r>
              <a:rPr lang="en-US" sz="1400" dirty="0"/>
              <a:t> statement, assign their sum </a:t>
            </a:r>
            <a:r>
              <a:rPr lang="en-US" sz="1400" dirty="0" smtClean="0"/>
              <a:t>to an </a:t>
            </a:r>
            <a:r>
              <a:rPr lang="en-US" sz="1400" dirty="0"/>
              <a:t>integer variable and then output the values of all the three </a:t>
            </a:r>
            <a:r>
              <a:rPr lang="en-US" sz="1400" dirty="0" smtClean="0"/>
              <a:t>variables.</a:t>
            </a:r>
          </a:p>
          <a:p>
            <a:pPr marL="0" indent="0">
              <a:buNone/>
            </a:pPr>
            <a:r>
              <a:rPr lang="en-IN" sz="1400" dirty="0" smtClean="0"/>
              <a:t>Answer:</a:t>
            </a:r>
          </a:p>
          <a:p>
            <a:pPr marL="0" indent="0">
              <a:buNone/>
            </a:pPr>
            <a:r>
              <a:rPr lang="en-IN" sz="1400" dirty="0" smtClean="0"/>
              <a:t>#include </a:t>
            </a:r>
            <a:r>
              <a:rPr lang="en-IN" sz="1400" dirty="0"/>
              <a:t>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/>
              <a:t>main() {</a:t>
            </a:r>
          </a:p>
          <a:p>
            <a:pPr marL="0" indent="0">
              <a:buNone/>
            </a:pPr>
            <a:r>
              <a:rPr lang="en-IN" sz="1400" dirty="0"/>
              <a:t>    float num1, num2;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int</a:t>
            </a:r>
            <a:r>
              <a:rPr lang="en-IN" sz="1400" dirty="0"/>
              <a:t> sum;</a:t>
            </a:r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/>
              <a:t>// Input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("Enter the first floating-point number: ");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scanf</a:t>
            </a:r>
            <a:r>
              <a:rPr lang="en-IN" sz="1400" dirty="0"/>
              <a:t>("%f", &amp;num1);</a:t>
            </a:r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("Enter the second floating-point number: ");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scanf</a:t>
            </a:r>
            <a:r>
              <a:rPr lang="en-IN" sz="1400" dirty="0"/>
              <a:t>("%f", &amp;num2);</a:t>
            </a:r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/>
              <a:t>// Calculate sum and assign it to an integer variable</a:t>
            </a:r>
          </a:p>
          <a:p>
            <a:pPr marL="0" indent="0">
              <a:buNone/>
            </a:pPr>
            <a:r>
              <a:rPr lang="en-IN" sz="1400" dirty="0"/>
              <a:t>    sum = (</a:t>
            </a:r>
            <a:r>
              <a:rPr lang="en-IN" sz="1400" dirty="0" err="1"/>
              <a:t>int</a:t>
            </a:r>
            <a:r>
              <a:rPr lang="en-IN" sz="1400" dirty="0"/>
              <a:t>)(num1 + num2);</a:t>
            </a:r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/>
              <a:t>// Output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("\</a:t>
            </a:r>
            <a:r>
              <a:rPr lang="en-IN" sz="1400" dirty="0" err="1"/>
              <a:t>nValues</a:t>
            </a:r>
            <a:r>
              <a:rPr lang="en-IN" sz="1400" dirty="0"/>
              <a:t> entered:\n");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("First number: %.2f\n", num1);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("Second number: %.2f\n", num2);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printf</a:t>
            </a:r>
            <a:r>
              <a:rPr lang="en-IN" sz="1400" dirty="0"/>
              <a:t>("Sum (rounded to nearest integer): %d\n", sum);</a:t>
            </a:r>
          </a:p>
          <a:p>
            <a:pPr marL="0" indent="0">
              <a:buNone/>
            </a:pPr>
            <a:r>
              <a:rPr lang="en-IN" sz="1400" dirty="0" smtClean="0"/>
              <a:t>    </a:t>
            </a:r>
            <a:r>
              <a:rPr lang="en-IN" sz="1400" dirty="0"/>
              <a:t>return 0;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836"/>
            <a:ext cx="10515600" cy="53041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3.5 Which </a:t>
            </a:r>
            <a:r>
              <a:rPr lang="en-US" dirty="0"/>
              <a:t>of the following expressions are true? </a:t>
            </a:r>
          </a:p>
          <a:p>
            <a:pPr marL="0" indent="0">
              <a:buNone/>
            </a:pPr>
            <a:r>
              <a:rPr lang="en-IN" dirty="0"/>
              <a:t>(a) !(5 + 5 &gt;=10</a:t>
            </a:r>
            <a:r>
              <a:rPr lang="en-IN" dirty="0" smtClean="0"/>
              <a:t>)  </a:t>
            </a:r>
            <a:r>
              <a:rPr lang="en-IN" b="1" i="1" dirty="0" smtClean="0"/>
              <a:t>- false</a:t>
            </a:r>
            <a:endParaRPr lang="en-IN" b="1" i="1" dirty="0"/>
          </a:p>
          <a:p>
            <a:pPr marL="0" indent="0">
              <a:buNone/>
            </a:pPr>
            <a:r>
              <a:rPr lang="pl-PL" dirty="0"/>
              <a:t>(b) 5 + 5 = = 10 || 1 + 3 = = </a:t>
            </a:r>
            <a:r>
              <a:rPr lang="pl-PL" dirty="0" smtClean="0"/>
              <a:t>5</a:t>
            </a:r>
            <a:r>
              <a:rPr lang="en-US" dirty="0" smtClean="0"/>
              <a:t>   </a:t>
            </a:r>
            <a:r>
              <a:rPr lang="en-US" b="1" i="1" dirty="0" smtClean="0"/>
              <a:t>- true</a:t>
            </a:r>
            <a:endParaRPr lang="pl-PL" b="1" i="1" dirty="0"/>
          </a:p>
          <a:p>
            <a:pPr marL="0" indent="0">
              <a:buNone/>
            </a:pPr>
            <a:r>
              <a:rPr lang="en-IN" dirty="0"/>
              <a:t>(c) 5 &gt; 10 || 10 &lt; 20 &amp;&amp; 3 &lt; </a:t>
            </a:r>
            <a:r>
              <a:rPr lang="en-IN" dirty="0" smtClean="0"/>
              <a:t>5  </a:t>
            </a:r>
            <a:r>
              <a:rPr lang="en-IN" b="1" i="1" dirty="0" smtClean="0"/>
              <a:t>- true</a:t>
            </a:r>
            <a:endParaRPr lang="en-IN" b="1" i="1" dirty="0"/>
          </a:p>
          <a:p>
            <a:pPr marL="0" indent="0">
              <a:buNone/>
            </a:pPr>
            <a:r>
              <a:rPr lang="en-IN" dirty="0"/>
              <a:t>(d) 10 ! = 15 &amp;&amp; !(10&lt;20) || 15 &gt; </a:t>
            </a:r>
            <a:r>
              <a:rPr lang="en-IN" dirty="0" smtClean="0"/>
              <a:t>30  </a:t>
            </a:r>
            <a:r>
              <a:rPr lang="en-IN" b="1" i="1" dirty="0" smtClean="0"/>
              <a:t>- false</a:t>
            </a:r>
            <a:endParaRPr lang="en-IN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716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3.6 Which of the following arithmetic expressions are </a:t>
            </a:r>
            <a:r>
              <a:rPr lang="en-US" dirty="0" smtClean="0"/>
              <a:t>valid? </a:t>
            </a:r>
            <a:r>
              <a:rPr lang="en-US" dirty="0"/>
              <a:t>If valid, give the value of the </a:t>
            </a:r>
            <a:r>
              <a:rPr lang="en-US" dirty="0" smtClean="0"/>
              <a:t>expression; otherwise </a:t>
            </a:r>
            <a:r>
              <a:rPr lang="en-US" dirty="0"/>
              <a:t>give reason. </a:t>
            </a:r>
          </a:p>
          <a:p>
            <a:pPr marL="0" indent="0">
              <a:buNone/>
            </a:pPr>
            <a:r>
              <a:rPr lang="en-IN" dirty="0" smtClean="0"/>
              <a:t>(a</a:t>
            </a:r>
            <a:r>
              <a:rPr lang="en-IN" dirty="0"/>
              <a:t>) 25/3 % 2 </a:t>
            </a:r>
            <a:r>
              <a:rPr lang="en-IN" dirty="0" smtClean="0"/>
              <a:t>		(</a:t>
            </a:r>
            <a:r>
              <a:rPr lang="en-IN" dirty="0"/>
              <a:t>e) –14 % 3</a:t>
            </a:r>
          </a:p>
          <a:p>
            <a:pPr marL="0" indent="0">
              <a:buNone/>
            </a:pPr>
            <a:r>
              <a:rPr lang="en-IN" dirty="0"/>
              <a:t>(b) +9/4 + 5 </a:t>
            </a:r>
            <a:r>
              <a:rPr lang="en-IN" dirty="0" smtClean="0"/>
              <a:t>		(</a:t>
            </a:r>
            <a:r>
              <a:rPr lang="en-IN" dirty="0"/>
              <a:t>f) 15.25 + – 5.0</a:t>
            </a:r>
          </a:p>
          <a:p>
            <a:pPr marL="0" indent="0">
              <a:buNone/>
            </a:pPr>
            <a:r>
              <a:rPr lang="nn-NO" dirty="0"/>
              <a:t>(c) 7.5 % 3 </a:t>
            </a:r>
            <a:r>
              <a:rPr lang="nn-NO" dirty="0" smtClean="0"/>
              <a:t>		(</a:t>
            </a:r>
            <a:r>
              <a:rPr lang="nn-NO" dirty="0"/>
              <a:t>g) (5/3) * 3 + 5 % 3</a:t>
            </a:r>
          </a:p>
          <a:p>
            <a:pPr marL="0" indent="0">
              <a:buNone/>
            </a:pPr>
            <a:r>
              <a:rPr lang="pt-BR" dirty="0"/>
              <a:t>(d) 14 % 3 + 7 % 2 </a:t>
            </a:r>
            <a:r>
              <a:rPr lang="pt-BR" dirty="0" smtClean="0"/>
              <a:t>	(</a:t>
            </a:r>
            <a:r>
              <a:rPr lang="pt-BR" dirty="0"/>
              <a:t>h) 21 % (int)4.5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3.9 Determine the value of each of the following logical expressions if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 5, b = 10 and c = –</a:t>
            </a:r>
            <a:r>
              <a:rPr lang="en-US" dirty="0" smtClean="0"/>
              <a:t>6</a:t>
            </a:r>
            <a:endParaRPr lang="en-IN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(</a:t>
            </a:r>
            <a:r>
              <a:rPr lang="pt-BR" dirty="0"/>
              <a:t>a) a &gt; b &amp;&amp; a &lt; c</a:t>
            </a:r>
          </a:p>
          <a:p>
            <a:pPr marL="0" indent="0">
              <a:buNone/>
            </a:pPr>
            <a:r>
              <a:rPr lang="pt-BR" dirty="0"/>
              <a:t>(b) a &lt; b &amp;&amp; a &gt; c</a:t>
            </a:r>
          </a:p>
          <a:p>
            <a:pPr marL="0" indent="0">
              <a:buNone/>
            </a:pPr>
            <a:r>
              <a:rPr lang="pt-BR" dirty="0"/>
              <a:t>(c) a == c || b &gt; a</a:t>
            </a:r>
          </a:p>
          <a:p>
            <a:pPr marL="0" indent="0">
              <a:buNone/>
            </a:pPr>
            <a:r>
              <a:rPr lang="pt-BR" dirty="0"/>
              <a:t>(d) b &gt; 15 &amp;&amp; c &lt; 0 || a &gt; 0</a:t>
            </a:r>
          </a:p>
          <a:p>
            <a:pPr marL="0" indent="0">
              <a:buNone/>
            </a:pPr>
            <a:r>
              <a:rPr lang="en-IN" dirty="0"/>
              <a:t>(e) (a/2.0 == 0.0 &amp;&amp; b/2.0 != 0.0) || c &lt; 0.0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376526"/>
            <a:ext cx="5299364" cy="61623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3.10 What is the output of the following program? </a:t>
            </a:r>
            <a:endParaRPr lang="en-US" sz="1800" dirty="0" smtClean="0"/>
          </a:p>
          <a:p>
            <a:pPr marL="0" indent="0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stdio.h</a:t>
            </a:r>
            <a:r>
              <a:rPr lang="en-IN" sz="1800" dirty="0"/>
              <a:t>&gt;</a:t>
            </a:r>
          </a:p>
          <a:p>
            <a:pPr marL="0" indent="0">
              <a:buNone/>
            </a:pPr>
            <a:r>
              <a:rPr lang="en-IN" sz="1800" dirty="0"/>
              <a:t>void main ( )</a:t>
            </a:r>
          </a:p>
          <a:p>
            <a:pPr marL="0" indent="0">
              <a:buNone/>
            </a:pPr>
            <a:r>
              <a:rPr lang="en-IN" sz="1800" dirty="0"/>
              <a:t>{</a:t>
            </a:r>
          </a:p>
          <a:p>
            <a:pPr marL="0" indent="0">
              <a:buNone/>
            </a:pPr>
            <a:r>
              <a:rPr lang="en-IN" sz="1800" dirty="0"/>
              <a:t>char x;</a:t>
            </a:r>
          </a:p>
          <a:p>
            <a:pPr marL="0" indent="0">
              <a:buNone/>
            </a:pPr>
            <a:r>
              <a:rPr lang="en-IN" sz="1800" dirty="0" err="1"/>
              <a:t>int</a:t>
            </a:r>
            <a:r>
              <a:rPr lang="en-IN" sz="1800" dirty="0"/>
              <a:t> y;</a:t>
            </a:r>
          </a:p>
          <a:p>
            <a:pPr marL="0" indent="0">
              <a:buNone/>
            </a:pPr>
            <a:r>
              <a:rPr lang="en-IN" sz="1800" dirty="0"/>
              <a:t>x = 100;</a:t>
            </a:r>
          </a:p>
          <a:p>
            <a:pPr marL="0" indent="0">
              <a:buNone/>
            </a:pPr>
            <a:r>
              <a:rPr lang="en-IN" sz="1800" dirty="0"/>
              <a:t>y = 125;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("%c\n", x);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("%c\n", y);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("%d\n", x);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US" sz="1800" b="1" dirty="0" err="1" smtClean="0"/>
              <a:t>Ans</a:t>
            </a:r>
            <a:r>
              <a:rPr lang="en-US" sz="1800" b="1" dirty="0" smtClean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d 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100</a:t>
            </a:r>
            <a:endParaRPr lang="en-IN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48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137563" y="304800"/>
            <a:ext cx="53894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3.11 Find the output of the following </a:t>
            </a:r>
            <a:r>
              <a:rPr lang="en-US" sz="2400" dirty="0" smtClean="0"/>
              <a:t>program</a:t>
            </a:r>
          </a:p>
          <a:p>
            <a:endParaRPr lang="en-US" sz="2400" dirty="0" smtClean="0"/>
          </a:p>
          <a:p>
            <a:r>
              <a:rPr lang="en-US" sz="2400" dirty="0"/>
              <a:t>#include&lt;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void main ( 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x = 100;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("%d\n", 10 + x++);</a:t>
            </a:r>
          </a:p>
          <a:p>
            <a:r>
              <a:rPr lang="en-US" sz="2400" dirty="0" err="1"/>
              <a:t>printf</a:t>
            </a:r>
            <a:r>
              <a:rPr lang="en-US" sz="2400" dirty="0"/>
              <a:t>("%d\n", 10 + ++x);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</a:t>
            </a:r>
          </a:p>
          <a:p>
            <a:r>
              <a:rPr lang="en-US" sz="2400" dirty="0" smtClean="0"/>
              <a:t>110</a:t>
            </a:r>
          </a:p>
          <a:p>
            <a:r>
              <a:rPr lang="en-US" sz="2400" dirty="0" smtClean="0"/>
              <a:t>112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5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892"/>
            <a:ext cx="10515600" cy="59158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4.7 Write a program that prints the value 10.45678 in exponential format with the </a:t>
            </a:r>
            <a:r>
              <a:rPr lang="en-US" dirty="0" smtClean="0"/>
              <a:t>following </a:t>
            </a:r>
            <a:r>
              <a:rPr lang="en-IN" dirty="0" smtClean="0"/>
              <a:t>specifications: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(a) correct to two decimal places;</a:t>
            </a:r>
          </a:p>
          <a:p>
            <a:pPr marL="0" indent="0">
              <a:buNone/>
            </a:pPr>
            <a:r>
              <a:rPr lang="en-US" dirty="0"/>
              <a:t>(b) correct to four decimal places; and</a:t>
            </a:r>
          </a:p>
          <a:p>
            <a:pPr marL="0" indent="0">
              <a:buNone/>
            </a:pPr>
            <a:r>
              <a:rPr lang="en-US" dirty="0"/>
              <a:t>(c) correct to eight decimal places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Answer: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  double value = 10.45678;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(a) Correct to two decimal places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("(a) Correct to two decimal places: %.2e\n", value);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(b) Correct to four decimal places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("(b) Correct to four decimal places: %.4e\n", value);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// (c) Correct to eight decimal places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("(c) Correct to eight decimal places: %.8e\n", value);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3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Character Data Type</a:t>
            </a:r>
          </a:p>
          <a:p>
            <a:pPr fontAlgn="base"/>
            <a:r>
              <a:rPr lang="en-US" dirty="0"/>
              <a:t>Character data type allows its variable to store only a single character. The size of the character is 1 byte. It is the most basic data type in C. It stores a single character and requires a single byte of memory in almost all compilers.</a:t>
            </a:r>
          </a:p>
          <a:p>
            <a:pPr fontAlgn="base"/>
            <a:r>
              <a:rPr lang="en-US" b="1" dirty="0"/>
              <a:t>Range: </a:t>
            </a:r>
            <a:r>
              <a:rPr lang="en-US" dirty="0"/>
              <a:t>(-128 to 127) or (0 to 255)</a:t>
            </a:r>
          </a:p>
          <a:p>
            <a:pPr fontAlgn="base"/>
            <a:r>
              <a:rPr lang="en-US" b="1" dirty="0"/>
              <a:t>Size:</a:t>
            </a:r>
            <a:r>
              <a:rPr lang="en-US" dirty="0"/>
              <a:t> 1 byte</a:t>
            </a:r>
          </a:p>
          <a:p>
            <a:pPr fontAlgn="base"/>
            <a:r>
              <a:rPr lang="en-US" b="1" dirty="0"/>
              <a:t>Format Specifier:</a:t>
            </a:r>
            <a:r>
              <a:rPr lang="en-US" dirty="0"/>
              <a:t> %</a:t>
            </a:r>
            <a:r>
              <a:rPr lang="en-US" dirty="0" smtClean="0"/>
              <a:t>c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char keyword</a:t>
            </a:r>
            <a:r>
              <a:rPr lang="en-US" dirty="0"/>
              <a:t> is used to declare the variable of character </a:t>
            </a:r>
            <a:r>
              <a:rPr lang="en-US" dirty="0" smtClean="0"/>
              <a:t>type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12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4.8 </a:t>
            </a:r>
            <a:r>
              <a:rPr lang="en-US" dirty="0"/>
              <a:t>Write a program to print the value 345.6789 in fixed-point format with the following specifications: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(a) correct to two decimal places;</a:t>
            </a:r>
          </a:p>
          <a:p>
            <a:pPr marL="0" indent="0">
              <a:buNone/>
            </a:pPr>
            <a:r>
              <a:rPr lang="en-US" dirty="0"/>
              <a:t>(b) correct to five decimal places; and</a:t>
            </a:r>
          </a:p>
          <a:p>
            <a:pPr marL="0" indent="0">
              <a:buNone/>
            </a:pPr>
            <a:r>
              <a:rPr lang="en-IN" dirty="0"/>
              <a:t>(c) correct to zero decimal places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 smtClean="0"/>
              <a:t>Answer:</a:t>
            </a:r>
            <a:endParaRPr lang="en-IN" b="1" dirty="0" smtClean="0"/>
          </a:p>
          <a:p>
            <a:pPr marL="0" indent="0">
              <a:buNone/>
            </a:pPr>
            <a:r>
              <a:rPr lang="en-IN" dirty="0" smtClean="0"/>
              <a:t>#</a:t>
            </a:r>
            <a:r>
              <a:rPr lang="en-IN" dirty="0"/>
              <a:t>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/>
              <a:t>    double value = 345.6789;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// (a) Correct to two decimal places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("(a) Correct to two decimal places: %.2f\n", value);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// (b) Correct to five decimal places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("(b) Correct to five decimal places: %.5f\n", value);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// (c) Correct to zero decimal places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("(c) Correct to zero decimal places: %.0f\n", value);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29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4722236"/>
          </a:xfrm>
        </p:spPr>
        <p:txBody>
          <a:bodyPr/>
          <a:lstStyle/>
          <a:p>
            <a:r>
              <a:rPr lang="en-IN" b="1" dirty="0"/>
              <a:t>PROGRAMMING IN ANSI C, E </a:t>
            </a:r>
            <a:r>
              <a:rPr lang="en-IN" b="1" dirty="0" err="1"/>
              <a:t>Balagurusamy</a:t>
            </a:r>
            <a:endParaRPr lang="en-IN" b="1" dirty="0"/>
          </a:p>
          <a:p>
            <a:r>
              <a:rPr lang="en-US" b="1" dirty="0"/>
              <a:t>Let us C, </a:t>
            </a:r>
            <a:r>
              <a:rPr lang="en-US" b="1" dirty="0" err="1"/>
              <a:t>Yashwant</a:t>
            </a:r>
            <a:r>
              <a:rPr lang="en-US" b="1" dirty="0"/>
              <a:t> </a:t>
            </a:r>
            <a:r>
              <a:rPr lang="en-US" b="1" dirty="0" err="1"/>
              <a:t>Kanetkar</a:t>
            </a:r>
            <a:endParaRPr lang="en-US" b="1" dirty="0"/>
          </a:p>
          <a:p>
            <a:r>
              <a:rPr lang="en-US" b="1" dirty="0"/>
              <a:t>C, The complete reference</a:t>
            </a:r>
            <a:r>
              <a:rPr lang="en-IN" b="1" dirty="0"/>
              <a:t>, </a:t>
            </a:r>
            <a:r>
              <a:rPr lang="en-US" b="1" dirty="0"/>
              <a:t>Herbert </a:t>
            </a:r>
            <a:r>
              <a:rPr lang="en-US" b="1" dirty="0" err="1"/>
              <a:t>Schildt</a:t>
            </a:r>
            <a:endParaRPr lang="en-IN" dirty="0"/>
          </a:p>
          <a:p>
            <a:r>
              <a:rPr lang="en-IN" dirty="0" smtClean="0">
                <a:hlinkClick r:id="rId2"/>
              </a:rPr>
              <a:t>https://www.geeksforgeeks.org/</a:t>
            </a:r>
            <a:endParaRPr lang="en-IN" dirty="0" smtClean="0"/>
          </a:p>
          <a:p>
            <a:r>
              <a:rPr lang="en-IN" dirty="0"/>
              <a:t>h</a:t>
            </a:r>
            <a:r>
              <a:rPr lang="en-IN" dirty="0" smtClean="0"/>
              <a:t>ttps://www.programiz.com/</a:t>
            </a:r>
          </a:p>
          <a:p>
            <a:r>
              <a:rPr lang="en-IN" dirty="0" smtClean="0">
                <a:hlinkClick r:id="rId3"/>
              </a:rPr>
              <a:t>https://www.shiksha.com/online-courses/articles/operators-in-c-programming-a-complete-tutorial/</a:t>
            </a:r>
            <a:endParaRPr lang="en-IN" dirty="0" smtClean="0"/>
          </a:p>
          <a:p>
            <a:r>
              <a:rPr lang="en-US" dirty="0" smtClean="0">
                <a:hlinkClick r:id="rId4"/>
              </a:rPr>
              <a:t>https://w3schools.com/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https://tutorialspoint.com/</a:t>
            </a:r>
            <a:endParaRPr lang="en-US" dirty="0" smtClean="0"/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6473"/>
            <a:ext cx="10515600" cy="565049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Float Data Type</a:t>
            </a:r>
          </a:p>
          <a:p>
            <a:pPr fontAlgn="base"/>
            <a:r>
              <a:rPr lang="en-US" dirty="0"/>
              <a:t>In C programming </a:t>
            </a:r>
            <a:r>
              <a:rPr lang="en-US" u="sng" dirty="0">
                <a:hlinkClick r:id="rId2"/>
              </a:rPr>
              <a:t>float data type</a:t>
            </a:r>
            <a:r>
              <a:rPr lang="en-US" dirty="0"/>
              <a:t> is used to store floating-point values. Float in C is used to store decimal and exponential values. It is used to store decimal numbers (numbers with floating point values) with single precision.</a:t>
            </a:r>
          </a:p>
          <a:p>
            <a:pPr fontAlgn="base"/>
            <a:r>
              <a:rPr lang="en-US" b="1" dirty="0"/>
              <a:t>Range: </a:t>
            </a:r>
            <a:r>
              <a:rPr lang="en-IN" dirty="0"/>
              <a:t>1.175494351 E </a:t>
            </a:r>
            <a:r>
              <a:rPr lang="en-IN" dirty="0" smtClean="0"/>
              <a:t>– 38 to </a:t>
            </a:r>
            <a:r>
              <a:rPr lang="en-IN" dirty="0"/>
              <a:t>3.402823466 E + 38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Size</a:t>
            </a:r>
            <a:r>
              <a:rPr lang="en-US" b="1" dirty="0"/>
              <a:t>:</a:t>
            </a:r>
            <a:r>
              <a:rPr lang="en-US" dirty="0"/>
              <a:t> 4 bytes</a:t>
            </a:r>
          </a:p>
          <a:p>
            <a:pPr fontAlgn="base"/>
            <a:r>
              <a:rPr lang="en-US" b="1" dirty="0"/>
              <a:t>Format Specifier:</a:t>
            </a:r>
            <a:r>
              <a:rPr lang="en-US" dirty="0"/>
              <a:t> %</a:t>
            </a:r>
            <a:r>
              <a:rPr lang="en-US" dirty="0" smtClean="0"/>
              <a:t>f</a:t>
            </a:r>
          </a:p>
          <a:p>
            <a:pPr fontAlgn="base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float keyword </a:t>
            </a:r>
            <a:r>
              <a:rPr lang="en-US" dirty="0"/>
              <a:t>is used to declare the variable as a floating </a:t>
            </a:r>
            <a:r>
              <a:rPr lang="en-US" dirty="0" smtClean="0"/>
              <a:t>point.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1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239" y="434398"/>
            <a:ext cx="9719397" cy="60633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74" y="6303818"/>
            <a:ext cx="10515600" cy="608782"/>
          </a:xfrm>
        </p:spPr>
        <p:txBody>
          <a:bodyPr>
            <a:noAutofit/>
          </a:bodyPr>
          <a:lstStyle/>
          <a:p>
            <a:r>
              <a:rPr lang="en-IN" sz="2000" dirty="0" smtClean="0"/>
              <a:t>Ref: https://www.shiksha.com/online-courses/articles/data-types-in-c-programming-with-examples/</a:t>
            </a:r>
            <a:endParaRPr lang="en-IN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145633"/>
              </p:ext>
            </p:extLst>
          </p:nvPr>
        </p:nvGraphicFramePr>
        <p:xfrm>
          <a:off x="1943100" y="586356"/>
          <a:ext cx="8139547" cy="57208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0588">
                  <a:extLst>
                    <a:ext uri="{9D8B030D-6E8A-4147-A177-3AD203B41FA5}">
                      <a16:colId xmlns:a16="http://schemas.microsoft.com/office/drawing/2014/main" val="3954856327"/>
                    </a:ext>
                  </a:extLst>
                </a:gridCol>
                <a:gridCol w="1769756">
                  <a:extLst>
                    <a:ext uri="{9D8B030D-6E8A-4147-A177-3AD203B41FA5}">
                      <a16:colId xmlns:a16="http://schemas.microsoft.com/office/drawing/2014/main" val="3839309735"/>
                    </a:ext>
                  </a:extLst>
                </a:gridCol>
                <a:gridCol w="2735643">
                  <a:extLst>
                    <a:ext uri="{9D8B030D-6E8A-4147-A177-3AD203B41FA5}">
                      <a16:colId xmlns:a16="http://schemas.microsoft.com/office/drawing/2014/main" val="685617532"/>
                    </a:ext>
                  </a:extLst>
                </a:gridCol>
                <a:gridCol w="1863560">
                  <a:extLst>
                    <a:ext uri="{9D8B030D-6E8A-4147-A177-3AD203B41FA5}">
                      <a16:colId xmlns:a16="http://schemas.microsoft.com/office/drawing/2014/main" val="3666883158"/>
                    </a:ext>
                  </a:extLst>
                </a:gridCol>
              </a:tblGrid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Data Type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Format Specifier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Minimal Range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Size in </a:t>
                      </a:r>
                      <a:r>
                        <a:rPr lang="en-IN" sz="1400" dirty="0" smtClean="0">
                          <a:effectLst/>
                        </a:rPr>
                        <a:t>bytes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2672267620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unsigned char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%c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 to 255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3281429291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char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%c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-127 to 127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1250780286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signed char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%c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-127 to 127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212002098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%d, %</a:t>
                      </a:r>
                      <a:r>
                        <a:rPr lang="en-IN" sz="1400" dirty="0" err="1">
                          <a:effectLst/>
                        </a:rPr>
                        <a:t>i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-32,767 to 32,767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 </a:t>
                      </a:r>
                      <a:r>
                        <a:rPr lang="en-IN" sz="1400" dirty="0">
                          <a:effectLst/>
                        </a:rPr>
                        <a:t>or </a:t>
                      </a:r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3357883052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unsigned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%u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 to 65,535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 </a:t>
                      </a:r>
                      <a:r>
                        <a:rPr lang="en-IN" sz="1400" dirty="0">
                          <a:effectLst/>
                        </a:rPr>
                        <a:t>or </a:t>
                      </a:r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2721315784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signed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%d, %i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-32,767 to 32,767 (same as int)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 </a:t>
                      </a:r>
                      <a:r>
                        <a:rPr lang="en-IN" sz="1400" dirty="0">
                          <a:effectLst/>
                        </a:rPr>
                        <a:t>or </a:t>
                      </a:r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2029690167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short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</a:t>
                      </a:r>
                      <a:r>
                        <a:rPr lang="en-IN" sz="1400" dirty="0" err="1">
                          <a:effectLst/>
                        </a:rPr>
                        <a:t>hd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-32,767 to 32,767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1644020529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unsigned short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</a:t>
                      </a:r>
                      <a:r>
                        <a:rPr lang="en-IN" sz="1400" dirty="0" err="1">
                          <a:effectLst/>
                        </a:rPr>
                        <a:t>hu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 to 65,535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3274381528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signed short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%hd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Same as short </a:t>
                      </a:r>
                      <a:r>
                        <a:rPr lang="en-IN" sz="1400" dirty="0" err="1">
                          <a:effectLst/>
                        </a:rPr>
                        <a:t>int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2971535468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long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</a:t>
                      </a:r>
                      <a:r>
                        <a:rPr lang="en-IN" sz="1400" dirty="0" err="1">
                          <a:effectLst/>
                        </a:rPr>
                        <a:t>ld</a:t>
                      </a:r>
                      <a:r>
                        <a:rPr lang="en-IN" sz="1400" dirty="0">
                          <a:effectLst/>
                        </a:rPr>
                        <a:t>, %li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-2,147,483,647 to 2,147,483,647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4006835531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long long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</a:t>
                      </a:r>
                      <a:r>
                        <a:rPr lang="en-IN" sz="1400" dirty="0" err="1">
                          <a:effectLst/>
                        </a:rPr>
                        <a:t>lld</a:t>
                      </a:r>
                      <a:r>
                        <a:rPr lang="en-IN" sz="1400" dirty="0">
                          <a:effectLst/>
                        </a:rPr>
                        <a:t>, %</a:t>
                      </a:r>
                      <a:r>
                        <a:rPr lang="en-IN" sz="1400" dirty="0" err="1">
                          <a:effectLst/>
                        </a:rPr>
                        <a:t>lli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-(2^63) to (2^63)-1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1791222169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signed long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%ld, %li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Same as long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1933611158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unsigned long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%lu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 to 4,294,967,295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1668444121"/>
                  </a:ext>
                </a:extLst>
              </a:tr>
              <a:tr h="276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unsigned longlong int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%llu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(2^63)-1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2660591115"/>
                  </a:ext>
                </a:extLst>
              </a:tr>
              <a:tr h="493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float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%f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/>
                        <a:t>1.175494351 E–38 to 3.402823466 E+38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4177692990"/>
                  </a:ext>
                </a:extLst>
              </a:tr>
              <a:tr h="493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double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%lf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1.7E-308 to 1.7E+308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505593704"/>
                  </a:ext>
                </a:extLst>
              </a:tr>
              <a:tr h="4934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long double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%Lf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3.4E-4932 to 1.1E+4932 (varies with implementation)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10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53" marR="62453" marT="15613" marB="46840" anchor="ctr"/>
                </a:tc>
                <a:extLst>
                  <a:ext uri="{0D108BD9-81ED-4DB2-BD59-A6C34878D82A}">
                    <a16:rowId xmlns:a16="http://schemas.microsoft.com/office/drawing/2014/main" val="26611203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722418" y="124691"/>
            <a:ext cx="6580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Range of values supported by different data types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32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 (example program)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// Create variables of different types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items = 50;</a:t>
            </a:r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cost_per_item</a:t>
            </a:r>
            <a:r>
              <a:rPr lang="en-US" dirty="0"/>
              <a:t> =9.99;</a:t>
            </a:r>
          </a:p>
          <a:p>
            <a:pPr marL="0" indent="0">
              <a:buNone/>
            </a:pPr>
            <a:r>
              <a:rPr lang="en-US" dirty="0"/>
              <a:t>    float </a:t>
            </a:r>
            <a:r>
              <a:rPr lang="en-US" dirty="0" err="1"/>
              <a:t>total_cost</a:t>
            </a:r>
            <a:r>
              <a:rPr lang="en-US" dirty="0"/>
              <a:t> = items * </a:t>
            </a:r>
            <a:r>
              <a:rPr lang="en-US" dirty="0" err="1"/>
              <a:t>cost_per_item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char currency ='$';</a:t>
            </a:r>
          </a:p>
          <a:p>
            <a:pPr marL="0" indent="0">
              <a:buNone/>
            </a:pPr>
            <a:r>
              <a:rPr lang="en-US" dirty="0"/>
              <a:t>    // Print variables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("Number of items: %d\</a:t>
            </a:r>
            <a:r>
              <a:rPr lang="en-US" dirty="0" err="1"/>
              <a:t>n",items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("Cost per item: %.2f %c\n", </a:t>
            </a:r>
            <a:r>
              <a:rPr lang="en-US" dirty="0" err="1"/>
              <a:t>cost_per_item</a:t>
            </a:r>
            <a:r>
              <a:rPr lang="en-US" dirty="0"/>
              <a:t>, currency);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("Total cost = %.2f %c\n", </a:t>
            </a:r>
            <a:r>
              <a:rPr lang="en-US" dirty="0" err="1"/>
              <a:t>total_cost</a:t>
            </a:r>
            <a:r>
              <a:rPr lang="en-US" dirty="0"/>
              <a:t>, currency);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476DD-D426-4295-8E1A-F1F53BCC561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0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B59D2701F2843BF53BD0966086391" ma:contentTypeVersion="0" ma:contentTypeDescription="Create a new document." ma:contentTypeScope="" ma:versionID="27ab38b1954350af33f719e4fb2d309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D4C46F-AAE5-45AE-AA13-76204C35B1E2}"/>
</file>

<file path=customXml/itemProps2.xml><?xml version="1.0" encoding="utf-8"?>
<ds:datastoreItem xmlns:ds="http://schemas.openxmlformats.org/officeDocument/2006/customXml" ds:itemID="{3AA5C577-8271-47E0-B8BC-0A20CFDBA1D5}"/>
</file>

<file path=customXml/itemProps3.xml><?xml version="1.0" encoding="utf-8"?>
<ds:datastoreItem xmlns:ds="http://schemas.openxmlformats.org/officeDocument/2006/customXml" ds:itemID="{621F17DF-0B54-46F0-9DF7-8638A74CFF3B}"/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3488</Words>
  <Application>Microsoft Office PowerPoint</Application>
  <PresentationFormat>Widescreen</PresentationFormat>
  <Paragraphs>630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inherit</vt:lpstr>
      <vt:lpstr>inter-regular</vt:lpstr>
      <vt:lpstr>times new roman</vt:lpstr>
      <vt:lpstr>times new roman</vt:lpstr>
      <vt:lpstr>Office Theme</vt:lpstr>
      <vt:lpstr>Package</vt:lpstr>
      <vt:lpstr>BECE320E - Embedded C Programming Module 1 - Introduction to C (data types, operators, order of operations, format specifies, escape sequence characters, input and output statements, programs on sequential statements)</vt:lpstr>
      <vt:lpstr>Data types in C</vt:lpstr>
      <vt:lpstr>Data types in C</vt:lpstr>
      <vt:lpstr>Integer data type</vt:lpstr>
      <vt:lpstr>PowerPoint Presentation</vt:lpstr>
      <vt:lpstr>PowerPoint Presentation</vt:lpstr>
      <vt:lpstr>PowerPoint Presentation</vt:lpstr>
      <vt:lpstr>Ref: https://www.shiksha.com/online-courses/articles/data-types-in-c-programming-with-examples/</vt:lpstr>
      <vt:lpstr>Data types (example program)</vt:lpstr>
      <vt:lpstr>Float type data</vt:lpstr>
      <vt:lpstr>Void type</vt:lpstr>
      <vt:lpstr>Operators in C</vt:lpstr>
      <vt:lpstr>PowerPoint Presentation</vt:lpstr>
      <vt:lpstr>PowerPoint Presentation</vt:lpstr>
      <vt:lpstr>Arithmetic operators</vt:lpstr>
      <vt:lpstr>Relational operators Assume A = 10 and B = 20</vt:lpstr>
      <vt:lpstr>Code to demonstrate relational operators</vt:lpstr>
      <vt:lpstr>Logical Operators (AND, OR and NOT)</vt:lpstr>
      <vt:lpstr>PowerPoint Presentation</vt:lpstr>
      <vt:lpstr>A = 0011 1100,  B =0000 1101  A&amp;B = 0000 1100 A|B = 0011 1101 A^B = 0011 0001 ~A = 1100 0011</vt:lpstr>
      <vt:lpstr>Other operators</vt:lpstr>
      <vt:lpstr>Conditional operator</vt:lpstr>
      <vt:lpstr>Find the output of the code</vt:lpstr>
      <vt:lpstr>Find the output of the following code</vt:lpstr>
      <vt:lpstr>PowerPoint Presentation</vt:lpstr>
      <vt:lpstr>Order of operations</vt:lpstr>
      <vt:lpstr>Order of operations in C</vt:lpstr>
      <vt:lpstr>Order of operations (contd..)</vt:lpstr>
      <vt:lpstr>Example</vt:lpstr>
      <vt:lpstr>What will be the output?</vt:lpstr>
      <vt:lpstr>Format specifiers in C</vt:lpstr>
      <vt:lpstr>PowerPoint Presentation</vt:lpstr>
      <vt:lpstr>Escape sequence characters</vt:lpstr>
      <vt:lpstr>Code for demo</vt:lpstr>
      <vt:lpstr>Input and output statements in C</vt:lpstr>
      <vt:lpstr>Input and output statements in C</vt:lpstr>
      <vt:lpstr>PowerPoint Presentation</vt:lpstr>
      <vt:lpstr>Example programs on sequential statements</vt:lpstr>
      <vt:lpstr>C program for average of 3 numbers</vt:lpstr>
      <vt:lpstr>Display the size of different data types</vt:lpstr>
      <vt:lpstr>Area of a triangle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305</cp:revision>
  <dcterms:created xsi:type="dcterms:W3CDTF">2023-12-24T03:49:58Z</dcterms:created>
  <dcterms:modified xsi:type="dcterms:W3CDTF">2024-01-09T11:09:27Z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0x0101004A6B59D2701F2843BF53BD0966086391</vt:lpwstr>
  </property>
</Properties>
</file>