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9"/>
  </p:notesMasterIdLst>
  <p:sldIdLst>
    <p:sldId id="4419" r:id="rId2"/>
    <p:sldId id="4420" r:id="rId3"/>
    <p:sldId id="4421" r:id="rId4"/>
    <p:sldId id="4422" r:id="rId5"/>
    <p:sldId id="4423" r:id="rId6"/>
    <p:sldId id="4372" r:id="rId7"/>
    <p:sldId id="4375" r:id="rId8"/>
    <p:sldId id="4418" r:id="rId9"/>
    <p:sldId id="4417" r:id="rId10"/>
    <p:sldId id="4414" r:id="rId11"/>
    <p:sldId id="4397" r:id="rId12"/>
    <p:sldId id="4402" r:id="rId13"/>
    <p:sldId id="4416" r:id="rId14"/>
    <p:sldId id="4400" r:id="rId15"/>
    <p:sldId id="4415" r:id="rId16"/>
    <p:sldId id="4386" r:id="rId17"/>
    <p:sldId id="4407" r:id="rId1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4E2"/>
    <a:srgbClr val="EFF1F8"/>
    <a:srgbClr val="000000"/>
    <a:srgbClr val="375B8A"/>
    <a:srgbClr val="F2F2F2"/>
    <a:srgbClr val="373737"/>
    <a:srgbClr val="445469"/>
    <a:srgbClr val="5A5A66"/>
    <a:srgbClr val="62616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0" autoAdjust="0"/>
    <p:restoredTop sz="95763" autoAdjust="0"/>
  </p:normalViewPr>
  <p:slideViewPr>
    <p:cSldViewPr snapToGrid="0" snapToObjects="1">
      <p:cViewPr varScale="1">
        <p:scale>
          <a:sx n="41" d="100"/>
          <a:sy n="41" d="100"/>
        </p:scale>
        <p:origin x="643" y="7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929D1868-318F-FB4C-ACB0-EAC9A9478C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A711C353-6CDD-4440-AE61-0803FF8C83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96338" y="2074703"/>
            <a:ext cx="7879821" cy="78798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80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FA4CDBF-5114-2140-AF12-40B0A1FF93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91886" y="-489857"/>
            <a:ext cx="12580711" cy="73478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215E0FF-E119-9D40-9A3D-306784B3C9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5938" y="6858000"/>
            <a:ext cx="12580711" cy="73478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4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F135AF0-14DC-3241-956A-B7AFF7B7A9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68671" y="-3418114"/>
            <a:ext cx="20552228" cy="205521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0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F135AF0-14DC-3241-956A-B7AFF7B7A9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12710" y="-3418114"/>
            <a:ext cx="20552228" cy="205521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3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65ABE3BD-A6B3-A540-B751-2C413EC75D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678885" y="0"/>
            <a:ext cx="11419115" cy="8447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5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0EF464D-C883-0547-8FEA-E5039D87454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4448" y="7118779"/>
            <a:ext cx="8549551" cy="6020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65ABE3BD-A6B3-A540-B751-2C413EC75D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4448" y="576475"/>
            <a:ext cx="8549551" cy="6020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0" r:id="rId2"/>
    <p:sldLayoutId id="2147483978" r:id="rId3"/>
    <p:sldLayoutId id="2147483979" r:id="rId4"/>
    <p:sldLayoutId id="2147483981" r:id="rId5"/>
    <p:sldLayoutId id="2147483982" r:id="rId6"/>
    <p:sldLayoutId id="2147483983" r:id="rId7"/>
    <p:sldLayoutId id="2147483984" r:id="rId8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4EDB44-925E-DB24-8EDC-FAFD688DB2A6}"/>
              </a:ext>
            </a:extLst>
          </p:cNvPr>
          <p:cNvSpPr txBox="1"/>
          <p:nvPr/>
        </p:nvSpPr>
        <p:spPr>
          <a:xfrm>
            <a:off x="2240891" y="712435"/>
            <a:ext cx="20624900" cy="13634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8000" dirty="0">
                <a:solidFill>
                  <a:schemeClr val="bg2">
                    <a:lumMod val="10000"/>
                  </a:schemeClr>
                </a:solidFill>
              </a:rPr>
              <a:t>Global variable is defined outside of all the functions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8000" dirty="0">
                <a:solidFill>
                  <a:schemeClr val="bg2">
                    <a:lumMod val="10000"/>
                  </a:schemeClr>
                </a:solidFill>
              </a:rPr>
              <a:t>They are initialized to zero by default.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8000" dirty="0">
                <a:solidFill>
                  <a:schemeClr val="bg2">
                    <a:lumMod val="10000"/>
                  </a:schemeClr>
                </a:solidFill>
              </a:rPr>
              <a:t>Variable is available till the end of the program.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8000" dirty="0">
                <a:solidFill>
                  <a:schemeClr val="bg2">
                    <a:lumMod val="10000"/>
                  </a:schemeClr>
                </a:solidFill>
              </a:rPr>
              <a:t>If a local variable has the same name as the global variable, then the local variable will be used.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bg2">
                    <a:lumMod val="10000"/>
                  </a:schemeClr>
                </a:solidFill>
              </a:rPr>
              <a:t>If we declare a global variable with the extern keyword, we say that we’re defining this variable elsewhere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IN" sz="8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024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3A21089-CDA6-0728-4E32-ABCB30021FA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D7ADA-E59D-9835-CBCC-3C7B6A8AAE98}"/>
              </a:ext>
            </a:extLst>
          </p:cNvPr>
          <p:cNvSpPr txBox="1"/>
          <p:nvPr/>
        </p:nvSpPr>
        <p:spPr>
          <a:xfrm>
            <a:off x="842737" y="0"/>
            <a:ext cx="10982131" cy="14126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#include &lt;</a:t>
            </a:r>
            <a:r>
              <a:rPr lang="en-US" sz="4000" dirty="0" err="1">
                <a:solidFill>
                  <a:srgbClr val="000000"/>
                </a:solidFill>
              </a:rPr>
              <a:t>stdio.h</a:t>
            </a:r>
            <a:r>
              <a:rPr lang="en-US" sz="4000" dirty="0">
                <a:solidFill>
                  <a:srgbClr val="000000"/>
                </a:solidFill>
              </a:rPr>
              <a:t>&gt;  </a:t>
            </a:r>
          </a:p>
          <a:p>
            <a:r>
              <a:rPr lang="en-US" sz="4000" dirty="0">
                <a:solidFill>
                  <a:srgbClr val="000000"/>
                </a:solidFill>
              </a:rPr>
              <a:t>int main ()  </a:t>
            </a:r>
          </a:p>
          <a:p>
            <a:r>
              <a:rPr lang="en-US" sz="4000" dirty="0">
                <a:solidFill>
                  <a:srgbClr val="000000"/>
                </a:solidFill>
              </a:rPr>
              <a:t>{  </a:t>
            </a:r>
          </a:p>
          <a:p>
            <a:r>
              <a:rPr lang="en-US" sz="4000" dirty="0">
                <a:solidFill>
                  <a:srgbClr val="000000"/>
                </a:solidFill>
              </a:rPr>
              <a:t>    int x, y, a, b; // declare local variable  </a:t>
            </a:r>
          </a:p>
          <a:p>
            <a:r>
              <a:rPr lang="en-US" sz="4000" dirty="0">
                <a:solidFill>
                  <a:srgbClr val="000000"/>
                </a:solidFill>
              </a:rPr>
              <a:t>    a = 10;  </a:t>
            </a:r>
          </a:p>
          <a:p>
            <a:r>
              <a:rPr lang="en-US" sz="4000" dirty="0">
                <a:solidFill>
                  <a:srgbClr val="000000"/>
                </a:solidFill>
              </a:rPr>
              <a:t>    x = --a; // It shows pre decrement operator  </a:t>
            </a:r>
          </a:p>
          <a:p>
            <a:r>
              <a:rPr lang="en-US" sz="4000" dirty="0">
                <a:solidFill>
                  <a:srgbClr val="000000"/>
                </a:solidFill>
              </a:rPr>
              <a:t>      </a:t>
            </a:r>
          </a:p>
          <a:p>
            <a:r>
              <a:rPr lang="en-US" sz="4000" dirty="0">
                <a:solidFill>
                  <a:srgbClr val="000000"/>
                </a:solidFill>
              </a:rPr>
              <a:t>    </a:t>
            </a:r>
            <a:r>
              <a:rPr lang="en-US" sz="4000" dirty="0" err="1">
                <a:solidFill>
                  <a:srgbClr val="000000"/>
                </a:solidFill>
              </a:rPr>
              <a:t>printf</a:t>
            </a:r>
            <a:r>
              <a:rPr lang="en-US" sz="4000" dirty="0">
                <a:solidFill>
                  <a:srgbClr val="000000"/>
                </a:solidFill>
              </a:rPr>
              <a:t> (" Pre Decrement Operator");  </a:t>
            </a:r>
          </a:p>
          <a:p>
            <a:r>
              <a:rPr lang="en-US" sz="4000" dirty="0">
                <a:solidFill>
                  <a:srgbClr val="000000"/>
                </a:solidFill>
              </a:rPr>
              <a:t>    // Here the value of x is decreased by 1.  </a:t>
            </a:r>
          </a:p>
          <a:p>
            <a:r>
              <a:rPr lang="en-US" sz="4000" dirty="0">
                <a:solidFill>
                  <a:srgbClr val="000000"/>
                </a:solidFill>
              </a:rPr>
              <a:t>    </a:t>
            </a:r>
            <a:r>
              <a:rPr lang="en-US" sz="4000" dirty="0" err="1">
                <a:solidFill>
                  <a:srgbClr val="000000"/>
                </a:solidFill>
              </a:rPr>
              <a:t>printf</a:t>
            </a:r>
            <a:r>
              <a:rPr lang="en-US" sz="4000" dirty="0">
                <a:solidFill>
                  <a:srgbClr val="000000"/>
                </a:solidFill>
              </a:rPr>
              <a:t> (" \n The value of x is %d.", x);  </a:t>
            </a:r>
          </a:p>
          <a:p>
            <a:r>
              <a:rPr lang="en-US" sz="4000" dirty="0">
                <a:solidFill>
                  <a:srgbClr val="000000"/>
                </a:solidFill>
              </a:rPr>
              <a:t>      </a:t>
            </a:r>
          </a:p>
          <a:p>
            <a:r>
              <a:rPr lang="en-US" sz="4000" dirty="0">
                <a:solidFill>
                  <a:srgbClr val="000000"/>
                </a:solidFill>
              </a:rPr>
              <a:t>    </a:t>
            </a:r>
            <a:r>
              <a:rPr lang="en-US" sz="4000" dirty="0" err="1">
                <a:solidFill>
                  <a:srgbClr val="000000"/>
                </a:solidFill>
              </a:rPr>
              <a:t>printf</a:t>
            </a:r>
            <a:r>
              <a:rPr lang="en-US" sz="4000" dirty="0">
                <a:solidFill>
                  <a:srgbClr val="000000"/>
                </a:solidFill>
              </a:rPr>
              <a:t> (" \n The value of a is %d.", a);  </a:t>
            </a:r>
          </a:p>
          <a:p>
            <a:r>
              <a:rPr lang="en-US" sz="4000" dirty="0">
                <a:solidFill>
                  <a:srgbClr val="000000"/>
                </a:solidFill>
              </a:rPr>
              <a:t>      </a:t>
            </a:r>
          </a:p>
          <a:p>
            <a:r>
              <a:rPr lang="en-US" sz="4000" dirty="0">
                <a:solidFill>
                  <a:srgbClr val="000000"/>
                </a:solidFill>
              </a:rPr>
              <a:t>    b = 20;  </a:t>
            </a:r>
          </a:p>
          <a:p>
            <a:r>
              <a:rPr lang="en-US" sz="4000" dirty="0">
                <a:solidFill>
                  <a:srgbClr val="000000"/>
                </a:solidFill>
              </a:rPr>
              <a:t>    y = b--; // It shows the post decrement operator  </a:t>
            </a:r>
          </a:p>
          <a:p>
            <a:r>
              <a:rPr lang="en-US" sz="4000" dirty="0">
                <a:solidFill>
                  <a:srgbClr val="000000"/>
                </a:solidFill>
              </a:rPr>
              <a:t>    </a:t>
            </a:r>
            <a:r>
              <a:rPr lang="en-US" sz="4000" dirty="0" err="1">
                <a:solidFill>
                  <a:srgbClr val="000000"/>
                </a:solidFill>
              </a:rPr>
              <a:t>printf</a:t>
            </a:r>
            <a:r>
              <a:rPr lang="en-US" sz="4000" dirty="0">
                <a:solidFill>
                  <a:srgbClr val="000000"/>
                </a:solidFill>
              </a:rPr>
              <a:t> (" \n\n Post Decrement Operator");  </a:t>
            </a:r>
          </a:p>
          <a:p>
            <a:r>
              <a:rPr lang="en-US" sz="4000" dirty="0">
                <a:solidFill>
                  <a:srgbClr val="000000"/>
                </a:solidFill>
              </a:rPr>
              <a:t>    </a:t>
            </a:r>
            <a:r>
              <a:rPr lang="en-US" sz="4000" dirty="0" err="1">
                <a:solidFill>
                  <a:srgbClr val="000000"/>
                </a:solidFill>
              </a:rPr>
              <a:t>printf</a:t>
            </a:r>
            <a:r>
              <a:rPr lang="en-US" sz="4000" dirty="0">
                <a:solidFill>
                  <a:srgbClr val="000000"/>
                </a:solidFill>
              </a:rPr>
              <a:t> (" \n The value of y is %d.", y);  </a:t>
            </a:r>
          </a:p>
          <a:p>
            <a:r>
              <a:rPr lang="en-US" sz="4000" dirty="0">
                <a:solidFill>
                  <a:srgbClr val="000000"/>
                </a:solidFill>
              </a:rPr>
              <a:t>    // get updated value of b  </a:t>
            </a:r>
          </a:p>
          <a:p>
            <a:r>
              <a:rPr lang="en-US" sz="4000" dirty="0">
                <a:solidFill>
                  <a:srgbClr val="000000"/>
                </a:solidFill>
              </a:rPr>
              <a:t>    </a:t>
            </a:r>
            <a:r>
              <a:rPr lang="en-US" sz="4000" dirty="0" err="1">
                <a:solidFill>
                  <a:srgbClr val="000000"/>
                </a:solidFill>
              </a:rPr>
              <a:t>printf</a:t>
            </a:r>
            <a:r>
              <a:rPr lang="en-US" sz="4000" dirty="0">
                <a:solidFill>
                  <a:srgbClr val="000000"/>
                </a:solidFill>
              </a:rPr>
              <a:t> (" \n The value of b is %d.", b);  </a:t>
            </a:r>
          </a:p>
          <a:p>
            <a:r>
              <a:rPr lang="en-US" sz="4000" dirty="0">
                <a:solidFill>
                  <a:srgbClr val="000000"/>
                </a:solidFill>
              </a:rPr>
              <a:t>      </a:t>
            </a:r>
          </a:p>
          <a:p>
            <a:r>
              <a:rPr lang="en-US" sz="4000" dirty="0">
                <a:solidFill>
                  <a:srgbClr val="000000"/>
                </a:solidFill>
              </a:rPr>
              <a:t>    return 0;  </a:t>
            </a:r>
          </a:p>
          <a:p>
            <a:r>
              <a:rPr lang="en-US" sz="4000" dirty="0">
                <a:solidFill>
                  <a:srgbClr val="000000"/>
                </a:solidFill>
              </a:rPr>
              <a:t>} </a:t>
            </a:r>
            <a:endParaRPr lang="en-IN" sz="4000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2F33C-116F-1FC4-ECEC-72F6DCCCA16F}"/>
              </a:ext>
            </a:extLst>
          </p:cNvPr>
          <p:cNvSpPr txBox="1"/>
          <p:nvPr/>
        </p:nvSpPr>
        <p:spPr>
          <a:xfrm>
            <a:off x="12552783" y="881717"/>
            <a:ext cx="10982131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sz="4800" dirty="0">
                <a:solidFill>
                  <a:srgbClr val="000000"/>
                </a:solidFill>
              </a:rPr>
              <a:t>Pre Decrement Operator</a:t>
            </a:r>
          </a:p>
          <a:p>
            <a:r>
              <a:rPr lang="en-US" sz="4800" dirty="0">
                <a:solidFill>
                  <a:srgbClr val="000000"/>
                </a:solidFill>
              </a:rPr>
              <a:t> The value of x is 9.</a:t>
            </a:r>
          </a:p>
          <a:p>
            <a:r>
              <a:rPr lang="en-US" sz="4800" dirty="0">
                <a:solidFill>
                  <a:srgbClr val="000000"/>
                </a:solidFill>
              </a:rPr>
              <a:t> The value of a is 9.</a:t>
            </a:r>
          </a:p>
          <a:p>
            <a:endParaRPr lang="en-US" sz="4800" dirty="0">
              <a:solidFill>
                <a:srgbClr val="000000"/>
              </a:solidFill>
            </a:endParaRPr>
          </a:p>
          <a:p>
            <a:r>
              <a:rPr lang="en-US" sz="4800" dirty="0">
                <a:solidFill>
                  <a:srgbClr val="000000"/>
                </a:solidFill>
              </a:rPr>
              <a:t> Post Decrement Operator</a:t>
            </a:r>
          </a:p>
          <a:p>
            <a:r>
              <a:rPr lang="en-US" sz="4800" dirty="0">
                <a:solidFill>
                  <a:srgbClr val="000000"/>
                </a:solidFill>
              </a:rPr>
              <a:t> The value of y is 20.</a:t>
            </a:r>
          </a:p>
          <a:p>
            <a:r>
              <a:rPr lang="en-US" sz="4800" dirty="0">
                <a:solidFill>
                  <a:srgbClr val="000000"/>
                </a:solidFill>
              </a:rPr>
              <a:t> The value of b is 19.</a:t>
            </a:r>
          </a:p>
        </p:txBody>
      </p:sp>
    </p:spTree>
    <p:extLst>
      <p:ext uri="{BB962C8B-B14F-4D97-AF65-F5344CB8AC3E}">
        <p14:creationId xmlns:p14="http://schemas.microsoft.com/office/powerpoint/2010/main" val="178105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5" y="-1"/>
            <a:ext cx="24377653" cy="12029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3B4C7F-EE47-E745-9AEB-AA441FFA2CCD}"/>
              </a:ext>
            </a:extLst>
          </p:cNvPr>
          <p:cNvSpPr/>
          <p:nvPr/>
        </p:nvSpPr>
        <p:spPr>
          <a:xfrm rot="10800000" flipV="1">
            <a:off x="-4" y="10186080"/>
            <a:ext cx="24377656" cy="3529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5">
                    <a:lumMod val="50000"/>
                  </a:schemeClr>
                </a:solidFill>
              </a:rPr>
              <a:t>The size of the int (x) variable is: 4</a:t>
            </a:r>
          </a:p>
          <a:p>
            <a:r>
              <a:rPr lang="en-US" sz="4400" dirty="0">
                <a:solidFill>
                  <a:schemeClr val="accent5">
                    <a:lumMod val="50000"/>
                  </a:schemeClr>
                </a:solidFill>
              </a:rPr>
              <a:t> The size of the float (y) variable is: 4</a:t>
            </a:r>
          </a:p>
          <a:p>
            <a:r>
              <a:rPr lang="en-US" sz="4400" dirty="0">
                <a:solidFill>
                  <a:schemeClr val="accent5">
                    <a:lumMod val="50000"/>
                  </a:schemeClr>
                </a:solidFill>
              </a:rPr>
              <a:t> The size of the char (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</a:rPr>
              <a:t>ch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</a:rPr>
              <a:t>) variable is: 1</a:t>
            </a:r>
          </a:p>
          <a:p>
            <a:r>
              <a:rPr lang="en-US" sz="4400" dirty="0">
                <a:solidFill>
                  <a:schemeClr val="accent5">
                    <a:lumMod val="50000"/>
                  </a:schemeClr>
                </a:solidFill>
              </a:rPr>
              <a:t> The size of the double (z) variable is: 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119674" y="122447"/>
            <a:ext cx="20415378" cy="99411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4000" b="0" i="0" dirty="0">
                <a:solidFill>
                  <a:schemeClr val="bg1"/>
                </a:solidFill>
                <a:effectLst/>
                <a:latin typeface="inter-regular"/>
              </a:rPr>
              <a:t>#include &lt;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inter-regular"/>
              </a:rPr>
              <a:t>stdio.h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inter-regular"/>
              </a:rPr>
              <a:t>&gt;  </a:t>
            </a:r>
          </a:p>
          <a:p>
            <a:pPr algn="just"/>
            <a:r>
              <a:rPr lang="en-US" sz="4000" i="0" dirty="0">
                <a:solidFill>
                  <a:schemeClr val="bg1"/>
                </a:solidFill>
                <a:effectLst/>
                <a:latin typeface="inter-regular"/>
              </a:rPr>
              <a:t>int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inter-regular"/>
              </a:rPr>
              <a:t> main ()  </a:t>
            </a:r>
          </a:p>
          <a:p>
            <a:pPr algn="just"/>
            <a:r>
              <a:rPr lang="en-US" sz="4000" b="0" i="0" dirty="0">
                <a:solidFill>
                  <a:schemeClr val="bg1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sz="4000" b="0" i="0" dirty="0">
                <a:solidFill>
                  <a:schemeClr val="bg1"/>
                </a:solidFill>
                <a:effectLst/>
                <a:latin typeface="inter-regular"/>
              </a:rPr>
              <a:t>// declaration of different types of data variables  </a:t>
            </a:r>
          </a:p>
          <a:p>
            <a:pPr algn="just"/>
            <a:r>
              <a:rPr lang="en-US" sz="4000" i="0" dirty="0">
                <a:solidFill>
                  <a:schemeClr val="bg1"/>
                </a:solidFill>
                <a:effectLst/>
                <a:latin typeface="inter-regular"/>
              </a:rPr>
              <a:t>int x;  </a:t>
            </a:r>
          </a:p>
          <a:p>
            <a:pPr algn="just"/>
            <a:r>
              <a:rPr lang="en-US" sz="4000" i="0" dirty="0">
                <a:solidFill>
                  <a:schemeClr val="bg1"/>
                </a:solidFill>
                <a:effectLst/>
                <a:latin typeface="inter-regular"/>
              </a:rPr>
              <a:t>float y;  </a:t>
            </a:r>
          </a:p>
          <a:p>
            <a:pPr algn="just"/>
            <a:r>
              <a:rPr lang="en-US" sz="4000" i="0" dirty="0">
                <a:solidFill>
                  <a:schemeClr val="bg1"/>
                </a:solidFill>
                <a:effectLst/>
                <a:latin typeface="inter-regular"/>
              </a:rPr>
              <a:t>char </a:t>
            </a:r>
            <a:r>
              <a:rPr lang="en-US" sz="4000" i="0" dirty="0" err="1">
                <a:solidFill>
                  <a:schemeClr val="bg1"/>
                </a:solidFill>
                <a:effectLst/>
                <a:latin typeface="inter-regular"/>
              </a:rPr>
              <a:t>ch</a:t>
            </a:r>
            <a:r>
              <a:rPr lang="en-US" sz="4000" i="0" dirty="0">
                <a:solidFill>
                  <a:schemeClr val="bg1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US" sz="4000" i="0" dirty="0">
                <a:solidFill>
                  <a:schemeClr val="bg1"/>
                </a:solidFill>
                <a:effectLst/>
                <a:latin typeface="inter-regular"/>
              </a:rPr>
              <a:t>double z;  </a:t>
            </a:r>
          </a:p>
          <a:p>
            <a:pPr algn="just"/>
            <a:r>
              <a:rPr lang="en-US" sz="4000" b="0" i="0" dirty="0">
                <a:solidFill>
                  <a:schemeClr val="bg1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4000" b="0" i="0" dirty="0">
                <a:solidFill>
                  <a:schemeClr val="bg1"/>
                </a:solidFill>
                <a:effectLst/>
                <a:latin typeface="inter-regular"/>
              </a:rPr>
              <a:t>// use 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inter-regular"/>
              </a:rPr>
              <a:t>sizeof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inter-regular"/>
              </a:rPr>
              <a:t>() operator and pass the different data type variable to get their size.  </a:t>
            </a:r>
          </a:p>
          <a:p>
            <a:pPr algn="just"/>
            <a:r>
              <a:rPr lang="en-US" sz="4000" b="0" i="0" dirty="0" err="1">
                <a:solidFill>
                  <a:schemeClr val="bg1"/>
                </a:solidFill>
                <a:effectLst/>
                <a:latin typeface="inter-regular"/>
              </a:rPr>
              <a:t>printf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inter-regular"/>
              </a:rPr>
              <a:t> (" The size of the int (x) variable is: %d", </a:t>
            </a:r>
            <a:r>
              <a:rPr lang="en-US" sz="4000" i="0" dirty="0" err="1">
                <a:solidFill>
                  <a:schemeClr val="bg1"/>
                </a:solidFill>
                <a:effectLst/>
                <a:latin typeface="inter-regular"/>
              </a:rPr>
              <a:t>sizeof</a:t>
            </a:r>
            <a:r>
              <a:rPr lang="en-US" sz="4000" i="0" dirty="0">
                <a:solidFill>
                  <a:schemeClr val="bg1"/>
                </a:solidFill>
                <a:effectLst/>
                <a:latin typeface="inter-regular"/>
              </a:rPr>
              <a:t>(x));  </a:t>
            </a:r>
          </a:p>
          <a:p>
            <a:pPr algn="just"/>
            <a:r>
              <a:rPr lang="en-US" sz="4000" i="0" dirty="0" err="1">
                <a:solidFill>
                  <a:schemeClr val="bg1"/>
                </a:solidFill>
                <a:effectLst/>
                <a:latin typeface="inter-regular"/>
              </a:rPr>
              <a:t>printf</a:t>
            </a:r>
            <a:r>
              <a:rPr lang="en-US" sz="4000" i="0" dirty="0">
                <a:solidFill>
                  <a:schemeClr val="bg1"/>
                </a:solidFill>
                <a:effectLst/>
                <a:latin typeface="inter-regular"/>
              </a:rPr>
              <a:t> (" \n The size of the float (y) variable is: %d", </a:t>
            </a:r>
            <a:r>
              <a:rPr lang="en-US" sz="4000" i="0" dirty="0" err="1">
                <a:solidFill>
                  <a:schemeClr val="bg1"/>
                </a:solidFill>
                <a:effectLst/>
                <a:latin typeface="inter-regular"/>
              </a:rPr>
              <a:t>sizeof</a:t>
            </a:r>
            <a:r>
              <a:rPr lang="en-US" sz="4000" i="0" dirty="0">
                <a:solidFill>
                  <a:schemeClr val="bg1"/>
                </a:solidFill>
                <a:effectLst/>
                <a:latin typeface="inter-regular"/>
              </a:rPr>
              <a:t>(y));  </a:t>
            </a:r>
          </a:p>
          <a:p>
            <a:pPr algn="just"/>
            <a:r>
              <a:rPr lang="en-US" sz="4000" i="0" dirty="0" err="1">
                <a:solidFill>
                  <a:schemeClr val="bg1"/>
                </a:solidFill>
                <a:effectLst/>
                <a:latin typeface="inter-regular"/>
              </a:rPr>
              <a:t>printf</a:t>
            </a:r>
            <a:r>
              <a:rPr lang="en-US" sz="4000" i="0" dirty="0">
                <a:solidFill>
                  <a:schemeClr val="bg1"/>
                </a:solidFill>
                <a:effectLst/>
                <a:latin typeface="inter-regular"/>
              </a:rPr>
              <a:t> (" \n The size of the char (</a:t>
            </a:r>
            <a:r>
              <a:rPr lang="en-US" sz="4000" i="0" dirty="0" err="1">
                <a:solidFill>
                  <a:schemeClr val="bg1"/>
                </a:solidFill>
                <a:effectLst/>
                <a:latin typeface="inter-regular"/>
              </a:rPr>
              <a:t>ch</a:t>
            </a:r>
            <a:r>
              <a:rPr lang="en-US" sz="4000" i="0" dirty="0">
                <a:solidFill>
                  <a:schemeClr val="bg1"/>
                </a:solidFill>
                <a:effectLst/>
                <a:latin typeface="inter-regular"/>
              </a:rPr>
              <a:t>) variable is: %d", </a:t>
            </a:r>
            <a:r>
              <a:rPr lang="en-US" sz="4000" i="0" dirty="0" err="1">
                <a:solidFill>
                  <a:schemeClr val="bg1"/>
                </a:solidFill>
                <a:effectLst/>
                <a:latin typeface="inter-regular"/>
              </a:rPr>
              <a:t>sizeof</a:t>
            </a:r>
            <a:r>
              <a:rPr lang="en-US" sz="4000" i="0" dirty="0">
                <a:solidFill>
                  <a:schemeClr val="bg1"/>
                </a:solidFill>
                <a:effectLst/>
                <a:latin typeface="inter-regular"/>
              </a:rPr>
              <a:t>(</a:t>
            </a:r>
            <a:r>
              <a:rPr lang="en-US" sz="4000" i="0" dirty="0" err="1">
                <a:solidFill>
                  <a:schemeClr val="bg1"/>
                </a:solidFill>
                <a:effectLst/>
                <a:latin typeface="inter-regular"/>
              </a:rPr>
              <a:t>ch</a:t>
            </a:r>
            <a:r>
              <a:rPr lang="en-US" sz="4000" i="0" dirty="0">
                <a:solidFill>
                  <a:schemeClr val="bg1"/>
                </a:solidFill>
                <a:effectLst/>
                <a:latin typeface="inter-regular"/>
              </a:rPr>
              <a:t>));  </a:t>
            </a:r>
          </a:p>
          <a:p>
            <a:pPr algn="just"/>
            <a:r>
              <a:rPr lang="en-US" sz="4000" i="0" dirty="0" err="1">
                <a:solidFill>
                  <a:schemeClr val="bg1"/>
                </a:solidFill>
                <a:effectLst/>
                <a:latin typeface="inter-regular"/>
              </a:rPr>
              <a:t>printf</a:t>
            </a:r>
            <a:r>
              <a:rPr lang="en-US" sz="4000" i="0" dirty="0">
                <a:solidFill>
                  <a:schemeClr val="bg1"/>
                </a:solidFill>
                <a:effectLst/>
                <a:latin typeface="inter-regular"/>
              </a:rPr>
              <a:t> (" \n The size of the double (z) variable is: %d", </a:t>
            </a:r>
            <a:r>
              <a:rPr lang="en-US" sz="4000" i="0" dirty="0" err="1">
                <a:solidFill>
                  <a:schemeClr val="bg1"/>
                </a:solidFill>
                <a:effectLst/>
                <a:latin typeface="inter-regular"/>
              </a:rPr>
              <a:t>sizeof</a:t>
            </a:r>
            <a:r>
              <a:rPr lang="en-US" sz="4000" i="0" dirty="0">
                <a:solidFill>
                  <a:schemeClr val="bg1"/>
                </a:solidFill>
                <a:effectLst/>
                <a:latin typeface="inter-regular"/>
              </a:rPr>
              <a:t>(z)); 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inter-regular"/>
              </a:rPr>
              <a:t> </a:t>
            </a:r>
          </a:p>
          <a:p>
            <a:pPr algn="just"/>
            <a:r>
              <a:rPr lang="en-US" sz="4000" i="0" dirty="0">
                <a:solidFill>
                  <a:schemeClr val="bg1"/>
                </a:solidFill>
                <a:effectLst/>
                <a:latin typeface="inter-regular"/>
              </a:rPr>
              <a:t>return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inter-regular"/>
              </a:rPr>
              <a:t> 0;  </a:t>
            </a:r>
          </a:p>
          <a:p>
            <a:pPr algn="just"/>
            <a:r>
              <a:rPr lang="en-US" sz="4000" b="0" i="0" dirty="0">
                <a:solidFill>
                  <a:schemeClr val="bg1"/>
                </a:solidFill>
                <a:effectLst/>
                <a:latin typeface="inter-regular"/>
              </a:rPr>
              <a:t>}  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8CEC1-0C04-B5FA-09A0-46D464611317}"/>
              </a:ext>
            </a:extLst>
          </p:cNvPr>
          <p:cNvSpPr txBox="1"/>
          <p:nvPr/>
        </p:nvSpPr>
        <p:spPr>
          <a:xfrm>
            <a:off x="13006873" y="765110"/>
            <a:ext cx="964785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 err="1">
                <a:solidFill>
                  <a:schemeClr val="bg2">
                    <a:lumMod val="75000"/>
                  </a:schemeClr>
                </a:solidFill>
              </a:rPr>
              <a:t>sizeof</a:t>
            </a:r>
            <a:r>
              <a:rPr lang="en-IN" sz="11500" dirty="0">
                <a:solidFill>
                  <a:schemeClr val="bg2">
                    <a:lumMod val="75000"/>
                  </a:schemeClr>
                </a:solidFill>
              </a:rPr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1031851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0" y="0"/>
            <a:ext cx="2437765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Difference between %d and %i format specifier in C language - The  Engineering Knowledge">
            <a:extLst>
              <a:ext uri="{FF2B5EF4-FFF2-40B4-BE49-F238E27FC236}">
                <a16:creationId xmlns:a16="http://schemas.microsoft.com/office/drawing/2014/main" id="{3DFE0D0F-6C12-BEDC-0CDD-B6FBD6236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383" y="424046"/>
            <a:ext cx="20413418" cy="1286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75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-351692" y="1"/>
            <a:ext cx="23750954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200" dirty="0">
                <a:solidFill>
                  <a:srgbClr val="002060"/>
                </a:solidFill>
              </a:rPr>
              <a:t>#include &lt;</a:t>
            </a:r>
            <a:r>
              <a:rPr lang="en-US" sz="7200" dirty="0" err="1">
                <a:solidFill>
                  <a:srgbClr val="002060"/>
                </a:solidFill>
              </a:rPr>
              <a:t>stdio.h</a:t>
            </a:r>
            <a:r>
              <a:rPr lang="en-US" sz="7200" dirty="0">
                <a:solidFill>
                  <a:srgbClr val="002060"/>
                </a:solidFill>
              </a:rPr>
              <a:t>&gt;</a:t>
            </a:r>
          </a:p>
          <a:p>
            <a:r>
              <a:rPr lang="en-US" sz="7200" dirty="0">
                <a:solidFill>
                  <a:srgbClr val="002060"/>
                </a:solidFill>
              </a:rPr>
              <a:t>int main() {    </a:t>
            </a:r>
          </a:p>
          <a:p>
            <a:r>
              <a:rPr lang="en-US" sz="7200" dirty="0">
                <a:solidFill>
                  <a:srgbClr val="002060"/>
                </a:solidFill>
              </a:rPr>
              <a:t>char a, b, c;    </a:t>
            </a:r>
          </a:p>
          <a:p>
            <a:r>
              <a:rPr lang="en-US" sz="7200" dirty="0" err="1">
                <a:solidFill>
                  <a:srgbClr val="002060"/>
                </a:solidFill>
              </a:rPr>
              <a:t>printf</a:t>
            </a:r>
            <a:r>
              <a:rPr lang="en-US" sz="7200" dirty="0">
                <a:solidFill>
                  <a:srgbClr val="002060"/>
                </a:solidFill>
              </a:rPr>
              <a:t>("Enter three characters without spaces in </a:t>
            </a:r>
            <a:r>
              <a:rPr lang="en-US" sz="7200" dirty="0" err="1">
                <a:solidFill>
                  <a:srgbClr val="002060"/>
                </a:solidFill>
              </a:rPr>
              <a:t>beween</a:t>
            </a:r>
            <a:r>
              <a:rPr lang="en-US" sz="7200" dirty="0">
                <a:solidFill>
                  <a:srgbClr val="002060"/>
                </a:solidFill>
              </a:rPr>
              <a:t>: ");    </a:t>
            </a:r>
          </a:p>
          <a:p>
            <a:r>
              <a:rPr lang="en-US" sz="7200" dirty="0" err="1">
                <a:solidFill>
                  <a:srgbClr val="002060"/>
                </a:solidFill>
              </a:rPr>
              <a:t>scanf</a:t>
            </a:r>
            <a:r>
              <a:rPr lang="en-US" sz="7200" dirty="0">
                <a:solidFill>
                  <a:srgbClr val="002060"/>
                </a:solidFill>
              </a:rPr>
              <a:t>("%</a:t>
            </a:r>
            <a:r>
              <a:rPr lang="en-US" sz="7200" dirty="0" err="1">
                <a:solidFill>
                  <a:srgbClr val="002060"/>
                </a:solidFill>
              </a:rPr>
              <a:t>c%c%c</a:t>
            </a:r>
            <a:r>
              <a:rPr lang="en-US" sz="7200" dirty="0">
                <a:solidFill>
                  <a:srgbClr val="002060"/>
                </a:solidFill>
              </a:rPr>
              <a:t>", &amp;a, &amp;b, &amp;c);    </a:t>
            </a:r>
          </a:p>
          <a:p>
            <a:r>
              <a:rPr lang="en-US" sz="7200" dirty="0" err="1">
                <a:solidFill>
                  <a:srgbClr val="002060"/>
                </a:solidFill>
              </a:rPr>
              <a:t>printf</a:t>
            </a:r>
            <a:r>
              <a:rPr lang="en-US" sz="7200" dirty="0">
                <a:solidFill>
                  <a:srgbClr val="002060"/>
                </a:solidFill>
              </a:rPr>
              <a:t>("You entered: %c, %c, %c\n", a, b, c);    </a:t>
            </a:r>
          </a:p>
          <a:p>
            <a:r>
              <a:rPr lang="en-US" sz="7200" dirty="0">
                <a:solidFill>
                  <a:srgbClr val="002060"/>
                </a:solidFill>
              </a:rPr>
              <a:t>// Clear the input buffer    </a:t>
            </a:r>
          </a:p>
          <a:p>
            <a:r>
              <a:rPr lang="en-US" sz="7200" dirty="0">
                <a:solidFill>
                  <a:srgbClr val="002060"/>
                </a:solidFill>
              </a:rPr>
              <a:t>while (</a:t>
            </a:r>
            <a:r>
              <a:rPr lang="en-US" sz="7200" dirty="0" err="1">
                <a:solidFill>
                  <a:srgbClr val="002060"/>
                </a:solidFill>
              </a:rPr>
              <a:t>getchar</a:t>
            </a:r>
            <a:r>
              <a:rPr lang="en-US" sz="7200" dirty="0">
                <a:solidFill>
                  <a:srgbClr val="002060"/>
                </a:solidFill>
              </a:rPr>
              <a:t>() != '\n');    </a:t>
            </a:r>
          </a:p>
          <a:p>
            <a:r>
              <a:rPr lang="en-US" sz="7200" dirty="0" err="1">
                <a:solidFill>
                  <a:srgbClr val="002060"/>
                </a:solidFill>
              </a:rPr>
              <a:t>printf</a:t>
            </a:r>
            <a:r>
              <a:rPr lang="en-US" sz="7200" dirty="0">
                <a:solidFill>
                  <a:srgbClr val="002060"/>
                </a:solidFill>
              </a:rPr>
              <a:t>("Enter three characters with spaces in between: ");    </a:t>
            </a:r>
          </a:p>
          <a:p>
            <a:r>
              <a:rPr lang="en-US" sz="7200" dirty="0" err="1">
                <a:solidFill>
                  <a:srgbClr val="002060"/>
                </a:solidFill>
              </a:rPr>
              <a:t>scanf</a:t>
            </a:r>
            <a:r>
              <a:rPr lang="en-US" sz="7200" dirty="0">
                <a:solidFill>
                  <a:srgbClr val="002060"/>
                </a:solidFill>
              </a:rPr>
              <a:t>("%c %c %c", &amp;a, &amp;b, &amp;c);    </a:t>
            </a:r>
          </a:p>
          <a:p>
            <a:r>
              <a:rPr lang="en-US" sz="7200" dirty="0" err="1">
                <a:solidFill>
                  <a:srgbClr val="002060"/>
                </a:solidFill>
              </a:rPr>
              <a:t>printf</a:t>
            </a:r>
            <a:r>
              <a:rPr lang="en-US" sz="7200" dirty="0">
                <a:solidFill>
                  <a:srgbClr val="002060"/>
                </a:solidFill>
              </a:rPr>
              <a:t>("You entered: %c, %c, %c\n", a, b, c);    </a:t>
            </a:r>
          </a:p>
          <a:p>
            <a:r>
              <a:rPr lang="en-US" sz="7200" dirty="0">
                <a:solidFill>
                  <a:srgbClr val="002060"/>
                </a:solidFill>
              </a:rPr>
              <a:t>return 0;</a:t>
            </a:r>
          </a:p>
          <a:p>
            <a:r>
              <a:rPr lang="en-US" sz="7200" dirty="0">
                <a:solidFill>
                  <a:srgbClr val="002060"/>
                </a:solidFill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6B879C-3C7E-20FC-5D3E-325164AB6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144" y="-77997"/>
            <a:ext cx="12198963" cy="3118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7B59CE-2683-4142-8AF1-118F19CDB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109" y="11973323"/>
            <a:ext cx="16044854" cy="242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62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24B9CC6E-D401-8741-A0A2-7C86A80BAE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7BFEFE4-E28C-9B4B-91C9-726651A89602}"/>
              </a:ext>
            </a:extLst>
          </p:cNvPr>
          <p:cNvSpPr/>
          <p:nvPr/>
        </p:nvSpPr>
        <p:spPr>
          <a:xfrm>
            <a:off x="768829" y="375139"/>
            <a:ext cx="21598802" cy="125582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91DC55-14D9-6648-A35B-F25E215F2BA3}"/>
              </a:ext>
            </a:extLst>
          </p:cNvPr>
          <p:cNvGrpSpPr/>
          <p:nvPr/>
        </p:nvGrpSpPr>
        <p:grpSpPr>
          <a:xfrm>
            <a:off x="2461845" y="1641187"/>
            <a:ext cx="16854610" cy="10433625"/>
            <a:chOff x="1820823" y="1972524"/>
            <a:chExt cx="8715485" cy="13130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F992C7-66A4-4F44-AE4D-E774F1CF2FBC}"/>
                </a:ext>
              </a:extLst>
            </p:cNvPr>
            <p:cNvSpPr txBox="1"/>
            <p:nvPr/>
          </p:nvSpPr>
          <p:spPr>
            <a:xfrm>
              <a:off x="3396939" y="1972524"/>
              <a:ext cx="7139369" cy="13130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sz="5600" dirty="0">
                  <a:solidFill>
                    <a:schemeClr val="bg2">
                      <a:lumMod val="75000"/>
                    </a:schemeClr>
                  </a:solidFill>
                </a:rPr>
                <a:t>\r - Carriage Return</a:t>
              </a:r>
            </a:p>
            <a:p>
              <a:pPr marL="457200" lvl="1" indent="0">
                <a:buNone/>
              </a:pPr>
              <a:r>
                <a:rPr lang="en-US" sz="5600" dirty="0">
                  <a:solidFill>
                    <a:schemeClr val="bg2">
                      <a:lumMod val="75000"/>
                    </a:schemeClr>
                  </a:solidFill>
                </a:rPr>
                <a:t>Moves the cursor to the beginning of the current line.</a:t>
              </a:r>
            </a:p>
            <a:p>
              <a:pPr marL="0" indent="0">
                <a:buNone/>
              </a:pPr>
              <a:r>
                <a:rPr lang="en-US" sz="5600" dirty="0">
                  <a:solidFill>
                    <a:schemeClr val="bg2">
                      <a:lumMod val="75000"/>
                    </a:schemeClr>
                  </a:solidFill>
                </a:rPr>
                <a:t>\\ - Backslash</a:t>
              </a:r>
            </a:p>
            <a:p>
              <a:pPr marL="457200" lvl="1" indent="0">
                <a:buNone/>
              </a:pPr>
              <a:r>
                <a:rPr lang="en-US" sz="5600" dirty="0">
                  <a:solidFill>
                    <a:schemeClr val="bg2">
                      <a:lumMod val="75000"/>
                    </a:schemeClr>
                  </a:solidFill>
                </a:rPr>
                <a:t>Represents a single backslash character.</a:t>
              </a:r>
            </a:p>
            <a:p>
              <a:pPr marL="0" indent="0">
                <a:buNone/>
              </a:pPr>
              <a:r>
                <a:rPr lang="en-US" sz="5600" dirty="0">
                  <a:solidFill>
                    <a:schemeClr val="bg2">
                      <a:lumMod val="75000"/>
                    </a:schemeClr>
                  </a:solidFill>
                </a:rPr>
                <a:t>\f - Form Feed</a:t>
              </a:r>
            </a:p>
            <a:p>
              <a:pPr marL="457200" lvl="1" indent="0">
                <a:buNone/>
              </a:pPr>
              <a:r>
                <a:rPr lang="en-US" sz="5600" dirty="0">
                  <a:solidFill>
                    <a:schemeClr val="bg2">
                      <a:lumMod val="75000"/>
                    </a:schemeClr>
                  </a:solidFill>
                </a:rPr>
                <a:t>Moves the cursor to the next logical page.</a:t>
              </a:r>
            </a:p>
            <a:p>
              <a:pPr marL="457200" lvl="1" indent="0">
                <a:buNone/>
              </a:pPr>
              <a:r>
                <a:rPr lang="en-US" sz="5600" dirty="0">
                  <a:solidFill>
                    <a:schemeClr val="bg2">
                      <a:lumMod val="75000"/>
                    </a:schemeClr>
                  </a:solidFill>
                </a:rPr>
                <a:t>\? - Question Mark</a:t>
              </a:r>
            </a:p>
            <a:p>
              <a:pPr marL="457200" lvl="1" indent="0">
                <a:buNone/>
              </a:pPr>
              <a:r>
                <a:rPr lang="en-US" sz="5600" dirty="0">
                  <a:solidFill>
                    <a:schemeClr val="bg2">
                      <a:lumMod val="75000"/>
                    </a:schemeClr>
                  </a:solidFill>
                </a:rPr>
                <a:t>Represents a question mark character.</a:t>
              </a:r>
            </a:p>
            <a:p>
              <a:pPr marL="0" indent="0">
                <a:buNone/>
              </a:pPr>
              <a:r>
                <a:rPr lang="en-US" sz="5600" dirty="0">
                  <a:solidFill>
                    <a:schemeClr val="bg2">
                      <a:lumMod val="75000"/>
                    </a:schemeClr>
                  </a:solidFill>
                </a:rPr>
                <a:t>\0 - Null</a:t>
              </a:r>
            </a:p>
            <a:p>
              <a:pPr marL="457200" lvl="1" indent="0">
                <a:buNone/>
              </a:pPr>
              <a:r>
                <a:rPr lang="en-US" sz="5600" dirty="0">
                  <a:solidFill>
                    <a:schemeClr val="bg2">
                      <a:lumMod val="75000"/>
                    </a:schemeClr>
                  </a:solidFill>
                </a:rPr>
                <a:t>Represents the null character (binary 0).</a:t>
              </a:r>
            </a:p>
            <a:p>
              <a:pPr marL="457200" lvl="1" indent="0">
                <a:buNone/>
              </a:pPr>
              <a:endParaRPr lang="en-US" sz="5600" dirty="0"/>
            </a:p>
          </p:txBody>
        </p:sp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8BCE050B-9AAE-B14F-8569-C5EBCBB29961}"/>
                </a:ext>
              </a:extLst>
            </p:cNvPr>
            <p:cNvSpPr txBox="1">
              <a:spLocks/>
            </p:cNvSpPr>
            <p:nvPr/>
          </p:nvSpPr>
          <p:spPr>
            <a:xfrm>
              <a:off x="1820823" y="6083518"/>
              <a:ext cx="7406097" cy="709630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endPara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E2B8D18-A5CD-8604-3402-AF8B3D1E8666}"/>
              </a:ext>
            </a:extLst>
          </p:cNvPr>
          <p:cNvSpPr txBox="1"/>
          <p:nvPr/>
        </p:nvSpPr>
        <p:spPr>
          <a:xfrm>
            <a:off x="3751385" y="11609986"/>
            <a:ext cx="178190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-apple-system"/>
              </a:rPr>
              <a:t>The statement after \0 will be omitted.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747145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714C262-1B07-F61C-C4BE-E7C6E86D477E}"/>
              </a:ext>
            </a:extLst>
          </p:cNvPr>
          <p:cNvSpPr/>
          <p:nvPr/>
        </p:nvSpPr>
        <p:spPr>
          <a:xfrm>
            <a:off x="11577507" y="1078522"/>
            <a:ext cx="12173447" cy="114797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815987-C1CA-5FBB-E9E1-14B1BC766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8" y="1500554"/>
            <a:ext cx="13880123" cy="102459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DE361A-904F-B516-1D48-15531F861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2861" y="7983416"/>
            <a:ext cx="10410093" cy="53105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3620DA-A2AF-BF0F-B59B-FA0DC685E77C}"/>
              </a:ext>
            </a:extLst>
          </p:cNvPr>
          <p:cNvSpPr txBox="1"/>
          <p:nvPr/>
        </p:nvSpPr>
        <p:spPr>
          <a:xfrm>
            <a:off x="16576431" y="3541656"/>
            <a:ext cx="99177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chemeClr val="bg2">
                    <a:lumMod val="75000"/>
                  </a:schemeClr>
                </a:solidFill>
              </a:rPr>
              <a:t>Vertical tab</a:t>
            </a:r>
          </a:p>
        </p:txBody>
      </p:sp>
    </p:spTree>
    <p:extLst>
      <p:ext uri="{BB962C8B-B14F-4D97-AF65-F5344CB8AC3E}">
        <p14:creationId xmlns:p14="http://schemas.microsoft.com/office/powerpoint/2010/main" val="206163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C82BCE-ED24-AE45-84AE-A94D3CAB13A6}"/>
              </a:ext>
            </a:extLst>
          </p:cNvPr>
          <p:cNvSpPr/>
          <p:nvPr/>
        </p:nvSpPr>
        <p:spPr>
          <a:xfrm rot="10800000" flipV="1">
            <a:off x="-9" y="0"/>
            <a:ext cx="2437765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7EA309-F7BA-554F-A278-872BA7D33679}"/>
              </a:ext>
            </a:extLst>
          </p:cNvPr>
          <p:cNvSpPr/>
          <p:nvPr/>
        </p:nvSpPr>
        <p:spPr>
          <a:xfrm>
            <a:off x="10766669" y="5141867"/>
            <a:ext cx="14367608" cy="89023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9E244B1-B1FC-664D-95C8-D2CBF48150F8}"/>
              </a:ext>
            </a:extLst>
          </p:cNvPr>
          <p:cNvSpPr txBox="1">
            <a:spLocks/>
          </p:cNvSpPr>
          <p:nvPr/>
        </p:nvSpPr>
        <p:spPr>
          <a:xfrm>
            <a:off x="961292" y="816538"/>
            <a:ext cx="18850708" cy="612662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6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#include &lt;</a:t>
            </a:r>
            <a:r>
              <a:rPr lang="en-US" sz="66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stdio.h</a:t>
            </a:r>
            <a:r>
              <a:rPr lang="en-US" sz="6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&gt;</a:t>
            </a:r>
          </a:p>
          <a:p>
            <a:pPr algn="l">
              <a:lnSpc>
                <a:spcPts val="4299"/>
              </a:lnSpc>
            </a:pPr>
            <a:r>
              <a:rPr lang="en-US" sz="6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int main() </a:t>
            </a:r>
          </a:p>
          <a:p>
            <a:pPr algn="l">
              <a:lnSpc>
                <a:spcPts val="4299"/>
              </a:lnSpc>
            </a:pPr>
            <a:r>
              <a:rPr lang="en-US" sz="6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{ </a:t>
            </a:r>
          </a:p>
          <a:p>
            <a:pPr algn="l">
              <a:lnSpc>
                <a:spcPts val="4299"/>
              </a:lnSpc>
            </a:pPr>
            <a:r>
              <a:rPr lang="en-US" sz="6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</a:t>
            </a:r>
            <a:r>
              <a:rPr lang="en-US" sz="66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printf</a:t>
            </a:r>
            <a:r>
              <a:rPr lang="en-US" sz="6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("This is the first line.\n");  </a:t>
            </a:r>
          </a:p>
          <a:p>
            <a:pPr algn="l">
              <a:lnSpc>
                <a:spcPts val="4299"/>
              </a:lnSpc>
            </a:pPr>
            <a:r>
              <a:rPr lang="en-US" sz="6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</a:t>
            </a:r>
            <a:r>
              <a:rPr lang="en-US" sz="66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printf</a:t>
            </a:r>
            <a:r>
              <a:rPr lang="en-US" sz="6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("This is the second line.\f"); </a:t>
            </a:r>
          </a:p>
          <a:p>
            <a:pPr algn="l">
              <a:lnSpc>
                <a:spcPts val="4299"/>
              </a:lnSpc>
            </a:pPr>
            <a:r>
              <a:rPr lang="en-US" sz="6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</a:t>
            </a:r>
            <a:r>
              <a:rPr lang="en-US" sz="66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printf</a:t>
            </a:r>
            <a:r>
              <a:rPr lang="en-US" sz="6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("This is after the form feed character.\n");   </a:t>
            </a:r>
          </a:p>
          <a:p>
            <a:pPr algn="l">
              <a:lnSpc>
                <a:spcPts val="4299"/>
              </a:lnSpc>
            </a:pPr>
            <a:r>
              <a:rPr lang="en-US" sz="6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return 0;</a:t>
            </a:r>
          </a:p>
          <a:p>
            <a:pPr algn="l">
              <a:lnSpc>
                <a:spcPts val="4299"/>
              </a:lnSpc>
            </a:pPr>
            <a:r>
              <a:rPr lang="en-US" sz="6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1A2F8B-5EB1-880B-3738-EB8B3B4CD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6965" y="7759703"/>
            <a:ext cx="13927015" cy="39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58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-187569" y="-7"/>
            <a:ext cx="24377638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3029988" y="8640075"/>
            <a:ext cx="5717381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bg1"/>
                </a:solidFill>
                <a:latin typeface="Montserrat Medium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Thanks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322710-0A76-B144-A64B-ED54C4E40ABE}"/>
              </a:ext>
            </a:extLst>
          </p:cNvPr>
          <p:cNvGrpSpPr/>
          <p:nvPr/>
        </p:nvGrpSpPr>
        <p:grpSpPr>
          <a:xfrm>
            <a:off x="3251101" y="3210962"/>
            <a:ext cx="4761242" cy="4761242"/>
            <a:chOff x="5502428" y="5189610"/>
            <a:chExt cx="3336772" cy="333677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9F45F2C-0F6E-E04E-8C4B-AD062DCE5A6F}"/>
                </a:ext>
              </a:extLst>
            </p:cNvPr>
            <p:cNvSpPr/>
            <p:nvPr/>
          </p:nvSpPr>
          <p:spPr>
            <a:xfrm>
              <a:off x="5502428" y="5189610"/>
              <a:ext cx="3336772" cy="33367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692A665-335A-304C-A223-598323593E86}"/>
                </a:ext>
              </a:extLst>
            </p:cNvPr>
            <p:cNvGrpSpPr/>
            <p:nvPr/>
          </p:nvGrpSpPr>
          <p:grpSpPr>
            <a:xfrm>
              <a:off x="6041907" y="5657667"/>
              <a:ext cx="2257808" cy="1981190"/>
              <a:chOff x="3025776" y="4805363"/>
              <a:chExt cx="958850" cy="841376"/>
            </a:xfrm>
            <a:solidFill>
              <a:schemeClr val="bg1"/>
            </a:solidFill>
          </p:grpSpPr>
          <p:sp>
            <p:nvSpPr>
              <p:cNvPr id="14" name="Freeform 56">
                <a:extLst>
                  <a:ext uri="{FF2B5EF4-FFF2-40B4-BE49-F238E27FC236}">
                    <a16:creationId xmlns:a16="http://schemas.microsoft.com/office/drawing/2014/main" id="{CD92DA08-6F80-6D49-81E2-FD651EAFB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5025" y="4805363"/>
                <a:ext cx="255588" cy="311150"/>
              </a:xfrm>
              <a:custGeom>
                <a:avLst/>
                <a:gdLst>
                  <a:gd name="T0" fmla="*/ 364 w 710"/>
                  <a:gd name="T1" fmla="*/ 0 h 866"/>
                  <a:gd name="T2" fmla="*/ 364 w 710"/>
                  <a:gd name="T3" fmla="*/ 0 h 866"/>
                  <a:gd name="T4" fmla="*/ 0 w 710"/>
                  <a:gd name="T5" fmla="*/ 380 h 866"/>
                  <a:gd name="T6" fmla="*/ 364 w 710"/>
                  <a:gd name="T7" fmla="*/ 865 h 866"/>
                  <a:gd name="T8" fmla="*/ 709 w 710"/>
                  <a:gd name="T9" fmla="*/ 380 h 866"/>
                  <a:gd name="T10" fmla="*/ 692 w 710"/>
                  <a:gd name="T11" fmla="*/ 259 h 866"/>
                  <a:gd name="T12" fmla="*/ 692 w 710"/>
                  <a:gd name="T13" fmla="*/ 259 h 866"/>
                  <a:gd name="T14" fmla="*/ 364 w 710"/>
                  <a:gd name="T15" fmla="*/ 0 h 866"/>
                  <a:gd name="T16" fmla="*/ 364 w 710"/>
                  <a:gd name="T17" fmla="*/ 121 h 866"/>
                  <a:gd name="T18" fmla="*/ 364 w 710"/>
                  <a:gd name="T19" fmla="*/ 121 h 866"/>
                  <a:gd name="T20" fmla="*/ 571 w 710"/>
                  <a:gd name="T21" fmla="*/ 242 h 866"/>
                  <a:gd name="T22" fmla="*/ 484 w 710"/>
                  <a:gd name="T23" fmla="*/ 207 h 866"/>
                  <a:gd name="T24" fmla="*/ 398 w 710"/>
                  <a:gd name="T25" fmla="*/ 207 h 866"/>
                  <a:gd name="T26" fmla="*/ 138 w 710"/>
                  <a:gd name="T27" fmla="*/ 276 h 866"/>
                  <a:gd name="T28" fmla="*/ 364 w 710"/>
                  <a:gd name="T29" fmla="*/ 121 h 866"/>
                  <a:gd name="T30" fmla="*/ 364 w 710"/>
                  <a:gd name="T31" fmla="*/ 761 h 866"/>
                  <a:gd name="T32" fmla="*/ 364 w 710"/>
                  <a:gd name="T33" fmla="*/ 761 h 866"/>
                  <a:gd name="T34" fmla="*/ 121 w 710"/>
                  <a:gd name="T35" fmla="*/ 380 h 866"/>
                  <a:gd name="T36" fmla="*/ 121 w 710"/>
                  <a:gd name="T37" fmla="*/ 380 h 866"/>
                  <a:gd name="T38" fmla="*/ 208 w 710"/>
                  <a:gd name="T39" fmla="*/ 380 h 866"/>
                  <a:gd name="T40" fmla="*/ 450 w 710"/>
                  <a:gd name="T41" fmla="*/ 311 h 866"/>
                  <a:gd name="T42" fmla="*/ 605 w 710"/>
                  <a:gd name="T43" fmla="*/ 363 h 866"/>
                  <a:gd name="T44" fmla="*/ 605 w 710"/>
                  <a:gd name="T45" fmla="*/ 380 h 866"/>
                  <a:gd name="T46" fmla="*/ 364 w 710"/>
                  <a:gd name="T47" fmla="*/ 761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10" h="866">
                    <a:moveTo>
                      <a:pt x="364" y="0"/>
                    </a:moveTo>
                    <a:lnTo>
                      <a:pt x="364" y="0"/>
                    </a:lnTo>
                    <a:cubicBezTo>
                      <a:pt x="156" y="0"/>
                      <a:pt x="0" y="173"/>
                      <a:pt x="0" y="380"/>
                    </a:cubicBezTo>
                    <a:cubicBezTo>
                      <a:pt x="0" y="570"/>
                      <a:pt x="138" y="865"/>
                      <a:pt x="364" y="865"/>
                    </a:cubicBezTo>
                    <a:cubicBezTo>
                      <a:pt x="571" y="865"/>
                      <a:pt x="709" y="570"/>
                      <a:pt x="709" y="380"/>
                    </a:cubicBezTo>
                    <a:cubicBezTo>
                      <a:pt x="709" y="346"/>
                      <a:pt x="709" y="294"/>
                      <a:pt x="692" y="259"/>
                    </a:cubicBezTo>
                    <a:lnTo>
                      <a:pt x="692" y="259"/>
                    </a:lnTo>
                    <a:cubicBezTo>
                      <a:pt x="640" y="104"/>
                      <a:pt x="519" y="0"/>
                      <a:pt x="364" y="0"/>
                    </a:cubicBezTo>
                    <a:close/>
                    <a:moveTo>
                      <a:pt x="364" y="121"/>
                    </a:moveTo>
                    <a:lnTo>
                      <a:pt x="364" y="121"/>
                    </a:lnTo>
                    <a:cubicBezTo>
                      <a:pt x="450" y="121"/>
                      <a:pt x="519" y="173"/>
                      <a:pt x="571" y="242"/>
                    </a:cubicBezTo>
                    <a:cubicBezTo>
                      <a:pt x="519" y="242"/>
                      <a:pt x="484" y="207"/>
                      <a:pt x="484" y="207"/>
                    </a:cubicBezTo>
                    <a:cubicBezTo>
                      <a:pt x="467" y="190"/>
                      <a:pt x="432" y="190"/>
                      <a:pt x="398" y="207"/>
                    </a:cubicBezTo>
                    <a:cubicBezTo>
                      <a:pt x="329" y="276"/>
                      <a:pt x="208" y="276"/>
                      <a:pt x="138" y="276"/>
                    </a:cubicBezTo>
                    <a:cubicBezTo>
                      <a:pt x="173" y="173"/>
                      <a:pt x="260" y="121"/>
                      <a:pt x="364" y="121"/>
                    </a:cubicBezTo>
                    <a:close/>
                    <a:moveTo>
                      <a:pt x="364" y="761"/>
                    </a:moveTo>
                    <a:lnTo>
                      <a:pt x="364" y="761"/>
                    </a:lnTo>
                    <a:cubicBezTo>
                      <a:pt x="242" y="761"/>
                      <a:pt x="121" y="536"/>
                      <a:pt x="121" y="380"/>
                    </a:cubicBezTo>
                    <a:lnTo>
                      <a:pt x="121" y="380"/>
                    </a:lnTo>
                    <a:cubicBezTo>
                      <a:pt x="138" y="380"/>
                      <a:pt x="173" y="380"/>
                      <a:pt x="208" y="380"/>
                    </a:cubicBezTo>
                    <a:cubicBezTo>
                      <a:pt x="277" y="380"/>
                      <a:pt x="364" y="363"/>
                      <a:pt x="450" y="311"/>
                    </a:cubicBezTo>
                    <a:cubicBezTo>
                      <a:pt x="484" y="346"/>
                      <a:pt x="536" y="363"/>
                      <a:pt x="605" y="363"/>
                    </a:cubicBezTo>
                    <a:lnTo>
                      <a:pt x="605" y="380"/>
                    </a:lnTo>
                    <a:cubicBezTo>
                      <a:pt x="605" y="536"/>
                      <a:pt x="484" y="761"/>
                      <a:pt x="364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57">
                <a:extLst>
                  <a:ext uri="{FF2B5EF4-FFF2-40B4-BE49-F238E27FC236}">
                    <a16:creationId xmlns:a16="http://schemas.microsoft.com/office/drawing/2014/main" id="{B4EF4373-8062-7440-936E-BC72B9A84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5775" y="5135563"/>
                <a:ext cx="958850" cy="511175"/>
              </a:xfrm>
              <a:custGeom>
                <a:avLst/>
                <a:gdLst>
                  <a:gd name="T0" fmla="*/ 2594 w 2664"/>
                  <a:gd name="T1" fmla="*/ 1297 h 1419"/>
                  <a:gd name="T2" fmla="*/ 2594 w 2664"/>
                  <a:gd name="T3" fmla="*/ 1297 h 1419"/>
                  <a:gd name="T4" fmla="*/ 2162 w 2664"/>
                  <a:gd name="T5" fmla="*/ 1297 h 1419"/>
                  <a:gd name="T6" fmla="*/ 2162 w 2664"/>
                  <a:gd name="T7" fmla="*/ 1245 h 1419"/>
                  <a:gd name="T8" fmla="*/ 2162 w 2664"/>
                  <a:gd name="T9" fmla="*/ 519 h 1419"/>
                  <a:gd name="T10" fmla="*/ 2006 w 2664"/>
                  <a:gd name="T11" fmla="*/ 346 h 1419"/>
                  <a:gd name="T12" fmla="*/ 1954 w 2664"/>
                  <a:gd name="T13" fmla="*/ 346 h 1419"/>
                  <a:gd name="T14" fmla="*/ 1487 w 2664"/>
                  <a:gd name="T15" fmla="*/ 0 h 1419"/>
                  <a:gd name="T16" fmla="*/ 1176 w 2664"/>
                  <a:gd name="T17" fmla="*/ 0 h 1419"/>
                  <a:gd name="T18" fmla="*/ 830 w 2664"/>
                  <a:gd name="T19" fmla="*/ 156 h 1419"/>
                  <a:gd name="T20" fmla="*/ 709 w 2664"/>
                  <a:gd name="T21" fmla="*/ 346 h 1419"/>
                  <a:gd name="T22" fmla="*/ 657 w 2664"/>
                  <a:gd name="T23" fmla="*/ 346 h 1419"/>
                  <a:gd name="T24" fmla="*/ 484 w 2664"/>
                  <a:gd name="T25" fmla="*/ 519 h 1419"/>
                  <a:gd name="T26" fmla="*/ 484 w 2664"/>
                  <a:gd name="T27" fmla="*/ 1245 h 1419"/>
                  <a:gd name="T28" fmla="*/ 502 w 2664"/>
                  <a:gd name="T29" fmla="*/ 1297 h 1419"/>
                  <a:gd name="T30" fmla="*/ 52 w 2664"/>
                  <a:gd name="T31" fmla="*/ 1297 h 1419"/>
                  <a:gd name="T32" fmla="*/ 0 w 2664"/>
                  <a:gd name="T33" fmla="*/ 1366 h 1419"/>
                  <a:gd name="T34" fmla="*/ 52 w 2664"/>
                  <a:gd name="T35" fmla="*/ 1418 h 1419"/>
                  <a:gd name="T36" fmla="*/ 2594 w 2664"/>
                  <a:gd name="T37" fmla="*/ 1418 h 1419"/>
                  <a:gd name="T38" fmla="*/ 2663 w 2664"/>
                  <a:gd name="T39" fmla="*/ 1366 h 1419"/>
                  <a:gd name="T40" fmla="*/ 2594 w 2664"/>
                  <a:gd name="T41" fmla="*/ 1297 h 1419"/>
                  <a:gd name="T42" fmla="*/ 899 w 2664"/>
                  <a:gd name="T43" fmla="*/ 225 h 1419"/>
                  <a:gd name="T44" fmla="*/ 899 w 2664"/>
                  <a:gd name="T45" fmla="*/ 225 h 1419"/>
                  <a:gd name="T46" fmla="*/ 1176 w 2664"/>
                  <a:gd name="T47" fmla="*/ 121 h 1419"/>
                  <a:gd name="T48" fmla="*/ 1487 w 2664"/>
                  <a:gd name="T49" fmla="*/ 121 h 1419"/>
                  <a:gd name="T50" fmla="*/ 1833 w 2664"/>
                  <a:gd name="T51" fmla="*/ 346 h 1419"/>
                  <a:gd name="T52" fmla="*/ 813 w 2664"/>
                  <a:gd name="T53" fmla="*/ 346 h 1419"/>
                  <a:gd name="T54" fmla="*/ 899 w 2664"/>
                  <a:gd name="T55" fmla="*/ 225 h 1419"/>
                  <a:gd name="T56" fmla="*/ 657 w 2664"/>
                  <a:gd name="T57" fmla="*/ 1297 h 1419"/>
                  <a:gd name="T58" fmla="*/ 657 w 2664"/>
                  <a:gd name="T59" fmla="*/ 1297 h 1419"/>
                  <a:gd name="T60" fmla="*/ 605 w 2664"/>
                  <a:gd name="T61" fmla="*/ 1245 h 1419"/>
                  <a:gd name="T62" fmla="*/ 605 w 2664"/>
                  <a:gd name="T63" fmla="*/ 519 h 1419"/>
                  <a:gd name="T64" fmla="*/ 657 w 2664"/>
                  <a:gd name="T65" fmla="*/ 467 h 1419"/>
                  <a:gd name="T66" fmla="*/ 2006 w 2664"/>
                  <a:gd name="T67" fmla="*/ 467 h 1419"/>
                  <a:gd name="T68" fmla="*/ 2058 w 2664"/>
                  <a:gd name="T69" fmla="*/ 519 h 1419"/>
                  <a:gd name="T70" fmla="*/ 2058 w 2664"/>
                  <a:gd name="T71" fmla="*/ 1245 h 1419"/>
                  <a:gd name="T72" fmla="*/ 2006 w 2664"/>
                  <a:gd name="T73" fmla="*/ 1297 h 1419"/>
                  <a:gd name="T74" fmla="*/ 657 w 2664"/>
                  <a:gd name="T75" fmla="*/ 1297 h 1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64" h="1419">
                    <a:moveTo>
                      <a:pt x="2594" y="1297"/>
                    </a:moveTo>
                    <a:lnTo>
                      <a:pt x="2594" y="1297"/>
                    </a:lnTo>
                    <a:cubicBezTo>
                      <a:pt x="2162" y="1297"/>
                      <a:pt x="2162" y="1297"/>
                      <a:pt x="2162" y="1297"/>
                    </a:cubicBezTo>
                    <a:cubicBezTo>
                      <a:pt x="2162" y="1280"/>
                      <a:pt x="2162" y="1263"/>
                      <a:pt x="2162" y="1245"/>
                    </a:cubicBezTo>
                    <a:cubicBezTo>
                      <a:pt x="2162" y="519"/>
                      <a:pt x="2162" y="519"/>
                      <a:pt x="2162" y="519"/>
                    </a:cubicBezTo>
                    <a:cubicBezTo>
                      <a:pt x="2162" y="433"/>
                      <a:pt x="2092" y="346"/>
                      <a:pt x="2006" y="346"/>
                    </a:cubicBezTo>
                    <a:cubicBezTo>
                      <a:pt x="1954" y="346"/>
                      <a:pt x="1954" y="346"/>
                      <a:pt x="1954" y="346"/>
                    </a:cubicBezTo>
                    <a:cubicBezTo>
                      <a:pt x="1885" y="156"/>
                      <a:pt x="1695" y="0"/>
                      <a:pt x="1487" y="0"/>
                    </a:cubicBezTo>
                    <a:cubicBezTo>
                      <a:pt x="1176" y="0"/>
                      <a:pt x="1176" y="0"/>
                      <a:pt x="1176" y="0"/>
                    </a:cubicBezTo>
                    <a:cubicBezTo>
                      <a:pt x="1037" y="0"/>
                      <a:pt x="917" y="52"/>
                      <a:pt x="830" y="156"/>
                    </a:cubicBezTo>
                    <a:cubicBezTo>
                      <a:pt x="761" y="207"/>
                      <a:pt x="726" y="277"/>
                      <a:pt x="709" y="346"/>
                    </a:cubicBezTo>
                    <a:cubicBezTo>
                      <a:pt x="657" y="346"/>
                      <a:pt x="657" y="346"/>
                      <a:pt x="657" y="346"/>
                    </a:cubicBezTo>
                    <a:cubicBezTo>
                      <a:pt x="553" y="346"/>
                      <a:pt x="484" y="433"/>
                      <a:pt x="484" y="519"/>
                    </a:cubicBezTo>
                    <a:cubicBezTo>
                      <a:pt x="484" y="1245"/>
                      <a:pt x="484" y="1245"/>
                      <a:pt x="484" y="1245"/>
                    </a:cubicBezTo>
                    <a:cubicBezTo>
                      <a:pt x="484" y="1263"/>
                      <a:pt x="484" y="1280"/>
                      <a:pt x="502" y="1297"/>
                    </a:cubicBezTo>
                    <a:cubicBezTo>
                      <a:pt x="52" y="1297"/>
                      <a:pt x="52" y="1297"/>
                      <a:pt x="52" y="1297"/>
                    </a:cubicBezTo>
                    <a:cubicBezTo>
                      <a:pt x="18" y="1297"/>
                      <a:pt x="0" y="1332"/>
                      <a:pt x="0" y="1366"/>
                    </a:cubicBezTo>
                    <a:cubicBezTo>
                      <a:pt x="0" y="1383"/>
                      <a:pt x="18" y="1418"/>
                      <a:pt x="52" y="1418"/>
                    </a:cubicBezTo>
                    <a:cubicBezTo>
                      <a:pt x="536" y="1418"/>
                      <a:pt x="1988" y="1418"/>
                      <a:pt x="2594" y="1418"/>
                    </a:cubicBezTo>
                    <a:cubicBezTo>
                      <a:pt x="2628" y="1418"/>
                      <a:pt x="2663" y="1383"/>
                      <a:pt x="2663" y="1366"/>
                    </a:cubicBezTo>
                    <a:cubicBezTo>
                      <a:pt x="2663" y="1332"/>
                      <a:pt x="2628" y="1297"/>
                      <a:pt x="2594" y="1297"/>
                    </a:cubicBezTo>
                    <a:close/>
                    <a:moveTo>
                      <a:pt x="899" y="225"/>
                    </a:moveTo>
                    <a:lnTo>
                      <a:pt x="899" y="225"/>
                    </a:lnTo>
                    <a:cubicBezTo>
                      <a:pt x="968" y="156"/>
                      <a:pt x="1072" y="121"/>
                      <a:pt x="1176" y="121"/>
                    </a:cubicBezTo>
                    <a:cubicBezTo>
                      <a:pt x="1487" y="121"/>
                      <a:pt x="1487" y="121"/>
                      <a:pt x="1487" y="121"/>
                    </a:cubicBezTo>
                    <a:cubicBezTo>
                      <a:pt x="1643" y="121"/>
                      <a:pt x="1781" y="207"/>
                      <a:pt x="1833" y="346"/>
                    </a:cubicBezTo>
                    <a:cubicBezTo>
                      <a:pt x="813" y="346"/>
                      <a:pt x="813" y="346"/>
                      <a:pt x="813" y="346"/>
                    </a:cubicBezTo>
                    <a:cubicBezTo>
                      <a:pt x="830" y="311"/>
                      <a:pt x="865" y="259"/>
                      <a:pt x="899" y="225"/>
                    </a:cubicBezTo>
                    <a:close/>
                    <a:moveTo>
                      <a:pt x="657" y="1297"/>
                    </a:moveTo>
                    <a:lnTo>
                      <a:pt x="657" y="1297"/>
                    </a:lnTo>
                    <a:cubicBezTo>
                      <a:pt x="622" y="1297"/>
                      <a:pt x="605" y="1280"/>
                      <a:pt x="605" y="1245"/>
                    </a:cubicBezTo>
                    <a:cubicBezTo>
                      <a:pt x="605" y="519"/>
                      <a:pt x="605" y="519"/>
                      <a:pt x="605" y="519"/>
                    </a:cubicBezTo>
                    <a:cubicBezTo>
                      <a:pt x="605" y="484"/>
                      <a:pt x="622" y="467"/>
                      <a:pt x="657" y="467"/>
                    </a:cubicBezTo>
                    <a:cubicBezTo>
                      <a:pt x="2006" y="467"/>
                      <a:pt x="2006" y="467"/>
                      <a:pt x="2006" y="467"/>
                    </a:cubicBezTo>
                    <a:cubicBezTo>
                      <a:pt x="2040" y="467"/>
                      <a:pt x="2058" y="484"/>
                      <a:pt x="2058" y="519"/>
                    </a:cubicBezTo>
                    <a:cubicBezTo>
                      <a:pt x="2058" y="1245"/>
                      <a:pt x="2058" y="1245"/>
                      <a:pt x="2058" y="1245"/>
                    </a:cubicBezTo>
                    <a:cubicBezTo>
                      <a:pt x="2058" y="1280"/>
                      <a:pt x="2040" y="1297"/>
                      <a:pt x="2006" y="1297"/>
                    </a:cubicBezTo>
                    <a:lnTo>
                      <a:pt x="657" y="129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954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92579-F084-139D-F9A9-11BD8435C9A0}"/>
              </a:ext>
            </a:extLst>
          </p:cNvPr>
          <p:cNvSpPr txBox="1"/>
          <p:nvPr/>
        </p:nvSpPr>
        <p:spPr>
          <a:xfrm>
            <a:off x="2659225" y="3435926"/>
            <a:ext cx="19864873" cy="821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6600" dirty="0">
                <a:solidFill>
                  <a:schemeClr val="bg2">
                    <a:lumMod val="10000"/>
                  </a:schemeClr>
                </a:solidFill>
              </a:rPr>
              <a:t>A static variable is by default a global variable, but 'static' keyword confines it to the scope of its function.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6600" dirty="0">
                <a:solidFill>
                  <a:schemeClr val="bg2">
                    <a:lumMod val="10000"/>
                  </a:schemeClr>
                </a:solidFill>
              </a:rPr>
              <a:t>It prevents the reinitialization of the variable on multiple function calls.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IN" sz="6600" dirty="0">
              <a:solidFill>
                <a:schemeClr val="bg2">
                  <a:lumMod val="10000"/>
                </a:schemeClr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6600" dirty="0">
                <a:solidFill>
                  <a:schemeClr val="bg2">
                    <a:lumMod val="10000"/>
                  </a:schemeClr>
                </a:solidFill>
              </a:rPr>
              <a:t>A global variable can be accessed from anywhere inside the program while a static variable only has a block scope.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95F2A-D331-0940-E7D9-0FF2EA2C501A}"/>
              </a:ext>
            </a:extLst>
          </p:cNvPr>
          <p:cNvSpPr txBox="1"/>
          <p:nvPr/>
        </p:nvSpPr>
        <p:spPr>
          <a:xfrm>
            <a:off x="2183363" y="802433"/>
            <a:ext cx="139399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>
                <a:solidFill>
                  <a:schemeClr val="bg2">
                    <a:lumMod val="10000"/>
                  </a:schemeClr>
                </a:solidFill>
                <a:highlight>
                  <a:srgbClr val="C4D4E2"/>
                </a:highlight>
              </a:rPr>
              <a:t>Static variable</a:t>
            </a:r>
          </a:p>
        </p:txBody>
      </p:sp>
    </p:spTree>
    <p:extLst>
      <p:ext uri="{BB962C8B-B14F-4D97-AF65-F5344CB8AC3E}">
        <p14:creationId xmlns:p14="http://schemas.microsoft.com/office/powerpoint/2010/main" val="89362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A55F9D-1768-1BD4-64D3-8857CA87297F}"/>
              </a:ext>
            </a:extLst>
          </p:cNvPr>
          <p:cNvSpPr txBox="1"/>
          <p:nvPr/>
        </p:nvSpPr>
        <p:spPr>
          <a:xfrm>
            <a:off x="2724539" y="-667137"/>
            <a:ext cx="20359395" cy="13388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#include &lt;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</a:rPr>
              <a:t>stdio.h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&gt;</a:t>
            </a:r>
          </a:p>
          <a:p>
            <a:endParaRPr lang="en-IN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int function1()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{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    static int count1 = 0; // does not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</a:rPr>
              <a:t>intialize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 the value of count1 to 0 at every function call 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    count1++;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   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</a:rPr>
              <a:t>printf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("count of function 1 is %d\n", count1);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}</a:t>
            </a:r>
          </a:p>
          <a:p>
            <a:endParaRPr lang="en-IN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int function2()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{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    static int count2 = 0; // does not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</a:rPr>
              <a:t>intialize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 the value of count2 to 0 at every function call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    count2++;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   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</a:rPr>
              <a:t>printf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("count of function 2 is %d\n", count2);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}</a:t>
            </a:r>
          </a:p>
          <a:p>
            <a:endParaRPr lang="en-IN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int main() {</a:t>
            </a:r>
          </a:p>
          <a:p>
            <a:endParaRPr lang="en-IN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    function1(); // print "count of function 1 is 1"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    function1(); // print "count of function 1 is 2"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    function2(); // print "count of function 2 is 1"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    function2(); // print "count of function 2 is 2"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    function2(); // print "count of function 2 is 3"    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883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494FCB-AD06-306E-8C02-D3BEB8448316}"/>
              </a:ext>
            </a:extLst>
          </p:cNvPr>
          <p:cNvSpPr txBox="1"/>
          <p:nvPr/>
        </p:nvSpPr>
        <p:spPr>
          <a:xfrm>
            <a:off x="2043404" y="2376301"/>
            <a:ext cx="1928637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6600" dirty="0">
                <a:solidFill>
                  <a:schemeClr val="bg2">
                    <a:lumMod val="10000"/>
                  </a:schemeClr>
                </a:solidFill>
              </a:rPr>
              <a:t>When a variable is declared as volatile, it indicates to the compiler that the variable’s value may change at any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43326-A58B-3A96-0ED0-2466BA1647E1}"/>
              </a:ext>
            </a:extLst>
          </p:cNvPr>
          <p:cNvSpPr txBox="1"/>
          <p:nvPr/>
        </p:nvSpPr>
        <p:spPr>
          <a:xfrm>
            <a:off x="1875452" y="5653693"/>
            <a:ext cx="2079793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6000" dirty="0">
                <a:solidFill>
                  <a:schemeClr val="bg2">
                    <a:lumMod val="10000"/>
                  </a:schemeClr>
                </a:solidFill>
              </a:rPr>
              <a:t>This is particularly useful in scenarios where the variable can be modified externally, such as by hardware, an interrupt service routine, or concurrently running threads.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6000" dirty="0">
                <a:solidFill>
                  <a:schemeClr val="bg2">
                    <a:lumMod val="10000"/>
                  </a:schemeClr>
                </a:solidFill>
              </a:rPr>
              <a:t>Using the volatile keyword ensures that the program reads the current value of the variable every time it is accessed, rather than using any cached or optimized value.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4D12F-3223-B471-04DF-55FC6301A3C1}"/>
              </a:ext>
            </a:extLst>
          </p:cNvPr>
          <p:cNvSpPr txBox="1"/>
          <p:nvPr/>
        </p:nvSpPr>
        <p:spPr>
          <a:xfrm>
            <a:off x="2481943" y="578498"/>
            <a:ext cx="140332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bg2">
                    <a:lumMod val="10000"/>
                  </a:schemeClr>
                </a:solidFill>
                <a:highlight>
                  <a:srgbClr val="EFF1F8"/>
                </a:highlight>
              </a:rPr>
              <a:t>Volatile variable</a:t>
            </a:r>
          </a:p>
        </p:txBody>
      </p:sp>
    </p:spTree>
    <p:extLst>
      <p:ext uri="{BB962C8B-B14F-4D97-AF65-F5344CB8AC3E}">
        <p14:creationId xmlns:p14="http://schemas.microsoft.com/office/powerpoint/2010/main" val="46962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71A87-816E-35BB-A789-190B7A7E7018}"/>
              </a:ext>
            </a:extLst>
          </p:cNvPr>
          <p:cNvSpPr txBox="1"/>
          <p:nvPr/>
        </p:nvSpPr>
        <p:spPr>
          <a:xfrm>
            <a:off x="1156996" y="1582627"/>
            <a:ext cx="21982921" cy="10095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800" dirty="0">
                <a:solidFill>
                  <a:schemeClr val="bg2">
                    <a:lumMod val="10000"/>
                  </a:schemeClr>
                </a:solidFill>
              </a:rPr>
              <a:t>The typedef is a keyword that is used to provide existing data types with a new name.</a:t>
            </a:r>
          </a:p>
          <a:p>
            <a:r>
              <a:rPr lang="en-US" sz="7200" dirty="0">
                <a:solidFill>
                  <a:schemeClr val="accent1"/>
                </a:solidFill>
              </a:rPr>
              <a:t>typedef unsigned long </a:t>
            </a:r>
            <a:r>
              <a:rPr lang="en-US" sz="7200" dirty="0" err="1">
                <a:solidFill>
                  <a:schemeClr val="accent1"/>
                </a:solidFill>
              </a:rPr>
              <a:t>ulong</a:t>
            </a:r>
            <a:r>
              <a:rPr lang="en-US" sz="7200" dirty="0">
                <a:solidFill>
                  <a:schemeClr val="accent1"/>
                </a:solidFill>
              </a:rPr>
              <a:t>; </a:t>
            </a:r>
          </a:p>
          <a:p>
            <a:r>
              <a:rPr lang="en-US" sz="7200" dirty="0" err="1">
                <a:solidFill>
                  <a:schemeClr val="accent1"/>
                </a:solidFill>
              </a:rPr>
              <a:t>ulong</a:t>
            </a:r>
            <a:r>
              <a:rPr lang="en-US" sz="7200" dirty="0">
                <a:solidFill>
                  <a:schemeClr val="accent1"/>
                </a:solidFill>
              </a:rPr>
              <a:t> </a:t>
            </a:r>
            <a:r>
              <a:rPr lang="en-US" sz="7200" dirty="0" err="1">
                <a:solidFill>
                  <a:schemeClr val="accent1"/>
                </a:solidFill>
              </a:rPr>
              <a:t>myVar</a:t>
            </a:r>
            <a:r>
              <a:rPr lang="en-US" sz="7200" dirty="0">
                <a:solidFill>
                  <a:schemeClr val="accent1"/>
                </a:solidFill>
              </a:rPr>
              <a:t> = </a:t>
            </a:r>
            <a:r>
              <a:rPr lang="en-US" sz="7200">
                <a:solidFill>
                  <a:schemeClr val="accent1"/>
                </a:solidFill>
              </a:rPr>
              <a:t>1000000;</a:t>
            </a:r>
          </a:p>
          <a:p>
            <a:endParaRPr lang="en-IN" sz="6600" dirty="0">
              <a:solidFill>
                <a:schemeClr val="accent1"/>
              </a:solidFill>
            </a:endParaRPr>
          </a:p>
          <a:p>
            <a:r>
              <a:rPr lang="en-IN" sz="8800" dirty="0">
                <a:solidFill>
                  <a:schemeClr val="bg2">
                    <a:lumMod val="10000"/>
                  </a:schemeClr>
                </a:solidFill>
              </a:rPr>
              <a:t>The register keyword implies that the compiler should store the variable in a CPU register to enable quicker access as opposed to memory. </a:t>
            </a:r>
          </a:p>
        </p:txBody>
      </p:sp>
    </p:spTree>
    <p:extLst>
      <p:ext uri="{BB962C8B-B14F-4D97-AF65-F5344CB8AC3E}">
        <p14:creationId xmlns:p14="http://schemas.microsoft.com/office/powerpoint/2010/main" val="102617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12188824" y="2"/>
            <a:ext cx="12188823" cy="1371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CE1003-E619-B94F-8367-B21A08F97951}"/>
              </a:ext>
            </a:extLst>
          </p:cNvPr>
          <p:cNvSpPr/>
          <p:nvPr/>
        </p:nvSpPr>
        <p:spPr>
          <a:xfrm>
            <a:off x="7359873" y="2029044"/>
            <a:ext cx="9657904" cy="96579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8526729" y="4834713"/>
            <a:ext cx="732419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Order of operations in </a:t>
            </a:r>
            <a:b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</a:br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3594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F4F841-943A-844E-9D3D-48A82514C17B}"/>
              </a:ext>
            </a:extLst>
          </p:cNvPr>
          <p:cNvSpPr/>
          <p:nvPr/>
        </p:nvSpPr>
        <p:spPr>
          <a:xfrm>
            <a:off x="-19555" y="0"/>
            <a:ext cx="2314081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26" name="Picture 2" descr="Operators Precedence and Associativity in C with Table | Codingeek">
            <a:extLst>
              <a:ext uri="{FF2B5EF4-FFF2-40B4-BE49-F238E27FC236}">
                <a16:creationId xmlns:a16="http://schemas.microsoft.com/office/drawing/2014/main" id="{BE96EA84-0063-4152-50CF-14BCF2E2F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527" y="377822"/>
            <a:ext cx="20266089" cy="1296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10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01D92A-C174-F20B-64C3-122780AE4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025" y="4758508"/>
            <a:ext cx="5311600" cy="4198984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9717AD0-F569-CEE8-1653-9C22D4B61F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2E10A9-64C6-49F4-4B0A-166C227F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75" y="130629"/>
            <a:ext cx="20343596" cy="1295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7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D6258E5-4F43-C819-6AED-FCB7FDC24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F61F5-E47F-FB14-6E89-201109A51136}"/>
              </a:ext>
            </a:extLst>
          </p:cNvPr>
          <p:cNvSpPr txBox="1"/>
          <p:nvPr/>
        </p:nvSpPr>
        <p:spPr>
          <a:xfrm>
            <a:off x="1698171" y="897085"/>
            <a:ext cx="19090433" cy="7171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</a:rPr>
              <a:t>int a = 5; </a:t>
            </a:r>
          </a:p>
          <a:p>
            <a:r>
              <a:rPr lang="en-US" sz="11500" dirty="0">
                <a:solidFill>
                  <a:srgbClr val="FF0000"/>
                </a:solidFill>
              </a:rPr>
              <a:t>int b = 10; </a:t>
            </a:r>
          </a:p>
          <a:p>
            <a:r>
              <a:rPr lang="en-US" sz="11500" dirty="0">
                <a:solidFill>
                  <a:srgbClr val="FF0000"/>
                </a:solidFill>
              </a:rPr>
              <a:t>int c = 15; </a:t>
            </a:r>
          </a:p>
          <a:p>
            <a:r>
              <a:rPr lang="en-US" sz="11500" dirty="0">
                <a:solidFill>
                  <a:srgbClr val="FF0000"/>
                </a:solidFill>
              </a:rPr>
              <a:t>int result = - ++ a * -- b + ! c;</a:t>
            </a:r>
            <a:endParaRPr lang="en-IN" sz="1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80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32358F"/>
      </a:accent1>
      <a:accent2>
        <a:srgbClr val="EF5426"/>
      </a:accent2>
      <a:accent3>
        <a:srgbClr val="41A9E1"/>
      </a:accent3>
      <a:accent4>
        <a:srgbClr val="9C9FA3"/>
      </a:accent4>
      <a:accent5>
        <a:srgbClr val="4C4B4F"/>
      </a:accent5>
      <a:accent6>
        <a:srgbClr val="32358F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B59D2701F2843BF53BD0966086391" ma:contentTypeVersion="4" ma:contentTypeDescription="Create a new document." ma:contentTypeScope="" ma:versionID="3f46a281cc3753996f602256d46ad2c3">
  <xsd:schema xmlns:xsd="http://www.w3.org/2001/XMLSchema" xmlns:xs="http://www.w3.org/2001/XMLSchema" xmlns:p="http://schemas.microsoft.com/office/2006/metadata/properties" xmlns:ns2="a9e34959-f9e9-4f34-92f8-cd753fd35b4e" targetNamespace="http://schemas.microsoft.com/office/2006/metadata/properties" ma:root="true" ma:fieldsID="75d7f3a7666fde9659e61ae5c37d0234" ns2:_="">
    <xsd:import namespace="a9e34959-f9e9-4f34-92f8-cd753fd35b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e34959-f9e9-4f34-92f8-cd753fd35b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6FE3DD-4EEE-42C2-A2CD-90FB30133BE5}"/>
</file>

<file path=customXml/itemProps2.xml><?xml version="1.0" encoding="utf-8"?>
<ds:datastoreItem xmlns:ds="http://schemas.openxmlformats.org/officeDocument/2006/customXml" ds:itemID="{9BD48951-95D7-42B3-B79A-44B2325A6BF3}"/>
</file>

<file path=customXml/itemProps3.xml><?xml version="1.0" encoding="utf-8"?>
<ds:datastoreItem xmlns:ds="http://schemas.openxmlformats.org/officeDocument/2006/customXml" ds:itemID="{6BA7BB8C-3FA8-4532-B9F5-7B0B1AE6301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89680</TotalTime>
  <Words>1114</Words>
  <Application>Microsoft Office PowerPoint</Application>
  <PresentationFormat>Custom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inter-regular</vt:lpstr>
      <vt:lpstr>Lato Light</vt:lpstr>
      <vt:lpstr>Montserrat Light</vt:lpstr>
      <vt:lpstr>Montserrat Medium</vt:lpstr>
      <vt:lpstr>Montserrat SemiBold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prithvi raj</dc:creator>
  <cp:keywords/>
  <dc:description/>
  <cp:lastModifiedBy>Srinivasan R</cp:lastModifiedBy>
  <cp:revision>16401</cp:revision>
  <dcterms:created xsi:type="dcterms:W3CDTF">2014-11-12T21:47:38Z</dcterms:created>
  <dcterms:modified xsi:type="dcterms:W3CDTF">2024-07-23T03:30:11Z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0x0101004A6B59D2701F2843BF53BD0966086391</vt:lpwstr>
  </property>
</Properties>
</file>