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0" r:id="rId2"/>
    <p:sldId id="298" r:id="rId3"/>
    <p:sldId id="299" r:id="rId4"/>
    <p:sldId id="300" r:id="rId5"/>
    <p:sldId id="301" r:id="rId6"/>
    <p:sldId id="302" r:id="rId7"/>
    <p:sldId id="283" r:id="rId8"/>
    <p:sldId id="303" r:id="rId9"/>
    <p:sldId id="304" r:id="rId10"/>
    <p:sldId id="305" r:id="rId11"/>
    <p:sldId id="277" r:id="rId12"/>
    <p:sldId id="306" r:id="rId13"/>
    <p:sldId id="307" r:id="rId14"/>
    <p:sldId id="309" r:id="rId15"/>
    <p:sldId id="308" r:id="rId16"/>
    <p:sldId id="291" r:id="rId17"/>
    <p:sldId id="297" r:id="rId18"/>
    <p:sldId id="310" r:id="rId19"/>
    <p:sldId id="290" r:id="rId20"/>
    <p:sldId id="280" r:id="rId21"/>
    <p:sldId id="260" r:id="rId22"/>
    <p:sldId id="281" r:id="rId23"/>
    <p:sldId id="282" r:id="rId24"/>
    <p:sldId id="311" r:id="rId25"/>
    <p:sldId id="284" r:id="rId26"/>
    <p:sldId id="285" r:id="rId27"/>
    <p:sldId id="286" r:id="rId28"/>
    <p:sldId id="288" r:id="rId29"/>
    <p:sldId id="289" r:id="rId30"/>
    <p:sldId id="312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26B08-DFA9-4B52-A130-E1A1D91605C8}" v="3" dt="2023-02-20T09:04:27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Paulraj" userId="fba6c5ed4cacd2a1" providerId="LiveId" clId="{C4C26B08-DFA9-4B52-A130-E1A1D91605C8}"/>
    <pc:docChg chg="custSel addSld delSld modSld modMainMaster">
      <pc:chgData name="Sivakumar Paulraj" userId="fba6c5ed4cacd2a1" providerId="LiveId" clId="{C4C26B08-DFA9-4B52-A130-E1A1D91605C8}" dt="2023-02-20T09:04:27.001" v="17"/>
      <pc:docMkLst>
        <pc:docMk/>
      </pc:docMkLst>
      <pc:sldChg chg="add">
        <pc:chgData name="Sivakumar Paulraj" userId="fba6c5ed4cacd2a1" providerId="LiveId" clId="{C4C26B08-DFA9-4B52-A130-E1A1D91605C8}" dt="2023-02-20T09:04:27.001" v="17"/>
        <pc:sldMkLst>
          <pc:docMk/>
          <pc:sldMk cId="2935579883" sldId="260"/>
        </pc:sldMkLst>
      </pc:sldChg>
      <pc:sldChg chg="del">
        <pc:chgData name="Sivakumar Paulraj" userId="fba6c5ed4cacd2a1" providerId="LiveId" clId="{C4C26B08-DFA9-4B52-A130-E1A1D91605C8}" dt="2023-02-20T09:03:15.136" v="16" actId="47"/>
        <pc:sldMkLst>
          <pc:docMk/>
          <pc:sldMk cId="2175681377" sldId="279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1177356427" sldId="280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530136765" sldId="281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2863083607" sldId="282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2544604223" sldId="284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145875999" sldId="285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4071994934" sldId="286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1843341425" sldId="288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527063887" sldId="289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3016535187" sldId="290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3028437687" sldId="310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1397561081" sldId="311"/>
        </pc:sldMkLst>
      </pc:sldChg>
      <pc:sldChg chg="add">
        <pc:chgData name="Sivakumar Paulraj" userId="fba6c5ed4cacd2a1" providerId="LiveId" clId="{C4C26B08-DFA9-4B52-A130-E1A1D91605C8}" dt="2023-02-20T09:04:27.001" v="17"/>
        <pc:sldMkLst>
          <pc:docMk/>
          <pc:sldMk cId="468677728" sldId="312"/>
        </pc:sldMkLst>
      </pc:sldChg>
      <pc:sldMasterChg chg="modSldLayout">
        <pc:chgData name="Sivakumar Paulraj" userId="fba6c5ed4cacd2a1" providerId="LiveId" clId="{C4C26B08-DFA9-4B52-A130-E1A1D91605C8}" dt="2023-02-20T09:03:06.746" v="15" actId="478"/>
        <pc:sldMasterMkLst>
          <pc:docMk/>
          <pc:sldMasterMk cId="791954662" sldId="2147483648"/>
        </pc:sldMasterMkLst>
        <pc:sldLayoutChg chg="delSp mod">
          <pc:chgData name="Sivakumar Paulraj" userId="fba6c5ed4cacd2a1" providerId="LiveId" clId="{C4C26B08-DFA9-4B52-A130-E1A1D91605C8}" dt="2023-02-20T09:02:36.820" v="4" actId="478"/>
          <pc:sldLayoutMkLst>
            <pc:docMk/>
            <pc:sldMasterMk cId="791954662" sldId="2147483648"/>
            <pc:sldLayoutMk cId="437041929" sldId="2147483661"/>
          </pc:sldLayoutMkLst>
          <pc:spChg chg="del">
            <ac:chgData name="Sivakumar Paulraj" userId="fba6c5ed4cacd2a1" providerId="LiveId" clId="{C4C26B08-DFA9-4B52-A130-E1A1D91605C8}" dt="2023-02-20T09:02:33.721" v="2" actId="478"/>
            <ac:spMkLst>
              <pc:docMk/>
              <pc:sldMasterMk cId="791954662" sldId="2147483648"/>
              <pc:sldLayoutMk cId="437041929" sldId="2147483661"/>
              <ac:spMk id="12" creationId="{437A6005-B766-4453-A692-D00FC7BC40C8}"/>
            </ac:spMkLst>
          </pc:spChg>
          <pc:spChg chg="del">
            <ac:chgData name="Sivakumar Paulraj" userId="fba6c5ed4cacd2a1" providerId="LiveId" clId="{C4C26B08-DFA9-4B52-A130-E1A1D91605C8}" dt="2023-02-20T09:02:30.419" v="0" actId="478"/>
            <ac:spMkLst>
              <pc:docMk/>
              <pc:sldMasterMk cId="791954662" sldId="2147483648"/>
              <pc:sldLayoutMk cId="437041929" sldId="2147483661"/>
              <ac:spMk id="13" creationId="{E529EDBF-F2C4-47B1-AC0E-193495B3FE61}"/>
            </ac:spMkLst>
          </pc:spChg>
          <pc:grpChg chg="del">
            <ac:chgData name="Sivakumar Paulraj" userId="fba6c5ed4cacd2a1" providerId="LiveId" clId="{C4C26B08-DFA9-4B52-A130-E1A1D91605C8}" dt="2023-02-20T09:02:31.705" v="1" actId="478"/>
            <ac:grpSpMkLst>
              <pc:docMk/>
              <pc:sldMasterMk cId="791954662" sldId="2147483648"/>
              <pc:sldLayoutMk cId="437041929" sldId="2147483661"/>
              <ac:grpSpMk id="14" creationId="{9C13E249-60F6-43B6-AF09-0B5D38ED31C7}"/>
            </ac:grpSpMkLst>
          </pc:grpChg>
          <pc:grpChg chg="del">
            <ac:chgData name="Sivakumar Paulraj" userId="fba6c5ed4cacd2a1" providerId="LiveId" clId="{C4C26B08-DFA9-4B52-A130-E1A1D91605C8}" dt="2023-02-20T09:02:36.820" v="4" actId="478"/>
            <ac:grpSpMkLst>
              <pc:docMk/>
              <pc:sldMasterMk cId="791954662" sldId="2147483648"/>
              <pc:sldLayoutMk cId="437041929" sldId="2147483661"/>
              <ac:grpSpMk id="19" creationId="{F90EADFF-8FC1-4B8C-966E-C3EFBAA8B797}"/>
            </ac:grpSpMkLst>
          </pc:grpChg>
          <pc:picChg chg="del">
            <ac:chgData name="Sivakumar Paulraj" userId="fba6c5ed4cacd2a1" providerId="LiveId" clId="{C4C26B08-DFA9-4B52-A130-E1A1D91605C8}" dt="2023-02-20T09:02:34.487" v="3" actId="478"/>
            <ac:picMkLst>
              <pc:docMk/>
              <pc:sldMasterMk cId="791954662" sldId="2147483648"/>
              <pc:sldLayoutMk cId="437041929" sldId="2147483661"/>
              <ac:picMk id="11" creationId="{2866A6DB-EA5D-4087-B3FE-A98E377730A4}"/>
            </ac:picMkLst>
          </pc:picChg>
        </pc:sldLayoutChg>
        <pc:sldLayoutChg chg="delSp mod">
          <pc:chgData name="Sivakumar Paulraj" userId="fba6c5ed4cacd2a1" providerId="LiveId" clId="{C4C26B08-DFA9-4B52-A130-E1A1D91605C8}" dt="2023-02-20T09:02:57.580" v="11" actId="478"/>
          <pc:sldLayoutMkLst>
            <pc:docMk/>
            <pc:sldMasterMk cId="791954662" sldId="2147483648"/>
            <pc:sldLayoutMk cId="1717473771" sldId="2147483662"/>
          </pc:sldLayoutMkLst>
          <pc:spChg chg="del">
            <ac:chgData name="Sivakumar Paulraj" userId="fba6c5ed4cacd2a1" providerId="LiveId" clId="{C4C26B08-DFA9-4B52-A130-E1A1D91605C8}" dt="2023-02-20T09:02:53.845" v="9" actId="478"/>
            <ac:spMkLst>
              <pc:docMk/>
              <pc:sldMasterMk cId="791954662" sldId="2147483648"/>
              <pc:sldLayoutMk cId="1717473771" sldId="2147483662"/>
              <ac:spMk id="34" creationId="{5307C7B1-056B-4ECD-90DF-2F3B4B966E9C}"/>
            </ac:spMkLst>
          </pc:spChg>
          <pc:spChg chg="del">
            <ac:chgData name="Sivakumar Paulraj" userId="fba6c5ed4cacd2a1" providerId="LiveId" clId="{C4C26B08-DFA9-4B52-A130-E1A1D91605C8}" dt="2023-02-20T09:02:47.869" v="6" actId="478"/>
            <ac:spMkLst>
              <pc:docMk/>
              <pc:sldMasterMk cId="791954662" sldId="2147483648"/>
              <pc:sldLayoutMk cId="1717473771" sldId="2147483662"/>
              <ac:spMk id="35" creationId="{0C747AB9-FF27-462D-B1FD-56032095BC4F}"/>
            </ac:spMkLst>
          </pc:spChg>
          <pc:grpChg chg="del">
            <ac:chgData name="Sivakumar Paulraj" userId="fba6c5ed4cacd2a1" providerId="LiveId" clId="{C4C26B08-DFA9-4B52-A130-E1A1D91605C8}" dt="2023-02-20T09:02:50.769" v="7" actId="478"/>
            <ac:grpSpMkLst>
              <pc:docMk/>
              <pc:sldMasterMk cId="791954662" sldId="2147483648"/>
              <pc:sldLayoutMk cId="1717473771" sldId="2147483662"/>
              <ac:grpSpMk id="36" creationId="{046D7B54-36A0-4F3E-B9D8-2A8122C670EB}"/>
            </ac:grpSpMkLst>
          </pc:grpChg>
          <pc:grpChg chg="del">
            <ac:chgData name="Sivakumar Paulraj" userId="fba6c5ed4cacd2a1" providerId="LiveId" clId="{C4C26B08-DFA9-4B52-A130-E1A1D91605C8}" dt="2023-02-20T09:02:57.580" v="11" actId="478"/>
            <ac:grpSpMkLst>
              <pc:docMk/>
              <pc:sldMasterMk cId="791954662" sldId="2147483648"/>
              <pc:sldLayoutMk cId="1717473771" sldId="2147483662"/>
              <ac:grpSpMk id="41" creationId="{EB48AB85-3217-46B3-9F75-2A9DDE4B3C5A}"/>
            </ac:grpSpMkLst>
          </pc:grpChg>
          <pc:picChg chg="del">
            <ac:chgData name="Sivakumar Paulraj" userId="fba6c5ed4cacd2a1" providerId="LiveId" clId="{C4C26B08-DFA9-4B52-A130-E1A1D91605C8}" dt="2023-02-20T09:02:52.639" v="8" actId="478"/>
            <ac:picMkLst>
              <pc:docMk/>
              <pc:sldMasterMk cId="791954662" sldId="2147483648"/>
              <pc:sldLayoutMk cId="1717473771" sldId="2147483662"/>
              <ac:picMk id="31" creationId="{DF9036A6-C066-404B-8B7C-3E95A693CB30}"/>
            </ac:picMkLst>
          </pc:picChg>
          <pc:picChg chg="del">
            <ac:chgData name="Sivakumar Paulraj" userId="fba6c5ed4cacd2a1" providerId="LiveId" clId="{C4C26B08-DFA9-4B52-A130-E1A1D91605C8}" dt="2023-02-20T09:02:54.652" v="10" actId="478"/>
            <ac:picMkLst>
              <pc:docMk/>
              <pc:sldMasterMk cId="791954662" sldId="2147483648"/>
              <pc:sldLayoutMk cId="1717473771" sldId="2147483662"/>
              <ac:picMk id="33" creationId="{3CAA64A4-91BA-448F-9474-7895F9C6DBD1}"/>
            </ac:picMkLst>
          </pc:picChg>
          <pc:picChg chg="del">
            <ac:chgData name="Sivakumar Paulraj" userId="fba6c5ed4cacd2a1" providerId="LiveId" clId="{C4C26B08-DFA9-4B52-A130-E1A1D91605C8}" dt="2023-02-20T09:02:43.005" v="5" actId="478"/>
            <ac:picMkLst>
              <pc:docMk/>
              <pc:sldMasterMk cId="791954662" sldId="2147483648"/>
              <pc:sldLayoutMk cId="1717473771" sldId="2147483662"/>
              <ac:picMk id="52" creationId="{D29A22FB-7FDF-4C4A-BA0D-5F2ED2862C14}"/>
            </ac:picMkLst>
          </pc:picChg>
        </pc:sldLayoutChg>
        <pc:sldLayoutChg chg="delSp mod">
          <pc:chgData name="Sivakumar Paulraj" userId="fba6c5ed4cacd2a1" providerId="LiveId" clId="{C4C26B08-DFA9-4B52-A130-E1A1D91605C8}" dt="2023-02-20T09:03:06.746" v="15" actId="478"/>
          <pc:sldLayoutMkLst>
            <pc:docMk/>
            <pc:sldMasterMk cId="791954662" sldId="2147483648"/>
            <pc:sldLayoutMk cId="3610209609" sldId="2147483664"/>
          </pc:sldLayoutMkLst>
          <pc:spChg chg="del">
            <ac:chgData name="Sivakumar Paulraj" userId="fba6c5ed4cacd2a1" providerId="LiveId" clId="{C4C26B08-DFA9-4B52-A130-E1A1D91605C8}" dt="2023-02-20T09:03:06.746" v="15" actId="478"/>
            <ac:spMkLst>
              <pc:docMk/>
              <pc:sldMasterMk cId="791954662" sldId="2147483648"/>
              <pc:sldLayoutMk cId="3610209609" sldId="2147483664"/>
              <ac:spMk id="12" creationId="{058248EE-B9C6-42F3-8999-42A010B3D36A}"/>
            </ac:spMkLst>
          </pc:spChg>
          <pc:spChg chg="del">
            <ac:chgData name="Sivakumar Paulraj" userId="fba6c5ed4cacd2a1" providerId="LiveId" clId="{C4C26B08-DFA9-4B52-A130-E1A1D91605C8}" dt="2023-02-20T09:03:00.827" v="12" actId="478"/>
            <ac:spMkLst>
              <pc:docMk/>
              <pc:sldMasterMk cId="791954662" sldId="2147483648"/>
              <pc:sldLayoutMk cId="3610209609" sldId="2147483664"/>
              <ac:spMk id="13" creationId="{0485C0A7-787E-45A1-8E8C-93F9F6DB1AC3}"/>
            </ac:spMkLst>
          </pc:spChg>
          <pc:spChg chg="del">
            <ac:chgData name="Sivakumar Paulraj" userId="fba6c5ed4cacd2a1" providerId="LiveId" clId="{C4C26B08-DFA9-4B52-A130-E1A1D91605C8}" dt="2023-02-20T09:03:03.089" v="13" actId="478"/>
            <ac:spMkLst>
              <pc:docMk/>
              <pc:sldMasterMk cId="791954662" sldId="2147483648"/>
              <pc:sldLayoutMk cId="3610209609" sldId="2147483664"/>
              <ac:spMk id="14" creationId="{CEDD71C4-1457-4CC0-9AA5-C39D42AD6DFC}"/>
            </ac:spMkLst>
          </pc:spChg>
          <pc:spChg chg="del">
            <ac:chgData name="Sivakumar Paulraj" userId="fba6c5ed4cacd2a1" providerId="LiveId" clId="{C4C26B08-DFA9-4B52-A130-E1A1D91605C8}" dt="2023-02-20T09:03:04.767" v="14" actId="478"/>
            <ac:spMkLst>
              <pc:docMk/>
              <pc:sldMasterMk cId="791954662" sldId="2147483648"/>
              <pc:sldLayoutMk cId="3610209609" sldId="2147483664"/>
              <ac:spMk id="15" creationId="{69C17831-BD8C-469B-A484-FA4EA682184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62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85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2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92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18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89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>
            <a:fillRect/>
          </a:stretch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911F3-7539-B04C-B9E0-9E7C41C198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5A3B0-F402-7F4A-A958-7F64D7F20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C09869CD-B4ED-0E41-965B-7AD248F7D8C5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3601A51-D546-D04D-8906-1783EF8597F1}"/>
              </a:ext>
            </a:extLst>
          </p:cNvPr>
          <p:cNvSpPr txBox="1"/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29D7730-BDDC-D649-8216-FC417032E5B8}"/>
              </a:ext>
            </a:extLst>
          </p:cNvPr>
          <p:cNvSpPr txBox="1"/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#3110003 (PPS) – Pointer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3BE1E89-1D99-484D-8A43-D0D6AB4EA255}"/>
              </a:ext>
            </a:extLst>
          </p:cNvPr>
          <p:cNvSpPr txBox="1"/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/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3AFC-2DA4-724A-90D0-A062901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Pointer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4504-C22C-F843-910D-E60F2C8F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array of pointers ptr can be used to point to different rows of matrix as follow: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By dynamic memory allocation, we do not require to declare two-dimensional array, it can be created dynamically using array of pointers.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B378A-2C8B-AF45-A8DC-FCA734D42615}"/>
              </a:ext>
            </a:extLst>
          </p:cNvPr>
          <p:cNvSpPr/>
          <p:nvPr/>
        </p:nvSpPr>
        <p:spPr>
          <a:xfrm>
            <a:off x="762353" y="2038275"/>
            <a:ext cx="9137701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i&lt;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ptr[i]=&amp;mat[i][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74131-E94E-684B-B071-31A94ED8D8F7}"/>
              </a:ext>
            </a:extLst>
          </p:cNvPr>
          <p:cNvSpPr/>
          <p:nvPr/>
        </p:nvSpPr>
        <p:spPr>
          <a:xfrm>
            <a:off x="262360" y="2038274"/>
            <a:ext cx="499994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0FDDFEE-3C54-8042-AEAD-FD1284832EED}"/>
              </a:ext>
            </a:extLst>
          </p:cNvPr>
          <p:cNvSpPr/>
          <p:nvPr/>
        </p:nvSpPr>
        <p:spPr>
          <a:xfrm>
            <a:off x="262360" y="170908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5D1DA-EBF8-BE48-8DCB-82129B7D3488}"/>
              </a:ext>
            </a:extLst>
          </p:cNvPr>
          <p:cNvSpPr/>
          <p:nvPr/>
        </p:nvSpPr>
        <p:spPr>
          <a:xfrm>
            <a:off x="1352910" y="3799868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ptr[0]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88669-A989-7948-B35B-BF47AFE55F4D}"/>
              </a:ext>
            </a:extLst>
          </p:cNvPr>
          <p:cNvSpPr/>
          <p:nvPr/>
        </p:nvSpPr>
        <p:spPr>
          <a:xfrm>
            <a:off x="1352910" y="4415589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ptr[2]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0BBBB-15F7-2F48-A953-1A1E7BC6D18B}"/>
              </a:ext>
            </a:extLst>
          </p:cNvPr>
          <p:cNvSpPr/>
          <p:nvPr/>
        </p:nvSpPr>
        <p:spPr>
          <a:xfrm>
            <a:off x="1352910" y="4112689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ptr[1]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3812D-A3BA-2D4D-B1BA-9F4092676493}"/>
              </a:ext>
            </a:extLst>
          </p:cNvPr>
          <p:cNvSpPr/>
          <p:nvPr/>
        </p:nvSpPr>
        <p:spPr>
          <a:xfrm>
            <a:off x="1352910" y="4728410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ptr[3]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3E45B-4FF1-A84D-A8CB-D54C21D7C9D2}"/>
              </a:ext>
            </a:extLst>
          </p:cNvPr>
          <p:cNvSpPr/>
          <p:nvPr/>
        </p:nvSpPr>
        <p:spPr>
          <a:xfrm>
            <a:off x="1352910" y="5041231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ptr[4]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2BC03-D919-F04F-85A3-67D3668EDF33}"/>
              </a:ext>
            </a:extLst>
          </p:cNvPr>
          <p:cNvSpPr/>
          <p:nvPr/>
        </p:nvSpPr>
        <p:spPr>
          <a:xfrm>
            <a:off x="5426085" y="3799868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BF2FE4-97E5-8141-B621-827C6859CABA}"/>
              </a:ext>
            </a:extLst>
          </p:cNvPr>
          <p:cNvSpPr/>
          <p:nvPr/>
        </p:nvSpPr>
        <p:spPr>
          <a:xfrm>
            <a:off x="5426085" y="44155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1DF04-FE2C-0746-A53F-767E2DF89865}"/>
              </a:ext>
            </a:extLst>
          </p:cNvPr>
          <p:cNvSpPr/>
          <p:nvPr/>
        </p:nvSpPr>
        <p:spPr>
          <a:xfrm>
            <a:off x="5426085" y="41126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735CD-24B4-C74C-9360-5CDA8817AD57}"/>
              </a:ext>
            </a:extLst>
          </p:cNvPr>
          <p:cNvSpPr/>
          <p:nvPr/>
        </p:nvSpPr>
        <p:spPr>
          <a:xfrm>
            <a:off x="5426085" y="4728410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885F70-63FD-DD46-988A-1D8A11D8878D}"/>
              </a:ext>
            </a:extLst>
          </p:cNvPr>
          <p:cNvSpPr/>
          <p:nvPr/>
        </p:nvSpPr>
        <p:spPr>
          <a:xfrm>
            <a:off x="5426085" y="5041231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7F71E-18A7-3A49-831F-60ED0EA88233}"/>
              </a:ext>
            </a:extLst>
          </p:cNvPr>
          <p:cNvSpPr/>
          <p:nvPr/>
        </p:nvSpPr>
        <p:spPr>
          <a:xfrm>
            <a:off x="6794085" y="3799868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794B2-CBC9-EA43-A8B3-80EF6F2D5308}"/>
              </a:ext>
            </a:extLst>
          </p:cNvPr>
          <p:cNvSpPr/>
          <p:nvPr/>
        </p:nvSpPr>
        <p:spPr>
          <a:xfrm>
            <a:off x="6794085" y="44155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2AFDBD-E355-C444-9E7B-A3FFFD48539D}"/>
              </a:ext>
            </a:extLst>
          </p:cNvPr>
          <p:cNvSpPr/>
          <p:nvPr/>
        </p:nvSpPr>
        <p:spPr>
          <a:xfrm>
            <a:off x="6794085" y="41126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F67B9-7AA9-C24C-8D63-486993DACAC2}"/>
              </a:ext>
            </a:extLst>
          </p:cNvPr>
          <p:cNvSpPr/>
          <p:nvPr/>
        </p:nvSpPr>
        <p:spPr>
          <a:xfrm>
            <a:off x="6794085" y="4728410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412EA4-5BF8-AA4E-BE86-2C34E032239F}"/>
              </a:ext>
            </a:extLst>
          </p:cNvPr>
          <p:cNvSpPr/>
          <p:nvPr/>
        </p:nvSpPr>
        <p:spPr>
          <a:xfrm>
            <a:off x="6794085" y="5041231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E78F7A-356F-9B48-AC6E-CEC39E92ECC8}"/>
              </a:ext>
            </a:extLst>
          </p:cNvPr>
          <p:cNvSpPr/>
          <p:nvPr/>
        </p:nvSpPr>
        <p:spPr>
          <a:xfrm>
            <a:off x="8162085" y="3799868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1F0656-FC33-DE49-9725-120B9A866582}"/>
              </a:ext>
            </a:extLst>
          </p:cNvPr>
          <p:cNvSpPr/>
          <p:nvPr/>
        </p:nvSpPr>
        <p:spPr>
          <a:xfrm>
            <a:off x="8162085" y="44155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9CE19-5C2F-8C40-B28C-378BB1053A18}"/>
              </a:ext>
            </a:extLst>
          </p:cNvPr>
          <p:cNvSpPr/>
          <p:nvPr/>
        </p:nvSpPr>
        <p:spPr>
          <a:xfrm>
            <a:off x="8162085" y="41126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3E45FD-1128-E148-B910-6B571ED120F1}"/>
              </a:ext>
            </a:extLst>
          </p:cNvPr>
          <p:cNvSpPr/>
          <p:nvPr/>
        </p:nvSpPr>
        <p:spPr>
          <a:xfrm>
            <a:off x="8162085" y="4728410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CE016-C63C-9444-BDA9-7E3C530F1A03}"/>
              </a:ext>
            </a:extLst>
          </p:cNvPr>
          <p:cNvSpPr/>
          <p:nvPr/>
        </p:nvSpPr>
        <p:spPr>
          <a:xfrm>
            <a:off x="8162085" y="5041231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FD589F-E7C5-2F49-8041-9454C4B824C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783289" y="3956279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1716D1-E71D-E74C-A0B4-9094D180191F}"/>
              </a:ext>
            </a:extLst>
          </p:cNvPr>
          <p:cNvCxnSpPr/>
          <p:nvPr/>
        </p:nvCxnSpPr>
        <p:spPr>
          <a:xfrm>
            <a:off x="3783289" y="4289154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DA067B-CBBC-A941-91D8-9CA64730F646}"/>
              </a:ext>
            </a:extLst>
          </p:cNvPr>
          <p:cNvCxnSpPr/>
          <p:nvPr/>
        </p:nvCxnSpPr>
        <p:spPr>
          <a:xfrm>
            <a:off x="3783289" y="458593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103132-FCF5-504C-9F55-4456A11C7A7E}"/>
              </a:ext>
            </a:extLst>
          </p:cNvPr>
          <p:cNvCxnSpPr/>
          <p:nvPr/>
        </p:nvCxnSpPr>
        <p:spPr>
          <a:xfrm>
            <a:off x="3783289" y="4894742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A9E22F-3CE0-3140-ACCE-D53BBF090760}"/>
              </a:ext>
            </a:extLst>
          </p:cNvPr>
          <p:cNvCxnSpPr/>
          <p:nvPr/>
        </p:nvCxnSpPr>
        <p:spPr>
          <a:xfrm>
            <a:off x="3783289" y="519152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59856E-B289-4841-9E06-F7365C63B1AE}"/>
              </a:ext>
            </a:extLst>
          </p:cNvPr>
          <p:cNvSpPr txBox="1"/>
          <p:nvPr/>
        </p:nvSpPr>
        <p:spPr>
          <a:xfrm>
            <a:off x="5426085" y="3405305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B33150-2325-A340-A078-498DB8344D43}"/>
              </a:ext>
            </a:extLst>
          </p:cNvPr>
          <p:cNvSpPr txBox="1"/>
          <p:nvPr/>
        </p:nvSpPr>
        <p:spPr>
          <a:xfrm>
            <a:off x="6794085" y="3412775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FC4E-F983-DF4B-A443-47CE215E2D14}"/>
              </a:ext>
            </a:extLst>
          </p:cNvPr>
          <p:cNvSpPr txBox="1"/>
          <p:nvPr/>
        </p:nvSpPr>
        <p:spPr>
          <a:xfrm>
            <a:off x="8162085" y="3420245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2C0571-2C0B-BC46-92A0-2C71C5E10F49}"/>
              </a:ext>
            </a:extLst>
          </p:cNvPr>
          <p:cNvSpPr txBox="1"/>
          <p:nvPr/>
        </p:nvSpPr>
        <p:spPr>
          <a:xfrm>
            <a:off x="1352910" y="3402281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ptr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91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1278"/>
            <a:ext cx="12192000" cy="900113"/>
          </a:xfrm>
        </p:spPr>
        <p:txBody>
          <a:bodyPr/>
          <a:lstStyle/>
          <a:p>
            <a:r>
              <a:rPr lang="en-US"/>
              <a:t>WAP to print Odd numbers between 1 to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1096267" y="743359"/>
            <a:ext cx="8635562" cy="403187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num1,num2;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value of num1 and num2: 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,&amp;num1, &amp;num2);</a:t>
            </a:r>
          </a:p>
          <a:p>
            <a:pPr lvl="1"/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//displaying numbers before swapping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"Before Swapping: num1 is: %d, num2 is: %d\n"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,num1,num2);</a:t>
            </a:r>
          </a:p>
          <a:p>
            <a:pPr lvl="1"/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//calling the user defined function swap()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swap(&amp;num1,&amp;num2);</a:t>
            </a:r>
          </a:p>
          <a:p>
            <a:pPr lvl="1"/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//displaying numbers after swapping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Swapping: num1 is: %d, num2 is: %d\n"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,num1,num2);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596274" y="743359"/>
            <a:ext cx="499993" cy="403187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96273" y="5239159"/>
            <a:ext cx="4787017" cy="10772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value of num1 and num2: 5 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Before Swapping: num1 is: 5, num2 is: 10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After  Swapping: num1 is: 10, num2 is: 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96274" y="41417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96273" y="490997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13E1A229-B162-CC47-AFA4-5345FFB341FD}"/>
              </a:ext>
            </a:extLst>
          </p:cNvPr>
          <p:cNvSpPr/>
          <p:nvPr/>
        </p:nvSpPr>
        <p:spPr>
          <a:xfrm>
            <a:off x="596273" y="38543"/>
            <a:ext cx="11340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b="1">
                <a:solidFill>
                  <a:schemeClr val="bg1"/>
                </a:solidFill>
              </a:rPr>
              <a:t>Write a program to swap value of two variables using pointer / call by reference.</a:t>
            </a:r>
          </a:p>
        </p:txBody>
      </p:sp>
    </p:spTree>
    <p:extLst>
      <p:ext uri="{BB962C8B-B14F-4D97-AF65-F5344CB8AC3E}">
        <p14:creationId xmlns:p14="http://schemas.microsoft.com/office/powerpoint/2010/main" val="1102240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B440-B427-8849-87F9-1B35044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Pointer and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6D7F-7A08-7846-A99B-36020FAB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Like normal variable, pointer variable can be passed as function argument and function can return pointer as well. </a:t>
            </a:r>
          </a:p>
          <a:p>
            <a:pPr algn="just"/>
            <a:r>
              <a:rPr lang="en-US"/>
              <a:t>There are two approaches to passing argument to a function:</a:t>
            </a:r>
          </a:p>
          <a:p>
            <a:pPr lvl="1" algn="just"/>
            <a:r>
              <a:rPr lang="en-US"/>
              <a:t>Call by value</a:t>
            </a:r>
          </a:p>
          <a:p>
            <a:pPr lvl="1" algn="just"/>
            <a:r>
              <a:rPr lang="en-US"/>
              <a:t>Call by reference / address</a:t>
            </a:r>
          </a:p>
        </p:txBody>
      </p:sp>
    </p:spTree>
    <p:extLst>
      <p:ext uri="{BB962C8B-B14F-4D97-AF65-F5344CB8AC3E}">
        <p14:creationId xmlns:p14="http://schemas.microsoft.com/office/powerpoint/2010/main" val="368557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A56A-BFB7-2347-A20B-726687EE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EA8-4387-3E4C-9134-A6F2F168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In this approach, the values are passed as function argument to the definition of function.</a:t>
            </a:r>
            <a:endParaRPr lang="en-US"/>
          </a:p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20A03-3691-3141-8367-750417CBF49F}"/>
              </a:ext>
            </a:extLst>
          </p:cNvPr>
          <p:cNvSpPr/>
          <p:nvPr/>
        </p:nvSpPr>
        <p:spPr>
          <a:xfrm>
            <a:off x="762353" y="2209942"/>
            <a:ext cx="6191900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,B=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"\nValues before calling %d, %d"</a:t>
            </a:r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,A,B);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fun(A,B); 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"\nValues after calling %d, %d"</a:t>
            </a:r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,A,B);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20662-56BF-D94E-8251-CE819FC75E75}"/>
              </a:ext>
            </a:extLst>
          </p:cNvPr>
          <p:cNvSpPr/>
          <p:nvPr/>
        </p:nvSpPr>
        <p:spPr>
          <a:xfrm>
            <a:off x="262360" y="2209942"/>
            <a:ext cx="499993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Values before calling 10, 20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Values after calling 10, 20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0F07691-FFE9-5D4A-80D5-9FD2BAA6871B}"/>
              </a:ext>
            </a:extLst>
          </p:cNvPr>
          <p:cNvSpPr/>
          <p:nvPr/>
        </p:nvSpPr>
        <p:spPr>
          <a:xfrm>
            <a:off x="262360" y="188075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10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7FC0F-D0F8-AE46-8AEA-A610C7962785}"/>
              </a:ext>
            </a:extLst>
          </p:cNvPr>
          <p:cNvSpPr txBox="1"/>
          <p:nvPr/>
        </p:nvSpPr>
        <p:spPr>
          <a:xfrm>
            <a:off x="7118684" y="4102768"/>
            <a:ext cx="70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48252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24688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BA90C2-A571-BC46-93E3-B8DAA3CA2A17}"/>
              </a:ext>
            </a:extLst>
          </p:cNvPr>
          <p:cNvSpPr txBox="1"/>
          <p:nvPr/>
        </p:nvSpPr>
        <p:spPr>
          <a:xfrm>
            <a:off x="10106525" y="4055240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92D050"/>
                </a:solidFill>
              </a:rPr>
              <a:t>11</a:t>
            </a:r>
            <a:endParaRPr lang="en-US" sz="1200" b="1">
              <a:solidFill>
                <a:srgbClr val="92D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C96B6-E159-3A48-A56F-BB8CE1D84C21}"/>
              </a:ext>
            </a:extLst>
          </p:cNvPr>
          <p:cNvSpPr txBox="1"/>
          <p:nvPr/>
        </p:nvSpPr>
        <p:spPr>
          <a:xfrm>
            <a:off x="11011229" y="40653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92D050"/>
                </a:solidFill>
              </a:rPr>
              <a:t>22</a:t>
            </a:r>
            <a:endParaRPr lang="en-US" sz="1200" b="1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912026-7EB3-884E-8F29-37018E87BAAC}"/>
              </a:ext>
            </a:extLst>
          </p:cNvPr>
          <p:cNvCxnSpPr/>
          <p:nvPr/>
        </p:nvCxnSpPr>
        <p:spPr>
          <a:xfrm>
            <a:off x="10040112" y="4300568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5499F2-3CAE-3E45-AEF6-D7395061A33E}"/>
              </a:ext>
            </a:extLst>
          </p:cNvPr>
          <p:cNvCxnSpPr/>
          <p:nvPr/>
        </p:nvCxnSpPr>
        <p:spPr>
          <a:xfrm>
            <a:off x="10925885" y="4288376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71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A56A-BFB7-2347-A20B-726687EE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by Reference /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EA8-4387-3E4C-9134-A6F2F168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In this approach, the references / addresses are passed as function argument to the definition of 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20A03-3691-3141-8367-750417CBF49F}"/>
              </a:ext>
            </a:extLst>
          </p:cNvPr>
          <p:cNvSpPr/>
          <p:nvPr/>
        </p:nvSpPr>
        <p:spPr>
          <a:xfrm>
            <a:off x="762353" y="2163091"/>
            <a:ext cx="6191900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*,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*);</a:t>
            </a:r>
          </a:p>
          <a:p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,B=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"\nValues before calling %d, %d"</a:t>
            </a:r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,A,B);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fun(&amp;A,&amp;B);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"\nValues after calling %d, %d"</a:t>
            </a:r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,A,B);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*X,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*Y)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*X=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*Y=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20662-56BF-D94E-8251-CE819FC75E75}"/>
              </a:ext>
            </a:extLst>
          </p:cNvPr>
          <p:cNvSpPr/>
          <p:nvPr/>
        </p:nvSpPr>
        <p:spPr>
          <a:xfrm>
            <a:off x="262360" y="2163091"/>
            <a:ext cx="499993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Values before calling 10, 20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Values after  calling 11, 22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0F07691-FFE9-5D4A-80D5-9FD2BAA6871B}"/>
              </a:ext>
            </a:extLst>
          </p:cNvPr>
          <p:cNvSpPr/>
          <p:nvPr/>
        </p:nvSpPr>
        <p:spPr>
          <a:xfrm>
            <a:off x="262360" y="183390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10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48252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24688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*Y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7FC0F-D0F8-AE46-8AEA-A610C7962785}"/>
              </a:ext>
            </a:extLst>
          </p:cNvPr>
          <p:cNvSpPr txBox="1"/>
          <p:nvPr/>
        </p:nvSpPr>
        <p:spPr>
          <a:xfrm>
            <a:off x="7118683" y="4102768"/>
            <a:ext cx="78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48252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24688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*X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2A4DD-0ED8-F641-81E1-C4D78ECF7EF1}"/>
              </a:ext>
            </a:extLst>
          </p:cNvPr>
          <p:cNvSpPr txBox="1"/>
          <p:nvPr/>
        </p:nvSpPr>
        <p:spPr>
          <a:xfrm>
            <a:off x="8273716" y="40517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92D050"/>
                </a:solidFill>
              </a:rPr>
              <a:t>11</a:t>
            </a:r>
            <a:endParaRPr lang="en-US" sz="1200" b="1">
              <a:solidFill>
                <a:srgbClr val="92D05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E9514A-2009-E940-B279-AF185D540547}"/>
              </a:ext>
            </a:extLst>
          </p:cNvPr>
          <p:cNvCxnSpPr/>
          <p:nvPr/>
        </p:nvCxnSpPr>
        <p:spPr>
          <a:xfrm>
            <a:off x="8207303" y="4297047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AA94B7-1553-4942-B0A5-1DF69FA45DA7}"/>
              </a:ext>
            </a:extLst>
          </p:cNvPr>
          <p:cNvSpPr txBox="1"/>
          <p:nvPr/>
        </p:nvSpPr>
        <p:spPr>
          <a:xfrm>
            <a:off x="9194132" y="4075184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92D050"/>
                </a:solidFill>
              </a:rPr>
              <a:t>22</a:t>
            </a:r>
            <a:endParaRPr lang="en-US" sz="1200" b="1">
              <a:solidFill>
                <a:srgbClr val="92D05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67029F-8DC1-1644-8DDC-40BA5D74832A}"/>
              </a:ext>
            </a:extLst>
          </p:cNvPr>
          <p:cNvCxnSpPr/>
          <p:nvPr/>
        </p:nvCxnSpPr>
        <p:spPr>
          <a:xfrm>
            <a:off x="9108788" y="4298195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15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30" grpId="0"/>
      <p:bldP spid="29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38DC-D35E-1B4A-815A-432BD48F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A7FE-3DFC-B843-B7C1-9299D3B5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Every function has reference or address, and if we know the reference or address of function, we can access the function using its </a:t>
            </a:r>
            <a:r>
              <a:rPr lang="en-US">
                <a:solidFill>
                  <a:srgbClr val="92D050"/>
                </a:solidFill>
              </a:rPr>
              <a:t>reference or address</a:t>
            </a:r>
            <a:r>
              <a:rPr lang="en-US"/>
              <a:t>. </a:t>
            </a:r>
          </a:p>
          <a:p>
            <a:pPr algn="just"/>
            <a:r>
              <a:rPr lang="en-US"/>
              <a:t>This is the way of accessing function using pointer.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r>
              <a:rPr lang="en-IN">
                <a:solidFill>
                  <a:srgbClr val="92D050"/>
                </a:solidFill>
              </a:rPr>
              <a:t>return-type: T</a:t>
            </a:r>
            <a:r>
              <a:rPr lang="en-IN"/>
              <a:t>ype of value function will return.</a:t>
            </a:r>
          </a:p>
          <a:p>
            <a:r>
              <a:rPr lang="en-IN">
                <a:solidFill>
                  <a:srgbClr val="92D050"/>
                </a:solidFill>
              </a:rPr>
              <a:t>argument list: </a:t>
            </a:r>
            <a:r>
              <a:rPr lang="en-IN"/>
              <a:t>Represents the type and number of value function will take, values are sent by the calling statement.</a:t>
            </a:r>
          </a:p>
          <a:p>
            <a:r>
              <a:rPr lang="en-IN">
                <a:solidFill>
                  <a:srgbClr val="92D050"/>
                </a:solidFill>
              </a:rPr>
              <a:t>(*ptr-function): </a:t>
            </a:r>
            <a:r>
              <a:rPr lang="en-IN"/>
              <a:t>The parentheses around </a:t>
            </a:r>
            <a:r>
              <a:rPr lang="en-IN">
                <a:solidFill>
                  <a:srgbClr val="92D050"/>
                </a:solidFill>
              </a:rPr>
              <a:t>*ptr-function </a:t>
            </a:r>
            <a:r>
              <a:rPr lang="en-IN"/>
              <a:t>tells the compiler that it is pointer to function.</a:t>
            </a:r>
          </a:p>
          <a:p>
            <a:r>
              <a:rPr lang="en-IN"/>
              <a:t>If we write </a:t>
            </a:r>
            <a:r>
              <a:rPr lang="en-IN">
                <a:solidFill>
                  <a:srgbClr val="92D050"/>
                </a:solidFill>
              </a:rPr>
              <a:t>*ptr-function </a:t>
            </a:r>
            <a:r>
              <a:rPr lang="en-IN"/>
              <a:t>without parentheses then it tells the compiler that </a:t>
            </a:r>
            <a:r>
              <a:rPr lang="en-IN" err="1">
                <a:solidFill>
                  <a:srgbClr val="92D050"/>
                </a:solidFill>
              </a:rPr>
              <a:t>ptr-function</a:t>
            </a:r>
            <a:r>
              <a:rPr lang="en-IN"/>
              <a:t> is a function that will return a pointer.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CF5CC-F392-FA42-905A-E8E22C4A0004}"/>
              </a:ext>
            </a:extLst>
          </p:cNvPr>
          <p:cNvSpPr/>
          <p:nvPr/>
        </p:nvSpPr>
        <p:spPr>
          <a:xfrm>
            <a:off x="762353" y="2717038"/>
            <a:ext cx="5626415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 (*ptr-function)(argument list);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A4527-C47B-1640-9949-B31A7FFF20BE}"/>
              </a:ext>
            </a:extLst>
          </p:cNvPr>
          <p:cNvSpPr/>
          <p:nvPr/>
        </p:nvSpPr>
        <p:spPr>
          <a:xfrm>
            <a:off x="262360" y="2717037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FF2CFF8-1968-E84B-80D9-AD6448E42320}"/>
              </a:ext>
            </a:extLst>
          </p:cNvPr>
          <p:cNvSpPr/>
          <p:nvPr/>
        </p:nvSpPr>
        <p:spPr>
          <a:xfrm>
            <a:off x="262360" y="23878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31869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DCFA-FB78-914A-8901-F0B8D81F4A8F}"/>
              </a:ext>
            </a:extLst>
          </p:cNvPr>
          <p:cNvSpPr txBox="1"/>
          <p:nvPr/>
        </p:nvSpPr>
        <p:spPr>
          <a:xfrm>
            <a:off x="0" y="321278"/>
            <a:ext cx="121920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WAP to print Odd numbers between 1 to 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96267" y="743359"/>
            <a:ext cx="5749375" cy="4770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(*ptr)(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a,b,rt;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"\nEnter 1st number : 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,&amp;a);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"\nEnter 2nd number : 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,&amp;b);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 = Sum; 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 = (*ptr)(a,b); 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"\nThe sum is : 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,rt);</a:t>
            </a:r>
          </a:p>
          <a:p>
            <a:pPr lvl="1"/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</a:t>
            </a:r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96274" y="743359"/>
            <a:ext cx="499993" cy="4770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FE68-BCE8-454F-B6D7-830E382636F9}"/>
              </a:ext>
            </a:extLst>
          </p:cNvPr>
          <p:cNvSpPr/>
          <p:nvPr/>
        </p:nvSpPr>
        <p:spPr>
          <a:xfrm>
            <a:off x="7125312" y="1072543"/>
            <a:ext cx="4787017" cy="116955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Enter 1st number : 5</a:t>
            </a:r>
          </a:p>
          <a:p>
            <a:endParaRPr 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Enter 2nd number : 10</a:t>
            </a:r>
          </a:p>
          <a:p>
            <a:endParaRPr 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The sum is : 15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96274" y="41417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C41A6BE6-E231-BA4C-BA83-72B739C39BAF}"/>
              </a:ext>
            </a:extLst>
          </p:cNvPr>
          <p:cNvSpPr/>
          <p:nvPr/>
        </p:nvSpPr>
        <p:spPr>
          <a:xfrm>
            <a:off x="7125312" y="74335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14F251A9-05F0-E542-9476-95445567498E}"/>
              </a:ext>
            </a:extLst>
          </p:cNvPr>
          <p:cNvSpPr/>
          <p:nvPr/>
        </p:nvSpPr>
        <p:spPr>
          <a:xfrm>
            <a:off x="596273" y="38543"/>
            <a:ext cx="11340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b="1">
                <a:solidFill>
                  <a:schemeClr val="bg1"/>
                </a:solidFill>
              </a:rPr>
              <a:t>Write a program to </a:t>
            </a:r>
            <a:r>
              <a:rPr lang="en-IN" b="1">
                <a:solidFill>
                  <a:schemeClr val="bg1"/>
                </a:solidFill>
              </a:rPr>
              <a:t>s</a:t>
            </a:r>
            <a:r>
              <a:rPr lang="en-IN" b="1"/>
              <a:t>um of two numbers using pointer to function.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57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F644-6D07-DA4B-B797-2AC68765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95B4-41D7-3E46-9DFC-F169AB9C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/>
              <a:t>Write a C program to print the address of variable using pointer.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/>
              <a:t>Write a C a program to swap two elements using pointer.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/>
              <a:t>Write a C a program to print value and address of a variable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/>
              <a:t>Write a C a program to calculate sum of two numbers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/>
              <a:t>Write a C a program to swap value of two numbers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/>
              <a:t>Write a C a program to calculate sum of elements of an array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/>
              <a:t>Write a C a program to swap value of two variables using function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/>
              <a:t>Write a C a program to print the address of character and the character of string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/>
              <a:t>Write a C a program for sorting using pointer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5664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0284376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Dynamic Memory Allocation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7"/>
            <a:ext cx="11667281" cy="4052761"/>
          </a:xfrm>
        </p:spPr>
        <p:txBody>
          <a:bodyPr/>
          <a:lstStyle/>
          <a:p>
            <a:pPr algn="just"/>
            <a:r>
              <a:rPr lang="en-IN"/>
              <a:t>If memory is allocated at runtime (during execution of program) then it is called dynamic memory. </a:t>
            </a:r>
          </a:p>
          <a:p>
            <a:pPr algn="just"/>
            <a:r>
              <a:rPr lang="en-IN"/>
              <a:t>It allocates memory from </a:t>
            </a:r>
            <a:r>
              <a:rPr lang="en-IN" b="1">
                <a:solidFill>
                  <a:srgbClr val="92D050"/>
                </a:solidFill>
              </a:rPr>
              <a:t>heap</a:t>
            </a:r>
            <a:r>
              <a:rPr lang="en-IN">
                <a:solidFill>
                  <a:srgbClr val="92D050"/>
                </a:solidFill>
              </a:rPr>
              <a:t> </a:t>
            </a:r>
            <a:r>
              <a:rPr lang="en-IN"/>
              <a:t>(</a:t>
            </a:r>
            <a:r>
              <a:rPr lang="en-IN" i="1">
                <a:solidFill>
                  <a:srgbClr val="92D050"/>
                </a:solidFill>
              </a:rPr>
              <a:t>heap</a:t>
            </a:r>
            <a:r>
              <a:rPr lang="en-IN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N"/>
              <a:t>it is an empty area in memory)</a:t>
            </a:r>
          </a:p>
          <a:p>
            <a:pPr algn="just"/>
            <a:r>
              <a:rPr lang="en-IN"/>
              <a:t>Memory can be accessed only through a pointer. </a:t>
            </a:r>
          </a:p>
          <a:p>
            <a:pPr marL="0" indent="0" algn="just">
              <a:buNone/>
            </a:pPr>
            <a:endParaRPr lang="en-IN" b="1"/>
          </a:p>
          <a:p>
            <a:pPr marL="0" indent="0" algn="just">
              <a:buNone/>
            </a:pPr>
            <a:r>
              <a:rPr lang="en-IN"/>
              <a:t>When DMA is needed?</a:t>
            </a:r>
          </a:p>
          <a:p>
            <a:pPr algn="just"/>
            <a:r>
              <a:rPr lang="en-IN"/>
              <a:t>It is used when number of variables are not known in advance or </a:t>
            </a:r>
            <a:r>
              <a:rPr lang="en-IN">
                <a:solidFill>
                  <a:srgbClr val="92D050"/>
                </a:solidFill>
              </a:rPr>
              <a:t>large</a:t>
            </a:r>
            <a:r>
              <a:rPr lang="en-IN" sz="3200">
                <a:solidFill>
                  <a:srgbClr val="92D050"/>
                </a:solidFill>
              </a:rPr>
              <a:t> </a:t>
            </a:r>
            <a:r>
              <a:rPr lang="en-IN"/>
              <a:t>in size. </a:t>
            </a:r>
          </a:p>
          <a:p>
            <a:pPr algn="just"/>
            <a:r>
              <a:rPr lang="en-IN"/>
              <a:t>Memory can be allocated at any time and can be released at any time during runtime.</a:t>
            </a:r>
          </a:p>
        </p:txBody>
      </p:sp>
    </p:spTree>
    <p:extLst>
      <p:ext uri="{BB962C8B-B14F-4D97-AF65-F5344CB8AC3E}">
        <p14:creationId xmlns:p14="http://schemas.microsoft.com/office/powerpoint/2010/main" val="30165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68EF-02D8-1E42-9385-2E4B1FDB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1B33-0FE5-7F40-9000-5D3CEE31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 normal variable is used to store value.</a:t>
            </a:r>
          </a:p>
          <a:p>
            <a:pPr algn="just"/>
            <a:r>
              <a:rPr lang="en-US"/>
              <a:t>A pointer is a variable that </a:t>
            </a:r>
            <a:r>
              <a:rPr lang="en-US">
                <a:solidFill>
                  <a:srgbClr val="92D050"/>
                </a:solidFill>
              </a:rPr>
              <a:t>store address / reference </a:t>
            </a:r>
            <a:r>
              <a:rPr lang="en-US"/>
              <a:t>of another variable.</a:t>
            </a:r>
          </a:p>
          <a:p>
            <a:pPr algn="just"/>
            <a:r>
              <a:rPr lang="en-US"/>
              <a:t>Pointer is </a:t>
            </a:r>
            <a:r>
              <a:rPr lang="en-US">
                <a:solidFill>
                  <a:srgbClr val="92D050"/>
                </a:solidFill>
              </a:rPr>
              <a:t>derived data type </a:t>
            </a:r>
            <a:r>
              <a:rPr lang="en-US"/>
              <a:t>in C language.</a:t>
            </a:r>
          </a:p>
          <a:p>
            <a:pPr algn="just"/>
            <a:r>
              <a:rPr lang="en-US"/>
              <a:t>A pointer contains the memory address of that variable as their value. Pointers are also called </a:t>
            </a:r>
            <a:r>
              <a:rPr lang="en-US">
                <a:solidFill>
                  <a:srgbClr val="92D050"/>
                </a:solidFill>
              </a:rPr>
              <a:t>address variables </a:t>
            </a:r>
            <a:r>
              <a:rPr lang="en-US"/>
              <a:t>because they contain the addresses of other variables.</a:t>
            </a: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5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malloc()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3701812"/>
          </a:xfrm>
        </p:spPr>
        <p:txBody>
          <a:bodyPr/>
          <a:lstStyle/>
          <a:p>
            <a:pPr algn="just"/>
            <a:r>
              <a:rPr lang="en-US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 </a:t>
            </a:r>
            <a:r>
              <a:rPr lang="en-US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IN"/>
              <a:t> is used to allocate a fixed amount of memory during the execution of a program.</a:t>
            </a:r>
          </a:p>
          <a:p>
            <a:r>
              <a:rPr lang="en-US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 ()</a:t>
            </a:r>
            <a:r>
              <a:rPr lang="en-IN"/>
              <a:t> allocates </a:t>
            </a:r>
            <a:r>
              <a:rPr lang="en-US" err="1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size_in_bytes </a:t>
            </a:r>
            <a:r>
              <a:rPr lang="en-IN"/>
              <a:t>of memory from heap, if the allocation succeeds, a pointer to the block of memory is returned else </a:t>
            </a:r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NULL </a:t>
            </a:r>
            <a:r>
              <a:rPr lang="en-IN"/>
              <a:t>is returned.</a:t>
            </a:r>
          </a:p>
          <a:p>
            <a:pPr algn="just"/>
            <a:r>
              <a:rPr lang="en-IN"/>
              <a:t>Allocated memory space may not be contiguous.</a:t>
            </a:r>
          </a:p>
          <a:p>
            <a:pPr algn="just"/>
            <a:r>
              <a:rPr lang="en-IN"/>
              <a:t>Each block contains a </a:t>
            </a:r>
            <a:r>
              <a:rPr lang="en-US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IN"/>
              <a:t>, a pointer to the next block, and the space itself. </a:t>
            </a:r>
          </a:p>
          <a:p>
            <a:pPr algn="just"/>
            <a:r>
              <a:rPr lang="en-IN"/>
              <a:t>The blocks are kept in ascending order of storage address, and the last block points to the first.</a:t>
            </a:r>
          </a:p>
          <a:p>
            <a:pPr algn="just"/>
            <a:r>
              <a:rPr lang="en-IN"/>
              <a:t>The memory is not initialized.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id="{448FB20E-CA29-A841-9ACC-5F28845BF9F2}"/>
              </a:ext>
            </a:extLst>
          </p:cNvPr>
          <p:cNvGraphicFramePr>
            <a:graphicFrameLocks noGrp="1"/>
          </p:cNvGraphicFramePr>
          <p:nvPr/>
        </p:nvGraphicFramePr>
        <p:xfrm>
          <a:off x="677189" y="4876800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b="0" u="none" strike="noStrike" cap="none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u="none" strike="noStrike" cap="none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cap="none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malloc (</a:t>
                      </a:r>
                      <a:r>
                        <a:rPr lang="en-US" sz="1800" b="0" u="none" strike="noStrike" cap="none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</a:t>
                      </a:r>
                      <a:r>
                        <a:rPr lang="en-US" sz="1800" b="0" u="none" strike="noStrike" cap="none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This statement returns a pointer to </a:t>
                      </a:r>
                      <a:r>
                        <a:rPr lang="en-US" sz="1800" b="0" err="1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 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of uninitialized storage, or </a:t>
                      </a:r>
                      <a:r>
                        <a:rPr lang="en-US" sz="1800" b="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-US" sz="1800" b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800" b="1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US" sz="1800" b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kern="1200" cap="none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</a:t>
                      </a:r>
                      <a:r>
                        <a:rPr lang="en-US" sz="1800" b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malloc(</a:t>
                      </a:r>
                      <a:r>
                        <a:rPr lang="en-US" sz="1800" b="0" u="none" strike="noStrike" kern="1200" cap="none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u="none" strike="noStrike" kern="1200" cap="none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</a:t>
                      </a:r>
                      <a:r>
                        <a:rPr lang="en-US" sz="1800" b="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56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Write a C program to allocate memory using malloc.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991357" y="1830751"/>
            <a:ext cx="9775382" cy="263821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*fp;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//fp is a pointer variable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fp = 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*)malloc(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//returns a pointer to int size storage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*fp = 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//store 25 in the address pointed by fp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*fp);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//print the value of fp, i.e. 25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free(fp);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//free up the space pointed to by fp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91363" y="1830751"/>
            <a:ext cx="499993" cy="263821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91363" y="1501567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/>
          </a:p>
        </p:txBody>
      </p:sp>
      <p:sp>
        <p:nvSpPr>
          <p:cNvPr id="9" name="Google Shape;179;p22">
            <a:extLst>
              <a:ext uri="{FF2B5EF4-FFF2-40B4-BE49-F238E27FC236}">
                <a16:creationId xmlns:a16="http://schemas.microsoft.com/office/drawing/2014/main" id="{081F3549-8540-E44B-893A-8C8801AA6533}"/>
              </a:ext>
            </a:extLst>
          </p:cNvPr>
          <p:cNvSpPr/>
          <p:nvPr/>
        </p:nvSpPr>
        <p:spPr>
          <a:xfrm>
            <a:off x="485643" y="4840261"/>
            <a:ext cx="1312085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180;p22">
            <a:extLst>
              <a:ext uri="{FF2B5EF4-FFF2-40B4-BE49-F238E27FC236}">
                <a16:creationId xmlns:a16="http://schemas.microsoft.com/office/drawing/2014/main" id="{4BF53837-BDCF-C24B-93AB-2D182CA21854}"/>
              </a:ext>
            </a:extLst>
          </p:cNvPr>
          <p:cNvSpPr txBox="1"/>
          <p:nvPr/>
        </p:nvSpPr>
        <p:spPr>
          <a:xfrm>
            <a:off x="491363" y="5169445"/>
            <a:ext cx="5457493" cy="78067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IN" sz="180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935579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err="1"/>
              <a:t>calloc()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2520712"/>
          </a:xfrm>
        </p:spPr>
        <p:txBody>
          <a:bodyPr/>
          <a:lstStyle/>
          <a:p>
            <a:pPr algn="just"/>
            <a:r>
              <a:rPr lang="en-IN" err="1">
                <a:solidFill>
                  <a:srgbClr val="D4D4D4"/>
                </a:solidFill>
                <a:latin typeface="Consolas" panose="020B0609020204030204" pitchFamily="49" charset="0"/>
              </a:rPr>
              <a:t>calloc() </a:t>
            </a:r>
            <a:r>
              <a:rPr lang="en-IN"/>
              <a:t>is used to allocate a block of memory during the execution of a program</a:t>
            </a:r>
          </a:p>
          <a:p>
            <a:pPr algn="just"/>
            <a:r>
              <a:rPr lang="en-IN" err="1">
                <a:solidFill>
                  <a:srgbClr val="D4D4D4"/>
                </a:solidFill>
                <a:latin typeface="Consolas" panose="020B0609020204030204" pitchFamily="49" charset="0"/>
              </a:rPr>
              <a:t>calloc() </a:t>
            </a:r>
            <a:r>
              <a:rPr lang="en-IN"/>
              <a:t>allocates a region of memory to hold </a:t>
            </a:r>
            <a:r>
              <a:rPr lang="en-US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no_of_blocks</a:t>
            </a:r>
            <a:r>
              <a:rPr lang="en-IN">
                <a:solidFill>
                  <a:srgbClr val="92D050"/>
                </a:solidFill>
              </a:rPr>
              <a:t> </a:t>
            </a:r>
            <a:r>
              <a:rPr lang="en-IN"/>
              <a:t>of </a:t>
            </a:r>
            <a:r>
              <a:rPr lang="en-US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size_of_block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/>
              <a:t>each, if the allocation succeeds then a pointer to the block of memory is returned else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NULL </a:t>
            </a:r>
            <a:r>
              <a:rPr lang="en-IN"/>
              <a:t>is returned. </a:t>
            </a:r>
          </a:p>
          <a:p>
            <a:pPr algn="just"/>
            <a:r>
              <a:rPr lang="en-IN"/>
              <a:t>The memory is initialized to </a:t>
            </a:r>
            <a:r>
              <a:rPr lang="en-IN">
                <a:solidFill>
                  <a:srgbClr val="92D050"/>
                </a:solidFill>
              </a:rPr>
              <a:t>ZERO</a:t>
            </a:r>
            <a:r>
              <a:rPr lang="en-IN"/>
              <a:t>.</a:t>
            </a:r>
          </a:p>
          <a:p>
            <a:pPr algn="just"/>
            <a:endParaRPr lang="en-IN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id="{448FB20E-CA29-A841-9ACC-5F28845BF9F2}"/>
              </a:ext>
            </a:extLst>
          </p:cNvPr>
          <p:cNvGraphicFramePr>
            <a:graphicFrameLocks noGrp="1"/>
          </p:cNvGraphicFramePr>
          <p:nvPr/>
        </p:nvGraphicFramePr>
        <p:xfrm>
          <a:off x="701515" y="3619500"/>
          <a:ext cx="10890925" cy="21031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 = (</a:t>
                      </a:r>
                      <a:r>
                        <a:rPr lang="en-US" sz="1800" b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</a:t>
                      </a:r>
                      <a:r>
                        <a:rPr lang="en-US" sz="1800" b="1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calloc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 sz="1800" b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no_of_blocks, size_of_block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This statement returns a pointer to </a:t>
                      </a:r>
                      <a:r>
                        <a:rPr lang="en-US" sz="1800" b="0" err="1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 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of size </a:t>
                      </a:r>
                      <a:r>
                        <a:rPr lang="en-US" sz="1800" b="0" kern="1200" err="1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size_of_blocks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,  it returns  </a:t>
                      </a:r>
                      <a:r>
                        <a:rPr lang="en-US" sz="1800" b="0" kern="120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-US" sz="1800" b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800" b="1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: </a:t>
                      </a:r>
                    </a:p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b="0" kern="120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n = </a:t>
                      </a:r>
                      <a:r>
                        <a:rPr lang="en-US" sz="1800" b="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lang="en-US"/>
                    </a:p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b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kern="120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*)calloc(n, </a:t>
                      </a:r>
                      <a:r>
                        <a:rPr lang="en-US" sz="1800" b="0" kern="1200" err="1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kern="120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endParaRPr lang="en-US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136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Write a C program to allocate memory using calloc.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25719" y="1431506"/>
            <a:ext cx="10791024" cy="40366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i, n;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//i, n are integer variables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*fp;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//fp is a pointer variable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"Enter how many numbers: 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&amp;n);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fp = 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*)calloc(n,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//calloc returns a pointer to n blocks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i &lt; n; i++)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 //loop through until all the blocks are read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  { 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scanf(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,fp);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//read and store into location where fp points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fp++;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//increment the pointer variable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free(fp);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//frees the space pointed to by fp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325726" y="1431506"/>
            <a:ext cx="499993" cy="40366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7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lang="en-US" sz="1800" b="1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</p:txBody>
      </p:sp>
      <p:sp>
        <p:nvSpPr>
          <p:cNvPr id="178" name="Google Shape;178;p22"/>
          <p:cNvSpPr/>
          <p:nvPr/>
        </p:nvSpPr>
        <p:spPr>
          <a:xfrm>
            <a:off x="325726" y="110232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3083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err="1"/>
              <a:t>realloc()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2431812"/>
          </a:xfrm>
        </p:spPr>
        <p:txBody>
          <a:bodyPr/>
          <a:lstStyle/>
          <a:p>
            <a:pPr algn="just"/>
            <a:r>
              <a:rPr lang="en-IN" err="1">
                <a:solidFill>
                  <a:srgbClr val="F92672"/>
                </a:solidFill>
                <a:latin typeface="Consolas" panose="020B0609020204030204" pitchFamily="49" charset="0"/>
              </a:rPr>
              <a:t>realloc</a:t>
            </a:r>
            <a:r>
              <a:rPr lang="en-IN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IN"/>
              <a:t> changes the size of the object pointed to by pointer fp to specified size. </a:t>
            </a:r>
          </a:p>
          <a:p>
            <a:pPr algn="just"/>
            <a:r>
              <a:rPr lang="en-IN"/>
              <a:t>The contents will be unchanged up to the minimum of the old and new sizes. </a:t>
            </a:r>
          </a:p>
          <a:p>
            <a:pPr algn="just"/>
            <a:r>
              <a:rPr lang="en-IN"/>
              <a:t>If the new size is larger, the new space will be uninitialized. </a:t>
            </a:r>
          </a:p>
          <a:p>
            <a:pPr algn="just"/>
            <a:r>
              <a:rPr lang="en-IN" err="1">
                <a:solidFill>
                  <a:srgbClr val="F92672"/>
                </a:solidFill>
                <a:latin typeface="Consolas" panose="020B0609020204030204" pitchFamily="49" charset="0"/>
              </a:rPr>
              <a:t>realloc</a:t>
            </a:r>
            <a:r>
              <a:rPr lang="en-IN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IN"/>
              <a:t> returns a pointer to the new space, or </a:t>
            </a:r>
            <a:r>
              <a:rPr lang="en-IN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IN">
                <a:solidFill>
                  <a:srgbClr val="92D050"/>
                </a:solidFill>
              </a:rPr>
              <a:t> </a:t>
            </a:r>
            <a:r>
              <a:rPr lang="en-IN"/>
              <a:t>if the request cannot be satisfied, in which case </a:t>
            </a:r>
            <a:r>
              <a:rPr lang="en-IN">
                <a:latin typeface="Consolas" panose="020B0609020204030204" pitchFamily="49" charset="0"/>
                <a:cs typeface="Consolas" panose="020B0609020204030204" pitchFamily="49" charset="0"/>
              </a:rPr>
              <a:t>*fp</a:t>
            </a:r>
            <a:r>
              <a:rPr lang="en-IN"/>
              <a:t> is unchanged. 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id="{448FB20E-CA29-A841-9ACC-5F28845BF9F2}"/>
              </a:ext>
            </a:extLst>
          </p:cNvPr>
          <p:cNvGraphicFramePr>
            <a:graphicFrameLocks noGrp="1"/>
          </p:cNvGraphicFramePr>
          <p:nvPr/>
        </p:nvGraphicFramePr>
        <p:xfrm>
          <a:off x="675937" y="3856387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b="0" u="none" strike="noStrike" cap="none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 = (</a:t>
                      </a:r>
                      <a:r>
                        <a:rPr lang="en-US" sz="1800" b="0" u="none" strike="noStrike" cap="none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realloc (void *fp, </a:t>
                      </a:r>
                    </a:p>
                    <a:p>
                      <a:pPr marL="0" marR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b="0" u="none" strike="noStrike" cap="none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size_t);</a:t>
                      </a:r>
                      <a:endParaRPr sz="1800" b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This statement returns a pointer to new space, or NULL if the request cannot be satisfied. </a:t>
                      </a:r>
                    </a:p>
                    <a:p>
                      <a:pPr marL="0" marR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800" b="1">
                        <a:solidFill>
                          <a:schemeClr val="lt1"/>
                        </a:solidFill>
                      </a:endParaRPr>
                    </a:p>
                    <a:p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US" b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fp = (</a:t>
                      </a:r>
                      <a:r>
                        <a:rPr lang="en-US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*)realloc(fp,</a:t>
                      </a:r>
                      <a:r>
                        <a:rPr lang="en-US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)*</a:t>
                      </a:r>
                      <a:r>
                        <a:rPr lang="en-US" b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61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lvl="0">
              <a:spcBef>
                <a:spcPct val="0"/>
              </a:spcBef>
              <a:buClr>
                <a:schemeClr val="lt1"/>
              </a:buClr>
              <a:buSzPts val="3600"/>
            </a:pPr>
            <a:r>
              <a:rPr lang="en-US" b="1"/>
              <a:t>Write a C program to allocate memory using realloc.</a:t>
            </a:r>
            <a:endParaRPr b="1"/>
          </a:p>
        </p:txBody>
      </p:sp>
      <p:sp>
        <p:nvSpPr>
          <p:cNvPr id="176" name="Google Shape;176;p22"/>
          <p:cNvSpPr/>
          <p:nvPr/>
        </p:nvSpPr>
        <p:spPr>
          <a:xfrm>
            <a:off x="664889" y="1576751"/>
            <a:ext cx="10745793" cy="2899293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*fp;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//fp is a file pointer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fp = 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*)malloc(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//malloc returns a pointer to int size storage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*fp = 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//store 25 in the address pointed by fp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fp =(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*)realloc(fp, 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//returns a pointer to new space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*fp);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//print the value of fp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free(fp);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//free up the space pointed to by fp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64897" y="1576751"/>
            <a:ext cx="499993" cy="2899293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64897" y="1247567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/>
          </a:p>
        </p:txBody>
      </p:sp>
      <p:sp>
        <p:nvSpPr>
          <p:cNvPr id="9" name="Google Shape;179;p22">
            <a:extLst>
              <a:ext uri="{FF2B5EF4-FFF2-40B4-BE49-F238E27FC236}">
                <a16:creationId xmlns:a16="http://schemas.microsoft.com/office/drawing/2014/main" id="{081F3549-8540-E44B-893A-8C8801AA6533}"/>
              </a:ext>
            </a:extLst>
          </p:cNvPr>
          <p:cNvSpPr/>
          <p:nvPr/>
        </p:nvSpPr>
        <p:spPr>
          <a:xfrm>
            <a:off x="164897" y="4823610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180;p22">
            <a:extLst>
              <a:ext uri="{FF2B5EF4-FFF2-40B4-BE49-F238E27FC236}">
                <a16:creationId xmlns:a16="http://schemas.microsoft.com/office/drawing/2014/main" id="{4BF53837-BDCF-C24B-93AB-2D182CA21854}"/>
              </a:ext>
            </a:extLst>
          </p:cNvPr>
          <p:cNvSpPr txBox="1"/>
          <p:nvPr/>
        </p:nvSpPr>
        <p:spPr>
          <a:xfrm>
            <a:off x="170617" y="5152794"/>
            <a:ext cx="3388206" cy="78067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IN" sz="180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4604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free()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860312"/>
          </a:xfrm>
        </p:spPr>
        <p:txBody>
          <a:bodyPr/>
          <a:lstStyle/>
          <a:p>
            <a:pPr algn="just"/>
            <a:r>
              <a:rPr lang="en-IN">
                <a:solidFill>
                  <a:srgbClr val="D4D4D4"/>
                </a:solidFill>
                <a:latin typeface="Consolas" panose="020B0609020204030204" pitchFamily="49" charset="0"/>
              </a:rPr>
              <a:t>free</a:t>
            </a:r>
            <a:r>
              <a:rPr lang="en-IN"/>
              <a:t> deallocates the space pointed to by fp.</a:t>
            </a:r>
          </a:p>
          <a:p>
            <a:pPr algn="just"/>
            <a:r>
              <a:rPr lang="en-IN"/>
              <a:t>It does nothing if </a:t>
            </a:r>
            <a:r>
              <a:rPr lang="en-IN" err="1"/>
              <a:t>fp is </a:t>
            </a:r>
            <a:r>
              <a:rPr lang="en-US">
                <a:solidFill>
                  <a:srgbClr val="92D050"/>
                </a:solidFill>
                <a:latin typeface="Consolas" panose="020B0609020204030204" pitchFamily="49" charset="0"/>
              </a:rPr>
              <a:t>NULL</a:t>
            </a:r>
            <a:r>
              <a:rPr lang="en-IN"/>
              <a:t>.</a:t>
            </a:r>
          </a:p>
          <a:p>
            <a:pPr algn="just"/>
            <a:r>
              <a:rPr lang="en-IN" err="1"/>
              <a:t>fp </a:t>
            </a:r>
            <a:r>
              <a:rPr lang="en-IN"/>
              <a:t>must be a pointer to space previously allocated by </a:t>
            </a:r>
            <a:r>
              <a:rPr lang="en-IN" err="1">
                <a:solidFill>
                  <a:srgbClr val="F92672"/>
                </a:solidFill>
                <a:latin typeface="Consolas" panose="020B0609020204030204" pitchFamily="49" charset="0"/>
              </a:rPr>
              <a:t>calloc</a:t>
            </a:r>
            <a:r>
              <a:rPr lang="en-IN"/>
              <a:t>, </a:t>
            </a:r>
            <a:r>
              <a:rPr lang="en-US" err="1">
                <a:solidFill>
                  <a:srgbClr val="F92672"/>
                </a:solidFill>
                <a:latin typeface="Consolas" panose="020B0609020204030204" pitchFamily="49" charset="0"/>
              </a:rPr>
              <a:t>malloc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/>
              <a:t>or </a:t>
            </a:r>
            <a:r>
              <a:rPr lang="en-IN" err="1">
                <a:solidFill>
                  <a:srgbClr val="F92672"/>
                </a:solidFill>
                <a:latin typeface="Consolas" panose="020B0609020204030204" pitchFamily="49" charset="0"/>
              </a:rPr>
              <a:t>realloc</a:t>
            </a:r>
            <a:r>
              <a:rPr lang="en-IN"/>
              <a:t>. 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id="{448FB20E-CA29-A841-9ACC-5F28845BF9F2}"/>
              </a:ext>
            </a:extLst>
          </p:cNvPr>
          <p:cNvGraphicFramePr>
            <a:graphicFrameLocks noGrp="1"/>
          </p:cNvGraphicFramePr>
          <p:nvPr/>
        </p:nvGraphicFramePr>
        <p:xfrm>
          <a:off x="650537" y="3195310"/>
          <a:ext cx="10890925" cy="12801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free(</a:t>
                      </a:r>
                      <a:r>
                        <a:rPr lang="en-US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*);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This statement free up the memory not needed anymore. </a:t>
                      </a:r>
                    </a:p>
                    <a:p>
                      <a:pPr marL="0" marR="0" lvl="0" indent="0" algn="l" rtl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800" b="1">
                        <a:solidFill>
                          <a:schemeClr val="lt1"/>
                        </a:solidFill>
                      </a:endParaRPr>
                    </a:p>
                    <a:p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free(fp);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5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Write a C program to sort numbers using malloc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752379" y="1379196"/>
            <a:ext cx="5590676" cy="44684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i,j,t,n;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"Enter value of n: 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&amp;n);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p=(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*) malloc(n *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"Enter values\n"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i&lt;n; i++)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scanf(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&amp;p[i]);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i&lt;n; i++)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(j= i+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 j&lt;n; j++)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52386" y="1379196"/>
            <a:ext cx="499993" cy="44684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15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16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523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6526814" y="1048064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7024244" y="1379196"/>
            <a:ext cx="4965243" cy="367822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(p[i] &gt; p[j])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t = p[i];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p[i] = p[j];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p[j] = t;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sz="1800">
                <a:solidFill>
                  <a:srgbClr val="CE9178"/>
                </a:solidFill>
                <a:latin typeface="Consolas" panose="020B0609020204030204" pitchFamily="49" charset="0"/>
              </a:rPr>
              <a:t>"Ascending order\n"</a:t>
            </a: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 sz="18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; i&lt;n; i++)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sz="180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, p[i]);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    free(p); 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77;p22">
            <a:extLst>
              <a:ext uri="{FF2B5EF4-FFF2-40B4-BE49-F238E27FC236}">
                <a16:creationId xmlns:a16="http://schemas.microsoft.com/office/drawing/2014/main" id="{4F9CF945-7D22-FB4E-BF61-E21507C63AB0}"/>
              </a:ext>
            </a:extLst>
          </p:cNvPr>
          <p:cNvSpPr/>
          <p:nvPr/>
        </p:nvSpPr>
        <p:spPr>
          <a:xfrm>
            <a:off x="6526275" y="1377247"/>
            <a:ext cx="499993" cy="367822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18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19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20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21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22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23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24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25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26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27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28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071994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  <p:bldP spid="179" grpId="0" animBg="1"/>
      <p:bldP spid="180" grpId="0" uiExpand="1" build="p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200"/>
              <a:t>Write a C program to find square of numbers using calloc</a:t>
            </a:r>
            <a:endParaRPr sz="3200"/>
          </a:p>
        </p:txBody>
      </p:sp>
      <p:sp>
        <p:nvSpPr>
          <p:cNvPr id="176" name="Google Shape;176;p22"/>
          <p:cNvSpPr/>
          <p:nvPr/>
        </p:nvSpPr>
        <p:spPr>
          <a:xfrm>
            <a:off x="752379" y="1379197"/>
            <a:ext cx="5590676" cy="484098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&lt;stdlib.h&gt;</a:t>
            </a:r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i,n;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"Enter value of n: 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p=(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*)calloc(n,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"Enter values\n"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;i&lt;n;i++)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scanf(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err="1">
                <a:solidFill>
                  <a:srgbClr val="D4D4D4"/>
                </a:solidFill>
                <a:latin typeface="Consolas" panose="020B0609020204030204" pitchFamily="49" charset="0"/>
              </a:rPr>
              <a:t>,&amp;p[i]);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;i&lt;n;i++)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"Square of %d = %d\n"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, p[i], p[i] * p[i]);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   free(p);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52386" y="1379197"/>
            <a:ext cx="499993" cy="484098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15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16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17</a:t>
            </a:r>
          </a:p>
        </p:txBody>
      </p:sp>
      <p:sp>
        <p:nvSpPr>
          <p:cNvPr id="178" name="Google Shape;178;p22"/>
          <p:cNvSpPr/>
          <p:nvPr/>
        </p:nvSpPr>
        <p:spPr>
          <a:xfrm>
            <a:off x="2523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sz="1600">
              <a:solidFill>
                <a:schemeClr val="lt1"/>
              </a:solidFill>
              <a:ea typeface="Quattrocento Sans"/>
              <a:cs typeface="Quattrocento Sans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6499520" y="1048062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6498980" y="1377245"/>
            <a:ext cx="4965243" cy="242711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sz="1800">
                <a:cs typeface="Consolas" panose="020B0609020204030204" pitchFamily="49" charset="0"/>
              </a:rPr>
              <a:t>Enter value of n: 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sz="1800">
                <a:cs typeface="Consolas" panose="020B0609020204030204" pitchFamily="49" charset="0"/>
              </a:rPr>
              <a:t>Enter values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sz="1800">
                <a:cs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sz="1800">
                <a:cs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sz="1800"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sz="1800">
                <a:cs typeface="Consolas" panose="020B0609020204030204" pitchFamily="49" charset="0"/>
              </a:rPr>
              <a:t>Square of 3 = 9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sz="1800">
                <a:cs typeface="Consolas" panose="020B0609020204030204" pitchFamily="49" charset="0"/>
              </a:rPr>
              <a:t>Square of 2 = 4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sz="1800">
                <a:cs typeface="Consolas" panose="020B0609020204030204" pitchFamily="49" charset="0"/>
              </a:rPr>
              <a:t>Square of 5 = 25</a:t>
            </a:r>
          </a:p>
        </p:txBody>
      </p:sp>
    </p:spTree>
    <p:extLst>
      <p:ext uri="{BB962C8B-B14F-4D97-AF65-F5344CB8AC3E}">
        <p14:creationId xmlns:p14="http://schemas.microsoft.com/office/powerpoint/2010/main" val="1843341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  <p:bldP spid="179" grpId="0" animBg="1"/>
      <p:bldP spid="1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200"/>
              <a:t>Write a C program to add/remove item from a list using </a:t>
            </a:r>
            <a:r>
              <a:rPr lang="en-US" sz="3200" err="1"/>
              <a:t>realloc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650778" y="1379197"/>
            <a:ext cx="5440929" cy="4069104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sz="15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&lt;stdlib.h&gt;</a:t>
            </a:r>
            <a:endParaRPr lang="en-US" sz="15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i, n1, n2;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*fp;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"Enter size of list: 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, &amp;n1);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fp=(</a:t>
            </a:r>
            <a:r>
              <a:rPr lang="en-US" sz="150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*) malloc (n1 * </a:t>
            </a:r>
            <a:r>
              <a:rPr lang="en-US" sz="150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"Enter %d numbers\n"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, n1);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en-US" sz="15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; i &lt; n1; i++)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    scanf(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, &amp;fp[i]);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"The numbers in the list are\n"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en-US" sz="15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; i &lt; n1; i++)</a:t>
            </a:r>
          </a:p>
          <a:p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, fp[i]);</a:t>
            </a:r>
            <a:endParaRPr lang="en-US" sz="15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50786" y="1379197"/>
            <a:ext cx="499993" cy="4069104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15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16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17</a:t>
            </a:r>
          </a:p>
        </p:txBody>
      </p:sp>
      <p:sp>
        <p:nvSpPr>
          <p:cNvPr id="178" name="Google Shape;178;p22"/>
          <p:cNvSpPr/>
          <p:nvPr/>
        </p:nvSpPr>
        <p:spPr>
          <a:xfrm>
            <a:off x="1507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6923571" y="1384842"/>
            <a:ext cx="5015860" cy="407105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"Enter new size of list: 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, &amp;n2);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fp = realloc(fp, n2 * </a:t>
            </a:r>
            <a:r>
              <a:rPr lang="en-US" sz="150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(n2 &gt; n1)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"Enter %d numbers\n"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, n2 - n1);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(i = n1; i &lt; n2; i++)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scanf(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, &amp;fp[i]);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"The numbers in the list are\n"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(i = </a:t>
            </a:r>
            <a:r>
              <a:rPr lang="en-US" sz="15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; i &lt; n2; i++)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sz="150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, fp[i]);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5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5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77;p22">
            <a:extLst>
              <a:ext uri="{FF2B5EF4-FFF2-40B4-BE49-F238E27FC236}">
                <a16:creationId xmlns:a16="http://schemas.microsoft.com/office/drawing/2014/main" id="{9D455AB9-62A7-F441-957B-5858CB240F89}"/>
              </a:ext>
            </a:extLst>
          </p:cNvPr>
          <p:cNvSpPr/>
          <p:nvPr/>
        </p:nvSpPr>
        <p:spPr>
          <a:xfrm>
            <a:off x="6464398" y="1384842"/>
            <a:ext cx="499993" cy="407105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21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22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23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24</a:t>
            </a:r>
            <a:endParaRPr sz="1500"/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26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27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28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29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30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31</a:t>
            </a:r>
          </a:p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b="1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32</a:t>
            </a:r>
          </a:p>
        </p:txBody>
      </p:sp>
      <p:sp>
        <p:nvSpPr>
          <p:cNvPr id="9" name="Google Shape;179;p22"/>
          <p:cNvSpPr/>
          <p:nvPr/>
        </p:nvSpPr>
        <p:spPr>
          <a:xfrm>
            <a:off x="6464398" y="1056362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52706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  <p:bldP spid="180" grpId="0" uiExpand="1" build="p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E47E257-DB3F-B648-8F50-D7128FD266DF}"/>
              </a:ext>
            </a:extLst>
          </p:cNvPr>
          <p:cNvSpPr/>
          <p:nvPr/>
        </p:nvSpPr>
        <p:spPr>
          <a:xfrm>
            <a:off x="6704206" y="2210968"/>
            <a:ext cx="4787017" cy="18158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DB38C-CECE-F341-B08D-BE22A454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 &amp; Initialization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3137-F2F6-854D-863F-B48E7158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/>
          <a:lstStyle/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  <a:p>
            <a:r>
              <a:rPr lang="en-US" sz="2200">
                <a:solidFill>
                  <a:srgbClr val="92D050"/>
                </a:solidFill>
              </a:rPr>
              <a:t>p</a:t>
            </a:r>
            <a:r>
              <a:rPr lang="en-US" sz="2200"/>
              <a:t> is integer pointer variable</a:t>
            </a:r>
          </a:p>
          <a:p>
            <a:r>
              <a:rPr lang="en-US" sz="2200">
                <a:solidFill>
                  <a:srgbClr val="92D050"/>
                </a:solidFill>
              </a:rPr>
              <a:t>&amp;</a:t>
            </a:r>
            <a:r>
              <a:rPr lang="en-US" sz="2200"/>
              <a:t> is address of or referencing operator which returns memory address of variable.</a:t>
            </a:r>
          </a:p>
          <a:p>
            <a:r>
              <a:rPr lang="en-US" sz="2200">
                <a:solidFill>
                  <a:srgbClr val="92D050"/>
                </a:solidFill>
              </a:rPr>
              <a:t>*</a:t>
            </a:r>
            <a:r>
              <a:rPr lang="en-US" sz="2200"/>
              <a:t> is indirection or dereferencing operator which returns value stored at that memory address.</a:t>
            </a:r>
          </a:p>
          <a:p>
            <a:r>
              <a:rPr lang="en-US" sz="2200">
                <a:solidFill>
                  <a:srgbClr val="92D050"/>
                </a:solidFill>
              </a:rPr>
              <a:t>&amp;</a:t>
            </a:r>
            <a:r>
              <a:rPr lang="en-US" sz="2200"/>
              <a:t> operator is the inverse of * operator </a:t>
            </a:r>
          </a:p>
          <a:p>
            <a:r>
              <a:rPr lang="en-US" sz="2200">
                <a:solidFill>
                  <a:srgbClr val="92D050"/>
                </a:solidFill>
              </a:rPr>
              <a:t>x = a is same as x = *(&amp;a)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33DB62-B1AF-0A41-88A9-6611F0F3BFDE}"/>
              </a:ext>
            </a:extLst>
          </p:cNvPr>
          <p:cNvSpPr/>
          <p:nvPr/>
        </p:nvSpPr>
        <p:spPr>
          <a:xfrm>
            <a:off x="762354" y="1345438"/>
            <a:ext cx="3642483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*ptr_variablename;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0D659-30F9-BA41-94BF-21C792565A1E}"/>
              </a:ext>
            </a:extLst>
          </p:cNvPr>
          <p:cNvSpPr/>
          <p:nvPr/>
        </p:nvSpPr>
        <p:spPr>
          <a:xfrm>
            <a:off x="262360" y="1345437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19D10186-A669-C548-B14E-0BA5B4906599}"/>
              </a:ext>
            </a:extLst>
          </p:cNvPr>
          <p:cNvSpPr/>
          <p:nvPr/>
        </p:nvSpPr>
        <p:spPr>
          <a:xfrm>
            <a:off x="262360" y="10162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Syntax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B3693-B99C-DE49-8125-6B57A9A7CD37}"/>
              </a:ext>
            </a:extLst>
          </p:cNvPr>
          <p:cNvSpPr/>
          <p:nvPr/>
        </p:nvSpPr>
        <p:spPr>
          <a:xfrm>
            <a:off x="762354" y="2210970"/>
            <a:ext cx="5507377" cy="181588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*p; </a:t>
            </a:r>
            <a:r>
              <a:rPr lang="en-IN" sz="1600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memory address of a to pointer variable p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&amp;a;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%d %d"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a, *p, p);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3D0C04-30DF-9643-8600-23A307D67E1E}"/>
              </a:ext>
            </a:extLst>
          </p:cNvPr>
          <p:cNvSpPr/>
          <p:nvPr/>
        </p:nvSpPr>
        <p:spPr>
          <a:xfrm>
            <a:off x="262360" y="2210969"/>
            <a:ext cx="499994" cy="181588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28088131-4C97-C048-8983-45874414A30A}"/>
              </a:ext>
            </a:extLst>
          </p:cNvPr>
          <p:cNvSpPr/>
          <p:nvPr/>
        </p:nvSpPr>
        <p:spPr>
          <a:xfrm>
            <a:off x="262360" y="18817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D0F6E-2F09-B846-AD2C-A988B6F6F413}"/>
              </a:ext>
            </a:extLst>
          </p:cNvPr>
          <p:cNvSpPr txBox="1"/>
          <p:nvPr/>
        </p:nvSpPr>
        <p:spPr>
          <a:xfrm>
            <a:off x="6880908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E17322-DB93-FC4E-A4A3-8333DC821638}"/>
              </a:ext>
            </a:extLst>
          </p:cNvPr>
          <p:cNvSpPr txBox="1"/>
          <p:nvPr/>
        </p:nvSpPr>
        <p:spPr>
          <a:xfrm>
            <a:off x="8336942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DCC0E0-E31D-AB4C-BCDB-27606A07CED3}"/>
              </a:ext>
            </a:extLst>
          </p:cNvPr>
          <p:cNvSpPr txBox="1"/>
          <p:nvPr/>
        </p:nvSpPr>
        <p:spPr>
          <a:xfrm>
            <a:off x="9792977" y="2375559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3A9A7-6605-8B41-AC99-EC4C0B578A2E}"/>
              </a:ext>
            </a:extLst>
          </p:cNvPr>
          <p:cNvSpPr txBox="1"/>
          <p:nvPr/>
        </p:nvSpPr>
        <p:spPr>
          <a:xfrm>
            <a:off x="6880908" y="2936506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3ED5A-A24B-0449-BD8A-C5A59135FA12}"/>
              </a:ext>
            </a:extLst>
          </p:cNvPr>
          <p:cNvSpPr txBox="1"/>
          <p:nvPr/>
        </p:nvSpPr>
        <p:spPr>
          <a:xfrm>
            <a:off x="8591076" y="2936506"/>
            <a:ext cx="873219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86605-B849-A348-A976-370C86179BF1}"/>
              </a:ext>
            </a:extLst>
          </p:cNvPr>
          <p:cNvSpPr txBox="1"/>
          <p:nvPr/>
        </p:nvSpPr>
        <p:spPr>
          <a:xfrm>
            <a:off x="9792977" y="2936505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EABCD-04FF-CB41-B776-076F9DF4BB12}"/>
              </a:ext>
            </a:extLst>
          </p:cNvPr>
          <p:cNvSpPr txBox="1"/>
          <p:nvPr/>
        </p:nvSpPr>
        <p:spPr>
          <a:xfrm>
            <a:off x="6880908" y="3497451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50554-980E-D745-83FF-D937C060475B}"/>
              </a:ext>
            </a:extLst>
          </p:cNvPr>
          <p:cNvSpPr txBox="1"/>
          <p:nvPr/>
        </p:nvSpPr>
        <p:spPr>
          <a:xfrm>
            <a:off x="8540626" y="3531878"/>
            <a:ext cx="974121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0D8DEF-DE06-7645-A564-CD3CABD04B5D}"/>
              </a:ext>
            </a:extLst>
          </p:cNvPr>
          <p:cNvSpPr txBox="1"/>
          <p:nvPr/>
        </p:nvSpPr>
        <p:spPr>
          <a:xfrm>
            <a:off x="9792977" y="349745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5048</a:t>
            </a: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id="{B7AF8DFA-9701-F246-A0BB-0D72AA33848B}"/>
              </a:ext>
            </a:extLst>
          </p:cNvPr>
          <p:cNvSpPr/>
          <p:nvPr/>
        </p:nvSpPr>
        <p:spPr>
          <a:xfrm rot="10800000">
            <a:off x="9506596" y="3001301"/>
            <a:ext cx="438868" cy="560945"/>
          </a:xfrm>
          <a:prstGeom prst="curvedRightArrow">
            <a:avLst>
              <a:gd name="adj1" fmla="val 20722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9647C6-3618-9548-AFF1-CDB5599CC58D}"/>
              </a:ext>
            </a:extLst>
          </p:cNvPr>
          <p:cNvSpPr/>
          <p:nvPr/>
        </p:nvSpPr>
        <p:spPr>
          <a:xfrm>
            <a:off x="6704207" y="1348430"/>
            <a:ext cx="4787017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10 10 5000</a:t>
            </a:r>
          </a:p>
        </p:txBody>
      </p:sp>
      <p:sp>
        <p:nvSpPr>
          <p:cNvPr id="39" name="Rectangle: Top Corners Rounded 7">
            <a:extLst>
              <a:ext uri="{FF2B5EF4-FFF2-40B4-BE49-F238E27FC236}">
                <a16:creationId xmlns:a16="http://schemas.microsoft.com/office/drawing/2014/main" id="{42A33A23-AC8A-0146-936C-3F606E2995D1}"/>
              </a:ext>
            </a:extLst>
          </p:cNvPr>
          <p:cNvSpPr/>
          <p:nvPr/>
        </p:nvSpPr>
        <p:spPr>
          <a:xfrm>
            <a:off x="6704207" y="101924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31252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35" grpId="0" animBg="1"/>
      <p:bldP spid="38" grpId="0" uiExpand="1" build="p" animBg="1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2076212"/>
          </a:xfrm>
        </p:spPr>
        <p:txBody>
          <a:bodyPr/>
          <a:lstStyle/>
          <a:p>
            <a:pPr marL="457200" indent="-457200" algn="just">
              <a:buFont typeface="+mj-lt"/>
              <a:buAutoNum type="arabicParenR"/>
            </a:pPr>
            <a:r>
              <a:rPr lang="en-IN"/>
              <a:t>Write a C program to calculate sum of n numbers entered by user.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/>
              <a:t>Write a C program to input and print text using DMA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/>
              <a:t>Write a C program to read and print student details using structure and DMA</a:t>
            </a:r>
          </a:p>
        </p:txBody>
      </p:sp>
    </p:spTree>
    <p:extLst>
      <p:ext uri="{BB962C8B-B14F-4D97-AF65-F5344CB8AC3E}">
        <p14:creationId xmlns:p14="http://schemas.microsoft.com/office/powerpoint/2010/main" val="4686777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B909-374A-AD42-B5BC-02F853B3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5954-F82C-2348-9535-D0A0A18C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C uses pointers to create </a:t>
            </a:r>
            <a:r>
              <a:rPr lang="en-IN">
                <a:solidFill>
                  <a:srgbClr val="92D050"/>
                </a:solidFill>
              </a:rPr>
              <a:t>dynamic data structures,</a:t>
            </a:r>
            <a:r>
              <a:rPr lang="en-IN"/>
              <a:t> data structures built up from blocks of memory allocated from the heap at run-time. Example linked list, tree, etc.</a:t>
            </a:r>
          </a:p>
          <a:p>
            <a:pPr algn="just"/>
            <a:r>
              <a:rPr lang="en-IN"/>
              <a:t>C uses pointers to handle variable parameters passed to functions.</a:t>
            </a:r>
          </a:p>
          <a:p>
            <a:pPr algn="just"/>
            <a:r>
              <a:rPr lang="en-IN"/>
              <a:t>Pointers in C provide an alternative way to </a:t>
            </a:r>
            <a:r>
              <a:rPr lang="en-IN">
                <a:solidFill>
                  <a:srgbClr val="92D050"/>
                </a:solidFill>
              </a:rPr>
              <a:t>access information stored in arrays</a:t>
            </a:r>
            <a:r>
              <a:rPr lang="en-IN"/>
              <a:t>.</a:t>
            </a:r>
          </a:p>
          <a:p>
            <a:pPr algn="just"/>
            <a:r>
              <a:rPr lang="en-IN"/>
              <a:t>Pointer use in </a:t>
            </a:r>
            <a:r>
              <a:rPr lang="en-IN">
                <a:solidFill>
                  <a:srgbClr val="92D050"/>
                </a:solidFill>
              </a:rPr>
              <a:t>system level programming </a:t>
            </a:r>
            <a:r>
              <a:rPr lang="en-IN"/>
              <a:t>where memory addresses are useful. For example shared memory used by multiple threads.</a:t>
            </a:r>
          </a:p>
          <a:p>
            <a:pPr fontAlgn="base"/>
            <a:r>
              <a:rPr lang="en-IN"/>
              <a:t>Pointers are used for file handling.</a:t>
            </a:r>
          </a:p>
          <a:p>
            <a:r>
              <a:rPr lang="en-IN"/>
              <a:t>This is the reason why C is versatile.</a:t>
            </a:r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633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7500-E132-BC4E-9A27-6D9ADF3F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to Pointer – Double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E6DF-A8F2-ED46-A936-D9A60D3B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Pointer holds the address of another variable of same type. </a:t>
            </a:r>
          </a:p>
          <a:p>
            <a:pPr algn="just"/>
            <a:r>
              <a:rPr lang="en-US"/>
              <a:t>When a pointer holds the </a:t>
            </a:r>
            <a:r>
              <a:rPr lang="en-US">
                <a:solidFill>
                  <a:srgbClr val="92D050"/>
                </a:solidFill>
              </a:rPr>
              <a:t>address of another pointer </a:t>
            </a:r>
            <a:r>
              <a:rPr lang="en-US"/>
              <a:t>then such type of pointer is known as </a:t>
            </a:r>
            <a:r>
              <a:rPr lang="en-US">
                <a:solidFill>
                  <a:srgbClr val="92D050"/>
                </a:solidFill>
              </a:rPr>
              <a:t>pointer-to-pointer or double pointer</a:t>
            </a:r>
            <a:r>
              <a:rPr lang="en-US"/>
              <a:t>. </a:t>
            </a:r>
          </a:p>
          <a:p>
            <a:pPr algn="just"/>
            <a:r>
              <a:rPr lang="en-IN"/>
              <a:t>The first pointer contains the address of the second pointer, which points to the location that contains the actual value.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21B5B-1718-6749-B9CF-04486E544C23}"/>
              </a:ext>
            </a:extLst>
          </p:cNvPr>
          <p:cNvSpPr/>
          <p:nvPr/>
        </p:nvSpPr>
        <p:spPr>
          <a:xfrm>
            <a:off x="762354" y="3462996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**ptr_variablename;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4521E-EFE6-9845-AD06-BE725D9FEE74}"/>
              </a:ext>
            </a:extLst>
          </p:cNvPr>
          <p:cNvSpPr/>
          <p:nvPr/>
        </p:nvSpPr>
        <p:spPr>
          <a:xfrm>
            <a:off x="262360" y="3462995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6BFC3EE9-579D-CB4F-9675-24D40E717E30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07BD5-26E6-A14A-BFD9-3DC43820C0E1}"/>
              </a:ext>
            </a:extLst>
          </p:cNvPr>
          <p:cNvSpPr txBox="1"/>
          <p:nvPr/>
        </p:nvSpPr>
        <p:spPr>
          <a:xfrm>
            <a:off x="5980964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43461-D50D-2A4E-862F-42FA4A2FE6AE}"/>
              </a:ext>
            </a:extLst>
          </p:cNvPr>
          <p:cNvSpPr txBox="1"/>
          <p:nvPr/>
        </p:nvSpPr>
        <p:spPr>
          <a:xfrm>
            <a:off x="754465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AAA09-99A4-C04F-B706-4CAEEDEC1DE9}"/>
              </a:ext>
            </a:extLst>
          </p:cNvPr>
          <p:cNvSpPr txBox="1"/>
          <p:nvPr/>
        </p:nvSpPr>
        <p:spPr>
          <a:xfrm>
            <a:off x="910993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4425B-F22E-1145-9994-075271151CBD}"/>
              </a:ext>
            </a:extLst>
          </p:cNvPr>
          <p:cNvSpPr txBox="1"/>
          <p:nvPr/>
        </p:nvSpPr>
        <p:spPr>
          <a:xfrm>
            <a:off x="7671725" y="3859348"/>
            <a:ext cx="11273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8AA19F-3AAA-6748-BF0C-F2FC5DD85601}"/>
              </a:ext>
            </a:extLst>
          </p:cNvPr>
          <p:cNvSpPr txBox="1"/>
          <p:nvPr/>
        </p:nvSpPr>
        <p:spPr>
          <a:xfrm>
            <a:off x="6108032" y="3857976"/>
            <a:ext cx="11273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A0DC18-98D5-AD4B-BD3D-C8735AA9762A}"/>
              </a:ext>
            </a:extLst>
          </p:cNvPr>
          <p:cNvSpPr txBox="1"/>
          <p:nvPr/>
        </p:nvSpPr>
        <p:spPr>
          <a:xfrm>
            <a:off x="9237005" y="3857976"/>
            <a:ext cx="11273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D79556-CDDE-B045-A303-923B54C3FA77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>
            <a:off x="7235387" y="4042642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E2EF0B-D1F9-944C-ABF0-C886E04E33DA}"/>
              </a:ext>
            </a:extLst>
          </p:cNvPr>
          <p:cNvCxnSpPr/>
          <p:nvPr/>
        </p:nvCxnSpPr>
        <p:spPr>
          <a:xfrm>
            <a:off x="8800667" y="4041270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7F809-E1A1-C547-A765-4B52CA6AD76F}"/>
              </a:ext>
            </a:extLst>
          </p:cNvPr>
          <p:cNvSpPr/>
          <p:nvPr/>
        </p:nvSpPr>
        <p:spPr>
          <a:xfrm>
            <a:off x="764289" y="4541632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**ptr;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60A218-4727-ED43-8AC3-C7F0DDEB46DB}"/>
              </a:ext>
            </a:extLst>
          </p:cNvPr>
          <p:cNvSpPr/>
          <p:nvPr/>
        </p:nvSpPr>
        <p:spPr>
          <a:xfrm>
            <a:off x="264295" y="4541631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D2242FF5-E029-554D-965D-F13669876067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7505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3" grpId="0"/>
      <p:bldP spid="15" grpId="0" animBg="1"/>
      <p:bldP spid="24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DCFA-FB78-914A-8901-F0B8D81F4A8F}"/>
              </a:ext>
            </a:extLst>
          </p:cNvPr>
          <p:cNvSpPr txBox="1"/>
          <p:nvPr/>
        </p:nvSpPr>
        <p:spPr>
          <a:xfrm>
            <a:off x="0" y="321278"/>
            <a:ext cx="121920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WAP to print Odd numbers between 1 to 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96267" y="743359"/>
            <a:ext cx="8472276" cy="32932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&lt;stdio.h&gt;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() {</a:t>
            </a:r>
          </a:p>
          <a:p>
            <a:pPr lvl="1"/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var;</a:t>
            </a:r>
          </a:p>
          <a:p>
            <a:pPr lvl="1"/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*ptr;</a:t>
            </a:r>
          </a:p>
          <a:p>
            <a:pPr lvl="1"/>
            <a:r>
              <a:rPr lang="en-IN" sz="1600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**pptr;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=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 = &amp;var; </a:t>
            </a:r>
            <a:r>
              <a:rPr lang="en-IN" sz="1600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address of var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 = &amp;ptr;</a:t>
            </a:r>
            <a:r>
              <a:rPr lang="en-IN" sz="1600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address of ptr using address of operator &amp;</a:t>
            </a:r>
            <a:endParaRPr lang="en-IN" sz="1600" b="1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of var = %d\n"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var );</a:t>
            </a:r>
          </a:p>
          <a:p>
            <a:pPr lvl="1"/>
            <a:r>
              <a:rPr lang="en-IN" sz="1600" b="1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available at *ptr = %d\n"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*ptr );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printf(</a:t>
            </a:r>
            <a:r>
              <a:rPr lang="en-IN" sz="1600" b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available at **pptr = %d\n"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**pptr);</a:t>
            </a:r>
          </a:p>
          <a:p>
            <a:r>
              <a:rPr lang="en-IN" sz="1600" b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96274" y="743359"/>
            <a:ext cx="499993" cy="32932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FE68-BCE8-454F-B6D7-830E382636F9}"/>
              </a:ext>
            </a:extLst>
          </p:cNvPr>
          <p:cNvSpPr/>
          <p:nvPr/>
        </p:nvSpPr>
        <p:spPr>
          <a:xfrm>
            <a:off x="596273" y="4741384"/>
            <a:ext cx="4787017" cy="7386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Value of var = 3000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Value available at *ptr = 3000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Value available at **pptr = 3000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96274" y="41417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C41A6BE6-E231-BA4C-BA83-72B739C39BAF}"/>
              </a:ext>
            </a:extLst>
          </p:cNvPr>
          <p:cNvSpPr/>
          <p:nvPr/>
        </p:nvSpPr>
        <p:spPr>
          <a:xfrm>
            <a:off x="596273" y="441220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/>
              <a:t>Output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14F251A9-05F0-E542-9476-95445567498E}"/>
              </a:ext>
            </a:extLst>
          </p:cNvPr>
          <p:cNvSpPr/>
          <p:nvPr/>
        </p:nvSpPr>
        <p:spPr>
          <a:xfrm>
            <a:off x="596273" y="38543"/>
            <a:ext cx="11340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b="1">
                <a:solidFill>
                  <a:schemeClr val="bg1"/>
                </a:solidFill>
              </a:rPr>
              <a:t>Write a program to print variable, address of pointer variable and pointer to pointer variable. </a:t>
            </a:r>
          </a:p>
        </p:txBody>
      </p:sp>
    </p:spTree>
    <p:extLst>
      <p:ext uri="{BB962C8B-B14F-4D97-AF65-F5344CB8AC3E}">
        <p14:creationId xmlns:p14="http://schemas.microsoft.com/office/powerpoint/2010/main" val="1901573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uiExpand="1" build="p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Relation between Array &amp; Pointer</a:t>
            </a:r>
            <a:endParaRPr lang="en-US"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When we declare an array, compiler allocates continuous blocks of memory so that all the elements of an array can be stored in that memory. </a:t>
            </a:r>
          </a:p>
          <a:p>
            <a:pPr algn="just"/>
            <a:r>
              <a:rPr lang="en-US"/>
              <a:t>The address of first allocated byte or the address of first element is assigned to an array name. </a:t>
            </a:r>
          </a:p>
          <a:p>
            <a:pPr algn="just"/>
            <a:r>
              <a:rPr lang="en-US"/>
              <a:t>Thus array name works as </a:t>
            </a:r>
            <a:r>
              <a:rPr lang="en-US">
                <a:solidFill>
                  <a:srgbClr val="92D050"/>
                </a:solidFill>
              </a:rPr>
              <a:t>pointer variable</a:t>
            </a:r>
            <a:r>
              <a:rPr lang="en-US"/>
              <a:t>.</a:t>
            </a:r>
          </a:p>
          <a:p>
            <a:pPr algn="just"/>
            <a:r>
              <a:rPr lang="en-US"/>
              <a:t>The address of first element is also known as </a:t>
            </a:r>
            <a:r>
              <a:rPr lang="en-US">
                <a:solidFill>
                  <a:srgbClr val="92D050"/>
                </a:solidFill>
              </a:rPr>
              <a:t>base address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95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390A977C-B523-AB42-B373-9F8C643E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Array &amp; Pointer – Cont.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D0E75ADD-AF11-6248-A760-7652923B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IN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IN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*p;</a:t>
            </a:r>
          </a:p>
          <a:p>
            <a:pPr algn="just"/>
            <a:r>
              <a:rPr lang="en-US"/>
              <a:t>a[0] is same as *(a+0), a[2] is same as *(a+2) and a[i] is same as *(a+i)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C4C61-FDDE-1446-AB95-BD1292FB9EB0}"/>
              </a:ext>
            </a:extLst>
          </p:cNvPr>
          <p:cNvSpPr/>
          <p:nvPr/>
        </p:nvSpPr>
        <p:spPr>
          <a:xfrm>
            <a:off x="2767263" y="2237872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a[0]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99CBB-9B5A-6F49-8F71-B06DCEC6E9B9}"/>
              </a:ext>
            </a:extLst>
          </p:cNvPr>
          <p:cNvSpPr/>
          <p:nvPr/>
        </p:nvSpPr>
        <p:spPr>
          <a:xfrm>
            <a:off x="2767263" y="2705194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B920C-2090-9A40-B490-3930FFB8D875}"/>
              </a:ext>
            </a:extLst>
          </p:cNvPr>
          <p:cNvSpPr/>
          <p:nvPr/>
        </p:nvSpPr>
        <p:spPr>
          <a:xfrm>
            <a:off x="2767263" y="4252516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a[i]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8D8E3-8612-744E-9390-625B79A2BE0E}"/>
              </a:ext>
            </a:extLst>
          </p:cNvPr>
          <p:cNvSpPr/>
          <p:nvPr/>
        </p:nvSpPr>
        <p:spPr>
          <a:xfrm>
            <a:off x="2767263" y="5789557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a[9]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E2246-6D27-9A48-A501-42E8861762E5}"/>
              </a:ext>
            </a:extLst>
          </p:cNvPr>
          <p:cNvSpPr/>
          <p:nvPr/>
        </p:nvSpPr>
        <p:spPr>
          <a:xfrm>
            <a:off x="2767263" y="3174426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EB643-1F51-A448-98C4-02EBEE469BD5}"/>
              </a:ext>
            </a:extLst>
          </p:cNvPr>
          <p:cNvSpPr/>
          <p:nvPr/>
        </p:nvSpPr>
        <p:spPr>
          <a:xfrm>
            <a:off x="2767263" y="4721748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AFB3A-29E4-F146-98F2-7516246DAC0D}"/>
              </a:ext>
            </a:extLst>
          </p:cNvPr>
          <p:cNvSpPr/>
          <p:nvPr/>
        </p:nvSpPr>
        <p:spPr>
          <a:xfrm>
            <a:off x="7636042" y="2237872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*(a+0)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A7265-5F07-174F-A0B6-7889DBEF08B6}"/>
              </a:ext>
            </a:extLst>
          </p:cNvPr>
          <p:cNvSpPr/>
          <p:nvPr/>
        </p:nvSpPr>
        <p:spPr>
          <a:xfrm>
            <a:off x="7636042" y="2705194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*(a+1)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5222A-5811-7F44-AEB1-6B71544E1CED}"/>
              </a:ext>
            </a:extLst>
          </p:cNvPr>
          <p:cNvSpPr/>
          <p:nvPr/>
        </p:nvSpPr>
        <p:spPr>
          <a:xfrm>
            <a:off x="7636042" y="4250876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*(a+i)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992DC-8DD4-2F42-A2BA-7E0C19BA1DF9}"/>
              </a:ext>
            </a:extLst>
          </p:cNvPr>
          <p:cNvSpPr/>
          <p:nvPr/>
        </p:nvSpPr>
        <p:spPr>
          <a:xfrm>
            <a:off x="7636042" y="5796263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*(a+9)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696385-0999-B54D-98CC-FC7D9364A49B}"/>
              </a:ext>
            </a:extLst>
          </p:cNvPr>
          <p:cNvSpPr/>
          <p:nvPr/>
        </p:nvSpPr>
        <p:spPr>
          <a:xfrm>
            <a:off x="7636042" y="3174426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BC3036-0436-4D41-87D8-79638E3EDFC9}"/>
              </a:ext>
            </a:extLst>
          </p:cNvPr>
          <p:cNvSpPr/>
          <p:nvPr/>
        </p:nvSpPr>
        <p:spPr>
          <a:xfrm>
            <a:off x="7636042" y="4716558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  <a:p>
            <a:pPr algn="ctr"/>
            <a:r>
              <a:rPr lang="en-US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74AC3-A336-F344-9BDA-3778B523D65A}"/>
              </a:ext>
            </a:extLst>
          </p:cNvPr>
          <p:cNvSpPr txBox="1"/>
          <p:nvPr/>
        </p:nvSpPr>
        <p:spPr>
          <a:xfrm>
            <a:off x="1716063" y="2292839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711F8-33C5-4245-8871-0270A594E434}"/>
              </a:ext>
            </a:extLst>
          </p:cNvPr>
          <p:cNvSpPr txBox="1"/>
          <p:nvPr/>
        </p:nvSpPr>
        <p:spPr>
          <a:xfrm>
            <a:off x="6584842" y="228782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3C3BD6-10D7-DB4A-AF85-362D7D9CD1CB}"/>
              </a:ext>
            </a:extLst>
          </p:cNvPr>
          <p:cNvSpPr txBox="1"/>
          <p:nvPr/>
        </p:nvSpPr>
        <p:spPr>
          <a:xfrm>
            <a:off x="6584842" y="2755144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a+1: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E1DEFB-CD19-254C-9FBC-D470C7486255}"/>
              </a:ext>
            </a:extLst>
          </p:cNvPr>
          <p:cNvSpPr txBox="1"/>
          <p:nvPr/>
        </p:nvSpPr>
        <p:spPr>
          <a:xfrm>
            <a:off x="6584842" y="4300826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a+i: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C1EFC7-DA22-D640-9380-E5BAA6066E04}"/>
              </a:ext>
            </a:extLst>
          </p:cNvPr>
          <p:cNvSpPr txBox="1"/>
          <p:nvPr/>
        </p:nvSpPr>
        <p:spPr>
          <a:xfrm>
            <a:off x="6559556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a+9: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366F0A-C8DE-CC4B-BC6C-DB8336D57686}"/>
              </a:ext>
            </a:extLst>
          </p:cNvPr>
          <p:cNvSpPr txBox="1"/>
          <p:nvPr/>
        </p:nvSpPr>
        <p:spPr>
          <a:xfrm>
            <a:off x="8682790" y="228591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8D546E-32EA-AD41-B5C2-336C6EAAEB28}"/>
              </a:ext>
            </a:extLst>
          </p:cNvPr>
          <p:cNvSpPr txBox="1"/>
          <p:nvPr/>
        </p:nvSpPr>
        <p:spPr>
          <a:xfrm>
            <a:off x="8682790" y="2744263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7C325-A91C-B547-AB14-1CFDCBC8233F}"/>
              </a:ext>
            </a:extLst>
          </p:cNvPr>
          <p:cNvSpPr txBox="1"/>
          <p:nvPr/>
        </p:nvSpPr>
        <p:spPr>
          <a:xfrm>
            <a:off x="8787063" y="4300826"/>
            <a:ext cx="12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2000 + i*2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00676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D21B-106D-FF49-8ACC-F3591362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Array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8335-CD95-A046-9E92-87C799F9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As we have an array of char, int, float etc, same way we can have an array of pointer.</a:t>
            </a:r>
          </a:p>
          <a:p>
            <a:pPr algn="just"/>
            <a:r>
              <a:rPr lang="en-US"/>
              <a:t>Individual elements of an array will store the address values. </a:t>
            </a:r>
          </a:p>
          <a:p>
            <a:pPr algn="just"/>
            <a:r>
              <a:rPr lang="en-US"/>
              <a:t>So, an array is a collection of values of similar type. It can also be a collection of references of similar type known by single name.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829EF-8DF4-4645-9983-3E22BB25F8A0}"/>
              </a:ext>
            </a:extLst>
          </p:cNvPr>
          <p:cNvSpPr/>
          <p:nvPr/>
        </p:nvSpPr>
        <p:spPr>
          <a:xfrm>
            <a:off x="762354" y="3462996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*name[size];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322DF-5A76-F34D-A665-D847448B4ADD}"/>
              </a:ext>
            </a:extLst>
          </p:cNvPr>
          <p:cNvSpPr/>
          <p:nvPr/>
        </p:nvSpPr>
        <p:spPr>
          <a:xfrm>
            <a:off x="262360" y="3462995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60D7113-1706-4D44-BCA1-5BA23CD0E2EF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340A6-F4A9-AF46-949D-FF1E13537156}"/>
              </a:ext>
            </a:extLst>
          </p:cNvPr>
          <p:cNvSpPr/>
          <p:nvPr/>
        </p:nvSpPr>
        <p:spPr>
          <a:xfrm>
            <a:off x="764288" y="4541632"/>
            <a:ext cx="913770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*ptr[</a:t>
            </a:r>
            <a:r>
              <a:rPr lang="en-IN" b="1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IN" b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//declares an array of integer pointer of size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2A9B7-56F3-C344-A095-4B7056E0794A}"/>
              </a:ext>
            </a:extLst>
          </p:cNvPr>
          <p:cNvSpPr/>
          <p:nvPr/>
        </p:nvSpPr>
        <p:spPr>
          <a:xfrm>
            <a:off x="264295" y="4541631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A31A4D46-FA3E-4148-9495-078C4DE963C2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73159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dur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4.0.1094"/>
  <p:tag name="AS_RELEASE_DATE" val="2022.10.14"/>
  <p:tag name="AS_TITLE" val="Aspose.Slides for .NET5"/>
  <p:tag name="AS_VERSION" val="22.10"/>
</p:tagLst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Segoe UI Semibold"/>
        <a:cs typeface="Arial"/>
      </a:majorFont>
      <a:minorFont>
        <a:latin typeface="Segoe UI"/>
        <a:ea typeface="Segoe U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828AFA7BFF844392FD0F4AF5185695" ma:contentTypeVersion="0" ma:contentTypeDescription="Create a new document." ma:contentTypeScope="" ma:versionID="ef89e4c87701cc510e817797b81989a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1B4D4C-4180-4EE4-897B-D9D8399CA12A}"/>
</file>

<file path=customXml/itemProps2.xml><?xml version="1.0" encoding="utf-8"?>
<ds:datastoreItem xmlns:ds="http://schemas.openxmlformats.org/officeDocument/2006/customXml" ds:itemID="{D7543E30-CD7E-4256-A9BC-FCC612E75F5C}"/>
</file>

<file path=customXml/itemProps3.xml><?xml version="1.0" encoding="utf-8"?>
<ds:datastoreItem xmlns:ds="http://schemas.openxmlformats.org/officeDocument/2006/customXml" ds:itemID="{BE60A204-1612-4181-BA25-7663790B91BC}"/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3653</Words>
  <Application>Microsoft Office PowerPoint</Application>
  <PresentationFormat>Widescreen</PresentationFormat>
  <Paragraphs>710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Quattrocento Sans</vt:lpstr>
      <vt:lpstr>Segoe UI</vt:lpstr>
      <vt:lpstr>Segoe UI Black</vt:lpstr>
      <vt:lpstr>Segoe UI Semibold</vt:lpstr>
      <vt:lpstr>Wingdings</vt:lpstr>
      <vt:lpstr>Wingdings 3</vt:lpstr>
      <vt:lpstr>Office Theme</vt:lpstr>
      <vt:lpstr>Pointer</vt:lpstr>
      <vt:lpstr>What is Pointer?</vt:lpstr>
      <vt:lpstr>Declaration &amp; Initialization of Pointer</vt:lpstr>
      <vt:lpstr>Why use Pointer?</vt:lpstr>
      <vt:lpstr>Pointer to Pointer – Double Pointer</vt:lpstr>
      <vt:lpstr>PowerPoint Presentation</vt:lpstr>
      <vt:lpstr>Relation between Array &amp; Pointer</vt:lpstr>
      <vt:lpstr>Relation between Array &amp; Pointer – Cont.</vt:lpstr>
      <vt:lpstr>Array of Pointer</vt:lpstr>
      <vt:lpstr>Array of Pointer – Cont.</vt:lpstr>
      <vt:lpstr>WAP to print Odd numbers between 1 to n</vt:lpstr>
      <vt:lpstr>Pointer and Function</vt:lpstr>
      <vt:lpstr>Call by Value</vt:lpstr>
      <vt:lpstr>Call by Reference / Address</vt:lpstr>
      <vt:lpstr>Pointer to Function</vt:lpstr>
      <vt:lpstr>PowerPoint Presentation</vt:lpstr>
      <vt:lpstr>Practice Programs</vt:lpstr>
      <vt:lpstr>Dynamic Memory Allocation</vt:lpstr>
      <vt:lpstr>Dynamic Memory Allocation (DMA)</vt:lpstr>
      <vt:lpstr>malloc() function </vt:lpstr>
      <vt:lpstr>Write a C program to allocate memory using malloc.</vt:lpstr>
      <vt:lpstr>calloc() function </vt:lpstr>
      <vt:lpstr>Write a C program to allocate memory using calloc.</vt:lpstr>
      <vt:lpstr>realloc() function </vt:lpstr>
      <vt:lpstr>Write a C program to allocate memory using realloc.</vt:lpstr>
      <vt:lpstr>free() function </vt:lpstr>
      <vt:lpstr>Write a C program to sort numbers using malloc</vt:lpstr>
      <vt:lpstr>Write a C program to find square of numbers using calloc</vt:lpstr>
      <vt:lpstr>Write a C program to add/remove item from a list using realloc</vt:lpstr>
      <vt:lpstr>Practice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Sivakumar Paulraj</cp:lastModifiedBy>
  <cp:revision>202</cp:revision>
  <dcterms:created xsi:type="dcterms:W3CDTF">2020-05-01T05:09:15Z</dcterms:created>
  <dcterms:modified xsi:type="dcterms:W3CDTF">2023-02-20T09:04:30Z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0x01010076828AFA7BFF844392FD0F4AF5185695</vt:lpwstr>
  </property>
</Properties>
</file>