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2.xml" ContentType="application/inkml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7" r:id="rId7"/>
    <p:sldId id="263" r:id="rId8"/>
    <p:sldId id="258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6" r:id="rId19"/>
    <p:sldId id="274" r:id="rId20"/>
    <p:sldId id="272" r:id="rId21"/>
    <p:sldId id="281" r:id="rId22"/>
    <p:sldId id="282" r:id="rId23"/>
    <p:sldId id="284" r:id="rId24"/>
    <p:sldId id="283" r:id="rId25"/>
    <p:sldId id="285" r:id="rId26"/>
    <p:sldId id="277" r:id="rId27"/>
    <p:sldId id="286" r:id="rId28"/>
    <p:sldId id="287" r:id="rId29"/>
    <p:sldId id="288" r:id="rId30"/>
    <p:sldId id="280" r:id="rId31"/>
    <p:sldId id="279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8-06T04:29:58.6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4495 7942 0,'28'0'188,"0"0"-188,1 28 16,-1 1-16,28-1 15,-27-28-15,-1 0 16,0 0-16,1 0 15,27 0-15,-28 0 16,1 0-16,27 0 16,1 0-1,-29 0-15,0 0 16,0 0 0,1 0-16,-1 28 15,0-28-15,29 0 31,-29 0-31,0 0 16,1 0 0,-1 28-1,0-28 1,0 0 0,1 0 30,27 29-46,-27-29 32,-1 0-32,0 0 15,0 0 1,1 0 0,-1 0-1,0 0-15,0 0 16,29 0-16,-1 28 15,-27-28-15,-1 28 0,29 0 16,-29-28-16,0 0 16,0 0-1,1 0 1,-1 0 0,0 0 30,0 0-46,1 0 16,-1 0 31,0 0-47,29 0 16,-29 0-1,29 0-15,-29 0 16,0 0 15,0 0 0,1 0 1,-1 0 30,0 0-62,29-28 16,-1 0-1,-27 28 95,-29-28-95,28 28-15,0 0 47,0 0 0,1 0 0,-1 0 0,-28-29-32,0 1 110</inkml:trace>
  <inkml:trace contextRef="#ctx0" brushRef="#br0" timeOffset="5692.89">7378 7772 0,'29'0'562,"-1"0"-562,0 0 157,0 0-157,1 0 125,-1 0-32,-28 29-93,28-29 125,0 0-109,1 0 15,-1 0 110,0 0-126,1 0 64,-1 0-48,0 0-31,0 0 31,1 0-31,-1 0 16,0 0-1,0 0 1,1 0 0,-1 0-1,0 0 16,0 0-15,1 0-16,-1 0 31,0 0-31,1 0 16,-1 0 0,0 0-1,0 0 1,1 0-1,-1 0 1,0 0 0,0 0-16,1 0 15,-1 0 1,0 0 0,29 0-16,-29 28 15,0-28 1,1 0-16,-1 0 15,0 0 1,0 0-16,1 0 16,-1 0-16,0 0 15,0 0 32,1 0 0,-1 0-16,29 28-31,-29-28 32,0 0-17,0 0-15,1 0 16,-1 0-16,0 0 15,0 0 1,1 0 0,-1 0-1,0 0-15,1 0 16,27 0-16,1 0 16,-1 0-16,1 0 15,-29 0-15,57 0 16,-57 0-16,0 0 15,1 0 1,-1 0 0,0 0 109,0 0-110,29 0 32,-29 0-31,0 0-16,57 0 0,-56 0 15,55 0-15,-27 0 16,-29 0-16,0 0 16,1 0-16,-1 0 15,0 0-15,1 0 16,-1 0-16,57 0 16,-57 0-16,57 0 15,-29 0-15,1 0 16,-29 0-1,0 0-15,29 0 16,-29 0-16,29 0 16,-1 0-16,-28 0 15,1 0-15,-1 0 16,0 0-16,29 0 16,-29 0-1,29 0 1,-29 0-1,0 0 1,0 0-16,29 0 16,-1 0-16,1 0 15,-29 0 1,1 0 0,-1 0-1,0 0 1,0 0-16,1 0 15,-1 0-15,0 0 16,0 0 0,1 0-1,-1 0 17,0 0-17,-28 28 1,29-28-16,-1 0 15,0 0-15,29 0 16,-1 0 0,29 0-1,-57 0-15,29 0 16,-29 0-16,29 0 16,27 0-1,-27 0-15,-1 0 0,29 0 16,-56 0-16,27 29 15,-28-29-15,1 0 16,-1 28-16,0-28 16,0 0-16,29 28 15,-29-28 1,0 0-16,1 0 31,-1 0-15,0 0-1,1 0 1,-1 0 0,0 0 15,0 0-15,1 0 140</inkml:trace>
  <inkml:trace contextRef="#ctx0" brushRef="#br0" timeOffset="56061.7">5710 10005 0,'29'0'93,"-1"0"-77,0 0 15,0 0-15,1 0-1,-1 0 1,0 0-16,1 0 0,-1-28 16,0 28-1,0 0 1,1 0 0,-1 0-16,0 0 15,0 0 1,1 0-1,-1 0 1,29 0-16,-29 0 16,0 0-1,0 0-15,1 0 78,-1 0-62,0 0 15,0 0-31,1 0 47,-1 0-31,0 0-16,0 0 15,29 0-15,-29 0 47,1 0-47,27 0 16,-28 0 0,1 0-1,-1 0-15,0 0 16,0 0 31,1 0-32,27 0 1,-27 0-16,-1 0 31,0 0-15,29 0-1,-1 0 1,-28 0-16,29 0 16,28 0-16,0 0 15,-1-28-15,-27 28 16,-29 0-16,0 0 16,1 0-1,-1 0 16,0 0-15,1-29-16,-1 29 16,0 0-16,0 0 15,1 0 17,-1 0-17,0 0 1,0 0-1,29 0 157,28 0-156,0 0-16</inkml:trace>
  <inkml:trace contextRef="#ctx0" brushRef="#br0" timeOffset="143302.01">5258 11955 0,'28'0'125,"1"0"-125,-1 0 31,0 0-31,0 0 15,1 0 1,-1 0-16,29 0 16,-29 0-16,0 0 15,0 0-15,29 0 16,-29 0-16,29 0 16,-29 0-16,28 0 15,-27 0-15,-1 0 16,29 0-16,-1 0 15,-28 0 1,57 0 0,-57 0-1,29 0-15,0 0 16,-57-28-16,28 28 16,0 0-1,0 0 48,1 0-48,-1 0 1,0 0 46,0 0-62,29 0 16,-1 0-16,-27 0 16,27 0-16,-27 0 15,-1-28 1,0 28 0,0 0-1,1 0 1,-1 0-16,28 0 15,-27 0 1,-1 0 0,29 0-16,-29 0 15,0 0-15,0 0 16,1 0 0,-1 0-1,28 0 1,-27 0-1,27 0 1,-28 0 0,1 0-1,-1 0 1,0 0 31,1 0-32</inkml:trace>
  <inkml:trace contextRef="#ctx0" brushRef="#br0" timeOffset="152988.13">5823 15065 0,'57'0'141,"28"0"-126,28 0 1,-28-29-16,0 29 16,-29-28-16,1 0 15,-29-1-15,0 29 16,29 0-16,-29 0 16,28 0-1,1 0 1,-29 0-1,29 0-15,-29 0 16,29 0-16,-1 0 16,29 0-16,0 0 15,0 0-15,-1-28 16,-55 28-16,27 0 16,1 0-1,-29 0-15,0 0 16,1 0 15,-1 0-31,0 0 16,0 0-16,1 0 15,-1 0-15,0 0 16,0 0-16,1 0 16,-1 0-16,0 0 31,1 0-31,-1 0 15,0 0 1,0 0 0,1 0-1,-1 0 1,0 0 15,0 0-31,1 0 16</inkml:trace>
  <inkml:trace contextRef="#ctx0" brushRef="#br0" timeOffset="165346.65">8735 17071 0,'28'0'250,"29"29"-250,0-29 16,-29 0-16,28 0 16,-27 0-16,-1 28 15,0-28-15,0 0 16,29 0 0,-29 0-1,-28 28-15,29-28 16,-1 0-1,0 0-15,57 28 16,-29-28-16,-27 0 16,-1 0-16,0 0 15,-28 29-15,28-29 32,1 0 14,-1 0-46,0 0 16,1 0 0,-1 0 77,0 0-61</inkml:trace>
  <inkml:trace contextRef="#ctx0" brushRef="#br0" timeOffset="168926.11">18149 4268 0,'28'0'188,"29"0"-173,56 0-15,-57 0 16,29 0-16,0 0 16,-29 0-1,-27 0 1,27 0-16,-27 0 0,-1 0 15,0 0 1,-28 28 0,28-28-16,1 0 62,-1 0-46,0 0-16,0 0 15,1 0 1,27 0 0,29 0-16,-28 0 15,27 0-15,29 0 16,-28 0-16,0 0 16,0 0-16,-57 0 15,0 0-15,1 0 16,-1 0-1,0 0 17,1 0-32,27 0 15,1 0-15,-1 0 16,29 0-16,0 0 16,-57 0-16,0 0 15,29 0-15,-29 0 16,0 0-1,1 0 1,-1 0 0,0 0-1,29 0 1,-1 0 0,29 0-16,-57 0 15,57 0-15,0 0 16,-28 0-16,-1 0 15,-28 0-15,1 0 32,-1 0-32,0 0 15,29 0-15,-29 0 16,0 0 0,0 0-1,1 0-15,-1 0 16,0 0-1,1 0-15,-1 0 16,0 0 78,0 0-79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8-06T04:34:32.4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2233 7970 0,'29'0'203,"-1"0"-187,28 0-16,-27 0 16,-1 0-16,0 0 15,0 0 1,1 0-16,-1 0 31,29 0-31,-1 0 16,-28 0-16,1 0 15,-1 0-15,0 0 16,0 0-16,1 0 16,-1 0-16,0 0 15,0 0-15,29 0 16,0 0-16,-29 0 15,28 0-15,-27 0 16,-1 0 0,0 0-1,29 0 1,-1 0 0,-27 0-1,-1 0-15,0 0 16,0 0-16,1 0 15,-1 0-15,0 0 16,0 0 0,1 29-1,-1-1 1,28 0 0,-27-28-16,56 0 15,-29 0-15,-28 0 16,29 0-16,-29 0 15,0 0 1,29 0 0,-29 0-1,1 0-15,27 0 16,-28-28 0,1 28-16,27 0 15,-28-28-15,1 28 16,-1 0-16,0 0 15,0 0-15,1 0 16,-1 0-16,0 0 16,29 0-16,-29 0 15,0-29 1,1 29 0,-1 0-1,0 0 1,-28-28-16,28 28 31,1 0-31,-29-28 16,28 28-16,0 0 15,-28-29-15,29 29 16,-1-28-16,28 0 16,-27 28-16,-1 0 15,0 0 1,-28-28-16,28 28 15</inkml:trace>
  <inkml:trace contextRef="#ctx0" brushRef="#br0" timeOffset="30875.75">1838 15036 0,'28'0'344,"0"0"-282,0 0 110,1 0-156,-1 0-1,28 0-15,1 0 16,-1 0-16,1 0 16,28 0-16,0-28 15,-29 0 1,-56-1 0,0 1-16,0 0 31,28 28-31,-28-28 15,0-1 17,29 29-1,-1 0-15,29 0-1,-29 0 1,0 0-1,0 0 126,1 0-110,-1 0-31,-28 29 16,28-1-16,0-28 16,-28 28-16,29 0 15,-1-28 173,0 0-95,0 0 17,1 0-95,-1 0 17,0 29-32,1-29 0,27 28 15,1 0-15,-29-28 16,28 0-16,-27 0 16,27 0-1,-27 0 1,-1 0 78,0 0-79,-28 29-15,28-29 16,29 28-16,-29 0 15,0-28-15,57 28 16,-57-28 0,1 0 31,-1 0-1,0 0 1,1 0-47,-1 0 16,0 0 0,0 0-1,1 0 1,-1 0-16,57 0 15,0 0 1,-1 0-16,1 0 0,28 0 16,-85 0-16,29 0 15,28 0-15,-57 0 16,29 0 0,-1-28-1,-28 28-15,29-28 16,-29 28-16,1 0 47,-1 0-32,0 0 1,0 0 0,1 0-1,-1 0-15,0 0 31,0 0-15,1 0 0,-1 0 15,0 0-31,0 0 16,1 0-1,-1 0 1,0-28-1,1 28 1,-1 0-16,0 0 16,0 0-1,1 0-15,-1 0 0,28 0 16,-27 0 0,-1 0-16,0 0 15,29 0-15,-1 0 16,29 0-16,56 0 15,-56 0 1,0 0-16,-28 0 16,-1 0-16,-28 0 62,1 0-46,-1 0 15,0-29 0,1 29-31,-1-28 16,0 28-16,0 0 31,1 0-31,27 0 16,-28 0-16,29 0 15,-29 0-15,0 0 32,29 0-32,56 0 15,28 0-15,1 0 16,-29 0-16,0 0 16,-57 0-16,1 0 15,0 0-15,-29 0 16,0 0-1,0 0-15,29 0 16,-1 0 0,1 0-1,0 0-15,-29 0 0,0 0 0,29 0 16,-29 0 46,0 0-30,0 0-1,1 0-15,-1 0-1,0 0 1,0 0-16,1 0 15,-1 0 1,0 0 78,57 0-79,-28 0-15,84 0 16,29 0-16,-29 0 16,57 0-16,-57 0 15,1 0-15,-29 0 16,-29 0-16,1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8-06T04:45:40.1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18629 15178 0,'57'0'78,"28"0"-78,-57 0 16,0-29-16,1 29 15,-1 0 1,28 0-16,-27 0 16,27 0-16,29 0 15,0 0-15,0 0 16,28 0-16,-57 0 16,29 0-1,28 29-15,0-29 0,-28 0 16,0 0-16,28 28 15,-85-28-15,57 0 32,0 28-32,-29-28 0,29 28 0,0 1 15,0-1-15,-29 0 16,1-28-16,28 0 16,0 28-16,-57 1 31,57-29-31,-1 28 0,29 0 0,-56 0 15,28-28-15,0 0 16,-29 0-16,1 0 31,28 0-31,-29 0 0,29 0 0,0 0 16,-1 29-16,1-29 16,28 0-16,-56 0 15,28 0-15,-29 0 16,-27 0-16,-1 0 15,28 0 17,-27 0-17,-1 0-15,0 0 16,0 0 0,1 0-16,-1 0 15,0 28 16,0-28-15,-28 28-16,29 1 16,-1-29 15,0 0-15,-28 28 93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8-06T04:47:53.0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10629 17580 0,'29'0'203,"-1"0"-203,0 0 16,29 0-16,27 0 16,-27 0-16,0 0 15,56 0-15,-57 0 16,1 0-16,-1 0 15,29 0-15,-28-28 16,27 0 0,1-1-16,-57 1 15,29 0-15,0-1 16,-29 29 0,28 0-16,-27 0 15,27 0 1,29 0-16,-29 0 15,29-28-15,0 28 16,-57 0-16,1 0 16,-1 0 15,0 0-15,0 0-16,29 0 15,0 0-15,-29 0 16,0 0-1,29 28 1,-29 1 0,0-29-16,29 0 15,-29 0-15,28 0 16,29 28-16,-56-28 16,55 0-16,-27 0 15,-57 28-15,28 1 16,29-1-16,-1-28 15,-27 0 1,-29 28 0,28 0-16,0 1 15,0-29-15,1 0 16,-1 28-16,0-28 16,0 0-1,1 28 1,-1-28 31,0 0-16,0 0-15,1 0-1,-1 0 1,-28 28-16</inkml:trace>
  <inkml:trace contextRef="#ctx0" brushRef="#br0" timeOffset="2743.85">16170 17354 0,'28'0'110,"1"0"-79,-1 0 0,0 0-15,0 0-1,1 0-15,27 0 16,57 0-16,-28 0 16,28 0-16,29 0 15,-58 0-15,1 0 16,28 0-16,0 0 16,-28 28-1,28-28-15,-85 28 0,29-28 16,0 29-1,-29-29 1,0 0-16,0 28 16,57-28-1,-28 0-15,-29 0 16,0 0 0,0 0 62,29 0-63,-29 0 1,29 28-16,-29 1 16,0-29-1,1 0-15,55 0 16,-27 0-16,0 0 15,-29 0-15,0 0 16,0 0 0,1 0-16,-1 0 15,0 0 17,-28 28-32,28-28 15,1 0-15,-1 0 16,0 0-1,0 0 17,1 0-17,-1 0 1,0 0 0,1 0-1,-1 28-15,0-28 16,0 0-16,1 0 15,-1 0-15,0 0 16,-28 28 15,28-28-15,-28 29-16,29-29 16,-29 28-1,28-28 1,29 0-16,-29 0 15,0 0 1,-28 28 0,28-28-1,1 0 157,-1 0-109,0 0 77</inkml:trace>
  <inkml:trace contextRef="#ctx0" brushRef="#br0" timeOffset="4098.14">23209 17382 0,'57'0'125,"56"0"-125,-28 0 16,56 0-16,29 0 15,-1 0-15,29 28 16,-28-28-16,-29 0 16,0 0-16,-28 0 15,-56 0-15,28 0 16,0 0-16,-29 0 15,29 0-15,28 29 16,0-29-16,28 28 16,-84 0-16,56 1 15,-28-29-15,-57 0 16,0 0-16,1 0 16,-1 0-16,28 0 15,1 0 1,0 0-1,-29 0-15,0 0 32,0 0 46</inkml:trace>
  <inkml:trace contextRef="#ctx0" brushRef="#br0" timeOffset="6024.54">9640 5850 0,'85'0'110,"-29"0"-110,57 0 15,0 0-15,0 0 16,29 0-16,84 0 15,57 0-15,56 0 16,-28 0-16,-28 0 16,-29 0-16,-28 0 15,-85 0-15,-27 0 16,-30 0-16,29 0 16,-56 0-16,-1 0 15,-27 0-15,27 0 16,1 0-16,-1 0 15,-27 0-15,27 0 16,-28 0-16,57 0 16,-56 0-1,-1 0-15,57 0 16,-1 0 0,-55 0-16,27 0 15,-28 0-15,29 0 16,28 0-16,0 0 15,-29 0-15,57 0 16,0 0-16,-56 0 16,28 0-16,-57 0 15,85 0-15,0 0 16,0 29-16,0-1 16,-28 0-16,-57-28 15,29 29-15,28-29 16,-57 0-16,57 28 15,-29-28-15,1 0 16,-29 0 0,0 0-1,1 0 1,-1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08-06T04:48:16.2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7039 6161 0,'28'0'172,"85"0"-157,0 0 1,1 0-16,27 0 0,-113 0 16,57 0-16,-28-28 15,-29 28-15,57 0 16,-29 0-16,29 0 16,28 0-1,-28 0-15,28 0 0,-57 0 16,1 0-16,-29 0 15,29 0-15,-1 0 16,1-28 0,-29 28-16,29 0 31,-29 0-31,28 0 16,1 0-1,0 0-15,-29 0 16,0 0-1,0 0-15,29 0 16,-1 0-16,-27 0 16,27 0-1,-27 0-15,-1 0 0,0 0 32,0 0 46</inkml:trace>
  <inkml:trace contextRef="#ctx0" brushRef="#br0" timeOffset="2046.62">7859 7264 0,'-28'0'328,"56"0"-47,0 0-265,0 0 46,1 0-62,-1 0 16,0-29 0,0 29-16,1 0 31,-1 0-31,0 0 16,29 0-16,-29 0 15,0-28-15,29 28 16,-1 0-16,1 0 15,0 0-15,-29 0 16,28-28-16,-27 28 16,-1 0-1,28 0-15,1 0 0,28 0 16,0 0-16,-57 0 16,28 0-1,1 0-15,-29 0 16,29 0-16,-29 0 15,0 0-15,1 0 16,-1 0-16,0 0 16,0 0-1,-28-28-15,29 28 16,-1 0 0,0 0-1,29 0-15,-29 0 16,28 0-1,1 0-15,-29 0 16,29 0-16,-29 0 0,0 0 16,29 0-16,-29-29 15,29 29-15,28 0 16,-29 0-16,29 0 16,0-28-16,-57 28 15,29 0-15,-1-28 16,-28 28-16,29-28 15,-1 28-15,-27 0 16,27 0-16,1 0 16,-1 0-1,-27 0-15,27-29 32,-28 29-32,1-28 0,-1 28 0,0 0 15,0 0-15,29 0 16,-29 0-16,1 0 15,-1-28-15,0 28 32,0 0-32,1 0 15,-1 0-15,0 0 16</inkml:trace>
  <inkml:trace contextRef="#ctx0" brushRef="#br0" timeOffset="3448.73">8113 8479 0,'0'-28'63,"29"28"-48,-1 0 1,0 0-16,0 0 16,29 0 15,56 0-31,-56 0 16,84 0-16,28 0 15,1 0-15,85 0 16,-29 0-16,28 0 15,29 56-15,0-56 16,56 0-16,-28 29 16,0-1-16,0 28 15,-113-27-15,-29-29 16,-84 0-16,-57 0 16,29 0-16,-29 0 15,57 0-15,-57 0 16,57 0-16,-57 0 15,57 0-15,0 0 16,-29 0-16,1 0 16,28 0-16,-29 0 15,1 0-15,28 0 16,-57 0-16,28 0 16,-27 0-16,-1 0 15,0 0-15,0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DA17-936F-E71C-0BFF-E19660490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200D4-0B22-D436-9363-8937B1BDB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4A350-2ED5-7718-D8D9-32A6702F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35DD-2AF1-4C31-84B2-13FFAE2FA2B2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DC5DB-0221-2091-B83D-AB6F6A8A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E7C0A-CC52-C5A5-C5B5-0EE7FB62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0104-2783-49DD-80AD-C427FF01B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9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61650-2582-560E-E16F-DA3C9E8A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3BC62-717E-5CBE-5DCC-A839A68FD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8A1E9-A8C9-7029-A225-FDA88EE7F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35DD-2AF1-4C31-84B2-13FFAE2FA2B2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E3115-B935-E03B-0696-61FCB0DFC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B4A91-F257-634B-783C-948DE155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0104-2783-49DD-80AD-C427FF01B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28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38041D-789E-8ACF-1985-FB34B0BB8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453A65-A997-4DCD-31C6-45FEC82AD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ADAF4-0140-13B6-FDB9-4C6418CE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35DD-2AF1-4C31-84B2-13FFAE2FA2B2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077DE-8B5C-1C69-462F-92DC8C056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BA09E-B9AD-C08D-0FCE-FB6383BC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0104-2783-49DD-80AD-C427FF01B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38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2033" y="56191"/>
            <a:ext cx="11687929" cy="6093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9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75503">
              <a:lnSpc>
                <a:spcPts val="1338"/>
              </a:lnSpc>
            </a:pPr>
            <a:fld id="{81D60167-4931-47E6-BA6A-407CBD079E47}" type="slidenum">
              <a:rPr lang="en-IN" spc="10" smtClean="0"/>
              <a:pPr marL="75503">
                <a:lnSpc>
                  <a:spcPts val="1338"/>
                </a:lnSpc>
              </a:pPr>
              <a:t>‹#›</a:t>
            </a:fld>
            <a:r>
              <a:rPr lang="en-IN" spc="10"/>
              <a:t>/103</a:t>
            </a:r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2222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184AE-2066-D4A7-7455-2B828D78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343D4-43F4-F5D7-C92B-C8E55B7ED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244D5-1F51-36CE-10E8-D2E17C90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35DD-2AF1-4C31-84B2-13FFAE2FA2B2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25FF7-44EA-AF9F-7CB0-5720D706B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69E49-CD90-D9CD-90DB-190722CB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0104-2783-49DD-80AD-C427FF01B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07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DBE65-FA16-A255-6DB9-99490EA3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9A416-E22E-BCD6-1083-396EAC6B6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4D2FD-CAB8-3B85-ECC1-5232166B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35DD-2AF1-4C31-84B2-13FFAE2FA2B2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FCC0F-2F2C-4264-3D39-F856314B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7EC0F-FC2D-B1E6-8365-53088F4D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0104-2783-49DD-80AD-C427FF01B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79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08B29-8BCD-EE38-D5BD-7CAF5ED9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4D8F3-99D3-9E6B-5944-BF72C8709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4CA06-C8CA-F553-FDE7-BDA18E50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B244C-22C2-A164-AD27-BC908BF6B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35DD-2AF1-4C31-84B2-13FFAE2FA2B2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A2A2F-7479-2AF3-5CCD-A7766A7F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91951-F081-4A51-5A59-324DD72D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0104-2783-49DD-80AD-C427FF01B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18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CA1C1-B621-2CEB-4AA9-4410DFAEC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91640-E93B-D7E1-3F0D-0EF2B01A1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6C25D-4B10-7B80-A37A-364703AEE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8D5A0-565C-B7C4-35D4-8E35728FF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6A86C-CA30-4AD8-CC6B-97EF322F5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D7140-D821-2258-89D8-C7A6422C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35DD-2AF1-4C31-84B2-13FFAE2FA2B2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A40F3-9E8C-33A5-13CF-D2E38A1A2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68A595-67A8-63CB-36BA-78C98070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0104-2783-49DD-80AD-C427FF01B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48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80CE-F80D-6E79-DD0A-9D0A2141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559CD4-61A1-D05B-D8D9-B3BDD669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35DD-2AF1-4C31-84B2-13FFAE2FA2B2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CA4C9-B7B8-B3C4-9A88-9CA43B30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EB009D-9AD7-83F0-AD46-A292F389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0104-2783-49DD-80AD-C427FF01B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18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59CEB7-0E1D-1F88-6640-B51AA83F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35DD-2AF1-4C31-84B2-13FFAE2FA2B2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0FFC4-72A6-BF48-A965-E914B1A9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29964-32C1-DE59-C49C-0D4FD214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0104-2783-49DD-80AD-C427FF01B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02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B4D2B-4832-E1C8-F32B-E35328E6C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D8A9E-9A54-0177-6D51-5195A4F25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97F58-24F4-7015-CA45-34346FFC0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49E8E-6648-2A74-754E-2C410E65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35DD-2AF1-4C31-84B2-13FFAE2FA2B2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5DA14-3129-1B22-D186-D55C095D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2A8A9-773C-CBC6-B53B-6225EA97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0104-2783-49DD-80AD-C427FF01B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0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0D11-78FE-56D4-7A5F-A6533FFD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949DCD-772A-1E44-E250-6230C0480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290B9-9D3A-873C-83C0-E778D3DD4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44EF4-E75E-5702-C71A-BB79E9D8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535DD-2AF1-4C31-84B2-13FFAE2FA2B2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E3E63-9A57-D1F7-7821-EA5613EF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96137-1067-B4F5-D932-0C3D17FE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D0104-2783-49DD-80AD-C427FF01B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54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96AC5-D149-EA76-3172-9EEF999A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FD373-EBE3-7440-3872-EC9F61176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88F32-F25E-C4B5-AC5B-2DB0CF010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535DD-2AF1-4C31-84B2-13FFAE2FA2B2}" type="datetimeFigureOut">
              <a:rPr lang="en-IN" smtClean="0"/>
              <a:t>08-08-2024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C8BCA-CBED-67E5-704B-DD85D8C20B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87136-3EA0-EAB5-EDE7-7B38B70A2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D0104-2783-49DD-80AD-C427FF01B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477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customXml" Target="../ink/ink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c-strcpy" TargetMode="External"/><Relationship Id="rId2" Type="http://schemas.openxmlformats.org/officeDocument/2006/relationships/hyperlink" Target="https://www.javatpoint.com/c-strlen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javatpoint.com/c-strcmp" TargetMode="External"/><Relationship Id="rId4" Type="http://schemas.openxmlformats.org/officeDocument/2006/relationships/hyperlink" Target="https://www.javatpoint.com/c-strcat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2F64-38B1-BDFD-0CC9-148AE746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033" y="2092747"/>
            <a:ext cx="9144000" cy="2387600"/>
          </a:xfrm>
        </p:spPr>
        <p:txBody>
          <a:bodyPr/>
          <a:lstStyle/>
          <a:p>
            <a:r>
              <a:rPr lang="en-US" dirty="0"/>
              <a:t>Arrays &amp; Strings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6275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238C50-C02F-1614-9376-84C0009F5A39}"/>
              </a:ext>
            </a:extLst>
          </p:cNvPr>
          <p:cNvSpPr txBox="1"/>
          <p:nvPr/>
        </p:nvSpPr>
        <p:spPr>
          <a:xfrm>
            <a:off x="2914095" y="13936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// C Program to illustrate the 3d array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DEFEA-0C30-1BCF-BCE0-63B93AADCFEF}"/>
              </a:ext>
            </a:extLst>
          </p:cNvPr>
          <p:cNvSpPr txBox="1"/>
          <p:nvPr/>
        </p:nvSpPr>
        <p:spPr>
          <a:xfrm>
            <a:off x="426128" y="751772"/>
            <a:ext cx="826289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/>
              <a:t>int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int </a:t>
            </a:r>
            <a:r>
              <a:rPr lang="en-IN" dirty="0" err="1"/>
              <a:t>i,j,k</a:t>
            </a:r>
            <a:r>
              <a:rPr lang="en-IN" dirty="0"/>
              <a:t>;</a:t>
            </a:r>
          </a:p>
          <a:p>
            <a:r>
              <a:rPr lang="en-IN" dirty="0"/>
              <a:t>	// 3D array declaration</a:t>
            </a:r>
          </a:p>
          <a:p>
            <a:r>
              <a:rPr lang="en-IN" dirty="0"/>
              <a:t>	int </a:t>
            </a:r>
            <a:r>
              <a:rPr lang="en-IN" dirty="0" err="1"/>
              <a:t>arr</a:t>
            </a:r>
            <a:r>
              <a:rPr lang="en-IN" dirty="0"/>
              <a:t>[2][2][3] = { 10, 20, 30, 40, 50, 60,70,80,90,100,110,120};</a:t>
            </a:r>
          </a:p>
          <a:p>
            <a:endParaRPr lang="en-IN" dirty="0"/>
          </a:p>
          <a:p>
            <a:r>
              <a:rPr lang="en-IN" dirty="0"/>
              <a:t>	// printing elements</a:t>
            </a:r>
          </a:p>
          <a:p>
            <a:r>
              <a:rPr lang="en-IN" dirty="0"/>
              <a:t>	for (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2;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r>
              <a:rPr lang="en-IN" dirty="0"/>
              <a:t>		for ( j = 0; j &lt; 2; </a:t>
            </a:r>
            <a:r>
              <a:rPr lang="en-IN" dirty="0" err="1"/>
              <a:t>j++</a:t>
            </a:r>
            <a:r>
              <a:rPr lang="en-IN" dirty="0"/>
              <a:t>) {</a:t>
            </a:r>
          </a:p>
          <a:p>
            <a:r>
              <a:rPr lang="en-IN" dirty="0"/>
              <a:t>			for ( k = 0; k &lt; 3; k++) {</a:t>
            </a:r>
          </a:p>
          <a:p>
            <a:r>
              <a:rPr lang="en-IN" dirty="0"/>
              <a:t>				</a:t>
            </a:r>
            <a:r>
              <a:rPr lang="en-IN" dirty="0" err="1"/>
              <a:t>printf</a:t>
            </a:r>
            <a:r>
              <a:rPr lang="en-IN" dirty="0"/>
              <a:t>("%d ", 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][j][k]);</a:t>
            </a:r>
          </a:p>
          <a:p>
            <a:r>
              <a:rPr lang="en-IN" dirty="0"/>
              <a:t>			}</a:t>
            </a:r>
          </a:p>
          <a:p>
            <a:r>
              <a:rPr lang="en-IN" dirty="0"/>
              <a:t>			</a:t>
            </a:r>
            <a:r>
              <a:rPr lang="en-IN" dirty="0" err="1"/>
              <a:t>printf</a:t>
            </a:r>
            <a:r>
              <a:rPr lang="en-IN" dirty="0"/>
              <a:t>("\n");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("\n");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	return 0;</a:t>
            </a:r>
          </a:p>
          <a:p>
            <a:r>
              <a:rPr lang="en-IN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76B2FF-D542-5A09-3CDC-77A7C2EAC383}"/>
              </a:ext>
            </a:extLst>
          </p:cNvPr>
          <p:cNvSpPr txBox="1"/>
          <p:nvPr/>
        </p:nvSpPr>
        <p:spPr>
          <a:xfrm>
            <a:off x="7118780" y="895632"/>
            <a:ext cx="42552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int </a:t>
            </a:r>
            <a:r>
              <a:rPr lang="en-IN" dirty="0" err="1"/>
              <a:t>arr</a:t>
            </a:r>
            <a:r>
              <a:rPr lang="en-IN" dirty="0"/>
              <a:t>[2][2][3] = {</a:t>
            </a:r>
          </a:p>
          <a:p>
            <a:r>
              <a:rPr lang="en-IN" dirty="0"/>
              <a:t>{{10,20,30},{40,50,60}},</a:t>
            </a:r>
          </a:p>
          <a:p>
            <a:r>
              <a:rPr lang="en-IN" dirty="0"/>
              <a:t>{{70,80,90},{100,110,120} }</a:t>
            </a:r>
          </a:p>
          <a:p>
            <a:r>
              <a:rPr lang="en-IN" dirty="0"/>
              <a:t>};  //method 2 to initialize array</a:t>
            </a:r>
          </a:p>
        </p:txBody>
      </p:sp>
    </p:spTree>
    <p:extLst>
      <p:ext uri="{BB962C8B-B14F-4D97-AF65-F5344CB8AC3E}">
        <p14:creationId xmlns:p14="http://schemas.microsoft.com/office/powerpoint/2010/main" val="270489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AB2C11-C6B3-FE35-D396-8B6516B4EE2F}"/>
              </a:ext>
            </a:extLst>
          </p:cNvPr>
          <p:cNvSpPr txBox="1"/>
          <p:nvPr/>
        </p:nvSpPr>
        <p:spPr>
          <a:xfrm>
            <a:off x="523783" y="476564"/>
            <a:ext cx="829174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 C Program to perform input and output on array</a:t>
            </a:r>
          </a:p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/>
              <a:t>int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int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r>
              <a:rPr lang="en-IN" dirty="0"/>
              <a:t>	// declaring an integer array</a:t>
            </a:r>
          </a:p>
          <a:p>
            <a:r>
              <a:rPr lang="en-IN" dirty="0"/>
              <a:t>	int </a:t>
            </a:r>
            <a:r>
              <a:rPr lang="en-IN" dirty="0" err="1"/>
              <a:t>arr</a:t>
            </a:r>
            <a:r>
              <a:rPr lang="en-IN" dirty="0"/>
              <a:t>[5];</a:t>
            </a:r>
          </a:p>
          <a:p>
            <a:endParaRPr lang="en-IN" dirty="0"/>
          </a:p>
          <a:p>
            <a:r>
              <a:rPr lang="en-IN" dirty="0"/>
              <a:t>	// taking input to array elements one by one</a:t>
            </a:r>
          </a:p>
          <a:p>
            <a:r>
              <a:rPr lang="en-IN" dirty="0"/>
              <a:t>	for (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5;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r>
              <a:rPr lang="en-IN" dirty="0"/>
              <a:t>		</a:t>
            </a:r>
            <a:r>
              <a:rPr lang="en-IN" dirty="0" err="1"/>
              <a:t>scanf</a:t>
            </a:r>
            <a:r>
              <a:rPr lang="en-IN" dirty="0"/>
              <a:t>("%d", &amp;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r>
              <a:rPr lang="en-IN" dirty="0"/>
              <a:t>	}</a:t>
            </a:r>
          </a:p>
          <a:p>
            <a:endParaRPr lang="en-IN" dirty="0"/>
          </a:p>
          <a:p>
            <a:r>
              <a:rPr lang="en-IN" dirty="0"/>
              <a:t>	// printing array elements</a:t>
            </a:r>
          </a:p>
          <a:p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("Array Elements: ");</a:t>
            </a:r>
          </a:p>
          <a:p>
            <a:r>
              <a:rPr lang="en-IN" dirty="0"/>
              <a:t>	for (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5;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("%d ", 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	return 0;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3132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BBF043-93D9-0169-2A8B-0C0B4B2A9BF1}"/>
              </a:ext>
            </a:extLst>
          </p:cNvPr>
          <p:cNvSpPr txBox="1"/>
          <p:nvPr/>
        </p:nvSpPr>
        <p:spPr>
          <a:xfrm>
            <a:off x="639193" y="1206364"/>
            <a:ext cx="11052698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3A3A3A"/>
                </a:solidFill>
                <a:effectLst/>
              </a:rPr>
              <a:t>Take the size of the array as input from the user.</a:t>
            </a:r>
            <a:br>
              <a:rPr lang="en-US" sz="2800" dirty="0"/>
            </a:br>
            <a:r>
              <a:rPr lang="en-US" sz="2800" b="0" i="0" dirty="0">
                <a:solidFill>
                  <a:srgbClr val="3A3A3A"/>
                </a:solidFill>
                <a:effectLst/>
              </a:rPr>
              <a:t>2. Then, initialize an array of size given by the user.</a:t>
            </a:r>
            <a:br>
              <a:rPr lang="en-US" sz="2800" dirty="0"/>
            </a:br>
            <a:r>
              <a:rPr lang="en-US" sz="2800" b="0" i="0" dirty="0">
                <a:solidFill>
                  <a:srgbClr val="3A3A3A"/>
                </a:solidFill>
                <a:effectLst/>
              </a:rPr>
              <a:t>3. Using </a:t>
            </a:r>
            <a:r>
              <a:rPr lang="en-US" sz="2800" b="1" i="0" dirty="0">
                <a:solidFill>
                  <a:srgbClr val="3A3A3A"/>
                </a:solidFill>
                <a:effectLst/>
              </a:rPr>
              <a:t>for</a:t>
            </a:r>
            <a:r>
              <a:rPr lang="en-US" sz="2800" b="0" i="0" dirty="0">
                <a:solidFill>
                  <a:srgbClr val="3A3A3A"/>
                </a:solidFill>
                <a:effectLst/>
              </a:rPr>
              <a:t> loop, take array element as input from users and insert them into the array.</a:t>
            </a:r>
            <a:br>
              <a:rPr lang="en-US" sz="2800" dirty="0"/>
            </a:br>
            <a:r>
              <a:rPr lang="en-US" sz="2800" b="0" i="0" dirty="0">
                <a:solidFill>
                  <a:srgbClr val="3A3A3A"/>
                </a:solidFill>
                <a:effectLst/>
              </a:rPr>
              <a:t>4. After inserting all the elements of the array, consider the very first element of array to be the </a:t>
            </a:r>
            <a:r>
              <a:rPr lang="en-US" sz="2800" b="1" i="0" dirty="0">
                <a:solidFill>
                  <a:srgbClr val="3A3A3A"/>
                </a:solidFill>
                <a:effectLst/>
              </a:rPr>
              <a:t>largest</a:t>
            </a:r>
            <a:r>
              <a:rPr lang="en-US" sz="2800" b="0" i="0" dirty="0">
                <a:solidFill>
                  <a:srgbClr val="3A3A3A"/>
                </a:solidFill>
                <a:effectLst/>
              </a:rPr>
              <a:t>.</a:t>
            </a:r>
            <a:br>
              <a:rPr lang="en-US" sz="2800" dirty="0"/>
            </a:br>
            <a:r>
              <a:rPr lang="en-US" sz="2800" b="0" i="0" dirty="0">
                <a:solidFill>
                  <a:srgbClr val="3A3A3A"/>
                </a:solidFill>
                <a:effectLst/>
              </a:rPr>
              <a:t>5. Run a for loop, from 1 to </a:t>
            </a:r>
            <a:r>
              <a:rPr lang="en-US" sz="2800" b="1" i="0" dirty="0">
                <a:solidFill>
                  <a:srgbClr val="3A3A3A"/>
                </a:solidFill>
                <a:effectLst/>
              </a:rPr>
              <a:t>arraySize-1</a:t>
            </a:r>
            <a:r>
              <a:rPr lang="en-US" sz="2800" b="0" i="0" dirty="0">
                <a:solidFill>
                  <a:srgbClr val="3A3A3A"/>
                </a:solidFill>
                <a:effectLst/>
              </a:rPr>
              <a:t>, extracting array element one by one and comparing it to the </a:t>
            </a:r>
            <a:r>
              <a:rPr lang="en-US" sz="2800" b="1" i="0" dirty="0">
                <a:solidFill>
                  <a:srgbClr val="3A3A3A"/>
                </a:solidFill>
                <a:effectLst/>
              </a:rPr>
              <a:t>largest</a:t>
            </a:r>
            <a:r>
              <a:rPr lang="en-US" sz="2800" b="0" i="0" dirty="0">
                <a:solidFill>
                  <a:srgbClr val="3A3A3A"/>
                </a:solidFill>
                <a:effectLst/>
              </a:rPr>
              <a:t> element.</a:t>
            </a:r>
            <a:br>
              <a:rPr lang="en-US" sz="2800" dirty="0"/>
            </a:br>
            <a:r>
              <a:rPr lang="en-US" sz="2800" b="0" i="0" dirty="0">
                <a:solidFill>
                  <a:srgbClr val="3A3A3A"/>
                </a:solidFill>
                <a:effectLst/>
              </a:rPr>
              <a:t>6. If the </a:t>
            </a:r>
            <a:r>
              <a:rPr lang="en-US" sz="2800" b="1" i="0" dirty="0">
                <a:solidFill>
                  <a:srgbClr val="3A3A3A"/>
                </a:solidFill>
                <a:effectLst/>
              </a:rPr>
              <a:t>largest</a:t>
            </a:r>
            <a:r>
              <a:rPr lang="en-US" sz="2800" b="0" i="0" dirty="0">
                <a:solidFill>
                  <a:srgbClr val="3A3A3A"/>
                </a:solidFill>
                <a:effectLst/>
              </a:rPr>
              <a:t> element is smaller than the element being compared, then the largest element is updated with the value of the current element of the array.</a:t>
            </a:r>
            <a:br>
              <a:rPr lang="en-US" sz="2800" dirty="0"/>
            </a:br>
            <a:r>
              <a:rPr lang="en-US" sz="2800" b="0" i="0" dirty="0">
                <a:solidFill>
                  <a:srgbClr val="3A3A3A"/>
                </a:solidFill>
                <a:effectLst/>
              </a:rPr>
              <a:t>7. In the end, the </a:t>
            </a:r>
            <a:r>
              <a:rPr lang="en-US" sz="2800" b="1" i="0" dirty="0">
                <a:solidFill>
                  <a:srgbClr val="3A3A3A"/>
                </a:solidFill>
                <a:effectLst/>
              </a:rPr>
              <a:t>largest</a:t>
            </a:r>
            <a:r>
              <a:rPr lang="en-US" sz="2800" b="0" i="0" dirty="0">
                <a:solidFill>
                  <a:srgbClr val="3A3A3A"/>
                </a:solidFill>
                <a:effectLst/>
              </a:rPr>
              <a:t> element will hold the actual largest value present in the array.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77EDB2-9F98-0C9C-0EE2-6331B60C61B8}"/>
              </a:ext>
            </a:extLst>
          </p:cNvPr>
          <p:cNvSpPr txBox="1"/>
          <p:nvPr/>
        </p:nvSpPr>
        <p:spPr>
          <a:xfrm>
            <a:off x="639193" y="423454"/>
            <a:ext cx="92416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>
                <a:solidFill>
                  <a:srgbClr val="3A3A3A"/>
                </a:solidFill>
                <a:effectLst/>
              </a:rPr>
              <a:t>Largest Element of an Array in C using Loops 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66116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B0D9660-F36F-194D-55D2-9C25C5FFE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230" y="1992142"/>
            <a:ext cx="65" cy="276999"/>
          </a:xfrm>
          <a:prstGeom prst="rect">
            <a:avLst/>
          </a:prstGeom>
          <a:solidFill>
            <a:srgbClr val="F4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57620-34E2-F699-8A82-65DC0B57B501}"/>
              </a:ext>
            </a:extLst>
          </p:cNvPr>
          <p:cNvSpPr txBox="1"/>
          <p:nvPr/>
        </p:nvSpPr>
        <p:spPr>
          <a:xfrm>
            <a:off x="197527" y="1195227"/>
            <a:ext cx="609452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</a:t>
            </a:r>
          </a:p>
          <a:p>
            <a:r>
              <a:rPr lang="en-US" dirty="0"/>
              <a:t> * C Program to find the largest number in an array using loops</a:t>
            </a:r>
          </a:p>
          <a:p>
            <a:r>
              <a:rPr lang="en-US" dirty="0"/>
              <a:t> */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int size, </a:t>
            </a:r>
            <a:r>
              <a:rPr lang="en-US" dirty="0" err="1"/>
              <a:t>i</a:t>
            </a:r>
            <a:r>
              <a:rPr lang="en-US" dirty="0"/>
              <a:t>, largest;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("\n Enter the size of the array: ");</a:t>
            </a:r>
          </a:p>
          <a:p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("%d", &amp;size);</a:t>
            </a:r>
          </a:p>
          <a:p>
            <a:r>
              <a:rPr lang="en-US" dirty="0"/>
              <a:t>    int array[size];  //Declaring array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//Input array elements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("\n Enter %d elements of the array: \n", size);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41E54A-B99B-FF9F-1756-D1D40473619A}"/>
              </a:ext>
            </a:extLst>
          </p:cNvPr>
          <p:cNvSpPr txBox="1"/>
          <p:nvPr/>
        </p:nvSpPr>
        <p:spPr>
          <a:xfrm>
            <a:off x="6292047" y="1502688"/>
            <a:ext cx="609452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(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size;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{   </a:t>
            </a:r>
          </a:p>
          <a:p>
            <a:r>
              <a:rPr lang="en-US" dirty="0"/>
              <a:t>        </a:t>
            </a:r>
            <a:r>
              <a:rPr lang="en-US" dirty="0" err="1"/>
              <a:t>scanf</a:t>
            </a:r>
            <a:r>
              <a:rPr lang="en-US" dirty="0"/>
              <a:t>(" %d", &amp;array[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 //Declaring Largest element as the first element</a:t>
            </a:r>
          </a:p>
          <a:p>
            <a:r>
              <a:rPr lang="en-US" dirty="0"/>
              <a:t>    largest = array[0];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 size; </a:t>
            </a:r>
            <a:r>
              <a:rPr lang="en-US" dirty="0" err="1"/>
              <a:t>i</a:t>
            </a:r>
            <a:r>
              <a:rPr lang="en-US" dirty="0"/>
              <a:t>++) 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if (largest &lt; array[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r>
              <a:rPr lang="en-US" dirty="0"/>
              <a:t>        largest = array[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("\n largest element present in the given array is : %d", largest);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4805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C1695A-D099-F418-E758-AAD339FE88B9}"/>
              </a:ext>
            </a:extLst>
          </p:cNvPr>
          <p:cNvSpPr txBox="1"/>
          <p:nvPr/>
        </p:nvSpPr>
        <p:spPr>
          <a:xfrm>
            <a:off x="774575" y="849582"/>
            <a:ext cx="93992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Write a C Program to insert an element in an Array.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454F44-C7E4-10D7-CB34-DAEA57918376}"/>
              </a:ext>
            </a:extLst>
          </p:cNvPr>
          <p:cNvSpPr txBox="1"/>
          <p:nvPr/>
        </p:nvSpPr>
        <p:spPr>
          <a:xfrm>
            <a:off x="694676" y="1589894"/>
            <a:ext cx="947913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1. Declare a one-dimensional array of some fixed capacity.</a:t>
            </a:r>
            <a:br>
              <a:rPr lang="en-US" sz="2800" dirty="0"/>
            </a:br>
            <a:r>
              <a:rPr lang="en-US" sz="2800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2. Take size of the array as input from users</a:t>
            </a:r>
            <a:br>
              <a:rPr lang="en-US" sz="2800" dirty="0"/>
            </a:br>
            <a:r>
              <a:rPr lang="en-US" sz="2800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3. Define array elements, taking each element as input from users.</a:t>
            </a:r>
            <a:br>
              <a:rPr lang="en-US" sz="2800" dirty="0"/>
            </a:br>
            <a:r>
              <a:rPr lang="en-US" sz="2800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4. Get the number to be inserted.</a:t>
            </a:r>
            <a:br>
              <a:rPr lang="en-US" sz="2800" dirty="0"/>
            </a:br>
            <a:r>
              <a:rPr lang="en-US" sz="2800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5. Get the position where element needs to be inserted.</a:t>
            </a:r>
            <a:br>
              <a:rPr lang="en-US" sz="2800" dirty="0"/>
            </a:br>
            <a:r>
              <a:rPr lang="en-US" sz="2800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6. From that position shift all elements to one position forward.</a:t>
            </a:r>
            <a:br>
              <a:rPr lang="en-US" sz="2800" dirty="0"/>
            </a:br>
            <a:r>
              <a:rPr lang="en-US" sz="2800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7. Insert the element in that position.</a:t>
            </a:r>
            <a:br>
              <a:rPr lang="en-US" sz="2800" dirty="0"/>
            </a:br>
            <a:r>
              <a:rPr lang="en-US" sz="2800" b="0" i="0" dirty="0">
                <a:solidFill>
                  <a:srgbClr val="3A3A3A"/>
                </a:solidFill>
                <a:effectLst/>
                <a:latin typeface="Open Sans" panose="020B0606030504020204" pitchFamily="34" charset="0"/>
              </a:rPr>
              <a:t>8. Exit.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13648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30FE50-918F-6853-591B-F860006ACFE9}"/>
              </a:ext>
            </a:extLst>
          </p:cNvPr>
          <p:cNvSpPr txBox="1"/>
          <p:nvPr/>
        </p:nvSpPr>
        <p:spPr>
          <a:xfrm>
            <a:off x="1012054" y="615064"/>
            <a:ext cx="812972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/*</a:t>
            </a:r>
          </a:p>
          <a:p>
            <a:r>
              <a:rPr lang="en-IN" dirty="0"/>
              <a:t> * C program to insert an element in a specified position in a given array</a:t>
            </a:r>
          </a:p>
          <a:p>
            <a:r>
              <a:rPr lang="en-IN" dirty="0"/>
              <a:t> */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/>
              <a:t>void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int array[100];</a:t>
            </a:r>
          </a:p>
          <a:p>
            <a:r>
              <a:rPr lang="en-IN" dirty="0"/>
              <a:t>    int </a:t>
            </a:r>
            <a:r>
              <a:rPr lang="en-IN" dirty="0" err="1"/>
              <a:t>i</a:t>
            </a:r>
            <a:r>
              <a:rPr lang="en-IN" dirty="0"/>
              <a:t>, n, x, </a:t>
            </a:r>
            <a:r>
              <a:rPr lang="en-IN" dirty="0" err="1"/>
              <a:t>pos</a:t>
            </a:r>
            <a:r>
              <a:rPr lang="en-IN" dirty="0"/>
              <a:t>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the number of elements in the array \n");</a:t>
            </a:r>
          </a:p>
          <a:p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("%d", &amp;n);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the elements \n");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n;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</a:t>
            </a:r>
            <a:r>
              <a:rPr lang="en-IN" dirty="0" err="1"/>
              <a:t>scanf</a:t>
            </a:r>
            <a:r>
              <a:rPr lang="en-IN" dirty="0"/>
              <a:t>("%d", &amp;array[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43BF4-4C08-0F32-A083-2739D2B87824}"/>
              </a:ext>
            </a:extLst>
          </p:cNvPr>
          <p:cNvSpPr txBox="1"/>
          <p:nvPr/>
        </p:nvSpPr>
        <p:spPr>
          <a:xfrm>
            <a:off x="1085295" y="578571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("Input array elements are: \n");</a:t>
            </a:r>
          </a:p>
        </p:txBody>
      </p:sp>
    </p:spTree>
    <p:extLst>
      <p:ext uri="{BB962C8B-B14F-4D97-AF65-F5344CB8AC3E}">
        <p14:creationId xmlns:p14="http://schemas.microsoft.com/office/powerpoint/2010/main" val="3275498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5F2811-29F1-F38F-C4EC-3C175B720B64}"/>
              </a:ext>
            </a:extLst>
          </p:cNvPr>
          <p:cNvSpPr txBox="1"/>
          <p:nvPr/>
        </p:nvSpPr>
        <p:spPr>
          <a:xfrm>
            <a:off x="641411" y="327513"/>
            <a:ext cx="60945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n;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 ", array[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nEnter</a:t>
            </a:r>
            <a:r>
              <a:rPr lang="en-IN" dirty="0"/>
              <a:t> the new element to be inserted: ");</a:t>
            </a:r>
          </a:p>
          <a:p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("%d", &amp;x);</a:t>
            </a:r>
          </a:p>
          <a:p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the position where element is to be inserted: ");</a:t>
            </a:r>
          </a:p>
          <a:p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("%d", &amp;</a:t>
            </a:r>
            <a:r>
              <a:rPr lang="en-IN" dirty="0" err="1"/>
              <a:t>pos</a:t>
            </a:r>
            <a:r>
              <a:rPr lang="en-IN" dirty="0"/>
              <a:t>);</a:t>
            </a:r>
          </a:p>
          <a:p>
            <a:r>
              <a:rPr lang="en-IN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DD4E7D-B57A-A0BC-F74C-235CDC9D937F}"/>
              </a:ext>
            </a:extLst>
          </p:cNvPr>
          <p:cNvSpPr txBox="1"/>
          <p:nvPr/>
        </p:nvSpPr>
        <p:spPr>
          <a:xfrm>
            <a:off x="641410" y="2781255"/>
            <a:ext cx="812084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//shift all elements 1 position forward from the place</a:t>
            </a:r>
          </a:p>
          <a:p>
            <a:r>
              <a:rPr lang="en-IN" dirty="0"/>
              <a:t>    //where element needs to be inserted</a:t>
            </a:r>
          </a:p>
          <a:p>
            <a:r>
              <a:rPr lang="en-IN" dirty="0"/>
              <a:t>    n=n+1;</a:t>
            </a:r>
          </a:p>
          <a:p>
            <a:r>
              <a:rPr lang="en-IN" dirty="0"/>
              <a:t>    for(</a:t>
            </a:r>
            <a:r>
              <a:rPr lang="en-IN" dirty="0" err="1"/>
              <a:t>i</a:t>
            </a:r>
            <a:r>
              <a:rPr lang="en-IN" dirty="0"/>
              <a:t> = n-1; </a:t>
            </a:r>
            <a:r>
              <a:rPr lang="en-IN" dirty="0" err="1"/>
              <a:t>i</a:t>
            </a:r>
            <a:r>
              <a:rPr lang="en-IN" dirty="0"/>
              <a:t> &gt;= </a:t>
            </a:r>
            <a:r>
              <a:rPr lang="en-IN" dirty="0" err="1"/>
              <a:t>pos</a:t>
            </a:r>
            <a:r>
              <a:rPr lang="en-IN" dirty="0"/>
              <a:t>; </a:t>
            </a:r>
            <a:r>
              <a:rPr lang="en-IN" dirty="0" err="1"/>
              <a:t>i</a:t>
            </a:r>
            <a:r>
              <a:rPr lang="en-IN" dirty="0"/>
              <a:t>--)</a:t>
            </a:r>
          </a:p>
          <a:p>
            <a:r>
              <a:rPr lang="en-IN" dirty="0"/>
              <a:t>        array[</a:t>
            </a:r>
            <a:r>
              <a:rPr lang="en-IN" dirty="0" err="1"/>
              <a:t>i</a:t>
            </a:r>
            <a:r>
              <a:rPr lang="en-IN" dirty="0"/>
              <a:t>]=array[i-1];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array[pos-1]=x; //Insert the element x on the specified position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//print the new array</a:t>
            </a:r>
          </a:p>
          <a:p>
            <a:r>
              <a:rPr lang="en-IN" dirty="0"/>
              <a:t>    for (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n; </a:t>
            </a:r>
            <a:r>
              <a:rPr lang="en-IN" dirty="0" err="1"/>
              <a:t>i</a:t>
            </a:r>
            <a:r>
              <a:rPr lang="en-IN" dirty="0"/>
              <a:t>++)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 ", array[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0083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6">
            <a:extLst>
              <a:ext uri="{FF2B5EF4-FFF2-40B4-BE49-F238E27FC236}">
                <a16:creationId xmlns:a16="http://schemas.microsoft.com/office/drawing/2014/main" id="{65C4EC7B-E969-46E2-B005-FA08FE25F5C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8098" y="1534559"/>
            <a:ext cx="9001606" cy="43494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9E2CF8C-AFE7-41E2-B081-490553B7F3AD}"/>
              </a:ext>
            </a:extLst>
          </p:cNvPr>
          <p:cNvSpPr/>
          <p:nvPr/>
        </p:nvSpPr>
        <p:spPr>
          <a:xfrm>
            <a:off x="978128" y="461377"/>
            <a:ext cx="94115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5"/>
              </a:spcBef>
            </a:pPr>
            <a:r>
              <a:rPr lang="en-US" sz="2800" b="1" spc="-50" dirty="0">
                <a:solidFill>
                  <a:srgbClr val="0027B7"/>
                </a:solidFill>
                <a:latin typeface="Arial"/>
                <a:cs typeface="Arial"/>
              </a:rPr>
              <a:t>Arrays</a:t>
            </a:r>
            <a:r>
              <a:rPr lang="en-US" sz="2800" b="1" spc="125" dirty="0">
                <a:solidFill>
                  <a:srgbClr val="0027B7"/>
                </a:solidFill>
                <a:latin typeface="Arial"/>
                <a:cs typeface="Arial"/>
              </a:rPr>
              <a:t> </a:t>
            </a:r>
            <a:r>
              <a:rPr lang="en-US" sz="2800" b="1" spc="-40" dirty="0">
                <a:solidFill>
                  <a:srgbClr val="0027B7"/>
                </a:solidFill>
                <a:latin typeface="Arial"/>
                <a:cs typeface="Arial"/>
              </a:rPr>
              <a:t>in</a:t>
            </a:r>
            <a:r>
              <a:rPr lang="en-US" sz="2800" b="1" spc="130" dirty="0">
                <a:solidFill>
                  <a:srgbClr val="0027B7"/>
                </a:solidFill>
                <a:latin typeface="Arial"/>
                <a:cs typeface="Arial"/>
              </a:rPr>
              <a:t> </a:t>
            </a:r>
            <a:r>
              <a:rPr lang="en-US" sz="2800" b="1" spc="-5" dirty="0">
                <a:solidFill>
                  <a:srgbClr val="0027B7"/>
                </a:solidFill>
                <a:latin typeface="Arial"/>
                <a:cs typeface="Arial"/>
              </a:rPr>
              <a:t>Memory:</a:t>
            </a:r>
            <a:r>
              <a:rPr lang="en-US" sz="2800" b="1" spc="305" dirty="0">
                <a:solidFill>
                  <a:srgbClr val="0027B7"/>
                </a:solidFill>
                <a:latin typeface="Arial"/>
                <a:cs typeface="Arial"/>
              </a:rPr>
              <a:t> </a:t>
            </a:r>
            <a:r>
              <a:rPr lang="en-US" sz="2800" b="1" spc="-5" dirty="0">
                <a:solidFill>
                  <a:srgbClr val="0027B7"/>
                </a:solidFill>
                <a:latin typeface="Arial"/>
                <a:cs typeface="Arial"/>
              </a:rPr>
              <a:t>How</a:t>
            </a:r>
            <a:r>
              <a:rPr lang="en-US" sz="2800" b="1" spc="130" dirty="0">
                <a:solidFill>
                  <a:srgbClr val="0027B7"/>
                </a:solidFill>
                <a:latin typeface="Arial"/>
                <a:cs typeface="Arial"/>
              </a:rPr>
              <a:t> </a:t>
            </a:r>
            <a:r>
              <a:rPr lang="en-US" sz="2800" b="1" spc="-5" dirty="0">
                <a:solidFill>
                  <a:srgbClr val="0027B7"/>
                </a:solidFill>
                <a:latin typeface="Arial"/>
                <a:cs typeface="Arial"/>
              </a:rPr>
              <a:t>C</a:t>
            </a:r>
            <a:r>
              <a:rPr lang="en-US" sz="2800" b="1" spc="130" dirty="0">
                <a:solidFill>
                  <a:srgbClr val="0027B7"/>
                </a:solidFill>
                <a:latin typeface="Arial"/>
                <a:cs typeface="Arial"/>
              </a:rPr>
              <a:t> </a:t>
            </a:r>
            <a:r>
              <a:rPr lang="en-US" sz="2800" b="1" spc="-50" dirty="0">
                <a:solidFill>
                  <a:srgbClr val="0027B7"/>
                </a:solidFill>
                <a:latin typeface="Arial"/>
                <a:cs typeface="Arial"/>
              </a:rPr>
              <a:t>Stores</a:t>
            </a:r>
            <a:r>
              <a:rPr lang="en-US" sz="2800" b="1" spc="130" dirty="0">
                <a:solidFill>
                  <a:srgbClr val="0027B7"/>
                </a:solidFill>
                <a:latin typeface="Arial"/>
                <a:cs typeface="Arial"/>
              </a:rPr>
              <a:t> </a:t>
            </a:r>
            <a:r>
              <a:rPr lang="en-US" sz="2800" b="1" spc="-50" dirty="0">
                <a:solidFill>
                  <a:srgbClr val="0027B7"/>
                </a:solidFill>
                <a:latin typeface="Arial"/>
                <a:cs typeface="Arial"/>
              </a:rPr>
              <a:t>Arrays</a:t>
            </a: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241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6" y="130281"/>
            <a:ext cx="4872326" cy="46121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z="2774" b="1" spc="-69" dirty="0">
                <a:solidFill>
                  <a:srgbClr val="0027B7"/>
                </a:solidFill>
                <a:latin typeface="Arial"/>
                <a:cs typeface="Arial"/>
              </a:rPr>
              <a:t>Example:</a:t>
            </a:r>
            <a:r>
              <a:rPr sz="2774" b="1" spc="595" dirty="0">
                <a:solidFill>
                  <a:srgbClr val="0027B7"/>
                </a:solidFill>
                <a:latin typeface="Arial"/>
                <a:cs typeface="Arial"/>
              </a:rPr>
              <a:t> </a:t>
            </a:r>
            <a:r>
              <a:rPr sz="2774" b="1" spc="-109" dirty="0">
                <a:solidFill>
                  <a:srgbClr val="0027B7"/>
                </a:solidFill>
                <a:latin typeface="Arial"/>
                <a:cs typeface="Arial"/>
              </a:rPr>
              <a:t>Searching</a:t>
            </a:r>
            <a:r>
              <a:rPr sz="2774" b="1" spc="258" dirty="0">
                <a:solidFill>
                  <a:srgbClr val="0027B7"/>
                </a:solidFill>
                <a:latin typeface="Arial"/>
                <a:cs typeface="Arial"/>
              </a:rPr>
              <a:t> </a:t>
            </a:r>
            <a:r>
              <a:rPr sz="2774" b="1" spc="-79" dirty="0">
                <a:solidFill>
                  <a:srgbClr val="0027B7"/>
                </a:solidFill>
                <a:latin typeface="Arial"/>
                <a:cs typeface="Arial"/>
              </a:rPr>
              <a:t>an</a:t>
            </a:r>
            <a:r>
              <a:rPr sz="2774" b="1" spc="268" dirty="0">
                <a:solidFill>
                  <a:srgbClr val="0027B7"/>
                </a:solidFill>
                <a:latin typeface="Arial"/>
                <a:cs typeface="Arial"/>
              </a:rPr>
              <a:t> </a:t>
            </a:r>
            <a:r>
              <a:rPr sz="2774" b="1" spc="-50" dirty="0">
                <a:solidFill>
                  <a:srgbClr val="0027B7"/>
                </a:solidFill>
                <a:latin typeface="Arial"/>
                <a:cs typeface="Arial"/>
              </a:rPr>
              <a:t>Array</a:t>
            </a:r>
            <a:endParaRPr sz="2774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02071" y="912982"/>
            <a:ext cx="8784532" cy="393863"/>
          </a:xfrm>
          <a:custGeom>
            <a:avLst/>
            <a:gdLst/>
            <a:ahLst/>
            <a:cxnLst/>
            <a:rect l="l" t="t" r="r" b="b"/>
            <a:pathLst>
              <a:path w="4432935" h="198754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4432566" y="198367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0027B7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1802740" y="969355"/>
            <a:ext cx="4109767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69"/>
              </a:lnSpc>
            </a:pPr>
            <a:r>
              <a:rPr sz="2378" spc="-129" dirty="0">
                <a:solidFill>
                  <a:srgbClr val="FFFFFF"/>
                </a:solidFill>
                <a:latin typeface="Tahoma"/>
                <a:cs typeface="Tahoma"/>
              </a:rPr>
              <a:t>Implementing</a:t>
            </a:r>
            <a:r>
              <a:rPr sz="2378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78" spc="-149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2378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78" spc="-129" dirty="0">
                <a:solidFill>
                  <a:srgbClr val="FFFFFF"/>
                </a:solidFill>
                <a:latin typeface="Tahoma"/>
                <a:cs typeface="Tahoma"/>
              </a:rPr>
              <a:t>Search</a:t>
            </a:r>
            <a:r>
              <a:rPr sz="2378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78" spc="-69" dirty="0">
                <a:solidFill>
                  <a:srgbClr val="FFFFFF"/>
                </a:solidFill>
                <a:latin typeface="Tahoma"/>
                <a:cs typeface="Tahoma"/>
              </a:rPr>
              <a:t>Algorithm</a:t>
            </a:r>
            <a:endParaRPr sz="2378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02071" y="1280999"/>
            <a:ext cx="8784532" cy="1227811"/>
            <a:chOff x="87743" y="646430"/>
            <a:chExt cx="4432935" cy="61959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646430"/>
              <a:ext cx="4432565" cy="506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7743" y="690710"/>
              <a:ext cx="4432935" cy="575310"/>
            </a:xfrm>
            <a:custGeom>
              <a:avLst/>
              <a:gdLst/>
              <a:ahLst/>
              <a:cxnLst/>
              <a:rect l="l" t="t" r="r" b="b"/>
              <a:pathLst>
                <a:path w="4432935" h="575310">
                  <a:moveTo>
                    <a:pt x="4432566" y="0"/>
                  </a:moveTo>
                  <a:lnTo>
                    <a:pt x="0" y="0"/>
                  </a:lnTo>
                  <a:lnTo>
                    <a:pt x="0" y="524196"/>
                  </a:lnTo>
                  <a:lnTo>
                    <a:pt x="4008" y="543921"/>
                  </a:lnTo>
                  <a:lnTo>
                    <a:pt x="14922" y="560074"/>
                  </a:lnTo>
                  <a:lnTo>
                    <a:pt x="31075" y="570988"/>
                  </a:lnTo>
                  <a:lnTo>
                    <a:pt x="50800" y="574997"/>
                  </a:lnTo>
                  <a:lnTo>
                    <a:pt x="4381765" y="574997"/>
                  </a:lnTo>
                  <a:lnTo>
                    <a:pt x="4401490" y="570988"/>
                  </a:lnTo>
                  <a:lnTo>
                    <a:pt x="4417643" y="560074"/>
                  </a:lnTo>
                  <a:lnTo>
                    <a:pt x="4428558" y="543921"/>
                  </a:lnTo>
                  <a:lnTo>
                    <a:pt x="4432566" y="524196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E9F7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089" y="744435"/>
              <a:ext cx="65265" cy="652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089" y="954468"/>
              <a:ext cx="65265" cy="65265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1702071" y="2734037"/>
            <a:ext cx="8784532" cy="372471"/>
          </a:xfrm>
          <a:custGeom>
            <a:avLst/>
            <a:gdLst/>
            <a:ahLst/>
            <a:cxnLst/>
            <a:rect l="l" t="t" r="r" b="b"/>
            <a:pathLst>
              <a:path w="4432935" h="187959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4432566" y="187823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005F00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2" name="object 12"/>
          <p:cNvSpPr txBox="1"/>
          <p:nvPr/>
        </p:nvSpPr>
        <p:spPr>
          <a:xfrm>
            <a:off x="1802741" y="2790412"/>
            <a:ext cx="4287194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69"/>
              </a:lnSpc>
            </a:pPr>
            <a:r>
              <a:rPr sz="2378" spc="-109" dirty="0">
                <a:solidFill>
                  <a:srgbClr val="FFFFFF"/>
                </a:solidFill>
                <a:latin typeface="Tahoma"/>
                <a:cs typeface="Tahoma"/>
              </a:rPr>
              <a:t>Standard</a:t>
            </a:r>
            <a:r>
              <a:rPr sz="2378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78" spc="5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378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78" spc="-99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2378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78" spc="-109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2378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78" spc="-99" dirty="0">
                <a:solidFill>
                  <a:srgbClr val="FFFFFF"/>
                </a:solidFill>
                <a:latin typeface="Tahoma"/>
                <a:cs typeface="Tahoma"/>
              </a:rPr>
              <a:t>Linear</a:t>
            </a:r>
            <a:r>
              <a:rPr sz="2378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78" spc="-129" dirty="0">
                <a:solidFill>
                  <a:srgbClr val="FFFFFF"/>
                </a:solidFill>
                <a:latin typeface="Tahoma"/>
                <a:cs typeface="Tahoma"/>
              </a:rPr>
              <a:t>Search</a:t>
            </a:r>
            <a:endParaRPr sz="2378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02071" y="3081142"/>
            <a:ext cx="8784532" cy="2145148"/>
            <a:chOff x="87743" y="1554835"/>
            <a:chExt cx="4432935" cy="108250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744" y="1554835"/>
              <a:ext cx="4432565" cy="5060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7743" y="1599115"/>
              <a:ext cx="4432935" cy="1038225"/>
            </a:xfrm>
            <a:custGeom>
              <a:avLst/>
              <a:gdLst/>
              <a:ahLst/>
              <a:cxnLst/>
              <a:rect l="l" t="t" r="r" b="b"/>
              <a:pathLst>
                <a:path w="4432935" h="1038225">
                  <a:moveTo>
                    <a:pt x="4432566" y="0"/>
                  </a:moveTo>
                  <a:lnTo>
                    <a:pt x="0" y="0"/>
                  </a:lnTo>
                  <a:lnTo>
                    <a:pt x="0" y="987074"/>
                  </a:lnTo>
                  <a:lnTo>
                    <a:pt x="4008" y="1006799"/>
                  </a:lnTo>
                  <a:lnTo>
                    <a:pt x="14922" y="1022952"/>
                  </a:lnTo>
                  <a:lnTo>
                    <a:pt x="31075" y="1033866"/>
                  </a:lnTo>
                  <a:lnTo>
                    <a:pt x="50800" y="1037875"/>
                  </a:lnTo>
                  <a:lnTo>
                    <a:pt x="4381765" y="1037875"/>
                  </a:lnTo>
                  <a:lnTo>
                    <a:pt x="4401490" y="1033866"/>
                  </a:lnTo>
                  <a:lnTo>
                    <a:pt x="4417643" y="1022952"/>
                  </a:lnTo>
                  <a:lnTo>
                    <a:pt x="4428558" y="1006799"/>
                  </a:lnTo>
                  <a:lnTo>
                    <a:pt x="4432566" y="987074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EFE5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777575" y="1223084"/>
            <a:ext cx="8422127" cy="3999749"/>
          </a:xfrm>
          <a:prstGeom prst="rect">
            <a:avLst/>
          </a:prstGeom>
        </p:spPr>
        <p:txBody>
          <a:bodyPr vert="horz" wrap="square" lIns="0" tIns="109474" rIns="0" bIns="0" rtlCol="0">
            <a:spAutoFit/>
          </a:bodyPr>
          <a:lstStyle/>
          <a:p>
            <a:pPr marL="573821">
              <a:spcBef>
                <a:spcPts val="860"/>
              </a:spcBef>
            </a:pPr>
            <a:r>
              <a:rPr sz="2180" spc="129" dirty="0">
                <a:latin typeface="Tahoma"/>
                <a:cs typeface="Tahoma"/>
              </a:rPr>
              <a:t>A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79" dirty="0">
                <a:latin typeface="Tahoma"/>
                <a:cs typeface="Tahoma"/>
              </a:rPr>
              <a:t>linear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119" dirty="0">
                <a:latin typeface="Tahoma"/>
                <a:cs typeface="Tahoma"/>
              </a:rPr>
              <a:t>search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69" dirty="0">
                <a:latin typeface="Tahoma"/>
                <a:cs typeface="Tahoma"/>
              </a:rPr>
              <a:t>algorithm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79" dirty="0">
                <a:latin typeface="Tahoma"/>
                <a:cs typeface="Tahoma"/>
              </a:rPr>
              <a:t>iterates</a:t>
            </a:r>
            <a:r>
              <a:rPr sz="2180" spc="5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over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an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array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30" dirty="0">
                <a:latin typeface="Tahoma"/>
                <a:cs typeface="Tahoma"/>
              </a:rPr>
              <a:t>to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59" dirty="0">
                <a:latin typeface="Tahoma"/>
                <a:cs typeface="Tahoma"/>
              </a:rPr>
              <a:t>find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a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value.</a:t>
            </a:r>
            <a:endParaRPr sz="2180" dirty="0">
              <a:latin typeface="Tahoma"/>
              <a:cs typeface="Tahoma"/>
            </a:endParaRPr>
          </a:p>
          <a:p>
            <a:pPr marL="573821" marR="10067">
              <a:lnSpc>
                <a:spcPct val="102600"/>
              </a:lnSpc>
              <a:spcBef>
                <a:spcPts val="595"/>
              </a:spcBef>
            </a:pPr>
            <a:r>
              <a:rPr sz="2180" spc="-10" dirty="0">
                <a:latin typeface="Tahoma"/>
                <a:cs typeface="Tahoma"/>
              </a:rPr>
              <a:t>This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69" dirty="0">
                <a:latin typeface="Tahoma"/>
                <a:cs typeface="Tahoma"/>
              </a:rPr>
              <a:t>is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a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79" dirty="0">
                <a:latin typeface="Tahoma"/>
                <a:cs typeface="Tahoma"/>
              </a:rPr>
              <a:t>straightforward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example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69" dirty="0">
                <a:latin typeface="Tahoma"/>
                <a:cs typeface="Tahoma"/>
              </a:rPr>
              <a:t>of</a:t>
            </a:r>
            <a:r>
              <a:rPr sz="2180" spc="20" dirty="0">
                <a:latin typeface="Tahoma"/>
                <a:cs typeface="Tahoma"/>
              </a:rPr>
              <a:t> </a:t>
            </a:r>
            <a:r>
              <a:rPr sz="2180" spc="-139" dirty="0">
                <a:latin typeface="Tahoma"/>
                <a:cs typeface="Tahoma"/>
              </a:rPr>
              <a:t>how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30" dirty="0">
                <a:latin typeface="Tahoma"/>
                <a:cs typeface="Tahoma"/>
              </a:rPr>
              <a:t>to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99" dirty="0">
                <a:latin typeface="Tahoma"/>
                <a:cs typeface="Tahoma"/>
              </a:rPr>
              <a:t>traverse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an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array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50" dirty="0">
                <a:latin typeface="Tahoma"/>
                <a:cs typeface="Tahoma"/>
              </a:rPr>
              <a:t>with</a:t>
            </a:r>
            <a:r>
              <a:rPr sz="2180" spc="2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a </a:t>
            </a:r>
            <a:r>
              <a:rPr sz="2180" spc="-644" dirty="0">
                <a:latin typeface="Tahoma"/>
                <a:cs typeface="Tahoma"/>
              </a:rPr>
              <a:t> </a:t>
            </a:r>
            <a:r>
              <a:rPr sz="2180" spc="-59" dirty="0">
                <a:latin typeface="Tahoma"/>
                <a:cs typeface="Tahoma"/>
              </a:rPr>
              <a:t>loop.</a:t>
            </a:r>
            <a:endParaRPr sz="218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180" dirty="0">
              <a:latin typeface="Tahoma"/>
              <a:cs typeface="Tahoma"/>
            </a:endParaRPr>
          </a:p>
          <a:p>
            <a:pPr>
              <a:spcBef>
                <a:spcPts val="20"/>
              </a:spcBef>
            </a:pPr>
            <a:endParaRPr sz="2378" dirty="0">
              <a:latin typeface="Tahoma"/>
              <a:cs typeface="Tahoma"/>
            </a:endParaRPr>
          </a:p>
          <a:p>
            <a:pPr marL="601505" marR="1174068" indent="-577596">
              <a:lnSpc>
                <a:spcPct val="102600"/>
              </a:lnSpc>
            </a:pPr>
            <a:r>
              <a:rPr sz="2180" spc="337" dirty="0">
                <a:solidFill>
                  <a:srgbClr val="990000"/>
                </a:solidFill>
                <a:latin typeface="Calibri"/>
                <a:cs typeface="Calibri"/>
              </a:rPr>
              <a:t>int</a:t>
            </a:r>
            <a:r>
              <a:rPr sz="2180" spc="634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2180" spc="258" dirty="0">
                <a:solidFill>
                  <a:srgbClr val="990000"/>
                </a:solidFill>
                <a:latin typeface="Calibri"/>
                <a:cs typeface="Calibri"/>
              </a:rPr>
              <a:t>linearSearch(int</a:t>
            </a:r>
            <a:r>
              <a:rPr sz="2180" spc="644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2180" spc="386" dirty="0">
                <a:solidFill>
                  <a:srgbClr val="990000"/>
                </a:solidFill>
                <a:latin typeface="Calibri"/>
                <a:cs typeface="Calibri"/>
              </a:rPr>
              <a:t>arr[],</a:t>
            </a:r>
            <a:r>
              <a:rPr sz="2180" spc="634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2180" spc="337" dirty="0">
                <a:solidFill>
                  <a:srgbClr val="990000"/>
                </a:solidFill>
                <a:latin typeface="Calibri"/>
                <a:cs typeface="Calibri"/>
              </a:rPr>
              <a:t>int</a:t>
            </a:r>
            <a:r>
              <a:rPr sz="2180" spc="644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2180" spc="357" dirty="0">
                <a:solidFill>
                  <a:srgbClr val="990000"/>
                </a:solidFill>
                <a:latin typeface="Calibri"/>
                <a:cs typeface="Calibri"/>
              </a:rPr>
              <a:t>size,</a:t>
            </a:r>
            <a:r>
              <a:rPr sz="2180" spc="634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2180" spc="337" dirty="0">
                <a:solidFill>
                  <a:srgbClr val="990000"/>
                </a:solidFill>
                <a:latin typeface="Calibri"/>
                <a:cs typeface="Calibri"/>
              </a:rPr>
              <a:t>int</a:t>
            </a:r>
            <a:r>
              <a:rPr sz="2180" spc="644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2180" spc="226" dirty="0">
                <a:solidFill>
                  <a:srgbClr val="990000"/>
                </a:solidFill>
                <a:latin typeface="Calibri"/>
                <a:cs typeface="Calibri"/>
              </a:rPr>
              <a:t>value)</a:t>
            </a:r>
            <a:r>
              <a:rPr sz="2180" spc="634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2180" spc="446" dirty="0">
                <a:solidFill>
                  <a:srgbClr val="990000"/>
                </a:solidFill>
                <a:latin typeface="Calibri"/>
                <a:cs typeface="Calibri"/>
              </a:rPr>
              <a:t>{ </a:t>
            </a:r>
            <a:r>
              <a:rPr sz="2180" spc="-454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2180" spc="268" dirty="0">
                <a:solidFill>
                  <a:srgbClr val="990000"/>
                </a:solidFill>
                <a:latin typeface="Calibri"/>
                <a:cs typeface="Calibri"/>
              </a:rPr>
              <a:t>for</a:t>
            </a:r>
            <a:r>
              <a:rPr sz="2180" spc="634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2180" spc="367" dirty="0">
                <a:solidFill>
                  <a:srgbClr val="990000"/>
                </a:solidFill>
                <a:latin typeface="Calibri"/>
                <a:cs typeface="Calibri"/>
              </a:rPr>
              <a:t>(int</a:t>
            </a:r>
            <a:r>
              <a:rPr sz="2180" spc="634" dirty="0">
                <a:solidFill>
                  <a:srgbClr val="990000"/>
                </a:solidFill>
                <a:latin typeface="Calibri"/>
                <a:cs typeface="Calibri"/>
              </a:rPr>
              <a:t> i</a:t>
            </a:r>
            <a:r>
              <a:rPr sz="2180" spc="644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2180" spc="40" dirty="0">
                <a:solidFill>
                  <a:srgbClr val="990000"/>
                </a:solidFill>
                <a:latin typeface="Calibri"/>
                <a:cs typeface="Calibri"/>
              </a:rPr>
              <a:t>=</a:t>
            </a:r>
            <a:r>
              <a:rPr sz="2180" spc="119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2180" spc="287" dirty="0">
                <a:solidFill>
                  <a:srgbClr val="990000"/>
                </a:solidFill>
                <a:latin typeface="Calibri"/>
                <a:cs typeface="Calibri"/>
              </a:rPr>
              <a:t>0;</a:t>
            </a:r>
            <a:r>
              <a:rPr sz="2180" spc="634" dirty="0">
                <a:solidFill>
                  <a:srgbClr val="990000"/>
                </a:solidFill>
                <a:latin typeface="Calibri"/>
                <a:cs typeface="Calibri"/>
              </a:rPr>
              <a:t> i</a:t>
            </a:r>
            <a:r>
              <a:rPr sz="2180" spc="644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2180" spc="40" dirty="0">
                <a:solidFill>
                  <a:srgbClr val="990000"/>
                </a:solidFill>
                <a:latin typeface="Calibri"/>
                <a:cs typeface="Calibri"/>
              </a:rPr>
              <a:t>&lt;</a:t>
            </a:r>
            <a:r>
              <a:rPr sz="2180" spc="109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2180" spc="357" dirty="0">
                <a:solidFill>
                  <a:srgbClr val="990000"/>
                </a:solidFill>
                <a:latin typeface="Calibri"/>
                <a:cs typeface="Calibri"/>
              </a:rPr>
              <a:t>size;</a:t>
            </a:r>
            <a:r>
              <a:rPr sz="2180" spc="634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2180" spc="297" dirty="0">
                <a:solidFill>
                  <a:srgbClr val="990000"/>
                </a:solidFill>
                <a:latin typeface="Calibri"/>
                <a:cs typeface="Calibri"/>
              </a:rPr>
              <a:t>i++)</a:t>
            </a:r>
            <a:r>
              <a:rPr sz="2180" spc="634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2180" spc="446" dirty="0">
                <a:solidFill>
                  <a:srgbClr val="990000"/>
                </a:solidFill>
                <a:latin typeface="Calibri"/>
                <a:cs typeface="Calibri"/>
              </a:rPr>
              <a:t>{</a:t>
            </a:r>
            <a:endParaRPr sz="2180" dirty="0">
              <a:latin typeface="Calibri"/>
              <a:cs typeface="Calibri"/>
            </a:endParaRPr>
          </a:p>
          <a:p>
            <a:pPr marL="1177843">
              <a:spcBef>
                <a:spcPts val="69"/>
              </a:spcBef>
            </a:pPr>
            <a:r>
              <a:rPr sz="2180" spc="545" dirty="0">
                <a:solidFill>
                  <a:srgbClr val="990000"/>
                </a:solidFill>
                <a:latin typeface="Calibri"/>
                <a:cs typeface="Calibri"/>
              </a:rPr>
              <a:t>if</a:t>
            </a:r>
            <a:r>
              <a:rPr sz="2180" spc="634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2180" spc="404" dirty="0">
                <a:solidFill>
                  <a:srgbClr val="990000"/>
                </a:solidFill>
                <a:latin typeface="Calibri"/>
                <a:cs typeface="Calibri"/>
              </a:rPr>
              <a:t>(arr[i]</a:t>
            </a:r>
            <a:r>
              <a:rPr sz="2180" spc="634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2180" spc="40" dirty="0">
                <a:solidFill>
                  <a:srgbClr val="990000"/>
                </a:solidFill>
                <a:latin typeface="Calibri"/>
                <a:cs typeface="Calibri"/>
              </a:rPr>
              <a:t>== </a:t>
            </a:r>
            <a:r>
              <a:rPr sz="2180" spc="99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2180" spc="226" dirty="0">
                <a:solidFill>
                  <a:srgbClr val="990000"/>
                </a:solidFill>
                <a:latin typeface="Calibri"/>
                <a:cs typeface="Calibri"/>
              </a:rPr>
              <a:t>value)</a:t>
            </a:r>
            <a:r>
              <a:rPr sz="2180" spc="644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2180" spc="188" dirty="0">
                <a:solidFill>
                  <a:srgbClr val="990000"/>
                </a:solidFill>
                <a:latin typeface="Calibri"/>
                <a:cs typeface="Calibri"/>
              </a:rPr>
              <a:t>return</a:t>
            </a:r>
            <a:r>
              <a:rPr sz="2180" spc="634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2180" spc="585" dirty="0">
                <a:solidFill>
                  <a:srgbClr val="990000"/>
                </a:solidFill>
                <a:latin typeface="Calibri"/>
                <a:cs typeface="Calibri"/>
              </a:rPr>
              <a:t>i;</a:t>
            </a:r>
            <a:endParaRPr sz="2180" dirty="0">
              <a:latin typeface="Calibri"/>
              <a:cs typeface="Calibri"/>
            </a:endParaRPr>
          </a:p>
          <a:p>
            <a:pPr marL="601505">
              <a:spcBef>
                <a:spcPts val="69"/>
              </a:spcBef>
            </a:pPr>
            <a:r>
              <a:rPr sz="2180" spc="446" dirty="0">
                <a:solidFill>
                  <a:srgbClr val="990000"/>
                </a:solidFill>
                <a:latin typeface="Calibri"/>
                <a:cs typeface="Calibri"/>
              </a:rPr>
              <a:t>}</a:t>
            </a:r>
            <a:endParaRPr sz="2180" dirty="0">
              <a:latin typeface="Calibri"/>
              <a:cs typeface="Calibri"/>
            </a:endParaRPr>
          </a:p>
          <a:p>
            <a:pPr marL="601505">
              <a:spcBef>
                <a:spcPts val="69"/>
              </a:spcBef>
              <a:tabLst>
                <a:tab pos="2330519" algn="l"/>
              </a:tabLst>
            </a:pPr>
            <a:r>
              <a:rPr sz="2180" spc="188" dirty="0">
                <a:solidFill>
                  <a:srgbClr val="990000"/>
                </a:solidFill>
                <a:latin typeface="Calibri"/>
                <a:cs typeface="Calibri"/>
              </a:rPr>
              <a:t>return</a:t>
            </a:r>
            <a:r>
              <a:rPr sz="2180" spc="664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2180" spc="347" dirty="0">
                <a:solidFill>
                  <a:srgbClr val="990000"/>
                </a:solidFill>
                <a:latin typeface="Calibri"/>
                <a:cs typeface="Calibri"/>
              </a:rPr>
              <a:t>-1;	</a:t>
            </a:r>
            <a:r>
              <a:rPr sz="2180" spc="287" dirty="0">
                <a:solidFill>
                  <a:srgbClr val="990000"/>
                </a:solidFill>
                <a:latin typeface="Calibri"/>
                <a:cs typeface="Calibri"/>
              </a:rPr>
              <a:t>//</a:t>
            </a:r>
            <a:r>
              <a:rPr sz="2180" spc="614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2180" spc="129" dirty="0">
                <a:solidFill>
                  <a:srgbClr val="990000"/>
                </a:solidFill>
                <a:latin typeface="Calibri"/>
                <a:cs typeface="Calibri"/>
              </a:rPr>
              <a:t>Value</a:t>
            </a:r>
            <a:r>
              <a:rPr sz="2180" spc="604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2180" spc="119" dirty="0">
                <a:solidFill>
                  <a:srgbClr val="990000"/>
                </a:solidFill>
                <a:latin typeface="Calibri"/>
                <a:cs typeface="Calibri"/>
              </a:rPr>
              <a:t>not</a:t>
            </a:r>
            <a:r>
              <a:rPr sz="2180" spc="614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2180" spc="79" dirty="0">
                <a:solidFill>
                  <a:srgbClr val="990000"/>
                </a:solidFill>
                <a:latin typeface="Calibri"/>
                <a:cs typeface="Calibri"/>
              </a:rPr>
              <a:t>found</a:t>
            </a:r>
            <a:endParaRPr sz="2180" dirty="0">
              <a:latin typeface="Calibri"/>
              <a:cs typeface="Calibri"/>
            </a:endParaRPr>
          </a:p>
          <a:p>
            <a:pPr marL="25168">
              <a:spcBef>
                <a:spcPts val="69"/>
              </a:spcBef>
            </a:pPr>
            <a:r>
              <a:rPr sz="2180" spc="446" dirty="0">
                <a:solidFill>
                  <a:srgbClr val="990000"/>
                </a:solidFill>
                <a:latin typeface="Calibri"/>
                <a:cs typeface="Calibri"/>
              </a:rPr>
              <a:t>}</a:t>
            </a:r>
            <a:endParaRPr sz="2180" dirty="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702071" y="5451442"/>
            <a:ext cx="8784532" cy="372471"/>
          </a:xfrm>
          <a:custGeom>
            <a:avLst/>
            <a:gdLst/>
            <a:ahLst/>
            <a:cxnLst/>
            <a:rect l="l" t="t" r="r" b="b"/>
            <a:pathLst>
              <a:path w="4432935" h="18796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4432566" y="187823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0027B7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9" name="object 19"/>
          <p:cNvSpPr txBox="1"/>
          <p:nvPr/>
        </p:nvSpPr>
        <p:spPr>
          <a:xfrm>
            <a:off x="1802740" y="5507817"/>
            <a:ext cx="269538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69"/>
              </a:lnSpc>
            </a:pPr>
            <a:r>
              <a:rPr sz="2378" spc="-129" dirty="0">
                <a:solidFill>
                  <a:srgbClr val="FFFFFF"/>
                </a:solidFill>
                <a:latin typeface="Tahoma"/>
                <a:cs typeface="Tahoma"/>
              </a:rPr>
              <a:t>Embedded</a:t>
            </a:r>
            <a:r>
              <a:rPr sz="2378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78" spc="5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378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78" spc="-119" dirty="0">
                <a:solidFill>
                  <a:srgbClr val="FFFFFF"/>
                </a:solidFill>
                <a:latin typeface="Tahoma"/>
                <a:cs typeface="Tahoma"/>
              </a:rPr>
              <a:t>Scenario</a:t>
            </a:r>
            <a:endParaRPr sz="2378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87518" y="5712408"/>
            <a:ext cx="8958184" cy="953198"/>
          </a:xfrm>
          <a:prstGeom prst="rect">
            <a:avLst/>
          </a:prstGeom>
        </p:spPr>
        <p:txBody>
          <a:bodyPr vert="horz" wrap="square" lIns="0" tIns="1258" rIns="0" bIns="0" rtlCol="0">
            <a:spAutoFit/>
          </a:bodyPr>
          <a:lstStyle/>
          <a:p>
            <a:pPr>
              <a:spcBef>
                <a:spcPts val="10"/>
              </a:spcBef>
            </a:pPr>
            <a:endParaRPr lang="en-IN" sz="1883" dirty="0">
              <a:latin typeface="Times New Roman"/>
              <a:cs typeface="Times New Roman"/>
            </a:endParaRPr>
          </a:p>
          <a:p>
            <a:pPr marL="99412" marR="752511">
              <a:lnSpc>
                <a:spcPct val="102600"/>
              </a:lnSpc>
              <a:spcBef>
                <a:spcPts val="10"/>
              </a:spcBef>
            </a:pPr>
            <a:r>
              <a:rPr sz="2180" spc="-89" dirty="0">
                <a:latin typeface="Tahoma"/>
                <a:cs typeface="Tahoma"/>
              </a:rPr>
              <a:t>Searching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79" dirty="0">
                <a:latin typeface="Tahoma"/>
                <a:cs typeface="Tahoma"/>
              </a:rPr>
              <a:t>through</a:t>
            </a:r>
            <a:r>
              <a:rPr sz="2180" spc="5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a</a:t>
            </a:r>
            <a:r>
              <a:rPr sz="2180" spc="50" dirty="0">
                <a:latin typeface="Tahoma"/>
                <a:cs typeface="Tahoma"/>
              </a:rPr>
              <a:t> </a:t>
            </a:r>
            <a:r>
              <a:rPr sz="2180" spc="-69" dirty="0">
                <a:latin typeface="Tahoma"/>
                <a:cs typeface="Tahoma"/>
              </a:rPr>
              <a:t>data</a:t>
            </a:r>
            <a:r>
              <a:rPr sz="2180" spc="5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array</a:t>
            </a:r>
            <a:r>
              <a:rPr sz="2180" spc="50" dirty="0">
                <a:latin typeface="Tahoma"/>
                <a:cs typeface="Tahoma"/>
              </a:rPr>
              <a:t> </a:t>
            </a:r>
            <a:r>
              <a:rPr sz="2180" spc="-30" dirty="0">
                <a:latin typeface="Tahoma"/>
                <a:cs typeface="Tahoma"/>
              </a:rPr>
              <a:t>to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59" dirty="0">
                <a:latin typeface="Tahoma"/>
                <a:cs typeface="Tahoma"/>
              </a:rPr>
              <a:t>find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a</a:t>
            </a:r>
            <a:r>
              <a:rPr sz="2180" spc="50" dirty="0">
                <a:latin typeface="Tahoma"/>
                <a:cs typeface="Tahoma"/>
              </a:rPr>
              <a:t> </a:t>
            </a:r>
            <a:r>
              <a:rPr sz="2180" spc="-139" dirty="0">
                <a:latin typeface="Tahoma"/>
                <a:cs typeface="Tahoma"/>
              </a:rPr>
              <a:t>sensor</a:t>
            </a:r>
            <a:r>
              <a:rPr sz="2180" spc="50" dirty="0">
                <a:latin typeface="Tahoma"/>
                <a:cs typeface="Tahoma"/>
              </a:rPr>
              <a:t> </a:t>
            </a:r>
            <a:r>
              <a:rPr sz="2180" spc="-99" dirty="0">
                <a:latin typeface="Tahoma"/>
                <a:cs typeface="Tahoma"/>
              </a:rPr>
              <a:t>reading</a:t>
            </a:r>
            <a:r>
              <a:rPr sz="2180" spc="50" dirty="0">
                <a:latin typeface="Tahoma"/>
                <a:cs typeface="Tahoma"/>
              </a:rPr>
              <a:t> </a:t>
            </a:r>
            <a:r>
              <a:rPr sz="2180" spc="-30" dirty="0">
                <a:latin typeface="Tahoma"/>
                <a:cs typeface="Tahoma"/>
              </a:rPr>
              <a:t>that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139" dirty="0">
                <a:latin typeface="Tahoma"/>
                <a:cs typeface="Tahoma"/>
              </a:rPr>
              <a:t>exceeds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a </a:t>
            </a:r>
            <a:r>
              <a:rPr sz="2180" spc="-644" dirty="0">
                <a:latin typeface="Tahoma"/>
                <a:cs typeface="Tahoma"/>
              </a:rPr>
              <a:t> </a:t>
            </a:r>
            <a:r>
              <a:rPr sz="2180" spc="-79" dirty="0">
                <a:latin typeface="Tahoma"/>
                <a:cs typeface="Tahoma"/>
              </a:rPr>
              <a:t>threshold</a:t>
            </a:r>
            <a:r>
              <a:rPr sz="2180" spc="20" dirty="0">
                <a:latin typeface="Tahoma"/>
                <a:cs typeface="Tahoma"/>
              </a:rPr>
              <a:t> </a:t>
            </a:r>
            <a:r>
              <a:rPr sz="2180" spc="-69" dirty="0">
                <a:latin typeface="Tahoma"/>
                <a:cs typeface="Tahoma"/>
              </a:rPr>
              <a:t>could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69" dirty="0">
                <a:latin typeface="Tahoma"/>
                <a:cs typeface="Tahoma"/>
              </a:rPr>
              <a:t>trigger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an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event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119" dirty="0">
                <a:latin typeface="Tahoma"/>
                <a:cs typeface="Tahoma"/>
              </a:rPr>
              <a:t>or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59" dirty="0">
                <a:latin typeface="Tahoma"/>
                <a:cs typeface="Tahoma"/>
              </a:rPr>
              <a:t>alert.</a:t>
            </a:r>
            <a:endParaRPr sz="218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FF02782-C285-A5B8-2BBB-ABCE801F7861}"/>
              </a:ext>
            </a:extLst>
          </p:cNvPr>
          <p:cNvSpPr txBox="1"/>
          <p:nvPr/>
        </p:nvSpPr>
        <p:spPr>
          <a:xfrm>
            <a:off x="263023" y="212342"/>
            <a:ext cx="609452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u="sng" dirty="0"/>
              <a:t>Strings</a:t>
            </a:r>
          </a:p>
          <a:p>
            <a:endParaRPr lang="en-IN" sz="2400" dirty="0"/>
          </a:p>
          <a:p>
            <a:r>
              <a:rPr lang="en-IN" sz="2400" dirty="0"/>
              <a:t>#include&lt;stdio.h&gt;</a:t>
            </a:r>
          </a:p>
          <a:p>
            <a:r>
              <a:rPr lang="en-IN" sz="2400" dirty="0"/>
              <a:t>#include&lt;string.h&gt;</a:t>
            </a:r>
          </a:p>
          <a:p>
            <a:r>
              <a:rPr lang="en-IN" sz="2400" dirty="0"/>
              <a:t>int main()</a:t>
            </a:r>
          </a:p>
          <a:p>
            <a:r>
              <a:rPr lang="en-IN" sz="2400" dirty="0"/>
              <a:t>{</a:t>
            </a:r>
          </a:p>
          <a:p>
            <a:r>
              <a:rPr lang="en-IN" sz="2400" dirty="0"/>
              <a:t>	char str[]="Hello! Welcome";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printf</a:t>
            </a:r>
            <a:r>
              <a:rPr lang="en-IN" sz="2400" dirty="0"/>
              <a:t>("%s\</a:t>
            </a:r>
            <a:r>
              <a:rPr lang="en-IN" sz="2400" dirty="0" err="1"/>
              <a:t>n",str</a:t>
            </a:r>
            <a:r>
              <a:rPr lang="en-IN" sz="2400" dirty="0"/>
              <a:t>);</a:t>
            </a:r>
          </a:p>
          <a:p>
            <a:r>
              <a:rPr lang="en-IN" sz="2400" dirty="0"/>
              <a:t>	char str1[10]="Hello! Welcome";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printf</a:t>
            </a:r>
            <a:r>
              <a:rPr lang="en-IN" sz="2400" dirty="0"/>
              <a:t>("%s\n",str1);</a:t>
            </a:r>
          </a:p>
          <a:p>
            <a:r>
              <a:rPr lang="en-IN" sz="2400" dirty="0"/>
              <a:t>	char str2[]="Hello! Welcome to        world";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printf</a:t>
            </a:r>
            <a:r>
              <a:rPr lang="en-IN" sz="2400" dirty="0"/>
              <a:t>("%s\n",str2);</a:t>
            </a:r>
          </a:p>
          <a:p>
            <a:r>
              <a:rPr lang="en-IN" sz="2400" dirty="0"/>
              <a:t>	char str3[20]="Hello! Welcome to        world";</a:t>
            </a:r>
          </a:p>
          <a:p>
            <a:r>
              <a:rPr lang="en-IN" sz="2400" dirty="0"/>
              <a:t>	</a:t>
            </a:r>
            <a:r>
              <a:rPr lang="en-IN" sz="2400" dirty="0" err="1"/>
              <a:t>printf</a:t>
            </a:r>
            <a:r>
              <a:rPr lang="en-IN" sz="2400" dirty="0"/>
              <a:t>("%s\n",str3);</a:t>
            </a:r>
          </a:p>
          <a:p>
            <a:r>
              <a:rPr lang="en-IN" sz="2400" dirty="0"/>
              <a:t>	return 0;</a:t>
            </a:r>
          </a:p>
          <a:p>
            <a:r>
              <a:rPr lang="en-IN" sz="2400" dirty="0"/>
              <a:t>}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945CEF-12AB-7EAC-AF8D-84C6EB077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351330"/>
            <a:ext cx="5464628" cy="29241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F0BFFD-1671-B5F3-43F2-BD7E5EDF3539}"/>
                  </a:ext>
                </a:extLst>
              </p14:cNvPr>
              <p14:cNvContentPartPr/>
              <p14:nvPr/>
            </p14:nvContentPartPr>
            <p14:xfrm>
              <a:off x="1618200" y="1536480"/>
              <a:ext cx="6065640" cy="4660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F0BFFD-1671-B5F3-43F2-BD7E5EDF353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8840" y="1527120"/>
                <a:ext cx="6084360" cy="467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570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121B-22DB-45C2-CA99-642E81E54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One-dimensional array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A24B81-F031-3609-A314-6CFC9C1C6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63517"/>
            <a:ext cx="6053600" cy="3429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DFB7C7-694C-B299-6F40-6E9C69FF4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052" y="2111914"/>
            <a:ext cx="6053599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34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0A04E6-3044-4456-B4FA-4BB15861FE38}"/>
              </a:ext>
            </a:extLst>
          </p:cNvPr>
          <p:cNvSpPr txBox="1"/>
          <p:nvPr/>
        </p:nvSpPr>
        <p:spPr>
          <a:xfrm>
            <a:off x="2160104" y="203922"/>
            <a:ext cx="6864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 on Strings   ----- gets()</a:t>
            </a:r>
            <a:endParaRPr lang="en-IN" sz="28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314ABC-1EEA-4561-9559-4F1C915CFE49}"/>
              </a:ext>
            </a:extLst>
          </p:cNvPr>
          <p:cNvSpPr/>
          <p:nvPr/>
        </p:nvSpPr>
        <p:spPr>
          <a:xfrm>
            <a:off x="569843" y="1120676"/>
            <a:ext cx="31142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 ()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s[30];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the string? ");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gets(s);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("You entered %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s",s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3F1B9A-4D0B-4C84-BE4A-64704CAE5D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0" t="16325" r="55760" b="65418"/>
          <a:stretch/>
        </p:blipFill>
        <p:spPr>
          <a:xfrm>
            <a:off x="4253948" y="1120676"/>
            <a:ext cx="7699747" cy="23083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2DF320-AFD6-4361-B2D6-296C47B1A6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13" t="7516" r="57500" b="73925"/>
          <a:stretch/>
        </p:blipFill>
        <p:spPr>
          <a:xfrm>
            <a:off x="4253947" y="3822534"/>
            <a:ext cx="7770019" cy="21011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A19BDD-1F2A-4D5F-B3FA-4C0161B4DFBE}"/>
              </a:ext>
            </a:extLst>
          </p:cNvPr>
          <p:cNvSpPr/>
          <p:nvPr/>
        </p:nvSpPr>
        <p:spPr>
          <a:xfrm>
            <a:off x="636104" y="3718965"/>
            <a:ext cx="304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char str[20];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the string? ");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fgets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(str, 20, stdin);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("%s", str);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65F6601-F5EA-3F31-DE34-4E24FB04C42C}"/>
                  </a:ext>
                </a:extLst>
              </p14:cNvPr>
              <p14:cNvContentPartPr/>
              <p14:nvPr/>
            </p14:nvContentPartPr>
            <p14:xfrm>
              <a:off x="661680" y="2808360"/>
              <a:ext cx="2747880" cy="2645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65F6601-F5EA-3F31-DE34-4E24FB04C4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2320" y="2799000"/>
                <a:ext cx="2766600" cy="266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784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62759B9-A17C-4739-A323-2572D1A82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818659"/>
              </p:ext>
            </p:extLst>
          </p:nvPr>
        </p:nvGraphicFramePr>
        <p:xfrm>
          <a:off x="1020416" y="728870"/>
          <a:ext cx="10707758" cy="388768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625429">
                  <a:extLst>
                    <a:ext uri="{9D8B030D-6E8A-4147-A177-3AD203B41FA5}">
                      <a16:colId xmlns:a16="http://schemas.microsoft.com/office/drawing/2014/main" val="1252619285"/>
                    </a:ext>
                  </a:extLst>
                </a:gridCol>
                <a:gridCol w="4190325">
                  <a:extLst>
                    <a:ext uri="{9D8B030D-6E8A-4147-A177-3AD203B41FA5}">
                      <a16:colId xmlns:a16="http://schemas.microsoft.com/office/drawing/2014/main" val="2835035427"/>
                    </a:ext>
                  </a:extLst>
                </a:gridCol>
                <a:gridCol w="5892004">
                  <a:extLst>
                    <a:ext uri="{9D8B030D-6E8A-4147-A177-3AD203B41FA5}">
                      <a16:colId xmlns:a16="http://schemas.microsoft.com/office/drawing/2014/main" val="2313097705"/>
                    </a:ext>
                  </a:extLst>
                </a:gridCol>
              </a:tblGrid>
              <a:tr h="386020"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No.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67848" marB="67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>
                          <a:solidFill>
                            <a:srgbClr val="000000"/>
                          </a:solidFill>
                          <a:effectLst/>
                        </a:rPr>
                        <a:t>Function</a:t>
                      </a:r>
                      <a:endParaRPr lang="en-IN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67848" marB="67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2000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en-IN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7848" marR="67848" marT="67848" marB="678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5493229"/>
                  </a:ext>
                </a:extLst>
              </a:tr>
              <a:tr h="5417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</a:rPr>
                        <a:t>1)</a:t>
                      </a:r>
                      <a:endParaRPr lang="en-IN" sz="20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232" marR="45232" marT="45232" marB="452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u="none" strike="noStrike" dirty="0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strlen(</a:t>
                      </a:r>
                      <a:r>
                        <a:rPr lang="en-IN" sz="2000" u="none" strike="noStrike" dirty="0" err="1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string_name</a:t>
                      </a:r>
                      <a:r>
                        <a:rPr lang="en-IN" sz="2000" u="none" strike="noStrike" dirty="0">
                          <a:solidFill>
                            <a:srgbClr val="008000"/>
                          </a:solidFill>
                          <a:effectLst/>
                          <a:hlinkClick r:id="rId2"/>
                        </a:rPr>
                        <a:t>)</a:t>
                      </a:r>
                      <a:endParaRPr lang="en-IN" sz="2000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232" marR="45232" marT="45232" marB="452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returns the length of string name.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232" marR="45232" marT="45232" marB="452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8445278"/>
                  </a:ext>
                </a:extLst>
              </a:tr>
              <a:tr h="75513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</a:rPr>
                        <a:t>2)</a:t>
                      </a:r>
                      <a:endParaRPr lang="en-IN" sz="20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232" marR="45232" marT="45232" marB="452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 u="none" strike="noStrike" dirty="0" err="1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strcpy</a:t>
                      </a:r>
                      <a:r>
                        <a:rPr lang="en-IN" sz="2000" u="none" strike="noStrike" dirty="0">
                          <a:solidFill>
                            <a:srgbClr val="008000"/>
                          </a:solidFill>
                          <a:effectLst/>
                          <a:hlinkClick r:id="rId3"/>
                        </a:rPr>
                        <a:t>(destination, source)</a:t>
                      </a:r>
                      <a:endParaRPr lang="en-IN" sz="2000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232" marR="45232" marT="45232" marB="452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copies the contents of source string to destination string.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232" marR="45232" marT="45232" marB="452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0581924"/>
                  </a:ext>
                </a:extLst>
              </a:tr>
              <a:tr h="118180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</a:rPr>
                        <a:t>3)</a:t>
                      </a:r>
                      <a:endParaRPr lang="en-IN" sz="20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232" marR="45232" marT="45232" marB="452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u="none" strike="noStrike" dirty="0" err="1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strcat</a:t>
                      </a:r>
                      <a:r>
                        <a:rPr lang="en-US" sz="2000" u="none" strike="noStrike" dirty="0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(</a:t>
                      </a:r>
                      <a:r>
                        <a:rPr lang="en-US" sz="2000" u="none" strike="noStrike" dirty="0" err="1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first_string</a:t>
                      </a:r>
                      <a:r>
                        <a:rPr lang="en-US" sz="2000" u="none" strike="noStrike" dirty="0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, </a:t>
                      </a:r>
                      <a:r>
                        <a:rPr lang="en-US" sz="2000" u="none" strike="noStrike" dirty="0" err="1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second_string</a:t>
                      </a:r>
                      <a:r>
                        <a:rPr lang="en-US" sz="2000" u="none" strike="noStrike" dirty="0">
                          <a:solidFill>
                            <a:srgbClr val="008000"/>
                          </a:solidFill>
                          <a:effectLst/>
                          <a:hlinkClick r:id="rId4"/>
                        </a:rPr>
                        <a:t>)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232" marR="45232" marT="45232" marB="452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solidFill>
                            <a:srgbClr val="333333"/>
                          </a:solidFill>
                          <a:effectLst/>
                        </a:rPr>
                        <a:t>concats or joins first string with second string. The result of the string is stored in first string.</a:t>
                      </a:r>
                      <a:endParaRPr lang="en-US" sz="20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232" marR="45232" marT="45232" marB="452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1592272"/>
                  </a:ext>
                </a:extLst>
              </a:tr>
              <a:tr h="96846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2000">
                          <a:solidFill>
                            <a:srgbClr val="333333"/>
                          </a:solidFill>
                          <a:effectLst/>
                        </a:rPr>
                        <a:t>4)</a:t>
                      </a:r>
                      <a:endParaRPr lang="en-IN" sz="200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232" marR="45232" marT="45232" marB="452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u="none" strike="noStrike" dirty="0" err="1">
                          <a:solidFill>
                            <a:srgbClr val="008000"/>
                          </a:solidFill>
                          <a:effectLst/>
                          <a:hlinkClick r:id="rId5"/>
                        </a:rPr>
                        <a:t>strcmp</a:t>
                      </a:r>
                      <a:r>
                        <a:rPr lang="en-US" sz="2000" u="none" strike="noStrike" dirty="0">
                          <a:solidFill>
                            <a:srgbClr val="008000"/>
                          </a:solidFill>
                          <a:effectLst/>
                          <a:hlinkClick r:id="rId5"/>
                        </a:rPr>
                        <a:t>(</a:t>
                      </a:r>
                      <a:r>
                        <a:rPr lang="en-US" sz="2000" u="none" strike="noStrike" dirty="0" err="1">
                          <a:solidFill>
                            <a:srgbClr val="008000"/>
                          </a:solidFill>
                          <a:effectLst/>
                          <a:hlinkClick r:id="rId5"/>
                        </a:rPr>
                        <a:t>first_string</a:t>
                      </a:r>
                      <a:r>
                        <a:rPr lang="en-US" sz="2000" u="none" strike="noStrike" dirty="0">
                          <a:solidFill>
                            <a:srgbClr val="008000"/>
                          </a:solidFill>
                          <a:effectLst/>
                          <a:hlinkClick r:id="rId5"/>
                        </a:rPr>
                        <a:t>, </a:t>
                      </a:r>
                      <a:r>
                        <a:rPr lang="en-US" sz="2000" u="none" strike="noStrike" dirty="0" err="1">
                          <a:solidFill>
                            <a:srgbClr val="008000"/>
                          </a:solidFill>
                          <a:effectLst/>
                          <a:hlinkClick r:id="rId5"/>
                        </a:rPr>
                        <a:t>second_string</a:t>
                      </a:r>
                      <a:r>
                        <a:rPr lang="en-US" sz="2000" u="none" strike="noStrike" dirty="0">
                          <a:solidFill>
                            <a:srgbClr val="008000"/>
                          </a:solidFill>
                          <a:effectLst/>
                          <a:hlinkClick r:id="rId5"/>
                        </a:rPr>
                        <a:t>)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232" marR="45232" marT="45232" marB="452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solidFill>
                            <a:srgbClr val="333333"/>
                          </a:solidFill>
                          <a:effectLst/>
                        </a:rPr>
                        <a:t>compares the first string with second string. If both strings are same, it returns 0.</a:t>
                      </a:r>
                      <a:endParaRPr lang="en-US" sz="2000" dirty="0">
                        <a:solidFill>
                          <a:srgbClr val="333333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232" marR="45232" marT="45232" marB="452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92660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0C125DF-B9D5-4920-A345-C2C44A0E55DF}"/>
              </a:ext>
            </a:extLst>
          </p:cNvPr>
          <p:cNvSpPr/>
          <p:nvPr/>
        </p:nvSpPr>
        <p:spPr>
          <a:xfrm>
            <a:off x="3955516" y="151252"/>
            <a:ext cx="3697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sz="2800" dirty="0">
                <a:solidFill>
                  <a:srgbClr val="610B38"/>
                </a:solidFill>
                <a:latin typeface="Copperplate Gothic Bold" panose="020E0705020206020404" pitchFamily="34" charset="0"/>
              </a:rPr>
              <a:t>String Functions</a:t>
            </a:r>
            <a:endParaRPr lang="en-IN" sz="2800" b="0" i="0" dirty="0">
              <a:solidFill>
                <a:srgbClr val="610B38"/>
              </a:solidFill>
              <a:effectLst/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040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96D3D6-25A6-4B79-9D43-8CCDEAC16706}"/>
              </a:ext>
            </a:extLst>
          </p:cNvPr>
          <p:cNvSpPr/>
          <p:nvPr/>
        </p:nvSpPr>
        <p:spPr>
          <a:xfrm>
            <a:off x="27925" y="368612"/>
            <a:ext cx="4131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sz="2400" dirty="0">
                <a:solidFill>
                  <a:srgbClr val="610B38"/>
                </a:solidFill>
                <a:latin typeface="erdana"/>
              </a:rPr>
              <a:t>3. String Concatenation: </a:t>
            </a:r>
            <a:r>
              <a:rPr lang="en-IN" sz="2400" dirty="0" err="1">
                <a:solidFill>
                  <a:srgbClr val="610B38"/>
                </a:solidFill>
                <a:latin typeface="erdana"/>
              </a:rPr>
              <a:t>strcat</a:t>
            </a:r>
            <a:r>
              <a:rPr lang="en-IN" sz="2400" dirty="0">
                <a:solidFill>
                  <a:srgbClr val="610B38"/>
                </a:solidFill>
                <a:latin typeface="erdana"/>
              </a:rPr>
              <a:t>()</a:t>
            </a:r>
            <a:endParaRPr lang="en-IN" sz="2400" b="0" i="0" dirty="0">
              <a:solidFill>
                <a:srgbClr val="610B38"/>
              </a:solidFill>
              <a:effectLst/>
              <a:latin typeface="erdan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003CF4-DE9D-42DB-8799-E03FB5B21170}"/>
              </a:ext>
            </a:extLst>
          </p:cNvPr>
          <p:cNvSpPr/>
          <p:nvPr/>
        </p:nvSpPr>
        <p:spPr>
          <a:xfrm>
            <a:off x="203201" y="971037"/>
            <a:ext cx="510639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solidFill>
                  <a:srgbClr val="0000FF"/>
                </a:solidFill>
                <a:latin typeface="inter-regular"/>
              </a:rPr>
              <a:t>#include&lt;</a:t>
            </a:r>
            <a:r>
              <a:rPr lang="en-IN" sz="2400" dirty="0" err="1">
                <a:solidFill>
                  <a:srgbClr val="0000FF"/>
                </a:solidFill>
                <a:latin typeface="inter-regular"/>
              </a:rPr>
              <a:t>stdio.h</a:t>
            </a:r>
            <a:r>
              <a:rPr lang="en-IN" sz="2400" dirty="0">
                <a:solidFill>
                  <a:srgbClr val="0000FF"/>
                </a:solidFill>
                <a:latin typeface="inter-regular"/>
              </a:rPr>
              <a:t>&gt;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/>
            <a:r>
              <a:rPr lang="en-IN" sz="2400" dirty="0">
                <a:solidFill>
                  <a:srgbClr val="0000FF"/>
                </a:solidFill>
                <a:latin typeface="inter-regular"/>
              </a:rPr>
              <a:t>#include &lt;</a:t>
            </a:r>
            <a:r>
              <a:rPr lang="en-IN" sz="2400" dirty="0" err="1">
                <a:solidFill>
                  <a:srgbClr val="0000FF"/>
                </a:solidFill>
                <a:latin typeface="inter-regular"/>
              </a:rPr>
              <a:t>string.h</a:t>
            </a:r>
            <a:r>
              <a:rPr lang="en-IN" sz="2400" dirty="0">
                <a:solidFill>
                  <a:srgbClr val="0000FF"/>
                </a:solidFill>
                <a:latin typeface="inter-regular"/>
              </a:rPr>
              <a:t>&gt;  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/>
            <a:r>
              <a:rPr lang="en-IN" sz="2400" b="1" dirty="0">
                <a:solidFill>
                  <a:srgbClr val="2E8B57"/>
                </a:solidFill>
                <a:latin typeface="inter-regular"/>
              </a:rPr>
              <a:t>int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 main(){    </a:t>
            </a:r>
          </a:p>
          <a:p>
            <a:pPr algn="just"/>
            <a:r>
              <a:rPr lang="en-IN" sz="2400" dirty="0">
                <a:solidFill>
                  <a:srgbClr val="000000"/>
                </a:solidFill>
                <a:latin typeface="inter-regular"/>
              </a:rPr>
              <a:t>  </a:t>
            </a:r>
            <a:r>
              <a:rPr lang="en-IN" sz="2400" b="1" dirty="0">
                <a:solidFill>
                  <a:srgbClr val="2E8B57"/>
                </a:solidFill>
                <a:latin typeface="inter-regular"/>
              </a:rPr>
              <a:t>char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IN" sz="2400" dirty="0" err="1">
                <a:solidFill>
                  <a:srgbClr val="000000"/>
                </a:solidFill>
                <a:latin typeface="inter-regular"/>
              </a:rPr>
              <a:t>ch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[10]={</a:t>
            </a:r>
            <a:r>
              <a:rPr lang="en-IN" sz="2400" dirty="0">
                <a:solidFill>
                  <a:srgbClr val="0000FF"/>
                </a:solidFill>
                <a:latin typeface="inter-regular"/>
              </a:rPr>
              <a:t>'h'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, </a:t>
            </a:r>
            <a:r>
              <a:rPr lang="en-IN" sz="2400" dirty="0">
                <a:solidFill>
                  <a:srgbClr val="0000FF"/>
                </a:solidFill>
                <a:latin typeface="inter-regular"/>
              </a:rPr>
              <a:t>'e'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, </a:t>
            </a:r>
            <a:r>
              <a:rPr lang="en-IN" sz="2400" dirty="0">
                <a:solidFill>
                  <a:srgbClr val="0000FF"/>
                </a:solidFill>
                <a:latin typeface="inter-regular"/>
              </a:rPr>
              <a:t>'l'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, </a:t>
            </a:r>
            <a:r>
              <a:rPr lang="en-IN" sz="2400" dirty="0">
                <a:solidFill>
                  <a:srgbClr val="0000FF"/>
                </a:solidFill>
                <a:latin typeface="inter-regular"/>
              </a:rPr>
              <a:t>'l'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, </a:t>
            </a:r>
            <a:r>
              <a:rPr lang="en-IN" sz="2400" dirty="0">
                <a:solidFill>
                  <a:srgbClr val="0000FF"/>
                </a:solidFill>
                <a:latin typeface="inter-regular"/>
              </a:rPr>
              <a:t>'o'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, </a:t>
            </a:r>
            <a:r>
              <a:rPr lang="en-IN" sz="2400" dirty="0">
                <a:solidFill>
                  <a:srgbClr val="0000FF"/>
                </a:solidFill>
                <a:latin typeface="inter-regular"/>
              </a:rPr>
              <a:t>'\0'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};    </a:t>
            </a:r>
          </a:p>
          <a:p>
            <a:pPr algn="just"/>
            <a:r>
              <a:rPr lang="en-IN" sz="2400" dirty="0">
                <a:solidFill>
                  <a:srgbClr val="000000"/>
                </a:solidFill>
                <a:latin typeface="inter-regular"/>
              </a:rPr>
              <a:t>   </a:t>
            </a:r>
            <a:r>
              <a:rPr lang="en-IN" sz="2400" b="1" dirty="0">
                <a:solidFill>
                  <a:srgbClr val="2E8B57"/>
                </a:solidFill>
                <a:latin typeface="inter-regular"/>
              </a:rPr>
              <a:t>char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 ch2[10]={</a:t>
            </a:r>
            <a:r>
              <a:rPr lang="en-IN" sz="2400" dirty="0">
                <a:solidFill>
                  <a:srgbClr val="0000FF"/>
                </a:solidFill>
                <a:latin typeface="inter-regular"/>
              </a:rPr>
              <a:t>'c'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, </a:t>
            </a:r>
            <a:r>
              <a:rPr lang="en-IN" sz="2400" dirty="0">
                <a:solidFill>
                  <a:srgbClr val="0000FF"/>
                </a:solidFill>
                <a:latin typeface="inter-regular"/>
              </a:rPr>
              <a:t>'\0'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};    </a:t>
            </a:r>
          </a:p>
          <a:p>
            <a:pPr algn="just"/>
            <a:r>
              <a:rPr lang="en-IN" sz="2400" dirty="0">
                <a:solidFill>
                  <a:srgbClr val="000000"/>
                </a:solidFill>
                <a:latin typeface="inter-regular"/>
              </a:rPr>
              <a:t>   </a:t>
            </a:r>
            <a:r>
              <a:rPr lang="en-IN" sz="2400" dirty="0" err="1">
                <a:solidFill>
                  <a:srgbClr val="000000"/>
                </a:solidFill>
                <a:latin typeface="inter-regular"/>
              </a:rPr>
              <a:t>strcat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(ch,ch2);    </a:t>
            </a:r>
          </a:p>
          <a:p>
            <a:pPr algn="just"/>
            <a:r>
              <a:rPr lang="en-IN" sz="2400" dirty="0">
                <a:solidFill>
                  <a:srgbClr val="000000"/>
                </a:solidFill>
                <a:latin typeface="inter-regular"/>
              </a:rPr>
              <a:t>   </a:t>
            </a:r>
            <a:r>
              <a:rPr lang="en-IN" sz="2400" dirty="0" err="1">
                <a:solidFill>
                  <a:srgbClr val="000000"/>
                </a:solidFill>
                <a:latin typeface="inter-regular"/>
              </a:rPr>
              <a:t>printf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IN" sz="2400" dirty="0">
                <a:solidFill>
                  <a:srgbClr val="0000FF"/>
                </a:solidFill>
                <a:latin typeface="inter-regular"/>
              </a:rPr>
              <a:t>"Value of first string is: %s"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IN" sz="2400" dirty="0" err="1">
                <a:solidFill>
                  <a:srgbClr val="000000"/>
                </a:solidFill>
                <a:latin typeface="inter-regular"/>
              </a:rPr>
              <a:t>ch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);    </a:t>
            </a:r>
          </a:p>
          <a:p>
            <a:pPr algn="just"/>
            <a:r>
              <a:rPr lang="en-IN" sz="24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IN" sz="2400" b="1" dirty="0">
                <a:solidFill>
                  <a:srgbClr val="006699"/>
                </a:solidFill>
                <a:latin typeface="inter-regular"/>
              </a:rPr>
              <a:t>return</a:t>
            </a:r>
            <a:r>
              <a:rPr lang="en-IN" sz="2400" dirty="0">
                <a:solidFill>
                  <a:srgbClr val="000000"/>
                </a:solidFill>
                <a:latin typeface="inter-regular"/>
              </a:rPr>
              <a:t> 0;    </a:t>
            </a:r>
          </a:p>
          <a:p>
            <a:pPr algn="just"/>
            <a:r>
              <a:rPr lang="en-IN" sz="2400" dirty="0">
                <a:solidFill>
                  <a:srgbClr val="000000"/>
                </a:solidFill>
                <a:latin typeface="inter-regular"/>
              </a:rPr>
              <a:t>}  </a:t>
            </a:r>
            <a:endParaRPr lang="en-IN" sz="24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BFBBE4-3C47-4139-BE58-26FDA79AA60C}"/>
              </a:ext>
            </a:extLst>
          </p:cNvPr>
          <p:cNvSpPr/>
          <p:nvPr/>
        </p:nvSpPr>
        <p:spPr>
          <a:xfrm>
            <a:off x="5981315" y="86570"/>
            <a:ext cx="36159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sz="2400" dirty="0">
                <a:solidFill>
                  <a:srgbClr val="610B38"/>
                </a:solidFill>
                <a:latin typeface="erdana"/>
              </a:rPr>
              <a:t>4. Compare String: </a:t>
            </a:r>
            <a:r>
              <a:rPr lang="en-IN" sz="2400" dirty="0" err="1">
                <a:solidFill>
                  <a:srgbClr val="610B38"/>
                </a:solidFill>
                <a:latin typeface="erdana"/>
              </a:rPr>
              <a:t>strcmp</a:t>
            </a:r>
            <a:r>
              <a:rPr lang="en-IN" sz="2400" dirty="0">
                <a:solidFill>
                  <a:srgbClr val="610B38"/>
                </a:solidFill>
                <a:latin typeface="erdana"/>
              </a:rPr>
              <a:t>()</a:t>
            </a:r>
            <a:endParaRPr lang="en-IN" sz="2400" b="0" i="0" dirty="0">
              <a:solidFill>
                <a:srgbClr val="610B38"/>
              </a:solidFill>
              <a:effectLst/>
              <a:latin typeface="erdan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80619E-8A6A-DF48-B6D2-4B20724B5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638" y="599444"/>
            <a:ext cx="6486161" cy="611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6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1F4144-6A13-4B84-8893-07EF160F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96" y="311393"/>
            <a:ext cx="10515600" cy="437322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Palindrome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5949F7-98C8-4776-85E8-6227C79E0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4878" y="13219"/>
            <a:ext cx="5874025" cy="4351338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3448C84-4271-440C-8127-B8C8B94799C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354496" y="3236375"/>
            <a:ext cx="574150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>
              <a:lnSpc>
                <a:spcPct val="100000"/>
              </a:lnSpc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E66AC0E9-321C-460B-9609-E7E345ECD5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439042"/>
              </p:ext>
            </p:extLst>
          </p:nvPr>
        </p:nvGraphicFramePr>
        <p:xfrm>
          <a:off x="449193" y="748715"/>
          <a:ext cx="11293614" cy="5910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6807">
                  <a:extLst>
                    <a:ext uri="{9D8B030D-6E8A-4147-A177-3AD203B41FA5}">
                      <a16:colId xmlns:a16="http://schemas.microsoft.com/office/drawing/2014/main" val="2255548075"/>
                    </a:ext>
                  </a:extLst>
                </a:gridCol>
                <a:gridCol w="5646807">
                  <a:extLst>
                    <a:ext uri="{9D8B030D-6E8A-4147-A177-3AD203B41FA5}">
                      <a16:colId xmlns:a16="http://schemas.microsoft.com/office/drawing/2014/main" val="3231918929"/>
                    </a:ext>
                  </a:extLst>
                </a:gridCol>
              </a:tblGrid>
              <a:tr h="5910436"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main()</a:t>
                      </a:r>
                    </a:p>
                    <a:p>
                      <a:pPr marL="0" lvl="0" indent="0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</a:p>
                    <a:p>
                      <a:pPr marL="0" lvl="0" indent="0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char string1[20];</a:t>
                      </a:r>
                    </a:p>
                    <a:p>
                      <a:pPr marL="0" lvl="0" indent="0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// Prompt the user for input</a:t>
                      </a:r>
                    </a:p>
                    <a:p>
                      <a:pPr marL="0" lvl="0" indent="0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en-US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("Enter a string: ");</a:t>
                      </a:r>
                    </a:p>
                    <a:p>
                      <a:pPr marL="0" lvl="0" indent="0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en-US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scanf</a:t>
                      </a:r>
                      <a:r>
                        <a:rPr lang="en-US" alt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("%s", string1);</a:t>
                      </a:r>
                    </a:p>
                    <a:p>
                      <a:pPr marL="0" lvl="0" indent="0">
                        <a:lnSpc>
                          <a:spcPct val="100000"/>
                        </a:lnSpc>
                        <a:buNone/>
                      </a:pPr>
                      <a:endParaRPr lang="en-US" alt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lvl="0" indent="0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// Start from first and</a:t>
                      </a:r>
                    </a:p>
                    <a:p>
                      <a:pPr marL="0" lvl="0" indent="0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// last character of str</a:t>
                      </a:r>
                    </a:p>
                    <a:p>
                      <a:pPr marL="0" lvl="0" indent="0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int l = 0;</a:t>
                      </a:r>
                    </a:p>
                    <a:p>
                      <a:pPr marL="0" lvl="0" indent="0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int h = </a:t>
                      </a:r>
                      <a:r>
                        <a:rPr lang="en-US" altLang="en-US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strlen</a:t>
                      </a:r>
                      <a:r>
                        <a:rPr lang="en-US" alt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(string1) - 1;</a:t>
                      </a:r>
                    </a:p>
                    <a:p>
                      <a:endParaRPr lang="en-IN" sz="2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// Keep comparing characters</a:t>
                      </a:r>
                    </a:p>
                    <a:p>
                      <a:pPr marL="0" lvl="0" indent="0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// while they are same</a:t>
                      </a:r>
                    </a:p>
                    <a:p>
                      <a:pPr marL="0" lvl="0" indent="0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while (h &gt; l) {</a:t>
                      </a:r>
                    </a:p>
                    <a:p>
                      <a:pPr marL="0" lvl="0" indent="0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if (string1[l++] != string1[h--]) {</a:t>
                      </a:r>
                    </a:p>
                    <a:p>
                      <a:pPr marL="0" lvl="0" indent="0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altLang="en-US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("%s is not a palindrome\n", string1);</a:t>
                      </a:r>
                    </a:p>
                    <a:p>
                      <a:pPr marL="0" lvl="0" indent="0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return 0;</a:t>
                      </a:r>
                    </a:p>
                    <a:p>
                      <a:pPr marL="0" lvl="0" indent="0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// will return from here</a:t>
                      </a:r>
                    </a:p>
                    <a:p>
                      <a:pPr marL="0" lvl="0" indent="0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}</a:t>
                      </a:r>
                    </a:p>
                    <a:p>
                      <a:pPr marL="0" lvl="0" indent="0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}</a:t>
                      </a:r>
                    </a:p>
                    <a:p>
                      <a:pPr marL="0" lvl="0" indent="0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altLang="en-US" sz="2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printf</a:t>
                      </a:r>
                      <a:r>
                        <a:rPr lang="en-US" alt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("%s is a palindrome\n", string1);</a:t>
                      </a:r>
                    </a:p>
                    <a:p>
                      <a:pPr marL="0" lvl="0" indent="0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return 0;</a:t>
                      </a:r>
                    </a:p>
                    <a:p>
                      <a:pPr marL="0" lvl="0" indent="0">
                        <a:lnSpc>
                          <a:spcPct val="100000"/>
                        </a:lnSpc>
                        <a:buNone/>
                      </a:pPr>
                      <a:r>
                        <a:rPr lang="en-US" altLang="en-US" sz="2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IN" sz="2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3615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77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4F2E14-3DA0-4C7A-96AA-C56E4A5CBCED}"/>
              </a:ext>
            </a:extLst>
          </p:cNvPr>
          <p:cNvSpPr/>
          <p:nvPr/>
        </p:nvSpPr>
        <p:spPr>
          <a:xfrm>
            <a:off x="1163352" y="349424"/>
            <a:ext cx="49003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4000" dirty="0">
                <a:solidFill>
                  <a:srgbClr val="610B38"/>
                </a:solidFill>
                <a:latin typeface="erdana"/>
              </a:rPr>
              <a:t>Reverse String: </a:t>
            </a:r>
            <a:r>
              <a:rPr lang="en-IN" sz="4000" dirty="0" err="1">
                <a:solidFill>
                  <a:srgbClr val="610B38"/>
                </a:solidFill>
                <a:latin typeface="erdana"/>
              </a:rPr>
              <a:t>strrev</a:t>
            </a:r>
            <a:r>
              <a:rPr lang="en-IN" sz="4000" dirty="0">
                <a:solidFill>
                  <a:srgbClr val="610B38"/>
                </a:solidFill>
                <a:latin typeface="erdana"/>
              </a:rPr>
              <a:t>()</a:t>
            </a:r>
            <a:endParaRPr lang="en-IN" sz="4000" b="0" i="0" dirty="0">
              <a:solidFill>
                <a:srgbClr val="610B38"/>
              </a:solidFill>
              <a:effectLst/>
              <a:latin typeface="erdan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17A9E1-D80D-48D3-A077-E0D18BB5294D}"/>
              </a:ext>
            </a:extLst>
          </p:cNvPr>
          <p:cNvSpPr/>
          <p:nvPr/>
        </p:nvSpPr>
        <p:spPr>
          <a:xfrm>
            <a:off x="1163352" y="1426237"/>
            <a:ext cx="948287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00" dirty="0">
                <a:solidFill>
                  <a:srgbClr val="0000FF"/>
                </a:solidFill>
                <a:latin typeface="inter-regular"/>
              </a:rPr>
              <a:t>#include&lt;</a:t>
            </a:r>
            <a:r>
              <a:rPr lang="en-IN" sz="3200" dirty="0" err="1">
                <a:solidFill>
                  <a:srgbClr val="0000FF"/>
                </a:solidFill>
                <a:latin typeface="inter-regular"/>
              </a:rPr>
              <a:t>stdio.h</a:t>
            </a:r>
            <a:r>
              <a:rPr lang="en-IN" sz="3200" dirty="0">
                <a:solidFill>
                  <a:srgbClr val="0000FF"/>
                </a:solidFill>
                <a:latin typeface="inter-regular"/>
              </a:rPr>
              <a:t>&gt;</a:t>
            </a:r>
            <a:r>
              <a:rPr lang="en-IN" sz="32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/>
            <a:r>
              <a:rPr lang="en-IN" sz="3200" dirty="0">
                <a:solidFill>
                  <a:srgbClr val="0000FF"/>
                </a:solidFill>
                <a:latin typeface="inter-regular"/>
              </a:rPr>
              <a:t>#include &lt;</a:t>
            </a:r>
            <a:r>
              <a:rPr lang="en-IN" sz="3200" dirty="0" err="1">
                <a:solidFill>
                  <a:srgbClr val="0000FF"/>
                </a:solidFill>
                <a:latin typeface="inter-regular"/>
              </a:rPr>
              <a:t>string.h</a:t>
            </a:r>
            <a:r>
              <a:rPr lang="en-IN" sz="3200" dirty="0">
                <a:solidFill>
                  <a:srgbClr val="0000FF"/>
                </a:solidFill>
                <a:latin typeface="inter-regular"/>
              </a:rPr>
              <a:t>&gt;  </a:t>
            </a:r>
            <a:r>
              <a:rPr lang="en-IN" sz="32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/>
            <a:r>
              <a:rPr lang="en-IN" sz="3200" b="1" dirty="0">
                <a:solidFill>
                  <a:srgbClr val="2E8B57"/>
                </a:solidFill>
                <a:latin typeface="inter-regular"/>
              </a:rPr>
              <a:t>int</a:t>
            </a:r>
            <a:r>
              <a:rPr lang="en-IN" sz="3200" dirty="0">
                <a:solidFill>
                  <a:srgbClr val="000000"/>
                </a:solidFill>
                <a:latin typeface="inter-regular"/>
              </a:rPr>
              <a:t> main(){    </a:t>
            </a:r>
          </a:p>
          <a:p>
            <a:pPr algn="just"/>
            <a:r>
              <a:rPr lang="en-IN" sz="3200" dirty="0">
                <a:solidFill>
                  <a:srgbClr val="000000"/>
                </a:solidFill>
                <a:latin typeface="inter-regular"/>
              </a:rPr>
              <a:t>  </a:t>
            </a:r>
            <a:r>
              <a:rPr lang="en-IN" sz="3200" b="1" dirty="0">
                <a:solidFill>
                  <a:srgbClr val="2E8B57"/>
                </a:solidFill>
                <a:latin typeface="inter-regular"/>
              </a:rPr>
              <a:t>char</a:t>
            </a:r>
            <a:r>
              <a:rPr lang="en-IN" sz="3200" dirty="0">
                <a:solidFill>
                  <a:srgbClr val="000000"/>
                </a:solidFill>
                <a:latin typeface="inter-regular"/>
              </a:rPr>
              <a:t> str[20];    </a:t>
            </a:r>
          </a:p>
          <a:p>
            <a:pPr algn="just"/>
            <a:r>
              <a:rPr lang="en-IN" sz="3200" dirty="0">
                <a:solidFill>
                  <a:srgbClr val="000000"/>
                </a:solidFill>
                <a:latin typeface="inter-regular"/>
              </a:rPr>
              <a:t>  </a:t>
            </a:r>
            <a:r>
              <a:rPr lang="en-IN" sz="3200" dirty="0" err="1">
                <a:solidFill>
                  <a:srgbClr val="000000"/>
                </a:solidFill>
                <a:latin typeface="inter-regular"/>
              </a:rPr>
              <a:t>printf</a:t>
            </a:r>
            <a:r>
              <a:rPr lang="en-IN" sz="32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IN" sz="3200" dirty="0">
                <a:solidFill>
                  <a:srgbClr val="0000FF"/>
                </a:solidFill>
                <a:latin typeface="inter-regular"/>
              </a:rPr>
              <a:t>"Enter string: "</a:t>
            </a:r>
            <a:r>
              <a:rPr lang="en-IN" sz="3200" dirty="0">
                <a:solidFill>
                  <a:srgbClr val="000000"/>
                </a:solidFill>
                <a:latin typeface="inter-regular"/>
              </a:rPr>
              <a:t>);    </a:t>
            </a:r>
          </a:p>
          <a:p>
            <a:pPr algn="just"/>
            <a:r>
              <a:rPr lang="en-IN" sz="3200" dirty="0">
                <a:solidFill>
                  <a:srgbClr val="000000"/>
                </a:solidFill>
                <a:latin typeface="inter-regular"/>
              </a:rPr>
              <a:t>  gets(str);</a:t>
            </a:r>
            <a:r>
              <a:rPr lang="en-IN" sz="3200" dirty="0">
                <a:solidFill>
                  <a:srgbClr val="008200"/>
                </a:solidFill>
                <a:latin typeface="inter-regular"/>
              </a:rPr>
              <a:t>//reads string from console  </a:t>
            </a:r>
            <a:r>
              <a:rPr lang="en-IN" sz="32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/>
            <a:r>
              <a:rPr lang="en-IN" sz="3200" dirty="0">
                <a:solidFill>
                  <a:srgbClr val="000000"/>
                </a:solidFill>
                <a:latin typeface="inter-regular"/>
              </a:rPr>
              <a:t>  </a:t>
            </a:r>
            <a:r>
              <a:rPr lang="en-IN" sz="3200" dirty="0" err="1">
                <a:solidFill>
                  <a:srgbClr val="000000"/>
                </a:solidFill>
                <a:latin typeface="inter-regular"/>
              </a:rPr>
              <a:t>printf</a:t>
            </a:r>
            <a:r>
              <a:rPr lang="en-IN" sz="32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IN" sz="3200" dirty="0">
                <a:solidFill>
                  <a:srgbClr val="0000FF"/>
                </a:solidFill>
                <a:latin typeface="inter-regular"/>
              </a:rPr>
              <a:t>"String is: %</a:t>
            </a:r>
            <a:r>
              <a:rPr lang="en-IN" sz="3200" dirty="0" err="1">
                <a:solidFill>
                  <a:srgbClr val="0000FF"/>
                </a:solidFill>
                <a:latin typeface="inter-regular"/>
              </a:rPr>
              <a:t>s"</a:t>
            </a:r>
            <a:r>
              <a:rPr lang="en-IN" sz="3200" dirty="0" err="1">
                <a:solidFill>
                  <a:srgbClr val="000000"/>
                </a:solidFill>
                <a:latin typeface="inter-regular"/>
              </a:rPr>
              <a:t>,str</a:t>
            </a:r>
            <a:r>
              <a:rPr lang="en-IN" sz="3200" dirty="0">
                <a:solidFill>
                  <a:srgbClr val="000000"/>
                </a:solidFill>
                <a:latin typeface="inter-regular"/>
              </a:rPr>
              <a:t>);    </a:t>
            </a:r>
          </a:p>
          <a:p>
            <a:pPr algn="just"/>
            <a:r>
              <a:rPr lang="en-IN" sz="3200" dirty="0">
                <a:solidFill>
                  <a:srgbClr val="000000"/>
                </a:solidFill>
                <a:latin typeface="inter-regular"/>
              </a:rPr>
              <a:t>  </a:t>
            </a:r>
            <a:r>
              <a:rPr lang="en-IN" sz="3200" dirty="0" err="1">
                <a:solidFill>
                  <a:srgbClr val="000000"/>
                </a:solidFill>
                <a:latin typeface="inter-regular"/>
              </a:rPr>
              <a:t>printf</a:t>
            </a:r>
            <a:r>
              <a:rPr lang="en-IN" sz="32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IN" sz="3200" dirty="0">
                <a:solidFill>
                  <a:srgbClr val="0000FF"/>
                </a:solidFill>
                <a:latin typeface="inter-regular"/>
              </a:rPr>
              <a:t>"\</a:t>
            </a:r>
            <a:r>
              <a:rPr lang="en-IN" sz="3200" dirty="0" err="1">
                <a:solidFill>
                  <a:srgbClr val="0000FF"/>
                </a:solidFill>
                <a:latin typeface="inter-regular"/>
              </a:rPr>
              <a:t>nReverse</a:t>
            </a:r>
            <a:r>
              <a:rPr lang="en-IN" sz="3200" dirty="0">
                <a:solidFill>
                  <a:srgbClr val="0000FF"/>
                </a:solidFill>
                <a:latin typeface="inter-regular"/>
              </a:rPr>
              <a:t> String is: %s"</a:t>
            </a:r>
            <a:r>
              <a:rPr lang="en-IN" sz="32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IN" sz="3200" dirty="0" err="1">
                <a:solidFill>
                  <a:srgbClr val="000000"/>
                </a:solidFill>
                <a:latin typeface="inter-regular"/>
              </a:rPr>
              <a:t>strrev</a:t>
            </a:r>
            <a:r>
              <a:rPr lang="en-IN" sz="3200" dirty="0">
                <a:solidFill>
                  <a:srgbClr val="000000"/>
                </a:solidFill>
                <a:latin typeface="inter-regular"/>
              </a:rPr>
              <a:t>(str));    </a:t>
            </a:r>
          </a:p>
          <a:p>
            <a:pPr algn="just"/>
            <a:r>
              <a:rPr lang="en-IN" sz="32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IN" sz="3200" b="1" dirty="0">
                <a:solidFill>
                  <a:srgbClr val="006699"/>
                </a:solidFill>
                <a:latin typeface="inter-regular"/>
              </a:rPr>
              <a:t>return</a:t>
            </a:r>
            <a:r>
              <a:rPr lang="en-IN" sz="3200" dirty="0">
                <a:solidFill>
                  <a:srgbClr val="000000"/>
                </a:solidFill>
                <a:latin typeface="inter-regular"/>
              </a:rPr>
              <a:t> 0;    </a:t>
            </a:r>
          </a:p>
          <a:p>
            <a:pPr algn="just"/>
            <a:r>
              <a:rPr lang="en-IN" sz="3200" dirty="0">
                <a:solidFill>
                  <a:srgbClr val="000000"/>
                </a:solidFill>
                <a:latin typeface="inter-regular"/>
              </a:rPr>
              <a:t>}  </a:t>
            </a:r>
            <a:endParaRPr lang="en-IN" sz="32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88501E5-77AE-1B8A-DC24-9263E5D4F8D9}"/>
                  </a:ext>
                </a:extLst>
              </p14:cNvPr>
              <p14:cNvContentPartPr/>
              <p14:nvPr/>
            </p14:nvContentPartPr>
            <p14:xfrm>
              <a:off x="6706440" y="5453640"/>
              <a:ext cx="1465920" cy="173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88501E5-77AE-1B8A-DC24-9263E5D4F8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97080" y="5444280"/>
                <a:ext cx="1484640" cy="19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669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17047" y="118657"/>
            <a:ext cx="6202400" cy="461219"/>
          </a:xfrm>
          <a:prstGeom prst="rect">
            <a:avLst/>
          </a:prstGeom>
        </p:spPr>
        <p:txBody>
          <a:bodyPr vert="horz" wrap="square" lIns="0" tIns="33975" rIns="0" bIns="0" rtlCol="0">
            <a:spAutoFit/>
          </a:bodyPr>
          <a:lstStyle/>
          <a:p>
            <a:pPr marL="25168">
              <a:spcBef>
                <a:spcPts val="268"/>
              </a:spcBef>
            </a:pPr>
            <a:r>
              <a:rPr sz="2774" b="1" spc="-79" dirty="0">
                <a:solidFill>
                  <a:srgbClr val="0027B7"/>
                </a:solidFill>
                <a:latin typeface="Arial"/>
                <a:cs typeface="Arial"/>
              </a:rPr>
              <a:t>Strings</a:t>
            </a:r>
            <a:r>
              <a:rPr sz="2774" b="1" spc="258" dirty="0">
                <a:solidFill>
                  <a:srgbClr val="0027B7"/>
                </a:solidFill>
                <a:latin typeface="Arial"/>
                <a:cs typeface="Arial"/>
              </a:rPr>
              <a:t> </a:t>
            </a:r>
            <a:r>
              <a:rPr sz="2774" b="1" spc="-79" dirty="0">
                <a:solidFill>
                  <a:srgbClr val="0027B7"/>
                </a:solidFill>
                <a:latin typeface="Arial"/>
                <a:cs typeface="Arial"/>
              </a:rPr>
              <a:t>in</a:t>
            </a:r>
            <a:r>
              <a:rPr sz="2774" b="1" spc="258" dirty="0">
                <a:solidFill>
                  <a:srgbClr val="0027B7"/>
                </a:solidFill>
                <a:latin typeface="Arial"/>
                <a:cs typeface="Arial"/>
              </a:rPr>
              <a:t> </a:t>
            </a:r>
            <a:r>
              <a:rPr sz="2774" b="1" spc="-40" dirty="0">
                <a:solidFill>
                  <a:srgbClr val="0027B7"/>
                </a:solidFill>
                <a:latin typeface="Arial"/>
                <a:cs typeface="Arial"/>
              </a:rPr>
              <a:t>C:</a:t>
            </a:r>
            <a:r>
              <a:rPr sz="2774" b="1" spc="268" dirty="0">
                <a:solidFill>
                  <a:srgbClr val="0027B7"/>
                </a:solidFill>
                <a:latin typeface="Arial"/>
                <a:cs typeface="Arial"/>
              </a:rPr>
              <a:t> </a:t>
            </a:r>
            <a:r>
              <a:rPr sz="2774" b="1" spc="79" dirty="0">
                <a:solidFill>
                  <a:srgbClr val="0027B7"/>
                </a:solidFill>
                <a:latin typeface="Arial"/>
                <a:cs typeface="Arial"/>
              </a:rPr>
              <a:t>A</a:t>
            </a:r>
            <a:r>
              <a:rPr sz="2774" b="1" spc="258" dirty="0">
                <a:solidFill>
                  <a:srgbClr val="0027B7"/>
                </a:solidFill>
                <a:latin typeface="Arial"/>
                <a:cs typeface="Arial"/>
              </a:rPr>
              <a:t> </a:t>
            </a:r>
            <a:r>
              <a:rPr sz="2774" b="1" spc="-79" dirty="0">
                <a:solidFill>
                  <a:srgbClr val="0027B7"/>
                </a:solidFill>
                <a:latin typeface="Arial"/>
                <a:cs typeface="Arial"/>
              </a:rPr>
              <a:t>Special</a:t>
            </a:r>
            <a:r>
              <a:rPr sz="2774" b="1" spc="268" dirty="0">
                <a:solidFill>
                  <a:srgbClr val="0027B7"/>
                </a:solidFill>
                <a:latin typeface="Arial"/>
                <a:cs typeface="Arial"/>
              </a:rPr>
              <a:t> </a:t>
            </a:r>
            <a:r>
              <a:rPr sz="2774" b="1" spc="-30" dirty="0">
                <a:solidFill>
                  <a:srgbClr val="0027B7"/>
                </a:solidFill>
                <a:latin typeface="Arial"/>
                <a:cs typeface="Arial"/>
              </a:rPr>
              <a:t>Kind</a:t>
            </a:r>
            <a:r>
              <a:rPr sz="2774" b="1" spc="258" dirty="0">
                <a:solidFill>
                  <a:srgbClr val="0027B7"/>
                </a:solidFill>
                <a:latin typeface="Arial"/>
                <a:cs typeface="Arial"/>
              </a:rPr>
              <a:t> </a:t>
            </a:r>
            <a:r>
              <a:rPr sz="2774" b="1" spc="-59" dirty="0">
                <a:solidFill>
                  <a:srgbClr val="0027B7"/>
                </a:solidFill>
                <a:latin typeface="Arial"/>
                <a:cs typeface="Arial"/>
              </a:rPr>
              <a:t>of</a:t>
            </a:r>
            <a:r>
              <a:rPr sz="2774" b="1" spc="258" dirty="0">
                <a:solidFill>
                  <a:srgbClr val="0027B7"/>
                </a:solidFill>
                <a:latin typeface="Arial"/>
                <a:cs typeface="Arial"/>
              </a:rPr>
              <a:t> </a:t>
            </a:r>
            <a:r>
              <a:rPr sz="2774" b="1" spc="-50" dirty="0">
                <a:solidFill>
                  <a:srgbClr val="0027B7"/>
                </a:solidFill>
                <a:latin typeface="Arial"/>
                <a:cs typeface="Arial"/>
              </a:rPr>
              <a:t>Array</a:t>
            </a:r>
            <a:endParaRPr sz="2774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02071" y="1115399"/>
            <a:ext cx="8784532" cy="393863"/>
          </a:xfrm>
          <a:custGeom>
            <a:avLst/>
            <a:gdLst/>
            <a:ahLst/>
            <a:cxnLst/>
            <a:rect l="l" t="t" r="r" b="b"/>
            <a:pathLst>
              <a:path w="4432935" h="198754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4432566" y="198367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0027B7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1802742" y="1171772"/>
            <a:ext cx="289294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69"/>
              </a:lnSpc>
            </a:pPr>
            <a:r>
              <a:rPr sz="2378" spc="-59" dirty="0">
                <a:solidFill>
                  <a:srgbClr val="FFFFFF"/>
                </a:solidFill>
                <a:latin typeface="Tahoma"/>
                <a:cs typeface="Tahoma"/>
              </a:rPr>
              <a:t>What</a:t>
            </a:r>
            <a:r>
              <a:rPr sz="2378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78" spc="-69" dirty="0">
                <a:solidFill>
                  <a:srgbClr val="FFFFFF"/>
                </a:solidFill>
                <a:latin typeface="Tahoma"/>
                <a:cs typeface="Tahoma"/>
              </a:rPr>
              <a:t>Are</a:t>
            </a:r>
            <a:r>
              <a:rPr sz="2378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78" spc="-79" dirty="0">
                <a:solidFill>
                  <a:srgbClr val="FFFFFF"/>
                </a:solidFill>
                <a:latin typeface="Tahoma"/>
                <a:cs typeface="Tahoma"/>
              </a:rPr>
              <a:t>Strings</a:t>
            </a:r>
            <a:r>
              <a:rPr sz="2378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78" spc="-69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2378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78" dirty="0">
                <a:solidFill>
                  <a:srgbClr val="FFFFFF"/>
                </a:solidFill>
                <a:latin typeface="Tahoma"/>
                <a:cs typeface="Tahoma"/>
              </a:rPr>
              <a:t>C?</a:t>
            </a:r>
            <a:endParaRPr sz="2378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02071" y="1483418"/>
            <a:ext cx="8784532" cy="500496"/>
            <a:chOff x="87743" y="748576"/>
            <a:chExt cx="4432935" cy="2525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748576"/>
              <a:ext cx="4432565" cy="506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7743" y="792862"/>
              <a:ext cx="4432935" cy="208279"/>
            </a:xfrm>
            <a:custGeom>
              <a:avLst/>
              <a:gdLst/>
              <a:ahLst/>
              <a:cxnLst/>
              <a:rect l="l" t="t" r="r" b="b"/>
              <a:pathLst>
                <a:path w="4432935" h="208280">
                  <a:moveTo>
                    <a:pt x="4432566" y="0"/>
                  </a:moveTo>
                  <a:lnTo>
                    <a:pt x="0" y="0"/>
                  </a:lnTo>
                  <a:lnTo>
                    <a:pt x="0" y="157478"/>
                  </a:lnTo>
                  <a:lnTo>
                    <a:pt x="4008" y="177203"/>
                  </a:lnTo>
                  <a:lnTo>
                    <a:pt x="14922" y="193356"/>
                  </a:lnTo>
                  <a:lnTo>
                    <a:pt x="31075" y="204270"/>
                  </a:lnTo>
                  <a:lnTo>
                    <a:pt x="50800" y="208279"/>
                  </a:lnTo>
                  <a:lnTo>
                    <a:pt x="4381765" y="208279"/>
                  </a:lnTo>
                  <a:lnTo>
                    <a:pt x="4401490" y="204270"/>
                  </a:lnTo>
                  <a:lnTo>
                    <a:pt x="4417643" y="193356"/>
                  </a:lnTo>
                  <a:lnTo>
                    <a:pt x="4428558" y="177203"/>
                  </a:lnTo>
                  <a:lnTo>
                    <a:pt x="4432566" y="15747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E9F7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777573" y="1527507"/>
            <a:ext cx="8196883" cy="358348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-159" dirty="0">
                <a:latin typeface="Tahoma"/>
                <a:cs typeface="Tahoma"/>
              </a:rPr>
              <a:t>In</a:t>
            </a:r>
            <a:r>
              <a:rPr sz="2180" spc="50" dirty="0">
                <a:latin typeface="Tahoma"/>
                <a:cs typeface="Tahoma"/>
              </a:rPr>
              <a:t> </a:t>
            </a:r>
            <a:r>
              <a:rPr sz="2180" dirty="0">
                <a:latin typeface="Tahoma"/>
                <a:cs typeface="Tahoma"/>
              </a:rPr>
              <a:t>C,</a:t>
            </a:r>
            <a:r>
              <a:rPr sz="2180" spc="50" dirty="0">
                <a:latin typeface="Tahoma"/>
                <a:cs typeface="Tahoma"/>
              </a:rPr>
              <a:t> </a:t>
            </a:r>
            <a:r>
              <a:rPr sz="2180" spc="-79" dirty="0">
                <a:latin typeface="Tahoma"/>
                <a:cs typeface="Tahoma"/>
              </a:rPr>
              <a:t>strings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139" dirty="0">
                <a:latin typeface="Tahoma"/>
                <a:cs typeface="Tahoma"/>
              </a:rPr>
              <a:t>are</a:t>
            </a:r>
            <a:r>
              <a:rPr sz="2180" spc="50" dirty="0">
                <a:latin typeface="Tahoma"/>
                <a:cs typeface="Tahoma"/>
              </a:rPr>
              <a:t> </a:t>
            </a:r>
            <a:r>
              <a:rPr sz="2180" spc="-119" dirty="0">
                <a:latin typeface="Tahoma"/>
                <a:cs typeface="Tahoma"/>
              </a:rPr>
              <a:t>arrays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69" dirty="0">
                <a:latin typeface="Tahoma"/>
                <a:cs typeface="Tahoma"/>
              </a:rPr>
              <a:t>of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characters</a:t>
            </a:r>
            <a:r>
              <a:rPr sz="2180" spc="50" dirty="0">
                <a:latin typeface="Tahoma"/>
                <a:cs typeface="Tahoma"/>
              </a:rPr>
              <a:t> </a:t>
            </a:r>
            <a:r>
              <a:rPr sz="2180" spc="-79" dirty="0">
                <a:latin typeface="Tahoma"/>
                <a:cs typeface="Tahoma"/>
              </a:rPr>
              <a:t>terminated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119" dirty="0">
                <a:latin typeface="Tahoma"/>
                <a:cs typeface="Tahoma"/>
              </a:rPr>
              <a:t>by</a:t>
            </a:r>
            <a:r>
              <a:rPr sz="2180" spc="5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a</a:t>
            </a:r>
            <a:r>
              <a:rPr sz="2180" spc="50" dirty="0">
                <a:latin typeface="Tahoma"/>
                <a:cs typeface="Tahoma"/>
              </a:rPr>
              <a:t> </a:t>
            </a:r>
            <a:r>
              <a:rPr sz="2180" spc="-50" dirty="0">
                <a:latin typeface="Tahoma"/>
                <a:cs typeface="Tahoma"/>
              </a:rPr>
              <a:t>null</a:t>
            </a:r>
            <a:r>
              <a:rPr sz="2180" spc="50" dirty="0">
                <a:latin typeface="Tahoma"/>
                <a:cs typeface="Tahoma"/>
              </a:rPr>
              <a:t> </a:t>
            </a:r>
            <a:r>
              <a:rPr sz="2180" spc="-79" dirty="0">
                <a:latin typeface="Tahoma"/>
                <a:cs typeface="Tahoma"/>
              </a:rPr>
              <a:t>character</a:t>
            </a:r>
            <a:r>
              <a:rPr sz="2180" spc="59" dirty="0">
                <a:latin typeface="Tahoma"/>
                <a:cs typeface="Tahoma"/>
              </a:rPr>
              <a:t> </a:t>
            </a:r>
            <a:r>
              <a:rPr sz="2180" i="1" spc="-69" dirty="0">
                <a:latin typeface="Sitka Small"/>
                <a:cs typeface="Sitka Small"/>
              </a:rPr>
              <a:t>\</a:t>
            </a:r>
            <a:r>
              <a:rPr sz="2180" spc="-69" dirty="0">
                <a:latin typeface="Tahoma"/>
                <a:cs typeface="Tahoma"/>
              </a:rPr>
              <a:t>0.</a:t>
            </a:r>
            <a:endParaRPr sz="218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02071" y="2284960"/>
            <a:ext cx="8784532" cy="393863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4432566" y="198367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0027B7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1" name="object 11"/>
          <p:cNvSpPr txBox="1"/>
          <p:nvPr/>
        </p:nvSpPr>
        <p:spPr>
          <a:xfrm>
            <a:off x="1802741" y="2341357"/>
            <a:ext cx="3527151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69"/>
              </a:lnSpc>
            </a:pPr>
            <a:r>
              <a:rPr sz="2378" spc="-139" dirty="0">
                <a:solidFill>
                  <a:srgbClr val="FFFFFF"/>
                </a:solidFill>
                <a:latin typeface="Tahoma"/>
                <a:cs typeface="Tahoma"/>
              </a:rPr>
              <a:t>Usage</a:t>
            </a:r>
            <a:r>
              <a:rPr sz="2378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78" spc="-69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2378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78" spc="-129" dirty="0">
                <a:solidFill>
                  <a:srgbClr val="FFFFFF"/>
                </a:solidFill>
                <a:latin typeface="Tahoma"/>
                <a:cs typeface="Tahoma"/>
              </a:rPr>
              <a:t>Embedded</a:t>
            </a:r>
            <a:r>
              <a:rPr sz="2378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78" spc="-129" dirty="0">
                <a:solidFill>
                  <a:srgbClr val="FFFFFF"/>
                </a:solidFill>
                <a:latin typeface="Tahoma"/>
                <a:cs typeface="Tahoma"/>
              </a:rPr>
              <a:t>Systems</a:t>
            </a:r>
            <a:endParaRPr sz="2378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02071" y="2652975"/>
            <a:ext cx="8784532" cy="811304"/>
            <a:chOff x="87743" y="1338770"/>
            <a:chExt cx="4432935" cy="409408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4" y="1338770"/>
              <a:ext cx="4432565" cy="5060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7743" y="1383053"/>
              <a:ext cx="4432935" cy="365125"/>
            </a:xfrm>
            <a:custGeom>
              <a:avLst/>
              <a:gdLst/>
              <a:ahLst/>
              <a:cxnLst/>
              <a:rect l="l" t="t" r="r" b="b"/>
              <a:pathLst>
                <a:path w="4432935" h="365125">
                  <a:moveTo>
                    <a:pt x="4432566" y="0"/>
                  </a:moveTo>
                  <a:lnTo>
                    <a:pt x="0" y="0"/>
                  </a:lnTo>
                  <a:lnTo>
                    <a:pt x="0" y="314161"/>
                  </a:lnTo>
                  <a:lnTo>
                    <a:pt x="4008" y="333886"/>
                  </a:lnTo>
                  <a:lnTo>
                    <a:pt x="14922" y="350039"/>
                  </a:lnTo>
                  <a:lnTo>
                    <a:pt x="31075" y="360953"/>
                  </a:lnTo>
                  <a:lnTo>
                    <a:pt x="50800" y="364962"/>
                  </a:lnTo>
                  <a:lnTo>
                    <a:pt x="4381765" y="364962"/>
                  </a:lnTo>
                  <a:lnTo>
                    <a:pt x="4401490" y="360953"/>
                  </a:lnTo>
                  <a:lnTo>
                    <a:pt x="4417643" y="350039"/>
                  </a:lnTo>
                  <a:lnTo>
                    <a:pt x="4428558" y="333886"/>
                  </a:lnTo>
                  <a:lnTo>
                    <a:pt x="4432566" y="31416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E9F7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777573" y="2681841"/>
            <a:ext cx="7857129" cy="676146"/>
          </a:xfrm>
          <a:prstGeom prst="rect">
            <a:avLst/>
          </a:prstGeom>
        </p:spPr>
        <p:txBody>
          <a:bodyPr vert="horz" wrap="square" lIns="0" tIns="13842" rIns="0" bIns="0" rtlCol="0">
            <a:spAutoFit/>
          </a:bodyPr>
          <a:lstStyle/>
          <a:p>
            <a:pPr marL="25168" marR="10067">
              <a:lnSpc>
                <a:spcPct val="102600"/>
              </a:lnSpc>
              <a:spcBef>
                <a:spcPts val="109"/>
              </a:spcBef>
            </a:pPr>
            <a:r>
              <a:rPr sz="2180" spc="-59" dirty="0">
                <a:latin typeface="Tahoma"/>
                <a:cs typeface="Tahoma"/>
              </a:rPr>
              <a:t>Strings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139" dirty="0">
                <a:latin typeface="Tahoma"/>
                <a:cs typeface="Tahoma"/>
              </a:rPr>
              <a:t>are</a:t>
            </a:r>
            <a:r>
              <a:rPr sz="2180" spc="50" dirty="0">
                <a:latin typeface="Tahoma"/>
                <a:cs typeface="Tahoma"/>
              </a:rPr>
              <a:t> </a:t>
            </a:r>
            <a:r>
              <a:rPr sz="2180" spc="-79" dirty="0">
                <a:latin typeface="Tahoma"/>
                <a:cs typeface="Tahoma"/>
              </a:rPr>
              <a:t>often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139" dirty="0">
                <a:latin typeface="Tahoma"/>
                <a:cs typeface="Tahoma"/>
              </a:rPr>
              <a:t>used</a:t>
            </a:r>
            <a:r>
              <a:rPr sz="2180" spc="50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for</a:t>
            </a:r>
            <a:r>
              <a:rPr sz="2180" spc="50" dirty="0">
                <a:latin typeface="Tahoma"/>
                <a:cs typeface="Tahoma"/>
              </a:rPr>
              <a:t> </a:t>
            </a:r>
            <a:r>
              <a:rPr sz="2180" spc="-79" dirty="0">
                <a:latin typeface="Tahoma"/>
                <a:cs typeface="Tahoma"/>
              </a:rPr>
              <a:t>storing</a:t>
            </a:r>
            <a:r>
              <a:rPr sz="2180" spc="50" dirty="0">
                <a:latin typeface="Tahoma"/>
                <a:cs typeface="Tahoma"/>
              </a:rPr>
              <a:t> </a:t>
            </a:r>
            <a:r>
              <a:rPr sz="2180" spc="-69" dirty="0">
                <a:latin typeface="Tahoma"/>
                <a:cs typeface="Tahoma"/>
              </a:rPr>
              <a:t>data</a:t>
            </a:r>
            <a:r>
              <a:rPr sz="2180" spc="5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read</a:t>
            </a:r>
            <a:r>
              <a:rPr sz="2180" spc="50" dirty="0">
                <a:latin typeface="Tahoma"/>
                <a:cs typeface="Tahoma"/>
              </a:rPr>
              <a:t> </a:t>
            </a:r>
            <a:r>
              <a:rPr sz="2180" spc="-79" dirty="0">
                <a:latin typeface="Tahoma"/>
                <a:cs typeface="Tahoma"/>
              </a:rPr>
              <a:t>from</a:t>
            </a:r>
            <a:r>
              <a:rPr sz="2180" spc="50" dirty="0">
                <a:latin typeface="Tahoma"/>
                <a:cs typeface="Tahoma"/>
              </a:rPr>
              <a:t> </a:t>
            </a:r>
            <a:r>
              <a:rPr sz="2180" spc="-119" dirty="0">
                <a:latin typeface="Tahoma"/>
                <a:cs typeface="Tahoma"/>
              </a:rPr>
              <a:t>or</a:t>
            </a:r>
            <a:r>
              <a:rPr sz="2180" spc="50" dirty="0">
                <a:latin typeface="Tahoma"/>
                <a:cs typeface="Tahoma"/>
              </a:rPr>
              <a:t> </a:t>
            </a:r>
            <a:r>
              <a:rPr sz="2180" spc="-30" dirty="0">
                <a:latin typeface="Tahoma"/>
                <a:cs typeface="Tahoma"/>
              </a:rPr>
              <a:t>to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be</a:t>
            </a:r>
            <a:r>
              <a:rPr sz="2180" spc="50" dirty="0">
                <a:latin typeface="Tahoma"/>
                <a:cs typeface="Tahoma"/>
              </a:rPr>
              <a:t> </a:t>
            </a:r>
            <a:r>
              <a:rPr sz="2180" spc="-59" dirty="0">
                <a:latin typeface="Tahoma"/>
                <a:cs typeface="Tahoma"/>
              </a:rPr>
              <a:t>written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30" dirty="0">
                <a:latin typeface="Tahoma"/>
                <a:cs typeface="Tahoma"/>
              </a:rPr>
              <a:t>to </a:t>
            </a:r>
            <a:r>
              <a:rPr sz="2180" spc="-644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peripherals,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69" dirty="0">
                <a:latin typeface="Tahoma"/>
                <a:cs typeface="Tahoma"/>
              </a:rPr>
              <a:t>like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displays</a:t>
            </a:r>
            <a:r>
              <a:rPr sz="2180" spc="30" dirty="0">
                <a:latin typeface="Tahoma"/>
                <a:cs typeface="Tahoma"/>
              </a:rPr>
              <a:t> </a:t>
            </a:r>
            <a:r>
              <a:rPr sz="2180" spc="-50" dirty="0">
                <a:latin typeface="Tahoma"/>
                <a:cs typeface="Tahoma"/>
              </a:rPr>
              <a:t>in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129" dirty="0">
                <a:latin typeface="Tahoma"/>
                <a:cs typeface="Tahoma"/>
              </a:rPr>
              <a:t>embedded</a:t>
            </a:r>
            <a:r>
              <a:rPr sz="2180" spc="5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systems.</a:t>
            </a:r>
            <a:endParaRPr sz="2180">
              <a:latin typeface="Tahoma"/>
              <a:cs typeface="Tahom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02530" y="3749757"/>
            <a:ext cx="6007214" cy="217829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0029396" y="6596114"/>
            <a:ext cx="65685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03">
              <a:lnSpc>
                <a:spcPts val="1338"/>
              </a:lnSpc>
            </a:pPr>
            <a:fld id="{81D60167-4931-47E6-BA6A-407CBD079E47}" type="slidenum">
              <a:rPr sz="1189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pPr marL="75503">
                <a:lnSpc>
                  <a:spcPts val="1338"/>
                </a:lnSpc>
              </a:pPr>
              <a:t>25</a:t>
            </a:fld>
            <a:r>
              <a:rPr sz="1189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/103</a:t>
            </a:r>
            <a:endParaRPr sz="1189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7046" y="130281"/>
            <a:ext cx="4743974" cy="461219"/>
          </a:xfrm>
          <a:prstGeom prst="rect">
            <a:avLst/>
          </a:prstGeom>
        </p:spPr>
        <p:txBody>
          <a:bodyPr vert="horz" wrap="square" lIns="0" tIns="33975" rIns="0" bIns="0" rtlCol="0" anchor="ctr">
            <a:spAutoFit/>
          </a:bodyPr>
          <a:lstStyle/>
          <a:p>
            <a:pPr marL="25168">
              <a:lnSpc>
                <a:spcPct val="100000"/>
              </a:lnSpc>
              <a:spcBef>
                <a:spcPts val="268"/>
              </a:spcBef>
            </a:pPr>
            <a:r>
              <a:rPr sz="2774" b="1" spc="-79" dirty="0">
                <a:solidFill>
                  <a:srgbClr val="0027B7"/>
                </a:solidFill>
                <a:latin typeface="Arial"/>
                <a:cs typeface="Arial"/>
              </a:rPr>
              <a:t>Reading</a:t>
            </a:r>
            <a:r>
              <a:rPr sz="2774" b="1" spc="238" dirty="0">
                <a:solidFill>
                  <a:srgbClr val="0027B7"/>
                </a:solidFill>
                <a:latin typeface="Arial"/>
                <a:cs typeface="Arial"/>
              </a:rPr>
              <a:t> </a:t>
            </a:r>
            <a:r>
              <a:rPr sz="2774" b="1" spc="-89" dirty="0">
                <a:solidFill>
                  <a:srgbClr val="0027B7"/>
                </a:solidFill>
                <a:latin typeface="Arial"/>
                <a:cs typeface="Arial"/>
              </a:rPr>
              <a:t>and</a:t>
            </a:r>
            <a:r>
              <a:rPr sz="2774" b="1" spc="238" dirty="0">
                <a:solidFill>
                  <a:srgbClr val="0027B7"/>
                </a:solidFill>
                <a:latin typeface="Arial"/>
                <a:cs typeface="Arial"/>
              </a:rPr>
              <a:t> </a:t>
            </a:r>
            <a:r>
              <a:rPr sz="2774" b="1" spc="10" dirty="0">
                <a:solidFill>
                  <a:srgbClr val="0027B7"/>
                </a:solidFill>
                <a:latin typeface="Arial"/>
                <a:cs typeface="Arial"/>
              </a:rPr>
              <a:t>Writing</a:t>
            </a:r>
            <a:r>
              <a:rPr sz="2774" b="1" spc="248" dirty="0">
                <a:solidFill>
                  <a:srgbClr val="0027B7"/>
                </a:solidFill>
                <a:latin typeface="Arial"/>
                <a:cs typeface="Arial"/>
              </a:rPr>
              <a:t> </a:t>
            </a:r>
            <a:r>
              <a:rPr sz="2774" b="1" spc="-79" dirty="0">
                <a:solidFill>
                  <a:srgbClr val="0027B7"/>
                </a:solidFill>
                <a:latin typeface="Arial"/>
                <a:cs typeface="Arial"/>
              </a:rPr>
              <a:t>Strings</a:t>
            </a:r>
            <a:endParaRPr sz="2774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2438" y="679253"/>
            <a:ext cx="8784532" cy="426580"/>
          </a:xfrm>
          <a:custGeom>
            <a:avLst/>
            <a:gdLst/>
            <a:ahLst/>
            <a:cxnLst/>
            <a:rect l="l" t="t" r="r" b="b"/>
            <a:pathLst>
              <a:path w="4432935" h="215265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15238"/>
                </a:lnTo>
                <a:lnTo>
                  <a:pt x="4432566" y="215238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0027B7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4" name="object 4"/>
          <p:cNvSpPr txBox="1"/>
          <p:nvPr/>
        </p:nvSpPr>
        <p:spPr>
          <a:xfrm>
            <a:off x="1802740" y="2118101"/>
            <a:ext cx="3699545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69"/>
              </a:lnSpc>
            </a:pPr>
            <a:r>
              <a:rPr sz="2378" spc="-89" dirty="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sz="2378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78" spc="-109" dirty="0">
                <a:solidFill>
                  <a:srgbClr val="FFFFFF"/>
                </a:solidFill>
                <a:latin typeface="Tahoma"/>
                <a:cs typeface="Tahoma"/>
              </a:rPr>
              <a:t>Standard</a:t>
            </a:r>
            <a:r>
              <a:rPr sz="2378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78" dirty="0">
                <a:solidFill>
                  <a:srgbClr val="FFFFFF"/>
                </a:solidFill>
                <a:latin typeface="Tahoma"/>
                <a:cs typeface="Tahoma"/>
              </a:rPr>
              <a:t>I/O</a:t>
            </a:r>
            <a:r>
              <a:rPr sz="2378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78" spc="-89" dirty="0">
                <a:solidFill>
                  <a:srgbClr val="FFFFFF"/>
                </a:solidFill>
                <a:latin typeface="Tahoma"/>
                <a:cs typeface="Tahoma"/>
              </a:rPr>
              <a:t>Functions</a:t>
            </a:r>
            <a:endParaRPr sz="2378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2438" y="1117860"/>
            <a:ext cx="8784532" cy="818854"/>
            <a:chOff x="87743" y="1234554"/>
            <a:chExt cx="4432935" cy="413218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234554"/>
              <a:ext cx="4432565" cy="506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7743" y="1278837"/>
              <a:ext cx="4432935" cy="368935"/>
            </a:xfrm>
            <a:custGeom>
              <a:avLst/>
              <a:gdLst/>
              <a:ahLst/>
              <a:cxnLst/>
              <a:rect l="l" t="t" r="r" b="b"/>
              <a:pathLst>
                <a:path w="4432935" h="368935">
                  <a:moveTo>
                    <a:pt x="4432566" y="0"/>
                  </a:moveTo>
                  <a:lnTo>
                    <a:pt x="0" y="0"/>
                  </a:lnTo>
                  <a:lnTo>
                    <a:pt x="0" y="318010"/>
                  </a:lnTo>
                  <a:lnTo>
                    <a:pt x="4008" y="337735"/>
                  </a:lnTo>
                  <a:lnTo>
                    <a:pt x="14922" y="353887"/>
                  </a:lnTo>
                  <a:lnTo>
                    <a:pt x="31075" y="364802"/>
                  </a:lnTo>
                  <a:lnTo>
                    <a:pt x="50800" y="368810"/>
                  </a:lnTo>
                  <a:lnTo>
                    <a:pt x="4381765" y="368810"/>
                  </a:lnTo>
                  <a:lnTo>
                    <a:pt x="4401490" y="364802"/>
                  </a:lnTo>
                  <a:lnTo>
                    <a:pt x="4417643" y="353887"/>
                  </a:lnTo>
                  <a:lnTo>
                    <a:pt x="4428558" y="337735"/>
                  </a:lnTo>
                  <a:lnTo>
                    <a:pt x="4432566" y="318010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E9F7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9" name="object 9"/>
          <p:cNvSpPr/>
          <p:nvPr/>
        </p:nvSpPr>
        <p:spPr>
          <a:xfrm>
            <a:off x="483266" y="1895603"/>
            <a:ext cx="8784532" cy="372471"/>
          </a:xfrm>
          <a:custGeom>
            <a:avLst/>
            <a:gdLst/>
            <a:ahLst/>
            <a:cxnLst/>
            <a:rect l="l" t="t" r="r" b="b"/>
            <a:pathLst>
              <a:path w="4432935" h="187960">
                <a:moveTo>
                  <a:pt x="43817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4432566" y="187823"/>
                </a:lnTo>
                <a:lnTo>
                  <a:pt x="4432566" y="50800"/>
                </a:lnTo>
                <a:lnTo>
                  <a:pt x="4428558" y="31075"/>
                </a:lnTo>
                <a:lnTo>
                  <a:pt x="4417643" y="14922"/>
                </a:lnTo>
                <a:lnTo>
                  <a:pt x="4401490" y="4008"/>
                </a:lnTo>
                <a:lnTo>
                  <a:pt x="4381765" y="0"/>
                </a:lnTo>
                <a:close/>
              </a:path>
            </a:pathLst>
          </a:custGeom>
          <a:solidFill>
            <a:srgbClr val="0027B7"/>
          </a:solidFill>
        </p:spPr>
        <p:txBody>
          <a:bodyPr wrap="square" lIns="0" tIns="0" rIns="0" bIns="0" rtlCol="0"/>
          <a:lstStyle/>
          <a:p>
            <a:endParaRPr sz="3567"/>
          </a:p>
        </p:txBody>
      </p:sp>
      <p:sp>
        <p:nvSpPr>
          <p:cNvPr id="10" name="object 10"/>
          <p:cNvSpPr txBox="1"/>
          <p:nvPr/>
        </p:nvSpPr>
        <p:spPr>
          <a:xfrm>
            <a:off x="1802741" y="3622506"/>
            <a:ext cx="3444100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69"/>
              </a:lnSpc>
            </a:pPr>
            <a:r>
              <a:rPr sz="2378" spc="-129" dirty="0">
                <a:solidFill>
                  <a:srgbClr val="FFFFFF"/>
                </a:solidFill>
                <a:latin typeface="Tahoma"/>
                <a:cs typeface="Tahoma"/>
              </a:rPr>
              <a:t>Embedded</a:t>
            </a:r>
            <a:r>
              <a:rPr sz="2378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78" spc="50" dirty="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r>
              <a:rPr sz="2378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378" spc="-109" dirty="0">
                <a:solidFill>
                  <a:srgbClr val="FFFFFF"/>
                </a:solidFill>
                <a:latin typeface="Tahoma"/>
                <a:cs typeface="Tahoma"/>
              </a:rPr>
              <a:t>Considerations</a:t>
            </a:r>
            <a:endParaRPr sz="2378" dirty="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83266" y="2246540"/>
            <a:ext cx="8784532" cy="811304"/>
            <a:chOff x="87743" y="1974735"/>
            <a:chExt cx="4432935" cy="409408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4" y="1974735"/>
              <a:ext cx="4432565" cy="5060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7743" y="2019018"/>
              <a:ext cx="4432935" cy="365125"/>
            </a:xfrm>
            <a:custGeom>
              <a:avLst/>
              <a:gdLst/>
              <a:ahLst/>
              <a:cxnLst/>
              <a:rect l="l" t="t" r="r" b="b"/>
              <a:pathLst>
                <a:path w="4432935" h="365125">
                  <a:moveTo>
                    <a:pt x="4432566" y="0"/>
                  </a:moveTo>
                  <a:lnTo>
                    <a:pt x="0" y="0"/>
                  </a:lnTo>
                  <a:lnTo>
                    <a:pt x="0" y="314161"/>
                  </a:lnTo>
                  <a:lnTo>
                    <a:pt x="4008" y="333886"/>
                  </a:lnTo>
                  <a:lnTo>
                    <a:pt x="14922" y="350039"/>
                  </a:lnTo>
                  <a:lnTo>
                    <a:pt x="31075" y="360953"/>
                  </a:lnTo>
                  <a:lnTo>
                    <a:pt x="50800" y="364962"/>
                  </a:lnTo>
                  <a:lnTo>
                    <a:pt x="4381765" y="364962"/>
                  </a:lnTo>
                  <a:lnTo>
                    <a:pt x="4401490" y="360953"/>
                  </a:lnTo>
                  <a:lnTo>
                    <a:pt x="4417643" y="350039"/>
                  </a:lnTo>
                  <a:lnTo>
                    <a:pt x="4428558" y="333886"/>
                  </a:lnTo>
                  <a:lnTo>
                    <a:pt x="4432566" y="31416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E5E9F7"/>
            </a:solidFill>
          </p:spPr>
          <p:txBody>
            <a:bodyPr wrap="square" lIns="0" tIns="0" rIns="0" bIns="0" rtlCol="0"/>
            <a:lstStyle/>
            <a:p>
              <a:endParaRPr sz="3567"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85893" y="1056214"/>
            <a:ext cx="8013162" cy="2146401"/>
          </a:xfrm>
          <a:prstGeom prst="rect">
            <a:avLst/>
          </a:prstGeom>
        </p:spPr>
        <p:txBody>
          <a:bodyPr vert="horz" wrap="square" lIns="0" tIns="22650" rIns="0" bIns="0" rtlCol="0">
            <a:spAutoFit/>
          </a:bodyPr>
          <a:lstStyle/>
          <a:p>
            <a:pPr marL="25168">
              <a:spcBef>
                <a:spcPts val="178"/>
              </a:spcBef>
            </a:pPr>
            <a:r>
              <a:rPr sz="2180" spc="218" dirty="0">
                <a:solidFill>
                  <a:srgbClr val="990000"/>
                </a:solidFill>
                <a:latin typeface="Calibri"/>
                <a:cs typeface="Calibri"/>
              </a:rPr>
              <a:t>scanf("%s",</a:t>
            </a:r>
            <a:r>
              <a:rPr sz="2180" spc="575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lang="en-IN" sz="2180" spc="575" dirty="0">
                <a:solidFill>
                  <a:srgbClr val="990000"/>
                </a:solidFill>
                <a:latin typeface="Calibri"/>
                <a:cs typeface="Calibri"/>
              </a:rPr>
              <a:t>&amp;</a:t>
            </a:r>
            <a:r>
              <a:rPr sz="2180" spc="416" dirty="0">
                <a:solidFill>
                  <a:srgbClr val="990000"/>
                </a:solidFill>
                <a:latin typeface="Calibri"/>
                <a:cs typeface="Calibri"/>
              </a:rPr>
              <a:t>str);</a:t>
            </a:r>
            <a:endParaRPr sz="2180" dirty="0">
              <a:latin typeface="Calibri"/>
              <a:cs typeface="Calibri"/>
            </a:endParaRPr>
          </a:p>
          <a:p>
            <a:pPr marL="25168">
              <a:spcBef>
                <a:spcPts val="69"/>
              </a:spcBef>
            </a:pPr>
            <a:r>
              <a:rPr sz="2180" spc="268" dirty="0">
                <a:solidFill>
                  <a:srgbClr val="990000"/>
                </a:solidFill>
                <a:latin typeface="Calibri"/>
                <a:cs typeface="Calibri"/>
              </a:rPr>
              <a:t>printf("%s",</a:t>
            </a:r>
            <a:r>
              <a:rPr sz="2180" spc="585" dirty="0">
                <a:solidFill>
                  <a:srgbClr val="990000"/>
                </a:solidFill>
                <a:latin typeface="Calibri"/>
                <a:cs typeface="Calibri"/>
              </a:rPr>
              <a:t> </a:t>
            </a:r>
            <a:r>
              <a:rPr sz="2180" spc="416" dirty="0">
                <a:solidFill>
                  <a:srgbClr val="990000"/>
                </a:solidFill>
                <a:latin typeface="Calibri"/>
                <a:cs typeface="Calibri"/>
              </a:rPr>
              <a:t>str);</a:t>
            </a:r>
            <a:endParaRPr sz="218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180" dirty="0">
              <a:latin typeface="Calibri"/>
              <a:cs typeface="Calibri"/>
            </a:endParaRPr>
          </a:p>
          <a:p>
            <a:pPr>
              <a:spcBef>
                <a:spcPts val="10"/>
              </a:spcBef>
            </a:pPr>
            <a:endParaRPr sz="2873" dirty="0">
              <a:latin typeface="Calibri"/>
              <a:cs typeface="Calibri"/>
            </a:endParaRPr>
          </a:p>
          <a:p>
            <a:pPr marL="25168" marR="10067">
              <a:lnSpc>
                <a:spcPct val="102699"/>
              </a:lnSpc>
            </a:pPr>
            <a:r>
              <a:rPr sz="2180" spc="-159" dirty="0">
                <a:latin typeface="Tahoma"/>
                <a:cs typeface="Tahoma"/>
              </a:rPr>
              <a:t>In</a:t>
            </a:r>
            <a:r>
              <a:rPr sz="2180" spc="50" dirty="0">
                <a:latin typeface="Tahoma"/>
                <a:cs typeface="Tahoma"/>
              </a:rPr>
              <a:t> </a:t>
            </a:r>
            <a:r>
              <a:rPr sz="2180" spc="-129" dirty="0">
                <a:latin typeface="Tahoma"/>
                <a:cs typeface="Tahoma"/>
              </a:rPr>
              <a:t>embedded</a:t>
            </a:r>
            <a:r>
              <a:rPr sz="2180" spc="50" dirty="0">
                <a:latin typeface="Tahoma"/>
                <a:cs typeface="Tahoma"/>
              </a:rPr>
              <a:t> </a:t>
            </a:r>
            <a:r>
              <a:rPr sz="2180" spc="-109" dirty="0">
                <a:latin typeface="Tahoma"/>
                <a:cs typeface="Tahoma"/>
              </a:rPr>
              <a:t>systems,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69" dirty="0">
                <a:latin typeface="Tahoma"/>
                <a:cs typeface="Tahoma"/>
              </a:rPr>
              <a:t>functions</a:t>
            </a:r>
            <a:r>
              <a:rPr sz="2180" spc="50" dirty="0">
                <a:latin typeface="Tahoma"/>
                <a:cs typeface="Tahoma"/>
              </a:rPr>
              <a:t> </a:t>
            </a:r>
            <a:r>
              <a:rPr sz="2180" spc="-69" dirty="0">
                <a:latin typeface="Tahoma"/>
                <a:cs typeface="Tahoma"/>
              </a:rPr>
              <a:t>like</a:t>
            </a:r>
            <a:r>
              <a:rPr sz="2180" spc="50" dirty="0">
                <a:latin typeface="Tahoma"/>
                <a:cs typeface="Tahoma"/>
              </a:rPr>
              <a:t> </a:t>
            </a:r>
            <a:r>
              <a:rPr sz="2180" spc="-20" dirty="0">
                <a:latin typeface="Tahoma"/>
                <a:cs typeface="Tahoma"/>
              </a:rPr>
              <a:t>‘sprintf‘</a:t>
            </a:r>
            <a:r>
              <a:rPr sz="2180" spc="59" dirty="0">
                <a:latin typeface="Tahoma"/>
                <a:cs typeface="Tahoma"/>
              </a:rPr>
              <a:t> </a:t>
            </a:r>
            <a:r>
              <a:rPr sz="2180" spc="-99" dirty="0">
                <a:latin typeface="Tahoma"/>
                <a:cs typeface="Tahoma"/>
              </a:rPr>
              <a:t>and</a:t>
            </a:r>
            <a:r>
              <a:rPr sz="2180" spc="50" dirty="0">
                <a:latin typeface="Tahoma"/>
                <a:cs typeface="Tahoma"/>
              </a:rPr>
              <a:t> </a:t>
            </a:r>
            <a:r>
              <a:rPr sz="2180" spc="-40" dirty="0">
                <a:latin typeface="Tahoma"/>
                <a:cs typeface="Tahoma"/>
              </a:rPr>
              <a:t>‘sscanf‘</a:t>
            </a:r>
            <a:r>
              <a:rPr sz="2180" spc="50" dirty="0">
                <a:latin typeface="Tahoma"/>
                <a:cs typeface="Tahoma"/>
              </a:rPr>
              <a:t> </a:t>
            </a:r>
            <a:r>
              <a:rPr sz="2180" spc="-139" dirty="0">
                <a:latin typeface="Tahoma"/>
                <a:cs typeface="Tahoma"/>
              </a:rPr>
              <a:t>are</a:t>
            </a:r>
            <a:r>
              <a:rPr sz="2180" spc="50" dirty="0">
                <a:latin typeface="Tahoma"/>
                <a:cs typeface="Tahoma"/>
              </a:rPr>
              <a:t> </a:t>
            </a:r>
            <a:r>
              <a:rPr sz="2180" spc="-139" dirty="0">
                <a:latin typeface="Tahoma"/>
                <a:cs typeface="Tahoma"/>
              </a:rPr>
              <a:t>used</a:t>
            </a:r>
            <a:r>
              <a:rPr sz="2180" spc="50" dirty="0">
                <a:latin typeface="Tahoma"/>
                <a:cs typeface="Tahoma"/>
              </a:rPr>
              <a:t> </a:t>
            </a:r>
            <a:r>
              <a:rPr sz="2180" spc="-89" dirty="0">
                <a:latin typeface="Tahoma"/>
                <a:cs typeface="Tahoma"/>
              </a:rPr>
              <a:t>for </a:t>
            </a:r>
            <a:r>
              <a:rPr sz="2180" spc="-644" dirty="0">
                <a:latin typeface="Tahoma"/>
                <a:cs typeface="Tahoma"/>
              </a:rPr>
              <a:t> </a:t>
            </a:r>
            <a:r>
              <a:rPr sz="2180" spc="-59" dirty="0">
                <a:latin typeface="Tahoma"/>
                <a:cs typeface="Tahoma"/>
              </a:rPr>
              <a:t>formatting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79" dirty="0">
                <a:latin typeface="Tahoma"/>
                <a:cs typeface="Tahoma"/>
              </a:rPr>
              <a:t>strings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30" dirty="0">
                <a:latin typeface="Tahoma"/>
                <a:cs typeface="Tahoma"/>
              </a:rPr>
              <a:t>to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50" dirty="0">
                <a:latin typeface="Tahoma"/>
                <a:cs typeface="Tahoma"/>
              </a:rPr>
              <a:t>interact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50" dirty="0">
                <a:latin typeface="Tahoma"/>
                <a:cs typeface="Tahoma"/>
              </a:rPr>
              <a:t>with</a:t>
            </a:r>
            <a:r>
              <a:rPr sz="2180" spc="50" dirty="0">
                <a:latin typeface="Tahoma"/>
                <a:cs typeface="Tahoma"/>
              </a:rPr>
              <a:t> </a:t>
            </a:r>
            <a:r>
              <a:rPr sz="2180" spc="-129" dirty="0">
                <a:latin typeface="Tahoma"/>
                <a:cs typeface="Tahoma"/>
              </a:rPr>
              <a:t>hardware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119" dirty="0">
                <a:latin typeface="Tahoma"/>
                <a:cs typeface="Tahoma"/>
              </a:rPr>
              <a:t>or</a:t>
            </a:r>
            <a:r>
              <a:rPr sz="2180" spc="50" dirty="0">
                <a:latin typeface="Tahoma"/>
                <a:cs typeface="Tahoma"/>
              </a:rPr>
              <a:t> </a:t>
            </a:r>
            <a:r>
              <a:rPr sz="2180" spc="-59" dirty="0">
                <a:latin typeface="Tahoma"/>
                <a:cs typeface="Tahoma"/>
              </a:rPr>
              <a:t>protocol</a:t>
            </a:r>
            <a:r>
              <a:rPr sz="2180" spc="40" dirty="0">
                <a:latin typeface="Tahoma"/>
                <a:cs typeface="Tahoma"/>
              </a:rPr>
              <a:t> </a:t>
            </a:r>
            <a:r>
              <a:rPr sz="2180" spc="-139" dirty="0">
                <a:latin typeface="Tahoma"/>
                <a:cs typeface="Tahoma"/>
              </a:rPr>
              <a:t>messages.</a:t>
            </a:r>
            <a:endParaRPr sz="2180" dirty="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29396" y="6596114"/>
            <a:ext cx="656858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5503">
              <a:lnSpc>
                <a:spcPts val="1338"/>
              </a:lnSpc>
            </a:pPr>
            <a:fld id="{81D60167-4931-47E6-BA6A-407CBD079E47}" type="slidenum">
              <a:rPr sz="1189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pPr marL="75503">
                <a:lnSpc>
                  <a:spcPts val="1338"/>
                </a:lnSpc>
              </a:pPr>
              <a:t>26</a:t>
            </a:fld>
            <a:r>
              <a:rPr sz="1189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/103</a:t>
            </a:r>
            <a:endParaRPr sz="1189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99FE17-9C5E-442B-0142-6215A10725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749" y="606490"/>
            <a:ext cx="9040949" cy="4991877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D69C96-DC67-ED86-517F-7CB5C5FDCF96}"/>
              </a:ext>
            </a:extLst>
          </p:cNvPr>
          <p:cNvSpPr txBox="1"/>
          <p:nvPr/>
        </p:nvSpPr>
        <p:spPr>
          <a:xfrm>
            <a:off x="1180529" y="5812971"/>
            <a:ext cx="895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Parsed values: Integer: 10, Double: 20.50, String: example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D899EF3-56EC-982F-5F27-DD3F61AB249A}"/>
                  </a:ext>
                </a:extLst>
              </p14:cNvPr>
              <p14:cNvContentPartPr/>
              <p14:nvPr/>
            </p14:nvContentPartPr>
            <p14:xfrm>
              <a:off x="3470400" y="2106000"/>
              <a:ext cx="5913000" cy="4273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D899EF3-56EC-982F-5F27-DD3F61AB24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1040" y="2096640"/>
                <a:ext cx="5931720" cy="429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016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8AE3D0-219B-509E-39C6-AF2C3F8F1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515" y="354563"/>
            <a:ext cx="8705619" cy="487609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C52FB3-8FC6-4EE7-DECD-701B24E9AB11}"/>
              </a:ext>
            </a:extLst>
          </p:cNvPr>
          <p:cNvSpPr txBox="1"/>
          <p:nvPr/>
        </p:nvSpPr>
        <p:spPr>
          <a:xfrm>
            <a:off x="762778" y="5651096"/>
            <a:ext cx="10004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Formatted string: Integer: 10, Double: 20.50, String: example</a:t>
            </a:r>
            <a:endParaRPr lang="en-IN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F0B4C2D-EA2F-0578-6808-4D03C79051DF}"/>
                  </a:ext>
                </a:extLst>
              </p14:cNvPr>
              <p14:cNvContentPartPr/>
              <p14:nvPr/>
            </p14:nvContentPartPr>
            <p14:xfrm>
              <a:off x="2534040" y="2197800"/>
              <a:ext cx="2167920" cy="916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F0B4C2D-EA2F-0578-6808-4D03C79051D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4680" y="2188440"/>
                <a:ext cx="2186640" cy="93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8857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0A04E6-3044-4456-B4FA-4BB15861FE38}"/>
              </a:ext>
            </a:extLst>
          </p:cNvPr>
          <p:cNvSpPr txBox="1"/>
          <p:nvPr/>
        </p:nvSpPr>
        <p:spPr>
          <a:xfrm>
            <a:off x="2160104" y="203922"/>
            <a:ext cx="6864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 on Strings   ----- gets()</a:t>
            </a:r>
            <a:endParaRPr lang="en-IN" sz="28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314ABC-1EEA-4561-9559-4F1C915CFE49}"/>
              </a:ext>
            </a:extLst>
          </p:cNvPr>
          <p:cNvSpPr/>
          <p:nvPr/>
        </p:nvSpPr>
        <p:spPr>
          <a:xfrm>
            <a:off x="569843" y="1120676"/>
            <a:ext cx="31142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 ()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char s[30];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the string? ");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gets(s);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("You entered %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s",s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3F1B9A-4D0B-4C84-BE4A-64704CAE5D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00" t="16325" r="55760" b="65418"/>
          <a:stretch/>
        </p:blipFill>
        <p:spPr>
          <a:xfrm>
            <a:off x="4253948" y="1120676"/>
            <a:ext cx="7699747" cy="23083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2DF320-AFD6-4361-B2D6-296C47B1A6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13" t="7516" r="57500" b="73925"/>
          <a:stretch/>
        </p:blipFill>
        <p:spPr>
          <a:xfrm>
            <a:off x="4253947" y="3822534"/>
            <a:ext cx="7770019" cy="21011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A19BDD-1F2A-4D5F-B3FA-4C0161B4DFBE}"/>
              </a:ext>
            </a:extLst>
          </p:cNvPr>
          <p:cNvSpPr/>
          <p:nvPr/>
        </p:nvSpPr>
        <p:spPr>
          <a:xfrm>
            <a:off x="636104" y="3718965"/>
            <a:ext cx="3048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#include&lt;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char str[20];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("Enter the string? ");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fgets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(str, 20, stdin);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("%s", str);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19906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420583D-ADBE-37F2-65EB-6DE5D2316CC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48575" y="0"/>
            <a:ext cx="7950200" cy="4351338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5E1C3D02-1793-51AE-E44A-FD42B0A59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862" y="4730115"/>
            <a:ext cx="8136843" cy="196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declaring array of integers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arr_int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[5];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declaring array of characters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arr_char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[5];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50187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0A04E6-3044-4456-B4FA-4BB15861FE38}"/>
              </a:ext>
            </a:extLst>
          </p:cNvPr>
          <p:cNvSpPr txBox="1"/>
          <p:nvPr/>
        </p:nvSpPr>
        <p:spPr>
          <a:xfrm>
            <a:off x="2160104" y="203922"/>
            <a:ext cx="6864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Programs on Strings   ----- puts()</a:t>
            </a:r>
            <a:endParaRPr lang="en-IN" sz="28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99FF55-2730-41E2-A796-FF0057B0F6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26" t="14089" r="54131" b="65031"/>
          <a:stretch/>
        </p:blipFill>
        <p:spPr>
          <a:xfrm>
            <a:off x="4711316" y="4549676"/>
            <a:ext cx="7480684" cy="23083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E210E8E-39EA-41D7-B42A-D4BCD6F30E0D}"/>
              </a:ext>
            </a:extLst>
          </p:cNvPr>
          <p:cNvSpPr/>
          <p:nvPr/>
        </p:nvSpPr>
        <p:spPr>
          <a:xfrm>
            <a:off x="324846" y="937665"/>
            <a:ext cx="931594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/>
              <a:t>#include&lt;</a:t>
            </a:r>
            <a:r>
              <a:rPr lang="en-IN" sz="2800" dirty="0" err="1"/>
              <a:t>stdio.h</a:t>
            </a:r>
            <a:r>
              <a:rPr lang="en-IN" sz="2800" dirty="0"/>
              <a:t>&gt;  </a:t>
            </a:r>
          </a:p>
          <a:p>
            <a:r>
              <a:rPr lang="en-IN" sz="2800" dirty="0"/>
              <a:t>#include &lt;</a:t>
            </a:r>
            <a:r>
              <a:rPr lang="en-IN" sz="2800" dirty="0" err="1"/>
              <a:t>string.h</a:t>
            </a:r>
            <a:r>
              <a:rPr lang="en-IN" sz="2800" dirty="0"/>
              <a:t>&gt;    </a:t>
            </a:r>
          </a:p>
          <a:p>
            <a:r>
              <a:rPr lang="en-IN" sz="2800" dirty="0"/>
              <a:t>int main(){    </a:t>
            </a:r>
          </a:p>
          <a:p>
            <a:r>
              <a:rPr lang="en-IN" sz="2800" dirty="0"/>
              <a:t>char name[50];    </a:t>
            </a:r>
          </a:p>
          <a:p>
            <a:r>
              <a:rPr lang="en-IN" sz="2800" dirty="0" err="1"/>
              <a:t>printf</a:t>
            </a:r>
            <a:r>
              <a:rPr lang="en-IN" sz="2800" dirty="0"/>
              <a:t>("Enter your name: ");    </a:t>
            </a:r>
          </a:p>
          <a:p>
            <a:r>
              <a:rPr lang="en-IN" sz="2800" dirty="0"/>
              <a:t>gets(name); //reads string from user    </a:t>
            </a:r>
          </a:p>
          <a:p>
            <a:r>
              <a:rPr lang="en-IN" sz="2800" dirty="0" err="1"/>
              <a:t>printf</a:t>
            </a:r>
            <a:r>
              <a:rPr lang="en-IN" sz="2800" dirty="0"/>
              <a:t>("Your name is: ");    </a:t>
            </a:r>
          </a:p>
          <a:p>
            <a:r>
              <a:rPr lang="en-IN" sz="2800" dirty="0">
                <a:solidFill>
                  <a:srgbClr val="FF0000"/>
                </a:solidFill>
              </a:rPr>
              <a:t>puts(name);  </a:t>
            </a:r>
            <a:r>
              <a:rPr lang="en-IN" sz="2800" dirty="0"/>
              <a:t>//displays string    </a:t>
            </a:r>
          </a:p>
          <a:p>
            <a:r>
              <a:rPr lang="en-IN" sz="2800" dirty="0"/>
              <a:t>return 0;    </a:t>
            </a:r>
          </a:p>
          <a:p>
            <a:r>
              <a:rPr lang="en-IN" sz="28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01957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FAE852B-C5E8-4F9C-AB5E-85CAB7DD43D5}"/>
              </a:ext>
            </a:extLst>
          </p:cNvPr>
          <p:cNvSpPr/>
          <p:nvPr/>
        </p:nvSpPr>
        <p:spPr>
          <a:xfrm>
            <a:off x="307845" y="315604"/>
            <a:ext cx="3280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dirty="0">
                <a:solidFill>
                  <a:srgbClr val="610B38"/>
                </a:solidFill>
                <a:latin typeface="erdana"/>
              </a:rPr>
              <a:t>1. String Length: strlen() function</a:t>
            </a:r>
            <a:endParaRPr lang="en-IN" b="0" i="0" dirty="0">
              <a:solidFill>
                <a:srgbClr val="610B38"/>
              </a:solidFill>
              <a:effectLst/>
              <a:latin typeface="erdan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4DCE37-9CE5-4473-AF16-91B2027E9906}"/>
              </a:ext>
            </a:extLst>
          </p:cNvPr>
          <p:cNvSpPr/>
          <p:nvPr/>
        </p:nvSpPr>
        <p:spPr>
          <a:xfrm>
            <a:off x="566440" y="769392"/>
            <a:ext cx="637188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solidFill>
                  <a:srgbClr val="0000FF"/>
                </a:solidFill>
                <a:latin typeface="inter-regular"/>
              </a:rPr>
              <a:t>#include&lt;</a:t>
            </a:r>
            <a:r>
              <a:rPr lang="en-IN" sz="2000" dirty="0" err="1">
                <a:solidFill>
                  <a:srgbClr val="0000FF"/>
                </a:solidFill>
                <a:latin typeface="inter-regular"/>
              </a:rPr>
              <a:t>stdio.h</a:t>
            </a:r>
            <a:r>
              <a:rPr lang="en-IN" sz="2000" dirty="0">
                <a:solidFill>
                  <a:srgbClr val="0000FF"/>
                </a:solidFill>
                <a:latin typeface="inter-regular"/>
              </a:rPr>
              <a:t>&gt;</a:t>
            </a:r>
            <a:r>
              <a:rPr lang="en-IN" sz="20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/>
            <a:r>
              <a:rPr lang="en-IN" sz="2000" dirty="0">
                <a:solidFill>
                  <a:srgbClr val="0000FF"/>
                </a:solidFill>
                <a:latin typeface="inter-regular"/>
              </a:rPr>
              <a:t>#include &lt;</a:t>
            </a:r>
            <a:r>
              <a:rPr lang="en-IN" sz="2000" dirty="0" err="1">
                <a:solidFill>
                  <a:srgbClr val="0000FF"/>
                </a:solidFill>
                <a:latin typeface="inter-regular"/>
              </a:rPr>
              <a:t>string.h</a:t>
            </a:r>
            <a:r>
              <a:rPr lang="en-IN" sz="2000" dirty="0">
                <a:solidFill>
                  <a:srgbClr val="0000FF"/>
                </a:solidFill>
                <a:latin typeface="inter-regular"/>
              </a:rPr>
              <a:t>&gt;  </a:t>
            </a:r>
            <a:r>
              <a:rPr lang="en-IN" sz="20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/>
            <a:r>
              <a:rPr lang="en-IN" sz="2000" b="1" dirty="0">
                <a:solidFill>
                  <a:srgbClr val="2E8B57"/>
                </a:solidFill>
                <a:latin typeface="inter-regular"/>
              </a:rPr>
              <a:t>int</a:t>
            </a:r>
            <a:r>
              <a:rPr lang="en-IN" sz="2000" dirty="0">
                <a:solidFill>
                  <a:srgbClr val="000000"/>
                </a:solidFill>
                <a:latin typeface="inter-regular"/>
              </a:rPr>
              <a:t> main(){    </a:t>
            </a:r>
          </a:p>
          <a:p>
            <a:pPr algn="just"/>
            <a:r>
              <a:rPr lang="en-IN" sz="2000" b="1" dirty="0">
                <a:solidFill>
                  <a:srgbClr val="2E8B57"/>
                </a:solidFill>
                <a:latin typeface="inter-regular"/>
              </a:rPr>
              <a:t>char</a:t>
            </a:r>
            <a:r>
              <a:rPr lang="en-IN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IN" sz="2000" dirty="0" err="1">
                <a:solidFill>
                  <a:srgbClr val="000000"/>
                </a:solidFill>
                <a:latin typeface="inter-regular"/>
              </a:rPr>
              <a:t>ch</a:t>
            </a:r>
            <a:r>
              <a:rPr lang="en-IN" sz="2000" dirty="0">
                <a:solidFill>
                  <a:srgbClr val="000000"/>
                </a:solidFill>
                <a:latin typeface="inter-regular"/>
              </a:rPr>
              <a:t>[20]={</a:t>
            </a:r>
            <a:r>
              <a:rPr lang="en-IN" sz="2000" dirty="0">
                <a:solidFill>
                  <a:srgbClr val="0000FF"/>
                </a:solidFill>
                <a:latin typeface="inter-regular"/>
              </a:rPr>
              <a:t>'j'</a:t>
            </a:r>
            <a:r>
              <a:rPr lang="en-IN" sz="2000" dirty="0">
                <a:solidFill>
                  <a:srgbClr val="000000"/>
                </a:solidFill>
                <a:latin typeface="inter-regular"/>
              </a:rPr>
              <a:t>, </a:t>
            </a:r>
            <a:r>
              <a:rPr lang="en-IN" sz="2000" dirty="0">
                <a:solidFill>
                  <a:srgbClr val="0000FF"/>
                </a:solidFill>
                <a:latin typeface="inter-regular"/>
              </a:rPr>
              <a:t>'a'</a:t>
            </a:r>
            <a:r>
              <a:rPr lang="en-IN" sz="2000" dirty="0">
                <a:solidFill>
                  <a:srgbClr val="000000"/>
                </a:solidFill>
                <a:latin typeface="inter-regular"/>
              </a:rPr>
              <a:t>, </a:t>
            </a:r>
            <a:r>
              <a:rPr lang="en-IN" sz="2000" dirty="0">
                <a:solidFill>
                  <a:srgbClr val="0000FF"/>
                </a:solidFill>
                <a:latin typeface="inter-regular"/>
              </a:rPr>
              <a:t>'v'</a:t>
            </a:r>
            <a:r>
              <a:rPr lang="en-IN" sz="2000" dirty="0">
                <a:solidFill>
                  <a:srgbClr val="000000"/>
                </a:solidFill>
                <a:latin typeface="inter-regular"/>
              </a:rPr>
              <a:t>, </a:t>
            </a:r>
            <a:r>
              <a:rPr lang="en-IN" sz="2000" dirty="0">
                <a:solidFill>
                  <a:srgbClr val="0000FF"/>
                </a:solidFill>
                <a:latin typeface="inter-regular"/>
              </a:rPr>
              <a:t>'a'</a:t>
            </a:r>
            <a:r>
              <a:rPr lang="en-IN" sz="2000" dirty="0">
                <a:solidFill>
                  <a:srgbClr val="000000"/>
                </a:solidFill>
                <a:latin typeface="inter-regular"/>
              </a:rPr>
              <a:t>, </a:t>
            </a:r>
            <a:r>
              <a:rPr lang="en-IN" sz="2000" dirty="0">
                <a:solidFill>
                  <a:srgbClr val="0000FF"/>
                </a:solidFill>
                <a:latin typeface="inter-regular"/>
              </a:rPr>
              <a:t>'t'</a:t>
            </a:r>
            <a:r>
              <a:rPr lang="en-IN" sz="2000" dirty="0">
                <a:solidFill>
                  <a:srgbClr val="000000"/>
                </a:solidFill>
                <a:latin typeface="inter-regular"/>
              </a:rPr>
              <a:t>, </a:t>
            </a:r>
            <a:r>
              <a:rPr lang="en-IN" sz="2000" dirty="0">
                <a:solidFill>
                  <a:srgbClr val="0000FF"/>
                </a:solidFill>
                <a:latin typeface="inter-regular"/>
              </a:rPr>
              <a:t>'p'</a:t>
            </a:r>
            <a:r>
              <a:rPr lang="en-IN" sz="2000" dirty="0">
                <a:solidFill>
                  <a:srgbClr val="000000"/>
                </a:solidFill>
                <a:latin typeface="inter-regular"/>
              </a:rPr>
              <a:t>, </a:t>
            </a:r>
            <a:r>
              <a:rPr lang="en-IN" sz="2000" dirty="0">
                <a:solidFill>
                  <a:srgbClr val="0000FF"/>
                </a:solidFill>
                <a:latin typeface="inter-regular"/>
              </a:rPr>
              <a:t>'o'</a:t>
            </a:r>
            <a:r>
              <a:rPr lang="en-IN" sz="2000" dirty="0">
                <a:solidFill>
                  <a:srgbClr val="000000"/>
                </a:solidFill>
                <a:latin typeface="inter-regular"/>
              </a:rPr>
              <a:t>, </a:t>
            </a:r>
            <a:r>
              <a:rPr lang="en-IN" sz="2000" dirty="0">
                <a:solidFill>
                  <a:srgbClr val="0000FF"/>
                </a:solidFill>
                <a:latin typeface="inter-regular"/>
              </a:rPr>
              <a:t>'</a:t>
            </a:r>
            <a:r>
              <a:rPr lang="en-IN" sz="2000" dirty="0" err="1">
                <a:solidFill>
                  <a:srgbClr val="0000FF"/>
                </a:solidFill>
                <a:latin typeface="inter-regular"/>
              </a:rPr>
              <a:t>i</a:t>
            </a:r>
            <a:r>
              <a:rPr lang="en-IN" sz="2000" dirty="0">
                <a:solidFill>
                  <a:srgbClr val="0000FF"/>
                </a:solidFill>
                <a:latin typeface="inter-regular"/>
              </a:rPr>
              <a:t>'</a:t>
            </a:r>
            <a:r>
              <a:rPr lang="en-IN" sz="2000" dirty="0">
                <a:solidFill>
                  <a:srgbClr val="000000"/>
                </a:solidFill>
                <a:latin typeface="inter-regular"/>
              </a:rPr>
              <a:t>, </a:t>
            </a:r>
            <a:r>
              <a:rPr lang="en-IN" sz="2000" dirty="0">
                <a:solidFill>
                  <a:srgbClr val="0000FF"/>
                </a:solidFill>
                <a:latin typeface="inter-regular"/>
              </a:rPr>
              <a:t>'n'</a:t>
            </a:r>
            <a:r>
              <a:rPr lang="en-IN" sz="2000" dirty="0">
                <a:solidFill>
                  <a:srgbClr val="000000"/>
                </a:solidFill>
                <a:latin typeface="inter-regular"/>
              </a:rPr>
              <a:t>, </a:t>
            </a:r>
            <a:r>
              <a:rPr lang="en-IN" sz="2000" dirty="0">
                <a:solidFill>
                  <a:srgbClr val="0000FF"/>
                </a:solidFill>
                <a:latin typeface="inter-regular"/>
              </a:rPr>
              <a:t>'t'</a:t>
            </a:r>
            <a:r>
              <a:rPr lang="en-IN" sz="2000" dirty="0">
                <a:solidFill>
                  <a:srgbClr val="000000"/>
                </a:solidFill>
                <a:latin typeface="inter-regular"/>
              </a:rPr>
              <a:t>, </a:t>
            </a:r>
            <a:r>
              <a:rPr lang="en-IN" sz="2000" dirty="0">
                <a:solidFill>
                  <a:srgbClr val="0000FF"/>
                </a:solidFill>
                <a:latin typeface="inter-regular"/>
              </a:rPr>
              <a:t>'\0'</a:t>
            </a:r>
            <a:r>
              <a:rPr lang="en-IN" sz="2000" dirty="0">
                <a:solidFill>
                  <a:srgbClr val="000000"/>
                </a:solidFill>
                <a:latin typeface="inter-regular"/>
              </a:rPr>
              <a:t>};    </a:t>
            </a:r>
          </a:p>
          <a:p>
            <a:pPr algn="just"/>
            <a:r>
              <a:rPr lang="en-IN" sz="2000" dirty="0">
                <a:solidFill>
                  <a:srgbClr val="000000"/>
                </a:solidFill>
                <a:latin typeface="inter-regular"/>
              </a:rPr>
              <a:t>   </a:t>
            </a:r>
            <a:r>
              <a:rPr lang="en-IN" sz="2000" dirty="0" err="1">
                <a:solidFill>
                  <a:srgbClr val="000000"/>
                </a:solidFill>
                <a:latin typeface="inter-regular"/>
              </a:rPr>
              <a:t>printf</a:t>
            </a:r>
            <a:r>
              <a:rPr lang="en-IN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IN" sz="2000" dirty="0">
                <a:solidFill>
                  <a:srgbClr val="0000FF"/>
                </a:solidFill>
                <a:latin typeface="inter-regular"/>
              </a:rPr>
              <a:t>"Length of string is: %</a:t>
            </a:r>
            <a:r>
              <a:rPr lang="en-IN" sz="2000" dirty="0" err="1">
                <a:solidFill>
                  <a:srgbClr val="0000FF"/>
                </a:solidFill>
                <a:latin typeface="inter-regular"/>
              </a:rPr>
              <a:t>d"</a:t>
            </a:r>
            <a:r>
              <a:rPr lang="en-IN" sz="2000" dirty="0" err="1">
                <a:solidFill>
                  <a:srgbClr val="000000"/>
                </a:solidFill>
                <a:latin typeface="inter-regular"/>
              </a:rPr>
              <a:t>,strlen</a:t>
            </a:r>
            <a:r>
              <a:rPr lang="en-IN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IN" sz="2000" dirty="0" err="1">
                <a:solidFill>
                  <a:srgbClr val="000000"/>
                </a:solidFill>
                <a:latin typeface="inter-regular"/>
              </a:rPr>
              <a:t>ch</a:t>
            </a:r>
            <a:r>
              <a:rPr lang="en-IN" sz="2000" dirty="0">
                <a:solidFill>
                  <a:srgbClr val="000000"/>
                </a:solidFill>
                <a:latin typeface="inter-regular"/>
              </a:rPr>
              <a:t>));    </a:t>
            </a:r>
          </a:p>
          <a:p>
            <a:pPr algn="just"/>
            <a:r>
              <a:rPr lang="en-IN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IN" sz="2000" b="1" dirty="0">
                <a:solidFill>
                  <a:srgbClr val="006699"/>
                </a:solidFill>
                <a:latin typeface="inter-regular"/>
              </a:rPr>
              <a:t>return</a:t>
            </a:r>
            <a:r>
              <a:rPr lang="en-IN" sz="2000" dirty="0">
                <a:solidFill>
                  <a:srgbClr val="000000"/>
                </a:solidFill>
                <a:latin typeface="inter-regular"/>
              </a:rPr>
              <a:t> 0;    </a:t>
            </a:r>
          </a:p>
          <a:p>
            <a:pPr algn="just"/>
            <a:r>
              <a:rPr lang="en-IN" sz="2000" dirty="0">
                <a:solidFill>
                  <a:srgbClr val="000000"/>
                </a:solidFill>
                <a:latin typeface="inter-regular"/>
              </a:rPr>
              <a:t>}    </a:t>
            </a:r>
            <a:endParaRPr lang="en-IN" sz="20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8BE6FF-6763-4E63-AFF6-80ECDE7773EF}"/>
              </a:ext>
            </a:extLst>
          </p:cNvPr>
          <p:cNvSpPr/>
          <p:nvPr/>
        </p:nvSpPr>
        <p:spPr>
          <a:xfrm>
            <a:off x="795483" y="3124197"/>
            <a:ext cx="5913798" cy="33855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dirty="0">
                <a:solidFill>
                  <a:srgbClr val="610B38"/>
                </a:solidFill>
                <a:latin typeface="erdana"/>
              </a:rPr>
              <a:t>2. Copy String: </a:t>
            </a:r>
            <a:r>
              <a:rPr lang="en-IN" dirty="0" err="1">
                <a:solidFill>
                  <a:srgbClr val="610B38"/>
                </a:solidFill>
                <a:latin typeface="erdana"/>
              </a:rPr>
              <a:t>strcpy</a:t>
            </a:r>
            <a:r>
              <a:rPr lang="en-IN" dirty="0">
                <a:solidFill>
                  <a:srgbClr val="610B38"/>
                </a:solidFill>
                <a:latin typeface="erdana"/>
              </a:rPr>
              <a:t>()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#include&lt;</a:t>
            </a:r>
            <a:r>
              <a:rPr lang="en-IN" sz="2000" b="1" dirty="0" err="1">
                <a:solidFill>
                  <a:srgbClr val="FF0000"/>
                </a:solidFill>
              </a:rPr>
              <a:t>stdio.h</a:t>
            </a:r>
            <a:r>
              <a:rPr lang="en-IN" sz="2000" b="1" dirty="0">
                <a:solidFill>
                  <a:srgbClr val="FF0000"/>
                </a:solidFill>
              </a:rPr>
              <a:t>&gt;  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#include &lt;</a:t>
            </a:r>
            <a:r>
              <a:rPr lang="en-IN" sz="2000" b="1" dirty="0" err="1">
                <a:solidFill>
                  <a:srgbClr val="FF0000"/>
                </a:solidFill>
              </a:rPr>
              <a:t>string.h</a:t>
            </a:r>
            <a:r>
              <a:rPr lang="en-IN" sz="2000" b="1" dirty="0">
                <a:solidFill>
                  <a:srgbClr val="FF0000"/>
                </a:solidFill>
              </a:rPr>
              <a:t>&gt;    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int main(){    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 char </a:t>
            </a:r>
            <a:r>
              <a:rPr lang="en-IN" sz="2000" b="1" dirty="0" err="1">
                <a:solidFill>
                  <a:srgbClr val="FF0000"/>
                </a:solidFill>
              </a:rPr>
              <a:t>ch</a:t>
            </a:r>
            <a:r>
              <a:rPr lang="en-IN" sz="2000" b="1" dirty="0">
                <a:solidFill>
                  <a:srgbClr val="FF0000"/>
                </a:solidFill>
              </a:rPr>
              <a:t>[20]={'j', 'a', 'v', 'a', 't', 'p', 'o', '</a:t>
            </a:r>
            <a:r>
              <a:rPr lang="en-IN" sz="2000" b="1" dirty="0" err="1">
                <a:solidFill>
                  <a:srgbClr val="FF0000"/>
                </a:solidFill>
              </a:rPr>
              <a:t>i</a:t>
            </a:r>
            <a:r>
              <a:rPr lang="en-IN" sz="2000" b="1" dirty="0">
                <a:solidFill>
                  <a:srgbClr val="FF0000"/>
                </a:solidFill>
              </a:rPr>
              <a:t>', 'n', 't', '\0'};    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   char ch2[20];    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   </a:t>
            </a:r>
            <a:r>
              <a:rPr lang="en-IN" sz="2000" b="1" dirty="0" err="1">
                <a:solidFill>
                  <a:srgbClr val="FF0000"/>
                </a:solidFill>
              </a:rPr>
              <a:t>strcpy</a:t>
            </a:r>
            <a:r>
              <a:rPr lang="en-IN" sz="2000" b="1" dirty="0">
                <a:solidFill>
                  <a:srgbClr val="FF0000"/>
                </a:solidFill>
              </a:rPr>
              <a:t>(ch2,ch);    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   </a:t>
            </a:r>
            <a:r>
              <a:rPr lang="en-IN" sz="2000" b="1" dirty="0" err="1">
                <a:solidFill>
                  <a:srgbClr val="FF0000"/>
                </a:solidFill>
              </a:rPr>
              <a:t>printf</a:t>
            </a:r>
            <a:r>
              <a:rPr lang="en-IN" sz="2000" b="1" dirty="0">
                <a:solidFill>
                  <a:srgbClr val="FF0000"/>
                </a:solidFill>
              </a:rPr>
              <a:t>("Value of second string is: %s",ch2);    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 return 0;    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}    </a:t>
            </a:r>
          </a:p>
          <a:p>
            <a:pPr algn="just"/>
            <a:endParaRPr lang="en-IN" b="0" i="0" dirty="0">
              <a:solidFill>
                <a:srgbClr val="610B38"/>
              </a:solidFill>
              <a:effectLst/>
              <a:latin typeface="erdana"/>
            </a:endParaRPr>
          </a:p>
        </p:txBody>
      </p:sp>
    </p:spTree>
    <p:extLst>
      <p:ext uri="{BB962C8B-B14F-4D97-AF65-F5344CB8AC3E}">
        <p14:creationId xmlns:p14="http://schemas.microsoft.com/office/powerpoint/2010/main" val="127406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96D3D6-25A6-4B79-9D43-8CCDEAC16706}"/>
              </a:ext>
            </a:extLst>
          </p:cNvPr>
          <p:cNvSpPr/>
          <p:nvPr/>
        </p:nvSpPr>
        <p:spPr>
          <a:xfrm>
            <a:off x="349584" y="368612"/>
            <a:ext cx="34885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sz="2000" dirty="0">
                <a:solidFill>
                  <a:srgbClr val="610B38"/>
                </a:solidFill>
                <a:latin typeface="erdana"/>
              </a:rPr>
              <a:t>3. String Concatenation: </a:t>
            </a:r>
            <a:r>
              <a:rPr lang="en-IN" sz="2000" dirty="0" err="1">
                <a:solidFill>
                  <a:srgbClr val="610B38"/>
                </a:solidFill>
                <a:latin typeface="erdana"/>
              </a:rPr>
              <a:t>strcat</a:t>
            </a:r>
            <a:r>
              <a:rPr lang="en-IN" sz="2000" dirty="0">
                <a:solidFill>
                  <a:srgbClr val="610B38"/>
                </a:solidFill>
                <a:latin typeface="erdana"/>
              </a:rPr>
              <a:t>()</a:t>
            </a:r>
            <a:endParaRPr lang="en-IN" sz="2000" b="0" i="0" dirty="0">
              <a:solidFill>
                <a:srgbClr val="610B38"/>
              </a:solidFill>
              <a:effectLst/>
              <a:latin typeface="erdana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003CF4-DE9D-42DB-8799-E03FB5B21170}"/>
              </a:ext>
            </a:extLst>
          </p:cNvPr>
          <p:cNvSpPr/>
          <p:nvPr/>
        </p:nvSpPr>
        <p:spPr>
          <a:xfrm>
            <a:off x="516040" y="1023156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sz="2000" dirty="0">
                <a:solidFill>
                  <a:srgbClr val="0000FF"/>
                </a:solidFill>
                <a:latin typeface="inter-regular"/>
              </a:rPr>
              <a:t>#include&lt;</a:t>
            </a:r>
            <a:r>
              <a:rPr lang="en-IN" sz="2000" dirty="0" err="1">
                <a:solidFill>
                  <a:srgbClr val="0000FF"/>
                </a:solidFill>
                <a:latin typeface="inter-regular"/>
              </a:rPr>
              <a:t>stdio.h</a:t>
            </a:r>
            <a:r>
              <a:rPr lang="en-IN" sz="2000" dirty="0">
                <a:solidFill>
                  <a:srgbClr val="0000FF"/>
                </a:solidFill>
                <a:latin typeface="inter-regular"/>
              </a:rPr>
              <a:t>&gt;</a:t>
            </a:r>
            <a:r>
              <a:rPr lang="en-IN" sz="20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/>
            <a:r>
              <a:rPr lang="en-IN" sz="2000" dirty="0">
                <a:solidFill>
                  <a:srgbClr val="0000FF"/>
                </a:solidFill>
                <a:latin typeface="inter-regular"/>
              </a:rPr>
              <a:t>#include &lt;</a:t>
            </a:r>
            <a:r>
              <a:rPr lang="en-IN" sz="2000" dirty="0" err="1">
                <a:solidFill>
                  <a:srgbClr val="0000FF"/>
                </a:solidFill>
                <a:latin typeface="inter-regular"/>
              </a:rPr>
              <a:t>string.h</a:t>
            </a:r>
            <a:r>
              <a:rPr lang="en-IN" sz="2000" dirty="0">
                <a:solidFill>
                  <a:srgbClr val="0000FF"/>
                </a:solidFill>
                <a:latin typeface="inter-regular"/>
              </a:rPr>
              <a:t>&gt;  </a:t>
            </a:r>
            <a:r>
              <a:rPr lang="en-IN" sz="2000" dirty="0">
                <a:solidFill>
                  <a:srgbClr val="000000"/>
                </a:solidFill>
                <a:latin typeface="inter-regular"/>
              </a:rPr>
              <a:t>  </a:t>
            </a:r>
          </a:p>
          <a:p>
            <a:pPr algn="just"/>
            <a:r>
              <a:rPr lang="en-IN" sz="2000" b="1" dirty="0">
                <a:solidFill>
                  <a:srgbClr val="2E8B57"/>
                </a:solidFill>
                <a:latin typeface="inter-regular"/>
              </a:rPr>
              <a:t>int</a:t>
            </a:r>
            <a:r>
              <a:rPr lang="en-IN" sz="2000" dirty="0">
                <a:solidFill>
                  <a:srgbClr val="000000"/>
                </a:solidFill>
                <a:latin typeface="inter-regular"/>
              </a:rPr>
              <a:t> main(){    </a:t>
            </a:r>
          </a:p>
          <a:p>
            <a:pPr algn="just"/>
            <a:r>
              <a:rPr lang="en-IN" sz="2000" dirty="0">
                <a:solidFill>
                  <a:srgbClr val="000000"/>
                </a:solidFill>
                <a:latin typeface="inter-regular"/>
              </a:rPr>
              <a:t>  </a:t>
            </a:r>
            <a:r>
              <a:rPr lang="en-IN" sz="2000" b="1" dirty="0">
                <a:solidFill>
                  <a:srgbClr val="2E8B57"/>
                </a:solidFill>
                <a:latin typeface="inter-regular"/>
              </a:rPr>
              <a:t>char</a:t>
            </a:r>
            <a:r>
              <a:rPr lang="en-IN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IN" sz="2000" dirty="0" err="1">
                <a:solidFill>
                  <a:srgbClr val="000000"/>
                </a:solidFill>
                <a:latin typeface="inter-regular"/>
              </a:rPr>
              <a:t>ch</a:t>
            </a:r>
            <a:r>
              <a:rPr lang="en-IN" sz="2000" dirty="0">
                <a:solidFill>
                  <a:srgbClr val="000000"/>
                </a:solidFill>
                <a:latin typeface="inter-regular"/>
              </a:rPr>
              <a:t>[10]={</a:t>
            </a:r>
            <a:r>
              <a:rPr lang="en-IN" sz="2000" dirty="0">
                <a:solidFill>
                  <a:srgbClr val="0000FF"/>
                </a:solidFill>
                <a:latin typeface="inter-regular"/>
              </a:rPr>
              <a:t>'h'</a:t>
            </a:r>
            <a:r>
              <a:rPr lang="en-IN" sz="2000" dirty="0">
                <a:solidFill>
                  <a:srgbClr val="000000"/>
                </a:solidFill>
                <a:latin typeface="inter-regular"/>
              </a:rPr>
              <a:t>, </a:t>
            </a:r>
            <a:r>
              <a:rPr lang="en-IN" sz="2000" dirty="0">
                <a:solidFill>
                  <a:srgbClr val="0000FF"/>
                </a:solidFill>
                <a:latin typeface="inter-regular"/>
              </a:rPr>
              <a:t>'e'</a:t>
            </a:r>
            <a:r>
              <a:rPr lang="en-IN" sz="2000" dirty="0">
                <a:solidFill>
                  <a:srgbClr val="000000"/>
                </a:solidFill>
                <a:latin typeface="inter-regular"/>
              </a:rPr>
              <a:t>, </a:t>
            </a:r>
            <a:r>
              <a:rPr lang="en-IN" sz="2000" dirty="0">
                <a:solidFill>
                  <a:srgbClr val="0000FF"/>
                </a:solidFill>
                <a:latin typeface="inter-regular"/>
              </a:rPr>
              <a:t>'l'</a:t>
            </a:r>
            <a:r>
              <a:rPr lang="en-IN" sz="2000" dirty="0">
                <a:solidFill>
                  <a:srgbClr val="000000"/>
                </a:solidFill>
                <a:latin typeface="inter-regular"/>
              </a:rPr>
              <a:t>, </a:t>
            </a:r>
            <a:r>
              <a:rPr lang="en-IN" sz="2000" dirty="0">
                <a:solidFill>
                  <a:srgbClr val="0000FF"/>
                </a:solidFill>
                <a:latin typeface="inter-regular"/>
              </a:rPr>
              <a:t>'l'</a:t>
            </a:r>
            <a:r>
              <a:rPr lang="en-IN" sz="2000" dirty="0">
                <a:solidFill>
                  <a:srgbClr val="000000"/>
                </a:solidFill>
                <a:latin typeface="inter-regular"/>
              </a:rPr>
              <a:t>, </a:t>
            </a:r>
            <a:r>
              <a:rPr lang="en-IN" sz="2000" dirty="0">
                <a:solidFill>
                  <a:srgbClr val="0000FF"/>
                </a:solidFill>
                <a:latin typeface="inter-regular"/>
              </a:rPr>
              <a:t>'o'</a:t>
            </a:r>
            <a:r>
              <a:rPr lang="en-IN" sz="2000" dirty="0">
                <a:solidFill>
                  <a:srgbClr val="000000"/>
                </a:solidFill>
                <a:latin typeface="inter-regular"/>
              </a:rPr>
              <a:t>, </a:t>
            </a:r>
            <a:r>
              <a:rPr lang="en-IN" sz="2000" dirty="0">
                <a:solidFill>
                  <a:srgbClr val="0000FF"/>
                </a:solidFill>
                <a:latin typeface="inter-regular"/>
              </a:rPr>
              <a:t>'\0'</a:t>
            </a:r>
            <a:r>
              <a:rPr lang="en-IN" sz="2000" dirty="0">
                <a:solidFill>
                  <a:srgbClr val="000000"/>
                </a:solidFill>
                <a:latin typeface="inter-regular"/>
              </a:rPr>
              <a:t>};    </a:t>
            </a:r>
          </a:p>
          <a:p>
            <a:pPr algn="just"/>
            <a:r>
              <a:rPr lang="en-IN" sz="2000" dirty="0">
                <a:solidFill>
                  <a:srgbClr val="000000"/>
                </a:solidFill>
                <a:latin typeface="inter-regular"/>
              </a:rPr>
              <a:t>   </a:t>
            </a:r>
            <a:r>
              <a:rPr lang="en-IN" sz="2000" b="1" dirty="0">
                <a:solidFill>
                  <a:srgbClr val="2E8B57"/>
                </a:solidFill>
                <a:latin typeface="inter-regular"/>
              </a:rPr>
              <a:t>char</a:t>
            </a:r>
            <a:r>
              <a:rPr lang="en-IN" sz="2000" dirty="0">
                <a:solidFill>
                  <a:srgbClr val="000000"/>
                </a:solidFill>
                <a:latin typeface="inter-regular"/>
              </a:rPr>
              <a:t> ch2[10]={</a:t>
            </a:r>
            <a:r>
              <a:rPr lang="en-IN" sz="2000" dirty="0">
                <a:solidFill>
                  <a:srgbClr val="0000FF"/>
                </a:solidFill>
                <a:latin typeface="inter-regular"/>
              </a:rPr>
              <a:t>'c'</a:t>
            </a:r>
            <a:r>
              <a:rPr lang="en-IN" sz="2000" dirty="0">
                <a:solidFill>
                  <a:srgbClr val="000000"/>
                </a:solidFill>
                <a:latin typeface="inter-regular"/>
              </a:rPr>
              <a:t>, </a:t>
            </a:r>
            <a:r>
              <a:rPr lang="en-IN" sz="2000" dirty="0">
                <a:solidFill>
                  <a:srgbClr val="0000FF"/>
                </a:solidFill>
                <a:latin typeface="inter-regular"/>
              </a:rPr>
              <a:t>'\0'</a:t>
            </a:r>
            <a:r>
              <a:rPr lang="en-IN" sz="2000" dirty="0">
                <a:solidFill>
                  <a:srgbClr val="000000"/>
                </a:solidFill>
                <a:latin typeface="inter-regular"/>
              </a:rPr>
              <a:t>};    </a:t>
            </a:r>
          </a:p>
          <a:p>
            <a:pPr algn="just"/>
            <a:r>
              <a:rPr lang="en-IN" sz="2000" dirty="0">
                <a:solidFill>
                  <a:srgbClr val="000000"/>
                </a:solidFill>
                <a:latin typeface="inter-regular"/>
              </a:rPr>
              <a:t>   </a:t>
            </a:r>
            <a:r>
              <a:rPr lang="en-IN" sz="2000" dirty="0" err="1">
                <a:solidFill>
                  <a:srgbClr val="000000"/>
                </a:solidFill>
                <a:latin typeface="inter-regular"/>
              </a:rPr>
              <a:t>strcat</a:t>
            </a:r>
            <a:r>
              <a:rPr lang="en-IN" sz="2000" dirty="0">
                <a:solidFill>
                  <a:srgbClr val="000000"/>
                </a:solidFill>
                <a:latin typeface="inter-regular"/>
              </a:rPr>
              <a:t>(ch,ch2);    </a:t>
            </a:r>
          </a:p>
          <a:p>
            <a:pPr algn="just"/>
            <a:r>
              <a:rPr lang="en-IN" sz="2000" dirty="0">
                <a:solidFill>
                  <a:srgbClr val="000000"/>
                </a:solidFill>
                <a:latin typeface="inter-regular"/>
              </a:rPr>
              <a:t>   </a:t>
            </a:r>
            <a:r>
              <a:rPr lang="en-IN" sz="2000" dirty="0" err="1">
                <a:solidFill>
                  <a:srgbClr val="000000"/>
                </a:solidFill>
                <a:latin typeface="inter-regular"/>
              </a:rPr>
              <a:t>printf</a:t>
            </a:r>
            <a:r>
              <a:rPr lang="en-IN" sz="2000" dirty="0">
                <a:solidFill>
                  <a:srgbClr val="000000"/>
                </a:solidFill>
                <a:latin typeface="inter-regular"/>
              </a:rPr>
              <a:t>(</a:t>
            </a:r>
            <a:r>
              <a:rPr lang="en-IN" sz="2000" dirty="0">
                <a:solidFill>
                  <a:srgbClr val="0000FF"/>
                </a:solidFill>
                <a:latin typeface="inter-regular"/>
              </a:rPr>
              <a:t>"Value of first string is: %s"</a:t>
            </a:r>
            <a:r>
              <a:rPr lang="en-IN" sz="2000" dirty="0">
                <a:solidFill>
                  <a:srgbClr val="000000"/>
                </a:solidFill>
                <a:latin typeface="inter-regular"/>
              </a:rPr>
              <a:t>,</a:t>
            </a:r>
            <a:r>
              <a:rPr lang="en-IN" sz="2000" dirty="0" err="1">
                <a:solidFill>
                  <a:srgbClr val="000000"/>
                </a:solidFill>
                <a:latin typeface="inter-regular"/>
              </a:rPr>
              <a:t>ch</a:t>
            </a:r>
            <a:r>
              <a:rPr lang="en-IN" sz="2000" dirty="0">
                <a:solidFill>
                  <a:srgbClr val="000000"/>
                </a:solidFill>
                <a:latin typeface="inter-regular"/>
              </a:rPr>
              <a:t>);    </a:t>
            </a:r>
          </a:p>
          <a:p>
            <a:pPr algn="just"/>
            <a:r>
              <a:rPr lang="en-IN" sz="2000" dirty="0">
                <a:solidFill>
                  <a:srgbClr val="000000"/>
                </a:solidFill>
                <a:latin typeface="inter-regular"/>
              </a:rPr>
              <a:t> </a:t>
            </a:r>
            <a:r>
              <a:rPr lang="en-IN" sz="2000" b="1" dirty="0">
                <a:solidFill>
                  <a:srgbClr val="006699"/>
                </a:solidFill>
                <a:latin typeface="inter-regular"/>
              </a:rPr>
              <a:t>return</a:t>
            </a:r>
            <a:r>
              <a:rPr lang="en-IN" sz="2000" dirty="0">
                <a:solidFill>
                  <a:srgbClr val="000000"/>
                </a:solidFill>
                <a:latin typeface="inter-regular"/>
              </a:rPr>
              <a:t> 0;    </a:t>
            </a:r>
          </a:p>
          <a:p>
            <a:pPr algn="just"/>
            <a:r>
              <a:rPr lang="en-IN" sz="2000" dirty="0">
                <a:solidFill>
                  <a:srgbClr val="000000"/>
                </a:solidFill>
                <a:latin typeface="inter-regular"/>
              </a:rPr>
              <a:t>}  </a:t>
            </a:r>
            <a:endParaRPr lang="en-IN" sz="2000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08B8F9-4DCC-4775-9DD2-8080776B9A36}"/>
              </a:ext>
            </a:extLst>
          </p:cNvPr>
          <p:cNvSpPr/>
          <p:nvPr/>
        </p:nvSpPr>
        <p:spPr>
          <a:xfrm>
            <a:off x="5385355" y="474345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dirty="0">
                <a:solidFill>
                  <a:srgbClr val="0000FF"/>
                </a:solidFill>
                <a:latin typeface="inter-regular"/>
              </a:rPr>
              <a:t>#include &lt;</a:t>
            </a:r>
            <a:r>
              <a:rPr lang="en-US" dirty="0" err="1">
                <a:solidFill>
                  <a:srgbClr val="0000FF"/>
                </a:solidFill>
                <a:latin typeface="inter-regular"/>
              </a:rPr>
              <a:t>stdio.h</a:t>
            </a:r>
            <a:r>
              <a:rPr lang="en-US" dirty="0">
                <a:solidFill>
                  <a:srgbClr val="0000FF"/>
                </a:solidFill>
                <a:latin typeface="inter-regular"/>
              </a:rPr>
              <a:t>&gt;  </a:t>
            </a:r>
          </a:p>
          <a:p>
            <a:pPr algn="just"/>
            <a:r>
              <a:rPr lang="en-US" dirty="0">
                <a:solidFill>
                  <a:srgbClr val="0000FF"/>
                </a:solidFill>
                <a:latin typeface="inter-regular"/>
              </a:rPr>
              <a:t>#include &lt;</a:t>
            </a:r>
            <a:r>
              <a:rPr lang="en-US" dirty="0" err="1">
                <a:solidFill>
                  <a:srgbClr val="0000FF"/>
                </a:solidFill>
                <a:latin typeface="inter-regular"/>
              </a:rPr>
              <a:t>string.h</a:t>
            </a:r>
            <a:r>
              <a:rPr lang="en-US" dirty="0">
                <a:solidFill>
                  <a:srgbClr val="0000FF"/>
                </a:solidFill>
                <a:latin typeface="inter-regular"/>
              </a:rPr>
              <a:t>&gt;  </a:t>
            </a:r>
          </a:p>
          <a:p>
            <a:pPr algn="just"/>
            <a:r>
              <a:rPr lang="en-US" dirty="0">
                <a:solidFill>
                  <a:srgbClr val="0000FF"/>
                </a:solidFill>
                <a:latin typeface="inter-regular"/>
              </a:rPr>
              <a:t>int main()</a:t>
            </a:r>
          </a:p>
          <a:p>
            <a:pPr algn="just"/>
            <a:r>
              <a:rPr lang="en-US" dirty="0">
                <a:solidFill>
                  <a:srgbClr val="0000FF"/>
                </a:solidFill>
                <a:latin typeface="inter-regular"/>
              </a:rPr>
              <a:t>{  </a:t>
            </a:r>
          </a:p>
          <a:p>
            <a:pPr algn="just"/>
            <a:r>
              <a:rPr lang="en-US" dirty="0">
                <a:solidFill>
                  <a:srgbClr val="0000FF"/>
                </a:solidFill>
                <a:latin typeface="inter-regular"/>
              </a:rPr>
              <a:t>  char string_1[25]; // char array  is declared</a:t>
            </a:r>
          </a:p>
          <a:p>
            <a:pPr algn="just"/>
            <a:r>
              <a:rPr lang="en-US" dirty="0">
                <a:solidFill>
                  <a:srgbClr val="0000FF"/>
                </a:solidFill>
                <a:latin typeface="inter-regular"/>
              </a:rPr>
              <a:t>  char string_2[25]; // char array  is declared</a:t>
            </a:r>
          </a:p>
          <a:p>
            <a:pPr algn="just"/>
            <a:endParaRPr lang="en-US" dirty="0">
              <a:solidFill>
                <a:srgbClr val="0000FF"/>
              </a:solidFill>
              <a:latin typeface="inter-regular"/>
            </a:endParaRPr>
          </a:p>
          <a:p>
            <a:pPr algn="just"/>
            <a:r>
              <a:rPr lang="en-US" dirty="0">
                <a:solidFill>
                  <a:srgbClr val="0000FF"/>
                </a:solidFill>
                <a:latin typeface="inter-regular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inter-regular"/>
              </a:rPr>
              <a:t>printf</a:t>
            </a:r>
            <a:r>
              <a:rPr lang="en-US" dirty="0">
                <a:solidFill>
                  <a:srgbClr val="0000FF"/>
                </a:solidFill>
                <a:latin typeface="inter-regular"/>
              </a:rPr>
              <a:t>("Enter value for string_1 : ");  </a:t>
            </a:r>
          </a:p>
          <a:p>
            <a:pPr algn="just"/>
            <a:r>
              <a:rPr lang="en-US" dirty="0">
                <a:solidFill>
                  <a:srgbClr val="0000FF"/>
                </a:solidFill>
                <a:latin typeface="inter-regular"/>
              </a:rPr>
              <a:t>			// first string is taken as input</a:t>
            </a:r>
          </a:p>
          <a:p>
            <a:pPr algn="just"/>
            <a:r>
              <a:rPr lang="en-US" dirty="0">
                <a:solidFill>
                  <a:srgbClr val="0000FF"/>
                </a:solidFill>
                <a:latin typeface="inter-regular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inter-regular"/>
              </a:rPr>
              <a:t>scanf</a:t>
            </a:r>
            <a:r>
              <a:rPr lang="en-US" dirty="0">
                <a:solidFill>
                  <a:srgbClr val="0000FF"/>
                </a:solidFill>
                <a:latin typeface="inter-regular"/>
              </a:rPr>
              <a:t>("%s", string_1); </a:t>
            </a:r>
          </a:p>
          <a:p>
            <a:pPr algn="just"/>
            <a:endParaRPr lang="en-US" dirty="0">
              <a:solidFill>
                <a:srgbClr val="0000FF"/>
              </a:solidFill>
              <a:latin typeface="inter-regular"/>
            </a:endParaRPr>
          </a:p>
          <a:p>
            <a:pPr algn="just"/>
            <a:r>
              <a:rPr lang="en-US" dirty="0">
                <a:solidFill>
                  <a:srgbClr val="0000FF"/>
                </a:solidFill>
                <a:latin typeface="inter-regular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inter-regular"/>
              </a:rPr>
              <a:t>printf</a:t>
            </a:r>
            <a:r>
              <a:rPr lang="en-US" dirty="0">
                <a:solidFill>
                  <a:srgbClr val="0000FF"/>
                </a:solidFill>
                <a:latin typeface="inter-regular"/>
              </a:rPr>
              <a:t>("\</a:t>
            </a:r>
            <a:r>
              <a:rPr lang="en-US" dirty="0" err="1">
                <a:solidFill>
                  <a:srgbClr val="0000FF"/>
                </a:solidFill>
                <a:latin typeface="inter-regular"/>
              </a:rPr>
              <a:t>nEnter</a:t>
            </a:r>
            <a:r>
              <a:rPr lang="en-US" dirty="0">
                <a:solidFill>
                  <a:srgbClr val="0000FF"/>
                </a:solidFill>
                <a:latin typeface="inter-regular"/>
              </a:rPr>
              <a:t> value for string_2 : "); </a:t>
            </a:r>
          </a:p>
          <a:p>
            <a:pPr algn="just"/>
            <a:r>
              <a:rPr lang="en-US" dirty="0">
                <a:solidFill>
                  <a:srgbClr val="0000FF"/>
                </a:solidFill>
                <a:latin typeface="inter-regular"/>
              </a:rPr>
              <a:t>			 // second string is taken as input</a:t>
            </a:r>
          </a:p>
          <a:p>
            <a:pPr algn="just"/>
            <a:r>
              <a:rPr lang="en-US" dirty="0">
                <a:solidFill>
                  <a:srgbClr val="0000FF"/>
                </a:solidFill>
                <a:latin typeface="inter-regular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inter-regular"/>
              </a:rPr>
              <a:t>scanf</a:t>
            </a:r>
            <a:r>
              <a:rPr lang="en-US" dirty="0">
                <a:solidFill>
                  <a:srgbClr val="0000FF"/>
                </a:solidFill>
                <a:latin typeface="inter-regular"/>
              </a:rPr>
              <a:t>("%s",string_2);   </a:t>
            </a:r>
          </a:p>
          <a:p>
            <a:pPr algn="just"/>
            <a:endParaRPr lang="en-US" dirty="0">
              <a:solidFill>
                <a:srgbClr val="0000FF"/>
              </a:solidFill>
              <a:latin typeface="inter-regular"/>
            </a:endParaRPr>
          </a:p>
          <a:p>
            <a:pPr algn="just"/>
            <a:r>
              <a:rPr lang="en-US" dirty="0">
                <a:solidFill>
                  <a:srgbClr val="0000FF"/>
                </a:solidFill>
                <a:latin typeface="inter-regular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inter-regular"/>
              </a:rPr>
              <a:t>strcat</a:t>
            </a:r>
            <a:r>
              <a:rPr lang="en-US" dirty="0">
                <a:solidFill>
                  <a:srgbClr val="0000FF"/>
                </a:solidFill>
                <a:latin typeface="inter-regular"/>
              </a:rPr>
              <a:t>(string_1,string_2);  </a:t>
            </a:r>
          </a:p>
          <a:p>
            <a:pPr algn="just"/>
            <a:r>
              <a:rPr lang="en-US" dirty="0">
                <a:solidFill>
                  <a:srgbClr val="0000FF"/>
                </a:solidFill>
                <a:latin typeface="inter-regular"/>
              </a:rPr>
              <a:t>			// concatenation is done here</a:t>
            </a:r>
          </a:p>
          <a:p>
            <a:pPr algn="just"/>
            <a:endParaRPr lang="en-US" dirty="0">
              <a:solidFill>
                <a:srgbClr val="0000FF"/>
              </a:solidFill>
              <a:latin typeface="inter-regular"/>
            </a:endParaRPr>
          </a:p>
          <a:p>
            <a:pPr algn="just"/>
            <a:r>
              <a:rPr lang="en-US" dirty="0">
                <a:solidFill>
                  <a:srgbClr val="0000FF"/>
                </a:solidFill>
                <a:latin typeface="inter-regular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inter-regular"/>
              </a:rPr>
              <a:t>printf</a:t>
            </a:r>
            <a:r>
              <a:rPr lang="en-US" dirty="0">
                <a:solidFill>
                  <a:srgbClr val="0000FF"/>
                </a:solidFill>
                <a:latin typeface="inter-regular"/>
              </a:rPr>
              <a:t>("Concatenated String: %s",string_1);  </a:t>
            </a:r>
          </a:p>
          <a:p>
            <a:pPr algn="just"/>
            <a:r>
              <a:rPr lang="en-US" dirty="0">
                <a:solidFill>
                  <a:srgbClr val="0000FF"/>
                </a:solidFill>
                <a:latin typeface="inter-regular"/>
              </a:rPr>
              <a:t>  return 0;  </a:t>
            </a:r>
          </a:p>
          <a:p>
            <a:pPr algn="just"/>
            <a:r>
              <a:rPr lang="en-US" dirty="0">
                <a:solidFill>
                  <a:srgbClr val="0000FF"/>
                </a:solidFill>
                <a:latin typeface="inter-regular"/>
              </a:rPr>
              <a:t>} </a:t>
            </a:r>
            <a:endParaRPr lang="en-IN" b="0" i="0" dirty="0">
              <a:solidFill>
                <a:srgbClr val="000000"/>
              </a:solidFill>
              <a:effectLst/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0167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A6F3A5-703A-B12E-925D-561F7A6DE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0" y="148608"/>
            <a:ext cx="4561180" cy="379095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0CFEB4B-E660-D959-61EA-E4371CF57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54" y="3939558"/>
            <a:ext cx="1179990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data_type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array_name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] = {value1, value2, ...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valueN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E8D4AC4-EE64-BAC7-AF78-E21D15889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54" y="4709768"/>
            <a:ext cx="7492436" cy="49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i="1" dirty="0" err="1">
                <a:solidFill>
                  <a:srgbClr val="273239"/>
                </a:solidFill>
                <a:latin typeface="Consolas" panose="020B0609020204030204" pitchFamily="49" charset="0"/>
              </a:rPr>
              <a:t>data_type</a:t>
            </a:r>
            <a:r>
              <a:rPr lang="en-US" altLang="en-US" sz="2800" i="1" dirty="0">
                <a:solidFill>
                  <a:srgbClr val="27323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800" i="1" dirty="0" err="1">
                <a:solidFill>
                  <a:srgbClr val="273239"/>
                </a:solidFill>
                <a:latin typeface="Consolas" panose="020B0609020204030204" pitchFamily="49" charset="0"/>
              </a:rPr>
              <a:t>array_name</a:t>
            </a:r>
            <a:r>
              <a:rPr lang="en-US" altLang="en-US" sz="2800" i="1" dirty="0">
                <a:solidFill>
                  <a:srgbClr val="273239"/>
                </a:solidFill>
                <a:latin typeface="Consolas" panose="020B0609020204030204" pitchFamily="49" charset="0"/>
              </a:rPr>
              <a:t>[] = {1,2,3,4,5};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675781-7A25-17FC-E3A8-22BC69412098}"/>
              </a:ext>
            </a:extLst>
          </p:cNvPr>
          <p:cNvSpPr txBox="1"/>
          <p:nvPr/>
        </p:nvSpPr>
        <p:spPr>
          <a:xfrm>
            <a:off x="159799" y="5324397"/>
            <a:ext cx="613003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n-NO" sz="2800" i="1">
                <a:solidFill>
                  <a:srgbClr val="273239"/>
                </a:solidFill>
                <a:latin typeface="Consolas" panose="020B0609020204030204" pitchFamily="49" charset="0"/>
              </a:rPr>
              <a:t>for (i </a:t>
            </a:r>
            <a:r>
              <a:rPr lang="nn-NO" sz="2800" i="1" dirty="0">
                <a:solidFill>
                  <a:srgbClr val="273239"/>
                </a:solidFill>
                <a:latin typeface="Consolas" panose="020B0609020204030204" pitchFamily="49" charset="0"/>
              </a:rPr>
              <a:t>= 0; i &lt; N; i++) {</a:t>
            </a:r>
          </a:p>
          <a:p>
            <a:r>
              <a:rPr lang="nn-NO" sz="2800" i="1" dirty="0">
                <a:solidFill>
                  <a:srgbClr val="273239"/>
                </a:solidFill>
                <a:latin typeface="Consolas" panose="020B0609020204030204" pitchFamily="49" charset="0"/>
              </a:rPr>
              <a:t>    array_name[i] = valuei;</a:t>
            </a:r>
          </a:p>
          <a:p>
            <a:r>
              <a:rPr lang="nn-NO" sz="2800" i="1" dirty="0">
                <a:solidFill>
                  <a:srgbClr val="273239"/>
                </a:solidFill>
                <a:latin typeface="Consolas" panose="020B0609020204030204" pitchFamily="49" charset="0"/>
              </a:rPr>
              <a:t>}</a:t>
            </a:r>
            <a:endParaRPr lang="en-IN" sz="2800" i="1" dirty="0">
              <a:solidFill>
                <a:srgbClr val="27323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65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FFF3B4-79D6-49AB-BC45-CA4176C8A3D1}"/>
              </a:ext>
            </a:extLst>
          </p:cNvPr>
          <p:cNvSpPr txBox="1"/>
          <p:nvPr/>
        </p:nvSpPr>
        <p:spPr>
          <a:xfrm>
            <a:off x="356587" y="672029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IN" sz="3200" b="1" i="0" dirty="0">
                <a:solidFill>
                  <a:srgbClr val="273239"/>
                </a:solidFill>
                <a:effectLst/>
                <a:latin typeface="Nunito" pitchFamily="2" charset="0"/>
              </a:rPr>
              <a:t>Update Array Element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57C4B0-25A9-2DE5-DC83-9637C70B9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07" y="1935467"/>
            <a:ext cx="596958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1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array_name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1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kumimoji="0" lang="en-US" altLang="en-US" sz="3200" b="0" i="1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462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9E3957-D6AB-97C9-A2A8-34519C39745B}"/>
              </a:ext>
            </a:extLst>
          </p:cNvPr>
          <p:cNvSpPr txBox="1"/>
          <p:nvPr/>
        </p:nvSpPr>
        <p:spPr>
          <a:xfrm>
            <a:off x="976544" y="61066"/>
            <a:ext cx="816523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// C Program to demonstrate array initialization</a:t>
            </a:r>
          </a:p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int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int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r>
              <a:rPr lang="en-IN" dirty="0"/>
              <a:t>    // array initialization using initializer list</a:t>
            </a:r>
          </a:p>
          <a:p>
            <a:r>
              <a:rPr lang="en-IN" dirty="0"/>
              <a:t>    int </a:t>
            </a:r>
            <a:r>
              <a:rPr lang="en-IN" dirty="0" err="1"/>
              <a:t>arr</a:t>
            </a:r>
            <a:r>
              <a:rPr lang="en-IN" dirty="0"/>
              <a:t>[5] = { 10, 20, 30, 40, 50 };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// array initialization using initializer list without</a:t>
            </a:r>
          </a:p>
          <a:p>
            <a:r>
              <a:rPr lang="en-IN" dirty="0"/>
              <a:t>    // specifying size</a:t>
            </a:r>
          </a:p>
          <a:p>
            <a:r>
              <a:rPr lang="en-IN" dirty="0"/>
              <a:t>    int arr1[] = { 3, 4, 2, 7, 5 };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// array initialization using for loop</a:t>
            </a:r>
          </a:p>
          <a:p>
            <a:r>
              <a:rPr lang="en-IN" dirty="0"/>
              <a:t>    float arr2[5];</a:t>
            </a:r>
          </a:p>
          <a:p>
            <a:r>
              <a:rPr lang="en-IN" dirty="0"/>
              <a:t>    for (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5; </a:t>
            </a:r>
            <a:r>
              <a:rPr lang="en-IN" dirty="0" err="1"/>
              <a:t>i</a:t>
            </a:r>
            <a:r>
              <a:rPr lang="en-IN" dirty="0"/>
              <a:t>++) 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arr2[</a:t>
            </a:r>
            <a:r>
              <a:rPr lang="en-IN" dirty="0" err="1"/>
              <a:t>i</a:t>
            </a:r>
            <a:r>
              <a:rPr lang="en-IN" dirty="0"/>
              <a:t>] = (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]/arr1[</a:t>
            </a:r>
            <a:r>
              <a:rPr lang="en-IN" dirty="0" err="1"/>
              <a:t>i</a:t>
            </a:r>
            <a:r>
              <a:rPr lang="en-IN" dirty="0"/>
              <a:t>])* 2.1;</a:t>
            </a:r>
          </a:p>
          <a:p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("array_2 of %d is  %f\n",i,arr2[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("array2 </a:t>
            </a:r>
            <a:r>
              <a:rPr lang="en-IN" dirty="0" err="1"/>
              <a:t>addrs</a:t>
            </a:r>
            <a:r>
              <a:rPr lang="en-IN" dirty="0"/>
              <a:t> of %d is %u\n", i,&amp;arr2[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return 0;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746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3CF82BA-4101-A6AB-20AD-93DF76475E95}"/>
              </a:ext>
            </a:extLst>
          </p:cNvPr>
          <p:cNvSpPr txBox="1"/>
          <p:nvPr/>
        </p:nvSpPr>
        <p:spPr>
          <a:xfrm>
            <a:off x="383220" y="452947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3200" b="1" i="1" dirty="0">
                <a:solidFill>
                  <a:srgbClr val="273239"/>
                </a:solidFill>
              </a:rPr>
              <a:t>Syntax of 2D Array in C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5C321AA-9910-0448-4E53-A8EE65A0A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20" y="1243368"/>
            <a:ext cx="4442691" cy="556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</a:rPr>
              <a:t>array_name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[size1] [size2];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7880AD-E4BA-D4E2-8093-250BF5705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20" y="2405847"/>
            <a:ext cx="3740411" cy="34754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D99D38-36B4-8B54-669C-23439F3133F5}"/>
              </a:ext>
            </a:extLst>
          </p:cNvPr>
          <p:cNvSpPr txBox="1"/>
          <p:nvPr/>
        </p:nvSpPr>
        <p:spPr>
          <a:xfrm>
            <a:off x="6352803" y="452765"/>
            <a:ext cx="52858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3200" b="1" i="0" dirty="0">
                <a:solidFill>
                  <a:srgbClr val="273239"/>
                </a:solidFill>
                <a:effectLst/>
              </a:rPr>
              <a:t>Syntax of 3D Array in C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21A3B40-91A5-9221-0EF7-98C09D232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4261" y="1275284"/>
            <a:ext cx="6094519" cy="556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</a:rPr>
              <a:t>array_name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</a:rPr>
              <a:t> [size1] [size2] [size3];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D80F1A-578D-0D23-042D-5C50AF4F0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740" y="2285013"/>
            <a:ext cx="4242462" cy="3404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4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0C8D88-B4BB-518A-3993-4D10F6887DE2}"/>
              </a:ext>
            </a:extLst>
          </p:cNvPr>
          <p:cNvSpPr txBox="1"/>
          <p:nvPr/>
        </p:nvSpPr>
        <p:spPr>
          <a:xfrm>
            <a:off x="861134" y="615064"/>
            <a:ext cx="5486400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 </a:t>
            </a:r>
            <a:r>
              <a:rPr lang="en-IN" sz="2800" dirty="0"/>
              <a:t>C Program to illustrate 2d array</a:t>
            </a:r>
          </a:p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int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int </a:t>
            </a:r>
            <a:r>
              <a:rPr lang="en-IN" dirty="0" err="1"/>
              <a:t>i,j</a:t>
            </a:r>
            <a:r>
              <a:rPr lang="en-IN" dirty="0"/>
              <a:t>;</a:t>
            </a:r>
          </a:p>
          <a:p>
            <a:r>
              <a:rPr lang="en-IN" dirty="0"/>
              <a:t>    // declaring and initializing 2d array</a:t>
            </a:r>
          </a:p>
          <a:p>
            <a:r>
              <a:rPr lang="en-IN" dirty="0">
                <a:highlight>
                  <a:srgbClr val="FFFF00"/>
                </a:highlight>
              </a:rPr>
              <a:t>    int </a:t>
            </a:r>
            <a:r>
              <a:rPr lang="en-IN" dirty="0" err="1">
                <a:highlight>
                  <a:srgbClr val="FFFF00"/>
                </a:highlight>
              </a:rPr>
              <a:t>arr</a:t>
            </a:r>
            <a:r>
              <a:rPr lang="en-IN" dirty="0">
                <a:highlight>
                  <a:srgbClr val="FFFF00"/>
                </a:highlight>
              </a:rPr>
              <a:t>[2][3] = { 10, 20, 30, 40, 50, 60 };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("2D Array:\n");</a:t>
            </a:r>
          </a:p>
          <a:p>
            <a:r>
              <a:rPr lang="en-IN" dirty="0"/>
              <a:t>    // printing 2d array</a:t>
            </a:r>
          </a:p>
          <a:p>
            <a:r>
              <a:rPr lang="en-IN" dirty="0"/>
              <a:t>    for (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2;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r>
              <a:rPr lang="en-IN" dirty="0"/>
              <a:t>        for ( j = 0; j &lt; 3; </a:t>
            </a:r>
            <a:r>
              <a:rPr lang="en-IN" dirty="0" err="1"/>
              <a:t>j++</a:t>
            </a:r>
            <a:r>
              <a:rPr lang="en-IN" dirty="0"/>
              <a:t>) {</a:t>
            </a:r>
          </a:p>
          <a:p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("%d ",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][j]);</a:t>
            </a:r>
          </a:p>
          <a:p>
            <a:r>
              <a:rPr lang="en-IN" dirty="0"/>
              <a:t>        }</a:t>
            </a:r>
          </a:p>
          <a:p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("\n");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    return 0;</a:t>
            </a:r>
          </a:p>
          <a:p>
            <a:r>
              <a:rPr lang="en-IN" dirty="0"/>
              <a:t>}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FE6141-C7B3-48D9-0408-2A8AC6DBD42C}"/>
              </a:ext>
            </a:extLst>
          </p:cNvPr>
          <p:cNvGrpSpPr/>
          <p:nvPr/>
        </p:nvGrpSpPr>
        <p:grpSpPr>
          <a:xfrm>
            <a:off x="7982508" y="2567767"/>
            <a:ext cx="2359977" cy="861233"/>
            <a:chOff x="7830105" y="2592280"/>
            <a:chExt cx="1864311" cy="86123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9F572C-4B5E-1B6A-ABE2-200C0E97A16F}"/>
                </a:ext>
              </a:extLst>
            </p:cNvPr>
            <p:cNvSpPr/>
            <p:nvPr/>
          </p:nvSpPr>
          <p:spPr>
            <a:xfrm>
              <a:off x="7830105" y="2592280"/>
              <a:ext cx="1864311" cy="8367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8F66559-A930-3065-096D-BC6AF2F644E7}"/>
                </a:ext>
              </a:extLst>
            </p:cNvPr>
            <p:cNvCxnSpPr>
              <a:stCxn id="4" idx="1"/>
              <a:endCxn id="4" idx="3"/>
            </p:cNvCxnSpPr>
            <p:nvPr/>
          </p:nvCxnSpPr>
          <p:spPr>
            <a:xfrm>
              <a:off x="7830105" y="3010640"/>
              <a:ext cx="18643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A6863E0-C47E-C5CD-990D-6D8AF83B3B6F}"/>
                </a:ext>
              </a:extLst>
            </p:cNvPr>
            <p:cNvCxnSpPr>
              <a:cxnSpLocks/>
            </p:cNvCxnSpPr>
            <p:nvPr/>
          </p:nvCxnSpPr>
          <p:spPr>
            <a:xfrm>
              <a:off x="8405154" y="2592280"/>
              <a:ext cx="0" cy="836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81BDF3-0CC5-88F8-458B-B1302BF4B135}"/>
                </a:ext>
              </a:extLst>
            </p:cNvPr>
            <p:cNvSpPr txBox="1"/>
            <p:nvPr/>
          </p:nvSpPr>
          <p:spPr>
            <a:xfrm>
              <a:off x="7972149" y="2641308"/>
              <a:ext cx="648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0,0</a:t>
              </a:r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B8B171-495A-D1F3-6799-3D3113C2D53D}"/>
                </a:ext>
              </a:extLst>
            </p:cNvPr>
            <p:cNvSpPr txBox="1"/>
            <p:nvPr/>
          </p:nvSpPr>
          <p:spPr>
            <a:xfrm>
              <a:off x="7981029" y="3084181"/>
              <a:ext cx="648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1,0</a:t>
              </a:r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253B4D-26BD-9F08-8006-EDCC0A4D4916}"/>
                </a:ext>
              </a:extLst>
            </p:cNvPr>
            <p:cNvSpPr txBox="1"/>
            <p:nvPr/>
          </p:nvSpPr>
          <p:spPr>
            <a:xfrm>
              <a:off x="8423531" y="3025265"/>
              <a:ext cx="4146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1,1</a:t>
              </a:r>
              <a:endParaRPr lang="en-IN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ECBFEF-F062-F376-3A40-337656F775D7}"/>
                </a:ext>
              </a:extLst>
            </p:cNvPr>
            <p:cNvSpPr txBox="1"/>
            <p:nvPr/>
          </p:nvSpPr>
          <p:spPr>
            <a:xfrm>
              <a:off x="8438225" y="2641308"/>
              <a:ext cx="456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0,1</a:t>
              </a:r>
              <a:endParaRPr lang="en-IN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9F04F7B-0076-A354-C122-4785DE60BB4C}"/>
              </a:ext>
            </a:extLst>
          </p:cNvPr>
          <p:cNvGrpSpPr/>
          <p:nvPr/>
        </p:nvGrpSpPr>
        <p:grpSpPr>
          <a:xfrm>
            <a:off x="9490229" y="2592280"/>
            <a:ext cx="637137" cy="802317"/>
            <a:chOff x="9490229" y="2592280"/>
            <a:chExt cx="637137" cy="80231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EB008CE-2CFA-37F0-9B21-93F3451389A3}"/>
                </a:ext>
              </a:extLst>
            </p:cNvPr>
            <p:cNvCxnSpPr/>
            <p:nvPr/>
          </p:nvCxnSpPr>
          <p:spPr>
            <a:xfrm>
              <a:off x="9490229" y="2592280"/>
              <a:ext cx="0" cy="8023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017E7D-8D59-896A-3F46-CC6394847DF7}"/>
                </a:ext>
              </a:extLst>
            </p:cNvPr>
            <p:cNvSpPr txBox="1"/>
            <p:nvPr/>
          </p:nvSpPr>
          <p:spPr>
            <a:xfrm>
              <a:off x="9650569" y="2655933"/>
              <a:ext cx="476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0,2</a:t>
              </a:r>
              <a:endParaRPr lang="en-IN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C958AD8-10BF-9279-7A5A-C82FD16C2D33}"/>
                </a:ext>
              </a:extLst>
            </p:cNvPr>
            <p:cNvSpPr txBox="1"/>
            <p:nvPr/>
          </p:nvSpPr>
          <p:spPr>
            <a:xfrm>
              <a:off x="9650569" y="3004182"/>
              <a:ext cx="476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1,2</a:t>
              </a:r>
              <a:endParaRPr lang="en-IN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FB4F247-2B43-3D8E-508E-D85833830E39}"/>
              </a:ext>
            </a:extLst>
          </p:cNvPr>
          <p:cNvSpPr txBox="1"/>
          <p:nvPr/>
        </p:nvSpPr>
        <p:spPr>
          <a:xfrm>
            <a:off x="6908183" y="3843550"/>
            <a:ext cx="4149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int </a:t>
            </a:r>
            <a:r>
              <a:rPr lang="en-IN" dirty="0" err="1"/>
              <a:t>arr</a:t>
            </a:r>
            <a:r>
              <a:rPr lang="en-IN" dirty="0"/>
              <a:t>[2][3] = {{10,20,30},{40,50,60}};</a:t>
            </a:r>
          </a:p>
        </p:txBody>
      </p:sp>
    </p:spTree>
    <p:extLst>
      <p:ext uri="{BB962C8B-B14F-4D97-AF65-F5344CB8AC3E}">
        <p14:creationId xmlns:p14="http://schemas.microsoft.com/office/powerpoint/2010/main" val="146285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8674C0-39D0-723D-BEEE-52B58FFAE8B1}"/>
              </a:ext>
            </a:extLst>
          </p:cNvPr>
          <p:cNvSpPr txBox="1"/>
          <p:nvPr/>
        </p:nvSpPr>
        <p:spPr>
          <a:xfrm>
            <a:off x="532661" y="615064"/>
            <a:ext cx="652508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/>
              <a:t>int main()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int </a:t>
            </a:r>
            <a:r>
              <a:rPr lang="en-IN" dirty="0" err="1"/>
              <a:t>i,j,k</a:t>
            </a:r>
            <a:r>
              <a:rPr lang="en-IN" dirty="0"/>
              <a:t>;</a:t>
            </a:r>
          </a:p>
          <a:p>
            <a:r>
              <a:rPr lang="en-IN" dirty="0"/>
              <a:t>	// 3D array declaration</a:t>
            </a:r>
          </a:p>
          <a:p>
            <a:r>
              <a:rPr lang="en-IN" dirty="0"/>
              <a:t>	int </a:t>
            </a:r>
            <a:r>
              <a:rPr lang="en-IN" dirty="0" err="1"/>
              <a:t>arr</a:t>
            </a:r>
            <a:r>
              <a:rPr lang="en-IN" dirty="0"/>
              <a:t>[2][2][2] = { 10, 20, 30, 40, 50, 60 };</a:t>
            </a:r>
          </a:p>
          <a:p>
            <a:endParaRPr lang="en-IN" dirty="0"/>
          </a:p>
          <a:p>
            <a:r>
              <a:rPr lang="en-IN" dirty="0"/>
              <a:t>	// printing elements</a:t>
            </a:r>
          </a:p>
          <a:p>
            <a:r>
              <a:rPr lang="en-IN" dirty="0"/>
              <a:t>	for (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2;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r>
              <a:rPr lang="en-IN" dirty="0"/>
              <a:t>		for ( j = 0; j &lt; 2; </a:t>
            </a:r>
            <a:r>
              <a:rPr lang="en-IN" dirty="0" err="1"/>
              <a:t>j++</a:t>
            </a:r>
            <a:r>
              <a:rPr lang="en-IN" dirty="0"/>
              <a:t>) {</a:t>
            </a:r>
          </a:p>
          <a:p>
            <a:r>
              <a:rPr lang="en-IN" dirty="0"/>
              <a:t>			for ( k = 0; k &lt; 2; k++) {</a:t>
            </a:r>
          </a:p>
          <a:p>
            <a:r>
              <a:rPr lang="en-IN" dirty="0"/>
              <a:t>				</a:t>
            </a:r>
            <a:r>
              <a:rPr lang="en-IN" dirty="0" err="1"/>
              <a:t>printf</a:t>
            </a:r>
            <a:r>
              <a:rPr lang="en-IN" dirty="0"/>
              <a:t>("%d ", 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][j][k]);</a:t>
            </a:r>
          </a:p>
          <a:p>
            <a:r>
              <a:rPr lang="en-IN" dirty="0"/>
              <a:t>			}</a:t>
            </a:r>
          </a:p>
          <a:p>
            <a:r>
              <a:rPr lang="en-IN" dirty="0"/>
              <a:t>			</a:t>
            </a:r>
            <a:r>
              <a:rPr lang="en-IN" dirty="0" err="1"/>
              <a:t>printf</a:t>
            </a:r>
            <a:r>
              <a:rPr lang="en-IN" dirty="0"/>
              <a:t>("\n");</a:t>
            </a:r>
          </a:p>
          <a:p>
            <a:r>
              <a:rPr lang="en-IN" dirty="0"/>
              <a:t>		}</a:t>
            </a:r>
          </a:p>
          <a:p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("\n");</a:t>
            </a:r>
          </a:p>
          <a:p>
            <a:r>
              <a:rPr lang="en-IN" dirty="0"/>
              <a:t>	}</a:t>
            </a:r>
          </a:p>
          <a:p>
            <a:r>
              <a:rPr lang="en-IN" dirty="0"/>
              <a:t>	return 0;</a:t>
            </a:r>
          </a:p>
          <a:p>
            <a:r>
              <a:rPr lang="en-IN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38C50-C02F-1614-9376-84C0009F5A39}"/>
              </a:ext>
            </a:extLst>
          </p:cNvPr>
          <p:cNvSpPr txBox="1"/>
          <p:nvPr/>
        </p:nvSpPr>
        <p:spPr>
          <a:xfrm>
            <a:off x="2914095" y="13936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// C Program to illustrate the 3d array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6E23CE-6A04-386B-3592-9CF22BAD2F6F}"/>
              </a:ext>
            </a:extLst>
          </p:cNvPr>
          <p:cNvGrpSpPr/>
          <p:nvPr/>
        </p:nvGrpSpPr>
        <p:grpSpPr>
          <a:xfrm>
            <a:off x="7830105" y="2592280"/>
            <a:ext cx="1864311" cy="861233"/>
            <a:chOff x="7830105" y="2592280"/>
            <a:chExt cx="1864311" cy="86123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060172-6A3D-3791-133B-E38BDF018864}"/>
                </a:ext>
              </a:extLst>
            </p:cNvPr>
            <p:cNvSpPr/>
            <p:nvPr/>
          </p:nvSpPr>
          <p:spPr>
            <a:xfrm>
              <a:off x="7830105" y="2592280"/>
              <a:ext cx="1864311" cy="8367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3B1DE55-0FDB-DEF2-E35C-D38B6E766DB5}"/>
                </a:ext>
              </a:extLst>
            </p:cNvPr>
            <p:cNvCxnSpPr>
              <a:stCxn id="6" idx="1"/>
              <a:endCxn id="6" idx="3"/>
            </p:cNvCxnSpPr>
            <p:nvPr/>
          </p:nvCxnSpPr>
          <p:spPr>
            <a:xfrm>
              <a:off x="7830105" y="3010640"/>
              <a:ext cx="18643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D322D13-91EA-27E1-42AF-F3094609FBDB}"/>
                </a:ext>
              </a:extLst>
            </p:cNvPr>
            <p:cNvCxnSpPr>
              <a:stCxn id="6" idx="0"/>
              <a:endCxn id="6" idx="2"/>
            </p:cNvCxnSpPr>
            <p:nvPr/>
          </p:nvCxnSpPr>
          <p:spPr>
            <a:xfrm>
              <a:off x="8762261" y="2592280"/>
              <a:ext cx="0" cy="836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C6D83A-7767-0F80-FBBA-372568DABF08}"/>
                </a:ext>
              </a:extLst>
            </p:cNvPr>
            <p:cNvSpPr txBox="1"/>
            <p:nvPr/>
          </p:nvSpPr>
          <p:spPr>
            <a:xfrm>
              <a:off x="7972149" y="2641308"/>
              <a:ext cx="648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0,0,0</a:t>
              </a:r>
              <a:endParaRPr lang="en-IN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F50BE3-955F-440C-911A-7F7BD32D8114}"/>
                </a:ext>
              </a:extLst>
            </p:cNvPr>
            <p:cNvSpPr txBox="1"/>
            <p:nvPr/>
          </p:nvSpPr>
          <p:spPr>
            <a:xfrm>
              <a:off x="7981029" y="3084181"/>
              <a:ext cx="648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0,1,0</a:t>
              </a:r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FD12EE-2F61-C5F4-842A-34BDE6C1D515}"/>
                </a:ext>
              </a:extLst>
            </p:cNvPr>
            <p:cNvSpPr txBox="1"/>
            <p:nvPr/>
          </p:nvSpPr>
          <p:spPr>
            <a:xfrm>
              <a:off x="8834762" y="3072086"/>
              <a:ext cx="648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0,1,1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850F92-DB94-314E-636D-06D4E3786B85}"/>
                </a:ext>
              </a:extLst>
            </p:cNvPr>
            <p:cNvSpPr txBox="1"/>
            <p:nvPr/>
          </p:nvSpPr>
          <p:spPr>
            <a:xfrm>
              <a:off x="8834762" y="2641308"/>
              <a:ext cx="648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0,0,1</a:t>
              </a:r>
              <a:endParaRPr lang="en-IN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EFA5522-C0AB-D3C7-3145-D24EC3259896}"/>
              </a:ext>
            </a:extLst>
          </p:cNvPr>
          <p:cNvGrpSpPr/>
          <p:nvPr/>
        </p:nvGrpSpPr>
        <p:grpSpPr>
          <a:xfrm>
            <a:off x="8479654" y="3659081"/>
            <a:ext cx="1864311" cy="861233"/>
            <a:chOff x="7830105" y="2592280"/>
            <a:chExt cx="1864311" cy="86123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A74A69D-47F8-3A36-EDE1-709AE19FFA01}"/>
                </a:ext>
              </a:extLst>
            </p:cNvPr>
            <p:cNvSpPr/>
            <p:nvPr/>
          </p:nvSpPr>
          <p:spPr>
            <a:xfrm>
              <a:off x="7830105" y="2592280"/>
              <a:ext cx="1864311" cy="8367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4C3F8CA-5036-ED38-74B8-69D1810DECA5}"/>
                </a:ext>
              </a:extLst>
            </p:cNvPr>
            <p:cNvCxnSpPr>
              <a:stCxn id="17" idx="1"/>
              <a:endCxn id="17" idx="3"/>
            </p:cNvCxnSpPr>
            <p:nvPr/>
          </p:nvCxnSpPr>
          <p:spPr>
            <a:xfrm>
              <a:off x="7830105" y="3010640"/>
              <a:ext cx="18643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1D8E3C0-E0CE-F4AF-476D-D38E407B6974}"/>
                </a:ext>
              </a:extLst>
            </p:cNvPr>
            <p:cNvCxnSpPr>
              <a:stCxn id="17" idx="0"/>
              <a:endCxn id="17" idx="2"/>
            </p:cNvCxnSpPr>
            <p:nvPr/>
          </p:nvCxnSpPr>
          <p:spPr>
            <a:xfrm>
              <a:off x="8762261" y="2592280"/>
              <a:ext cx="0" cy="836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5A62BC2-D0C7-41F1-CEAA-D41BB6A169C7}"/>
                </a:ext>
              </a:extLst>
            </p:cNvPr>
            <p:cNvSpPr txBox="1"/>
            <p:nvPr/>
          </p:nvSpPr>
          <p:spPr>
            <a:xfrm>
              <a:off x="7972149" y="2641308"/>
              <a:ext cx="648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1,0,0</a:t>
              </a:r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06A54B1-61E1-8692-A128-B4C7BF3B2DF2}"/>
                </a:ext>
              </a:extLst>
            </p:cNvPr>
            <p:cNvSpPr txBox="1"/>
            <p:nvPr/>
          </p:nvSpPr>
          <p:spPr>
            <a:xfrm>
              <a:off x="7981029" y="3084181"/>
              <a:ext cx="648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1,1,0</a:t>
              </a:r>
              <a:endParaRPr lang="en-I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72EA40B-67A4-A02E-1A1B-EF5F082C3ED5}"/>
                </a:ext>
              </a:extLst>
            </p:cNvPr>
            <p:cNvSpPr txBox="1"/>
            <p:nvPr/>
          </p:nvSpPr>
          <p:spPr>
            <a:xfrm>
              <a:off x="8834762" y="3072086"/>
              <a:ext cx="648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1,1,1</a:t>
              </a:r>
              <a:endParaRPr lang="en-IN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B906A3-F440-0BDE-7475-E23ACFC866F3}"/>
                </a:ext>
              </a:extLst>
            </p:cNvPr>
            <p:cNvSpPr txBox="1"/>
            <p:nvPr/>
          </p:nvSpPr>
          <p:spPr>
            <a:xfrm>
              <a:off x="8834762" y="2641308"/>
              <a:ext cx="648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1,0,1</a:t>
              </a:r>
              <a:endParaRPr lang="en-IN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881DE51-FA89-00BC-029C-03785E95E9B3}"/>
              </a:ext>
            </a:extLst>
          </p:cNvPr>
          <p:cNvSpPr txBox="1"/>
          <p:nvPr/>
        </p:nvSpPr>
        <p:spPr>
          <a:xfrm>
            <a:off x="7830105" y="1731146"/>
            <a:ext cx="2302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index for 3d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9939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6B59D2701F2843BF53BD0966086391" ma:contentTypeVersion="4" ma:contentTypeDescription="Create a new document." ma:contentTypeScope="" ma:versionID="3f46a281cc3753996f602256d46ad2c3">
  <xsd:schema xmlns:xsd="http://www.w3.org/2001/XMLSchema" xmlns:xs="http://www.w3.org/2001/XMLSchema" xmlns:p="http://schemas.microsoft.com/office/2006/metadata/properties" xmlns:ns2="a9e34959-f9e9-4f34-92f8-cd753fd35b4e" targetNamespace="http://schemas.microsoft.com/office/2006/metadata/properties" ma:root="true" ma:fieldsID="75d7f3a7666fde9659e61ae5c37d0234" ns2:_="">
    <xsd:import namespace="a9e34959-f9e9-4f34-92f8-cd753fd35b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e34959-f9e9-4f34-92f8-cd753fd35b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DC7386-AA1E-4512-A4F5-1A026F808EB1}"/>
</file>

<file path=customXml/itemProps2.xml><?xml version="1.0" encoding="utf-8"?>
<ds:datastoreItem xmlns:ds="http://schemas.openxmlformats.org/officeDocument/2006/customXml" ds:itemID="{195B4238-FCF4-4A17-A707-6F03A759B8BA}"/>
</file>

<file path=customXml/itemProps3.xml><?xml version="1.0" encoding="utf-8"?>
<ds:datastoreItem xmlns:ds="http://schemas.openxmlformats.org/officeDocument/2006/customXml" ds:itemID="{D2F136DC-BA8A-4755-B46E-5EFD562A5E7B}"/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3013</Words>
  <Application>Microsoft Office PowerPoint</Application>
  <PresentationFormat>Widescreen</PresentationFormat>
  <Paragraphs>436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Copperplate Gothic Bold</vt:lpstr>
      <vt:lpstr>erdana</vt:lpstr>
      <vt:lpstr>inter-regular</vt:lpstr>
      <vt:lpstr>Microsoft Sans Serif</vt:lpstr>
      <vt:lpstr>Nunito</vt:lpstr>
      <vt:lpstr>Open Sans</vt:lpstr>
      <vt:lpstr>Sitka Small</vt:lpstr>
      <vt:lpstr>Tahoma</vt:lpstr>
      <vt:lpstr>Times New Roman</vt:lpstr>
      <vt:lpstr>Office Theme</vt:lpstr>
      <vt:lpstr>Arrays &amp; Strings </vt:lpstr>
      <vt:lpstr>One-dimensional array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Searching an Array</vt:lpstr>
      <vt:lpstr>PowerPoint Presentation</vt:lpstr>
      <vt:lpstr>PowerPoint Presentation</vt:lpstr>
      <vt:lpstr>PowerPoint Presentation</vt:lpstr>
      <vt:lpstr>PowerPoint Presentation</vt:lpstr>
      <vt:lpstr>String Palindrome</vt:lpstr>
      <vt:lpstr>PowerPoint Presentation</vt:lpstr>
      <vt:lpstr>PowerPoint Presentation</vt:lpstr>
      <vt:lpstr>Reading and Writing Strings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</dc:title>
  <dc:creator>Hemavathy S</dc:creator>
  <cp:lastModifiedBy>Srinivasan R</cp:lastModifiedBy>
  <cp:revision>51</cp:revision>
  <dcterms:created xsi:type="dcterms:W3CDTF">2024-01-19T11:29:30Z</dcterms:created>
  <dcterms:modified xsi:type="dcterms:W3CDTF">2024-08-08T08:21:44Z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0x0101004A6B59D2701F2843BF53BD0966086391</vt:lpwstr>
  </property>
</Properties>
</file>