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4" r:id="rId3"/>
    <p:sldId id="266" r:id="rId4"/>
    <p:sldId id="267" r:id="rId5"/>
    <p:sldId id="268" r:id="rId6"/>
    <p:sldId id="281" r:id="rId7"/>
    <p:sldId id="269" r:id="rId8"/>
    <p:sldId id="265" r:id="rId9"/>
    <p:sldId id="276" r:id="rId10"/>
    <p:sldId id="278" r:id="rId11"/>
    <p:sldId id="270" r:id="rId12"/>
    <p:sldId id="271" r:id="rId13"/>
    <p:sldId id="272" r:id="rId14"/>
    <p:sldId id="282" r:id="rId15"/>
    <p:sldId id="280" r:id="rId16"/>
    <p:sldId id="273" r:id="rId17"/>
    <p:sldId id="275" r:id="rId18"/>
    <p:sldId id="274"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16E-22E4-E3D2-9824-5AE9A47BD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20D850-7F95-6B2B-4419-EAC2F7FAD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19422E-764A-C8E9-35AF-07265EA66561}"/>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5" name="Footer Placeholder 4">
            <a:extLst>
              <a:ext uri="{FF2B5EF4-FFF2-40B4-BE49-F238E27FC236}">
                <a16:creationId xmlns:a16="http://schemas.microsoft.com/office/drawing/2014/main" id="{EAF508A6-AAE5-5908-460B-1CA4B3FBE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FE875E-508E-E505-45D7-F4587306CA62}"/>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297299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AA9B-9404-629B-2DDF-C4293F1167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2761F1-C803-3AC6-E724-8BFC4072CA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54CD1F-D2AC-C55D-550E-D11107BA2F0E}"/>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5" name="Footer Placeholder 4">
            <a:extLst>
              <a:ext uri="{FF2B5EF4-FFF2-40B4-BE49-F238E27FC236}">
                <a16:creationId xmlns:a16="http://schemas.microsoft.com/office/drawing/2014/main" id="{FE9FB9C3-E231-B139-70C2-2F0D175AB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43E00E-8337-9A60-EB8D-8033CCBAB8EF}"/>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62371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934FB0-2DE4-D757-4082-75D1192BF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E669CD-68F4-5686-FBFC-38184A4D2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AAC56-BBE7-6D58-FC4A-28B10D09E380}"/>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5" name="Footer Placeholder 4">
            <a:extLst>
              <a:ext uri="{FF2B5EF4-FFF2-40B4-BE49-F238E27FC236}">
                <a16:creationId xmlns:a16="http://schemas.microsoft.com/office/drawing/2014/main" id="{72BD809C-4601-4E8B-0944-CCD1BB45D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CAA0D6-012B-5ADC-7D06-F13CDA41FE18}"/>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112337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BE7B-D346-22EF-0D1D-5A644ACB70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1C54DB-43EA-F4BF-DA23-1A41CFA298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689134-FB6B-06D0-89F7-28E79005D5E4}"/>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5" name="Footer Placeholder 4">
            <a:extLst>
              <a:ext uri="{FF2B5EF4-FFF2-40B4-BE49-F238E27FC236}">
                <a16:creationId xmlns:a16="http://schemas.microsoft.com/office/drawing/2014/main" id="{EF22F348-8172-6762-FEDF-28702CC38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239CAA-002B-6315-B87D-82FFA773E95C}"/>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3290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720D-F9FD-C8CD-DB9A-EAAE8D37AD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CC9C05-594E-1331-7924-1B0378EA3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B5773-DDDB-7143-34CE-E1072E3A5FB6}"/>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5" name="Footer Placeholder 4">
            <a:extLst>
              <a:ext uri="{FF2B5EF4-FFF2-40B4-BE49-F238E27FC236}">
                <a16:creationId xmlns:a16="http://schemas.microsoft.com/office/drawing/2014/main" id="{5D2D4E6A-8879-040B-C54D-9443A41B2B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1D878B-6F28-D740-BDB3-7EFFB8314290}"/>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116893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E9CA-0F7E-370C-4E46-EDB25B6CFF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907EF2-FCB0-7D62-3CF1-FD258C0D33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627E3E-2352-09DE-E6E2-2CA6E84A2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732F5E-5304-6972-42EB-6FA36F554BF0}"/>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6" name="Footer Placeholder 5">
            <a:extLst>
              <a:ext uri="{FF2B5EF4-FFF2-40B4-BE49-F238E27FC236}">
                <a16:creationId xmlns:a16="http://schemas.microsoft.com/office/drawing/2014/main" id="{133F0DC6-2909-CB20-D505-D1558881E7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B64659-7263-3765-A623-8A2FA44A4CD5}"/>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370423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DE2C-CE2E-C361-32E4-EA10759500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9ABC9F-6327-A3CA-4EE0-542688E8A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972BA-8DDD-59AA-D814-89E106E23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1722DA-7996-7013-0339-A2C642E7F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CE78-638A-0830-22D3-A859CBA02A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F8A70A-228A-9307-2739-C98C4AC9088B}"/>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8" name="Footer Placeholder 7">
            <a:extLst>
              <a:ext uri="{FF2B5EF4-FFF2-40B4-BE49-F238E27FC236}">
                <a16:creationId xmlns:a16="http://schemas.microsoft.com/office/drawing/2014/main" id="{9E194157-C80B-2231-5288-33F28112FB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479A9A-74C2-E7E4-3A0F-981897950177}"/>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116878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F319-43F2-447B-FDE9-A89913900A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DD1C48-6BA0-EB65-6C80-6B503B754E3B}"/>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4" name="Footer Placeholder 3">
            <a:extLst>
              <a:ext uri="{FF2B5EF4-FFF2-40B4-BE49-F238E27FC236}">
                <a16:creationId xmlns:a16="http://schemas.microsoft.com/office/drawing/2014/main" id="{0986E399-E39B-DEAC-8D36-07860DE2FC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ADB388-1B3F-2571-8293-BC256E8A77B6}"/>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1925078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6BAF1B-58D5-C565-D4DD-C7009E58DA12}"/>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3" name="Footer Placeholder 2">
            <a:extLst>
              <a:ext uri="{FF2B5EF4-FFF2-40B4-BE49-F238E27FC236}">
                <a16:creationId xmlns:a16="http://schemas.microsoft.com/office/drawing/2014/main" id="{4EE9C527-95D7-0BFA-CADF-72C25899CE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C1EA44-C985-CA7E-B631-FB5D706D96DA}"/>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328938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BADD-6FE2-0FCF-BE03-85C7769ED7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EE8139-82BB-9AF1-846D-CF4FE0D537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43E2B1-3F33-5DE7-9637-9C6038AEE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A66EF8-6346-313C-B8B0-8C2455FDCDAC}"/>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6" name="Footer Placeholder 5">
            <a:extLst>
              <a:ext uri="{FF2B5EF4-FFF2-40B4-BE49-F238E27FC236}">
                <a16:creationId xmlns:a16="http://schemas.microsoft.com/office/drawing/2014/main" id="{F0237E34-C102-0076-0ACF-A09115BCA7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A1E235-DECF-1B64-06B2-B53D1DB85F29}"/>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4512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9F6F-85F5-72CA-17E3-AE3A59A95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70453E-4EC6-78C0-9FA5-907B2424C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AC71DF-867B-4481-051A-77E529E40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A182E-B6A4-0613-CAAF-AA3AA9BA6B2C}"/>
              </a:ext>
            </a:extLst>
          </p:cNvPr>
          <p:cNvSpPr>
            <a:spLocks noGrp="1"/>
          </p:cNvSpPr>
          <p:nvPr>
            <p:ph type="dt" sz="half" idx="10"/>
          </p:nvPr>
        </p:nvSpPr>
        <p:spPr/>
        <p:txBody>
          <a:bodyPr/>
          <a:lstStyle/>
          <a:p>
            <a:fld id="{E95D17A7-9703-45BB-A01F-5BCAC09FA587}" type="datetimeFigureOut">
              <a:rPr lang="en-IN" smtClean="0"/>
              <a:t>06-02-2024</a:t>
            </a:fld>
            <a:endParaRPr lang="en-IN"/>
          </a:p>
        </p:txBody>
      </p:sp>
      <p:sp>
        <p:nvSpPr>
          <p:cNvPr id="6" name="Footer Placeholder 5">
            <a:extLst>
              <a:ext uri="{FF2B5EF4-FFF2-40B4-BE49-F238E27FC236}">
                <a16:creationId xmlns:a16="http://schemas.microsoft.com/office/drawing/2014/main" id="{917124BE-7510-70EE-E495-CEA7B34244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FFA848-B7F6-F334-6DC9-58D6A1DD8188}"/>
              </a:ext>
            </a:extLst>
          </p:cNvPr>
          <p:cNvSpPr>
            <a:spLocks noGrp="1"/>
          </p:cNvSpPr>
          <p:nvPr>
            <p:ph type="sldNum" sz="quarter" idx="12"/>
          </p:nvPr>
        </p:nvSpPr>
        <p:spPr/>
        <p:txBody>
          <a:bodyPr/>
          <a:lstStyle/>
          <a:p>
            <a:fld id="{237D8B4B-8C59-453B-AAFC-6C22ECC31638}" type="slidenum">
              <a:rPr lang="en-IN" smtClean="0"/>
              <a:t>‹#›</a:t>
            </a:fld>
            <a:endParaRPr lang="en-IN"/>
          </a:p>
        </p:txBody>
      </p:sp>
    </p:spTree>
    <p:extLst>
      <p:ext uri="{BB962C8B-B14F-4D97-AF65-F5344CB8AC3E}">
        <p14:creationId xmlns:p14="http://schemas.microsoft.com/office/powerpoint/2010/main" val="1222426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0113D-B78F-13E3-3BFB-5D412486F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628966-93FE-347E-C65B-90E73B853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218539-71CD-3B75-BBE1-BEA687C5A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D17A7-9703-45BB-A01F-5BCAC09FA587}" type="datetimeFigureOut">
              <a:rPr lang="en-IN" smtClean="0"/>
              <a:t>06-02-2024</a:t>
            </a:fld>
            <a:endParaRPr lang="en-IN"/>
          </a:p>
        </p:txBody>
      </p:sp>
      <p:sp>
        <p:nvSpPr>
          <p:cNvPr id="5" name="Footer Placeholder 4">
            <a:extLst>
              <a:ext uri="{FF2B5EF4-FFF2-40B4-BE49-F238E27FC236}">
                <a16:creationId xmlns:a16="http://schemas.microsoft.com/office/drawing/2014/main" id="{7933C997-AADE-12FF-1615-2FCAA907B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ABED4C-3906-3996-6237-3A40314DD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D8B4B-8C59-453B-AAFC-6C22ECC31638}" type="slidenum">
              <a:rPr lang="en-IN" smtClean="0"/>
              <a:t>‹#›</a:t>
            </a:fld>
            <a:endParaRPr lang="en-IN"/>
          </a:p>
        </p:txBody>
      </p:sp>
    </p:spTree>
    <p:extLst>
      <p:ext uri="{BB962C8B-B14F-4D97-AF65-F5344CB8AC3E}">
        <p14:creationId xmlns:p14="http://schemas.microsoft.com/office/powerpoint/2010/main" val="1780063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21CF7-9EA7-2C84-9328-3FA8C2978998}"/>
              </a:ext>
            </a:extLst>
          </p:cNvPr>
          <p:cNvSpPr>
            <a:spLocks noGrp="1"/>
          </p:cNvSpPr>
          <p:nvPr>
            <p:ph idx="1"/>
          </p:nvPr>
        </p:nvSpPr>
        <p:spPr>
          <a:xfrm>
            <a:off x="838200" y="1140542"/>
            <a:ext cx="10515600" cy="5447071"/>
          </a:xfrm>
        </p:spPr>
        <p:txBody>
          <a:bodyPr>
            <a:noAutofit/>
          </a:bodyPr>
          <a:lstStyle/>
          <a:p>
            <a:pPr algn="l">
              <a:buFont typeface="+mj-lt"/>
              <a:buAutoNum type="arabicPeriod"/>
            </a:pPr>
            <a:r>
              <a:rPr lang="en-US" sz="1500" b="1" i="0" dirty="0">
                <a:solidFill>
                  <a:srgbClr val="374151"/>
                </a:solidFill>
                <a:effectLst/>
                <a:latin typeface="Söhne"/>
              </a:rPr>
              <a:t>Modularity:</a:t>
            </a:r>
            <a:r>
              <a:rPr lang="en-US" sz="1500" b="0" i="0" dirty="0">
                <a:solidFill>
                  <a:srgbClr val="374151"/>
                </a:solidFill>
                <a:effectLst/>
                <a:latin typeface="Söhne"/>
              </a:rPr>
              <a:t> Functions allow you to break down a program into smaller, manageable pieces called modules. Each function can perform a specific task, making the code more modular and easier to understand.</a:t>
            </a:r>
          </a:p>
          <a:p>
            <a:pPr algn="l">
              <a:buFont typeface="+mj-lt"/>
              <a:buAutoNum type="arabicPeriod"/>
            </a:pPr>
            <a:r>
              <a:rPr lang="en-US" sz="1500" b="1" i="0" dirty="0">
                <a:solidFill>
                  <a:srgbClr val="374151"/>
                </a:solidFill>
                <a:effectLst/>
                <a:latin typeface="Söhne"/>
              </a:rPr>
              <a:t>Reusability:</a:t>
            </a:r>
            <a:r>
              <a:rPr lang="en-US" sz="1500" b="0" i="0" dirty="0">
                <a:solidFill>
                  <a:srgbClr val="374151"/>
                </a:solidFill>
                <a:effectLst/>
                <a:latin typeface="Söhne"/>
              </a:rPr>
              <a:t> Once a function is defined, it can be called multiple times from different parts of the program. This promotes code reuse and helps avoid duplicating code, making the program more efficient and easier to maintain.</a:t>
            </a:r>
          </a:p>
          <a:p>
            <a:pPr algn="l">
              <a:buFont typeface="+mj-lt"/>
              <a:buAutoNum type="arabicPeriod"/>
            </a:pPr>
            <a:r>
              <a:rPr lang="en-US" sz="1500" b="1" i="0" dirty="0">
                <a:solidFill>
                  <a:srgbClr val="374151"/>
                </a:solidFill>
                <a:effectLst/>
                <a:latin typeface="Söhne"/>
              </a:rPr>
              <a:t>Readability:</a:t>
            </a:r>
            <a:r>
              <a:rPr lang="en-US" sz="1500" b="0" i="0" dirty="0">
                <a:solidFill>
                  <a:srgbClr val="374151"/>
                </a:solidFill>
                <a:effectLst/>
                <a:latin typeface="Söhne"/>
              </a:rPr>
              <a:t> Functions enhance the readability of code by encapsulating specific functionality. When you give meaningful names to functions, it becomes easier for other programmers (or even yourself) to understand the purpose of different parts of the code.</a:t>
            </a:r>
          </a:p>
          <a:p>
            <a:pPr algn="l">
              <a:buFont typeface="+mj-lt"/>
              <a:buAutoNum type="arabicPeriod"/>
            </a:pPr>
            <a:r>
              <a:rPr lang="en-US" sz="1500" b="1" i="0" dirty="0">
                <a:solidFill>
                  <a:srgbClr val="374151"/>
                </a:solidFill>
                <a:effectLst/>
                <a:latin typeface="Söhne"/>
              </a:rPr>
              <a:t>Abstraction:</a:t>
            </a:r>
            <a:r>
              <a:rPr lang="en-US" sz="1500" b="0" i="0" dirty="0">
                <a:solidFill>
                  <a:srgbClr val="374151"/>
                </a:solidFill>
                <a:effectLst/>
                <a:latin typeface="Söhne"/>
              </a:rPr>
              <a:t> Functions provide a level of abstraction by hiding the details of the implementation. A function's interface (parameters and return type) describes what it does, without revealing how it achieves its task. This allows changes to the implementation without affecting the rest of the program.</a:t>
            </a:r>
          </a:p>
          <a:p>
            <a:pPr algn="l">
              <a:buFont typeface="+mj-lt"/>
              <a:buAutoNum type="arabicPeriod"/>
            </a:pPr>
            <a:r>
              <a:rPr lang="en-US" sz="1500" b="1" i="0" dirty="0">
                <a:solidFill>
                  <a:srgbClr val="374151"/>
                </a:solidFill>
                <a:effectLst/>
                <a:latin typeface="Söhne"/>
              </a:rPr>
              <a:t>Testing and Debugging:</a:t>
            </a:r>
            <a:r>
              <a:rPr lang="en-US" sz="1500" b="0" i="0" dirty="0">
                <a:solidFill>
                  <a:srgbClr val="374151"/>
                </a:solidFill>
                <a:effectLst/>
                <a:latin typeface="Söhne"/>
              </a:rPr>
              <a:t> Functions make it easier to test and debug code. Since each function performs a specific task, it is easier to isolate and test that functionality. Additionally, if an error occurs, functions help narrow down the search for the bug to a specific module.</a:t>
            </a:r>
          </a:p>
          <a:p>
            <a:pPr algn="l">
              <a:buFont typeface="+mj-lt"/>
              <a:buAutoNum type="arabicPeriod"/>
            </a:pPr>
            <a:r>
              <a:rPr lang="en-US" sz="1500" b="1" i="0" dirty="0">
                <a:solidFill>
                  <a:srgbClr val="374151"/>
                </a:solidFill>
                <a:effectLst/>
                <a:latin typeface="Söhne"/>
              </a:rPr>
              <a:t>Scoping:</a:t>
            </a:r>
            <a:r>
              <a:rPr lang="en-US" sz="1500" b="0" i="0" dirty="0">
                <a:solidFill>
                  <a:srgbClr val="374151"/>
                </a:solidFill>
                <a:effectLst/>
                <a:latin typeface="Söhne"/>
              </a:rPr>
              <a:t> C uses block-level scoping, and functions define their own scope. This means that variables declared inside a function are local to that function and do not interfere with variables outside of it. This helps prevent naming conflicts and unintended variable modifications.</a:t>
            </a:r>
          </a:p>
          <a:p>
            <a:pPr algn="l">
              <a:buFont typeface="+mj-lt"/>
              <a:buAutoNum type="arabicPeriod"/>
            </a:pPr>
            <a:r>
              <a:rPr lang="en-US" sz="1500" b="1" i="0" dirty="0">
                <a:solidFill>
                  <a:srgbClr val="374151"/>
                </a:solidFill>
                <a:effectLst/>
                <a:latin typeface="Söhne"/>
              </a:rPr>
              <a:t>Parameter Passing:</a:t>
            </a:r>
            <a:r>
              <a:rPr lang="en-US" sz="1500" b="0" i="0" dirty="0">
                <a:solidFill>
                  <a:srgbClr val="374151"/>
                </a:solidFill>
                <a:effectLst/>
                <a:latin typeface="Söhne"/>
              </a:rPr>
              <a:t> Functions allow you to pass parameters, enabling the transfer of data between different parts of the program. This facilitates communication and allows functions to operate on different data sets.</a:t>
            </a:r>
          </a:p>
          <a:p>
            <a:pPr algn="l">
              <a:buFont typeface="+mj-lt"/>
              <a:buAutoNum type="arabicPeriod"/>
            </a:pPr>
            <a:r>
              <a:rPr lang="en-US" sz="1500" b="1" i="0" dirty="0">
                <a:solidFill>
                  <a:srgbClr val="374151"/>
                </a:solidFill>
                <a:effectLst/>
                <a:latin typeface="Söhne"/>
              </a:rPr>
              <a:t>Encapsulation:</a:t>
            </a:r>
            <a:r>
              <a:rPr lang="en-US" sz="1500" b="0" i="0" dirty="0">
                <a:solidFill>
                  <a:srgbClr val="374151"/>
                </a:solidFill>
                <a:effectLst/>
                <a:latin typeface="Söhne"/>
              </a:rPr>
              <a:t> Functions provide a form of encapsulation by bundling related code into a single unit. This helps in managing complexity, as the internal details of a function can be hidden from the rest of the program.</a:t>
            </a:r>
          </a:p>
          <a:p>
            <a:pPr algn="l">
              <a:buFont typeface="+mj-lt"/>
              <a:buAutoNum type="arabicPeriod"/>
            </a:pPr>
            <a:r>
              <a:rPr lang="en-US" sz="1500" b="1" i="0" dirty="0">
                <a:solidFill>
                  <a:srgbClr val="374151"/>
                </a:solidFill>
                <a:effectLst/>
                <a:latin typeface="Söhne"/>
              </a:rPr>
              <a:t>Code Organization:</a:t>
            </a:r>
            <a:r>
              <a:rPr lang="en-US" sz="1500" b="0" i="0" dirty="0">
                <a:solidFill>
                  <a:srgbClr val="374151"/>
                </a:solidFill>
                <a:effectLst/>
                <a:latin typeface="Söhne"/>
              </a:rPr>
              <a:t> Functions contribute to a more organized code structure. By grouping related tasks into functions, the overall codebase becomes more structured and easier to navigate.</a:t>
            </a:r>
            <a:endParaRPr lang="en-IN" sz="1500" dirty="0"/>
          </a:p>
        </p:txBody>
      </p:sp>
      <p:sp>
        <p:nvSpPr>
          <p:cNvPr id="4" name="TextBox 3">
            <a:extLst>
              <a:ext uri="{FF2B5EF4-FFF2-40B4-BE49-F238E27FC236}">
                <a16:creationId xmlns:a16="http://schemas.microsoft.com/office/drawing/2014/main" id="{038C9A41-DD8D-52A2-5D6F-AFA6111A1088}"/>
              </a:ext>
            </a:extLst>
          </p:cNvPr>
          <p:cNvSpPr txBox="1"/>
          <p:nvPr/>
        </p:nvSpPr>
        <p:spPr>
          <a:xfrm>
            <a:off x="943897" y="378542"/>
            <a:ext cx="7266037" cy="461665"/>
          </a:xfrm>
          <a:prstGeom prst="rect">
            <a:avLst/>
          </a:prstGeom>
          <a:noFill/>
        </p:spPr>
        <p:txBody>
          <a:bodyPr wrap="square" rtlCol="0">
            <a:spAutoFit/>
          </a:bodyPr>
          <a:lstStyle/>
          <a:p>
            <a:r>
              <a:rPr lang="en-IN" sz="2400" dirty="0"/>
              <a:t>Advantages of functions</a:t>
            </a:r>
          </a:p>
        </p:txBody>
      </p:sp>
    </p:spTree>
    <p:extLst>
      <p:ext uri="{BB962C8B-B14F-4D97-AF65-F5344CB8AC3E}">
        <p14:creationId xmlns:p14="http://schemas.microsoft.com/office/powerpoint/2010/main" val="2093440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3515-AF0A-81C9-36F2-2D91E9EF2AE1}"/>
              </a:ext>
            </a:extLst>
          </p:cNvPr>
          <p:cNvSpPr>
            <a:spLocks noGrp="1"/>
          </p:cNvSpPr>
          <p:nvPr>
            <p:ph type="title"/>
          </p:nvPr>
        </p:nvSpPr>
        <p:spPr>
          <a:xfrm>
            <a:off x="838200" y="365126"/>
            <a:ext cx="10515600" cy="315912"/>
          </a:xfrm>
        </p:spPr>
        <p:txBody>
          <a:bodyPr>
            <a:normAutofit fontScale="90000"/>
          </a:bodyPr>
          <a:lstStyle/>
          <a:p>
            <a:r>
              <a:rPr lang="en-IN" dirty="0"/>
              <a:t>Exercise</a:t>
            </a:r>
          </a:p>
        </p:txBody>
      </p:sp>
      <p:sp>
        <p:nvSpPr>
          <p:cNvPr id="3" name="Content Placeholder 2">
            <a:extLst>
              <a:ext uri="{FF2B5EF4-FFF2-40B4-BE49-F238E27FC236}">
                <a16:creationId xmlns:a16="http://schemas.microsoft.com/office/drawing/2014/main" id="{0C4A9D3B-2B20-3AD1-43B3-6E5105B007B5}"/>
              </a:ext>
            </a:extLst>
          </p:cNvPr>
          <p:cNvSpPr>
            <a:spLocks noGrp="1"/>
          </p:cNvSpPr>
          <p:nvPr>
            <p:ph idx="1"/>
          </p:nvPr>
        </p:nvSpPr>
        <p:spPr>
          <a:xfrm>
            <a:off x="838200" y="786581"/>
            <a:ext cx="10515600" cy="5390382"/>
          </a:xfrm>
        </p:spPr>
        <p:txBody>
          <a:bodyPr>
            <a:normAutofit/>
          </a:bodyPr>
          <a:lstStyle/>
          <a:p>
            <a:pPr marL="0" indent="0" algn="l">
              <a:buNone/>
            </a:pPr>
            <a:r>
              <a:rPr lang="en-US" sz="1800" b="0" i="0" u="none" strike="noStrike" baseline="0" dirty="0">
                <a:latin typeface="Times New Roman" panose="02020603050405020304" pitchFamily="18" charset="0"/>
              </a:rPr>
              <a:t>Write the first line of the function definition, including the formal argument declarations, for each of the situations </a:t>
            </a:r>
            <a:r>
              <a:rPr lang="en-IN" sz="1800" b="0" i="0" u="none" strike="noStrike" baseline="0" dirty="0">
                <a:latin typeface="Times New Roman" panose="02020603050405020304" pitchFamily="18" charset="0"/>
              </a:rPr>
              <a:t>described below.</a:t>
            </a:r>
          </a:p>
          <a:p>
            <a:pPr algn="l"/>
            <a:r>
              <a:rPr lang="en-US" sz="1800" b="0" i="0" u="none" strike="noStrike" baseline="0" dirty="0">
                <a:latin typeface="Times New Roman" panose="02020603050405020304" pitchFamily="18" charset="0"/>
              </a:rPr>
              <a:t>(a) </a:t>
            </a:r>
            <a:r>
              <a:rPr lang="en-US" sz="1800" b="0" i="0" u="none" strike="noStrike" baseline="0" dirty="0">
                <a:latin typeface="Arial" panose="020B0604020202020204" pitchFamily="34" charset="0"/>
              </a:rPr>
              <a:t>A </a:t>
            </a:r>
            <a:r>
              <a:rPr lang="en-US" sz="1800" b="0" i="0" u="none" strike="noStrike" baseline="0" dirty="0">
                <a:latin typeface="Times New Roman" panose="02020603050405020304" pitchFamily="18" charset="0"/>
              </a:rPr>
              <a:t>function called </a:t>
            </a:r>
            <a:r>
              <a:rPr lang="en-US" sz="1800" b="0" i="0" u="none" strike="noStrike" baseline="0" dirty="0">
                <a:latin typeface="Arial" panose="020B0604020202020204" pitchFamily="34" charset="0"/>
              </a:rPr>
              <a:t>sample </a:t>
            </a:r>
            <a:r>
              <a:rPr lang="en-US" sz="1800" b="0" i="0" u="none" strike="noStrike" baseline="0" dirty="0">
                <a:latin typeface="Times New Roman" panose="02020603050405020304" pitchFamily="18" charset="0"/>
              </a:rPr>
              <a:t>generates and returns </a:t>
            </a:r>
            <a:r>
              <a:rPr lang="en-US" sz="1800" b="1" i="0" u="none" strike="noStrike" baseline="0" dirty="0">
                <a:latin typeface="Courier New" panose="02070309020205020404" pitchFamily="49" charset="0"/>
              </a:rPr>
              <a:t>an </a:t>
            </a:r>
            <a:r>
              <a:rPr lang="en-US" sz="1800" b="0" i="0" u="none" strike="noStrike" baseline="0" dirty="0">
                <a:latin typeface="Times New Roman" panose="02020603050405020304" pitchFamily="18" charset="0"/>
              </a:rPr>
              <a:t>integer quantity.</a:t>
            </a:r>
          </a:p>
          <a:p>
            <a:pPr algn="l"/>
            <a:r>
              <a:rPr lang="en-US" sz="1800" b="0" i="1" u="none" strike="noStrike" baseline="0" dirty="0">
                <a:latin typeface="Times New Roman" panose="02020603050405020304" pitchFamily="18" charset="0"/>
              </a:rPr>
              <a:t>(b) </a:t>
            </a:r>
            <a:r>
              <a:rPr lang="en-US" sz="1800" b="0" i="0" u="none" strike="noStrike" baseline="0" dirty="0">
                <a:latin typeface="Arial" panose="020B0604020202020204" pitchFamily="34" charset="0"/>
              </a:rPr>
              <a:t>A </a:t>
            </a:r>
            <a:r>
              <a:rPr lang="en-US" sz="1800" b="0" i="0" u="none" strike="noStrike" baseline="0" dirty="0">
                <a:latin typeface="Times New Roman" panose="02020603050405020304" pitchFamily="18" charset="0"/>
              </a:rPr>
              <a:t>function called </a:t>
            </a:r>
            <a:r>
              <a:rPr lang="en-US" sz="1800" b="0" i="0" u="none" strike="noStrike" baseline="0" dirty="0">
                <a:latin typeface="Arial" panose="020B0604020202020204" pitchFamily="34" charset="0"/>
              </a:rPr>
              <a:t>root </a:t>
            </a:r>
            <a:r>
              <a:rPr lang="en-US" sz="1800" b="0" i="0" u="none" strike="noStrike" baseline="0" dirty="0">
                <a:latin typeface="Times New Roman" panose="02020603050405020304" pitchFamily="18" charset="0"/>
              </a:rPr>
              <a:t>accepts two integer arguments and returns a floating-point result.</a:t>
            </a:r>
          </a:p>
          <a:p>
            <a:pPr algn="l"/>
            <a:r>
              <a:rPr lang="en-US" sz="1800" b="0" i="0" u="none" strike="noStrike" baseline="0" dirty="0">
                <a:latin typeface="Times New Roman" panose="02020603050405020304" pitchFamily="18" charset="0"/>
              </a:rPr>
              <a:t>(c) </a:t>
            </a:r>
            <a:r>
              <a:rPr lang="en-US" sz="1800" b="0" i="0" u="none" strike="noStrike" baseline="0" dirty="0">
                <a:latin typeface="Arial" panose="020B0604020202020204" pitchFamily="34" charset="0"/>
              </a:rPr>
              <a:t>A </a:t>
            </a:r>
            <a:r>
              <a:rPr lang="en-US" sz="1800" b="0" i="0" u="none" strike="noStrike" baseline="0" dirty="0">
                <a:latin typeface="Times New Roman" panose="02020603050405020304" pitchFamily="18" charset="0"/>
              </a:rPr>
              <a:t>function called </a:t>
            </a:r>
            <a:r>
              <a:rPr lang="en-US" sz="1800" b="0" i="0" u="none" strike="noStrike" baseline="0" dirty="0">
                <a:latin typeface="Arial" panose="020B0604020202020204" pitchFamily="34" charset="0"/>
              </a:rPr>
              <a:t>convert </a:t>
            </a:r>
            <a:r>
              <a:rPr lang="en-US" sz="1800" b="0" i="0" u="none" strike="noStrike" baseline="0" dirty="0">
                <a:latin typeface="Times New Roman" panose="02020603050405020304" pitchFamily="18" charset="0"/>
              </a:rPr>
              <a:t>accepts a character and returns another character.</a:t>
            </a:r>
          </a:p>
          <a:p>
            <a:pPr algn="l"/>
            <a:r>
              <a:rPr lang="en-US" sz="1800" b="0" i="0" u="none" strike="noStrike" baseline="0" dirty="0">
                <a:latin typeface="Courier New" panose="02070309020205020404" pitchFamily="49" charset="0"/>
              </a:rPr>
              <a:t>(d) </a:t>
            </a:r>
            <a:r>
              <a:rPr lang="en-US" sz="1800" b="0" i="0" u="none" strike="noStrike" baseline="0" dirty="0">
                <a:latin typeface="Arial" panose="020B0604020202020204" pitchFamily="34" charset="0"/>
              </a:rPr>
              <a:t>A </a:t>
            </a:r>
            <a:r>
              <a:rPr lang="en-US" sz="1800" b="0" i="0" u="none" strike="noStrike" baseline="0" dirty="0">
                <a:latin typeface="Times New Roman" panose="02020603050405020304" pitchFamily="18" charset="0"/>
              </a:rPr>
              <a:t>function called </a:t>
            </a:r>
            <a:r>
              <a:rPr lang="en-US" sz="1800" b="0" i="0" u="none" strike="noStrike" baseline="0" dirty="0">
                <a:latin typeface="Arial" panose="020B0604020202020204" pitchFamily="34" charset="0"/>
              </a:rPr>
              <a:t>transfer </a:t>
            </a:r>
            <a:r>
              <a:rPr lang="en-US" sz="1800" b="0" i="0" u="none" strike="noStrike" baseline="0" dirty="0">
                <a:latin typeface="Times New Roman" panose="02020603050405020304" pitchFamily="18" charset="0"/>
              </a:rPr>
              <a:t>accepts a long integer and returns a character.</a:t>
            </a:r>
          </a:p>
          <a:p>
            <a:pPr algn="l"/>
            <a:r>
              <a:rPr lang="en-US" sz="1800" b="1" i="1" u="none" strike="noStrike" baseline="0" dirty="0">
                <a:latin typeface="Times New Roman" panose="02020603050405020304" pitchFamily="18" charset="0"/>
              </a:rPr>
              <a:t>(e) </a:t>
            </a:r>
            <a:r>
              <a:rPr lang="en-US" sz="1800" b="0" i="0" u="none" strike="noStrike" baseline="0" dirty="0">
                <a:latin typeface="Arial" panose="020B0604020202020204" pitchFamily="34" charset="0"/>
              </a:rPr>
              <a:t>A </a:t>
            </a:r>
            <a:r>
              <a:rPr lang="en-US" sz="1800" b="0" i="0" u="none" strike="noStrike" baseline="0" dirty="0">
                <a:latin typeface="Times New Roman" panose="02020603050405020304" pitchFamily="18" charset="0"/>
              </a:rPr>
              <a:t>function called </a:t>
            </a:r>
            <a:r>
              <a:rPr lang="en-US" sz="1800" b="0" i="0" u="none" strike="noStrike" baseline="0" dirty="0">
                <a:latin typeface="Arial" panose="020B0604020202020204" pitchFamily="34" charset="0"/>
              </a:rPr>
              <a:t>inverse </a:t>
            </a:r>
            <a:r>
              <a:rPr lang="en-US" sz="1800" b="0" i="0" u="none" strike="noStrike" baseline="0" dirty="0">
                <a:latin typeface="Times New Roman" panose="02020603050405020304" pitchFamily="18" charset="0"/>
              </a:rPr>
              <a:t>accepts a character and returns a long integer.</a:t>
            </a:r>
          </a:p>
          <a:p>
            <a:pPr algn="l"/>
            <a:r>
              <a:rPr lang="en-US" sz="1800" dirty="0">
                <a:latin typeface="Arial" panose="020B0604020202020204" pitchFamily="34" charset="0"/>
              </a:rPr>
              <a:t>(f)</a:t>
            </a:r>
            <a:r>
              <a:rPr lang="en-US" sz="1800" b="0" i="0" u="none" strike="noStrike" baseline="0" dirty="0">
                <a:latin typeface="Arial" panose="020B0604020202020204" pitchFamily="34" charset="0"/>
              </a:rPr>
              <a:t> A </a:t>
            </a:r>
            <a:r>
              <a:rPr lang="en-US" sz="1800" b="0" i="0" u="none" strike="noStrike" baseline="0" dirty="0">
                <a:latin typeface="Times New Roman" panose="02020603050405020304" pitchFamily="18" charset="0"/>
              </a:rPr>
              <a:t>function called </a:t>
            </a:r>
            <a:r>
              <a:rPr lang="en-US" sz="1800" b="0" i="0" u="none" strike="noStrike" baseline="0" dirty="0">
                <a:latin typeface="Arial" panose="020B0604020202020204" pitchFamily="34" charset="0"/>
              </a:rPr>
              <a:t>process </a:t>
            </a:r>
            <a:r>
              <a:rPr lang="en-US" sz="1800" b="0" i="0" u="none" strike="noStrike" baseline="0" dirty="0">
                <a:latin typeface="Times New Roman" panose="02020603050405020304" pitchFamily="18" charset="0"/>
              </a:rPr>
              <a:t>accepts an integer and two floating-point quantities (in that order), and returns a </a:t>
            </a:r>
            <a:r>
              <a:rPr lang="en-IN" sz="1800" b="0" i="0" u="none" strike="noStrike" baseline="0" dirty="0">
                <a:latin typeface="Times New Roman" panose="02020603050405020304" pitchFamily="18" charset="0"/>
              </a:rPr>
              <a:t>double-precision quantity.</a:t>
            </a:r>
          </a:p>
          <a:p>
            <a:pPr algn="l"/>
            <a:r>
              <a:rPr lang="en-US" sz="1800" b="0" i="0" u="none" strike="noStrike" baseline="0" dirty="0">
                <a:latin typeface="Arial" panose="020B0604020202020204" pitchFamily="34" charset="0"/>
              </a:rPr>
              <a:t>(g) A </a:t>
            </a:r>
            <a:r>
              <a:rPr lang="en-US" sz="1800" b="0" i="0" u="none" strike="noStrike" baseline="0" dirty="0">
                <a:latin typeface="Times New Roman" panose="02020603050405020304" pitchFamily="18" charset="0"/>
              </a:rPr>
              <a:t>function called </a:t>
            </a:r>
            <a:r>
              <a:rPr lang="en-US" sz="1800" b="0" i="0" u="none" strike="noStrike" baseline="0" dirty="0">
                <a:latin typeface="Arial" panose="020B0604020202020204" pitchFamily="34" charset="0"/>
              </a:rPr>
              <a:t>value </a:t>
            </a:r>
            <a:r>
              <a:rPr lang="en-US" sz="1800" b="0" i="0" u="none" strike="noStrike" baseline="0" dirty="0">
                <a:latin typeface="Times New Roman" panose="02020603050405020304" pitchFamily="18" charset="0"/>
              </a:rPr>
              <a:t>accepts two double-precision quantities and a short-integer quantity (in that</a:t>
            </a:r>
          </a:p>
          <a:p>
            <a:pPr marL="0" indent="0" algn="l">
              <a:buNone/>
            </a:pPr>
            <a:r>
              <a:rPr lang="en-US" sz="1800" b="0" i="0" u="none" strike="noStrike" baseline="0" dirty="0">
                <a:latin typeface="Times New Roman" panose="02020603050405020304" pitchFamily="18" charset="0"/>
              </a:rPr>
              <a:t>order). The input quantities are processed to yield a double-precision value which is displayed </a:t>
            </a:r>
            <a:r>
              <a:rPr lang="en-US" sz="1800" b="1" i="0" u="none" strike="noStrike" baseline="0" dirty="0">
                <a:latin typeface="Courier New" panose="02070309020205020404" pitchFamily="49" charset="0"/>
              </a:rPr>
              <a:t>as </a:t>
            </a:r>
            <a:r>
              <a:rPr lang="en-US" sz="1800" b="0" i="0" u="none" strike="noStrike" baseline="0" dirty="0">
                <a:latin typeface="Times New Roman" panose="02020603050405020304" pitchFamily="18" charset="0"/>
              </a:rPr>
              <a:t>a final</a:t>
            </a:r>
          </a:p>
          <a:p>
            <a:pPr marL="0" indent="0" algn="l">
              <a:buNone/>
            </a:pPr>
            <a:r>
              <a:rPr lang="en-IN" sz="1800" b="0" i="0" u="none" strike="noStrike" baseline="0" dirty="0">
                <a:latin typeface="Times New Roman" panose="02020603050405020304" pitchFamily="18" charset="0"/>
              </a:rPr>
              <a:t>resu1t.</a:t>
            </a:r>
            <a:endParaRPr lang="en-IN" dirty="0"/>
          </a:p>
        </p:txBody>
      </p:sp>
    </p:spTree>
    <p:extLst>
      <p:ext uri="{BB962C8B-B14F-4D97-AF65-F5344CB8AC3E}">
        <p14:creationId xmlns:p14="http://schemas.microsoft.com/office/powerpoint/2010/main" val="423032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2BA578-D714-0A8E-CF33-447AE39E9AD2}"/>
              </a:ext>
            </a:extLst>
          </p:cNvPr>
          <p:cNvSpPr>
            <a:spLocks noGrp="1"/>
          </p:cNvSpPr>
          <p:nvPr>
            <p:ph type="title"/>
          </p:nvPr>
        </p:nvSpPr>
        <p:spPr/>
        <p:txBody>
          <a:bodyPr/>
          <a:lstStyle/>
          <a:p>
            <a:pPr algn="ctr"/>
            <a:r>
              <a:rPr lang="en-GB" b="1" dirty="0"/>
              <a:t>Pointers</a:t>
            </a:r>
          </a:p>
        </p:txBody>
      </p:sp>
      <p:sp>
        <p:nvSpPr>
          <p:cNvPr id="4" name="Content Placeholder 3">
            <a:extLst>
              <a:ext uri="{FF2B5EF4-FFF2-40B4-BE49-F238E27FC236}">
                <a16:creationId xmlns:a16="http://schemas.microsoft.com/office/drawing/2014/main" id="{A3EDC417-0C1A-57D4-2EE5-8DF6B56A877D}"/>
              </a:ext>
            </a:extLst>
          </p:cNvPr>
          <p:cNvSpPr>
            <a:spLocks noGrp="1"/>
          </p:cNvSpPr>
          <p:nvPr>
            <p:ph idx="1"/>
          </p:nvPr>
        </p:nvSpPr>
        <p:spPr/>
        <p:txBody>
          <a:bodyPr>
            <a:normAutofit/>
          </a:bodyPr>
          <a:lstStyle/>
          <a:p>
            <a:r>
              <a:rPr lang="en-GB" sz="3600" b="0" i="0" dirty="0">
                <a:solidFill>
                  <a:srgbClr val="202124"/>
                </a:solidFill>
                <a:effectLst/>
                <a:latin typeface="+mj-lt"/>
              </a:rPr>
              <a:t>Pointers allow to use dynamic memory allocation</a:t>
            </a:r>
            <a:endParaRPr lang="en-GB" sz="3600" dirty="0">
              <a:latin typeface="+mj-lt"/>
            </a:endParaRPr>
          </a:p>
          <a:p>
            <a:r>
              <a:rPr lang="en-GB" sz="3600" b="0" i="0" dirty="0">
                <a:solidFill>
                  <a:srgbClr val="040C28"/>
                </a:solidFill>
                <a:effectLst/>
                <a:latin typeface="+mj-lt"/>
              </a:rPr>
              <a:t>Allows sharing without copying</a:t>
            </a:r>
            <a:r>
              <a:rPr lang="en-GB" sz="3600" b="0" i="0" dirty="0">
                <a:solidFill>
                  <a:srgbClr val="202124"/>
                </a:solidFill>
                <a:effectLst/>
                <a:latin typeface="+mj-lt"/>
              </a:rPr>
              <a:t>, i.e., pass by reference</a:t>
            </a:r>
          </a:p>
          <a:p>
            <a:r>
              <a:rPr lang="en-GB" sz="3600" b="0" i="0" dirty="0">
                <a:solidFill>
                  <a:srgbClr val="4D5156"/>
                </a:solidFill>
                <a:effectLst/>
                <a:latin typeface="+mj-lt"/>
              </a:rPr>
              <a:t>Execution time with pointers is faster because data are manipulated with the address, that is, direct access to memory location.</a:t>
            </a:r>
          </a:p>
          <a:p>
            <a:r>
              <a:rPr lang="en-GB" sz="3600" dirty="0">
                <a:solidFill>
                  <a:srgbClr val="4D5156"/>
                </a:solidFill>
                <a:latin typeface="+mj-lt"/>
              </a:rPr>
              <a:t>By using pointers to functions, functions can be passed as arguments to other functions</a:t>
            </a:r>
            <a:endParaRPr lang="en-GB" sz="3600" b="0" i="0" dirty="0">
              <a:solidFill>
                <a:srgbClr val="202124"/>
              </a:solidFill>
              <a:effectLst/>
              <a:latin typeface="+mj-lt"/>
            </a:endParaRPr>
          </a:p>
        </p:txBody>
      </p:sp>
      <p:sp>
        <p:nvSpPr>
          <p:cNvPr id="5" name="Date Placeholder 4">
            <a:extLst>
              <a:ext uri="{FF2B5EF4-FFF2-40B4-BE49-F238E27FC236}">
                <a16:creationId xmlns:a16="http://schemas.microsoft.com/office/drawing/2014/main" id="{4684A745-0FC5-768E-DB78-4388C99AF21B}"/>
              </a:ext>
            </a:extLst>
          </p:cNvPr>
          <p:cNvSpPr>
            <a:spLocks noGrp="1"/>
          </p:cNvSpPr>
          <p:nvPr>
            <p:ph type="dt" sz="half" idx="10"/>
          </p:nvPr>
        </p:nvSpPr>
        <p:spPr/>
        <p:txBody>
          <a:bodyPr/>
          <a:lstStyle/>
          <a:p>
            <a:fld id="{599CA37B-3A96-4214-A541-6A35F127E0AF}" type="datetime1">
              <a:rPr lang="en-GB" smtClean="0"/>
              <a:t>06/02/2024</a:t>
            </a:fld>
            <a:endParaRPr lang="en-GB"/>
          </a:p>
        </p:txBody>
      </p:sp>
      <p:sp>
        <p:nvSpPr>
          <p:cNvPr id="6" name="Footer Placeholder 5">
            <a:extLst>
              <a:ext uri="{FF2B5EF4-FFF2-40B4-BE49-F238E27FC236}">
                <a16:creationId xmlns:a16="http://schemas.microsoft.com/office/drawing/2014/main" id="{0495EF89-1B26-0DDD-B922-9DEFE91E8D22}"/>
              </a:ext>
            </a:extLst>
          </p:cNvPr>
          <p:cNvSpPr>
            <a:spLocks noGrp="1"/>
          </p:cNvSpPr>
          <p:nvPr>
            <p:ph type="ftr" sz="quarter" idx="11"/>
          </p:nvPr>
        </p:nvSpPr>
        <p:spPr/>
        <p:txBody>
          <a:bodyPr/>
          <a:lstStyle/>
          <a:p>
            <a:r>
              <a:rPr lang="en-GB"/>
              <a:t>Dr.Varalakshmi M , SCOPE</a:t>
            </a:r>
          </a:p>
        </p:txBody>
      </p:sp>
      <p:sp>
        <p:nvSpPr>
          <p:cNvPr id="7" name="Slide Number Placeholder 6">
            <a:extLst>
              <a:ext uri="{FF2B5EF4-FFF2-40B4-BE49-F238E27FC236}">
                <a16:creationId xmlns:a16="http://schemas.microsoft.com/office/drawing/2014/main" id="{D0C5A2D7-5E0F-A252-CC6E-36AC129993C2}"/>
              </a:ext>
            </a:extLst>
          </p:cNvPr>
          <p:cNvSpPr>
            <a:spLocks noGrp="1"/>
          </p:cNvSpPr>
          <p:nvPr>
            <p:ph type="sldNum" sz="quarter" idx="12"/>
          </p:nvPr>
        </p:nvSpPr>
        <p:spPr/>
        <p:txBody>
          <a:bodyPr/>
          <a:lstStyle/>
          <a:p>
            <a:r>
              <a:rPr lang="en-GB" dirty="0"/>
              <a:t>13</a:t>
            </a:r>
          </a:p>
        </p:txBody>
      </p:sp>
    </p:spTree>
    <p:extLst>
      <p:ext uri="{BB962C8B-B14F-4D97-AF65-F5344CB8AC3E}">
        <p14:creationId xmlns:p14="http://schemas.microsoft.com/office/powerpoint/2010/main" val="234927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46B5-4179-C14B-C412-B8892B6BF37B}"/>
              </a:ext>
            </a:extLst>
          </p:cNvPr>
          <p:cNvSpPr>
            <a:spLocks noGrp="1"/>
          </p:cNvSpPr>
          <p:nvPr>
            <p:ph type="title"/>
          </p:nvPr>
        </p:nvSpPr>
        <p:spPr>
          <a:xfrm>
            <a:off x="838200" y="365126"/>
            <a:ext cx="10515600" cy="883572"/>
          </a:xfrm>
        </p:spPr>
        <p:txBody>
          <a:bodyPr/>
          <a:lstStyle/>
          <a:p>
            <a:pPr algn="ctr"/>
            <a:r>
              <a:rPr lang="en-GB" b="1" dirty="0"/>
              <a:t>Pointers</a:t>
            </a:r>
          </a:p>
        </p:txBody>
      </p:sp>
      <p:sp>
        <p:nvSpPr>
          <p:cNvPr id="3" name="Content Placeholder 2">
            <a:extLst>
              <a:ext uri="{FF2B5EF4-FFF2-40B4-BE49-F238E27FC236}">
                <a16:creationId xmlns:a16="http://schemas.microsoft.com/office/drawing/2014/main" id="{D9F461A1-7E4E-C1D6-15FB-CA76479B43A7}"/>
              </a:ext>
            </a:extLst>
          </p:cNvPr>
          <p:cNvSpPr>
            <a:spLocks noGrp="1"/>
          </p:cNvSpPr>
          <p:nvPr>
            <p:ph idx="1"/>
          </p:nvPr>
        </p:nvSpPr>
        <p:spPr>
          <a:xfrm>
            <a:off x="838200" y="1248698"/>
            <a:ext cx="10515600" cy="4928265"/>
          </a:xfrm>
        </p:spPr>
        <p:txBody>
          <a:bodyPr/>
          <a:lstStyle/>
          <a:p>
            <a:pPr marL="0" indent="0">
              <a:buNone/>
            </a:pPr>
            <a:r>
              <a:rPr lang="en-GB" sz="2000" b="1" u="sng" dirty="0">
                <a:latin typeface="+mj-lt"/>
              </a:rPr>
              <a:t>Declaring a Pointer variable</a:t>
            </a:r>
          </a:p>
          <a:p>
            <a:pPr marL="0" indent="0">
              <a:buNone/>
            </a:pPr>
            <a:r>
              <a:rPr lang="en-GB" sz="2000" dirty="0">
                <a:latin typeface="+mj-lt"/>
              </a:rPr>
              <a:t>datatype *pointer variable ;</a:t>
            </a:r>
          </a:p>
          <a:p>
            <a:pPr marL="0" indent="0">
              <a:buNone/>
            </a:pPr>
            <a:endParaRPr lang="en-GB" sz="2000" dirty="0">
              <a:latin typeface="+mj-lt"/>
            </a:endParaRPr>
          </a:p>
          <a:p>
            <a:pPr marL="0" indent="0">
              <a:buNone/>
            </a:pPr>
            <a:r>
              <a:rPr lang="en-GB" sz="2000" b="1" u="sng" dirty="0">
                <a:latin typeface="+mj-lt"/>
              </a:rPr>
              <a:t>Storing address in a pointer variable</a:t>
            </a:r>
          </a:p>
          <a:p>
            <a:pPr marL="0" indent="0">
              <a:buNone/>
            </a:pPr>
            <a:r>
              <a:rPr lang="en-GB" sz="2000" dirty="0" err="1">
                <a:latin typeface="+mj-lt"/>
              </a:rPr>
              <a:t>pointervariable</a:t>
            </a:r>
            <a:r>
              <a:rPr lang="en-GB" sz="2000" dirty="0">
                <a:latin typeface="+mj-lt"/>
              </a:rPr>
              <a:t>=&amp;</a:t>
            </a:r>
            <a:r>
              <a:rPr lang="en-GB" sz="2000" dirty="0" err="1">
                <a:latin typeface="+mj-lt"/>
              </a:rPr>
              <a:t>datavariable</a:t>
            </a:r>
            <a:r>
              <a:rPr lang="en-GB" sz="2000" dirty="0">
                <a:latin typeface="+mj-lt"/>
              </a:rPr>
              <a:t>;</a:t>
            </a:r>
          </a:p>
          <a:p>
            <a:pPr marL="0" indent="0">
              <a:buNone/>
            </a:pPr>
            <a:endParaRPr lang="en-GB" sz="2000" dirty="0">
              <a:latin typeface="+mj-lt"/>
            </a:endParaRPr>
          </a:p>
          <a:p>
            <a:pPr marL="0" indent="0">
              <a:buNone/>
            </a:pPr>
            <a:r>
              <a:rPr lang="en-GB" sz="2000" b="1" u="sng" dirty="0">
                <a:latin typeface="+mj-lt"/>
              </a:rPr>
              <a:t>Accessing the value of the data variable using pointer (Dereferencing)</a:t>
            </a:r>
          </a:p>
          <a:p>
            <a:pPr marL="0" indent="0">
              <a:buNone/>
            </a:pPr>
            <a:r>
              <a:rPr lang="en-GB" sz="2000" dirty="0">
                <a:latin typeface="+mj-lt"/>
              </a:rPr>
              <a:t>*</a:t>
            </a:r>
            <a:r>
              <a:rPr lang="en-GB" sz="2000" dirty="0" err="1">
                <a:latin typeface="+mj-lt"/>
              </a:rPr>
              <a:t>pointervariable</a:t>
            </a:r>
            <a:endParaRPr lang="en-GB" sz="2000" dirty="0">
              <a:latin typeface="+mj-lt"/>
            </a:endParaRPr>
          </a:p>
          <a:p>
            <a:pPr marL="0" indent="0">
              <a:buNone/>
            </a:pPr>
            <a:endParaRPr lang="en-GB" dirty="0"/>
          </a:p>
          <a:p>
            <a:pPr marL="0" indent="0">
              <a:buNone/>
            </a:pPr>
            <a:endParaRPr lang="en-GB" dirty="0"/>
          </a:p>
        </p:txBody>
      </p:sp>
      <p:sp>
        <p:nvSpPr>
          <p:cNvPr id="4" name="Date Placeholder 3">
            <a:extLst>
              <a:ext uri="{FF2B5EF4-FFF2-40B4-BE49-F238E27FC236}">
                <a16:creationId xmlns:a16="http://schemas.microsoft.com/office/drawing/2014/main" id="{4A6B7AF1-0D62-79A9-5B9A-38D0F6CB4931}"/>
              </a:ext>
            </a:extLst>
          </p:cNvPr>
          <p:cNvSpPr>
            <a:spLocks noGrp="1"/>
          </p:cNvSpPr>
          <p:nvPr>
            <p:ph type="dt" sz="half" idx="10"/>
          </p:nvPr>
        </p:nvSpPr>
        <p:spPr/>
        <p:txBody>
          <a:bodyPr/>
          <a:lstStyle/>
          <a:p>
            <a:fld id="{4E9C5445-A0C0-48A0-9323-675EAA7A2FC5}" type="datetime1">
              <a:rPr lang="en-GB" smtClean="0"/>
              <a:t>06/02/2024</a:t>
            </a:fld>
            <a:endParaRPr lang="en-GB"/>
          </a:p>
        </p:txBody>
      </p:sp>
      <p:sp>
        <p:nvSpPr>
          <p:cNvPr id="5" name="Footer Placeholder 4">
            <a:extLst>
              <a:ext uri="{FF2B5EF4-FFF2-40B4-BE49-F238E27FC236}">
                <a16:creationId xmlns:a16="http://schemas.microsoft.com/office/drawing/2014/main" id="{19C9CED3-1DEB-7632-1BD0-A35B93BD5ED8}"/>
              </a:ext>
            </a:extLst>
          </p:cNvPr>
          <p:cNvSpPr>
            <a:spLocks noGrp="1"/>
          </p:cNvSpPr>
          <p:nvPr>
            <p:ph type="ftr" sz="quarter" idx="11"/>
          </p:nvPr>
        </p:nvSpPr>
        <p:spPr/>
        <p:txBody>
          <a:bodyPr/>
          <a:lstStyle/>
          <a:p>
            <a:r>
              <a:rPr lang="en-GB"/>
              <a:t>Dr.Varalakshmi M , SCOPE</a:t>
            </a:r>
          </a:p>
        </p:txBody>
      </p:sp>
      <p:sp>
        <p:nvSpPr>
          <p:cNvPr id="6" name="Slide Number Placeholder 5">
            <a:extLst>
              <a:ext uri="{FF2B5EF4-FFF2-40B4-BE49-F238E27FC236}">
                <a16:creationId xmlns:a16="http://schemas.microsoft.com/office/drawing/2014/main" id="{B5B7737F-121B-DFB4-3543-BB46C1C48A2C}"/>
              </a:ext>
            </a:extLst>
          </p:cNvPr>
          <p:cNvSpPr>
            <a:spLocks noGrp="1"/>
          </p:cNvSpPr>
          <p:nvPr>
            <p:ph type="sldNum" sz="quarter" idx="12"/>
          </p:nvPr>
        </p:nvSpPr>
        <p:spPr/>
        <p:txBody>
          <a:bodyPr/>
          <a:lstStyle/>
          <a:p>
            <a:r>
              <a:rPr lang="en-GB" dirty="0"/>
              <a:t>14</a:t>
            </a:r>
          </a:p>
        </p:txBody>
      </p:sp>
    </p:spTree>
    <p:extLst>
      <p:ext uri="{BB962C8B-B14F-4D97-AF65-F5344CB8AC3E}">
        <p14:creationId xmlns:p14="http://schemas.microsoft.com/office/powerpoint/2010/main" val="340442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0CF2-0BF9-B0B5-D0B8-AA27DD58109E}"/>
              </a:ext>
            </a:extLst>
          </p:cNvPr>
          <p:cNvSpPr>
            <a:spLocks noGrp="1"/>
          </p:cNvSpPr>
          <p:nvPr>
            <p:ph type="title"/>
          </p:nvPr>
        </p:nvSpPr>
        <p:spPr/>
        <p:txBody>
          <a:bodyPr/>
          <a:lstStyle/>
          <a:p>
            <a:r>
              <a:rPr lang="en-GB" b="1" dirty="0"/>
              <a:t>                                 Pointers</a:t>
            </a:r>
            <a:endParaRPr lang="en-GB" dirty="0"/>
          </a:p>
        </p:txBody>
      </p:sp>
      <p:sp>
        <p:nvSpPr>
          <p:cNvPr id="3" name="Content Placeholder 2">
            <a:extLst>
              <a:ext uri="{FF2B5EF4-FFF2-40B4-BE49-F238E27FC236}">
                <a16:creationId xmlns:a16="http://schemas.microsoft.com/office/drawing/2014/main" id="{B430C2B3-B7D1-1117-E012-6E912DF7F5A8}"/>
              </a:ext>
            </a:extLst>
          </p:cNvPr>
          <p:cNvSpPr>
            <a:spLocks noGrp="1"/>
          </p:cNvSpPr>
          <p:nvPr>
            <p:ph idx="1"/>
          </p:nvPr>
        </p:nvSpPr>
        <p:spPr/>
        <p:txBody>
          <a:bodyPr/>
          <a:lstStyle/>
          <a:p>
            <a:pPr marL="0" indent="0">
              <a:buNone/>
            </a:pPr>
            <a:r>
              <a:rPr lang="en-GB" sz="2000" dirty="0">
                <a:latin typeface="+mj-lt"/>
              </a:rPr>
              <a:t>int </a:t>
            </a:r>
            <a:r>
              <a:rPr lang="en-GB" sz="2000" dirty="0" err="1">
                <a:latin typeface="+mj-lt"/>
              </a:rPr>
              <a:t>arr</a:t>
            </a:r>
            <a:r>
              <a:rPr lang="en-GB" sz="2000" dirty="0">
                <a:latin typeface="+mj-lt"/>
              </a:rPr>
              <a:t>[]={1,2,3,4,5};</a:t>
            </a:r>
          </a:p>
          <a:p>
            <a:pPr marL="0" indent="0">
              <a:buNone/>
            </a:pPr>
            <a:r>
              <a:rPr lang="en-GB" sz="2000" dirty="0">
                <a:latin typeface="+mj-lt"/>
              </a:rPr>
              <a:t>int *p=</a:t>
            </a:r>
            <a:r>
              <a:rPr lang="en-GB" sz="2000" dirty="0" err="1">
                <a:latin typeface="+mj-lt"/>
              </a:rPr>
              <a:t>arr</a:t>
            </a:r>
            <a:r>
              <a:rPr lang="en-GB" sz="2000" dirty="0">
                <a:latin typeface="+mj-lt"/>
              </a:rPr>
              <a:t>;</a:t>
            </a:r>
          </a:p>
          <a:p>
            <a:pPr marL="0" indent="0">
              <a:buNone/>
            </a:pPr>
            <a:endParaRPr lang="en-GB" sz="2000" b="0" i="0" dirty="0">
              <a:solidFill>
                <a:srgbClr val="4D5156"/>
              </a:solidFill>
              <a:effectLst/>
              <a:latin typeface="+mj-lt"/>
            </a:endParaRPr>
          </a:p>
          <a:p>
            <a:pPr marL="0" indent="0">
              <a:buNone/>
            </a:pPr>
            <a:r>
              <a:rPr lang="en-GB" sz="2000" b="0" i="0" dirty="0">
                <a:solidFill>
                  <a:srgbClr val="4D5156"/>
                </a:solidFill>
                <a:effectLst/>
                <a:latin typeface="+mj-lt"/>
              </a:rPr>
              <a:t>when we increment </a:t>
            </a:r>
            <a:r>
              <a:rPr lang="en-GB" sz="2000" b="1" i="0" dirty="0">
                <a:solidFill>
                  <a:srgbClr val="5F6368"/>
                </a:solidFill>
                <a:effectLst/>
                <a:latin typeface="+mj-lt"/>
              </a:rPr>
              <a:t>pointer,</a:t>
            </a:r>
            <a:r>
              <a:rPr lang="en-GB" sz="2000" b="0" i="0" dirty="0">
                <a:solidFill>
                  <a:srgbClr val="4D5156"/>
                </a:solidFill>
                <a:effectLst/>
                <a:latin typeface="+mj-lt"/>
              </a:rPr>
              <a:t> its value</a:t>
            </a:r>
          </a:p>
          <a:p>
            <a:pPr marL="0" indent="0">
              <a:buNone/>
            </a:pPr>
            <a:r>
              <a:rPr lang="en-GB" sz="2000" b="0" i="0" dirty="0">
                <a:solidFill>
                  <a:srgbClr val="4D5156"/>
                </a:solidFill>
                <a:effectLst/>
                <a:latin typeface="+mj-lt"/>
              </a:rPr>
              <a:t>is increased by the length of the data type that it points to. This length is called </a:t>
            </a:r>
            <a:r>
              <a:rPr lang="en-GB" sz="2000" b="1" i="0" dirty="0">
                <a:solidFill>
                  <a:srgbClr val="5F6368"/>
                </a:solidFill>
                <a:effectLst/>
                <a:latin typeface="+mj-lt"/>
              </a:rPr>
              <a:t>scale factor</a:t>
            </a:r>
            <a:r>
              <a:rPr lang="en-GB" sz="2000" b="0" i="0" dirty="0">
                <a:solidFill>
                  <a:srgbClr val="4D5156"/>
                </a:solidFill>
                <a:effectLst/>
                <a:latin typeface="+mj-lt"/>
              </a:rPr>
              <a:t>.</a:t>
            </a:r>
          </a:p>
          <a:p>
            <a:pPr marL="0" indent="0">
              <a:buNone/>
            </a:pPr>
            <a:r>
              <a:rPr lang="en-GB" sz="2000" dirty="0">
                <a:solidFill>
                  <a:srgbClr val="4D5156"/>
                </a:solidFill>
                <a:latin typeface="+mj-lt"/>
              </a:rPr>
              <a:t>Let p=1000;</a:t>
            </a:r>
          </a:p>
          <a:p>
            <a:pPr marL="0" indent="0">
              <a:buNone/>
            </a:pPr>
            <a:r>
              <a:rPr lang="en-GB" sz="2000" dirty="0">
                <a:solidFill>
                  <a:srgbClr val="4D5156"/>
                </a:solidFill>
                <a:latin typeface="+mj-lt"/>
              </a:rPr>
              <a:t>p+1  will be 1004</a:t>
            </a:r>
            <a:r>
              <a:rPr lang="en-GB" dirty="0">
                <a:solidFill>
                  <a:srgbClr val="4D5156"/>
                </a:solidFill>
                <a:latin typeface="arial" panose="020B0604020202020204" pitchFamily="34" charset="0"/>
              </a:rPr>
              <a:t>    </a:t>
            </a:r>
            <a:endParaRPr lang="en-GB" dirty="0"/>
          </a:p>
        </p:txBody>
      </p:sp>
      <p:pic>
        <p:nvPicPr>
          <p:cNvPr id="10" name="Picture 9">
            <a:extLst>
              <a:ext uri="{FF2B5EF4-FFF2-40B4-BE49-F238E27FC236}">
                <a16:creationId xmlns:a16="http://schemas.microsoft.com/office/drawing/2014/main" id="{8296387C-7D87-ECFC-3117-FE133A73CF7E}"/>
              </a:ext>
            </a:extLst>
          </p:cNvPr>
          <p:cNvPicPr>
            <a:picLocks noChangeAspect="1"/>
          </p:cNvPicPr>
          <p:nvPr/>
        </p:nvPicPr>
        <p:blipFill>
          <a:blip r:embed="rId2"/>
          <a:stretch>
            <a:fillRect/>
          </a:stretch>
        </p:blipFill>
        <p:spPr>
          <a:xfrm>
            <a:off x="4752975" y="1790700"/>
            <a:ext cx="5638800" cy="1638300"/>
          </a:xfrm>
          <a:prstGeom prst="rect">
            <a:avLst/>
          </a:prstGeom>
        </p:spPr>
      </p:pic>
      <p:pic>
        <p:nvPicPr>
          <p:cNvPr id="12" name="Picture 11">
            <a:extLst>
              <a:ext uri="{FF2B5EF4-FFF2-40B4-BE49-F238E27FC236}">
                <a16:creationId xmlns:a16="http://schemas.microsoft.com/office/drawing/2014/main" id="{BB326321-6397-9232-1512-3539A1A84ECF}"/>
              </a:ext>
            </a:extLst>
          </p:cNvPr>
          <p:cNvPicPr>
            <a:picLocks noChangeAspect="1"/>
          </p:cNvPicPr>
          <p:nvPr/>
        </p:nvPicPr>
        <p:blipFill>
          <a:blip r:embed="rId3"/>
          <a:stretch>
            <a:fillRect/>
          </a:stretch>
        </p:blipFill>
        <p:spPr>
          <a:xfrm>
            <a:off x="4433887" y="4530725"/>
            <a:ext cx="6276975" cy="1781175"/>
          </a:xfrm>
          <a:prstGeom prst="rect">
            <a:avLst/>
          </a:prstGeom>
        </p:spPr>
      </p:pic>
      <p:sp>
        <p:nvSpPr>
          <p:cNvPr id="13" name="Date Placeholder 12">
            <a:extLst>
              <a:ext uri="{FF2B5EF4-FFF2-40B4-BE49-F238E27FC236}">
                <a16:creationId xmlns:a16="http://schemas.microsoft.com/office/drawing/2014/main" id="{18F7B134-911B-95F9-DF57-903F1D43B1BB}"/>
              </a:ext>
            </a:extLst>
          </p:cNvPr>
          <p:cNvSpPr>
            <a:spLocks noGrp="1"/>
          </p:cNvSpPr>
          <p:nvPr>
            <p:ph type="dt" sz="half" idx="10"/>
          </p:nvPr>
        </p:nvSpPr>
        <p:spPr/>
        <p:txBody>
          <a:bodyPr/>
          <a:lstStyle/>
          <a:p>
            <a:fld id="{3AE8CB02-89BF-4C5C-AFCE-913E19B0D720}" type="datetime1">
              <a:rPr lang="en-GB" smtClean="0"/>
              <a:t>06/02/2024</a:t>
            </a:fld>
            <a:endParaRPr lang="en-GB"/>
          </a:p>
        </p:txBody>
      </p:sp>
      <p:sp>
        <p:nvSpPr>
          <p:cNvPr id="14" name="Footer Placeholder 13">
            <a:extLst>
              <a:ext uri="{FF2B5EF4-FFF2-40B4-BE49-F238E27FC236}">
                <a16:creationId xmlns:a16="http://schemas.microsoft.com/office/drawing/2014/main" id="{C552FEE9-887C-3CD7-E609-6FAC6F34AB8D}"/>
              </a:ext>
            </a:extLst>
          </p:cNvPr>
          <p:cNvSpPr>
            <a:spLocks noGrp="1"/>
          </p:cNvSpPr>
          <p:nvPr>
            <p:ph type="ftr" sz="quarter" idx="11"/>
          </p:nvPr>
        </p:nvSpPr>
        <p:spPr/>
        <p:txBody>
          <a:bodyPr/>
          <a:lstStyle/>
          <a:p>
            <a:r>
              <a:rPr lang="en-GB"/>
              <a:t>Dr.Varalakshmi M , SCOPE</a:t>
            </a:r>
          </a:p>
        </p:txBody>
      </p:sp>
      <p:sp>
        <p:nvSpPr>
          <p:cNvPr id="15" name="Slide Number Placeholder 14">
            <a:extLst>
              <a:ext uri="{FF2B5EF4-FFF2-40B4-BE49-F238E27FC236}">
                <a16:creationId xmlns:a16="http://schemas.microsoft.com/office/drawing/2014/main" id="{9287E6AB-4DAF-A9F0-EA23-93CB220F27F5}"/>
              </a:ext>
            </a:extLst>
          </p:cNvPr>
          <p:cNvSpPr>
            <a:spLocks noGrp="1"/>
          </p:cNvSpPr>
          <p:nvPr>
            <p:ph type="sldNum" sz="quarter" idx="12"/>
          </p:nvPr>
        </p:nvSpPr>
        <p:spPr/>
        <p:txBody>
          <a:bodyPr/>
          <a:lstStyle/>
          <a:p>
            <a:r>
              <a:rPr lang="en-GB" dirty="0"/>
              <a:t>15</a:t>
            </a:r>
          </a:p>
        </p:txBody>
      </p:sp>
    </p:spTree>
    <p:extLst>
      <p:ext uri="{BB962C8B-B14F-4D97-AF65-F5344CB8AC3E}">
        <p14:creationId xmlns:p14="http://schemas.microsoft.com/office/powerpoint/2010/main" val="405323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4231-AB37-69A3-EEED-A0F8A4321BA5}"/>
              </a:ext>
            </a:extLst>
          </p:cNvPr>
          <p:cNvSpPr>
            <a:spLocks noGrp="1"/>
          </p:cNvSpPr>
          <p:nvPr>
            <p:ph type="title"/>
          </p:nvPr>
        </p:nvSpPr>
        <p:spPr>
          <a:xfrm>
            <a:off x="838200" y="365126"/>
            <a:ext cx="10515600" cy="315912"/>
          </a:xfrm>
        </p:spPr>
        <p:txBody>
          <a:bodyPr>
            <a:normAutofit fontScale="90000"/>
          </a:bodyPr>
          <a:lstStyle/>
          <a:p>
            <a:r>
              <a:rPr lang="en-IN" dirty="0"/>
              <a:t>Example program</a:t>
            </a:r>
          </a:p>
        </p:txBody>
      </p:sp>
      <p:sp>
        <p:nvSpPr>
          <p:cNvPr id="3" name="Content Placeholder 2">
            <a:extLst>
              <a:ext uri="{FF2B5EF4-FFF2-40B4-BE49-F238E27FC236}">
                <a16:creationId xmlns:a16="http://schemas.microsoft.com/office/drawing/2014/main" id="{827FA684-93C5-28DB-DEB5-B54FE507A8A4}"/>
              </a:ext>
            </a:extLst>
          </p:cNvPr>
          <p:cNvSpPr>
            <a:spLocks noGrp="1"/>
          </p:cNvSpPr>
          <p:nvPr>
            <p:ph idx="1"/>
          </p:nvPr>
        </p:nvSpPr>
        <p:spPr>
          <a:xfrm>
            <a:off x="838200" y="681038"/>
            <a:ext cx="10515600" cy="5495925"/>
          </a:xfrm>
        </p:spPr>
        <p:txBody>
          <a:bodyPr>
            <a:normAutofit/>
          </a:bodyPr>
          <a:lstStyle/>
          <a:p>
            <a:pPr marL="0" indent="0" algn="l">
              <a:buNone/>
            </a:pPr>
            <a:r>
              <a:rPr lang="en-IN" sz="1800" b="0" i="0" u="none" strike="noStrike" baseline="0" dirty="0">
                <a:latin typeface="Generic466-Regular"/>
              </a:rPr>
              <a:t>main()</a:t>
            </a:r>
          </a:p>
          <a:p>
            <a:pPr marL="0" indent="0" algn="l">
              <a:buNone/>
            </a:pPr>
            <a:r>
              <a:rPr lang="en-IN" sz="1800" b="0" i="0" u="none" strike="noStrike" baseline="0" dirty="0">
                <a:latin typeface="Generic466-Regular"/>
              </a:rPr>
              <a:t>{</a:t>
            </a:r>
          </a:p>
          <a:p>
            <a:pPr marL="0" indent="0" algn="l">
              <a:buNone/>
            </a:pPr>
            <a:r>
              <a:rPr lang="en-IN" sz="1800" b="0" i="0" u="none" strike="noStrike" baseline="0" dirty="0">
                <a:latin typeface="Generic466-Regular"/>
              </a:rPr>
              <a:t>char a;</a:t>
            </a:r>
          </a:p>
          <a:p>
            <a:pPr marL="0" indent="0" algn="l">
              <a:buNone/>
            </a:pPr>
            <a:r>
              <a:rPr lang="en-IN" sz="1800" b="0" i="0" u="none" strike="noStrike" baseline="0" dirty="0">
                <a:latin typeface="Generic466-Regular"/>
              </a:rPr>
              <a:t>int x;</a:t>
            </a:r>
          </a:p>
          <a:p>
            <a:pPr marL="0" indent="0" algn="l">
              <a:buNone/>
            </a:pPr>
            <a:r>
              <a:rPr lang="en-IN" sz="1800" b="0" i="0" u="none" strike="noStrike" baseline="0" dirty="0" err="1">
                <a:latin typeface="Generic466-Regular"/>
              </a:rPr>
              <a:t>fl</a:t>
            </a:r>
            <a:r>
              <a:rPr lang="en-IN" sz="1800" b="0" i="0" u="none" strike="noStrike" baseline="0" dirty="0">
                <a:latin typeface="Generic466-Regular"/>
              </a:rPr>
              <a:t> oat p, q;</a:t>
            </a:r>
          </a:p>
          <a:p>
            <a:pPr marL="0" indent="0" algn="l">
              <a:buNone/>
            </a:pPr>
            <a:r>
              <a:rPr lang="en-IN" sz="1800" b="0" i="0" u="none" strike="noStrike" baseline="0" dirty="0">
                <a:latin typeface="Generic466-Regular"/>
              </a:rPr>
              <a:t>a = ‘A’;</a:t>
            </a:r>
          </a:p>
          <a:p>
            <a:pPr marL="0" indent="0" algn="l">
              <a:buNone/>
            </a:pPr>
            <a:r>
              <a:rPr lang="en-IN" sz="1800" b="0" i="0" u="none" strike="noStrike" baseline="0" dirty="0">
                <a:latin typeface="Generic466-Regular"/>
              </a:rPr>
              <a:t>x = 125;</a:t>
            </a:r>
          </a:p>
          <a:p>
            <a:pPr marL="0" indent="0" algn="l">
              <a:buNone/>
            </a:pPr>
            <a:r>
              <a:rPr lang="en-IN" sz="1800" b="0" i="0" u="none" strike="noStrike" baseline="0" dirty="0">
                <a:latin typeface="Generic466-Regular"/>
              </a:rPr>
              <a:t>p = 10.25, q = 18.76;</a:t>
            </a:r>
          </a:p>
          <a:p>
            <a:pPr marL="0" indent="0" algn="l">
              <a:buNone/>
            </a:pPr>
            <a:r>
              <a:rPr lang="en-US" sz="1800" b="0" i="0" u="none" strike="noStrike" baseline="0" dirty="0" err="1">
                <a:latin typeface="Generic466-Regular"/>
              </a:rPr>
              <a:t>printf</a:t>
            </a:r>
            <a:r>
              <a:rPr lang="en-US" sz="1800" b="0" i="0" u="none" strike="noStrike" baseline="0" dirty="0">
                <a:latin typeface="Generic466-Regular"/>
              </a:rPr>
              <a:t>(“%c is stored at </a:t>
            </a:r>
            <a:r>
              <a:rPr lang="en-US" sz="1800" b="0" i="0" u="none" strike="noStrike" baseline="0" dirty="0" err="1">
                <a:latin typeface="Generic466-Regular"/>
              </a:rPr>
              <a:t>addr</a:t>
            </a:r>
            <a:r>
              <a:rPr lang="en-US" sz="1800" b="0" i="0" u="none" strike="noStrike" baseline="0" dirty="0">
                <a:latin typeface="Generic466-Regular"/>
              </a:rPr>
              <a:t> %u.\n”, a, &amp;a);</a:t>
            </a:r>
          </a:p>
          <a:p>
            <a:pPr marL="0" indent="0" algn="l">
              <a:buNone/>
            </a:pPr>
            <a:r>
              <a:rPr lang="en-US" sz="1800" b="0" i="0" u="none" strike="noStrike" baseline="0" dirty="0" err="1">
                <a:latin typeface="Generic466-Regular"/>
              </a:rPr>
              <a:t>printf</a:t>
            </a:r>
            <a:r>
              <a:rPr lang="en-US" sz="1800" b="0" i="0" u="none" strike="noStrike" baseline="0" dirty="0">
                <a:latin typeface="Generic466-Regular"/>
              </a:rPr>
              <a:t>(“%d is stored at </a:t>
            </a:r>
            <a:r>
              <a:rPr lang="en-US" sz="1800" b="0" i="0" u="none" strike="noStrike" baseline="0" dirty="0" err="1">
                <a:latin typeface="Generic466-Regular"/>
              </a:rPr>
              <a:t>addr</a:t>
            </a:r>
            <a:r>
              <a:rPr lang="en-US" sz="1800" b="0" i="0" u="none" strike="noStrike" baseline="0" dirty="0">
                <a:latin typeface="Generic466-Regular"/>
              </a:rPr>
              <a:t> %u.\n”, x, &amp;x);</a:t>
            </a:r>
          </a:p>
          <a:p>
            <a:pPr marL="0" indent="0" algn="l">
              <a:buNone/>
            </a:pPr>
            <a:r>
              <a:rPr lang="en-US" sz="1800" b="0" i="0" u="none" strike="noStrike" baseline="0" dirty="0" err="1">
                <a:latin typeface="Generic466-Regular"/>
              </a:rPr>
              <a:t>printf</a:t>
            </a:r>
            <a:r>
              <a:rPr lang="en-US" sz="1800" b="0" i="0" u="none" strike="noStrike" baseline="0" dirty="0">
                <a:latin typeface="Generic466-Regular"/>
              </a:rPr>
              <a:t>(“%f is stored at </a:t>
            </a:r>
            <a:r>
              <a:rPr lang="en-US" sz="1800" b="0" i="0" u="none" strike="noStrike" baseline="0" dirty="0" err="1">
                <a:latin typeface="Generic466-Regular"/>
              </a:rPr>
              <a:t>addr</a:t>
            </a:r>
            <a:r>
              <a:rPr lang="en-US" sz="1800" b="0" i="0" u="none" strike="noStrike" baseline="0" dirty="0">
                <a:latin typeface="Generic466-Regular"/>
              </a:rPr>
              <a:t> %u.\n”, p, &amp;p);</a:t>
            </a:r>
          </a:p>
          <a:p>
            <a:pPr marL="0" indent="0" algn="l">
              <a:buNone/>
            </a:pPr>
            <a:r>
              <a:rPr lang="en-US" sz="1800" b="0" i="0" u="none" strike="noStrike" baseline="0" dirty="0" err="1">
                <a:latin typeface="Generic466-Regular"/>
              </a:rPr>
              <a:t>printf</a:t>
            </a:r>
            <a:r>
              <a:rPr lang="en-US" sz="1800" b="0" i="0" u="none" strike="noStrike" baseline="0" dirty="0">
                <a:latin typeface="Generic466-Regular"/>
              </a:rPr>
              <a:t>(“%f is stored at </a:t>
            </a:r>
            <a:r>
              <a:rPr lang="en-US" sz="1800" b="0" i="0" u="none" strike="noStrike" baseline="0" dirty="0" err="1">
                <a:latin typeface="Generic466-Regular"/>
              </a:rPr>
              <a:t>addr</a:t>
            </a:r>
            <a:r>
              <a:rPr lang="en-US" sz="1800" b="0" i="0" u="none" strike="noStrike" baseline="0" dirty="0">
                <a:latin typeface="Generic466-Regular"/>
              </a:rPr>
              <a:t> %u.\n”, q, &amp;q);</a:t>
            </a:r>
          </a:p>
          <a:p>
            <a:pPr marL="0" indent="0" algn="l">
              <a:buNone/>
            </a:pPr>
            <a:r>
              <a:rPr lang="en-IN" sz="1800" b="0" i="0" u="none" strike="noStrike" baseline="0" dirty="0">
                <a:latin typeface="Generic466-Regular"/>
              </a:rPr>
              <a:t>}</a:t>
            </a:r>
            <a:endParaRPr lang="en-IN" dirty="0"/>
          </a:p>
        </p:txBody>
      </p:sp>
    </p:spTree>
    <p:extLst>
      <p:ext uri="{BB962C8B-B14F-4D97-AF65-F5344CB8AC3E}">
        <p14:creationId xmlns:p14="http://schemas.microsoft.com/office/powerpoint/2010/main" val="226692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17D7-6346-806C-A9D3-9B1DA5AB0404}"/>
              </a:ext>
            </a:extLst>
          </p:cNvPr>
          <p:cNvSpPr>
            <a:spLocks noGrp="1"/>
          </p:cNvSpPr>
          <p:nvPr>
            <p:ph type="title"/>
          </p:nvPr>
        </p:nvSpPr>
        <p:spPr>
          <a:xfrm>
            <a:off x="838200" y="365126"/>
            <a:ext cx="10515600" cy="509946"/>
          </a:xfrm>
        </p:spPr>
        <p:txBody>
          <a:bodyPr>
            <a:normAutofit fontScale="90000"/>
          </a:bodyPr>
          <a:lstStyle/>
          <a:p>
            <a:r>
              <a:rPr lang="en-IN" dirty="0"/>
              <a:t>void * pointer</a:t>
            </a:r>
          </a:p>
        </p:txBody>
      </p:sp>
      <p:sp>
        <p:nvSpPr>
          <p:cNvPr id="3" name="Content Placeholder 2">
            <a:extLst>
              <a:ext uri="{FF2B5EF4-FFF2-40B4-BE49-F238E27FC236}">
                <a16:creationId xmlns:a16="http://schemas.microsoft.com/office/drawing/2014/main" id="{A2F15065-FAF8-AC6D-C39A-16CB7434B087}"/>
              </a:ext>
            </a:extLst>
          </p:cNvPr>
          <p:cNvSpPr>
            <a:spLocks noGrp="1"/>
          </p:cNvSpPr>
          <p:nvPr>
            <p:ph idx="1"/>
          </p:nvPr>
        </p:nvSpPr>
        <p:spPr>
          <a:xfrm>
            <a:off x="838200" y="1101213"/>
            <a:ext cx="10515600" cy="5075750"/>
          </a:xfrm>
        </p:spPr>
        <p:txBody>
          <a:bodyPr>
            <a:normAutofit/>
          </a:bodyPr>
          <a:lstStyle/>
          <a:p>
            <a:pPr algn="l"/>
            <a:r>
              <a:rPr lang="en-US" b="0" i="0" u="none" strike="noStrike" baseline="0" dirty="0">
                <a:latin typeface="Times New Roman" panose="02020603050405020304" pitchFamily="18" charset="0"/>
              </a:rPr>
              <a:t>In C, it is permissible to assign a </a:t>
            </a:r>
            <a:r>
              <a:rPr lang="en-US" b="1" i="0" u="none" strike="noStrike" baseline="0" dirty="0">
                <a:latin typeface="Times New Roman" panose="02020603050405020304" pitchFamily="18" charset="0"/>
              </a:rPr>
              <a:t>void </a:t>
            </a:r>
            <a:r>
              <a:rPr lang="en-US" b="0" i="0" u="none" strike="noStrike" baseline="0" dirty="0">
                <a:latin typeface="Times New Roman" panose="02020603050405020304" pitchFamily="18" charset="0"/>
              </a:rPr>
              <a:t>* pointer to any other type of pointer. </a:t>
            </a:r>
          </a:p>
          <a:p>
            <a:pPr algn="l"/>
            <a:r>
              <a:rPr lang="en-US" b="0" i="0" u="none" strike="noStrike" baseline="0" dirty="0">
                <a:latin typeface="Times New Roman" panose="02020603050405020304" pitchFamily="18" charset="0"/>
              </a:rPr>
              <a:t>It is also permissible to assign any other type of pointer to a </a:t>
            </a:r>
            <a:r>
              <a:rPr lang="en-US" b="1" i="0" u="none" strike="noStrike" baseline="0" dirty="0">
                <a:latin typeface="Times New Roman" panose="02020603050405020304" pitchFamily="18" charset="0"/>
              </a:rPr>
              <a:t>void </a:t>
            </a:r>
            <a:r>
              <a:rPr lang="en-US" b="0" i="0" u="none" strike="noStrike" baseline="0" dirty="0">
                <a:latin typeface="Times New Roman" panose="02020603050405020304" pitchFamily="18" charset="0"/>
              </a:rPr>
              <a:t>* pointer. A </a:t>
            </a:r>
            <a:r>
              <a:rPr lang="en-US" b="1" i="0" u="none" strike="noStrike" baseline="0" dirty="0">
                <a:latin typeface="Times New Roman" panose="02020603050405020304" pitchFamily="18" charset="0"/>
              </a:rPr>
              <a:t>void </a:t>
            </a:r>
            <a:r>
              <a:rPr lang="en-US" b="0" i="0" u="none" strike="noStrike" baseline="0" dirty="0">
                <a:latin typeface="Times New Roman" panose="02020603050405020304" pitchFamily="18" charset="0"/>
              </a:rPr>
              <a:t>* pointer is called a </a:t>
            </a:r>
            <a:r>
              <a:rPr lang="en-US" b="0" i="1" u="none" strike="noStrike" baseline="0" dirty="0">
                <a:latin typeface="Times New Roman" panose="02020603050405020304" pitchFamily="18" charset="0"/>
              </a:rPr>
              <a:t>generic pointer</a:t>
            </a:r>
            <a:r>
              <a:rPr lang="en-US" b="0" i="0" u="none" strike="noStrike" baseline="0" dirty="0">
                <a:latin typeface="Times New Roman" panose="02020603050405020304" pitchFamily="18" charset="0"/>
              </a:rPr>
              <a:t>. </a:t>
            </a:r>
          </a:p>
          <a:p>
            <a:pPr algn="l"/>
            <a:r>
              <a:rPr lang="en-US" b="0" i="0" u="none" strike="noStrike" baseline="0" dirty="0">
                <a:latin typeface="Times New Roman" panose="02020603050405020304" pitchFamily="18" charset="0"/>
              </a:rPr>
              <a:t>The </a:t>
            </a:r>
            <a:r>
              <a:rPr lang="en-US" b="1" i="0" u="none" strike="noStrike" baseline="0" dirty="0">
                <a:latin typeface="Times New Roman" panose="02020603050405020304" pitchFamily="18" charset="0"/>
              </a:rPr>
              <a:t>void </a:t>
            </a:r>
            <a:r>
              <a:rPr lang="en-US" b="0" i="0" u="none" strike="noStrike" baseline="0" dirty="0">
                <a:latin typeface="Times New Roman" panose="02020603050405020304" pitchFamily="18" charset="0"/>
              </a:rPr>
              <a:t>* pointer is used to specify a pointer whose base type is unknown. </a:t>
            </a:r>
          </a:p>
          <a:p>
            <a:pPr algn="l"/>
            <a:r>
              <a:rPr lang="en-US" b="0" i="0" u="none" strike="noStrike" baseline="0" dirty="0">
                <a:latin typeface="Times New Roman" panose="02020603050405020304" pitchFamily="18" charset="0"/>
              </a:rPr>
              <a:t>The </a:t>
            </a:r>
            <a:r>
              <a:rPr lang="en-US" b="1" i="0" u="none" strike="noStrike" baseline="0" dirty="0">
                <a:latin typeface="Times New Roman" panose="02020603050405020304" pitchFamily="18" charset="0"/>
              </a:rPr>
              <a:t>void </a:t>
            </a:r>
            <a:r>
              <a:rPr lang="en-US" b="0" i="0" u="none" strike="noStrike" baseline="0" dirty="0">
                <a:latin typeface="Times New Roman" panose="02020603050405020304" pitchFamily="18" charset="0"/>
              </a:rPr>
              <a:t>* type allows a function to specify a parameter that is capable of receiving any type of pointer argument without </a:t>
            </a:r>
            <a:r>
              <a:rPr lang="en-IN" b="0" i="0" u="none" strike="noStrike" baseline="0" dirty="0">
                <a:latin typeface="Times New Roman" panose="02020603050405020304" pitchFamily="18" charset="0"/>
              </a:rPr>
              <a:t>reporting a type mismatch.</a:t>
            </a:r>
            <a:endParaRPr lang="en-IN" sz="4000" dirty="0"/>
          </a:p>
        </p:txBody>
      </p:sp>
    </p:spTree>
    <p:extLst>
      <p:ext uri="{BB962C8B-B14F-4D97-AF65-F5344CB8AC3E}">
        <p14:creationId xmlns:p14="http://schemas.microsoft.com/office/powerpoint/2010/main" val="412569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E09F-BCDC-0267-EC73-C565D98A657A}"/>
              </a:ext>
            </a:extLst>
          </p:cNvPr>
          <p:cNvSpPr>
            <a:spLocks noGrp="1"/>
          </p:cNvSpPr>
          <p:nvPr>
            <p:ph type="title"/>
          </p:nvPr>
        </p:nvSpPr>
        <p:spPr/>
        <p:txBody>
          <a:bodyPr/>
          <a:lstStyle/>
          <a:p>
            <a:pPr algn="ctr"/>
            <a:r>
              <a:rPr lang="en-GB" b="1" dirty="0"/>
              <a:t>Pointers</a:t>
            </a:r>
            <a:endParaRPr lang="en-GB" dirty="0"/>
          </a:p>
        </p:txBody>
      </p:sp>
      <p:sp>
        <p:nvSpPr>
          <p:cNvPr id="3" name="Content Placeholder 2">
            <a:extLst>
              <a:ext uri="{FF2B5EF4-FFF2-40B4-BE49-F238E27FC236}">
                <a16:creationId xmlns:a16="http://schemas.microsoft.com/office/drawing/2014/main" id="{3CE4BAB3-1D3B-2034-0362-A29F59F1A56D}"/>
              </a:ext>
            </a:extLst>
          </p:cNvPr>
          <p:cNvSpPr>
            <a:spLocks noGrp="1"/>
          </p:cNvSpPr>
          <p:nvPr>
            <p:ph idx="1"/>
          </p:nvPr>
        </p:nvSpPr>
        <p:spPr/>
        <p:txBody>
          <a:bodyPr/>
          <a:lstStyle/>
          <a:p>
            <a:pPr marL="0" indent="0">
              <a:buNone/>
            </a:pPr>
            <a:r>
              <a:rPr lang="en-GB" sz="2000" b="1" u="sng" dirty="0">
                <a:latin typeface="Times New Roman" panose="02020603050405020304" pitchFamily="18" charset="0"/>
                <a:cs typeface="Times New Roman" panose="02020603050405020304" pitchFamily="18" charset="0"/>
              </a:rPr>
              <a:t>Pointer to a 2-D array</a:t>
            </a:r>
          </a:p>
          <a:p>
            <a:pPr marL="0" indent="0">
              <a:buNone/>
            </a:pPr>
            <a:r>
              <a:rPr lang="en-GB" sz="2000" dirty="0">
                <a:latin typeface="Times New Roman" panose="02020603050405020304" pitchFamily="18" charset="0"/>
                <a:cs typeface="Times New Roman" panose="02020603050405020304" pitchFamily="18" charset="0"/>
              </a:rPr>
              <a:t>int </a:t>
            </a:r>
            <a:r>
              <a:rPr lang="en-GB" sz="2000" dirty="0" err="1">
                <a:latin typeface="Times New Roman" panose="02020603050405020304" pitchFamily="18" charset="0"/>
                <a:cs typeface="Times New Roman" panose="02020603050405020304" pitchFamily="18" charset="0"/>
              </a:rPr>
              <a:t>arr</a:t>
            </a:r>
            <a:r>
              <a:rPr lang="en-GB" sz="2000" dirty="0">
                <a:latin typeface="Times New Roman" panose="02020603050405020304" pitchFamily="18" charset="0"/>
                <a:cs typeface="Times New Roman" panose="02020603050405020304" pitchFamily="18" charset="0"/>
              </a:rPr>
              <a:t>[2][3]={{1,2,3},{4,5,6}};</a:t>
            </a:r>
          </a:p>
          <a:p>
            <a:pPr marL="571500" indent="-571500">
              <a:buAutoNum type="romanLcParenBoth"/>
            </a:pPr>
            <a:r>
              <a:rPr lang="en-GB" sz="2000" dirty="0">
                <a:latin typeface="Times New Roman" panose="02020603050405020304" pitchFamily="18" charset="0"/>
                <a:cs typeface="Times New Roman" panose="02020603050405020304" pitchFamily="18" charset="0"/>
              </a:rPr>
              <a:t>int *p1=</a:t>
            </a:r>
            <a:r>
              <a:rPr lang="en-GB" sz="2000" dirty="0" err="1">
                <a:latin typeface="Times New Roman" panose="02020603050405020304" pitchFamily="18" charset="0"/>
                <a:cs typeface="Times New Roman" panose="02020603050405020304" pitchFamily="18" charset="0"/>
              </a:rPr>
              <a:t>arr</a:t>
            </a:r>
            <a:r>
              <a:rPr lang="en-GB" sz="2000" dirty="0">
                <a:latin typeface="Times New Roman" panose="02020603050405020304" pitchFamily="18" charset="0"/>
                <a:cs typeface="Times New Roman" panose="02020603050405020304" pitchFamily="18" charset="0"/>
              </a:rPr>
              <a:t>;</a:t>
            </a:r>
          </a:p>
          <a:p>
            <a:pPr marL="0" indent="0">
              <a:buNone/>
            </a:pPr>
            <a:r>
              <a:rPr lang="en-GB" sz="2000" dirty="0">
                <a:latin typeface="Times New Roman" panose="02020603050405020304" pitchFamily="18" charset="0"/>
                <a:cs typeface="Times New Roman" panose="02020603050405020304" pitchFamily="18" charset="0"/>
              </a:rPr>
              <a:t>      To access the </a:t>
            </a:r>
            <a:r>
              <a:rPr lang="en-GB" sz="2000" dirty="0" err="1">
                <a:latin typeface="Times New Roman" panose="02020603050405020304" pitchFamily="18" charset="0"/>
                <a:cs typeface="Times New Roman" panose="02020603050405020304" pitchFamily="18" charset="0"/>
              </a:rPr>
              <a:t>i</a:t>
            </a:r>
            <a:r>
              <a:rPr lang="en-GB" sz="2000" baseline="30000" dirty="0" err="1">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row and </a:t>
            </a:r>
          </a:p>
          <a:p>
            <a:pPr marL="0" indent="0">
              <a:buNone/>
            </a:pP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j</a:t>
            </a:r>
            <a:r>
              <a:rPr lang="en-GB" sz="2000" baseline="30000" dirty="0" err="1">
                <a:latin typeface="Times New Roman" panose="02020603050405020304" pitchFamily="18" charset="0"/>
                <a:cs typeface="Times New Roman" panose="02020603050405020304" pitchFamily="18" charset="0"/>
              </a:rPr>
              <a:t>th</a:t>
            </a:r>
            <a:r>
              <a:rPr lang="en-GB" sz="2000" dirty="0">
                <a:latin typeface="Times New Roman" panose="02020603050405020304" pitchFamily="18" charset="0"/>
                <a:cs typeface="Times New Roman" panose="02020603050405020304" pitchFamily="18" charset="0"/>
              </a:rPr>
              <a:t> column element</a:t>
            </a:r>
          </a:p>
          <a:p>
            <a:pPr marL="0" indent="0">
              <a:buNone/>
            </a:pPr>
            <a:r>
              <a:rPr lang="en-GB" sz="2000" dirty="0">
                <a:latin typeface="Times New Roman" panose="02020603050405020304" pitchFamily="18" charset="0"/>
                <a:cs typeface="Times New Roman" panose="02020603050405020304" pitchFamily="18" charset="0"/>
              </a:rPr>
              <a:t>           *(p1+i*3+j)</a:t>
            </a:r>
          </a:p>
          <a:p>
            <a:pPr marL="0" indent="0">
              <a:buNone/>
            </a:pPr>
            <a:endParaRPr lang="en-GB"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766C93BF-F074-6925-A01C-AA83F3F8D010}"/>
              </a:ext>
            </a:extLst>
          </p:cNvPr>
          <p:cNvPicPr>
            <a:picLocks noChangeAspect="1"/>
          </p:cNvPicPr>
          <p:nvPr/>
        </p:nvPicPr>
        <p:blipFill>
          <a:blip r:embed="rId2"/>
          <a:stretch>
            <a:fillRect/>
          </a:stretch>
        </p:blipFill>
        <p:spPr>
          <a:xfrm>
            <a:off x="5167312" y="1548606"/>
            <a:ext cx="6886575" cy="4905375"/>
          </a:xfrm>
          <a:prstGeom prst="rect">
            <a:avLst/>
          </a:prstGeom>
        </p:spPr>
      </p:pic>
      <p:sp>
        <p:nvSpPr>
          <p:cNvPr id="6" name="Date Placeholder 5">
            <a:extLst>
              <a:ext uri="{FF2B5EF4-FFF2-40B4-BE49-F238E27FC236}">
                <a16:creationId xmlns:a16="http://schemas.microsoft.com/office/drawing/2014/main" id="{4273CB25-4B74-1DA2-1E67-3FCFC7F39D6E}"/>
              </a:ext>
            </a:extLst>
          </p:cNvPr>
          <p:cNvSpPr>
            <a:spLocks noGrp="1"/>
          </p:cNvSpPr>
          <p:nvPr>
            <p:ph type="dt" sz="half" idx="10"/>
          </p:nvPr>
        </p:nvSpPr>
        <p:spPr/>
        <p:txBody>
          <a:bodyPr/>
          <a:lstStyle/>
          <a:p>
            <a:fld id="{974043CA-2A6F-434E-8550-6AC2FB414CBA}" type="datetime1">
              <a:rPr lang="en-GB" smtClean="0"/>
              <a:t>06/02/2024</a:t>
            </a:fld>
            <a:endParaRPr lang="en-GB"/>
          </a:p>
        </p:txBody>
      </p:sp>
      <p:sp>
        <p:nvSpPr>
          <p:cNvPr id="7" name="Footer Placeholder 6">
            <a:extLst>
              <a:ext uri="{FF2B5EF4-FFF2-40B4-BE49-F238E27FC236}">
                <a16:creationId xmlns:a16="http://schemas.microsoft.com/office/drawing/2014/main" id="{614DA84D-952C-915E-0330-25CC4B31547C}"/>
              </a:ext>
            </a:extLst>
          </p:cNvPr>
          <p:cNvSpPr>
            <a:spLocks noGrp="1"/>
          </p:cNvSpPr>
          <p:nvPr>
            <p:ph type="ftr" sz="quarter" idx="11"/>
          </p:nvPr>
        </p:nvSpPr>
        <p:spPr/>
        <p:txBody>
          <a:bodyPr/>
          <a:lstStyle/>
          <a:p>
            <a:r>
              <a:rPr lang="en-GB"/>
              <a:t>Dr.Varalakshmi M , SCOPE</a:t>
            </a:r>
          </a:p>
        </p:txBody>
      </p:sp>
      <p:sp>
        <p:nvSpPr>
          <p:cNvPr id="8" name="Slide Number Placeholder 7">
            <a:extLst>
              <a:ext uri="{FF2B5EF4-FFF2-40B4-BE49-F238E27FC236}">
                <a16:creationId xmlns:a16="http://schemas.microsoft.com/office/drawing/2014/main" id="{E50CA40C-BD6F-7A0A-2F20-700453D1227D}"/>
              </a:ext>
            </a:extLst>
          </p:cNvPr>
          <p:cNvSpPr>
            <a:spLocks noGrp="1"/>
          </p:cNvSpPr>
          <p:nvPr>
            <p:ph type="sldNum" sz="quarter" idx="12"/>
          </p:nvPr>
        </p:nvSpPr>
        <p:spPr/>
        <p:txBody>
          <a:bodyPr/>
          <a:lstStyle/>
          <a:p>
            <a:r>
              <a:rPr lang="en-GB" dirty="0"/>
              <a:t>16</a:t>
            </a:r>
          </a:p>
        </p:txBody>
      </p:sp>
    </p:spTree>
    <p:extLst>
      <p:ext uri="{BB962C8B-B14F-4D97-AF65-F5344CB8AC3E}">
        <p14:creationId xmlns:p14="http://schemas.microsoft.com/office/powerpoint/2010/main" val="129336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CD40-B8C6-EFA3-51E5-A7D586870FBF}"/>
              </a:ext>
            </a:extLst>
          </p:cNvPr>
          <p:cNvSpPr>
            <a:spLocks noGrp="1"/>
          </p:cNvSpPr>
          <p:nvPr>
            <p:ph type="title"/>
          </p:nvPr>
        </p:nvSpPr>
        <p:spPr/>
        <p:txBody>
          <a:bodyPr/>
          <a:lstStyle/>
          <a:p>
            <a:pPr algn="ctr"/>
            <a:r>
              <a:rPr lang="en-GB" b="1" dirty="0"/>
              <a:t>Pointers</a:t>
            </a:r>
            <a:endParaRPr lang="en-GB" dirty="0"/>
          </a:p>
        </p:txBody>
      </p:sp>
      <p:sp>
        <p:nvSpPr>
          <p:cNvPr id="3" name="Content Placeholder 2">
            <a:extLst>
              <a:ext uri="{FF2B5EF4-FFF2-40B4-BE49-F238E27FC236}">
                <a16:creationId xmlns:a16="http://schemas.microsoft.com/office/drawing/2014/main" id="{0AD24B28-5723-3718-4666-2BC2A59DF9F2}"/>
              </a:ext>
            </a:extLst>
          </p:cNvPr>
          <p:cNvSpPr>
            <a:spLocks noGrp="1"/>
          </p:cNvSpPr>
          <p:nvPr>
            <p:ph idx="1"/>
          </p:nvPr>
        </p:nvSpPr>
        <p:spPr/>
        <p:txBody>
          <a:bodyPr/>
          <a:lstStyle/>
          <a:p>
            <a:pPr marL="0" indent="0">
              <a:buNone/>
            </a:pPr>
            <a:r>
              <a:rPr lang="en-GB" sz="2000" dirty="0">
                <a:latin typeface="+mj-lt"/>
              </a:rPr>
              <a:t>(ii)   int (*p2)[3]=</a:t>
            </a:r>
            <a:r>
              <a:rPr lang="en-GB" sz="2000" dirty="0" err="1">
                <a:latin typeface="+mj-lt"/>
              </a:rPr>
              <a:t>arr</a:t>
            </a:r>
            <a:r>
              <a:rPr lang="en-GB" sz="2000" dirty="0">
                <a:latin typeface="+mj-lt"/>
              </a:rPr>
              <a:t>;</a:t>
            </a:r>
          </a:p>
          <a:p>
            <a:pPr marL="0" indent="0">
              <a:buNone/>
            </a:pPr>
            <a:r>
              <a:rPr lang="en-GB" sz="2000" dirty="0">
                <a:latin typeface="+mj-lt"/>
              </a:rPr>
              <a:t>       To access the </a:t>
            </a:r>
            <a:r>
              <a:rPr lang="en-GB" sz="2000" dirty="0" err="1">
                <a:latin typeface="+mj-lt"/>
              </a:rPr>
              <a:t>i</a:t>
            </a:r>
            <a:r>
              <a:rPr lang="en-GB" sz="2000" baseline="30000" dirty="0" err="1">
                <a:latin typeface="+mj-lt"/>
              </a:rPr>
              <a:t>th</a:t>
            </a:r>
            <a:r>
              <a:rPr lang="en-GB" sz="2000" dirty="0">
                <a:latin typeface="+mj-lt"/>
              </a:rPr>
              <a:t> row and</a:t>
            </a:r>
          </a:p>
          <a:p>
            <a:pPr marL="0" indent="0">
              <a:buNone/>
            </a:pPr>
            <a:r>
              <a:rPr lang="en-GB" sz="2000" dirty="0">
                <a:latin typeface="+mj-lt"/>
              </a:rPr>
              <a:t>       </a:t>
            </a:r>
            <a:r>
              <a:rPr lang="en-GB" sz="2000" dirty="0" err="1">
                <a:latin typeface="+mj-lt"/>
              </a:rPr>
              <a:t>j</a:t>
            </a:r>
            <a:r>
              <a:rPr lang="en-GB" sz="2000" baseline="30000" dirty="0" err="1">
                <a:latin typeface="+mj-lt"/>
              </a:rPr>
              <a:t>th</a:t>
            </a:r>
            <a:r>
              <a:rPr lang="en-GB" sz="2000" dirty="0">
                <a:latin typeface="+mj-lt"/>
              </a:rPr>
              <a:t> column element</a:t>
            </a:r>
          </a:p>
          <a:p>
            <a:pPr marL="0" indent="0">
              <a:buNone/>
            </a:pPr>
            <a:r>
              <a:rPr lang="en-GB" sz="2000" dirty="0">
                <a:latin typeface="+mj-lt"/>
              </a:rPr>
              <a:t>           *(*(p2+i)+j)</a:t>
            </a:r>
          </a:p>
          <a:p>
            <a:pPr marL="0" indent="0">
              <a:buNone/>
            </a:pPr>
            <a:endParaRPr lang="en-GB" dirty="0"/>
          </a:p>
        </p:txBody>
      </p:sp>
      <p:pic>
        <p:nvPicPr>
          <p:cNvPr id="5" name="Picture 4">
            <a:extLst>
              <a:ext uri="{FF2B5EF4-FFF2-40B4-BE49-F238E27FC236}">
                <a16:creationId xmlns:a16="http://schemas.microsoft.com/office/drawing/2014/main" id="{FF4FE867-9313-4F76-EB58-DE2A9EC6D10E}"/>
              </a:ext>
            </a:extLst>
          </p:cNvPr>
          <p:cNvPicPr>
            <a:picLocks noChangeAspect="1"/>
          </p:cNvPicPr>
          <p:nvPr/>
        </p:nvPicPr>
        <p:blipFill>
          <a:blip r:embed="rId2"/>
          <a:stretch>
            <a:fillRect/>
          </a:stretch>
        </p:blipFill>
        <p:spPr>
          <a:xfrm>
            <a:off x="5124450" y="1690688"/>
            <a:ext cx="6819900" cy="4943475"/>
          </a:xfrm>
          <a:prstGeom prst="rect">
            <a:avLst/>
          </a:prstGeom>
        </p:spPr>
      </p:pic>
      <p:sp>
        <p:nvSpPr>
          <p:cNvPr id="6" name="Date Placeholder 5">
            <a:extLst>
              <a:ext uri="{FF2B5EF4-FFF2-40B4-BE49-F238E27FC236}">
                <a16:creationId xmlns:a16="http://schemas.microsoft.com/office/drawing/2014/main" id="{E359270D-E4AE-3ACE-5C1D-26E9E3AC9D8A}"/>
              </a:ext>
            </a:extLst>
          </p:cNvPr>
          <p:cNvSpPr>
            <a:spLocks noGrp="1"/>
          </p:cNvSpPr>
          <p:nvPr>
            <p:ph type="dt" sz="half" idx="10"/>
          </p:nvPr>
        </p:nvSpPr>
        <p:spPr/>
        <p:txBody>
          <a:bodyPr/>
          <a:lstStyle/>
          <a:p>
            <a:fld id="{8211A1E0-8848-4808-A44B-A019D1C8346C}" type="datetime1">
              <a:rPr lang="en-GB" smtClean="0"/>
              <a:t>06/02/2024</a:t>
            </a:fld>
            <a:endParaRPr lang="en-GB"/>
          </a:p>
        </p:txBody>
      </p:sp>
      <p:sp>
        <p:nvSpPr>
          <p:cNvPr id="7" name="Footer Placeholder 6">
            <a:extLst>
              <a:ext uri="{FF2B5EF4-FFF2-40B4-BE49-F238E27FC236}">
                <a16:creationId xmlns:a16="http://schemas.microsoft.com/office/drawing/2014/main" id="{3B669E93-046A-322C-1207-026458FFDF16}"/>
              </a:ext>
            </a:extLst>
          </p:cNvPr>
          <p:cNvSpPr>
            <a:spLocks noGrp="1"/>
          </p:cNvSpPr>
          <p:nvPr>
            <p:ph type="ftr" sz="quarter" idx="11"/>
          </p:nvPr>
        </p:nvSpPr>
        <p:spPr/>
        <p:txBody>
          <a:bodyPr/>
          <a:lstStyle/>
          <a:p>
            <a:r>
              <a:rPr lang="en-GB"/>
              <a:t>Dr.Varalakshmi M , SCOPE</a:t>
            </a:r>
          </a:p>
        </p:txBody>
      </p:sp>
      <p:sp>
        <p:nvSpPr>
          <p:cNvPr id="8" name="Slide Number Placeholder 7">
            <a:extLst>
              <a:ext uri="{FF2B5EF4-FFF2-40B4-BE49-F238E27FC236}">
                <a16:creationId xmlns:a16="http://schemas.microsoft.com/office/drawing/2014/main" id="{8E4EC98D-B13D-1CA7-9067-71FCA1124A93}"/>
              </a:ext>
            </a:extLst>
          </p:cNvPr>
          <p:cNvSpPr>
            <a:spLocks noGrp="1"/>
          </p:cNvSpPr>
          <p:nvPr>
            <p:ph type="sldNum" sz="quarter" idx="12"/>
          </p:nvPr>
        </p:nvSpPr>
        <p:spPr/>
        <p:txBody>
          <a:bodyPr/>
          <a:lstStyle/>
          <a:p>
            <a:r>
              <a:rPr lang="en-GB" dirty="0"/>
              <a:t>17</a:t>
            </a:r>
          </a:p>
        </p:txBody>
      </p:sp>
    </p:spTree>
    <p:extLst>
      <p:ext uri="{BB962C8B-B14F-4D97-AF65-F5344CB8AC3E}">
        <p14:creationId xmlns:p14="http://schemas.microsoft.com/office/powerpoint/2010/main" val="47574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42FA-AC2F-C59A-1EEF-972B85B38F58}"/>
              </a:ext>
            </a:extLst>
          </p:cNvPr>
          <p:cNvSpPr>
            <a:spLocks noGrp="1"/>
          </p:cNvSpPr>
          <p:nvPr>
            <p:ph type="title"/>
          </p:nvPr>
        </p:nvSpPr>
        <p:spPr>
          <a:xfrm>
            <a:off x="838200" y="365125"/>
            <a:ext cx="10515600" cy="773011"/>
          </a:xfrm>
        </p:spPr>
        <p:txBody>
          <a:bodyPr/>
          <a:lstStyle/>
          <a:p>
            <a:pPr algn="ctr"/>
            <a:r>
              <a:rPr lang="en-GB" b="1" dirty="0"/>
              <a:t>Pointers</a:t>
            </a:r>
            <a:endParaRPr lang="en-GB" dirty="0"/>
          </a:p>
        </p:txBody>
      </p:sp>
      <p:sp>
        <p:nvSpPr>
          <p:cNvPr id="3" name="Content Placeholder 2">
            <a:extLst>
              <a:ext uri="{FF2B5EF4-FFF2-40B4-BE49-F238E27FC236}">
                <a16:creationId xmlns:a16="http://schemas.microsoft.com/office/drawing/2014/main" id="{356EDEEF-8C5E-B9EE-1995-6C9A51401EA1}"/>
              </a:ext>
            </a:extLst>
          </p:cNvPr>
          <p:cNvSpPr>
            <a:spLocks noGrp="1"/>
          </p:cNvSpPr>
          <p:nvPr>
            <p:ph idx="1"/>
          </p:nvPr>
        </p:nvSpPr>
        <p:spPr>
          <a:xfrm>
            <a:off x="838200" y="1317523"/>
            <a:ext cx="10515600" cy="4859440"/>
          </a:xfrm>
        </p:spPr>
        <p:txBody>
          <a:bodyPr/>
          <a:lstStyle/>
          <a:p>
            <a:pPr marL="0" indent="0">
              <a:buNone/>
            </a:pPr>
            <a:r>
              <a:rPr lang="en-GB" sz="2000" dirty="0">
                <a:latin typeface="+mj-lt"/>
              </a:rPr>
              <a:t>1-Dimensional Dynamic Array Creation</a:t>
            </a:r>
          </a:p>
          <a:p>
            <a:pPr marL="0" indent="0">
              <a:buNone/>
            </a:pPr>
            <a:r>
              <a:rPr lang="en-GB" sz="2000" kern="100" dirty="0">
                <a:effectLst/>
                <a:latin typeface="+mj-lt"/>
                <a:ea typeface="Calibri" panose="020F0502020204030204" pitchFamily="34" charset="0"/>
                <a:cs typeface="Times New Roman" panose="02020603050405020304" pitchFamily="18" charset="0"/>
              </a:rPr>
              <a:t> int *b=(int*) malloc(</a:t>
            </a:r>
            <a:r>
              <a:rPr lang="en-GB" sz="2000" kern="100" dirty="0" err="1">
                <a:effectLst/>
                <a:latin typeface="+mj-lt"/>
                <a:ea typeface="Calibri" panose="020F0502020204030204" pitchFamily="34" charset="0"/>
                <a:cs typeface="Times New Roman" panose="02020603050405020304" pitchFamily="18" charset="0"/>
              </a:rPr>
              <a:t>sizeof</a:t>
            </a:r>
            <a:r>
              <a:rPr lang="en-GB" sz="2000" kern="100" dirty="0">
                <a:effectLst/>
                <a:latin typeface="+mj-lt"/>
                <a:ea typeface="Calibri" panose="020F0502020204030204" pitchFamily="34" charset="0"/>
                <a:cs typeface="Times New Roman" panose="02020603050405020304" pitchFamily="18" charset="0"/>
              </a:rPr>
              <a:t>(int) *n);</a:t>
            </a:r>
          </a:p>
          <a:p>
            <a:pPr marL="0" indent="0">
              <a:buNone/>
            </a:pPr>
            <a:endParaRPr lang="en-GB" sz="2000" kern="100" dirty="0">
              <a:latin typeface="+mj-lt"/>
              <a:ea typeface="Calibri" panose="020F0502020204030204" pitchFamily="34" charset="0"/>
              <a:cs typeface="Times New Roman" panose="02020603050405020304" pitchFamily="18" charset="0"/>
            </a:endParaRPr>
          </a:p>
          <a:p>
            <a:pPr marL="0" indent="0">
              <a:buNone/>
            </a:pPr>
            <a:r>
              <a:rPr lang="en-GB" sz="2000" b="1" dirty="0">
                <a:latin typeface="+mj-lt"/>
              </a:rPr>
              <a:t>2-Dimensional Dynamic Array Creation</a:t>
            </a:r>
          </a:p>
          <a:p>
            <a:pPr marL="0" indent="0">
              <a:lnSpc>
                <a:spcPct val="107000"/>
              </a:lnSpc>
              <a:spcAft>
                <a:spcPts val="800"/>
              </a:spcAft>
              <a:buNone/>
            </a:pPr>
            <a:r>
              <a:rPr lang="en-GB" sz="2000" kern="100" dirty="0">
                <a:effectLst/>
                <a:latin typeface="+mj-lt"/>
                <a:ea typeface="Calibri" panose="020F0502020204030204" pitchFamily="34" charset="0"/>
                <a:cs typeface="Times New Roman" panose="02020603050405020304" pitchFamily="18" charset="0"/>
              </a:rPr>
              <a:t>   int **b=(int**) malloc(</a:t>
            </a:r>
            <a:r>
              <a:rPr lang="en-GB" sz="2000" kern="100" dirty="0" err="1">
                <a:effectLst/>
                <a:latin typeface="+mj-lt"/>
                <a:ea typeface="Calibri" panose="020F0502020204030204" pitchFamily="34" charset="0"/>
                <a:cs typeface="Times New Roman" panose="02020603050405020304" pitchFamily="18" charset="0"/>
              </a:rPr>
              <a:t>sizeof</a:t>
            </a:r>
            <a:r>
              <a:rPr lang="en-GB" sz="2000" kern="100" dirty="0">
                <a:effectLst/>
                <a:latin typeface="+mj-lt"/>
                <a:ea typeface="Calibri" panose="020F0502020204030204" pitchFamily="34" charset="0"/>
                <a:cs typeface="Times New Roman" panose="02020603050405020304" pitchFamily="18" charset="0"/>
              </a:rPr>
              <a:t>(int*)*r);</a:t>
            </a:r>
          </a:p>
          <a:p>
            <a:pPr marL="0" indent="0">
              <a:lnSpc>
                <a:spcPct val="107000"/>
              </a:lnSpc>
              <a:spcAft>
                <a:spcPts val="800"/>
              </a:spcAft>
              <a:buNone/>
            </a:pPr>
            <a:r>
              <a:rPr lang="en-GB" sz="2000" kern="100" dirty="0">
                <a:effectLst/>
                <a:latin typeface="+mj-lt"/>
                <a:ea typeface="Calibri" panose="020F0502020204030204" pitchFamily="34" charset="0"/>
                <a:cs typeface="Times New Roman" panose="02020603050405020304" pitchFamily="18" charset="0"/>
              </a:rPr>
              <a:t>   for(</a:t>
            </a:r>
            <a:r>
              <a:rPr lang="en-GB" sz="2000" kern="100" dirty="0" err="1">
                <a:effectLst/>
                <a:latin typeface="+mj-lt"/>
                <a:ea typeface="Calibri" panose="020F0502020204030204" pitchFamily="34" charset="0"/>
                <a:cs typeface="Times New Roman" panose="02020603050405020304" pitchFamily="18" charset="0"/>
              </a:rPr>
              <a:t>i</a:t>
            </a:r>
            <a:r>
              <a:rPr lang="en-GB" sz="2000" kern="100" dirty="0">
                <a:effectLst/>
                <a:latin typeface="+mj-lt"/>
                <a:ea typeface="Calibri" panose="020F0502020204030204" pitchFamily="34" charset="0"/>
                <a:cs typeface="Times New Roman" panose="02020603050405020304" pitchFamily="18" charset="0"/>
              </a:rPr>
              <a:t>=0;i&lt;</a:t>
            </a:r>
            <a:r>
              <a:rPr lang="en-GB" sz="2000" kern="100" dirty="0" err="1">
                <a:effectLst/>
                <a:latin typeface="+mj-lt"/>
                <a:ea typeface="Calibri" panose="020F0502020204030204" pitchFamily="34" charset="0"/>
                <a:cs typeface="Times New Roman" panose="02020603050405020304" pitchFamily="18" charset="0"/>
              </a:rPr>
              <a:t>r;i</a:t>
            </a:r>
            <a:r>
              <a:rPr lang="en-GB" sz="2000" kern="100" dirty="0">
                <a:effectLst/>
                <a:latin typeface="+mj-lt"/>
                <a:ea typeface="Calibri" panose="020F0502020204030204" pitchFamily="34" charset="0"/>
                <a:cs typeface="Times New Roman" panose="02020603050405020304" pitchFamily="18" charset="0"/>
              </a:rPr>
              <a:t>++)</a:t>
            </a:r>
          </a:p>
          <a:p>
            <a:pPr marL="0" indent="0">
              <a:lnSpc>
                <a:spcPct val="107000"/>
              </a:lnSpc>
              <a:spcAft>
                <a:spcPts val="800"/>
              </a:spcAft>
              <a:buNone/>
            </a:pPr>
            <a:r>
              <a:rPr lang="en-GB" sz="2000" kern="100" dirty="0">
                <a:effectLst/>
                <a:latin typeface="+mj-lt"/>
                <a:ea typeface="Calibri" panose="020F0502020204030204" pitchFamily="34" charset="0"/>
                <a:cs typeface="Times New Roman" panose="02020603050405020304" pitchFamily="18" charset="0"/>
              </a:rPr>
              <a:t>        b[</a:t>
            </a:r>
            <a:r>
              <a:rPr lang="en-GB" sz="2000" kern="100" dirty="0" err="1">
                <a:effectLst/>
                <a:latin typeface="+mj-lt"/>
                <a:ea typeface="Calibri" panose="020F0502020204030204" pitchFamily="34" charset="0"/>
                <a:cs typeface="Times New Roman" panose="02020603050405020304" pitchFamily="18" charset="0"/>
              </a:rPr>
              <a:t>i</a:t>
            </a:r>
            <a:r>
              <a:rPr lang="en-GB" sz="2000" kern="100" dirty="0">
                <a:effectLst/>
                <a:latin typeface="+mj-lt"/>
                <a:ea typeface="Calibri" panose="020F0502020204030204" pitchFamily="34" charset="0"/>
                <a:cs typeface="Times New Roman" panose="02020603050405020304" pitchFamily="18" charset="0"/>
              </a:rPr>
              <a:t>]=(int*) malloc(</a:t>
            </a:r>
            <a:r>
              <a:rPr lang="en-GB" sz="2000" kern="100" dirty="0" err="1">
                <a:effectLst/>
                <a:latin typeface="+mj-lt"/>
                <a:ea typeface="Calibri" panose="020F0502020204030204" pitchFamily="34" charset="0"/>
                <a:cs typeface="Times New Roman" panose="02020603050405020304" pitchFamily="18" charset="0"/>
              </a:rPr>
              <a:t>sizeof</a:t>
            </a:r>
            <a:r>
              <a:rPr lang="en-GB" sz="2000" kern="100" dirty="0">
                <a:effectLst/>
                <a:latin typeface="+mj-lt"/>
                <a:ea typeface="Calibri" panose="020F0502020204030204" pitchFamily="34" charset="0"/>
                <a:cs typeface="Times New Roman" panose="02020603050405020304" pitchFamily="18" charset="0"/>
              </a:rPr>
              <a:t>(int)*c);</a:t>
            </a:r>
          </a:p>
          <a:p>
            <a:pPr marL="0" indent="0">
              <a:buNone/>
            </a:pPr>
            <a:endParaRPr lang="en-GB" sz="2000" b="1" dirty="0"/>
          </a:p>
          <a:p>
            <a:pPr marL="0" indent="0">
              <a:buNone/>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5" name="Picture 4">
            <a:extLst>
              <a:ext uri="{FF2B5EF4-FFF2-40B4-BE49-F238E27FC236}">
                <a16:creationId xmlns:a16="http://schemas.microsoft.com/office/drawing/2014/main" id="{20F01B53-D0DA-3BA9-C5BD-1C28BDAD111D}"/>
              </a:ext>
            </a:extLst>
          </p:cNvPr>
          <p:cNvPicPr>
            <a:picLocks noChangeAspect="1"/>
          </p:cNvPicPr>
          <p:nvPr/>
        </p:nvPicPr>
        <p:blipFill>
          <a:blip r:embed="rId2"/>
          <a:stretch>
            <a:fillRect/>
          </a:stretch>
        </p:blipFill>
        <p:spPr>
          <a:xfrm>
            <a:off x="5457825" y="3133725"/>
            <a:ext cx="6115050" cy="3200400"/>
          </a:xfrm>
          <a:prstGeom prst="rect">
            <a:avLst/>
          </a:prstGeom>
        </p:spPr>
      </p:pic>
      <p:sp>
        <p:nvSpPr>
          <p:cNvPr id="6" name="Date Placeholder 5">
            <a:extLst>
              <a:ext uri="{FF2B5EF4-FFF2-40B4-BE49-F238E27FC236}">
                <a16:creationId xmlns:a16="http://schemas.microsoft.com/office/drawing/2014/main" id="{B49AC1D9-1693-FF49-4E7E-90853F0598A1}"/>
              </a:ext>
            </a:extLst>
          </p:cNvPr>
          <p:cNvSpPr>
            <a:spLocks noGrp="1"/>
          </p:cNvSpPr>
          <p:nvPr>
            <p:ph type="dt" sz="half" idx="10"/>
          </p:nvPr>
        </p:nvSpPr>
        <p:spPr/>
        <p:txBody>
          <a:bodyPr/>
          <a:lstStyle/>
          <a:p>
            <a:fld id="{B4E137F0-19A1-49D3-9216-E9316AED544E}" type="datetime1">
              <a:rPr lang="en-GB" smtClean="0"/>
              <a:t>06/02/2024</a:t>
            </a:fld>
            <a:endParaRPr lang="en-GB"/>
          </a:p>
        </p:txBody>
      </p:sp>
      <p:sp>
        <p:nvSpPr>
          <p:cNvPr id="7" name="Footer Placeholder 6">
            <a:extLst>
              <a:ext uri="{FF2B5EF4-FFF2-40B4-BE49-F238E27FC236}">
                <a16:creationId xmlns:a16="http://schemas.microsoft.com/office/drawing/2014/main" id="{CB2486D8-FF83-65F6-46F6-B245BB0C46B9}"/>
              </a:ext>
            </a:extLst>
          </p:cNvPr>
          <p:cNvSpPr>
            <a:spLocks noGrp="1"/>
          </p:cNvSpPr>
          <p:nvPr>
            <p:ph type="ftr" sz="quarter" idx="11"/>
          </p:nvPr>
        </p:nvSpPr>
        <p:spPr/>
        <p:txBody>
          <a:bodyPr/>
          <a:lstStyle/>
          <a:p>
            <a:r>
              <a:rPr lang="en-GB"/>
              <a:t>Dr.Varalakshmi M , SCOPE</a:t>
            </a:r>
          </a:p>
        </p:txBody>
      </p:sp>
      <p:sp>
        <p:nvSpPr>
          <p:cNvPr id="8" name="Slide Number Placeholder 7">
            <a:extLst>
              <a:ext uri="{FF2B5EF4-FFF2-40B4-BE49-F238E27FC236}">
                <a16:creationId xmlns:a16="http://schemas.microsoft.com/office/drawing/2014/main" id="{593AE8C8-18DD-91FB-35C0-32E67C1F504D}"/>
              </a:ext>
            </a:extLst>
          </p:cNvPr>
          <p:cNvSpPr>
            <a:spLocks noGrp="1"/>
          </p:cNvSpPr>
          <p:nvPr>
            <p:ph type="sldNum" sz="quarter" idx="12"/>
          </p:nvPr>
        </p:nvSpPr>
        <p:spPr/>
        <p:txBody>
          <a:bodyPr/>
          <a:lstStyle/>
          <a:p>
            <a:r>
              <a:rPr lang="en-GB" dirty="0"/>
              <a:t>18</a:t>
            </a:r>
          </a:p>
        </p:txBody>
      </p:sp>
    </p:spTree>
    <p:extLst>
      <p:ext uri="{BB962C8B-B14F-4D97-AF65-F5344CB8AC3E}">
        <p14:creationId xmlns:p14="http://schemas.microsoft.com/office/powerpoint/2010/main" val="2954660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71A0-296C-E4C9-A350-6638F2F3F837}"/>
              </a:ext>
            </a:extLst>
          </p:cNvPr>
          <p:cNvSpPr>
            <a:spLocks noGrp="1"/>
          </p:cNvSpPr>
          <p:nvPr>
            <p:ph type="title"/>
          </p:nvPr>
        </p:nvSpPr>
        <p:spPr>
          <a:xfrm>
            <a:off x="680884" y="116901"/>
            <a:ext cx="10515600" cy="883571"/>
          </a:xfrm>
        </p:spPr>
        <p:txBody>
          <a:bodyPr>
            <a:normAutofit/>
          </a:bodyPr>
          <a:lstStyle/>
          <a:p>
            <a:r>
              <a:rPr lang="en-IN" dirty="0"/>
              <a:t>Handling 2D arrays using pointers</a:t>
            </a:r>
          </a:p>
        </p:txBody>
      </p:sp>
      <p:sp>
        <p:nvSpPr>
          <p:cNvPr id="3" name="Content Placeholder 2">
            <a:extLst>
              <a:ext uri="{FF2B5EF4-FFF2-40B4-BE49-F238E27FC236}">
                <a16:creationId xmlns:a16="http://schemas.microsoft.com/office/drawing/2014/main" id="{5D6B9D35-AAC8-01FA-C5A4-B8602B56335C}"/>
              </a:ext>
            </a:extLst>
          </p:cNvPr>
          <p:cNvSpPr>
            <a:spLocks noGrp="1"/>
          </p:cNvSpPr>
          <p:nvPr>
            <p:ph idx="1"/>
          </p:nvPr>
        </p:nvSpPr>
        <p:spPr>
          <a:xfrm>
            <a:off x="167148" y="1000472"/>
            <a:ext cx="5270091" cy="5262676"/>
          </a:xfrm>
        </p:spPr>
        <p:txBody>
          <a:bodyPr>
            <a:normAutofit fontScale="25000" lnSpcReduction="20000"/>
          </a:bodyPr>
          <a:lstStyle/>
          <a:p>
            <a:pPr marL="0" indent="0">
              <a:buNone/>
            </a:pPr>
            <a:r>
              <a:rPr lang="en-IN" sz="7400" dirty="0"/>
              <a:t>#include &lt;</a:t>
            </a:r>
            <a:r>
              <a:rPr lang="en-IN" sz="7400" dirty="0" err="1"/>
              <a:t>stdio.h</a:t>
            </a:r>
            <a:r>
              <a:rPr lang="en-IN" sz="7400" dirty="0"/>
              <a:t>&gt;</a:t>
            </a:r>
          </a:p>
          <a:p>
            <a:pPr marL="0" indent="0">
              <a:buNone/>
            </a:pPr>
            <a:r>
              <a:rPr lang="en-IN" sz="7400" dirty="0"/>
              <a:t>int main() {</a:t>
            </a:r>
          </a:p>
          <a:p>
            <a:pPr marL="0" indent="0">
              <a:buNone/>
            </a:pPr>
            <a:r>
              <a:rPr lang="en-IN" sz="7400" dirty="0"/>
              <a:t>    int rows = 3, cols = 4;</a:t>
            </a:r>
          </a:p>
          <a:p>
            <a:pPr marL="0" indent="0">
              <a:buNone/>
            </a:pPr>
            <a:endParaRPr lang="en-IN" sz="7400" dirty="0"/>
          </a:p>
          <a:p>
            <a:pPr marL="0" indent="0">
              <a:buNone/>
            </a:pPr>
            <a:r>
              <a:rPr lang="en-IN" sz="7400" dirty="0"/>
              <a:t>    // Declare a 2D array using pointer notation</a:t>
            </a:r>
          </a:p>
          <a:p>
            <a:pPr marL="0" indent="0">
              <a:buNone/>
            </a:pPr>
            <a:r>
              <a:rPr lang="en-IN" sz="7400" dirty="0"/>
              <a:t>    int (*</a:t>
            </a:r>
            <a:r>
              <a:rPr lang="en-IN" sz="7400" dirty="0" err="1"/>
              <a:t>arr</a:t>
            </a:r>
            <a:r>
              <a:rPr lang="en-IN" sz="7400" dirty="0"/>
              <a:t>)[cols] = (int (*)[cols])malloc(rows * cols * </a:t>
            </a:r>
            <a:r>
              <a:rPr lang="en-IN" sz="7400" dirty="0" err="1"/>
              <a:t>sizeof</a:t>
            </a:r>
            <a:r>
              <a:rPr lang="en-IN" sz="7400" dirty="0"/>
              <a:t>(int));</a:t>
            </a:r>
          </a:p>
          <a:p>
            <a:pPr marL="0" indent="0">
              <a:buNone/>
            </a:pPr>
            <a:endParaRPr lang="en-IN" sz="7400" dirty="0"/>
          </a:p>
          <a:p>
            <a:pPr marL="0" indent="0">
              <a:buNone/>
            </a:pPr>
            <a:r>
              <a:rPr lang="en-IN" sz="7400" dirty="0"/>
              <a:t>    // Initialize the array elements</a:t>
            </a:r>
          </a:p>
          <a:p>
            <a:pPr marL="0" indent="0">
              <a:buNone/>
            </a:pPr>
            <a:r>
              <a:rPr lang="en-IN" sz="7400" dirty="0"/>
              <a:t>    for (int </a:t>
            </a:r>
            <a:r>
              <a:rPr lang="en-IN" sz="7400" dirty="0" err="1"/>
              <a:t>i</a:t>
            </a:r>
            <a:r>
              <a:rPr lang="en-IN" sz="7400" dirty="0"/>
              <a:t> = 0; </a:t>
            </a:r>
            <a:r>
              <a:rPr lang="en-IN" sz="7400" dirty="0" err="1"/>
              <a:t>i</a:t>
            </a:r>
            <a:r>
              <a:rPr lang="en-IN" sz="7400" dirty="0"/>
              <a:t> &lt; rows; </a:t>
            </a:r>
            <a:r>
              <a:rPr lang="en-IN" sz="7400" dirty="0" err="1"/>
              <a:t>i</a:t>
            </a:r>
            <a:r>
              <a:rPr lang="en-IN" sz="7400" dirty="0"/>
              <a:t>++) {</a:t>
            </a:r>
          </a:p>
          <a:p>
            <a:pPr marL="0" indent="0">
              <a:buNone/>
            </a:pPr>
            <a:r>
              <a:rPr lang="en-IN" sz="7400" dirty="0"/>
              <a:t>        for (int j = 0; j &lt; cols; </a:t>
            </a:r>
            <a:r>
              <a:rPr lang="en-IN" sz="7400" dirty="0" err="1"/>
              <a:t>j++</a:t>
            </a:r>
            <a:r>
              <a:rPr lang="en-IN" sz="7400" dirty="0"/>
              <a:t>) {</a:t>
            </a:r>
          </a:p>
          <a:p>
            <a:pPr marL="0" indent="0">
              <a:buNone/>
            </a:pPr>
            <a:r>
              <a:rPr lang="en-IN" sz="7400" dirty="0"/>
              <a:t>            </a:t>
            </a:r>
            <a:r>
              <a:rPr lang="en-IN" sz="7400" dirty="0" err="1"/>
              <a:t>arr</a:t>
            </a:r>
            <a:r>
              <a:rPr lang="en-IN" sz="7400" dirty="0"/>
              <a:t>[</a:t>
            </a:r>
            <a:r>
              <a:rPr lang="en-IN" sz="7400" dirty="0" err="1"/>
              <a:t>i</a:t>
            </a:r>
            <a:r>
              <a:rPr lang="en-IN" sz="7400" dirty="0"/>
              <a:t>][j] = </a:t>
            </a:r>
            <a:r>
              <a:rPr lang="en-IN" sz="7400" dirty="0" err="1"/>
              <a:t>i</a:t>
            </a:r>
            <a:r>
              <a:rPr lang="en-IN" sz="7400" dirty="0"/>
              <a:t> * cols + j + 1;  </a:t>
            </a:r>
            <a:r>
              <a:rPr lang="en-IN" sz="5600" dirty="0"/>
              <a:t>// Assign sequential values</a:t>
            </a:r>
            <a:endParaRPr lang="en-IN" sz="7400" dirty="0"/>
          </a:p>
          <a:p>
            <a:pPr marL="0" indent="0">
              <a:buNone/>
            </a:pPr>
            <a:r>
              <a:rPr lang="en-IN" sz="7400" dirty="0"/>
              <a:t>        }</a:t>
            </a:r>
          </a:p>
          <a:p>
            <a:pPr marL="0" indent="0">
              <a:buNone/>
            </a:pPr>
            <a:r>
              <a:rPr lang="en-IN" sz="7400" dirty="0"/>
              <a:t>    }</a:t>
            </a:r>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05382AF0-92E5-B1D4-03C8-AF1301951408}"/>
              </a:ext>
            </a:extLst>
          </p:cNvPr>
          <p:cNvSpPr txBox="1"/>
          <p:nvPr/>
        </p:nvSpPr>
        <p:spPr>
          <a:xfrm>
            <a:off x="5761704" y="1000472"/>
            <a:ext cx="6508954" cy="4401205"/>
          </a:xfrm>
          <a:prstGeom prst="rect">
            <a:avLst/>
          </a:prstGeom>
          <a:noFill/>
        </p:spPr>
        <p:txBody>
          <a:bodyPr wrap="square" rtlCol="0">
            <a:spAutoFit/>
          </a:bodyPr>
          <a:lstStyle/>
          <a:p>
            <a:pPr marL="0" indent="0">
              <a:buNone/>
            </a:pPr>
            <a:r>
              <a:rPr lang="en-IN" sz="2000" dirty="0"/>
              <a:t> // Print the array elements using pointer arithmetic</a:t>
            </a:r>
          </a:p>
          <a:p>
            <a:pPr marL="0" indent="0">
              <a:buNone/>
            </a:pPr>
            <a:r>
              <a:rPr lang="en-IN" sz="2000" dirty="0"/>
              <a:t>    </a:t>
            </a:r>
            <a:r>
              <a:rPr lang="en-IN" sz="2000" dirty="0" err="1"/>
              <a:t>printf</a:t>
            </a:r>
            <a:r>
              <a:rPr lang="en-IN" sz="2000" dirty="0"/>
              <a:t>("2D Array:\n");</a:t>
            </a:r>
          </a:p>
          <a:p>
            <a:pPr marL="0" indent="0">
              <a:buNone/>
            </a:pPr>
            <a:r>
              <a:rPr lang="en-IN" sz="2000" dirty="0"/>
              <a:t>    for (int </a:t>
            </a:r>
            <a:r>
              <a:rPr lang="en-IN" sz="2000" dirty="0" err="1"/>
              <a:t>i</a:t>
            </a:r>
            <a:r>
              <a:rPr lang="en-IN" sz="2000" dirty="0"/>
              <a:t> = 0; </a:t>
            </a:r>
            <a:r>
              <a:rPr lang="en-IN" sz="2000" dirty="0" err="1"/>
              <a:t>i</a:t>
            </a:r>
            <a:r>
              <a:rPr lang="en-IN" sz="2000" dirty="0"/>
              <a:t> &lt; rows; </a:t>
            </a:r>
            <a:r>
              <a:rPr lang="en-IN" sz="2000" dirty="0" err="1"/>
              <a:t>i</a:t>
            </a:r>
            <a:r>
              <a:rPr lang="en-IN" sz="2000" dirty="0"/>
              <a:t>++) {</a:t>
            </a:r>
          </a:p>
          <a:p>
            <a:pPr marL="0" indent="0">
              <a:buNone/>
            </a:pPr>
            <a:r>
              <a:rPr lang="en-IN" sz="2000" dirty="0"/>
              <a:t>        for (int j = 0; j &lt; cols; </a:t>
            </a:r>
            <a:r>
              <a:rPr lang="en-IN" sz="2000" dirty="0" err="1"/>
              <a:t>j++</a:t>
            </a:r>
            <a:r>
              <a:rPr lang="en-IN" sz="2000" dirty="0"/>
              <a:t>) {</a:t>
            </a:r>
          </a:p>
          <a:p>
            <a:pPr marL="0" indent="0">
              <a:buNone/>
            </a:pPr>
            <a:r>
              <a:rPr lang="en-IN" sz="2000" dirty="0"/>
              <a:t>            </a:t>
            </a:r>
            <a:r>
              <a:rPr lang="en-IN" sz="2000" dirty="0" err="1"/>
              <a:t>printf</a:t>
            </a:r>
            <a:r>
              <a:rPr lang="en-IN" sz="2000" dirty="0"/>
              <a:t>("%d ", *(</a:t>
            </a:r>
            <a:r>
              <a:rPr lang="en-IN" sz="2000" dirty="0" err="1"/>
              <a:t>arr</a:t>
            </a:r>
            <a:r>
              <a:rPr lang="en-IN" sz="2000" dirty="0"/>
              <a:t> + </a:t>
            </a:r>
            <a:r>
              <a:rPr lang="en-IN" sz="2000" dirty="0" err="1"/>
              <a:t>i</a:t>
            </a:r>
            <a:r>
              <a:rPr lang="en-IN" sz="2000" dirty="0"/>
              <a:t>)[j]);  </a:t>
            </a:r>
            <a:r>
              <a:rPr lang="en-IN" sz="1200" dirty="0"/>
              <a:t>// Access elements using pointer expression</a:t>
            </a:r>
            <a:endParaRPr lang="en-IN" sz="2000" dirty="0"/>
          </a:p>
          <a:p>
            <a:pPr marL="0" indent="0">
              <a:buNone/>
            </a:pPr>
            <a:r>
              <a:rPr lang="en-IN" sz="2000" dirty="0"/>
              <a:t>        }</a:t>
            </a:r>
          </a:p>
          <a:p>
            <a:pPr marL="0" indent="0">
              <a:buNone/>
            </a:pPr>
            <a:r>
              <a:rPr lang="en-IN" sz="2000" dirty="0"/>
              <a:t>        </a:t>
            </a:r>
            <a:r>
              <a:rPr lang="en-IN" sz="2000" dirty="0" err="1"/>
              <a:t>printf</a:t>
            </a:r>
            <a:r>
              <a:rPr lang="en-IN" sz="2000" dirty="0"/>
              <a:t>("\n");</a:t>
            </a:r>
          </a:p>
          <a:p>
            <a:pPr marL="0" indent="0">
              <a:buNone/>
            </a:pPr>
            <a:r>
              <a:rPr lang="en-IN" sz="2000" dirty="0"/>
              <a:t>    }</a:t>
            </a:r>
          </a:p>
          <a:p>
            <a:pPr marL="0" indent="0">
              <a:buNone/>
            </a:pPr>
            <a:endParaRPr lang="en-IN" sz="2000" dirty="0"/>
          </a:p>
          <a:p>
            <a:pPr marL="0" indent="0">
              <a:buNone/>
            </a:pPr>
            <a:r>
              <a:rPr lang="en-IN" sz="2000" dirty="0"/>
              <a:t>    // Free the dynamically allocated memory</a:t>
            </a:r>
          </a:p>
          <a:p>
            <a:pPr marL="0" indent="0">
              <a:buNone/>
            </a:pPr>
            <a:r>
              <a:rPr lang="en-IN" sz="2000" dirty="0"/>
              <a:t>    free(</a:t>
            </a:r>
            <a:r>
              <a:rPr lang="en-IN" sz="2000" dirty="0" err="1"/>
              <a:t>arr</a:t>
            </a:r>
            <a:r>
              <a:rPr lang="en-IN" sz="2000" dirty="0"/>
              <a:t>);</a:t>
            </a:r>
          </a:p>
          <a:p>
            <a:pPr marL="0" indent="0">
              <a:buNone/>
            </a:pPr>
            <a:endParaRPr lang="en-IN" sz="2000" dirty="0"/>
          </a:p>
          <a:p>
            <a:pPr marL="0" indent="0">
              <a:buNone/>
            </a:pPr>
            <a:r>
              <a:rPr lang="en-IN" sz="2000" dirty="0"/>
              <a:t>    return 0;</a:t>
            </a:r>
          </a:p>
          <a:p>
            <a:pPr marL="0" indent="0">
              <a:buNone/>
            </a:pPr>
            <a:r>
              <a:rPr lang="en-IN" sz="2000" dirty="0"/>
              <a:t>}</a:t>
            </a:r>
            <a:endParaRPr lang="en-IN" sz="2400" dirty="0"/>
          </a:p>
        </p:txBody>
      </p:sp>
    </p:spTree>
    <p:extLst>
      <p:ext uri="{BB962C8B-B14F-4D97-AF65-F5344CB8AC3E}">
        <p14:creationId xmlns:p14="http://schemas.microsoft.com/office/powerpoint/2010/main" val="34325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FE3A-969D-30A2-3992-4CD639D61FEF}"/>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Functions</a:t>
            </a:r>
          </a:p>
        </p:txBody>
      </p:sp>
      <p:sp>
        <p:nvSpPr>
          <p:cNvPr id="3" name="Content Placeholder 2">
            <a:extLst>
              <a:ext uri="{FF2B5EF4-FFF2-40B4-BE49-F238E27FC236}">
                <a16:creationId xmlns:a16="http://schemas.microsoft.com/office/drawing/2014/main" id="{0B0FACFE-A36B-516A-33A3-B5DF35364304}"/>
              </a:ext>
            </a:extLst>
          </p:cNvPr>
          <p:cNvSpPr>
            <a:spLocks noGrp="1"/>
          </p:cNvSpPr>
          <p:nvPr>
            <p:ph sz="half" idx="1"/>
          </p:nvPr>
        </p:nvSpPr>
        <p:spPr>
          <a:xfrm>
            <a:off x="838201" y="1825625"/>
            <a:ext cx="5181600" cy="4351338"/>
          </a:xfrm>
        </p:spPr>
        <p:txBody>
          <a:bodyPr>
            <a:normAutofit fontScale="92500" lnSpcReduction="10000"/>
          </a:bodyPr>
          <a:lstStyle/>
          <a:p>
            <a:pPr marL="0" indent="0" algn="just">
              <a:buNone/>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a:t>
            </a: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 if we want to find the result of the expression                                                                                                                                                                          </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#include&lt;stdio.h&gt;</a:t>
            </a:r>
          </a:p>
          <a:p>
            <a:pPr marL="0" indent="0">
              <a:buNone/>
            </a:pPr>
            <a:r>
              <a:rPr lang="en-GB" sz="2400" dirty="0">
                <a:latin typeface="Times New Roman" panose="02020603050405020304" pitchFamily="18" charset="0"/>
                <a:cs typeface="Times New Roman" panose="02020603050405020304" pitchFamily="18" charset="0"/>
              </a:rPr>
              <a:t>int main()</a:t>
            </a:r>
          </a:p>
          <a:p>
            <a:pPr marL="0" indent="0">
              <a:buNone/>
            </a:pP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int n=5,r=3,i;</a:t>
            </a:r>
          </a:p>
          <a:p>
            <a:pPr marL="0" indent="0">
              <a:buNone/>
            </a:pPr>
            <a:r>
              <a:rPr lang="en-GB" sz="2400" dirty="0">
                <a:latin typeface="Times New Roman" panose="02020603050405020304" pitchFamily="18" charset="0"/>
                <a:cs typeface="Times New Roman" panose="02020603050405020304" pitchFamily="18" charset="0"/>
              </a:rPr>
              <a:t>    float </a:t>
            </a:r>
            <a:r>
              <a:rPr lang="en-GB" sz="2400" dirty="0" err="1">
                <a:latin typeface="Times New Roman" panose="02020603050405020304" pitchFamily="18" charset="0"/>
                <a:cs typeface="Times New Roman" panose="02020603050405020304" pitchFamily="18" charset="0"/>
              </a:rPr>
              <a:t>nfact</a:t>
            </a:r>
            <a:r>
              <a:rPr lang="en-GB" sz="2400" dirty="0">
                <a:latin typeface="Times New Roman" panose="02020603050405020304" pitchFamily="18" charset="0"/>
                <a:cs typeface="Times New Roman" panose="02020603050405020304" pitchFamily="18" charset="0"/>
              </a:rPr>
              <a:t>=1, </a:t>
            </a:r>
            <a:r>
              <a:rPr lang="en-GB" sz="2400" dirty="0" err="1">
                <a:latin typeface="Times New Roman" panose="02020603050405020304" pitchFamily="18" charset="0"/>
                <a:cs typeface="Times New Roman" panose="02020603050405020304" pitchFamily="18" charset="0"/>
              </a:rPr>
              <a:t>rfact</a:t>
            </a:r>
            <a:r>
              <a:rPr lang="en-GB" sz="2400" dirty="0">
                <a:latin typeface="Times New Roman" panose="02020603050405020304" pitchFamily="18" charset="0"/>
                <a:cs typeface="Times New Roman" panose="02020603050405020304" pitchFamily="18" charset="0"/>
              </a:rPr>
              <a:t>=1, </a:t>
            </a:r>
            <a:r>
              <a:rPr lang="en-GB" sz="2400" dirty="0" err="1">
                <a:latin typeface="Times New Roman" panose="02020603050405020304" pitchFamily="18" charset="0"/>
                <a:cs typeface="Times New Roman" panose="02020603050405020304" pitchFamily="18" charset="0"/>
              </a:rPr>
              <a:t>nrfact</a:t>
            </a:r>
            <a:r>
              <a:rPr lang="en-GB" sz="2400" dirty="0">
                <a:latin typeface="Times New Roman" panose="02020603050405020304" pitchFamily="18" charset="0"/>
                <a:cs typeface="Times New Roman" panose="02020603050405020304" pitchFamily="18" charset="0"/>
              </a:rPr>
              <a:t>=1;</a:t>
            </a:r>
          </a:p>
          <a:p>
            <a:pPr marL="0" indent="0">
              <a:buNone/>
            </a:pPr>
            <a:r>
              <a:rPr lang="en-GB" sz="2400" dirty="0">
                <a:latin typeface="Times New Roman" panose="02020603050405020304" pitchFamily="18" charset="0"/>
                <a:cs typeface="Times New Roman" panose="02020603050405020304" pitchFamily="18" charset="0"/>
              </a:rPr>
              <a:t>    for(</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=1;i&lt;=</a:t>
            </a:r>
            <a:r>
              <a:rPr lang="en-GB" sz="2400" dirty="0" err="1">
                <a:latin typeface="Times New Roman" panose="02020603050405020304" pitchFamily="18" charset="0"/>
                <a:cs typeface="Times New Roman" panose="02020603050405020304" pitchFamily="18" charset="0"/>
              </a:rPr>
              <a:t>n;i</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nfact</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a:t>
            </a:r>
          </a:p>
          <a:p>
            <a:pPr marL="0" indent="0">
              <a:buNone/>
            </a:pPr>
            <a:endParaRPr lang="en-GB" dirty="0"/>
          </a:p>
          <a:p>
            <a:pPr marL="0" indent="0">
              <a:buNone/>
            </a:pPr>
            <a:endParaRPr lang="en-GB" dirty="0"/>
          </a:p>
        </p:txBody>
      </p:sp>
      <p:sp>
        <p:nvSpPr>
          <p:cNvPr id="4" name="Content Placeholder 3">
            <a:extLst>
              <a:ext uri="{FF2B5EF4-FFF2-40B4-BE49-F238E27FC236}">
                <a16:creationId xmlns:a16="http://schemas.microsoft.com/office/drawing/2014/main" id="{7711C11E-C50B-4048-6A93-1616F771A2CB}"/>
              </a:ext>
            </a:extLst>
          </p:cNvPr>
          <p:cNvSpPr>
            <a:spLocks noGrp="1"/>
          </p:cNvSpPr>
          <p:nvPr>
            <p:ph sz="half" idx="2"/>
          </p:nvPr>
        </p:nvSpPr>
        <p:spPr/>
        <p:txBody>
          <a:bodyPr>
            <a:normAutofit fontScale="92500" lnSpcReduction="10000"/>
          </a:bodyPr>
          <a:lstStyle/>
          <a:p>
            <a:pPr marL="0" indent="0">
              <a:buNone/>
            </a:pPr>
            <a:r>
              <a:rPr lang="en-GB" sz="2400" dirty="0">
                <a:latin typeface="Times New Roman" panose="02020603050405020304" pitchFamily="18" charset="0"/>
                <a:cs typeface="Times New Roman" panose="02020603050405020304" pitchFamily="18" charset="0"/>
              </a:rPr>
              <a:t> for(</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=1;i&lt;=</a:t>
            </a:r>
            <a:r>
              <a:rPr lang="en-GB" sz="2400" dirty="0" err="1">
                <a:latin typeface="Times New Roman" panose="02020603050405020304" pitchFamily="18" charset="0"/>
                <a:cs typeface="Times New Roman" panose="02020603050405020304" pitchFamily="18" charset="0"/>
              </a:rPr>
              <a:t>r;i</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rfact</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for(</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=1;i&lt;=</a:t>
            </a:r>
            <a:r>
              <a:rPr lang="en-GB" sz="2400" dirty="0" err="1">
                <a:latin typeface="Times New Roman" panose="02020603050405020304" pitchFamily="18" charset="0"/>
                <a:cs typeface="Times New Roman" panose="02020603050405020304" pitchFamily="18" charset="0"/>
              </a:rPr>
              <a:t>n-r;i</a:t>
            </a:r>
            <a:r>
              <a:rPr lang="en-GB" sz="2400" dirty="0">
                <a:latin typeface="Times New Roman" panose="02020603050405020304" pitchFamily="18" charset="0"/>
                <a:cs typeface="Times New Roman" panose="02020603050405020304" pitchFamily="18" charset="0"/>
              </a:rPr>
              <a:t>++) </a:t>
            </a:r>
          </a:p>
          <a:p>
            <a:pPr marL="0" indent="0">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nrfact</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printf</a:t>
            </a:r>
            <a:r>
              <a:rPr lang="en-GB" sz="2400" dirty="0">
                <a:latin typeface="Times New Roman" panose="02020603050405020304" pitchFamily="18" charset="0"/>
                <a:cs typeface="Times New Roman" panose="02020603050405020304" pitchFamily="18" charset="0"/>
              </a:rPr>
              <a:t>("%f\n",</a:t>
            </a:r>
            <a:r>
              <a:rPr lang="en-GB" sz="2400" dirty="0" err="1">
                <a:latin typeface="Times New Roman" panose="02020603050405020304" pitchFamily="18" charset="0"/>
                <a:cs typeface="Times New Roman" panose="02020603050405020304" pitchFamily="18" charset="0"/>
              </a:rPr>
              <a:t>nfact</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rfact</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nrfact</a:t>
            </a:r>
            <a:r>
              <a:rPr lang="en-GB" sz="2400" dirty="0">
                <a:latin typeface="Times New Roman" panose="02020603050405020304" pitchFamily="18" charset="0"/>
                <a:cs typeface="Times New Roman" panose="02020603050405020304" pitchFamily="18" charset="0"/>
              </a:rPr>
              <a:t>));</a:t>
            </a:r>
          </a:p>
          <a:p>
            <a:pPr marL="0" indent="0">
              <a:buNone/>
            </a:pPr>
            <a:r>
              <a:rPr lang="en-GB" sz="2400" dirty="0">
                <a:latin typeface="Times New Roman" panose="02020603050405020304" pitchFamily="18" charset="0"/>
                <a:cs typeface="Times New Roman" panose="02020603050405020304" pitchFamily="18" charset="0"/>
              </a:rPr>
              <a:t>    return 0;</a:t>
            </a:r>
          </a:p>
          <a:p>
            <a:pPr marL="0" indent="0">
              <a:buNone/>
            </a:pPr>
            <a:r>
              <a:rPr lang="en-GB"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2F62F487-4755-922E-7819-4BBEEFE5DEA9}"/>
              </a:ext>
            </a:extLst>
          </p:cNvPr>
          <p:cNvPicPr>
            <a:picLocks noChangeAspect="1"/>
          </p:cNvPicPr>
          <p:nvPr/>
        </p:nvPicPr>
        <p:blipFill>
          <a:blip r:embed="rId2"/>
          <a:stretch>
            <a:fillRect/>
          </a:stretch>
        </p:blipFill>
        <p:spPr>
          <a:xfrm>
            <a:off x="2290761" y="2133599"/>
            <a:ext cx="2462213" cy="1080723"/>
          </a:xfrm>
          <a:prstGeom prst="rect">
            <a:avLst/>
          </a:prstGeom>
        </p:spPr>
      </p:pic>
      <p:sp>
        <p:nvSpPr>
          <p:cNvPr id="7" name="Date Placeholder 6">
            <a:extLst>
              <a:ext uri="{FF2B5EF4-FFF2-40B4-BE49-F238E27FC236}">
                <a16:creationId xmlns:a16="http://schemas.microsoft.com/office/drawing/2014/main" id="{98450471-AC40-0F1A-CC21-46446FE5A8AA}"/>
              </a:ext>
            </a:extLst>
          </p:cNvPr>
          <p:cNvSpPr>
            <a:spLocks noGrp="1"/>
          </p:cNvSpPr>
          <p:nvPr>
            <p:ph type="dt" sz="half" idx="10"/>
          </p:nvPr>
        </p:nvSpPr>
        <p:spPr/>
        <p:txBody>
          <a:bodyPr/>
          <a:lstStyle/>
          <a:p>
            <a:fld id="{A9C3B743-2249-493E-B4FD-D186573D1C67}" type="datetime1">
              <a:rPr lang="en-GB" smtClean="0"/>
              <a:t>06/02/2024</a:t>
            </a:fld>
            <a:endParaRPr lang="en-GB"/>
          </a:p>
        </p:txBody>
      </p:sp>
      <p:sp>
        <p:nvSpPr>
          <p:cNvPr id="8" name="Footer Placeholder 7">
            <a:extLst>
              <a:ext uri="{FF2B5EF4-FFF2-40B4-BE49-F238E27FC236}">
                <a16:creationId xmlns:a16="http://schemas.microsoft.com/office/drawing/2014/main" id="{031FD3C7-D433-725D-5E4C-A2599A71B039}"/>
              </a:ext>
            </a:extLst>
          </p:cNvPr>
          <p:cNvSpPr>
            <a:spLocks noGrp="1"/>
          </p:cNvSpPr>
          <p:nvPr>
            <p:ph type="ftr" sz="quarter" idx="11"/>
          </p:nvPr>
        </p:nvSpPr>
        <p:spPr/>
        <p:txBody>
          <a:bodyPr/>
          <a:lstStyle/>
          <a:p>
            <a:r>
              <a:rPr lang="en-GB"/>
              <a:t>Dr.Varalakshmi M , SCOPE</a:t>
            </a:r>
          </a:p>
        </p:txBody>
      </p:sp>
      <p:sp>
        <p:nvSpPr>
          <p:cNvPr id="9" name="Slide Number Placeholder 8">
            <a:extLst>
              <a:ext uri="{FF2B5EF4-FFF2-40B4-BE49-F238E27FC236}">
                <a16:creationId xmlns:a16="http://schemas.microsoft.com/office/drawing/2014/main" id="{B124C9F7-5625-6A7F-8EB3-A5646678522A}"/>
              </a:ext>
            </a:extLst>
          </p:cNvPr>
          <p:cNvSpPr>
            <a:spLocks noGrp="1"/>
          </p:cNvSpPr>
          <p:nvPr>
            <p:ph type="sldNum" sz="quarter" idx="12"/>
          </p:nvPr>
        </p:nvSpPr>
        <p:spPr/>
        <p:txBody>
          <a:bodyPr/>
          <a:lstStyle/>
          <a:p>
            <a:r>
              <a:rPr lang="en-GB" dirty="0"/>
              <a:t>7</a:t>
            </a:r>
          </a:p>
        </p:txBody>
      </p:sp>
    </p:spTree>
    <p:extLst>
      <p:ext uri="{BB962C8B-B14F-4D97-AF65-F5344CB8AC3E}">
        <p14:creationId xmlns:p14="http://schemas.microsoft.com/office/powerpoint/2010/main" val="279376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272E-72D8-1738-3AAD-F193BBDF5D7A}"/>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Functions</a:t>
            </a:r>
            <a:endParaRPr lang="en-GB" dirty="0"/>
          </a:p>
        </p:txBody>
      </p:sp>
      <p:sp>
        <p:nvSpPr>
          <p:cNvPr id="3" name="Content Placeholder 2">
            <a:extLst>
              <a:ext uri="{FF2B5EF4-FFF2-40B4-BE49-F238E27FC236}">
                <a16:creationId xmlns:a16="http://schemas.microsoft.com/office/drawing/2014/main" id="{83D8C6E0-E043-5590-2999-14CC5637C351}"/>
              </a:ext>
            </a:extLst>
          </p:cNvPr>
          <p:cNvSpPr>
            <a:spLocks noGrp="1"/>
          </p:cNvSpPr>
          <p:nvPr>
            <p:ph idx="1"/>
          </p:nvPr>
        </p:nvSpPr>
        <p:spPr>
          <a:xfrm>
            <a:off x="838200" y="1352550"/>
            <a:ext cx="10515600" cy="5372100"/>
          </a:xfrm>
        </p:spPr>
        <p:txBody>
          <a:bodyPr>
            <a:normAutofit fontScale="85000" lnSpcReduction="20000"/>
          </a:bodyPr>
          <a:lstStyle/>
          <a:p>
            <a:pPr marL="0" indent="0" algn="just">
              <a:buNone/>
            </a:pPr>
            <a:r>
              <a:rPr lang="en-US" sz="2400" dirty="0">
                <a:effectLst/>
                <a:latin typeface="Times New Roman" panose="02020603050405020304" pitchFamily="18" charset="0"/>
                <a:ea typeface="MS Mincho" panose="02020609040205080304" pitchFamily="49" charset="-128"/>
              </a:rPr>
              <a:t>To write programs using functions, we must know about the following three:</a:t>
            </a:r>
            <a:endParaRPr lang="en-GB" sz="2400" dirty="0">
              <a:effectLst/>
              <a:latin typeface="Times New Roman" panose="02020603050405020304" pitchFamily="18" charset="0"/>
              <a:ea typeface="MS Mincho" panose="02020609040205080304" pitchFamily="49" charset="-128"/>
            </a:endParaRPr>
          </a:p>
          <a:p>
            <a:pPr marL="0" indent="0" algn="just">
              <a:buNone/>
              <a:tabLst>
                <a:tab pos="6858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Function definition</a:t>
            </a:r>
            <a:endParaRPr lang="en-GB"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6858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Function call</a:t>
            </a:r>
            <a:endParaRPr lang="en-GB"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tabLst>
                <a:tab pos="6858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Function Prototype or declaration</a:t>
            </a:r>
            <a:endParaRPr lang="en-GB"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2400" b="1" dirty="0">
                <a:effectLst/>
                <a:latin typeface="Times New Roman" panose="02020603050405020304" pitchFamily="18" charset="0"/>
                <a:ea typeface="MS Mincho" panose="02020609040205080304" pitchFamily="49" charset="-128"/>
              </a:rPr>
              <a:t>A)  </a:t>
            </a:r>
            <a:r>
              <a:rPr lang="en-US" sz="2400" b="1" u="sng" dirty="0">
                <a:effectLst/>
                <a:latin typeface="Times New Roman" panose="02020603050405020304" pitchFamily="18" charset="0"/>
                <a:ea typeface="MS Mincho" panose="02020609040205080304" pitchFamily="49" charset="-128"/>
              </a:rPr>
              <a:t>Function Definition:</a:t>
            </a:r>
            <a:endParaRPr lang="en-GB" sz="2400" dirty="0">
              <a:effectLst/>
              <a:latin typeface="Times New Roman" panose="02020603050405020304" pitchFamily="18" charset="0"/>
              <a:ea typeface="MS Mincho" panose="02020609040205080304" pitchFamily="49" charset="-128"/>
            </a:endParaRPr>
          </a:p>
          <a:p>
            <a:pPr marL="0" lvl="0" indent="0" algn="just">
              <a:buNone/>
              <a:tabLst>
                <a:tab pos="457200" algn="l"/>
              </a:tabLst>
            </a:pPr>
            <a:r>
              <a:rPr lang="en-US" sz="2400" dirty="0">
                <a:effectLst/>
                <a:latin typeface="Times New Roman" panose="02020603050405020304" pitchFamily="18" charset="0"/>
                <a:ea typeface="MS Mincho" panose="02020609040205080304" pitchFamily="49" charset="-128"/>
              </a:rPr>
              <a:t>Has 2 parts</a:t>
            </a:r>
            <a:endParaRPr lang="en-GB" sz="2400" dirty="0">
              <a:effectLst/>
              <a:latin typeface="Times New Roman" panose="02020603050405020304" pitchFamily="18" charset="0"/>
              <a:ea typeface="MS Mincho" panose="02020609040205080304" pitchFamily="49" charset="-128"/>
            </a:endParaRPr>
          </a:p>
          <a:p>
            <a:pPr marL="457200" lvl="1" indent="0" algn="just">
              <a:buNone/>
              <a:tabLst>
                <a:tab pos="914400" algn="l"/>
              </a:tabLst>
            </a:pPr>
            <a:r>
              <a:rPr lang="en-US" dirty="0">
                <a:effectLst/>
                <a:latin typeface="Times New Roman" panose="02020603050405020304" pitchFamily="18" charset="0"/>
                <a:ea typeface="MS Mincho" panose="02020609040205080304" pitchFamily="49" charset="-128"/>
              </a:rPr>
              <a:t>Function header</a:t>
            </a:r>
            <a:endParaRPr lang="en-GB" dirty="0">
              <a:effectLst/>
              <a:latin typeface="Times New Roman" panose="02020603050405020304" pitchFamily="18" charset="0"/>
              <a:ea typeface="MS Mincho" panose="02020609040205080304" pitchFamily="49" charset="-128"/>
            </a:endParaRPr>
          </a:p>
          <a:p>
            <a:pPr marL="457200" lvl="1" indent="0" algn="just">
              <a:buNone/>
              <a:tabLst>
                <a:tab pos="914400" algn="l"/>
              </a:tabLst>
            </a:pPr>
            <a:r>
              <a:rPr lang="en-US" dirty="0">
                <a:effectLst/>
                <a:latin typeface="Times New Roman" panose="02020603050405020304" pitchFamily="18" charset="0"/>
                <a:ea typeface="MS Mincho" panose="02020609040205080304" pitchFamily="49" charset="-128"/>
              </a:rPr>
              <a:t>Function body</a:t>
            </a:r>
            <a:endParaRPr lang="en-GB" dirty="0">
              <a:effectLst/>
              <a:latin typeface="Times New Roman" panose="02020603050405020304" pitchFamily="18" charset="0"/>
              <a:ea typeface="MS Mincho" panose="02020609040205080304" pitchFamily="49" charset="-128"/>
            </a:endParaRPr>
          </a:p>
          <a:p>
            <a:pPr marL="0" lvl="0" indent="0" algn="just">
              <a:buNone/>
              <a:tabLst>
                <a:tab pos="457200" algn="l"/>
              </a:tabLst>
            </a:pPr>
            <a:r>
              <a:rPr lang="en-US" sz="2400" dirty="0">
                <a:effectLst/>
                <a:latin typeface="Times New Roman" panose="02020603050405020304" pitchFamily="18" charset="0"/>
                <a:ea typeface="MS Mincho" panose="02020609040205080304" pitchFamily="49" charset="-128"/>
              </a:rPr>
              <a:t>Syntax</a:t>
            </a:r>
            <a:endParaRPr lang="en-GB" sz="2400" dirty="0">
              <a:effectLst/>
              <a:latin typeface="Times New Roman" panose="02020603050405020304" pitchFamily="18" charset="0"/>
              <a:ea typeface="MS Mincho" panose="02020609040205080304" pitchFamily="49" charset="-128"/>
            </a:endParaRPr>
          </a:p>
          <a:p>
            <a:pPr indent="0" algn="just">
              <a:buNone/>
            </a:pP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ReturnType</a:t>
            </a: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FunctionName</a:t>
            </a:r>
            <a:r>
              <a:rPr lang="en-US" sz="2400" dirty="0">
                <a:effectLst/>
                <a:latin typeface="Times New Roman" panose="02020603050405020304" pitchFamily="18" charset="0"/>
                <a:ea typeface="MS Mincho" panose="02020609040205080304" pitchFamily="49" charset="-128"/>
              </a:rPr>
              <a:t>([type arg1,type arg2, … , type </a:t>
            </a:r>
            <a:r>
              <a:rPr lang="en-US" sz="2400" dirty="0" err="1">
                <a:effectLst/>
                <a:latin typeface="Times New Roman" panose="02020603050405020304" pitchFamily="18" charset="0"/>
                <a:ea typeface="MS Mincho" panose="02020609040205080304" pitchFamily="49" charset="-128"/>
              </a:rPr>
              <a:t>argN</a:t>
            </a:r>
            <a:r>
              <a:rPr lang="en-US" sz="2400" dirty="0">
                <a:effectLst/>
                <a:latin typeface="Times New Roman" panose="02020603050405020304" pitchFamily="18" charset="0"/>
                <a:ea typeface="MS Mincho" panose="02020609040205080304" pitchFamily="49" charset="-128"/>
              </a:rPr>
              <a:t>])</a:t>
            </a:r>
            <a:endParaRPr lang="en-GB" sz="2400" dirty="0">
              <a:effectLst/>
              <a:latin typeface="Times New Roman" panose="02020603050405020304" pitchFamily="18" charset="0"/>
              <a:ea typeface="MS Mincho" panose="02020609040205080304" pitchFamily="49" charset="-128"/>
            </a:endParaRPr>
          </a:p>
          <a:p>
            <a:pPr marL="0" indent="0" algn="just">
              <a:buNone/>
            </a:pPr>
            <a:r>
              <a:rPr lang="en-US" sz="2400" dirty="0">
                <a:effectLst/>
                <a:latin typeface="Times New Roman" panose="02020603050405020304" pitchFamily="18" charset="0"/>
                <a:ea typeface="MS Mincho" panose="02020609040205080304" pitchFamily="49" charset="-128"/>
              </a:rPr>
              <a:t>	{</a:t>
            </a:r>
            <a:endParaRPr lang="en-GB" sz="2400" dirty="0">
              <a:effectLst/>
              <a:latin typeface="Times New Roman" panose="02020603050405020304" pitchFamily="18" charset="0"/>
              <a:ea typeface="MS Mincho" panose="02020609040205080304" pitchFamily="49" charset="-128"/>
            </a:endParaRPr>
          </a:p>
          <a:p>
            <a:pPr marL="0" indent="0" algn="just">
              <a:buNone/>
            </a:pPr>
            <a:r>
              <a:rPr lang="en-US" sz="2400" dirty="0">
                <a:effectLst/>
                <a:latin typeface="Times New Roman" panose="02020603050405020304" pitchFamily="18" charset="0"/>
                <a:ea typeface="MS Mincho" panose="02020609040205080304" pitchFamily="49" charset="-128"/>
              </a:rPr>
              <a:t>		[ local declarations; ]</a:t>
            </a:r>
            <a:endParaRPr lang="en-GB" sz="2400" dirty="0">
              <a:effectLst/>
              <a:latin typeface="Times New Roman" panose="02020603050405020304" pitchFamily="18" charset="0"/>
              <a:ea typeface="MS Mincho" panose="02020609040205080304" pitchFamily="49" charset="-128"/>
            </a:endParaRPr>
          </a:p>
          <a:p>
            <a:pPr marL="0" indent="0" algn="just">
              <a:buNone/>
            </a:pPr>
            <a:r>
              <a:rPr lang="en-US" sz="2400" dirty="0">
                <a:effectLst/>
                <a:latin typeface="Times New Roman" panose="02020603050405020304" pitchFamily="18" charset="0"/>
                <a:ea typeface="MS Mincho" panose="02020609040205080304" pitchFamily="49" charset="-128"/>
              </a:rPr>
              <a:t>		function body;</a:t>
            </a:r>
            <a:endParaRPr lang="en-GB" sz="2400" dirty="0">
              <a:effectLst/>
              <a:latin typeface="Times New Roman" panose="02020603050405020304" pitchFamily="18" charset="0"/>
              <a:ea typeface="MS Mincho" panose="02020609040205080304" pitchFamily="49" charset="-128"/>
            </a:endParaRPr>
          </a:p>
          <a:p>
            <a:pPr marL="0" indent="0" algn="just">
              <a:buNone/>
            </a:pPr>
            <a:r>
              <a:rPr lang="en-US" sz="2400" dirty="0">
                <a:effectLst/>
                <a:latin typeface="Times New Roman" panose="02020603050405020304" pitchFamily="18" charset="0"/>
                <a:ea typeface="MS Mincho" panose="02020609040205080304" pitchFamily="49" charset="-128"/>
              </a:rPr>
              <a:t>		[ return (expression); ]</a:t>
            </a:r>
            <a:endParaRPr lang="en-GB" sz="2400" dirty="0">
              <a:effectLst/>
              <a:latin typeface="Times New Roman" panose="02020603050405020304" pitchFamily="18" charset="0"/>
              <a:ea typeface="MS Mincho" panose="02020609040205080304" pitchFamily="49" charset="-128"/>
            </a:endParaRPr>
          </a:p>
          <a:p>
            <a:pPr marL="0" indent="0" algn="just">
              <a:buNone/>
            </a:pPr>
            <a:r>
              <a:rPr lang="en-US" sz="2400" dirty="0">
                <a:effectLst/>
                <a:latin typeface="Times New Roman" panose="02020603050405020304" pitchFamily="18" charset="0"/>
                <a:ea typeface="MS Mincho" panose="02020609040205080304" pitchFamily="49" charset="-128"/>
              </a:rPr>
              <a:t>	}</a:t>
            </a:r>
            <a:endParaRPr lang="en-GB" sz="2400" dirty="0">
              <a:effectLst/>
              <a:latin typeface="Times New Roman" panose="02020603050405020304" pitchFamily="18" charset="0"/>
              <a:ea typeface="MS Mincho" panose="02020609040205080304" pitchFamily="49" charset="-128"/>
            </a:endParaRPr>
          </a:p>
          <a:p>
            <a:pPr marL="0" indent="0">
              <a:buNone/>
            </a:pPr>
            <a:endParaRPr lang="en-GB" dirty="0"/>
          </a:p>
        </p:txBody>
      </p:sp>
      <p:sp>
        <p:nvSpPr>
          <p:cNvPr id="4" name="Date Placeholder 3">
            <a:extLst>
              <a:ext uri="{FF2B5EF4-FFF2-40B4-BE49-F238E27FC236}">
                <a16:creationId xmlns:a16="http://schemas.microsoft.com/office/drawing/2014/main" id="{C2AE4021-A280-F783-E740-595EC33530B5}"/>
              </a:ext>
            </a:extLst>
          </p:cNvPr>
          <p:cNvSpPr>
            <a:spLocks noGrp="1"/>
          </p:cNvSpPr>
          <p:nvPr>
            <p:ph type="dt" sz="half" idx="10"/>
          </p:nvPr>
        </p:nvSpPr>
        <p:spPr/>
        <p:txBody>
          <a:bodyPr/>
          <a:lstStyle/>
          <a:p>
            <a:fld id="{77148BCE-8739-44ED-A3DA-3BB015F16A84}" type="datetime1">
              <a:rPr lang="en-GB" smtClean="0"/>
              <a:t>06/02/2024</a:t>
            </a:fld>
            <a:endParaRPr lang="en-GB"/>
          </a:p>
        </p:txBody>
      </p:sp>
      <p:sp>
        <p:nvSpPr>
          <p:cNvPr id="5" name="Footer Placeholder 4">
            <a:extLst>
              <a:ext uri="{FF2B5EF4-FFF2-40B4-BE49-F238E27FC236}">
                <a16:creationId xmlns:a16="http://schemas.microsoft.com/office/drawing/2014/main" id="{DCEFEE3B-3FBD-B569-9CD0-A6AC3476AF08}"/>
              </a:ext>
            </a:extLst>
          </p:cNvPr>
          <p:cNvSpPr>
            <a:spLocks noGrp="1"/>
          </p:cNvSpPr>
          <p:nvPr>
            <p:ph type="ftr" sz="quarter" idx="11"/>
          </p:nvPr>
        </p:nvSpPr>
        <p:spPr/>
        <p:txBody>
          <a:bodyPr/>
          <a:lstStyle/>
          <a:p>
            <a:r>
              <a:rPr lang="en-GB"/>
              <a:t>Dr.Varalakshmi M , SCOPE</a:t>
            </a:r>
          </a:p>
        </p:txBody>
      </p:sp>
      <p:sp>
        <p:nvSpPr>
          <p:cNvPr id="6" name="Slide Number Placeholder 5">
            <a:extLst>
              <a:ext uri="{FF2B5EF4-FFF2-40B4-BE49-F238E27FC236}">
                <a16:creationId xmlns:a16="http://schemas.microsoft.com/office/drawing/2014/main" id="{6F48A243-412D-A8DF-4206-A6D6BD79FCB7}"/>
              </a:ext>
            </a:extLst>
          </p:cNvPr>
          <p:cNvSpPr>
            <a:spLocks noGrp="1"/>
          </p:cNvSpPr>
          <p:nvPr>
            <p:ph type="sldNum" sz="quarter" idx="12"/>
          </p:nvPr>
        </p:nvSpPr>
        <p:spPr/>
        <p:txBody>
          <a:bodyPr/>
          <a:lstStyle/>
          <a:p>
            <a:r>
              <a:rPr lang="en-GB" dirty="0"/>
              <a:t>8</a:t>
            </a:r>
          </a:p>
        </p:txBody>
      </p:sp>
    </p:spTree>
    <p:extLst>
      <p:ext uri="{BB962C8B-B14F-4D97-AF65-F5344CB8AC3E}">
        <p14:creationId xmlns:p14="http://schemas.microsoft.com/office/powerpoint/2010/main" val="545769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62C-360E-3FD7-4916-6621C46B21B8}"/>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Functions</a:t>
            </a:r>
            <a:endParaRPr lang="en-GB" dirty="0"/>
          </a:p>
        </p:txBody>
      </p:sp>
      <p:sp>
        <p:nvSpPr>
          <p:cNvPr id="3" name="Content Placeholder 2">
            <a:extLst>
              <a:ext uri="{FF2B5EF4-FFF2-40B4-BE49-F238E27FC236}">
                <a16:creationId xmlns:a16="http://schemas.microsoft.com/office/drawing/2014/main" id="{ADFD0DFD-C268-FC60-579A-1B47F3B93057}"/>
              </a:ext>
            </a:extLst>
          </p:cNvPr>
          <p:cNvSpPr>
            <a:spLocks noGrp="1"/>
          </p:cNvSpPr>
          <p:nvPr>
            <p:ph idx="1"/>
          </p:nvPr>
        </p:nvSpPr>
        <p:spPr>
          <a:xfrm>
            <a:off x="838200" y="1327354"/>
            <a:ext cx="10515600" cy="5028995"/>
          </a:xfrm>
        </p:spPr>
        <p:txBody>
          <a:bodyPr>
            <a:normAutofit fontScale="92500" lnSpcReduction="20000"/>
          </a:bodyPr>
          <a:lstStyle/>
          <a:p>
            <a:pPr marL="0" indent="0">
              <a:buNone/>
            </a:pPr>
            <a:r>
              <a:rPr lang="en-US" sz="2400" b="1" dirty="0">
                <a:effectLst/>
                <a:latin typeface="Times New Roman" panose="02020603050405020304" pitchFamily="18" charset="0"/>
                <a:ea typeface="MS Mincho" panose="02020609040205080304" pitchFamily="49" charset="-128"/>
              </a:rPr>
              <a:t>B) Function call:</a:t>
            </a:r>
          </a:p>
          <a:p>
            <a:pPr marL="0" indent="0">
              <a:buNone/>
            </a:pPr>
            <a:r>
              <a:rPr lang="en-US" sz="2400" u="sng" dirty="0" err="1">
                <a:effectLst/>
                <a:latin typeface="Times New Roman" panose="02020603050405020304" pitchFamily="18" charset="0"/>
                <a:ea typeface="MS Mincho" panose="02020609040205080304" pitchFamily="49" charset="-128"/>
              </a:rPr>
              <a:t>i</a:t>
            </a:r>
            <a:r>
              <a:rPr lang="en-US" sz="2400" u="sng" dirty="0">
                <a:effectLst/>
                <a:latin typeface="Times New Roman" panose="02020603050405020304" pitchFamily="18" charset="0"/>
                <a:ea typeface="MS Mincho" panose="02020609040205080304" pitchFamily="49" charset="-128"/>
              </a:rPr>
              <a:t>) Syntax for a function which does not return any value</a:t>
            </a:r>
            <a:r>
              <a:rPr lang="en-US" sz="2400" dirty="0">
                <a:effectLst/>
                <a:latin typeface="Times New Roman" panose="02020603050405020304" pitchFamily="18" charset="0"/>
                <a:ea typeface="MS Mincho" panose="02020609040205080304" pitchFamily="49" charset="-128"/>
              </a:rPr>
              <a:t>:</a:t>
            </a:r>
            <a:endParaRPr lang="en-GB" sz="2400" dirty="0">
              <a:effectLst/>
              <a:latin typeface="Times New Roman" panose="02020603050405020304" pitchFamily="18" charset="0"/>
              <a:ea typeface="MS Mincho" panose="02020609040205080304" pitchFamily="49" charset="-128"/>
            </a:endParaRPr>
          </a:p>
          <a:p>
            <a:pPr marL="0" indent="0" algn="just">
              <a:buNone/>
            </a:pPr>
            <a:r>
              <a:rPr lang="en-US" sz="2400" dirty="0" err="1">
                <a:effectLst/>
                <a:latin typeface="Times New Roman" panose="02020603050405020304" pitchFamily="18" charset="0"/>
                <a:ea typeface="MS Mincho" panose="02020609040205080304" pitchFamily="49" charset="-128"/>
              </a:rPr>
              <a:t>functionName</a:t>
            </a:r>
            <a:r>
              <a:rPr lang="en-US" sz="2400" dirty="0">
                <a:effectLst/>
                <a:latin typeface="Times New Roman" panose="02020603050405020304" pitchFamily="18" charset="0"/>
                <a:ea typeface="MS Mincho" panose="02020609040205080304" pitchFamily="49" charset="-128"/>
              </a:rPr>
              <a:t>(arg1, arg2, …, </a:t>
            </a:r>
            <a:r>
              <a:rPr lang="en-US" sz="2400" dirty="0" err="1">
                <a:effectLst/>
                <a:latin typeface="Times New Roman" panose="02020603050405020304" pitchFamily="18" charset="0"/>
                <a:ea typeface="MS Mincho" panose="02020609040205080304" pitchFamily="49" charset="-128"/>
              </a:rPr>
              <a:t>argn</a:t>
            </a:r>
            <a:r>
              <a:rPr lang="en-US" sz="2400" dirty="0">
                <a:effectLst/>
                <a:latin typeface="Times New Roman" panose="02020603050405020304" pitchFamily="18" charset="0"/>
                <a:ea typeface="MS Mincho" panose="02020609040205080304" pitchFamily="49" charset="-128"/>
              </a:rPr>
              <a:t>);  where arg1, arg2,…. </a:t>
            </a:r>
            <a:r>
              <a:rPr lang="en-US" sz="2400" dirty="0">
                <a:latin typeface="Times New Roman" panose="02020603050405020304" pitchFamily="18" charset="0"/>
                <a:ea typeface="MS Mincho" panose="02020609040205080304" pitchFamily="49" charset="-128"/>
              </a:rPr>
              <a:t>a</a:t>
            </a:r>
            <a:r>
              <a:rPr lang="en-US" sz="2400" dirty="0">
                <a:effectLst/>
                <a:latin typeface="Times New Roman" panose="02020603050405020304" pitchFamily="18" charset="0"/>
                <a:ea typeface="MS Mincho" panose="02020609040205080304" pitchFamily="49" charset="-128"/>
              </a:rPr>
              <a:t>re optional</a:t>
            </a:r>
          </a:p>
          <a:p>
            <a:pPr marL="0" indent="0" algn="just">
              <a:buNone/>
            </a:pPr>
            <a:endParaRPr lang="en-US" sz="2400" dirty="0">
              <a:effectLst/>
              <a:latin typeface="Times New Roman" panose="02020603050405020304" pitchFamily="18" charset="0"/>
              <a:ea typeface="MS Mincho" panose="02020609040205080304" pitchFamily="49" charset="-128"/>
            </a:endParaRPr>
          </a:p>
          <a:p>
            <a:pPr marL="0" indent="0" algn="just">
              <a:buNone/>
            </a:pPr>
            <a:r>
              <a:rPr lang="en-US" sz="2400" dirty="0">
                <a:effectLst/>
                <a:latin typeface="Times New Roman" panose="02020603050405020304" pitchFamily="18" charset="0"/>
                <a:ea typeface="MS Mincho" panose="02020609040205080304" pitchFamily="49" charset="-128"/>
              </a:rPr>
              <a:t>ii) </a:t>
            </a:r>
            <a:r>
              <a:rPr lang="en-US" sz="2400" u="sng" dirty="0">
                <a:effectLst/>
                <a:latin typeface="Times New Roman" panose="02020603050405020304" pitchFamily="18" charset="0"/>
                <a:ea typeface="MS Mincho" panose="02020609040205080304" pitchFamily="49" charset="-128"/>
              </a:rPr>
              <a:t>Syntax for a function which returns a value</a:t>
            </a:r>
            <a:r>
              <a:rPr lang="en-US" sz="2400" dirty="0">
                <a:effectLst/>
                <a:latin typeface="Times New Roman" panose="02020603050405020304" pitchFamily="18" charset="0"/>
                <a:ea typeface="MS Mincho" panose="02020609040205080304" pitchFamily="49" charset="-128"/>
              </a:rPr>
              <a:t>:</a:t>
            </a:r>
            <a:endParaRPr lang="en-GB" sz="2400" dirty="0">
              <a:effectLst/>
              <a:latin typeface="Times New Roman" panose="02020603050405020304" pitchFamily="18" charset="0"/>
              <a:ea typeface="MS Mincho" panose="02020609040205080304" pitchFamily="49" charset="-128"/>
            </a:endParaRPr>
          </a:p>
          <a:p>
            <a:pPr marL="0" indent="0" algn="just">
              <a:buNone/>
            </a:pPr>
            <a:r>
              <a:rPr lang="en-US" sz="2400" dirty="0" err="1">
                <a:effectLst/>
                <a:latin typeface="Times New Roman" panose="02020603050405020304" pitchFamily="18" charset="0"/>
                <a:ea typeface="MS Mincho" panose="02020609040205080304" pitchFamily="49" charset="-128"/>
              </a:rPr>
              <a:t>functionName</a:t>
            </a:r>
            <a:r>
              <a:rPr lang="en-US" sz="2400" dirty="0">
                <a:effectLst/>
                <a:latin typeface="Times New Roman" panose="02020603050405020304" pitchFamily="18" charset="0"/>
                <a:ea typeface="MS Mincho" panose="02020609040205080304" pitchFamily="49" charset="-128"/>
              </a:rPr>
              <a:t>(arg1, arg2, …, </a:t>
            </a:r>
            <a:r>
              <a:rPr lang="en-US" sz="2400" dirty="0" err="1">
                <a:effectLst/>
                <a:latin typeface="Times New Roman" panose="02020603050405020304" pitchFamily="18" charset="0"/>
                <a:ea typeface="MS Mincho" panose="02020609040205080304" pitchFamily="49" charset="-128"/>
              </a:rPr>
              <a:t>argn</a:t>
            </a:r>
            <a:r>
              <a:rPr lang="en-US" sz="2400" dirty="0">
                <a:effectLst/>
                <a:latin typeface="Times New Roman" panose="02020603050405020304" pitchFamily="18" charset="0"/>
                <a:ea typeface="MS Mincho" panose="02020609040205080304" pitchFamily="49" charset="-128"/>
              </a:rPr>
              <a:t>);                        </a:t>
            </a:r>
            <a:endParaRPr lang="en-GB" sz="2400" dirty="0">
              <a:effectLst/>
              <a:latin typeface="Times New Roman" panose="02020603050405020304" pitchFamily="18" charset="0"/>
              <a:ea typeface="MS Mincho" panose="02020609040205080304" pitchFamily="49" charset="-128"/>
            </a:endParaRPr>
          </a:p>
          <a:p>
            <a:pPr marL="0" indent="0">
              <a:buNone/>
            </a:pPr>
            <a:r>
              <a:rPr lang="en-US" sz="2400" dirty="0">
                <a:effectLst/>
                <a:latin typeface="Times New Roman" panose="02020603050405020304" pitchFamily="18" charset="0"/>
                <a:ea typeface="MS Mincho" panose="02020609040205080304" pitchFamily="49" charset="-128"/>
              </a:rPr>
              <a:t>	    (Or)</a:t>
            </a:r>
            <a:endParaRPr lang="en-GB" sz="2400" dirty="0">
              <a:effectLst/>
              <a:latin typeface="Times New Roman" panose="02020603050405020304" pitchFamily="18" charset="0"/>
              <a:ea typeface="MS Mincho" panose="02020609040205080304" pitchFamily="49" charset="-128"/>
            </a:endParaRPr>
          </a:p>
          <a:p>
            <a:pPr marL="0" indent="0" algn="just">
              <a:buNone/>
            </a:pPr>
            <a:r>
              <a:rPr lang="en-US" sz="2400" dirty="0">
                <a:effectLst/>
                <a:latin typeface="Times New Roman" panose="02020603050405020304" pitchFamily="18" charset="0"/>
                <a:ea typeface="MS Mincho" panose="02020609040205080304" pitchFamily="49" charset="-128"/>
              </a:rPr>
              <a:t>X = </a:t>
            </a:r>
            <a:r>
              <a:rPr lang="en-US" sz="2400" dirty="0" err="1">
                <a:effectLst/>
                <a:latin typeface="Times New Roman" panose="02020603050405020304" pitchFamily="18" charset="0"/>
                <a:ea typeface="MS Mincho" panose="02020609040205080304" pitchFamily="49" charset="-128"/>
              </a:rPr>
              <a:t>functionName</a:t>
            </a:r>
            <a:r>
              <a:rPr lang="en-US" sz="2400" dirty="0">
                <a:effectLst/>
                <a:latin typeface="Times New Roman" panose="02020603050405020304" pitchFamily="18" charset="0"/>
                <a:ea typeface="MS Mincho" panose="02020609040205080304" pitchFamily="49" charset="-128"/>
              </a:rPr>
              <a:t>(arg1, arg2, …, </a:t>
            </a:r>
            <a:r>
              <a:rPr lang="en-US" sz="2400" dirty="0" err="1">
                <a:effectLst/>
                <a:latin typeface="Times New Roman" panose="02020603050405020304" pitchFamily="18" charset="0"/>
                <a:ea typeface="MS Mincho" panose="02020609040205080304" pitchFamily="49" charset="-128"/>
              </a:rPr>
              <a:t>argn</a:t>
            </a:r>
            <a:r>
              <a:rPr lang="en-US" sz="2400" dirty="0">
                <a:effectLst/>
                <a:latin typeface="Times New Roman" panose="02020603050405020304" pitchFamily="18" charset="0"/>
                <a:ea typeface="MS Mincho" panose="02020609040205080304" pitchFamily="49" charset="-128"/>
              </a:rPr>
              <a:t>);</a:t>
            </a:r>
            <a:endParaRPr lang="en-GB" sz="2400" dirty="0">
              <a:effectLst/>
              <a:latin typeface="Times New Roman" panose="02020603050405020304" pitchFamily="18" charset="0"/>
              <a:ea typeface="MS Mincho" panose="02020609040205080304" pitchFamily="49" charset="-128"/>
            </a:endParaRPr>
          </a:p>
          <a:p>
            <a:pPr marL="0" indent="0">
              <a:buNone/>
            </a:pPr>
            <a:r>
              <a:rPr lang="en-US" sz="2400" dirty="0">
                <a:effectLst/>
                <a:latin typeface="Times New Roman" panose="02020603050405020304" pitchFamily="18" charset="0"/>
                <a:ea typeface="MS Mincho" panose="02020609040205080304" pitchFamily="49" charset="-128"/>
              </a:rPr>
              <a:t>		    (Or)</a:t>
            </a:r>
            <a:endParaRPr lang="en-GB" sz="2400" dirty="0">
              <a:effectLst/>
              <a:latin typeface="Times New Roman" panose="02020603050405020304" pitchFamily="18" charset="0"/>
              <a:ea typeface="MS Mincho" panose="02020609040205080304" pitchFamily="49" charset="-128"/>
            </a:endParaRPr>
          </a:p>
          <a:p>
            <a:pPr marL="0" indent="0">
              <a:buNone/>
            </a:pPr>
            <a:r>
              <a:rPr lang="en-US" sz="2400" dirty="0" err="1">
                <a:effectLst/>
                <a:latin typeface="Times New Roman" panose="02020603050405020304" pitchFamily="18" charset="0"/>
                <a:ea typeface="MS Mincho" panose="02020609040205080304" pitchFamily="49" charset="-128"/>
              </a:rPr>
              <a:t>printf</a:t>
            </a:r>
            <a:r>
              <a:rPr lang="en-US" sz="2400" dirty="0">
                <a:effectLst/>
                <a:latin typeface="Times New Roman" panose="02020603050405020304" pitchFamily="18" charset="0"/>
                <a:ea typeface="MS Mincho" panose="02020609040205080304" pitchFamily="49" charset="-128"/>
              </a:rPr>
              <a:t>("%d",</a:t>
            </a:r>
            <a:r>
              <a:rPr lang="en-US" sz="2400" dirty="0" err="1">
                <a:effectLst/>
                <a:latin typeface="Times New Roman" panose="02020603050405020304" pitchFamily="18" charset="0"/>
                <a:ea typeface="MS Mincho" panose="02020609040205080304" pitchFamily="49" charset="-128"/>
              </a:rPr>
              <a:t>functionName</a:t>
            </a:r>
            <a:r>
              <a:rPr lang="en-US" sz="2400" dirty="0">
                <a:effectLst/>
                <a:latin typeface="Times New Roman" panose="02020603050405020304" pitchFamily="18" charset="0"/>
                <a:ea typeface="MS Mincho" panose="02020609040205080304" pitchFamily="49" charset="-128"/>
              </a:rPr>
              <a:t>(arg1, arg2, …, </a:t>
            </a:r>
            <a:r>
              <a:rPr lang="en-US" sz="2400" dirty="0" err="1">
                <a:effectLst/>
                <a:latin typeface="Times New Roman" panose="02020603050405020304" pitchFamily="18" charset="0"/>
                <a:ea typeface="MS Mincho" panose="02020609040205080304" pitchFamily="49" charset="-128"/>
              </a:rPr>
              <a:t>argn</a:t>
            </a:r>
            <a:r>
              <a:rPr lang="en-US" sz="2400" dirty="0">
                <a:effectLst/>
                <a:latin typeface="Times New Roman" panose="02020603050405020304" pitchFamily="18" charset="0"/>
                <a:ea typeface="MS Mincho" panose="02020609040205080304" pitchFamily="49" charset="-128"/>
              </a:rPr>
              <a:t>));</a:t>
            </a:r>
            <a:endParaRPr lang="en-GB" sz="2400" dirty="0">
              <a:effectLst/>
              <a:latin typeface="Times New Roman" panose="02020603050405020304" pitchFamily="18" charset="0"/>
              <a:ea typeface="MS Mincho" panose="02020609040205080304" pitchFamily="49" charset="-128"/>
            </a:endParaRPr>
          </a:p>
          <a:p>
            <a:pPr marL="0" indent="0" algn="just">
              <a:buNone/>
            </a:pPr>
            <a:endParaRPr lang="en-GB" sz="2400" dirty="0">
              <a:effectLst/>
              <a:latin typeface="Times New Roman" panose="02020603050405020304" pitchFamily="18" charset="0"/>
              <a:ea typeface="MS Mincho" panose="02020609040205080304" pitchFamily="49" charset="-128"/>
            </a:endParaRPr>
          </a:p>
          <a:p>
            <a:pPr marL="0" indent="0">
              <a:buNone/>
            </a:pPr>
            <a:r>
              <a:rPr lang="en-US" sz="2400" dirty="0">
                <a:effectLst/>
                <a:latin typeface="Times New Roman" panose="02020603050405020304" pitchFamily="18" charset="0"/>
                <a:ea typeface="MS Mincho" panose="02020609040205080304" pitchFamily="49" charset="-128"/>
              </a:rPr>
              <a:t> </a:t>
            </a:r>
            <a:endParaRPr lang="en-GB" sz="2400" dirty="0">
              <a:effectLst/>
              <a:latin typeface="Times New Roman" panose="02020603050405020304" pitchFamily="18" charset="0"/>
              <a:ea typeface="MS Mincho" panose="02020609040205080304" pitchFamily="49" charset="-128"/>
            </a:endParaRPr>
          </a:p>
          <a:p>
            <a:pPr marL="0" indent="0">
              <a:buNone/>
            </a:pPr>
            <a:r>
              <a:rPr lang="en-US" sz="1800" dirty="0">
                <a:effectLst/>
                <a:latin typeface="Times New Roman" panose="02020603050405020304" pitchFamily="18" charset="0"/>
                <a:ea typeface="MS Mincho" panose="02020609040205080304" pitchFamily="49" charset="-128"/>
              </a:rPr>
              <a:t>			     </a:t>
            </a:r>
            <a:endParaRPr lang="en-GB" sz="1800" dirty="0">
              <a:effectLst/>
              <a:latin typeface="Times New Roman" panose="02020603050405020304" pitchFamily="18" charset="0"/>
              <a:ea typeface="MS Mincho" panose="02020609040205080304" pitchFamily="49" charset="-128"/>
            </a:endParaRPr>
          </a:p>
          <a:p>
            <a:pPr marL="0" indent="0">
              <a:buNone/>
            </a:pPr>
            <a:endParaRPr lang="en-GB" dirty="0"/>
          </a:p>
        </p:txBody>
      </p:sp>
      <p:sp>
        <p:nvSpPr>
          <p:cNvPr id="14" name="Date Placeholder 13">
            <a:extLst>
              <a:ext uri="{FF2B5EF4-FFF2-40B4-BE49-F238E27FC236}">
                <a16:creationId xmlns:a16="http://schemas.microsoft.com/office/drawing/2014/main" id="{3696F2C8-7775-03ED-3EC8-471697276E75}"/>
              </a:ext>
            </a:extLst>
          </p:cNvPr>
          <p:cNvSpPr>
            <a:spLocks noGrp="1"/>
          </p:cNvSpPr>
          <p:nvPr>
            <p:ph type="dt" sz="half" idx="10"/>
          </p:nvPr>
        </p:nvSpPr>
        <p:spPr/>
        <p:txBody>
          <a:bodyPr/>
          <a:lstStyle/>
          <a:p>
            <a:fld id="{61939C64-2ACA-4B27-86E0-83998056455E}" type="datetime1">
              <a:rPr lang="en-GB" smtClean="0"/>
              <a:t>06/02/2024</a:t>
            </a:fld>
            <a:endParaRPr lang="en-GB"/>
          </a:p>
        </p:txBody>
      </p:sp>
      <p:sp>
        <p:nvSpPr>
          <p:cNvPr id="15" name="Footer Placeholder 14">
            <a:extLst>
              <a:ext uri="{FF2B5EF4-FFF2-40B4-BE49-F238E27FC236}">
                <a16:creationId xmlns:a16="http://schemas.microsoft.com/office/drawing/2014/main" id="{B461AEE0-1F1C-D742-ACC8-3BABDAC46AF7}"/>
              </a:ext>
            </a:extLst>
          </p:cNvPr>
          <p:cNvSpPr>
            <a:spLocks noGrp="1"/>
          </p:cNvSpPr>
          <p:nvPr>
            <p:ph type="ftr" sz="quarter" idx="11"/>
          </p:nvPr>
        </p:nvSpPr>
        <p:spPr/>
        <p:txBody>
          <a:bodyPr/>
          <a:lstStyle/>
          <a:p>
            <a:r>
              <a:rPr lang="en-GB"/>
              <a:t>Dr.Varalakshmi M , SCOPE</a:t>
            </a:r>
          </a:p>
        </p:txBody>
      </p:sp>
      <p:sp>
        <p:nvSpPr>
          <p:cNvPr id="16" name="Slide Number Placeholder 15">
            <a:extLst>
              <a:ext uri="{FF2B5EF4-FFF2-40B4-BE49-F238E27FC236}">
                <a16:creationId xmlns:a16="http://schemas.microsoft.com/office/drawing/2014/main" id="{C1327C63-2381-2496-6371-15F37D957A70}"/>
              </a:ext>
            </a:extLst>
          </p:cNvPr>
          <p:cNvSpPr>
            <a:spLocks noGrp="1"/>
          </p:cNvSpPr>
          <p:nvPr>
            <p:ph type="sldNum" sz="quarter" idx="12"/>
          </p:nvPr>
        </p:nvSpPr>
        <p:spPr/>
        <p:txBody>
          <a:bodyPr/>
          <a:lstStyle/>
          <a:p>
            <a:r>
              <a:rPr lang="en-GB" dirty="0"/>
              <a:t>9</a:t>
            </a:r>
          </a:p>
        </p:txBody>
      </p:sp>
    </p:spTree>
    <p:extLst>
      <p:ext uri="{BB962C8B-B14F-4D97-AF65-F5344CB8AC3E}">
        <p14:creationId xmlns:p14="http://schemas.microsoft.com/office/powerpoint/2010/main" val="249601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1A9D-E393-09E0-A747-704A84E2EAB6}"/>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Functions</a:t>
            </a:r>
            <a:endParaRPr lang="en-GB" dirty="0"/>
          </a:p>
        </p:txBody>
      </p:sp>
      <p:sp>
        <p:nvSpPr>
          <p:cNvPr id="3" name="Content Placeholder 2">
            <a:extLst>
              <a:ext uri="{FF2B5EF4-FFF2-40B4-BE49-F238E27FC236}">
                <a16:creationId xmlns:a16="http://schemas.microsoft.com/office/drawing/2014/main" id="{86A9E905-29E7-C5E0-5B45-0EAFDD921291}"/>
              </a:ext>
            </a:extLst>
          </p:cNvPr>
          <p:cNvSpPr>
            <a:spLocks noGrp="1"/>
          </p:cNvSpPr>
          <p:nvPr>
            <p:ph idx="1"/>
          </p:nvPr>
        </p:nvSpPr>
        <p:spPr/>
        <p:txBody>
          <a:bodyPr/>
          <a:lstStyle/>
          <a:p>
            <a:pPr marL="0" indent="0">
              <a:buNone/>
            </a:pPr>
            <a:r>
              <a:rPr lang="en-GB" sz="2000" dirty="0"/>
              <a:t>C) Function Prototype or declaration:</a:t>
            </a:r>
          </a:p>
          <a:p>
            <a:pPr marL="0" indent="0">
              <a:buNone/>
            </a:pPr>
            <a:r>
              <a:rPr lang="en-US" sz="2000" dirty="0" err="1">
                <a:latin typeface="Times New Roman" panose="02020603050405020304" pitchFamily="18" charset="0"/>
                <a:ea typeface="MS Mincho" panose="02020609040205080304" pitchFamily="49" charset="-128"/>
              </a:rPr>
              <a:t>r</a:t>
            </a:r>
            <a:r>
              <a:rPr lang="en-US" sz="2000" dirty="0" err="1">
                <a:effectLst/>
                <a:latin typeface="Times New Roman" panose="02020603050405020304" pitchFamily="18" charset="0"/>
                <a:ea typeface="MS Mincho" panose="02020609040205080304" pitchFamily="49" charset="-128"/>
              </a:rPr>
              <a:t>eturntype</a:t>
            </a:r>
            <a:r>
              <a:rPr lang="en-US" sz="2000" dirty="0">
                <a:effectLst/>
                <a:latin typeface="Times New Roman" panose="02020603050405020304" pitchFamily="18" charset="0"/>
                <a:ea typeface="MS Mincho" panose="02020609040205080304" pitchFamily="49" charset="-128"/>
              </a:rPr>
              <a:t> </a:t>
            </a:r>
            <a:r>
              <a:rPr lang="en-US" sz="2000" dirty="0" err="1">
                <a:effectLst/>
                <a:latin typeface="Times New Roman" panose="02020603050405020304" pitchFamily="18" charset="0"/>
                <a:ea typeface="MS Mincho" panose="02020609040205080304" pitchFamily="49" charset="-128"/>
              </a:rPr>
              <a:t>functionName</a:t>
            </a:r>
            <a:r>
              <a:rPr lang="en-US" sz="2000" dirty="0">
                <a:effectLst/>
                <a:latin typeface="Times New Roman" panose="02020603050405020304" pitchFamily="18" charset="0"/>
                <a:ea typeface="MS Mincho" panose="02020609040205080304" pitchFamily="49" charset="-128"/>
              </a:rPr>
              <a:t>(datatype arg1, datatype arg2, …, datatype </a:t>
            </a:r>
            <a:r>
              <a:rPr lang="en-US" sz="2000" dirty="0" err="1">
                <a:effectLst/>
                <a:latin typeface="Times New Roman" panose="02020603050405020304" pitchFamily="18" charset="0"/>
                <a:ea typeface="MS Mincho" panose="02020609040205080304" pitchFamily="49" charset="-128"/>
              </a:rPr>
              <a:t>argn</a:t>
            </a:r>
            <a:r>
              <a:rPr lang="en-US" sz="2000" dirty="0">
                <a:effectLst/>
                <a:latin typeface="Times New Roman" panose="02020603050405020304" pitchFamily="18" charset="0"/>
                <a:ea typeface="MS Mincho" panose="02020609040205080304" pitchFamily="49" charset="-128"/>
              </a:rPr>
              <a:t>);</a:t>
            </a:r>
          </a:p>
          <a:p>
            <a:pPr marL="0" indent="0">
              <a:buNone/>
            </a:pPr>
            <a:endParaRPr lang="en-US" sz="2000" dirty="0">
              <a:latin typeface="Times New Roman" panose="02020603050405020304" pitchFamily="18" charset="0"/>
              <a:ea typeface="MS Mincho" panose="02020609040205080304" pitchFamily="49" charset="-128"/>
            </a:endParaRPr>
          </a:p>
          <a:p>
            <a:pPr marL="0" indent="0" algn="ctr">
              <a:buNone/>
            </a:pPr>
            <a:r>
              <a:rPr lang="en-US" sz="2000" dirty="0">
                <a:latin typeface="Times New Roman" panose="02020603050405020304" pitchFamily="18" charset="0"/>
                <a:ea typeface="MS Mincho" panose="02020609040205080304" pitchFamily="49" charset="-128"/>
              </a:rPr>
              <a:t>Or</a:t>
            </a:r>
          </a:p>
          <a:p>
            <a:pPr marL="0" indent="0">
              <a:buNone/>
            </a:pPr>
            <a:r>
              <a:rPr lang="en-US" sz="2000" dirty="0" err="1">
                <a:latin typeface="Times New Roman" panose="02020603050405020304" pitchFamily="18" charset="0"/>
                <a:ea typeface="MS Mincho" panose="02020609040205080304" pitchFamily="49" charset="-128"/>
              </a:rPr>
              <a:t>r</a:t>
            </a:r>
            <a:r>
              <a:rPr lang="en-US" sz="2000" dirty="0" err="1">
                <a:effectLst/>
                <a:latin typeface="Times New Roman" panose="02020603050405020304" pitchFamily="18" charset="0"/>
                <a:ea typeface="MS Mincho" panose="02020609040205080304" pitchFamily="49" charset="-128"/>
              </a:rPr>
              <a:t>eturntype</a:t>
            </a:r>
            <a:r>
              <a:rPr lang="en-US" sz="2000" dirty="0">
                <a:effectLst/>
                <a:latin typeface="Times New Roman" panose="02020603050405020304" pitchFamily="18" charset="0"/>
                <a:ea typeface="MS Mincho" panose="02020609040205080304" pitchFamily="49" charset="-128"/>
              </a:rPr>
              <a:t> </a:t>
            </a:r>
            <a:r>
              <a:rPr lang="en-US" sz="2000" dirty="0" err="1">
                <a:effectLst/>
                <a:latin typeface="Times New Roman" panose="02020603050405020304" pitchFamily="18" charset="0"/>
                <a:ea typeface="MS Mincho" panose="02020609040205080304" pitchFamily="49" charset="-128"/>
              </a:rPr>
              <a:t>functionName</a:t>
            </a:r>
            <a:r>
              <a:rPr lang="en-US" sz="2000" dirty="0">
                <a:effectLst/>
                <a:latin typeface="Times New Roman" panose="02020603050405020304" pitchFamily="18" charset="0"/>
                <a:ea typeface="MS Mincho" panose="02020609040205080304" pitchFamily="49" charset="-128"/>
              </a:rPr>
              <a:t>(datatype1, datatype2, …, datatype n);</a:t>
            </a:r>
          </a:p>
          <a:p>
            <a:pPr marL="0" indent="0" algn="ctr">
              <a:buNone/>
            </a:pPr>
            <a:endParaRPr lang="en-GB" dirty="0"/>
          </a:p>
        </p:txBody>
      </p:sp>
      <p:sp>
        <p:nvSpPr>
          <p:cNvPr id="4" name="Date Placeholder 3">
            <a:extLst>
              <a:ext uri="{FF2B5EF4-FFF2-40B4-BE49-F238E27FC236}">
                <a16:creationId xmlns:a16="http://schemas.microsoft.com/office/drawing/2014/main" id="{E18EE6B6-A1E6-9EEB-8CCD-38F251E7DC63}"/>
              </a:ext>
            </a:extLst>
          </p:cNvPr>
          <p:cNvSpPr>
            <a:spLocks noGrp="1"/>
          </p:cNvSpPr>
          <p:nvPr>
            <p:ph type="dt" sz="half" idx="10"/>
          </p:nvPr>
        </p:nvSpPr>
        <p:spPr/>
        <p:txBody>
          <a:bodyPr/>
          <a:lstStyle/>
          <a:p>
            <a:fld id="{5ACB8CA7-A98D-4ACC-A527-ADA202D18A52}" type="datetime1">
              <a:rPr lang="en-GB" smtClean="0"/>
              <a:t>06/02/2024</a:t>
            </a:fld>
            <a:endParaRPr lang="en-GB"/>
          </a:p>
        </p:txBody>
      </p:sp>
      <p:sp>
        <p:nvSpPr>
          <p:cNvPr id="5" name="Footer Placeholder 4">
            <a:extLst>
              <a:ext uri="{FF2B5EF4-FFF2-40B4-BE49-F238E27FC236}">
                <a16:creationId xmlns:a16="http://schemas.microsoft.com/office/drawing/2014/main" id="{725910B9-DD7E-E318-4547-6CE837FF9FB2}"/>
              </a:ext>
            </a:extLst>
          </p:cNvPr>
          <p:cNvSpPr>
            <a:spLocks noGrp="1"/>
          </p:cNvSpPr>
          <p:nvPr>
            <p:ph type="ftr" sz="quarter" idx="11"/>
          </p:nvPr>
        </p:nvSpPr>
        <p:spPr/>
        <p:txBody>
          <a:bodyPr/>
          <a:lstStyle/>
          <a:p>
            <a:r>
              <a:rPr lang="en-GB"/>
              <a:t>Dr.Varalakshmi M , SCOPE</a:t>
            </a:r>
          </a:p>
        </p:txBody>
      </p:sp>
      <p:sp>
        <p:nvSpPr>
          <p:cNvPr id="6" name="Slide Number Placeholder 5">
            <a:extLst>
              <a:ext uri="{FF2B5EF4-FFF2-40B4-BE49-F238E27FC236}">
                <a16:creationId xmlns:a16="http://schemas.microsoft.com/office/drawing/2014/main" id="{7AEAD26F-B16A-D12E-C3AA-BC4C1E12470C}"/>
              </a:ext>
            </a:extLst>
          </p:cNvPr>
          <p:cNvSpPr>
            <a:spLocks noGrp="1"/>
          </p:cNvSpPr>
          <p:nvPr>
            <p:ph type="sldNum" sz="quarter" idx="12"/>
          </p:nvPr>
        </p:nvSpPr>
        <p:spPr/>
        <p:txBody>
          <a:bodyPr/>
          <a:lstStyle/>
          <a:p>
            <a:r>
              <a:rPr lang="en-GB" dirty="0"/>
              <a:t>10</a:t>
            </a:r>
          </a:p>
        </p:txBody>
      </p:sp>
    </p:spTree>
    <p:extLst>
      <p:ext uri="{BB962C8B-B14F-4D97-AF65-F5344CB8AC3E}">
        <p14:creationId xmlns:p14="http://schemas.microsoft.com/office/powerpoint/2010/main" val="411519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2F19-4C4C-8652-CC19-9CC9C333244A}"/>
              </a:ext>
            </a:extLst>
          </p:cNvPr>
          <p:cNvSpPr>
            <a:spLocks noGrp="1"/>
          </p:cNvSpPr>
          <p:nvPr>
            <p:ph type="title"/>
          </p:nvPr>
        </p:nvSpPr>
        <p:spPr>
          <a:xfrm>
            <a:off x="838200" y="365126"/>
            <a:ext cx="10515600" cy="677094"/>
          </a:xfrm>
        </p:spPr>
        <p:txBody>
          <a:bodyPr>
            <a:normAutofit fontScale="90000"/>
          </a:bodyPr>
          <a:lstStyle/>
          <a:p>
            <a:r>
              <a:rPr lang="en-IN" dirty="0"/>
              <a:t>Call by value, Call by reference</a:t>
            </a:r>
          </a:p>
        </p:txBody>
      </p:sp>
      <p:sp>
        <p:nvSpPr>
          <p:cNvPr id="3" name="Content Placeholder 2">
            <a:extLst>
              <a:ext uri="{FF2B5EF4-FFF2-40B4-BE49-F238E27FC236}">
                <a16:creationId xmlns:a16="http://schemas.microsoft.com/office/drawing/2014/main" id="{C01F848E-A964-A379-4CA7-64F5EEF84276}"/>
              </a:ext>
            </a:extLst>
          </p:cNvPr>
          <p:cNvSpPr>
            <a:spLocks noGrp="1"/>
          </p:cNvSpPr>
          <p:nvPr>
            <p:ph idx="1"/>
          </p:nvPr>
        </p:nvSpPr>
        <p:spPr>
          <a:xfrm>
            <a:off x="838200" y="1825625"/>
            <a:ext cx="4815348" cy="4351338"/>
          </a:xfrm>
        </p:spPr>
        <p:txBody>
          <a:bodyPr>
            <a:normAutofit fontScale="92500" lnSpcReduction="10000"/>
          </a:bodyPr>
          <a:lstStyle/>
          <a:p>
            <a:pPr marL="0" indent="0" algn="l">
              <a:buNone/>
            </a:pPr>
            <a:r>
              <a:rPr lang="en-IN" sz="1800" b="0" i="0" u="none" strike="noStrike" baseline="0" dirty="0">
                <a:latin typeface="Courier New" panose="02070309020205020404" pitchFamily="49" charset="0"/>
              </a:rPr>
              <a:t>#include &lt;</a:t>
            </a:r>
            <a:r>
              <a:rPr lang="en-IN" sz="1800" b="0" i="0" u="none" strike="noStrike" baseline="0" dirty="0" err="1">
                <a:latin typeface="Courier New" panose="02070309020205020404" pitchFamily="49" charset="0"/>
              </a:rPr>
              <a:t>stdio.h</a:t>
            </a:r>
            <a:r>
              <a:rPr lang="en-IN" sz="1800" b="0" i="0" u="none" strike="noStrike" baseline="0" dirty="0">
                <a:latin typeface="Courier New" panose="02070309020205020404" pitchFamily="49" charset="0"/>
              </a:rPr>
              <a:t>&gt;</a:t>
            </a:r>
          </a:p>
          <a:p>
            <a:pPr marL="0" indent="0" algn="l">
              <a:buNone/>
            </a:pPr>
            <a:r>
              <a:rPr lang="en-IN" sz="1800" b="0" i="0" u="none" strike="noStrike" baseline="0" dirty="0">
                <a:latin typeface="Courier New" panose="02070309020205020404" pitchFamily="49" charset="0"/>
              </a:rPr>
              <a:t>int </a:t>
            </a:r>
            <a:r>
              <a:rPr lang="en-IN" sz="1800" b="0" i="0" u="none" strike="noStrike" baseline="0" dirty="0" err="1">
                <a:latin typeface="Courier New" panose="02070309020205020404" pitchFamily="49" charset="0"/>
              </a:rPr>
              <a:t>sqr</a:t>
            </a:r>
            <a:r>
              <a:rPr lang="en-IN" sz="1800" b="0" i="0" u="none" strike="noStrike" baseline="0" dirty="0">
                <a:latin typeface="Courier New" panose="02070309020205020404" pitchFamily="49" charset="0"/>
              </a:rPr>
              <a:t>(int x);</a:t>
            </a:r>
          </a:p>
          <a:p>
            <a:pPr marL="0" indent="0" algn="l">
              <a:buNone/>
            </a:pPr>
            <a:r>
              <a:rPr lang="en-IN" sz="1800" b="0" i="0" u="none" strike="noStrike" baseline="0" dirty="0">
                <a:latin typeface="Courier New" panose="02070309020205020404" pitchFamily="49" charset="0"/>
              </a:rPr>
              <a:t>int main(void)</a:t>
            </a:r>
          </a:p>
          <a:p>
            <a:pPr marL="0" indent="0" algn="l">
              <a:buNone/>
            </a:pPr>
            <a:r>
              <a:rPr lang="en-IN" sz="1800" b="0" i="0" u="none" strike="noStrike" baseline="0" dirty="0">
                <a:latin typeface="Courier New" panose="02070309020205020404" pitchFamily="49" charset="0"/>
              </a:rPr>
              <a:t>{</a:t>
            </a:r>
          </a:p>
          <a:p>
            <a:pPr marL="0" indent="0" algn="l">
              <a:buNone/>
            </a:pPr>
            <a:r>
              <a:rPr lang="en-IN" sz="1800" b="0" i="0" u="none" strike="noStrike" baseline="0" dirty="0">
                <a:latin typeface="Courier New" panose="02070309020205020404" pitchFamily="49" charset="0"/>
              </a:rPr>
              <a:t>int t=10;</a:t>
            </a:r>
          </a:p>
          <a:p>
            <a:pPr marL="0" indent="0" algn="l">
              <a:buNone/>
            </a:pPr>
            <a:r>
              <a:rPr lang="en-IN" sz="1800" b="0" i="0" u="none" strike="noStrike" baseline="0" dirty="0" err="1">
                <a:latin typeface="Courier New" panose="02070309020205020404" pitchFamily="49" charset="0"/>
              </a:rPr>
              <a:t>printf</a:t>
            </a:r>
            <a:r>
              <a:rPr lang="en-IN" sz="1800" b="0" i="0" u="none" strike="noStrike" baseline="0" dirty="0">
                <a:latin typeface="Courier New" panose="02070309020205020404" pitchFamily="49" charset="0"/>
              </a:rPr>
              <a:t>("%d %d", </a:t>
            </a:r>
            <a:r>
              <a:rPr lang="en-IN" sz="1800" b="0" i="0" u="none" strike="noStrike" baseline="0" dirty="0" err="1">
                <a:latin typeface="Courier New" panose="02070309020205020404" pitchFamily="49" charset="0"/>
              </a:rPr>
              <a:t>sqr</a:t>
            </a:r>
            <a:r>
              <a:rPr lang="en-IN" sz="1800" b="0" i="0" u="none" strike="noStrike" baseline="0" dirty="0">
                <a:latin typeface="Courier New" panose="02070309020205020404" pitchFamily="49" charset="0"/>
              </a:rPr>
              <a:t>(t), t);</a:t>
            </a:r>
          </a:p>
          <a:p>
            <a:pPr marL="0" indent="0" algn="l">
              <a:buNone/>
            </a:pPr>
            <a:r>
              <a:rPr lang="en-IN" sz="1800" b="0" i="0" u="none" strike="noStrike" baseline="0" dirty="0">
                <a:latin typeface="Courier New" panose="02070309020205020404" pitchFamily="49" charset="0"/>
              </a:rPr>
              <a:t>return 0;</a:t>
            </a:r>
          </a:p>
          <a:p>
            <a:pPr marL="0" indent="0" algn="l">
              <a:buNone/>
            </a:pPr>
            <a:r>
              <a:rPr lang="en-IN" sz="1800" b="0" i="0" u="none" strike="noStrike" baseline="0" dirty="0">
                <a:latin typeface="Courier New" panose="02070309020205020404" pitchFamily="49" charset="0"/>
              </a:rPr>
              <a:t>}</a:t>
            </a:r>
          </a:p>
          <a:p>
            <a:pPr marL="0" indent="0" algn="l">
              <a:buNone/>
            </a:pPr>
            <a:r>
              <a:rPr lang="en-IN" sz="1800" b="0" i="0" u="none" strike="noStrike" baseline="0" dirty="0">
                <a:latin typeface="Courier New" panose="02070309020205020404" pitchFamily="49" charset="0"/>
              </a:rPr>
              <a:t>int </a:t>
            </a:r>
            <a:r>
              <a:rPr lang="en-IN" sz="1800" b="0" i="0" u="none" strike="noStrike" baseline="0" dirty="0" err="1">
                <a:latin typeface="Courier New" panose="02070309020205020404" pitchFamily="49" charset="0"/>
              </a:rPr>
              <a:t>sqr</a:t>
            </a:r>
            <a:r>
              <a:rPr lang="en-IN" sz="1800" b="0" i="0" u="none" strike="noStrike" baseline="0" dirty="0">
                <a:latin typeface="Courier New" panose="02070309020205020404" pitchFamily="49" charset="0"/>
              </a:rPr>
              <a:t>(int x)</a:t>
            </a:r>
          </a:p>
          <a:p>
            <a:pPr marL="0" indent="0" algn="l">
              <a:buNone/>
            </a:pPr>
            <a:r>
              <a:rPr lang="en-IN" sz="1800" b="0" i="0" u="none" strike="noStrike" baseline="0" dirty="0">
                <a:latin typeface="Courier New" panose="02070309020205020404" pitchFamily="49" charset="0"/>
              </a:rPr>
              <a:t>{</a:t>
            </a:r>
          </a:p>
          <a:p>
            <a:pPr marL="0" indent="0" algn="l">
              <a:buNone/>
            </a:pPr>
            <a:r>
              <a:rPr lang="en-IN" sz="1800" b="0" i="0" u="none" strike="noStrike" baseline="0" dirty="0">
                <a:latin typeface="Courier New" panose="02070309020205020404" pitchFamily="49" charset="0"/>
              </a:rPr>
              <a:t>x = x*x;</a:t>
            </a:r>
          </a:p>
          <a:p>
            <a:pPr marL="0" indent="0" algn="l">
              <a:buNone/>
            </a:pPr>
            <a:r>
              <a:rPr lang="en-IN" sz="1800" b="0" i="0" u="none" strike="noStrike" baseline="0" dirty="0">
                <a:latin typeface="Courier New" panose="02070309020205020404" pitchFamily="49" charset="0"/>
              </a:rPr>
              <a:t>return(x);</a:t>
            </a:r>
          </a:p>
          <a:p>
            <a:pPr marL="0" indent="0" algn="l">
              <a:buNone/>
            </a:pPr>
            <a:r>
              <a:rPr lang="en-IN" sz="1800" b="0" i="0" u="none" strike="noStrike" baseline="0" dirty="0">
                <a:latin typeface="Courier New" panose="02070309020205020404" pitchFamily="49" charset="0"/>
              </a:rPr>
              <a:t>}</a:t>
            </a:r>
            <a:endParaRPr lang="en-IN" dirty="0"/>
          </a:p>
        </p:txBody>
      </p:sp>
      <p:sp>
        <p:nvSpPr>
          <p:cNvPr id="4" name="Content Placeholder 2">
            <a:extLst>
              <a:ext uri="{FF2B5EF4-FFF2-40B4-BE49-F238E27FC236}">
                <a16:creationId xmlns:a16="http://schemas.microsoft.com/office/drawing/2014/main" id="{F8464984-19E6-1D6B-746B-CA06EE4F5AD4}"/>
              </a:ext>
            </a:extLst>
          </p:cNvPr>
          <p:cNvSpPr txBox="1">
            <a:spLocks/>
          </p:cNvSpPr>
          <p:nvPr/>
        </p:nvSpPr>
        <p:spPr>
          <a:xfrm>
            <a:off x="5653547" y="1150374"/>
            <a:ext cx="5801033" cy="548640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IN" sz="2200" b="0" i="0" u="none" strike="noStrike" baseline="0" dirty="0">
                <a:latin typeface="Courier New" panose="02070309020205020404" pitchFamily="49" charset="0"/>
              </a:rPr>
              <a:t>void swap(int *x, int *y)</a:t>
            </a:r>
          </a:p>
          <a:p>
            <a:pPr marL="0" indent="0" algn="l">
              <a:buNone/>
            </a:pPr>
            <a:r>
              <a:rPr lang="en-IN" sz="2200" b="0" i="0" u="none" strike="noStrike" baseline="0" dirty="0">
                <a:latin typeface="Courier New" panose="02070309020205020404" pitchFamily="49" charset="0"/>
              </a:rPr>
              <a:t>{</a:t>
            </a:r>
          </a:p>
          <a:p>
            <a:pPr marL="0" indent="0" algn="l">
              <a:buNone/>
            </a:pPr>
            <a:r>
              <a:rPr lang="en-IN" sz="2200" b="0" i="0" u="none" strike="noStrike" baseline="0" dirty="0">
                <a:latin typeface="Courier New" panose="02070309020205020404" pitchFamily="49" charset="0"/>
              </a:rPr>
              <a:t>int temp;</a:t>
            </a:r>
          </a:p>
          <a:p>
            <a:pPr marL="0" indent="0" algn="l">
              <a:buNone/>
            </a:pPr>
            <a:r>
              <a:rPr lang="en-US" sz="2200" b="0" i="0" u="none" strike="noStrike" baseline="0" dirty="0">
                <a:latin typeface="Courier New" panose="02070309020205020404" pitchFamily="49" charset="0"/>
              </a:rPr>
              <a:t>temp = *x; /* save the value at address x */</a:t>
            </a:r>
          </a:p>
          <a:p>
            <a:pPr marL="0" indent="0" algn="l">
              <a:buNone/>
            </a:pPr>
            <a:r>
              <a:rPr lang="en-US" sz="2200" b="0" i="0" u="none" strike="noStrike" baseline="0" dirty="0">
                <a:latin typeface="Courier New" panose="02070309020205020404" pitchFamily="49" charset="0"/>
              </a:rPr>
              <a:t>*x = *y; /* put y into x */</a:t>
            </a:r>
          </a:p>
          <a:p>
            <a:pPr marL="0" indent="0" algn="l">
              <a:buNone/>
            </a:pPr>
            <a:r>
              <a:rPr lang="en-US" sz="2200" b="0" i="0" u="none" strike="noStrike" baseline="0" dirty="0">
                <a:latin typeface="Courier New" panose="02070309020205020404" pitchFamily="49" charset="0"/>
              </a:rPr>
              <a:t>*y = temp; /* put x into y */</a:t>
            </a:r>
          </a:p>
          <a:p>
            <a:pPr marL="0" indent="0" algn="l">
              <a:buNone/>
            </a:pPr>
            <a:r>
              <a:rPr lang="en-IN" sz="2200" b="0" i="0" u="none" strike="noStrike" baseline="0" dirty="0">
                <a:latin typeface="Courier New" panose="02070309020205020404" pitchFamily="49" charset="0"/>
              </a:rPr>
              <a:t>}</a:t>
            </a:r>
          </a:p>
          <a:p>
            <a:pPr marL="0" indent="0" algn="l">
              <a:buNone/>
            </a:pPr>
            <a:r>
              <a:rPr lang="en-IN" sz="2200" b="0" i="0" u="none" strike="noStrike" baseline="0" dirty="0">
                <a:latin typeface="Courier New" panose="02070309020205020404" pitchFamily="49" charset="0"/>
              </a:rPr>
              <a:t>#include &lt;</a:t>
            </a:r>
            <a:r>
              <a:rPr lang="en-IN" sz="2200" b="0" i="0" u="none" strike="noStrike" baseline="0" dirty="0" err="1">
                <a:latin typeface="Courier New" panose="02070309020205020404" pitchFamily="49" charset="0"/>
              </a:rPr>
              <a:t>stdio.h</a:t>
            </a:r>
            <a:r>
              <a:rPr lang="en-IN" sz="2200" b="0" i="0" u="none" strike="noStrike" baseline="0" dirty="0">
                <a:latin typeface="Courier New" panose="02070309020205020404" pitchFamily="49" charset="0"/>
              </a:rPr>
              <a:t>&gt;</a:t>
            </a:r>
          </a:p>
          <a:p>
            <a:pPr marL="0" indent="0" algn="l">
              <a:buNone/>
            </a:pPr>
            <a:r>
              <a:rPr lang="en-IN" sz="2200" b="0" i="0" u="none" strike="noStrike" baseline="0" dirty="0">
                <a:latin typeface="Courier New" panose="02070309020205020404" pitchFamily="49" charset="0"/>
              </a:rPr>
              <a:t>void swap(int *x, int *y);</a:t>
            </a:r>
          </a:p>
          <a:p>
            <a:pPr marL="0" indent="0" algn="l">
              <a:buNone/>
            </a:pPr>
            <a:r>
              <a:rPr lang="en-IN" sz="2200" b="0" i="0" u="none" strike="noStrike" baseline="0" dirty="0">
                <a:latin typeface="Courier New" panose="02070309020205020404" pitchFamily="49" charset="0"/>
              </a:rPr>
              <a:t>int main (void)</a:t>
            </a:r>
          </a:p>
          <a:p>
            <a:pPr marL="0" indent="0" algn="l">
              <a:buNone/>
            </a:pPr>
            <a:r>
              <a:rPr lang="en-IN" sz="2200" b="0" i="0" u="none" strike="noStrike" baseline="0" dirty="0">
                <a:latin typeface="Courier New" panose="02070309020205020404" pitchFamily="49" charset="0"/>
              </a:rPr>
              <a:t>{</a:t>
            </a:r>
          </a:p>
          <a:p>
            <a:pPr marL="0" indent="0" algn="l">
              <a:buNone/>
            </a:pPr>
            <a:r>
              <a:rPr lang="en-IN" sz="2200" b="0" i="0" u="none" strike="noStrike" baseline="0" dirty="0">
                <a:latin typeface="Courier New" panose="02070309020205020404" pitchFamily="49" charset="0"/>
              </a:rPr>
              <a:t>int </a:t>
            </a:r>
            <a:r>
              <a:rPr lang="en-IN" sz="2200" b="0" i="0" u="none" strike="noStrike" baseline="0" dirty="0" err="1">
                <a:latin typeface="Courier New" panose="02070309020205020404" pitchFamily="49" charset="0"/>
              </a:rPr>
              <a:t>i</a:t>
            </a:r>
            <a:r>
              <a:rPr lang="en-IN" sz="2200" b="0" i="0" u="none" strike="noStrike" baseline="0" dirty="0">
                <a:latin typeface="Courier New" panose="02070309020205020404" pitchFamily="49" charset="0"/>
              </a:rPr>
              <a:t>, j;</a:t>
            </a:r>
          </a:p>
          <a:p>
            <a:pPr marL="0" indent="0" algn="l">
              <a:buNone/>
            </a:pPr>
            <a:r>
              <a:rPr lang="en-IN" sz="2200" b="0" i="0" u="none" strike="noStrike" baseline="0" dirty="0" err="1">
                <a:latin typeface="Courier New" panose="02070309020205020404" pitchFamily="49" charset="0"/>
              </a:rPr>
              <a:t>i</a:t>
            </a:r>
            <a:r>
              <a:rPr lang="en-IN" sz="2200" b="0" i="0" u="none" strike="noStrike" baseline="0" dirty="0">
                <a:latin typeface="Courier New" panose="02070309020205020404" pitchFamily="49" charset="0"/>
              </a:rPr>
              <a:t> = 10;</a:t>
            </a:r>
          </a:p>
          <a:p>
            <a:pPr marL="0" indent="0" algn="l">
              <a:buNone/>
            </a:pPr>
            <a:r>
              <a:rPr lang="en-IN" sz="2200" b="0" i="0" u="none" strike="noStrike" baseline="0" dirty="0">
                <a:latin typeface="Courier New" panose="02070309020205020404" pitchFamily="49" charset="0"/>
              </a:rPr>
              <a:t>j = 20;</a:t>
            </a:r>
          </a:p>
          <a:p>
            <a:pPr marL="0" indent="0" algn="l">
              <a:buNone/>
            </a:pPr>
            <a:r>
              <a:rPr lang="en-US" sz="2200" b="0" i="0" u="none" strike="noStrike" baseline="0" dirty="0" err="1">
                <a:latin typeface="Courier New" panose="02070309020205020404" pitchFamily="49" charset="0"/>
              </a:rPr>
              <a:t>printf</a:t>
            </a:r>
            <a:r>
              <a:rPr lang="en-US" sz="2200" b="0" i="0" u="none" strike="noStrike" baseline="0" dirty="0">
                <a:latin typeface="Courier New" panose="02070309020205020404" pitchFamily="49" charset="0"/>
              </a:rPr>
              <a:t>("</a:t>
            </a:r>
            <a:r>
              <a:rPr lang="en-US" sz="2200" b="0" i="0" u="none" strike="noStrike" baseline="0" dirty="0" err="1">
                <a:latin typeface="Courier New" panose="02070309020205020404" pitchFamily="49" charset="0"/>
              </a:rPr>
              <a:t>i</a:t>
            </a:r>
            <a:r>
              <a:rPr lang="en-US" sz="2200" b="0" i="0" u="none" strike="noStrike" baseline="0" dirty="0">
                <a:latin typeface="Courier New" panose="02070309020205020404" pitchFamily="49" charset="0"/>
              </a:rPr>
              <a:t> and j before swapping: %d %d\n", </a:t>
            </a:r>
            <a:r>
              <a:rPr lang="en-US" sz="2200" b="0" i="0" u="none" strike="noStrike" baseline="0" dirty="0" err="1">
                <a:latin typeface="Courier New" panose="02070309020205020404" pitchFamily="49" charset="0"/>
              </a:rPr>
              <a:t>i</a:t>
            </a:r>
            <a:r>
              <a:rPr lang="en-US" sz="2200" b="0" i="0" u="none" strike="noStrike" baseline="0" dirty="0">
                <a:latin typeface="Courier New" panose="02070309020205020404" pitchFamily="49" charset="0"/>
              </a:rPr>
              <a:t>, j);</a:t>
            </a:r>
          </a:p>
          <a:p>
            <a:pPr marL="0" indent="0" algn="l">
              <a:buNone/>
            </a:pPr>
            <a:r>
              <a:rPr lang="en-US" sz="2200" b="0" i="0" u="none" strike="noStrike" baseline="0" dirty="0">
                <a:latin typeface="Courier New" panose="02070309020205020404" pitchFamily="49" charset="0"/>
              </a:rPr>
              <a:t>swap(&amp;</a:t>
            </a:r>
            <a:r>
              <a:rPr lang="en-US" sz="2200" b="0" i="0" u="none" strike="noStrike" baseline="0" dirty="0" err="1">
                <a:latin typeface="Courier New" panose="02070309020205020404" pitchFamily="49" charset="0"/>
              </a:rPr>
              <a:t>i</a:t>
            </a:r>
            <a:r>
              <a:rPr lang="en-US" sz="2200" b="0" i="0" u="none" strike="noStrike" baseline="0" dirty="0">
                <a:latin typeface="Courier New" panose="02070309020205020404" pitchFamily="49" charset="0"/>
              </a:rPr>
              <a:t>, &amp;j); /* pass the addresses of </a:t>
            </a:r>
            <a:r>
              <a:rPr lang="en-US" sz="2200" b="0" i="0" u="none" strike="noStrike" baseline="0" dirty="0" err="1">
                <a:latin typeface="Courier New" panose="02070309020205020404" pitchFamily="49" charset="0"/>
              </a:rPr>
              <a:t>i</a:t>
            </a:r>
            <a:r>
              <a:rPr lang="en-US" sz="2200" b="0" i="0" u="none" strike="noStrike" baseline="0" dirty="0">
                <a:latin typeface="Courier New" panose="02070309020205020404" pitchFamily="49" charset="0"/>
              </a:rPr>
              <a:t> and j */</a:t>
            </a:r>
          </a:p>
          <a:p>
            <a:pPr marL="0" indent="0" algn="l">
              <a:buNone/>
            </a:pPr>
            <a:r>
              <a:rPr lang="en-US" sz="2200" b="0" i="0" u="none" strike="noStrike" baseline="0" dirty="0" err="1">
                <a:latin typeface="Courier New" panose="02070309020205020404" pitchFamily="49" charset="0"/>
              </a:rPr>
              <a:t>printf</a:t>
            </a:r>
            <a:r>
              <a:rPr lang="en-US" sz="2200" b="0" i="0" u="none" strike="noStrike" baseline="0" dirty="0">
                <a:latin typeface="Courier New" panose="02070309020205020404" pitchFamily="49" charset="0"/>
              </a:rPr>
              <a:t>("</a:t>
            </a:r>
            <a:r>
              <a:rPr lang="en-US" sz="2200" b="0" i="0" u="none" strike="noStrike" baseline="0" dirty="0" err="1">
                <a:latin typeface="Courier New" panose="02070309020205020404" pitchFamily="49" charset="0"/>
              </a:rPr>
              <a:t>i</a:t>
            </a:r>
            <a:r>
              <a:rPr lang="en-US" sz="2200" b="0" i="0" u="none" strike="noStrike" baseline="0" dirty="0">
                <a:latin typeface="Courier New" panose="02070309020205020404" pitchFamily="49" charset="0"/>
              </a:rPr>
              <a:t> and j after swapping: %d %d\n", </a:t>
            </a:r>
            <a:r>
              <a:rPr lang="en-US" sz="2200" b="0" i="0" u="none" strike="noStrike" baseline="0" dirty="0" err="1">
                <a:latin typeface="Courier New" panose="02070309020205020404" pitchFamily="49" charset="0"/>
              </a:rPr>
              <a:t>i</a:t>
            </a:r>
            <a:r>
              <a:rPr lang="en-US" sz="2200" b="0" i="0" u="none" strike="noStrike" baseline="0" dirty="0">
                <a:latin typeface="Courier New" panose="02070309020205020404" pitchFamily="49" charset="0"/>
              </a:rPr>
              <a:t>, j);</a:t>
            </a:r>
          </a:p>
          <a:p>
            <a:pPr marL="0" indent="0" algn="l">
              <a:buNone/>
            </a:pPr>
            <a:r>
              <a:rPr lang="en-IN" sz="2200" b="0" i="0" u="none" strike="noStrike" baseline="0" dirty="0">
                <a:latin typeface="Courier New" panose="02070309020205020404" pitchFamily="49" charset="0"/>
              </a:rPr>
              <a:t>return 0;</a:t>
            </a:r>
          </a:p>
          <a:p>
            <a:pPr marL="0" indent="0" algn="l">
              <a:buNone/>
            </a:pPr>
            <a:r>
              <a:rPr lang="en-IN" sz="2200" b="0" i="0" u="none" strike="noStrike" baseline="0" dirty="0">
                <a:latin typeface="Courier New" panose="02070309020205020404" pitchFamily="49" charset="0"/>
              </a:rPr>
              <a:t>}</a:t>
            </a:r>
            <a:endParaRPr lang="en-IN" sz="3800" dirty="0"/>
          </a:p>
        </p:txBody>
      </p:sp>
    </p:spTree>
    <p:extLst>
      <p:ext uri="{BB962C8B-B14F-4D97-AF65-F5344CB8AC3E}">
        <p14:creationId xmlns:p14="http://schemas.microsoft.com/office/powerpoint/2010/main" val="422059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0413A4B9-AD48-559A-4FE1-98DD1E39ECBE}"/>
              </a:ext>
            </a:extLst>
          </p:cNvPr>
          <p:cNvGraphicFramePr>
            <a:graphicFrameLocks noGrp="1"/>
          </p:cNvGraphicFramePr>
          <p:nvPr>
            <p:ph idx="1"/>
          </p:nvPr>
        </p:nvGraphicFramePr>
        <p:xfrm>
          <a:off x="1638299" y="0"/>
          <a:ext cx="9363076" cy="6614160"/>
        </p:xfrm>
        <a:graphic>
          <a:graphicData uri="http://schemas.openxmlformats.org/drawingml/2006/table">
            <a:tbl>
              <a:tblPr firstRow="1" firstCol="1" lastRow="1" lastCol="1" bandRow="1" bandCol="1">
                <a:tableStyleId>{5C22544A-7EE6-4342-B048-85BDC9FD1C3A}</a:tableStyleId>
              </a:tblPr>
              <a:tblGrid>
                <a:gridCol w="4681538">
                  <a:extLst>
                    <a:ext uri="{9D8B030D-6E8A-4147-A177-3AD203B41FA5}">
                      <a16:colId xmlns:a16="http://schemas.microsoft.com/office/drawing/2014/main" val="2113617107"/>
                    </a:ext>
                  </a:extLst>
                </a:gridCol>
                <a:gridCol w="4681538">
                  <a:extLst>
                    <a:ext uri="{9D8B030D-6E8A-4147-A177-3AD203B41FA5}">
                      <a16:colId xmlns:a16="http://schemas.microsoft.com/office/drawing/2014/main" val="3290381282"/>
                    </a:ext>
                  </a:extLst>
                </a:gridCol>
              </a:tblGrid>
              <a:tr h="2848639">
                <a:tc>
                  <a:txBody>
                    <a:bodyPr/>
                    <a:lstStyle/>
                    <a:p>
                      <a:pPr algn="just"/>
                      <a:r>
                        <a:rPr lang="en-US" sz="1400" dirty="0">
                          <a:effectLst/>
                        </a:rPr>
                        <a:t>Type I (No arguments, no return value)</a:t>
                      </a:r>
                      <a:endParaRPr lang="en-GB" sz="1400" dirty="0">
                        <a:effectLst/>
                      </a:endParaRPr>
                    </a:p>
                    <a:p>
                      <a:pPr algn="just"/>
                      <a:r>
                        <a:rPr lang="en-US" sz="1400" dirty="0">
                          <a:effectLst/>
                        </a:rPr>
                        <a:t>#include &lt;</a:t>
                      </a:r>
                      <a:r>
                        <a:rPr lang="en-US" sz="1400" dirty="0" err="1">
                          <a:effectLst/>
                        </a:rPr>
                        <a:t>stdio.h</a:t>
                      </a:r>
                      <a:r>
                        <a:rPr lang="en-US" sz="1400" dirty="0">
                          <a:effectLst/>
                        </a:rPr>
                        <a:t>&gt;</a:t>
                      </a:r>
                      <a:endParaRPr lang="en-GB" sz="1400" dirty="0">
                        <a:effectLst/>
                      </a:endParaRPr>
                    </a:p>
                    <a:p>
                      <a:pPr algn="just"/>
                      <a:r>
                        <a:rPr lang="en-US" sz="1400" dirty="0">
                          <a:effectLst/>
                        </a:rPr>
                        <a:t>#include &lt;</a:t>
                      </a:r>
                      <a:r>
                        <a:rPr lang="en-US" sz="1400" dirty="0" err="1">
                          <a:effectLst/>
                        </a:rPr>
                        <a:t>math.h</a:t>
                      </a:r>
                      <a:r>
                        <a:rPr lang="en-US" sz="1400" dirty="0">
                          <a:effectLst/>
                        </a:rPr>
                        <a:t>&gt;</a:t>
                      </a:r>
                      <a:endParaRPr lang="en-GB" sz="1400" dirty="0">
                        <a:effectLst/>
                      </a:endParaRPr>
                    </a:p>
                    <a:p>
                      <a:pPr algn="just"/>
                      <a:r>
                        <a:rPr lang="en-US" sz="1400" dirty="0">
                          <a:effectLst/>
                        </a:rPr>
                        <a:t>void power()   {</a:t>
                      </a:r>
                      <a:endParaRPr lang="en-GB" sz="1400" dirty="0">
                        <a:effectLst/>
                      </a:endParaRPr>
                    </a:p>
                    <a:p>
                      <a:pPr algn="just"/>
                      <a:r>
                        <a:rPr lang="en-US" sz="1400" dirty="0">
                          <a:effectLst/>
                        </a:rPr>
                        <a:t>     int </a:t>
                      </a:r>
                      <a:r>
                        <a:rPr lang="en-US" sz="1400" dirty="0" err="1">
                          <a:effectLst/>
                        </a:rPr>
                        <a:t>x,n,z</a:t>
                      </a:r>
                      <a:r>
                        <a:rPr lang="en-US" sz="1400" dirty="0">
                          <a:effectLst/>
                        </a:rPr>
                        <a:t>;</a:t>
                      </a:r>
                      <a:endParaRPr lang="en-GB" sz="1400" dirty="0">
                        <a:effectLst/>
                      </a:endParaRPr>
                    </a:p>
                    <a:p>
                      <a:pPr algn="just"/>
                      <a:r>
                        <a:rPr lang="en-US" sz="1400" dirty="0">
                          <a:effectLst/>
                        </a:rPr>
                        <a:t>     </a:t>
                      </a:r>
                      <a:r>
                        <a:rPr lang="en-US" sz="1400" dirty="0" err="1">
                          <a:effectLst/>
                        </a:rPr>
                        <a:t>printf</a:t>
                      </a:r>
                      <a:r>
                        <a:rPr lang="en-US" sz="1400" dirty="0">
                          <a:effectLst/>
                        </a:rPr>
                        <a:t>("Enter the values of x and n:");</a:t>
                      </a:r>
                      <a:endParaRPr lang="en-GB" sz="1400" dirty="0">
                        <a:effectLst/>
                      </a:endParaRPr>
                    </a:p>
                    <a:p>
                      <a:pPr algn="just"/>
                      <a:r>
                        <a:rPr lang="en-US" sz="1400" dirty="0">
                          <a:effectLst/>
                        </a:rPr>
                        <a:t>     </a:t>
                      </a:r>
                      <a:r>
                        <a:rPr lang="en-US" sz="1400" dirty="0" err="1">
                          <a:effectLst/>
                        </a:rPr>
                        <a:t>scanf</a:t>
                      </a:r>
                      <a:r>
                        <a:rPr lang="en-US" sz="1400" dirty="0">
                          <a:effectLst/>
                        </a:rPr>
                        <a:t>("%</a:t>
                      </a:r>
                      <a:r>
                        <a:rPr lang="en-US" sz="1400" dirty="0" err="1">
                          <a:effectLst/>
                        </a:rPr>
                        <a:t>d%d</a:t>
                      </a:r>
                      <a:r>
                        <a:rPr lang="en-US" sz="1400" dirty="0">
                          <a:effectLst/>
                        </a:rPr>
                        <a:t>",&amp;</a:t>
                      </a:r>
                      <a:r>
                        <a:rPr lang="en-US" sz="1400" dirty="0" err="1">
                          <a:effectLst/>
                        </a:rPr>
                        <a:t>x,&amp;n</a:t>
                      </a:r>
                      <a:r>
                        <a:rPr lang="en-US" sz="1400" dirty="0">
                          <a:effectLst/>
                        </a:rPr>
                        <a:t>);</a:t>
                      </a:r>
                      <a:endParaRPr lang="en-GB" sz="1400" dirty="0">
                        <a:effectLst/>
                      </a:endParaRPr>
                    </a:p>
                    <a:p>
                      <a:pPr algn="just"/>
                      <a:r>
                        <a:rPr lang="en-US" sz="1400" dirty="0">
                          <a:effectLst/>
                        </a:rPr>
                        <a:t>     z=pow(</a:t>
                      </a:r>
                      <a:r>
                        <a:rPr lang="en-US" sz="1400" dirty="0" err="1">
                          <a:effectLst/>
                        </a:rPr>
                        <a:t>x,n</a:t>
                      </a:r>
                      <a:r>
                        <a:rPr lang="en-US" sz="1400" dirty="0">
                          <a:effectLst/>
                        </a:rPr>
                        <a:t>);</a:t>
                      </a:r>
                      <a:endParaRPr lang="en-GB" sz="1400" dirty="0">
                        <a:effectLst/>
                      </a:endParaRPr>
                    </a:p>
                    <a:p>
                      <a:pPr algn="just"/>
                      <a:r>
                        <a:rPr lang="en-US" sz="1400" dirty="0">
                          <a:effectLst/>
                        </a:rPr>
                        <a:t>     </a:t>
                      </a:r>
                      <a:r>
                        <a:rPr lang="en-US" sz="1400" dirty="0" err="1">
                          <a:effectLst/>
                        </a:rPr>
                        <a:t>printf</a:t>
                      </a:r>
                      <a:r>
                        <a:rPr lang="en-US" sz="1400" dirty="0">
                          <a:effectLst/>
                        </a:rPr>
                        <a:t>("The result is:%</a:t>
                      </a:r>
                      <a:r>
                        <a:rPr lang="en-US" sz="1400" dirty="0" err="1">
                          <a:effectLst/>
                        </a:rPr>
                        <a:t>d",z</a:t>
                      </a:r>
                      <a:r>
                        <a:rPr lang="en-US" sz="1400" dirty="0">
                          <a:effectLst/>
                        </a:rPr>
                        <a:t>);</a:t>
                      </a:r>
                      <a:endParaRPr lang="en-GB" sz="1400" dirty="0">
                        <a:effectLst/>
                      </a:endParaRPr>
                    </a:p>
                    <a:p>
                      <a:pPr algn="just"/>
                      <a:r>
                        <a:rPr lang="en-US" sz="1400" dirty="0">
                          <a:effectLst/>
                        </a:rPr>
                        <a:t>     return;</a:t>
                      </a:r>
                      <a:endParaRPr lang="en-GB" sz="1400" dirty="0">
                        <a:effectLst/>
                      </a:endParaRPr>
                    </a:p>
                    <a:p>
                      <a:pPr algn="just"/>
                      <a:r>
                        <a:rPr lang="en-US" sz="1400" dirty="0">
                          <a:effectLst/>
                        </a:rPr>
                        <a:t>}</a:t>
                      </a:r>
                      <a:endParaRPr lang="en-GB" sz="1400" dirty="0">
                        <a:effectLst/>
                      </a:endParaRPr>
                    </a:p>
                    <a:p>
                      <a:pPr algn="just"/>
                      <a:r>
                        <a:rPr lang="en-US" sz="1400" dirty="0">
                          <a:effectLst/>
                        </a:rPr>
                        <a:t>int main()   {</a:t>
                      </a:r>
                      <a:endParaRPr lang="en-GB" sz="1400" dirty="0">
                        <a:effectLst/>
                      </a:endParaRPr>
                    </a:p>
                    <a:p>
                      <a:pPr algn="just"/>
                      <a:r>
                        <a:rPr lang="en-US" sz="1400" dirty="0">
                          <a:effectLst/>
                        </a:rPr>
                        <a:t>    power();  </a:t>
                      </a:r>
                    </a:p>
                    <a:p>
                      <a:pPr algn="just"/>
                      <a:r>
                        <a:rPr lang="en-US" sz="1400" dirty="0">
                          <a:effectLst/>
                        </a:rPr>
                        <a:t>}</a:t>
                      </a:r>
                      <a:endParaRPr lang="en-GB" sz="1400" dirty="0">
                        <a:effectLst/>
                      </a:endParaRPr>
                    </a:p>
                    <a:p>
                      <a:pPr algn="just"/>
                      <a:r>
                        <a:rPr lang="en-US" sz="1400" dirty="0">
                          <a:effectLst/>
                        </a:rPr>
                        <a:t> </a:t>
                      </a:r>
                      <a:endParaRPr lang="en-GB" sz="1400" dirty="0">
                        <a:effectLst/>
                        <a:latin typeface="Times New Roman" panose="02020603050405020304" pitchFamily="18" charset="0"/>
                        <a:ea typeface="MS Mincho" panose="02020609040205080304" pitchFamily="49" charset="-128"/>
                      </a:endParaRPr>
                    </a:p>
                  </a:txBody>
                  <a:tcPr marL="39799" marR="39799" marT="0" marB="0"/>
                </a:tc>
                <a:tc>
                  <a:txBody>
                    <a:bodyPr/>
                    <a:lstStyle/>
                    <a:p>
                      <a:pPr algn="just"/>
                      <a:r>
                        <a:rPr lang="en-US" sz="1400" dirty="0">
                          <a:effectLst/>
                        </a:rPr>
                        <a:t>Type II (no arguments but return value)</a:t>
                      </a:r>
                      <a:endParaRPr lang="en-GB" sz="1400" dirty="0">
                        <a:effectLst/>
                      </a:endParaRPr>
                    </a:p>
                    <a:p>
                      <a:pPr algn="just"/>
                      <a:r>
                        <a:rPr lang="en-US" sz="1400" dirty="0">
                          <a:effectLst/>
                        </a:rPr>
                        <a:t>#include &lt;</a:t>
                      </a:r>
                      <a:r>
                        <a:rPr lang="en-US" sz="1400" dirty="0" err="1">
                          <a:effectLst/>
                        </a:rPr>
                        <a:t>stdio.h</a:t>
                      </a:r>
                      <a:r>
                        <a:rPr lang="en-US" sz="1400" dirty="0">
                          <a:effectLst/>
                        </a:rPr>
                        <a:t>&gt;</a:t>
                      </a:r>
                      <a:endParaRPr lang="en-GB" sz="1400" dirty="0">
                        <a:effectLst/>
                      </a:endParaRPr>
                    </a:p>
                    <a:p>
                      <a:pPr algn="just"/>
                      <a:r>
                        <a:rPr lang="en-US" sz="1400" dirty="0">
                          <a:effectLst/>
                        </a:rPr>
                        <a:t>#include &lt;</a:t>
                      </a:r>
                      <a:r>
                        <a:rPr lang="en-US" sz="1400" dirty="0" err="1">
                          <a:effectLst/>
                        </a:rPr>
                        <a:t>math.h</a:t>
                      </a:r>
                      <a:r>
                        <a:rPr lang="en-US" sz="1400" dirty="0">
                          <a:effectLst/>
                        </a:rPr>
                        <a:t>&gt;</a:t>
                      </a:r>
                      <a:endParaRPr lang="en-GB" sz="1400" dirty="0">
                        <a:effectLst/>
                      </a:endParaRPr>
                    </a:p>
                    <a:p>
                      <a:pPr algn="just"/>
                      <a:r>
                        <a:rPr lang="en-US" sz="1400" dirty="0">
                          <a:effectLst/>
                        </a:rPr>
                        <a:t>int power()   {</a:t>
                      </a:r>
                      <a:endParaRPr lang="en-GB" sz="1400" dirty="0">
                        <a:effectLst/>
                      </a:endParaRPr>
                    </a:p>
                    <a:p>
                      <a:pPr algn="just"/>
                      <a:r>
                        <a:rPr lang="en-US" sz="1400" dirty="0">
                          <a:effectLst/>
                        </a:rPr>
                        <a:t>     int </a:t>
                      </a:r>
                      <a:r>
                        <a:rPr lang="en-US" sz="1400" dirty="0" err="1">
                          <a:effectLst/>
                        </a:rPr>
                        <a:t>x,n,z</a:t>
                      </a:r>
                      <a:r>
                        <a:rPr lang="en-US" sz="1400" dirty="0">
                          <a:effectLst/>
                        </a:rPr>
                        <a:t>;</a:t>
                      </a:r>
                      <a:endParaRPr lang="en-GB" sz="1400" dirty="0">
                        <a:effectLst/>
                      </a:endParaRPr>
                    </a:p>
                    <a:p>
                      <a:pPr algn="just"/>
                      <a:r>
                        <a:rPr lang="en-US" sz="1400" dirty="0">
                          <a:effectLst/>
                        </a:rPr>
                        <a:t>     </a:t>
                      </a:r>
                      <a:r>
                        <a:rPr lang="en-US" sz="1400" dirty="0" err="1">
                          <a:effectLst/>
                        </a:rPr>
                        <a:t>printf</a:t>
                      </a:r>
                      <a:r>
                        <a:rPr lang="en-US" sz="1400" dirty="0">
                          <a:effectLst/>
                        </a:rPr>
                        <a:t>("Enter the values of x and n:");</a:t>
                      </a:r>
                      <a:endParaRPr lang="en-GB" sz="1400" dirty="0">
                        <a:effectLst/>
                      </a:endParaRPr>
                    </a:p>
                    <a:p>
                      <a:pPr algn="just"/>
                      <a:r>
                        <a:rPr lang="en-US" sz="1400" dirty="0">
                          <a:effectLst/>
                        </a:rPr>
                        <a:t>     </a:t>
                      </a:r>
                      <a:r>
                        <a:rPr lang="en-US" sz="1400" dirty="0" err="1">
                          <a:effectLst/>
                        </a:rPr>
                        <a:t>scanf</a:t>
                      </a:r>
                      <a:r>
                        <a:rPr lang="en-US" sz="1400" dirty="0">
                          <a:effectLst/>
                        </a:rPr>
                        <a:t>("%</a:t>
                      </a:r>
                      <a:r>
                        <a:rPr lang="en-US" sz="1400" dirty="0" err="1">
                          <a:effectLst/>
                        </a:rPr>
                        <a:t>d%d</a:t>
                      </a:r>
                      <a:r>
                        <a:rPr lang="en-US" sz="1400" dirty="0">
                          <a:effectLst/>
                        </a:rPr>
                        <a:t>",&amp;</a:t>
                      </a:r>
                      <a:r>
                        <a:rPr lang="en-US" sz="1400" dirty="0" err="1">
                          <a:effectLst/>
                        </a:rPr>
                        <a:t>x,&amp;n</a:t>
                      </a:r>
                      <a:r>
                        <a:rPr lang="en-US" sz="1400" dirty="0">
                          <a:effectLst/>
                        </a:rPr>
                        <a:t>);</a:t>
                      </a:r>
                      <a:endParaRPr lang="en-GB" sz="1400" dirty="0">
                        <a:effectLst/>
                      </a:endParaRPr>
                    </a:p>
                    <a:p>
                      <a:pPr algn="just"/>
                      <a:r>
                        <a:rPr lang="en-US" sz="1400" dirty="0">
                          <a:effectLst/>
                        </a:rPr>
                        <a:t>     z=pow(</a:t>
                      </a:r>
                      <a:r>
                        <a:rPr lang="en-US" sz="1400" dirty="0" err="1">
                          <a:effectLst/>
                        </a:rPr>
                        <a:t>x,n</a:t>
                      </a:r>
                      <a:r>
                        <a:rPr lang="en-US" sz="1400" dirty="0">
                          <a:effectLst/>
                        </a:rPr>
                        <a:t>);</a:t>
                      </a:r>
                      <a:endParaRPr lang="en-GB" sz="1400" dirty="0">
                        <a:effectLst/>
                      </a:endParaRPr>
                    </a:p>
                    <a:p>
                      <a:pPr algn="just"/>
                      <a:r>
                        <a:rPr lang="en-US" sz="1400" dirty="0">
                          <a:effectLst/>
                        </a:rPr>
                        <a:t>     return z;</a:t>
                      </a:r>
                      <a:endParaRPr lang="en-GB" sz="1400" dirty="0">
                        <a:effectLst/>
                      </a:endParaRPr>
                    </a:p>
                    <a:p>
                      <a:pPr algn="just"/>
                      <a:r>
                        <a:rPr lang="en-US" sz="1400" dirty="0">
                          <a:effectLst/>
                        </a:rPr>
                        <a:t>}</a:t>
                      </a:r>
                      <a:endParaRPr lang="en-GB" sz="1400" dirty="0">
                        <a:effectLst/>
                      </a:endParaRPr>
                    </a:p>
                    <a:p>
                      <a:pPr algn="just"/>
                      <a:r>
                        <a:rPr lang="en-US" sz="1400" dirty="0">
                          <a:effectLst/>
                        </a:rPr>
                        <a:t>int main()   {</a:t>
                      </a:r>
                      <a:endParaRPr lang="en-GB" sz="1400" dirty="0">
                        <a:effectLst/>
                      </a:endParaRPr>
                    </a:p>
                    <a:p>
                      <a:pPr algn="just"/>
                      <a:r>
                        <a:rPr lang="en-US" sz="1400" dirty="0">
                          <a:effectLst/>
                        </a:rPr>
                        <a:t>    int a;</a:t>
                      </a:r>
                      <a:endParaRPr lang="en-GB" sz="1400" dirty="0">
                        <a:effectLst/>
                      </a:endParaRPr>
                    </a:p>
                    <a:p>
                      <a:pPr algn="just"/>
                      <a:r>
                        <a:rPr lang="en-US" sz="1400" dirty="0">
                          <a:effectLst/>
                        </a:rPr>
                        <a:t>    a=power();</a:t>
                      </a:r>
                      <a:endParaRPr lang="en-GB" sz="1400" dirty="0">
                        <a:effectLst/>
                      </a:endParaRPr>
                    </a:p>
                    <a:p>
                      <a:pPr algn="just"/>
                      <a:r>
                        <a:rPr lang="en-US" sz="1400" dirty="0">
                          <a:effectLst/>
                        </a:rPr>
                        <a:t>    </a:t>
                      </a:r>
                      <a:r>
                        <a:rPr lang="en-US" sz="1400" dirty="0" err="1">
                          <a:effectLst/>
                        </a:rPr>
                        <a:t>printf</a:t>
                      </a:r>
                      <a:r>
                        <a:rPr lang="en-US" sz="1400" dirty="0">
                          <a:effectLst/>
                        </a:rPr>
                        <a:t>("The result is:%</a:t>
                      </a:r>
                      <a:r>
                        <a:rPr lang="en-US" sz="1400" dirty="0" err="1">
                          <a:effectLst/>
                        </a:rPr>
                        <a:t>d",a</a:t>
                      </a:r>
                      <a:r>
                        <a:rPr lang="en-US" sz="1400" dirty="0">
                          <a:effectLst/>
                        </a:rPr>
                        <a:t>);</a:t>
                      </a:r>
                      <a:endParaRPr lang="en-GB" sz="1400" dirty="0">
                        <a:effectLst/>
                      </a:endParaRPr>
                    </a:p>
                    <a:p>
                      <a:pPr algn="just"/>
                      <a:r>
                        <a:rPr lang="en-US" sz="1400" dirty="0">
                          <a:effectLst/>
                        </a:rPr>
                        <a:t>}</a:t>
                      </a:r>
                      <a:r>
                        <a:rPr lang="en-GB" sz="1400" dirty="0">
                          <a:effectLst/>
                        </a:rPr>
                        <a:t> </a:t>
                      </a:r>
                      <a:r>
                        <a:rPr lang="en-US" sz="1400" dirty="0">
                          <a:effectLst/>
                        </a:rPr>
                        <a:t> </a:t>
                      </a:r>
                      <a:endParaRPr lang="en-GB" sz="1400" dirty="0">
                        <a:effectLst/>
                        <a:latin typeface="Times New Roman" panose="02020603050405020304" pitchFamily="18" charset="0"/>
                        <a:ea typeface="MS Mincho" panose="02020609040205080304" pitchFamily="49" charset="-128"/>
                      </a:endParaRPr>
                    </a:p>
                  </a:txBody>
                  <a:tcPr marL="39799" marR="39799" marT="0" marB="0"/>
                </a:tc>
                <a:extLst>
                  <a:ext uri="{0D108BD9-81ED-4DB2-BD59-A6C34878D82A}">
                    <a16:rowId xmlns:a16="http://schemas.microsoft.com/office/drawing/2014/main" val="2167115041"/>
                  </a:ext>
                </a:extLst>
              </a:tr>
              <a:tr h="3275936">
                <a:tc>
                  <a:txBody>
                    <a:bodyPr/>
                    <a:lstStyle/>
                    <a:p>
                      <a:pPr algn="just"/>
                      <a:r>
                        <a:rPr lang="en-US" sz="1400" dirty="0">
                          <a:effectLst/>
                        </a:rPr>
                        <a:t>Type III (takes arguments but no return value)</a:t>
                      </a:r>
                      <a:endParaRPr lang="en-GB" sz="1400" dirty="0">
                        <a:effectLst/>
                      </a:endParaRPr>
                    </a:p>
                    <a:p>
                      <a:pPr algn="just">
                        <a:tabLst>
                          <a:tab pos="1876425" algn="l"/>
                        </a:tabLst>
                      </a:pPr>
                      <a:r>
                        <a:rPr lang="en-US" sz="1400" dirty="0">
                          <a:effectLst/>
                        </a:rPr>
                        <a:t>#include &lt;</a:t>
                      </a:r>
                      <a:r>
                        <a:rPr lang="en-US" sz="1400" dirty="0" err="1">
                          <a:effectLst/>
                        </a:rPr>
                        <a:t>stdio.h</a:t>
                      </a:r>
                      <a:r>
                        <a:rPr lang="en-US" sz="1400" dirty="0">
                          <a:effectLst/>
                        </a:rPr>
                        <a:t>&gt;	</a:t>
                      </a:r>
                      <a:endParaRPr lang="en-GB" sz="1400" dirty="0">
                        <a:effectLst/>
                      </a:endParaRPr>
                    </a:p>
                    <a:p>
                      <a:pPr algn="just"/>
                      <a:r>
                        <a:rPr lang="en-US" sz="1400" dirty="0">
                          <a:effectLst/>
                        </a:rPr>
                        <a:t>#include &lt;</a:t>
                      </a:r>
                      <a:r>
                        <a:rPr lang="en-US" sz="1400" dirty="0" err="1">
                          <a:effectLst/>
                        </a:rPr>
                        <a:t>math.h</a:t>
                      </a:r>
                      <a:r>
                        <a:rPr lang="en-US" sz="1400" dirty="0">
                          <a:effectLst/>
                        </a:rPr>
                        <a:t>&gt;</a:t>
                      </a:r>
                      <a:endParaRPr lang="en-GB" sz="1400" dirty="0">
                        <a:effectLst/>
                      </a:endParaRPr>
                    </a:p>
                    <a:p>
                      <a:pPr algn="just"/>
                      <a:r>
                        <a:rPr lang="en-US" sz="1400" dirty="0">
                          <a:effectLst/>
                        </a:rPr>
                        <a:t>void power(int x, int n)   {</a:t>
                      </a:r>
                      <a:endParaRPr lang="en-GB" sz="1400" dirty="0">
                        <a:effectLst/>
                      </a:endParaRPr>
                    </a:p>
                    <a:p>
                      <a:pPr algn="just"/>
                      <a:r>
                        <a:rPr lang="en-US" sz="1400" dirty="0">
                          <a:effectLst/>
                        </a:rPr>
                        <a:t>     int z;</a:t>
                      </a:r>
                      <a:endParaRPr lang="en-GB" sz="1400" dirty="0">
                        <a:effectLst/>
                      </a:endParaRPr>
                    </a:p>
                    <a:p>
                      <a:pPr algn="just"/>
                      <a:r>
                        <a:rPr lang="en-US" sz="1400" dirty="0">
                          <a:effectLst/>
                        </a:rPr>
                        <a:t>     z=pow(</a:t>
                      </a:r>
                      <a:r>
                        <a:rPr lang="en-US" sz="1400" dirty="0" err="1">
                          <a:effectLst/>
                        </a:rPr>
                        <a:t>x,n</a:t>
                      </a:r>
                      <a:r>
                        <a:rPr lang="en-US" sz="1400" dirty="0">
                          <a:effectLst/>
                        </a:rPr>
                        <a:t>);</a:t>
                      </a:r>
                      <a:endParaRPr lang="en-GB" sz="1400" dirty="0">
                        <a:effectLst/>
                      </a:endParaRPr>
                    </a:p>
                    <a:p>
                      <a:pPr algn="just"/>
                      <a:r>
                        <a:rPr lang="en-US" sz="1400" dirty="0">
                          <a:effectLst/>
                        </a:rPr>
                        <a:t>     </a:t>
                      </a:r>
                      <a:r>
                        <a:rPr lang="en-US" sz="1400" dirty="0" err="1">
                          <a:effectLst/>
                        </a:rPr>
                        <a:t>printf</a:t>
                      </a:r>
                      <a:r>
                        <a:rPr lang="en-US" sz="1400" dirty="0">
                          <a:effectLst/>
                        </a:rPr>
                        <a:t>("The result is:%</a:t>
                      </a:r>
                      <a:r>
                        <a:rPr lang="en-US" sz="1400" dirty="0" err="1">
                          <a:effectLst/>
                        </a:rPr>
                        <a:t>d",z</a:t>
                      </a:r>
                      <a:r>
                        <a:rPr lang="en-US" sz="1400" dirty="0">
                          <a:effectLst/>
                        </a:rPr>
                        <a:t>);</a:t>
                      </a:r>
                      <a:endParaRPr lang="en-GB" sz="1400" dirty="0">
                        <a:effectLst/>
                      </a:endParaRPr>
                    </a:p>
                    <a:p>
                      <a:pPr algn="just"/>
                      <a:r>
                        <a:rPr lang="en-US" sz="1400" dirty="0">
                          <a:effectLst/>
                        </a:rPr>
                        <a:t>     return;</a:t>
                      </a:r>
                      <a:endParaRPr lang="en-GB" sz="1400" dirty="0">
                        <a:effectLst/>
                      </a:endParaRPr>
                    </a:p>
                    <a:p>
                      <a:pPr algn="just"/>
                      <a:r>
                        <a:rPr lang="en-US" sz="1400" dirty="0">
                          <a:effectLst/>
                        </a:rPr>
                        <a:t>}</a:t>
                      </a:r>
                      <a:endParaRPr lang="en-GB" sz="1400" dirty="0">
                        <a:effectLst/>
                      </a:endParaRPr>
                    </a:p>
                    <a:p>
                      <a:pPr algn="just"/>
                      <a:r>
                        <a:rPr lang="en-US" sz="1400" dirty="0">
                          <a:effectLst/>
                        </a:rPr>
                        <a:t>int main()   {</a:t>
                      </a:r>
                      <a:endParaRPr lang="en-GB" sz="1400" dirty="0">
                        <a:effectLst/>
                      </a:endParaRPr>
                    </a:p>
                    <a:p>
                      <a:pPr algn="just"/>
                      <a:r>
                        <a:rPr lang="en-US" sz="1400" dirty="0">
                          <a:effectLst/>
                        </a:rPr>
                        <a:t>    int </a:t>
                      </a:r>
                      <a:r>
                        <a:rPr lang="en-US" sz="1400" dirty="0" err="1">
                          <a:effectLst/>
                        </a:rPr>
                        <a:t>x,n</a:t>
                      </a:r>
                      <a:r>
                        <a:rPr lang="en-US" sz="1400" dirty="0">
                          <a:effectLst/>
                        </a:rPr>
                        <a:t>;</a:t>
                      </a:r>
                      <a:endParaRPr lang="en-GB" sz="1400" dirty="0">
                        <a:effectLst/>
                      </a:endParaRPr>
                    </a:p>
                    <a:p>
                      <a:pPr algn="just"/>
                      <a:r>
                        <a:rPr lang="en-US" sz="1400" dirty="0">
                          <a:effectLst/>
                        </a:rPr>
                        <a:t>    </a:t>
                      </a:r>
                      <a:r>
                        <a:rPr lang="en-US" sz="1400" dirty="0" err="1">
                          <a:effectLst/>
                        </a:rPr>
                        <a:t>printf</a:t>
                      </a:r>
                      <a:r>
                        <a:rPr lang="en-US" sz="1400" dirty="0">
                          <a:effectLst/>
                        </a:rPr>
                        <a:t>("Enter the values of x and n:");      </a:t>
                      </a:r>
                      <a:endParaRPr lang="en-GB" sz="1400" dirty="0">
                        <a:effectLst/>
                      </a:endParaRPr>
                    </a:p>
                    <a:p>
                      <a:pPr algn="just"/>
                      <a:r>
                        <a:rPr lang="en-US" sz="1400" dirty="0">
                          <a:effectLst/>
                        </a:rPr>
                        <a:t>    </a:t>
                      </a:r>
                      <a:r>
                        <a:rPr lang="en-US" sz="1400" dirty="0" err="1">
                          <a:effectLst/>
                        </a:rPr>
                        <a:t>scanf</a:t>
                      </a:r>
                      <a:r>
                        <a:rPr lang="en-US" sz="1400" dirty="0">
                          <a:effectLst/>
                        </a:rPr>
                        <a:t>("%</a:t>
                      </a:r>
                      <a:r>
                        <a:rPr lang="en-US" sz="1400" dirty="0" err="1">
                          <a:effectLst/>
                        </a:rPr>
                        <a:t>d%d</a:t>
                      </a:r>
                      <a:r>
                        <a:rPr lang="en-US" sz="1400" dirty="0">
                          <a:effectLst/>
                        </a:rPr>
                        <a:t>",&amp;</a:t>
                      </a:r>
                      <a:r>
                        <a:rPr lang="en-US" sz="1400" dirty="0" err="1">
                          <a:effectLst/>
                        </a:rPr>
                        <a:t>x,&amp;n</a:t>
                      </a:r>
                      <a:r>
                        <a:rPr lang="en-US" sz="1400" dirty="0">
                          <a:effectLst/>
                        </a:rPr>
                        <a:t>);</a:t>
                      </a:r>
                      <a:endParaRPr lang="en-GB" sz="1400" dirty="0">
                        <a:effectLst/>
                      </a:endParaRPr>
                    </a:p>
                    <a:p>
                      <a:pPr algn="just"/>
                      <a:r>
                        <a:rPr lang="en-US" sz="1400" dirty="0">
                          <a:effectLst/>
                        </a:rPr>
                        <a:t>    power(</a:t>
                      </a:r>
                      <a:r>
                        <a:rPr lang="en-US" sz="1400" dirty="0" err="1">
                          <a:effectLst/>
                        </a:rPr>
                        <a:t>x,n</a:t>
                      </a:r>
                      <a:r>
                        <a:rPr lang="en-US" sz="1400" dirty="0">
                          <a:effectLst/>
                        </a:rPr>
                        <a:t>);</a:t>
                      </a:r>
                      <a:endParaRPr lang="en-GB" sz="1400" dirty="0">
                        <a:effectLst/>
                      </a:endParaRPr>
                    </a:p>
                    <a:p>
                      <a:pPr algn="just"/>
                      <a:r>
                        <a:rPr lang="en-US" sz="1400" dirty="0">
                          <a:effectLst/>
                        </a:rPr>
                        <a:t>}</a:t>
                      </a:r>
                      <a:endParaRPr lang="en-GB" sz="1400" dirty="0">
                        <a:effectLst/>
                      </a:endParaRPr>
                    </a:p>
                    <a:p>
                      <a:pPr algn="just"/>
                      <a:r>
                        <a:rPr lang="en-US" sz="1400" dirty="0">
                          <a:effectLst/>
                        </a:rPr>
                        <a:t> </a:t>
                      </a:r>
                      <a:endParaRPr lang="en-GB" sz="1400" dirty="0">
                        <a:effectLst/>
                        <a:latin typeface="Times New Roman" panose="02020603050405020304" pitchFamily="18" charset="0"/>
                        <a:ea typeface="MS Mincho" panose="02020609040205080304" pitchFamily="49" charset="-128"/>
                      </a:endParaRPr>
                    </a:p>
                  </a:txBody>
                  <a:tcPr marL="39799" marR="39799" marT="0" marB="0"/>
                </a:tc>
                <a:tc>
                  <a:txBody>
                    <a:bodyPr/>
                    <a:lstStyle/>
                    <a:p>
                      <a:pPr algn="just"/>
                      <a:r>
                        <a:rPr lang="en-US" sz="1400" dirty="0">
                          <a:effectLst/>
                        </a:rPr>
                        <a:t>Type IV (takes arguments and returns  value)</a:t>
                      </a:r>
                      <a:endParaRPr lang="en-GB" sz="1400" dirty="0">
                        <a:effectLst/>
                      </a:endParaRPr>
                    </a:p>
                    <a:p>
                      <a:pPr algn="just"/>
                      <a:r>
                        <a:rPr lang="en-US" sz="1400" dirty="0">
                          <a:effectLst/>
                        </a:rPr>
                        <a:t>#include &lt;</a:t>
                      </a:r>
                      <a:r>
                        <a:rPr lang="en-US" sz="1400" dirty="0" err="1">
                          <a:effectLst/>
                        </a:rPr>
                        <a:t>stdio.h</a:t>
                      </a:r>
                      <a:r>
                        <a:rPr lang="en-US" sz="1400" dirty="0">
                          <a:effectLst/>
                        </a:rPr>
                        <a:t>&gt;</a:t>
                      </a:r>
                      <a:endParaRPr lang="en-GB" sz="1400" dirty="0">
                        <a:effectLst/>
                      </a:endParaRPr>
                    </a:p>
                    <a:p>
                      <a:pPr algn="just"/>
                      <a:r>
                        <a:rPr lang="en-US" sz="1400" dirty="0">
                          <a:effectLst/>
                        </a:rPr>
                        <a:t>#include &lt;</a:t>
                      </a:r>
                      <a:r>
                        <a:rPr lang="en-US" sz="1400" dirty="0" err="1">
                          <a:effectLst/>
                        </a:rPr>
                        <a:t>math.h</a:t>
                      </a:r>
                      <a:r>
                        <a:rPr lang="en-US" sz="1400" dirty="0">
                          <a:effectLst/>
                        </a:rPr>
                        <a:t>&gt;</a:t>
                      </a:r>
                      <a:endParaRPr lang="en-GB" sz="1400" dirty="0">
                        <a:effectLst/>
                      </a:endParaRPr>
                    </a:p>
                    <a:p>
                      <a:pPr algn="just"/>
                      <a:r>
                        <a:rPr lang="en-US" sz="1400" dirty="0">
                          <a:effectLst/>
                        </a:rPr>
                        <a:t>int power(int x, int n)   {</a:t>
                      </a:r>
                      <a:endParaRPr lang="en-GB" sz="1400" dirty="0">
                        <a:effectLst/>
                      </a:endParaRPr>
                    </a:p>
                    <a:p>
                      <a:pPr algn="just"/>
                      <a:r>
                        <a:rPr lang="en-US" sz="1400" dirty="0">
                          <a:effectLst/>
                        </a:rPr>
                        <a:t>     int z;</a:t>
                      </a:r>
                      <a:endParaRPr lang="en-GB" sz="1400" dirty="0">
                        <a:effectLst/>
                      </a:endParaRPr>
                    </a:p>
                    <a:p>
                      <a:pPr algn="just"/>
                      <a:r>
                        <a:rPr lang="en-US" sz="1400" dirty="0">
                          <a:effectLst/>
                        </a:rPr>
                        <a:t>     z=pow(</a:t>
                      </a:r>
                      <a:r>
                        <a:rPr lang="en-US" sz="1400" dirty="0" err="1">
                          <a:effectLst/>
                        </a:rPr>
                        <a:t>x,n</a:t>
                      </a:r>
                      <a:r>
                        <a:rPr lang="en-US" sz="1400" dirty="0">
                          <a:effectLst/>
                        </a:rPr>
                        <a:t>);</a:t>
                      </a:r>
                      <a:endParaRPr lang="en-GB" sz="1400" dirty="0">
                        <a:effectLst/>
                      </a:endParaRPr>
                    </a:p>
                    <a:p>
                      <a:pPr algn="just"/>
                      <a:r>
                        <a:rPr lang="en-US" sz="1400" dirty="0">
                          <a:effectLst/>
                        </a:rPr>
                        <a:t>     return z;</a:t>
                      </a:r>
                      <a:endParaRPr lang="en-GB" sz="1400" dirty="0">
                        <a:effectLst/>
                      </a:endParaRPr>
                    </a:p>
                    <a:p>
                      <a:pPr algn="just"/>
                      <a:r>
                        <a:rPr lang="en-US" sz="1400" dirty="0">
                          <a:effectLst/>
                        </a:rPr>
                        <a:t>}</a:t>
                      </a:r>
                      <a:endParaRPr lang="en-GB" sz="1400" dirty="0">
                        <a:effectLst/>
                      </a:endParaRPr>
                    </a:p>
                    <a:p>
                      <a:pPr algn="just"/>
                      <a:r>
                        <a:rPr lang="en-US" sz="1400" dirty="0">
                          <a:effectLst/>
                        </a:rPr>
                        <a:t>int main()   {</a:t>
                      </a:r>
                      <a:endParaRPr lang="en-GB" sz="1400" dirty="0">
                        <a:effectLst/>
                      </a:endParaRPr>
                    </a:p>
                    <a:p>
                      <a:pPr algn="just"/>
                      <a:r>
                        <a:rPr lang="en-US" sz="1400" dirty="0">
                          <a:effectLst/>
                        </a:rPr>
                        <a:t>    int </a:t>
                      </a:r>
                      <a:r>
                        <a:rPr lang="en-US" sz="1400" dirty="0" err="1">
                          <a:effectLst/>
                        </a:rPr>
                        <a:t>x,n,a</a:t>
                      </a:r>
                      <a:r>
                        <a:rPr lang="en-US" sz="1400" dirty="0">
                          <a:effectLst/>
                        </a:rPr>
                        <a:t>;</a:t>
                      </a:r>
                      <a:endParaRPr lang="en-GB" sz="1400" dirty="0">
                        <a:effectLst/>
                      </a:endParaRPr>
                    </a:p>
                    <a:p>
                      <a:pPr algn="just"/>
                      <a:r>
                        <a:rPr lang="en-US" sz="1400" dirty="0">
                          <a:effectLst/>
                        </a:rPr>
                        <a:t>    </a:t>
                      </a:r>
                      <a:r>
                        <a:rPr lang="en-US" sz="1400" dirty="0" err="1">
                          <a:effectLst/>
                        </a:rPr>
                        <a:t>printf</a:t>
                      </a:r>
                      <a:r>
                        <a:rPr lang="en-US" sz="1400" dirty="0">
                          <a:effectLst/>
                        </a:rPr>
                        <a:t>("Enter the values of x and n:");</a:t>
                      </a:r>
                      <a:endParaRPr lang="en-GB" sz="1400" dirty="0">
                        <a:effectLst/>
                      </a:endParaRPr>
                    </a:p>
                    <a:p>
                      <a:pPr algn="just"/>
                      <a:r>
                        <a:rPr lang="en-US" sz="1400" dirty="0">
                          <a:effectLst/>
                        </a:rPr>
                        <a:t>    </a:t>
                      </a:r>
                      <a:r>
                        <a:rPr lang="en-US" sz="1400" dirty="0" err="1">
                          <a:effectLst/>
                        </a:rPr>
                        <a:t>scanf</a:t>
                      </a:r>
                      <a:r>
                        <a:rPr lang="en-US" sz="1400" dirty="0">
                          <a:effectLst/>
                        </a:rPr>
                        <a:t>("%</a:t>
                      </a:r>
                      <a:r>
                        <a:rPr lang="en-US" sz="1400" dirty="0" err="1">
                          <a:effectLst/>
                        </a:rPr>
                        <a:t>d%d</a:t>
                      </a:r>
                      <a:r>
                        <a:rPr lang="en-US" sz="1400" dirty="0">
                          <a:effectLst/>
                        </a:rPr>
                        <a:t>",&amp;</a:t>
                      </a:r>
                      <a:r>
                        <a:rPr lang="en-US" sz="1400" dirty="0" err="1">
                          <a:effectLst/>
                        </a:rPr>
                        <a:t>x,&amp;n</a:t>
                      </a:r>
                      <a:r>
                        <a:rPr lang="en-US" sz="1400" dirty="0">
                          <a:effectLst/>
                        </a:rPr>
                        <a:t>);</a:t>
                      </a:r>
                      <a:endParaRPr lang="en-GB" sz="1400" dirty="0">
                        <a:effectLst/>
                      </a:endParaRPr>
                    </a:p>
                    <a:p>
                      <a:pPr algn="just"/>
                      <a:r>
                        <a:rPr lang="en-US" sz="1400" dirty="0">
                          <a:effectLst/>
                        </a:rPr>
                        <a:t>    a=power(</a:t>
                      </a:r>
                      <a:r>
                        <a:rPr lang="en-US" sz="1400" dirty="0" err="1">
                          <a:effectLst/>
                        </a:rPr>
                        <a:t>x,n</a:t>
                      </a:r>
                      <a:r>
                        <a:rPr lang="en-US" sz="1400" dirty="0">
                          <a:effectLst/>
                        </a:rPr>
                        <a:t>);</a:t>
                      </a:r>
                      <a:endParaRPr lang="en-GB" sz="1400" dirty="0">
                        <a:effectLst/>
                      </a:endParaRPr>
                    </a:p>
                    <a:p>
                      <a:pPr algn="just"/>
                      <a:r>
                        <a:rPr lang="en-US" sz="1400" dirty="0">
                          <a:effectLst/>
                        </a:rPr>
                        <a:t>    </a:t>
                      </a:r>
                      <a:r>
                        <a:rPr lang="en-US" sz="1400" dirty="0" err="1">
                          <a:effectLst/>
                        </a:rPr>
                        <a:t>printf</a:t>
                      </a:r>
                      <a:r>
                        <a:rPr lang="en-US" sz="1400" dirty="0">
                          <a:effectLst/>
                        </a:rPr>
                        <a:t>("The result is:%</a:t>
                      </a:r>
                      <a:r>
                        <a:rPr lang="en-US" sz="1400" dirty="0" err="1">
                          <a:effectLst/>
                        </a:rPr>
                        <a:t>d",a</a:t>
                      </a:r>
                      <a:r>
                        <a:rPr lang="en-US" sz="1400" dirty="0">
                          <a:effectLst/>
                        </a:rPr>
                        <a:t>);</a:t>
                      </a:r>
                      <a:endParaRPr lang="en-GB" sz="1400" dirty="0">
                        <a:effectLst/>
                      </a:endParaRPr>
                    </a:p>
                    <a:p>
                      <a:pPr algn="just"/>
                      <a:r>
                        <a:rPr lang="en-US" sz="1400" dirty="0">
                          <a:effectLst/>
                        </a:rPr>
                        <a:t>}</a:t>
                      </a:r>
                      <a:endParaRPr lang="en-GB" sz="1400" dirty="0">
                        <a:effectLst/>
                      </a:endParaRPr>
                    </a:p>
                    <a:p>
                      <a:pPr algn="just"/>
                      <a:r>
                        <a:rPr lang="en-US" sz="1400" dirty="0">
                          <a:effectLst/>
                        </a:rPr>
                        <a:t> </a:t>
                      </a:r>
                      <a:endParaRPr lang="en-GB" sz="1400" dirty="0">
                        <a:effectLst/>
                        <a:latin typeface="Times New Roman" panose="02020603050405020304" pitchFamily="18" charset="0"/>
                        <a:ea typeface="MS Mincho" panose="02020609040205080304" pitchFamily="49" charset="-128"/>
                      </a:endParaRPr>
                    </a:p>
                  </a:txBody>
                  <a:tcPr marL="39799" marR="39799" marT="0" marB="0"/>
                </a:tc>
                <a:extLst>
                  <a:ext uri="{0D108BD9-81ED-4DB2-BD59-A6C34878D82A}">
                    <a16:rowId xmlns:a16="http://schemas.microsoft.com/office/drawing/2014/main" val="2513180264"/>
                  </a:ext>
                </a:extLst>
              </a:tr>
            </a:tbl>
          </a:graphicData>
        </a:graphic>
      </p:graphicFrame>
      <p:sp>
        <p:nvSpPr>
          <p:cNvPr id="8" name="Date Placeholder 7">
            <a:extLst>
              <a:ext uri="{FF2B5EF4-FFF2-40B4-BE49-F238E27FC236}">
                <a16:creationId xmlns:a16="http://schemas.microsoft.com/office/drawing/2014/main" id="{787E8D64-5B69-F0F2-8B4C-4159F726737B}"/>
              </a:ext>
            </a:extLst>
          </p:cNvPr>
          <p:cNvSpPr>
            <a:spLocks noGrp="1"/>
          </p:cNvSpPr>
          <p:nvPr>
            <p:ph type="dt" sz="half" idx="10"/>
          </p:nvPr>
        </p:nvSpPr>
        <p:spPr/>
        <p:txBody>
          <a:bodyPr/>
          <a:lstStyle/>
          <a:p>
            <a:fld id="{D5CC97B7-50DF-4FF5-9BC9-2237BD7EECC8}" type="datetime1">
              <a:rPr lang="en-GB" smtClean="0"/>
              <a:t>06/02/2024</a:t>
            </a:fld>
            <a:endParaRPr lang="en-GB"/>
          </a:p>
        </p:txBody>
      </p:sp>
      <p:sp>
        <p:nvSpPr>
          <p:cNvPr id="9" name="Footer Placeholder 8">
            <a:extLst>
              <a:ext uri="{FF2B5EF4-FFF2-40B4-BE49-F238E27FC236}">
                <a16:creationId xmlns:a16="http://schemas.microsoft.com/office/drawing/2014/main" id="{EB6F7D1C-0B80-850E-0CBB-13059DB66B95}"/>
              </a:ext>
            </a:extLst>
          </p:cNvPr>
          <p:cNvSpPr>
            <a:spLocks noGrp="1"/>
          </p:cNvSpPr>
          <p:nvPr>
            <p:ph type="ftr" sz="quarter" idx="11"/>
          </p:nvPr>
        </p:nvSpPr>
        <p:spPr/>
        <p:txBody>
          <a:bodyPr/>
          <a:lstStyle/>
          <a:p>
            <a:r>
              <a:rPr lang="en-GB"/>
              <a:t>Dr.Varalakshmi M , SCOPE</a:t>
            </a:r>
          </a:p>
        </p:txBody>
      </p:sp>
      <p:sp>
        <p:nvSpPr>
          <p:cNvPr id="10" name="Slide Number Placeholder 9">
            <a:extLst>
              <a:ext uri="{FF2B5EF4-FFF2-40B4-BE49-F238E27FC236}">
                <a16:creationId xmlns:a16="http://schemas.microsoft.com/office/drawing/2014/main" id="{DE27909F-C590-4182-55F6-5D2DDC0C9490}"/>
              </a:ext>
            </a:extLst>
          </p:cNvPr>
          <p:cNvSpPr>
            <a:spLocks noGrp="1"/>
          </p:cNvSpPr>
          <p:nvPr>
            <p:ph type="sldNum" sz="quarter" idx="12"/>
          </p:nvPr>
        </p:nvSpPr>
        <p:spPr/>
        <p:txBody>
          <a:bodyPr/>
          <a:lstStyle/>
          <a:p>
            <a:r>
              <a:rPr lang="en-GB" dirty="0"/>
              <a:t>11</a:t>
            </a:r>
          </a:p>
        </p:txBody>
      </p:sp>
    </p:spTree>
    <p:extLst>
      <p:ext uri="{BB962C8B-B14F-4D97-AF65-F5344CB8AC3E}">
        <p14:creationId xmlns:p14="http://schemas.microsoft.com/office/powerpoint/2010/main" val="421610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870B57-1C0B-8D5A-DBF7-1182E2263129}"/>
              </a:ext>
            </a:extLst>
          </p:cNvPr>
          <p:cNvSpPr>
            <a:spLocks noGrp="1"/>
          </p:cNvSpPr>
          <p:nvPr>
            <p:ph type="title"/>
          </p:nvPr>
        </p:nvSpPr>
        <p:spPr>
          <a:xfrm>
            <a:off x="838200" y="365126"/>
            <a:ext cx="10515600" cy="647598"/>
          </a:xfrm>
        </p:spPr>
        <p:txBody>
          <a:bodyPr>
            <a:normAutofit fontScale="90000"/>
          </a:bodyPr>
          <a:lstStyle/>
          <a:p>
            <a:pPr algn="ctr"/>
            <a:r>
              <a:rPr lang="en-GB" dirty="0"/>
              <a:t>             Functions</a:t>
            </a:r>
          </a:p>
        </p:txBody>
      </p:sp>
      <p:sp>
        <p:nvSpPr>
          <p:cNvPr id="6" name="Content Placeholder 5">
            <a:extLst>
              <a:ext uri="{FF2B5EF4-FFF2-40B4-BE49-F238E27FC236}">
                <a16:creationId xmlns:a16="http://schemas.microsoft.com/office/drawing/2014/main" id="{60B7A842-BBE7-70A8-6756-9AB6F9936BB1}"/>
              </a:ext>
            </a:extLst>
          </p:cNvPr>
          <p:cNvSpPr>
            <a:spLocks noGrp="1"/>
          </p:cNvSpPr>
          <p:nvPr>
            <p:ph idx="1"/>
          </p:nvPr>
        </p:nvSpPr>
        <p:spPr>
          <a:xfrm>
            <a:off x="838200" y="2005781"/>
            <a:ext cx="10515600" cy="4171182"/>
          </a:xfrm>
        </p:spPr>
        <p:txBody>
          <a:bodyPr>
            <a:noAutofit/>
          </a:bodyPr>
          <a:lstStyle/>
          <a:p>
            <a:pPr marL="0" indent="0">
              <a:lnSpc>
                <a:spcPts val="1200"/>
              </a:lnSpc>
              <a:buNone/>
            </a:pPr>
            <a:r>
              <a:rPr lang="en-GB" dirty="0">
                <a:latin typeface="+mj-lt"/>
              </a:rPr>
              <a:t>#include&lt;stdio.h&gt;</a:t>
            </a:r>
          </a:p>
          <a:p>
            <a:pPr marL="0" indent="0">
              <a:lnSpc>
                <a:spcPts val="1200"/>
              </a:lnSpc>
              <a:buNone/>
            </a:pPr>
            <a:r>
              <a:rPr lang="en-GB" dirty="0">
                <a:latin typeface="+mj-lt"/>
              </a:rPr>
              <a:t>float factorial(int x)</a:t>
            </a:r>
          </a:p>
          <a:p>
            <a:pPr marL="0" indent="0">
              <a:lnSpc>
                <a:spcPts val="1200"/>
              </a:lnSpc>
              <a:buNone/>
            </a:pPr>
            <a:r>
              <a:rPr lang="en-GB" dirty="0">
                <a:latin typeface="+mj-lt"/>
              </a:rPr>
              <a:t>{</a:t>
            </a:r>
          </a:p>
          <a:p>
            <a:pPr marL="0" indent="0">
              <a:lnSpc>
                <a:spcPts val="1200"/>
              </a:lnSpc>
              <a:buNone/>
            </a:pPr>
            <a:r>
              <a:rPr lang="en-GB" dirty="0">
                <a:latin typeface="+mj-lt"/>
              </a:rPr>
              <a:t>    int </a:t>
            </a:r>
            <a:r>
              <a:rPr lang="en-GB" dirty="0" err="1">
                <a:latin typeface="+mj-lt"/>
              </a:rPr>
              <a:t>i</a:t>
            </a:r>
            <a:r>
              <a:rPr lang="en-GB" dirty="0">
                <a:latin typeface="+mj-lt"/>
              </a:rPr>
              <a:t>;</a:t>
            </a:r>
          </a:p>
          <a:p>
            <a:pPr marL="0" indent="0">
              <a:lnSpc>
                <a:spcPts val="1200"/>
              </a:lnSpc>
              <a:buNone/>
            </a:pPr>
            <a:r>
              <a:rPr lang="en-GB" dirty="0">
                <a:latin typeface="+mj-lt"/>
              </a:rPr>
              <a:t>    float fact=1;</a:t>
            </a:r>
          </a:p>
          <a:p>
            <a:pPr marL="0" indent="0">
              <a:lnSpc>
                <a:spcPts val="1200"/>
              </a:lnSpc>
              <a:buNone/>
            </a:pPr>
            <a:r>
              <a:rPr lang="en-GB" dirty="0">
                <a:latin typeface="+mj-lt"/>
              </a:rPr>
              <a:t>    for(</a:t>
            </a:r>
            <a:r>
              <a:rPr lang="en-GB" dirty="0" err="1">
                <a:latin typeface="+mj-lt"/>
              </a:rPr>
              <a:t>i</a:t>
            </a:r>
            <a:r>
              <a:rPr lang="en-GB" dirty="0">
                <a:latin typeface="+mj-lt"/>
              </a:rPr>
              <a:t>=1;i&lt;=</a:t>
            </a:r>
            <a:r>
              <a:rPr lang="en-GB" dirty="0" err="1">
                <a:latin typeface="+mj-lt"/>
              </a:rPr>
              <a:t>x;i</a:t>
            </a:r>
            <a:r>
              <a:rPr lang="en-GB" dirty="0">
                <a:latin typeface="+mj-lt"/>
              </a:rPr>
              <a:t>++)</a:t>
            </a:r>
          </a:p>
          <a:p>
            <a:pPr marL="0" indent="0">
              <a:lnSpc>
                <a:spcPts val="1200"/>
              </a:lnSpc>
              <a:buNone/>
            </a:pPr>
            <a:r>
              <a:rPr lang="en-GB" dirty="0">
                <a:latin typeface="+mj-lt"/>
              </a:rPr>
              <a:t>      fact*=</a:t>
            </a:r>
            <a:r>
              <a:rPr lang="en-GB" dirty="0" err="1">
                <a:latin typeface="+mj-lt"/>
              </a:rPr>
              <a:t>i</a:t>
            </a:r>
            <a:r>
              <a:rPr lang="en-GB" dirty="0">
                <a:latin typeface="+mj-lt"/>
              </a:rPr>
              <a:t>;</a:t>
            </a:r>
          </a:p>
          <a:p>
            <a:pPr marL="0" indent="0">
              <a:lnSpc>
                <a:spcPts val="1200"/>
              </a:lnSpc>
              <a:buNone/>
            </a:pPr>
            <a:r>
              <a:rPr lang="en-GB" dirty="0">
                <a:latin typeface="+mj-lt"/>
              </a:rPr>
              <a:t>    return fact;</a:t>
            </a:r>
          </a:p>
          <a:p>
            <a:pPr marL="0" indent="0">
              <a:lnSpc>
                <a:spcPts val="1200"/>
              </a:lnSpc>
              <a:buNone/>
            </a:pPr>
            <a:r>
              <a:rPr lang="en-GB" dirty="0">
                <a:latin typeface="+mj-lt"/>
              </a:rPr>
              <a:t>}</a:t>
            </a:r>
          </a:p>
          <a:p>
            <a:pPr marL="0" indent="0">
              <a:lnSpc>
                <a:spcPts val="1200"/>
              </a:lnSpc>
              <a:buNone/>
            </a:pPr>
            <a:r>
              <a:rPr lang="en-GB" dirty="0">
                <a:latin typeface="+mj-lt"/>
              </a:rPr>
              <a:t>int main()</a:t>
            </a:r>
          </a:p>
          <a:p>
            <a:pPr marL="0" indent="0">
              <a:lnSpc>
                <a:spcPts val="1200"/>
              </a:lnSpc>
              <a:buNone/>
            </a:pPr>
            <a:r>
              <a:rPr lang="en-GB" dirty="0">
                <a:latin typeface="+mj-lt"/>
              </a:rPr>
              <a:t>{</a:t>
            </a:r>
          </a:p>
          <a:p>
            <a:pPr marL="0" indent="0">
              <a:lnSpc>
                <a:spcPts val="1200"/>
              </a:lnSpc>
              <a:buNone/>
            </a:pPr>
            <a:r>
              <a:rPr lang="en-GB" dirty="0">
                <a:latin typeface="+mj-lt"/>
              </a:rPr>
              <a:t>    int n=5,r=3,i;</a:t>
            </a:r>
          </a:p>
          <a:p>
            <a:pPr marL="0" indent="0">
              <a:lnSpc>
                <a:spcPts val="1200"/>
              </a:lnSpc>
              <a:buNone/>
            </a:pPr>
            <a:r>
              <a:rPr lang="en-GB" dirty="0">
                <a:latin typeface="+mj-lt"/>
              </a:rPr>
              <a:t>    </a:t>
            </a:r>
            <a:r>
              <a:rPr lang="en-GB" dirty="0" err="1">
                <a:latin typeface="+mj-lt"/>
              </a:rPr>
              <a:t>printf</a:t>
            </a:r>
            <a:r>
              <a:rPr lang="en-GB" dirty="0">
                <a:latin typeface="+mj-lt"/>
              </a:rPr>
              <a:t>("%f\</a:t>
            </a:r>
            <a:r>
              <a:rPr lang="en-GB" dirty="0" err="1">
                <a:latin typeface="+mj-lt"/>
              </a:rPr>
              <a:t>n",factorial</a:t>
            </a:r>
            <a:r>
              <a:rPr lang="en-GB" dirty="0">
                <a:latin typeface="+mj-lt"/>
              </a:rPr>
              <a:t>(n)/(factorial(n-r)*factorial(r)));</a:t>
            </a:r>
          </a:p>
          <a:p>
            <a:pPr marL="0" indent="0">
              <a:lnSpc>
                <a:spcPts val="1200"/>
              </a:lnSpc>
              <a:buNone/>
            </a:pPr>
            <a:r>
              <a:rPr lang="en-GB" dirty="0">
                <a:latin typeface="+mj-lt"/>
              </a:rPr>
              <a:t>    return 0;</a:t>
            </a:r>
          </a:p>
          <a:p>
            <a:pPr marL="0" indent="0">
              <a:lnSpc>
                <a:spcPts val="1200"/>
              </a:lnSpc>
              <a:buNone/>
            </a:pPr>
            <a:r>
              <a:rPr lang="en-GB" dirty="0">
                <a:latin typeface="+mj-lt"/>
              </a:rPr>
              <a:t>}</a:t>
            </a:r>
          </a:p>
        </p:txBody>
      </p:sp>
      <p:sp>
        <p:nvSpPr>
          <p:cNvPr id="7" name="Date Placeholder 6">
            <a:extLst>
              <a:ext uri="{FF2B5EF4-FFF2-40B4-BE49-F238E27FC236}">
                <a16:creationId xmlns:a16="http://schemas.microsoft.com/office/drawing/2014/main" id="{6CD3C57B-A76D-5EF2-AEFD-2BC23236A352}"/>
              </a:ext>
            </a:extLst>
          </p:cNvPr>
          <p:cNvSpPr>
            <a:spLocks noGrp="1"/>
          </p:cNvSpPr>
          <p:nvPr>
            <p:ph type="dt" sz="half" idx="10"/>
          </p:nvPr>
        </p:nvSpPr>
        <p:spPr/>
        <p:txBody>
          <a:bodyPr/>
          <a:lstStyle/>
          <a:p>
            <a:fld id="{619E4CD4-AFF4-4752-82A8-CF62627E92DB}" type="datetime1">
              <a:rPr lang="en-GB" smtClean="0"/>
              <a:t>06/02/2024</a:t>
            </a:fld>
            <a:endParaRPr lang="en-GB"/>
          </a:p>
        </p:txBody>
      </p:sp>
      <p:sp>
        <p:nvSpPr>
          <p:cNvPr id="8" name="Footer Placeholder 7">
            <a:extLst>
              <a:ext uri="{FF2B5EF4-FFF2-40B4-BE49-F238E27FC236}">
                <a16:creationId xmlns:a16="http://schemas.microsoft.com/office/drawing/2014/main" id="{FF4EC4EA-BEAB-24F0-9BCD-5A70CB2A9F9A}"/>
              </a:ext>
            </a:extLst>
          </p:cNvPr>
          <p:cNvSpPr>
            <a:spLocks noGrp="1"/>
          </p:cNvSpPr>
          <p:nvPr>
            <p:ph type="ftr" sz="quarter" idx="11"/>
          </p:nvPr>
        </p:nvSpPr>
        <p:spPr/>
        <p:txBody>
          <a:bodyPr/>
          <a:lstStyle/>
          <a:p>
            <a:r>
              <a:rPr lang="en-GB"/>
              <a:t>Dr.Varalakshmi M , SCOPE</a:t>
            </a:r>
          </a:p>
        </p:txBody>
      </p:sp>
      <p:sp>
        <p:nvSpPr>
          <p:cNvPr id="9" name="Slide Number Placeholder 8">
            <a:extLst>
              <a:ext uri="{FF2B5EF4-FFF2-40B4-BE49-F238E27FC236}">
                <a16:creationId xmlns:a16="http://schemas.microsoft.com/office/drawing/2014/main" id="{E450CDB4-C916-D3FF-406F-5F4002DC9CF2}"/>
              </a:ext>
            </a:extLst>
          </p:cNvPr>
          <p:cNvSpPr>
            <a:spLocks noGrp="1"/>
          </p:cNvSpPr>
          <p:nvPr>
            <p:ph type="sldNum" sz="quarter" idx="12"/>
          </p:nvPr>
        </p:nvSpPr>
        <p:spPr/>
        <p:txBody>
          <a:bodyPr/>
          <a:lstStyle/>
          <a:p>
            <a:r>
              <a:rPr lang="en-GB" dirty="0"/>
              <a:t>12</a:t>
            </a:r>
          </a:p>
        </p:txBody>
      </p:sp>
    </p:spTree>
    <p:extLst>
      <p:ext uri="{BB962C8B-B14F-4D97-AF65-F5344CB8AC3E}">
        <p14:creationId xmlns:p14="http://schemas.microsoft.com/office/powerpoint/2010/main" val="37806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AEF1-E771-4761-3110-F921896BE356}"/>
              </a:ext>
            </a:extLst>
          </p:cNvPr>
          <p:cNvSpPr>
            <a:spLocks noGrp="1"/>
          </p:cNvSpPr>
          <p:nvPr>
            <p:ph type="title"/>
          </p:nvPr>
        </p:nvSpPr>
        <p:spPr>
          <a:xfrm>
            <a:off x="838200" y="365125"/>
            <a:ext cx="10515600" cy="490281"/>
          </a:xfrm>
        </p:spPr>
        <p:txBody>
          <a:bodyPr>
            <a:normAutofit fontScale="90000"/>
          </a:bodyPr>
          <a:lstStyle/>
          <a:p>
            <a:r>
              <a:rPr lang="en-IN" dirty="0"/>
              <a:t>Recursive function</a:t>
            </a:r>
          </a:p>
        </p:txBody>
      </p:sp>
      <p:pic>
        <p:nvPicPr>
          <p:cNvPr id="5" name="Content Placeholder 4">
            <a:extLst>
              <a:ext uri="{FF2B5EF4-FFF2-40B4-BE49-F238E27FC236}">
                <a16:creationId xmlns:a16="http://schemas.microsoft.com/office/drawing/2014/main" id="{AF8F49CC-D32C-6CB7-1F6D-7C0A6959F5C2}"/>
              </a:ext>
            </a:extLst>
          </p:cNvPr>
          <p:cNvPicPr>
            <a:picLocks noGrp="1" noChangeAspect="1"/>
          </p:cNvPicPr>
          <p:nvPr>
            <p:ph idx="1"/>
          </p:nvPr>
        </p:nvPicPr>
        <p:blipFill>
          <a:blip r:embed="rId2"/>
          <a:stretch>
            <a:fillRect/>
          </a:stretch>
        </p:blipFill>
        <p:spPr>
          <a:xfrm>
            <a:off x="2337345" y="1199535"/>
            <a:ext cx="7517310" cy="4929572"/>
          </a:xfrm>
        </p:spPr>
      </p:pic>
    </p:spTree>
    <p:extLst>
      <p:ext uri="{BB962C8B-B14F-4D97-AF65-F5344CB8AC3E}">
        <p14:creationId xmlns:p14="http://schemas.microsoft.com/office/powerpoint/2010/main" val="1162722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6B59D2701F2843BF53BD0966086391" ma:contentTypeVersion="4" ma:contentTypeDescription="Create a new document." ma:contentTypeScope="" ma:versionID="3f46a281cc3753996f602256d46ad2c3">
  <xsd:schema xmlns:xsd="http://www.w3.org/2001/XMLSchema" xmlns:xs="http://www.w3.org/2001/XMLSchema" xmlns:p="http://schemas.microsoft.com/office/2006/metadata/properties" xmlns:ns2="a9e34959-f9e9-4f34-92f8-cd753fd35b4e" targetNamespace="http://schemas.microsoft.com/office/2006/metadata/properties" ma:root="true" ma:fieldsID="75d7f3a7666fde9659e61ae5c37d0234" ns2:_="">
    <xsd:import namespace="a9e34959-f9e9-4f34-92f8-cd753fd35b4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e34959-f9e9-4f34-92f8-cd753fd35b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11DD1B-90B3-4792-A319-3EF280832703}"/>
</file>

<file path=customXml/itemProps2.xml><?xml version="1.0" encoding="utf-8"?>
<ds:datastoreItem xmlns:ds="http://schemas.openxmlformats.org/officeDocument/2006/customXml" ds:itemID="{77EB4607-F124-4615-947D-A5477DE0AA24}"/>
</file>

<file path=customXml/itemProps3.xml><?xml version="1.0" encoding="utf-8"?>
<ds:datastoreItem xmlns:ds="http://schemas.openxmlformats.org/officeDocument/2006/customXml" ds:itemID="{FDFB81FB-AC50-4062-822A-F7C2497FFFE6}"/>
</file>

<file path=docProps/app.xml><?xml version="1.0" encoding="utf-8"?>
<Properties xmlns="http://schemas.openxmlformats.org/officeDocument/2006/extended-properties" xmlns:vt="http://schemas.openxmlformats.org/officeDocument/2006/docPropsVTypes">
  <TotalTime>95</TotalTime>
  <Words>2358</Words>
  <Application>Microsoft Office PowerPoint</Application>
  <PresentationFormat>Widescreen</PresentationFormat>
  <Paragraphs>314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vt:lpstr>
      <vt:lpstr>Calibri</vt:lpstr>
      <vt:lpstr>Calibri Light</vt:lpstr>
      <vt:lpstr>Courier New</vt:lpstr>
      <vt:lpstr>Generic466-Regular</vt:lpstr>
      <vt:lpstr>Söhne</vt:lpstr>
      <vt:lpstr>Times New Roman</vt:lpstr>
      <vt:lpstr>Office Theme</vt:lpstr>
      <vt:lpstr>PowerPoint Presentation</vt:lpstr>
      <vt:lpstr>Functions</vt:lpstr>
      <vt:lpstr>Functions</vt:lpstr>
      <vt:lpstr>Functions</vt:lpstr>
      <vt:lpstr>Functions</vt:lpstr>
      <vt:lpstr>Call by value, Call by reference</vt:lpstr>
      <vt:lpstr>PowerPoint Presentation</vt:lpstr>
      <vt:lpstr>             Functions</vt:lpstr>
      <vt:lpstr>Recursive function</vt:lpstr>
      <vt:lpstr>Exercise</vt:lpstr>
      <vt:lpstr>Pointers</vt:lpstr>
      <vt:lpstr>Pointers</vt:lpstr>
      <vt:lpstr>                                 Pointers</vt:lpstr>
      <vt:lpstr>Example program</vt:lpstr>
      <vt:lpstr>void * pointer</vt:lpstr>
      <vt:lpstr>Pointers</vt:lpstr>
      <vt:lpstr>Pointers</vt:lpstr>
      <vt:lpstr>Pointers</vt:lpstr>
      <vt:lpstr>Handling 2D arrays using pointers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R</dc:creator>
  <cp:lastModifiedBy>Srinivasan R</cp:lastModifiedBy>
  <cp:revision>28</cp:revision>
  <dcterms:created xsi:type="dcterms:W3CDTF">2024-01-30T07:45:29Z</dcterms:created>
  <dcterms:modified xsi:type="dcterms:W3CDTF">2024-02-06T03:09:48Z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0x0101004A6B59D2701F2843BF53BD0966086391</vt:lpwstr>
  </property>
</Properties>
</file>