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75" r:id="rId6"/>
    <p:sldId id="274" r:id="rId7"/>
    <p:sldId id="273" r:id="rId8"/>
    <p:sldId id="272" r:id="rId9"/>
    <p:sldId id="258" r:id="rId10"/>
    <p:sldId id="259" r:id="rId11"/>
    <p:sldId id="257" r:id="rId12"/>
    <p:sldId id="260" r:id="rId13"/>
    <p:sldId id="296" r:id="rId14"/>
    <p:sldId id="297" r:id="rId15"/>
    <p:sldId id="261" r:id="rId16"/>
    <p:sldId id="264" r:id="rId17"/>
    <p:sldId id="265" r:id="rId18"/>
    <p:sldId id="266" r:id="rId19"/>
    <p:sldId id="298" r:id="rId20"/>
    <p:sldId id="300" r:id="rId21"/>
    <p:sldId id="299" r:id="rId22"/>
    <p:sldId id="303" r:id="rId23"/>
    <p:sldId id="302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75547" autoAdjust="0"/>
  </p:normalViewPr>
  <p:slideViewPr>
    <p:cSldViewPr snapToGrid="0">
      <p:cViewPr varScale="1">
        <p:scale>
          <a:sx n="62" d="100"/>
          <a:sy n="62" d="100"/>
        </p:scale>
        <p:origin x="14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39237-D3B3-49D7-BE9F-482B12B9BF08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F9DB8-4021-4033-9B0C-B0F915CF53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9DB8-4021-4033-9B0C-B0F915CF536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https://ebooks.inflibnet.ac.in/csp13/chapter/212/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9DB8-4021-4033-9B0C-B0F915CF536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8051 Programming in C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3" y="3390224"/>
            <a:ext cx="11673397" cy="176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operations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&lt;reg51.h&gt;</a:t>
            </a:r>
          </a:p>
          <a:p>
            <a:pPr marL="0" indent="0">
              <a:buNone/>
            </a:pPr>
            <a:r>
              <a:rPr lang="en-IN" dirty="0"/>
              <a:t>void main(void)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P0=0x35 &amp; 0x0F; //</a:t>
            </a:r>
            <a:r>
              <a:rPr lang="en-IN" dirty="0" err="1"/>
              <a:t>ANDing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P1=0x04 | 0x68; //</a:t>
            </a:r>
            <a:r>
              <a:rPr lang="en-IN" dirty="0" err="1"/>
              <a:t>ORing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P2=0x54 ^ 0x78; //</a:t>
            </a:r>
            <a:r>
              <a:rPr lang="en-IN" dirty="0" err="1"/>
              <a:t>XORing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P0=~0x55; //inverting</a:t>
            </a:r>
          </a:p>
          <a:p>
            <a:pPr marL="0" indent="0">
              <a:buNone/>
            </a:pPr>
            <a:r>
              <a:rPr lang="en-IN" dirty="0"/>
              <a:t>P1=0x9A &gt;&gt; 3; //shifting right 3   0001 1101 </a:t>
            </a:r>
          </a:p>
          <a:p>
            <a:pPr marL="0" indent="0">
              <a:buNone/>
            </a:pPr>
            <a:r>
              <a:rPr lang="en-IN" dirty="0"/>
              <a:t>P2=0x77 &gt;&gt; 4; //shifting right 4</a:t>
            </a:r>
          </a:p>
          <a:p>
            <a:pPr marL="0" indent="0">
              <a:buNone/>
            </a:pPr>
            <a:r>
              <a:rPr lang="en-IN" dirty="0"/>
              <a:t>P0=0x6 &lt;&lt; 4; //shifting left 4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138430"/>
            <a:ext cx="10515600" cy="1325563"/>
          </a:xfrm>
        </p:spPr>
        <p:txBody>
          <a:bodyPr/>
          <a:lstStyle/>
          <a:p>
            <a:r>
              <a:rPr lang="en-US" i="1" dirty="0"/>
              <a:t>Write an 8051 C program to get bit P1.0 and send it to P2.7 after inverting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439" y="1593612"/>
            <a:ext cx="10515600" cy="5025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&lt;reg51.h&gt; </a:t>
            </a:r>
          </a:p>
          <a:p>
            <a:pPr marL="0" indent="0">
              <a:buNone/>
            </a:pPr>
            <a:r>
              <a:rPr lang="en-US" sz="2400" dirty="0" err="1"/>
              <a:t>sbit</a:t>
            </a:r>
            <a:r>
              <a:rPr lang="en-US" sz="2400" dirty="0"/>
              <a:t> </a:t>
            </a:r>
            <a:r>
              <a:rPr lang="en-US" sz="2400" dirty="0" err="1"/>
              <a:t>inbit</a:t>
            </a:r>
            <a:r>
              <a:rPr lang="en-US" sz="2400" dirty="0"/>
              <a:t>=P1^0;</a:t>
            </a:r>
          </a:p>
          <a:p>
            <a:pPr marL="0" indent="0">
              <a:buNone/>
            </a:pPr>
            <a:r>
              <a:rPr lang="en-US" sz="2400" dirty="0" err="1"/>
              <a:t>sbit</a:t>
            </a:r>
            <a:r>
              <a:rPr lang="en-US" sz="2400" dirty="0"/>
              <a:t> </a:t>
            </a:r>
            <a:r>
              <a:rPr lang="en-US" sz="2400" dirty="0" err="1"/>
              <a:t>outbit</a:t>
            </a:r>
            <a:r>
              <a:rPr lang="en-US" sz="2400" dirty="0"/>
              <a:t>=P2^7;</a:t>
            </a:r>
          </a:p>
          <a:p>
            <a:pPr marL="0" indent="0">
              <a:buNone/>
            </a:pPr>
            <a:r>
              <a:rPr lang="en-US" sz="2400" dirty="0"/>
              <a:t>bit </a:t>
            </a:r>
            <a:r>
              <a:rPr lang="en-US" sz="2400" dirty="0" err="1"/>
              <a:t>membit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void main(void)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while (1)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err="1"/>
              <a:t>membit</a:t>
            </a:r>
            <a:r>
              <a:rPr lang="en-US" sz="2400" dirty="0"/>
              <a:t>=</a:t>
            </a:r>
            <a:r>
              <a:rPr lang="en-US" sz="2400" dirty="0" err="1"/>
              <a:t>inbit</a:t>
            </a:r>
            <a:r>
              <a:rPr lang="en-US" sz="2400" dirty="0"/>
              <a:t>; //get a bit from P1.0 </a:t>
            </a:r>
          </a:p>
          <a:p>
            <a:pPr marL="0" indent="0">
              <a:buNone/>
            </a:pPr>
            <a:r>
              <a:rPr lang="en-US" sz="2400" dirty="0" err="1"/>
              <a:t>outbit</a:t>
            </a:r>
            <a:r>
              <a:rPr lang="en-US" sz="2400" dirty="0"/>
              <a:t>=~</a:t>
            </a:r>
            <a:r>
              <a:rPr lang="en-US" sz="2400" dirty="0" err="1"/>
              <a:t>membit</a:t>
            </a:r>
            <a:r>
              <a:rPr lang="en-US" sz="2400" dirty="0"/>
              <a:t>; //invert it and send it to P2.7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sz="1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BCD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252855"/>
            <a:ext cx="9594850" cy="3789680"/>
          </a:xfrm>
        </p:spPr>
        <p:txBody>
          <a:bodyPr>
            <a:normAutofit fontScale="90000" lnSpcReduction="20000"/>
          </a:bodyPr>
          <a:lstStyle/>
          <a:p>
            <a:r>
              <a:rPr lang="en-US"/>
              <a:t>BCD is a form of binary encoding method </a:t>
            </a:r>
          </a:p>
          <a:p>
            <a:r>
              <a:rPr lang="en-US"/>
              <a:t>Each digit in a decimal number is represented in the form of binary  bits.</a:t>
            </a:r>
          </a:p>
          <a:p>
            <a:r>
              <a:rPr lang="en-US"/>
              <a:t>Encoding can be done in either 4-bit or 8-bit (usually 4-bit is preferred).</a:t>
            </a:r>
          </a:p>
          <a:p>
            <a:r>
              <a:rPr lang="en-US"/>
              <a:t>Generally used in digital displays, calculators do all their calculations in BCD</a:t>
            </a:r>
          </a:p>
          <a:p>
            <a:r>
              <a:rPr lang="en-US"/>
              <a:t>RTC provides the time of day </a:t>
            </a:r>
          </a:p>
          <a:p>
            <a:r>
              <a:rPr lang="en-US" dirty="0">
                <a:sym typeface="+mn-ea"/>
              </a:rPr>
              <a:t>Saves storage space compared to binary representations</a:t>
            </a:r>
            <a:endParaRPr lang="en-US" dirty="0"/>
          </a:p>
          <a:p>
            <a:r>
              <a:rPr lang="en-US" dirty="0">
                <a:sym typeface="+mn-ea"/>
              </a:rPr>
              <a:t>Ease of use in coding, fewer computations and less computational errors. </a:t>
            </a:r>
            <a:endParaRPr lang="en-US" dirty="0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0064750" y="365125"/>
          <a:ext cx="1744980" cy="636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50" name="Picture 2" descr="BCD Code – Binary Coded Decimal - Electronics A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95" y="4662170"/>
            <a:ext cx="2051050" cy="18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ASCII code is an alphanumeric code used for data communication in digital computers. </a:t>
            </a:r>
          </a:p>
          <a:p>
            <a:r>
              <a:rPr lang="en-US" dirty="0">
                <a:sym typeface="+mn-ea"/>
              </a:rPr>
              <a:t>it uses eight bits to represent a letter or a punctuation mark.  </a:t>
            </a:r>
          </a:p>
          <a:p>
            <a:r>
              <a:rPr lang="en-US" dirty="0">
                <a:sym typeface="+mn-ea"/>
              </a:rPr>
              <a:t>keyboard, printers, and monitors all use ASCII</a:t>
            </a:r>
            <a:endParaRPr lang="en-US" dirty="0"/>
          </a:p>
          <a:p>
            <a:r>
              <a:rPr lang="en-US" dirty="0">
                <a:sym typeface="+mn-ea"/>
              </a:rPr>
              <a:t>On ASCII keyboards, when press the key “0″ - 30H (011 0000) is forward to CPU, Similarly, 31H (011 0001) is provided for the key “1″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en-IN" dirty="0">
                <a:sym typeface="+mn-ea"/>
              </a:rPr>
              <a:t>Decimal number into BCD</a:t>
            </a:r>
            <a:endParaRPr lang="en-US" alt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Packed BCD to ASCII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ASCII to packed BCD conversion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Binary to decimal and ASCII conversion in 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Checksum byte in ROM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15" y="3429000"/>
            <a:ext cx="7776845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</a:t>
            </a:r>
            <a:r>
              <a:rPr lang="en-US" dirty="0"/>
              <a:t>Write a C </a:t>
            </a:r>
            <a:r>
              <a:rPr dirty="0"/>
              <a:t>program to convert 8 bit BCD number</a:t>
            </a:r>
            <a:r>
              <a:rPr lang="en-US" dirty="0"/>
              <a:t> (29)</a:t>
            </a:r>
            <a:r>
              <a:rPr dirty="0"/>
              <a:t> into ASCII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29 into ASCII character 32 and 39 for display in LCD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&lt;reg51.h&gt;</a:t>
            </a:r>
          </a:p>
          <a:p>
            <a:pPr marL="0" indent="0">
              <a:buNone/>
            </a:pPr>
            <a:r>
              <a:rPr lang="en-IN" dirty="0"/>
              <a:t>void main(void)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unsigned char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unsigned char </a:t>
            </a:r>
            <a:r>
              <a:rPr lang="en-IN" dirty="0" err="1"/>
              <a:t>mybyte</a:t>
            </a:r>
            <a:r>
              <a:rPr lang="en-IN" dirty="0"/>
              <a:t>=</a:t>
            </a:r>
            <a:r>
              <a:rPr lang="en-US" altLang="en-IN" dirty="0"/>
              <a:t>0x</a:t>
            </a:r>
            <a:r>
              <a:rPr lang="en-IN" dirty="0"/>
              <a:t>29; </a:t>
            </a:r>
          </a:p>
          <a:p>
            <a:pPr marL="0" indent="0">
              <a:buNone/>
            </a:pPr>
            <a:r>
              <a:rPr lang="en-IN" dirty="0"/>
              <a:t>x=mybyte&amp;0x0F;   </a:t>
            </a:r>
            <a:r>
              <a:rPr lang="en-IN" dirty="0">
                <a:sym typeface="Wingdings" panose="05000000000000000000" pitchFamily="2" charset="2"/>
              </a:rPr>
              <a:t> X=09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P1=x|0x30;            </a:t>
            </a:r>
            <a:r>
              <a:rPr lang="en-IN" dirty="0">
                <a:sym typeface="Wingdings" panose="05000000000000000000" pitchFamily="2" charset="2"/>
              </a:rPr>
              <a:t> P=39</a:t>
            </a: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y=mybyte&amp;0xF0;  </a:t>
            </a:r>
            <a:r>
              <a:rPr lang="en-IN" dirty="0">
                <a:sym typeface="Wingdings" panose="05000000000000000000" pitchFamily="2" charset="2"/>
              </a:rPr>
              <a:t> X=20</a:t>
            </a: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y=y&gt;&gt;4;                  </a:t>
            </a:r>
            <a:r>
              <a:rPr lang="en-IN" dirty="0">
                <a:sym typeface="Wingdings" panose="05000000000000000000" pitchFamily="2" charset="2"/>
              </a:rPr>
              <a:t> Y=02    shift right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P1=y|0x30;           </a:t>
            </a:r>
            <a:r>
              <a:rPr lang="en-IN" dirty="0">
                <a:sym typeface="Wingdings" panose="05000000000000000000" pitchFamily="2" charset="2"/>
              </a:rPr>
              <a:t> P1 = 32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Write an 8051 C program to convert ASCII digits of ‘4’ and ‘7’ to packed BCD and display them on P1.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69" y="1124465"/>
            <a:ext cx="10515600" cy="5509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 &lt;reg51.h&gt;</a:t>
            </a:r>
          </a:p>
          <a:p>
            <a:pPr marL="0" indent="0">
              <a:buNone/>
            </a:pPr>
            <a:r>
              <a:rPr lang="en-IN" dirty="0"/>
              <a:t>void main(void)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unsigned char </a:t>
            </a:r>
            <a:r>
              <a:rPr lang="en-IN" dirty="0" err="1"/>
              <a:t>bcdbyte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unsigned char w=‘4’;    </a:t>
            </a:r>
            <a:r>
              <a:rPr lang="en-IN" dirty="0">
                <a:sym typeface="Wingdings" panose="05000000000000000000" pitchFamily="2" charset="2"/>
              </a:rPr>
              <a:t> 34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unsigned char z=‘7’;     </a:t>
            </a:r>
            <a:r>
              <a:rPr lang="en-IN" dirty="0">
                <a:sym typeface="Wingdings" panose="05000000000000000000" pitchFamily="2" charset="2"/>
              </a:rPr>
              <a:t> 37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w=w&amp;0x0F;                   </a:t>
            </a:r>
            <a:r>
              <a:rPr lang="en-IN" dirty="0">
                <a:sym typeface="Wingdings" panose="05000000000000000000" pitchFamily="2" charset="2"/>
              </a:rPr>
              <a:t> 04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w=w&lt;&lt;4;                        </a:t>
            </a:r>
            <a:r>
              <a:rPr lang="en-IN" dirty="0">
                <a:sym typeface="Wingdings" panose="05000000000000000000" pitchFamily="2" charset="2"/>
              </a:rPr>
              <a:t>40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z=z&amp;0x0F;                     </a:t>
            </a:r>
            <a:r>
              <a:rPr lang="en-IN" dirty="0">
                <a:sym typeface="Wingdings" panose="05000000000000000000" pitchFamily="2" charset="2"/>
              </a:rPr>
              <a:t> 07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bcdbyte</a:t>
            </a:r>
            <a:r>
              <a:rPr lang="en-IN" dirty="0"/>
              <a:t>=</a:t>
            </a:r>
            <a:r>
              <a:rPr lang="en-IN" dirty="0" err="1"/>
              <a:t>w|z</a:t>
            </a:r>
            <a:r>
              <a:rPr lang="en-IN" dirty="0"/>
              <a:t>;              </a:t>
            </a:r>
            <a:r>
              <a:rPr lang="en-IN" dirty="0">
                <a:sym typeface="Wingdings" panose="05000000000000000000" pitchFamily="2" charset="2"/>
              </a:rPr>
              <a:t> 47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P1=</a:t>
            </a:r>
            <a:r>
              <a:rPr lang="en-IN" dirty="0" err="1"/>
              <a:t>bcdbyte</a:t>
            </a:r>
            <a:r>
              <a:rPr lang="en-IN" dirty="0"/>
              <a:t>;            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59" y="365125"/>
            <a:ext cx="1139293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Write an 8051 C program to convert 11111101 (FD hex) to decimal and display the digits on P0, P1 and P2.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01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#include &lt;reg51.h&gt;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void main(void) {</a:t>
            </a:r>
          </a:p>
          <a:p>
            <a:pPr marL="0" indent="0">
              <a:buNone/>
            </a:pPr>
            <a:r>
              <a:rPr lang="en-US" sz="1600" dirty="0"/>
              <a:t>    unsigned char number = 0xFD;  // Hexadecimal FD (253 in decimal)</a:t>
            </a:r>
          </a:p>
          <a:p>
            <a:pPr marL="0" indent="0">
              <a:buNone/>
            </a:pPr>
            <a:r>
              <a:rPr lang="en-US" sz="1600" dirty="0"/>
              <a:t>    unsigned char hundreds, tens, ones;</a:t>
            </a:r>
          </a:p>
          <a:p>
            <a:pPr marL="0" indent="0">
              <a:buNone/>
            </a:pPr>
            <a:r>
              <a:rPr lang="en-US" sz="1600" dirty="0"/>
              <a:t>    unsigned char </a:t>
            </a:r>
            <a:r>
              <a:rPr lang="en-US" sz="1600" dirty="0" err="1"/>
              <a:t>decimal_value</a:t>
            </a:r>
            <a:r>
              <a:rPr lang="en-US" sz="1600" dirty="0"/>
              <a:t> = number;  // 253 in decimal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// Calculate the hundreds, tens, and ones digits</a:t>
            </a:r>
          </a:p>
          <a:p>
            <a:pPr marL="0" indent="0">
              <a:buNone/>
            </a:pPr>
            <a:r>
              <a:rPr lang="en-US" sz="1600" dirty="0"/>
              <a:t>    hundreds = </a:t>
            </a:r>
            <a:r>
              <a:rPr lang="en-US" sz="1600" dirty="0" err="1"/>
              <a:t>decimal_value</a:t>
            </a:r>
            <a:r>
              <a:rPr lang="en-US" sz="1600" dirty="0"/>
              <a:t> / 100;        // Get the hundreds digit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decimal_value</a:t>
            </a:r>
            <a:r>
              <a:rPr lang="en-US" sz="1600" dirty="0"/>
              <a:t> = </a:t>
            </a:r>
            <a:r>
              <a:rPr lang="en-US" sz="1600" dirty="0" err="1"/>
              <a:t>decimal_value</a:t>
            </a:r>
            <a:r>
              <a:rPr lang="en-US" sz="1600" dirty="0"/>
              <a:t> % 100;   // Remainder after removing hundreds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BCA6B3-C62C-CC84-AE4D-97AE51B5791D}"/>
              </a:ext>
            </a:extLst>
          </p:cNvPr>
          <p:cNvSpPr txBox="1">
            <a:spLocks/>
          </p:cNvSpPr>
          <p:nvPr/>
        </p:nvSpPr>
        <p:spPr>
          <a:xfrm>
            <a:off x="6096001" y="1728702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tens = </a:t>
            </a:r>
            <a:r>
              <a:rPr lang="en-US" sz="1600" dirty="0" err="1"/>
              <a:t>decimal_value</a:t>
            </a:r>
            <a:r>
              <a:rPr lang="en-US" sz="1600" dirty="0"/>
              <a:t> / 10;             // Get the tens digit</a:t>
            </a:r>
          </a:p>
          <a:p>
            <a:pPr marL="0" indent="0">
              <a:buNone/>
            </a:pPr>
            <a:r>
              <a:rPr lang="en-US" sz="1600" dirty="0"/>
              <a:t>    ones = </a:t>
            </a:r>
            <a:r>
              <a:rPr lang="en-US" sz="1600" dirty="0" err="1"/>
              <a:t>decimal_value</a:t>
            </a:r>
            <a:r>
              <a:rPr lang="en-US" sz="1600" dirty="0"/>
              <a:t> % 10;             // Get the ones digit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// Display the digits on P0, P1, and P2</a:t>
            </a:r>
          </a:p>
          <a:p>
            <a:pPr marL="0" indent="0">
              <a:buNone/>
            </a:pPr>
            <a:r>
              <a:rPr lang="en-US" sz="1600" dirty="0"/>
              <a:t>    P0 = hundreds;   // Display the hundreds digit on P0</a:t>
            </a:r>
          </a:p>
          <a:p>
            <a:pPr marL="0" indent="0">
              <a:buNone/>
            </a:pPr>
            <a:r>
              <a:rPr lang="en-US" sz="1600" dirty="0"/>
              <a:t>    P1 = tens;       // Display the tens digit on P1</a:t>
            </a:r>
          </a:p>
          <a:p>
            <a:pPr marL="0" indent="0">
              <a:buNone/>
            </a:pPr>
            <a:r>
              <a:rPr lang="en-US" sz="1600" dirty="0"/>
              <a:t>    P2 = ones;       // Display the ones digit on P2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while (1);  // Infinite loop to keep the program running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487" t="8786" r="22199" b="23691"/>
          <a:stretch>
            <a:fillRect/>
          </a:stretch>
        </p:blipFill>
        <p:spPr>
          <a:xfrm>
            <a:off x="1157473" y="2522899"/>
            <a:ext cx="6083757" cy="360530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191880" y="503853"/>
            <a:ext cx="3480716" cy="6180559"/>
            <a:chOff x="6734859" y="572259"/>
            <a:chExt cx="2732344" cy="6009516"/>
          </a:xfrm>
        </p:grpSpPr>
        <p:pic>
          <p:nvPicPr>
            <p:cNvPr id="1026" name="Picture 2" descr="Class 11] Number System Conversions - with Examples - Teacho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099" y="572259"/>
              <a:ext cx="2646103" cy="2099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lass 11] Number System Conversions - with Examples - Teacho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859" y="2855167"/>
              <a:ext cx="2732344" cy="1904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ECIMAL TO HEXADECIMAL CONVERTER (WITH STEPS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859" y="4848225"/>
              <a:ext cx="2732343" cy="17335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itle 1"/>
          <p:cNvSpPr txBox="1"/>
          <p:nvPr/>
        </p:nvSpPr>
        <p:spPr>
          <a:xfrm>
            <a:off x="0" y="0"/>
            <a:ext cx="8191880" cy="138164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Number System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392" t="76120" r="22200" b="-1997"/>
          <a:stretch>
            <a:fillRect/>
          </a:stretch>
        </p:blipFill>
        <p:spPr>
          <a:xfrm>
            <a:off x="0" y="1285341"/>
            <a:ext cx="7241230" cy="13816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Write an 8051 C program to convert hexadecimal value FF into decimal, BCD and ASCII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Write an 8051 C program to calculate the checksum byte for the data 25H, 62H, 3FH, and 52H.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 to calculate Checksum byte in ROM are:</a:t>
            </a:r>
          </a:p>
          <a:p>
            <a:pPr marL="457200" lvl="1" indent="0">
              <a:buNone/>
            </a:pPr>
            <a:r>
              <a:rPr lang="en-US" dirty="0"/>
              <a:t>1.    Add the bytes together and drop carries.</a:t>
            </a:r>
          </a:p>
          <a:p>
            <a:pPr marL="457200" lvl="1" indent="0">
              <a:buNone/>
            </a:pPr>
            <a:r>
              <a:rPr lang="en-US" dirty="0"/>
              <a:t>2.    Take the 2’s complement (invert and then add 1) of the total sum. This is the Checksum byte, which becomes the last byte of the series.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E7021-9579-2123-8605-E1A35511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56" y="494127"/>
            <a:ext cx="8862403" cy="5869746"/>
          </a:xfrm>
        </p:spPr>
      </p:pic>
    </p:spTree>
    <p:extLst>
      <p:ext uri="{BB962C8B-B14F-4D97-AF65-F5344CB8AC3E}">
        <p14:creationId xmlns:p14="http://schemas.microsoft.com/office/powerpoint/2010/main" val="80450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serialization with I/O ports.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Serializing data is a way of sending a byte of data one bit at a time through a single pin of microcontroller. </a:t>
            </a:r>
          </a:p>
          <a:p>
            <a:r>
              <a:rPr lang="en-US"/>
              <a:t>There are two ways to transfer a byte of data serially:</a:t>
            </a:r>
          </a:p>
          <a:p>
            <a:pPr marL="914400" lvl="6" algn="l">
              <a:spcBef>
                <a:spcPts val="1000"/>
              </a:spcBef>
              <a:buClrTx/>
              <a:buSzTx/>
            </a:pPr>
            <a:r>
              <a:rPr lang="en-US" sz="2800">
                <a:sym typeface="+mn-ea"/>
              </a:rPr>
              <a:t>Serializing data and  transfer data the one bit a time through bit wise data 	transfer method </a:t>
            </a:r>
          </a:p>
          <a:p>
            <a:pPr marL="914400" lvl="6" algn="l">
              <a:spcBef>
                <a:spcPts val="1000"/>
              </a:spcBef>
              <a:buClrTx/>
              <a:buSzTx/>
            </a:pPr>
            <a:r>
              <a:rPr lang="en-US" sz="2800"/>
              <a:t>Using the serial port</a:t>
            </a:r>
          </a:p>
          <a:p>
            <a:pPr marL="914400" lvl="4" indent="0" algn="l">
              <a:spcBef>
                <a:spcPts val="1000"/>
              </a:spcBef>
              <a:buClrTx/>
              <a:buSzTx/>
              <a:buNone/>
            </a:pP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05" y="4699000"/>
            <a:ext cx="6056630" cy="1566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Write A C Program To Send Out The Value 44H Serially One Bit At A Time Via P1.0. The LSB Should Go Out First.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#include &lt;reg51.h&gt;</a:t>
            </a:r>
          </a:p>
          <a:p>
            <a:r>
              <a:rPr lang="en-US" sz="2000" dirty="0" err="1"/>
              <a:t>sbit</a:t>
            </a:r>
            <a:r>
              <a:rPr lang="en-US" sz="2000" dirty="0"/>
              <a:t> P1b0 = P1^0;</a:t>
            </a:r>
          </a:p>
          <a:p>
            <a:r>
              <a:rPr lang="en-US" sz="2000" dirty="0" err="1"/>
              <a:t>sbit</a:t>
            </a:r>
            <a:r>
              <a:rPr lang="en-US" sz="2000" dirty="0"/>
              <a:t> </a:t>
            </a:r>
            <a:r>
              <a:rPr lang="en-US" sz="2000" dirty="0" err="1"/>
              <a:t>regALSB</a:t>
            </a:r>
            <a:r>
              <a:rPr lang="en-US" sz="2000" dirty="0"/>
              <a:t> = ACC^0;</a:t>
            </a:r>
          </a:p>
          <a:p>
            <a:r>
              <a:rPr lang="en-US" sz="2000" dirty="0"/>
              <a:t>void main(void) {</a:t>
            </a:r>
          </a:p>
          <a:p>
            <a:r>
              <a:rPr lang="en-US" sz="2000" dirty="0"/>
              <a:t>  unsigned char </a:t>
            </a:r>
            <a:r>
              <a:rPr lang="en-US" sz="2000" dirty="0" err="1"/>
              <a:t>conbyte</a:t>
            </a:r>
            <a:r>
              <a:rPr lang="en-US" sz="2000" dirty="0"/>
              <a:t> = 0x44;</a:t>
            </a:r>
          </a:p>
          <a:p>
            <a:r>
              <a:rPr lang="en-US" sz="2000" dirty="0"/>
              <a:t>  unsigned char x;</a:t>
            </a:r>
          </a:p>
          <a:p>
            <a:r>
              <a:rPr lang="en-US" sz="2000" dirty="0"/>
              <a:t>  ACC = </a:t>
            </a:r>
            <a:r>
              <a:rPr lang="en-US" sz="2000" dirty="0" err="1"/>
              <a:t>conbyte</a:t>
            </a:r>
            <a:r>
              <a:rPr lang="en-US" sz="2000" dirty="0"/>
              <a:t>;</a:t>
            </a:r>
          </a:p>
          <a:p>
            <a:r>
              <a:rPr lang="en-US" sz="2000" dirty="0"/>
              <a:t>  for (x=0; x&lt;8; x++) {</a:t>
            </a:r>
          </a:p>
          <a:p>
            <a:r>
              <a:rPr lang="en-US" sz="2000" dirty="0"/>
              <a:t>    P1b0 = </a:t>
            </a:r>
            <a:r>
              <a:rPr lang="en-US" sz="2000" dirty="0" err="1"/>
              <a:t>regALSB</a:t>
            </a:r>
            <a:r>
              <a:rPr lang="en-US" sz="2000" dirty="0"/>
              <a:t>;</a:t>
            </a:r>
          </a:p>
          <a:p>
            <a:r>
              <a:rPr lang="en-US" sz="2000" dirty="0"/>
              <a:t>    ACC = ACC &gt;&gt; 1; }</a:t>
            </a:r>
          </a:p>
          <a:p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32202" y="2011680"/>
          <a:ext cx="1024708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9041">
                <a:tc>
                  <a:txBody>
                    <a:bodyPr/>
                    <a:lstStyle/>
                    <a:p>
                      <a:r>
                        <a:rPr lang="en-US" sz="2400" dirty="0"/>
                        <a:t>Number system</a:t>
                      </a:r>
                    </a:p>
                    <a:p>
                      <a:r>
                        <a:rPr lang="en-US" sz="2400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32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05">
                <a:tc>
                  <a:txBody>
                    <a:bodyPr/>
                    <a:lstStyle/>
                    <a:p>
                      <a:r>
                        <a:rPr lang="en-US" sz="2400" dirty="0"/>
                        <a:t>Binary </a:t>
                      </a:r>
                    </a:p>
                    <a:p>
                      <a:r>
                        <a:rPr lang="en-US" sz="2400" dirty="0"/>
                        <a:t>Base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05">
                <a:tc>
                  <a:txBody>
                    <a:bodyPr/>
                    <a:lstStyle/>
                    <a:p>
                      <a:r>
                        <a:rPr lang="en-US" sz="2400" dirty="0"/>
                        <a:t>Octal </a:t>
                      </a:r>
                    </a:p>
                    <a:p>
                      <a:r>
                        <a:rPr lang="en-US" sz="2400" dirty="0"/>
                        <a:t>(Base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329">
                <a:tc>
                  <a:txBody>
                    <a:bodyPr/>
                    <a:lstStyle/>
                    <a:p>
                      <a:r>
                        <a:rPr lang="en-US" sz="2000" dirty="0"/>
                        <a:t>Hexadecimal</a:t>
                      </a:r>
                    </a:p>
                    <a:p>
                      <a:r>
                        <a:rPr lang="en-US" sz="2000" dirty="0"/>
                        <a:t>(Base 16)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?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298580" y="290790"/>
            <a:ext cx="7315200" cy="13793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/>
              <a:t>Exercise - I </a:t>
            </a:r>
            <a:br>
              <a:rPr lang="en-US" sz="4500" b="1" dirty="0"/>
            </a:br>
            <a:br>
              <a:rPr lang="en-US" sz="2400" b="1" dirty="0"/>
            </a:b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248227" y="2445828"/>
          <a:ext cx="102470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9041">
                <a:tc>
                  <a:txBody>
                    <a:bodyPr/>
                    <a:lstStyle/>
                    <a:p>
                      <a:r>
                        <a:rPr lang="en-US" dirty="0"/>
                        <a:t>Number system</a:t>
                      </a:r>
                    </a:p>
                    <a:p>
                      <a:r>
                        <a:rPr lang="en-US" dirty="0"/>
                        <a:t>Decimal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05"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</a:p>
                    <a:p>
                      <a:r>
                        <a:rPr lang="en-US" dirty="0"/>
                        <a:t>Base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11111111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1111111111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05">
                <a:tc>
                  <a:txBody>
                    <a:bodyPr/>
                    <a:lstStyle/>
                    <a:p>
                      <a:r>
                        <a:rPr lang="en-US" dirty="0"/>
                        <a:t>Octal </a:t>
                      </a:r>
                    </a:p>
                    <a:p>
                      <a:r>
                        <a:rPr lang="en-US" dirty="0"/>
                        <a:t>(Base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177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377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1777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329">
                <a:tc>
                  <a:txBody>
                    <a:bodyPr/>
                    <a:lstStyle/>
                    <a:p>
                      <a:r>
                        <a:rPr lang="en-US" sz="1600" dirty="0"/>
                        <a:t>Hexadecimal</a:t>
                      </a:r>
                    </a:p>
                    <a:p>
                      <a:r>
                        <a:rPr lang="en-US" sz="1600" dirty="0"/>
                        <a:t>(Base 16)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7F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3FF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1"/>
          <p:cNvSpPr txBox="1"/>
          <p:nvPr/>
        </p:nvSpPr>
        <p:spPr>
          <a:xfrm>
            <a:off x="298580" y="290790"/>
            <a:ext cx="7315200" cy="86557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Answer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650" y="1165225"/>
            <a:ext cx="8635365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#include&lt;reg51.h&gt; </a:t>
            </a:r>
            <a:endParaRPr lang="en-IN" sz="2800" dirty="0"/>
          </a:p>
          <a:p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P1^0</a:t>
            </a:r>
            <a:r>
              <a:rPr lang="en-US" alt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I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IN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sym typeface="+mn-ea"/>
              </a:rPr>
              <a:t>sbit</a:t>
            </a:r>
            <a:r>
              <a:rPr lang="en-US" alt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sym typeface="+mn-ea"/>
              </a:rPr>
              <a:t> datatype and inbit variable </a:t>
            </a:r>
            <a:endParaRPr lang="en-IN" sz="2400" b="1" dirty="0">
              <a:solidFill>
                <a:srgbClr val="00B050"/>
              </a:solidFill>
            </a:endParaRPr>
          </a:p>
          <a:p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P2^7</a:t>
            </a:r>
            <a:r>
              <a:rPr lang="en-US" alt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2800" dirty="0"/>
          </a:p>
          <a:p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bit </a:t>
            </a:r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=27H</a:t>
            </a:r>
            <a:r>
              <a:rPr lang="en-US" alt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I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//bit addresable memory for store the single bit</a:t>
            </a:r>
            <a:endParaRPr lang="en-IN" sz="2000" b="1" dirty="0">
              <a:solidFill>
                <a:srgbClr val="00B050"/>
              </a:solidFill>
            </a:endParaRPr>
          </a:p>
          <a:p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void main(void){ </a:t>
            </a:r>
            <a:endParaRPr lang="en-IN" sz="2800" dirty="0"/>
          </a:p>
          <a:p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while(1){ </a:t>
            </a:r>
            <a:endParaRPr lang="en-IN" sz="2800" dirty="0"/>
          </a:p>
          <a:p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I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read the single bit data from port</a:t>
            </a: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IN" sz="2000" b="1" dirty="0">
              <a:solidFill>
                <a:srgbClr val="00B050"/>
              </a:solidFill>
            </a:endParaRPr>
          </a:p>
          <a:p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membit</a:t>
            </a:r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IN" sz="2800" dirty="0"/>
          </a:p>
          <a:p>
            <a:r>
              <a:rPr lang="en-US" altLang="en-IN" sz="2000" b="1" dirty="0">
                <a:solidFill>
                  <a:srgbClr val="00B050"/>
                </a:solidFill>
                <a:latin typeface="Courier New" panose="02070309020205020404" pitchFamily="49" charset="0"/>
                <a:sym typeface="+mn-ea"/>
              </a:rPr>
              <a:t>//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sym typeface="+mn-ea"/>
              </a:rPr>
              <a:t>out the single bit data to port</a:t>
            </a:r>
            <a:endParaRPr lang="en-IN" sz="2000" b="1" dirty="0">
              <a:solidFill>
                <a:srgbClr val="00B050"/>
              </a:solidFill>
            </a:endParaRPr>
          </a:p>
          <a:p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IN" sz="2800" dirty="0"/>
          </a:p>
          <a:p>
            <a:r>
              <a:rPr lang="en-I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46957" y="0"/>
            <a:ext cx="811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err="1"/>
              <a:t>sbit</a:t>
            </a:r>
            <a:r>
              <a:rPr lang="en-IN" sz="3600" dirty="0"/>
              <a:t>, </a:t>
            </a:r>
            <a:r>
              <a:rPr lang="en-IN" sz="3600" dirty="0" err="1"/>
              <a:t>sfr</a:t>
            </a:r>
            <a:r>
              <a:rPr lang="en-IN" sz="3600" dirty="0"/>
              <a:t>, and bit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339" y="495988"/>
            <a:ext cx="3924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#include&lt;reg51.h&gt; </a:t>
            </a:r>
            <a:endParaRPr lang="en-IN" sz="2400" dirty="0"/>
          </a:p>
          <a:p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sbit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sw = P1^7 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void main(void)</a:t>
            </a:r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while(1){ 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if(sw == 1)</a:t>
            </a:r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P0 = 0x55; </a:t>
            </a:r>
            <a:r>
              <a:rPr lang="en-US" alt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else </a:t>
            </a:r>
            <a:endParaRPr lang="en-IN" sz="2400" dirty="0"/>
          </a:p>
          <a:p>
            <a:r>
              <a:rPr lang="en-US" alt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P2 = 0XAA; </a:t>
            </a:r>
            <a:endParaRPr lang="en-IN" sz="2400" dirty="0"/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4351" y="5838223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/* Switch variable corresponds to PORT 1 Pin7. It is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used as an input. We put 0x55 on P0 if the P1.7 status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 1 else we put 0xAA on P2*/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6467" y="118018"/>
            <a:ext cx="811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err="1"/>
              <a:t>sbit</a:t>
            </a:r>
            <a:r>
              <a:rPr lang="en-IN" sz="3600" dirty="0"/>
              <a:t>, </a:t>
            </a:r>
            <a:r>
              <a:rPr lang="en-IN" sz="3600" dirty="0" err="1"/>
              <a:t>sfr</a:t>
            </a:r>
            <a:r>
              <a:rPr lang="en-IN" sz="3600" dirty="0"/>
              <a:t>, and bit.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367464" y="1218883"/>
            <a:ext cx="2600325" cy="39338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5943600" y="2590801"/>
            <a:ext cx="424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1</a:t>
            </a:r>
          </a:p>
        </p:txBody>
      </p:sp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7162800" y="1752600"/>
            <a:ext cx="995680" cy="98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 descr=" Standard 5V TTL Logic Leve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1146176"/>
            <a:ext cx="1143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.3V Logic Level Toleran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75" y="1103531"/>
            <a:ext cx="1971325" cy="385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9269" y="831682"/>
            <a:ext cx="8657253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#include &lt;reg51.h&gt;</a:t>
            </a:r>
          </a:p>
          <a:p>
            <a:r>
              <a:rPr lang="en-IN" sz="2800" dirty="0"/>
              <a:t>void main(void)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unsigned </a:t>
            </a:r>
            <a:r>
              <a:rPr lang="en-IN" sz="2800" dirty="0" err="1"/>
              <a:t>int</a:t>
            </a:r>
            <a:r>
              <a:rPr lang="en-IN" sz="2800" dirty="0"/>
              <a:t> x;</a:t>
            </a:r>
          </a:p>
          <a:p>
            <a:r>
              <a:rPr lang="en-IN" sz="2800" dirty="0"/>
              <a:t>for (;;) //repeat forever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p1=0x55;</a:t>
            </a:r>
          </a:p>
          <a:p>
            <a:r>
              <a:rPr lang="en-IN" sz="2800" dirty="0"/>
              <a:t>for (x=0;x&lt;40000;x++); </a:t>
            </a:r>
          </a:p>
          <a:p>
            <a:r>
              <a:rPr lang="en-IN" sz="2800" dirty="0"/>
              <a:t>p1=0xAA;</a:t>
            </a:r>
          </a:p>
          <a:p>
            <a:r>
              <a:rPr lang="en-IN" sz="2800" dirty="0"/>
              <a:t>for (x=0;x&lt;40000;x++);</a:t>
            </a:r>
          </a:p>
          <a:p>
            <a:r>
              <a:rPr lang="en-IN" sz="2800" dirty="0"/>
              <a:t>}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421" y="185351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Producing delay using loops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Programs on logic operations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184180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AutoShape 2" descr="http://csp13.epgpbooks.inflibnet.ac.in/wp-content/uploads/sites/62/2018/07/2-1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218"/>
          <a:stretch>
            <a:fillRect/>
          </a:stretch>
        </p:blipFill>
        <p:spPr>
          <a:xfrm>
            <a:off x="155575" y="900265"/>
            <a:ext cx="5831243" cy="2519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575" y="237914"/>
            <a:ext cx="3895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373D3F"/>
                </a:solidFill>
                <a:latin typeface="Lora"/>
              </a:rPr>
              <a:t>Bitwise Operations</a:t>
            </a:r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8" y="900265"/>
            <a:ext cx="6010563" cy="28847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0720" y="4189632"/>
            <a:ext cx="51670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There are two bit-wise shift operators in C:</a:t>
            </a:r>
          </a:p>
          <a:p>
            <a:r>
              <a:rPr lang="en-US" dirty="0"/>
              <a:t>	shift right ( »), and   shift left («)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97" y="4068883"/>
            <a:ext cx="5163403" cy="2730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258AE3-0D0F-4746-9BD8-D2B9707CF948}"/>
</file>

<file path=customXml/itemProps2.xml><?xml version="1.0" encoding="utf-8"?>
<ds:datastoreItem xmlns:ds="http://schemas.openxmlformats.org/officeDocument/2006/customXml" ds:itemID="{D73249F0-07DA-470B-BBFA-458D16291AE2}"/>
</file>

<file path=customXml/itemProps3.xml><?xml version="1.0" encoding="utf-8"?>
<ds:datastoreItem xmlns:ds="http://schemas.openxmlformats.org/officeDocument/2006/customXml" ds:itemID="{3E310362-F5FA-4902-A306-26CAA8D47D89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1375</Words>
  <Application>Microsoft Office PowerPoint</Application>
  <PresentationFormat>Widescreen</PresentationFormat>
  <Paragraphs>284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Lora</vt:lpstr>
      <vt:lpstr>Wingdings</vt:lpstr>
      <vt:lpstr>Office Theme</vt:lpstr>
      <vt:lpstr>8051 Programming in 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Programs on logic operations </vt:lpstr>
      <vt:lpstr>PowerPoint Presentation</vt:lpstr>
      <vt:lpstr>Logical operations example code</vt:lpstr>
      <vt:lpstr>Write an 8051 C program to get bit P1.0 and send it to P2.7 after inverting it.</vt:lpstr>
      <vt:lpstr>Data conversion</vt:lpstr>
      <vt:lpstr>BCD</vt:lpstr>
      <vt:lpstr>ASCII </vt:lpstr>
      <vt:lpstr>Data conversion</vt:lpstr>
      <vt:lpstr> Write a C program to convert 8 bit BCD number (29) into ASCII Code</vt:lpstr>
      <vt:lpstr>Convert 29 into ASCII character 32 and 39 for display in LCD</vt:lpstr>
      <vt:lpstr>Write an 8051 C program to convert ASCII digits of ‘4’ and ‘7’ to packed BCD and display them on P1.</vt:lpstr>
      <vt:lpstr>Write an 8051 C program to convert 11111101 (FD hex) to decimal and display the digits on P0, P1 and P2.</vt:lpstr>
      <vt:lpstr>Write an 8051 C program to convert hexadecimal value FF into decimal, BCD and ASCII format</vt:lpstr>
      <vt:lpstr>Write an 8051 C program to calculate the checksum byte for the data 25H, 62H, 3FH, and 52H.</vt:lpstr>
      <vt:lpstr>PowerPoint Presentation</vt:lpstr>
      <vt:lpstr>Data serialization with I/O ports.</vt:lpstr>
      <vt:lpstr>Write A C Program To Send Out The Value 44H Serially One Bit At A Time Via P1.0. The LSB Should Go Out First.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Srinivasan R</cp:lastModifiedBy>
  <cp:revision>39</cp:revision>
  <dcterms:created xsi:type="dcterms:W3CDTF">2024-02-26T16:51:00Z</dcterms:created>
  <dcterms:modified xsi:type="dcterms:W3CDTF">2024-09-30T16:40:35Z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98DB3978CE1640CD95E8584AAE9509C1_12</vt:lpwstr>
  </property>
  <property fmtid="{D5CDD505-2E9C-101B-9397-08002B2CF9AE}" pid="3" name="KSOProductBuildVer">
    <vt:lpwstr>1033-12.2.0.13489</vt:lpwstr>
  </property>
  <property fmtid="{D5CDD505-2E9C-101B-9397-08002B2CF9AE}" pid="4" name="ContentTypeId">
    <vt:lpwstr>0x0101000C30828B62F68548B536606B169F73C7</vt:lpwstr>
  </property>
</Properties>
</file>