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notesMasterIdLst>
    <p:notesMasterId r:id="rId33"/>
  </p:notesMasterIdLst>
  <p:handoutMasterIdLst>
    <p:handoutMasterId r:id="rId34"/>
  </p:handoutMasterIdLst>
  <p:sldIdLst>
    <p:sldId id="256" r:id="rId2"/>
    <p:sldId id="335" r:id="rId3"/>
    <p:sldId id="384" r:id="rId4"/>
    <p:sldId id="385" r:id="rId5"/>
    <p:sldId id="386" r:id="rId6"/>
    <p:sldId id="387" r:id="rId7"/>
    <p:sldId id="388" r:id="rId8"/>
    <p:sldId id="389" r:id="rId9"/>
    <p:sldId id="390" r:id="rId10"/>
    <p:sldId id="391" r:id="rId11"/>
    <p:sldId id="392" r:id="rId12"/>
    <p:sldId id="393" r:id="rId13"/>
    <p:sldId id="394" r:id="rId14"/>
    <p:sldId id="395" r:id="rId15"/>
    <p:sldId id="382" r:id="rId16"/>
    <p:sldId id="396" r:id="rId17"/>
    <p:sldId id="397" r:id="rId18"/>
    <p:sldId id="399" r:id="rId19"/>
    <p:sldId id="400" r:id="rId20"/>
    <p:sldId id="401" r:id="rId21"/>
    <p:sldId id="402" r:id="rId22"/>
    <p:sldId id="403" r:id="rId23"/>
    <p:sldId id="406" r:id="rId24"/>
    <p:sldId id="404" r:id="rId25"/>
    <p:sldId id="405" r:id="rId26"/>
    <p:sldId id="398" r:id="rId27"/>
    <p:sldId id="407" r:id="rId28"/>
    <p:sldId id="408" r:id="rId29"/>
    <p:sldId id="409" r:id="rId30"/>
    <p:sldId id="410" r:id="rId31"/>
    <p:sldId id="314" r:id="rId3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00"/>
    <a:srgbClr val="FF9999"/>
    <a:srgbClr val="FF3300"/>
    <a:srgbClr val="66FF33"/>
    <a:srgbClr val="00FF00"/>
    <a:srgbClr val="008000"/>
    <a:srgbClr val="0066FF"/>
    <a:srgbClr val="FFC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52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788" y="-78"/>
      </p:cViewPr>
      <p:guideLst>
        <p:guide orient="horz" pos="2160"/>
        <p:guide pos="288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6F18EA4A-88AA-416C-AA39-6FEC62E8E151}" type="datetimeFigureOut">
              <a:rPr lang="en-US" smtClean="0"/>
              <a:pPr/>
              <a:t>5/18/2011</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6AE7079F-1366-42CC-BD17-108492FED7F8}"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F46BEB47-A833-4BC5-B42E-F4DA49EBD89C}" type="datetimeFigureOut">
              <a:rPr lang="en-US" smtClean="0"/>
              <a:pPr/>
              <a:t>5/18/2011</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AFB65E9E-22D5-403A-AABD-B8CEEDDF72D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FB65E9E-22D5-403A-AABD-B8CEEDDF72D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B65E9E-22D5-403A-AABD-B8CEEDDF72D5}"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B65E9E-22D5-403A-AABD-B8CEEDDF72D5}"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B65E9E-22D5-403A-AABD-B8CEEDDF72D5}"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B65E9E-22D5-403A-AABD-B8CEEDDF72D5}"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B65E9E-22D5-403A-AABD-B8CEEDDF72D5}"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B65E9E-22D5-403A-AABD-B8CEEDDF72D5}"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B65E9E-22D5-403A-AABD-B8CEEDDF72D5}"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B65E9E-22D5-403A-AABD-B8CEEDDF72D5}"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B65E9E-22D5-403A-AABD-B8CEEDDF72D5}"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B65E9E-22D5-403A-AABD-B8CEEDDF72D5}"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B65E9E-22D5-403A-AABD-B8CEEDDF72D5}"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B65E9E-22D5-403A-AABD-B8CEEDDF72D5}"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B65E9E-22D5-403A-AABD-B8CEEDDF72D5}"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B65E9E-22D5-403A-AABD-B8CEEDDF72D5}"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B65E9E-22D5-403A-AABD-B8CEEDDF72D5}"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B65E9E-22D5-403A-AABD-B8CEEDDF72D5}"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B65E9E-22D5-403A-AABD-B8CEEDDF72D5}"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B65E9E-22D5-403A-AABD-B8CEEDDF72D5}"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B65E9E-22D5-403A-AABD-B8CEEDDF72D5}"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B65E9E-22D5-403A-AABD-B8CEEDDF72D5}"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B65E9E-22D5-403A-AABD-B8CEEDDF72D5}"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B65E9E-22D5-403A-AABD-B8CEEDDF72D5}"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B65E9E-22D5-403A-AABD-B8CEEDDF72D5}" type="slidenum">
              <a:rPr lang="en-US" smtClean="0"/>
              <a:pPr/>
              <a:t>30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B65E9E-22D5-403A-AABD-B8CEEDDF72D5}"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B65E9E-22D5-403A-AABD-B8CEEDDF72D5}"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B65E9E-22D5-403A-AABD-B8CEEDDF72D5}"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B65E9E-22D5-403A-AABD-B8CEEDDF72D5}"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B65E9E-22D5-403A-AABD-B8CEEDDF72D5}"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B65E9E-22D5-403A-AABD-B8CEEDDF72D5}"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6FC3B3FF-2059-443B-889A-B130C0C73C0E}" type="datetime2">
              <a:rPr lang="en-US" smtClean="0"/>
              <a:pPr/>
              <a:t>Wednesday, May 18, 2011</a:t>
            </a:fld>
            <a:endParaRPr lang="en-US"/>
          </a:p>
        </p:txBody>
      </p:sp>
      <p:sp>
        <p:nvSpPr>
          <p:cNvPr id="17" name="Footer Placeholder 16"/>
          <p:cNvSpPr>
            <a:spLocks noGrp="1"/>
          </p:cNvSpPr>
          <p:nvPr>
            <p:ph type="ftr" sz="quarter" idx="11"/>
          </p:nvPr>
        </p:nvSpPr>
        <p:spPr/>
        <p:txBody>
          <a:bodyPr/>
          <a:lstStyle/>
          <a:p>
            <a:r>
              <a:rPr lang="en-US" smtClean="0"/>
              <a:t>www.iiu.edu.pk</a:t>
            </a:r>
            <a:endParaRPr lang="en-US" dirty="0"/>
          </a:p>
        </p:txBody>
      </p:sp>
      <p:sp>
        <p:nvSpPr>
          <p:cNvPr id="29" name="Slide Number Placeholder 28"/>
          <p:cNvSpPr>
            <a:spLocks noGrp="1"/>
          </p:cNvSpPr>
          <p:nvPr>
            <p:ph type="sldNum" sz="quarter" idx="12"/>
          </p:nvPr>
        </p:nvSpPr>
        <p:spPr/>
        <p:txBody>
          <a:bodyPr/>
          <a:lstStyle/>
          <a:p>
            <a:fld id="{BE63EFB2-BD94-4648-BFB0-54B7DA1700FA}"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21BD2A2-7F12-4500-9A69-A59F83E10BDF}" type="datetime2">
              <a:rPr lang="en-US" smtClean="0"/>
              <a:pPr/>
              <a:t>Wednesday, May 18, 2011</a:t>
            </a:fld>
            <a:endParaRPr lang="en-US"/>
          </a:p>
        </p:txBody>
      </p:sp>
      <p:sp>
        <p:nvSpPr>
          <p:cNvPr id="5" name="Footer Placeholder 4"/>
          <p:cNvSpPr>
            <a:spLocks noGrp="1"/>
          </p:cNvSpPr>
          <p:nvPr>
            <p:ph type="ftr" sz="quarter" idx="11"/>
          </p:nvPr>
        </p:nvSpPr>
        <p:spPr/>
        <p:txBody>
          <a:bodyPr/>
          <a:lstStyle/>
          <a:p>
            <a:r>
              <a:rPr lang="en-US" smtClean="0"/>
              <a:t>www.iiu.edu.pk</a:t>
            </a:r>
            <a:endParaRPr lang="en-US" dirty="0"/>
          </a:p>
        </p:txBody>
      </p:sp>
      <p:sp>
        <p:nvSpPr>
          <p:cNvPr id="6" name="Slide Number Placeholder 5"/>
          <p:cNvSpPr>
            <a:spLocks noGrp="1"/>
          </p:cNvSpPr>
          <p:nvPr>
            <p:ph type="sldNum" sz="quarter" idx="12"/>
          </p:nvPr>
        </p:nvSpPr>
        <p:spPr/>
        <p:txBody>
          <a:bodyPr/>
          <a:lstStyle/>
          <a:p>
            <a:fld id="{BE63EFB2-BD94-4648-BFB0-54B7DA1700F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DCE0EBF-BE36-453B-9323-5EB48D6034F6}" type="datetime2">
              <a:rPr lang="en-US" smtClean="0"/>
              <a:pPr/>
              <a:t>Wednesday, May 18, 2011</a:t>
            </a:fld>
            <a:endParaRPr lang="en-US"/>
          </a:p>
        </p:txBody>
      </p:sp>
      <p:sp>
        <p:nvSpPr>
          <p:cNvPr id="5" name="Footer Placeholder 4"/>
          <p:cNvSpPr>
            <a:spLocks noGrp="1"/>
          </p:cNvSpPr>
          <p:nvPr>
            <p:ph type="ftr" sz="quarter" idx="11"/>
          </p:nvPr>
        </p:nvSpPr>
        <p:spPr/>
        <p:txBody>
          <a:bodyPr/>
          <a:lstStyle/>
          <a:p>
            <a:r>
              <a:rPr lang="en-US" smtClean="0"/>
              <a:t>www.iiu.edu.pk</a:t>
            </a:r>
            <a:endParaRPr lang="en-US" dirty="0"/>
          </a:p>
        </p:txBody>
      </p:sp>
      <p:sp>
        <p:nvSpPr>
          <p:cNvPr id="6" name="Slide Number Placeholder 5"/>
          <p:cNvSpPr>
            <a:spLocks noGrp="1"/>
          </p:cNvSpPr>
          <p:nvPr>
            <p:ph type="sldNum" sz="quarter" idx="12"/>
          </p:nvPr>
        </p:nvSpPr>
        <p:spPr/>
        <p:txBody>
          <a:bodyPr/>
          <a:lstStyle/>
          <a:p>
            <a:fld id="{BE63EFB2-BD94-4648-BFB0-54B7DA1700F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normAutofit/>
          </a:bodyPr>
          <a:lstStyle>
            <a:lvl1pPr>
              <a:defRPr sz="2800"/>
            </a:lvl1pPr>
            <a:lvl2pPr>
              <a:defRPr sz="2800">
                <a:solidFill>
                  <a:srgbClr val="00B0F0"/>
                </a:solidFill>
              </a:defRPr>
            </a:lvl2pPr>
            <a:lvl3pPr>
              <a:defRPr sz="2800">
                <a:solidFill>
                  <a:srgbClr val="92D050"/>
                </a:solidFill>
              </a:defRPr>
            </a:lvl3pPr>
            <a:lvl4pPr>
              <a:defRPr sz="2800">
                <a:solidFill>
                  <a:srgbClr val="FFC000"/>
                </a:solidFill>
              </a:defRPr>
            </a:lvl4pPr>
            <a:lvl5pPr>
              <a:defRPr sz="2800">
                <a:solidFill>
                  <a:srgbClr val="FFFF00"/>
                </a:solidFill>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5A09B585-E55E-4671-A47D-98333E4A1A06}" type="datetime2">
              <a:rPr lang="en-US" smtClean="0"/>
              <a:pPr/>
              <a:t>Wednesday, May 18, 2011</a:t>
            </a:fld>
            <a:endParaRPr lang="en-US"/>
          </a:p>
        </p:txBody>
      </p:sp>
      <p:sp>
        <p:nvSpPr>
          <p:cNvPr id="5" name="Footer Placeholder 4"/>
          <p:cNvSpPr>
            <a:spLocks noGrp="1"/>
          </p:cNvSpPr>
          <p:nvPr>
            <p:ph type="ftr" sz="quarter" idx="11"/>
          </p:nvPr>
        </p:nvSpPr>
        <p:spPr/>
        <p:txBody>
          <a:bodyPr/>
          <a:lstStyle/>
          <a:p>
            <a:r>
              <a:rPr lang="en-US" smtClean="0"/>
              <a:t>www.iiu.edu.pk</a:t>
            </a:r>
            <a:endParaRPr lang="en-US" dirty="0"/>
          </a:p>
        </p:txBody>
      </p:sp>
      <p:sp>
        <p:nvSpPr>
          <p:cNvPr id="6" name="Slide Number Placeholder 5"/>
          <p:cNvSpPr>
            <a:spLocks noGrp="1"/>
          </p:cNvSpPr>
          <p:nvPr>
            <p:ph type="sldNum" sz="quarter" idx="12"/>
          </p:nvPr>
        </p:nvSpPr>
        <p:spPr/>
        <p:txBody>
          <a:bodyPr/>
          <a:lstStyle/>
          <a:p>
            <a:fld id="{BE63EFB2-BD94-4648-BFB0-54B7DA1700F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B870219-CC88-4603-B939-E1F001690022}" type="datetime2">
              <a:rPr lang="en-US" smtClean="0"/>
              <a:pPr/>
              <a:t>Wednesday, May 18, 2011</a:t>
            </a:fld>
            <a:endParaRPr lang="en-US"/>
          </a:p>
        </p:txBody>
      </p:sp>
      <p:sp>
        <p:nvSpPr>
          <p:cNvPr id="5" name="Footer Placeholder 4"/>
          <p:cNvSpPr>
            <a:spLocks noGrp="1"/>
          </p:cNvSpPr>
          <p:nvPr>
            <p:ph type="ftr" sz="quarter" idx="11"/>
          </p:nvPr>
        </p:nvSpPr>
        <p:spPr/>
        <p:txBody>
          <a:bodyPr/>
          <a:lstStyle/>
          <a:p>
            <a:r>
              <a:rPr lang="en-US" smtClean="0"/>
              <a:t>www.iiu.edu.pk</a:t>
            </a:r>
            <a:endParaRPr lang="en-US" dirty="0"/>
          </a:p>
        </p:txBody>
      </p:sp>
      <p:sp>
        <p:nvSpPr>
          <p:cNvPr id="6" name="Slide Number Placeholder 5"/>
          <p:cNvSpPr>
            <a:spLocks noGrp="1"/>
          </p:cNvSpPr>
          <p:nvPr>
            <p:ph type="sldNum" sz="quarter" idx="12"/>
          </p:nvPr>
        </p:nvSpPr>
        <p:spPr>
          <a:xfrm>
            <a:off x="7924800" y="6416675"/>
            <a:ext cx="762000" cy="365125"/>
          </a:xfrm>
        </p:spPr>
        <p:txBody>
          <a:bodyPr/>
          <a:lstStyle/>
          <a:p>
            <a:fld id="{BE63EFB2-BD94-4648-BFB0-54B7DA1700F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6036DCE-6D92-447A-8669-9572680C76B7}" type="datetime2">
              <a:rPr lang="en-US" smtClean="0"/>
              <a:pPr/>
              <a:t>Wednesday, May 18, 2011</a:t>
            </a:fld>
            <a:endParaRPr lang="en-US"/>
          </a:p>
        </p:txBody>
      </p:sp>
      <p:sp>
        <p:nvSpPr>
          <p:cNvPr id="6" name="Footer Placeholder 5"/>
          <p:cNvSpPr>
            <a:spLocks noGrp="1"/>
          </p:cNvSpPr>
          <p:nvPr>
            <p:ph type="ftr" sz="quarter" idx="11"/>
          </p:nvPr>
        </p:nvSpPr>
        <p:spPr/>
        <p:txBody>
          <a:bodyPr/>
          <a:lstStyle/>
          <a:p>
            <a:r>
              <a:rPr lang="en-US" smtClean="0"/>
              <a:t>www.iiu.edu.pk</a:t>
            </a:r>
            <a:endParaRPr lang="en-US" dirty="0"/>
          </a:p>
        </p:txBody>
      </p:sp>
      <p:sp>
        <p:nvSpPr>
          <p:cNvPr id="7" name="Slide Number Placeholder 6"/>
          <p:cNvSpPr>
            <a:spLocks noGrp="1"/>
          </p:cNvSpPr>
          <p:nvPr>
            <p:ph type="sldNum" sz="quarter" idx="12"/>
          </p:nvPr>
        </p:nvSpPr>
        <p:spPr/>
        <p:txBody>
          <a:bodyPr/>
          <a:lstStyle/>
          <a:p>
            <a:fld id="{BE63EFB2-BD94-4648-BFB0-54B7DA1700F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6AE09D3-9CAB-48D1-88A3-45DA9763BE11}" type="datetime2">
              <a:rPr lang="en-US" smtClean="0"/>
              <a:pPr/>
              <a:t>Wednesday, May 18, 2011</a:t>
            </a:fld>
            <a:endParaRPr lang="en-US"/>
          </a:p>
        </p:txBody>
      </p:sp>
      <p:sp>
        <p:nvSpPr>
          <p:cNvPr id="8" name="Footer Placeholder 7"/>
          <p:cNvSpPr>
            <a:spLocks noGrp="1"/>
          </p:cNvSpPr>
          <p:nvPr>
            <p:ph type="ftr" sz="quarter" idx="11"/>
          </p:nvPr>
        </p:nvSpPr>
        <p:spPr/>
        <p:txBody>
          <a:bodyPr/>
          <a:lstStyle/>
          <a:p>
            <a:r>
              <a:rPr lang="en-US" smtClean="0"/>
              <a:t>www.iiu.edu.pk</a:t>
            </a:r>
            <a:endParaRPr lang="en-US" dirty="0"/>
          </a:p>
        </p:txBody>
      </p:sp>
      <p:sp>
        <p:nvSpPr>
          <p:cNvPr id="9" name="Slide Number Placeholder 8"/>
          <p:cNvSpPr>
            <a:spLocks noGrp="1"/>
          </p:cNvSpPr>
          <p:nvPr>
            <p:ph type="sldNum" sz="quarter" idx="12"/>
          </p:nvPr>
        </p:nvSpPr>
        <p:spPr/>
        <p:txBody>
          <a:bodyPr/>
          <a:lstStyle/>
          <a:p>
            <a:fld id="{BE63EFB2-BD94-4648-BFB0-54B7DA1700F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A34EC28-6FC3-422F-96BA-77F74AD725C9}" type="datetime2">
              <a:rPr lang="en-US" smtClean="0"/>
              <a:pPr/>
              <a:t>Wednesday, May 18, 2011</a:t>
            </a:fld>
            <a:endParaRPr lang="en-US"/>
          </a:p>
        </p:txBody>
      </p:sp>
      <p:sp>
        <p:nvSpPr>
          <p:cNvPr id="4" name="Footer Placeholder 3"/>
          <p:cNvSpPr>
            <a:spLocks noGrp="1"/>
          </p:cNvSpPr>
          <p:nvPr>
            <p:ph type="ftr" sz="quarter" idx="11"/>
          </p:nvPr>
        </p:nvSpPr>
        <p:spPr/>
        <p:txBody>
          <a:bodyPr/>
          <a:lstStyle/>
          <a:p>
            <a:r>
              <a:rPr lang="en-US" smtClean="0"/>
              <a:t>www.iiu.edu.pk</a:t>
            </a:r>
            <a:endParaRPr lang="en-US" dirty="0"/>
          </a:p>
        </p:txBody>
      </p:sp>
      <p:sp>
        <p:nvSpPr>
          <p:cNvPr id="5" name="Slide Number Placeholder 4"/>
          <p:cNvSpPr>
            <a:spLocks noGrp="1"/>
          </p:cNvSpPr>
          <p:nvPr>
            <p:ph type="sldNum" sz="quarter" idx="12"/>
          </p:nvPr>
        </p:nvSpPr>
        <p:spPr/>
        <p:txBody>
          <a:bodyPr/>
          <a:lstStyle/>
          <a:p>
            <a:fld id="{BE63EFB2-BD94-4648-BFB0-54B7DA1700F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73332E-46D4-474D-BA03-C522ED3B4A0E}" type="datetime2">
              <a:rPr lang="en-US" smtClean="0"/>
              <a:pPr/>
              <a:t>Wednesday, May 18, 2011</a:t>
            </a:fld>
            <a:endParaRPr lang="en-US"/>
          </a:p>
        </p:txBody>
      </p:sp>
      <p:sp>
        <p:nvSpPr>
          <p:cNvPr id="3" name="Footer Placeholder 2"/>
          <p:cNvSpPr>
            <a:spLocks noGrp="1"/>
          </p:cNvSpPr>
          <p:nvPr>
            <p:ph type="ftr" sz="quarter" idx="11"/>
          </p:nvPr>
        </p:nvSpPr>
        <p:spPr/>
        <p:txBody>
          <a:bodyPr/>
          <a:lstStyle/>
          <a:p>
            <a:r>
              <a:rPr lang="en-US" smtClean="0"/>
              <a:t>www.iiu.edu.pk</a:t>
            </a:r>
            <a:endParaRPr lang="en-US" dirty="0"/>
          </a:p>
        </p:txBody>
      </p:sp>
      <p:sp>
        <p:nvSpPr>
          <p:cNvPr id="4" name="Slide Number Placeholder 3"/>
          <p:cNvSpPr>
            <a:spLocks noGrp="1"/>
          </p:cNvSpPr>
          <p:nvPr>
            <p:ph type="sldNum" sz="quarter" idx="12"/>
          </p:nvPr>
        </p:nvSpPr>
        <p:spPr/>
        <p:txBody>
          <a:bodyPr/>
          <a:lstStyle/>
          <a:p>
            <a:fld id="{BE63EFB2-BD94-4648-BFB0-54B7DA1700F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7AE512E-BB94-433A-A134-8F333925A588}" type="datetime2">
              <a:rPr lang="en-US" smtClean="0"/>
              <a:pPr/>
              <a:t>Wednesday, May 18, 2011</a:t>
            </a:fld>
            <a:endParaRPr lang="en-US"/>
          </a:p>
        </p:txBody>
      </p:sp>
      <p:sp>
        <p:nvSpPr>
          <p:cNvPr id="6" name="Footer Placeholder 5"/>
          <p:cNvSpPr>
            <a:spLocks noGrp="1"/>
          </p:cNvSpPr>
          <p:nvPr>
            <p:ph type="ftr" sz="quarter" idx="11"/>
          </p:nvPr>
        </p:nvSpPr>
        <p:spPr/>
        <p:txBody>
          <a:bodyPr/>
          <a:lstStyle/>
          <a:p>
            <a:r>
              <a:rPr lang="en-US" smtClean="0"/>
              <a:t>www.iiu.edu.pk</a:t>
            </a:r>
            <a:endParaRPr lang="en-US" dirty="0"/>
          </a:p>
        </p:txBody>
      </p:sp>
      <p:sp>
        <p:nvSpPr>
          <p:cNvPr id="7" name="Slide Number Placeholder 6"/>
          <p:cNvSpPr>
            <a:spLocks noGrp="1"/>
          </p:cNvSpPr>
          <p:nvPr>
            <p:ph type="sldNum" sz="quarter" idx="12"/>
          </p:nvPr>
        </p:nvSpPr>
        <p:spPr/>
        <p:txBody>
          <a:bodyPr/>
          <a:lstStyle/>
          <a:p>
            <a:fld id="{BE63EFB2-BD94-4648-BFB0-54B7DA1700F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021D6F4-9EC0-48DD-8217-010201837653}" type="datetime2">
              <a:rPr lang="en-US" smtClean="0"/>
              <a:pPr/>
              <a:t>Wednesday, May 18, 2011</a:t>
            </a:fld>
            <a:endParaRPr lang="en-US"/>
          </a:p>
        </p:txBody>
      </p:sp>
      <p:sp>
        <p:nvSpPr>
          <p:cNvPr id="6" name="Footer Placeholder 5"/>
          <p:cNvSpPr>
            <a:spLocks noGrp="1"/>
          </p:cNvSpPr>
          <p:nvPr>
            <p:ph type="ftr" sz="quarter" idx="11"/>
          </p:nvPr>
        </p:nvSpPr>
        <p:spPr/>
        <p:txBody>
          <a:bodyPr/>
          <a:lstStyle/>
          <a:p>
            <a:r>
              <a:rPr lang="en-US" smtClean="0"/>
              <a:t>www.iiu.edu.pk</a:t>
            </a:r>
            <a:endParaRPr lang="en-US" dirty="0"/>
          </a:p>
        </p:txBody>
      </p:sp>
      <p:sp>
        <p:nvSpPr>
          <p:cNvPr id="7" name="Slide Number Placeholder 6"/>
          <p:cNvSpPr>
            <a:spLocks noGrp="1"/>
          </p:cNvSpPr>
          <p:nvPr>
            <p:ph type="sldNum" sz="quarter" idx="12"/>
          </p:nvPr>
        </p:nvSpPr>
        <p:spPr/>
        <p:txBody>
          <a:bodyPr/>
          <a:lstStyle/>
          <a:p>
            <a:fld id="{BE63EFB2-BD94-4648-BFB0-54B7DA1700F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0" y="0"/>
            <a:ext cx="9144000" cy="1143000"/>
          </a:xfrm>
          <a:prstGeom prst="rect">
            <a:avLst/>
          </a:prstGeom>
        </p:spPr>
        <p:txBody>
          <a:bodyPr vert="horz" anchor="ctr">
            <a:norm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0" y="1143000"/>
            <a:ext cx="9144000" cy="516636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091E1CEF-CFB4-45E6-A88E-91267CD5BFF3}" type="datetime2">
              <a:rPr lang="en-US" smtClean="0"/>
              <a:pPr/>
              <a:t>Wednesday, May 18, 2011</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r>
              <a:rPr lang="en-US" smtClean="0"/>
              <a:t>www.iiu.edu.pk</a:t>
            </a:r>
            <a:endParaRPr lang="en-US" dirty="0"/>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E63EFB2-BD94-4648-BFB0-54B7DA1700FA}"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hf hdr="0"/>
  <p:txStyles>
    <p:titleStyle>
      <a:lvl1pPr algn="ctr" rtl="0" eaLnBrk="1" latinLnBrk="0" hangingPunct="1">
        <a:spcBef>
          <a:spcPct val="0"/>
        </a:spcBef>
        <a:buNone/>
        <a:defRPr kumimoji="0" sz="3600" b="1" kern="1200" cap="none" spc="0" baseline="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0"/>
            <a:ext cx="8839200" cy="2133600"/>
          </a:xfrm>
          <a:noFill/>
          <a:ln>
            <a:noFill/>
          </a:ln>
        </p:spPr>
        <p:style>
          <a:lnRef idx="2">
            <a:schemeClr val="accent6"/>
          </a:lnRef>
          <a:fillRef idx="1">
            <a:schemeClr val="lt1"/>
          </a:fillRef>
          <a:effectRef idx="0">
            <a:schemeClr val="accent6"/>
          </a:effectRef>
          <a:fontRef idx="minor">
            <a:schemeClr val="dk1"/>
          </a:fontRef>
        </p:style>
        <p:txBody>
          <a:bodyPr>
            <a:normAutofit/>
            <a:scene3d>
              <a:camera prst="orthographicFront"/>
              <a:lightRig rig="glow" dir="tl">
                <a:rot lat="0" lon="0" rev="5400000"/>
              </a:lightRig>
            </a:scene3d>
            <a:sp3d contourW="12700">
              <a:bevelT w="25400" h="25400"/>
              <a:contourClr>
                <a:schemeClr val="accent6">
                  <a:shade val="73000"/>
                </a:schemeClr>
              </a:contourClr>
            </a:sp3d>
          </a:bodyPr>
          <a:lstStyle/>
          <a:p>
            <a:r>
              <a:rPr lang="en-US" sz="5400" b="1" dirty="0" smtClean="0">
                <a:ln w="11430"/>
                <a:blipFill>
                  <a:blip r:embed="rId3"/>
                  <a:tile tx="0" ty="0" sx="100000" sy="100000" flip="none" algn="tl"/>
                </a:blipFill>
                <a:effectLst>
                  <a:outerShdw blurRad="80000" dist="40000" dir="5040000" algn="tl">
                    <a:srgbClr val="000000">
                      <a:alpha val="30000"/>
                    </a:srgbClr>
                  </a:outerShdw>
                </a:effectLst>
              </a:rPr>
              <a:t>Microprocessor &amp;</a:t>
            </a:r>
            <a:br>
              <a:rPr lang="en-US" sz="5400" b="1" dirty="0" smtClean="0">
                <a:ln w="11430"/>
                <a:blipFill>
                  <a:blip r:embed="rId3"/>
                  <a:tile tx="0" ty="0" sx="100000" sy="100000" flip="none" algn="tl"/>
                </a:blipFill>
                <a:effectLst>
                  <a:outerShdw blurRad="80000" dist="40000" dir="5040000" algn="tl">
                    <a:srgbClr val="000000">
                      <a:alpha val="30000"/>
                    </a:srgbClr>
                  </a:outerShdw>
                </a:effectLst>
              </a:rPr>
            </a:br>
            <a:r>
              <a:rPr lang="en-US" sz="5400" b="1" dirty="0" smtClean="0">
                <a:ln w="11430"/>
                <a:blipFill>
                  <a:blip r:embed="rId3"/>
                  <a:tile tx="0" ty="0" sx="100000" sy="100000" flip="none" algn="tl"/>
                </a:blipFill>
                <a:effectLst>
                  <a:outerShdw blurRad="80000" dist="40000" dir="5040000" algn="tl">
                    <a:srgbClr val="000000">
                      <a:alpha val="30000"/>
                    </a:srgbClr>
                  </a:outerShdw>
                </a:effectLst>
              </a:rPr>
              <a:t>Microcontrollers</a:t>
            </a:r>
            <a:endParaRPr lang="en-US" sz="5400" b="1" dirty="0">
              <a:ln w="11430"/>
              <a:blipFill>
                <a:blip r:embed="rId3"/>
                <a:tile tx="0" ty="0" sx="100000" sy="100000" flip="none" algn="tl"/>
              </a:blipFill>
              <a:effectLst>
                <a:outerShdw blurRad="80000" dist="40000" dir="5040000" algn="tl">
                  <a:srgbClr val="000000">
                    <a:alpha val="30000"/>
                  </a:srgbClr>
                </a:outerShdw>
              </a:effectLst>
            </a:endParaRPr>
          </a:p>
        </p:txBody>
      </p:sp>
      <p:sp>
        <p:nvSpPr>
          <p:cNvPr id="6" name="Date Placeholder 5"/>
          <p:cNvSpPr>
            <a:spLocks noGrp="1"/>
          </p:cNvSpPr>
          <p:nvPr>
            <p:ph type="dt" sz="half" idx="10"/>
          </p:nvPr>
        </p:nvSpPr>
        <p:spPr/>
        <p:txBody>
          <a:bodyPr/>
          <a:lstStyle/>
          <a:p>
            <a:fld id="{3B00EE75-B87E-4E6A-BDC7-A13CE2D7E05C}" type="datetime2">
              <a:rPr lang="en-US" smtClean="0"/>
              <a:pPr/>
              <a:t>Wednesday, May 18, 2011</a:t>
            </a:fld>
            <a:endParaRPr lang="en-US"/>
          </a:p>
        </p:txBody>
      </p:sp>
      <p:sp>
        <p:nvSpPr>
          <p:cNvPr id="8" name="Footer Placeholder 7"/>
          <p:cNvSpPr>
            <a:spLocks noGrp="1"/>
          </p:cNvSpPr>
          <p:nvPr>
            <p:ph type="ftr" sz="quarter" idx="11"/>
          </p:nvPr>
        </p:nvSpPr>
        <p:spPr/>
        <p:txBody>
          <a:bodyPr/>
          <a:lstStyle/>
          <a:p>
            <a:r>
              <a:rPr lang="en-US" smtClean="0"/>
              <a:t>www.iiu.edu.pk</a:t>
            </a:r>
            <a:endParaRPr lang="en-US" dirty="0"/>
          </a:p>
        </p:txBody>
      </p:sp>
      <p:sp>
        <p:nvSpPr>
          <p:cNvPr id="7" name="Slide Number Placeholder 6"/>
          <p:cNvSpPr>
            <a:spLocks noGrp="1"/>
          </p:cNvSpPr>
          <p:nvPr>
            <p:ph type="sldNum" sz="quarter" idx="12"/>
          </p:nvPr>
        </p:nvSpPr>
        <p:spPr/>
        <p:txBody>
          <a:bodyPr/>
          <a:lstStyle/>
          <a:p>
            <a:fld id="{BE63EFB2-BD94-4648-BFB0-54B7DA1700FA}" type="slidenum">
              <a:rPr lang="en-US" smtClean="0"/>
              <a:pPr/>
              <a:t>1</a:t>
            </a:fld>
            <a:endParaRPr lang="en-US"/>
          </a:p>
        </p:txBody>
      </p:sp>
      <p:sp>
        <p:nvSpPr>
          <p:cNvPr id="3" name="Subtitle 2"/>
          <p:cNvSpPr>
            <a:spLocks noGrp="1"/>
          </p:cNvSpPr>
          <p:nvPr>
            <p:ph type="subTitle" idx="1"/>
          </p:nvPr>
        </p:nvSpPr>
        <p:spPr>
          <a:xfrm>
            <a:off x="152400" y="2438400"/>
            <a:ext cx="8839200" cy="3886200"/>
          </a:xfrm>
          <a:noFill/>
          <a:ln>
            <a:noFill/>
          </a:ln>
        </p:spPr>
        <p:style>
          <a:lnRef idx="2">
            <a:schemeClr val="accent6"/>
          </a:lnRef>
          <a:fillRef idx="1">
            <a:schemeClr val="lt1"/>
          </a:fillRef>
          <a:effectRef idx="0">
            <a:schemeClr val="accent6"/>
          </a:effectRef>
          <a:fontRef idx="minor">
            <a:schemeClr val="dk1"/>
          </a:fontRef>
        </p:style>
        <p:txBody>
          <a:bodyPr>
            <a:noAutofit/>
            <a:scene3d>
              <a:camera prst="orthographicFront"/>
              <a:lightRig rig="glow" dir="tl">
                <a:rot lat="0" lon="0" rev="5400000"/>
              </a:lightRig>
            </a:scene3d>
            <a:sp3d contourW="12700">
              <a:bevelT w="25400" h="25400"/>
              <a:contourClr>
                <a:schemeClr val="accent6">
                  <a:shade val="73000"/>
                </a:schemeClr>
              </a:contourClr>
            </a:sp3d>
          </a:bodyPr>
          <a:lstStyle/>
          <a:p>
            <a:r>
              <a:rPr lang="en-US" sz="3200" dirty="0" smtClean="0">
                <a:ln w="11430"/>
                <a:solidFill>
                  <a:srgbClr val="FFFF00"/>
                </a:solidFill>
                <a:effectLst>
                  <a:glow rad="63500">
                    <a:schemeClr val="accent6">
                      <a:satMod val="175000"/>
                      <a:alpha val="40000"/>
                    </a:schemeClr>
                  </a:glow>
                  <a:outerShdw blurRad="80000" dist="40000" dir="5040000" algn="tl">
                    <a:srgbClr val="000000">
                      <a:alpha val="30000"/>
                    </a:srgbClr>
                  </a:outerShdw>
                </a:effectLst>
              </a:rPr>
              <a:t>Chapter 11</a:t>
            </a:r>
            <a:br>
              <a:rPr lang="en-US" sz="3200" dirty="0" smtClean="0">
                <a:ln w="11430"/>
                <a:solidFill>
                  <a:srgbClr val="FFFF00"/>
                </a:solidFill>
                <a:effectLst>
                  <a:glow rad="63500">
                    <a:schemeClr val="accent6">
                      <a:satMod val="175000"/>
                      <a:alpha val="40000"/>
                    </a:schemeClr>
                  </a:glow>
                  <a:outerShdw blurRad="80000" dist="40000" dir="5040000" algn="tl">
                    <a:srgbClr val="000000">
                      <a:alpha val="30000"/>
                    </a:srgbClr>
                  </a:outerShdw>
                </a:effectLst>
              </a:rPr>
            </a:br>
            <a:r>
              <a:rPr lang="en-US" sz="3200" dirty="0" smtClean="0">
                <a:ln w="11430"/>
                <a:solidFill>
                  <a:srgbClr val="FFFF00"/>
                </a:solidFill>
                <a:effectLst>
                  <a:glow rad="63500">
                    <a:schemeClr val="accent6">
                      <a:satMod val="175000"/>
                      <a:alpha val="40000"/>
                    </a:schemeClr>
                  </a:glow>
                  <a:outerShdw blurRad="80000" dist="40000" dir="5040000" algn="tl">
                    <a:srgbClr val="000000">
                      <a:alpha val="30000"/>
                    </a:srgbClr>
                  </a:outerShdw>
                </a:effectLst>
              </a:rPr>
              <a:t>Interrupts Programming</a:t>
            </a:r>
          </a:p>
          <a:p>
            <a:endParaRPr lang="en-US" sz="320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glow rad="63500">
                  <a:schemeClr val="accent6">
                    <a:satMod val="175000"/>
                    <a:alpha val="40000"/>
                  </a:schemeClr>
                </a:glow>
                <a:outerShdw blurRad="80000" dist="40000" dir="5040000" algn="tl">
                  <a:srgbClr val="000000">
                    <a:alpha val="30000"/>
                  </a:srgbClr>
                </a:outerShdw>
              </a:effectLst>
            </a:endParaRPr>
          </a:p>
          <a:p>
            <a:r>
              <a:rPr lang="en-US" sz="2400"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glow rad="63500">
                    <a:schemeClr val="accent6">
                      <a:satMod val="175000"/>
                      <a:alpha val="40000"/>
                    </a:schemeClr>
                  </a:glow>
                  <a:outerShdw blurRad="80000" dist="40000" dir="5040000" algn="tl">
                    <a:srgbClr val="000000">
                      <a:alpha val="30000"/>
                    </a:srgbClr>
                  </a:outerShdw>
                </a:effectLst>
              </a:rPr>
              <a:t>Engr. Rashid </a:t>
            </a:r>
            <a:r>
              <a:rPr lang="en-US" sz="2400" cap="none" spc="0"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glow rad="63500">
                    <a:schemeClr val="accent6">
                      <a:satMod val="175000"/>
                      <a:alpha val="40000"/>
                    </a:schemeClr>
                  </a:glow>
                  <a:outerShdw blurRad="80000" dist="40000" dir="5040000" algn="tl">
                    <a:srgbClr val="000000">
                      <a:alpha val="30000"/>
                    </a:srgbClr>
                  </a:outerShdw>
                </a:effectLst>
              </a:rPr>
              <a:t>Farid</a:t>
            </a:r>
            <a:r>
              <a:rPr lang="en-US" sz="2400"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glow rad="63500">
                    <a:schemeClr val="accent6">
                      <a:satMod val="175000"/>
                      <a:alpha val="40000"/>
                    </a:schemeClr>
                  </a:glow>
                  <a:outerShdw blurRad="80000" dist="40000" dir="5040000" algn="tl">
                    <a:srgbClr val="000000">
                      <a:alpha val="30000"/>
                    </a:srgbClr>
                  </a:outerShdw>
                </a:effectLst>
              </a:rPr>
              <a:t> </a:t>
            </a:r>
            <a:r>
              <a:rPr lang="en-US" sz="2400" cap="none" spc="0" dirty="0" err="1"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glow rad="63500">
                    <a:schemeClr val="accent6">
                      <a:satMod val="175000"/>
                      <a:alpha val="40000"/>
                    </a:schemeClr>
                  </a:glow>
                  <a:outerShdw blurRad="80000" dist="40000" dir="5040000" algn="tl">
                    <a:srgbClr val="000000">
                      <a:alpha val="30000"/>
                    </a:srgbClr>
                  </a:outerShdw>
                </a:effectLst>
              </a:rPr>
              <a:t>Chishti</a:t>
            </a:r>
            <a:endParaRPr lang="en-US" sz="2400"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glow rad="63500">
                  <a:schemeClr val="accent6">
                    <a:satMod val="175000"/>
                    <a:alpha val="40000"/>
                  </a:schemeClr>
                </a:glow>
                <a:outerShdw blurRad="80000" dist="40000" dir="5040000" algn="tl">
                  <a:srgbClr val="000000">
                    <a:alpha val="30000"/>
                  </a:srgbClr>
                </a:outerShdw>
              </a:effectLst>
            </a:endParaRPr>
          </a:p>
          <a:p>
            <a:r>
              <a:rPr lang="en-US" sz="2400"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glow rad="63500">
                    <a:schemeClr val="accent6">
                      <a:satMod val="175000"/>
                      <a:alpha val="40000"/>
                    </a:schemeClr>
                  </a:glow>
                  <a:outerShdw blurRad="80000" dist="40000" dir="5040000" algn="tl">
                    <a:srgbClr val="000000">
                      <a:alpha val="30000"/>
                    </a:srgbClr>
                  </a:outerShdw>
                </a:effectLst>
              </a:rPr>
              <a:t>Faculty of Engineering &amp; Technology</a:t>
            </a:r>
          </a:p>
          <a:p>
            <a:r>
              <a:rPr lang="en-US" sz="2400"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glow rad="63500">
                    <a:schemeClr val="accent6">
                      <a:satMod val="175000"/>
                      <a:alpha val="40000"/>
                    </a:schemeClr>
                  </a:glow>
                  <a:outerShdw blurRad="80000" dist="40000" dir="5040000" algn="tl">
                    <a:srgbClr val="000000">
                      <a:alpha val="30000"/>
                    </a:srgbClr>
                  </a:outerShdw>
                </a:effectLst>
              </a:rPr>
              <a:t>International Islamic University Islamabad</a:t>
            </a:r>
          </a:p>
          <a:p>
            <a:r>
              <a:rPr lang="en-US" sz="2400"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glow rad="63500">
                    <a:schemeClr val="accent6">
                      <a:satMod val="175000"/>
                      <a:alpha val="40000"/>
                    </a:schemeClr>
                  </a:glow>
                  <a:outerShdw blurRad="80000" dist="40000" dir="5040000" algn="tl">
                    <a:srgbClr val="000000">
                      <a:alpha val="30000"/>
                    </a:srgbClr>
                  </a:outerShdw>
                </a:effectLst>
              </a:rPr>
              <a:t>Mobile: +92 321 5300 497</a:t>
            </a:r>
          </a:p>
          <a:p>
            <a:r>
              <a:rPr lang="en-US" sz="2400"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glow rad="63500">
                    <a:schemeClr val="accent6">
                      <a:satMod val="175000"/>
                      <a:alpha val="40000"/>
                    </a:schemeClr>
                  </a:glow>
                  <a:outerShdw blurRad="80000" dist="40000" dir="5040000" algn="tl">
                    <a:srgbClr val="000000">
                      <a:alpha val="30000"/>
                    </a:srgbClr>
                  </a:outerShdw>
                </a:effectLst>
              </a:rPr>
              <a:t>e-mail: chishti@iiu.edu.pk</a:t>
            </a:r>
            <a:endParaRPr lang="en-US" sz="2400"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glow rad="63500">
                  <a:schemeClr val="accent6">
                    <a:satMod val="175000"/>
                    <a:alpha val="40000"/>
                  </a:schemeClr>
                </a:glow>
                <a:outerShdw blurRad="80000" dist="40000" dir="5040000" algn="tl">
                  <a:srgbClr val="000000">
                    <a:alpha val="30000"/>
                  </a:srgbClr>
                </a:outerShdw>
              </a:effectLst>
            </a:endParaRPr>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Enabling and Disabling an Interrupt</a:t>
            </a:r>
            <a:endParaRPr lang="en-US" dirty="0"/>
          </a:p>
        </p:txBody>
      </p:sp>
      <p:sp>
        <p:nvSpPr>
          <p:cNvPr id="3" name="Content Placeholder 2"/>
          <p:cNvSpPr>
            <a:spLocks noGrp="1"/>
          </p:cNvSpPr>
          <p:nvPr>
            <p:ph idx="1"/>
          </p:nvPr>
        </p:nvSpPr>
        <p:spPr>
          <a:xfrm>
            <a:off x="0" y="762000"/>
            <a:ext cx="9144000" cy="6096000"/>
          </a:xfrm>
          <a:solidFill>
            <a:schemeClr val="bg1"/>
          </a:solidFill>
        </p:spPr>
        <p:txBody>
          <a:bodyPr>
            <a:noAutofit/>
          </a:bodyPr>
          <a:lstStyle/>
          <a:p>
            <a:r>
              <a:rPr lang="en-US" dirty="0" smtClean="0"/>
              <a:t>Upon reset, all interrupts are disabled (masked), meaning that none will be responded to by the microcontroller if they are activated</a:t>
            </a:r>
          </a:p>
          <a:p>
            <a:r>
              <a:rPr lang="en-US" dirty="0" smtClean="0"/>
              <a:t>The interrupts must be enabled by software in order for the microcontroller to respond to them</a:t>
            </a:r>
          </a:p>
          <a:p>
            <a:pPr lvl="1"/>
            <a:r>
              <a:rPr lang="en-US" dirty="0" smtClean="0"/>
              <a:t>There is a register called IE (interrupt enable) that is responsible for enabling (unmasking) and disabling (masking) the Interrupts.</a:t>
            </a:r>
          </a:p>
        </p:txBody>
      </p:sp>
      <p:sp>
        <p:nvSpPr>
          <p:cNvPr id="4" name="Date Placeholder 3"/>
          <p:cNvSpPr>
            <a:spLocks noGrp="1"/>
          </p:cNvSpPr>
          <p:nvPr>
            <p:ph type="dt" sz="half" idx="10"/>
          </p:nvPr>
        </p:nvSpPr>
        <p:spPr/>
        <p:txBody>
          <a:bodyPr/>
          <a:lstStyle/>
          <a:p>
            <a:fld id="{5A09B585-E55E-4671-A47D-98333E4A1A06}" type="datetime2">
              <a:rPr lang="en-US" smtClean="0"/>
              <a:pPr/>
              <a:t>Wednesday, May 18, 2011</a:t>
            </a:fld>
            <a:endParaRPr lang="en-US"/>
          </a:p>
        </p:txBody>
      </p:sp>
      <p:sp>
        <p:nvSpPr>
          <p:cNvPr id="5" name="Footer Placeholder 4"/>
          <p:cNvSpPr>
            <a:spLocks noGrp="1"/>
          </p:cNvSpPr>
          <p:nvPr>
            <p:ph type="ftr" sz="quarter" idx="11"/>
          </p:nvPr>
        </p:nvSpPr>
        <p:spPr/>
        <p:txBody>
          <a:bodyPr/>
          <a:lstStyle/>
          <a:p>
            <a:r>
              <a:rPr lang="en-US" smtClean="0"/>
              <a:t>www.iiu.edu.pk</a:t>
            </a:r>
            <a:endParaRPr lang="en-US" dirty="0"/>
          </a:p>
        </p:txBody>
      </p:sp>
      <p:sp>
        <p:nvSpPr>
          <p:cNvPr id="6" name="Slide Number Placeholder 5"/>
          <p:cNvSpPr>
            <a:spLocks noGrp="1"/>
          </p:cNvSpPr>
          <p:nvPr>
            <p:ph type="sldNum" sz="quarter" idx="12"/>
          </p:nvPr>
        </p:nvSpPr>
        <p:spPr/>
        <p:txBody>
          <a:bodyPr/>
          <a:lstStyle/>
          <a:p>
            <a:fld id="{BE63EFB2-BD94-4648-BFB0-54B7DA1700FA}"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Enabling and Disabling an Interrupt</a:t>
            </a:r>
            <a:endParaRPr lang="en-US" dirty="0"/>
          </a:p>
        </p:txBody>
      </p:sp>
      <p:sp>
        <p:nvSpPr>
          <p:cNvPr id="4" name="Date Placeholder 3"/>
          <p:cNvSpPr>
            <a:spLocks noGrp="1"/>
          </p:cNvSpPr>
          <p:nvPr>
            <p:ph type="dt" sz="half" idx="10"/>
          </p:nvPr>
        </p:nvSpPr>
        <p:spPr/>
        <p:txBody>
          <a:bodyPr/>
          <a:lstStyle/>
          <a:p>
            <a:fld id="{5A09B585-E55E-4671-A47D-98333E4A1A06}" type="datetime2">
              <a:rPr lang="en-US" smtClean="0"/>
              <a:pPr/>
              <a:t>Wednesday, May 18, 2011</a:t>
            </a:fld>
            <a:endParaRPr lang="en-US"/>
          </a:p>
        </p:txBody>
      </p:sp>
      <p:sp>
        <p:nvSpPr>
          <p:cNvPr id="5" name="Footer Placeholder 4"/>
          <p:cNvSpPr>
            <a:spLocks noGrp="1"/>
          </p:cNvSpPr>
          <p:nvPr>
            <p:ph type="ftr" sz="quarter" idx="11"/>
          </p:nvPr>
        </p:nvSpPr>
        <p:spPr/>
        <p:txBody>
          <a:bodyPr/>
          <a:lstStyle/>
          <a:p>
            <a:r>
              <a:rPr lang="en-US" smtClean="0"/>
              <a:t>www.iiu.edu.pk</a:t>
            </a:r>
            <a:endParaRPr lang="en-US" dirty="0"/>
          </a:p>
        </p:txBody>
      </p:sp>
      <p:sp>
        <p:nvSpPr>
          <p:cNvPr id="6" name="Slide Number Placeholder 5"/>
          <p:cNvSpPr>
            <a:spLocks noGrp="1"/>
          </p:cNvSpPr>
          <p:nvPr>
            <p:ph type="sldNum" sz="quarter" idx="12"/>
          </p:nvPr>
        </p:nvSpPr>
        <p:spPr/>
        <p:txBody>
          <a:bodyPr/>
          <a:lstStyle/>
          <a:p>
            <a:fld id="{BE63EFB2-BD94-4648-BFB0-54B7DA1700FA}" type="slidenum">
              <a:rPr lang="en-US" smtClean="0"/>
              <a:pPr/>
              <a:t>11</a:t>
            </a:fld>
            <a:endParaRPr lang="en-US"/>
          </a:p>
        </p:txBody>
      </p:sp>
      <p:pic>
        <p:nvPicPr>
          <p:cNvPr id="1026" name="Picture 2"/>
          <p:cNvPicPr>
            <a:picLocks noChangeAspect="1" noChangeArrowheads="1"/>
          </p:cNvPicPr>
          <p:nvPr/>
        </p:nvPicPr>
        <p:blipFill>
          <a:blip r:embed="rId3"/>
          <a:srcRect/>
          <a:stretch>
            <a:fillRect/>
          </a:stretch>
        </p:blipFill>
        <p:spPr bwMode="auto">
          <a:xfrm>
            <a:off x="838200" y="762000"/>
            <a:ext cx="7453312" cy="2484437"/>
          </a:xfrm>
          <a:prstGeom prst="rect">
            <a:avLst/>
          </a:prstGeom>
          <a:noFill/>
          <a:ln w="9525">
            <a:noFill/>
            <a:miter lim="800000"/>
            <a:headEnd/>
            <a:tailEnd/>
          </a:ln>
          <a:effectLst/>
        </p:spPr>
      </p:pic>
      <p:graphicFrame>
        <p:nvGraphicFramePr>
          <p:cNvPr id="8" name="Table 7"/>
          <p:cNvGraphicFramePr>
            <a:graphicFrameLocks noGrp="1"/>
          </p:cNvGraphicFramePr>
          <p:nvPr/>
        </p:nvGraphicFramePr>
        <p:xfrm>
          <a:off x="457200" y="3352800"/>
          <a:ext cx="8305799" cy="3235960"/>
        </p:xfrm>
        <a:graphic>
          <a:graphicData uri="http://schemas.openxmlformats.org/drawingml/2006/table">
            <a:tbl>
              <a:tblPr bandRow="1">
                <a:tableStyleId>{5C22544A-7EE6-4342-B048-85BDC9FD1C3A}</a:tableStyleId>
              </a:tblPr>
              <a:tblGrid>
                <a:gridCol w="1185461"/>
                <a:gridCol w="736356"/>
                <a:gridCol w="6383982"/>
              </a:tblGrid>
              <a:tr h="370840">
                <a:tc>
                  <a:txBody>
                    <a:bodyPr/>
                    <a:lstStyle/>
                    <a:p>
                      <a:r>
                        <a:rPr lang="en-US" dirty="0" smtClean="0"/>
                        <a:t>EA</a:t>
                      </a:r>
                      <a:endParaRPr lang="en-US" dirty="0"/>
                    </a:p>
                  </a:txBody>
                  <a:tcPr/>
                </a:tc>
                <a:tc>
                  <a:txBody>
                    <a:bodyPr/>
                    <a:lstStyle/>
                    <a:p>
                      <a:r>
                        <a:rPr lang="en-US" dirty="0" smtClean="0"/>
                        <a:t>IE.7</a:t>
                      </a:r>
                      <a:endParaRPr lang="en-US" dirty="0"/>
                    </a:p>
                  </a:txBody>
                  <a:tcPr/>
                </a:tc>
                <a:tc>
                  <a:txBody>
                    <a:bodyPr/>
                    <a:lstStyle/>
                    <a:p>
                      <a:r>
                        <a:rPr kumimoji="0" lang="en-US" sz="1800" kern="1200" baseline="0" dirty="0" smtClean="0">
                          <a:solidFill>
                            <a:schemeClr val="dk1"/>
                          </a:solidFill>
                          <a:latin typeface="+mn-lt"/>
                          <a:ea typeface="+mn-ea"/>
                          <a:cs typeface="+mn-cs"/>
                        </a:rPr>
                        <a:t>Disables all interrupts</a:t>
                      </a:r>
                      <a:endParaRPr lang="en-US" dirty="0"/>
                    </a:p>
                  </a:txBody>
                  <a:tcPr/>
                </a:tc>
              </a:tr>
              <a:tr h="370840">
                <a:tc>
                  <a:txBody>
                    <a:bodyPr/>
                    <a:lstStyle/>
                    <a:p>
                      <a:r>
                        <a:rPr lang="en-US" dirty="0" smtClean="0"/>
                        <a:t>---</a:t>
                      </a:r>
                      <a:endParaRPr lang="en-US" dirty="0"/>
                    </a:p>
                  </a:txBody>
                  <a:tcPr/>
                </a:tc>
                <a:tc>
                  <a:txBody>
                    <a:bodyPr/>
                    <a:lstStyle/>
                    <a:p>
                      <a:r>
                        <a:rPr lang="en-US" dirty="0" smtClean="0"/>
                        <a:t>IE.6</a:t>
                      </a:r>
                      <a:endParaRPr lang="en-US" dirty="0"/>
                    </a:p>
                  </a:txBody>
                  <a:tcPr/>
                </a:tc>
                <a:tc>
                  <a:txBody>
                    <a:bodyPr/>
                    <a:lstStyle/>
                    <a:p>
                      <a:r>
                        <a:rPr kumimoji="0" lang="en-US" sz="1800" kern="1200" baseline="0" dirty="0" smtClean="0">
                          <a:solidFill>
                            <a:schemeClr val="dk1"/>
                          </a:solidFill>
                          <a:latin typeface="+mn-lt"/>
                          <a:ea typeface="+mn-ea"/>
                          <a:cs typeface="+mn-cs"/>
                        </a:rPr>
                        <a:t>Not implemented, reserved for future use</a:t>
                      </a:r>
                      <a:endParaRPr lang="en-US" dirty="0"/>
                    </a:p>
                  </a:txBody>
                  <a:tcPr/>
                </a:tc>
              </a:tr>
              <a:tr h="370840">
                <a:tc>
                  <a:txBody>
                    <a:bodyPr/>
                    <a:lstStyle/>
                    <a:p>
                      <a:r>
                        <a:rPr lang="en-US" dirty="0" smtClean="0"/>
                        <a:t>ET2</a:t>
                      </a:r>
                      <a:endParaRPr lang="en-US" dirty="0"/>
                    </a:p>
                  </a:txBody>
                  <a:tcPr/>
                </a:tc>
                <a:tc>
                  <a:txBody>
                    <a:bodyPr/>
                    <a:lstStyle/>
                    <a:p>
                      <a:r>
                        <a:rPr lang="en-US" dirty="0" smtClean="0"/>
                        <a:t>IE.5</a:t>
                      </a:r>
                      <a:endParaRPr lang="en-US" dirty="0"/>
                    </a:p>
                  </a:txBody>
                  <a:tcPr/>
                </a:tc>
                <a:tc>
                  <a:txBody>
                    <a:bodyPr/>
                    <a:lstStyle/>
                    <a:p>
                      <a:r>
                        <a:rPr kumimoji="0" lang="en-US" sz="1800" kern="1200" baseline="0" dirty="0" smtClean="0">
                          <a:solidFill>
                            <a:schemeClr val="dk1"/>
                          </a:solidFill>
                          <a:latin typeface="+mn-lt"/>
                          <a:ea typeface="+mn-ea"/>
                          <a:cs typeface="+mn-cs"/>
                        </a:rPr>
                        <a:t>Enables or disables timer 2 overflow or capture</a:t>
                      </a:r>
                    </a:p>
                    <a:p>
                      <a:r>
                        <a:rPr kumimoji="0" lang="en-US" sz="1800" kern="1200" baseline="0" dirty="0" smtClean="0">
                          <a:solidFill>
                            <a:schemeClr val="dk1"/>
                          </a:solidFill>
                          <a:latin typeface="+mn-lt"/>
                          <a:ea typeface="+mn-ea"/>
                          <a:cs typeface="+mn-cs"/>
                        </a:rPr>
                        <a:t>interrupt (8952)</a:t>
                      </a:r>
                      <a:endParaRPr lang="en-US" dirty="0"/>
                    </a:p>
                  </a:txBody>
                  <a:tcPr/>
                </a:tc>
              </a:tr>
              <a:tr h="370840">
                <a:tc>
                  <a:txBody>
                    <a:bodyPr/>
                    <a:lstStyle/>
                    <a:p>
                      <a:r>
                        <a:rPr lang="en-US" dirty="0" smtClean="0"/>
                        <a:t>ES</a:t>
                      </a:r>
                      <a:endParaRPr lang="en-US" dirty="0"/>
                    </a:p>
                  </a:txBody>
                  <a:tcPr/>
                </a:tc>
                <a:tc>
                  <a:txBody>
                    <a:bodyPr/>
                    <a:lstStyle/>
                    <a:p>
                      <a:r>
                        <a:rPr lang="en-US" dirty="0" smtClean="0"/>
                        <a:t>IE.4</a:t>
                      </a:r>
                      <a:endParaRPr lang="en-US" dirty="0"/>
                    </a:p>
                  </a:txBody>
                  <a:tcPr/>
                </a:tc>
                <a:tc>
                  <a:txBody>
                    <a:bodyPr/>
                    <a:lstStyle/>
                    <a:p>
                      <a:r>
                        <a:rPr kumimoji="0" lang="en-US" sz="1800" kern="1200" baseline="0" dirty="0" smtClean="0">
                          <a:solidFill>
                            <a:schemeClr val="dk1"/>
                          </a:solidFill>
                          <a:latin typeface="+mn-lt"/>
                          <a:ea typeface="+mn-ea"/>
                          <a:cs typeface="+mn-cs"/>
                        </a:rPr>
                        <a:t>Enables or disables the serial port interrupt</a:t>
                      </a:r>
                      <a:endParaRPr lang="en-US" dirty="0"/>
                    </a:p>
                  </a:txBody>
                  <a:tcPr/>
                </a:tc>
              </a:tr>
              <a:tr h="370840">
                <a:tc>
                  <a:txBody>
                    <a:bodyPr/>
                    <a:lstStyle/>
                    <a:p>
                      <a:r>
                        <a:rPr lang="en-US" dirty="0" smtClean="0"/>
                        <a:t>ET1</a:t>
                      </a:r>
                      <a:endParaRPr lang="en-US" dirty="0"/>
                    </a:p>
                  </a:txBody>
                  <a:tcPr/>
                </a:tc>
                <a:tc>
                  <a:txBody>
                    <a:bodyPr/>
                    <a:lstStyle/>
                    <a:p>
                      <a:r>
                        <a:rPr lang="en-US" dirty="0" smtClean="0"/>
                        <a:t>IE.3</a:t>
                      </a:r>
                      <a:endParaRPr lang="en-US" dirty="0"/>
                    </a:p>
                  </a:txBody>
                  <a:tcPr/>
                </a:tc>
                <a:tc>
                  <a:txBody>
                    <a:bodyPr/>
                    <a:lstStyle/>
                    <a:p>
                      <a:r>
                        <a:rPr kumimoji="0" lang="en-US" sz="1800" kern="1200" baseline="0" dirty="0" smtClean="0">
                          <a:solidFill>
                            <a:schemeClr val="dk1"/>
                          </a:solidFill>
                          <a:latin typeface="+mn-lt"/>
                          <a:ea typeface="+mn-ea"/>
                          <a:cs typeface="+mn-cs"/>
                        </a:rPr>
                        <a:t>Enables or disables timer 1 overflow interrupt</a:t>
                      </a:r>
                      <a:endParaRPr lang="en-US" dirty="0"/>
                    </a:p>
                  </a:txBody>
                  <a:tcPr/>
                </a:tc>
              </a:tr>
              <a:tr h="370840">
                <a:tc>
                  <a:txBody>
                    <a:bodyPr/>
                    <a:lstStyle/>
                    <a:p>
                      <a:r>
                        <a:rPr lang="en-US" dirty="0" smtClean="0"/>
                        <a:t>EX1</a:t>
                      </a:r>
                      <a:endParaRPr lang="en-US" dirty="0"/>
                    </a:p>
                  </a:txBody>
                  <a:tcPr/>
                </a:tc>
                <a:tc>
                  <a:txBody>
                    <a:bodyPr/>
                    <a:lstStyle/>
                    <a:p>
                      <a:r>
                        <a:rPr lang="en-US" dirty="0" smtClean="0"/>
                        <a:t>IE.2</a:t>
                      </a:r>
                      <a:endParaRPr lang="en-US" dirty="0"/>
                    </a:p>
                  </a:txBody>
                  <a:tcPr/>
                </a:tc>
                <a:tc>
                  <a:txBody>
                    <a:bodyPr/>
                    <a:lstStyle/>
                    <a:p>
                      <a:r>
                        <a:rPr kumimoji="0" lang="en-US" sz="1800" kern="1200" baseline="0" dirty="0" smtClean="0">
                          <a:solidFill>
                            <a:schemeClr val="dk1"/>
                          </a:solidFill>
                          <a:latin typeface="+mn-lt"/>
                          <a:ea typeface="+mn-ea"/>
                          <a:cs typeface="+mn-cs"/>
                        </a:rPr>
                        <a:t>Enables or disables external interrupt 1</a:t>
                      </a:r>
                      <a:endParaRPr lang="en-US" dirty="0"/>
                    </a:p>
                  </a:txBody>
                  <a:tcPr/>
                </a:tc>
              </a:tr>
              <a:tr h="370840">
                <a:tc>
                  <a:txBody>
                    <a:bodyPr/>
                    <a:lstStyle/>
                    <a:p>
                      <a:r>
                        <a:rPr lang="en-US" dirty="0" smtClean="0"/>
                        <a:t>ET0</a:t>
                      </a:r>
                      <a:endParaRPr lang="en-US" dirty="0"/>
                    </a:p>
                  </a:txBody>
                  <a:tcPr/>
                </a:tc>
                <a:tc>
                  <a:txBody>
                    <a:bodyPr/>
                    <a:lstStyle/>
                    <a:p>
                      <a:r>
                        <a:rPr lang="en-US" dirty="0" smtClean="0"/>
                        <a:t>IE.1</a:t>
                      </a:r>
                      <a:endParaRPr lang="en-US" dirty="0"/>
                    </a:p>
                  </a:txBody>
                  <a:tcPr/>
                </a:tc>
                <a:tc>
                  <a:txBody>
                    <a:bodyPr/>
                    <a:lstStyle/>
                    <a:p>
                      <a:r>
                        <a:rPr kumimoji="0" lang="en-US" sz="1800" kern="1200" baseline="0" dirty="0" smtClean="0">
                          <a:solidFill>
                            <a:schemeClr val="dk1"/>
                          </a:solidFill>
                          <a:latin typeface="+mn-lt"/>
                          <a:ea typeface="+mn-ea"/>
                          <a:cs typeface="+mn-cs"/>
                        </a:rPr>
                        <a:t>Enables or disables timer 0 overflow interrupt</a:t>
                      </a:r>
                      <a:endParaRPr lang="en-US" dirty="0"/>
                    </a:p>
                  </a:txBody>
                  <a:tcPr/>
                </a:tc>
              </a:tr>
              <a:tr h="370840">
                <a:tc>
                  <a:txBody>
                    <a:bodyPr/>
                    <a:lstStyle/>
                    <a:p>
                      <a:r>
                        <a:rPr lang="en-US" dirty="0" smtClean="0"/>
                        <a:t>EX0</a:t>
                      </a:r>
                      <a:endParaRPr lang="en-US" dirty="0"/>
                    </a:p>
                  </a:txBody>
                  <a:tcPr/>
                </a:tc>
                <a:tc>
                  <a:txBody>
                    <a:bodyPr/>
                    <a:lstStyle/>
                    <a:p>
                      <a:r>
                        <a:rPr lang="en-US" dirty="0" smtClean="0"/>
                        <a:t>IE.0</a:t>
                      </a:r>
                      <a:endParaRPr lang="en-US" dirty="0"/>
                    </a:p>
                  </a:txBody>
                  <a:tcPr/>
                </a:tc>
                <a:tc>
                  <a:txBody>
                    <a:bodyPr/>
                    <a:lstStyle/>
                    <a:p>
                      <a:r>
                        <a:rPr kumimoji="0" lang="en-US" sz="1800" kern="1200" baseline="0" dirty="0" smtClean="0">
                          <a:solidFill>
                            <a:schemeClr val="dk1"/>
                          </a:solidFill>
                          <a:latin typeface="+mn-lt"/>
                          <a:ea typeface="+mn-ea"/>
                          <a:cs typeface="+mn-cs"/>
                        </a:rPr>
                        <a:t>Enables or disables external interrupt 0</a:t>
                      </a:r>
                      <a:endParaRPr lang="en-US"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Enabling and Disabling an Interrupt</a:t>
            </a:r>
            <a:endParaRPr lang="en-US" dirty="0"/>
          </a:p>
        </p:txBody>
      </p:sp>
      <p:sp>
        <p:nvSpPr>
          <p:cNvPr id="3" name="Content Placeholder 2"/>
          <p:cNvSpPr>
            <a:spLocks noGrp="1"/>
          </p:cNvSpPr>
          <p:nvPr>
            <p:ph idx="1"/>
          </p:nvPr>
        </p:nvSpPr>
        <p:spPr>
          <a:xfrm>
            <a:off x="0" y="762000"/>
            <a:ext cx="9144000" cy="6096000"/>
          </a:xfrm>
          <a:solidFill>
            <a:schemeClr val="bg1"/>
          </a:solidFill>
        </p:spPr>
        <p:txBody>
          <a:bodyPr>
            <a:noAutofit/>
          </a:bodyPr>
          <a:lstStyle/>
          <a:p>
            <a:r>
              <a:rPr lang="en-US" dirty="0" smtClean="0"/>
              <a:t>To enable an interrupt, we take the following steps:</a:t>
            </a:r>
          </a:p>
          <a:p>
            <a:pPr marL="971550" lvl="1" indent="-514350">
              <a:buFont typeface="+mj-lt"/>
              <a:buAutoNum type="arabicPeriod"/>
            </a:pPr>
            <a:r>
              <a:rPr lang="en-US" dirty="0" smtClean="0"/>
              <a:t>Bit D7 of the IE register (EA) must be set to high to allow the rest of register to take effect</a:t>
            </a:r>
          </a:p>
          <a:p>
            <a:pPr marL="971550" lvl="1" indent="-514350">
              <a:buFont typeface="+mj-lt"/>
              <a:buAutoNum type="arabicPeriod"/>
            </a:pPr>
            <a:r>
              <a:rPr lang="en-US" dirty="0" smtClean="0"/>
              <a:t>The value of EA</a:t>
            </a:r>
          </a:p>
          <a:p>
            <a:pPr marL="1236726" lvl="2" indent="-514350"/>
            <a:r>
              <a:rPr lang="en-US" dirty="0" smtClean="0"/>
              <a:t>If EA = 1, interrupts are enabled and will be responded to if their corresponding bits in IE are high</a:t>
            </a:r>
          </a:p>
          <a:p>
            <a:pPr marL="1236726" lvl="2" indent="-514350"/>
            <a:r>
              <a:rPr lang="en-US" dirty="0" smtClean="0"/>
              <a:t>If EA = 0, no interrupt will be responded to, even if the associated bit in the IE register is high</a:t>
            </a:r>
          </a:p>
        </p:txBody>
      </p:sp>
      <p:sp>
        <p:nvSpPr>
          <p:cNvPr id="4" name="Date Placeholder 3"/>
          <p:cNvSpPr>
            <a:spLocks noGrp="1"/>
          </p:cNvSpPr>
          <p:nvPr>
            <p:ph type="dt" sz="half" idx="10"/>
          </p:nvPr>
        </p:nvSpPr>
        <p:spPr/>
        <p:txBody>
          <a:bodyPr/>
          <a:lstStyle/>
          <a:p>
            <a:fld id="{5A09B585-E55E-4671-A47D-98333E4A1A06}" type="datetime2">
              <a:rPr lang="en-US" smtClean="0"/>
              <a:pPr/>
              <a:t>Wednesday, May 18, 2011</a:t>
            </a:fld>
            <a:endParaRPr lang="en-US"/>
          </a:p>
        </p:txBody>
      </p:sp>
      <p:sp>
        <p:nvSpPr>
          <p:cNvPr id="5" name="Footer Placeholder 4"/>
          <p:cNvSpPr>
            <a:spLocks noGrp="1"/>
          </p:cNvSpPr>
          <p:nvPr>
            <p:ph type="ftr" sz="quarter" idx="11"/>
          </p:nvPr>
        </p:nvSpPr>
        <p:spPr/>
        <p:txBody>
          <a:bodyPr/>
          <a:lstStyle/>
          <a:p>
            <a:r>
              <a:rPr lang="en-US" smtClean="0"/>
              <a:t>www.iiu.edu.pk</a:t>
            </a:r>
            <a:endParaRPr lang="en-US" dirty="0"/>
          </a:p>
        </p:txBody>
      </p:sp>
      <p:sp>
        <p:nvSpPr>
          <p:cNvPr id="6" name="Slide Number Placeholder 5"/>
          <p:cNvSpPr>
            <a:spLocks noGrp="1"/>
          </p:cNvSpPr>
          <p:nvPr>
            <p:ph type="sldNum" sz="quarter" idx="12"/>
          </p:nvPr>
        </p:nvSpPr>
        <p:spPr/>
        <p:txBody>
          <a:bodyPr/>
          <a:lstStyle/>
          <a:p>
            <a:fld id="{BE63EFB2-BD94-4648-BFB0-54B7DA1700FA}"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9600"/>
            <a:ext cx="9144000" cy="6096000"/>
          </a:xfrm>
          <a:solidFill>
            <a:schemeClr val="bg1"/>
          </a:solidFill>
        </p:spPr>
        <p:txBody>
          <a:bodyPr>
            <a:noAutofit/>
          </a:bodyPr>
          <a:lstStyle/>
          <a:p>
            <a:r>
              <a:rPr lang="en-US" sz="2600" dirty="0" smtClean="0"/>
              <a:t>The timer flag (TF) is raised when the timer rolls over</a:t>
            </a:r>
          </a:p>
          <a:p>
            <a:pPr lvl="1"/>
            <a:r>
              <a:rPr lang="en-US" sz="2600" dirty="0" smtClean="0"/>
              <a:t>In polling TF, we have to wait until the TF is raised</a:t>
            </a:r>
          </a:p>
          <a:p>
            <a:pPr lvl="2"/>
            <a:r>
              <a:rPr lang="en-US" sz="2600" dirty="0" smtClean="0"/>
              <a:t>The problem with this method is that the microcontroller is tied down while waiting for TF to be raised, and can not do anything else</a:t>
            </a:r>
          </a:p>
          <a:p>
            <a:pPr lvl="1"/>
            <a:r>
              <a:rPr lang="en-US" sz="2600" dirty="0" smtClean="0"/>
              <a:t>Using interrupts solves this problem and, avoids tying down the controller</a:t>
            </a:r>
          </a:p>
          <a:p>
            <a:pPr lvl="2"/>
            <a:r>
              <a:rPr lang="en-US" sz="2600" dirty="0" smtClean="0"/>
              <a:t>If the timer interrupt in the IE register is enabled, whenever the timer rolls over, TF is raised, and the microcontroller is interrupted in whatever it is doing, and jumps to the interrupt vector table to service the ISR</a:t>
            </a:r>
          </a:p>
          <a:p>
            <a:pPr lvl="2"/>
            <a:r>
              <a:rPr lang="en-US" sz="2600" dirty="0" smtClean="0"/>
              <a:t>In this way, the microcontroller can do other until it is notified that the timer has rolled over</a:t>
            </a:r>
          </a:p>
        </p:txBody>
      </p:sp>
      <p:sp>
        <p:nvSpPr>
          <p:cNvPr id="4" name="Date Placeholder 3"/>
          <p:cNvSpPr>
            <a:spLocks noGrp="1"/>
          </p:cNvSpPr>
          <p:nvPr>
            <p:ph type="dt" sz="half" idx="10"/>
          </p:nvPr>
        </p:nvSpPr>
        <p:spPr/>
        <p:txBody>
          <a:bodyPr/>
          <a:lstStyle/>
          <a:p>
            <a:fld id="{5A09B585-E55E-4671-A47D-98333E4A1A06}" type="datetime2">
              <a:rPr lang="en-US" smtClean="0"/>
              <a:pPr/>
              <a:t>Wednesday, May 18, 2011</a:t>
            </a:fld>
            <a:endParaRPr lang="en-US"/>
          </a:p>
        </p:txBody>
      </p:sp>
      <p:sp>
        <p:nvSpPr>
          <p:cNvPr id="5" name="Footer Placeholder 4"/>
          <p:cNvSpPr>
            <a:spLocks noGrp="1"/>
          </p:cNvSpPr>
          <p:nvPr>
            <p:ph type="ftr" sz="quarter" idx="11"/>
          </p:nvPr>
        </p:nvSpPr>
        <p:spPr/>
        <p:txBody>
          <a:bodyPr/>
          <a:lstStyle/>
          <a:p>
            <a:r>
              <a:rPr lang="en-US" smtClean="0"/>
              <a:t>www.iiu.edu.pk</a:t>
            </a:r>
            <a:endParaRPr lang="en-US" dirty="0"/>
          </a:p>
        </p:txBody>
      </p:sp>
      <p:sp>
        <p:nvSpPr>
          <p:cNvPr id="6" name="Slide Number Placeholder 5"/>
          <p:cNvSpPr>
            <a:spLocks noGrp="1"/>
          </p:cNvSpPr>
          <p:nvPr>
            <p:ph type="sldNum" sz="quarter" idx="12"/>
          </p:nvPr>
        </p:nvSpPr>
        <p:spPr/>
        <p:txBody>
          <a:bodyPr/>
          <a:lstStyle/>
          <a:p>
            <a:fld id="{BE63EFB2-BD94-4648-BFB0-54B7DA1700FA}" type="slidenum">
              <a:rPr lang="en-US" smtClean="0"/>
              <a:pPr/>
              <a:t>13</a:t>
            </a:fld>
            <a:endParaRPr lang="en-US"/>
          </a:p>
        </p:txBody>
      </p:sp>
      <p:sp>
        <p:nvSpPr>
          <p:cNvPr id="2" name="Title 1"/>
          <p:cNvSpPr>
            <a:spLocks noGrp="1"/>
          </p:cNvSpPr>
          <p:nvPr>
            <p:ph type="title"/>
          </p:nvPr>
        </p:nvSpPr>
        <p:spPr>
          <a:xfrm>
            <a:off x="0" y="0"/>
            <a:ext cx="9144000" cy="762000"/>
          </a:xfrm>
        </p:spPr>
        <p:txBody>
          <a:bodyPr>
            <a:normAutofit/>
          </a:bodyPr>
          <a:lstStyle/>
          <a:p>
            <a:r>
              <a:rPr lang="en-US" dirty="0" smtClean="0"/>
              <a:t>Timer Interrupts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9600"/>
            <a:ext cx="9144000" cy="5943600"/>
          </a:xfrm>
          <a:solidFill>
            <a:schemeClr val="bg1"/>
          </a:solidFill>
        </p:spPr>
        <p:txBody>
          <a:bodyPr>
            <a:noAutofit/>
          </a:bodyPr>
          <a:lstStyle/>
          <a:p>
            <a:r>
              <a:rPr lang="en-US" sz="2400" dirty="0" smtClean="0"/>
              <a:t>The 8051 compiler have extensive support for the interrupts</a:t>
            </a:r>
          </a:p>
          <a:p>
            <a:r>
              <a:rPr lang="en-US" sz="2400" dirty="0" smtClean="0"/>
              <a:t>They assign a unique number to each of the 8051 interrupts</a:t>
            </a:r>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r>
              <a:rPr lang="en-US" sz="2400" dirty="0" smtClean="0"/>
              <a:t>It can assign a register bank to an ISR</a:t>
            </a:r>
          </a:p>
          <a:p>
            <a:pPr lvl="1"/>
            <a:r>
              <a:rPr lang="en-US" sz="2400" dirty="0" smtClean="0"/>
              <a:t>This avoids code overhead due to the pushes and pops of the R0 – R7 registers</a:t>
            </a:r>
          </a:p>
          <a:p>
            <a:pPr lvl="1"/>
            <a:endParaRPr lang="en-US" sz="2400" dirty="0" smtClean="0"/>
          </a:p>
        </p:txBody>
      </p:sp>
      <p:sp>
        <p:nvSpPr>
          <p:cNvPr id="4" name="Date Placeholder 3"/>
          <p:cNvSpPr>
            <a:spLocks noGrp="1"/>
          </p:cNvSpPr>
          <p:nvPr>
            <p:ph type="dt" sz="half" idx="10"/>
          </p:nvPr>
        </p:nvSpPr>
        <p:spPr/>
        <p:txBody>
          <a:bodyPr/>
          <a:lstStyle/>
          <a:p>
            <a:fld id="{5A09B585-E55E-4671-A47D-98333E4A1A06}" type="datetime2">
              <a:rPr lang="en-US" smtClean="0"/>
              <a:pPr/>
              <a:t>Wednesday, May 18, 2011</a:t>
            </a:fld>
            <a:endParaRPr lang="en-US"/>
          </a:p>
        </p:txBody>
      </p:sp>
      <p:sp>
        <p:nvSpPr>
          <p:cNvPr id="5" name="Footer Placeholder 4"/>
          <p:cNvSpPr>
            <a:spLocks noGrp="1"/>
          </p:cNvSpPr>
          <p:nvPr>
            <p:ph type="ftr" sz="quarter" idx="11"/>
          </p:nvPr>
        </p:nvSpPr>
        <p:spPr/>
        <p:txBody>
          <a:bodyPr/>
          <a:lstStyle/>
          <a:p>
            <a:r>
              <a:rPr lang="en-US" smtClean="0"/>
              <a:t>www.iiu.edu.pk</a:t>
            </a:r>
            <a:endParaRPr lang="en-US" dirty="0"/>
          </a:p>
        </p:txBody>
      </p:sp>
      <p:sp>
        <p:nvSpPr>
          <p:cNvPr id="6" name="Slide Number Placeholder 5"/>
          <p:cNvSpPr>
            <a:spLocks noGrp="1"/>
          </p:cNvSpPr>
          <p:nvPr>
            <p:ph type="sldNum" sz="quarter" idx="12"/>
          </p:nvPr>
        </p:nvSpPr>
        <p:spPr/>
        <p:txBody>
          <a:bodyPr/>
          <a:lstStyle/>
          <a:p>
            <a:fld id="{BE63EFB2-BD94-4648-BFB0-54B7DA1700FA}" type="slidenum">
              <a:rPr lang="en-US" smtClean="0"/>
              <a:pPr/>
              <a:t>14</a:t>
            </a:fld>
            <a:endParaRPr lang="en-US"/>
          </a:p>
        </p:txBody>
      </p:sp>
      <p:sp>
        <p:nvSpPr>
          <p:cNvPr id="2" name="Title 1"/>
          <p:cNvSpPr>
            <a:spLocks noGrp="1"/>
          </p:cNvSpPr>
          <p:nvPr>
            <p:ph type="title"/>
          </p:nvPr>
        </p:nvSpPr>
        <p:spPr>
          <a:xfrm>
            <a:off x="0" y="0"/>
            <a:ext cx="9144000" cy="762000"/>
          </a:xfrm>
        </p:spPr>
        <p:txBody>
          <a:bodyPr>
            <a:normAutofit/>
          </a:bodyPr>
          <a:lstStyle/>
          <a:p>
            <a:r>
              <a:rPr lang="en-US" dirty="0" smtClean="0"/>
              <a:t>Interrupts Programming in C</a:t>
            </a:r>
            <a:endParaRPr lang="en-US" dirty="0"/>
          </a:p>
        </p:txBody>
      </p:sp>
      <p:pic>
        <p:nvPicPr>
          <p:cNvPr id="1026" name="Picture 2"/>
          <p:cNvPicPr>
            <a:picLocks noChangeAspect="1" noChangeArrowheads="1"/>
          </p:cNvPicPr>
          <p:nvPr/>
        </p:nvPicPr>
        <p:blipFill>
          <a:blip r:embed="rId3"/>
          <a:srcRect/>
          <a:stretch>
            <a:fillRect/>
          </a:stretch>
        </p:blipFill>
        <p:spPr bwMode="auto">
          <a:xfrm>
            <a:off x="1167629" y="1524000"/>
            <a:ext cx="6299971" cy="336238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7886"/>
            <a:ext cx="9144000" cy="762000"/>
          </a:xfrm>
        </p:spPr>
        <p:txBody>
          <a:bodyPr>
            <a:normAutofit/>
          </a:bodyPr>
          <a:lstStyle/>
          <a:p>
            <a:r>
              <a:rPr lang="en-US" dirty="0" smtClean="0"/>
              <a:t>Serial Port Programming in C</a:t>
            </a:r>
            <a:endParaRPr lang="en-US" dirty="0"/>
          </a:p>
        </p:txBody>
      </p:sp>
      <p:sp>
        <p:nvSpPr>
          <p:cNvPr id="4" name="Date Placeholder 3"/>
          <p:cNvSpPr>
            <a:spLocks noGrp="1"/>
          </p:cNvSpPr>
          <p:nvPr>
            <p:ph type="dt" sz="half" idx="10"/>
          </p:nvPr>
        </p:nvSpPr>
        <p:spPr>
          <a:xfrm>
            <a:off x="457200" y="5864166"/>
            <a:ext cx="2133600" cy="365125"/>
          </a:xfrm>
        </p:spPr>
        <p:txBody>
          <a:bodyPr/>
          <a:lstStyle/>
          <a:p>
            <a:fld id="{5A09B585-E55E-4671-A47D-98333E4A1A06}" type="datetime2">
              <a:rPr lang="en-US" smtClean="0"/>
              <a:pPr/>
              <a:t>Wednesday, May 18, 2011</a:t>
            </a:fld>
            <a:endParaRPr lang="en-US"/>
          </a:p>
        </p:txBody>
      </p:sp>
      <p:sp>
        <p:nvSpPr>
          <p:cNvPr id="5" name="Footer Placeholder 4"/>
          <p:cNvSpPr>
            <a:spLocks noGrp="1"/>
          </p:cNvSpPr>
          <p:nvPr>
            <p:ph type="ftr" sz="quarter" idx="11"/>
          </p:nvPr>
        </p:nvSpPr>
        <p:spPr>
          <a:xfrm>
            <a:off x="3124200" y="5864166"/>
            <a:ext cx="2895600" cy="365125"/>
          </a:xfrm>
        </p:spPr>
        <p:txBody>
          <a:bodyPr/>
          <a:lstStyle/>
          <a:p>
            <a:r>
              <a:rPr lang="en-US" smtClean="0"/>
              <a:t>www.iiu.edu.pk</a:t>
            </a:r>
            <a:endParaRPr lang="en-US" dirty="0"/>
          </a:p>
        </p:txBody>
      </p:sp>
      <p:sp>
        <p:nvSpPr>
          <p:cNvPr id="6" name="Slide Number Placeholder 5"/>
          <p:cNvSpPr>
            <a:spLocks noGrp="1"/>
          </p:cNvSpPr>
          <p:nvPr>
            <p:ph type="sldNum" sz="quarter" idx="12"/>
          </p:nvPr>
        </p:nvSpPr>
        <p:spPr>
          <a:xfrm>
            <a:off x="7924800" y="5864166"/>
            <a:ext cx="762000" cy="365125"/>
          </a:xfrm>
        </p:spPr>
        <p:txBody>
          <a:bodyPr/>
          <a:lstStyle/>
          <a:p>
            <a:fld id="{BE63EFB2-BD94-4648-BFB0-54B7DA1700FA}" type="slidenum">
              <a:rPr lang="en-US" smtClean="0"/>
              <a:pPr/>
              <a:t>15</a:t>
            </a:fld>
            <a:endParaRPr lang="en-US"/>
          </a:p>
        </p:txBody>
      </p:sp>
      <p:sp>
        <p:nvSpPr>
          <p:cNvPr id="7" name="TextBox 6"/>
          <p:cNvSpPr txBox="1"/>
          <p:nvPr/>
        </p:nvSpPr>
        <p:spPr>
          <a:xfrm>
            <a:off x="152400" y="1474887"/>
            <a:ext cx="8839200" cy="5078313"/>
          </a:xfrm>
          <a:prstGeom prst="rect">
            <a:avLst/>
          </a:prstGeom>
          <a:gradFill flip="none" rotWithShape="1">
            <a:gsLst>
              <a:gs pos="0">
                <a:srgbClr val="FF3300">
                  <a:shade val="30000"/>
                  <a:satMod val="115000"/>
                </a:srgbClr>
              </a:gs>
              <a:gs pos="50000">
                <a:srgbClr val="FF3300">
                  <a:shade val="67500"/>
                  <a:satMod val="115000"/>
                </a:srgbClr>
              </a:gs>
              <a:gs pos="100000">
                <a:srgbClr val="FF3300">
                  <a:shade val="100000"/>
                  <a:satMod val="115000"/>
                </a:srgbClr>
              </a:gs>
            </a:gsLst>
            <a:lin ang="2700000" scaled="1"/>
            <a:tileRect/>
          </a:gradFill>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b="1" dirty="0" smtClean="0">
                <a:solidFill>
                  <a:srgbClr val="00B0F0"/>
                </a:solidFill>
                <a:latin typeface="Courier New"/>
              </a:rPr>
              <a:t>// We will use timer 0 mode 2 (auto-reload). One half of the</a:t>
            </a:r>
          </a:p>
          <a:p>
            <a:r>
              <a:rPr lang="en-US" b="1" dirty="0" smtClean="0">
                <a:solidFill>
                  <a:srgbClr val="00B0F0"/>
                </a:solidFill>
                <a:latin typeface="Courier New"/>
              </a:rPr>
              <a:t>// period is 100 </a:t>
            </a:r>
            <a:r>
              <a:rPr lang="el-GR" b="1" dirty="0" smtClean="0">
                <a:solidFill>
                  <a:srgbClr val="00B0F0"/>
                </a:solidFill>
                <a:latin typeface="Courier New"/>
              </a:rPr>
              <a:t>μ</a:t>
            </a:r>
            <a:r>
              <a:rPr lang="en-US" b="1" dirty="0" smtClean="0">
                <a:solidFill>
                  <a:srgbClr val="00B0F0"/>
                </a:solidFill>
                <a:latin typeface="Courier New"/>
              </a:rPr>
              <a:t>s. 100/1.085 </a:t>
            </a:r>
            <a:r>
              <a:rPr lang="el-GR" b="1" dirty="0" smtClean="0">
                <a:solidFill>
                  <a:srgbClr val="00B0F0"/>
                </a:solidFill>
                <a:latin typeface="Courier New"/>
              </a:rPr>
              <a:t>μ</a:t>
            </a:r>
            <a:r>
              <a:rPr lang="en-US" b="1" dirty="0" smtClean="0">
                <a:solidFill>
                  <a:srgbClr val="00B0F0"/>
                </a:solidFill>
                <a:latin typeface="Courier New"/>
              </a:rPr>
              <a:t>s = 92, and TH0=256-92=164=A4H</a:t>
            </a:r>
          </a:p>
          <a:p>
            <a:r>
              <a:rPr lang="en-US" b="1" dirty="0" smtClean="0">
                <a:solidFill>
                  <a:srgbClr val="FFFF00"/>
                </a:solidFill>
                <a:latin typeface="Courier New"/>
              </a:rPr>
              <a:t>#include </a:t>
            </a:r>
            <a:r>
              <a:rPr lang="en-US" b="1" dirty="0" smtClean="0">
                <a:solidFill>
                  <a:schemeClr val="tx1"/>
                </a:solidFill>
                <a:latin typeface="Courier New"/>
              </a:rPr>
              <a:t>&lt;reg51.h&gt;</a:t>
            </a:r>
          </a:p>
          <a:p>
            <a:r>
              <a:rPr lang="en-US" b="1" dirty="0" err="1" smtClean="0">
                <a:solidFill>
                  <a:srgbClr val="FFFF00"/>
                </a:solidFill>
                <a:latin typeface="Courier New"/>
              </a:rPr>
              <a:t>sbit</a:t>
            </a:r>
            <a:r>
              <a:rPr lang="en-US" b="1" dirty="0" smtClean="0">
                <a:solidFill>
                  <a:schemeClr val="tx1"/>
                </a:solidFill>
                <a:latin typeface="Courier New"/>
              </a:rPr>
              <a:t> SW   = P1^7;</a:t>
            </a:r>
          </a:p>
          <a:p>
            <a:r>
              <a:rPr lang="en-US" b="1" dirty="0" err="1" smtClean="0">
                <a:solidFill>
                  <a:srgbClr val="FFFF00"/>
                </a:solidFill>
                <a:latin typeface="Courier New"/>
              </a:rPr>
              <a:t>sbit</a:t>
            </a:r>
            <a:r>
              <a:rPr lang="en-US" b="1" dirty="0" smtClean="0">
                <a:solidFill>
                  <a:schemeClr val="tx1"/>
                </a:solidFill>
                <a:latin typeface="Courier New"/>
              </a:rPr>
              <a:t> IND  = P1^0;</a:t>
            </a:r>
          </a:p>
          <a:p>
            <a:r>
              <a:rPr lang="en-US" b="1" dirty="0" err="1" smtClean="0">
                <a:solidFill>
                  <a:srgbClr val="FFFF00"/>
                </a:solidFill>
                <a:latin typeface="Courier New"/>
              </a:rPr>
              <a:t>sbit</a:t>
            </a:r>
            <a:r>
              <a:rPr lang="en-US" b="1" dirty="0" smtClean="0">
                <a:solidFill>
                  <a:schemeClr val="tx1"/>
                </a:solidFill>
                <a:latin typeface="Courier New"/>
              </a:rPr>
              <a:t> WAVE = P2^5;</a:t>
            </a:r>
          </a:p>
          <a:p>
            <a:r>
              <a:rPr lang="en-US" b="1" dirty="0" smtClean="0">
                <a:solidFill>
                  <a:srgbClr val="FFFF00"/>
                </a:solidFill>
                <a:latin typeface="Courier New"/>
              </a:rPr>
              <a:t>void</a:t>
            </a:r>
            <a:r>
              <a:rPr lang="en-US" b="1" dirty="0" smtClean="0">
                <a:solidFill>
                  <a:schemeClr val="tx1"/>
                </a:solidFill>
                <a:latin typeface="Courier New"/>
              </a:rPr>
              <a:t> timer0(</a:t>
            </a:r>
            <a:r>
              <a:rPr lang="en-US" b="1" dirty="0" smtClean="0">
                <a:solidFill>
                  <a:srgbClr val="FFFF00"/>
                </a:solidFill>
                <a:latin typeface="Courier New"/>
              </a:rPr>
              <a:t>void</a:t>
            </a:r>
            <a:r>
              <a:rPr lang="en-US" b="1" dirty="0" smtClean="0">
                <a:solidFill>
                  <a:schemeClr val="tx1"/>
                </a:solidFill>
                <a:latin typeface="Courier New"/>
              </a:rPr>
              <a:t>) </a:t>
            </a:r>
            <a:r>
              <a:rPr lang="en-US" b="1" dirty="0" smtClean="0">
                <a:solidFill>
                  <a:srgbClr val="FFFF00"/>
                </a:solidFill>
                <a:latin typeface="Courier New"/>
              </a:rPr>
              <a:t>interrupt</a:t>
            </a:r>
            <a:r>
              <a:rPr lang="en-US" b="1" dirty="0" smtClean="0">
                <a:solidFill>
                  <a:schemeClr val="tx1"/>
                </a:solidFill>
                <a:latin typeface="Courier New"/>
              </a:rPr>
              <a:t> 1 {</a:t>
            </a:r>
          </a:p>
          <a:p>
            <a:r>
              <a:rPr lang="en-US" b="1" dirty="0" smtClean="0">
                <a:solidFill>
                  <a:schemeClr val="tx1"/>
                </a:solidFill>
                <a:latin typeface="Courier New"/>
              </a:rPr>
              <a:t>	WAVE = ~WAVE; 	</a:t>
            </a:r>
            <a:r>
              <a:rPr lang="en-US" b="1" dirty="0" smtClean="0">
                <a:solidFill>
                  <a:srgbClr val="00B0F0"/>
                </a:solidFill>
                <a:latin typeface="Courier New"/>
              </a:rPr>
              <a:t>// toggle pin</a:t>
            </a:r>
          </a:p>
          <a:p>
            <a:r>
              <a:rPr lang="en-US" b="1" dirty="0" smtClean="0">
                <a:solidFill>
                  <a:schemeClr val="tx1"/>
                </a:solidFill>
                <a:latin typeface="Courier New"/>
              </a:rPr>
              <a:t>}</a:t>
            </a:r>
          </a:p>
          <a:p>
            <a:r>
              <a:rPr lang="en-US" b="1" dirty="0" smtClean="0">
                <a:solidFill>
                  <a:srgbClr val="FFFF00"/>
                </a:solidFill>
                <a:latin typeface="Courier New"/>
              </a:rPr>
              <a:t>void</a:t>
            </a:r>
            <a:r>
              <a:rPr lang="en-US" b="1" dirty="0" smtClean="0">
                <a:solidFill>
                  <a:schemeClr val="tx1"/>
                </a:solidFill>
                <a:latin typeface="Courier New"/>
              </a:rPr>
              <a:t> main() {</a:t>
            </a:r>
          </a:p>
          <a:p>
            <a:r>
              <a:rPr lang="en-US" b="1" dirty="0" smtClean="0">
                <a:solidFill>
                  <a:schemeClr val="tx1"/>
                </a:solidFill>
                <a:latin typeface="Courier New"/>
              </a:rPr>
              <a:t>	SW=1; 			</a:t>
            </a:r>
            <a:r>
              <a:rPr lang="en-US" b="1" dirty="0" smtClean="0">
                <a:solidFill>
                  <a:srgbClr val="00B0F0"/>
                </a:solidFill>
                <a:latin typeface="Courier New"/>
              </a:rPr>
              <a:t>// make switch input</a:t>
            </a:r>
          </a:p>
          <a:p>
            <a:r>
              <a:rPr lang="en-US" b="1" dirty="0" smtClean="0">
                <a:solidFill>
                  <a:schemeClr val="tx1"/>
                </a:solidFill>
                <a:latin typeface="Courier New"/>
              </a:rPr>
              <a:t>	TMOD=0x02;</a:t>
            </a:r>
          </a:p>
          <a:p>
            <a:r>
              <a:rPr lang="en-US" b="1" dirty="0" smtClean="0">
                <a:solidFill>
                  <a:schemeClr val="tx1"/>
                </a:solidFill>
                <a:latin typeface="Courier New"/>
              </a:rPr>
              <a:t>	TH0=0xA4; 		</a:t>
            </a:r>
            <a:r>
              <a:rPr lang="en-US" b="1" dirty="0" smtClean="0">
                <a:solidFill>
                  <a:srgbClr val="00B0F0"/>
                </a:solidFill>
                <a:latin typeface="Courier New"/>
              </a:rPr>
              <a:t>// TH0=-92</a:t>
            </a:r>
          </a:p>
          <a:p>
            <a:r>
              <a:rPr lang="en-US" b="1" dirty="0" smtClean="0">
                <a:solidFill>
                  <a:schemeClr val="tx1"/>
                </a:solidFill>
                <a:latin typeface="Courier New"/>
              </a:rPr>
              <a:t>	IE=0x82; 		</a:t>
            </a:r>
            <a:r>
              <a:rPr lang="en-US" b="1" dirty="0" smtClean="0">
                <a:solidFill>
                  <a:srgbClr val="00B0F0"/>
                </a:solidFill>
                <a:latin typeface="Courier New"/>
              </a:rPr>
              <a:t>// enable interrupt for timer 0</a:t>
            </a:r>
          </a:p>
          <a:p>
            <a:r>
              <a:rPr lang="en-US" b="1" dirty="0" smtClean="0">
                <a:solidFill>
                  <a:schemeClr val="tx1"/>
                </a:solidFill>
                <a:latin typeface="Courier New"/>
              </a:rPr>
              <a:t>	TR0 = 1;</a:t>
            </a:r>
          </a:p>
          <a:p>
            <a:r>
              <a:rPr lang="en-US" b="1" dirty="0" smtClean="0">
                <a:solidFill>
                  <a:schemeClr val="tx1"/>
                </a:solidFill>
                <a:latin typeface="Courier New"/>
              </a:rPr>
              <a:t>	</a:t>
            </a:r>
            <a:r>
              <a:rPr lang="en-US" b="1" dirty="0" smtClean="0">
                <a:solidFill>
                  <a:srgbClr val="FFFF00"/>
                </a:solidFill>
                <a:latin typeface="Courier New"/>
              </a:rPr>
              <a:t>while</a:t>
            </a:r>
            <a:r>
              <a:rPr lang="en-US" b="1" dirty="0" smtClean="0">
                <a:solidFill>
                  <a:schemeClr val="tx1"/>
                </a:solidFill>
                <a:latin typeface="Courier New"/>
              </a:rPr>
              <a:t> (1)</a:t>
            </a:r>
          </a:p>
          <a:p>
            <a:r>
              <a:rPr lang="en-US" b="1" dirty="0" smtClean="0">
                <a:solidFill>
                  <a:schemeClr val="tx1"/>
                </a:solidFill>
                <a:latin typeface="Courier New"/>
              </a:rPr>
              <a:t>		IND = SW; 	</a:t>
            </a:r>
            <a:r>
              <a:rPr lang="en-US" b="1" dirty="0" smtClean="0">
                <a:solidFill>
                  <a:srgbClr val="00B0F0"/>
                </a:solidFill>
                <a:latin typeface="Courier New"/>
              </a:rPr>
              <a:t>// send switch to LED</a:t>
            </a:r>
          </a:p>
          <a:p>
            <a:r>
              <a:rPr lang="en-US" b="1" dirty="0" smtClean="0">
                <a:solidFill>
                  <a:schemeClr val="tx1"/>
                </a:solidFill>
                <a:latin typeface="Courier New"/>
              </a:rPr>
              <a:t>}</a:t>
            </a:r>
          </a:p>
        </p:txBody>
      </p:sp>
      <p:sp>
        <p:nvSpPr>
          <p:cNvPr id="8" name="TextBox 7"/>
          <p:cNvSpPr txBox="1"/>
          <p:nvPr/>
        </p:nvSpPr>
        <p:spPr>
          <a:xfrm>
            <a:off x="152400" y="179487"/>
            <a:ext cx="8839200" cy="1323439"/>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2000" b="1" dirty="0" smtClean="0">
                <a:solidFill>
                  <a:schemeClr val="bg1"/>
                </a:solidFill>
                <a:cs typeface="Arial" pitchFamily="34" charset="0"/>
              </a:rPr>
              <a:t>Example 11-14</a:t>
            </a:r>
            <a:r>
              <a:rPr lang="en-US" sz="2000" dirty="0" smtClean="0">
                <a:solidFill>
                  <a:schemeClr val="bg1"/>
                </a:solidFill>
                <a:cs typeface="Arial" pitchFamily="34" charset="0"/>
              </a:rPr>
              <a:t>: Write a C program that continuously gets a single bit of data from P1.7 and sends it to P1.0, while simultaneously creating a square wave of 200 </a:t>
            </a:r>
            <a:r>
              <a:rPr lang="en-US" sz="2000" dirty="0" err="1" smtClean="0">
                <a:solidFill>
                  <a:schemeClr val="bg1"/>
                </a:solidFill>
                <a:cs typeface="Arial" pitchFamily="34" charset="0"/>
              </a:rPr>
              <a:t>μs</a:t>
            </a:r>
            <a:r>
              <a:rPr lang="en-US" sz="2000" dirty="0" smtClean="0">
                <a:solidFill>
                  <a:schemeClr val="bg1"/>
                </a:solidFill>
                <a:cs typeface="Arial" pitchFamily="34" charset="0"/>
              </a:rPr>
              <a:t> period on pin P2.5. Use Timer 0 to create the square wave. Assume that XTAL = 11.0592 </a:t>
            </a:r>
            <a:r>
              <a:rPr lang="en-US" sz="2000" dirty="0" err="1" smtClean="0">
                <a:solidFill>
                  <a:schemeClr val="bg1"/>
                </a:solidFill>
                <a:cs typeface="Arial" pitchFamily="34" charset="0"/>
              </a:rPr>
              <a:t>MHz.</a:t>
            </a:r>
            <a:endParaRPr lang="en-US" sz="2000" dirty="0" smtClean="0">
              <a:solidFill>
                <a:schemeClr val="bg1"/>
              </a:solidFill>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7886"/>
            <a:ext cx="9144000" cy="762000"/>
          </a:xfrm>
        </p:spPr>
        <p:txBody>
          <a:bodyPr>
            <a:normAutofit/>
          </a:bodyPr>
          <a:lstStyle/>
          <a:p>
            <a:r>
              <a:rPr lang="en-US" dirty="0" smtClean="0"/>
              <a:t>Serial Port Programming in C</a:t>
            </a:r>
            <a:endParaRPr lang="en-US" dirty="0"/>
          </a:p>
        </p:txBody>
      </p:sp>
      <p:sp>
        <p:nvSpPr>
          <p:cNvPr id="4" name="Date Placeholder 3"/>
          <p:cNvSpPr>
            <a:spLocks noGrp="1"/>
          </p:cNvSpPr>
          <p:nvPr>
            <p:ph type="dt" sz="half" idx="10"/>
          </p:nvPr>
        </p:nvSpPr>
        <p:spPr>
          <a:xfrm>
            <a:off x="457200" y="6141165"/>
            <a:ext cx="2133600" cy="365125"/>
          </a:xfrm>
        </p:spPr>
        <p:txBody>
          <a:bodyPr/>
          <a:lstStyle/>
          <a:p>
            <a:fld id="{5A09B585-E55E-4671-A47D-98333E4A1A06}" type="datetime2">
              <a:rPr lang="en-US" smtClean="0"/>
              <a:pPr/>
              <a:t>Wednesday, May 18, 2011</a:t>
            </a:fld>
            <a:endParaRPr lang="en-US"/>
          </a:p>
        </p:txBody>
      </p:sp>
      <p:sp>
        <p:nvSpPr>
          <p:cNvPr id="5" name="Footer Placeholder 4"/>
          <p:cNvSpPr>
            <a:spLocks noGrp="1"/>
          </p:cNvSpPr>
          <p:nvPr>
            <p:ph type="ftr" sz="quarter" idx="11"/>
          </p:nvPr>
        </p:nvSpPr>
        <p:spPr>
          <a:xfrm>
            <a:off x="3124200" y="6141165"/>
            <a:ext cx="2895600" cy="365125"/>
          </a:xfrm>
        </p:spPr>
        <p:txBody>
          <a:bodyPr/>
          <a:lstStyle/>
          <a:p>
            <a:r>
              <a:rPr lang="en-US" smtClean="0"/>
              <a:t>www.iiu.edu.pk</a:t>
            </a:r>
            <a:endParaRPr lang="en-US" dirty="0"/>
          </a:p>
        </p:txBody>
      </p:sp>
      <p:sp>
        <p:nvSpPr>
          <p:cNvPr id="6" name="Slide Number Placeholder 5"/>
          <p:cNvSpPr>
            <a:spLocks noGrp="1"/>
          </p:cNvSpPr>
          <p:nvPr>
            <p:ph type="sldNum" sz="quarter" idx="12"/>
          </p:nvPr>
        </p:nvSpPr>
        <p:spPr>
          <a:xfrm>
            <a:off x="7924800" y="6141165"/>
            <a:ext cx="762000" cy="365125"/>
          </a:xfrm>
        </p:spPr>
        <p:txBody>
          <a:bodyPr/>
          <a:lstStyle/>
          <a:p>
            <a:fld id="{BE63EFB2-BD94-4648-BFB0-54B7DA1700FA}" type="slidenum">
              <a:rPr lang="en-US" smtClean="0"/>
              <a:pPr/>
              <a:t>16</a:t>
            </a:fld>
            <a:endParaRPr lang="en-US"/>
          </a:p>
        </p:txBody>
      </p:sp>
      <p:sp>
        <p:nvSpPr>
          <p:cNvPr id="7" name="TextBox 6"/>
          <p:cNvSpPr txBox="1"/>
          <p:nvPr/>
        </p:nvSpPr>
        <p:spPr>
          <a:xfrm>
            <a:off x="152400" y="2057400"/>
            <a:ext cx="8839200" cy="4524315"/>
          </a:xfrm>
          <a:prstGeom prst="rect">
            <a:avLst/>
          </a:prstGeom>
          <a:gradFill flip="none" rotWithShape="1">
            <a:gsLst>
              <a:gs pos="0">
                <a:srgbClr val="FF3300">
                  <a:shade val="30000"/>
                  <a:satMod val="115000"/>
                </a:srgbClr>
              </a:gs>
              <a:gs pos="50000">
                <a:srgbClr val="FF3300">
                  <a:shade val="67500"/>
                  <a:satMod val="115000"/>
                </a:srgbClr>
              </a:gs>
              <a:gs pos="100000">
                <a:srgbClr val="FF3300">
                  <a:shade val="100000"/>
                  <a:satMod val="115000"/>
                </a:srgbClr>
              </a:gs>
            </a:gsLst>
            <a:lin ang="2700000" scaled="1"/>
            <a:tileRect/>
          </a:gradFill>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b="1" dirty="0" smtClean="0">
                <a:solidFill>
                  <a:srgbClr val="FFFF00"/>
                </a:solidFill>
                <a:latin typeface="Courier New"/>
              </a:rPr>
              <a:t>#include </a:t>
            </a:r>
            <a:r>
              <a:rPr lang="en-US" b="1" dirty="0" smtClean="0">
                <a:solidFill>
                  <a:schemeClr val="tx1"/>
                </a:solidFill>
                <a:latin typeface="Courier New"/>
              </a:rPr>
              <a:t>&lt;reg51.h&gt;</a:t>
            </a:r>
          </a:p>
          <a:p>
            <a:endParaRPr lang="en-US" b="1" dirty="0" smtClean="0">
              <a:solidFill>
                <a:schemeClr val="tx1"/>
              </a:solidFill>
              <a:latin typeface="Courier New"/>
            </a:endParaRPr>
          </a:p>
          <a:p>
            <a:r>
              <a:rPr lang="en-US" b="1" dirty="0" err="1" smtClean="0">
                <a:solidFill>
                  <a:srgbClr val="FFFF00"/>
                </a:solidFill>
                <a:latin typeface="Courier New"/>
              </a:rPr>
              <a:t>sbit</a:t>
            </a:r>
            <a:r>
              <a:rPr lang="en-US" b="1" dirty="0" smtClean="0">
                <a:solidFill>
                  <a:schemeClr val="tx1"/>
                </a:solidFill>
                <a:latin typeface="Courier New"/>
              </a:rPr>
              <a:t> WAVE = P0^1;</a:t>
            </a:r>
          </a:p>
          <a:p>
            <a:r>
              <a:rPr lang="en-US" b="1" dirty="0" smtClean="0">
                <a:solidFill>
                  <a:srgbClr val="FFFF00"/>
                </a:solidFill>
                <a:latin typeface="Courier New"/>
              </a:rPr>
              <a:t>void</a:t>
            </a:r>
            <a:r>
              <a:rPr lang="en-US" b="1" dirty="0" smtClean="0">
                <a:solidFill>
                  <a:schemeClr val="tx1"/>
                </a:solidFill>
                <a:latin typeface="Courier New"/>
              </a:rPr>
              <a:t> timer0() </a:t>
            </a:r>
            <a:r>
              <a:rPr lang="en-US" b="1" dirty="0" smtClean="0">
                <a:solidFill>
                  <a:srgbClr val="FFFF00"/>
                </a:solidFill>
                <a:latin typeface="Courier New"/>
              </a:rPr>
              <a:t>interrupt</a:t>
            </a:r>
            <a:r>
              <a:rPr lang="en-US" b="1" dirty="0" smtClean="0">
                <a:solidFill>
                  <a:schemeClr val="tx1"/>
                </a:solidFill>
                <a:latin typeface="Courier New"/>
              </a:rPr>
              <a:t> 1 {</a:t>
            </a:r>
          </a:p>
          <a:p>
            <a:r>
              <a:rPr lang="en-US" b="1" dirty="0" smtClean="0">
                <a:solidFill>
                  <a:schemeClr val="tx1"/>
                </a:solidFill>
                <a:latin typeface="Courier New"/>
              </a:rPr>
              <a:t>   WAVE = ~WAVE; 	</a:t>
            </a:r>
            <a:r>
              <a:rPr lang="en-US" b="1" dirty="0" smtClean="0">
                <a:solidFill>
                  <a:srgbClr val="00B0F0"/>
                </a:solidFill>
                <a:latin typeface="Courier New"/>
              </a:rPr>
              <a:t>// toggle pin</a:t>
            </a:r>
          </a:p>
          <a:p>
            <a:r>
              <a:rPr lang="en-US" b="1" dirty="0" smtClean="0">
                <a:solidFill>
                  <a:schemeClr val="tx1"/>
                </a:solidFill>
                <a:latin typeface="Courier New"/>
              </a:rPr>
              <a:t>}</a:t>
            </a:r>
          </a:p>
          <a:p>
            <a:endParaRPr lang="en-US" b="1" dirty="0" smtClean="0">
              <a:solidFill>
                <a:schemeClr val="tx1"/>
              </a:solidFill>
              <a:latin typeface="Courier New"/>
            </a:endParaRPr>
          </a:p>
          <a:p>
            <a:r>
              <a:rPr lang="en-US" b="1" dirty="0" smtClean="0">
                <a:solidFill>
                  <a:srgbClr val="FFFF00"/>
                </a:solidFill>
                <a:latin typeface="Courier New"/>
              </a:rPr>
              <a:t>void</a:t>
            </a:r>
            <a:r>
              <a:rPr lang="en-US" b="1" dirty="0" smtClean="0">
                <a:solidFill>
                  <a:schemeClr val="tx1"/>
                </a:solidFill>
                <a:latin typeface="Courier New"/>
              </a:rPr>
              <a:t> serial() </a:t>
            </a:r>
            <a:r>
              <a:rPr lang="en-US" b="1" dirty="0" smtClean="0">
                <a:solidFill>
                  <a:srgbClr val="FFFF00"/>
                </a:solidFill>
                <a:latin typeface="Courier New"/>
              </a:rPr>
              <a:t>interrupt</a:t>
            </a:r>
            <a:r>
              <a:rPr lang="en-US" b="1" dirty="0" smtClean="0">
                <a:solidFill>
                  <a:schemeClr val="tx1"/>
                </a:solidFill>
                <a:latin typeface="Courier New"/>
              </a:rPr>
              <a:t> 4 {</a:t>
            </a:r>
          </a:p>
          <a:p>
            <a:r>
              <a:rPr lang="en-US" b="1" dirty="0" smtClean="0">
                <a:solidFill>
                  <a:schemeClr val="tx1"/>
                </a:solidFill>
                <a:latin typeface="Courier New"/>
              </a:rPr>
              <a:t>   </a:t>
            </a:r>
            <a:r>
              <a:rPr lang="en-US" b="1" dirty="0" smtClean="0">
                <a:solidFill>
                  <a:srgbClr val="FFFF00"/>
                </a:solidFill>
                <a:latin typeface="Courier New"/>
              </a:rPr>
              <a:t>if</a:t>
            </a:r>
            <a:r>
              <a:rPr lang="en-US" b="1" dirty="0" smtClean="0">
                <a:solidFill>
                  <a:schemeClr val="tx1"/>
                </a:solidFill>
                <a:latin typeface="Courier New"/>
              </a:rPr>
              <a:t> (</a:t>
            </a:r>
            <a:r>
              <a:rPr lang="en-US" b="1" dirty="0" smtClean="0">
                <a:solidFill>
                  <a:srgbClr val="FFFF00"/>
                </a:solidFill>
                <a:latin typeface="Courier New"/>
              </a:rPr>
              <a:t>TI</a:t>
            </a:r>
            <a:r>
              <a:rPr lang="en-US" b="1" dirty="0" smtClean="0">
                <a:solidFill>
                  <a:schemeClr val="tx1"/>
                </a:solidFill>
                <a:latin typeface="Courier New"/>
              </a:rPr>
              <a:t>==1)</a:t>
            </a:r>
          </a:p>
          <a:p>
            <a:r>
              <a:rPr lang="en-US" b="1" dirty="0" smtClean="0">
                <a:solidFill>
                  <a:schemeClr val="tx1"/>
                </a:solidFill>
                <a:latin typeface="Courier New"/>
              </a:rPr>
              <a:t>      </a:t>
            </a:r>
            <a:r>
              <a:rPr lang="en-US" b="1" dirty="0" smtClean="0">
                <a:solidFill>
                  <a:srgbClr val="FFFF00"/>
                </a:solidFill>
                <a:latin typeface="Courier New"/>
              </a:rPr>
              <a:t>TI </a:t>
            </a:r>
            <a:r>
              <a:rPr lang="en-US" b="1" dirty="0" smtClean="0">
                <a:solidFill>
                  <a:schemeClr val="tx1"/>
                </a:solidFill>
                <a:latin typeface="Courier New"/>
              </a:rPr>
              <a:t>= 0; 	</a:t>
            </a:r>
            <a:r>
              <a:rPr lang="en-US" b="1" dirty="0" smtClean="0">
                <a:solidFill>
                  <a:srgbClr val="00B0F0"/>
                </a:solidFill>
                <a:latin typeface="Courier New"/>
              </a:rPr>
              <a:t>// clear interrupt</a:t>
            </a:r>
          </a:p>
          <a:p>
            <a:r>
              <a:rPr lang="en-US" b="1" dirty="0" smtClean="0">
                <a:solidFill>
                  <a:schemeClr val="tx1"/>
                </a:solidFill>
                <a:latin typeface="Courier New"/>
              </a:rPr>
              <a:t>   </a:t>
            </a:r>
            <a:r>
              <a:rPr lang="en-US" b="1" dirty="0" smtClean="0">
                <a:solidFill>
                  <a:srgbClr val="FFFF00"/>
                </a:solidFill>
                <a:latin typeface="Courier New"/>
              </a:rPr>
              <a:t>else</a:t>
            </a:r>
          </a:p>
          <a:p>
            <a:r>
              <a:rPr lang="en-US" b="1" dirty="0" smtClean="0">
                <a:solidFill>
                  <a:srgbClr val="FFFF00"/>
                </a:solidFill>
                <a:latin typeface="Courier New"/>
              </a:rPr>
              <a:t>   </a:t>
            </a:r>
            <a:r>
              <a:rPr lang="en-US" b="1" dirty="0" smtClean="0">
                <a:solidFill>
                  <a:schemeClr val="tx1"/>
                </a:solidFill>
                <a:latin typeface="Courier New"/>
              </a:rPr>
              <a:t>{</a:t>
            </a:r>
          </a:p>
          <a:p>
            <a:r>
              <a:rPr lang="en-US" b="1" dirty="0" smtClean="0">
                <a:solidFill>
                  <a:schemeClr val="tx1"/>
                </a:solidFill>
                <a:latin typeface="Courier New"/>
              </a:rPr>
              <a:t>      </a:t>
            </a:r>
            <a:r>
              <a:rPr lang="en-US" b="1" dirty="0" smtClean="0">
                <a:solidFill>
                  <a:srgbClr val="FFFF00"/>
                </a:solidFill>
                <a:latin typeface="Courier New"/>
              </a:rPr>
              <a:t>P0 </a:t>
            </a:r>
            <a:r>
              <a:rPr lang="en-US" b="1" dirty="0" smtClean="0">
                <a:solidFill>
                  <a:schemeClr val="tx1"/>
                </a:solidFill>
                <a:latin typeface="Courier New"/>
              </a:rPr>
              <a:t>= SBUF; 	</a:t>
            </a:r>
            <a:r>
              <a:rPr lang="en-US" b="1" dirty="0" smtClean="0">
                <a:solidFill>
                  <a:srgbClr val="00B0F0"/>
                </a:solidFill>
                <a:latin typeface="Courier New"/>
              </a:rPr>
              <a:t>// put value on pins</a:t>
            </a:r>
          </a:p>
          <a:p>
            <a:r>
              <a:rPr lang="en-US" b="1" dirty="0" smtClean="0">
                <a:solidFill>
                  <a:schemeClr val="tx1"/>
                </a:solidFill>
                <a:latin typeface="Courier New"/>
              </a:rPr>
              <a:t>      </a:t>
            </a:r>
            <a:r>
              <a:rPr lang="en-US" b="1" dirty="0" smtClean="0">
                <a:solidFill>
                  <a:srgbClr val="FFFF00"/>
                </a:solidFill>
                <a:latin typeface="Courier New"/>
              </a:rPr>
              <a:t>RI </a:t>
            </a:r>
            <a:r>
              <a:rPr lang="en-US" b="1" dirty="0" smtClean="0">
                <a:solidFill>
                  <a:schemeClr val="tx1"/>
                </a:solidFill>
                <a:latin typeface="Courier New"/>
              </a:rPr>
              <a:t>= 0; 	</a:t>
            </a:r>
            <a:r>
              <a:rPr lang="en-US" b="1" dirty="0" smtClean="0">
                <a:solidFill>
                  <a:srgbClr val="00B0F0"/>
                </a:solidFill>
                <a:latin typeface="Courier New"/>
              </a:rPr>
              <a:t>// clear interrupt</a:t>
            </a:r>
          </a:p>
          <a:p>
            <a:r>
              <a:rPr lang="en-US" b="1" dirty="0" smtClean="0">
                <a:solidFill>
                  <a:schemeClr val="tx1"/>
                </a:solidFill>
                <a:latin typeface="Courier New"/>
              </a:rPr>
              <a:t>   }</a:t>
            </a:r>
          </a:p>
          <a:p>
            <a:r>
              <a:rPr lang="en-US" b="1" dirty="0" smtClean="0">
                <a:solidFill>
                  <a:schemeClr val="tx1"/>
                </a:solidFill>
                <a:latin typeface="Courier New"/>
              </a:rPr>
              <a:t>}</a:t>
            </a:r>
          </a:p>
        </p:txBody>
      </p:sp>
      <p:sp>
        <p:nvSpPr>
          <p:cNvPr id="8" name="TextBox 7"/>
          <p:cNvSpPr txBox="1"/>
          <p:nvPr/>
        </p:nvSpPr>
        <p:spPr>
          <a:xfrm>
            <a:off x="152400" y="456486"/>
            <a:ext cx="8839200" cy="1631216"/>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2000" b="1" dirty="0" smtClean="0">
                <a:solidFill>
                  <a:schemeClr val="bg1"/>
                </a:solidFill>
                <a:cs typeface="Arial" pitchFamily="34" charset="0"/>
              </a:rPr>
              <a:t>Example 11-16</a:t>
            </a:r>
            <a:r>
              <a:rPr lang="en-US" sz="2000" dirty="0" smtClean="0">
                <a:solidFill>
                  <a:schemeClr val="bg1"/>
                </a:solidFill>
                <a:cs typeface="Arial" pitchFamily="34" charset="0"/>
              </a:rPr>
              <a:t>: Write a C program using interrupts to do the following:</a:t>
            </a:r>
          </a:p>
          <a:p>
            <a:r>
              <a:rPr lang="en-US" sz="2000" dirty="0" smtClean="0">
                <a:solidFill>
                  <a:schemeClr val="bg1"/>
                </a:solidFill>
                <a:cs typeface="Arial" pitchFamily="34" charset="0"/>
              </a:rPr>
              <a:t>(a) Receive data serially and send it to P0</a:t>
            </a:r>
          </a:p>
          <a:p>
            <a:r>
              <a:rPr lang="en-US" sz="2000" dirty="0" smtClean="0">
                <a:solidFill>
                  <a:schemeClr val="bg1"/>
                </a:solidFill>
                <a:cs typeface="Arial" pitchFamily="34" charset="0"/>
              </a:rPr>
              <a:t>(b) Read port P1, transmit data serially, and give a copy to P2</a:t>
            </a:r>
          </a:p>
          <a:p>
            <a:r>
              <a:rPr lang="en-US" sz="2000" dirty="0" smtClean="0">
                <a:solidFill>
                  <a:schemeClr val="bg1"/>
                </a:solidFill>
                <a:cs typeface="Arial" pitchFamily="34" charset="0"/>
              </a:rPr>
              <a:t>(c) Make timer 0 generate a square wave of 5 kHz frequency on P0.1</a:t>
            </a:r>
          </a:p>
          <a:p>
            <a:r>
              <a:rPr lang="en-US" sz="2000" dirty="0" smtClean="0">
                <a:solidFill>
                  <a:schemeClr val="bg1"/>
                </a:solidFill>
                <a:cs typeface="Arial" pitchFamily="34" charset="0"/>
              </a:rPr>
              <a:t>Assume that XTAL = 11.0592 </a:t>
            </a:r>
            <a:r>
              <a:rPr lang="en-US" sz="2000" dirty="0" err="1" smtClean="0">
                <a:solidFill>
                  <a:schemeClr val="bg1"/>
                </a:solidFill>
                <a:cs typeface="Arial" pitchFamily="34" charset="0"/>
              </a:rPr>
              <a:t>MHz.</a:t>
            </a:r>
            <a:r>
              <a:rPr lang="en-US" sz="2000" dirty="0" smtClean="0">
                <a:solidFill>
                  <a:schemeClr val="bg1"/>
                </a:solidFill>
                <a:cs typeface="Arial" pitchFamily="34" charset="0"/>
              </a:rPr>
              <a:t> Set the baud rate at 4800.</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141165"/>
            <a:ext cx="2133600" cy="365125"/>
          </a:xfrm>
        </p:spPr>
        <p:txBody>
          <a:bodyPr/>
          <a:lstStyle/>
          <a:p>
            <a:fld id="{5A09B585-E55E-4671-A47D-98333E4A1A06}" type="datetime2">
              <a:rPr lang="en-US" smtClean="0"/>
              <a:pPr/>
              <a:t>Wednesday, May 18, 2011</a:t>
            </a:fld>
            <a:endParaRPr lang="en-US"/>
          </a:p>
        </p:txBody>
      </p:sp>
      <p:sp>
        <p:nvSpPr>
          <p:cNvPr id="5" name="Footer Placeholder 4"/>
          <p:cNvSpPr>
            <a:spLocks noGrp="1"/>
          </p:cNvSpPr>
          <p:nvPr>
            <p:ph type="ftr" sz="quarter" idx="11"/>
          </p:nvPr>
        </p:nvSpPr>
        <p:spPr>
          <a:xfrm>
            <a:off x="3124200" y="6141165"/>
            <a:ext cx="2895600" cy="365125"/>
          </a:xfrm>
        </p:spPr>
        <p:txBody>
          <a:bodyPr/>
          <a:lstStyle/>
          <a:p>
            <a:r>
              <a:rPr lang="en-US" smtClean="0"/>
              <a:t>www.iiu.edu.pk</a:t>
            </a:r>
            <a:endParaRPr lang="en-US" dirty="0"/>
          </a:p>
        </p:txBody>
      </p:sp>
      <p:sp>
        <p:nvSpPr>
          <p:cNvPr id="6" name="Slide Number Placeholder 5"/>
          <p:cNvSpPr>
            <a:spLocks noGrp="1"/>
          </p:cNvSpPr>
          <p:nvPr>
            <p:ph type="sldNum" sz="quarter" idx="12"/>
          </p:nvPr>
        </p:nvSpPr>
        <p:spPr>
          <a:xfrm>
            <a:off x="7924800" y="6141165"/>
            <a:ext cx="762000" cy="365125"/>
          </a:xfrm>
        </p:spPr>
        <p:txBody>
          <a:bodyPr/>
          <a:lstStyle/>
          <a:p>
            <a:fld id="{BE63EFB2-BD94-4648-BFB0-54B7DA1700FA}" type="slidenum">
              <a:rPr lang="en-US" smtClean="0"/>
              <a:pPr/>
              <a:t>17</a:t>
            </a:fld>
            <a:endParaRPr lang="en-US"/>
          </a:p>
        </p:txBody>
      </p:sp>
      <p:sp>
        <p:nvSpPr>
          <p:cNvPr id="7" name="TextBox 6"/>
          <p:cNvSpPr txBox="1"/>
          <p:nvPr/>
        </p:nvSpPr>
        <p:spPr>
          <a:xfrm>
            <a:off x="152400" y="457200"/>
            <a:ext cx="8839200" cy="5909310"/>
          </a:xfrm>
          <a:prstGeom prst="rect">
            <a:avLst/>
          </a:prstGeom>
          <a:gradFill flip="none" rotWithShape="1">
            <a:gsLst>
              <a:gs pos="0">
                <a:srgbClr val="FF3300">
                  <a:shade val="30000"/>
                  <a:satMod val="115000"/>
                </a:srgbClr>
              </a:gs>
              <a:gs pos="50000">
                <a:srgbClr val="FF3300">
                  <a:shade val="67500"/>
                  <a:satMod val="115000"/>
                </a:srgbClr>
              </a:gs>
              <a:gs pos="100000">
                <a:srgbClr val="FF3300">
                  <a:shade val="100000"/>
                  <a:satMod val="115000"/>
                </a:srgbClr>
              </a:gs>
            </a:gsLst>
            <a:lin ang="2700000" scaled="1"/>
            <a:tileRect/>
          </a:gradFill>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b="1" dirty="0" smtClean="0">
                <a:solidFill>
                  <a:srgbClr val="FFFF00"/>
                </a:solidFill>
                <a:latin typeface="Courier New"/>
              </a:rPr>
              <a:t>void</a:t>
            </a:r>
            <a:r>
              <a:rPr lang="en-US" b="1" dirty="0" smtClean="0">
                <a:solidFill>
                  <a:schemeClr val="tx1"/>
                </a:solidFill>
                <a:latin typeface="Courier New"/>
              </a:rPr>
              <a:t> main()</a:t>
            </a:r>
          </a:p>
          <a:p>
            <a:r>
              <a:rPr lang="en-US" b="1" dirty="0" smtClean="0">
                <a:solidFill>
                  <a:schemeClr val="tx1"/>
                </a:solidFill>
                <a:latin typeface="Courier New"/>
              </a:rPr>
              <a:t>{</a:t>
            </a:r>
          </a:p>
          <a:p>
            <a:r>
              <a:rPr lang="en-US" b="1" dirty="0" smtClean="0">
                <a:solidFill>
                  <a:schemeClr val="tx1"/>
                </a:solidFill>
                <a:latin typeface="Courier New"/>
              </a:rPr>
              <a:t>   </a:t>
            </a:r>
            <a:r>
              <a:rPr lang="en-US" b="1" dirty="0" smtClean="0">
                <a:solidFill>
                  <a:srgbClr val="FFFF00"/>
                </a:solidFill>
                <a:latin typeface="Courier New"/>
              </a:rPr>
              <a:t>unsigned</a:t>
            </a:r>
            <a:r>
              <a:rPr lang="en-US" b="1" dirty="0" smtClean="0">
                <a:solidFill>
                  <a:schemeClr val="tx1"/>
                </a:solidFill>
                <a:latin typeface="Courier New"/>
              </a:rPr>
              <a:t> </a:t>
            </a:r>
            <a:r>
              <a:rPr lang="en-US" b="1" dirty="0" smtClean="0">
                <a:solidFill>
                  <a:srgbClr val="FFFF00"/>
                </a:solidFill>
                <a:latin typeface="Courier New"/>
              </a:rPr>
              <a:t>char</a:t>
            </a:r>
            <a:r>
              <a:rPr lang="en-US" b="1" dirty="0" smtClean="0">
                <a:solidFill>
                  <a:schemeClr val="tx1"/>
                </a:solidFill>
                <a:latin typeface="Courier New"/>
              </a:rPr>
              <a:t> x;</a:t>
            </a:r>
          </a:p>
          <a:p>
            <a:r>
              <a:rPr lang="en-US" b="1" dirty="0" smtClean="0">
                <a:solidFill>
                  <a:schemeClr val="tx1"/>
                </a:solidFill>
                <a:latin typeface="Courier New"/>
              </a:rPr>
              <a:t>   </a:t>
            </a:r>
            <a:r>
              <a:rPr lang="en-US" b="1" dirty="0" smtClean="0">
                <a:solidFill>
                  <a:srgbClr val="FFFF00"/>
                </a:solidFill>
                <a:latin typeface="Courier New"/>
              </a:rPr>
              <a:t>P1</a:t>
            </a:r>
            <a:r>
              <a:rPr lang="en-US" b="1" dirty="0" smtClean="0">
                <a:solidFill>
                  <a:schemeClr val="tx1"/>
                </a:solidFill>
                <a:latin typeface="Courier New"/>
              </a:rPr>
              <a:t>   = 0xFF; 	</a:t>
            </a:r>
            <a:r>
              <a:rPr lang="en-US" b="1" dirty="0" smtClean="0">
                <a:solidFill>
                  <a:srgbClr val="00B0F0"/>
                </a:solidFill>
                <a:latin typeface="Courier New"/>
              </a:rPr>
              <a:t>// make P1 an input</a:t>
            </a:r>
          </a:p>
          <a:p>
            <a:r>
              <a:rPr lang="en-US" b="1" dirty="0" smtClean="0">
                <a:solidFill>
                  <a:schemeClr val="tx1"/>
                </a:solidFill>
                <a:latin typeface="Courier New"/>
              </a:rPr>
              <a:t>   </a:t>
            </a:r>
            <a:r>
              <a:rPr lang="en-US" b="1" dirty="0" smtClean="0">
                <a:solidFill>
                  <a:srgbClr val="FFFF00"/>
                </a:solidFill>
                <a:latin typeface="Courier New"/>
              </a:rPr>
              <a:t>TMOD</a:t>
            </a:r>
            <a:r>
              <a:rPr lang="en-US" b="1" dirty="0" smtClean="0">
                <a:solidFill>
                  <a:schemeClr val="tx1"/>
                </a:solidFill>
                <a:latin typeface="Courier New"/>
              </a:rPr>
              <a:t> = 0x22;	</a:t>
            </a:r>
            <a:r>
              <a:rPr lang="en-US" b="1" dirty="0" smtClean="0">
                <a:solidFill>
                  <a:srgbClr val="00B0F0"/>
                </a:solidFill>
                <a:latin typeface="Courier New"/>
              </a:rPr>
              <a:t>// use timer 1 mode 2 for serial comm.</a:t>
            </a:r>
          </a:p>
          <a:p>
            <a:r>
              <a:rPr lang="en-US" b="1" dirty="0" smtClean="0">
                <a:solidFill>
                  <a:schemeClr val="tx1"/>
                </a:solidFill>
                <a:latin typeface="Courier New"/>
              </a:rPr>
              <a:t>   			</a:t>
            </a:r>
            <a:r>
              <a:rPr lang="en-US" b="1" dirty="0" smtClean="0">
                <a:solidFill>
                  <a:srgbClr val="00B0F0"/>
                </a:solidFill>
                <a:latin typeface="Courier New"/>
              </a:rPr>
              <a:t>// and timer 0 mode 2 for frequency gen.</a:t>
            </a:r>
          </a:p>
          <a:p>
            <a:r>
              <a:rPr lang="en-US" b="1" dirty="0" smtClean="0">
                <a:solidFill>
                  <a:schemeClr val="tx1"/>
                </a:solidFill>
                <a:latin typeface="Courier New"/>
              </a:rPr>
              <a:t>   </a:t>
            </a:r>
            <a:r>
              <a:rPr lang="en-US" b="1" dirty="0" smtClean="0">
                <a:solidFill>
                  <a:srgbClr val="FFFF00"/>
                </a:solidFill>
                <a:latin typeface="Courier New"/>
              </a:rPr>
              <a:t>TH1</a:t>
            </a:r>
            <a:r>
              <a:rPr lang="en-US" b="1" dirty="0" smtClean="0">
                <a:solidFill>
                  <a:schemeClr val="tx1"/>
                </a:solidFill>
                <a:latin typeface="Courier New"/>
              </a:rPr>
              <a:t>  = 0xF6; 	</a:t>
            </a:r>
            <a:r>
              <a:rPr lang="en-US" b="1" dirty="0" smtClean="0">
                <a:solidFill>
                  <a:srgbClr val="00B0F0"/>
                </a:solidFill>
                <a:latin typeface="Courier New"/>
              </a:rPr>
              <a:t>// 4800 baud rate</a:t>
            </a:r>
          </a:p>
          <a:p>
            <a:r>
              <a:rPr lang="en-US" b="1" dirty="0" smtClean="0">
                <a:solidFill>
                  <a:schemeClr val="tx1"/>
                </a:solidFill>
                <a:latin typeface="Courier New"/>
              </a:rPr>
              <a:t>   </a:t>
            </a:r>
            <a:r>
              <a:rPr lang="en-US" b="1" dirty="0" smtClean="0">
                <a:solidFill>
                  <a:srgbClr val="FFFF00"/>
                </a:solidFill>
                <a:latin typeface="Courier New"/>
              </a:rPr>
              <a:t>SCON</a:t>
            </a:r>
            <a:r>
              <a:rPr lang="en-US" b="1" dirty="0" smtClean="0">
                <a:solidFill>
                  <a:schemeClr val="tx1"/>
                </a:solidFill>
                <a:latin typeface="Courier New"/>
              </a:rPr>
              <a:t> = 0x50;	</a:t>
            </a:r>
            <a:r>
              <a:rPr lang="en-US" b="1" dirty="0" smtClean="0">
                <a:solidFill>
                  <a:srgbClr val="00B0F0"/>
                </a:solidFill>
                <a:latin typeface="Courier New"/>
              </a:rPr>
              <a:t>// serial mode 1, 1 start bit, 8 data bits</a:t>
            </a:r>
          </a:p>
          <a:p>
            <a:r>
              <a:rPr lang="en-US" b="1" dirty="0" smtClean="0">
                <a:solidFill>
                  <a:schemeClr val="tx1"/>
                </a:solidFill>
                <a:latin typeface="Courier New"/>
              </a:rPr>
              <a:t>			</a:t>
            </a:r>
            <a:r>
              <a:rPr lang="en-US" b="1" dirty="0" smtClean="0">
                <a:solidFill>
                  <a:srgbClr val="00B0F0"/>
                </a:solidFill>
                <a:latin typeface="Courier New"/>
              </a:rPr>
              <a:t>// 1 stop bit, </a:t>
            </a:r>
          </a:p>
          <a:p>
            <a:r>
              <a:rPr lang="en-US" b="1" dirty="0" smtClean="0">
                <a:solidFill>
                  <a:schemeClr val="tx1"/>
                </a:solidFill>
                <a:latin typeface="Courier New"/>
              </a:rPr>
              <a:t>   </a:t>
            </a:r>
            <a:r>
              <a:rPr lang="en-US" b="1" dirty="0" smtClean="0">
                <a:solidFill>
                  <a:srgbClr val="FFFF00"/>
                </a:solidFill>
                <a:latin typeface="Courier New"/>
              </a:rPr>
              <a:t>TH0</a:t>
            </a:r>
            <a:r>
              <a:rPr lang="en-US" b="1" dirty="0" smtClean="0">
                <a:solidFill>
                  <a:schemeClr val="tx1"/>
                </a:solidFill>
                <a:latin typeface="Courier New"/>
              </a:rPr>
              <a:t>  = 0xA4; 	</a:t>
            </a:r>
            <a:r>
              <a:rPr lang="en-US" b="1" dirty="0" smtClean="0">
                <a:solidFill>
                  <a:srgbClr val="00B0F0"/>
                </a:solidFill>
                <a:latin typeface="Courier New"/>
              </a:rPr>
              <a:t>// 5 kHz has T=200us</a:t>
            </a:r>
          </a:p>
          <a:p>
            <a:r>
              <a:rPr lang="en-US" b="1" dirty="0" smtClean="0">
                <a:solidFill>
                  <a:schemeClr val="tx1"/>
                </a:solidFill>
                <a:latin typeface="Courier New"/>
              </a:rPr>
              <a:t>   </a:t>
            </a:r>
            <a:r>
              <a:rPr lang="en-US" b="1" dirty="0" smtClean="0">
                <a:solidFill>
                  <a:srgbClr val="FFFF00"/>
                </a:solidFill>
                <a:latin typeface="Courier New"/>
              </a:rPr>
              <a:t>IE</a:t>
            </a:r>
            <a:r>
              <a:rPr lang="en-US" b="1" dirty="0" smtClean="0">
                <a:solidFill>
                  <a:schemeClr val="tx1"/>
                </a:solidFill>
                <a:latin typeface="Courier New"/>
              </a:rPr>
              <a:t>   = 0x92; 	</a:t>
            </a:r>
            <a:r>
              <a:rPr lang="en-US" b="1" dirty="0" smtClean="0">
                <a:solidFill>
                  <a:srgbClr val="00B0F0"/>
                </a:solidFill>
                <a:latin typeface="Courier New"/>
              </a:rPr>
              <a:t>// enable global interrupts, serial and</a:t>
            </a:r>
          </a:p>
          <a:p>
            <a:r>
              <a:rPr lang="en-US" b="1" dirty="0" smtClean="0">
                <a:solidFill>
                  <a:schemeClr val="tx1"/>
                </a:solidFill>
                <a:latin typeface="Courier New"/>
              </a:rPr>
              <a:t>			</a:t>
            </a:r>
            <a:r>
              <a:rPr lang="en-US" b="1" dirty="0" smtClean="0">
                <a:solidFill>
                  <a:srgbClr val="00B0F0"/>
                </a:solidFill>
                <a:latin typeface="Courier New"/>
              </a:rPr>
              <a:t>// timer 0 interrupts.</a:t>
            </a:r>
          </a:p>
          <a:p>
            <a:r>
              <a:rPr lang="en-US" b="1" dirty="0" smtClean="0">
                <a:solidFill>
                  <a:schemeClr val="tx1"/>
                </a:solidFill>
                <a:latin typeface="Courier New"/>
              </a:rPr>
              <a:t>   </a:t>
            </a:r>
            <a:r>
              <a:rPr lang="en-US" b="1" dirty="0" smtClean="0">
                <a:solidFill>
                  <a:srgbClr val="FFFF00"/>
                </a:solidFill>
                <a:latin typeface="Courier New"/>
              </a:rPr>
              <a:t>TR1</a:t>
            </a:r>
            <a:r>
              <a:rPr lang="en-US" b="1" dirty="0" smtClean="0">
                <a:solidFill>
                  <a:schemeClr val="tx1"/>
                </a:solidFill>
                <a:latin typeface="Courier New"/>
              </a:rPr>
              <a:t>  = 1; 		</a:t>
            </a:r>
            <a:r>
              <a:rPr lang="en-US" b="1" dirty="0" smtClean="0">
                <a:solidFill>
                  <a:srgbClr val="00B0F0"/>
                </a:solidFill>
                <a:latin typeface="Courier New"/>
              </a:rPr>
              <a:t>// start timer 1</a:t>
            </a:r>
          </a:p>
          <a:p>
            <a:r>
              <a:rPr lang="en-US" b="1" dirty="0" smtClean="0">
                <a:solidFill>
                  <a:schemeClr val="tx1"/>
                </a:solidFill>
                <a:latin typeface="Courier New"/>
              </a:rPr>
              <a:t>   </a:t>
            </a:r>
            <a:r>
              <a:rPr lang="en-US" b="1" dirty="0" smtClean="0">
                <a:solidFill>
                  <a:srgbClr val="FFFF00"/>
                </a:solidFill>
                <a:latin typeface="Courier New"/>
              </a:rPr>
              <a:t>TR0</a:t>
            </a:r>
            <a:r>
              <a:rPr lang="en-US" b="1" dirty="0" smtClean="0">
                <a:solidFill>
                  <a:schemeClr val="tx1"/>
                </a:solidFill>
                <a:latin typeface="Courier New"/>
              </a:rPr>
              <a:t>  = 1; 		</a:t>
            </a:r>
            <a:r>
              <a:rPr lang="en-US" b="1" dirty="0" smtClean="0">
                <a:solidFill>
                  <a:srgbClr val="00B0F0"/>
                </a:solidFill>
                <a:latin typeface="Courier New"/>
              </a:rPr>
              <a:t>// start timer 0</a:t>
            </a:r>
          </a:p>
          <a:p>
            <a:r>
              <a:rPr lang="en-US" b="1" dirty="0" smtClean="0">
                <a:solidFill>
                  <a:schemeClr val="tx1"/>
                </a:solidFill>
                <a:latin typeface="Courier New"/>
              </a:rPr>
              <a:t>   </a:t>
            </a:r>
            <a:r>
              <a:rPr lang="en-US" b="1" dirty="0" smtClean="0">
                <a:solidFill>
                  <a:srgbClr val="FFFF00"/>
                </a:solidFill>
                <a:latin typeface="Courier New"/>
              </a:rPr>
              <a:t>while</a:t>
            </a:r>
            <a:r>
              <a:rPr lang="en-US" b="1" dirty="0" smtClean="0">
                <a:solidFill>
                  <a:schemeClr val="tx1"/>
                </a:solidFill>
                <a:latin typeface="Courier New"/>
              </a:rPr>
              <a:t> (1)</a:t>
            </a:r>
          </a:p>
          <a:p>
            <a:r>
              <a:rPr lang="en-US" b="1" dirty="0" smtClean="0">
                <a:solidFill>
                  <a:schemeClr val="tx1"/>
                </a:solidFill>
                <a:latin typeface="Courier New"/>
              </a:rPr>
              <a:t>   {</a:t>
            </a:r>
          </a:p>
          <a:p>
            <a:r>
              <a:rPr lang="en-US" b="1" smtClean="0">
                <a:solidFill>
                  <a:schemeClr val="tx1"/>
                </a:solidFill>
                <a:latin typeface="Courier New"/>
              </a:rPr>
              <a:t>      	x </a:t>
            </a:r>
            <a:r>
              <a:rPr lang="en-US" b="1" dirty="0" smtClean="0">
                <a:solidFill>
                  <a:schemeClr val="tx1"/>
                </a:solidFill>
                <a:latin typeface="Courier New"/>
              </a:rPr>
              <a:t>= P1; 	</a:t>
            </a:r>
            <a:r>
              <a:rPr lang="en-US" b="1" dirty="0" smtClean="0">
                <a:solidFill>
                  <a:srgbClr val="00B0F0"/>
                </a:solidFill>
                <a:latin typeface="Courier New"/>
              </a:rPr>
              <a:t>// read Port 1</a:t>
            </a:r>
          </a:p>
          <a:p>
            <a:r>
              <a:rPr lang="en-US" b="1" dirty="0" smtClean="0">
                <a:solidFill>
                  <a:schemeClr val="tx1"/>
                </a:solidFill>
                <a:latin typeface="Courier New"/>
              </a:rPr>
              <a:t>	P2 = x; 	</a:t>
            </a:r>
            <a:r>
              <a:rPr lang="en-US" b="1" dirty="0" smtClean="0">
                <a:solidFill>
                  <a:srgbClr val="00B0F0"/>
                </a:solidFill>
                <a:latin typeface="Courier New"/>
              </a:rPr>
              <a:t>// Give copy to Port 2</a:t>
            </a:r>
          </a:p>
          <a:p>
            <a:r>
              <a:rPr lang="en-US" b="1" dirty="0" smtClean="0">
                <a:solidFill>
                  <a:schemeClr val="tx1"/>
                </a:solidFill>
                <a:latin typeface="Courier New"/>
              </a:rPr>
              <a:t>   }</a:t>
            </a:r>
          </a:p>
          <a:p>
            <a:r>
              <a:rPr lang="en-US" b="1" dirty="0" smtClean="0">
                <a:solidFill>
                  <a:schemeClr val="tx1"/>
                </a:solidFill>
                <a:latin typeface="Courier New"/>
              </a:rPr>
              <a:t>}</a:t>
            </a:r>
          </a:p>
          <a:p>
            <a:endParaRPr lang="en-US" b="1" dirty="0" smtClean="0">
              <a:solidFill>
                <a:schemeClr val="tx1"/>
              </a:solidFill>
              <a:latin typeface="Courier New"/>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5791200"/>
          </a:xfrm>
          <a:solidFill>
            <a:schemeClr val="bg1"/>
          </a:solidFill>
        </p:spPr>
        <p:txBody>
          <a:bodyPr>
            <a:noAutofit/>
          </a:bodyPr>
          <a:lstStyle/>
          <a:p>
            <a:r>
              <a:rPr lang="en-US" dirty="0" smtClean="0"/>
              <a:t>The 8051 has two external hardware interrupts</a:t>
            </a:r>
          </a:p>
          <a:p>
            <a:pPr lvl="1"/>
            <a:r>
              <a:rPr lang="en-US" dirty="0" smtClean="0"/>
              <a:t>Pin 12 (P3.2) and pin 13 (P3.3) of the 8051, designated as INT0 and INT1, are used as external hardware interrupts</a:t>
            </a:r>
          </a:p>
          <a:p>
            <a:pPr lvl="2"/>
            <a:r>
              <a:rPr lang="en-US" dirty="0" smtClean="0"/>
              <a:t>The interrupt vector table locations 0003H and 0013H are set aside for INT0 and INT1</a:t>
            </a:r>
          </a:p>
          <a:p>
            <a:pPr lvl="1"/>
            <a:r>
              <a:rPr lang="en-US" dirty="0" smtClean="0"/>
              <a:t>There are two activation levels for the external hardware interrupts</a:t>
            </a:r>
          </a:p>
          <a:p>
            <a:pPr lvl="2"/>
            <a:r>
              <a:rPr lang="en-US" dirty="0" smtClean="0"/>
              <a:t>Level trigged</a:t>
            </a:r>
          </a:p>
          <a:p>
            <a:pPr lvl="2"/>
            <a:r>
              <a:rPr lang="en-US" dirty="0" smtClean="0"/>
              <a:t>Edge trigged</a:t>
            </a:r>
          </a:p>
        </p:txBody>
      </p:sp>
      <p:sp>
        <p:nvSpPr>
          <p:cNvPr id="4" name="Date Placeholder 3"/>
          <p:cNvSpPr>
            <a:spLocks noGrp="1"/>
          </p:cNvSpPr>
          <p:nvPr>
            <p:ph type="dt" sz="half" idx="10"/>
          </p:nvPr>
        </p:nvSpPr>
        <p:spPr/>
        <p:txBody>
          <a:bodyPr/>
          <a:lstStyle/>
          <a:p>
            <a:fld id="{5A09B585-E55E-4671-A47D-98333E4A1A06}" type="datetime2">
              <a:rPr lang="en-US" smtClean="0"/>
              <a:pPr/>
              <a:t>Wednesday, May 18, 2011</a:t>
            </a:fld>
            <a:endParaRPr lang="en-US"/>
          </a:p>
        </p:txBody>
      </p:sp>
      <p:sp>
        <p:nvSpPr>
          <p:cNvPr id="5" name="Footer Placeholder 4"/>
          <p:cNvSpPr>
            <a:spLocks noGrp="1"/>
          </p:cNvSpPr>
          <p:nvPr>
            <p:ph type="ftr" sz="quarter" idx="11"/>
          </p:nvPr>
        </p:nvSpPr>
        <p:spPr/>
        <p:txBody>
          <a:bodyPr/>
          <a:lstStyle/>
          <a:p>
            <a:r>
              <a:rPr lang="en-US" smtClean="0"/>
              <a:t>www.iiu.edu.pk</a:t>
            </a:r>
            <a:endParaRPr lang="en-US" dirty="0"/>
          </a:p>
        </p:txBody>
      </p:sp>
      <p:sp>
        <p:nvSpPr>
          <p:cNvPr id="6" name="Slide Number Placeholder 5"/>
          <p:cNvSpPr>
            <a:spLocks noGrp="1"/>
          </p:cNvSpPr>
          <p:nvPr>
            <p:ph type="sldNum" sz="quarter" idx="12"/>
          </p:nvPr>
        </p:nvSpPr>
        <p:spPr/>
        <p:txBody>
          <a:bodyPr/>
          <a:lstStyle/>
          <a:p>
            <a:fld id="{BE63EFB2-BD94-4648-BFB0-54B7DA1700FA}" type="slidenum">
              <a:rPr lang="en-US" smtClean="0"/>
              <a:pPr/>
              <a:t>18</a:t>
            </a:fld>
            <a:endParaRPr lang="en-US"/>
          </a:p>
        </p:txBody>
      </p:sp>
      <p:sp>
        <p:nvSpPr>
          <p:cNvPr id="2" name="Title 1"/>
          <p:cNvSpPr>
            <a:spLocks noGrp="1"/>
          </p:cNvSpPr>
          <p:nvPr>
            <p:ph type="title"/>
          </p:nvPr>
        </p:nvSpPr>
        <p:spPr>
          <a:xfrm>
            <a:off x="0" y="0"/>
            <a:ext cx="9144000" cy="762000"/>
          </a:xfrm>
        </p:spPr>
        <p:txBody>
          <a:bodyPr>
            <a:normAutofit/>
          </a:bodyPr>
          <a:lstStyle/>
          <a:p>
            <a:r>
              <a:rPr lang="en-US" dirty="0" smtClean="0"/>
              <a:t>External Hardware Interrupts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477000"/>
            <a:ext cx="2133600" cy="365125"/>
          </a:xfrm>
        </p:spPr>
        <p:txBody>
          <a:bodyPr/>
          <a:lstStyle/>
          <a:p>
            <a:fld id="{5A09B585-E55E-4671-A47D-98333E4A1A06}" type="datetime2">
              <a:rPr lang="en-US" smtClean="0"/>
              <a:pPr/>
              <a:t>Wednesday, May 18, 2011</a:t>
            </a:fld>
            <a:endParaRPr lang="en-US"/>
          </a:p>
        </p:txBody>
      </p:sp>
      <p:sp>
        <p:nvSpPr>
          <p:cNvPr id="5" name="Footer Placeholder 4"/>
          <p:cNvSpPr>
            <a:spLocks noGrp="1"/>
          </p:cNvSpPr>
          <p:nvPr>
            <p:ph type="ftr" sz="quarter" idx="11"/>
          </p:nvPr>
        </p:nvSpPr>
        <p:spPr>
          <a:xfrm>
            <a:off x="3124200" y="6477000"/>
            <a:ext cx="2895600" cy="365125"/>
          </a:xfrm>
        </p:spPr>
        <p:txBody>
          <a:bodyPr/>
          <a:lstStyle/>
          <a:p>
            <a:r>
              <a:rPr lang="en-US" smtClean="0"/>
              <a:t>www.iiu.edu.pk</a:t>
            </a:r>
            <a:endParaRPr lang="en-US" dirty="0"/>
          </a:p>
        </p:txBody>
      </p:sp>
      <p:sp>
        <p:nvSpPr>
          <p:cNvPr id="6" name="Slide Number Placeholder 5"/>
          <p:cNvSpPr>
            <a:spLocks noGrp="1"/>
          </p:cNvSpPr>
          <p:nvPr>
            <p:ph type="sldNum" sz="quarter" idx="12"/>
          </p:nvPr>
        </p:nvSpPr>
        <p:spPr/>
        <p:txBody>
          <a:bodyPr/>
          <a:lstStyle/>
          <a:p>
            <a:fld id="{BE63EFB2-BD94-4648-BFB0-54B7DA1700FA}" type="slidenum">
              <a:rPr lang="en-US" smtClean="0"/>
              <a:pPr/>
              <a:t>19</a:t>
            </a:fld>
            <a:endParaRPr lang="en-US"/>
          </a:p>
        </p:txBody>
      </p:sp>
      <p:sp>
        <p:nvSpPr>
          <p:cNvPr id="2" name="Title 1"/>
          <p:cNvSpPr>
            <a:spLocks noGrp="1"/>
          </p:cNvSpPr>
          <p:nvPr>
            <p:ph type="title"/>
          </p:nvPr>
        </p:nvSpPr>
        <p:spPr>
          <a:xfrm>
            <a:off x="0" y="0"/>
            <a:ext cx="9144000" cy="762000"/>
          </a:xfrm>
        </p:spPr>
        <p:txBody>
          <a:bodyPr>
            <a:normAutofit/>
          </a:bodyPr>
          <a:lstStyle/>
          <a:p>
            <a:r>
              <a:rPr lang="en-US" dirty="0" smtClean="0"/>
              <a:t>External Hardware Interrupts</a:t>
            </a:r>
            <a:endParaRPr lang="en-US" dirty="0"/>
          </a:p>
        </p:txBody>
      </p:sp>
      <p:pic>
        <p:nvPicPr>
          <p:cNvPr id="1026" name="Picture 2"/>
          <p:cNvPicPr>
            <a:picLocks noChangeAspect="1" noChangeArrowheads="1"/>
          </p:cNvPicPr>
          <p:nvPr/>
        </p:nvPicPr>
        <p:blipFill>
          <a:blip r:embed="rId3"/>
          <a:srcRect/>
          <a:stretch>
            <a:fillRect/>
          </a:stretch>
        </p:blipFill>
        <p:spPr bwMode="auto">
          <a:xfrm>
            <a:off x="609600" y="711991"/>
            <a:ext cx="7620000" cy="2793209"/>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609600" y="3683792"/>
            <a:ext cx="7620000" cy="27932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altLang="zh-TW" dirty="0" smtClean="0"/>
              <a:t>Interrupts VS. Polling</a:t>
            </a:r>
            <a:endParaRPr lang="en-US" dirty="0"/>
          </a:p>
        </p:txBody>
      </p:sp>
      <p:sp>
        <p:nvSpPr>
          <p:cNvPr id="3" name="Content Placeholder 2"/>
          <p:cNvSpPr>
            <a:spLocks noGrp="1"/>
          </p:cNvSpPr>
          <p:nvPr>
            <p:ph idx="1"/>
          </p:nvPr>
        </p:nvSpPr>
        <p:spPr>
          <a:xfrm>
            <a:off x="0" y="762000"/>
            <a:ext cx="9144000" cy="6096000"/>
          </a:xfrm>
          <a:solidFill>
            <a:schemeClr val="bg1"/>
          </a:solidFill>
        </p:spPr>
        <p:txBody>
          <a:bodyPr>
            <a:noAutofit/>
          </a:bodyPr>
          <a:lstStyle/>
          <a:p>
            <a:r>
              <a:rPr lang="en-US" sz="2700" dirty="0" smtClean="0"/>
              <a:t>An </a:t>
            </a:r>
            <a:r>
              <a:rPr lang="en-US" sz="2700" b="1" i="1" dirty="0" smtClean="0">
                <a:solidFill>
                  <a:srgbClr val="FF0000"/>
                </a:solidFill>
              </a:rPr>
              <a:t>interrupt</a:t>
            </a:r>
            <a:r>
              <a:rPr lang="en-US" sz="2700" dirty="0" smtClean="0"/>
              <a:t> is an external or internal event that interrupts the microcontroller to inform it that a device needs its service.</a:t>
            </a:r>
          </a:p>
          <a:p>
            <a:r>
              <a:rPr lang="en-US" sz="2700" dirty="0" smtClean="0"/>
              <a:t>A microcontroller can serve other devices by two ways</a:t>
            </a:r>
          </a:p>
          <a:p>
            <a:pPr lvl="1"/>
            <a:r>
              <a:rPr lang="en-US" sz="2700" dirty="0" smtClean="0"/>
              <a:t>Interrupts</a:t>
            </a:r>
          </a:p>
          <a:p>
            <a:pPr lvl="2"/>
            <a:r>
              <a:rPr lang="en-US" sz="2500" dirty="0" smtClean="0"/>
              <a:t>Whenever any device needs its service, the device notifies the microcontroller by sending it an interrupt signal</a:t>
            </a:r>
          </a:p>
          <a:p>
            <a:pPr lvl="2"/>
            <a:r>
              <a:rPr lang="en-US" sz="2500" dirty="0" smtClean="0"/>
              <a:t>Upon receiving an interrupt signal, the microcontroller interrupts whatever it is doing and serves the device</a:t>
            </a:r>
          </a:p>
          <a:p>
            <a:pPr lvl="2"/>
            <a:r>
              <a:rPr lang="en-US" sz="2500" dirty="0" smtClean="0"/>
              <a:t>The program which is associated with the interrupt is called the interrupt service routine (ISR) or interrupt handler</a:t>
            </a:r>
          </a:p>
        </p:txBody>
      </p:sp>
      <p:sp>
        <p:nvSpPr>
          <p:cNvPr id="4" name="Date Placeholder 3"/>
          <p:cNvSpPr>
            <a:spLocks noGrp="1"/>
          </p:cNvSpPr>
          <p:nvPr>
            <p:ph type="dt" sz="half" idx="10"/>
          </p:nvPr>
        </p:nvSpPr>
        <p:spPr/>
        <p:txBody>
          <a:bodyPr/>
          <a:lstStyle/>
          <a:p>
            <a:fld id="{5A09B585-E55E-4671-A47D-98333E4A1A06}" type="datetime2">
              <a:rPr lang="en-US" smtClean="0"/>
              <a:pPr/>
              <a:t>Wednesday, May 18, 2011</a:t>
            </a:fld>
            <a:endParaRPr lang="en-US"/>
          </a:p>
        </p:txBody>
      </p:sp>
      <p:sp>
        <p:nvSpPr>
          <p:cNvPr id="5" name="Footer Placeholder 4"/>
          <p:cNvSpPr>
            <a:spLocks noGrp="1"/>
          </p:cNvSpPr>
          <p:nvPr>
            <p:ph type="ftr" sz="quarter" idx="11"/>
          </p:nvPr>
        </p:nvSpPr>
        <p:spPr/>
        <p:txBody>
          <a:bodyPr/>
          <a:lstStyle/>
          <a:p>
            <a:r>
              <a:rPr lang="en-US" smtClean="0"/>
              <a:t>www.iiu.edu.pk</a:t>
            </a:r>
            <a:endParaRPr lang="en-US" dirty="0"/>
          </a:p>
        </p:txBody>
      </p:sp>
      <p:sp>
        <p:nvSpPr>
          <p:cNvPr id="6" name="Slide Number Placeholder 5"/>
          <p:cNvSpPr>
            <a:spLocks noGrp="1"/>
          </p:cNvSpPr>
          <p:nvPr>
            <p:ph type="sldNum" sz="quarter" idx="12"/>
          </p:nvPr>
        </p:nvSpPr>
        <p:spPr/>
        <p:txBody>
          <a:bodyPr/>
          <a:lstStyle/>
          <a:p>
            <a:fld id="{BE63EFB2-BD94-4648-BFB0-54B7DA1700FA}"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5791200"/>
          </a:xfrm>
          <a:solidFill>
            <a:schemeClr val="bg1"/>
          </a:solidFill>
        </p:spPr>
        <p:txBody>
          <a:bodyPr>
            <a:noAutofit/>
          </a:bodyPr>
          <a:lstStyle/>
          <a:p>
            <a:r>
              <a:rPr lang="en-US" dirty="0" smtClean="0"/>
              <a:t>In the level-triggered mode, INT0 and INT1 pins are normally high</a:t>
            </a:r>
          </a:p>
          <a:p>
            <a:pPr lvl="1"/>
            <a:r>
              <a:rPr lang="en-US" sz="2600" dirty="0" smtClean="0"/>
              <a:t>If a low-level signal is applied to them, it triggers the interrupt</a:t>
            </a:r>
          </a:p>
          <a:p>
            <a:pPr lvl="1"/>
            <a:r>
              <a:rPr lang="en-US" sz="2600" dirty="0" smtClean="0"/>
              <a:t>Then the microcontroller stops whatever it is doing and jumps to the interrupt vector table to service that interrupt</a:t>
            </a:r>
          </a:p>
          <a:p>
            <a:pPr lvl="1"/>
            <a:r>
              <a:rPr lang="en-US" sz="2600" dirty="0" smtClean="0"/>
              <a:t>The low-level signal at the INT pin must be removed before the execution of the last instruction of the ISR, RETI; otherwise, another interrupt will be generated</a:t>
            </a:r>
          </a:p>
          <a:p>
            <a:r>
              <a:rPr lang="en-US" dirty="0" smtClean="0"/>
              <a:t>This is called a level-triggered or level-activated interrupt and is the default mode upon reset of the 8051</a:t>
            </a:r>
          </a:p>
        </p:txBody>
      </p:sp>
      <p:sp>
        <p:nvSpPr>
          <p:cNvPr id="4" name="Date Placeholder 3"/>
          <p:cNvSpPr>
            <a:spLocks noGrp="1"/>
          </p:cNvSpPr>
          <p:nvPr>
            <p:ph type="dt" sz="half" idx="10"/>
          </p:nvPr>
        </p:nvSpPr>
        <p:spPr/>
        <p:txBody>
          <a:bodyPr/>
          <a:lstStyle/>
          <a:p>
            <a:fld id="{5A09B585-E55E-4671-A47D-98333E4A1A06}" type="datetime2">
              <a:rPr lang="en-US" smtClean="0"/>
              <a:pPr/>
              <a:t>Wednesday, May 18, 2011</a:t>
            </a:fld>
            <a:endParaRPr lang="en-US"/>
          </a:p>
        </p:txBody>
      </p:sp>
      <p:sp>
        <p:nvSpPr>
          <p:cNvPr id="5" name="Footer Placeholder 4"/>
          <p:cNvSpPr>
            <a:spLocks noGrp="1"/>
          </p:cNvSpPr>
          <p:nvPr>
            <p:ph type="ftr" sz="quarter" idx="11"/>
          </p:nvPr>
        </p:nvSpPr>
        <p:spPr/>
        <p:txBody>
          <a:bodyPr/>
          <a:lstStyle/>
          <a:p>
            <a:r>
              <a:rPr lang="en-US" smtClean="0"/>
              <a:t>www.iiu.edu.pk</a:t>
            </a:r>
            <a:endParaRPr lang="en-US" dirty="0"/>
          </a:p>
        </p:txBody>
      </p:sp>
      <p:sp>
        <p:nvSpPr>
          <p:cNvPr id="6" name="Slide Number Placeholder 5"/>
          <p:cNvSpPr>
            <a:spLocks noGrp="1"/>
          </p:cNvSpPr>
          <p:nvPr>
            <p:ph type="sldNum" sz="quarter" idx="12"/>
          </p:nvPr>
        </p:nvSpPr>
        <p:spPr/>
        <p:txBody>
          <a:bodyPr/>
          <a:lstStyle/>
          <a:p>
            <a:fld id="{BE63EFB2-BD94-4648-BFB0-54B7DA1700FA}" type="slidenum">
              <a:rPr lang="en-US" smtClean="0"/>
              <a:pPr/>
              <a:t>20</a:t>
            </a:fld>
            <a:endParaRPr lang="en-US"/>
          </a:p>
        </p:txBody>
      </p:sp>
      <p:sp>
        <p:nvSpPr>
          <p:cNvPr id="2" name="Title 1"/>
          <p:cNvSpPr>
            <a:spLocks noGrp="1"/>
          </p:cNvSpPr>
          <p:nvPr>
            <p:ph type="title"/>
          </p:nvPr>
        </p:nvSpPr>
        <p:spPr>
          <a:xfrm>
            <a:off x="0" y="0"/>
            <a:ext cx="9144000" cy="762000"/>
          </a:xfrm>
        </p:spPr>
        <p:txBody>
          <a:bodyPr>
            <a:normAutofit/>
          </a:bodyPr>
          <a:lstStyle/>
          <a:p>
            <a:r>
              <a:rPr lang="en-US" dirty="0" smtClean="0"/>
              <a:t>Level Triggered Interrupt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09B585-E55E-4671-A47D-98333E4A1A06}" type="datetime2">
              <a:rPr lang="en-US" smtClean="0"/>
              <a:pPr/>
              <a:t>Wednesday, May 18, 2011</a:t>
            </a:fld>
            <a:endParaRPr lang="en-US"/>
          </a:p>
        </p:txBody>
      </p:sp>
      <p:sp>
        <p:nvSpPr>
          <p:cNvPr id="5" name="Footer Placeholder 4"/>
          <p:cNvSpPr>
            <a:spLocks noGrp="1"/>
          </p:cNvSpPr>
          <p:nvPr>
            <p:ph type="ftr" sz="quarter" idx="11"/>
          </p:nvPr>
        </p:nvSpPr>
        <p:spPr/>
        <p:txBody>
          <a:bodyPr/>
          <a:lstStyle/>
          <a:p>
            <a:r>
              <a:rPr lang="en-US" smtClean="0"/>
              <a:t>www.iiu.edu.pk</a:t>
            </a:r>
            <a:endParaRPr lang="en-US" dirty="0"/>
          </a:p>
        </p:txBody>
      </p:sp>
      <p:sp>
        <p:nvSpPr>
          <p:cNvPr id="6" name="Slide Number Placeholder 5"/>
          <p:cNvSpPr>
            <a:spLocks noGrp="1"/>
          </p:cNvSpPr>
          <p:nvPr>
            <p:ph type="sldNum" sz="quarter" idx="12"/>
          </p:nvPr>
        </p:nvSpPr>
        <p:spPr/>
        <p:txBody>
          <a:bodyPr/>
          <a:lstStyle/>
          <a:p>
            <a:fld id="{BE63EFB2-BD94-4648-BFB0-54B7DA1700FA}" type="slidenum">
              <a:rPr lang="en-US" smtClean="0"/>
              <a:pPr/>
              <a:t>21</a:t>
            </a:fld>
            <a:endParaRPr lang="en-US"/>
          </a:p>
        </p:txBody>
      </p:sp>
      <p:sp>
        <p:nvSpPr>
          <p:cNvPr id="2" name="Title 1"/>
          <p:cNvSpPr>
            <a:spLocks noGrp="1"/>
          </p:cNvSpPr>
          <p:nvPr>
            <p:ph type="title"/>
          </p:nvPr>
        </p:nvSpPr>
        <p:spPr>
          <a:xfrm>
            <a:off x="0" y="0"/>
            <a:ext cx="9144000" cy="762000"/>
          </a:xfrm>
        </p:spPr>
        <p:txBody>
          <a:bodyPr>
            <a:normAutofit/>
          </a:bodyPr>
          <a:lstStyle/>
          <a:p>
            <a:r>
              <a:rPr lang="en-US" dirty="0" smtClean="0"/>
              <a:t>Sampling Low Level-Triggered Interrupt</a:t>
            </a:r>
            <a:endParaRPr lang="en-US" dirty="0"/>
          </a:p>
        </p:txBody>
      </p:sp>
      <p:sp>
        <p:nvSpPr>
          <p:cNvPr id="3" name="Content Placeholder 2"/>
          <p:cNvSpPr>
            <a:spLocks noGrp="1"/>
          </p:cNvSpPr>
          <p:nvPr>
            <p:ph idx="1"/>
          </p:nvPr>
        </p:nvSpPr>
        <p:spPr>
          <a:xfrm>
            <a:off x="0" y="762000"/>
            <a:ext cx="9144000" cy="6096000"/>
          </a:xfrm>
          <a:solidFill>
            <a:schemeClr val="bg1"/>
          </a:solidFill>
        </p:spPr>
        <p:txBody>
          <a:bodyPr>
            <a:noAutofit/>
          </a:bodyPr>
          <a:lstStyle/>
          <a:p>
            <a:r>
              <a:rPr lang="en-US" sz="2600" dirty="0" smtClean="0"/>
              <a:t>Pins P3.2 and P3.3 are used for normal I/O unless the </a:t>
            </a:r>
            <a:r>
              <a:rPr lang="en-US" sz="2600" dirty="0" smtClean="0">
                <a:solidFill>
                  <a:srgbClr val="FF0000"/>
                </a:solidFill>
              </a:rPr>
              <a:t>INT0</a:t>
            </a:r>
            <a:r>
              <a:rPr lang="en-US" sz="2600" dirty="0" smtClean="0"/>
              <a:t> and </a:t>
            </a:r>
            <a:r>
              <a:rPr lang="en-US" sz="2600" dirty="0" smtClean="0">
                <a:solidFill>
                  <a:srgbClr val="FF0000"/>
                </a:solidFill>
              </a:rPr>
              <a:t>INT1</a:t>
            </a:r>
            <a:r>
              <a:rPr lang="en-US" sz="2600" dirty="0" smtClean="0"/>
              <a:t> bits in the </a:t>
            </a:r>
            <a:r>
              <a:rPr lang="en-US" sz="2600" dirty="0" smtClean="0">
                <a:solidFill>
                  <a:srgbClr val="FF0000"/>
                </a:solidFill>
              </a:rPr>
              <a:t>IE</a:t>
            </a:r>
            <a:r>
              <a:rPr lang="en-US" sz="2600" dirty="0" smtClean="0"/>
              <a:t> register are enabled</a:t>
            </a:r>
          </a:p>
          <a:p>
            <a:pPr lvl="1"/>
            <a:r>
              <a:rPr lang="en-US" sz="2600" dirty="0" smtClean="0"/>
              <a:t>After the hardware interrupts in the IE register are enabled, the controller keeps sampling the </a:t>
            </a:r>
            <a:r>
              <a:rPr lang="en-US" sz="2600" dirty="0" err="1" smtClean="0"/>
              <a:t>INTn</a:t>
            </a:r>
            <a:r>
              <a:rPr lang="en-US" sz="2600" dirty="0" smtClean="0"/>
              <a:t> pin for a low-level signal once each machine cycle</a:t>
            </a:r>
          </a:p>
          <a:p>
            <a:pPr lvl="1"/>
            <a:r>
              <a:rPr lang="en-US" sz="2600" dirty="0" smtClean="0"/>
              <a:t>According to one manufacturer’s data sheet,</a:t>
            </a:r>
          </a:p>
          <a:p>
            <a:pPr lvl="2"/>
            <a:r>
              <a:rPr lang="en-US" sz="2600" dirty="0" smtClean="0"/>
              <a:t>The pin must be held in a low state until the start of the execution of ISR</a:t>
            </a:r>
          </a:p>
          <a:p>
            <a:pPr lvl="2"/>
            <a:r>
              <a:rPr lang="en-US" sz="2600" dirty="0" smtClean="0"/>
              <a:t>If the </a:t>
            </a:r>
            <a:r>
              <a:rPr lang="en-US" sz="2600" dirty="0" err="1" smtClean="0"/>
              <a:t>INTn</a:t>
            </a:r>
            <a:r>
              <a:rPr lang="en-US" sz="2600" dirty="0" smtClean="0"/>
              <a:t> pin is brought back to a logic high before the start of the execution of ISR there will be no interrupt</a:t>
            </a:r>
          </a:p>
          <a:p>
            <a:pPr lvl="2"/>
            <a:r>
              <a:rPr lang="en-US" sz="2600" dirty="0" smtClean="0"/>
              <a:t>If </a:t>
            </a:r>
            <a:r>
              <a:rPr lang="en-US" sz="2600" dirty="0" err="1" smtClean="0"/>
              <a:t>INTn</a:t>
            </a:r>
            <a:r>
              <a:rPr lang="en-US" sz="2600" dirty="0" smtClean="0"/>
              <a:t> pin is left at a logic low after the RETI instruction of the ISR, another interrupt will be activated after one instruction is executed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09B585-E55E-4671-A47D-98333E4A1A06}" type="datetime2">
              <a:rPr lang="en-US" smtClean="0"/>
              <a:pPr/>
              <a:t>Wednesday, May 18, 2011</a:t>
            </a:fld>
            <a:endParaRPr lang="en-US"/>
          </a:p>
        </p:txBody>
      </p:sp>
      <p:sp>
        <p:nvSpPr>
          <p:cNvPr id="5" name="Footer Placeholder 4"/>
          <p:cNvSpPr>
            <a:spLocks noGrp="1"/>
          </p:cNvSpPr>
          <p:nvPr>
            <p:ph type="ftr" sz="quarter" idx="11"/>
          </p:nvPr>
        </p:nvSpPr>
        <p:spPr/>
        <p:txBody>
          <a:bodyPr/>
          <a:lstStyle/>
          <a:p>
            <a:r>
              <a:rPr lang="en-US" smtClean="0"/>
              <a:t>www.iiu.edu.pk</a:t>
            </a:r>
            <a:endParaRPr lang="en-US" dirty="0"/>
          </a:p>
        </p:txBody>
      </p:sp>
      <p:sp>
        <p:nvSpPr>
          <p:cNvPr id="6" name="Slide Number Placeholder 5"/>
          <p:cNvSpPr>
            <a:spLocks noGrp="1"/>
          </p:cNvSpPr>
          <p:nvPr>
            <p:ph type="sldNum" sz="quarter" idx="12"/>
          </p:nvPr>
        </p:nvSpPr>
        <p:spPr/>
        <p:txBody>
          <a:bodyPr/>
          <a:lstStyle/>
          <a:p>
            <a:fld id="{BE63EFB2-BD94-4648-BFB0-54B7DA1700FA}" type="slidenum">
              <a:rPr lang="en-US" smtClean="0"/>
              <a:pPr/>
              <a:t>22</a:t>
            </a:fld>
            <a:endParaRPr lang="en-US"/>
          </a:p>
        </p:txBody>
      </p:sp>
      <p:sp>
        <p:nvSpPr>
          <p:cNvPr id="2" name="Title 1"/>
          <p:cNvSpPr>
            <a:spLocks noGrp="1"/>
          </p:cNvSpPr>
          <p:nvPr>
            <p:ph type="title"/>
          </p:nvPr>
        </p:nvSpPr>
        <p:spPr>
          <a:xfrm>
            <a:off x="0" y="0"/>
            <a:ext cx="9144000" cy="762000"/>
          </a:xfrm>
        </p:spPr>
        <p:txBody>
          <a:bodyPr>
            <a:normAutofit/>
          </a:bodyPr>
          <a:lstStyle/>
          <a:p>
            <a:r>
              <a:rPr lang="en-US" dirty="0" smtClean="0"/>
              <a:t>Sampling Low Level-Triggered Interrupt</a:t>
            </a:r>
            <a:endParaRPr lang="en-US" dirty="0"/>
          </a:p>
        </p:txBody>
      </p:sp>
      <p:sp>
        <p:nvSpPr>
          <p:cNvPr id="3" name="Content Placeholder 2"/>
          <p:cNvSpPr>
            <a:spLocks noGrp="1"/>
          </p:cNvSpPr>
          <p:nvPr>
            <p:ph idx="1"/>
          </p:nvPr>
        </p:nvSpPr>
        <p:spPr>
          <a:xfrm>
            <a:off x="0" y="762000"/>
            <a:ext cx="9144000" cy="3733800"/>
          </a:xfrm>
          <a:solidFill>
            <a:schemeClr val="bg1"/>
          </a:solidFill>
        </p:spPr>
        <p:txBody>
          <a:bodyPr>
            <a:noAutofit/>
          </a:bodyPr>
          <a:lstStyle/>
          <a:p>
            <a:r>
              <a:rPr lang="en-US" sz="2400" dirty="0" smtClean="0"/>
              <a:t>To ensure the activation of the hardware interrupt at the </a:t>
            </a:r>
            <a:r>
              <a:rPr lang="en-US" sz="2400" dirty="0" err="1" smtClean="0"/>
              <a:t>INTn</a:t>
            </a:r>
            <a:r>
              <a:rPr lang="en-US" sz="2400" dirty="0" smtClean="0"/>
              <a:t> pin, make sure that the duration of the low-level signal is around 4 machine cycles, but no more</a:t>
            </a:r>
          </a:p>
          <a:p>
            <a:pPr lvl="1"/>
            <a:r>
              <a:rPr lang="en-US" sz="2400" dirty="0" smtClean="0"/>
              <a:t>This is due to the fact that the level-triggered interrupt is not latched</a:t>
            </a:r>
          </a:p>
          <a:p>
            <a:pPr lvl="1"/>
            <a:r>
              <a:rPr lang="en-US" sz="2400" dirty="0" smtClean="0"/>
              <a:t>Thus the pin must be held in a low state until the start of the ISR execution</a:t>
            </a:r>
          </a:p>
          <a:p>
            <a:r>
              <a:rPr lang="en-US" sz="2400" dirty="0" smtClean="0"/>
              <a:t>note: On reset, IT0 (TCON.0) and IT1 (TCON.2) are both low, making external interrupt level-triggered</a:t>
            </a:r>
          </a:p>
        </p:txBody>
      </p:sp>
      <p:pic>
        <p:nvPicPr>
          <p:cNvPr id="2050" name="Picture 2"/>
          <p:cNvPicPr>
            <a:picLocks noChangeAspect="1" noChangeArrowheads="1"/>
          </p:cNvPicPr>
          <p:nvPr/>
        </p:nvPicPr>
        <p:blipFill>
          <a:blip r:embed="rId3"/>
          <a:srcRect/>
          <a:stretch>
            <a:fillRect/>
          </a:stretch>
        </p:blipFill>
        <p:spPr bwMode="auto">
          <a:xfrm>
            <a:off x="71438" y="4572000"/>
            <a:ext cx="9001125" cy="213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7886"/>
            <a:ext cx="9144000" cy="762000"/>
          </a:xfrm>
        </p:spPr>
        <p:txBody>
          <a:bodyPr>
            <a:normAutofit/>
          </a:bodyPr>
          <a:lstStyle/>
          <a:p>
            <a:r>
              <a:rPr lang="en-US" dirty="0" smtClean="0"/>
              <a:t>Serial Port Programming in C`</a:t>
            </a:r>
            <a:endParaRPr lang="en-US" dirty="0"/>
          </a:p>
        </p:txBody>
      </p:sp>
      <p:sp>
        <p:nvSpPr>
          <p:cNvPr id="4" name="Date Placeholder 3"/>
          <p:cNvSpPr>
            <a:spLocks noGrp="1"/>
          </p:cNvSpPr>
          <p:nvPr>
            <p:ph type="dt" sz="half" idx="10"/>
          </p:nvPr>
        </p:nvSpPr>
        <p:spPr>
          <a:xfrm>
            <a:off x="457200" y="5913279"/>
            <a:ext cx="2133600" cy="365125"/>
          </a:xfrm>
        </p:spPr>
        <p:txBody>
          <a:bodyPr/>
          <a:lstStyle/>
          <a:p>
            <a:fld id="{5A09B585-E55E-4671-A47D-98333E4A1A06}" type="datetime2">
              <a:rPr lang="en-US" smtClean="0"/>
              <a:pPr/>
              <a:t>Wednesday, May 18, 2011</a:t>
            </a:fld>
            <a:endParaRPr lang="en-US"/>
          </a:p>
        </p:txBody>
      </p:sp>
      <p:sp>
        <p:nvSpPr>
          <p:cNvPr id="5" name="Footer Placeholder 4"/>
          <p:cNvSpPr>
            <a:spLocks noGrp="1"/>
          </p:cNvSpPr>
          <p:nvPr>
            <p:ph type="ftr" sz="quarter" idx="11"/>
          </p:nvPr>
        </p:nvSpPr>
        <p:spPr>
          <a:xfrm>
            <a:off x="3124200" y="5913279"/>
            <a:ext cx="2895600" cy="365125"/>
          </a:xfrm>
        </p:spPr>
        <p:txBody>
          <a:bodyPr/>
          <a:lstStyle/>
          <a:p>
            <a:r>
              <a:rPr lang="en-US" smtClean="0"/>
              <a:t>www.iiu.edu.pk</a:t>
            </a:r>
            <a:endParaRPr lang="en-US" dirty="0"/>
          </a:p>
        </p:txBody>
      </p:sp>
      <p:sp>
        <p:nvSpPr>
          <p:cNvPr id="6" name="Slide Number Placeholder 5"/>
          <p:cNvSpPr>
            <a:spLocks noGrp="1"/>
          </p:cNvSpPr>
          <p:nvPr>
            <p:ph type="sldNum" sz="quarter" idx="12"/>
          </p:nvPr>
        </p:nvSpPr>
        <p:spPr>
          <a:xfrm>
            <a:off x="7924800" y="5913279"/>
            <a:ext cx="762000" cy="365125"/>
          </a:xfrm>
        </p:spPr>
        <p:txBody>
          <a:bodyPr/>
          <a:lstStyle/>
          <a:p>
            <a:fld id="{BE63EFB2-BD94-4648-BFB0-54B7DA1700FA}" type="slidenum">
              <a:rPr lang="en-US" smtClean="0"/>
              <a:pPr/>
              <a:t>23</a:t>
            </a:fld>
            <a:endParaRPr lang="en-US"/>
          </a:p>
        </p:txBody>
      </p:sp>
      <p:sp>
        <p:nvSpPr>
          <p:cNvPr id="7" name="TextBox 6"/>
          <p:cNvSpPr txBox="1"/>
          <p:nvPr/>
        </p:nvSpPr>
        <p:spPr>
          <a:xfrm>
            <a:off x="152400" y="1829514"/>
            <a:ext cx="8839200" cy="4524315"/>
          </a:xfrm>
          <a:prstGeom prst="rect">
            <a:avLst/>
          </a:prstGeom>
          <a:gradFill flip="none" rotWithShape="1">
            <a:gsLst>
              <a:gs pos="0">
                <a:srgbClr val="FF3300">
                  <a:shade val="30000"/>
                  <a:satMod val="115000"/>
                </a:srgbClr>
              </a:gs>
              <a:gs pos="50000">
                <a:srgbClr val="FF3300">
                  <a:shade val="67500"/>
                  <a:satMod val="115000"/>
                </a:srgbClr>
              </a:gs>
              <a:gs pos="100000">
                <a:srgbClr val="FF3300">
                  <a:shade val="100000"/>
                  <a:satMod val="115000"/>
                </a:srgbClr>
              </a:gs>
            </a:gsLst>
            <a:lin ang="2700000" scaled="1"/>
            <a:tileRect/>
          </a:gradFill>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b="1" dirty="0" smtClean="0">
                <a:solidFill>
                  <a:schemeClr val="tx1"/>
                </a:solidFill>
                <a:latin typeface="Courier New"/>
              </a:rPr>
              <a:t>#include &lt;reg51.h&gt;</a:t>
            </a:r>
          </a:p>
          <a:p>
            <a:r>
              <a:rPr lang="en-US" b="1" dirty="0" err="1" smtClean="0">
                <a:solidFill>
                  <a:schemeClr val="tx1"/>
                </a:solidFill>
                <a:latin typeface="Courier New"/>
              </a:rPr>
              <a:t>sbit</a:t>
            </a:r>
            <a:r>
              <a:rPr lang="en-US" b="1" dirty="0" smtClean="0">
                <a:solidFill>
                  <a:schemeClr val="tx1"/>
                </a:solidFill>
                <a:latin typeface="Courier New"/>
              </a:rPr>
              <a:t> LED =P1^3;</a:t>
            </a:r>
          </a:p>
          <a:p>
            <a:r>
              <a:rPr lang="en-US" b="1" dirty="0" smtClean="0">
                <a:solidFill>
                  <a:schemeClr val="tx1"/>
                </a:solidFill>
                <a:latin typeface="Courier New"/>
              </a:rPr>
              <a:t>unsigned char </a:t>
            </a:r>
            <a:r>
              <a:rPr lang="en-US" b="1" dirty="0" err="1" smtClean="0">
                <a:solidFill>
                  <a:schemeClr val="tx1"/>
                </a:solidFill>
                <a:latin typeface="Courier New"/>
              </a:rPr>
              <a:t>cnt</a:t>
            </a:r>
            <a:r>
              <a:rPr lang="en-US" b="1" dirty="0" smtClean="0">
                <a:solidFill>
                  <a:schemeClr val="tx1"/>
                </a:solidFill>
                <a:latin typeface="Courier New"/>
              </a:rPr>
              <a:t>;</a:t>
            </a:r>
          </a:p>
          <a:p>
            <a:endParaRPr lang="en-US" b="1" dirty="0" smtClean="0">
              <a:solidFill>
                <a:schemeClr val="tx1"/>
              </a:solidFill>
              <a:latin typeface="Courier New"/>
            </a:endParaRPr>
          </a:p>
          <a:p>
            <a:r>
              <a:rPr lang="en-US" b="1" dirty="0" smtClean="0">
                <a:solidFill>
                  <a:schemeClr val="tx1"/>
                </a:solidFill>
                <a:latin typeface="Courier New"/>
              </a:rPr>
              <a:t>void ext1() interrupt 1 {</a:t>
            </a:r>
          </a:p>
          <a:p>
            <a:r>
              <a:rPr lang="en-US" b="1" dirty="0" smtClean="0">
                <a:solidFill>
                  <a:schemeClr val="tx1"/>
                </a:solidFill>
                <a:latin typeface="Courier New"/>
              </a:rPr>
              <a:t>    unsigned </a:t>
            </a:r>
            <a:r>
              <a:rPr lang="en-US" b="1" dirty="0" err="1" smtClean="0">
                <a:solidFill>
                  <a:schemeClr val="tx1"/>
                </a:solidFill>
                <a:latin typeface="Courier New"/>
              </a:rPr>
              <a:t>int</a:t>
            </a:r>
            <a:r>
              <a:rPr lang="en-US" b="1" dirty="0" smtClean="0">
                <a:solidFill>
                  <a:schemeClr val="tx1"/>
                </a:solidFill>
                <a:latin typeface="Courier New"/>
              </a:rPr>
              <a:t> </a:t>
            </a:r>
            <a:r>
              <a:rPr lang="en-US" b="1" dirty="0" err="1" smtClean="0">
                <a:solidFill>
                  <a:schemeClr val="tx1"/>
                </a:solidFill>
                <a:latin typeface="Courier New"/>
              </a:rPr>
              <a:t>i</a:t>
            </a:r>
            <a:r>
              <a:rPr lang="en-US" b="1" dirty="0" smtClean="0">
                <a:solidFill>
                  <a:schemeClr val="tx1"/>
                </a:solidFill>
                <a:latin typeface="Courier New"/>
              </a:rPr>
              <a:t>;</a:t>
            </a:r>
          </a:p>
          <a:p>
            <a:r>
              <a:rPr lang="en-US" b="1" dirty="0" smtClean="0">
                <a:solidFill>
                  <a:schemeClr val="tx1"/>
                </a:solidFill>
                <a:latin typeface="Courier New"/>
              </a:rPr>
              <a:t>    LED = ~ LED;</a:t>
            </a:r>
          </a:p>
          <a:p>
            <a:r>
              <a:rPr lang="en-US" b="1" dirty="0" smtClean="0">
                <a:solidFill>
                  <a:schemeClr val="tx1"/>
                </a:solidFill>
                <a:latin typeface="Courier New"/>
              </a:rPr>
              <a:t>	for(</a:t>
            </a:r>
            <a:r>
              <a:rPr lang="en-US" b="1" dirty="0" err="1" smtClean="0">
                <a:solidFill>
                  <a:schemeClr val="tx1"/>
                </a:solidFill>
                <a:latin typeface="Courier New"/>
              </a:rPr>
              <a:t>i</a:t>
            </a:r>
            <a:r>
              <a:rPr lang="en-US" b="1" dirty="0" smtClean="0">
                <a:solidFill>
                  <a:schemeClr val="tx1"/>
                </a:solidFill>
                <a:latin typeface="Courier New"/>
              </a:rPr>
              <a:t>=0 ; </a:t>
            </a:r>
            <a:r>
              <a:rPr lang="en-US" b="1" dirty="0" err="1" smtClean="0">
                <a:solidFill>
                  <a:schemeClr val="tx1"/>
                </a:solidFill>
                <a:latin typeface="Courier New"/>
              </a:rPr>
              <a:t>i</a:t>
            </a:r>
            <a:r>
              <a:rPr lang="en-US" b="1" dirty="0" smtClean="0">
                <a:solidFill>
                  <a:schemeClr val="tx1"/>
                </a:solidFill>
                <a:latin typeface="Courier New"/>
              </a:rPr>
              <a:t>&lt;0xFFFF ; </a:t>
            </a:r>
            <a:r>
              <a:rPr lang="en-US" b="1" dirty="0" err="1" smtClean="0">
                <a:solidFill>
                  <a:schemeClr val="tx1"/>
                </a:solidFill>
                <a:latin typeface="Courier New"/>
              </a:rPr>
              <a:t>i</a:t>
            </a:r>
            <a:r>
              <a:rPr lang="en-US" b="1" dirty="0" smtClean="0">
                <a:solidFill>
                  <a:schemeClr val="tx1"/>
                </a:solidFill>
                <a:latin typeface="Courier New"/>
              </a:rPr>
              <a:t>++);</a:t>
            </a:r>
          </a:p>
          <a:p>
            <a:endParaRPr lang="en-US" b="1" dirty="0" smtClean="0">
              <a:solidFill>
                <a:schemeClr val="tx1"/>
              </a:solidFill>
              <a:latin typeface="Courier New"/>
            </a:endParaRPr>
          </a:p>
          <a:p>
            <a:r>
              <a:rPr lang="en-US" b="1" dirty="0" smtClean="0">
                <a:solidFill>
                  <a:schemeClr val="tx1"/>
                </a:solidFill>
                <a:latin typeface="Courier New"/>
              </a:rPr>
              <a:t>}</a:t>
            </a:r>
          </a:p>
          <a:p>
            <a:endParaRPr lang="en-US" b="1" dirty="0" smtClean="0">
              <a:solidFill>
                <a:schemeClr val="tx1"/>
              </a:solidFill>
              <a:latin typeface="Courier New"/>
            </a:endParaRPr>
          </a:p>
          <a:p>
            <a:r>
              <a:rPr lang="en-US" b="1" dirty="0" smtClean="0">
                <a:solidFill>
                  <a:schemeClr val="tx1"/>
                </a:solidFill>
                <a:latin typeface="Courier New"/>
              </a:rPr>
              <a:t>void main() {</a:t>
            </a:r>
          </a:p>
          <a:p>
            <a:r>
              <a:rPr lang="en-US" b="1" dirty="0" smtClean="0">
                <a:solidFill>
                  <a:schemeClr val="tx1"/>
                </a:solidFill>
                <a:latin typeface="Courier New"/>
              </a:rPr>
              <a:t>    </a:t>
            </a:r>
            <a:r>
              <a:rPr lang="en-US" b="1" dirty="0" smtClean="0">
                <a:solidFill>
                  <a:srgbClr val="00B0F0"/>
                </a:solidFill>
                <a:latin typeface="Courier New"/>
              </a:rPr>
              <a:t>// IT1 = 1; // make external INT1 as falling edge triggered</a:t>
            </a:r>
          </a:p>
          <a:p>
            <a:r>
              <a:rPr lang="en-US" b="1" dirty="0" smtClean="0">
                <a:solidFill>
                  <a:schemeClr val="tx1"/>
                </a:solidFill>
                <a:latin typeface="Courier New"/>
              </a:rPr>
              <a:t>    IE=0x84; 	  // enable external INT1 interrupts</a:t>
            </a:r>
          </a:p>
          <a:p>
            <a:r>
              <a:rPr lang="en-US" b="1" dirty="0" smtClean="0">
                <a:solidFill>
                  <a:schemeClr val="tx1"/>
                </a:solidFill>
                <a:latin typeface="Courier New"/>
              </a:rPr>
              <a:t>    while (1);  // wait until interrupted</a:t>
            </a:r>
          </a:p>
          <a:p>
            <a:r>
              <a:rPr lang="en-US" b="1" dirty="0" smtClean="0">
                <a:solidFill>
                  <a:schemeClr val="tx1"/>
                </a:solidFill>
                <a:latin typeface="Courier New"/>
              </a:rPr>
              <a:t>}									 </a:t>
            </a:r>
          </a:p>
        </p:txBody>
      </p:sp>
      <p:sp>
        <p:nvSpPr>
          <p:cNvPr id="8" name="TextBox 7"/>
          <p:cNvSpPr txBox="1"/>
          <p:nvPr/>
        </p:nvSpPr>
        <p:spPr>
          <a:xfrm>
            <a:off x="152400" y="228600"/>
            <a:ext cx="8839200" cy="1631216"/>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2000" b="1" dirty="0" smtClean="0">
                <a:solidFill>
                  <a:schemeClr val="bg1"/>
                </a:solidFill>
                <a:cs typeface="Arial" pitchFamily="34" charset="0"/>
              </a:rPr>
              <a:t>Example </a:t>
            </a:r>
            <a:r>
              <a:rPr lang="en-US" sz="2000" dirty="0" smtClean="0">
                <a:solidFill>
                  <a:schemeClr val="bg1"/>
                </a:solidFill>
                <a:cs typeface="Arial" pitchFamily="34" charset="0"/>
              </a:rPr>
              <a:t>: Assume that the INT1 pin is connected to a switch that is normally high. Whenever it goes low, it should toggle an LED. The LED is</a:t>
            </a:r>
          </a:p>
          <a:p>
            <a:r>
              <a:rPr lang="en-US" sz="2000" dirty="0" smtClean="0">
                <a:solidFill>
                  <a:schemeClr val="bg1"/>
                </a:solidFill>
                <a:cs typeface="Arial" pitchFamily="34" charset="0"/>
              </a:rPr>
              <a:t>connected to P1.3 . When it is turned on it should stay on for a fraction of a second. As long as the switch is pressed low, the LED should toggle continuously.</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09B585-E55E-4671-A47D-98333E4A1A06}" type="datetime2">
              <a:rPr lang="en-US" smtClean="0"/>
              <a:pPr/>
              <a:t>Wednesday, May 18, 2011</a:t>
            </a:fld>
            <a:endParaRPr lang="en-US"/>
          </a:p>
        </p:txBody>
      </p:sp>
      <p:sp>
        <p:nvSpPr>
          <p:cNvPr id="5" name="Footer Placeholder 4"/>
          <p:cNvSpPr>
            <a:spLocks noGrp="1"/>
          </p:cNvSpPr>
          <p:nvPr>
            <p:ph type="ftr" sz="quarter" idx="11"/>
          </p:nvPr>
        </p:nvSpPr>
        <p:spPr/>
        <p:txBody>
          <a:bodyPr/>
          <a:lstStyle/>
          <a:p>
            <a:r>
              <a:rPr lang="en-US" smtClean="0"/>
              <a:t>www.iiu.edu.pk</a:t>
            </a:r>
            <a:endParaRPr lang="en-US" dirty="0"/>
          </a:p>
        </p:txBody>
      </p:sp>
      <p:sp>
        <p:nvSpPr>
          <p:cNvPr id="6" name="Slide Number Placeholder 5"/>
          <p:cNvSpPr>
            <a:spLocks noGrp="1"/>
          </p:cNvSpPr>
          <p:nvPr>
            <p:ph type="sldNum" sz="quarter" idx="12"/>
          </p:nvPr>
        </p:nvSpPr>
        <p:spPr/>
        <p:txBody>
          <a:bodyPr/>
          <a:lstStyle/>
          <a:p>
            <a:fld id="{BE63EFB2-BD94-4648-BFB0-54B7DA1700FA}" type="slidenum">
              <a:rPr lang="en-US" smtClean="0"/>
              <a:pPr/>
              <a:t>24</a:t>
            </a:fld>
            <a:endParaRPr lang="en-US"/>
          </a:p>
        </p:txBody>
      </p:sp>
      <p:sp>
        <p:nvSpPr>
          <p:cNvPr id="2" name="Title 1"/>
          <p:cNvSpPr>
            <a:spLocks noGrp="1"/>
          </p:cNvSpPr>
          <p:nvPr>
            <p:ph type="title"/>
          </p:nvPr>
        </p:nvSpPr>
        <p:spPr>
          <a:xfrm>
            <a:off x="0" y="0"/>
            <a:ext cx="9144000" cy="762000"/>
          </a:xfrm>
        </p:spPr>
        <p:txBody>
          <a:bodyPr>
            <a:normAutofit/>
          </a:bodyPr>
          <a:lstStyle/>
          <a:p>
            <a:r>
              <a:rPr lang="en-US" dirty="0" smtClean="0"/>
              <a:t>Edge-Triggered Interrupt</a:t>
            </a:r>
            <a:endParaRPr lang="en-US" dirty="0"/>
          </a:p>
        </p:txBody>
      </p:sp>
      <p:sp>
        <p:nvSpPr>
          <p:cNvPr id="3" name="Content Placeholder 2"/>
          <p:cNvSpPr>
            <a:spLocks noGrp="1"/>
          </p:cNvSpPr>
          <p:nvPr>
            <p:ph idx="1"/>
          </p:nvPr>
        </p:nvSpPr>
        <p:spPr>
          <a:xfrm>
            <a:off x="0" y="838200"/>
            <a:ext cx="9144000" cy="4572000"/>
          </a:xfrm>
          <a:solidFill>
            <a:schemeClr val="bg1"/>
          </a:solidFill>
        </p:spPr>
        <p:txBody>
          <a:bodyPr>
            <a:noAutofit/>
          </a:bodyPr>
          <a:lstStyle/>
          <a:p>
            <a:r>
              <a:rPr lang="en-US" dirty="0" smtClean="0"/>
              <a:t>To make INT0 and INT1 edge-triggered interrupts, we must program the bits of the TCON register</a:t>
            </a:r>
          </a:p>
          <a:p>
            <a:pPr lvl="1"/>
            <a:r>
              <a:rPr lang="en-US" dirty="0" smtClean="0"/>
              <a:t>The TCON register holds, among other bits, the IT0 and IT1 flag bits that determine level- or edge-triggered mode of the hardware interrupt</a:t>
            </a:r>
          </a:p>
          <a:p>
            <a:pPr lvl="2"/>
            <a:r>
              <a:rPr lang="en-US" dirty="0" smtClean="0"/>
              <a:t>IT0 and IT1 are bits D0 and D2 of the TCON register</a:t>
            </a:r>
          </a:p>
          <a:p>
            <a:pPr lvl="2"/>
            <a:r>
              <a:rPr lang="en-US" dirty="0" smtClean="0"/>
              <a:t>They are also referred to as TCON.0 and TCON.2 since the TCON register is bit-addressable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09B585-E55E-4671-A47D-98333E4A1A06}" type="datetime2">
              <a:rPr lang="en-US" smtClean="0"/>
              <a:pPr/>
              <a:t>Wednesday, May 18, 2011</a:t>
            </a:fld>
            <a:endParaRPr lang="en-US"/>
          </a:p>
        </p:txBody>
      </p:sp>
      <p:sp>
        <p:nvSpPr>
          <p:cNvPr id="5" name="Footer Placeholder 4"/>
          <p:cNvSpPr>
            <a:spLocks noGrp="1"/>
          </p:cNvSpPr>
          <p:nvPr>
            <p:ph type="ftr" sz="quarter" idx="11"/>
          </p:nvPr>
        </p:nvSpPr>
        <p:spPr/>
        <p:txBody>
          <a:bodyPr/>
          <a:lstStyle/>
          <a:p>
            <a:r>
              <a:rPr lang="en-US" smtClean="0"/>
              <a:t>www.iiu.edu.pk</a:t>
            </a:r>
            <a:endParaRPr lang="en-US" dirty="0"/>
          </a:p>
        </p:txBody>
      </p:sp>
      <p:sp>
        <p:nvSpPr>
          <p:cNvPr id="6" name="Slide Number Placeholder 5"/>
          <p:cNvSpPr>
            <a:spLocks noGrp="1"/>
          </p:cNvSpPr>
          <p:nvPr>
            <p:ph type="sldNum" sz="quarter" idx="12"/>
          </p:nvPr>
        </p:nvSpPr>
        <p:spPr/>
        <p:txBody>
          <a:bodyPr/>
          <a:lstStyle/>
          <a:p>
            <a:fld id="{BE63EFB2-BD94-4648-BFB0-54B7DA1700FA}" type="slidenum">
              <a:rPr lang="en-US" smtClean="0"/>
              <a:pPr/>
              <a:t>25</a:t>
            </a:fld>
            <a:endParaRPr lang="en-US"/>
          </a:p>
        </p:txBody>
      </p:sp>
      <p:pic>
        <p:nvPicPr>
          <p:cNvPr id="3075" name="Picture 3"/>
          <p:cNvPicPr>
            <a:picLocks noChangeAspect="1" noChangeArrowheads="1"/>
          </p:cNvPicPr>
          <p:nvPr/>
        </p:nvPicPr>
        <p:blipFill>
          <a:blip r:embed="rId3"/>
          <a:srcRect/>
          <a:stretch>
            <a:fillRect/>
          </a:stretch>
        </p:blipFill>
        <p:spPr bwMode="auto">
          <a:xfrm>
            <a:off x="2133600" y="228601"/>
            <a:ext cx="5023798" cy="761999"/>
          </a:xfrm>
          <a:prstGeom prst="rect">
            <a:avLst/>
          </a:prstGeom>
          <a:noFill/>
          <a:ln w="9525">
            <a:noFill/>
            <a:miter lim="800000"/>
            <a:headEnd/>
            <a:tailEnd/>
          </a:ln>
          <a:effectLst/>
        </p:spPr>
      </p:pic>
      <p:graphicFrame>
        <p:nvGraphicFramePr>
          <p:cNvPr id="10" name="Table 9"/>
          <p:cNvGraphicFramePr>
            <a:graphicFrameLocks noGrp="1"/>
          </p:cNvGraphicFramePr>
          <p:nvPr/>
        </p:nvGraphicFramePr>
        <p:xfrm>
          <a:off x="228600" y="1097280"/>
          <a:ext cx="8686800" cy="5608320"/>
        </p:xfrm>
        <a:graphic>
          <a:graphicData uri="http://schemas.openxmlformats.org/drawingml/2006/table">
            <a:tbl>
              <a:tblPr bandRow="1">
                <a:tableStyleId>{5C22544A-7EE6-4342-B048-85BDC9FD1C3A}</a:tableStyleId>
              </a:tblPr>
              <a:tblGrid>
                <a:gridCol w="762000"/>
                <a:gridCol w="1066800"/>
                <a:gridCol w="68580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baseline="0" dirty="0" smtClean="0">
                          <a:solidFill>
                            <a:schemeClr val="dk1"/>
                          </a:solidFill>
                          <a:latin typeface="+mn-lt"/>
                          <a:ea typeface="+mn-ea"/>
                          <a:cs typeface="+mn-cs"/>
                        </a:rPr>
                        <a:t>TF1</a:t>
                      </a:r>
                    </a:p>
                  </a:txBody>
                  <a:tcPr/>
                </a:tc>
                <a:tc>
                  <a:txBody>
                    <a:bodyPr/>
                    <a:lstStyle/>
                    <a:p>
                      <a:r>
                        <a:rPr kumimoji="0" lang="en-US" sz="1600" kern="1200" baseline="0" dirty="0" smtClean="0">
                          <a:solidFill>
                            <a:schemeClr val="dk1"/>
                          </a:solidFill>
                          <a:latin typeface="+mn-lt"/>
                          <a:ea typeface="+mn-ea"/>
                          <a:cs typeface="+mn-cs"/>
                        </a:rPr>
                        <a:t>TCON.7</a:t>
                      </a:r>
                      <a:endParaRPr lang="en-US" sz="1600" dirty="0"/>
                    </a:p>
                  </a:txBody>
                  <a:tcPr/>
                </a:tc>
                <a:tc>
                  <a:txBody>
                    <a:bodyPr/>
                    <a:lstStyle/>
                    <a:p>
                      <a:r>
                        <a:rPr kumimoji="0" lang="da-DK" sz="1600" kern="1200" baseline="0" dirty="0" smtClean="0">
                          <a:solidFill>
                            <a:schemeClr val="dk1"/>
                          </a:solidFill>
                          <a:latin typeface="+mn-lt"/>
                          <a:ea typeface="+mn-ea"/>
                          <a:cs typeface="+mn-cs"/>
                        </a:rPr>
                        <a:t>Timer 1 overflow flag. Set by </a:t>
                      </a:r>
                      <a:r>
                        <a:rPr kumimoji="0" lang="en-US" sz="1600" kern="1200" baseline="0" dirty="0" smtClean="0">
                          <a:solidFill>
                            <a:schemeClr val="dk1"/>
                          </a:solidFill>
                          <a:latin typeface="+mn-lt"/>
                          <a:ea typeface="+mn-ea"/>
                          <a:cs typeface="+mn-cs"/>
                        </a:rPr>
                        <a:t>hardware when timer/counter 1 overflows. Cleared by hardware as the processor vectors to the interrupt service routine</a:t>
                      </a:r>
                      <a:endParaRPr lang="en-US" sz="16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baseline="0" dirty="0" smtClean="0">
                          <a:solidFill>
                            <a:schemeClr val="dk1"/>
                          </a:solidFill>
                          <a:latin typeface="+mn-lt"/>
                          <a:ea typeface="+mn-ea"/>
                          <a:cs typeface="+mn-cs"/>
                        </a:rPr>
                        <a:t>TR1</a:t>
                      </a:r>
                      <a:endParaRPr 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baseline="0" dirty="0" smtClean="0">
                          <a:solidFill>
                            <a:schemeClr val="dk1"/>
                          </a:solidFill>
                          <a:latin typeface="+mn-lt"/>
                          <a:ea typeface="+mn-ea"/>
                          <a:cs typeface="+mn-cs"/>
                        </a:rPr>
                        <a:t>TCON.6</a:t>
                      </a:r>
                      <a:endParaRPr lang="en-US" sz="1600" dirty="0" smtClean="0"/>
                    </a:p>
                  </a:txBody>
                  <a:tcPr/>
                </a:tc>
                <a:tc>
                  <a:txBody>
                    <a:bodyPr/>
                    <a:lstStyle/>
                    <a:p>
                      <a:r>
                        <a:rPr kumimoji="0" lang="en-US" sz="1600" kern="1200" baseline="0" dirty="0" smtClean="0">
                          <a:solidFill>
                            <a:schemeClr val="dk1"/>
                          </a:solidFill>
                          <a:latin typeface="+mn-lt"/>
                          <a:ea typeface="+mn-ea"/>
                          <a:cs typeface="+mn-cs"/>
                        </a:rPr>
                        <a:t>Timer 1 run control bit. Set/cleared by software to turn timer/counter 1 on/off</a:t>
                      </a:r>
                      <a:endParaRPr lang="en-US" sz="1600" dirty="0"/>
                    </a:p>
                  </a:txBody>
                  <a:tcPr/>
                </a:tc>
              </a:tr>
              <a:tr h="370840">
                <a:tc>
                  <a:txBody>
                    <a:bodyPr/>
                    <a:lstStyle/>
                    <a:p>
                      <a:r>
                        <a:rPr kumimoji="0" lang="en-US" sz="1600" kern="1200" baseline="0" dirty="0" smtClean="0">
                          <a:solidFill>
                            <a:schemeClr val="dk1"/>
                          </a:solidFill>
                          <a:latin typeface="+mn-lt"/>
                          <a:ea typeface="+mn-ea"/>
                          <a:cs typeface="+mn-cs"/>
                        </a:rPr>
                        <a:t>TF0</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baseline="0" dirty="0" smtClean="0">
                          <a:solidFill>
                            <a:schemeClr val="dk1"/>
                          </a:solidFill>
                          <a:latin typeface="+mn-lt"/>
                          <a:ea typeface="+mn-ea"/>
                          <a:cs typeface="+mn-cs"/>
                        </a:rPr>
                        <a:t>TCON.5</a:t>
                      </a:r>
                      <a:endParaRPr lang="en-US" sz="1600" dirty="0" smtClean="0"/>
                    </a:p>
                  </a:txBody>
                  <a:tcPr/>
                </a:tc>
                <a:tc>
                  <a:txBody>
                    <a:bodyPr/>
                    <a:lstStyle/>
                    <a:p>
                      <a:r>
                        <a:rPr kumimoji="0" lang="da-DK" sz="1600" kern="1200" baseline="0" dirty="0" smtClean="0">
                          <a:solidFill>
                            <a:schemeClr val="dk1"/>
                          </a:solidFill>
                          <a:latin typeface="+mn-lt"/>
                          <a:ea typeface="+mn-ea"/>
                          <a:cs typeface="+mn-cs"/>
                        </a:rPr>
                        <a:t>Timer 0 overflow flag. Set by </a:t>
                      </a:r>
                      <a:r>
                        <a:rPr kumimoji="0" lang="en-US" sz="1600" kern="1200" baseline="0" dirty="0" smtClean="0">
                          <a:solidFill>
                            <a:schemeClr val="dk1"/>
                          </a:solidFill>
                          <a:latin typeface="+mn-lt"/>
                          <a:ea typeface="+mn-ea"/>
                          <a:cs typeface="+mn-cs"/>
                        </a:rPr>
                        <a:t>hardware when timer/counter 0 overflows. Cleared by hardware as the processor vectors to the interrupt service routine</a:t>
                      </a:r>
                      <a:endParaRPr lang="en-US" sz="1600" dirty="0"/>
                    </a:p>
                  </a:txBody>
                  <a:tcPr/>
                </a:tc>
              </a:tr>
              <a:tr h="370840">
                <a:tc>
                  <a:txBody>
                    <a:bodyPr/>
                    <a:lstStyle/>
                    <a:p>
                      <a:r>
                        <a:rPr kumimoji="0" lang="en-US" sz="1600" kern="1200" baseline="0" dirty="0" smtClean="0">
                          <a:solidFill>
                            <a:schemeClr val="dk1"/>
                          </a:solidFill>
                          <a:latin typeface="+mn-lt"/>
                          <a:ea typeface="+mn-ea"/>
                          <a:cs typeface="+mn-cs"/>
                        </a:rPr>
                        <a:t>TR0</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baseline="0" dirty="0" smtClean="0">
                          <a:solidFill>
                            <a:schemeClr val="dk1"/>
                          </a:solidFill>
                          <a:latin typeface="+mn-lt"/>
                          <a:ea typeface="+mn-ea"/>
                          <a:cs typeface="+mn-cs"/>
                        </a:rPr>
                        <a:t>TCON.4</a:t>
                      </a:r>
                      <a:endParaRPr lang="en-US" sz="1600" dirty="0" smtClean="0"/>
                    </a:p>
                  </a:txBody>
                  <a:tcPr/>
                </a:tc>
                <a:tc>
                  <a:txBody>
                    <a:bodyPr/>
                    <a:lstStyle/>
                    <a:p>
                      <a:r>
                        <a:rPr kumimoji="0" lang="en-US" sz="1600" kern="1200" baseline="0" dirty="0" smtClean="0">
                          <a:solidFill>
                            <a:schemeClr val="dk1"/>
                          </a:solidFill>
                          <a:latin typeface="+mn-lt"/>
                          <a:ea typeface="+mn-ea"/>
                          <a:cs typeface="+mn-cs"/>
                        </a:rPr>
                        <a:t>Timer 0 run control bit. Set/cleared by software to turn timer/counter 0 on/off</a:t>
                      </a:r>
                      <a:endParaRPr lang="en-US" sz="1600" dirty="0"/>
                    </a:p>
                  </a:txBody>
                  <a:tcPr/>
                </a:tc>
              </a:tr>
              <a:tr h="370840">
                <a:tc>
                  <a:txBody>
                    <a:bodyPr/>
                    <a:lstStyle/>
                    <a:p>
                      <a:r>
                        <a:rPr lang="en-US" sz="1600" dirty="0" smtClean="0">
                          <a:solidFill>
                            <a:schemeClr val="bg1"/>
                          </a:solidFill>
                        </a:rPr>
                        <a:t>IE1</a:t>
                      </a:r>
                      <a:endParaRPr lang="en-US" sz="1600" dirty="0">
                        <a:solidFill>
                          <a:schemeClr val="bg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baseline="0" dirty="0" smtClean="0">
                          <a:solidFill>
                            <a:schemeClr val="bg1"/>
                          </a:solidFill>
                          <a:latin typeface="+mn-lt"/>
                          <a:ea typeface="+mn-ea"/>
                          <a:cs typeface="+mn-cs"/>
                        </a:rPr>
                        <a:t>TCON.3</a:t>
                      </a:r>
                      <a:endParaRPr lang="en-US" sz="1600" dirty="0" smtClean="0">
                        <a:solidFill>
                          <a:schemeClr val="bg1"/>
                        </a:solidFill>
                      </a:endParaRPr>
                    </a:p>
                  </a:txBody>
                  <a:tcPr/>
                </a:tc>
                <a:tc>
                  <a:txBody>
                    <a:bodyPr/>
                    <a:lstStyle/>
                    <a:p>
                      <a:r>
                        <a:rPr kumimoji="0" lang="en-US" sz="1600" kern="1200" baseline="0" dirty="0" smtClean="0">
                          <a:solidFill>
                            <a:schemeClr val="bg1"/>
                          </a:solidFill>
                          <a:latin typeface="+mn-lt"/>
                          <a:ea typeface="+mn-ea"/>
                          <a:cs typeface="+mn-cs"/>
                        </a:rPr>
                        <a:t>External interrupt 1 edge flag. Set by CPU when the external interrupt edge (H-to-L transition) is detected. Cleared by CPU when the interrupt is processed</a:t>
                      </a:r>
                      <a:endParaRPr lang="en-US" sz="1600" dirty="0">
                        <a:solidFill>
                          <a:schemeClr val="bg1"/>
                        </a:solidFill>
                      </a:endParaRPr>
                    </a:p>
                  </a:txBody>
                  <a:tcPr/>
                </a:tc>
              </a:tr>
              <a:tr h="370840">
                <a:tc>
                  <a:txBody>
                    <a:bodyPr/>
                    <a:lstStyle/>
                    <a:p>
                      <a:r>
                        <a:rPr lang="en-US" sz="1600" dirty="0" smtClean="0">
                          <a:solidFill>
                            <a:srgbClr val="0000FF"/>
                          </a:solidFill>
                        </a:rPr>
                        <a:t>IT1</a:t>
                      </a:r>
                      <a:endParaRPr lang="en-US" sz="1600" dirty="0">
                        <a:solidFill>
                          <a:srgbClr val="0000FF"/>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baseline="0" dirty="0" smtClean="0">
                          <a:solidFill>
                            <a:srgbClr val="0000FF"/>
                          </a:solidFill>
                          <a:latin typeface="+mn-lt"/>
                          <a:ea typeface="+mn-ea"/>
                          <a:cs typeface="+mn-cs"/>
                        </a:rPr>
                        <a:t>TCON.2</a:t>
                      </a:r>
                      <a:endParaRPr lang="en-US" sz="1600" dirty="0" smtClean="0">
                        <a:solidFill>
                          <a:srgbClr val="0000FF"/>
                        </a:solidFill>
                      </a:endParaRPr>
                    </a:p>
                  </a:txBody>
                  <a:tcPr/>
                </a:tc>
                <a:tc>
                  <a:txBody>
                    <a:bodyPr/>
                    <a:lstStyle/>
                    <a:p>
                      <a:r>
                        <a:rPr kumimoji="0" lang="en-US" sz="1600" kern="1200" baseline="0" dirty="0" smtClean="0">
                          <a:solidFill>
                            <a:srgbClr val="0000FF"/>
                          </a:solidFill>
                          <a:latin typeface="+mn-lt"/>
                          <a:ea typeface="+mn-ea"/>
                          <a:cs typeface="+mn-cs"/>
                        </a:rPr>
                        <a:t>Interrupt 1 type control bit. Set/cleared by software to specify falling edge/</a:t>
                      </a:r>
                      <a:r>
                        <a:rPr kumimoji="0" lang="en-US" sz="1600" kern="1200" baseline="0" dirty="0" err="1" smtClean="0">
                          <a:solidFill>
                            <a:srgbClr val="0000FF"/>
                          </a:solidFill>
                          <a:latin typeface="+mn-lt"/>
                          <a:ea typeface="+mn-ea"/>
                          <a:cs typeface="+mn-cs"/>
                        </a:rPr>
                        <a:t>lowlevel</a:t>
                      </a:r>
                      <a:r>
                        <a:rPr kumimoji="0" lang="en-US" sz="1600" kern="1200" baseline="0" dirty="0" smtClean="0">
                          <a:solidFill>
                            <a:srgbClr val="0000FF"/>
                          </a:solidFill>
                          <a:latin typeface="+mn-lt"/>
                          <a:ea typeface="+mn-ea"/>
                          <a:cs typeface="+mn-cs"/>
                        </a:rPr>
                        <a:t> triggered external interrupt</a:t>
                      </a:r>
                      <a:endParaRPr lang="en-US" sz="1600" dirty="0">
                        <a:solidFill>
                          <a:srgbClr val="0000FF"/>
                        </a:solidFill>
                      </a:endParaRPr>
                    </a:p>
                  </a:txBody>
                  <a:tcPr/>
                </a:tc>
              </a:tr>
              <a:tr h="370840">
                <a:tc>
                  <a:txBody>
                    <a:bodyPr/>
                    <a:lstStyle/>
                    <a:p>
                      <a:r>
                        <a:rPr lang="en-US" sz="1600" dirty="0" smtClean="0"/>
                        <a:t>IE0</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baseline="0" dirty="0" smtClean="0">
                          <a:solidFill>
                            <a:schemeClr val="dk1"/>
                          </a:solidFill>
                          <a:latin typeface="+mn-lt"/>
                          <a:ea typeface="+mn-ea"/>
                          <a:cs typeface="+mn-cs"/>
                        </a:rPr>
                        <a:t>TCON.1</a:t>
                      </a:r>
                      <a:endParaRPr lang="en-US" sz="1600" dirty="0" smtClean="0"/>
                    </a:p>
                  </a:txBody>
                  <a:tcPr/>
                </a:tc>
                <a:tc>
                  <a:txBody>
                    <a:bodyPr/>
                    <a:lstStyle/>
                    <a:p>
                      <a:r>
                        <a:rPr kumimoji="0" lang="en-US" sz="1600" kern="1200" baseline="0" dirty="0" smtClean="0">
                          <a:solidFill>
                            <a:schemeClr val="dk1"/>
                          </a:solidFill>
                          <a:latin typeface="+mn-lt"/>
                          <a:ea typeface="+mn-ea"/>
                          <a:cs typeface="+mn-cs"/>
                        </a:rPr>
                        <a:t>External interrupt 0 edge flag. Set by CPU when the external interrupt edge (H-to-L transition) is detected. Cleared by CPU when the interrupt is processed</a:t>
                      </a:r>
                      <a:endParaRPr lang="en-US" sz="1600" dirty="0"/>
                    </a:p>
                  </a:txBody>
                  <a:tcPr/>
                </a:tc>
              </a:tr>
              <a:tr h="370840">
                <a:tc>
                  <a:txBody>
                    <a:bodyPr/>
                    <a:lstStyle/>
                    <a:p>
                      <a:r>
                        <a:rPr lang="en-US" sz="1600" dirty="0" smtClean="0">
                          <a:solidFill>
                            <a:srgbClr val="0000FF"/>
                          </a:solidFill>
                        </a:rPr>
                        <a:t>IT0</a:t>
                      </a:r>
                      <a:endParaRPr lang="en-US" sz="1600" dirty="0">
                        <a:solidFill>
                          <a:srgbClr val="0000FF"/>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600" kern="1200" baseline="0" dirty="0" smtClean="0">
                          <a:solidFill>
                            <a:srgbClr val="0000FF"/>
                          </a:solidFill>
                          <a:latin typeface="+mn-lt"/>
                          <a:ea typeface="+mn-ea"/>
                          <a:cs typeface="+mn-cs"/>
                        </a:rPr>
                        <a:t>TCON.0</a:t>
                      </a:r>
                      <a:endParaRPr lang="en-US" sz="1600" dirty="0" smtClean="0">
                        <a:solidFill>
                          <a:srgbClr val="0000FF"/>
                        </a:solidFill>
                      </a:endParaRPr>
                    </a:p>
                  </a:txBody>
                  <a:tcPr/>
                </a:tc>
                <a:tc>
                  <a:txBody>
                    <a:bodyPr/>
                    <a:lstStyle/>
                    <a:p>
                      <a:r>
                        <a:rPr kumimoji="0" lang="en-US" sz="1600" kern="1200" baseline="0" dirty="0" smtClean="0">
                          <a:solidFill>
                            <a:srgbClr val="0000FF"/>
                          </a:solidFill>
                          <a:latin typeface="+mn-lt"/>
                          <a:ea typeface="+mn-ea"/>
                          <a:cs typeface="+mn-cs"/>
                        </a:rPr>
                        <a:t>Interrupt 0 type control bit. Set/cleared by software to specify falling edge/</a:t>
                      </a:r>
                      <a:r>
                        <a:rPr kumimoji="0" lang="en-US" sz="1600" kern="1200" baseline="0" dirty="0" err="1" smtClean="0">
                          <a:solidFill>
                            <a:srgbClr val="0000FF"/>
                          </a:solidFill>
                          <a:latin typeface="+mn-lt"/>
                          <a:ea typeface="+mn-ea"/>
                          <a:cs typeface="+mn-cs"/>
                        </a:rPr>
                        <a:t>lowlevel</a:t>
                      </a:r>
                      <a:r>
                        <a:rPr kumimoji="0" lang="en-US" sz="1600" kern="1200" baseline="0" dirty="0" smtClean="0">
                          <a:solidFill>
                            <a:srgbClr val="0000FF"/>
                          </a:solidFill>
                          <a:latin typeface="+mn-lt"/>
                          <a:ea typeface="+mn-ea"/>
                          <a:cs typeface="+mn-cs"/>
                        </a:rPr>
                        <a:t> triggered external interrupt</a:t>
                      </a:r>
                      <a:endParaRPr lang="en-US" sz="1600" dirty="0">
                        <a:solidFill>
                          <a:srgbClr val="0000FF"/>
                        </a:solidFill>
                      </a:endParaRPr>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762000"/>
          </a:xfrm>
        </p:spPr>
        <p:txBody>
          <a:bodyPr>
            <a:normAutofit/>
          </a:bodyPr>
          <a:lstStyle/>
          <a:p>
            <a:r>
              <a:rPr lang="en-US" dirty="0" smtClean="0"/>
              <a:t>Serial Port Programming in C`</a:t>
            </a:r>
            <a:endParaRPr lang="en-US" dirty="0"/>
          </a:p>
        </p:txBody>
      </p:sp>
      <p:sp>
        <p:nvSpPr>
          <p:cNvPr id="4" name="Date Placeholder 3"/>
          <p:cNvSpPr>
            <a:spLocks noGrp="1"/>
          </p:cNvSpPr>
          <p:nvPr>
            <p:ph type="dt" sz="half" idx="10"/>
          </p:nvPr>
        </p:nvSpPr>
        <p:spPr>
          <a:xfrm>
            <a:off x="457200" y="5761593"/>
            <a:ext cx="2133600" cy="365125"/>
          </a:xfrm>
        </p:spPr>
        <p:txBody>
          <a:bodyPr/>
          <a:lstStyle/>
          <a:p>
            <a:fld id="{5A09B585-E55E-4671-A47D-98333E4A1A06}" type="datetime2">
              <a:rPr lang="en-US" smtClean="0"/>
              <a:pPr/>
              <a:t>Wednesday, May 18, 2011</a:t>
            </a:fld>
            <a:endParaRPr lang="en-US"/>
          </a:p>
        </p:txBody>
      </p:sp>
      <p:sp>
        <p:nvSpPr>
          <p:cNvPr id="5" name="Footer Placeholder 4"/>
          <p:cNvSpPr>
            <a:spLocks noGrp="1"/>
          </p:cNvSpPr>
          <p:nvPr>
            <p:ph type="ftr" sz="quarter" idx="11"/>
          </p:nvPr>
        </p:nvSpPr>
        <p:spPr>
          <a:xfrm>
            <a:off x="3124200" y="5761593"/>
            <a:ext cx="2895600" cy="365125"/>
          </a:xfrm>
        </p:spPr>
        <p:txBody>
          <a:bodyPr/>
          <a:lstStyle/>
          <a:p>
            <a:r>
              <a:rPr lang="en-US" smtClean="0"/>
              <a:t>www.iiu.edu.pk</a:t>
            </a:r>
            <a:endParaRPr lang="en-US" dirty="0"/>
          </a:p>
        </p:txBody>
      </p:sp>
      <p:sp>
        <p:nvSpPr>
          <p:cNvPr id="6" name="Slide Number Placeholder 5"/>
          <p:cNvSpPr>
            <a:spLocks noGrp="1"/>
          </p:cNvSpPr>
          <p:nvPr>
            <p:ph type="sldNum" sz="quarter" idx="12"/>
          </p:nvPr>
        </p:nvSpPr>
        <p:spPr>
          <a:xfrm>
            <a:off x="7924800" y="5761593"/>
            <a:ext cx="762000" cy="365125"/>
          </a:xfrm>
        </p:spPr>
        <p:txBody>
          <a:bodyPr/>
          <a:lstStyle/>
          <a:p>
            <a:fld id="{BE63EFB2-BD94-4648-BFB0-54B7DA1700FA}" type="slidenum">
              <a:rPr lang="en-US" smtClean="0"/>
              <a:pPr/>
              <a:t>26</a:t>
            </a:fld>
            <a:endParaRPr lang="en-US"/>
          </a:p>
        </p:txBody>
      </p:sp>
      <p:sp>
        <p:nvSpPr>
          <p:cNvPr id="7" name="TextBox 6"/>
          <p:cNvSpPr txBox="1"/>
          <p:nvPr/>
        </p:nvSpPr>
        <p:spPr>
          <a:xfrm>
            <a:off x="152400" y="1677828"/>
            <a:ext cx="8839200" cy="4801314"/>
          </a:xfrm>
          <a:prstGeom prst="rect">
            <a:avLst/>
          </a:prstGeom>
          <a:gradFill flip="none" rotWithShape="1">
            <a:gsLst>
              <a:gs pos="0">
                <a:srgbClr val="FF3300">
                  <a:shade val="30000"/>
                  <a:satMod val="115000"/>
                </a:srgbClr>
              </a:gs>
              <a:gs pos="50000">
                <a:srgbClr val="FF3300">
                  <a:shade val="67500"/>
                  <a:satMod val="115000"/>
                </a:srgbClr>
              </a:gs>
              <a:gs pos="100000">
                <a:srgbClr val="FF3300">
                  <a:shade val="100000"/>
                  <a:satMod val="115000"/>
                </a:srgbClr>
              </a:gs>
            </a:gsLst>
            <a:lin ang="2700000" scaled="1"/>
            <a:tileRect/>
          </a:gradFill>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b="1" dirty="0" smtClean="0">
                <a:solidFill>
                  <a:schemeClr val="tx1"/>
                </a:solidFill>
                <a:latin typeface="Courier New"/>
              </a:rPr>
              <a:t>#</a:t>
            </a:r>
            <a:r>
              <a:rPr lang="en-US" b="1" dirty="0" smtClean="0">
                <a:solidFill>
                  <a:schemeClr val="tx1"/>
                </a:solidFill>
                <a:latin typeface="Courier New"/>
              </a:rPr>
              <a:t>include &lt;reg51.h&gt;</a:t>
            </a:r>
          </a:p>
          <a:p>
            <a:r>
              <a:rPr lang="en-US" b="1" dirty="0" err="1" smtClean="0">
                <a:solidFill>
                  <a:schemeClr val="tx1"/>
                </a:solidFill>
                <a:latin typeface="Courier New"/>
              </a:rPr>
              <a:t>sbit</a:t>
            </a:r>
            <a:r>
              <a:rPr lang="en-US" b="1" dirty="0" smtClean="0">
                <a:solidFill>
                  <a:schemeClr val="tx1"/>
                </a:solidFill>
                <a:latin typeface="Courier New"/>
              </a:rPr>
              <a:t> WAVE = P2^1;</a:t>
            </a:r>
          </a:p>
          <a:p>
            <a:endParaRPr lang="en-US" b="1" dirty="0" smtClean="0">
              <a:solidFill>
                <a:schemeClr val="tx1"/>
              </a:solidFill>
              <a:latin typeface="Courier New"/>
            </a:endParaRPr>
          </a:p>
          <a:p>
            <a:r>
              <a:rPr lang="en-US" b="1" dirty="0" smtClean="0">
                <a:solidFill>
                  <a:schemeClr val="tx1"/>
                </a:solidFill>
                <a:latin typeface="Courier New"/>
              </a:rPr>
              <a:t>void timer0() interrupt 1 	{</a:t>
            </a:r>
          </a:p>
          <a:p>
            <a:r>
              <a:rPr lang="en-US" b="1" dirty="0" smtClean="0">
                <a:solidFill>
                  <a:schemeClr val="tx1"/>
                </a:solidFill>
                <a:latin typeface="Courier New"/>
              </a:rPr>
              <a:t>    WAVE = ~WAVE; 		}	// toggle pin</a:t>
            </a:r>
          </a:p>
          <a:p>
            <a:endParaRPr lang="en-US" b="1" dirty="0" smtClean="0">
              <a:solidFill>
                <a:schemeClr val="tx1"/>
              </a:solidFill>
              <a:latin typeface="Courier New"/>
            </a:endParaRPr>
          </a:p>
          <a:p>
            <a:r>
              <a:rPr lang="en-US" b="1" dirty="0" smtClean="0">
                <a:solidFill>
                  <a:schemeClr val="tx1"/>
                </a:solidFill>
                <a:latin typeface="Courier New"/>
              </a:rPr>
              <a:t>void main</a:t>
            </a:r>
            <a:r>
              <a:rPr lang="en-US" b="1" dirty="0" smtClean="0">
                <a:solidFill>
                  <a:schemeClr val="tx1"/>
                </a:solidFill>
                <a:latin typeface="Courier New"/>
              </a:rPr>
              <a:t>(){</a:t>
            </a:r>
            <a:endParaRPr lang="en-US" b="1" dirty="0" smtClean="0">
              <a:solidFill>
                <a:schemeClr val="tx1"/>
              </a:solidFill>
              <a:latin typeface="Courier New"/>
            </a:endParaRPr>
          </a:p>
          <a:p>
            <a:r>
              <a:rPr lang="en-US" b="1" dirty="0" smtClean="0">
                <a:solidFill>
                  <a:schemeClr val="tx1"/>
                </a:solidFill>
                <a:latin typeface="Courier New"/>
              </a:rPr>
              <a:t>    TH1 </a:t>
            </a:r>
            <a:r>
              <a:rPr lang="en-US" b="1" dirty="0" smtClean="0">
                <a:solidFill>
                  <a:schemeClr val="tx1"/>
                </a:solidFill>
                <a:latin typeface="Courier New"/>
              </a:rPr>
              <a:t>= 0;</a:t>
            </a:r>
          </a:p>
          <a:p>
            <a:r>
              <a:rPr lang="en-US" b="1" dirty="0" smtClean="0">
                <a:solidFill>
                  <a:schemeClr val="tx1"/>
                </a:solidFill>
                <a:latin typeface="Courier New"/>
              </a:rPr>
              <a:t>    TL1 </a:t>
            </a:r>
            <a:r>
              <a:rPr lang="en-US" b="1" dirty="0" smtClean="0">
                <a:solidFill>
                  <a:schemeClr val="tx1"/>
                </a:solidFill>
                <a:latin typeface="Courier New"/>
              </a:rPr>
              <a:t>= 0;</a:t>
            </a:r>
          </a:p>
          <a:p>
            <a:r>
              <a:rPr lang="en-US" b="1" dirty="0" smtClean="0">
                <a:solidFill>
                  <a:schemeClr val="tx1"/>
                </a:solidFill>
                <a:latin typeface="Courier New"/>
              </a:rPr>
              <a:t>    </a:t>
            </a:r>
            <a:r>
              <a:rPr lang="en-US" b="1" dirty="0" smtClean="0">
                <a:solidFill>
                  <a:schemeClr val="tx1"/>
                </a:solidFill>
                <a:latin typeface="Courier New"/>
              </a:rPr>
              <a:t>TMOD = 0x52;</a:t>
            </a:r>
          </a:p>
          <a:p>
            <a:r>
              <a:rPr lang="en-US" b="1" dirty="0" smtClean="0">
                <a:solidFill>
                  <a:schemeClr val="tx1"/>
                </a:solidFill>
                <a:latin typeface="Courier New"/>
              </a:rPr>
              <a:t>    TH0  = -46; 			// 10 KHz</a:t>
            </a:r>
          </a:p>
          <a:p>
            <a:r>
              <a:rPr lang="en-US" b="1" dirty="0" smtClean="0">
                <a:solidFill>
                  <a:schemeClr val="tx1"/>
                </a:solidFill>
                <a:latin typeface="Courier New"/>
              </a:rPr>
              <a:t>    IE   = 0x82; 			// enable interrupts</a:t>
            </a:r>
          </a:p>
          <a:p>
            <a:r>
              <a:rPr lang="en-US" b="1" dirty="0" smtClean="0">
                <a:solidFill>
                  <a:schemeClr val="tx1"/>
                </a:solidFill>
                <a:latin typeface="Courier New"/>
              </a:rPr>
              <a:t>    TR0  = 1; 			// start timer 0</a:t>
            </a:r>
          </a:p>
          <a:p>
            <a:r>
              <a:rPr lang="en-US" b="1" dirty="0" smtClean="0">
                <a:solidFill>
                  <a:schemeClr val="tx1"/>
                </a:solidFill>
                <a:latin typeface="Courier New"/>
              </a:rPr>
              <a:t> </a:t>
            </a:r>
            <a:r>
              <a:rPr lang="en-US" b="1" dirty="0" smtClean="0">
                <a:solidFill>
                  <a:schemeClr val="tx1"/>
                </a:solidFill>
                <a:latin typeface="Courier New"/>
              </a:rPr>
              <a:t>   TR1  </a:t>
            </a:r>
            <a:r>
              <a:rPr lang="en-US" b="1" dirty="0" smtClean="0">
                <a:solidFill>
                  <a:schemeClr val="tx1"/>
                </a:solidFill>
                <a:latin typeface="Courier New"/>
              </a:rPr>
              <a:t>= 1; 			// start timer 1</a:t>
            </a:r>
          </a:p>
          <a:p>
            <a:r>
              <a:rPr lang="en-US" b="1" dirty="0" smtClean="0">
                <a:solidFill>
                  <a:schemeClr val="tx1"/>
                </a:solidFill>
                <a:latin typeface="Courier New"/>
              </a:rPr>
              <a:t>    while (1) 			// </a:t>
            </a:r>
            <a:r>
              <a:rPr lang="en-US" b="1" dirty="0" smtClean="0">
                <a:solidFill>
                  <a:schemeClr val="tx1"/>
                </a:solidFill>
                <a:latin typeface="Courier New"/>
              </a:rPr>
              <a:t>stay here</a:t>
            </a:r>
            <a:endParaRPr lang="en-US" b="1" dirty="0" smtClean="0">
              <a:solidFill>
                <a:schemeClr val="tx1"/>
              </a:solidFill>
              <a:latin typeface="Courier New"/>
            </a:endParaRPr>
          </a:p>
          <a:p>
            <a:r>
              <a:rPr lang="en-US" b="1" dirty="0" smtClean="0">
                <a:solidFill>
                  <a:schemeClr val="tx1"/>
                </a:solidFill>
                <a:latin typeface="Courier New"/>
              </a:rPr>
              <a:t>		P0 = TL1;</a:t>
            </a:r>
          </a:p>
          <a:p>
            <a:r>
              <a:rPr lang="en-US" b="1" dirty="0" smtClean="0">
                <a:solidFill>
                  <a:schemeClr val="tx1"/>
                </a:solidFill>
                <a:latin typeface="Courier New"/>
              </a:rPr>
              <a:t>}</a:t>
            </a:r>
            <a:endParaRPr lang="en-US" b="1" dirty="0" smtClean="0">
              <a:solidFill>
                <a:schemeClr val="tx1"/>
              </a:solidFill>
              <a:latin typeface="Courier New"/>
            </a:endParaRPr>
          </a:p>
        </p:txBody>
      </p:sp>
      <p:sp>
        <p:nvSpPr>
          <p:cNvPr id="8" name="TextBox 7"/>
          <p:cNvSpPr txBox="1"/>
          <p:nvPr/>
        </p:nvSpPr>
        <p:spPr>
          <a:xfrm>
            <a:off x="152400" y="76914"/>
            <a:ext cx="8839200" cy="1631216"/>
          </a:xfrm>
          <a:prstGeom prst="rect">
            <a:avLst/>
          </a:prstGeom>
          <a:solidFill>
            <a:srgbClr val="FFC000"/>
          </a:solidFill>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2000" b="1" dirty="0" smtClean="0">
                <a:solidFill>
                  <a:schemeClr val="bg1"/>
                </a:solidFill>
                <a:cs typeface="Arial" pitchFamily="34" charset="0"/>
              </a:rPr>
              <a:t>Example 11-17</a:t>
            </a:r>
            <a:r>
              <a:rPr lang="en-US" sz="2000" dirty="0" smtClean="0">
                <a:solidFill>
                  <a:schemeClr val="bg1"/>
                </a:solidFill>
                <a:cs typeface="Arial" pitchFamily="34" charset="0"/>
              </a:rPr>
              <a:t>: Write a C program using interrupts to do the following:</a:t>
            </a:r>
          </a:p>
          <a:p>
            <a:r>
              <a:rPr lang="en-US" sz="2000" dirty="0" smtClean="0">
                <a:solidFill>
                  <a:schemeClr val="bg1"/>
                </a:solidFill>
                <a:cs typeface="Arial" pitchFamily="34" charset="0"/>
              </a:rPr>
              <a:t>(a) Generate a 10 KHz frequency on P2.1 using T0 8-bit auto-reload</a:t>
            </a:r>
          </a:p>
          <a:p>
            <a:r>
              <a:rPr lang="en-US" sz="2000" dirty="0" smtClean="0">
                <a:solidFill>
                  <a:schemeClr val="bg1"/>
                </a:solidFill>
                <a:cs typeface="Arial" pitchFamily="34" charset="0"/>
              </a:rPr>
              <a:t>(b) Use timer 1 as an event counter to count up a 1-Hz pulse and display it on P0. The pulse is connected to EX1.</a:t>
            </a:r>
          </a:p>
          <a:p>
            <a:r>
              <a:rPr lang="en-US" sz="2000" dirty="0" smtClean="0">
                <a:solidFill>
                  <a:schemeClr val="bg1"/>
                </a:solidFill>
                <a:cs typeface="Arial" pitchFamily="34" charset="0"/>
              </a:rPr>
              <a:t>Assume that XTAL = 11.0592 </a:t>
            </a:r>
            <a:r>
              <a:rPr lang="en-US" sz="2000" dirty="0" err="1" smtClean="0">
                <a:solidFill>
                  <a:schemeClr val="bg1"/>
                </a:solidFill>
                <a:cs typeface="Arial" pitchFamily="34" charset="0"/>
              </a:rPr>
              <a:t>MHz.</a:t>
            </a:r>
            <a:r>
              <a:rPr lang="en-US" sz="2000" dirty="0" smtClean="0">
                <a:solidFill>
                  <a:schemeClr val="bg1"/>
                </a:solidFill>
                <a:cs typeface="Arial" pitchFamily="34" charset="0"/>
              </a:rPr>
              <a:t> Set the baud rate at 9600.</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09B585-E55E-4671-A47D-98333E4A1A06}" type="datetime2">
              <a:rPr lang="en-US" smtClean="0"/>
              <a:pPr/>
              <a:t>Wednesday, May 18, 2011</a:t>
            </a:fld>
            <a:endParaRPr lang="en-US"/>
          </a:p>
        </p:txBody>
      </p:sp>
      <p:sp>
        <p:nvSpPr>
          <p:cNvPr id="5" name="Footer Placeholder 4"/>
          <p:cNvSpPr>
            <a:spLocks noGrp="1"/>
          </p:cNvSpPr>
          <p:nvPr>
            <p:ph type="ftr" sz="quarter" idx="11"/>
          </p:nvPr>
        </p:nvSpPr>
        <p:spPr/>
        <p:txBody>
          <a:bodyPr/>
          <a:lstStyle/>
          <a:p>
            <a:r>
              <a:rPr lang="en-US" smtClean="0"/>
              <a:t>www.iiu.edu.pk</a:t>
            </a:r>
            <a:endParaRPr lang="en-US" dirty="0"/>
          </a:p>
        </p:txBody>
      </p:sp>
      <p:sp>
        <p:nvSpPr>
          <p:cNvPr id="6" name="Slide Number Placeholder 5"/>
          <p:cNvSpPr>
            <a:spLocks noGrp="1"/>
          </p:cNvSpPr>
          <p:nvPr>
            <p:ph type="sldNum" sz="quarter" idx="12"/>
          </p:nvPr>
        </p:nvSpPr>
        <p:spPr/>
        <p:txBody>
          <a:bodyPr/>
          <a:lstStyle/>
          <a:p>
            <a:fld id="{BE63EFB2-BD94-4648-BFB0-54B7DA1700FA}" type="slidenum">
              <a:rPr lang="en-US" smtClean="0"/>
              <a:pPr/>
              <a:t>27</a:t>
            </a:fld>
            <a:endParaRPr lang="en-US"/>
          </a:p>
        </p:txBody>
      </p:sp>
      <p:sp>
        <p:nvSpPr>
          <p:cNvPr id="2" name="Title 1"/>
          <p:cNvSpPr>
            <a:spLocks noGrp="1"/>
          </p:cNvSpPr>
          <p:nvPr>
            <p:ph type="title"/>
          </p:nvPr>
        </p:nvSpPr>
        <p:spPr>
          <a:xfrm>
            <a:off x="0" y="0"/>
            <a:ext cx="9144000" cy="762000"/>
          </a:xfrm>
        </p:spPr>
        <p:txBody>
          <a:bodyPr>
            <a:normAutofit/>
          </a:bodyPr>
          <a:lstStyle/>
          <a:p>
            <a:r>
              <a:rPr lang="en-US" dirty="0" smtClean="0"/>
              <a:t>Interrupt Priority</a:t>
            </a:r>
            <a:endParaRPr lang="en-US" dirty="0"/>
          </a:p>
        </p:txBody>
      </p:sp>
      <p:sp>
        <p:nvSpPr>
          <p:cNvPr id="3" name="Content Placeholder 2"/>
          <p:cNvSpPr>
            <a:spLocks noGrp="1"/>
          </p:cNvSpPr>
          <p:nvPr>
            <p:ph idx="1"/>
          </p:nvPr>
        </p:nvSpPr>
        <p:spPr>
          <a:xfrm>
            <a:off x="0" y="838200"/>
            <a:ext cx="9144000" cy="2743200"/>
          </a:xfrm>
          <a:solidFill>
            <a:schemeClr val="bg1"/>
          </a:solidFill>
        </p:spPr>
        <p:txBody>
          <a:bodyPr>
            <a:noAutofit/>
          </a:bodyPr>
          <a:lstStyle/>
          <a:p>
            <a:r>
              <a:rPr lang="en-US" dirty="0" smtClean="0"/>
              <a:t>When the 8051 is powered up, the priorities are assigned according to the following</a:t>
            </a:r>
          </a:p>
          <a:p>
            <a:pPr lvl="1"/>
            <a:r>
              <a:rPr lang="en-US" dirty="0" smtClean="0"/>
              <a:t>In reality, the priority scheme is nothing but an internal polling sequence in which the 8051 polls the interrupts in the sequence listed and responds accordingly.</a:t>
            </a:r>
          </a:p>
        </p:txBody>
      </p:sp>
      <p:pic>
        <p:nvPicPr>
          <p:cNvPr id="1026" name="Picture 2"/>
          <p:cNvPicPr>
            <a:picLocks noChangeAspect="1" noChangeArrowheads="1"/>
          </p:cNvPicPr>
          <p:nvPr/>
        </p:nvPicPr>
        <p:blipFill>
          <a:blip r:embed="rId3"/>
          <a:srcRect/>
          <a:stretch>
            <a:fillRect/>
          </a:stretch>
        </p:blipFill>
        <p:spPr bwMode="auto">
          <a:xfrm>
            <a:off x="1266825" y="3590925"/>
            <a:ext cx="6810375" cy="3190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09B585-E55E-4671-A47D-98333E4A1A06}" type="datetime2">
              <a:rPr lang="en-US" smtClean="0"/>
              <a:pPr/>
              <a:t>Wednesday, May 18, 2011</a:t>
            </a:fld>
            <a:endParaRPr lang="en-US"/>
          </a:p>
        </p:txBody>
      </p:sp>
      <p:sp>
        <p:nvSpPr>
          <p:cNvPr id="5" name="Footer Placeholder 4"/>
          <p:cNvSpPr>
            <a:spLocks noGrp="1"/>
          </p:cNvSpPr>
          <p:nvPr>
            <p:ph type="ftr" sz="quarter" idx="11"/>
          </p:nvPr>
        </p:nvSpPr>
        <p:spPr/>
        <p:txBody>
          <a:bodyPr/>
          <a:lstStyle/>
          <a:p>
            <a:r>
              <a:rPr lang="en-US" smtClean="0"/>
              <a:t>www.iiu.edu.pk</a:t>
            </a:r>
            <a:endParaRPr lang="en-US" dirty="0"/>
          </a:p>
        </p:txBody>
      </p:sp>
      <p:sp>
        <p:nvSpPr>
          <p:cNvPr id="6" name="Slide Number Placeholder 5"/>
          <p:cNvSpPr>
            <a:spLocks noGrp="1"/>
          </p:cNvSpPr>
          <p:nvPr>
            <p:ph type="sldNum" sz="quarter" idx="12"/>
          </p:nvPr>
        </p:nvSpPr>
        <p:spPr/>
        <p:txBody>
          <a:bodyPr/>
          <a:lstStyle/>
          <a:p>
            <a:fld id="{BE63EFB2-BD94-4648-BFB0-54B7DA1700FA}" type="slidenum">
              <a:rPr lang="en-US" smtClean="0"/>
              <a:pPr/>
              <a:t>28</a:t>
            </a:fld>
            <a:endParaRPr lang="en-US"/>
          </a:p>
        </p:txBody>
      </p:sp>
      <p:sp>
        <p:nvSpPr>
          <p:cNvPr id="2" name="Title 1"/>
          <p:cNvSpPr>
            <a:spLocks noGrp="1"/>
          </p:cNvSpPr>
          <p:nvPr>
            <p:ph type="title"/>
          </p:nvPr>
        </p:nvSpPr>
        <p:spPr>
          <a:xfrm>
            <a:off x="0" y="0"/>
            <a:ext cx="9144000" cy="762000"/>
          </a:xfrm>
        </p:spPr>
        <p:txBody>
          <a:bodyPr>
            <a:normAutofit/>
          </a:bodyPr>
          <a:lstStyle/>
          <a:p>
            <a:r>
              <a:rPr lang="en-US" dirty="0" smtClean="0"/>
              <a:t>Interrupt Priority</a:t>
            </a:r>
            <a:endParaRPr lang="en-US" dirty="0"/>
          </a:p>
        </p:txBody>
      </p:sp>
      <p:sp>
        <p:nvSpPr>
          <p:cNvPr id="3" name="Content Placeholder 2"/>
          <p:cNvSpPr>
            <a:spLocks noGrp="1"/>
          </p:cNvSpPr>
          <p:nvPr>
            <p:ph idx="1"/>
          </p:nvPr>
        </p:nvSpPr>
        <p:spPr>
          <a:xfrm>
            <a:off x="0" y="838200"/>
            <a:ext cx="9144000" cy="6019800"/>
          </a:xfrm>
          <a:solidFill>
            <a:schemeClr val="bg1"/>
          </a:solidFill>
        </p:spPr>
        <p:txBody>
          <a:bodyPr>
            <a:noAutofit/>
          </a:bodyPr>
          <a:lstStyle/>
          <a:p>
            <a:pPr>
              <a:buNone/>
            </a:pPr>
            <a:r>
              <a:rPr lang="en-US" b="1" dirty="0" smtClean="0">
                <a:solidFill>
                  <a:srgbClr val="00B0F0"/>
                </a:solidFill>
              </a:rPr>
              <a:t>Example 11-11: </a:t>
            </a:r>
            <a:r>
              <a:rPr lang="en-US" dirty="0" smtClean="0">
                <a:solidFill>
                  <a:srgbClr val="00B0F0"/>
                </a:solidFill>
              </a:rPr>
              <a:t>Discuss what happens if interrupts INT0, TF0, and INT1 are activated at the same time. Assume priority levels were set by the power-up reset and the external hardware interrupts are edge-triggered. </a:t>
            </a:r>
          </a:p>
          <a:p>
            <a:pPr>
              <a:buNone/>
            </a:pPr>
            <a:r>
              <a:rPr lang="en-US" b="1" dirty="0" smtClean="0"/>
              <a:t>Solution: </a:t>
            </a:r>
            <a:r>
              <a:rPr lang="en-US" dirty="0" smtClean="0"/>
              <a:t>If these three interrupts are activated at the same time, they are latched and kept internally. Then the 8051 checks all five interrupts according to the sequence listed in Table 11-3. If any is activated, it services it in sequence. Therefore, when the above three interrupts are activated, IE0 (external interrupt 0) is serviced first, then timer 0 (TF0), and finally IE1 (external interrupt 1).</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09B585-E55E-4671-A47D-98333E4A1A06}" type="datetime2">
              <a:rPr lang="en-US" smtClean="0"/>
              <a:pPr/>
              <a:t>Wednesday, May 18, 2011</a:t>
            </a:fld>
            <a:endParaRPr lang="en-US"/>
          </a:p>
        </p:txBody>
      </p:sp>
      <p:sp>
        <p:nvSpPr>
          <p:cNvPr id="5" name="Footer Placeholder 4"/>
          <p:cNvSpPr>
            <a:spLocks noGrp="1"/>
          </p:cNvSpPr>
          <p:nvPr>
            <p:ph type="ftr" sz="quarter" idx="11"/>
          </p:nvPr>
        </p:nvSpPr>
        <p:spPr/>
        <p:txBody>
          <a:bodyPr/>
          <a:lstStyle/>
          <a:p>
            <a:r>
              <a:rPr lang="en-US" smtClean="0"/>
              <a:t>www.iiu.edu.pk</a:t>
            </a:r>
            <a:endParaRPr lang="en-US" dirty="0"/>
          </a:p>
        </p:txBody>
      </p:sp>
      <p:sp>
        <p:nvSpPr>
          <p:cNvPr id="6" name="Slide Number Placeholder 5"/>
          <p:cNvSpPr>
            <a:spLocks noGrp="1"/>
          </p:cNvSpPr>
          <p:nvPr>
            <p:ph type="sldNum" sz="quarter" idx="12"/>
          </p:nvPr>
        </p:nvSpPr>
        <p:spPr/>
        <p:txBody>
          <a:bodyPr/>
          <a:lstStyle/>
          <a:p>
            <a:fld id="{BE63EFB2-BD94-4648-BFB0-54B7DA1700FA}" type="slidenum">
              <a:rPr lang="en-US" smtClean="0"/>
              <a:pPr/>
              <a:t>29</a:t>
            </a:fld>
            <a:endParaRPr lang="en-US"/>
          </a:p>
        </p:txBody>
      </p:sp>
      <p:sp>
        <p:nvSpPr>
          <p:cNvPr id="2" name="Title 1"/>
          <p:cNvSpPr>
            <a:spLocks noGrp="1"/>
          </p:cNvSpPr>
          <p:nvPr>
            <p:ph type="title"/>
          </p:nvPr>
        </p:nvSpPr>
        <p:spPr>
          <a:xfrm>
            <a:off x="0" y="0"/>
            <a:ext cx="9144000" cy="762000"/>
          </a:xfrm>
        </p:spPr>
        <p:txBody>
          <a:bodyPr>
            <a:normAutofit/>
          </a:bodyPr>
          <a:lstStyle/>
          <a:p>
            <a:r>
              <a:rPr lang="en-US" dirty="0" smtClean="0"/>
              <a:t>Interrupt Priority</a:t>
            </a:r>
            <a:endParaRPr lang="en-US" dirty="0"/>
          </a:p>
        </p:txBody>
      </p:sp>
      <p:sp>
        <p:nvSpPr>
          <p:cNvPr id="3" name="Content Placeholder 2"/>
          <p:cNvSpPr>
            <a:spLocks noGrp="1"/>
          </p:cNvSpPr>
          <p:nvPr>
            <p:ph idx="1"/>
          </p:nvPr>
        </p:nvSpPr>
        <p:spPr>
          <a:xfrm>
            <a:off x="0" y="838200"/>
            <a:ext cx="9144000" cy="2743200"/>
          </a:xfrm>
          <a:solidFill>
            <a:schemeClr val="bg1"/>
          </a:solidFill>
        </p:spPr>
        <p:txBody>
          <a:bodyPr>
            <a:noAutofit/>
          </a:bodyPr>
          <a:lstStyle/>
          <a:p>
            <a:r>
              <a:rPr lang="en-US" dirty="0" smtClean="0"/>
              <a:t>We can alter the sequence of interrupt priority by assigning a higher priority to any one of the interrupts by programming a register called IP (interrupt priority)</a:t>
            </a:r>
          </a:p>
          <a:p>
            <a:pPr lvl="1"/>
            <a:r>
              <a:rPr lang="en-US" dirty="0" smtClean="0"/>
              <a:t>To give a higher priority to any of the interrupts, we make the corresponding bit in the IP register high</a:t>
            </a:r>
          </a:p>
          <a:p>
            <a:pPr lvl="1"/>
            <a:r>
              <a:rPr lang="en-US" dirty="0" smtClean="0"/>
              <a:t>When two or more interrupt bits in the IP register are set to high</a:t>
            </a:r>
          </a:p>
          <a:p>
            <a:pPr lvl="2"/>
            <a:r>
              <a:rPr lang="en-US" dirty="0" smtClean="0"/>
              <a:t>While these interrupts have a higher priority than others, they are serviced according to the sequence of Table in slide 27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altLang="zh-TW" dirty="0" smtClean="0"/>
              <a:t>Interrupts VS. Polling</a:t>
            </a:r>
            <a:endParaRPr lang="en-US" dirty="0"/>
          </a:p>
        </p:txBody>
      </p:sp>
      <p:sp>
        <p:nvSpPr>
          <p:cNvPr id="3" name="Content Placeholder 2"/>
          <p:cNvSpPr>
            <a:spLocks noGrp="1"/>
          </p:cNvSpPr>
          <p:nvPr>
            <p:ph idx="1"/>
          </p:nvPr>
        </p:nvSpPr>
        <p:spPr>
          <a:xfrm>
            <a:off x="0" y="762000"/>
            <a:ext cx="9144000" cy="6096000"/>
          </a:xfrm>
          <a:solidFill>
            <a:schemeClr val="bg1"/>
          </a:solidFill>
        </p:spPr>
        <p:txBody>
          <a:bodyPr>
            <a:noAutofit/>
          </a:bodyPr>
          <a:lstStyle/>
          <a:p>
            <a:pPr lvl="1"/>
            <a:r>
              <a:rPr lang="en-US" dirty="0" smtClean="0"/>
              <a:t>Polling</a:t>
            </a:r>
          </a:p>
          <a:p>
            <a:pPr lvl="2"/>
            <a:r>
              <a:rPr lang="en-US" dirty="0" smtClean="0"/>
              <a:t>The microcontroller continuously monitors the status of a given device.</a:t>
            </a:r>
          </a:p>
          <a:p>
            <a:pPr lvl="2"/>
            <a:r>
              <a:rPr lang="en-US" dirty="0" smtClean="0"/>
              <a:t>When the conditions met, it performs the service</a:t>
            </a:r>
          </a:p>
          <a:p>
            <a:pPr lvl="2"/>
            <a:r>
              <a:rPr lang="en-US" dirty="0" smtClean="0"/>
              <a:t>After that, it moves on to monitor the next device until every one is serviced.</a:t>
            </a:r>
          </a:p>
          <a:p>
            <a:r>
              <a:rPr lang="en-US" dirty="0" smtClean="0">
                <a:solidFill>
                  <a:srgbClr val="FF0000"/>
                </a:solidFill>
              </a:rPr>
              <a:t>Polling</a:t>
            </a:r>
            <a:r>
              <a:rPr lang="en-US" dirty="0" smtClean="0"/>
              <a:t> can monitor the status of several devices and serve each of them as certain conditions are met.</a:t>
            </a:r>
          </a:p>
          <a:p>
            <a:pPr lvl="1"/>
            <a:r>
              <a:rPr lang="en-US" dirty="0" smtClean="0"/>
              <a:t>The polling method is not efficient, since it wastes much of the microcontroller’s time by polling devices that do not need service.</a:t>
            </a:r>
          </a:p>
          <a:p>
            <a:pPr lvl="1">
              <a:buNone/>
            </a:pPr>
            <a:r>
              <a:rPr lang="en-US" dirty="0" smtClean="0"/>
              <a:t>	e.g. </a:t>
            </a:r>
            <a:r>
              <a:rPr lang="en-US" b="1" dirty="0" smtClean="0">
                <a:solidFill>
                  <a:srgbClr val="FF0000"/>
                </a:solidFill>
                <a:latin typeface="Courier New" pitchFamily="49" charset="0"/>
                <a:cs typeface="Courier New" pitchFamily="49" charset="0"/>
              </a:rPr>
              <a:t>while(TI == 0);</a:t>
            </a:r>
          </a:p>
        </p:txBody>
      </p:sp>
      <p:sp>
        <p:nvSpPr>
          <p:cNvPr id="4" name="Date Placeholder 3"/>
          <p:cNvSpPr>
            <a:spLocks noGrp="1"/>
          </p:cNvSpPr>
          <p:nvPr>
            <p:ph type="dt" sz="half" idx="10"/>
          </p:nvPr>
        </p:nvSpPr>
        <p:spPr/>
        <p:txBody>
          <a:bodyPr/>
          <a:lstStyle/>
          <a:p>
            <a:fld id="{5A09B585-E55E-4671-A47D-98333E4A1A06}" type="datetime2">
              <a:rPr lang="en-US" smtClean="0"/>
              <a:pPr/>
              <a:t>Wednesday, May 18, 2011</a:t>
            </a:fld>
            <a:endParaRPr lang="en-US"/>
          </a:p>
        </p:txBody>
      </p:sp>
      <p:sp>
        <p:nvSpPr>
          <p:cNvPr id="5" name="Footer Placeholder 4"/>
          <p:cNvSpPr>
            <a:spLocks noGrp="1"/>
          </p:cNvSpPr>
          <p:nvPr>
            <p:ph type="ftr" sz="quarter" idx="11"/>
          </p:nvPr>
        </p:nvSpPr>
        <p:spPr/>
        <p:txBody>
          <a:bodyPr/>
          <a:lstStyle/>
          <a:p>
            <a:r>
              <a:rPr lang="en-US" smtClean="0"/>
              <a:t>www.iiu.edu.pk</a:t>
            </a:r>
            <a:endParaRPr lang="en-US" dirty="0"/>
          </a:p>
        </p:txBody>
      </p:sp>
      <p:sp>
        <p:nvSpPr>
          <p:cNvPr id="6" name="Slide Number Placeholder 5"/>
          <p:cNvSpPr>
            <a:spLocks noGrp="1"/>
          </p:cNvSpPr>
          <p:nvPr>
            <p:ph type="sldNum" sz="quarter" idx="12"/>
          </p:nvPr>
        </p:nvSpPr>
        <p:spPr/>
        <p:txBody>
          <a:bodyPr/>
          <a:lstStyle/>
          <a:p>
            <a:fld id="{BE63EFB2-BD94-4648-BFB0-54B7DA1700FA}"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09B585-E55E-4671-A47D-98333E4A1A06}" type="datetime2">
              <a:rPr lang="en-US" smtClean="0"/>
              <a:pPr/>
              <a:t>Wednesday, May 18, 2011</a:t>
            </a:fld>
            <a:endParaRPr lang="en-US"/>
          </a:p>
        </p:txBody>
      </p:sp>
      <p:sp>
        <p:nvSpPr>
          <p:cNvPr id="5" name="Footer Placeholder 4"/>
          <p:cNvSpPr>
            <a:spLocks noGrp="1"/>
          </p:cNvSpPr>
          <p:nvPr>
            <p:ph type="ftr" sz="quarter" idx="11"/>
          </p:nvPr>
        </p:nvSpPr>
        <p:spPr/>
        <p:txBody>
          <a:bodyPr/>
          <a:lstStyle/>
          <a:p>
            <a:r>
              <a:rPr lang="en-US" smtClean="0"/>
              <a:t>www.iiu.edu.pk</a:t>
            </a:r>
            <a:endParaRPr lang="en-US" dirty="0"/>
          </a:p>
        </p:txBody>
      </p:sp>
      <p:sp>
        <p:nvSpPr>
          <p:cNvPr id="6" name="Slide Number Placeholder 5"/>
          <p:cNvSpPr>
            <a:spLocks noGrp="1"/>
          </p:cNvSpPr>
          <p:nvPr>
            <p:ph type="sldNum" sz="quarter" idx="12"/>
          </p:nvPr>
        </p:nvSpPr>
        <p:spPr/>
        <p:txBody>
          <a:bodyPr/>
          <a:lstStyle/>
          <a:p>
            <a:fld id="{BE63EFB2-BD94-4648-BFB0-54B7DA1700FA}" type="slidenum">
              <a:rPr lang="en-US" smtClean="0"/>
              <a:pPr/>
              <a:t>30</a:t>
            </a:fld>
            <a:endParaRPr lang="en-US"/>
          </a:p>
        </p:txBody>
      </p:sp>
      <p:sp>
        <p:nvSpPr>
          <p:cNvPr id="2" name="Title 1"/>
          <p:cNvSpPr>
            <a:spLocks noGrp="1"/>
          </p:cNvSpPr>
          <p:nvPr>
            <p:ph type="title"/>
          </p:nvPr>
        </p:nvSpPr>
        <p:spPr>
          <a:xfrm>
            <a:off x="0" y="0"/>
            <a:ext cx="9144000" cy="762000"/>
          </a:xfrm>
        </p:spPr>
        <p:txBody>
          <a:bodyPr>
            <a:normAutofit/>
          </a:bodyPr>
          <a:lstStyle/>
          <a:p>
            <a:r>
              <a:rPr lang="en-US" dirty="0" smtClean="0"/>
              <a:t>Interrupt Priority (IP) Register</a:t>
            </a:r>
            <a:endParaRPr lang="en-US" dirty="0"/>
          </a:p>
        </p:txBody>
      </p:sp>
      <p:pic>
        <p:nvPicPr>
          <p:cNvPr id="2050" name="Picture 2"/>
          <p:cNvPicPr>
            <a:picLocks noChangeAspect="1" noChangeArrowheads="1"/>
          </p:cNvPicPr>
          <p:nvPr/>
        </p:nvPicPr>
        <p:blipFill>
          <a:blip r:embed="rId3"/>
          <a:srcRect/>
          <a:stretch>
            <a:fillRect/>
          </a:stretch>
        </p:blipFill>
        <p:spPr bwMode="auto">
          <a:xfrm>
            <a:off x="228600" y="891050"/>
            <a:ext cx="8534400" cy="5814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09B585-E55E-4671-A47D-98333E4A1A06}" type="datetime2">
              <a:rPr lang="en-US" smtClean="0"/>
              <a:pPr/>
              <a:t>Wednesday, May 18, 2011</a:t>
            </a:fld>
            <a:endParaRPr lang="en-US"/>
          </a:p>
        </p:txBody>
      </p:sp>
      <p:sp>
        <p:nvSpPr>
          <p:cNvPr id="5" name="Footer Placeholder 4"/>
          <p:cNvSpPr>
            <a:spLocks noGrp="1"/>
          </p:cNvSpPr>
          <p:nvPr>
            <p:ph type="ftr" sz="quarter" idx="11"/>
          </p:nvPr>
        </p:nvSpPr>
        <p:spPr/>
        <p:txBody>
          <a:bodyPr/>
          <a:lstStyle/>
          <a:p>
            <a:r>
              <a:rPr lang="en-US" smtClean="0"/>
              <a:t>www.iiu.edu.pk</a:t>
            </a:r>
            <a:endParaRPr lang="en-US" dirty="0"/>
          </a:p>
        </p:txBody>
      </p:sp>
      <p:sp>
        <p:nvSpPr>
          <p:cNvPr id="6" name="Slide Number Placeholder 5"/>
          <p:cNvSpPr>
            <a:spLocks noGrp="1"/>
          </p:cNvSpPr>
          <p:nvPr>
            <p:ph type="sldNum" sz="quarter" idx="12"/>
          </p:nvPr>
        </p:nvSpPr>
        <p:spPr/>
        <p:txBody>
          <a:bodyPr/>
          <a:lstStyle/>
          <a:p>
            <a:fld id="{BE63EFB2-BD94-4648-BFB0-54B7DA1700FA}" type="slidenum">
              <a:rPr lang="en-US" smtClean="0"/>
              <a:pPr/>
              <a:t>31</a:t>
            </a:fld>
            <a:endParaRPr lang="en-US"/>
          </a:p>
        </p:txBody>
      </p:sp>
      <p:sp>
        <p:nvSpPr>
          <p:cNvPr id="7" name="TextBox 6"/>
          <p:cNvSpPr txBox="1"/>
          <p:nvPr/>
        </p:nvSpPr>
        <p:spPr>
          <a:xfrm>
            <a:off x="381000" y="1618833"/>
            <a:ext cx="8305800" cy="2800767"/>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8800" b="1" cap="all" dirty="0" smtClean="0">
                <a:ln w="0"/>
                <a:solidFill>
                  <a:srgbClr val="66FF33"/>
                </a:solidFill>
                <a:effectLst>
                  <a:reflection blurRad="12700" stA="50000" endPos="50000" dist="5000" dir="5400000" sy="-100000" rotWithShape="0"/>
                </a:effectLst>
              </a:rPr>
              <a:t>THE End of Chapter 11</a:t>
            </a:r>
            <a:endParaRPr lang="en-US" sz="8800" b="1" cap="all" dirty="0">
              <a:ln w="0"/>
              <a:solidFill>
                <a:srgbClr val="66FF33"/>
              </a:solidFill>
              <a:effectLst>
                <a:reflection blurRad="12700" stA="50000" endPos="50000" dist="5000" dir="5400000" sy="-100000" rotWithShape="0"/>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altLang="zh-TW" dirty="0" smtClean="0"/>
              <a:t>Interrupts VS. Polling</a:t>
            </a:r>
            <a:endParaRPr lang="en-US" dirty="0"/>
          </a:p>
        </p:txBody>
      </p:sp>
      <p:sp>
        <p:nvSpPr>
          <p:cNvPr id="3" name="Content Placeholder 2"/>
          <p:cNvSpPr>
            <a:spLocks noGrp="1"/>
          </p:cNvSpPr>
          <p:nvPr>
            <p:ph idx="1"/>
          </p:nvPr>
        </p:nvSpPr>
        <p:spPr>
          <a:xfrm>
            <a:off x="0" y="762000"/>
            <a:ext cx="9144000" cy="6096000"/>
          </a:xfrm>
          <a:solidFill>
            <a:schemeClr val="bg1"/>
          </a:solidFill>
        </p:spPr>
        <p:txBody>
          <a:bodyPr>
            <a:noAutofit/>
          </a:bodyPr>
          <a:lstStyle/>
          <a:p>
            <a:r>
              <a:rPr lang="en-US" dirty="0" smtClean="0"/>
              <a:t>The advantage of interrupts is that the microcontroller can serve many devices (not all at the same time)</a:t>
            </a:r>
          </a:p>
          <a:p>
            <a:pPr lvl="1"/>
            <a:r>
              <a:rPr lang="en-US" dirty="0" smtClean="0"/>
              <a:t>Each devices can get the attention of the micro-controller based on the assigned</a:t>
            </a:r>
            <a:r>
              <a:rPr lang="en-US" dirty="0" smtClean="0">
                <a:solidFill>
                  <a:srgbClr val="FF0000"/>
                </a:solidFill>
              </a:rPr>
              <a:t> priority</a:t>
            </a:r>
          </a:p>
          <a:p>
            <a:pPr lvl="1"/>
            <a:r>
              <a:rPr lang="en-US" dirty="0" smtClean="0"/>
              <a:t>For the polling method, it is not possible to assign priority since it checks all devices in a </a:t>
            </a:r>
            <a:r>
              <a:rPr lang="en-US" dirty="0" smtClean="0">
                <a:solidFill>
                  <a:srgbClr val="FF0000"/>
                </a:solidFill>
              </a:rPr>
              <a:t>round-robin</a:t>
            </a:r>
            <a:r>
              <a:rPr lang="en-US" dirty="0" smtClean="0"/>
              <a:t> fashion.</a:t>
            </a:r>
          </a:p>
          <a:p>
            <a:r>
              <a:rPr lang="en-US" dirty="0" smtClean="0"/>
              <a:t>The microcontroller can also ignore (mask) a device request for service</a:t>
            </a:r>
          </a:p>
          <a:p>
            <a:pPr lvl="1"/>
            <a:r>
              <a:rPr lang="en-US" dirty="0" smtClean="0"/>
              <a:t>This is not possible for the polling method</a:t>
            </a:r>
          </a:p>
        </p:txBody>
      </p:sp>
      <p:sp>
        <p:nvSpPr>
          <p:cNvPr id="4" name="Date Placeholder 3"/>
          <p:cNvSpPr>
            <a:spLocks noGrp="1"/>
          </p:cNvSpPr>
          <p:nvPr>
            <p:ph type="dt" sz="half" idx="10"/>
          </p:nvPr>
        </p:nvSpPr>
        <p:spPr/>
        <p:txBody>
          <a:bodyPr/>
          <a:lstStyle/>
          <a:p>
            <a:fld id="{5A09B585-E55E-4671-A47D-98333E4A1A06}" type="datetime2">
              <a:rPr lang="en-US" smtClean="0"/>
              <a:pPr/>
              <a:t>Wednesday, May 18, 2011</a:t>
            </a:fld>
            <a:endParaRPr lang="en-US"/>
          </a:p>
        </p:txBody>
      </p:sp>
      <p:sp>
        <p:nvSpPr>
          <p:cNvPr id="5" name="Footer Placeholder 4"/>
          <p:cNvSpPr>
            <a:spLocks noGrp="1"/>
          </p:cNvSpPr>
          <p:nvPr>
            <p:ph type="ftr" sz="quarter" idx="11"/>
          </p:nvPr>
        </p:nvSpPr>
        <p:spPr/>
        <p:txBody>
          <a:bodyPr/>
          <a:lstStyle/>
          <a:p>
            <a:r>
              <a:rPr lang="en-US" smtClean="0"/>
              <a:t>www.iiu.edu.pk</a:t>
            </a:r>
            <a:endParaRPr lang="en-US" dirty="0"/>
          </a:p>
        </p:txBody>
      </p:sp>
      <p:sp>
        <p:nvSpPr>
          <p:cNvPr id="6" name="Slide Number Placeholder 5"/>
          <p:cNvSpPr>
            <a:spLocks noGrp="1"/>
          </p:cNvSpPr>
          <p:nvPr>
            <p:ph type="sldNum" sz="quarter" idx="12"/>
          </p:nvPr>
        </p:nvSpPr>
        <p:spPr/>
        <p:txBody>
          <a:bodyPr/>
          <a:lstStyle/>
          <a:p>
            <a:fld id="{BE63EFB2-BD94-4648-BFB0-54B7DA1700FA}"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altLang="zh-TW" dirty="0" smtClean="0"/>
              <a:t>Interrupt Service Routine</a:t>
            </a:r>
            <a:endParaRPr lang="en-US" dirty="0"/>
          </a:p>
        </p:txBody>
      </p:sp>
      <p:sp>
        <p:nvSpPr>
          <p:cNvPr id="3" name="Content Placeholder 2"/>
          <p:cNvSpPr>
            <a:spLocks noGrp="1"/>
          </p:cNvSpPr>
          <p:nvPr>
            <p:ph idx="1"/>
          </p:nvPr>
        </p:nvSpPr>
        <p:spPr>
          <a:xfrm>
            <a:off x="0" y="762000"/>
            <a:ext cx="9144000" cy="6096000"/>
          </a:xfrm>
          <a:solidFill>
            <a:schemeClr val="bg1"/>
          </a:solidFill>
        </p:spPr>
        <p:txBody>
          <a:bodyPr>
            <a:noAutofit/>
          </a:bodyPr>
          <a:lstStyle/>
          <a:p>
            <a:r>
              <a:rPr lang="en-US" dirty="0" smtClean="0"/>
              <a:t>For every interrupt, there must be an </a:t>
            </a:r>
            <a:r>
              <a:rPr lang="en-US" dirty="0" smtClean="0">
                <a:solidFill>
                  <a:srgbClr val="FF0000"/>
                </a:solidFill>
              </a:rPr>
              <a:t>interrupt service routine </a:t>
            </a:r>
            <a:r>
              <a:rPr lang="en-US" dirty="0" smtClean="0"/>
              <a:t>(</a:t>
            </a:r>
            <a:r>
              <a:rPr lang="en-US" dirty="0" smtClean="0">
                <a:solidFill>
                  <a:srgbClr val="FF0000"/>
                </a:solidFill>
              </a:rPr>
              <a:t>ISR</a:t>
            </a:r>
            <a:r>
              <a:rPr lang="en-US" dirty="0" smtClean="0"/>
              <a:t>), or interrupt handler</a:t>
            </a:r>
          </a:p>
          <a:p>
            <a:pPr lvl="1"/>
            <a:r>
              <a:rPr lang="en-US" dirty="0" smtClean="0"/>
              <a:t>When an interrupt is invoked, the microcontroller runs the interrupt service routine</a:t>
            </a:r>
          </a:p>
          <a:p>
            <a:pPr lvl="1"/>
            <a:r>
              <a:rPr lang="en-US" dirty="0" smtClean="0"/>
              <a:t>For every interrupt, there is a fixed location in memory that holds the address of its ISR</a:t>
            </a:r>
          </a:p>
          <a:p>
            <a:pPr lvl="1"/>
            <a:r>
              <a:rPr lang="en-US" dirty="0" smtClean="0"/>
              <a:t>The group of memory locations set aside to hold the addresses of ISRs is called </a:t>
            </a:r>
            <a:r>
              <a:rPr lang="en-US" dirty="0" smtClean="0">
                <a:solidFill>
                  <a:srgbClr val="FF0000"/>
                </a:solidFill>
              </a:rPr>
              <a:t>interrupt vector table</a:t>
            </a:r>
          </a:p>
          <a:p>
            <a:r>
              <a:rPr lang="en-US" dirty="0" smtClean="0"/>
              <a:t>Upon activation of an interrupt, the microcontroller goes through the following steps</a:t>
            </a:r>
            <a:endParaRPr lang="en-US" dirty="0" smtClean="0">
              <a:solidFill>
                <a:srgbClr val="FF0000"/>
              </a:solidFill>
            </a:endParaRPr>
          </a:p>
        </p:txBody>
      </p:sp>
      <p:sp>
        <p:nvSpPr>
          <p:cNvPr id="4" name="Date Placeholder 3"/>
          <p:cNvSpPr>
            <a:spLocks noGrp="1"/>
          </p:cNvSpPr>
          <p:nvPr>
            <p:ph type="dt" sz="half" idx="10"/>
          </p:nvPr>
        </p:nvSpPr>
        <p:spPr/>
        <p:txBody>
          <a:bodyPr/>
          <a:lstStyle/>
          <a:p>
            <a:fld id="{5A09B585-E55E-4671-A47D-98333E4A1A06}" type="datetime2">
              <a:rPr lang="en-US" smtClean="0"/>
              <a:pPr/>
              <a:t>Wednesday, May 18, 2011</a:t>
            </a:fld>
            <a:endParaRPr lang="en-US"/>
          </a:p>
        </p:txBody>
      </p:sp>
      <p:sp>
        <p:nvSpPr>
          <p:cNvPr id="5" name="Footer Placeholder 4"/>
          <p:cNvSpPr>
            <a:spLocks noGrp="1"/>
          </p:cNvSpPr>
          <p:nvPr>
            <p:ph type="ftr" sz="quarter" idx="11"/>
          </p:nvPr>
        </p:nvSpPr>
        <p:spPr/>
        <p:txBody>
          <a:bodyPr/>
          <a:lstStyle/>
          <a:p>
            <a:r>
              <a:rPr lang="en-US" smtClean="0"/>
              <a:t>www.iiu.edu.pk</a:t>
            </a:r>
            <a:endParaRPr lang="en-US" dirty="0"/>
          </a:p>
        </p:txBody>
      </p:sp>
      <p:sp>
        <p:nvSpPr>
          <p:cNvPr id="6" name="Slide Number Placeholder 5"/>
          <p:cNvSpPr>
            <a:spLocks noGrp="1"/>
          </p:cNvSpPr>
          <p:nvPr>
            <p:ph type="sldNum" sz="quarter" idx="12"/>
          </p:nvPr>
        </p:nvSpPr>
        <p:spPr/>
        <p:txBody>
          <a:bodyPr/>
          <a:lstStyle/>
          <a:p>
            <a:fld id="{BE63EFB2-BD94-4648-BFB0-54B7DA1700FA}"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altLang="zh-TW" dirty="0" smtClean="0"/>
              <a:t>Steps in Executing an Interrupt</a:t>
            </a:r>
            <a:endParaRPr lang="en-US" dirty="0"/>
          </a:p>
        </p:txBody>
      </p:sp>
      <p:sp>
        <p:nvSpPr>
          <p:cNvPr id="3" name="Content Placeholder 2"/>
          <p:cNvSpPr>
            <a:spLocks noGrp="1"/>
          </p:cNvSpPr>
          <p:nvPr>
            <p:ph idx="1"/>
          </p:nvPr>
        </p:nvSpPr>
        <p:spPr>
          <a:xfrm>
            <a:off x="0" y="762000"/>
            <a:ext cx="9144000" cy="6096000"/>
          </a:xfrm>
          <a:solidFill>
            <a:schemeClr val="bg1"/>
          </a:solidFill>
        </p:spPr>
        <p:txBody>
          <a:bodyPr>
            <a:noAutofit/>
          </a:bodyPr>
          <a:lstStyle/>
          <a:p>
            <a:r>
              <a:rPr lang="en-US" dirty="0" smtClean="0"/>
              <a:t>Upon activation of an interrupt, the microcontroller goes through the following steps</a:t>
            </a:r>
          </a:p>
          <a:p>
            <a:pPr>
              <a:buNone/>
            </a:pPr>
            <a:endParaRPr lang="en-US" dirty="0" smtClean="0"/>
          </a:p>
          <a:p>
            <a:pPr marL="971550" lvl="1" indent="-514350">
              <a:buFont typeface="+mj-lt"/>
              <a:buAutoNum type="arabicPeriod"/>
            </a:pPr>
            <a:r>
              <a:rPr lang="en-US" dirty="0" smtClean="0"/>
              <a:t>It finishes the instruction it is executing and saves the address of the next instruction (PC) on the stack</a:t>
            </a:r>
          </a:p>
          <a:p>
            <a:pPr marL="971550" lvl="1" indent="-514350">
              <a:buFont typeface="+mj-lt"/>
              <a:buAutoNum type="arabicPeriod"/>
            </a:pPr>
            <a:r>
              <a:rPr lang="en-US" dirty="0" smtClean="0"/>
              <a:t>It also saves the current status of all the interrupts internally (</a:t>
            </a:r>
            <a:r>
              <a:rPr lang="en-US" dirty="0" err="1" smtClean="0"/>
              <a:t>i.e</a:t>
            </a:r>
            <a:r>
              <a:rPr lang="en-US" dirty="0" smtClean="0"/>
              <a:t>: not on the stack)</a:t>
            </a:r>
          </a:p>
          <a:p>
            <a:pPr marL="971550" lvl="1" indent="-514350">
              <a:buFont typeface="+mj-lt"/>
              <a:buAutoNum type="arabicPeriod"/>
            </a:pPr>
            <a:r>
              <a:rPr lang="en-US" dirty="0" smtClean="0"/>
              <a:t>It jumps to a fixed location in memory, called the interrupt vector table, that holds the address of the ISR</a:t>
            </a:r>
          </a:p>
        </p:txBody>
      </p:sp>
      <p:sp>
        <p:nvSpPr>
          <p:cNvPr id="4" name="Date Placeholder 3"/>
          <p:cNvSpPr>
            <a:spLocks noGrp="1"/>
          </p:cNvSpPr>
          <p:nvPr>
            <p:ph type="dt" sz="half" idx="10"/>
          </p:nvPr>
        </p:nvSpPr>
        <p:spPr/>
        <p:txBody>
          <a:bodyPr/>
          <a:lstStyle/>
          <a:p>
            <a:fld id="{5A09B585-E55E-4671-A47D-98333E4A1A06}" type="datetime2">
              <a:rPr lang="en-US" smtClean="0"/>
              <a:pPr/>
              <a:t>Wednesday, May 18, 2011</a:t>
            </a:fld>
            <a:endParaRPr lang="en-US"/>
          </a:p>
        </p:txBody>
      </p:sp>
      <p:sp>
        <p:nvSpPr>
          <p:cNvPr id="5" name="Footer Placeholder 4"/>
          <p:cNvSpPr>
            <a:spLocks noGrp="1"/>
          </p:cNvSpPr>
          <p:nvPr>
            <p:ph type="ftr" sz="quarter" idx="11"/>
          </p:nvPr>
        </p:nvSpPr>
        <p:spPr/>
        <p:txBody>
          <a:bodyPr/>
          <a:lstStyle/>
          <a:p>
            <a:r>
              <a:rPr lang="en-US" smtClean="0"/>
              <a:t>www.iiu.edu.pk</a:t>
            </a:r>
            <a:endParaRPr lang="en-US" dirty="0"/>
          </a:p>
        </p:txBody>
      </p:sp>
      <p:sp>
        <p:nvSpPr>
          <p:cNvPr id="6" name="Slide Number Placeholder 5"/>
          <p:cNvSpPr>
            <a:spLocks noGrp="1"/>
          </p:cNvSpPr>
          <p:nvPr>
            <p:ph type="sldNum" sz="quarter" idx="12"/>
          </p:nvPr>
        </p:nvSpPr>
        <p:spPr/>
        <p:txBody>
          <a:bodyPr/>
          <a:lstStyle/>
          <a:p>
            <a:fld id="{BE63EFB2-BD94-4648-BFB0-54B7DA1700FA}"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altLang="zh-TW" dirty="0" smtClean="0"/>
              <a:t>Steps in Executing an Interrupt</a:t>
            </a:r>
            <a:endParaRPr lang="en-US" dirty="0"/>
          </a:p>
        </p:txBody>
      </p:sp>
      <p:sp>
        <p:nvSpPr>
          <p:cNvPr id="3" name="Content Placeholder 2"/>
          <p:cNvSpPr>
            <a:spLocks noGrp="1"/>
          </p:cNvSpPr>
          <p:nvPr>
            <p:ph idx="1"/>
          </p:nvPr>
        </p:nvSpPr>
        <p:spPr>
          <a:xfrm>
            <a:off x="0" y="762000"/>
            <a:ext cx="9144000" cy="6096000"/>
          </a:xfrm>
          <a:solidFill>
            <a:schemeClr val="bg1"/>
          </a:solidFill>
        </p:spPr>
        <p:txBody>
          <a:bodyPr>
            <a:noAutofit/>
          </a:bodyPr>
          <a:lstStyle/>
          <a:p>
            <a:pPr marL="971550" lvl="1" indent="-514350">
              <a:buFont typeface="+mj-lt"/>
              <a:buAutoNum type="arabicPeriod"/>
            </a:pPr>
            <a:r>
              <a:rPr lang="en-US" sz="2700" dirty="0" smtClean="0"/>
              <a:t>The microcontroller gets the address of the ISR from the interrupt vector table and jumps to it</a:t>
            </a:r>
          </a:p>
          <a:p>
            <a:pPr lvl="2"/>
            <a:r>
              <a:rPr lang="en-US" sz="2700" dirty="0" smtClean="0"/>
              <a:t>It starts to execute the interrupt service subroutine until it reaches the last instruction of the subroutine which is RETI (return from interrupt)</a:t>
            </a:r>
          </a:p>
          <a:p>
            <a:pPr marL="1154430" lvl="1" indent="-514350">
              <a:buFont typeface="+mj-lt"/>
              <a:buAutoNum type="arabicPeriod"/>
            </a:pPr>
            <a:r>
              <a:rPr lang="en-US" sz="2700" dirty="0" smtClean="0"/>
              <a:t>Upon executing the RETI instruction, the microcontroller returns to the place where it was interrupted</a:t>
            </a:r>
          </a:p>
          <a:p>
            <a:pPr marL="1419606" lvl="2" indent="-514350"/>
            <a:r>
              <a:rPr lang="en-US" sz="2700" dirty="0" smtClean="0"/>
              <a:t>First, it gets the program counter (PC) address from the stack by popping the top two bytes of the stack into the PC</a:t>
            </a:r>
          </a:p>
          <a:p>
            <a:pPr marL="1419606" lvl="2" indent="-514350"/>
            <a:r>
              <a:rPr lang="en-US" sz="2700" dirty="0" smtClean="0"/>
              <a:t>Then it starts to execute from that address</a:t>
            </a:r>
          </a:p>
        </p:txBody>
      </p:sp>
      <p:sp>
        <p:nvSpPr>
          <p:cNvPr id="4" name="Date Placeholder 3"/>
          <p:cNvSpPr>
            <a:spLocks noGrp="1"/>
          </p:cNvSpPr>
          <p:nvPr>
            <p:ph type="dt" sz="half" idx="10"/>
          </p:nvPr>
        </p:nvSpPr>
        <p:spPr/>
        <p:txBody>
          <a:bodyPr/>
          <a:lstStyle/>
          <a:p>
            <a:fld id="{5A09B585-E55E-4671-A47D-98333E4A1A06}" type="datetime2">
              <a:rPr lang="en-US" smtClean="0"/>
              <a:pPr/>
              <a:t>Wednesday, May 18, 2011</a:t>
            </a:fld>
            <a:endParaRPr lang="en-US"/>
          </a:p>
        </p:txBody>
      </p:sp>
      <p:sp>
        <p:nvSpPr>
          <p:cNvPr id="5" name="Footer Placeholder 4"/>
          <p:cNvSpPr>
            <a:spLocks noGrp="1"/>
          </p:cNvSpPr>
          <p:nvPr>
            <p:ph type="ftr" sz="quarter" idx="11"/>
          </p:nvPr>
        </p:nvSpPr>
        <p:spPr/>
        <p:txBody>
          <a:bodyPr/>
          <a:lstStyle/>
          <a:p>
            <a:r>
              <a:rPr lang="en-US" smtClean="0"/>
              <a:t>www.iiu.edu.pk</a:t>
            </a:r>
            <a:endParaRPr lang="en-US" dirty="0"/>
          </a:p>
        </p:txBody>
      </p:sp>
      <p:sp>
        <p:nvSpPr>
          <p:cNvPr id="6" name="Slide Number Placeholder 5"/>
          <p:cNvSpPr>
            <a:spLocks noGrp="1"/>
          </p:cNvSpPr>
          <p:nvPr>
            <p:ph type="sldNum" sz="quarter" idx="12"/>
          </p:nvPr>
        </p:nvSpPr>
        <p:spPr/>
        <p:txBody>
          <a:bodyPr/>
          <a:lstStyle/>
          <a:p>
            <a:fld id="{BE63EFB2-BD94-4648-BFB0-54B7DA1700FA}"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dirty="0" smtClean="0"/>
              <a:t>Six Interrupts in 8051</a:t>
            </a:r>
            <a:endParaRPr lang="en-US" dirty="0"/>
          </a:p>
        </p:txBody>
      </p:sp>
      <p:sp>
        <p:nvSpPr>
          <p:cNvPr id="3" name="Content Placeholder 2"/>
          <p:cNvSpPr>
            <a:spLocks noGrp="1"/>
          </p:cNvSpPr>
          <p:nvPr>
            <p:ph idx="1"/>
          </p:nvPr>
        </p:nvSpPr>
        <p:spPr>
          <a:xfrm>
            <a:off x="0" y="762000"/>
            <a:ext cx="9144000" cy="6096000"/>
          </a:xfrm>
          <a:solidFill>
            <a:schemeClr val="bg1"/>
          </a:solidFill>
        </p:spPr>
        <p:txBody>
          <a:bodyPr>
            <a:noAutofit/>
          </a:bodyPr>
          <a:lstStyle/>
          <a:p>
            <a:r>
              <a:rPr lang="en-US" dirty="0" smtClean="0"/>
              <a:t>Six interrupts are allocated as follows</a:t>
            </a:r>
          </a:p>
          <a:p>
            <a:pPr lvl="1"/>
            <a:r>
              <a:rPr lang="en-US" dirty="0" smtClean="0">
                <a:solidFill>
                  <a:srgbClr val="FF0000"/>
                </a:solidFill>
              </a:rPr>
              <a:t>Reset</a:t>
            </a:r>
            <a:r>
              <a:rPr lang="en-US" dirty="0" smtClean="0"/>
              <a:t> – power-up reset</a:t>
            </a:r>
          </a:p>
          <a:p>
            <a:pPr lvl="1"/>
            <a:r>
              <a:rPr lang="en-US" dirty="0" smtClean="0">
                <a:solidFill>
                  <a:srgbClr val="FF0000"/>
                </a:solidFill>
              </a:rPr>
              <a:t>Two interrupts </a:t>
            </a:r>
            <a:r>
              <a:rPr lang="en-US" dirty="0" smtClean="0"/>
              <a:t>are set aside for the timers: one for </a:t>
            </a:r>
            <a:r>
              <a:rPr lang="en-US" dirty="0" smtClean="0">
                <a:solidFill>
                  <a:srgbClr val="FF0000"/>
                </a:solidFill>
              </a:rPr>
              <a:t>timer 0 </a:t>
            </a:r>
            <a:r>
              <a:rPr lang="en-US" dirty="0" smtClean="0"/>
              <a:t>and one for </a:t>
            </a:r>
            <a:r>
              <a:rPr lang="en-US" dirty="0" smtClean="0">
                <a:solidFill>
                  <a:srgbClr val="FF0000"/>
                </a:solidFill>
              </a:rPr>
              <a:t>timer 1</a:t>
            </a:r>
          </a:p>
          <a:p>
            <a:pPr lvl="1"/>
            <a:r>
              <a:rPr lang="en-US" dirty="0" smtClean="0">
                <a:solidFill>
                  <a:srgbClr val="FF0000"/>
                </a:solidFill>
              </a:rPr>
              <a:t>Two interrupts </a:t>
            </a:r>
            <a:r>
              <a:rPr lang="en-US" dirty="0" smtClean="0"/>
              <a:t>are set aside for hardware </a:t>
            </a:r>
            <a:r>
              <a:rPr lang="en-US" dirty="0" smtClean="0">
                <a:solidFill>
                  <a:srgbClr val="FF0000"/>
                </a:solidFill>
              </a:rPr>
              <a:t>external interrupts</a:t>
            </a:r>
          </a:p>
          <a:p>
            <a:pPr lvl="1"/>
            <a:r>
              <a:rPr lang="en-US" dirty="0" smtClean="0">
                <a:solidFill>
                  <a:srgbClr val="FF0000"/>
                </a:solidFill>
              </a:rPr>
              <a:t>P3.2</a:t>
            </a:r>
            <a:r>
              <a:rPr lang="en-US" dirty="0" smtClean="0"/>
              <a:t> and </a:t>
            </a:r>
            <a:r>
              <a:rPr lang="en-US" dirty="0" smtClean="0">
                <a:solidFill>
                  <a:srgbClr val="FF0000"/>
                </a:solidFill>
              </a:rPr>
              <a:t>P3.3</a:t>
            </a:r>
            <a:r>
              <a:rPr lang="en-US" dirty="0" smtClean="0"/>
              <a:t> are for the external hardware interrupts </a:t>
            </a:r>
            <a:r>
              <a:rPr lang="en-US" dirty="0" smtClean="0">
                <a:solidFill>
                  <a:srgbClr val="FF0000"/>
                </a:solidFill>
              </a:rPr>
              <a:t>INT0</a:t>
            </a:r>
            <a:r>
              <a:rPr lang="en-US" dirty="0" smtClean="0"/>
              <a:t> (or EX1), and </a:t>
            </a:r>
            <a:r>
              <a:rPr lang="en-US" dirty="0" smtClean="0">
                <a:solidFill>
                  <a:srgbClr val="FF0000"/>
                </a:solidFill>
              </a:rPr>
              <a:t>INT1</a:t>
            </a:r>
            <a:r>
              <a:rPr lang="en-US" dirty="0" smtClean="0"/>
              <a:t> (or EX2)</a:t>
            </a:r>
          </a:p>
          <a:p>
            <a:pPr lvl="1"/>
            <a:r>
              <a:rPr lang="en-US" dirty="0" smtClean="0">
                <a:solidFill>
                  <a:srgbClr val="FF0000"/>
                </a:solidFill>
              </a:rPr>
              <a:t>Serial communication </a:t>
            </a:r>
            <a:r>
              <a:rPr lang="en-US" dirty="0" smtClean="0"/>
              <a:t>has a </a:t>
            </a:r>
            <a:r>
              <a:rPr lang="en-US" dirty="0" smtClean="0">
                <a:solidFill>
                  <a:srgbClr val="FF0000"/>
                </a:solidFill>
              </a:rPr>
              <a:t>single interrupt </a:t>
            </a:r>
            <a:r>
              <a:rPr lang="en-US" dirty="0" smtClean="0"/>
              <a:t>that belongs to both receive and Transfer</a:t>
            </a:r>
          </a:p>
        </p:txBody>
      </p:sp>
      <p:sp>
        <p:nvSpPr>
          <p:cNvPr id="4" name="Date Placeholder 3"/>
          <p:cNvSpPr>
            <a:spLocks noGrp="1"/>
          </p:cNvSpPr>
          <p:nvPr>
            <p:ph type="dt" sz="half" idx="10"/>
          </p:nvPr>
        </p:nvSpPr>
        <p:spPr/>
        <p:txBody>
          <a:bodyPr/>
          <a:lstStyle/>
          <a:p>
            <a:fld id="{5A09B585-E55E-4671-A47D-98333E4A1A06}" type="datetime2">
              <a:rPr lang="en-US" smtClean="0"/>
              <a:pPr/>
              <a:t>Wednesday, May 18, 2011</a:t>
            </a:fld>
            <a:endParaRPr lang="en-US"/>
          </a:p>
        </p:txBody>
      </p:sp>
      <p:sp>
        <p:nvSpPr>
          <p:cNvPr id="5" name="Footer Placeholder 4"/>
          <p:cNvSpPr>
            <a:spLocks noGrp="1"/>
          </p:cNvSpPr>
          <p:nvPr>
            <p:ph type="ftr" sz="quarter" idx="11"/>
          </p:nvPr>
        </p:nvSpPr>
        <p:spPr/>
        <p:txBody>
          <a:bodyPr/>
          <a:lstStyle/>
          <a:p>
            <a:r>
              <a:rPr lang="en-US" smtClean="0"/>
              <a:t>www.iiu.edu.pk</a:t>
            </a:r>
            <a:endParaRPr lang="en-US" dirty="0"/>
          </a:p>
        </p:txBody>
      </p:sp>
      <p:sp>
        <p:nvSpPr>
          <p:cNvPr id="6" name="Slide Number Placeholder 5"/>
          <p:cNvSpPr>
            <a:spLocks noGrp="1"/>
          </p:cNvSpPr>
          <p:nvPr>
            <p:ph type="sldNum" sz="quarter" idx="12"/>
          </p:nvPr>
        </p:nvSpPr>
        <p:spPr/>
        <p:txBody>
          <a:bodyPr/>
          <a:lstStyle/>
          <a:p>
            <a:fld id="{BE63EFB2-BD94-4648-BFB0-54B7DA1700FA}"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US" dirty="0" smtClean="0"/>
              <a:t>Six Interrupts in 8051</a:t>
            </a:r>
            <a:endParaRPr lang="en-US" dirty="0"/>
          </a:p>
        </p:txBody>
      </p:sp>
      <p:sp>
        <p:nvSpPr>
          <p:cNvPr id="4" name="Date Placeholder 3"/>
          <p:cNvSpPr>
            <a:spLocks noGrp="1"/>
          </p:cNvSpPr>
          <p:nvPr>
            <p:ph type="dt" sz="half" idx="10"/>
          </p:nvPr>
        </p:nvSpPr>
        <p:spPr/>
        <p:txBody>
          <a:bodyPr/>
          <a:lstStyle/>
          <a:p>
            <a:fld id="{5A09B585-E55E-4671-A47D-98333E4A1A06}" type="datetime2">
              <a:rPr lang="en-US" smtClean="0"/>
              <a:pPr/>
              <a:t>Wednesday, May 18, 2011</a:t>
            </a:fld>
            <a:endParaRPr lang="en-US"/>
          </a:p>
        </p:txBody>
      </p:sp>
      <p:sp>
        <p:nvSpPr>
          <p:cNvPr id="5" name="Footer Placeholder 4"/>
          <p:cNvSpPr>
            <a:spLocks noGrp="1"/>
          </p:cNvSpPr>
          <p:nvPr>
            <p:ph type="ftr" sz="quarter" idx="11"/>
          </p:nvPr>
        </p:nvSpPr>
        <p:spPr/>
        <p:txBody>
          <a:bodyPr/>
          <a:lstStyle/>
          <a:p>
            <a:r>
              <a:rPr lang="en-US" smtClean="0"/>
              <a:t>www.iiu.edu.pk</a:t>
            </a:r>
            <a:endParaRPr lang="en-US" dirty="0"/>
          </a:p>
        </p:txBody>
      </p:sp>
      <p:sp>
        <p:nvSpPr>
          <p:cNvPr id="6" name="Slide Number Placeholder 5"/>
          <p:cNvSpPr>
            <a:spLocks noGrp="1"/>
          </p:cNvSpPr>
          <p:nvPr>
            <p:ph type="sldNum" sz="quarter" idx="12"/>
          </p:nvPr>
        </p:nvSpPr>
        <p:spPr/>
        <p:txBody>
          <a:bodyPr/>
          <a:lstStyle/>
          <a:p>
            <a:fld id="{BE63EFB2-BD94-4648-BFB0-54B7DA1700FA}" type="slidenum">
              <a:rPr lang="en-US" smtClean="0"/>
              <a:pPr/>
              <a:t>9</a:t>
            </a:fld>
            <a:endParaRPr lang="en-US"/>
          </a:p>
        </p:txBody>
      </p:sp>
      <p:graphicFrame>
        <p:nvGraphicFramePr>
          <p:cNvPr id="7" name="Table 6"/>
          <p:cNvGraphicFramePr>
            <a:graphicFrameLocks noGrp="1"/>
          </p:cNvGraphicFramePr>
          <p:nvPr/>
        </p:nvGraphicFramePr>
        <p:xfrm>
          <a:off x="228600" y="1295400"/>
          <a:ext cx="8735213" cy="4096428"/>
        </p:xfrm>
        <a:graphic>
          <a:graphicData uri="http://schemas.openxmlformats.org/drawingml/2006/table">
            <a:tbl>
              <a:tblPr firstRow="1" bandRow="1">
                <a:tableStyleId>{5C22544A-7EE6-4342-B048-85BDC9FD1C3A}</a:tableStyleId>
              </a:tblPr>
              <a:tblGrid>
                <a:gridCol w="3883343"/>
                <a:gridCol w="2603520"/>
                <a:gridCol w="2248350"/>
              </a:tblGrid>
              <a:tr h="792622">
                <a:tc>
                  <a:txBody>
                    <a:bodyPr/>
                    <a:lstStyle/>
                    <a:p>
                      <a:r>
                        <a:rPr lang="en-US" sz="2400" b="1" dirty="0" smtClean="0">
                          <a:solidFill>
                            <a:srgbClr val="FF0000"/>
                          </a:solidFill>
                        </a:rPr>
                        <a:t>Interrupt</a:t>
                      </a:r>
                      <a:endParaRPr lang="en-US" sz="2400" b="1" dirty="0">
                        <a:solidFill>
                          <a:srgbClr val="FF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sz="2400" b="1" dirty="0" smtClean="0">
                          <a:solidFill>
                            <a:srgbClr val="FF0000"/>
                          </a:solidFill>
                        </a:rPr>
                        <a:t>ROM Location</a:t>
                      </a:r>
                      <a:r>
                        <a:rPr lang="en-US" sz="2400" b="1" baseline="0" dirty="0" smtClean="0">
                          <a:solidFill>
                            <a:srgbClr val="FF0000"/>
                          </a:solidFill>
                        </a:rPr>
                        <a:t> (Hex)</a:t>
                      </a:r>
                      <a:endParaRPr lang="en-US" sz="2400" b="1" dirty="0">
                        <a:solidFill>
                          <a:srgbClr val="FF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sz="2400" b="1" dirty="0" smtClean="0">
                          <a:solidFill>
                            <a:srgbClr val="FF0000"/>
                          </a:solidFill>
                        </a:rPr>
                        <a:t>Pin</a:t>
                      </a:r>
                      <a:endParaRPr lang="en-US" sz="2400" b="1" dirty="0">
                        <a:solidFill>
                          <a:srgbClr val="FF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459218">
                <a:tc>
                  <a:txBody>
                    <a:bodyPr/>
                    <a:lstStyle/>
                    <a:p>
                      <a:r>
                        <a:rPr lang="en-US" sz="2400" b="1" dirty="0" smtClean="0"/>
                        <a:t>Reset</a:t>
                      </a:r>
                      <a:endParaRPr lang="en-US" sz="24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sz="2400" b="1" dirty="0" smtClean="0"/>
                        <a:t>0000</a:t>
                      </a:r>
                      <a:endParaRPr lang="en-US" sz="24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sz="2400" b="1" dirty="0" smtClean="0"/>
                        <a:t>9</a:t>
                      </a:r>
                      <a:endParaRPr lang="en-US" sz="24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459218">
                <a:tc>
                  <a:txBody>
                    <a:bodyPr/>
                    <a:lstStyle/>
                    <a:p>
                      <a:r>
                        <a:rPr lang="en-US" sz="2400" b="1" dirty="0" smtClean="0"/>
                        <a:t>External Hardware (INT0)</a:t>
                      </a:r>
                      <a:endParaRPr lang="en-US" sz="24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sz="2400" b="1" dirty="0" smtClean="0"/>
                        <a:t>0003</a:t>
                      </a:r>
                      <a:endParaRPr lang="en-US" sz="24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sz="2400" b="1" dirty="0" smtClean="0"/>
                        <a:t>P3.2(12)</a:t>
                      </a:r>
                      <a:endParaRPr lang="en-US" sz="24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459218">
                <a:tc>
                  <a:txBody>
                    <a:bodyPr/>
                    <a:lstStyle/>
                    <a:p>
                      <a:r>
                        <a:rPr lang="en-US" sz="2400" b="1" dirty="0" smtClean="0"/>
                        <a:t>Timer 0 (TF0)</a:t>
                      </a:r>
                      <a:endParaRPr lang="en-US" sz="24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sz="2400" b="1" dirty="0" smtClean="0"/>
                        <a:t>000B</a:t>
                      </a:r>
                      <a:endParaRPr lang="en-US" sz="24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sz="24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459218">
                <a:tc>
                  <a:txBody>
                    <a:bodyPr/>
                    <a:lstStyle/>
                    <a:p>
                      <a:r>
                        <a:rPr lang="en-US" sz="2400" b="1" dirty="0" smtClean="0"/>
                        <a:t>External Hardware (INT1)</a:t>
                      </a:r>
                      <a:endParaRPr lang="en-US" sz="24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sz="2400" b="1" dirty="0" smtClean="0"/>
                        <a:t>0013</a:t>
                      </a:r>
                      <a:endParaRPr lang="en-US" sz="24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sz="2400" b="1" dirty="0" smtClean="0"/>
                        <a:t>P3.3(13)</a:t>
                      </a:r>
                      <a:endParaRPr lang="en-US" sz="24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459218">
                <a:tc>
                  <a:txBody>
                    <a:bodyPr/>
                    <a:lstStyle/>
                    <a:p>
                      <a:r>
                        <a:rPr lang="en-US" sz="2400" b="1" dirty="0" smtClean="0"/>
                        <a:t>Timer 1 (TF1)</a:t>
                      </a:r>
                      <a:endParaRPr lang="en-US" sz="24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sz="2400" b="1" dirty="0" smtClean="0"/>
                        <a:t>001B</a:t>
                      </a:r>
                      <a:endParaRPr lang="en-US" sz="24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sz="24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459218">
                <a:tc>
                  <a:txBody>
                    <a:bodyPr/>
                    <a:lstStyle/>
                    <a:p>
                      <a:r>
                        <a:rPr lang="en-US" sz="2400" b="1" dirty="0" smtClean="0"/>
                        <a:t>Serial Comm. (RI and TI)</a:t>
                      </a:r>
                      <a:endParaRPr lang="en-US" sz="24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r>
                        <a:rPr lang="en-US" sz="2400" b="1" dirty="0" smtClean="0"/>
                        <a:t>0023</a:t>
                      </a:r>
                      <a:endParaRPr lang="en-US" sz="24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endParaRPr lang="en-US" sz="24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r>
              <a:tr h="490671">
                <a:tc gridSpan="3">
                  <a:txBody>
                    <a:bodyPr/>
                    <a:lstStyle/>
                    <a:p>
                      <a:pPr algn="ctr"/>
                      <a:r>
                        <a:rPr lang="en-US" sz="2800" b="1" dirty="0" smtClean="0">
                          <a:solidFill>
                            <a:srgbClr val="0000FF"/>
                          </a:solidFill>
                        </a:rPr>
                        <a:t>Interrupt Vector Table</a:t>
                      </a:r>
                      <a:endParaRPr lang="en-US" sz="2800" b="1" dirty="0">
                        <a:solidFill>
                          <a:srgbClr val="0000FF"/>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4029</TotalTime>
  <Words>2501</Words>
  <Application>Microsoft Office PowerPoint</Application>
  <PresentationFormat>On-screen Show (4:3)</PresentationFormat>
  <Paragraphs>424</Paragraphs>
  <Slides>31</Slides>
  <Notes>30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Apex</vt:lpstr>
      <vt:lpstr>Microprocessor &amp; Microcontrollers</vt:lpstr>
      <vt:lpstr>Interrupts VS. Polling</vt:lpstr>
      <vt:lpstr>Interrupts VS. Polling</vt:lpstr>
      <vt:lpstr>Interrupts VS. Polling</vt:lpstr>
      <vt:lpstr>Interrupt Service Routine</vt:lpstr>
      <vt:lpstr>Steps in Executing an Interrupt</vt:lpstr>
      <vt:lpstr>Steps in Executing an Interrupt</vt:lpstr>
      <vt:lpstr>Six Interrupts in 8051</vt:lpstr>
      <vt:lpstr>Six Interrupts in 8051</vt:lpstr>
      <vt:lpstr>Enabling and Disabling an Interrupt</vt:lpstr>
      <vt:lpstr>Enabling and Disabling an Interrupt</vt:lpstr>
      <vt:lpstr>Enabling and Disabling an Interrupt</vt:lpstr>
      <vt:lpstr>Timer Interrupts</vt:lpstr>
      <vt:lpstr>Interrupts Programming in C</vt:lpstr>
      <vt:lpstr>Serial Port Programming in C</vt:lpstr>
      <vt:lpstr>Serial Port Programming in C</vt:lpstr>
      <vt:lpstr>Slide 17</vt:lpstr>
      <vt:lpstr>External Hardware Interrupts</vt:lpstr>
      <vt:lpstr>External Hardware Interrupts</vt:lpstr>
      <vt:lpstr>Level Triggered Interrupt</vt:lpstr>
      <vt:lpstr>Sampling Low Level-Triggered Interrupt</vt:lpstr>
      <vt:lpstr>Sampling Low Level-Triggered Interrupt</vt:lpstr>
      <vt:lpstr>Serial Port Programming in C`</vt:lpstr>
      <vt:lpstr>Edge-Triggered Interrupt</vt:lpstr>
      <vt:lpstr>Slide 25</vt:lpstr>
      <vt:lpstr>Serial Port Programming in C`</vt:lpstr>
      <vt:lpstr>Interrupt Priority</vt:lpstr>
      <vt:lpstr>Interrupt Priority</vt:lpstr>
      <vt:lpstr>Interrupt Priority</vt:lpstr>
      <vt:lpstr>Interrupt Priority (IP) Register</vt:lpstr>
      <vt:lpstr>Slide 31</vt:lpstr>
    </vt:vector>
  </TitlesOfParts>
  <Company>International Islamic University, Islamabad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Microprocessor &amp; Microcontrollers</dc:title>
  <dc:creator>Engr. Rashid Farid Chishti</dc:creator>
  <cp:lastModifiedBy>Engr. Rashid Farid Chishti</cp:lastModifiedBy>
  <cp:revision>492</cp:revision>
  <dcterms:created xsi:type="dcterms:W3CDTF">2011-01-30T10:05:24Z</dcterms:created>
  <dcterms:modified xsi:type="dcterms:W3CDTF">2011-05-18T08:40:59Z</dcterms:modified>
</cp:coreProperties>
</file>