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310" r:id="rId14"/>
    <p:sldId id="270" r:id="rId15"/>
    <p:sldId id="271" r:id="rId16"/>
    <p:sldId id="309" r:id="rId17"/>
    <p:sldId id="313" r:id="rId18"/>
    <p:sldId id="308" r:id="rId19"/>
    <p:sldId id="25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E1F242-7AA7-4422-8BFF-0D1BE198F53B}" v="44" dt="2024-02-29T00:21:51.4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69" d="100"/>
          <a:sy n="69" d="100"/>
        </p:scale>
        <p:origin x="76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hia Christudhas" userId="b27dcc0655e73d90" providerId="LiveId" clId="{42E1F242-7AA7-4422-8BFF-0D1BE198F53B}"/>
    <pc:docChg chg="undo custSel addSld delSld modSld sldOrd">
      <pc:chgData name="Chrishia Christudhas" userId="b27dcc0655e73d90" providerId="LiveId" clId="{42E1F242-7AA7-4422-8BFF-0D1BE198F53B}" dt="2024-02-29T02:02:28.775" v="1641" actId="113"/>
      <pc:docMkLst>
        <pc:docMk/>
      </pc:docMkLst>
      <pc:sldChg chg="modSp mod">
        <pc:chgData name="Chrishia Christudhas" userId="b27dcc0655e73d90" providerId="LiveId" clId="{42E1F242-7AA7-4422-8BFF-0D1BE198F53B}" dt="2024-02-26T17:41:54.588" v="692" actId="207"/>
        <pc:sldMkLst>
          <pc:docMk/>
          <pc:sldMk cId="3510868979" sldId="256"/>
        </pc:sldMkLst>
        <pc:spChg chg="mod">
          <ac:chgData name="Chrishia Christudhas" userId="b27dcc0655e73d90" providerId="LiveId" clId="{42E1F242-7AA7-4422-8BFF-0D1BE198F53B}" dt="2024-02-26T17:41:54.588" v="692" actId="207"/>
          <ac:spMkLst>
            <pc:docMk/>
            <pc:sldMk cId="3510868979" sldId="256"/>
            <ac:spMk id="2" creationId="{59388AD4-EB2A-7C09-1847-8CF4067885D7}"/>
          </ac:spMkLst>
        </pc:spChg>
      </pc:sldChg>
      <pc:sldChg chg="addSp delSp modSp add mod ord">
        <pc:chgData name="Chrishia Christudhas" userId="b27dcc0655e73d90" providerId="LiveId" clId="{42E1F242-7AA7-4422-8BFF-0D1BE198F53B}" dt="2024-02-29T02:02:28.775" v="1641" actId="113"/>
        <pc:sldMkLst>
          <pc:docMk/>
          <pc:sldMk cId="2273622429" sldId="257"/>
        </pc:sldMkLst>
        <pc:spChg chg="mod">
          <ac:chgData name="Chrishia Christudhas" userId="b27dcc0655e73d90" providerId="LiveId" clId="{42E1F242-7AA7-4422-8BFF-0D1BE198F53B}" dt="2024-02-29T02:02:28.775" v="1641" actId="113"/>
          <ac:spMkLst>
            <pc:docMk/>
            <pc:sldMk cId="2273622429" sldId="257"/>
            <ac:spMk id="2" creationId="{59C389A2-939A-DA08-1356-53202DBC7332}"/>
          </ac:spMkLst>
        </pc:spChg>
        <pc:spChg chg="mod">
          <ac:chgData name="Chrishia Christudhas" userId="b27dcc0655e73d90" providerId="LiveId" clId="{42E1F242-7AA7-4422-8BFF-0D1BE198F53B}" dt="2024-02-28T11:04:05.720" v="1115" actId="1076"/>
          <ac:spMkLst>
            <pc:docMk/>
            <pc:sldMk cId="2273622429" sldId="257"/>
            <ac:spMk id="3" creationId="{6F75C900-B98E-F08E-E454-E01BC4B9D024}"/>
          </ac:spMkLst>
        </pc:spChg>
        <pc:spChg chg="mod">
          <ac:chgData name="Chrishia Christudhas" userId="b27dcc0655e73d90" providerId="LiveId" clId="{42E1F242-7AA7-4422-8BFF-0D1BE198F53B}" dt="2024-02-28T11:04:16.659" v="1117" actId="20577"/>
          <ac:spMkLst>
            <pc:docMk/>
            <pc:sldMk cId="2273622429" sldId="257"/>
            <ac:spMk id="4" creationId="{44E3727A-8FA8-5557-F45A-4DF1F28F7274}"/>
          </ac:spMkLst>
        </pc:spChg>
        <pc:spChg chg="add del">
          <ac:chgData name="Chrishia Christudhas" userId="b27dcc0655e73d90" providerId="LiveId" clId="{42E1F242-7AA7-4422-8BFF-0D1BE198F53B}" dt="2024-02-29T01:04:33.684" v="1618" actId="21"/>
          <ac:spMkLst>
            <pc:docMk/>
            <pc:sldMk cId="2273622429" sldId="257"/>
            <ac:spMk id="5" creationId="{4E874D03-984A-8F29-5612-A6F1C24822DA}"/>
          </ac:spMkLst>
        </pc:spChg>
      </pc:sldChg>
      <pc:sldChg chg="addSp delSp modSp del mod">
        <pc:chgData name="Chrishia Christudhas" userId="b27dcc0655e73d90" providerId="LiveId" clId="{42E1F242-7AA7-4422-8BFF-0D1BE198F53B}" dt="2024-02-27T01:30:49.232" v="862" actId="47"/>
        <pc:sldMkLst>
          <pc:docMk/>
          <pc:sldMk cId="1303293496" sldId="258"/>
        </pc:sldMkLst>
        <pc:spChg chg="mod">
          <ac:chgData name="Chrishia Christudhas" userId="b27dcc0655e73d90" providerId="LiveId" clId="{42E1F242-7AA7-4422-8BFF-0D1BE198F53B}" dt="2024-02-26T09:10:13.710" v="106" actId="207"/>
          <ac:spMkLst>
            <pc:docMk/>
            <pc:sldMk cId="1303293496" sldId="258"/>
            <ac:spMk id="2" creationId="{1B61E4F2-86EA-9732-8B87-A7C2D1A6F5D6}"/>
          </ac:spMkLst>
        </pc:spChg>
        <pc:spChg chg="del mod">
          <ac:chgData name="Chrishia Christudhas" userId="b27dcc0655e73d90" providerId="LiveId" clId="{42E1F242-7AA7-4422-8BFF-0D1BE198F53B}" dt="2024-02-26T06:22:25.790" v="11" actId="931"/>
          <ac:spMkLst>
            <pc:docMk/>
            <pc:sldMk cId="1303293496" sldId="258"/>
            <ac:spMk id="3" creationId="{76270F09-D5CE-69A9-1B5D-C3EDF8C46419}"/>
          </ac:spMkLst>
        </pc:spChg>
        <pc:picChg chg="add mod">
          <ac:chgData name="Chrishia Christudhas" userId="b27dcc0655e73d90" providerId="LiveId" clId="{42E1F242-7AA7-4422-8BFF-0D1BE198F53B}" dt="2024-02-26T06:22:32.984" v="15" actId="14100"/>
          <ac:picMkLst>
            <pc:docMk/>
            <pc:sldMk cId="1303293496" sldId="258"/>
            <ac:picMk id="5" creationId="{E02533E9-8D0E-22D1-4DFA-85BAFB02C0D9}"/>
          </ac:picMkLst>
        </pc:picChg>
      </pc:sldChg>
      <pc:sldChg chg="addSp modSp mod">
        <pc:chgData name="Chrishia Christudhas" userId="b27dcc0655e73d90" providerId="LiveId" clId="{42E1F242-7AA7-4422-8BFF-0D1BE198F53B}" dt="2024-02-26T17:42:25.638" v="694" actId="2711"/>
        <pc:sldMkLst>
          <pc:docMk/>
          <pc:sldMk cId="2036416273" sldId="259"/>
        </pc:sldMkLst>
        <pc:spChg chg="mod">
          <ac:chgData name="Chrishia Christudhas" userId="b27dcc0655e73d90" providerId="LiveId" clId="{42E1F242-7AA7-4422-8BFF-0D1BE198F53B}" dt="2024-02-26T09:10:17.372" v="107" actId="207"/>
          <ac:spMkLst>
            <pc:docMk/>
            <pc:sldMk cId="2036416273" sldId="259"/>
            <ac:spMk id="2" creationId="{893D4206-51A8-35EE-D445-CC49084B11E0}"/>
          </ac:spMkLst>
        </pc:spChg>
        <pc:spChg chg="mod">
          <ac:chgData name="Chrishia Christudhas" userId="b27dcc0655e73d90" providerId="LiveId" clId="{42E1F242-7AA7-4422-8BFF-0D1BE198F53B}" dt="2024-02-26T17:42:25.638" v="694" actId="2711"/>
          <ac:spMkLst>
            <pc:docMk/>
            <pc:sldMk cId="2036416273" sldId="259"/>
            <ac:spMk id="3" creationId="{3D922EDE-9BE3-478F-267B-A9439CD13205}"/>
          </ac:spMkLst>
        </pc:spChg>
        <pc:picChg chg="add mod">
          <ac:chgData name="Chrishia Christudhas" userId="b27dcc0655e73d90" providerId="LiveId" clId="{42E1F242-7AA7-4422-8BFF-0D1BE198F53B}" dt="2024-02-26T09:09:15.373" v="94" actId="931"/>
          <ac:picMkLst>
            <pc:docMk/>
            <pc:sldMk cId="2036416273" sldId="259"/>
            <ac:picMk id="5" creationId="{12D2C9C1-6B7D-D43F-1307-C320A9831A18}"/>
          </ac:picMkLst>
        </pc:picChg>
        <pc:picChg chg="add mod">
          <ac:chgData name="Chrishia Christudhas" userId="b27dcc0655e73d90" providerId="LiveId" clId="{42E1F242-7AA7-4422-8BFF-0D1BE198F53B}" dt="2024-02-26T09:09:49.948" v="101" actId="14100"/>
          <ac:picMkLst>
            <pc:docMk/>
            <pc:sldMk cId="2036416273" sldId="259"/>
            <ac:picMk id="7" creationId="{6E73410F-B919-4E7F-7BAE-2E63A5BFABD2}"/>
          </ac:picMkLst>
        </pc:picChg>
      </pc:sldChg>
      <pc:sldChg chg="addSp modSp new mod">
        <pc:chgData name="Chrishia Christudhas" userId="b27dcc0655e73d90" providerId="LiveId" clId="{42E1F242-7AA7-4422-8BFF-0D1BE198F53B}" dt="2024-02-26T17:42:36.353" v="696" actId="2711"/>
        <pc:sldMkLst>
          <pc:docMk/>
          <pc:sldMk cId="2569996235" sldId="260"/>
        </pc:sldMkLst>
        <pc:spChg chg="mod">
          <ac:chgData name="Chrishia Christudhas" userId="b27dcc0655e73d90" providerId="LiveId" clId="{42E1F242-7AA7-4422-8BFF-0D1BE198F53B}" dt="2024-02-26T17:42:36.353" v="696" actId="2711"/>
          <ac:spMkLst>
            <pc:docMk/>
            <pc:sldMk cId="2569996235" sldId="260"/>
            <ac:spMk id="3" creationId="{5D8348D9-FA57-FF0F-CA8F-9CBEEB23AF30}"/>
          </ac:spMkLst>
        </pc:spChg>
        <pc:picChg chg="add mod">
          <ac:chgData name="Chrishia Christudhas" userId="b27dcc0655e73d90" providerId="LiveId" clId="{42E1F242-7AA7-4422-8BFF-0D1BE198F53B}" dt="2024-02-26T09:21:41.707" v="150" actId="1076"/>
          <ac:picMkLst>
            <pc:docMk/>
            <pc:sldMk cId="2569996235" sldId="260"/>
            <ac:picMk id="5" creationId="{2DEAA3FD-CD4F-F48E-269A-390A06990EAA}"/>
          </ac:picMkLst>
        </pc:picChg>
      </pc:sldChg>
      <pc:sldChg chg="addSp modSp new mod">
        <pc:chgData name="Chrishia Christudhas" userId="b27dcc0655e73d90" providerId="LiveId" clId="{42E1F242-7AA7-4422-8BFF-0D1BE198F53B}" dt="2024-02-26T17:57:43.406" v="711" actId="20577"/>
        <pc:sldMkLst>
          <pc:docMk/>
          <pc:sldMk cId="577684842" sldId="261"/>
        </pc:sldMkLst>
        <pc:spChg chg="mod">
          <ac:chgData name="Chrishia Christudhas" userId="b27dcc0655e73d90" providerId="LiveId" clId="{42E1F242-7AA7-4422-8BFF-0D1BE198F53B}" dt="2024-02-26T09:27:34.073" v="153" actId="20577"/>
          <ac:spMkLst>
            <pc:docMk/>
            <pc:sldMk cId="577684842" sldId="261"/>
            <ac:spMk id="3" creationId="{0A59921E-5659-CB57-C082-3A03DD8D52B7}"/>
          </ac:spMkLst>
        </pc:spChg>
        <pc:graphicFrameChg chg="add mod modGraphic">
          <ac:chgData name="Chrishia Christudhas" userId="b27dcc0655e73d90" providerId="LiveId" clId="{42E1F242-7AA7-4422-8BFF-0D1BE198F53B}" dt="2024-02-26T17:57:43.406" v="711" actId="20577"/>
          <ac:graphicFrameMkLst>
            <pc:docMk/>
            <pc:sldMk cId="577684842" sldId="261"/>
            <ac:graphicFrameMk id="4" creationId="{9AABA12E-A494-3E7A-05EA-B40A88B5446D}"/>
          </ac:graphicFrameMkLst>
        </pc:graphicFrameChg>
        <pc:graphicFrameChg chg="add mod">
          <ac:chgData name="Chrishia Christudhas" userId="b27dcc0655e73d90" providerId="LiveId" clId="{42E1F242-7AA7-4422-8BFF-0D1BE198F53B}" dt="2024-02-26T09:39:48.196" v="241"/>
          <ac:graphicFrameMkLst>
            <pc:docMk/>
            <pc:sldMk cId="577684842" sldId="261"/>
            <ac:graphicFrameMk id="5" creationId="{252A5BA2-6310-64DD-F7E1-D5AB9E1B786E}"/>
          </ac:graphicFrameMkLst>
        </pc:graphicFrameChg>
      </pc:sldChg>
      <pc:sldChg chg="addSp delSp modSp new mod">
        <pc:chgData name="Chrishia Christudhas" userId="b27dcc0655e73d90" providerId="LiveId" clId="{42E1F242-7AA7-4422-8BFF-0D1BE198F53B}" dt="2024-02-26T09:39:56.987" v="243" actId="1076"/>
        <pc:sldMkLst>
          <pc:docMk/>
          <pc:sldMk cId="3665555892" sldId="262"/>
        </pc:sldMkLst>
        <pc:spChg chg="del">
          <ac:chgData name="Chrishia Christudhas" userId="b27dcc0655e73d90" providerId="LiveId" clId="{42E1F242-7AA7-4422-8BFF-0D1BE198F53B}" dt="2024-02-26T09:38:22.058" v="225" actId="3680"/>
          <ac:spMkLst>
            <pc:docMk/>
            <pc:sldMk cId="3665555892" sldId="262"/>
            <ac:spMk id="3" creationId="{AD643B9D-C8B6-3CFF-DE6D-21CCF50191DD}"/>
          </ac:spMkLst>
        </pc:spChg>
        <pc:spChg chg="add del mod">
          <ac:chgData name="Chrishia Christudhas" userId="b27dcc0655e73d90" providerId="LiveId" clId="{42E1F242-7AA7-4422-8BFF-0D1BE198F53B}" dt="2024-02-26T09:39:54.836" v="242"/>
          <ac:spMkLst>
            <pc:docMk/>
            <pc:sldMk cId="3665555892" sldId="262"/>
            <ac:spMk id="6" creationId="{57E60A5B-B11D-8BAF-F297-749D4776AE1E}"/>
          </ac:spMkLst>
        </pc:spChg>
        <pc:graphicFrameChg chg="add del mod ord modGraphic">
          <ac:chgData name="Chrishia Christudhas" userId="b27dcc0655e73d90" providerId="LiveId" clId="{42E1F242-7AA7-4422-8BFF-0D1BE198F53B}" dt="2024-02-26T09:39:45.507" v="240" actId="21"/>
          <ac:graphicFrameMkLst>
            <pc:docMk/>
            <pc:sldMk cId="3665555892" sldId="262"/>
            <ac:graphicFrameMk id="4" creationId="{252A5BA2-6310-64DD-F7E1-D5AB9E1B786E}"/>
          </ac:graphicFrameMkLst>
        </pc:graphicFrameChg>
        <pc:graphicFrameChg chg="add mod">
          <ac:chgData name="Chrishia Christudhas" userId="b27dcc0655e73d90" providerId="LiveId" clId="{42E1F242-7AA7-4422-8BFF-0D1BE198F53B}" dt="2024-02-26T09:39:56.987" v="243" actId="1076"/>
          <ac:graphicFrameMkLst>
            <pc:docMk/>
            <pc:sldMk cId="3665555892" sldId="262"/>
            <ac:graphicFrameMk id="7" creationId="{80BD2471-3F55-5272-452E-61E770C1D040}"/>
          </ac:graphicFrameMkLst>
        </pc:graphicFrameChg>
      </pc:sldChg>
      <pc:sldChg chg="modSp new mod">
        <pc:chgData name="Chrishia Christudhas" userId="b27dcc0655e73d90" providerId="LiveId" clId="{42E1F242-7AA7-4422-8BFF-0D1BE198F53B}" dt="2024-02-26T23:45:27.901" v="753" actId="20577"/>
        <pc:sldMkLst>
          <pc:docMk/>
          <pc:sldMk cId="2792841453" sldId="263"/>
        </pc:sldMkLst>
        <pc:spChg chg="mod">
          <ac:chgData name="Chrishia Christudhas" userId="b27dcc0655e73d90" providerId="LiveId" clId="{42E1F242-7AA7-4422-8BFF-0D1BE198F53B}" dt="2024-02-26T09:53:08.528" v="337" actId="20577"/>
          <ac:spMkLst>
            <pc:docMk/>
            <pc:sldMk cId="2792841453" sldId="263"/>
            <ac:spMk id="2" creationId="{204E8644-2A3B-96DD-D840-0541A72F275D}"/>
          </ac:spMkLst>
        </pc:spChg>
        <pc:spChg chg="mod">
          <ac:chgData name="Chrishia Christudhas" userId="b27dcc0655e73d90" providerId="LiveId" clId="{42E1F242-7AA7-4422-8BFF-0D1BE198F53B}" dt="2024-02-26T23:45:27.901" v="753" actId="20577"/>
          <ac:spMkLst>
            <pc:docMk/>
            <pc:sldMk cId="2792841453" sldId="263"/>
            <ac:spMk id="3" creationId="{E42B3C2C-C429-5EE6-C513-AEC7AC1AC453}"/>
          </ac:spMkLst>
        </pc:spChg>
      </pc:sldChg>
      <pc:sldChg chg="modSp new mod">
        <pc:chgData name="Chrishia Christudhas" userId="b27dcc0655e73d90" providerId="LiveId" clId="{42E1F242-7AA7-4422-8BFF-0D1BE198F53B}" dt="2024-02-27T00:08:28.324" v="779" actId="20577"/>
        <pc:sldMkLst>
          <pc:docMk/>
          <pc:sldMk cId="903828034" sldId="264"/>
        </pc:sldMkLst>
        <pc:spChg chg="mod">
          <ac:chgData name="Chrishia Christudhas" userId="b27dcc0655e73d90" providerId="LiveId" clId="{42E1F242-7AA7-4422-8BFF-0D1BE198F53B}" dt="2024-02-26T23:46:24.391" v="768" actId="20577"/>
          <ac:spMkLst>
            <pc:docMk/>
            <pc:sldMk cId="903828034" sldId="264"/>
            <ac:spMk id="2" creationId="{4372B019-A6BA-98E0-B889-66DAA7D7E366}"/>
          </ac:spMkLst>
        </pc:spChg>
        <pc:spChg chg="mod">
          <ac:chgData name="Chrishia Christudhas" userId="b27dcc0655e73d90" providerId="LiveId" clId="{42E1F242-7AA7-4422-8BFF-0D1BE198F53B}" dt="2024-02-27T00:08:28.324" v="779" actId="20577"/>
          <ac:spMkLst>
            <pc:docMk/>
            <pc:sldMk cId="903828034" sldId="264"/>
            <ac:spMk id="3" creationId="{79806B3C-F6DE-BA1C-B808-C8BC77CD8063}"/>
          </ac:spMkLst>
        </pc:spChg>
      </pc:sldChg>
      <pc:sldChg chg="addSp modSp new mod">
        <pc:chgData name="Chrishia Christudhas" userId="b27dcc0655e73d90" providerId="LiveId" clId="{42E1F242-7AA7-4422-8BFF-0D1BE198F53B}" dt="2024-02-27T00:19:09.528" v="781" actId="20577"/>
        <pc:sldMkLst>
          <pc:docMk/>
          <pc:sldMk cId="2538520504" sldId="265"/>
        </pc:sldMkLst>
        <pc:spChg chg="mod">
          <ac:chgData name="Chrishia Christudhas" userId="b27dcc0655e73d90" providerId="LiveId" clId="{42E1F242-7AA7-4422-8BFF-0D1BE198F53B}" dt="2024-02-26T10:53:22.563" v="443" actId="20577"/>
          <ac:spMkLst>
            <pc:docMk/>
            <pc:sldMk cId="2538520504" sldId="265"/>
            <ac:spMk id="2" creationId="{A8CE9C56-1BA1-6DDA-F4FF-6FF82D13A728}"/>
          </ac:spMkLst>
        </pc:spChg>
        <pc:spChg chg="mod">
          <ac:chgData name="Chrishia Christudhas" userId="b27dcc0655e73d90" providerId="LiveId" clId="{42E1F242-7AA7-4422-8BFF-0D1BE198F53B}" dt="2024-02-27T00:19:09.528" v="781" actId="20577"/>
          <ac:spMkLst>
            <pc:docMk/>
            <pc:sldMk cId="2538520504" sldId="265"/>
            <ac:spMk id="3" creationId="{7AAB9EAD-7A62-37E5-CC72-1DF2BDFA58F7}"/>
          </ac:spMkLst>
        </pc:spChg>
        <pc:picChg chg="add mod">
          <ac:chgData name="Chrishia Christudhas" userId="b27dcc0655e73d90" providerId="LiveId" clId="{42E1F242-7AA7-4422-8BFF-0D1BE198F53B}" dt="2024-02-26T10:57:07.620" v="503" actId="1076"/>
          <ac:picMkLst>
            <pc:docMk/>
            <pc:sldMk cId="2538520504" sldId="265"/>
            <ac:picMk id="5" creationId="{1F4891E6-6D80-272C-29E6-6B14FE9A360A}"/>
          </ac:picMkLst>
        </pc:picChg>
      </pc:sldChg>
      <pc:sldChg chg="modSp new mod">
        <pc:chgData name="Chrishia Christudhas" userId="b27dcc0655e73d90" providerId="LiveId" clId="{42E1F242-7AA7-4422-8BFF-0D1BE198F53B}" dt="2024-02-27T00:20:58.642" v="824" actId="20577"/>
        <pc:sldMkLst>
          <pc:docMk/>
          <pc:sldMk cId="2090189155" sldId="266"/>
        </pc:sldMkLst>
        <pc:spChg chg="mod">
          <ac:chgData name="Chrishia Christudhas" userId="b27dcc0655e73d90" providerId="LiveId" clId="{42E1F242-7AA7-4422-8BFF-0D1BE198F53B}" dt="2024-02-27T00:20:58.642" v="824" actId="20577"/>
          <ac:spMkLst>
            <pc:docMk/>
            <pc:sldMk cId="2090189155" sldId="266"/>
            <ac:spMk id="3" creationId="{5733E686-15FE-ADD8-A166-18EAF2A96AED}"/>
          </ac:spMkLst>
        </pc:spChg>
      </pc:sldChg>
      <pc:sldChg chg="addSp modSp new mod">
        <pc:chgData name="Chrishia Christudhas" userId="b27dcc0655e73d90" providerId="LiveId" clId="{42E1F242-7AA7-4422-8BFF-0D1BE198F53B}" dt="2024-02-28T07:48:46.264" v="863" actId="207"/>
        <pc:sldMkLst>
          <pc:docMk/>
          <pc:sldMk cId="110325942" sldId="267"/>
        </pc:sldMkLst>
        <pc:spChg chg="mod">
          <ac:chgData name="Chrishia Christudhas" userId="b27dcc0655e73d90" providerId="LiveId" clId="{42E1F242-7AA7-4422-8BFF-0D1BE198F53B}" dt="2024-02-28T07:48:46.264" v="863" actId="207"/>
          <ac:spMkLst>
            <pc:docMk/>
            <pc:sldMk cId="110325942" sldId="267"/>
            <ac:spMk id="2" creationId="{D03C1B71-38BF-BEDB-5BC6-BBF9335BFF2A}"/>
          </ac:spMkLst>
        </pc:spChg>
        <pc:spChg chg="mod">
          <ac:chgData name="Chrishia Christudhas" userId="b27dcc0655e73d90" providerId="LiveId" clId="{42E1F242-7AA7-4422-8BFF-0D1BE198F53B}" dt="2024-02-27T00:30:02.236" v="861" actId="20577"/>
          <ac:spMkLst>
            <pc:docMk/>
            <pc:sldMk cId="110325942" sldId="267"/>
            <ac:spMk id="3" creationId="{D9FD94D4-0620-3602-D91B-99F652EB87A7}"/>
          </ac:spMkLst>
        </pc:spChg>
        <pc:picChg chg="add mod">
          <ac:chgData name="Chrishia Christudhas" userId="b27dcc0655e73d90" providerId="LiveId" clId="{42E1F242-7AA7-4422-8BFF-0D1BE198F53B}" dt="2024-02-26T11:12:16.686" v="676" actId="14100"/>
          <ac:picMkLst>
            <pc:docMk/>
            <pc:sldMk cId="110325942" sldId="267"/>
            <ac:picMk id="5" creationId="{BB588E86-EB9E-454A-76A1-E89604BBC1AE}"/>
          </ac:picMkLst>
        </pc:picChg>
      </pc:sldChg>
      <pc:sldChg chg="modSp new mod ord">
        <pc:chgData name="Chrishia Christudhas" userId="b27dcc0655e73d90" providerId="LiveId" clId="{42E1F242-7AA7-4422-8BFF-0D1BE198F53B}" dt="2024-02-29T01:58:21.036" v="1639"/>
        <pc:sldMkLst>
          <pc:docMk/>
          <pc:sldMk cId="2962997541" sldId="268"/>
        </pc:sldMkLst>
        <pc:spChg chg="mod">
          <ac:chgData name="Chrishia Christudhas" userId="b27dcc0655e73d90" providerId="LiveId" clId="{42E1F242-7AA7-4422-8BFF-0D1BE198F53B}" dt="2024-02-28T07:50:29.795" v="868" actId="20577"/>
          <ac:spMkLst>
            <pc:docMk/>
            <pc:sldMk cId="2962997541" sldId="268"/>
            <ac:spMk id="2" creationId="{E8379D17-AD1E-5544-C82C-24B7A72A21DA}"/>
          </ac:spMkLst>
        </pc:spChg>
        <pc:spChg chg="mod">
          <ac:chgData name="Chrishia Christudhas" userId="b27dcc0655e73d90" providerId="LiveId" clId="{42E1F242-7AA7-4422-8BFF-0D1BE198F53B}" dt="2024-02-29T01:51:19.483" v="1637" actId="207"/>
          <ac:spMkLst>
            <pc:docMk/>
            <pc:sldMk cId="2962997541" sldId="268"/>
            <ac:spMk id="3" creationId="{488C1B49-EC27-7CB6-0EA0-497A7331076E}"/>
          </ac:spMkLst>
        </pc:spChg>
      </pc:sldChg>
      <pc:sldChg chg="addSp delSp modSp new mod">
        <pc:chgData name="Chrishia Christudhas" userId="b27dcc0655e73d90" providerId="LiveId" clId="{42E1F242-7AA7-4422-8BFF-0D1BE198F53B}" dt="2024-02-29T01:11:57.983" v="1633" actId="20577"/>
        <pc:sldMkLst>
          <pc:docMk/>
          <pc:sldMk cId="96531470" sldId="269"/>
        </pc:sldMkLst>
        <pc:spChg chg="mod">
          <ac:chgData name="Chrishia Christudhas" userId="b27dcc0655e73d90" providerId="LiveId" clId="{42E1F242-7AA7-4422-8BFF-0D1BE198F53B}" dt="2024-02-28T08:01:13.592" v="877" actId="20577"/>
          <ac:spMkLst>
            <pc:docMk/>
            <pc:sldMk cId="96531470" sldId="269"/>
            <ac:spMk id="2" creationId="{5335D9E4-8458-2631-63F8-AF139B4E1F41}"/>
          </ac:spMkLst>
        </pc:spChg>
        <pc:spChg chg="mod">
          <ac:chgData name="Chrishia Christudhas" userId="b27dcc0655e73d90" providerId="LiveId" clId="{42E1F242-7AA7-4422-8BFF-0D1BE198F53B}" dt="2024-02-29T01:11:57.983" v="1633" actId="20577"/>
          <ac:spMkLst>
            <pc:docMk/>
            <pc:sldMk cId="96531470" sldId="269"/>
            <ac:spMk id="3" creationId="{E50693D2-8427-1123-7140-18A11531E342}"/>
          </ac:spMkLst>
        </pc:spChg>
        <pc:spChg chg="add del">
          <ac:chgData name="Chrishia Christudhas" userId="b27dcc0655e73d90" providerId="LiveId" clId="{42E1F242-7AA7-4422-8BFF-0D1BE198F53B}" dt="2024-02-28T08:38:08.710" v="891" actId="22"/>
          <ac:spMkLst>
            <pc:docMk/>
            <pc:sldMk cId="96531470" sldId="269"/>
            <ac:spMk id="5" creationId="{D9551A64-27A7-1365-11CA-392C9C2B6793}"/>
          </ac:spMkLst>
        </pc:spChg>
      </pc:sldChg>
      <pc:sldChg chg="addSp modSp new mod ord">
        <pc:chgData name="Chrishia Christudhas" userId="b27dcc0655e73d90" providerId="LiveId" clId="{42E1F242-7AA7-4422-8BFF-0D1BE198F53B}" dt="2024-02-29T01:15:07.374" v="1636" actId="207"/>
        <pc:sldMkLst>
          <pc:docMk/>
          <pc:sldMk cId="3965568257" sldId="270"/>
        </pc:sldMkLst>
        <pc:spChg chg="mod">
          <ac:chgData name="Chrishia Christudhas" userId="b27dcc0655e73d90" providerId="LiveId" clId="{42E1F242-7AA7-4422-8BFF-0D1BE198F53B}" dt="2024-02-29T01:15:07.374" v="1636" actId="207"/>
          <ac:spMkLst>
            <pc:docMk/>
            <pc:sldMk cId="3965568257" sldId="270"/>
            <ac:spMk id="2" creationId="{9848B1AA-619F-A84E-0EBD-7AA67C9D889C}"/>
          </ac:spMkLst>
        </pc:spChg>
        <pc:spChg chg="mod">
          <ac:chgData name="Chrishia Christudhas" userId="b27dcc0655e73d90" providerId="LiveId" clId="{42E1F242-7AA7-4422-8BFF-0D1BE198F53B}" dt="2024-02-29T01:11:23.524" v="1631" actId="2711"/>
          <ac:spMkLst>
            <pc:docMk/>
            <pc:sldMk cId="3965568257" sldId="270"/>
            <ac:spMk id="3" creationId="{75E74A4F-3914-8D63-6BB5-6549638DA38F}"/>
          </ac:spMkLst>
        </pc:spChg>
        <pc:picChg chg="add mod">
          <ac:chgData name="Chrishia Christudhas" userId="b27dcc0655e73d90" providerId="LiveId" clId="{42E1F242-7AA7-4422-8BFF-0D1BE198F53B}" dt="2024-02-29T00:25:38.415" v="1488" actId="1076"/>
          <ac:picMkLst>
            <pc:docMk/>
            <pc:sldMk cId="3965568257" sldId="270"/>
            <ac:picMk id="5" creationId="{4B3936C5-649E-06E7-8DA0-7C7E00FAAB47}"/>
          </ac:picMkLst>
        </pc:picChg>
      </pc:sldChg>
      <pc:sldChg chg="modSp new mod ord">
        <pc:chgData name="Chrishia Christudhas" userId="b27dcc0655e73d90" providerId="LiveId" clId="{42E1F242-7AA7-4422-8BFF-0D1BE198F53B}" dt="2024-02-29T00:30:17.671" v="1493" actId="20577"/>
        <pc:sldMkLst>
          <pc:docMk/>
          <pc:sldMk cId="260771844" sldId="271"/>
        </pc:sldMkLst>
        <pc:spChg chg="mod">
          <ac:chgData name="Chrishia Christudhas" userId="b27dcc0655e73d90" providerId="LiveId" clId="{42E1F242-7AA7-4422-8BFF-0D1BE198F53B}" dt="2024-02-29T00:30:17.671" v="1493" actId="20577"/>
          <ac:spMkLst>
            <pc:docMk/>
            <pc:sldMk cId="260771844" sldId="271"/>
            <ac:spMk id="3" creationId="{87A8058F-A408-B473-577B-43706FE363AF}"/>
          </ac:spMkLst>
        </pc:spChg>
      </pc:sldChg>
      <pc:sldChg chg="addSp delSp modSp add mod ord">
        <pc:chgData name="Chrishia Christudhas" userId="b27dcc0655e73d90" providerId="LiveId" clId="{42E1F242-7AA7-4422-8BFF-0D1BE198F53B}" dt="2024-02-29T01:00:00.278" v="1617" actId="21"/>
        <pc:sldMkLst>
          <pc:docMk/>
          <pc:sldMk cId="2340786630" sldId="308"/>
        </pc:sldMkLst>
        <pc:spChg chg="mod">
          <ac:chgData name="Chrishia Christudhas" userId="b27dcc0655e73d90" providerId="LiveId" clId="{42E1F242-7AA7-4422-8BFF-0D1BE198F53B}" dt="2024-02-29T00:17:56.515" v="1456" actId="20577"/>
          <ac:spMkLst>
            <pc:docMk/>
            <pc:sldMk cId="2340786630" sldId="308"/>
            <ac:spMk id="2" creationId="{DF4DC214-6316-F34A-56AD-6C04A95677E9}"/>
          </ac:spMkLst>
        </pc:spChg>
        <pc:spChg chg="del">
          <ac:chgData name="Chrishia Christudhas" userId="b27dcc0655e73d90" providerId="LiveId" clId="{42E1F242-7AA7-4422-8BFF-0D1BE198F53B}" dt="2024-02-28T08:38:33.566" v="894" actId="478"/>
          <ac:spMkLst>
            <pc:docMk/>
            <pc:sldMk cId="2340786630" sldId="308"/>
            <ac:spMk id="4" creationId="{7B0C091F-86CD-B330-F669-300E661A772B}"/>
          </ac:spMkLst>
        </pc:spChg>
        <pc:spChg chg="del mod">
          <ac:chgData name="Chrishia Christudhas" userId="b27dcc0655e73d90" providerId="LiveId" clId="{42E1F242-7AA7-4422-8BFF-0D1BE198F53B}" dt="2024-02-29T01:00:00.278" v="1617" actId="21"/>
          <ac:spMkLst>
            <pc:docMk/>
            <pc:sldMk cId="2340786630" sldId="308"/>
            <ac:spMk id="5" creationId="{1FC61266-7A21-D64C-47DE-5B752D5899DA}"/>
          </ac:spMkLst>
        </pc:spChg>
        <pc:graphicFrameChg chg="add mod modGraphic">
          <ac:chgData name="Chrishia Christudhas" userId="b27dcc0655e73d90" providerId="LiveId" clId="{42E1F242-7AA7-4422-8BFF-0D1BE198F53B}" dt="2024-02-29T00:46:20.895" v="1612" actId="1076"/>
          <ac:graphicFrameMkLst>
            <pc:docMk/>
            <pc:sldMk cId="2340786630" sldId="308"/>
            <ac:graphicFrameMk id="6" creationId="{1DE4CAF1-EB44-4EDC-E0D4-4B0D45342D24}"/>
          </ac:graphicFrameMkLst>
        </pc:graphicFrameChg>
        <pc:picChg chg="del mod">
          <ac:chgData name="Chrishia Christudhas" userId="b27dcc0655e73d90" providerId="LiveId" clId="{42E1F242-7AA7-4422-8BFF-0D1BE198F53B}" dt="2024-02-29T00:46:14.808" v="1610" actId="478"/>
          <ac:picMkLst>
            <pc:docMk/>
            <pc:sldMk cId="2340786630" sldId="308"/>
            <ac:picMk id="7" creationId="{178EC91A-D577-68AC-8DC2-A89D907E357B}"/>
          </ac:picMkLst>
        </pc:picChg>
      </pc:sldChg>
      <pc:sldChg chg="modSp new mod ord">
        <pc:chgData name="Chrishia Christudhas" userId="b27dcc0655e73d90" providerId="LiveId" clId="{42E1F242-7AA7-4422-8BFF-0D1BE198F53B}" dt="2024-02-29T00:41:45.703" v="1603" actId="14100"/>
        <pc:sldMkLst>
          <pc:docMk/>
          <pc:sldMk cId="1822980780" sldId="309"/>
        </pc:sldMkLst>
        <pc:spChg chg="mod">
          <ac:chgData name="Chrishia Christudhas" userId="b27dcc0655e73d90" providerId="LiveId" clId="{42E1F242-7AA7-4422-8BFF-0D1BE198F53B}" dt="2024-02-29T00:32:27.525" v="1564" actId="207"/>
          <ac:spMkLst>
            <pc:docMk/>
            <pc:sldMk cId="1822980780" sldId="309"/>
            <ac:spMk id="2" creationId="{313768C5-A3ED-CE77-A007-65610AE6CA43}"/>
          </ac:spMkLst>
        </pc:spChg>
        <pc:spChg chg="mod">
          <ac:chgData name="Chrishia Christudhas" userId="b27dcc0655e73d90" providerId="LiveId" clId="{42E1F242-7AA7-4422-8BFF-0D1BE198F53B}" dt="2024-02-29T00:41:45.703" v="1603" actId="14100"/>
          <ac:spMkLst>
            <pc:docMk/>
            <pc:sldMk cId="1822980780" sldId="309"/>
            <ac:spMk id="3" creationId="{BFBE3F9C-5ABC-BF97-CC16-8C3C37ED9304}"/>
          </ac:spMkLst>
        </pc:spChg>
      </pc:sldChg>
      <pc:sldChg chg="addSp modSp new mod">
        <pc:chgData name="Chrishia Christudhas" userId="b27dcc0655e73d90" providerId="LiveId" clId="{42E1F242-7AA7-4422-8BFF-0D1BE198F53B}" dt="2024-02-29T00:21:51.482" v="1466" actId="1076"/>
        <pc:sldMkLst>
          <pc:docMk/>
          <pc:sldMk cId="3568652302" sldId="310"/>
        </pc:sldMkLst>
        <pc:spChg chg="mod">
          <ac:chgData name="Chrishia Christudhas" userId="b27dcc0655e73d90" providerId="LiveId" clId="{42E1F242-7AA7-4422-8BFF-0D1BE198F53B}" dt="2024-02-28T09:49:51.289" v="1062" actId="207"/>
          <ac:spMkLst>
            <pc:docMk/>
            <pc:sldMk cId="3568652302" sldId="310"/>
            <ac:spMk id="2" creationId="{76853A46-0133-269E-2D8B-6217AE42A783}"/>
          </ac:spMkLst>
        </pc:spChg>
        <pc:spChg chg="mod">
          <ac:chgData name="Chrishia Christudhas" userId="b27dcc0655e73d90" providerId="LiveId" clId="{42E1F242-7AA7-4422-8BFF-0D1BE198F53B}" dt="2024-02-29T00:21:33.635" v="1465" actId="123"/>
          <ac:spMkLst>
            <pc:docMk/>
            <pc:sldMk cId="3568652302" sldId="310"/>
            <ac:spMk id="3" creationId="{9BF14BB2-DD65-AD34-7657-45CAC71A6280}"/>
          </ac:spMkLst>
        </pc:spChg>
        <pc:picChg chg="add mod">
          <ac:chgData name="Chrishia Christudhas" userId="b27dcc0655e73d90" providerId="LiveId" clId="{42E1F242-7AA7-4422-8BFF-0D1BE198F53B}" dt="2024-02-29T00:21:51.482" v="1466" actId="1076"/>
          <ac:picMkLst>
            <pc:docMk/>
            <pc:sldMk cId="3568652302" sldId="310"/>
            <ac:picMk id="4" creationId="{FDB6012E-3063-CB28-B525-7E939843215B}"/>
          </ac:picMkLst>
        </pc:picChg>
        <pc:picChg chg="add mod">
          <ac:chgData name="Chrishia Christudhas" userId="b27dcc0655e73d90" providerId="LiveId" clId="{42E1F242-7AA7-4422-8BFF-0D1BE198F53B}" dt="2024-02-29T00:20:30.575" v="1462" actId="14100"/>
          <ac:picMkLst>
            <pc:docMk/>
            <pc:sldMk cId="3568652302" sldId="310"/>
            <ac:picMk id="5" creationId="{C48D92E0-5A39-1196-8881-631E849D3E26}"/>
          </ac:picMkLst>
        </pc:picChg>
      </pc:sldChg>
      <pc:sldChg chg="modSp new del mod">
        <pc:chgData name="Chrishia Christudhas" userId="b27dcc0655e73d90" providerId="LiveId" clId="{42E1F242-7AA7-4422-8BFF-0D1BE198F53B}" dt="2024-02-29T00:42:09.064" v="1605" actId="47"/>
        <pc:sldMkLst>
          <pc:docMk/>
          <pc:sldMk cId="2289597989" sldId="311"/>
        </pc:sldMkLst>
        <pc:spChg chg="mod">
          <ac:chgData name="Chrishia Christudhas" userId="b27dcc0655e73d90" providerId="LiveId" clId="{42E1F242-7AA7-4422-8BFF-0D1BE198F53B}" dt="2024-02-28T09:54:50.762" v="1103" actId="21"/>
          <ac:spMkLst>
            <pc:docMk/>
            <pc:sldMk cId="2289597989" sldId="311"/>
            <ac:spMk id="3" creationId="{6F04D99C-AC6B-EA20-038F-5A9B4558A2DA}"/>
          </ac:spMkLst>
        </pc:spChg>
      </pc:sldChg>
      <pc:sldChg chg="new del">
        <pc:chgData name="Chrishia Christudhas" userId="b27dcc0655e73d90" providerId="LiveId" clId="{42E1F242-7AA7-4422-8BFF-0D1BE198F53B}" dt="2024-02-29T00:42:07.136" v="1604" actId="47"/>
        <pc:sldMkLst>
          <pc:docMk/>
          <pc:sldMk cId="1888208839" sldId="312"/>
        </pc:sldMkLst>
      </pc:sldChg>
      <pc:sldChg chg="modSp new mod">
        <pc:chgData name="Chrishia Christudhas" userId="b27dcc0655e73d90" providerId="LiveId" clId="{42E1F242-7AA7-4422-8BFF-0D1BE198F53B}" dt="2024-02-28T16:15:50.407" v="1212" actId="207"/>
        <pc:sldMkLst>
          <pc:docMk/>
          <pc:sldMk cId="1428872279" sldId="313"/>
        </pc:sldMkLst>
        <pc:spChg chg="mod">
          <ac:chgData name="Chrishia Christudhas" userId="b27dcc0655e73d90" providerId="LiveId" clId="{42E1F242-7AA7-4422-8BFF-0D1BE198F53B}" dt="2024-02-28T16:12:34.105" v="1138" actId="20577"/>
          <ac:spMkLst>
            <pc:docMk/>
            <pc:sldMk cId="1428872279" sldId="313"/>
            <ac:spMk id="2" creationId="{2701394B-DF5D-8A5D-E961-51C4FEB6D569}"/>
          </ac:spMkLst>
        </pc:spChg>
        <pc:spChg chg="mod">
          <ac:chgData name="Chrishia Christudhas" userId="b27dcc0655e73d90" providerId="LiveId" clId="{42E1F242-7AA7-4422-8BFF-0D1BE198F53B}" dt="2024-02-28T16:15:50.407" v="1212" actId="207"/>
          <ac:spMkLst>
            <pc:docMk/>
            <pc:sldMk cId="1428872279" sldId="313"/>
            <ac:spMk id="3" creationId="{F1549982-860C-AE67-8EA6-D1CB7CB8F43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2/29/2024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2/29/2024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2/29/2024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2/29/2024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2/29/2024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2/29/2024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8AD4-EB2A-7C09-1847-8CF4067885D7}"/>
              </a:ext>
            </a:extLst>
          </p:cNvPr>
          <p:cNvSpPr>
            <a:spLocks noGrp="1"/>
          </p:cNvSpPr>
          <p:nvPr>
            <p:ph type="ctrTitle"/>
          </p:nvPr>
        </p:nvSpPr>
        <p:spPr/>
        <p:txBody>
          <a:bodyPr/>
          <a:lstStyle/>
          <a:p>
            <a:r>
              <a:rPr lang="en-IN" dirty="0">
                <a:solidFill>
                  <a:schemeClr val="tx1"/>
                </a:solidFill>
              </a:rPr>
              <a:t>Timers</a:t>
            </a:r>
          </a:p>
        </p:txBody>
      </p:sp>
      <p:sp>
        <p:nvSpPr>
          <p:cNvPr id="3" name="Subtitle 2">
            <a:extLst>
              <a:ext uri="{FF2B5EF4-FFF2-40B4-BE49-F238E27FC236}">
                <a16:creationId xmlns:a16="http://schemas.microsoft.com/office/drawing/2014/main" id="{FEA409D9-1178-B9E7-DBDB-C20545D31A7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10868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C1B71-38BF-BEDB-5BC6-BBF9335BFF2A}"/>
              </a:ext>
            </a:extLst>
          </p:cNvPr>
          <p:cNvSpPr>
            <a:spLocks noGrp="1"/>
          </p:cNvSpPr>
          <p:nvPr>
            <p:ph type="title"/>
          </p:nvPr>
        </p:nvSpPr>
        <p:spPr/>
        <p:txBody>
          <a:bodyPr/>
          <a:lstStyle/>
          <a:p>
            <a:r>
              <a:rPr lang="en-IN" dirty="0">
                <a:solidFill>
                  <a:schemeClr val="tx1"/>
                </a:solidFill>
              </a:rPr>
              <a:t>Operation of Mode 2</a:t>
            </a:r>
          </a:p>
        </p:txBody>
      </p:sp>
      <p:sp>
        <p:nvSpPr>
          <p:cNvPr id="3" name="Content Placeholder 2">
            <a:extLst>
              <a:ext uri="{FF2B5EF4-FFF2-40B4-BE49-F238E27FC236}">
                <a16:creationId xmlns:a16="http://schemas.microsoft.com/office/drawing/2014/main" id="{D9FD94D4-0620-3602-D91B-99F652EB87A7}"/>
              </a:ext>
            </a:extLst>
          </p:cNvPr>
          <p:cNvSpPr>
            <a:spLocks noGrp="1"/>
          </p:cNvSpPr>
          <p:nvPr>
            <p:ph idx="1"/>
          </p:nvPr>
        </p:nvSpPr>
        <p:spPr>
          <a:xfrm>
            <a:off x="353290" y="2083742"/>
            <a:ext cx="11485418" cy="3636511"/>
          </a:xfrm>
        </p:spPr>
        <p:txBody>
          <a:bodyPr>
            <a:normAutofit/>
          </a:bodyPr>
          <a:lstStyle/>
          <a:p>
            <a:pPr algn="l"/>
            <a:r>
              <a:rPr lang="en-US" sz="1800" b="0" i="0" u="none" strike="noStrike" baseline="0" dirty="0">
                <a:latin typeface="Tahoma" panose="020B0604030504040204" pitchFamily="34" charset="0"/>
              </a:rPr>
              <a:t>It is an 8-bit timer; therefore, it allows only values of 00 to FFH to be loaded into the timer</a:t>
            </a:r>
            <a:r>
              <a:rPr lang="en-US" sz="1800" b="0" i="0" u="none" strike="noStrike" baseline="0" dirty="0">
                <a:latin typeface="Times New Roman" panose="02020603050405020304" pitchFamily="18" charset="0"/>
              </a:rPr>
              <a:t>’</a:t>
            </a:r>
            <a:r>
              <a:rPr lang="en-US" sz="1800" b="0" i="0" u="none" strike="noStrike" baseline="0" dirty="0">
                <a:latin typeface="Tahoma" panose="020B0604030504040204" pitchFamily="34" charset="0"/>
              </a:rPr>
              <a:t>s register TH</a:t>
            </a:r>
          </a:p>
          <a:p>
            <a:pPr algn="l"/>
            <a:r>
              <a:rPr lang="en-US" sz="1800" b="0" i="0" u="none" strike="noStrike" baseline="0" dirty="0">
                <a:latin typeface="Tahoma" panose="020B0604030504040204" pitchFamily="34" charset="0"/>
              </a:rPr>
              <a:t> After TH is loaded with the 8-bit value, the 8051 gives a copy of it to TL.</a:t>
            </a:r>
          </a:p>
          <a:p>
            <a:pPr algn="l"/>
            <a:r>
              <a:rPr lang="en-US" sz="1800" b="0" i="0" u="none" strike="noStrike" baseline="0" dirty="0">
                <a:latin typeface="Tahoma" panose="020B0604030504040204" pitchFamily="34" charset="0"/>
              </a:rPr>
              <a:t>Then the timer </a:t>
            </a:r>
            <a:r>
              <a:rPr lang="en-US" dirty="0">
                <a:latin typeface="Tahoma" panose="020B0604030504040204" pitchFamily="34" charset="0"/>
              </a:rPr>
              <a:t>is </a:t>
            </a:r>
            <a:r>
              <a:rPr lang="en-US" sz="1800" b="0" i="0" u="none" strike="noStrike" baseline="0" dirty="0">
                <a:latin typeface="Tahoma" panose="020B0604030504040204" pitchFamily="34" charset="0"/>
              </a:rPr>
              <a:t>started.</a:t>
            </a:r>
          </a:p>
          <a:p>
            <a:pPr algn="l"/>
            <a:r>
              <a:rPr lang="en-US" sz="1800" b="0" i="0" u="none" strike="noStrike" baseline="0" dirty="0">
                <a:latin typeface="Tahoma" panose="020B0604030504040204" pitchFamily="34" charset="0"/>
              </a:rPr>
              <a:t>After the timer starts, it starts to count up by incrementing the TL register. It counts up until it reaches its limit of FFH.</a:t>
            </a:r>
          </a:p>
          <a:p>
            <a:pPr algn="l"/>
            <a:r>
              <a:rPr lang="en-US" sz="1800" b="0" i="0" u="none" strike="noStrike" baseline="0" dirty="0">
                <a:latin typeface="Tahoma" panose="020B0604030504040204" pitchFamily="34" charset="0"/>
              </a:rPr>
              <a:t>When it rolls over from FFH to 00, it sets </a:t>
            </a:r>
            <a:r>
              <a:rPr lang="en-IN" sz="1800" b="0" i="0" u="none" strike="noStrike" baseline="0" dirty="0">
                <a:latin typeface="Tahoma" panose="020B0604030504040204" pitchFamily="34" charset="0"/>
              </a:rPr>
              <a:t>the TF (timer flag) high.  </a:t>
            </a:r>
          </a:p>
          <a:p>
            <a:pPr algn="l"/>
            <a:r>
              <a:rPr lang="en-US" sz="1800" b="0" i="0" u="none" strike="noStrike" baseline="0" dirty="0">
                <a:latin typeface="Tahoma" panose="020B0604030504040204" pitchFamily="34" charset="0"/>
              </a:rPr>
              <a:t>When the TL register rolls from FFH to 0 and TF is set to 1, TL is reloaded automatically with the original value kept </a:t>
            </a:r>
            <a:r>
              <a:rPr lang="en-IN" sz="1800" b="0" i="0" u="none" strike="noStrike" baseline="0" dirty="0">
                <a:latin typeface="Tahoma" panose="020B0604030504040204" pitchFamily="34" charset="0"/>
              </a:rPr>
              <a:t>by the TH register</a:t>
            </a:r>
          </a:p>
          <a:p>
            <a:pPr algn="l"/>
            <a:r>
              <a:rPr lang="en-US" sz="1800" b="0" i="0" u="none" strike="noStrike" baseline="0" dirty="0">
                <a:latin typeface="Tahoma" panose="020B0604030504040204" pitchFamily="34" charset="0"/>
              </a:rPr>
              <a:t>To repeat the process, we must simply clear TF</a:t>
            </a:r>
          </a:p>
        </p:txBody>
      </p:sp>
      <p:pic>
        <p:nvPicPr>
          <p:cNvPr id="5" name="Picture 4">
            <a:extLst>
              <a:ext uri="{FF2B5EF4-FFF2-40B4-BE49-F238E27FC236}">
                <a16:creationId xmlns:a16="http://schemas.microsoft.com/office/drawing/2014/main" id="{BB588E86-EB9E-454A-76A1-E89604BBC1AE}"/>
              </a:ext>
            </a:extLst>
          </p:cNvPr>
          <p:cNvPicPr>
            <a:picLocks noChangeAspect="1"/>
          </p:cNvPicPr>
          <p:nvPr/>
        </p:nvPicPr>
        <p:blipFill>
          <a:blip r:embed="rId2"/>
          <a:stretch>
            <a:fillRect/>
          </a:stretch>
        </p:blipFill>
        <p:spPr>
          <a:xfrm>
            <a:off x="5095152" y="5577444"/>
            <a:ext cx="4921684" cy="1183573"/>
          </a:xfrm>
          <a:prstGeom prst="rect">
            <a:avLst/>
          </a:prstGeom>
        </p:spPr>
      </p:pic>
    </p:spTree>
    <p:extLst>
      <p:ext uri="{BB962C8B-B14F-4D97-AF65-F5344CB8AC3E}">
        <p14:creationId xmlns:p14="http://schemas.microsoft.com/office/powerpoint/2010/main" val="110325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79D17-AD1E-5544-C82C-24B7A72A21DA}"/>
              </a:ext>
            </a:extLst>
          </p:cNvPr>
          <p:cNvSpPr>
            <a:spLocks noGrp="1"/>
          </p:cNvSpPr>
          <p:nvPr>
            <p:ph type="title"/>
          </p:nvPr>
        </p:nvSpPr>
        <p:spPr/>
        <p:txBody>
          <a:bodyPr/>
          <a:lstStyle/>
          <a:p>
            <a:r>
              <a:rPr lang="en-IN" dirty="0">
                <a:solidFill>
                  <a:schemeClr val="tx1"/>
                </a:solidFill>
              </a:rPr>
              <a:t>Operation of Mode 0</a:t>
            </a:r>
            <a:endParaRPr lang="en-IN" dirty="0"/>
          </a:p>
        </p:txBody>
      </p:sp>
      <p:sp>
        <p:nvSpPr>
          <p:cNvPr id="3" name="Content Placeholder 2">
            <a:extLst>
              <a:ext uri="{FF2B5EF4-FFF2-40B4-BE49-F238E27FC236}">
                <a16:creationId xmlns:a16="http://schemas.microsoft.com/office/drawing/2014/main" id="{488C1B49-EC27-7CB6-0EA0-497A7331076E}"/>
              </a:ext>
            </a:extLst>
          </p:cNvPr>
          <p:cNvSpPr>
            <a:spLocks noGrp="1"/>
          </p:cNvSpPr>
          <p:nvPr>
            <p:ph idx="1"/>
          </p:nvPr>
        </p:nvSpPr>
        <p:spPr/>
        <p:txBody>
          <a:bodyPr/>
          <a:lstStyle/>
          <a:p>
            <a:pPr algn="just"/>
            <a:r>
              <a:rPr lang="en-US" b="0" i="0" dirty="0">
                <a:effectLst/>
                <a:latin typeface="Open Sans" panose="020B0606030504020204" pitchFamily="34" charset="0"/>
              </a:rPr>
              <a:t>This mode configures timer 0 as a 13-bit timer, which consists of all 8 bits of TH0 and the lower 5 bits of TL0.</a:t>
            </a:r>
          </a:p>
          <a:p>
            <a:pPr algn="just"/>
            <a:endParaRPr lang="en-US" b="0" i="0" dirty="0">
              <a:effectLst/>
              <a:latin typeface="Open Sans" panose="020B0606030504020204" pitchFamily="34" charset="0"/>
            </a:endParaRPr>
          </a:p>
          <a:p>
            <a:pPr algn="just"/>
            <a:r>
              <a:rPr lang="en-US" b="0" i="0" dirty="0">
                <a:effectLst/>
                <a:latin typeface="Open Sans" panose="020B0606030504020204" pitchFamily="34" charset="0"/>
              </a:rPr>
              <a:t>Each coming pulse causes the lower register bits to change their states. After receiving 32 pulses, this register is loaded and automatically cleared, while the higher byte (TH0) is incremented by 1. </a:t>
            </a:r>
          </a:p>
          <a:p>
            <a:pPr algn="just"/>
            <a:endParaRPr lang="en-US" b="0" i="0" dirty="0">
              <a:effectLst/>
              <a:latin typeface="Open Sans" panose="020B0606030504020204" pitchFamily="34" charset="0"/>
            </a:endParaRPr>
          </a:p>
          <a:p>
            <a:pPr algn="just"/>
            <a:r>
              <a:rPr lang="en-US" b="0" i="0" dirty="0">
                <a:effectLst/>
                <a:latin typeface="Open Sans" panose="020B0606030504020204" pitchFamily="34" charset="0"/>
              </a:rPr>
              <a:t>This process is repeated until registers count up to 8192 pulses. After that, both registers are cleared, and counting starts from 0.</a:t>
            </a:r>
            <a:endParaRPr lang="en-IN" dirty="0"/>
          </a:p>
        </p:txBody>
      </p:sp>
    </p:spTree>
    <p:extLst>
      <p:ext uri="{BB962C8B-B14F-4D97-AF65-F5344CB8AC3E}">
        <p14:creationId xmlns:p14="http://schemas.microsoft.com/office/powerpoint/2010/main" val="2962997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5D9E4-8458-2631-63F8-AF139B4E1F41}"/>
              </a:ext>
            </a:extLst>
          </p:cNvPr>
          <p:cNvSpPr>
            <a:spLocks noGrp="1"/>
          </p:cNvSpPr>
          <p:nvPr>
            <p:ph type="title"/>
          </p:nvPr>
        </p:nvSpPr>
        <p:spPr/>
        <p:txBody>
          <a:bodyPr/>
          <a:lstStyle/>
          <a:p>
            <a:r>
              <a:rPr lang="en-IN" dirty="0">
                <a:solidFill>
                  <a:schemeClr val="tx1"/>
                </a:solidFill>
              </a:rPr>
              <a:t>Operation of Mode 3</a:t>
            </a:r>
            <a:endParaRPr lang="en-IN" dirty="0"/>
          </a:p>
        </p:txBody>
      </p:sp>
      <p:sp>
        <p:nvSpPr>
          <p:cNvPr id="3" name="Content Placeholder 2">
            <a:extLst>
              <a:ext uri="{FF2B5EF4-FFF2-40B4-BE49-F238E27FC236}">
                <a16:creationId xmlns:a16="http://schemas.microsoft.com/office/drawing/2014/main" id="{E50693D2-8427-1123-7140-18A11531E342}"/>
              </a:ext>
            </a:extLst>
          </p:cNvPr>
          <p:cNvSpPr>
            <a:spLocks noGrp="1"/>
          </p:cNvSpPr>
          <p:nvPr>
            <p:ph idx="1"/>
          </p:nvPr>
        </p:nvSpPr>
        <p:spPr/>
        <p:txBody>
          <a:bodyPr/>
          <a:lstStyle/>
          <a:p>
            <a:r>
              <a:rPr lang="en-US" dirty="0">
                <a:solidFill>
                  <a:srgbClr val="231F20"/>
                </a:solidFill>
                <a:latin typeface="Open Sans" panose="020B0606030504020204" pitchFamily="34" charset="0"/>
              </a:rPr>
              <a:t>T</a:t>
            </a:r>
            <a:r>
              <a:rPr lang="en-US" b="0" i="0" dirty="0">
                <a:solidFill>
                  <a:srgbClr val="231F20"/>
                </a:solidFill>
                <a:effectLst/>
                <a:latin typeface="Open Sans" panose="020B0606030504020204" pitchFamily="34" charset="0"/>
              </a:rPr>
              <a:t>he 16-bit timer consisting of two registers, TH0 and TL0, is split into two independent 8-bit timers. </a:t>
            </a:r>
          </a:p>
          <a:p>
            <a:endParaRPr lang="en-US" b="0" i="0" dirty="0">
              <a:solidFill>
                <a:srgbClr val="231F20"/>
              </a:solidFill>
              <a:effectLst/>
              <a:latin typeface="Open Sans" panose="020B0606030504020204" pitchFamily="34" charset="0"/>
            </a:endParaRPr>
          </a:p>
          <a:p>
            <a:r>
              <a:rPr lang="en-US" b="0" i="0" dirty="0">
                <a:solidFill>
                  <a:srgbClr val="231F20"/>
                </a:solidFill>
                <a:effectLst/>
                <a:latin typeface="Open Sans" panose="020B0606030504020204" pitchFamily="34" charset="0"/>
              </a:rPr>
              <a:t>The TL0 timer turns into timer 0, while the TH0 timer turns into timer 1. </a:t>
            </a:r>
          </a:p>
          <a:p>
            <a:endParaRPr lang="en-US" b="0" i="0" dirty="0">
              <a:solidFill>
                <a:srgbClr val="231F20"/>
              </a:solidFill>
              <a:effectLst/>
              <a:latin typeface="Open Sans" panose="020B0606030504020204" pitchFamily="34" charset="0"/>
            </a:endParaRPr>
          </a:p>
          <a:p>
            <a:r>
              <a:rPr lang="en-US" b="0" i="0" dirty="0">
                <a:solidFill>
                  <a:srgbClr val="231F20"/>
                </a:solidFill>
                <a:effectLst/>
                <a:latin typeface="Open Sans" panose="020B0606030504020204" pitchFamily="34" charset="0"/>
              </a:rPr>
              <a:t>Even though the 16-bit Timer 1 can still be configured to operate in any of the modes (mode 1, 2 or 3), it is no longer possible to disable it as there is no control bit to do it. Thus, its operation is restricted when Timer 0 is in mode 3.</a:t>
            </a:r>
            <a:endParaRPr lang="en-IN" dirty="0"/>
          </a:p>
        </p:txBody>
      </p:sp>
    </p:spTree>
    <p:extLst>
      <p:ext uri="{BB962C8B-B14F-4D97-AF65-F5344CB8AC3E}">
        <p14:creationId xmlns:p14="http://schemas.microsoft.com/office/powerpoint/2010/main" val="96531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53A46-0133-269E-2D8B-6217AE42A783}"/>
              </a:ext>
            </a:extLst>
          </p:cNvPr>
          <p:cNvSpPr>
            <a:spLocks noGrp="1"/>
          </p:cNvSpPr>
          <p:nvPr>
            <p:ph type="title"/>
          </p:nvPr>
        </p:nvSpPr>
        <p:spPr/>
        <p:txBody>
          <a:bodyPr/>
          <a:lstStyle/>
          <a:p>
            <a:r>
              <a:rPr lang="en-IN" dirty="0">
                <a:solidFill>
                  <a:schemeClr val="tx1"/>
                </a:solidFill>
              </a:rPr>
              <a:t>Counters</a:t>
            </a:r>
          </a:p>
        </p:txBody>
      </p:sp>
      <p:sp>
        <p:nvSpPr>
          <p:cNvPr id="3" name="Content Placeholder 2">
            <a:extLst>
              <a:ext uri="{FF2B5EF4-FFF2-40B4-BE49-F238E27FC236}">
                <a16:creationId xmlns:a16="http://schemas.microsoft.com/office/drawing/2014/main" id="{9BF14BB2-DD65-AD34-7657-45CAC71A6280}"/>
              </a:ext>
            </a:extLst>
          </p:cNvPr>
          <p:cNvSpPr>
            <a:spLocks noGrp="1"/>
          </p:cNvSpPr>
          <p:nvPr>
            <p:ph idx="1"/>
          </p:nvPr>
        </p:nvSpPr>
        <p:spPr>
          <a:xfrm>
            <a:off x="818712" y="2222287"/>
            <a:ext cx="4653833" cy="3636511"/>
          </a:xfrm>
        </p:spPr>
        <p:txBody>
          <a:bodyPr/>
          <a:lstStyle/>
          <a:p>
            <a:pPr algn="just"/>
            <a:r>
              <a:rPr lang="en-US" sz="1800" b="0" i="0" u="none" strike="noStrike" baseline="0" dirty="0">
                <a:latin typeface="Times New Roman" panose="02020603050405020304" pitchFamily="18" charset="0"/>
                <a:cs typeface="Times New Roman" panose="02020603050405020304" pitchFamily="18" charset="0"/>
              </a:rPr>
              <a:t>When C/T = 1, the timer is used as a counter and gets its pulses from outside </a:t>
            </a:r>
            <a:r>
              <a:rPr lang="en-IN" sz="1800" b="0" i="0" u="none" strike="noStrike" baseline="0" dirty="0">
                <a:latin typeface="Times New Roman" panose="02020603050405020304" pitchFamily="18" charset="0"/>
                <a:cs typeface="Times New Roman" panose="02020603050405020304" pitchFamily="18" charset="0"/>
              </a:rPr>
              <a:t>the 8051</a:t>
            </a:r>
          </a:p>
          <a:p>
            <a:pPr algn="just"/>
            <a:r>
              <a:rPr lang="en-US" sz="1800" b="0" i="0" u="none" strike="noStrike" baseline="0" dirty="0">
                <a:latin typeface="Times New Roman" panose="02020603050405020304" pitchFamily="18" charset="0"/>
                <a:cs typeface="Times New Roman" panose="02020603050405020304" pitchFamily="18" charset="0"/>
              </a:rPr>
              <a:t>The counter counts up as pulses are fed from pins 14 and 15, these pins are called T0 (timer </a:t>
            </a:r>
            <a:r>
              <a:rPr lang="en-IN" sz="1800" b="0" i="0" u="none" strike="noStrike" baseline="0" dirty="0">
                <a:latin typeface="Times New Roman" panose="02020603050405020304" pitchFamily="18" charset="0"/>
                <a:cs typeface="Times New Roman" panose="02020603050405020304" pitchFamily="18" charset="0"/>
              </a:rPr>
              <a:t>0 input) and T1 (timer 1 input)</a:t>
            </a:r>
          </a:p>
          <a:p>
            <a:pPr algn="l"/>
            <a:endParaRPr lang="en-IN" dirty="0">
              <a:latin typeface="Tahoma" panose="020B0604030504040204" pitchFamily="34" charset="0"/>
            </a:endParaRPr>
          </a:p>
          <a:p>
            <a:pPr algn="l"/>
            <a:endParaRPr lang="en-IN" dirty="0">
              <a:latin typeface="Tahoma" panose="020B0604030504040204" pitchFamily="34" charset="0"/>
            </a:endParaRPr>
          </a:p>
          <a:p>
            <a:pPr algn="l"/>
            <a:endParaRPr lang="en-IN" dirty="0"/>
          </a:p>
        </p:txBody>
      </p:sp>
      <p:pic>
        <p:nvPicPr>
          <p:cNvPr id="5" name="Picture 4">
            <a:extLst>
              <a:ext uri="{FF2B5EF4-FFF2-40B4-BE49-F238E27FC236}">
                <a16:creationId xmlns:a16="http://schemas.microsoft.com/office/drawing/2014/main" id="{C48D92E0-5A39-1196-8881-631E849D3E26}"/>
              </a:ext>
            </a:extLst>
          </p:cNvPr>
          <p:cNvPicPr>
            <a:picLocks noChangeAspect="1"/>
          </p:cNvPicPr>
          <p:nvPr/>
        </p:nvPicPr>
        <p:blipFill>
          <a:blip r:embed="rId2"/>
          <a:stretch>
            <a:fillRect/>
          </a:stretch>
        </p:blipFill>
        <p:spPr>
          <a:xfrm>
            <a:off x="596566" y="4293177"/>
            <a:ext cx="5873508" cy="2370270"/>
          </a:xfrm>
          <a:prstGeom prst="rect">
            <a:avLst/>
          </a:prstGeom>
        </p:spPr>
      </p:pic>
      <p:pic>
        <p:nvPicPr>
          <p:cNvPr id="4" name="Content Placeholder 3">
            <a:extLst>
              <a:ext uri="{FF2B5EF4-FFF2-40B4-BE49-F238E27FC236}">
                <a16:creationId xmlns:a16="http://schemas.microsoft.com/office/drawing/2014/main" id="{FDB6012E-3063-CB28-B525-7E93984321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9367" y="628638"/>
            <a:ext cx="4401395" cy="6034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8652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8B1AA-619F-A84E-0EBD-7AA67C9D889C}"/>
              </a:ext>
            </a:extLst>
          </p:cNvPr>
          <p:cNvSpPr>
            <a:spLocks noGrp="1"/>
          </p:cNvSpPr>
          <p:nvPr>
            <p:ph type="title"/>
          </p:nvPr>
        </p:nvSpPr>
        <p:spPr/>
        <p:txBody>
          <a:bodyPr/>
          <a:lstStyle/>
          <a:p>
            <a:r>
              <a:rPr lang="en-IN" b="0" i="0" dirty="0">
                <a:solidFill>
                  <a:schemeClr val="tx1"/>
                </a:solidFill>
                <a:effectLst/>
                <a:latin typeface="Montserrat" panose="00000500000000000000" pitchFamily="2" charset="0"/>
              </a:rPr>
              <a:t>Timer Control (TCON) Register</a:t>
            </a:r>
            <a:endParaRPr lang="en-IN" dirty="0">
              <a:solidFill>
                <a:schemeClr val="tx1"/>
              </a:solidFill>
            </a:endParaRPr>
          </a:p>
        </p:txBody>
      </p:sp>
      <p:sp>
        <p:nvSpPr>
          <p:cNvPr id="3" name="Content Placeholder 2">
            <a:extLst>
              <a:ext uri="{FF2B5EF4-FFF2-40B4-BE49-F238E27FC236}">
                <a16:creationId xmlns:a16="http://schemas.microsoft.com/office/drawing/2014/main" id="{75E74A4F-3914-8D63-6BB5-6549638DA38F}"/>
              </a:ext>
            </a:extLst>
          </p:cNvPr>
          <p:cNvSpPr>
            <a:spLocks noGrp="1"/>
          </p:cNvSpPr>
          <p:nvPr>
            <p:ph idx="1"/>
          </p:nvPr>
        </p:nvSpPr>
        <p:spPr>
          <a:xfrm>
            <a:off x="818712" y="2222288"/>
            <a:ext cx="10554574" cy="1961786"/>
          </a:xfrm>
        </p:spPr>
        <p:txBody>
          <a:bodyPr/>
          <a:lstStyle/>
          <a:p>
            <a:r>
              <a:rPr lang="en-US" b="0" i="0" dirty="0">
                <a:effectLst/>
                <a:latin typeface="Times New Roman" panose="02020603050405020304" pitchFamily="18" charset="0"/>
                <a:cs typeface="Times New Roman" panose="02020603050405020304" pitchFamily="18" charset="0"/>
              </a:rPr>
              <a:t>TCON is an 8-bit control register and contains a timer and interrupt flags. Only 4 bits of this register are used for this purpose, while the rest is used for interrupt control. </a:t>
            </a:r>
          </a:p>
          <a:p>
            <a:r>
              <a:rPr lang="en-US" b="0" i="0" dirty="0">
                <a:effectLst/>
                <a:latin typeface="Times New Roman" panose="02020603050405020304" pitchFamily="18" charset="0"/>
                <a:cs typeface="Times New Roman" panose="02020603050405020304" pitchFamily="18" charset="0"/>
              </a:rPr>
              <a:t>TCON is used to control the operation of Timer 0 and Timer 1, as well as to monitor their status. </a:t>
            </a: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B3936C5-649E-06E7-8DA0-7C7E00FAAB47}"/>
              </a:ext>
            </a:extLst>
          </p:cNvPr>
          <p:cNvPicPr>
            <a:picLocks noChangeAspect="1"/>
          </p:cNvPicPr>
          <p:nvPr/>
        </p:nvPicPr>
        <p:blipFill>
          <a:blip r:embed="rId2"/>
          <a:stretch>
            <a:fillRect/>
          </a:stretch>
        </p:blipFill>
        <p:spPr>
          <a:xfrm>
            <a:off x="1813172" y="3956888"/>
            <a:ext cx="8565653" cy="1031836"/>
          </a:xfrm>
          <a:prstGeom prst="rect">
            <a:avLst/>
          </a:prstGeom>
        </p:spPr>
      </p:pic>
    </p:spTree>
    <p:extLst>
      <p:ext uri="{BB962C8B-B14F-4D97-AF65-F5344CB8AC3E}">
        <p14:creationId xmlns:p14="http://schemas.microsoft.com/office/powerpoint/2010/main" val="3965568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BFB0B-BBDB-6E81-2852-5F1B1774CB7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7A8058F-A408-B473-577B-43706FE363AF}"/>
              </a:ext>
            </a:extLst>
          </p:cNvPr>
          <p:cNvSpPr>
            <a:spLocks noGrp="1"/>
          </p:cNvSpPr>
          <p:nvPr>
            <p:ph idx="1"/>
          </p:nvPr>
        </p:nvSpPr>
        <p:spPr>
          <a:xfrm>
            <a:off x="555475" y="2161309"/>
            <a:ext cx="10554574" cy="4696691"/>
          </a:xfrm>
        </p:spPr>
        <p:txBody>
          <a:bodyPr>
            <a:normAutofit lnSpcReduction="10000"/>
          </a:bodyPr>
          <a:lstStyle/>
          <a:p>
            <a:pPr marL="0" indent="0" algn="l">
              <a:buNone/>
            </a:pPr>
            <a:r>
              <a:rPr lang="en-US" b="1" i="0" dirty="0">
                <a:solidFill>
                  <a:srgbClr val="333333"/>
                </a:solidFill>
                <a:effectLst/>
                <a:latin typeface="Roboto" panose="02000000000000000000" pitchFamily="2" charset="0"/>
              </a:rPr>
              <a:t>Bit 7 - TF1: </a:t>
            </a:r>
            <a:r>
              <a:rPr lang="en-US" b="0" i="0" dirty="0">
                <a:solidFill>
                  <a:srgbClr val="333333"/>
                </a:solidFill>
                <a:effectLst/>
                <a:latin typeface="Roboto" panose="02000000000000000000" pitchFamily="2" charset="0"/>
              </a:rPr>
              <a:t>Timer1 Overflow Flag</a:t>
            </a:r>
          </a:p>
          <a:p>
            <a:pPr marL="0" indent="0" algn="l">
              <a:buNone/>
            </a:pPr>
            <a:r>
              <a:rPr lang="en-US" b="1" i="0" dirty="0">
                <a:solidFill>
                  <a:srgbClr val="333333"/>
                </a:solidFill>
                <a:effectLst/>
                <a:latin typeface="Roboto" panose="02000000000000000000" pitchFamily="2" charset="0"/>
              </a:rPr>
              <a:t> 	 		1</a:t>
            </a:r>
            <a:r>
              <a:rPr lang="en-US" b="0" i="0" dirty="0">
                <a:solidFill>
                  <a:srgbClr val="333333"/>
                </a:solidFill>
                <a:effectLst/>
                <a:latin typeface="Roboto" panose="02000000000000000000" pitchFamily="2" charset="0"/>
              </a:rPr>
              <a:t> = Timer1 overflow occurred (i.e. Timer1 goes to its max and roll over back to zero).</a:t>
            </a:r>
          </a:p>
          <a:p>
            <a:pPr marL="0" indent="0" algn="l">
              <a:buNone/>
            </a:pPr>
            <a:r>
              <a:rPr lang="en-US" b="1" i="0" dirty="0">
                <a:solidFill>
                  <a:srgbClr val="333333"/>
                </a:solidFill>
                <a:effectLst/>
                <a:latin typeface="Roboto" panose="02000000000000000000" pitchFamily="2" charset="0"/>
              </a:rPr>
              <a:t> 		 	0</a:t>
            </a:r>
            <a:r>
              <a:rPr lang="en-US" b="0" i="0" dirty="0">
                <a:solidFill>
                  <a:srgbClr val="333333"/>
                </a:solidFill>
                <a:effectLst/>
                <a:latin typeface="Roboto" panose="02000000000000000000" pitchFamily="2" charset="0"/>
              </a:rPr>
              <a:t> = Timer1 overflow not occurred.</a:t>
            </a:r>
          </a:p>
          <a:p>
            <a:pPr marL="0" indent="0" algn="l">
              <a:buNone/>
            </a:pPr>
            <a:r>
              <a:rPr lang="en-US" b="1" i="0" dirty="0">
                <a:solidFill>
                  <a:srgbClr val="333333"/>
                </a:solidFill>
                <a:effectLst/>
                <a:latin typeface="Roboto" panose="02000000000000000000" pitchFamily="2" charset="0"/>
              </a:rPr>
              <a:t>Bit 6 - TR1: </a:t>
            </a:r>
            <a:r>
              <a:rPr lang="en-US" b="0" i="0" dirty="0">
                <a:solidFill>
                  <a:srgbClr val="333333"/>
                </a:solidFill>
                <a:effectLst/>
                <a:latin typeface="Roboto" panose="02000000000000000000" pitchFamily="2" charset="0"/>
              </a:rPr>
              <a:t>Timer1 Run Control Bit</a:t>
            </a:r>
          </a:p>
          <a:p>
            <a:pPr marL="0" indent="0" algn="l">
              <a:buNone/>
            </a:pPr>
            <a:r>
              <a:rPr lang="en-US" b="0" i="0" dirty="0">
                <a:solidFill>
                  <a:srgbClr val="333333"/>
                </a:solidFill>
                <a:effectLst/>
                <a:latin typeface="Roboto" panose="02000000000000000000" pitchFamily="2" charset="0"/>
              </a:rPr>
              <a:t>         		</a:t>
            </a:r>
            <a:r>
              <a:rPr lang="en-US" b="1" i="0" dirty="0">
                <a:solidFill>
                  <a:srgbClr val="333333"/>
                </a:solidFill>
                <a:effectLst/>
                <a:latin typeface="Roboto" panose="02000000000000000000" pitchFamily="2" charset="0"/>
              </a:rPr>
              <a:t>1</a:t>
            </a:r>
            <a:r>
              <a:rPr lang="en-US" b="0" i="0" dirty="0">
                <a:solidFill>
                  <a:srgbClr val="333333"/>
                </a:solidFill>
                <a:effectLst/>
                <a:latin typeface="Roboto" panose="02000000000000000000" pitchFamily="2" charset="0"/>
              </a:rPr>
              <a:t> = Timer1 start.</a:t>
            </a:r>
          </a:p>
          <a:p>
            <a:pPr marL="0" indent="0" algn="l">
              <a:buNone/>
            </a:pPr>
            <a:r>
              <a:rPr lang="en-US" b="0" i="0" dirty="0">
                <a:solidFill>
                  <a:srgbClr val="333333"/>
                </a:solidFill>
                <a:effectLst/>
                <a:latin typeface="Roboto" panose="02000000000000000000" pitchFamily="2" charset="0"/>
              </a:rPr>
              <a:t>         		</a:t>
            </a:r>
            <a:r>
              <a:rPr lang="en-US" b="1" i="0" dirty="0">
                <a:solidFill>
                  <a:srgbClr val="333333"/>
                </a:solidFill>
                <a:effectLst/>
                <a:latin typeface="Roboto" panose="02000000000000000000" pitchFamily="2" charset="0"/>
              </a:rPr>
              <a:t>0</a:t>
            </a:r>
            <a:r>
              <a:rPr lang="en-US" b="0" i="0" dirty="0">
                <a:solidFill>
                  <a:srgbClr val="333333"/>
                </a:solidFill>
                <a:effectLst/>
                <a:latin typeface="Roboto" panose="02000000000000000000" pitchFamily="2" charset="0"/>
              </a:rPr>
              <a:t> = Timer1 stop.</a:t>
            </a:r>
          </a:p>
          <a:p>
            <a:pPr marL="0" indent="0" algn="l">
              <a:buNone/>
            </a:pPr>
            <a:r>
              <a:rPr lang="en-US" b="1" i="0" dirty="0">
                <a:solidFill>
                  <a:srgbClr val="333333"/>
                </a:solidFill>
                <a:effectLst/>
                <a:latin typeface="Roboto" panose="02000000000000000000" pitchFamily="2" charset="0"/>
              </a:rPr>
              <a:t>Bit 5 – TF0: </a:t>
            </a:r>
            <a:r>
              <a:rPr lang="en-US" b="0" i="0" dirty="0">
                <a:solidFill>
                  <a:srgbClr val="333333"/>
                </a:solidFill>
                <a:effectLst/>
                <a:latin typeface="Roboto" panose="02000000000000000000" pitchFamily="2" charset="0"/>
              </a:rPr>
              <a:t>Timer0 Overflow Flag</a:t>
            </a:r>
          </a:p>
          <a:p>
            <a:pPr marL="0" indent="0" algn="l">
              <a:buNone/>
            </a:pPr>
            <a:r>
              <a:rPr lang="en-US" b="1" i="0" dirty="0">
                <a:solidFill>
                  <a:srgbClr val="333333"/>
                </a:solidFill>
                <a:effectLst/>
                <a:latin typeface="Roboto" panose="02000000000000000000" pitchFamily="2" charset="0"/>
              </a:rPr>
              <a:t>         		1</a:t>
            </a:r>
            <a:r>
              <a:rPr lang="en-US" b="0" i="0" dirty="0">
                <a:solidFill>
                  <a:srgbClr val="333333"/>
                </a:solidFill>
                <a:effectLst/>
                <a:latin typeface="Roboto" panose="02000000000000000000" pitchFamily="2" charset="0"/>
              </a:rPr>
              <a:t> = Timer0 overflow occurred (i.e. Timer0 goes to its max and roll over back to zero).</a:t>
            </a:r>
          </a:p>
          <a:p>
            <a:pPr marL="0" indent="0" algn="l">
              <a:buNone/>
            </a:pPr>
            <a:r>
              <a:rPr lang="en-US" b="1" i="0" dirty="0">
                <a:solidFill>
                  <a:srgbClr val="333333"/>
                </a:solidFill>
                <a:effectLst/>
                <a:latin typeface="Roboto" panose="02000000000000000000" pitchFamily="2" charset="0"/>
              </a:rPr>
              <a:t>      			0</a:t>
            </a:r>
            <a:r>
              <a:rPr lang="en-US" b="0" i="0" dirty="0">
                <a:solidFill>
                  <a:srgbClr val="333333"/>
                </a:solidFill>
                <a:effectLst/>
                <a:latin typeface="Roboto" panose="02000000000000000000" pitchFamily="2" charset="0"/>
              </a:rPr>
              <a:t> = Timer0 overflow not occurred.</a:t>
            </a:r>
          </a:p>
          <a:p>
            <a:pPr marL="0" indent="0" algn="l">
              <a:buNone/>
            </a:pPr>
            <a:r>
              <a:rPr lang="en-US" b="1" i="0" dirty="0">
                <a:solidFill>
                  <a:srgbClr val="333333"/>
                </a:solidFill>
                <a:effectLst/>
                <a:latin typeface="Roboto" panose="02000000000000000000" pitchFamily="2" charset="0"/>
              </a:rPr>
              <a:t>Bit 4 – TR0: </a:t>
            </a:r>
            <a:r>
              <a:rPr lang="en-US" b="0" i="0" dirty="0">
                <a:solidFill>
                  <a:srgbClr val="333333"/>
                </a:solidFill>
                <a:effectLst/>
                <a:latin typeface="Roboto" panose="02000000000000000000" pitchFamily="2" charset="0"/>
              </a:rPr>
              <a:t>Timer0 Run Control Bit</a:t>
            </a:r>
          </a:p>
          <a:p>
            <a:pPr marL="0" indent="0" algn="l">
              <a:buNone/>
            </a:pPr>
            <a:r>
              <a:rPr lang="en-US" dirty="0">
                <a:solidFill>
                  <a:srgbClr val="333333"/>
                </a:solidFill>
                <a:latin typeface="Roboto" panose="02000000000000000000" pitchFamily="2" charset="0"/>
              </a:rPr>
              <a:t>	</a:t>
            </a:r>
            <a:r>
              <a:rPr lang="en-US" b="0" i="0" dirty="0">
                <a:solidFill>
                  <a:srgbClr val="333333"/>
                </a:solidFill>
                <a:effectLst/>
                <a:latin typeface="Roboto" panose="02000000000000000000" pitchFamily="2" charset="0"/>
              </a:rPr>
              <a:t>  	 	</a:t>
            </a:r>
            <a:r>
              <a:rPr lang="en-US" b="1" i="0" dirty="0">
                <a:solidFill>
                  <a:srgbClr val="333333"/>
                </a:solidFill>
                <a:effectLst/>
                <a:latin typeface="Roboto" panose="02000000000000000000" pitchFamily="2" charset="0"/>
              </a:rPr>
              <a:t>1</a:t>
            </a:r>
            <a:r>
              <a:rPr lang="en-US" b="0" i="0" dirty="0">
                <a:solidFill>
                  <a:srgbClr val="333333"/>
                </a:solidFill>
                <a:effectLst/>
                <a:latin typeface="Roboto" panose="02000000000000000000" pitchFamily="2" charset="0"/>
              </a:rPr>
              <a:t> = Timer0 start.</a:t>
            </a:r>
          </a:p>
          <a:p>
            <a:pPr marL="0" indent="0" algn="l">
              <a:buNone/>
            </a:pPr>
            <a:r>
              <a:rPr lang="en-US" b="0" i="0" dirty="0">
                <a:solidFill>
                  <a:srgbClr val="333333"/>
                </a:solidFill>
                <a:effectLst/>
                <a:latin typeface="Roboto" panose="02000000000000000000" pitchFamily="2" charset="0"/>
              </a:rPr>
              <a:t>	   	 	</a:t>
            </a:r>
            <a:r>
              <a:rPr lang="en-US" b="1" i="0" dirty="0">
                <a:solidFill>
                  <a:srgbClr val="333333"/>
                </a:solidFill>
                <a:effectLst/>
                <a:latin typeface="Roboto" panose="02000000000000000000" pitchFamily="2" charset="0"/>
              </a:rPr>
              <a:t>0</a:t>
            </a:r>
            <a:r>
              <a:rPr lang="en-US" b="0" i="0" dirty="0">
                <a:solidFill>
                  <a:srgbClr val="333333"/>
                </a:solidFill>
                <a:effectLst/>
                <a:latin typeface="Roboto" panose="02000000000000000000" pitchFamily="2" charset="0"/>
              </a:rPr>
              <a:t> = Timer0 stop.</a:t>
            </a:r>
          </a:p>
          <a:p>
            <a:endParaRPr lang="en-IN" dirty="0"/>
          </a:p>
        </p:txBody>
      </p:sp>
    </p:spTree>
    <p:extLst>
      <p:ext uri="{BB962C8B-B14F-4D97-AF65-F5344CB8AC3E}">
        <p14:creationId xmlns:p14="http://schemas.microsoft.com/office/powerpoint/2010/main" val="260771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768C5-A3ED-CE77-A007-65610AE6CA43}"/>
              </a:ext>
            </a:extLst>
          </p:cNvPr>
          <p:cNvSpPr>
            <a:spLocks noGrp="1"/>
          </p:cNvSpPr>
          <p:nvPr>
            <p:ph type="title"/>
          </p:nvPr>
        </p:nvSpPr>
        <p:spPr/>
        <p:txBody>
          <a:bodyPr/>
          <a:lstStyle/>
          <a:p>
            <a:r>
              <a:rPr lang="en-IN" dirty="0">
                <a:solidFill>
                  <a:schemeClr val="tx1"/>
                </a:solidFill>
              </a:rPr>
              <a:t>Gate in TMOD</a:t>
            </a:r>
          </a:p>
        </p:txBody>
      </p:sp>
      <p:sp>
        <p:nvSpPr>
          <p:cNvPr id="3" name="Content Placeholder 2">
            <a:extLst>
              <a:ext uri="{FF2B5EF4-FFF2-40B4-BE49-F238E27FC236}">
                <a16:creationId xmlns:a16="http://schemas.microsoft.com/office/drawing/2014/main" id="{BFBE3F9C-5ABC-BF97-CC16-8C3C37ED9304}"/>
              </a:ext>
            </a:extLst>
          </p:cNvPr>
          <p:cNvSpPr>
            <a:spLocks noGrp="1"/>
          </p:cNvSpPr>
          <p:nvPr>
            <p:ph idx="1"/>
          </p:nvPr>
        </p:nvSpPr>
        <p:spPr>
          <a:xfrm>
            <a:off x="277091" y="2222287"/>
            <a:ext cx="11914909" cy="4188525"/>
          </a:xfrm>
        </p:spPr>
        <p:txBody>
          <a:bodyPr>
            <a:normAutofit/>
          </a:bodyPr>
          <a:lstStyle/>
          <a:p>
            <a:pPr algn="l"/>
            <a:r>
              <a:rPr lang="en-US" sz="1800" b="0" i="0" u="none" strike="noStrike" baseline="0" dirty="0">
                <a:latin typeface="Tahoma" panose="020B0604030504040204" pitchFamily="34" charset="0"/>
              </a:rPr>
              <a:t>Timers of 8051 </a:t>
            </a:r>
            <a:r>
              <a:rPr lang="en-US" dirty="0">
                <a:latin typeface="Tahoma" panose="020B0604030504040204" pitchFamily="34" charset="0"/>
              </a:rPr>
              <a:t>can be </a:t>
            </a:r>
            <a:r>
              <a:rPr lang="en-US" sz="1800" b="0" i="0" u="none" strike="noStrike" baseline="0" dirty="0">
                <a:latin typeface="Tahoma" panose="020B0604030504040204" pitchFamily="34" charset="0"/>
              </a:rPr>
              <a:t>started and stopped by either software or hardware control</a:t>
            </a:r>
          </a:p>
          <a:p>
            <a:r>
              <a:rPr lang="en-US" dirty="0">
                <a:latin typeface="Tahoma" panose="020B0604030504040204" pitchFamily="34" charset="0"/>
              </a:rPr>
              <a:t>If </a:t>
            </a:r>
            <a:r>
              <a:rPr lang="en-IN" sz="1800" b="0" i="0" u="none" strike="noStrike" baseline="0" dirty="0">
                <a:latin typeface="Tahoma" panose="020B0604030504040204" pitchFamily="34" charset="0"/>
              </a:rPr>
              <a:t>GATE=0</a:t>
            </a:r>
          </a:p>
          <a:p>
            <a:pPr marL="0" indent="0" algn="l">
              <a:buNone/>
            </a:pPr>
            <a:r>
              <a:rPr lang="en-US" sz="1800" b="0" i="0" u="none" strike="noStrike" baseline="0" dirty="0">
                <a:latin typeface="Tahoma" panose="020B0604030504040204" pitchFamily="34" charset="0"/>
              </a:rPr>
              <a:t>	The start and stop of the timer are controlled by way of software by the TR (timer start) bits TR0 </a:t>
            </a:r>
            <a:r>
              <a:rPr lang="en-IN" sz="1800" b="0" i="0" u="none" strike="noStrike" baseline="0" dirty="0">
                <a:latin typeface="Tahoma" panose="020B0604030504040204" pitchFamily="34" charset="0"/>
              </a:rPr>
              <a:t>and TR1</a:t>
            </a:r>
          </a:p>
          <a:p>
            <a:r>
              <a:rPr lang="en-US" sz="1800" b="0" i="0" u="none" strike="noStrike" baseline="0" dirty="0">
                <a:latin typeface="Tahoma" panose="020B0604030504040204" pitchFamily="34" charset="0"/>
              </a:rPr>
              <a:t>If GATE = 1</a:t>
            </a:r>
          </a:p>
          <a:p>
            <a:pPr marL="0" indent="0">
              <a:buNone/>
            </a:pPr>
            <a:r>
              <a:rPr lang="en-US" sz="1800" b="0" i="0" u="none" strike="noStrike" baseline="0" dirty="0">
                <a:latin typeface="Tahoma" panose="020B0604030504040204" pitchFamily="34" charset="0"/>
              </a:rPr>
              <a:t>	</a:t>
            </a:r>
            <a:r>
              <a:rPr lang="en-US" dirty="0">
                <a:latin typeface="Tahoma" panose="020B0604030504040204" pitchFamily="34" charset="0"/>
              </a:rPr>
              <a:t>T</a:t>
            </a:r>
            <a:r>
              <a:rPr lang="en-US" sz="1800" b="0" i="0" u="none" strike="noStrike" baseline="0" dirty="0">
                <a:latin typeface="Tahoma" panose="020B0604030504040204" pitchFamily="34" charset="0"/>
              </a:rPr>
              <a:t>he start and stop of the timer are done externally through pins P3.2 and P3.3 for timers 0 and 1, </a:t>
            </a:r>
            <a:r>
              <a:rPr lang="en-IN" sz="1800" b="0" i="0" u="none" strike="noStrike" baseline="0" dirty="0">
                <a:latin typeface="Tahoma" panose="020B0604030504040204" pitchFamily="34" charset="0"/>
              </a:rPr>
              <a:t>respectively</a:t>
            </a:r>
            <a:endParaRPr lang="en-IN" dirty="0"/>
          </a:p>
          <a:p>
            <a:pPr marL="0" indent="0" algn="l">
              <a:buNone/>
            </a:pPr>
            <a:endParaRPr lang="en-IN" dirty="0"/>
          </a:p>
        </p:txBody>
      </p:sp>
    </p:spTree>
    <p:extLst>
      <p:ext uri="{BB962C8B-B14F-4D97-AF65-F5344CB8AC3E}">
        <p14:creationId xmlns:p14="http://schemas.microsoft.com/office/powerpoint/2010/main" val="1822980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1394B-DF5D-8A5D-E961-51C4FEB6D569}"/>
              </a:ext>
            </a:extLst>
          </p:cNvPr>
          <p:cNvSpPr>
            <a:spLocks noGrp="1"/>
          </p:cNvSpPr>
          <p:nvPr>
            <p:ph type="title"/>
          </p:nvPr>
        </p:nvSpPr>
        <p:spPr/>
        <p:txBody>
          <a:bodyPr/>
          <a:lstStyle/>
          <a:p>
            <a:r>
              <a:rPr lang="en-US" b="0" i="0" u="none" strike="noStrike" baseline="0" dirty="0">
                <a:solidFill>
                  <a:schemeClr val="tx1"/>
                </a:solidFill>
                <a:latin typeface="Times New Roman" panose="02020603050405020304" pitchFamily="18" charset="0"/>
                <a:cs typeface="Times New Roman" panose="02020603050405020304" pitchFamily="18" charset="0"/>
              </a:rPr>
              <a:t>Generating a time delay</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549982-860C-AE67-8EA6-D1CB7CB8F43C}"/>
              </a:ext>
            </a:extLst>
          </p:cNvPr>
          <p:cNvSpPr>
            <a:spLocks noGrp="1"/>
          </p:cNvSpPr>
          <p:nvPr>
            <p:ph idx="1"/>
          </p:nvPr>
        </p:nvSpPr>
        <p:spPr/>
        <p:txBody>
          <a:bodyPr>
            <a:normAutofit/>
          </a:bodyPr>
          <a:lstStyle/>
          <a:p>
            <a:pPr algn="l">
              <a:buFont typeface="+mj-lt"/>
              <a:buAutoNum type="arabicPeriod"/>
            </a:pPr>
            <a:r>
              <a:rPr lang="en-US" sz="1800" b="0" i="0" u="none" strike="noStrike" baseline="0" dirty="0">
                <a:latin typeface="Tahoma" panose="020B0604030504040204" pitchFamily="34" charset="0"/>
              </a:rPr>
              <a:t>Load the TMOD value register indicating which timer (timer 0 or timer 1) is to be used and which timer mode (0 or 1) is </a:t>
            </a:r>
            <a:r>
              <a:rPr lang="en-IN" sz="1800" b="0" i="0" u="none" strike="noStrike" baseline="0" dirty="0">
                <a:latin typeface="Tahoma" panose="020B0604030504040204" pitchFamily="34" charset="0"/>
              </a:rPr>
              <a:t>selected.</a:t>
            </a:r>
          </a:p>
          <a:p>
            <a:pPr algn="l">
              <a:buFont typeface="+mj-lt"/>
              <a:buAutoNum type="arabicPeriod"/>
            </a:pPr>
            <a:r>
              <a:rPr lang="en-US" sz="1800" b="0" i="0" u="none" strike="noStrike" baseline="0" dirty="0">
                <a:latin typeface="Tahoma" panose="020B0604030504040204" pitchFamily="34" charset="0"/>
              </a:rPr>
              <a:t>Load registers TL and TH with an initial count </a:t>
            </a:r>
            <a:r>
              <a:rPr lang="en-IN" sz="1800" b="0" i="0" u="none" strike="noStrike" baseline="0" dirty="0">
                <a:latin typeface="Tahoma" panose="020B0604030504040204" pitchFamily="34" charset="0"/>
              </a:rPr>
              <a:t>value</a:t>
            </a:r>
          </a:p>
          <a:p>
            <a:pPr algn="l">
              <a:buFont typeface="+mj-lt"/>
              <a:buAutoNum type="arabicPeriod"/>
            </a:pPr>
            <a:r>
              <a:rPr lang="en-IN" sz="1800" b="0" i="0" u="none" strike="noStrike" baseline="0" dirty="0">
                <a:latin typeface="Tahoma" panose="020B0604030504040204" pitchFamily="34" charset="0"/>
              </a:rPr>
              <a:t>Start the timer</a:t>
            </a:r>
          </a:p>
          <a:p>
            <a:pPr algn="l">
              <a:buFont typeface="+mj-lt"/>
              <a:buAutoNum type="arabicPeriod"/>
            </a:pPr>
            <a:r>
              <a:rPr lang="en-US" sz="1800" b="0" i="0" u="none" strike="noStrike" baseline="0" dirty="0">
                <a:latin typeface="Tahoma" panose="020B0604030504040204" pitchFamily="34" charset="0"/>
              </a:rPr>
              <a:t>Keep monitoring the timer flag (TF) </a:t>
            </a:r>
          </a:p>
          <a:p>
            <a:pPr algn="l">
              <a:buFont typeface="+mj-lt"/>
              <a:buAutoNum type="arabicPeriod"/>
            </a:pPr>
            <a:r>
              <a:rPr lang="en-US" sz="1800" b="0" i="0" u="none" strike="noStrike" baseline="0" dirty="0">
                <a:latin typeface="Tahoma" panose="020B0604030504040204" pitchFamily="34" charset="0"/>
              </a:rPr>
              <a:t>Get out of the loop when TF becomes high</a:t>
            </a:r>
          </a:p>
          <a:p>
            <a:pPr algn="l">
              <a:buFont typeface="+mj-lt"/>
              <a:buAutoNum type="arabicPeriod"/>
            </a:pPr>
            <a:r>
              <a:rPr lang="en-IN" sz="1800" b="0" i="0" u="none" strike="noStrike" baseline="0" dirty="0">
                <a:latin typeface="Tahoma" panose="020B0604030504040204" pitchFamily="34" charset="0"/>
              </a:rPr>
              <a:t>Stop the timer</a:t>
            </a:r>
          </a:p>
          <a:p>
            <a:pPr algn="l">
              <a:buFont typeface="+mj-lt"/>
              <a:buAutoNum type="arabicPeriod"/>
            </a:pPr>
            <a:r>
              <a:rPr lang="en-US" sz="1800" b="0" i="0" u="none" strike="noStrike" baseline="0" dirty="0">
                <a:latin typeface="Tahoma" panose="020B0604030504040204" pitchFamily="34" charset="0"/>
              </a:rPr>
              <a:t>Clear the TF flag for the next round</a:t>
            </a:r>
          </a:p>
          <a:p>
            <a:pPr algn="l">
              <a:buFont typeface="+mj-lt"/>
              <a:buAutoNum type="arabicPeriod"/>
            </a:pPr>
            <a:r>
              <a:rPr lang="en-US" sz="1800" b="0" i="0" u="none" strike="noStrike" baseline="0" dirty="0">
                <a:latin typeface="Tahoma" panose="020B0604030504040204" pitchFamily="34" charset="0"/>
              </a:rPr>
              <a:t>Go back to Step 2 to load TH and TL </a:t>
            </a:r>
            <a:r>
              <a:rPr lang="en-IN" sz="1800" b="0" i="0" u="none" strike="noStrike" baseline="0" dirty="0">
                <a:latin typeface="Tahoma" panose="020B0604030504040204" pitchFamily="34" charset="0"/>
              </a:rPr>
              <a:t>again</a:t>
            </a:r>
            <a:endParaRPr lang="en-IN" dirty="0"/>
          </a:p>
        </p:txBody>
      </p:sp>
    </p:spTree>
    <p:extLst>
      <p:ext uri="{BB962C8B-B14F-4D97-AF65-F5344CB8AC3E}">
        <p14:creationId xmlns:p14="http://schemas.microsoft.com/office/powerpoint/2010/main" val="1428872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433BDA-24CA-A8F0-4D7E-F99A4D6EB3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4DC214-6316-F34A-56AD-6C04A95677E9}"/>
              </a:ext>
            </a:extLst>
          </p:cNvPr>
          <p:cNvSpPr>
            <a:spLocks noGrp="1"/>
          </p:cNvSpPr>
          <p:nvPr>
            <p:ph type="title"/>
          </p:nvPr>
        </p:nvSpPr>
        <p:spPr>
          <a:xfrm>
            <a:off x="838200" y="365125"/>
            <a:ext cx="10832690" cy="1325563"/>
          </a:xfrm>
        </p:spPr>
        <p:txBody>
          <a:bodyPr/>
          <a:lstStyle/>
          <a:p>
            <a:r>
              <a:rPr lang="en-US" b="1" dirty="0">
                <a:solidFill>
                  <a:schemeClr val="tx1"/>
                </a:solidFill>
                <a:latin typeface="Arial" panose="020B0604020202020204" pitchFamily="34" charset="0"/>
                <a:cs typeface="Arial" panose="020B0604020202020204" pitchFamily="34" charset="0"/>
              </a:rPr>
              <a:t>Mode in TMOD Registers</a:t>
            </a:r>
            <a:endParaRPr lang="en-AE" b="1"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65703C9-23A9-93A5-9B97-CF0EA2C69F21}"/>
              </a:ext>
            </a:extLst>
          </p:cNvPr>
          <p:cNvSpPr>
            <a:spLocks noGrp="1"/>
          </p:cNvSpPr>
          <p:nvPr>
            <p:ph idx="1"/>
          </p:nvPr>
        </p:nvSpPr>
        <p:spPr>
          <a:xfrm>
            <a:off x="838200" y="1825625"/>
            <a:ext cx="10515600" cy="4351338"/>
          </a:xfrm>
        </p:spPr>
        <p:txBody>
          <a:bodyPr>
            <a:noAutofit/>
          </a:bodyPr>
          <a:lstStyle/>
          <a:p>
            <a:pPr marL="0" indent="0" algn="l">
              <a:buClr>
                <a:srgbClr val="FF0000"/>
              </a:buClr>
              <a:buNone/>
            </a:pPr>
            <a:endParaRPr lang="en-US" sz="2000" b="0" i="0" u="none" strike="noStrike" baseline="0" dirty="0">
              <a:latin typeface="Arial" panose="020B0604020202020204" pitchFamily="34" charset="0"/>
              <a:cs typeface="Arial" panose="020B0604020202020204" pitchFamily="34" charset="0"/>
            </a:endParaRPr>
          </a:p>
          <a:p>
            <a:pPr marL="0" indent="0" algn="l">
              <a:buClr>
                <a:srgbClr val="FF0000"/>
              </a:buClr>
              <a:buNone/>
            </a:pPr>
            <a:endParaRPr lang="en-US" sz="2000" dirty="0">
              <a:latin typeface="Arial" panose="020B0604020202020204" pitchFamily="34" charset="0"/>
              <a:cs typeface="Arial" panose="020B0604020202020204" pitchFamily="34" charset="0"/>
            </a:endParaRPr>
          </a:p>
          <a:p>
            <a:pPr marL="0" indent="0" algn="l">
              <a:buClr>
                <a:srgbClr val="FF0000"/>
              </a:buClr>
              <a:buNone/>
            </a:pPr>
            <a:endParaRPr lang="en-US" sz="2000" b="0" i="0" u="none" strike="noStrike" baseline="0" dirty="0">
              <a:latin typeface="Arial" panose="020B0604020202020204" pitchFamily="34" charset="0"/>
              <a:cs typeface="Arial" panose="020B0604020202020204" pitchFamily="34" charset="0"/>
            </a:endParaRPr>
          </a:p>
          <a:p>
            <a:pPr marL="0" indent="0" algn="l">
              <a:buClr>
                <a:srgbClr val="FF0000"/>
              </a:buClr>
              <a:buNone/>
            </a:pPr>
            <a:endParaRPr lang="en-US" sz="2000" dirty="0">
              <a:latin typeface="Arial" panose="020B0604020202020204" pitchFamily="34" charset="0"/>
              <a:cs typeface="Arial" panose="020B0604020202020204" pitchFamily="34" charset="0"/>
            </a:endParaRPr>
          </a:p>
          <a:p>
            <a:pPr marL="0" indent="0" algn="l">
              <a:buClr>
                <a:srgbClr val="FF0000"/>
              </a:buClr>
              <a:buNone/>
            </a:pPr>
            <a:endParaRPr lang="en-US" sz="2000" b="0" i="0" u="none" strike="noStrike" baseline="0" dirty="0">
              <a:latin typeface="Arial" panose="020B0604020202020204" pitchFamily="34" charset="0"/>
              <a:cs typeface="Arial" panose="020B0604020202020204" pitchFamily="34" charset="0"/>
            </a:endParaRPr>
          </a:p>
          <a:p>
            <a:pPr algn="l"/>
            <a:endParaRPr lang="en-US" sz="1000" b="0" i="0" dirty="0">
              <a:solidFill>
                <a:srgbClr val="111111"/>
              </a:solidFill>
              <a:effectLst/>
              <a:latin typeface="-apple-system"/>
            </a:endParaRPr>
          </a:p>
        </p:txBody>
      </p:sp>
      <p:graphicFrame>
        <p:nvGraphicFramePr>
          <p:cNvPr id="6" name="Table 5">
            <a:extLst>
              <a:ext uri="{FF2B5EF4-FFF2-40B4-BE49-F238E27FC236}">
                <a16:creationId xmlns:a16="http://schemas.microsoft.com/office/drawing/2014/main" id="{1DE4CAF1-EB44-4EDC-E0D4-4B0D45342D24}"/>
              </a:ext>
            </a:extLst>
          </p:cNvPr>
          <p:cNvGraphicFramePr>
            <a:graphicFrameLocks noGrp="1"/>
          </p:cNvGraphicFramePr>
          <p:nvPr>
            <p:extLst>
              <p:ext uri="{D42A27DB-BD31-4B8C-83A1-F6EECF244321}">
                <p14:modId xmlns:p14="http://schemas.microsoft.com/office/powerpoint/2010/main" val="2216491800"/>
              </p:ext>
            </p:extLst>
          </p:nvPr>
        </p:nvGraphicFramePr>
        <p:xfrm>
          <a:off x="2588491" y="2696779"/>
          <a:ext cx="7015018" cy="3464408"/>
        </p:xfrm>
        <a:graphic>
          <a:graphicData uri="http://schemas.openxmlformats.org/drawingml/2006/table">
            <a:tbl>
              <a:tblPr firstRow="1" bandRow="1">
                <a:tableStyleId>{BC89EF96-8CEA-46FF-86C4-4CE0E7609802}</a:tableStyleId>
              </a:tblPr>
              <a:tblGrid>
                <a:gridCol w="3507509">
                  <a:extLst>
                    <a:ext uri="{9D8B030D-6E8A-4147-A177-3AD203B41FA5}">
                      <a16:colId xmlns:a16="http://schemas.microsoft.com/office/drawing/2014/main" val="1710301431"/>
                    </a:ext>
                  </a:extLst>
                </a:gridCol>
                <a:gridCol w="3507509">
                  <a:extLst>
                    <a:ext uri="{9D8B030D-6E8A-4147-A177-3AD203B41FA5}">
                      <a16:colId xmlns:a16="http://schemas.microsoft.com/office/drawing/2014/main" val="94261951"/>
                    </a:ext>
                  </a:extLst>
                </a:gridCol>
              </a:tblGrid>
              <a:tr h="433051">
                <a:tc>
                  <a:txBody>
                    <a:bodyPr/>
                    <a:lstStyle/>
                    <a:p>
                      <a:r>
                        <a:rPr lang="en-IN" b="1" dirty="0">
                          <a:solidFill>
                            <a:schemeClr val="tx1"/>
                          </a:solidFill>
                        </a:rPr>
                        <a:t>Timer 0 Mode 0</a:t>
                      </a:r>
                    </a:p>
                  </a:txBody>
                  <a:tcPr/>
                </a:tc>
                <a:tc>
                  <a:txBody>
                    <a:bodyPr/>
                    <a:lstStyle/>
                    <a:p>
                      <a:r>
                        <a:rPr lang="en-IN" b="1" dirty="0"/>
                        <a:t>TMOD = 0x00</a:t>
                      </a:r>
                    </a:p>
                  </a:txBody>
                  <a:tcPr/>
                </a:tc>
                <a:extLst>
                  <a:ext uri="{0D108BD9-81ED-4DB2-BD59-A6C34878D82A}">
                    <a16:rowId xmlns:a16="http://schemas.microsoft.com/office/drawing/2014/main" val="1090945044"/>
                  </a:ext>
                </a:extLst>
              </a:tr>
              <a:tr h="433051">
                <a:tc>
                  <a:txBody>
                    <a:bodyPr/>
                    <a:lstStyle/>
                    <a:p>
                      <a:r>
                        <a:rPr lang="en-IN" b="1" dirty="0">
                          <a:solidFill>
                            <a:schemeClr val="tx1"/>
                          </a:solidFill>
                        </a:rPr>
                        <a:t>Timer 0 Mode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b="1" dirty="0"/>
                        <a:t>TMOD = 0x01</a:t>
                      </a:r>
                    </a:p>
                  </a:txBody>
                  <a:tcPr/>
                </a:tc>
                <a:extLst>
                  <a:ext uri="{0D108BD9-81ED-4DB2-BD59-A6C34878D82A}">
                    <a16:rowId xmlns:a16="http://schemas.microsoft.com/office/drawing/2014/main" val="81598358"/>
                  </a:ext>
                </a:extLst>
              </a:tr>
              <a:tr h="433051">
                <a:tc>
                  <a:txBody>
                    <a:bodyPr/>
                    <a:lstStyle/>
                    <a:p>
                      <a:r>
                        <a:rPr lang="en-IN" b="1" dirty="0">
                          <a:solidFill>
                            <a:schemeClr val="tx1"/>
                          </a:solidFill>
                        </a:rPr>
                        <a:t>Timer 0 Mode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b="1" dirty="0"/>
                        <a:t>TMOD = 0x02</a:t>
                      </a:r>
                    </a:p>
                  </a:txBody>
                  <a:tcPr/>
                </a:tc>
                <a:extLst>
                  <a:ext uri="{0D108BD9-81ED-4DB2-BD59-A6C34878D82A}">
                    <a16:rowId xmlns:a16="http://schemas.microsoft.com/office/drawing/2014/main" val="1845804919"/>
                  </a:ext>
                </a:extLst>
              </a:tr>
              <a:tr h="433051">
                <a:tc>
                  <a:txBody>
                    <a:bodyPr/>
                    <a:lstStyle/>
                    <a:p>
                      <a:r>
                        <a:rPr lang="en-IN" b="1" dirty="0">
                          <a:solidFill>
                            <a:schemeClr val="tx1"/>
                          </a:solidFill>
                        </a:rPr>
                        <a:t>Timer 0 Mode 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b="1" dirty="0"/>
                        <a:t>TMOD = 0x03</a:t>
                      </a:r>
                    </a:p>
                  </a:txBody>
                  <a:tcPr/>
                </a:tc>
                <a:extLst>
                  <a:ext uri="{0D108BD9-81ED-4DB2-BD59-A6C34878D82A}">
                    <a16:rowId xmlns:a16="http://schemas.microsoft.com/office/drawing/2014/main" val="286204056"/>
                  </a:ext>
                </a:extLst>
              </a:tr>
              <a:tr h="433051">
                <a:tc>
                  <a:txBody>
                    <a:bodyPr/>
                    <a:lstStyle/>
                    <a:p>
                      <a:r>
                        <a:rPr lang="en-IN" b="1" dirty="0">
                          <a:solidFill>
                            <a:schemeClr val="tx1"/>
                          </a:solidFill>
                        </a:rPr>
                        <a:t>Timer 1 Mode 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b="1" dirty="0"/>
                        <a:t>TMOD = 0x00</a:t>
                      </a:r>
                    </a:p>
                  </a:txBody>
                  <a:tcPr/>
                </a:tc>
                <a:extLst>
                  <a:ext uri="{0D108BD9-81ED-4DB2-BD59-A6C34878D82A}">
                    <a16:rowId xmlns:a16="http://schemas.microsoft.com/office/drawing/2014/main" val="3391718377"/>
                  </a:ext>
                </a:extLst>
              </a:tr>
              <a:tr h="433051">
                <a:tc>
                  <a:txBody>
                    <a:bodyPr/>
                    <a:lstStyle/>
                    <a:p>
                      <a:r>
                        <a:rPr lang="en-IN" b="1" dirty="0">
                          <a:solidFill>
                            <a:schemeClr val="tx1"/>
                          </a:solidFill>
                        </a:rPr>
                        <a:t>Timer 1 Mode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b="1" dirty="0"/>
                        <a:t>TMOD = 0x10</a:t>
                      </a:r>
                    </a:p>
                  </a:txBody>
                  <a:tcPr/>
                </a:tc>
                <a:extLst>
                  <a:ext uri="{0D108BD9-81ED-4DB2-BD59-A6C34878D82A}">
                    <a16:rowId xmlns:a16="http://schemas.microsoft.com/office/drawing/2014/main" val="2804403688"/>
                  </a:ext>
                </a:extLst>
              </a:tr>
              <a:tr h="433051">
                <a:tc>
                  <a:txBody>
                    <a:bodyPr/>
                    <a:lstStyle/>
                    <a:p>
                      <a:r>
                        <a:rPr lang="en-IN" b="1" dirty="0">
                          <a:solidFill>
                            <a:schemeClr val="tx1"/>
                          </a:solidFill>
                        </a:rPr>
                        <a:t>Timer 1 Mode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b="1" dirty="0"/>
                        <a:t>TMOD = 0x20</a:t>
                      </a:r>
                    </a:p>
                  </a:txBody>
                  <a:tcPr/>
                </a:tc>
                <a:extLst>
                  <a:ext uri="{0D108BD9-81ED-4DB2-BD59-A6C34878D82A}">
                    <a16:rowId xmlns:a16="http://schemas.microsoft.com/office/drawing/2014/main" val="3066474295"/>
                  </a:ext>
                </a:extLst>
              </a:tr>
              <a:tr h="433051">
                <a:tc>
                  <a:txBody>
                    <a:bodyPr/>
                    <a:lstStyle/>
                    <a:p>
                      <a:r>
                        <a:rPr lang="en-IN" b="1" dirty="0">
                          <a:solidFill>
                            <a:schemeClr val="tx1"/>
                          </a:solidFill>
                        </a:rPr>
                        <a:t>Timer 1 Mode 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b="1" dirty="0"/>
                        <a:t>TMOD = 0x30</a:t>
                      </a:r>
                    </a:p>
                  </a:txBody>
                  <a:tcPr/>
                </a:tc>
                <a:extLst>
                  <a:ext uri="{0D108BD9-81ED-4DB2-BD59-A6C34878D82A}">
                    <a16:rowId xmlns:a16="http://schemas.microsoft.com/office/drawing/2014/main" val="3712285635"/>
                  </a:ext>
                </a:extLst>
              </a:tr>
            </a:tbl>
          </a:graphicData>
        </a:graphic>
      </p:graphicFrame>
    </p:spTree>
    <p:extLst>
      <p:ext uri="{BB962C8B-B14F-4D97-AF65-F5344CB8AC3E}">
        <p14:creationId xmlns:p14="http://schemas.microsoft.com/office/powerpoint/2010/main" val="2340786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389A2-939A-DA08-1356-53202DBC7332}"/>
              </a:ext>
            </a:extLst>
          </p:cNvPr>
          <p:cNvSpPr>
            <a:spLocks noGrp="1"/>
          </p:cNvSpPr>
          <p:nvPr>
            <p:ph type="title"/>
          </p:nvPr>
        </p:nvSpPr>
        <p:spPr>
          <a:xfrm>
            <a:off x="810000" y="955962"/>
            <a:ext cx="10571998" cy="780329"/>
          </a:xfrm>
        </p:spPr>
        <p:txBody>
          <a:bodyPr>
            <a:noAutofit/>
          </a:bodyPr>
          <a:lstStyle/>
          <a:p>
            <a:r>
              <a:rPr lang="en-US" sz="3200" i="0" u="none" strike="noStrike" baseline="0" dirty="0">
                <a:solidFill>
                  <a:schemeClr val="tx1"/>
                </a:solidFill>
                <a:latin typeface="Times New Roman" panose="02020603050405020304" pitchFamily="18" charset="0"/>
              </a:rPr>
              <a:t>Write an 8051 C program to toggle all the bits of port P1 continuously with some delay in between. Use Timer 0, 16-bit mode to </a:t>
            </a:r>
            <a:r>
              <a:rPr lang="en-IN" sz="3200" i="0" u="none" strike="noStrike" baseline="0" dirty="0">
                <a:solidFill>
                  <a:schemeClr val="tx1"/>
                </a:solidFill>
                <a:latin typeface="Times New Roman" panose="02020603050405020304" pitchFamily="18" charset="0"/>
              </a:rPr>
              <a:t>generate the delay.</a:t>
            </a:r>
            <a:endParaRPr lang="en-IN" sz="3200" dirty="0">
              <a:solidFill>
                <a:schemeClr val="tx1"/>
              </a:solidFill>
            </a:endParaRPr>
          </a:p>
        </p:txBody>
      </p:sp>
      <p:sp>
        <p:nvSpPr>
          <p:cNvPr id="3" name="Content Placeholder 2">
            <a:extLst>
              <a:ext uri="{FF2B5EF4-FFF2-40B4-BE49-F238E27FC236}">
                <a16:creationId xmlns:a16="http://schemas.microsoft.com/office/drawing/2014/main" id="{6F75C900-B98E-F08E-E454-E01BC4B9D024}"/>
              </a:ext>
            </a:extLst>
          </p:cNvPr>
          <p:cNvSpPr>
            <a:spLocks noGrp="1"/>
          </p:cNvSpPr>
          <p:nvPr>
            <p:ph idx="1"/>
          </p:nvPr>
        </p:nvSpPr>
        <p:spPr>
          <a:xfrm>
            <a:off x="810000" y="2287128"/>
            <a:ext cx="2708564" cy="4351338"/>
          </a:xfrm>
        </p:spPr>
        <p:txBody>
          <a:bodyPr>
            <a:noAutofit/>
          </a:bodyPr>
          <a:lstStyle/>
          <a:p>
            <a:pPr marL="0" indent="0" algn="l">
              <a:buNone/>
            </a:pPr>
            <a:r>
              <a:rPr lang="en-IN" sz="1800" b="1" i="0" u="none" strike="noStrike" baseline="0" dirty="0">
                <a:latin typeface="Times New Roman" panose="02020603050405020304" pitchFamily="18" charset="0"/>
                <a:cs typeface="Times New Roman" panose="02020603050405020304" pitchFamily="18" charset="0"/>
              </a:rPr>
              <a:t>Solution:</a:t>
            </a:r>
          </a:p>
          <a:p>
            <a:pPr marL="0" indent="0" algn="l">
              <a:buNone/>
            </a:pPr>
            <a:r>
              <a:rPr lang="en-IN" sz="1800" b="0" i="0" u="none" strike="noStrike" baseline="0" dirty="0">
                <a:latin typeface="Times New Roman" panose="02020603050405020304" pitchFamily="18" charset="0"/>
                <a:cs typeface="Times New Roman" panose="02020603050405020304" pitchFamily="18" charset="0"/>
              </a:rPr>
              <a:t>#include &lt;reg51.h&gt;</a:t>
            </a:r>
          </a:p>
          <a:p>
            <a:pPr marL="0" indent="0" algn="l">
              <a:buNone/>
            </a:pPr>
            <a:r>
              <a:rPr lang="en-IN" sz="1800" b="0" i="0" u="none" strike="noStrike" baseline="0" dirty="0">
                <a:latin typeface="Times New Roman" panose="02020603050405020304" pitchFamily="18" charset="0"/>
                <a:cs typeface="Times New Roman" panose="02020603050405020304" pitchFamily="18" charset="0"/>
              </a:rPr>
              <a:t>void T0Delay(void);</a:t>
            </a:r>
          </a:p>
          <a:p>
            <a:pPr marL="0" indent="0" algn="l">
              <a:buNone/>
            </a:pPr>
            <a:r>
              <a:rPr lang="en-IN" sz="1800" b="0" i="0" u="none" strike="noStrike" baseline="0" dirty="0">
                <a:latin typeface="Times New Roman" panose="02020603050405020304" pitchFamily="18" charset="0"/>
                <a:cs typeface="Times New Roman" panose="02020603050405020304" pitchFamily="18" charset="0"/>
              </a:rPr>
              <a:t>void main(void){</a:t>
            </a:r>
          </a:p>
          <a:p>
            <a:pPr marL="0" indent="0" algn="l">
              <a:buNone/>
            </a:pPr>
            <a:r>
              <a:rPr lang="en-IN" sz="1800" b="0" i="0" u="none" strike="noStrike" baseline="0" dirty="0">
                <a:latin typeface="Times New Roman" panose="02020603050405020304" pitchFamily="18" charset="0"/>
                <a:cs typeface="Times New Roman" panose="02020603050405020304" pitchFamily="18" charset="0"/>
              </a:rPr>
              <a:t>while (1) {</a:t>
            </a:r>
          </a:p>
          <a:p>
            <a:pPr marL="0" indent="0" algn="l">
              <a:buNone/>
            </a:pPr>
            <a:r>
              <a:rPr lang="en-IN" sz="1800" b="0" i="0" u="none" strike="noStrike" baseline="0" dirty="0">
                <a:latin typeface="Times New Roman" panose="02020603050405020304" pitchFamily="18" charset="0"/>
                <a:cs typeface="Times New Roman" panose="02020603050405020304" pitchFamily="18" charset="0"/>
              </a:rPr>
              <a:t>P1=0x55;</a:t>
            </a:r>
          </a:p>
          <a:p>
            <a:pPr marL="0" indent="0" algn="l">
              <a:buNone/>
            </a:pPr>
            <a:r>
              <a:rPr lang="en-IN" sz="1800" b="0" i="0" u="none" strike="noStrike" baseline="0" dirty="0">
                <a:latin typeface="Times New Roman" panose="02020603050405020304" pitchFamily="18" charset="0"/>
                <a:cs typeface="Times New Roman" panose="02020603050405020304" pitchFamily="18" charset="0"/>
              </a:rPr>
              <a:t>T0Delay();</a:t>
            </a:r>
          </a:p>
          <a:p>
            <a:pPr marL="0" indent="0" algn="l">
              <a:buNone/>
            </a:pPr>
            <a:r>
              <a:rPr lang="en-IN" sz="1800" b="0" i="0" u="none" strike="noStrike" baseline="0" dirty="0">
                <a:latin typeface="Times New Roman" panose="02020603050405020304" pitchFamily="18" charset="0"/>
                <a:cs typeface="Times New Roman" panose="02020603050405020304" pitchFamily="18" charset="0"/>
              </a:rPr>
              <a:t>P1=0xAA;</a:t>
            </a:r>
          </a:p>
          <a:p>
            <a:pPr marL="0" indent="0" algn="l">
              <a:buNone/>
            </a:pPr>
            <a:r>
              <a:rPr lang="en-IN" sz="1800" b="0" i="0" u="none" strike="noStrike" baseline="0" dirty="0">
                <a:latin typeface="Times New Roman" panose="02020603050405020304" pitchFamily="18" charset="0"/>
                <a:cs typeface="Times New Roman" panose="02020603050405020304" pitchFamily="18" charset="0"/>
              </a:rPr>
              <a:t>T0Delay();</a:t>
            </a:r>
          </a:p>
          <a:p>
            <a:pPr marL="0" indent="0" algn="l">
              <a:buNone/>
            </a:pPr>
            <a:r>
              <a:rPr lang="en-IN" sz="1800" b="0" i="0" u="none" strike="noStrike" baseline="0" dirty="0">
                <a:latin typeface="Times New Roman" panose="02020603050405020304" pitchFamily="18" charset="0"/>
                <a:cs typeface="Times New Roman" panose="02020603050405020304" pitchFamily="18" charset="0"/>
              </a:rPr>
              <a:t>}</a:t>
            </a:r>
          </a:p>
          <a:p>
            <a:pPr marL="0" indent="0" algn="l">
              <a:buNone/>
            </a:pPr>
            <a:r>
              <a:rPr lang="en-IN" sz="1800" b="0" i="0" u="none" strike="noStrike" baseline="0" dirty="0">
                <a:latin typeface="Times New Roman" panose="02020603050405020304" pitchFamily="18" charset="0"/>
                <a:cs typeface="Times New Roman" panose="02020603050405020304" pitchFamily="18" charset="0"/>
              </a:rPr>
              <a:t>}</a:t>
            </a:r>
          </a:p>
          <a:p>
            <a:pPr marL="0" indent="0" algn="l">
              <a:buNone/>
            </a:pPr>
            <a:endParaRPr lang="en-IN"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4E3727A-8FA8-5557-F45A-4DF1F28F7274}"/>
              </a:ext>
            </a:extLst>
          </p:cNvPr>
          <p:cNvSpPr txBox="1"/>
          <p:nvPr/>
        </p:nvSpPr>
        <p:spPr>
          <a:xfrm>
            <a:off x="3941618" y="2479963"/>
            <a:ext cx="3228109" cy="2862322"/>
          </a:xfrm>
          <a:prstGeom prst="rect">
            <a:avLst/>
          </a:prstGeom>
          <a:noFill/>
        </p:spPr>
        <p:txBody>
          <a:bodyPr wrap="square" rtlCol="0">
            <a:spAutoFit/>
          </a:bodyPr>
          <a:lstStyle/>
          <a:p>
            <a:pPr marL="0" indent="0" algn="l">
              <a:buNone/>
            </a:pPr>
            <a:r>
              <a:rPr lang="en-IN" sz="1800" b="0" i="0" u="none" strike="noStrike" baseline="0" dirty="0">
                <a:latin typeface="Times New Roman" panose="02020603050405020304" pitchFamily="18" charset="0"/>
                <a:cs typeface="Times New Roman" panose="02020603050405020304" pitchFamily="18" charset="0"/>
              </a:rPr>
              <a:t>void T0Delay(){</a:t>
            </a:r>
          </a:p>
          <a:p>
            <a:pPr marL="0" indent="0" algn="l">
              <a:buNone/>
            </a:pPr>
            <a:r>
              <a:rPr lang="en-IN" sz="1800" b="0" i="0" u="none" strike="noStrike" baseline="0" dirty="0">
                <a:latin typeface="Times New Roman" panose="02020603050405020304" pitchFamily="18" charset="0"/>
                <a:cs typeface="Times New Roman" panose="02020603050405020304" pitchFamily="18" charset="0"/>
              </a:rPr>
              <a:t>TMOD=0x01;</a:t>
            </a:r>
          </a:p>
          <a:p>
            <a:pPr marL="0" indent="0" algn="l">
              <a:buNone/>
            </a:pPr>
            <a:r>
              <a:rPr lang="en-IN" sz="1800" b="0" i="0" u="none" strike="noStrike" baseline="0" dirty="0">
                <a:latin typeface="Times New Roman" panose="02020603050405020304" pitchFamily="18" charset="0"/>
                <a:cs typeface="Times New Roman" panose="02020603050405020304" pitchFamily="18" charset="0"/>
              </a:rPr>
              <a:t>TL0=0x00;</a:t>
            </a:r>
          </a:p>
          <a:p>
            <a:pPr marL="0" indent="0" algn="l">
              <a:buNone/>
            </a:pPr>
            <a:r>
              <a:rPr lang="en-IN" sz="1800" b="0" i="0" u="none" strike="noStrike" baseline="0" dirty="0">
                <a:latin typeface="Times New Roman" panose="02020603050405020304" pitchFamily="18" charset="0"/>
                <a:cs typeface="Times New Roman" panose="02020603050405020304" pitchFamily="18" charset="0"/>
              </a:rPr>
              <a:t>TH0=0x35;</a:t>
            </a:r>
          </a:p>
          <a:p>
            <a:pPr marL="0" indent="0" algn="l">
              <a:buNone/>
            </a:pPr>
            <a:r>
              <a:rPr lang="en-IN" sz="1800" b="0" i="0" u="none" strike="noStrike" baseline="0" dirty="0">
                <a:latin typeface="Times New Roman" panose="02020603050405020304" pitchFamily="18" charset="0"/>
                <a:cs typeface="Times New Roman" panose="02020603050405020304" pitchFamily="18" charset="0"/>
              </a:rPr>
              <a:t>TR0=1;</a:t>
            </a:r>
          </a:p>
          <a:p>
            <a:pPr marL="0" indent="0" algn="l">
              <a:buNone/>
            </a:pPr>
            <a:endParaRPr lang="en-IN" sz="1800" b="0" i="0" u="none" strike="noStrike" baseline="0" dirty="0">
              <a:latin typeface="Times New Roman" panose="02020603050405020304" pitchFamily="18" charset="0"/>
              <a:cs typeface="Times New Roman" panose="02020603050405020304" pitchFamily="18" charset="0"/>
            </a:endParaRPr>
          </a:p>
          <a:p>
            <a:pPr marL="0" indent="0" algn="l">
              <a:buNone/>
            </a:pPr>
            <a:r>
              <a:rPr lang="en-IN" sz="1800" b="0" i="0" u="none" strike="noStrike" baseline="0" dirty="0">
                <a:latin typeface="Times New Roman" panose="02020603050405020304" pitchFamily="18" charset="0"/>
                <a:cs typeface="Times New Roman" panose="02020603050405020304" pitchFamily="18" charset="0"/>
              </a:rPr>
              <a:t>while (TF0==0);</a:t>
            </a:r>
          </a:p>
          <a:p>
            <a:pPr marL="0" indent="0" algn="l">
              <a:buNone/>
            </a:pPr>
            <a:endParaRPr lang="en-IN" sz="1800" b="0" i="0" u="none" strike="noStrike" baseline="0" dirty="0">
              <a:latin typeface="Times New Roman" panose="02020603050405020304" pitchFamily="18" charset="0"/>
              <a:cs typeface="Times New Roman" panose="02020603050405020304" pitchFamily="18" charset="0"/>
            </a:endParaRPr>
          </a:p>
          <a:p>
            <a:pPr marL="0" indent="0" algn="l">
              <a:buNone/>
            </a:pPr>
            <a:r>
              <a:rPr lang="en-IN" sz="1800" b="0" i="0" u="none" strike="noStrike" baseline="0" dirty="0">
                <a:latin typeface="Times New Roman" panose="02020603050405020304" pitchFamily="18" charset="0"/>
                <a:cs typeface="Times New Roman" panose="02020603050405020304" pitchFamily="18" charset="0"/>
              </a:rPr>
              <a:t>TR0=0;</a:t>
            </a:r>
          </a:p>
          <a:p>
            <a:pPr marL="0" indent="0" algn="l">
              <a:buNone/>
            </a:pPr>
            <a:r>
              <a:rPr lang="en-IN" sz="1800" b="0" i="0" u="none" strike="noStrike" baseline="0" dirty="0">
                <a:latin typeface="Times New Roman" panose="02020603050405020304" pitchFamily="18" charset="0"/>
                <a:cs typeface="Times New Roman" panose="02020603050405020304" pitchFamily="18" charset="0"/>
              </a:rPr>
              <a:t>TF0=0;</a:t>
            </a:r>
            <a:endParaRPr lang="en-IN" dirty="0"/>
          </a:p>
        </p:txBody>
      </p:sp>
    </p:spTree>
    <p:extLst>
      <p:ext uri="{BB962C8B-B14F-4D97-AF65-F5344CB8AC3E}">
        <p14:creationId xmlns:p14="http://schemas.microsoft.com/office/powerpoint/2010/main" val="2273622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D4206-51A8-35EE-D445-CC49084B11E0}"/>
              </a:ext>
            </a:extLst>
          </p:cNvPr>
          <p:cNvSpPr>
            <a:spLocks noGrp="1"/>
          </p:cNvSpPr>
          <p:nvPr>
            <p:ph type="title"/>
          </p:nvPr>
        </p:nvSpPr>
        <p:spPr/>
        <p:txBody>
          <a:bodyPr/>
          <a:lstStyle/>
          <a:p>
            <a:r>
              <a:rPr lang="en-IN" dirty="0">
                <a:solidFill>
                  <a:schemeClr val="tx1"/>
                </a:solidFill>
              </a:rPr>
              <a:t>Timers</a:t>
            </a:r>
          </a:p>
        </p:txBody>
      </p:sp>
      <p:sp>
        <p:nvSpPr>
          <p:cNvPr id="3" name="Content Placeholder 2">
            <a:extLst>
              <a:ext uri="{FF2B5EF4-FFF2-40B4-BE49-F238E27FC236}">
                <a16:creationId xmlns:a16="http://schemas.microsoft.com/office/drawing/2014/main" id="{3D922EDE-9BE3-478F-267B-A9439CD13205}"/>
              </a:ext>
            </a:extLst>
          </p:cNvPr>
          <p:cNvSpPr>
            <a:spLocks noGrp="1"/>
          </p:cNvSpPr>
          <p:nvPr>
            <p:ph idx="1"/>
          </p:nvPr>
        </p:nvSpPr>
        <p:spPr>
          <a:xfrm>
            <a:off x="624748" y="1610744"/>
            <a:ext cx="10554574" cy="3636511"/>
          </a:xfrm>
        </p:spPr>
        <p:txBody>
          <a:bodyPr/>
          <a:lstStyle/>
          <a:p>
            <a:r>
              <a:rPr lang="en-IN" dirty="0">
                <a:latin typeface="Times New Roman" panose="02020603050405020304" pitchFamily="18" charset="0"/>
                <a:cs typeface="Times New Roman" panose="02020603050405020304" pitchFamily="18" charset="0"/>
              </a:rPr>
              <a:t>8051 has 2 Timers/Counters</a:t>
            </a:r>
          </a:p>
          <a:p>
            <a:pPr marL="0" indent="0" algn="l">
              <a:buNone/>
            </a:pPr>
            <a:r>
              <a:rPr lang="en-US" dirty="0">
                <a:latin typeface="Times New Roman" panose="02020603050405020304" pitchFamily="18" charset="0"/>
                <a:cs typeface="Times New Roman" panose="02020603050405020304" pitchFamily="18" charset="0"/>
              </a:rPr>
              <a:t>		- </a:t>
            </a:r>
            <a:r>
              <a:rPr lang="en-US" sz="1800" b="0" i="0" u="none" strike="noStrike" baseline="0" dirty="0">
                <a:latin typeface="Times New Roman" panose="02020603050405020304" pitchFamily="18" charset="0"/>
                <a:cs typeface="Times New Roman" panose="02020603050405020304" pitchFamily="18" charset="0"/>
              </a:rPr>
              <a:t>Timers to generate a time delay or as</a:t>
            </a:r>
          </a:p>
          <a:p>
            <a:pPr marL="0" indent="0" algn="l">
              <a:buNone/>
            </a:pPr>
            <a:r>
              <a:rPr lang="en-US" sz="1800" b="0" i="0" u="none" strike="noStrike" baseline="0" dirty="0">
                <a:latin typeface="Times New Roman" panose="02020603050405020304" pitchFamily="18" charset="0"/>
                <a:cs typeface="Times New Roman" panose="02020603050405020304" pitchFamily="18" charset="0"/>
              </a:rPr>
              <a:t>		- Event counters to count events happening </a:t>
            </a:r>
            <a:r>
              <a:rPr lang="en-IN" sz="1800" b="0" i="0" u="none" strike="noStrike" baseline="0" dirty="0">
                <a:latin typeface="Times New Roman" panose="02020603050405020304" pitchFamily="18" charset="0"/>
                <a:cs typeface="Times New Roman" panose="02020603050405020304" pitchFamily="18" charset="0"/>
              </a:rPr>
              <a:t>outside the microcontroller</a:t>
            </a:r>
          </a:p>
          <a:p>
            <a:pPr algn="l"/>
            <a:r>
              <a:rPr lang="en-US" sz="1800" b="0" i="0" u="none" strike="noStrike" baseline="0" dirty="0">
                <a:latin typeface="Times New Roman" panose="02020603050405020304" pitchFamily="18" charset="0"/>
                <a:cs typeface="Times New Roman" panose="02020603050405020304" pitchFamily="18" charset="0"/>
              </a:rPr>
              <a:t>Both Timer 0 and Timer 1 are 16-bits </a:t>
            </a:r>
            <a:r>
              <a:rPr lang="en-IN" sz="1800" b="0" i="0" u="none" strike="noStrike" baseline="0" dirty="0">
                <a:latin typeface="Times New Roman" panose="02020603050405020304" pitchFamily="18" charset="0"/>
                <a:cs typeface="Times New Roman" panose="02020603050405020304" pitchFamily="18" charset="0"/>
              </a:rPr>
              <a:t>wide.</a:t>
            </a:r>
          </a:p>
          <a:p>
            <a:pPr algn="l"/>
            <a:r>
              <a:rPr lang="en-US" sz="1800" b="0" i="0" u="none" strike="noStrike" baseline="0" dirty="0">
                <a:latin typeface="Times New Roman" panose="02020603050405020304" pitchFamily="18" charset="0"/>
                <a:cs typeface="Times New Roman" panose="02020603050405020304" pitchFamily="18" charset="0"/>
              </a:rPr>
              <a:t>Since 8051 has an 8-bit architecture, each 16-bits timer is accessed as two separate registers of low byte and high byte</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E73410F-B919-4E7F-7BAE-2E63A5BFABD2}"/>
              </a:ext>
            </a:extLst>
          </p:cNvPr>
          <p:cNvPicPr>
            <a:picLocks noChangeAspect="1"/>
          </p:cNvPicPr>
          <p:nvPr/>
        </p:nvPicPr>
        <p:blipFill>
          <a:blip r:embed="rId2"/>
          <a:stretch>
            <a:fillRect/>
          </a:stretch>
        </p:blipFill>
        <p:spPr>
          <a:xfrm>
            <a:off x="3872927" y="4521069"/>
            <a:ext cx="4315109" cy="2045985"/>
          </a:xfrm>
          <a:prstGeom prst="rect">
            <a:avLst/>
          </a:prstGeom>
        </p:spPr>
      </p:pic>
    </p:spTree>
    <p:extLst>
      <p:ext uri="{BB962C8B-B14F-4D97-AF65-F5344CB8AC3E}">
        <p14:creationId xmlns:p14="http://schemas.microsoft.com/office/powerpoint/2010/main" val="2036416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BF981-DE52-3958-5BDB-049F5256F30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D8348D9-FA57-FF0F-CA8F-9CBEEB23AF30}"/>
              </a:ext>
            </a:extLst>
          </p:cNvPr>
          <p:cNvSpPr>
            <a:spLocks noGrp="1"/>
          </p:cNvSpPr>
          <p:nvPr>
            <p:ph idx="1"/>
          </p:nvPr>
        </p:nvSpPr>
        <p:spPr>
          <a:xfrm>
            <a:off x="678873" y="1935984"/>
            <a:ext cx="10554574" cy="3636511"/>
          </a:xfrm>
        </p:spPr>
        <p:txBody>
          <a:bodyPr/>
          <a:lstStyle/>
          <a:p>
            <a:pPr algn="l"/>
            <a:r>
              <a:rPr lang="en-US" sz="1800" b="0" i="0" u="none" strike="noStrike" baseline="0" dirty="0">
                <a:latin typeface="Times New Roman" panose="02020603050405020304" pitchFamily="18" charset="0"/>
                <a:cs typeface="Times New Roman" panose="02020603050405020304" pitchFamily="18" charset="0"/>
              </a:rPr>
              <a:t>Both timers 0 and 1 use the same </a:t>
            </a:r>
            <a:r>
              <a:rPr lang="da-DK" sz="1800" b="0" i="0" u="none" strike="noStrike" baseline="0" dirty="0">
                <a:latin typeface="Times New Roman" panose="02020603050405020304" pitchFamily="18" charset="0"/>
                <a:cs typeface="Times New Roman" panose="02020603050405020304" pitchFamily="18" charset="0"/>
              </a:rPr>
              <a:t>register, called TMOD (timer mode), to </a:t>
            </a:r>
            <a:r>
              <a:rPr lang="en-US" sz="1800" b="0" i="0" u="none" strike="noStrike" baseline="0" dirty="0">
                <a:latin typeface="Times New Roman" panose="02020603050405020304" pitchFamily="18" charset="0"/>
                <a:cs typeface="Times New Roman" panose="02020603050405020304" pitchFamily="18" charset="0"/>
              </a:rPr>
              <a:t>set the various timer operation modes.</a:t>
            </a:r>
          </a:p>
          <a:p>
            <a:pPr algn="l"/>
            <a:r>
              <a:rPr lang="en-US" sz="1800" b="0" i="0" u="none" strike="noStrike" baseline="0" dirty="0">
                <a:latin typeface="Times New Roman" panose="02020603050405020304" pitchFamily="18" charset="0"/>
                <a:cs typeface="Times New Roman" panose="02020603050405020304" pitchFamily="18" charset="0"/>
              </a:rPr>
              <a:t>TMOD is a 8-bit register</a:t>
            </a:r>
          </a:p>
          <a:p>
            <a:pPr marL="0" indent="0" algn="l">
              <a:buNone/>
            </a:pPr>
            <a:r>
              <a:rPr lang="en-US" sz="1800" b="0" i="0" u="none" strike="noStrike" baseline="0" dirty="0">
                <a:latin typeface="Times New Roman" panose="02020603050405020304" pitchFamily="18" charset="0"/>
                <a:cs typeface="Times New Roman" panose="02020603050405020304" pitchFamily="18" charset="0"/>
              </a:rPr>
              <a:t>		The lower 4 bits are for Timer 0</a:t>
            </a:r>
          </a:p>
          <a:p>
            <a:pPr marL="0" indent="0" algn="l">
              <a:buNone/>
            </a:pPr>
            <a:r>
              <a:rPr lang="en-US" sz="1800" b="0" i="0" u="none" strike="noStrike" baseline="0" dirty="0">
                <a:latin typeface="Times New Roman" panose="02020603050405020304" pitchFamily="18" charset="0"/>
                <a:cs typeface="Times New Roman" panose="02020603050405020304" pitchFamily="18" charset="0"/>
              </a:rPr>
              <a:t>		The upper 4 bits are for Timer 1</a:t>
            </a:r>
          </a:p>
          <a:p>
            <a:pPr marL="0" indent="0" algn="l">
              <a:buNone/>
            </a:pPr>
            <a:r>
              <a:rPr lang="en-IN" sz="1800" b="0" i="0" u="none" strike="noStrike" baseline="0" dirty="0">
                <a:latin typeface="Times New Roman" panose="02020603050405020304" pitchFamily="18" charset="0"/>
                <a:cs typeface="Times New Roman" panose="02020603050405020304" pitchFamily="18" charset="0"/>
              </a:rPr>
              <a:t>	In each case,</a:t>
            </a:r>
          </a:p>
          <a:p>
            <a:pPr marL="0" indent="0" algn="l">
              <a:buNone/>
            </a:pPr>
            <a:r>
              <a:rPr lang="en-US" sz="1800" b="0" i="0" u="none" strike="noStrike" baseline="0" dirty="0">
                <a:latin typeface="Times New Roman" panose="02020603050405020304" pitchFamily="18" charset="0"/>
                <a:cs typeface="Times New Roman" panose="02020603050405020304" pitchFamily="18" charset="0"/>
              </a:rPr>
              <a:t>		The lower 2 bits are used to set the timer mode</a:t>
            </a:r>
          </a:p>
          <a:p>
            <a:pPr marL="0" indent="0" algn="l">
              <a:buNone/>
            </a:pPr>
            <a:r>
              <a:rPr lang="en-US" sz="1800" b="0" i="0" u="none" strike="noStrike" baseline="0" dirty="0">
                <a:latin typeface="Times New Roman" panose="02020603050405020304" pitchFamily="18" charset="0"/>
                <a:cs typeface="Times New Roman" panose="02020603050405020304" pitchFamily="18" charset="0"/>
              </a:rPr>
              <a:t>		The upper 2 bits to specify the operation</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DEAA3FD-CD4F-F48E-269A-390A06990EAA}"/>
              </a:ext>
            </a:extLst>
          </p:cNvPr>
          <p:cNvPicPr>
            <a:picLocks noChangeAspect="1"/>
          </p:cNvPicPr>
          <p:nvPr/>
        </p:nvPicPr>
        <p:blipFill>
          <a:blip r:embed="rId2"/>
          <a:stretch>
            <a:fillRect/>
          </a:stretch>
        </p:blipFill>
        <p:spPr>
          <a:xfrm>
            <a:off x="5956160" y="4946074"/>
            <a:ext cx="6008442" cy="1686412"/>
          </a:xfrm>
          <a:prstGeom prst="rect">
            <a:avLst/>
          </a:prstGeom>
        </p:spPr>
      </p:pic>
    </p:spTree>
    <p:extLst>
      <p:ext uri="{BB962C8B-B14F-4D97-AF65-F5344CB8AC3E}">
        <p14:creationId xmlns:p14="http://schemas.microsoft.com/office/powerpoint/2010/main" val="2569996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40E1-C74B-7D2E-9560-683DB1749D0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A59921E-5659-CB57-C082-3A03DD8D52B7}"/>
              </a:ext>
            </a:extLst>
          </p:cNvPr>
          <p:cNvSpPr>
            <a:spLocks noGrp="1"/>
          </p:cNvSpPr>
          <p:nvPr>
            <p:ph idx="1"/>
          </p:nvPr>
        </p:nvSpPr>
        <p:spPr/>
        <p:txBody>
          <a:bodyPr/>
          <a:lstStyle/>
          <a:p>
            <a:r>
              <a:rPr lang="en-IN" dirty="0"/>
              <a:t> </a:t>
            </a:r>
          </a:p>
          <a:p>
            <a:endParaRPr lang="en-IN" dirty="0"/>
          </a:p>
          <a:p>
            <a:endParaRPr lang="en-IN" dirty="0"/>
          </a:p>
        </p:txBody>
      </p:sp>
      <p:graphicFrame>
        <p:nvGraphicFramePr>
          <p:cNvPr id="4" name="Table 3">
            <a:extLst>
              <a:ext uri="{FF2B5EF4-FFF2-40B4-BE49-F238E27FC236}">
                <a16:creationId xmlns:a16="http://schemas.microsoft.com/office/drawing/2014/main" id="{9AABA12E-A494-3E7A-05EA-B40A88B5446D}"/>
              </a:ext>
            </a:extLst>
          </p:cNvPr>
          <p:cNvGraphicFramePr>
            <a:graphicFrameLocks noGrp="1"/>
          </p:cNvGraphicFramePr>
          <p:nvPr>
            <p:extLst>
              <p:ext uri="{D42A27DB-BD31-4B8C-83A1-F6EECF244321}">
                <p14:modId xmlns:p14="http://schemas.microsoft.com/office/powerpoint/2010/main" val="633707007"/>
              </p:ext>
            </p:extLst>
          </p:nvPr>
        </p:nvGraphicFramePr>
        <p:xfrm>
          <a:off x="688106" y="2112990"/>
          <a:ext cx="10693891" cy="3510050"/>
        </p:xfrm>
        <a:graphic>
          <a:graphicData uri="http://schemas.openxmlformats.org/drawingml/2006/table">
            <a:tbl>
              <a:tblPr firstRow="1" bandRow="1">
                <a:tableStyleId>{5C22544A-7EE6-4342-B048-85BDC9FD1C3A}</a:tableStyleId>
              </a:tblPr>
              <a:tblGrid>
                <a:gridCol w="1099130">
                  <a:extLst>
                    <a:ext uri="{9D8B030D-6E8A-4147-A177-3AD203B41FA5}">
                      <a16:colId xmlns:a16="http://schemas.microsoft.com/office/drawing/2014/main" val="3945956434"/>
                    </a:ext>
                  </a:extLst>
                </a:gridCol>
                <a:gridCol w="1011382">
                  <a:extLst>
                    <a:ext uri="{9D8B030D-6E8A-4147-A177-3AD203B41FA5}">
                      <a16:colId xmlns:a16="http://schemas.microsoft.com/office/drawing/2014/main" val="3279975786"/>
                    </a:ext>
                  </a:extLst>
                </a:gridCol>
                <a:gridCol w="983673">
                  <a:extLst>
                    <a:ext uri="{9D8B030D-6E8A-4147-A177-3AD203B41FA5}">
                      <a16:colId xmlns:a16="http://schemas.microsoft.com/office/drawing/2014/main" val="2708670062"/>
                    </a:ext>
                  </a:extLst>
                </a:gridCol>
                <a:gridCol w="7599706">
                  <a:extLst>
                    <a:ext uri="{9D8B030D-6E8A-4147-A177-3AD203B41FA5}">
                      <a16:colId xmlns:a16="http://schemas.microsoft.com/office/drawing/2014/main" val="3706881097"/>
                    </a:ext>
                  </a:extLst>
                </a:gridCol>
              </a:tblGrid>
              <a:tr h="599418">
                <a:tc>
                  <a:txBody>
                    <a:bodyPr/>
                    <a:lstStyle/>
                    <a:p>
                      <a:pPr algn="ctr"/>
                      <a:r>
                        <a:rPr lang="en-IN" dirty="0"/>
                        <a:t>M1</a:t>
                      </a:r>
                    </a:p>
                  </a:txBody>
                  <a:tcPr/>
                </a:tc>
                <a:tc>
                  <a:txBody>
                    <a:bodyPr/>
                    <a:lstStyle/>
                    <a:p>
                      <a:pPr algn="ctr"/>
                      <a:r>
                        <a:rPr lang="en-IN" dirty="0"/>
                        <a:t>M0</a:t>
                      </a:r>
                    </a:p>
                  </a:txBody>
                  <a:tcPr/>
                </a:tc>
                <a:tc>
                  <a:txBody>
                    <a:bodyPr/>
                    <a:lstStyle/>
                    <a:p>
                      <a:pPr algn="ctr"/>
                      <a:r>
                        <a:rPr lang="en-IN" dirty="0"/>
                        <a:t>Mode</a:t>
                      </a:r>
                    </a:p>
                  </a:txBody>
                  <a:tcPr/>
                </a:tc>
                <a:tc>
                  <a:txBody>
                    <a:bodyPr/>
                    <a:lstStyle/>
                    <a:p>
                      <a:pPr algn="ctr"/>
                      <a:r>
                        <a:rPr lang="en-IN" dirty="0"/>
                        <a:t>Operating Mode</a:t>
                      </a:r>
                    </a:p>
                  </a:txBody>
                  <a:tcPr/>
                </a:tc>
                <a:extLst>
                  <a:ext uri="{0D108BD9-81ED-4DB2-BD59-A6C34878D82A}">
                    <a16:rowId xmlns:a16="http://schemas.microsoft.com/office/drawing/2014/main" val="508563092"/>
                  </a:ext>
                </a:extLst>
              </a:tr>
              <a:tr h="599418">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0</a:t>
                      </a:r>
                    </a:p>
                  </a:txBody>
                  <a:tcPr/>
                </a:tc>
                <a:tc>
                  <a:txBody>
                    <a:bodyPr/>
                    <a:lstStyle/>
                    <a:p>
                      <a:r>
                        <a:rPr lang="en-IN" sz="1800" b="1" i="0" u="none" strike="noStrike" kern="1200" baseline="0" dirty="0">
                          <a:solidFill>
                            <a:schemeClr val="tx1"/>
                          </a:solidFill>
                          <a:latin typeface="+mn-lt"/>
                          <a:ea typeface="+mn-ea"/>
                          <a:cs typeface="+mn-cs"/>
                        </a:rPr>
                        <a:t>13-bit timer mode</a:t>
                      </a:r>
                    </a:p>
                    <a:p>
                      <a:r>
                        <a:rPr lang="en-US" sz="1800" b="0" i="0" u="none" strike="noStrike" kern="1200" baseline="0" dirty="0">
                          <a:solidFill>
                            <a:schemeClr val="tx1"/>
                          </a:solidFill>
                          <a:latin typeface="+mn-lt"/>
                          <a:ea typeface="+mn-ea"/>
                          <a:cs typeface="+mn-cs"/>
                        </a:rPr>
                        <a:t>8-bit timer/counter </a:t>
                      </a:r>
                      <a:r>
                        <a:rPr lang="en-US" sz="1800" b="0" i="0" u="none" strike="noStrike" kern="1200" baseline="0" dirty="0" err="1">
                          <a:solidFill>
                            <a:schemeClr val="tx1"/>
                          </a:solidFill>
                          <a:latin typeface="+mn-lt"/>
                          <a:ea typeface="+mn-ea"/>
                          <a:cs typeface="+mn-cs"/>
                        </a:rPr>
                        <a:t>THx</a:t>
                      </a:r>
                      <a:r>
                        <a:rPr lang="en-US" sz="1800" b="0" i="0" u="none" strike="noStrike" kern="1200" baseline="0" dirty="0">
                          <a:solidFill>
                            <a:schemeClr val="tx1"/>
                          </a:solidFill>
                          <a:latin typeface="+mn-lt"/>
                          <a:ea typeface="+mn-ea"/>
                          <a:cs typeface="+mn-cs"/>
                        </a:rPr>
                        <a:t> with </a:t>
                      </a:r>
                      <a:r>
                        <a:rPr lang="en-US" sz="1800" b="0" i="0" u="none" strike="noStrike" kern="1200" baseline="0" dirty="0" err="1">
                          <a:solidFill>
                            <a:schemeClr val="tx1"/>
                          </a:solidFill>
                          <a:latin typeface="+mn-lt"/>
                          <a:ea typeface="+mn-ea"/>
                          <a:cs typeface="+mn-cs"/>
                        </a:rPr>
                        <a:t>TLx</a:t>
                      </a:r>
                      <a:r>
                        <a:rPr lang="en-US" sz="1800" b="0" i="0" u="none" strike="noStrike" kern="1200" baseline="0" dirty="0">
                          <a:solidFill>
                            <a:schemeClr val="tx1"/>
                          </a:solidFill>
                          <a:latin typeface="+mn-lt"/>
                          <a:ea typeface="+mn-ea"/>
                          <a:cs typeface="+mn-cs"/>
                        </a:rPr>
                        <a:t> as 5-bit </a:t>
                      </a:r>
                      <a:r>
                        <a:rPr lang="en-IN" sz="1800" b="0" i="0" u="none" strike="noStrike" kern="1200" baseline="0" dirty="0" err="1">
                          <a:solidFill>
                            <a:schemeClr val="tx1"/>
                          </a:solidFill>
                          <a:latin typeface="+mn-lt"/>
                          <a:ea typeface="+mn-ea"/>
                          <a:cs typeface="+mn-cs"/>
                        </a:rPr>
                        <a:t>prescaler</a:t>
                      </a:r>
                      <a:endParaRPr lang="en-IN" dirty="0">
                        <a:solidFill>
                          <a:schemeClr val="tx1"/>
                        </a:solidFill>
                      </a:endParaRPr>
                    </a:p>
                  </a:txBody>
                  <a:tcPr/>
                </a:tc>
                <a:extLst>
                  <a:ext uri="{0D108BD9-81ED-4DB2-BD59-A6C34878D82A}">
                    <a16:rowId xmlns:a16="http://schemas.microsoft.com/office/drawing/2014/main" val="3537209149"/>
                  </a:ext>
                </a:extLst>
              </a:tr>
              <a:tr h="599418">
                <a:tc>
                  <a:txBody>
                    <a:bodyPr/>
                    <a:lstStyle/>
                    <a:p>
                      <a:pPr algn="ctr"/>
                      <a:r>
                        <a:rPr lang="en-IN" dirty="0">
                          <a:solidFill>
                            <a:schemeClr val="tx1"/>
                          </a:solidFill>
                        </a:rPr>
                        <a:t>0</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1</a:t>
                      </a:r>
                    </a:p>
                  </a:txBody>
                  <a:tcPr/>
                </a:tc>
                <a:tc>
                  <a:txBody>
                    <a:bodyPr/>
                    <a:lstStyle/>
                    <a:p>
                      <a:r>
                        <a:rPr lang="en-IN" sz="1800" b="1" i="0" u="none" strike="noStrike" kern="1200" baseline="0" dirty="0">
                          <a:solidFill>
                            <a:schemeClr val="tx1"/>
                          </a:solidFill>
                          <a:latin typeface="+mn-lt"/>
                          <a:ea typeface="+mn-ea"/>
                          <a:cs typeface="+mn-cs"/>
                        </a:rPr>
                        <a:t>16-bit timer mode</a:t>
                      </a:r>
                    </a:p>
                    <a:p>
                      <a:r>
                        <a:rPr lang="en-US" sz="1800" b="0" i="0" u="none" strike="noStrike" kern="1200" baseline="0" dirty="0">
                          <a:solidFill>
                            <a:schemeClr val="tx1"/>
                          </a:solidFill>
                          <a:latin typeface="+mn-lt"/>
                          <a:ea typeface="+mn-ea"/>
                          <a:cs typeface="+mn-cs"/>
                        </a:rPr>
                        <a:t>16-bit timer/counter </a:t>
                      </a:r>
                      <a:r>
                        <a:rPr lang="en-US" sz="1800" b="0" i="0" u="none" strike="noStrike" kern="1200" baseline="0" dirty="0" err="1">
                          <a:solidFill>
                            <a:schemeClr val="tx1"/>
                          </a:solidFill>
                          <a:latin typeface="+mn-lt"/>
                          <a:ea typeface="+mn-ea"/>
                          <a:cs typeface="+mn-cs"/>
                        </a:rPr>
                        <a:t>THx</a:t>
                      </a:r>
                      <a:r>
                        <a:rPr lang="en-US" sz="1800" b="0" i="0" u="none" strike="noStrike" kern="1200" baseline="0" dirty="0">
                          <a:solidFill>
                            <a:schemeClr val="tx1"/>
                          </a:solidFill>
                          <a:latin typeface="+mn-lt"/>
                          <a:ea typeface="+mn-ea"/>
                          <a:cs typeface="+mn-cs"/>
                        </a:rPr>
                        <a:t> and </a:t>
                      </a:r>
                      <a:r>
                        <a:rPr lang="en-US" sz="1800" b="0" i="0" u="none" strike="noStrike" kern="1200" baseline="0" dirty="0" err="1">
                          <a:solidFill>
                            <a:schemeClr val="tx1"/>
                          </a:solidFill>
                          <a:latin typeface="+mn-lt"/>
                          <a:ea typeface="+mn-ea"/>
                          <a:cs typeface="+mn-cs"/>
                        </a:rPr>
                        <a:t>TLx</a:t>
                      </a:r>
                      <a:r>
                        <a:rPr lang="en-US" sz="1800" b="0" i="0" u="none" strike="noStrike" kern="1200" baseline="0" dirty="0">
                          <a:solidFill>
                            <a:schemeClr val="tx1"/>
                          </a:solidFill>
                          <a:latin typeface="+mn-lt"/>
                          <a:ea typeface="+mn-ea"/>
                          <a:cs typeface="+mn-cs"/>
                        </a:rPr>
                        <a:t> are cascaded; there is no </a:t>
                      </a:r>
                      <a:r>
                        <a:rPr lang="en-US" sz="1800" b="0" i="0" u="none" strike="noStrike" kern="1200" baseline="0" dirty="0" err="1">
                          <a:solidFill>
                            <a:schemeClr val="tx1"/>
                          </a:solidFill>
                          <a:latin typeface="+mn-lt"/>
                          <a:ea typeface="+mn-ea"/>
                          <a:cs typeface="+mn-cs"/>
                        </a:rPr>
                        <a:t>prescaler</a:t>
                      </a:r>
                      <a:endParaRPr lang="en-IN" dirty="0">
                        <a:solidFill>
                          <a:schemeClr val="tx1"/>
                        </a:solidFill>
                      </a:endParaRPr>
                    </a:p>
                  </a:txBody>
                  <a:tcPr/>
                </a:tc>
                <a:extLst>
                  <a:ext uri="{0D108BD9-81ED-4DB2-BD59-A6C34878D82A}">
                    <a16:rowId xmlns:a16="http://schemas.microsoft.com/office/drawing/2014/main" val="1769321030"/>
                  </a:ext>
                </a:extLst>
              </a:tr>
              <a:tr h="856312">
                <a:tc>
                  <a:txBody>
                    <a:bodyPr/>
                    <a:lstStyle/>
                    <a:p>
                      <a:pPr algn="ctr"/>
                      <a:r>
                        <a:rPr lang="en-IN" dirty="0">
                          <a:solidFill>
                            <a:schemeClr val="tx1"/>
                          </a:solidFill>
                        </a:rPr>
                        <a:t>1</a:t>
                      </a:r>
                    </a:p>
                  </a:txBody>
                  <a:tcPr/>
                </a:tc>
                <a:tc>
                  <a:txBody>
                    <a:bodyPr/>
                    <a:lstStyle/>
                    <a:p>
                      <a:pPr algn="ctr"/>
                      <a:r>
                        <a:rPr lang="en-IN" dirty="0">
                          <a:solidFill>
                            <a:schemeClr val="tx1"/>
                          </a:solidFill>
                        </a:rPr>
                        <a:t>0</a:t>
                      </a:r>
                    </a:p>
                  </a:txBody>
                  <a:tcPr/>
                </a:tc>
                <a:tc>
                  <a:txBody>
                    <a:bodyPr/>
                    <a:lstStyle/>
                    <a:p>
                      <a:pPr algn="ctr"/>
                      <a:r>
                        <a:rPr lang="en-IN" dirty="0">
                          <a:solidFill>
                            <a:schemeClr val="tx1"/>
                          </a:solidFill>
                        </a:rPr>
                        <a:t>2</a:t>
                      </a:r>
                    </a:p>
                  </a:txBody>
                  <a:tcPr/>
                </a:tc>
                <a:tc>
                  <a:txBody>
                    <a:bodyPr/>
                    <a:lstStyle/>
                    <a:p>
                      <a:r>
                        <a:rPr lang="en-IN" sz="1800" b="1" i="0" u="none" strike="noStrike" kern="1200" baseline="0" dirty="0">
                          <a:solidFill>
                            <a:schemeClr val="tx1"/>
                          </a:solidFill>
                          <a:latin typeface="+mn-lt"/>
                          <a:ea typeface="+mn-ea"/>
                          <a:cs typeface="+mn-cs"/>
                        </a:rPr>
                        <a:t>8-bit auto reload</a:t>
                      </a:r>
                    </a:p>
                    <a:p>
                      <a:r>
                        <a:rPr lang="en-US" sz="1800" b="0" i="0" u="none" strike="noStrike" kern="1200" baseline="0" dirty="0">
                          <a:solidFill>
                            <a:schemeClr val="tx1"/>
                          </a:solidFill>
                          <a:latin typeface="+mn-lt"/>
                          <a:ea typeface="+mn-ea"/>
                          <a:cs typeface="+mn-cs"/>
                        </a:rPr>
                        <a:t>8-bit auto-reload timer/counter; </a:t>
                      </a:r>
                      <a:r>
                        <a:rPr lang="en-US" sz="1800" b="0" i="0" u="none" strike="noStrike" kern="1200" baseline="0" dirty="0" err="1">
                          <a:solidFill>
                            <a:schemeClr val="tx1"/>
                          </a:solidFill>
                          <a:latin typeface="+mn-lt"/>
                          <a:ea typeface="+mn-ea"/>
                          <a:cs typeface="+mn-cs"/>
                        </a:rPr>
                        <a:t>THx</a:t>
                      </a:r>
                      <a:r>
                        <a:rPr lang="en-US" sz="1800" b="0" i="0" u="none" strike="noStrike" kern="1200" baseline="0" dirty="0">
                          <a:solidFill>
                            <a:schemeClr val="tx1"/>
                          </a:solidFill>
                          <a:latin typeface="+mn-lt"/>
                          <a:ea typeface="+mn-ea"/>
                          <a:cs typeface="+mn-cs"/>
                        </a:rPr>
                        <a:t> holds a value which is to be reloaded </a:t>
                      </a:r>
                      <a:r>
                        <a:rPr lang="en-US" sz="1800" b="0" i="0" u="none" strike="noStrike" kern="1200" baseline="0" dirty="0" err="1">
                          <a:solidFill>
                            <a:schemeClr val="tx1"/>
                          </a:solidFill>
                          <a:latin typeface="+mn-lt"/>
                          <a:ea typeface="+mn-ea"/>
                          <a:cs typeface="+mn-cs"/>
                        </a:rPr>
                        <a:t>TLx</a:t>
                      </a:r>
                      <a:r>
                        <a:rPr lang="en-US" sz="1800" b="0" i="0" u="none" strike="noStrike" kern="1200" baseline="0" dirty="0">
                          <a:solidFill>
                            <a:schemeClr val="tx1"/>
                          </a:solidFill>
                          <a:latin typeface="+mn-lt"/>
                          <a:ea typeface="+mn-ea"/>
                          <a:cs typeface="+mn-cs"/>
                        </a:rPr>
                        <a:t> each time </a:t>
                      </a:r>
                      <a:r>
                        <a:rPr lang="en-IN" sz="1800" b="0" i="0" u="none" strike="noStrike" kern="1200" baseline="0" dirty="0">
                          <a:solidFill>
                            <a:schemeClr val="tx1"/>
                          </a:solidFill>
                          <a:latin typeface="+mn-lt"/>
                          <a:ea typeface="+mn-ea"/>
                          <a:cs typeface="+mn-cs"/>
                        </a:rPr>
                        <a:t>it overflows</a:t>
                      </a:r>
                      <a:endParaRPr lang="en-IN" dirty="0">
                        <a:solidFill>
                          <a:schemeClr val="tx1"/>
                        </a:solidFill>
                      </a:endParaRPr>
                    </a:p>
                  </a:txBody>
                  <a:tcPr/>
                </a:tc>
                <a:extLst>
                  <a:ext uri="{0D108BD9-81ED-4DB2-BD59-A6C34878D82A}">
                    <a16:rowId xmlns:a16="http://schemas.microsoft.com/office/drawing/2014/main" val="2265790205"/>
                  </a:ext>
                </a:extLst>
              </a:tr>
              <a:tr h="441752">
                <a:tc>
                  <a:txBody>
                    <a:bodyPr/>
                    <a:lstStyle/>
                    <a:p>
                      <a:pPr algn="ctr"/>
                      <a:r>
                        <a:rPr lang="en-IN" dirty="0">
                          <a:solidFill>
                            <a:schemeClr val="tx1"/>
                          </a:solidFill>
                        </a:rPr>
                        <a:t>1</a:t>
                      </a:r>
                    </a:p>
                  </a:txBody>
                  <a:tcPr/>
                </a:tc>
                <a:tc>
                  <a:txBody>
                    <a:bodyPr/>
                    <a:lstStyle/>
                    <a:p>
                      <a:pPr algn="ctr"/>
                      <a:r>
                        <a:rPr lang="en-IN" dirty="0">
                          <a:solidFill>
                            <a:schemeClr val="tx1"/>
                          </a:solidFill>
                        </a:rPr>
                        <a:t>1</a:t>
                      </a:r>
                    </a:p>
                  </a:txBody>
                  <a:tcPr/>
                </a:tc>
                <a:tc>
                  <a:txBody>
                    <a:bodyPr/>
                    <a:lstStyle/>
                    <a:p>
                      <a:pPr algn="ctr"/>
                      <a:r>
                        <a:rPr lang="en-IN" dirty="0">
                          <a:solidFill>
                            <a:schemeClr val="tx1"/>
                          </a:solidFill>
                        </a:rPr>
                        <a:t>3</a:t>
                      </a:r>
                    </a:p>
                  </a:txBody>
                  <a:tcPr/>
                </a:tc>
                <a:tc>
                  <a:txBody>
                    <a:bodyPr/>
                    <a:lstStyle/>
                    <a:p>
                      <a:r>
                        <a:rPr lang="en-IN" sz="1800" b="1" i="0" u="none" strike="noStrike" kern="1200" baseline="0" dirty="0">
                          <a:solidFill>
                            <a:schemeClr val="tx1"/>
                          </a:solidFill>
                          <a:latin typeface="+mn-lt"/>
                          <a:ea typeface="+mn-ea"/>
                          <a:cs typeface="+mn-cs"/>
                        </a:rPr>
                        <a:t>Split timer mode</a:t>
                      </a:r>
                      <a:endParaRPr lang="en-IN" dirty="0">
                        <a:solidFill>
                          <a:schemeClr val="tx1"/>
                        </a:solidFill>
                      </a:endParaRPr>
                    </a:p>
                  </a:txBody>
                  <a:tcPr/>
                </a:tc>
                <a:extLst>
                  <a:ext uri="{0D108BD9-81ED-4DB2-BD59-A6C34878D82A}">
                    <a16:rowId xmlns:a16="http://schemas.microsoft.com/office/drawing/2014/main" val="1112751752"/>
                  </a:ext>
                </a:extLst>
              </a:tr>
            </a:tbl>
          </a:graphicData>
        </a:graphic>
      </p:graphicFrame>
    </p:spTree>
    <p:extLst>
      <p:ext uri="{BB962C8B-B14F-4D97-AF65-F5344CB8AC3E}">
        <p14:creationId xmlns:p14="http://schemas.microsoft.com/office/powerpoint/2010/main" val="577684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EFD5-0AF4-B824-90A6-677B7FB5B267}"/>
              </a:ext>
            </a:extLst>
          </p:cNvPr>
          <p:cNvSpPr>
            <a:spLocks noGrp="1"/>
          </p:cNvSpPr>
          <p:nvPr>
            <p:ph type="title"/>
          </p:nvPr>
        </p:nvSpPr>
        <p:spPr/>
        <p:txBody>
          <a:bodyPr/>
          <a:lstStyle/>
          <a:p>
            <a:endParaRPr lang="en-IN"/>
          </a:p>
        </p:txBody>
      </p:sp>
      <p:graphicFrame>
        <p:nvGraphicFramePr>
          <p:cNvPr id="7" name="Content Placeholder 3">
            <a:extLst>
              <a:ext uri="{FF2B5EF4-FFF2-40B4-BE49-F238E27FC236}">
                <a16:creationId xmlns:a16="http://schemas.microsoft.com/office/drawing/2014/main" id="{80BD2471-3F55-5272-452E-61E770C1D040}"/>
              </a:ext>
            </a:extLst>
          </p:cNvPr>
          <p:cNvGraphicFramePr>
            <a:graphicFrameLocks noGrp="1"/>
          </p:cNvGraphicFramePr>
          <p:nvPr>
            <p:ph idx="1"/>
            <p:extLst>
              <p:ext uri="{D42A27DB-BD31-4B8C-83A1-F6EECF244321}">
                <p14:modId xmlns:p14="http://schemas.microsoft.com/office/powerpoint/2010/main" val="1017891503"/>
              </p:ext>
            </p:extLst>
          </p:nvPr>
        </p:nvGraphicFramePr>
        <p:xfrm>
          <a:off x="971550" y="3289300"/>
          <a:ext cx="10553697" cy="1562100"/>
        </p:xfrm>
        <a:graphic>
          <a:graphicData uri="http://schemas.openxmlformats.org/drawingml/2006/table">
            <a:tbl>
              <a:tblPr firstRow="1" bandRow="1">
                <a:tableStyleId>{5C22544A-7EE6-4342-B048-85BDC9FD1C3A}</a:tableStyleId>
              </a:tblPr>
              <a:tblGrid>
                <a:gridCol w="3517899">
                  <a:extLst>
                    <a:ext uri="{9D8B030D-6E8A-4147-A177-3AD203B41FA5}">
                      <a16:colId xmlns:a16="http://schemas.microsoft.com/office/drawing/2014/main" val="2983507514"/>
                    </a:ext>
                  </a:extLst>
                </a:gridCol>
                <a:gridCol w="3517899">
                  <a:extLst>
                    <a:ext uri="{9D8B030D-6E8A-4147-A177-3AD203B41FA5}">
                      <a16:colId xmlns:a16="http://schemas.microsoft.com/office/drawing/2014/main" val="3007206216"/>
                    </a:ext>
                  </a:extLst>
                </a:gridCol>
                <a:gridCol w="3517899">
                  <a:extLst>
                    <a:ext uri="{9D8B030D-6E8A-4147-A177-3AD203B41FA5}">
                      <a16:colId xmlns:a16="http://schemas.microsoft.com/office/drawing/2014/main" val="3287478080"/>
                    </a:ext>
                  </a:extLst>
                </a:gridCol>
              </a:tblGrid>
              <a:tr h="551566">
                <a:tc>
                  <a:txBody>
                    <a:bodyPr/>
                    <a:lstStyle/>
                    <a:p>
                      <a:pPr fontAlgn="t"/>
                      <a:r>
                        <a:rPr lang="en-IN">
                          <a:effectLst/>
                        </a:rPr>
                        <a:t>Bit Details</a:t>
                      </a:r>
                      <a:br>
                        <a:rPr lang="en-IN">
                          <a:effectLst/>
                        </a:rPr>
                      </a:br>
                      <a:endParaRPr lang="en-IN">
                        <a:effectLst/>
                      </a:endParaRPr>
                    </a:p>
                  </a:txBody>
                  <a:tcPr marL="95250" marR="95250" marT="47625" marB="47625"/>
                </a:tc>
                <a:tc>
                  <a:txBody>
                    <a:bodyPr/>
                    <a:lstStyle/>
                    <a:p>
                      <a:pPr algn="ctr" fontAlgn="t"/>
                      <a:r>
                        <a:rPr lang="en-IN">
                          <a:effectLst/>
                        </a:rPr>
                        <a:t>High Value(1)</a:t>
                      </a:r>
                      <a:br>
                        <a:rPr lang="en-IN">
                          <a:effectLst/>
                        </a:rPr>
                      </a:br>
                      <a:endParaRPr lang="en-IN">
                        <a:effectLst/>
                      </a:endParaRPr>
                    </a:p>
                  </a:txBody>
                  <a:tcPr marL="95250" marR="95250" marT="47625" marB="47625"/>
                </a:tc>
                <a:tc>
                  <a:txBody>
                    <a:bodyPr/>
                    <a:lstStyle/>
                    <a:p>
                      <a:pPr algn="ctr" fontAlgn="t"/>
                      <a:r>
                        <a:rPr lang="en-IN">
                          <a:effectLst/>
                        </a:rPr>
                        <a:t>Low Value(0)</a:t>
                      </a:r>
                      <a:br>
                        <a:rPr lang="en-IN">
                          <a:effectLst/>
                        </a:rPr>
                      </a:br>
                      <a:endParaRPr lang="en-IN">
                        <a:effectLst/>
                      </a:endParaRPr>
                    </a:p>
                  </a:txBody>
                  <a:tcPr marL="95250" marR="95250" marT="47625" marB="47625"/>
                </a:tc>
                <a:extLst>
                  <a:ext uri="{0D108BD9-81ED-4DB2-BD59-A6C34878D82A}">
                    <a16:rowId xmlns:a16="http://schemas.microsoft.com/office/drawing/2014/main" val="3150207136"/>
                  </a:ext>
                </a:extLst>
              </a:tr>
              <a:tr h="786552">
                <a:tc>
                  <a:txBody>
                    <a:bodyPr/>
                    <a:lstStyle/>
                    <a:p>
                      <a:pPr fontAlgn="t"/>
                      <a:r>
                        <a:rPr lang="en-IN" dirty="0">
                          <a:solidFill>
                            <a:schemeClr val="tx1"/>
                          </a:solidFill>
                          <a:effectLst/>
                        </a:rPr>
                        <a:t>C/</a:t>
                      </a:r>
                      <a:r>
                        <a:rPr lang="en-IN" b="1" dirty="0">
                          <a:solidFill>
                            <a:schemeClr val="tx1"/>
                          </a:solidFill>
                          <a:effectLst/>
                        </a:rPr>
                        <a:t>T</a:t>
                      </a:r>
                      <a:br>
                        <a:rPr lang="en-IN" dirty="0">
                          <a:solidFill>
                            <a:schemeClr val="tx1"/>
                          </a:solidFill>
                          <a:effectLst/>
                        </a:rPr>
                      </a:br>
                      <a:endParaRPr lang="en-IN" dirty="0">
                        <a:solidFill>
                          <a:schemeClr val="tx1"/>
                        </a:solidFill>
                        <a:effectLst/>
                      </a:endParaRPr>
                    </a:p>
                  </a:txBody>
                  <a:tcPr marL="95250" marR="95250" marT="47625" marB="47625"/>
                </a:tc>
                <a:tc>
                  <a:txBody>
                    <a:bodyPr/>
                    <a:lstStyle/>
                    <a:p>
                      <a:pPr fontAlgn="t"/>
                      <a:r>
                        <a:rPr lang="en-US" dirty="0">
                          <a:solidFill>
                            <a:schemeClr val="tx1"/>
                          </a:solidFill>
                          <a:effectLst/>
                        </a:rPr>
                        <a:t>Configure for the Counter operations</a:t>
                      </a:r>
                      <a:br>
                        <a:rPr lang="en-US" dirty="0">
                          <a:solidFill>
                            <a:schemeClr val="tx1"/>
                          </a:solidFill>
                          <a:effectLst/>
                        </a:rPr>
                      </a:br>
                      <a:endParaRPr lang="en-US" dirty="0">
                        <a:solidFill>
                          <a:schemeClr val="tx1"/>
                        </a:solidFill>
                        <a:effectLst/>
                      </a:endParaRPr>
                    </a:p>
                  </a:txBody>
                  <a:tcPr marL="95250" marR="95250" marT="47625" marB="47625"/>
                </a:tc>
                <a:tc>
                  <a:txBody>
                    <a:bodyPr/>
                    <a:lstStyle/>
                    <a:p>
                      <a:pPr fontAlgn="t"/>
                      <a:r>
                        <a:rPr lang="en-US" dirty="0">
                          <a:solidFill>
                            <a:schemeClr val="tx1"/>
                          </a:solidFill>
                          <a:effectLst/>
                        </a:rPr>
                        <a:t>Configure for the Timer operations</a:t>
                      </a:r>
                    </a:p>
                  </a:txBody>
                  <a:tcPr marL="95250" marR="95250" marT="47625" marB="47625"/>
                </a:tc>
                <a:extLst>
                  <a:ext uri="{0D108BD9-81ED-4DB2-BD59-A6C34878D82A}">
                    <a16:rowId xmlns:a16="http://schemas.microsoft.com/office/drawing/2014/main" val="2096683456"/>
                  </a:ext>
                </a:extLst>
              </a:tr>
            </a:tbl>
          </a:graphicData>
        </a:graphic>
      </p:graphicFrame>
    </p:spTree>
    <p:extLst>
      <p:ext uri="{BB962C8B-B14F-4D97-AF65-F5344CB8AC3E}">
        <p14:creationId xmlns:p14="http://schemas.microsoft.com/office/powerpoint/2010/main" val="3665555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E8644-2A3B-96DD-D840-0541A72F275D}"/>
              </a:ext>
            </a:extLst>
          </p:cNvPr>
          <p:cNvSpPr>
            <a:spLocks noGrp="1"/>
          </p:cNvSpPr>
          <p:nvPr>
            <p:ph type="title"/>
          </p:nvPr>
        </p:nvSpPr>
        <p:spPr/>
        <p:txBody>
          <a:bodyPr/>
          <a:lstStyle/>
          <a:p>
            <a:r>
              <a:rPr lang="en-IN" sz="2800" dirty="0">
                <a:solidFill>
                  <a:schemeClr val="tx1"/>
                </a:solidFill>
              </a:rPr>
              <a:t>Solve</a:t>
            </a:r>
          </a:p>
        </p:txBody>
      </p:sp>
      <p:sp>
        <p:nvSpPr>
          <p:cNvPr id="3" name="Content Placeholder 2">
            <a:extLst>
              <a:ext uri="{FF2B5EF4-FFF2-40B4-BE49-F238E27FC236}">
                <a16:creationId xmlns:a16="http://schemas.microsoft.com/office/drawing/2014/main" id="{E42B3C2C-C429-5EE6-C513-AEC7AC1AC453}"/>
              </a:ext>
            </a:extLst>
          </p:cNvPr>
          <p:cNvSpPr>
            <a:spLocks noGrp="1"/>
          </p:cNvSpPr>
          <p:nvPr>
            <p:ph idx="1"/>
          </p:nvPr>
        </p:nvSpPr>
        <p:spPr/>
        <p:txBody>
          <a:bodyPr/>
          <a:lstStyle/>
          <a:p>
            <a:r>
              <a:rPr lang="en-US" sz="1800" b="0" i="0" u="none" strike="noStrike" baseline="0" dirty="0">
                <a:solidFill>
                  <a:schemeClr val="tx1"/>
                </a:solidFill>
                <a:latin typeface="Times New Roman" panose="02020603050405020304" pitchFamily="18" charset="0"/>
              </a:rPr>
              <a:t>Indicate which mode and which timer are selected for each of the following.</a:t>
            </a:r>
          </a:p>
          <a:p>
            <a:pPr marL="0" indent="0">
              <a:buNone/>
            </a:pPr>
            <a:r>
              <a:rPr lang="en-US" dirty="0">
                <a:latin typeface="Times New Roman" panose="02020603050405020304" pitchFamily="18" charset="0"/>
              </a:rPr>
              <a:t>		1. </a:t>
            </a:r>
            <a:r>
              <a:rPr lang="en-IN" dirty="0"/>
              <a:t>TMOD = </a:t>
            </a:r>
            <a:r>
              <a:rPr lang="en-IN" sz="1800" b="0" i="0" u="none" strike="noStrike" baseline="0" dirty="0">
                <a:latin typeface="Times New Roman" panose="02020603050405020304" pitchFamily="18" charset="0"/>
              </a:rPr>
              <a:t>00000001</a:t>
            </a:r>
          </a:p>
          <a:p>
            <a:pPr marL="0" indent="0">
              <a:buNone/>
            </a:pPr>
            <a:r>
              <a:rPr lang="en-IN" dirty="0">
                <a:latin typeface="Times New Roman" panose="02020603050405020304" pitchFamily="18" charset="0"/>
              </a:rPr>
              <a:t>		2. TMOD = </a:t>
            </a:r>
            <a:r>
              <a:rPr lang="en-IN" sz="1800" b="0" i="0" u="none" strike="noStrike" baseline="0" dirty="0">
                <a:latin typeface="Times New Roman" panose="02020603050405020304" pitchFamily="18" charset="0"/>
              </a:rPr>
              <a:t>00100000</a:t>
            </a:r>
          </a:p>
          <a:p>
            <a:pPr marL="0" indent="0">
              <a:buNone/>
            </a:pPr>
            <a:r>
              <a:rPr lang="en-IN" dirty="0">
                <a:latin typeface="Times New Roman" panose="02020603050405020304" pitchFamily="18" charset="0"/>
              </a:rPr>
              <a:t>		3. TMOD = 00000000</a:t>
            </a:r>
          </a:p>
          <a:p>
            <a:pPr marL="0" indent="0">
              <a:buNone/>
            </a:pPr>
            <a:r>
              <a:rPr lang="en-IN" sz="1800" b="0" i="0" u="none" strike="noStrike" baseline="0" dirty="0">
                <a:latin typeface="Times New Roman" panose="02020603050405020304" pitchFamily="18" charset="0"/>
              </a:rPr>
              <a:t>		4. TMOD = 00010000</a:t>
            </a:r>
          </a:p>
          <a:p>
            <a:pPr marL="0" indent="0">
              <a:buNone/>
            </a:pPr>
            <a:endParaRPr lang="en-IN" sz="1800" b="0" i="0" u="none" strike="noStrike" baseline="0" dirty="0">
              <a:latin typeface="Times New Roman" panose="02020603050405020304" pitchFamily="18" charset="0"/>
            </a:endParaRPr>
          </a:p>
          <a:p>
            <a:r>
              <a:rPr lang="en-US" dirty="0">
                <a:latin typeface="Times New Roman" panose="02020603050405020304" pitchFamily="18" charset="0"/>
              </a:rPr>
              <a:t>What will TMOD be?</a:t>
            </a:r>
          </a:p>
          <a:p>
            <a:pPr marL="0" indent="0">
              <a:buNone/>
            </a:pPr>
            <a:r>
              <a:rPr lang="en-US" dirty="0">
                <a:latin typeface="Times New Roman" panose="02020603050405020304" pitchFamily="18" charset="0"/>
              </a:rPr>
              <a:t>		1. M</a:t>
            </a:r>
            <a:r>
              <a:rPr lang="en-US" sz="1800" b="0" i="0" u="none" strike="noStrike" baseline="0" dirty="0">
                <a:latin typeface="Times New Roman" panose="02020603050405020304" pitchFamily="18" charset="0"/>
              </a:rPr>
              <a:t>ode 2 of timer 0 is selected</a:t>
            </a:r>
          </a:p>
          <a:p>
            <a:pPr marL="0" indent="0">
              <a:buNone/>
            </a:pPr>
            <a:r>
              <a:rPr lang="en-US" dirty="0">
                <a:latin typeface="Times New Roman" panose="02020603050405020304" pitchFamily="18" charset="0"/>
              </a:rPr>
              <a:t>		2. Mode 3 of timer 1 is selected</a:t>
            </a:r>
            <a:endParaRPr lang="en-IN" dirty="0"/>
          </a:p>
        </p:txBody>
      </p:sp>
    </p:spTree>
    <p:extLst>
      <p:ext uri="{BB962C8B-B14F-4D97-AF65-F5344CB8AC3E}">
        <p14:creationId xmlns:p14="http://schemas.microsoft.com/office/powerpoint/2010/main" val="2792841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2B019-A6BA-98E0-B889-66DAA7D7E366}"/>
              </a:ext>
            </a:extLst>
          </p:cNvPr>
          <p:cNvSpPr>
            <a:spLocks noGrp="1"/>
          </p:cNvSpPr>
          <p:nvPr>
            <p:ph type="title"/>
          </p:nvPr>
        </p:nvSpPr>
        <p:spPr/>
        <p:txBody>
          <a:bodyPr/>
          <a:lstStyle/>
          <a:p>
            <a:r>
              <a:rPr lang="en-US" b="0" dirty="0">
                <a:solidFill>
                  <a:schemeClr val="tx1"/>
                </a:solidFill>
                <a:latin typeface="Times New Roman" panose="02020603050405020304" pitchFamily="18" charset="0"/>
              </a:rPr>
              <a:t>T</a:t>
            </a:r>
            <a:r>
              <a:rPr lang="en-US" sz="4000" b="0" i="0" u="none" strike="noStrike" baseline="0" dirty="0">
                <a:solidFill>
                  <a:schemeClr val="tx1"/>
                </a:solidFill>
                <a:latin typeface="Times New Roman" panose="02020603050405020304" pitchFamily="18" charset="0"/>
              </a:rPr>
              <a:t>he timer’s clock frequency and its period for 8051-based system</a:t>
            </a:r>
            <a:endParaRPr lang="en-IN" dirty="0">
              <a:solidFill>
                <a:schemeClr val="tx1"/>
              </a:solidFill>
            </a:endParaRPr>
          </a:p>
        </p:txBody>
      </p:sp>
      <p:sp>
        <p:nvSpPr>
          <p:cNvPr id="3" name="Content Placeholder 2">
            <a:extLst>
              <a:ext uri="{FF2B5EF4-FFF2-40B4-BE49-F238E27FC236}">
                <a16:creationId xmlns:a16="http://schemas.microsoft.com/office/drawing/2014/main" id="{79806B3C-F6DE-BA1C-B808-C8BC77CD8063}"/>
              </a:ext>
            </a:extLst>
          </p:cNvPr>
          <p:cNvSpPr>
            <a:spLocks noGrp="1"/>
          </p:cNvSpPr>
          <p:nvPr>
            <p:ph idx="1"/>
          </p:nvPr>
        </p:nvSpPr>
        <p:spPr>
          <a:xfrm>
            <a:off x="801288" y="1834359"/>
            <a:ext cx="10554574" cy="4441749"/>
          </a:xfrm>
        </p:spPr>
        <p:txBody>
          <a:bodyPr>
            <a:normAutofit lnSpcReduction="10000"/>
          </a:bodyPr>
          <a:lstStyle/>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8051 is designed to operate between 4MHz to 40MHz and generally operates with a crystal frequency </a:t>
            </a:r>
            <a:r>
              <a:rPr lang="en-US" sz="2400" b="1" dirty="0">
                <a:latin typeface="Times New Roman" panose="02020603050405020304" pitchFamily="18" charset="0"/>
                <a:cs typeface="Times New Roman" panose="02020603050405020304" pitchFamily="18" charset="0"/>
              </a:rPr>
              <a:t>11.0592 MHz</a:t>
            </a:r>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Since we know the crystal is pulsing 11,059,000 times per second and that one machine cycle is 12 pulses. we can calculate how many instructions cycles the 8051 can execute per second: </a:t>
            </a:r>
          </a:p>
          <a:p>
            <a:pPr marL="0" indent="0">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11,059,000 / 12 = 921,583 </a:t>
            </a:r>
          </a:p>
          <a:p>
            <a:pPr marL="0" indent="0">
              <a:buNone/>
            </a:pPr>
            <a:endParaRPr lang="en-US" sz="2400" b="1" dirty="0">
              <a:latin typeface="Times New Roman" panose="02020603050405020304" pitchFamily="18" charset="0"/>
              <a:cs typeface="Times New Roman" panose="02020603050405020304" pitchFamily="18" charset="0"/>
            </a:endParaRPr>
          </a:p>
          <a:p>
            <a:r>
              <a:rPr lang="en-IN" sz="2400" i="0" u="none" strike="noStrike" baseline="0" dirty="0">
                <a:latin typeface="Times New Roman" panose="02020603050405020304" pitchFamily="18" charset="0"/>
                <a:cs typeface="Times New Roman" panose="02020603050405020304" pitchFamily="18" charset="0"/>
              </a:rPr>
              <a:t>T = 1/921583  = </a:t>
            </a:r>
            <a:r>
              <a:rPr lang="en-IN" sz="2400" b="1" i="0" u="none" strike="noStrike" baseline="0" dirty="0">
                <a:latin typeface="Times New Roman" panose="02020603050405020304" pitchFamily="18" charset="0"/>
                <a:cs typeface="Times New Roman" panose="02020603050405020304" pitchFamily="18" charset="0"/>
              </a:rPr>
              <a:t>1.085 us</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3828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E9C56-1BA1-6DDA-F4FF-6FF82D13A728}"/>
              </a:ext>
            </a:extLst>
          </p:cNvPr>
          <p:cNvSpPr>
            <a:spLocks noGrp="1"/>
          </p:cNvSpPr>
          <p:nvPr>
            <p:ph type="title"/>
          </p:nvPr>
        </p:nvSpPr>
        <p:spPr/>
        <p:txBody>
          <a:bodyPr/>
          <a:lstStyle/>
          <a:p>
            <a:r>
              <a:rPr lang="en-IN" b="0" i="0" u="none" strike="noStrike" baseline="0" dirty="0">
                <a:solidFill>
                  <a:schemeClr val="tx1"/>
                </a:solidFill>
                <a:latin typeface="Times New Roman" panose="02020603050405020304" pitchFamily="18" charset="0"/>
                <a:cs typeface="Times New Roman" panose="02020603050405020304" pitchFamily="18" charset="0"/>
              </a:rPr>
              <a:t>Operations of Mode1</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AB9EAD-7A62-37E5-CC72-1DF2BDFA58F7}"/>
              </a:ext>
            </a:extLst>
          </p:cNvPr>
          <p:cNvSpPr>
            <a:spLocks noGrp="1"/>
          </p:cNvSpPr>
          <p:nvPr>
            <p:ph idx="1"/>
          </p:nvPr>
        </p:nvSpPr>
        <p:spPr>
          <a:xfrm>
            <a:off x="610894" y="1417638"/>
            <a:ext cx="10554574" cy="3636511"/>
          </a:xfrm>
        </p:spPr>
        <p:txBody>
          <a:bodyPr>
            <a:normAutofit/>
          </a:bodyPr>
          <a:lstStyle/>
          <a:p>
            <a:pPr algn="l"/>
            <a:r>
              <a:rPr lang="en-US" sz="1800" b="0" i="0" u="none" strike="noStrike" baseline="0" dirty="0">
                <a:latin typeface="Times New Roman" panose="02020603050405020304" pitchFamily="18" charset="0"/>
                <a:cs typeface="Times New Roman" panose="02020603050405020304" pitchFamily="18" charset="0"/>
              </a:rPr>
              <a:t>It is a 16-bit timer; therefore, it allows a value of 0000 to FFFFH to be loaded into the timer’s register TL and TH.</a:t>
            </a:r>
          </a:p>
          <a:p>
            <a:pPr algn="l"/>
            <a:r>
              <a:rPr lang="en-US" sz="1800" b="0" i="0" u="none" strike="noStrike" baseline="0" dirty="0">
                <a:latin typeface="Times New Roman" panose="02020603050405020304" pitchFamily="18" charset="0"/>
                <a:cs typeface="Times New Roman" panose="02020603050405020304" pitchFamily="18" charset="0"/>
              </a:rPr>
              <a:t>After TH and TL are loaded with a 16-bit initial value, the timer must be started</a:t>
            </a:r>
            <a:r>
              <a:rPr lang="en-IN" sz="1800" b="0" i="0" u="none" strike="noStrike" baseline="0" dirty="0">
                <a:latin typeface="Times New Roman" panose="02020603050405020304" pitchFamily="18" charset="0"/>
                <a:cs typeface="Times New Roman" panose="02020603050405020304" pitchFamily="18" charset="0"/>
              </a:rPr>
              <a:t>.</a:t>
            </a:r>
            <a:endParaRPr lang="en-US" sz="1800" b="0" i="0" u="none" strike="noStrike" baseline="0" dirty="0">
              <a:latin typeface="Times New Roman" panose="02020603050405020304" pitchFamily="18" charset="0"/>
              <a:cs typeface="Times New Roman" panose="02020603050405020304" pitchFamily="18" charset="0"/>
            </a:endParaRPr>
          </a:p>
          <a:p>
            <a:pPr algn="l"/>
            <a:r>
              <a:rPr lang="en-US" sz="1800" b="0" i="0" u="none" strike="noStrike" baseline="0" dirty="0">
                <a:latin typeface="Times New Roman" panose="02020603050405020304" pitchFamily="18" charset="0"/>
                <a:cs typeface="Times New Roman" panose="02020603050405020304" pitchFamily="18" charset="0"/>
              </a:rPr>
              <a:t>After the timer is started, it starts to </a:t>
            </a:r>
            <a:r>
              <a:rPr lang="en-IN" sz="1800" b="0" i="0" u="none" strike="noStrike" baseline="0" dirty="0">
                <a:latin typeface="Times New Roman" panose="02020603050405020304" pitchFamily="18" charset="0"/>
                <a:cs typeface="Times New Roman" panose="02020603050405020304" pitchFamily="18" charset="0"/>
              </a:rPr>
              <a:t>count up </a:t>
            </a:r>
            <a:r>
              <a:rPr lang="en-US" sz="1800" b="0" i="0" u="none" strike="noStrike" baseline="0" dirty="0">
                <a:latin typeface="Times New Roman" panose="02020603050405020304" pitchFamily="18" charset="0"/>
                <a:cs typeface="Times New Roman" panose="02020603050405020304" pitchFamily="18" charset="0"/>
              </a:rPr>
              <a:t>until it reaches its limit of FFFFH.</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F4891E6-6D80-272C-29E6-6B14FE9A360A}"/>
              </a:ext>
            </a:extLst>
          </p:cNvPr>
          <p:cNvPicPr>
            <a:picLocks noChangeAspect="1"/>
          </p:cNvPicPr>
          <p:nvPr/>
        </p:nvPicPr>
        <p:blipFill>
          <a:blip r:embed="rId2"/>
          <a:stretch>
            <a:fillRect/>
          </a:stretch>
        </p:blipFill>
        <p:spPr>
          <a:xfrm>
            <a:off x="2194283" y="4144253"/>
            <a:ext cx="7803431" cy="1974568"/>
          </a:xfrm>
          <a:prstGeom prst="rect">
            <a:avLst/>
          </a:prstGeom>
        </p:spPr>
      </p:pic>
    </p:spTree>
    <p:extLst>
      <p:ext uri="{BB962C8B-B14F-4D97-AF65-F5344CB8AC3E}">
        <p14:creationId xmlns:p14="http://schemas.microsoft.com/office/powerpoint/2010/main" val="2538520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78B04-E322-AD35-6D4B-392D28BABAD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33E686-15FE-ADD8-A166-18EAF2A96AED}"/>
              </a:ext>
            </a:extLst>
          </p:cNvPr>
          <p:cNvSpPr>
            <a:spLocks noGrp="1"/>
          </p:cNvSpPr>
          <p:nvPr>
            <p:ph idx="1"/>
          </p:nvPr>
        </p:nvSpPr>
        <p:spPr/>
        <p:txBody>
          <a:bodyPr>
            <a:normAutofit/>
          </a:bodyPr>
          <a:lstStyle/>
          <a:p>
            <a:pPr algn="l"/>
            <a:r>
              <a:rPr lang="en-US" sz="1800" b="0" i="0" u="none" strike="noStrike" baseline="0" dirty="0">
                <a:latin typeface="Tahoma" panose="020B0604030504040204" pitchFamily="34" charset="0"/>
              </a:rPr>
              <a:t>When it rolls over from FFFFH to 0000, it sets high a flag bit called TF (timer flag)</a:t>
            </a:r>
          </a:p>
          <a:p>
            <a:pPr marL="0" indent="0" algn="l">
              <a:buNone/>
            </a:pPr>
            <a:r>
              <a:rPr lang="en-US" sz="1800" b="0" i="0" u="none" strike="noStrike" baseline="0" dirty="0">
                <a:latin typeface="Times New Roman" panose="02020603050405020304" pitchFamily="18" charset="0"/>
              </a:rPr>
              <a:t>		– </a:t>
            </a:r>
            <a:r>
              <a:rPr lang="en-US" sz="1800" b="0" i="0" u="none" strike="noStrike" baseline="0" dirty="0">
                <a:latin typeface="Tahoma" panose="020B0604030504040204" pitchFamily="34" charset="0"/>
              </a:rPr>
              <a:t>Each timer has its own timer flag: TF0 for	 </a:t>
            </a:r>
            <a:r>
              <a:rPr lang="da-DK" sz="1800" b="0" i="0" u="none" strike="noStrike" baseline="0" dirty="0">
                <a:latin typeface="Tahoma" panose="020B0604030504040204" pitchFamily="34" charset="0"/>
              </a:rPr>
              <a:t>timer 0 and TF1 for timer 1</a:t>
            </a:r>
          </a:p>
          <a:p>
            <a:pPr algn="l"/>
            <a:r>
              <a:rPr lang="en-US" sz="1800" b="0" i="0" u="none" strike="noStrike" baseline="0" dirty="0">
                <a:latin typeface="Tahoma" panose="020B0604030504040204" pitchFamily="34" charset="0"/>
              </a:rPr>
              <a:t>When this timer flag is raised the timer should be stopped</a:t>
            </a:r>
            <a:r>
              <a:rPr lang="en-IN" sz="1800" b="0" i="0" u="none" strike="noStrike" baseline="0" dirty="0">
                <a:latin typeface="Tahoma" panose="020B0604030504040204" pitchFamily="34" charset="0"/>
              </a:rPr>
              <a:t>.</a:t>
            </a:r>
          </a:p>
          <a:p>
            <a:pPr algn="l"/>
            <a:r>
              <a:rPr lang="en-US" sz="1800" b="0" i="0" u="none" strike="noStrike" baseline="0" dirty="0">
                <a:latin typeface="Tahoma" panose="020B0604030504040204" pitchFamily="34" charset="0"/>
              </a:rPr>
              <a:t>After the timer reaches its limit and rolls over, in order to repeat the process, TH and TL must be reloaded with the original </a:t>
            </a:r>
            <a:r>
              <a:rPr lang="en-IN" sz="1800" b="0" i="0" u="none" strike="noStrike" baseline="0" dirty="0">
                <a:latin typeface="Tahoma" panose="020B0604030504040204" pitchFamily="34" charset="0"/>
              </a:rPr>
              <a:t>value, and </a:t>
            </a:r>
            <a:r>
              <a:rPr lang="en-US" sz="1800" b="0" i="0" u="none" strike="noStrike" baseline="0" dirty="0">
                <a:latin typeface="Tahoma" panose="020B0604030504040204" pitchFamily="34" charset="0"/>
              </a:rPr>
              <a:t>TF must be reloaded to 0.</a:t>
            </a:r>
            <a:endParaRPr lang="en-IN" dirty="0"/>
          </a:p>
        </p:txBody>
      </p:sp>
    </p:spTree>
    <p:extLst>
      <p:ext uri="{BB962C8B-B14F-4D97-AF65-F5344CB8AC3E}">
        <p14:creationId xmlns:p14="http://schemas.microsoft.com/office/powerpoint/2010/main" val="20901891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15">
      <a:dk1>
        <a:srgbClr val="FFFFFF"/>
      </a:dk1>
      <a:lt1>
        <a:srgbClr val="000000"/>
      </a:lt1>
      <a:dk2>
        <a:srgbClr val="FFFFFF"/>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docProps/app.xml><?xml version="1.0" encoding="utf-8"?>
<Properties xmlns="http://schemas.openxmlformats.org/officeDocument/2006/extended-properties" xmlns:vt="http://schemas.openxmlformats.org/officeDocument/2006/docPropsVTypes">
  <Template>Quotable</Template>
  <TotalTime>2001</TotalTime>
  <Words>1450</Words>
  <Application>Microsoft Office PowerPoint</Application>
  <PresentationFormat>Widescreen</PresentationFormat>
  <Paragraphs>167</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-apple-system</vt:lpstr>
      <vt:lpstr>Arial</vt:lpstr>
      <vt:lpstr>Century Gothic</vt:lpstr>
      <vt:lpstr>Montserrat</vt:lpstr>
      <vt:lpstr>Open Sans</vt:lpstr>
      <vt:lpstr>Roboto</vt:lpstr>
      <vt:lpstr>Tahoma</vt:lpstr>
      <vt:lpstr>Times New Roman</vt:lpstr>
      <vt:lpstr>Wingdings 2</vt:lpstr>
      <vt:lpstr>Quotable</vt:lpstr>
      <vt:lpstr>Timers</vt:lpstr>
      <vt:lpstr>Timers</vt:lpstr>
      <vt:lpstr>PowerPoint Presentation</vt:lpstr>
      <vt:lpstr>PowerPoint Presentation</vt:lpstr>
      <vt:lpstr>PowerPoint Presentation</vt:lpstr>
      <vt:lpstr>Solve</vt:lpstr>
      <vt:lpstr>The timer’s clock frequency and its period for 8051-based system</vt:lpstr>
      <vt:lpstr>Operations of Mode1</vt:lpstr>
      <vt:lpstr>PowerPoint Presentation</vt:lpstr>
      <vt:lpstr>Operation of Mode 2</vt:lpstr>
      <vt:lpstr>Operation of Mode 0</vt:lpstr>
      <vt:lpstr>Operation of Mode 3</vt:lpstr>
      <vt:lpstr>Counters</vt:lpstr>
      <vt:lpstr>Timer Control (TCON) Register</vt:lpstr>
      <vt:lpstr>PowerPoint Presentation</vt:lpstr>
      <vt:lpstr>Gate in TMOD</vt:lpstr>
      <vt:lpstr>Generating a time delay</vt:lpstr>
      <vt:lpstr>Mode in TMOD Registers</vt:lpstr>
      <vt:lpstr>Write an 8051 C program to toggle all the bits of port P1 continuously with some delay in between. Use Timer 0, 16-bit mode to generate the delay.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 Ports</dc:title>
  <dc:creator>Chrishia Christudhas</dc:creator>
  <cp:lastModifiedBy>Chrishia Christudhas</cp:lastModifiedBy>
  <cp:revision>1</cp:revision>
  <dcterms:created xsi:type="dcterms:W3CDTF">2024-02-26T05:39:50Z</dcterms:created>
  <dcterms:modified xsi:type="dcterms:W3CDTF">2024-02-29T04:01:12Z</dcterms:modified>
</cp:coreProperties>
</file>