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sldIdLst>
    <p:sldId id="256" r:id="rId5"/>
    <p:sldId id="257" r:id="rId6"/>
    <p:sldId id="258" r:id="rId7"/>
    <p:sldId id="261" r:id="rId8"/>
    <p:sldId id="259" r:id="rId9"/>
    <p:sldId id="260" r:id="rId10"/>
    <p:sldId id="262" r:id="rId11"/>
    <p:sldId id="263" r:id="rId12"/>
    <p:sldId id="264" r:id="rId13"/>
    <p:sldId id="266" r:id="rId14"/>
    <p:sldId id="267" r:id="rId15"/>
    <p:sldId id="265" r:id="rId16"/>
    <p:sldId id="268" r:id="rId17"/>
    <p:sldId id="269" r:id="rId18"/>
    <p:sldId id="270" r:id="rId19"/>
    <p:sldId id="271" r:id="rId20"/>
    <p:sldId id="272" r:id="rId21"/>
    <p:sldId id="273" r:id="rId22"/>
    <p:sldId id="274" r:id="rId23"/>
    <p:sldId id="275" r:id="rId24"/>
    <p:sldId id="276" r:id="rId25"/>
    <p:sldId id="277" r:id="rId26"/>
    <p:sldId id="280" r:id="rId27"/>
    <p:sldId id="287" r:id="rId28"/>
    <p:sldId id="286" r:id="rId29"/>
    <p:sldId id="281" r:id="rId30"/>
    <p:sldId id="282" r:id="rId31"/>
    <p:sldId id="283" r:id="rId32"/>
    <p:sldId id="284" r:id="rId33"/>
    <p:sldId id="285" r:id="rId34"/>
    <p:sldId id="288" r:id="rId35"/>
    <p:sldId id="289" r:id="rId36"/>
    <p:sldId id="290" r:id="rId37"/>
    <p:sldId id="291" r:id="rId38"/>
    <p:sldId id="292" r:id="rId39"/>
    <p:sldId id="313" r:id="rId40"/>
    <p:sldId id="314" r:id="rId41"/>
    <p:sldId id="315" r:id="rId42"/>
    <p:sldId id="316" r:id="rId43"/>
    <p:sldId id="317" r:id="rId44"/>
    <p:sldId id="278" r:id="rId45"/>
    <p:sldId id="279"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8" r:id="rId61"/>
    <p:sldId id="307" r:id="rId62"/>
    <p:sldId id="309" r:id="rId63"/>
    <p:sldId id="310" r:id="rId64"/>
    <p:sldId id="311" r:id="rId65"/>
    <p:sldId id="31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CC6EA-0FAF-42F7-A71B-EE881D6B3160}" type="datetimeFigureOut">
              <a:rPr lang="en-IN" smtClean="0"/>
              <a:t>03-12-2024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7616D-C32A-4D1F-8C7A-7143D711EA49}" type="slidenum">
              <a:rPr lang="en-IN" smtClean="0"/>
              <a:t>‹#›</a:t>
            </a:fld>
            <a:endParaRPr lang="en-IN"/>
          </a:p>
        </p:txBody>
      </p:sp>
    </p:spTree>
    <p:extLst>
      <p:ext uri="{BB962C8B-B14F-4D97-AF65-F5344CB8AC3E}">
        <p14:creationId xmlns:p14="http://schemas.microsoft.com/office/powerpoint/2010/main" val="153342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LCD is short for Liquid Crystal Display. Each LCD screen contains a matrix of pixels that together form an image on the screen. The LCD is a flat panel display technology commonly used in consumer electronics.</a:t>
            </a:r>
          </a:p>
          <a:p>
            <a:endParaRPr lang="en-US" dirty="0"/>
          </a:p>
          <a:p>
            <a:endParaRPr lang="en-IN" dirty="0"/>
          </a:p>
        </p:txBody>
      </p:sp>
      <p:sp>
        <p:nvSpPr>
          <p:cNvPr id="4" name="Slide Number Placeholder 3"/>
          <p:cNvSpPr>
            <a:spLocks noGrp="1"/>
          </p:cNvSpPr>
          <p:nvPr>
            <p:ph type="sldNum" sz="quarter" idx="5"/>
          </p:nvPr>
        </p:nvSpPr>
        <p:spPr/>
        <p:txBody>
          <a:bodyPr/>
          <a:lstStyle/>
          <a:p>
            <a:fld id="{4A77616D-C32A-4D1F-8C7A-7143D711EA49}" type="slidenum">
              <a:rPr lang="en-IN" smtClean="0"/>
              <a:t>3</a:t>
            </a:fld>
            <a:endParaRPr lang="en-IN"/>
          </a:p>
        </p:txBody>
      </p:sp>
    </p:spTree>
    <p:extLst>
      <p:ext uri="{BB962C8B-B14F-4D97-AF65-F5344CB8AC3E}">
        <p14:creationId xmlns:p14="http://schemas.microsoft.com/office/powerpoint/2010/main" val="891401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https://www.youtube.com/watch?v=5lz5e3YKN-Y&amp;ab_channel=HarshaBK</a:t>
            </a:r>
          </a:p>
          <a:p>
            <a:r>
              <a:rPr lang="en-IN" dirty="0"/>
              <a:t>https://www.youtube.com/watch?v=d4-8Q7MzkGw&amp;ab_channel=Dr.ArtiParab</a:t>
            </a:r>
          </a:p>
        </p:txBody>
      </p:sp>
      <p:sp>
        <p:nvSpPr>
          <p:cNvPr id="4" name="Slide Number Placeholder 3"/>
          <p:cNvSpPr>
            <a:spLocks noGrp="1"/>
          </p:cNvSpPr>
          <p:nvPr>
            <p:ph type="sldNum" sz="quarter" idx="10"/>
          </p:nvPr>
        </p:nvSpPr>
        <p:spPr/>
        <p:txBody>
          <a:bodyPr/>
          <a:lstStyle/>
          <a:p>
            <a:fld id="{90BC0530-CF8D-4B4C-B72F-03A5674BEC04}" type="slidenum">
              <a:rPr lang="en-IN" smtClean="0"/>
              <a:t>52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0BC0530-CF8D-4B4C-B72F-03A5674BEC04}" type="slidenum">
              <a:rPr lang="en-IN" smtClean="0"/>
              <a:t>53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0A95-C858-47DE-9293-542372CC4B24}"/>
              </a:ext>
            </a:extLst>
          </p:cNvPr>
          <p:cNvSpPr>
            <a:spLocks noGrp="1"/>
          </p:cNvSpPr>
          <p:nvPr>
            <p:ph type="ctrTitle"/>
          </p:nvPr>
        </p:nvSpPr>
        <p:spPr>
          <a:xfrm>
            <a:off x="1524000" y="1122363"/>
            <a:ext cx="9144000" cy="2387600"/>
          </a:xfrm>
        </p:spPr>
        <p:txBody>
          <a:bodyPr anchor="b"/>
          <a:lstStyle>
            <a:lvl1pPr algn="ctr">
              <a:defRPr sz="60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D842115-5AE7-4529-9FC0-E5B5AD3291DB}"/>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Tree>
    <p:extLst>
      <p:ext uri="{BB962C8B-B14F-4D97-AF65-F5344CB8AC3E}">
        <p14:creationId xmlns:p14="http://schemas.microsoft.com/office/powerpoint/2010/main" val="325228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6CF7-276E-4490-A7E1-675FDF2618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B7BA5F-F1D5-4257-BA24-FC814B191E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E0C0E-8783-4FF1-A554-E42E40A2F756}"/>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5" name="Footer Placeholder 4">
            <a:extLst>
              <a:ext uri="{FF2B5EF4-FFF2-40B4-BE49-F238E27FC236}">
                <a16:creationId xmlns:a16="http://schemas.microsoft.com/office/drawing/2014/main" id="{12985D09-11C5-4C21-BACA-107B27B8E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06D29D-FEC8-48DB-879B-CD1D202435FA}"/>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66403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6E70BB-45F1-4341-9A03-DAF6C5101C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AEF948-F70A-461F-AB07-3398EA0EA1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0E8AE-2FE3-4872-BE4D-5321346E8B41}"/>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5" name="Footer Placeholder 4">
            <a:extLst>
              <a:ext uri="{FF2B5EF4-FFF2-40B4-BE49-F238E27FC236}">
                <a16:creationId xmlns:a16="http://schemas.microsoft.com/office/drawing/2014/main" id="{E0407E37-8AAA-40B0-B57F-847763AF9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6A7F51-B497-4C03-935D-E2841E067324}"/>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3482914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2FDE-39BA-46FE-859C-4723CDD37B11}"/>
              </a:ext>
            </a:extLst>
          </p:cNvPr>
          <p:cNvSpPr>
            <a:spLocks noGrp="1"/>
          </p:cNvSpPr>
          <p:nvPr>
            <p:ph type="title"/>
          </p:nvPr>
        </p:nvSpPr>
        <p:spPr/>
        <p:txBody>
          <a:bodyPr/>
          <a:lstStyle>
            <a:lvl1pPr algn="ctr">
              <a:defRPr>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5A254A1-FDF3-4225-A6EE-C6DB9C562CF5}"/>
              </a:ext>
            </a:extLst>
          </p:cNvPr>
          <p:cNvSpPr>
            <a:spLocks noGrp="1"/>
          </p:cNvSpPr>
          <p:nvPr>
            <p:ph idx="1"/>
          </p:nvPr>
        </p:nvSpPr>
        <p:spPr/>
        <p:txBody>
          <a:bodyPr/>
          <a:lstStyle>
            <a:lvl1pPr>
              <a:defRPr>
                <a:solidFill>
                  <a:srgbClr val="FF0000"/>
                </a:solidFill>
                <a:latin typeface="Times New Roman" panose="02020603050405020304" pitchFamily="18" charset="0"/>
                <a:cs typeface="Times New Roman" panose="02020603050405020304" pitchFamily="18" charset="0"/>
              </a:defRPr>
            </a:lvl1pPr>
            <a:lvl2pPr>
              <a:defRPr>
                <a:solidFill>
                  <a:schemeClr val="accent1">
                    <a:lumMod val="75000"/>
                  </a:schemeClr>
                </a:solidFill>
                <a:latin typeface="Times New Roman" panose="02020603050405020304" pitchFamily="18" charset="0"/>
                <a:cs typeface="Times New Roman" panose="02020603050405020304" pitchFamily="18" charset="0"/>
              </a:defRPr>
            </a:lvl2pPr>
            <a:lvl3pPr>
              <a:defRPr>
                <a:solidFill>
                  <a:srgbClr val="7030A0"/>
                </a:solidFill>
                <a:latin typeface="Times New Roman" panose="02020603050405020304" pitchFamily="18" charset="0"/>
                <a:cs typeface="Times New Roman" panose="02020603050405020304" pitchFamily="18" charset="0"/>
              </a:defRPr>
            </a:lvl3pPr>
            <a:lvl4pPr>
              <a:defRPr>
                <a:solidFill>
                  <a:schemeClr val="accent1">
                    <a:lumMod val="75000"/>
                  </a:schemeClr>
                </a:solidFill>
                <a:latin typeface="Times New Roman" panose="02020603050405020304" pitchFamily="18" charset="0"/>
                <a:cs typeface="Times New Roman" panose="02020603050405020304" pitchFamily="18" charset="0"/>
              </a:defRPr>
            </a:lvl4pPr>
            <a:lvl5pPr>
              <a:defRPr>
                <a:solidFill>
                  <a:schemeClr val="accent1">
                    <a:lumMod val="75000"/>
                  </a:schemeClr>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3123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4E52-1786-4346-A6B3-19D51628EC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6381AD-914A-46B5-8C2A-9F20134452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A9CDA2-F47D-4C1A-8FA5-0A3DB850DDE0}"/>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5" name="Footer Placeholder 4">
            <a:extLst>
              <a:ext uri="{FF2B5EF4-FFF2-40B4-BE49-F238E27FC236}">
                <a16:creationId xmlns:a16="http://schemas.microsoft.com/office/drawing/2014/main" id="{382B0E8A-3582-4FBE-90A3-45F2BF6940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F7256-A07B-41F1-8258-59C703B9D169}"/>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330508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DB5-7CBE-4390-A677-B34A378D8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06F1F6-BCDF-427A-B0FA-9FDE23183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3F47DA-81DF-436E-BD05-D6A21E7B2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24A96-F289-496C-AD86-C892FDC67DCA}"/>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6" name="Footer Placeholder 5">
            <a:extLst>
              <a:ext uri="{FF2B5EF4-FFF2-40B4-BE49-F238E27FC236}">
                <a16:creationId xmlns:a16="http://schemas.microsoft.com/office/drawing/2014/main" id="{FB18A4FF-F26A-40DD-A383-1660C1BB9A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8D3DD1-021D-41BA-AE3C-3BB2CE6770F2}"/>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244419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08893-9DA6-4E47-8A7E-7B4D0A5363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19AB6-B0B5-4FC4-906E-ACAFA9ECA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C2ADA-BD27-43B2-87FA-945C17981D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B47122-C608-4971-80FB-B30EF7544F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32D97-7E37-43FA-89EB-D93A00ED9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7712D29-1B25-40F1-9619-070B5CE08A23}"/>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8" name="Footer Placeholder 7">
            <a:extLst>
              <a:ext uri="{FF2B5EF4-FFF2-40B4-BE49-F238E27FC236}">
                <a16:creationId xmlns:a16="http://schemas.microsoft.com/office/drawing/2014/main" id="{A345FE4B-700A-4099-AA7B-945BC0C907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4D051B-C28A-4A91-A6B1-411485F2A4E7}"/>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168136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71878-4EBC-478D-B913-DB0786FE9C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086FBC-F2AE-4982-A5F3-2617359F447F}"/>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4" name="Footer Placeholder 3">
            <a:extLst>
              <a:ext uri="{FF2B5EF4-FFF2-40B4-BE49-F238E27FC236}">
                <a16:creationId xmlns:a16="http://schemas.microsoft.com/office/drawing/2014/main" id="{12511919-33C5-4CE9-A019-2FAA4716A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A0D488-7B2C-4B60-A432-936FD4904E58}"/>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178191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34EC9-3191-456C-AD24-C26340849717}"/>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3" name="Footer Placeholder 2">
            <a:extLst>
              <a:ext uri="{FF2B5EF4-FFF2-40B4-BE49-F238E27FC236}">
                <a16:creationId xmlns:a16="http://schemas.microsoft.com/office/drawing/2014/main" id="{407F56CD-6C6C-4C59-A466-74CDC596B2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EBECBC-B914-44E6-804D-847147002F13}"/>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45820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4993-CA88-4E59-A98E-E03E68A34D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132FF1-9424-4FD7-84B7-18CB6670C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265723-A1E6-4AB0-A229-8B33BBD68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1EA93-70B7-4162-A257-7B4665DA6CCB}"/>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6" name="Footer Placeholder 5">
            <a:extLst>
              <a:ext uri="{FF2B5EF4-FFF2-40B4-BE49-F238E27FC236}">
                <a16:creationId xmlns:a16="http://schemas.microsoft.com/office/drawing/2014/main" id="{E61EB40F-CBC0-41F7-A6D4-26AEDC3860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070DA-8507-4F73-B7F4-B7078A711C9B}"/>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37296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8A9B-9355-4005-8455-968514B59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89CCC6-612D-4658-8AF3-B03E433FA7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AA2B3D-DDE4-4AEA-9F71-D8FD1F794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0B2AA-B529-47D1-8AF5-DF83ED0C227C}"/>
              </a:ext>
            </a:extLst>
          </p:cNvPr>
          <p:cNvSpPr>
            <a:spLocks noGrp="1"/>
          </p:cNvSpPr>
          <p:nvPr>
            <p:ph type="dt" sz="half" idx="10"/>
          </p:nvPr>
        </p:nvSpPr>
        <p:spPr/>
        <p:txBody>
          <a:bodyPr/>
          <a:lstStyle/>
          <a:p>
            <a:fld id="{5A986F0C-E883-4760-AA40-62DF4DFE6A72}" type="datetimeFigureOut">
              <a:rPr lang="en-IN" smtClean="0"/>
              <a:t>03-12-2024</a:t>
            </a:fld>
            <a:endParaRPr lang="en-IN"/>
          </a:p>
        </p:txBody>
      </p:sp>
      <p:sp>
        <p:nvSpPr>
          <p:cNvPr id="6" name="Footer Placeholder 5">
            <a:extLst>
              <a:ext uri="{FF2B5EF4-FFF2-40B4-BE49-F238E27FC236}">
                <a16:creationId xmlns:a16="http://schemas.microsoft.com/office/drawing/2014/main" id="{724B6B26-BBE8-4220-A1CE-EB56B9FD7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7DC298-A661-473B-A316-3510F19DCA05}"/>
              </a:ext>
            </a:extLst>
          </p:cNvPr>
          <p:cNvSpPr>
            <a:spLocks noGrp="1"/>
          </p:cNvSpPr>
          <p:nvPr>
            <p:ph type="sldNum" sz="quarter" idx="12"/>
          </p:nvPr>
        </p:nvSpPr>
        <p:spPr/>
        <p:txBody>
          <a:bodyPr/>
          <a:lstStyle/>
          <a:p>
            <a:fld id="{DEF29D49-CA6E-4613-BAE9-D77E4B45CDE2}" type="slidenum">
              <a:rPr lang="en-IN" smtClean="0"/>
              <a:t>‹#›</a:t>
            </a:fld>
            <a:endParaRPr lang="en-IN"/>
          </a:p>
        </p:txBody>
      </p:sp>
    </p:spTree>
    <p:extLst>
      <p:ext uri="{BB962C8B-B14F-4D97-AF65-F5344CB8AC3E}">
        <p14:creationId xmlns:p14="http://schemas.microsoft.com/office/powerpoint/2010/main" val="277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410B0-E9EA-4FC9-B9E6-170FCEFF2C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D21413-F05C-43DB-911D-FB7A0D89E5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A6252B-E0E7-44D9-9221-69F91EE2D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86F0C-E883-4760-AA40-62DF4DFE6A72}" type="datetimeFigureOut">
              <a:rPr lang="en-IN" smtClean="0"/>
              <a:t>03-12-2024</a:t>
            </a:fld>
            <a:endParaRPr lang="en-IN"/>
          </a:p>
        </p:txBody>
      </p:sp>
      <p:sp>
        <p:nvSpPr>
          <p:cNvPr id="5" name="Footer Placeholder 4">
            <a:extLst>
              <a:ext uri="{FF2B5EF4-FFF2-40B4-BE49-F238E27FC236}">
                <a16:creationId xmlns:a16="http://schemas.microsoft.com/office/drawing/2014/main" id="{FBBF1310-7531-4E4D-B6B8-86E4CD391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8B163C-FD97-4AEB-9929-1C9BB1F8B2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29D49-CA6E-4613-BAE9-D77E4B45CDE2}" type="slidenum">
              <a:rPr lang="en-IN" smtClean="0"/>
              <a:t>‹#›</a:t>
            </a:fld>
            <a:endParaRPr lang="en-IN"/>
          </a:p>
        </p:txBody>
      </p:sp>
    </p:spTree>
    <p:extLst>
      <p:ext uri="{BB962C8B-B14F-4D97-AF65-F5344CB8AC3E}">
        <p14:creationId xmlns:p14="http://schemas.microsoft.com/office/powerpoint/2010/main" val="453480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5C6A-18CF-4518-800A-6ACC535DA343}"/>
              </a:ext>
            </a:extLst>
          </p:cNvPr>
          <p:cNvSpPr>
            <a:spLocks noGrp="1"/>
          </p:cNvSpPr>
          <p:nvPr>
            <p:ph type="ctrTitle"/>
          </p:nvPr>
        </p:nvSpPr>
        <p:spPr>
          <a:xfrm>
            <a:off x="1524000" y="1516259"/>
            <a:ext cx="9144000" cy="1114400"/>
          </a:xfrm>
        </p:spPr>
        <p:txBody>
          <a:bodyPr/>
          <a:lstStyle/>
          <a:p>
            <a:r>
              <a:rPr lang="en-US" dirty="0"/>
              <a:t>MODULE 7</a:t>
            </a:r>
            <a:endParaRPr lang="en-IN" dirty="0"/>
          </a:p>
        </p:txBody>
      </p:sp>
      <p:sp>
        <p:nvSpPr>
          <p:cNvPr id="3" name="Subtitle 2">
            <a:extLst>
              <a:ext uri="{FF2B5EF4-FFF2-40B4-BE49-F238E27FC236}">
                <a16:creationId xmlns:a16="http://schemas.microsoft.com/office/drawing/2014/main" id="{2E0F9B04-942C-4F8A-A603-F8E2203FAEC1}"/>
              </a:ext>
            </a:extLst>
          </p:cNvPr>
          <p:cNvSpPr>
            <a:spLocks noGrp="1"/>
          </p:cNvSpPr>
          <p:nvPr>
            <p:ph type="subTitle" idx="1"/>
          </p:nvPr>
        </p:nvSpPr>
        <p:spPr>
          <a:xfrm>
            <a:off x="1524000" y="2986222"/>
            <a:ext cx="9144000" cy="885556"/>
          </a:xfrm>
        </p:spPr>
        <p:txBody>
          <a:bodyPr>
            <a:normAutofit/>
          </a:bodyPr>
          <a:lstStyle/>
          <a:p>
            <a:r>
              <a:rPr lang="en-US" sz="4000" dirty="0"/>
              <a:t>Interfacing with displays and sensors</a:t>
            </a:r>
            <a:endParaRPr lang="en-IN" sz="4000" dirty="0"/>
          </a:p>
        </p:txBody>
      </p:sp>
    </p:spTree>
    <p:extLst>
      <p:ext uri="{BB962C8B-B14F-4D97-AF65-F5344CB8AC3E}">
        <p14:creationId xmlns:p14="http://schemas.microsoft.com/office/powerpoint/2010/main" val="326973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D00802-30F0-4B5B-A92E-BE19BB648556}"/>
              </a:ext>
            </a:extLst>
          </p:cNvPr>
          <p:cNvSpPr>
            <a:spLocks noGrp="1"/>
          </p:cNvSpPr>
          <p:nvPr>
            <p:ph idx="1"/>
          </p:nvPr>
        </p:nvSpPr>
        <p:spPr>
          <a:xfrm>
            <a:off x="351692" y="323557"/>
            <a:ext cx="6105379" cy="5853406"/>
          </a:xfrm>
        </p:spPr>
        <p:txBody>
          <a:bodyPr/>
          <a:lstStyle/>
          <a:p>
            <a:r>
              <a:rPr lang="en-US" dirty="0"/>
              <a:t>Step2: Sending command to LCD </a:t>
            </a:r>
          </a:p>
          <a:p>
            <a:pPr marL="0" indent="0">
              <a:buNone/>
            </a:pPr>
            <a:endParaRPr lang="en-US" dirty="0"/>
          </a:p>
          <a:p>
            <a:pPr lvl="1"/>
            <a:r>
              <a:rPr lang="en-US" dirty="0"/>
              <a:t>Send the command data to command register</a:t>
            </a:r>
          </a:p>
          <a:p>
            <a:pPr lvl="1"/>
            <a:r>
              <a:rPr lang="en-US" dirty="0"/>
              <a:t>Make R/W low.</a:t>
            </a:r>
          </a:p>
          <a:p>
            <a:pPr lvl="1"/>
            <a:r>
              <a:rPr lang="en-US" dirty="0"/>
              <a:t>Make RS=0 if data byte is a command</a:t>
            </a:r>
          </a:p>
          <a:p>
            <a:pPr lvl="1"/>
            <a:r>
              <a:rPr lang="en-US" dirty="0"/>
              <a:t>Pulse EN from high to low with some delay.</a:t>
            </a:r>
          </a:p>
          <a:p>
            <a:pPr lvl="1"/>
            <a:r>
              <a:rPr lang="en-US" dirty="0"/>
              <a:t>Repeat above steps for sending another data.</a:t>
            </a:r>
          </a:p>
          <a:p>
            <a:pPr marL="457200" lvl="1" indent="0">
              <a:buNone/>
            </a:pPr>
            <a:endParaRPr lang="en-US" dirty="0"/>
          </a:p>
          <a:p>
            <a:endParaRPr lang="en-US" dirty="0"/>
          </a:p>
          <a:p>
            <a:endParaRPr lang="en-IN" dirty="0"/>
          </a:p>
        </p:txBody>
      </p:sp>
      <p:sp>
        <p:nvSpPr>
          <p:cNvPr id="4" name="Rectangle 3">
            <a:extLst>
              <a:ext uri="{FF2B5EF4-FFF2-40B4-BE49-F238E27FC236}">
                <a16:creationId xmlns:a16="http://schemas.microsoft.com/office/drawing/2014/main" id="{2D5EF718-F118-457F-84BE-86E5AF33390F}"/>
              </a:ext>
            </a:extLst>
          </p:cNvPr>
          <p:cNvSpPr/>
          <p:nvPr/>
        </p:nvSpPr>
        <p:spPr>
          <a:xfrm>
            <a:off x="6705600" y="323557"/>
            <a:ext cx="4450080" cy="3955891"/>
          </a:xfrm>
          <a:prstGeom prst="rect">
            <a:avLst/>
          </a:prstGeom>
        </p:spPr>
        <p:txBody>
          <a:bodyPr wrap="square">
            <a:spAutoFit/>
          </a:bodyPr>
          <a:lstStyle/>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void LCD_CMD(unsigned char CMD)</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a:t>
            </a: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P2=CMD;</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RS=0;</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RW=0;</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EN=1;</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a:t>
            </a:r>
            <a:r>
              <a:rPr lang="en-IN" b="1" dirty="0" err="1">
                <a:solidFill>
                  <a:srgbClr val="222222"/>
                </a:solidFill>
                <a:latin typeface="Century Gothic" panose="020B0502020202020204" pitchFamily="34" charset="0"/>
                <a:ea typeface="Calibri" panose="020F0502020204030204" pitchFamily="34" charset="0"/>
                <a:cs typeface="Calibri" panose="020F0502020204030204" pitchFamily="34" charset="0"/>
              </a:rPr>
              <a:t>DELAY_ms</a:t>
            </a: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(5);</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EN=0;</a:t>
            </a: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88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E1EA7-4DDE-4654-9F71-51A8970B3D1F}"/>
              </a:ext>
            </a:extLst>
          </p:cNvPr>
          <p:cNvSpPr>
            <a:spLocks noGrp="1"/>
          </p:cNvSpPr>
          <p:nvPr>
            <p:ph idx="1"/>
          </p:nvPr>
        </p:nvSpPr>
        <p:spPr>
          <a:xfrm>
            <a:off x="379828" y="337625"/>
            <a:ext cx="5592493" cy="5839338"/>
          </a:xfrm>
        </p:spPr>
        <p:txBody>
          <a:bodyPr/>
          <a:lstStyle/>
          <a:p>
            <a:r>
              <a:rPr lang="en-US" dirty="0"/>
              <a:t>Step3: Writing the data to LCD</a:t>
            </a:r>
          </a:p>
          <a:p>
            <a:pPr marL="0" indent="0">
              <a:buNone/>
            </a:pPr>
            <a:endParaRPr lang="en-US" dirty="0"/>
          </a:p>
          <a:p>
            <a:pPr lvl="1"/>
            <a:r>
              <a:rPr lang="en-US" dirty="0"/>
              <a:t>Place data byte on the data register.</a:t>
            </a:r>
          </a:p>
          <a:p>
            <a:pPr lvl="1"/>
            <a:r>
              <a:rPr lang="en-US" dirty="0"/>
              <a:t>Make R/W low.</a:t>
            </a:r>
          </a:p>
          <a:p>
            <a:pPr lvl="1"/>
            <a:r>
              <a:rPr lang="en-US" dirty="0"/>
              <a:t>make RS=1 if the data byte is a data to be displayed.</a:t>
            </a:r>
          </a:p>
          <a:p>
            <a:pPr lvl="1"/>
            <a:r>
              <a:rPr lang="en-US" dirty="0"/>
              <a:t>Pulse EN from high to low with some delay.</a:t>
            </a:r>
          </a:p>
          <a:p>
            <a:pPr lvl="1"/>
            <a:r>
              <a:rPr lang="en-US" dirty="0"/>
              <a:t>Repeat above steps for sending another data.</a:t>
            </a:r>
          </a:p>
          <a:p>
            <a:pPr marL="0" indent="0">
              <a:buNone/>
            </a:pPr>
            <a:endParaRPr lang="en-IN" dirty="0"/>
          </a:p>
        </p:txBody>
      </p:sp>
      <p:sp>
        <p:nvSpPr>
          <p:cNvPr id="4" name="Rectangle 3">
            <a:extLst>
              <a:ext uri="{FF2B5EF4-FFF2-40B4-BE49-F238E27FC236}">
                <a16:creationId xmlns:a16="http://schemas.microsoft.com/office/drawing/2014/main" id="{735ACFB8-7F7D-4BCE-A099-F2A6EDC30293}"/>
              </a:ext>
            </a:extLst>
          </p:cNvPr>
          <p:cNvSpPr/>
          <p:nvPr/>
        </p:nvSpPr>
        <p:spPr>
          <a:xfrm>
            <a:off x="5972321" y="337625"/>
            <a:ext cx="4825219" cy="3955891"/>
          </a:xfrm>
          <a:prstGeom prst="rect">
            <a:avLst/>
          </a:prstGeom>
        </p:spPr>
        <p:txBody>
          <a:bodyPr wrap="square">
            <a:spAutoFit/>
          </a:bodyPr>
          <a:lstStyle/>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void LCD_DATA(unsigned char DATA)</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P2=DATA;</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RS=1;</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RW=0;</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EN=1;</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a:t>
            </a:r>
            <a:r>
              <a:rPr lang="en-IN" b="1" dirty="0" err="1">
                <a:solidFill>
                  <a:srgbClr val="222222"/>
                </a:solidFill>
                <a:latin typeface="Century Gothic" panose="020B0502020202020204" pitchFamily="34" charset="0"/>
                <a:ea typeface="Calibri" panose="020F0502020204030204" pitchFamily="34" charset="0"/>
                <a:cs typeface="Calibri" panose="020F0502020204030204" pitchFamily="34" charset="0"/>
              </a:rPr>
              <a:t>DELAY_ms</a:t>
            </a: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(5);</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	EN=0;</a:t>
            </a:r>
          </a:p>
          <a:p>
            <a:pPr>
              <a:lnSpc>
                <a:spcPct val="115000"/>
              </a:lnSpc>
              <a:spcAft>
                <a:spcPts val="1000"/>
              </a:spcAft>
            </a:pPr>
            <a:r>
              <a:rPr lang="en-IN" b="1" dirty="0">
                <a:solidFill>
                  <a:srgbClr val="222222"/>
                </a:solidFill>
                <a:latin typeface="Century Gothic" panose="020B0502020202020204" pitchFamily="34" charset="0"/>
                <a:ea typeface="Calibri" panose="020F0502020204030204" pitchFamily="34" charset="0"/>
                <a:cs typeface="Calibri" panose="020F0502020204030204" pitchFamily="34" charset="0"/>
              </a:rPr>
              <a:t>}</a:t>
            </a:r>
            <a:endParaRPr lang="en-IN" b="1" dirty="0">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652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67F1-2882-497E-A9B5-60C2547F4872}"/>
              </a:ext>
            </a:extLst>
          </p:cNvPr>
          <p:cNvSpPr>
            <a:spLocks noGrp="1"/>
          </p:cNvSpPr>
          <p:nvPr>
            <p:ph type="title"/>
          </p:nvPr>
        </p:nvSpPr>
        <p:spPr/>
        <p:txBody>
          <a:bodyPr/>
          <a:lstStyle/>
          <a:p>
            <a:r>
              <a:rPr lang="en-US" dirty="0"/>
              <a:t>Lab Tasks</a:t>
            </a:r>
            <a:endParaRPr lang="en-IN" dirty="0"/>
          </a:p>
        </p:txBody>
      </p:sp>
      <p:sp>
        <p:nvSpPr>
          <p:cNvPr id="3" name="Content Placeholder 2">
            <a:extLst>
              <a:ext uri="{FF2B5EF4-FFF2-40B4-BE49-F238E27FC236}">
                <a16:creationId xmlns:a16="http://schemas.microsoft.com/office/drawing/2014/main" id="{72602F90-08F3-4F45-BD5E-262A4D8263EB}"/>
              </a:ext>
            </a:extLst>
          </p:cNvPr>
          <p:cNvSpPr>
            <a:spLocks noGrp="1"/>
          </p:cNvSpPr>
          <p:nvPr>
            <p:ph idx="1"/>
          </p:nvPr>
        </p:nvSpPr>
        <p:spPr/>
        <p:txBody>
          <a:bodyPr/>
          <a:lstStyle/>
          <a:p>
            <a:r>
              <a:rPr lang="en-US" dirty="0"/>
              <a:t>Write an 8051 C program to display “SENSE” in the 16*2 LCD display interfaced to the 8051.</a:t>
            </a:r>
          </a:p>
          <a:p>
            <a:r>
              <a:rPr lang="en-US" dirty="0"/>
              <a:t>Write an 8051 C program to display “VIT - CHENNAI” in the first line and “SENSE” in the second line of 16*2 LCD display interfaced to the 8051. (8-bit mode of operation)</a:t>
            </a:r>
          </a:p>
          <a:p>
            <a:r>
              <a:rPr lang="en-US" dirty="0"/>
              <a:t>Repeat the above code with 4-bit mode of operation.</a:t>
            </a:r>
          </a:p>
          <a:p>
            <a:endParaRPr lang="en-US" dirty="0"/>
          </a:p>
          <a:p>
            <a:endParaRPr lang="en-IN" dirty="0"/>
          </a:p>
        </p:txBody>
      </p:sp>
    </p:spTree>
    <p:extLst>
      <p:ext uri="{BB962C8B-B14F-4D97-AF65-F5344CB8AC3E}">
        <p14:creationId xmlns:p14="http://schemas.microsoft.com/office/powerpoint/2010/main" val="99623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15F9E-A004-492B-B1C7-536F1ECAE206}"/>
              </a:ext>
            </a:extLst>
          </p:cNvPr>
          <p:cNvSpPr>
            <a:spLocks noGrp="1"/>
          </p:cNvSpPr>
          <p:nvPr>
            <p:ph type="title"/>
          </p:nvPr>
        </p:nvSpPr>
        <p:spPr/>
        <p:txBody>
          <a:bodyPr/>
          <a:lstStyle/>
          <a:p>
            <a:r>
              <a:rPr lang="en-US" dirty="0"/>
              <a:t>KEYBOARD INTERFACING</a:t>
            </a:r>
            <a:endParaRPr lang="en-IN" dirty="0"/>
          </a:p>
        </p:txBody>
      </p:sp>
      <p:sp>
        <p:nvSpPr>
          <p:cNvPr id="3" name="Content Placeholder 2">
            <a:extLst>
              <a:ext uri="{FF2B5EF4-FFF2-40B4-BE49-F238E27FC236}">
                <a16:creationId xmlns:a16="http://schemas.microsoft.com/office/drawing/2014/main" id="{D877116F-D360-4D04-A205-BF70FC224740}"/>
              </a:ext>
            </a:extLst>
          </p:cNvPr>
          <p:cNvSpPr>
            <a:spLocks noGrp="1"/>
          </p:cNvSpPr>
          <p:nvPr>
            <p:ph idx="1"/>
          </p:nvPr>
        </p:nvSpPr>
        <p:spPr>
          <a:xfrm>
            <a:off x="407963" y="1420837"/>
            <a:ext cx="10945837" cy="4756126"/>
          </a:xfrm>
        </p:spPr>
        <p:txBody>
          <a:bodyPr/>
          <a:lstStyle/>
          <a:p>
            <a:r>
              <a:rPr lang="en-US" dirty="0"/>
              <a:t>Keys are organized in a matrix of rows and columns</a:t>
            </a:r>
          </a:p>
          <a:p>
            <a:pPr lvl="1"/>
            <a:r>
              <a:rPr lang="en-US" dirty="0"/>
              <a:t>The CPU accesses both rows and columns through ports.</a:t>
            </a:r>
          </a:p>
          <a:p>
            <a:pPr lvl="1"/>
            <a:r>
              <a:rPr lang="en-US" dirty="0"/>
              <a:t>The CPU accesses both rows and columns through ports; therefore, with two 8-bit ports, an 8 x 8 matrix of keys can be connected to a microprocessor. </a:t>
            </a:r>
          </a:p>
          <a:p>
            <a:pPr lvl="1"/>
            <a:r>
              <a:rPr lang="en-US" dirty="0"/>
              <a:t>When a key is pressed, a row and a column make a contact.</a:t>
            </a:r>
          </a:p>
          <a:p>
            <a:endParaRPr lang="en-IN" dirty="0"/>
          </a:p>
        </p:txBody>
      </p:sp>
    </p:spTree>
    <p:extLst>
      <p:ext uri="{BB962C8B-B14F-4D97-AF65-F5344CB8AC3E}">
        <p14:creationId xmlns:p14="http://schemas.microsoft.com/office/powerpoint/2010/main" val="425350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icrocontrollerslab.com/wp-content/uploads/2017/02/keypad-interfacing-with-8051.jpg">
            <a:extLst>
              <a:ext uri="{FF2B5EF4-FFF2-40B4-BE49-F238E27FC236}">
                <a16:creationId xmlns:a16="http://schemas.microsoft.com/office/drawing/2014/main" id="{10AF887D-AEC4-4846-B9A7-B47022641E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312"/>
          <a:stretch/>
        </p:blipFill>
        <p:spPr bwMode="auto">
          <a:xfrm>
            <a:off x="167878" y="1746001"/>
            <a:ext cx="11615131" cy="450433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73CCB4-EEC0-E863-E72D-166F48C79D6F}"/>
              </a:ext>
            </a:extLst>
          </p:cNvPr>
          <p:cNvSpPr txBox="1">
            <a:spLocks/>
          </p:cNvSpPr>
          <p:nvPr/>
        </p:nvSpPr>
        <p:spPr>
          <a:xfrm>
            <a:off x="408991" y="17851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4x4 matrix connected to two ports</a:t>
            </a:r>
          </a:p>
          <a:p>
            <a:pPr lvl="1"/>
            <a:r>
              <a:rPr lang="en-US" sz="2400" dirty="0"/>
              <a:t>The rows are connected to an output port and the columns are connected to an input port</a:t>
            </a:r>
          </a:p>
        </p:txBody>
      </p:sp>
    </p:spTree>
    <p:extLst>
      <p:ext uri="{BB962C8B-B14F-4D97-AF65-F5344CB8AC3E}">
        <p14:creationId xmlns:p14="http://schemas.microsoft.com/office/powerpoint/2010/main" val="68651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CCCD68-E0D7-4D15-B447-3C5B023F7D2C}"/>
              </a:ext>
            </a:extLst>
          </p:cNvPr>
          <p:cNvPicPr>
            <a:picLocks noChangeAspect="1"/>
          </p:cNvPicPr>
          <p:nvPr/>
        </p:nvPicPr>
        <p:blipFill>
          <a:blip r:embed="rId2"/>
          <a:stretch>
            <a:fillRect/>
          </a:stretch>
        </p:blipFill>
        <p:spPr>
          <a:xfrm>
            <a:off x="1157152" y="628481"/>
            <a:ext cx="9431682" cy="4873264"/>
          </a:xfrm>
          <a:prstGeom prst="rect">
            <a:avLst/>
          </a:prstGeom>
        </p:spPr>
      </p:pic>
    </p:spTree>
    <p:extLst>
      <p:ext uri="{BB962C8B-B14F-4D97-AF65-F5344CB8AC3E}">
        <p14:creationId xmlns:p14="http://schemas.microsoft.com/office/powerpoint/2010/main" val="88999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189B7C-D532-4117-890A-F13FBED0B99A}"/>
              </a:ext>
            </a:extLst>
          </p:cNvPr>
          <p:cNvSpPr>
            <a:spLocks noGrp="1"/>
          </p:cNvSpPr>
          <p:nvPr>
            <p:ph idx="1"/>
          </p:nvPr>
        </p:nvSpPr>
        <p:spPr>
          <a:xfrm>
            <a:off x="436098" y="253218"/>
            <a:ext cx="11465170" cy="6443004"/>
          </a:xfrm>
        </p:spPr>
        <p:txBody>
          <a:bodyPr>
            <a:normAutofit lnSpcReduction="10000"/>
          </a:bodyPr>
          <a:lstStyle/>
          <a:p>
            <a:r>
              <a:rPr lang="en-US" dirty="0"/>
              <a:t>It is the function of the </a:t>
            </a:r>
            <a:r>
              <a:rPr lang="en-US" dirty="0">
                <a:solidFill>
                  <a:srgbClr val="7030A0"/>
                </a:solidFill>
              </a:rPr>
              <a:t>microcontroller to scan the keyboard continuously </a:t>
            </a:r>
            <a:r>
              <a:rPr lang="en-US" dirty="0"/>
              <a:t>to detect and identify the key pressed</a:t>
            </a:r>
          </a:p>
          <a:p>
            <a:r>
              <a:rPr lang="en-US" dirty="0"/>
              <a:t>To detect a pressed key, the microcontroller </a:t>
            </a:r>
            <a:r>
              <a:rPr lang="en-US" dirty="0">
                <a:solidFill>
                  <a:srgbClr val="7030A0"/>
                </a:solidFill>
              </a:rPr>
              <a:t>grounds all rows </a:t>
            </a:r>
            <a:r>
              <a:rPr lang="en-US" dirty="0"/>
              <a:t>by providing 0 to the output latch, then it reads the columns</a:t>
            </a:r>
          </a:p>
          <a:p>
            <a:r>
              <a:rPr lang="en-US" dirty="0"/>
              <a:t>If the data read from </a:t>
            </a:r>
            <a:r>
              <a:rPr lang="en-US" dirty="0">
                <a:solidFill>
                  <a:srgbClr val="7030A0"/>
                </a:solidFill>
              </a:rPr>
              <a:t>columns is D3 –D0 = 1111, no key has been pressed </a:t>
            </a:r>
            <a:r>
              <a:rPr lang="en-US" dirty="0"/>
              <a:t>and the process continues till key press is detected </a:t>
            </a:r>
          </a:p>
          <a:p>
            <a:r>
              <a:rPr lang="en-US" dirty="0"/>
              <a:t>If one of the </a:t>
            </a:r>
            <a:r>
              <a:rPr lang="en-US" dirty="0">
                <a:solidFill>
                  <a:srgbClr val="7030A0"/>
                </a:solidFill>
              </a:rPr>
              <a:t>column bits has a zero, this means that a key press has occurred </a:t>
            </a:r>
          </a:p>
          <a:p>
            <a:r>
              <a:rPr lang="en-US" dirty="0"/>
              <a:t>It grounds a row, reads the columns, and checks for any zero, this process continues for the next row.  </a:t>
            </a:r>
          </a:p>
          <a:p>
            <a:r>
              <a:rPr lang="en-US" dirty="0"/>
              <a:t>After identification of the row in which the key has been pressed it find out which column the pressed key belongs to.</a:t>
            </a:r>
          </a:p>
          <a:p>
            <a:r>
              <a:rPr lang="en-US" dirty="0"/>
              <a:t>It grounds the next row, reads the columns, and checks for any zero, this process continues until the row is identified </a:t>
            </a:r>
          </a:p>
          <a:p>
            <a:r>
              <a:rPr lang="en-US" dirty="0"/>
              <a:t>After identification of the row in which the key has been pressed it find out which column the pressed key belongs to.</a:t>
            </a:r>
          </a:p>
          <a:p>
            <a:endParaRPr lang="en-IN" dirty="0"/>
          </a:p>
        </p:txBody>
      </p:sp>
    </p:spTree>
    <p:extLst>
      <p:ext uri="{BB962C8B-B14F-4D97-AF65-F5344CB8AC3E}">
        <p14:creationId xmlns:p14="http://schemas.microsoft.com/office/powerpoint/2010/main" val="348757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9A2FB2-A25E-432F-8302-9E6DC77145F3}"/>
              </a:ext>
            </a:extLst>
          </p:cNvPr>
          <p:cNvSpPr>
            <a:spLocks noGrp="1"/>
          </p:cNvSpPr>
          <p:nvPr>
            <p:ph idx="1"/>
          </p:nvPr>
        </p:nvSpPr>
        <p:spPr>
          <a:xfrm>
            <a:off x="633046" y="844062"/>
            <a:ext cx="10720754" cy="5332901"/>
          </a:xfrm>
        </p:spPr>
        <p:txBody>
          <a:bodyPr/>
          <a:lstStyle/>
          <a:p>
            <a:r>
              <a:rPr lang="en-US" dirty="0"/>
              <a:t>Identify the row and column of the pressed key for </a:t>
            </a:r>
          </a:p>
          <a:p>
            <a:pPr marL="0" indent="0">
              <a:buNone/>
            </a:pPr>
            <a:r>
              <a:rPr lang="en-US" dirty="0"/>
              <a:t>	(a) D3 – D0 = 1110 for the row, D3 – D0 = 1011 for the column</a:t>
            </a:r>
          </a:p>
          <a:p>
            <a:pPr marL="0" indent="0">
              <a:buNone/>
            </a:pPr>
            <a:r>
              <a:rPr lang="en-US" dirty="0"/>
              <a:t>	(b) D3 – D0 = 1101 for the row, D3 – D0 = 0111 for the column</a:t>
            </a:r>
          </a:p>
          <a:p>
            <a:r>
              <a:rPr lang="en-US" dirty="0"/>
              <a:t>Answer : (a) 2		(b) 7</a:t>
            </a:r>
          </a:p>
          <a:p>
            <a:endParaRPr lang="en-IN" dirty="0"/>
          </a:p>
        </p:txBody>
      </p:sp>
    </p:spTree>
    <p:extLst>
      <p:ext uri="{BB962C8B-B14F-4D97-AF65-F5344CB8AC3E}">
        <p14:creationId xmlns:p14="http://schemas.microsoft.com/office/powerpoint/2010/main" val="2943567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AD3EC-6A87-4B58-8EC4-26D8B6179AA7}"/>
              </a:ext>
            </a:extLst>
          </p:cNvPr>
          <p:cNvSpPr>
            <a:spLocks noGrp="1"/>
          </p:cNvSpPr>
          <p:nvPr>
            <p:ph type="title"/>
          </p:nvPr>
        </p:nvSpPr>
        <p:spPr/>
        <p:txBody>
          <a:bodyPr/>
          <a:lstStyle/>
          <a:p>
            <a:r>
              <a:rPr lang="en-US" dirty="0"/>
              <a:t>Steps for key press identification</a:t>
            </a:r>
            <a:br>
              <a:rPr lang="en-US" dirty="0"/>
            </a:br>
            <a:endParaRPr lang="en-IN" dirty="0"/>
          </a:p>
        </p:txBody>
      </p:sp>
      <p:sp>
        <p:nvSpPr>
          <p:cNvPr id="3" name="Content Placeholder 2">
            <a:extLst>
              <a:ext uri="{FF2B5EF4-FFF2-40B4-BE49-F238E27FC236}">
                <a16:creationId xmlns:a16="http://schemas.microsoft.com/office/drawing/2014/main" id="{FD8AD8E5-2518-43CB-893C-066C0D555DAB}"/>
              </a:ext>
            </a:extLst>
          </p:cNvPr>
          <p:cNvSpPr>
            <a:spLocks noGrp="1"/>
          </p:cNvSpPr>
          <p:nvPr>
            <p:ph idx="1"/>
          </p:nvPr>
        </p:nvSpPr>
        <p:spPr/>
        <p:txBody>
          <a:bodyPr/>
          <a:lstStyle/>
          <a:p>
            <a:r>
              <a:rPr lang="en-US" dirty="0"/>
              <a:t>Initially all switches are assumed to be released. So there is no connection between the rows and columns.</a:t>
            </a:r>
          </a:p>
          <a:p>
            <a:r>
              <a:rPr lang="en-US" dirty="0"/>
              <a:t>When any one of the switches are pressed, the corresponding row and column are connected (short circuited). This will drive that column pin (initially high) low. </a:t>
            </a:r>
          </a:p>
          <a:p>
            <a:r>
              <a:rPr lang="en-US" dirty="0"/>
              <a:t>Using this logic, the button press can be detected. The colors red and black is for logic high and low respectively. </a:t>
            </a:r>
          </a:p>
          <a:p>
            <a:endParaRPr lang="en-IN" dirty="0"/>
          </a:p>
        </p:txBody>
      </p:sp>
    </p:spTree>
    <p:extLst>
      <p:ext uri="{BB962C8B-B14F-4D97-AF65-F5344CB8AC3E}">
        <p14:creationId xmlns:p14="http://schemas.microsoft.com/office/powerpoint/2010/main" val="3106909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6EF2A-4765-4532-9BA5-ED69AA633AC8}"/>
              </a:ext>
            </a:extLst>
          </p:cNvPr>
          <p:cNvSpPr>
            <a:spLocks noGrp="1"/>
          </p:cNvSpPr>
          <p:nvPr>
            <p:ph idx="1"/>
          </p:nvPr>
        </p:nvSpPr>
        <p:spPr>
          <a:xfrm>
            <a:off x="379828" y="407963"/>
            <a:ext cx="10973972" cy="5769000"/>
          </a:xfrm>
        </p:spPr>
        <p:txBody>
          <a:bodyPr/>
          <a:lstStyle/>
          <a:p>
            <a:pPr algn="just"/>
            <a:r>
              <a:rPr lang="en-US" dirty="0"/>
              <a:t>Step 1: The first step involved in interfacing the matrix keypad is to write all logic 0’s to the rows and all logic 1’s to the columns. In the image, black line symbolizes logic 0 and red line symbolizes logic 1.</a:t>
            </a:r>
          </a:p>
          <a:p>
            <a:endParaRPr lang="en-IN" dirty="0"/>
          </a:p>
        </p:txBody>
      </p:sp>
      <p:pic>
        <p:nvPicPr>
          <p:cNvPr id="5" name="Picture 4">
            <a:extLst>
              <a:ext uri="{FF2B5EF4-FFF2-40B4-BE49-F238E27FC236}">
                <a16:creationId xmlns:a16="http://schemas.microsoft.com/office/drawing/2014/main" id="{87CEE5A0-50D1-405D-A7EA-B762D6E56628}"/>
              </a:ext>
            </a:extLst>
          </p:cNvPr>
          <p:cNvPicPr>
            <a:picLocks noChangeAspect="1"/>
          </p:cNvPicPr>
          <p:nvPr/>
        </p:nvPicPr>
        <p:blipFill>
          <a:blip r:embed="rId2"/>
          <a:stretch>
            <a:fillRect/>
          </a:stretch>
        </p:blipFill>
        <p:spPr>
          <a:xfrm>
            <a:off x="2485864" y="1915886"/>
            <a:ext cx="6756610" cy="3589673"/>
          </a:xfrm>
          <a:prstGeom prst="rect">
            <a:avLst/>
          </a:prstGeom>
        </p:spPr>
      </p:pic>
    </p:spTree>
    <p:extLst>
      <p:ext uri="{BB962C8B-B14F-4D97-AF65-F5344CB8AC3E}">
        <p14:creationId xmlns:p14="http://schemas.microsoft.com/office/powerpoint/2010/main" val="283183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74C67-A220-4844-8BD5-E0EB7FC916EC}"/>
              </a:ext>
            </a:extLst>
          </p:cNvPr>
          <p:cNvSpPr>
            <a:spLocks noGrp="1"/>
          </p:cNvSpPr>
          <p:nvPr>
            <p:ph type="title"/>
          </p:nvPr>
        </p:nvSpPr>
        <p:spPr/>
        <p:txBody>
          <a:bodyPr/>
          <a:lstStyle/>
          <a:p>
            <a:r>
              <a:rPr lang="en-US" dirty="0"/>
              <a:t>Contents</a:t>
            </a:r>
            <a:endParaRPr lang="en-IN" dirty="0"/>
          </a:p>
        </p:txBody>
      </p:sp>
      <p:sp>
        <p:nvSpPr>
          <p:cNvPr id="6" name="Content Placeholder 5">
            <a:extLst>
              <a:ext uri="{FF2B5EF4-FFF2-40B4-BE49-F238E27FC236}">
                <a16:creationId xmlns:a16="http://schemas.microsoft.com/office/drawing/2014/main" id="{427FBB9B-B76B-4DB5-BEA0-B3C30CA3E878}"/>
              </a:ext>
            </a:extLst>
          </p:cNvPr>
          <p:cNvSpPr>
            <a:spLocks noGrp="1"/>
          </p:cNvSpPr>
          <p:nvPr>
            <p:ph idx="1"/>
          </p:nvPr>
        </p:nvSpPr>
        <p:spPr/>
        <p:txBody>
          <a:bodyPr/>
          <a:lstStyle/>
          <a:p>
            <a:r>
              <a:rPr lang="en-US" dirty="0"/>
              <a:t>Programming of keyboard interfacing </a:t>
            </a:r>
          </a:p>
          <a:p>
            <a:r>
              <a:rPr lang="en-US" dirty="0"/>
              <a:t>Programming of LEDs interfacing </a:t>
            </a:r>
          </a:p>
          <a:p>
            <a:r>
              <a:rPr lang="en-US" dirty="0"/>
              <a:t>Programming of seven-segment display interfacing </a:t>
            </a:r>
          </a:p>
          <a:p>
            <a:r>
              <a:rPr lang="en-US" dirty="0"/>
              <a:t>Interfacing circuit description and programming of </a:t>
            </a:r>
          </a:p>
          <a:p>
            <a:pPr lvl="1"/>
            <a:r>
              <a:rPr lang="en-US" dirty="0"/>
              <a:t>16 x 2 LCD </a:t>
            </a:r>
          </a:p>
          <a:p>
            <a:pPr lvl="1"/>
            <a:r>
              <a:rPr lang="en-US" dirty="0"/>
              <a:t>ADC </a:t>
            </a:r>
          </a:p>
          <a:p>
            <a:pPr lvl="1"/>
            <a:r>
              <a:rPr lang="en-US" dirty="0"/>
              <a:t>DAC</a:t>
            </a:r>
          </a:p>
          <a:p>
            <a:pPr lvl="1"/>
            <a:r>
              <a:rPr lang="en-US" dirty="0"/>
              <a:t>Temperature sensor interfacing</a:t>
            </a:r>
            <a:endParaRPr lang="en-IN" dirty="0"/>
          </a:p>
          <a:p>
            <a:endParaRPr lang="en-IN" dirty="0"/>
          </a:p>
        </p:txBody>
      </p:sp>
    </p:spTree>
    <p:extLst>
      <p:ext uri="{BB962C8B-B14F-4D97-AF65-F5344CB8AC3E}">
        <p14:creationId xmlns:p14="http://schemas.microsoft.com/office/powerpoint/2010/main" val="3728148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8A7C6-8D17-4524-BBA3-77D0D4ABDA71}"/>
              </a:ext>
            </a:extLst>
          </p:cNvPr>
          <p:cNvSpPr>
            <a:spLocks noGrp="1"/>
          </p:cNvSpPr>
          <p:nvPr>
            <p:ph idx="1"/>
          </p:nvPr>
        </p:nvSpPr>
        <p:spPr>
          <a:xfrm>
            <a:off x="450166" y="267286"/>
            <a:ext cx="10903634" cy="5909677"/>
          </a:xfrm>
        </p:spPr>
        <p:txBody>
          <a:bodyPr/>
          <a:lstStyle/>
          <a:p>
            <a:pPr algn="just"/>
            <a:r>
              <a:rPr lang="en-US" dirty="0"/>
              <a:t>Step 2: Now the program has to scan the pins connected to columns of the keypad. If it detects a logic 0 in any one of the columns, then a key press was made in that column. This is because the event of the switch press shorts the C2 line with R2. Hence C2 is driven low.</a:t>
            </a:r>
          </a:p>
          <a:p>
            <a:endParaRPr lang="en-IN" dirty="0"/>
          </a:p>
        </p:txBody>
      </p:sp>
      <p:pic>
        <p:nvPicPr>
          <p:cNvPr id="6" name="Picture 5">
            <a:extLst>
              <a:ext uri="{FF2B5EF4-FFF2-40B4-BE49-F238E27FC236}">
                <a16:creationId xmlns:a16="http://schemas.microsoft.com/office/drawing/2014/main" id="{08428F5A-02D1-41B4-943B-B54820F38D16}"/>
              </a:ext>
            </a:extLst>
          </p:cNvPr>
          <p:cNvPicPr>
            <a:picLocks noChangeAspect="1"/>
          </p:cNvPicPr>
          <p:nvPr/>
        </p:nvPicPr>
        <p:blipFill>
          <a:blip r:embed="rId2"/>
          <a:stretch>
            <a:fillRect/>
          </a:stretch>
        </p:blipFill>
        <p:spPr>
          <a:xfrm>
            <a:off x="3145178" y="1850015"/>
            <a:ext cx="4648323" cy="4578348"/>
          </a:xfrm>
          <a:prstGeom prst="rect">
            <a:avLst/>
          </a:prstGeom>
        </p:spPr>
      </p:pic>
    </p:spTree>
    <p:extLst>
      <p:ext uri="{BB962C8B-B14F-4D97-AF65-F5344CB8AC3E}">
        <p14:creationId xmlns:p14="http://schemas.microsoft.com/office/powerpoint/2010/main" val="2780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BE52C-30D6-418C-8AB8-7C7C8CF59B07}"/>
              </a:ext>
            </a:extLst>
          </p:cNvPr>
          <p:cNvSpPr>
            <a:spLocks noGrp="1"/>
          </p:cNvSpPr>
          <p:nvPr>
            <p:ph idx="1"/>
          </p:nvPr>
        </p:nvSpPr>
        <p:spPr>
          <a:xfrm>
            <a:off x="464234" y="337625"/>
            <a:ext cx="10889566" cy="5839338"/>
          </a:xfrm>
        </p:spPr>
        <p:txBody>
          <a:bodyPr/>
          <a:lstStyle/>
          <a:p>
            <a:r>
              <a:rPr lang="en-US" dirty="0"/>
              <a:t>Step 3: Once the column corresponding to the key pressed is located, start writing logic 0’s to the rows sequentially (one after the other) and check if C2 becomes low. </a:t>
            </a:r>
          </a:p>
          <a:p>
            <a:endParaRPr lang="en-IN" dirty="0"/>
          </a:p>
        </p:txBody>
      </p:sp>
      <p:pic>
        <p:nvPicPr>
          <p:cNvPr id="4" name="Picture 3">
            <a:extLst>
              <a:ext uri="{FF2B5EF4-FFF2-40B4-BE49-F238E27FC236}">
                <a16:creationId xmlns:a16="http://schemas.microsoft.com/office/drawing/2014/main" id="{4A6EC138-E0DD-4488-8BB6-E6DE96F6B297}"/>
              </a:ext>
            </a:extLst>
          </p:cNvPr>
          <p:cNvPicPr>
            <a:picLocks noChangeAspect="1"/>
          </p:cNvPicPr>
          <p:nvPr/>
        </p:nvPicPr>
        <p:blipFill>
          <a:blip r:embed="rId2"/>
          <a:stretch>
            <a:fillRect/>
          </a:stretch>
        </p:blipFill>
        <p:spPr>
          <a:xfrm>
            <a:off x="3487725" y="1839696"/>
            <a:ext cx="3940016" cy="3923178"/>
          </a:xfrm>
          <a:prstGeom prst="rect">
            <a:avLst/>
          </a:prstGeom>
        </p:spPr>
      </p:pic>
    </p:spTree>
    <p:extLst>
      <p:ext uri="{BB962C8B-B14F-4D97-AF65-F5344CB8AC3E}">
        <p14:creationId xmlns:p14="http://schemas.microsoft.com/office/powerpoint/2010/main" val="1331122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F76C1-2308-4265-98B2-E058414A1BE8}"/>
              </a:ext>
            </a:extLst>
          </p:cNvPr>
          <p:cNvSpPr>
            <a:spLocks noGrp="1"/>
          </p:cNvSpPr>
          <p:nvPr>
            <p:ph idx="1"/>
          </p:nvPr>
        </p:nvSpPr>
        <p:spPr>
          <a:xfrm>
            <a:off x="407963" y="182880"/>
            <a:ext cx="11563643" cy="6675120"/>
          </a:xfrm>
        </p:spPr>
        <p:txBody>
          <a:bodyPr>
            <a:normAutofit lnSpcReduction="10000"/>
          </a:bodyPr>
          <a:lstStyle/>
          <a:p>
            <a:r>
              <a:rPr lang="en-US" dirty="0"/>
              <a:t>Step 4: The procedure is followed till C2 goes low when logic low is written to a row. In this case, a logic low to the second row will be reflected in the second column. </a:t>
            </a:r>
          </a:p>
          <a:p>
            <a:endParaRPr lang="en-US" dirty="0"/>
          </a:p>
          <a:p>
            <a:endParaRPr lang="en-US" dirty="0"/>
          </a:p>
          <a:p>
            <a:endParaRPr lang="en-US" dirty="0"/>
          </a:p>
          <a:p>
            <a:endParaRPr lang="en-US" dirty="0"/>
          </a:p>
          <a:p>
            <a:endParaRPr lang="en-US" dirty="0"/>
          </a:p>
          <a:p>
            <a:endParaRPr lang="en-US" dirty="0"/>
          </a:p>
          <a:p>
            <a:endParaRPr lang="en-US" dirty="0"/>
          </a:p>
          <a:p>
            <a:r>
              <a:rPr lang="en-US" dirty="0"/>
              <a:t>We already know that the key press happened at column 2. Now we have detected that the key is in row 2. So, the position of the key in the matrix is (2,2).</a:t>
            </a:r>
          </a:p>
          <a:p>
            <a:r>
              <a:rPr lang="en-US" dirty="0"/>
              <a:t>Once this is detected, its up to us to name it or provide it with a task on the event of the key press.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4" name="Picture 3">
            <a:extLst>
              <a:ext uri="{FF2B5EF4-FFF2-40B4-BE49-F238E27FC236}">
                <a16:creationId xmlns:a16="http://schemas.microsoft.com/office/drawing/2014/main" id="{BBFA4A2B-DFDD-4614-8A60-1A7C6C3D68B0}"/>
              </a:ext>
            </a:extLst>
          </p:cNvPr>
          <p:cNvPicPr>
            <a:picLocks noChangeAspect="1"/>
          </p:cNvPicPr>
          <p:nvPr/>
        </p:nvPicPr>
        <p:blipFill>
          <a:blip r:embed="rId2"/>
          <a:stretch>
            <a:fillRect/>
          </a:stretch>
        </p:blipFill>
        <p:spPr>
          <a:xfrm>
            <a:off x="3564162" y="1075426"/>
            <a:ext cx="3441548" cy="3441548"/>
          </a:xfrm>
          <a:prstGeom prst="rect">
            <a:avLst/>
          </a:prstGeom>
        </p:spPr>
      </p:pic>
    </p:spTree>
    <p:extLst>
      <p:ext uri="{BB962C8B-B14F-4D97-AF65-F5344CB8AC3E}">
        <p14:creationId xmlns:p14="http://schemas.microsoft.com/office/powerpoint/2010/main" val="2066479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9D87-1BE8-649E-5382-C583EC225B06}"/>
              </a:ext>
            </a:extLst>
          </p:cNvPr>
          <p:cNvSpPr>
            <a:spLocks noGrp="1"/>
          </p:cNvSpPr>
          <p:nvPr>
            <p:ph type="title"/>
          </p:nvPr>
        </p:nvSpPr>
        <p:spPr/>
        <p:txBody>
          <a:bodyPr/>
          <a:lstStyle/>
          <a:p>
            <a:r>
              <a:rPr lang="en-US" dirty="0"/>
              <a:t>Keypad interface code</a:t>
            </a:r>
            <a:endParaRPr lang="en-IN" dirty="0"/>
          </a:p>
        </p:txBody>
      </p:sp>
      <p:sp>
        <p:nvSpPr>
          <p:cNvPr id="5" name="TextBox 4">
            <a:extLst>
              <a:ext uri="{FF2B5EF4-FFF2-40B4-BE49-F238E27FC236}">
                <a16:creationId xmlns:a16="http://schemas.microsoft.com/office/drawing/2014/main" id="{D988F262-001B-F266-4A91-2762CFDC711C}"/>
              </a:ext>
            </a:extLst>
          </p:cNvPr>
          <p:cNvSpPr txBox="1"/>
          <p:nvPr/>
        </p:nvSpPr>
        <p:spPr>
          <a:xfrm>
            <a:off x="762778" y="1437028"/>
            <a:ext cx="8801099" cy="6687215"/>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Steps for keypad interfacing:</a:t>
            </a:r>
          </a:p>
          <a:p>
            <a:pPr>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Note: the key pressed is displayed on the LCD. Hence the LCD commands are also incorporated in keyboard interfacing.</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Step 1: Define all the required pins for LCD and Keypad</a:t>
            </a:r>
          </a:p>
          <a:p>
            <a:pPr>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Step 2: Write the delay code</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Step 3: LCD interface commands</a:t>
            </a:r>
          </a:p>
          <a:p>
            <a:pPr>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	a. subroutine for LCD command </a:t>
            </a:r>
          </a:p>
          <a:p>
            <a:pPr lvl="2">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b. subroutine for LCD data </a:t>
            </a:r>
          </a:p>
          <a:p>
            <a:pPr lvl="2">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c. subroutine for loading string to LCD to request the key press</a:t>
            </a:r>
          </a:p>
          <a:p>
            <a:pPr lvl="2">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 Subroutine for LCD initialization</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5F5B75D-F5CF-C4BD-AE05-C15645E79204}"/>
              </a:ext>
            </a:extLst>
          </p:cNvPr>
          <p:cNvSpPr txBox="1"/>
          <p:nvPr/>
        </p:nvSpPr>
        <p:spPr>
          <a:xfrm>
            <a:off x="10177366" y="1010630"/>
            <a:ext cx="1504561" cy="2585323"/>
          </a:xfrm>
          <a:prstGeom prst="rect">
            <a:avLst/>
          </a:prstGeom>
          <a:noFill/>
        </p:spPr>
        <p:txBody>
          <a:bodyPr wrap="square">
            <a:spAutoFit/>
          </a:bodyPr>
          <a:lstStyle/>
          <a:p>
            <a:pPr algn="just"/>
            <a:r>
              <a:rPr lang="pt-BR" b="1" i="0" dirty="0">
                <a:solidFill>
                  <a:srgbClr val="002060"/>
                </a:solidFill>
                <a:effectLst/>
                <a:highlight>
                  <a:srgbClr val="F2F2F2"/>
                </a:highlight>
                <a:latin typeface="Arial" panose="020B0604020202020204" pitchFamily="34" charset="0"/>
              </a:rPr>
              <a:t>Note:</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R1 – P1.0</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R2 – P1.1</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R3 – P1.2</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R4 – P1.3</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C1 – P0.0</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C2 – P0.1</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C3 – P0.2</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C4 – P0.3</a:t>
            </a:r>
          </a:p>
        </p:txBody>
      </p:sp>
      <p:sp>
        <p:nvSpPr>
          <p:cNvPr id="9" name="TextBox 8">
            <a:extLst>
              <a:ext uri="{FF2B5EF4-FFF2-40B4-BE49-F238E27FC236}">
                <a16:creationId xmlns:a16="http://schemas.microsoft.com/office/drawing/2014/main" id="{9EEFF1D0-ABEB-CC80-A382-B33992399ADD}"/>
              </a:ext>
            </a:extLst>
          </p:cNvPr>
          <p:cNvSpPr txBox="1"/>
          <p:nvPr/>
        </p:nvSpPr>
        <p:spPr>
          <a:xfrm>
            <a:off x="10177365" y="3779793"/>
            <a:ext cx="1504561" cy="923330"/>
          </a:xfrm>
          <a:prstGeom prst="rect">
            <a:avLst/>
          </a:prstGeom>
          <a:noFill/>
        </p:spPr>
        <p:txBody>
          <a:bodyPr wrap="square">
            <a:spAutoFit/>
          </a:bodyPr>
          <a:lstStyle/>
          <a:p>
            <a:r>
              <a:rPr lang="en-IN" b="1" dirty="0">
                <a:solidFill>
                  <a:srgbClr val="002060"/>
                </a:solidFill>
                <a:latin typeface="Arial" panose="020B0604020202020204" pitchFamily="34" charset="0"/>
                <a:cs typeface="Arial" panose="020B0604020202020204" pitchFamily="34" charset="0"/>
              </a:rPr>
              <a:t>RS= P3^7; </a:t>
            </a:r>
          </a:p>
          <a:p>
            <a:r>
              <a:rPr lang="en-IN" b="1" dirty="0">
                <a:solidFill>
                  <a:srgbClr val="002060"/>
                </a:solidFill>
                <a:latin typeface="Arial" panose="020B0604020202020204" pitchFamily="34" charset="0"/>
                <a:cs typeface="Arial" panose="020B0604020202020204" pitchFamily="34" charset="0"/>
              </a:rPr>
              <a:t>RW= P3^6; </a:t>
            </a:r>
          </a:p>
          <a:p>
            <a:r>
              <a:rPr lang="en-IN" b="1" dirty="0">
                <a:solidFill>
                  <a:srgbClr val="002060"/>
                </a:solidFill>
                <a:latin typeface="Arial" panose="020B0604020202020204" pitchFamily="34" charset="0"/>
                <a:cs typeface="Arial" panose="020B0604020202020204" pitchFamily="34" charset="0"/>
              </a:rPr>
              <a:t>EN= P3^5;</a:t>
            </a:r>
            <a:r>
              <a:rPr lang="en-IN" b="1" dirty="0">
                <a:solidFill>
                  <a:srgbClr val="002060"/>
                </a:solidFill>
              </a:rPr>
              <a:t> </a:t>
            </a:r>
          </a:p>
        </p:txBody>
      </p:sp>
    </p:spTree>
    <p:extLst>
      <p:ext uri="{BB962C8B-B14F-4D97-AF65-F5344CB8AC3E}">
        <p14:creationId xmlns:p14="http://schemas.microsoft.com/office/powerpoint/2010/main" val="3790571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B6E505-CCDD-D57D-22D2-ED0EF1C3EA6A}"/>
              </a:ext>
            </a:extLst>
          </p:cNvPr>
          <p:cNvSpPr txBox="1"/>
          <p:nvPr/>
        </p:nvSpPr>
        <p:spPr>
          <a:xfrm>
            <a:off x="650809" y="452398"/>
            <a:ext cx="9939435" cy="2022798"/>
          </a:xfrm>
          <a:prstGeom prst="rect">
            <a:avLst/>
          </a:prstGeom>
          <a:noFill/>
        </p:spPr>
        <p:txBody>
          <a:bodyPr wrap="square">
            <a:spAutoFit/>
          </a:bodyPr>
          <a:lstStyle/>
          <a:p>
            <a:pPr>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Step 4: Keypad interfacing</a:t>
            </a:r>
          </a:p>
          <a:p>
            <a:pPr>
              <a:lnSpc>
                <a:spcPct val="115000"/>
              </a:lnSpc>
              <a:spcAft>
                <a:spcPts val="1000"/>
              </a:spcAft>
            </a:pPr>
            <a:r>
              <a:rPr lang="en-IN" sz="2400" dirty="0">
                <a:latin typeface="Calibri" panose="020F0502020204030204" pitchFamily="34" charset="0"/>
                <a:ea typeface="Calibri" panose="020F0502020204030204" pitchFamily="34" charset="0"/>
                <a:cs typeface="Times New Roman" panose="02020603050405020304" pitchFamily="18" charset="0"/>
              </a:rPr>
              <a:t>	a. Write the subroutine to detect a key press for every row.</a:t>
            </a:r>
            <a:r>
              <a:rPr lang="en-US" sz="2400" dirty="0">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US" sz="2400" dirty="0">
                <a:latin typeface="Calibri" panose="020F0502020204030204" pitchFamily="34" charset="0"/>
                <a:ea typeface="Calibri" panose="020F0502020204030204" pitchFamily="34" charset="0"/>
                <a:cs typeface="Times New Roman" panose="02020603050405020304" pitchFamily="18" charset="0"/>
              </a:rPr>
              <a:t>	b. In the main code , detect the key press corresponding to the correct row for every column.</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A613688-D421-A19A-2FEA-12172ABD50C6}"/>
              </a:ext>
            </a:extLst>
          </p:cNvPr>
          <p:cNvSpPr txBox="1"/>
          <p:nvPr/>
        </p:nvSpPr>
        <p:spPr>
          <a:xfrm>
            <a:off x="193611" y="4757354"/>
            <a:ext cx="11124421" cy="1477328"/>
          </a:xfrm>
          <a:prstGeom prst="rect">
            <a:avLst/>
          </a:prstGeom>
          <a:noFill/>
        </p:spPr>
        <p:txBody>
          <a:bodyPr wrap="square">
            <a:spAutoFit/>
          </a:bodyPr>
          <a:lstStyle/>
          <a:p>
            <a:r>
              <a:rPr lang="en-US" b="1" i="0" dirty="0">
                <a:solidFill>
                  <a:srgbClr val="002060"/>
                </a:solidFill>
                <a:effectLst/>
                <a:highlight>
                  <a:srgbClr val="FFFFFF"/>
                </a:highlight>
                <a:latin typeface="Söhne"/>
              </a:rPr>
              <a:t>Note : </a:t>
            </a:r>
          </a:p>
          <a:p>
            <a:r>
              <a:rPr lang="en-US" b="1" dirty="0">
                <a:solidFill>
                  <a:srgbClr val="002060"/>
                </a:solidFill>
                <a:highlight>
                  <a:srgbClr val="FFFFFF"/>
                </a:highlight>
                <a:latin typeface="Söhne"/>
              </a:rPr>
              <a:t>1. </a:t>
            </a:r>
            <a:r>
              <a:rPr lang="en-US" b="1" i="0" dirty="0">
                <a:solidFill>
                  <a:srgbClr val="002060"/>
                </a:solidFill>
                <a:effectLst/>
                <a:highlight>
                  <a:srgbClr val="FFFFFF"/>
                </a:highlight>
                <a:latin typeface="Söhne"/>
              </a:rPr>
              <a:t>when no key is pressed, the default values for both rows and columns are usually set to a high logic level</a:t>
            </a:r>
          </a:p>
          <a:p>
            <a:endParaRPr lang="en-US" b="1" dirty="0">
              <a:solidFill>
                <a:srgbClr val="002060"/>
              </a:solidFill>
              <a:highlight>
                <a:srgbClr val="FFFFFF"/>
              </a:highlight>
              <a:latin typeface="Söhne"/>
            </a:endParaRPr>
          </a:p>
          <a:p>
            <a:r>
              <a:rPr lang="en-US" b="1" i="0" dirty="0">
                <a:solidFill>
                  <a:srgbClr val="002060"/>
                </a:solidFill>
                <a:effectLst/>
                <a:highlight>
                  <a:srgbClr val="FFFFFF"/>
                </a:highlight>
                <a:latin typeface="Söhne"/>
              </a:rPr>
              <a:t>2. When a key is pressed, it connects a specific row to a specific column, creating a path for current flow. This connection changes the voltage levels on the corresponding row and column lines.</a:t>
            </a:r>
            <a:endParaRPr lang="en-IN" b="1" dirty="0">
              <a:solidFill>
                <a:srgbClr val="002060"/>
              </a:solidFill>
            </a:endParaRPr>
          </a:p>
        </p:txBody>
      </p:sp>
    </p:spTree>
    <p:extLst>
      <p:ext uri="{BB962C8B-B14F-4D97-AF65-F5344CB8AC3E}">
        <p14:creationId xmlns:p14="http://schemas.microsoft.com/office/powerpoint/2010/main" val="2235473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9D87-1BE8-649E-5382-C583EC225B06}"/>
              </a:ext>
            </a:extLst>
          </p:cNvPr>
          <p:cNvSpPr>
            <a:spLocks noGrp="1"/>
          </p:cNvSpPr>
          <p:nvPr>
            <p:ph type="title"/>
          </p:nvPr>
        </p:nvSpPr>
        <p:spPr/>
        <p:txBody>
          <a:bodyPr/>
          <a:lstStyle/>
          <a:p>
            <a:r>
              <a:rPr lang="en-US" dirty="0"/>
              <a:t>Keypad interface code</a:t>
            </a:r>
            <a:endParaRPr lang="en-IN" dirty="0"/>
          </a:p>
        </p:txBody>
      </p:sp>
      <p:sp>
        <p:nvSpPr>
          <p:cNvPr id="5" name="TextBox 4">
            <a:extLst>
              <a:ext uri="{FF2B5EF4-FFF2-40B4-BE49-F238E27FC236}">
                <a16:creationId xmlns:a16="http://schemas.microsoft.com/office/drawing/2014/main" id="{D988F262-001B-F266-4A91-2762CFDC711C}"/>
              </a:ext>
            </a:extLst>
          </p:cNvPr>
          <p:cNvSpPr txBox="1"/>
          <p:nvPr/>
        </p:nvSpPr>
        <p:spPr>
          <a:xfrm>
            <a:off x="912068" y="1027906"/>
            <a:ext cx="8801099" cy="7093993"/>
          </a:xfrm>
          <a:prstGeom prst="rect">
            <a:avLst/>
          </a:prstGeom>
          <a:noFill/>
        </p:spPr>
        <p:txBody>
          <a:bodyPr wrap="square">
            <a:spAutoFit/>
          </a:bodyPr>
          <a:lstStyle/>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#include&lt;reg51.h&gt;</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#define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display_port</a:t>
            </a:r>
            <a:r>
              <a:rPr lang="en-IN" sz="1800" dirty="0">
                <a:effectLst/>
                <a:latin typeface="Calibri" panose="020F0502020204030204" pitchFamily="34" charset="0"/>
                <a:ea typeface="Calibri" panose="020F0502020204030204" pitchFamily="34" charset="0"/>
                <a:cs typeface="Times New Roman" panose="02020603050405020304" pitchFamily="18" charset="0"/>
              </a:rPr>
              <a:t> P2      //Data pins are connected to port 2 on the microcontroller</a:t>
            </a:r>
          </a:p>
          <a:p>
            <a:pPr>
              <a:lnSpc>
                <a:spcPct val="115000"/>
              </a:lnSpc>
              <a:spcAft>
                <a:spcPts val="1000"/>
              </a:spcAft>
            </a:pPr>
            <a:r>
              <a:rPr lang="en-IN" dirty="0" err="1"/>
              <a:t>sbit</a:t>
            </a:r>
            <a:r>
              <a:rPr lang="en-IN" dirty="0"/>
              <a:t> RS= P3^7; </a:t>
            </a:r>
          </a:p>
          <a:p>
            <a:pPr>
              <a:lnSpc>
                <a:spcPct val="115000"/>
              </a:lnSpc>
              <a:spcAft>
                <a:spcPts val="1000"/>
              </a:spcAft>
            </a:pPr>
            <a:r>
              <a:rPr lang="en-IN" dirty="0" err="1"/>
              <a:t>sbit</a:t>
            </a:r>
            <a:r>
              <a:rPr lang="en-IN" dirty="0"/>
              <a:t> RW= P3^6;</a:t>
            </a:r>
          </a:p>
          <a:p>
            <a:pPr>
              <a:lnSpc>
                <a:spcPct val="115000"/>
              </a:lnSpc>
              <a:spcAft>
                <a:spcPts val="1000"/>
              </a:spcAft>
            </a:pPr>
            <a:r>
              <a:rPr lang="en-IN" dirty="0" err="1"/>
              <a:t>sbit</a:t>
            </a:r>
            <a:r>
              <a:rPr lang="en-IN" dirty="0"/>
              <a:t> EN= P3^5; </a:t>
            </a:r>
          </a:p>
          <a:p>
            <a:pPr>
              <a:lnSpc>
                <a:spcPct val="115000"/>
              </a:lnSpc>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C4 = P0^3;     // Connecting keypad to Port 1</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C3 = P0^2;</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C2 = P0^1;</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C1 = P0^0;</a:t>
            </a:r>
          </a:p>
          <a:p>
            <a:pPr>
              <a:lnSpc>
                <a:spcPct val="115000"/>
              </a:lnSpc>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R4 = P1^3; </a:t>
            </a:r>
          </a:p>
          <a:p>
            <a:pPr>
              <a:lnSpc>
                <a:spcPct val="115000"/>
              </a:lnSpc>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R3 = P1^2; </a:t>
            </a:r>
          </a:p>
          <a:p>
            <a:pPr>
              <a:lnSpc>
                <a:spcPct val="115000"/>
              </a:lnSpc>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R2 = P1^1; </a:t>
            </a:r>
          </a:p>
          <a:p>
            <a:pPr>
              <a:lnSpc>
                <a:spcPct val="115000"/>
              </a:lnSpc>
              <a:spcAft>
                <a:spcPts val="10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sbit</a:t>
            </a:r>
            <a:r>
              <a:rPr lang="en-IN" sz="1800" dirty="0">
                <a:effectLst/>
                <a:latin typeface="Calibri" panose="020F0502020204030204" pitchFamily="34" charset="0"/>
                <a:ea typeface="Calibri" panose="020F0502020204030204" pitchFamily="34" charset="0"/>
                <a:cs typeface="Times New Roman" panose="02020603050405020304" pitchFamily="18" charset="0"/>
              </a:rPr>
              <a:t> R1 = P1^0;</a:t>
            </a: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5F5B75D-F5CF-C4BD-AE05-C15645E79204}"/>
              </a:ext>
            </a:extLst>
          </p:cNvPr>
          <p:cNvSpPr txBox="1"/>
          <p:nvPr/>
        </p:nvSpPr>
        <p:spPr>
          <a:xfrm>
            <a:off x="10177366" y="1010630"/>
            <a:ext cx="1504561" cy="2585323"/>
          </a:xfrm>
          <a:prstGeom prst="rect">
            <a:avLst/>
          </a:prstGeom>
          <a:noFill/>
        </p:spPr>
        <p:txBody>
          <a:bodyPr wrap="square">
            <a:spAutoFit/>
          </a:bodyPr>
          <a:lstStyle/>
          <a:p>
            <a:pPr algn="just"/>
            <a:r>
              <a:rPr lang="pt-BR" b="1" i="0" dirty="0">
                <a:solidFill>
                  <a:srgbClr val="002060"/>
                </a:solidFill>
                <a:effectLst/>
                <a:highlight>
                  <a:srgbClr val="F2F2F2"/>
                </a:highlight>
                <a:latin typeface="Arial" panose="020B0604020202020204" pitchFamily="34" charset="0"/>
              </a:rPr>
              <a:t>Note:</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R1 – P1.0</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R2 – P1.1</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R3 – P1.2</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R4 – P1.3</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C1 – P0.0</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C2 – P0.1</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C3 – P0.2</a:t>
            </a:r>
          </a:p>
          <a:p>
            <a:pPr algn="just">
              <a:buFont typeface="Arial" panose="020B0604020202020204" pitchFamily="34" charset="0"/>
              <a:buChar char="•"/>
            </a:pPr>
            <a:r>
              <a:rPr lang="pt-BR" b="1" i="0" dirty="0">
                <a:solidFill>
                  <a:srgbClr val="002060"/>
                </a:solidFill>
                <a:effectLst/>
                <a:highlight>
                  <a:srgbClr val="F2F2F2"/>
                </a:highlight>
                <a:latin typeface="Arial" panose="020B0604020202020204" pitchFamily="34" charset="0"/>
              </a:rPr>
              <a:t>C4 – P0.3</a:t>
            </a:r>
          </a:p>
        </p:txBody>
      </p:sp>
      <p:sp>
        <p:nvSpPr>
          <p:cNvPr id="9" name="TextBox 8">
            <a:extLst>
              <a:ext uri="{FF2B5EF4-FFF2-40B4-BE49-F238E27FC236}">
                <a16:creationId xmlns:a16="http://schemas.microsoft.com/office/drawing/2014/main" id="{9EEFF1D0-ABEB-CC80-A382-B33992399ADD}"/>
              </a:ext>
            </a:extLst>
          </p:cNvPr>
          <p:cNvSpPr txBox="1"/>
          <p:nvPr/>
        </p:nvSpPr>
        <p:spPr>
          <a:xfrm>
            <a:off x="10177365" y="3779793"/>
            <a:ext cx="1504561" cy="923330"/>
          </a:xfrm>
          <a:prstGeom prst="rect">
            <a:avLst/>
          </a:prstGeom>
          <a:noFill/>
        </p:spPr>
        <p:txBody>
          <a:bodyPr wrap="square">
            <a:spAutoFit/>
          </a:bodyPr>
          <a:lstStyle/>
          <a:p>
            <a:r>
              <a:rPr lang="en-IN" b="1" dirty="0">
                <a:solidFill>
                  <a:srgbClr val="002060"/>
                </a:solidFill>
                <a:latin typeface="Arial" panose="020B0604020202020204" pitchFamily="34" charset="0"/>
                <a:cs typeface="Arial" panose="020B0604020202020204" pitchFamily="34" charset="0"/>
              </a:rPr>
              <a:t>RS= P3^7; </a:t>
            </a:r>
          </a:p>
          <a:p>
            <a:r>
              <a:rPr lang="en-IN" b="1" dirty="0">
                <a:solidFill>
                  <a:srgbClr val="002060"/>
                </a:solidFill>
                <a:latin typeface="Arial" panose="020B0604020202020204" pitchFamily="34" charset="0"/>
                <a:cs typeface="Arial" panose="020B0604020202020204" pitchFamily="34" charset="0"/>
              </a:rPr>
              <a:t>RW= P3^6; </a:t>
            </a:r>
          </a:p>
          <a:p>
            <a:r>
              <a:rPr lang="en-IN" b="1" dirty="0">
                <a:solidFill>
                  <a:srgbClr val="002060"/>
                </a:solidFill>
                <a:latin typeface="Arial" panose="020B0604020202020204" pitchFamily="34" charset="0"/>
                <a:cs typeface="Arial" panose="020B0604020202020204" pitchFamily="34" charset="0"/>
              </a:rPr>
              <a:t>EN= P3^5;</a:t>
            </a:r>
            <a:r>
              <a:rPr lang="en-IN" b="1" dirty="0">
                <a:solidFill>
                  <a:srgbClr val="002060"/>
                </a:solidFill>
              </a:rPr>
              <a:t> </a:t>
            </a:r>
          </a:p>
        </p:txBody>
      </p:sp>
    </p:spTree>
    <p:extLst>
      <p:ext uri="{BB962C8B-B14F-4D97-AF65-F5344CB8AC3E}">
        <p14:creationId xmlns:p14="http://schemas.microsoft.com/office/powerpoint/2010/main" val="399733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773A-A34D-30BC-2727-151BB3F454BA}"/>
              </a:ext>
            </a:extLst>
          </p:cNvPr>
          <p:cNvSpPr txBox="1"/>
          <p:nvPr/>
        </p:nvSpPr>
        <p:spPr>
          <a:xfrm>
            <a:off x="697463" y="737065"/>
            <a:ext cx="7616112" cy="4915898"/>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for creating delay in milliseconds.</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void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(unsigned int time)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unsigned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i,j</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for(</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2400" dirty="0">
                <a:effectLst/>
                <a:latin typeface="Calibri" panose="020F0502020204030204" pitchFamily="34" charset="0"/>
                <a:ea typeface="Calibri" panose="020F0502020204030204" pitchFamily="34" charset="0"/>
                <a:cs typeface="Times New Roman" panose="02020603050405020304" pitchFamily="18" charset="0"/>
              </a:rPr>
              <a:t>=0;i&lt;</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time;i</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for(j=0;j&lt;1275;j++);</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86797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C6EA5C-92AE-D554-45A4-E209B29DA7E6}"/>
              </a:ext>
            </a:extLst>
          </p:cNvPr>
          <p:cNvSpPr txBox="1"/>
          <p:nvPr/>
        </p:nvSpPr>
        <p:spPr>
          <a:xfrm>
            <a:off x="874746" y="1286490"/>
            <a:ext cx="6832340" cy="4915898"/>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to send command instruction to LCD</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void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lcd_cmd</a:t>
            </a:r>
            <a:r>
              <a:rPr lang="en-IN" sz="2400" dirty="0">
                <a:effectLst/>
                <a:latin typeface="Calibri" panose="020F0502020204030204" pitchFamily="34" charset="0"/>
                <a:ea typeface="Calibri" panose="020F0502020204030204" pitchFamily="34" charset="0"/>
                <a:cs typeface="Times New Roman" panose="02020603050405020304" pitchFamily="18" charset="0"/>
              </a:rPr>
              <a:t>(unsigned char command)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display_port</a:t>
            </a:r>
            <a:r>
              <a:rPr lang="en-IN" sz="2400" dirty="0">
                <a:effectLst/>
                <a:latin typeface="Calibri" panose="020F0502020204030204" pitchFamily="34" charset="0"/>
                <a:ea typeface="Calibri" panose="020F0502020204030204" pitchFamily="34" charset="0"/>
                <a:cs typeface="Times New Roman" panose="02020603050405020304" pitchFamily="18" charset="0"/>
              </a:rPr>
              <a:t> = command;</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rs</a:t>
            </a:r>
            <a:r>
              <a:rPr lang="en-IN" sz="2400" dirty="0">
                <a:effectLst/>
                <a:latin typeface="Calibri" panose="020F0502020204030204" pitchFamily="34" charset="0"/>
                <a:ea typeface="Calibri" panose="020F0502020204030204" pitchFamily="34" charset="0"/>
                <a:cs typeface="Times New Roman" panose="02020603050405020304" pitchFamily="18" charset="0"/>
              </a:rPr>
              <a:t>= 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rw</a:t>
            </a:r>
            <a:r>
              <a:rPr lang="en-IN" sz="2400" dirty="0">
                <a:effectLst/>
                <a:latin typeface="Calibri" panose="020F0502020204030204" pitchFamily="34" charset="0"/>
                <a:ea typeface="Calibri" panose="020F0502020204030204" pitchFamily="34" charset="0"/>
                <a:cs typeface="Times New Roman" panose="02020603050405020304" pitchFamily="18" charset="0"/>
              </a:rPr>
              <a:t>=0;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8504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9BD3-21BA-4558-78E1-87865267763B}"/>
              </a:ext>
            </a:extLst>
          </p:cNvPr>
          <p:cNvSpPr txBox="1"/>
          <p:nvPr/>
        </p:nvSpPr>
        <p:spPr>
          <a:xfrm>
            <a:off x="529512" y="694565"/>
            <a:ext cx="6097554" cy="5468869"/>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to send display data to LCD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void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(unsigned char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disp_data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display_port</a:t>
            </a:r>
            <a:r>
              <a:rPr lang="en-IN" sz="2400" dirty="0">
                <a:effectLst/>
                <a:latin typeface="Calibri" panose="020F0502020204030204" pitchFamily="34" charset="0"/>
                <a:ea typeface="Calibri" panose="020F0502020204030204" pitchFamily="34" charset="0"/>
                <a:cs typeface="Times New Roman" panose="02020603050405020304" pitchFamily="18" charset="0"/>
              </a:rPr>
              <a:t> =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disp_data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rs</a:t>
            </a:r>
            <a:r>
              <a:rPr lang="en-IN" sz="2400" dirty="0">
                <a:effectLst/>
                <a:latin typeface="Calibri" panose="020F0502020204030204" pitchFamily="34" charset="0"/>
                <a:ea typeface="Calibri" panose="020F0502020204030204" pitchFamily="34" charset="0"/>
                <a:cs typeface="Times New Roman" panose="02020603050405020304" pitchFamily="18" charset="0"/>
              </a:rPr>
              <a:t>= 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rw</a:t>
            </a:r>
            <a:r>
              <a:rPr lang="en-IN" sz="2400" dirty="0">
                <a:effectLst/>
                <a:latin typeface="Calibri" panose="020F0502020204030204" pitchFamily="34" charset="0"/>
                <a:ea typeface="Calibri" panose="020F0502020204030204" pitchFamily="34" charset="0"/>
                <a:cs typeface="Times New Roman" panose="02020603050405020304" pitchFamily="18" charset="0"/>
              </a:rPr>
              <a:t>=0;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4227991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3C4D07-0896-1EA7-1500-33509AA52A87}"/>
              </a:ext>
            </a:extLst>
          </p:cNvPr>
          <p:cNvSpPr txBox="1"/>
          <p:nvPr/>
        </p:nvSpPr>
        <p:spPr>
          <a:xfrm>
            <a:off x="613489" y="744547"/>
            <a:ext cx="6097554" cy="5368906"/>
          </a:xfrm>
          <a:prstGeom prst="rect">
            <a:avLst/>
          </a:prstGeom>
          <a:noFill/>
        </p:spPr>
        <p:txBody>
          <a:bodyPr wrap="square">
            <a:spAutoFit/>
          </a:bodyPr>
          <a:lstStyle/>
          <a:p>
            <a:pPr>
              <a:lnSpc>
                <a:spcPct val="115000"/>
              </a:lnSpc>
              <a:spcAft>
                <a:spcPts val="1000"/>
              </a:spcAft>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loading the string value</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void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lcdstring</a:t>
            </a:r>
            <a:r>
              <a:rPr lang="en-IN" sz="2400" dirty="0">
                <a:effectLst/>
                <a:latin typeface="Calibri" panose="020F0502020204030204" pitchFamily="34" charset="0"/>
                <a:ea typeface="Calibri" panose="020F0502020204030204" pitchFamily="34" charset="0"/>
                <a:cs typeface="Times New Roman" panose="02020603050405020304" pitchFamily="18" charset="0"/>
              </a:rPr>
              <a:t>(char *str)</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while(*str)</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(*str);</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str++;</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8613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AA36-B2A6-479A-BB89-A1F41861390C}"/>
              </a:ext>
            </a:extLst>
          </p:cNvPr>
          <p:cNvSpPr>
            <a:spLocks noGrp="1"/>
          </p:cNvSpPr>
          <p:nvPr>
            <p:ph type="title"/>
          </p:nvPr>
        </p:nvSpPr>
        <p:spPr>
          <a:xfrm>
            <a:off x="838200" y="0"/>
            <a:ext cx="10515600" cy="1325563"/>
          </a:xfrm>
        </p:spPr>
        <p:txBody>
          <a:bodyPr>
            <a:normAutofit/>
          </a:bodyPr>
          <a:lstStyle/>
          <a:p>
            <a:r>
              <a:rPr lang="en-US" dirty="0"/>
              <a:t>16 x 2 LCD interfacing with 8051</a:t>
            </a:r>
            <a:br>
              <a:rPr lang="en-US" dirty="0"/>
            </a:br>
            <a:r>
              <a:rPr lang="en-US" dirty="0"/>
              <a:t>8-bit, 4-bit mode</a:t>
            </a:r>
            <a:endParaRPr lang="en-IN" dirty="0"/>
          </a:p>
        </p:txBody>
      </p:sp>
      <p:sp>
        <p:nvSpPr>
          <p:cNvPr id="3" name="Content Placeholder 2">
            <a:extLst>
              <a:ext uri="{FF2B5EF4-FFF2-40B4-BE49-F238E27FC236}">
                <a16:creationId xmlns:a16="http://schemas.microsoft.com/office/drawing/2014/main" id="{E9846167-7BE2-42B3-9F2A-8A943D8E4576}"/>
              </a:ext>
            </a:extLst>
          </p:cNvPr>
          <p:cNvSpPr>
            <a:spLocks noGrp="1"/>
          </p:cNvSpPr>
          <p:nvPr>
            <p:ph idx="1"/>
          </p:nvPr>
        </p:nvSpPr>
        <p:spPr>
          <a:xfrm>
            <a:off x="168813" y="1325563"/>
            <a:ext cx="11859064" cy="5356591"/>
          </a:xfrm>
        </p:spPr>
        <p:txBody>
          <a:bodyPr>
            <a:normAutofit/>
          </a:bodyPr>
          <a:lstStyle/>
          <a:p>
            <a:pPr algn="just">
              <a:lnSpc>
                <a:spcPct val="100000"/>
              </a:lnSpc>
            </a:pPr>
            <a:r>
              <a:rPr lang="en-US" sz="3000" dirty="0">
                <a:effectLst/>
              </a:rPr>
              <a:t>LCD is short for Liquid Crystal Display. </a:t>
            </a:r>
          </a:p>
          <a:p>
            <a:pPr algn="just">
              <a:lnSpc>
                <a:spcPct val="100000"/>
              </a:lnSpc>
            </a:pPr>
            <a:r>
              <a:rPr lang="en-US" sz="3000" dirty="0">
                <a:effectLst/>
              </a:rPr>
              <a:t>Each LCD screen contains a matrix of pixels that together form an image on the screen. </a:t>
            </a:r>
          </a:p>
          <a:p>
            <a:pPr algn="just">
              <a:lnSpc>
                <a:spcPct val="100000"/>
              </a:lnSpc>
            </a:pPr>
            <a:r>
              <a:rPr lang="en-US" sz="3000" dirty="0">
                <a:effectLst/>
              </a:rPr>
              <a:t>The LCD is a flat panel display technology commonly used in consumer electronics.</a:t>
            </a:r>
          </a:p>
          <a:p>
            <a:pPr algn="just">
              <a:lnSpc>
                <a:spcPct val="100000"/>
              </a:lnSpc>
            </a:pPr>
            <a:r>
              <a:rPr lang="en-US" sz="3000" dirty="0"/>
              <a:t>The main advantage of using a character LCD instead of a seven-segment display and other multi-segment LEDs is that there is no limitation in displaying special &amp; custom character animations. </a:t>
            </a:r>
          </a:p>
        </p:txBody>
      </p:sp>
    </p:spTree>
    <p:extLst>
      <p:ext uri="{BB962C8B-B14F-4D97-AF65-F5344CB8AC3E}">
        <p14:creationId xmlns:p14="http://schemas.microsoft.com/office/powerpoint/2010/main" val="3299047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202423-A30C-9CBC-956B-8C6812500073}"/>
              </a:ext>
            </a:extLst>
          </p:cNvPr>
          <p:cNvSpPr txBox="1"/>
          <p:nvPr/>
        </p:nvSpPr>
        <p:spPr>
          <a:xfrm>
            <a:off x="585496" y="283187"/>
            <a:ext cx="9388927" cy="6574813"/>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a:t>
            </a: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to prepare the LCD  and get it ready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void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lcd_init</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lcd_cmd</a:t>
            </a:r>
            <a:r>
              <a:rPr lang="en-IN" sz="2400" dirty="0">
                <a:effectLst/>
                <a:latin typeface="Calibri" panose="020F0502020204030204" pitchFamily="34" charset="0"/>
                <a:ea typeface="Calibri" panose="020F0502020204030204" pitchFamily="34" charset="0"/>
                <a:cs typeface="Times New Roman" panose="02020603050405020304" pitchFamily="18" charset="0"/>
              </a:rPr>
              <a:t>(0x38);  // for using 2 lines and 5X7 matrix of LCD</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(10);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lcd_cmd</a:t>
            </a:r>
            <a:r>
              <a:rPr lang="en-IN" sz="2400" dirty="0">
                <a:effectLst/>
                <a:latin typeface="Calibri" panose="020F0502020204030204" pitchFamily="34" charset="0"/>
                <a:ea typeface="Calibri" panose="020F0502020204030204" pitchFamily="34" charset="0"/>
                <a:cs typeface="Times New Roman" panose="02020603050405020304" pitchFamily="18" charset="0"/>
              </a:rPr>
              <a:t>(0x0F);  // turn display ON, cursor blinking</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(10);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lcd_cmd</a:t>
            </a:r>
            <a:r>
              <a:rPr lang="en-IN" sz="2400" dirty="0">
                <a:effectLst/>
                <a:latin typeface="Calibri" panose="020F0502020204030204" pitchFamily="34" charset="0"/>
                <a:ea typeface="Calibri" panose="020F0502020204030204" pitchFamily="34" charset="0"/>
                <a:cs typeface="Times New Roman" panose="02020603050405020304" pitchFamily="18" charset="0"/>
              </a:rPr>
              <a:t>(0x01);  //clear screen</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(10);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lcd_cmd</a:t>
            </a:r>
            <a:r>
              <a:rPr lang="en-IN" sz="2400" dirty="0">
                <a:effectLst/>
                <a:latin typeface="Calibri" panose="020F0502020204030204" pitchFamily="34" charset="0"/>
                <a:ea typeface="Calibri" panose="020F0502020204030204" pitchFamily="34" charset="0"/>
                <a:cs typeface="Times New Roman" panose="02020603050405020304" pitchFamily="18" charset="0"/>
              </a:rPr>
              <a:t>(0x80);  // bring cursor to position 1 of line 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(10);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67650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4C4FFE-876B-7672-CADC-5238E7FD1142}"/>
              </a:ext>
            </a:extLst>
          </p:cNvPr>
          <p:cNvSpPr txBox="1"/>
          <p:nvPr/>
        </p:nvSpPr>
        <p:spPr>
          <a:xfrm>
            <a:off x="352231" y="323150"/>
            <a:ext cx="6097554" cy="6211700"/>
          </a:xfrm>
          <a:prstGeom prst="rect">
            <a:avLst/>
          </a:prstGeom>
          <a:noFill/>
        </p:spPr>
        <p:txBody>
          <a:bodyPr wrap="square">
            <a:spAutoFit/>
          </a:bodyPr>
          <a:lstStyle/>
          <a:p>
            <a:pPr>
              <a:lnSpc>
                <a:spcPct val="115000"/>
              </a:lnSpc>
              <a:spcAft>
                <a:spcPts val="1000"/>
              </a:spcAft>
            </a:pPr>
            <a:r>
              <a:rPr lang="en-IN" sz="20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for finding the row for column 1</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void row_finder1()  {</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R1=R2=R3=R4=1;</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C1=C2=C3=C4=0;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if(R1==0)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if(R2==0)</a:t>
            </a:r>
          </a:p>
          <a:p>
            <a:pPr>
              <a:lnSpc>
                <a:spcPct val="115000"/>
              </a:lnSpc>
              <a:spcAft>
                <a:spcPts val="1000"/>
              </a:spcAft>
            </a:pP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('4');</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if(R3==0)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('8');</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if(R4==0)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('C');</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9" name="Picture 8">
            <a:extLst>
              <a:ext uri="{FF2B5EF4-FFF2-40B4-BE49-F238E27FC236}">
                <a16:creationId xmlns:a16="http://schemas.microsoft.com/office/drawing/2014/main" id="{0EDB673B-07E9-66E7-13EA-8E8AFFCCEDFA}"/>
              </a:ext>
            </a:extLst>
          </p:cNvPr>
          <p:cNvPicPr>
            <a:picLocks noChangeAspect="1"/>
          </p:cNvPicPr>
          <p:nvPr/>
        </p:nvPicPr>
        <p:blipFill>
          <a:blip r:embed="rId2"/>
          <a:stretch>
            <a:fillRect/>
          </a:stretch>
        </p:blipFill>
        <p:spPr>
          <a:xfrm>
            <a:off x="7527762" y="454285"/>
            <a:ext cx="3705225" cy="4400550"/>
          </a:xfrm>
          <a:prstGeom prst="rect">
            <a:avLst/>
          </a:prstGeom>
        </p:spPr>
      </p:pic>
    </p:spTree>
    <p:extLst>
      <p:ext uri="{BB962C8B-B14F-4D97-AF65-F5344CB8AC3E}">
        <p14:creationId xmlns:p14="http://schemas.microsoft.com/office/powerpoint/2010/main" val="1872084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B00896-F868-14EA-05BF-6165AC636D7C}"/>
              </a:ext>
            </a:extLst>
          </p:cNvPr>
          <p:cNvPicPr>
            <a:picLocks noChangeAspect="1"/>
          </p:cNvPicPr>
          <p:nvPr/>
        </p:nvPicPr>
        <p:blipFill>
          <a:blip r:embed="rId2"/>
          <a:stretch>
            <a:fillRect/>
          </a:stretch>
        </p:blipFill>
        <p:spPr>
          <a:xfrm>
            <a:off x="7835672" y="771525"/>
            <a:ext cx="3705225" cy="4400550"/>
          </a:xfrm>
          <a:prstGeom prst="rect">
            <a:avLst/>
          </a:prstGeom>
        </p:spPr>
      </p:pic>
      <p:sp>
        <p:nvSpPr>
          <p:cNvPr id="5" name="TextBox 4">
            <a:extLst>
              <a:ext uri="{FF2B5EF4-FFF2-40B4-BE49-F238E27FC236}">
                <a16:creationId xmlns:a16="http://schemas.microsoft.com/office/drawing/2014/main" id="{868A0F76-4D09-1C5B-FD4B-96B8F7E1DA7C}"/>
              </a:ext>
            </a:extLst>
          </p:cNvPr>
          <p:cNvSpPr txBox="1"/>
          <p:nvPr/>
        </p:nvSpPr>
        <p:spPr>
          <a:xfrm>
            <a:off x="567128" y="0"/>
            <a:ext cx="6097554" cy="6899581"/>
          </a:xfrm>
          <a:prstGeom prst="rect">
            <a:avLst/>
          </a:prstGeom>
          <a:noFill/>
        </p:spPr>
        <p:txBody>
          <a:bodyPr wrap="square">
            <a:spAutoFit/>
          </a:bodyPr>
          <a:lstStyle/>
          <a:p>
            <a:pPr>
              <a:lnSpc>
                <a:spcPct val="115000"/>
              </a:lnSpc>
              <a:spcAft>
                <a:spcPts val="1000"/>
              </a:spcAft>
            </a:pPr>
            <a:r>
              <a:rPr lang="en-IN" sz="24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for finding the row for column 2 </a:t>
            </a:r>
            <a:r>
              <a:rPr lang="en-IN" sz="2400" dirty="0">
                <a:effectLst/>
                <a:latin typeface="Calibri" panose="020F0502020204030204" pitchFamily="34" charset="0"/>
                <a:ea typeface="Calibri" panose="020F0502020204030204" pitchFamily="34" charset="0"/>
                <a:cs typeface="Times New Roman" panose="02020603050405020304" pitchFamily="18" charset="0"/>
              </a:rPr>
              <a:t>void row_finder2()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R1=R2=R3=R4=1;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C1=C2=C3=C4=0;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if(R1==0)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if(R2==0)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('5');</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if(R3==0)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('9');</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if(R4==0)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400" dirty="0">
                <a:effectLst/>
                <a:latin typeface="Calibri" panose="020F0502020204030204" pitchFamily="34" charset="0"/>
                <a:ea typeface="Calibri" panose="020F0502020204030204" pitchFamily="34" charset="0"/>
                <a:cs typeface="Times New Roman" panose="02020603050405020304" pitchFamily="18" charset="0"/>
              </a:rPr>
              <a:t>('D’);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88685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3D42B-FA95-C999-32DD-4ACF46307F5A}"/>
              </a:ext>
            </a:extLst>
          </p:cNvPr>
          <p:cNvPicPr>
            <a:picLocks noChangeAspect="1"/>
          </p:cNvPicPr>
          <p:nvPr/>
        </p:nvPicPr>
        <p:blipFill>
          <a:blip r:embed="rId2"/>
          <a:stretch>
            <a:fillRect/>
          </a:stretch>
        </p:blipFill>
        <p:spPr>
          <a:xfrm>
            <a:off x="7938309" y="827509"/>
            <a:ext cx="3705225" cy="4400550"/>
          </a:xfrm>
          <a:prstGeom prst="rect">
            <a:avLst/>
          </a:prstGeom>
        </p:spPr>
      </p:pic>
      <p:sp>
        <p:nvSpPr>
          <p:cNvPr id="5" name="TextBox 4">
            <a:extLst>
              <a:ext uri="{FF2B5EF4-FFF2-40B4-BE49-F238E27FC236}">
                <a16:creationId xmlns:a16="http://schemas.microsoft.com/office/drawing/2014/main" id="{0184A0B3-FB51-8991-2543-05E76292E819}"/>
              </a:ext>
            </a:extLst>
          </p:cNvPr>
          <p:cNvSpPr txBox="1"/>
          <p:nvPr/>
        </p:nvSpPr>
        <p:spPr>
          <a:xfrm>
            <a:off x="436207" y="260630"/>
            <a:ext cx="6097554" cy="5729517"/>
          </a:xfrm>
          <a:prstGeom prst="rect">
            <a:avLst/>
          </a:prstGeom>
          <a:noFill/>
        </p:spPr>
        <p:txBody>
          <a:bodyPr wrap="square">
            <a:spAutoFit/>
          </a:bodyPr>
          <a:lstStyle/>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t>
            </a: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for finding the row for column 3</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void row_finder3()  {</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R1=R2=R3=R4=1;</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C1=C2=C3=C4=0;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if(R1==0)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('2');</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if(R2==0)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('6');</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if(R3==0)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('A');</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if(R4==0)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('E’); }</a:t>
            </a:r>
          </a:p>
        </p:txBody>
      </p:sp>
    </p:spTree>
    <p:extLst>
      <p:ext uri="{BB962C8B-B14F-4D97-AF65-F5344CB8AC3E}">
        <p14:creationId xmlns:p14="http://schemas.microsoft.com/office/powerpoint/2010/main" val="2614708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3D42B-FA95-C999-32DD-4ACF46307F5A}"/>
              </a:ext>
            </a:extLst>
          </p:cNvPr>
          <p:cNvPicPr>
            <a:picLocks noChangeAspect="1"/>
          </p:cNvPicPr>
          <p:nvPr/>
        </p:nvPicPr>
        <p:blipFill>
          <a:blip r:embed="rId2"/>
          <a:stretch>
            <a:fillRect/>
          </a:stretch>
        </p:blipFill>
        <p:spPr>
          <a:xfrm>
            <a:off x="7938309" y="827509"/>
            <a:ext cx="3705225" cy="4400550"/>
          </a:xfrm>
          <a:prstGeom prst="rect">
            <a:avLst/>
          </a:prstGeom>
        </p:spPr>
      </p:pic>
      <p:sp>
        <p:nvSpPr>
          <p:cNvPr id="4" name="TextBox 3">
            <a:extLst>
              <a:ext uri="{FF2B5EF4-FFF2-40B4-BE49-F238E27FC236}">
                <a16:creationId xmlns:a16="http://schemas.microsoft.com/office/drawing/2014/main" id="{16DD932E-0EEE-2DF6-15DC-2D921AD91E36}"/>
              </a:ext>
            </a:extLst>
          </p:cNvPr>
          <p:cNvSpPr txBox="1"/>
          <p:nvPr/>
        </p:nvSpPr>
        <p:spPr>
          <a:xfrm>
            <a:off x="380223" y="709040"/>
            <a:ext cx="6097554" cy="6178358"/>
          </a:xfrm>
          <a:prstGeom prst="rect">
            <a:avLst/>
          </a:prstGeom>
          <a:noFill/>
        </p:spPr>
        <p:txBody>
          <a:bodyPr wrap="square">
            <a:spAutoFit/>
          </a:bodyPr>
          <a:lstStyle/>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t>
            </a:r>
            <a:r>
              <a:rPr lang="en-IN" sz="20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Function for finding the row for column 4</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void row_finder4()  {</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R1=R2=R3=R4=1;</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C1=C2=C3=C4=0;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if(R1==0)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('3');</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if(R2==0)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('7');</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if(R3==0)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('B');</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if(R4==0)</a:t>
            </a:r>
          </a:p>
          <a:p>
            <a:pPr>
              <a:lnSpc>
                <a:spcPct val="115000"/>
              </a:lnSpc>
              <a:spcAft>
                <a:spcPts val="10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lcd_data</a:t>
            </a:r>
            <a:r>
              <a:rPr lang="en-IN" sz="2000" dirty="0">
                <a:effectLst/>
                <a:latin typeface="Calibri" panose="020F0502020204030204" pitchFamily="34" charset="0"/>
                <a:ea typeface="Calibri" panose="020F0502020204030204" pitchFamily="34" charset="0"/>
                <a:cs typeface="Times New Roman" panose="02020603050405020304" pitchFamily="18" charset="0"/>
              </a:rPr>
              <a:t>('F’); }</a:t>
            </a:r>
          </a:p>
          <a:p>
            <a:pPr>
              <a:lnSpc>
                <a:spcPct val="115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1776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E2EE3-3A5F-98FF-21B8-75367074BE9F}"/>
              </a:ext>
            </a:extLst>
          </p:cNvPr>
          <p:cNvSpPr txBox="1"/>
          <p:nvPr/>
        </p:nvSpPr>
        <p:spPr>
          <a:xfrm>
            <a:off x="622819" y="80500"/>
            <a:ext cx="6097554" cy="6021841"/>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void main()  {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lcd_init</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lcdstring</a:t>
            </a:r>
            <a:r>
              <a:rPr lang="en-IN" sz="2400" dirty="0">
                <a:effectLst/>
                <a:latin typeface="Calibri" panose="020F0502020204030204" pitchFamily="34" charset="0"/>
                <a:ea typeface="Calibri" panose="020F0502020204030204" pitchFamily="34" charset="0"/>
                <a:cs typeface="Times New Roman" panose="02020603050405020304" pitchFamily="18" charset="0"/>
              </a:rPr>
              <a:t>("Please press key");</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lcd_cmd</a:t>
            </a:r>
            <a:r>
              <a:rPr lang="en-IN" sz="2400" dirty="0">
                <a:effectLst/>
                <a:latin typeface="Calibri" panose="020F0502020204030204" pitchFamily="34" charset="0"/>
                <a:ea typeface="Calibri" panose="020F0502020204030204" pitchFamily="34" charset="0"/>
                <a:cs typeface="Times New Roman" panose="02020603050405020304" pitchFamily="18" charset="0"/>
              </a:rPr>
              <a:t>(0xC0);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while(1)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msdelay</a:t>
            </a:r>
            <a:r>
              <a:rPr lang="en-IN" sz="2400" dirty="0">
                <a:effectLst/>
                <a:latin typeface="Calibri" panose="020F0502020204030204" pitchFamily="34" charset="0"/>
                <a:ea typeface="Calibri" panose="020F0502020204030204" pitchFamily="34" charset="0"/>
                <a:cs typeface="Times New Roman" panose="02020603050405020304" pitchFamily="18" charset="0"/>
              </a:rPr>
              <a:t>(30);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C1=C2=C3=C4=1;</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R1=R2=R3=R4=0;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if(C1==0)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row_finder1();</a:t>
            </a:r>
          </a:p>
        </p:txBody>
      </p:sp>
      <p:sp>
        <p:nvSpPr>
          <p:cNvPr id="5" name="TextBox 4">
            <a:extLst>
              <a:ext uri="{FF2B5EF4-FFF2-40B4-BE49-F238E27FC236}">
                <a16:creationId xmlns:a16="http://schemas.microsoft.com/office/drawing/2014/main" id="{F5B9D067-3DB1-C66E-157C-49B8CB1A30AB}"/>
              </a:ext>
            </a:extLst>
          </p:cNvPr>
          <p:cNvSpPr txBox="1"/>
          <p:nvPr/>
        </p:nvSpPr>
        <p:spPr>
          <a:xfrm>
            <a:off x="7042280" y="762470"/>
            <a:ext cx="6097554" cy="4362926"/>
          </a:xfrm>
          <a:prstGeom prst="rect">
            <a:avLst/>
          </a:prstGeom>
          <a:noFill/>
        </p:spPr>
        <p:txBody>
          <a:bodyPr wrap="square">
            <a:spAutoFit/>
          </a:bodyPr>
          <a:lstStyle/>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else if(C2==0)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row_finder2();</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else if(C3==0)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row_finder3();</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else if(C4==0)</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row_finder4();</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 </a:t>
            </a:r>
          </a:p>
          <a:p>
            <a:pPr>
              <a:lnSpc>
                <a:spcPct val="115000"/>
              </a:lnSpc>
              <a:spcAft>
                <a:spcPts val="10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719156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anose="020E0802020502020306"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21</a:t>
            </a:r>
          </a:p>
        </p:txBody>
      </p:sp>
      <p:sp>
        <p:nvSpPr>
          <p:cNvPr id="15" name="TextBox 14"/>
          <p:cNvSpPr txBox="1"/>
          <p:nvPr/>
        </p:nvSpPr>
        <p:spPr>
          <a:xfrm>
            <a:off x="415606" y="1322435"/>
            <a:ext cx="11333071" cy="3784600"/>
          </a:xfrm>
          <a:prstGeom prst="rect">
            <a:avLst/>
          </a:prstGeom>
          <a:noFill/>
        </p:spPr>
        <p:txBody>
          <a:bodyPr wrap="square" rtlCol="0">
            <a:spAutoFit/>
          </a:bodyPr>
          <a:lstStyle/>
          <a:p>
            <a:pPr marL="568325" indent="-568325" algn="just">
              <a:buClr>
                <a:schemeClr val="bg1"/>
              </a:buClr>
              <a:buFont typeface="Wingdings" panose="05000000000000000000" pitchFamily="2" charset="2"/>
              <a:buChar char="q"/>
            </a:pPr>
            <a:endParaRPr lang="en-US" sz="2400" b="1" dirty="0">
              <a:solidFill>
                <a:schemeClr val="tx1"/>
              </a:solidFill>
              <a:latin typeface="Century Gothic" panose="020B0502020202020204" pitchFamily="34" charset="0"/>
            </a:endParaRPr>
          </a:p>
          <a:p>
            <a:pPr marL="568325" indent="-568325" algn="just">
              <a:buClr>
                <a:schemeClr val="bg1"/>
              </a:buClr>
              <a:buFont typeface="Wingdings" panose="05000000000000000000" pitchFamily="2" charset="2"/>
              <a:buChar char="q"/>
            </a:pPr>
            <a:r>
              <a:rPr lang="en-IN" sz="2400" b="1" dirty="0">
                <a:solidFill>
                  <a:schemeClr val="tx1"/>
                </a:solidFill>
                <a:latin typeface="Century Gothic" panose="020B0502020202020204" pitchFamily="34" charset="0"/>
                <a:sym typeface="+mn-ea"/>
              </a:rPr>
              <a:t>The digital-to-</a:t>
            </a:r>
            <a:r>
              <a:rPr lang="en-IN" sz="2400" b="1" dirty="0" err="1">
                <a:solidFill>
                  <a:schemeClr val="tx1"/>
                </a:solidFill>
                <a:latin typeface="Century Gothic" panose="020B0502020202020204" pitchFamily="34" charset="0"/>
                <a:sym typeface="+mn-ea"/>
              </a:rPr>
              <a:t>analog</a:t>
            </a:r>
            <a:r>
              <a:rPr lang="en-IN" sz="2400" b="1" dirty="0">
                <a:solidFill>
                  <a:schemeClr val="tx1"/>
                </a:solidFill>
                <a:latin typeface="Century Gothic" panose="020B0502020202020204" pitchFamily="34" charset="0"/>
                <a:sym typeface="+mn-ea"/>
              </a:rPr>
              <a:t> converter (DAC) is a device used to </a:t>
            </a:r>
            <a:r>
              <a:rPr lang="en-US" sz="2400" b="1" dirty="0">
                <a:solidFill>
                  <a:schemeClr val="tx1"/>
                </a:solidFill>
                <a:latin typeface="Century Gothic" panose="020B0502020202020204" pitchFamily="34" charset="0"/>
                <a:sym typeface="+mn-ea"/>
              </a:rPr>
              <a:t>converts digital data into equivalent analog voltage/current.</a:t>
            </a:r>
            <a:endParaRPr lang="en-IN" sz="2400" b="1" dirty="0">
              <a:solidFill>
                <a:schemeClr val="tx1"/>
              </a:solidFill>
              <a:latin typeface="Century Gothic" panose="020B0502020202020204" pitchFamily="34" charset="0"/>
            </a:endParaRPr>
          </a:p>
          <a:p>
            <a:pPr marL="568325" indent="-568325" algn="just">
              <a:buClr>
                <a:schemeClr val="bg1"/>
              </a:buClr>
              <a:buFont typeface="Wingdings" panose="05000000000000000000" pitchFamily="2" charset="2"/>
              <a:buChar char="q"/>
            </a:pPr>
            <a:endParaRPr lang="en-US" sz="2400" b="1" dirty="0">
              <a:solidFill>
                <a:schemeClr val="tx1"/>
              </a:solidFill>
              <a:latin typeface="Century Gothic" panose="020B0502020202020204" pitchFamily="34" charset="0"/>
            </a:endParaRPr>
          </a:p>
          <a:p>
            <a:pPr marL="568325" indent="-568325" algn="just">
              <a:buClr>
                <a:schemeClr val="bg1"/>
              </a:buClr>
              <a:buFont typeface="Wingdings" panose="05000000000000000000" pitchFamily="2" charset="2"/>
              <a:buChar char="q"/>
            </a:pPr>
            <a:r>
              <a:rPr lang="en-US" sz="2400" b="1" dirty="0">
                <a:latin typeface="Century Gothic" panose="020B0502020202020204" pitchFamily="34" charset="0"/>
                <a:sym typeface="+mn-ea"/>
              </a:rPr>
              <a:t>DAC converting digital data into analog current</a:t>
            </a:r>
            <a:endParaRPr lang="en-US" sz="2400" b="1" dirty="0">
              <a:solidFill>
                <a:schemeClr val="tx1"/>
              </a:solidFill>
              <a:latin typeface="Century Gothic" panose="020B0502020202020204" pitchFamily="34" charset="0"/>
              <a:sym typeface="+mn-ea"/>
            </a:endParaRPr>
          </a:p>
          <a:p>
            <a:pPr marL="568325" indent="-568325" algn="just">
              <a:buClr>
                <a:schemeClr val="bg1"/>
              </a:buClr>
              <a:buFont typeface="Wingdings" panose="05000000000000000000" pitchFamily="2" charset="2"/>
              <a:buChar char="q"/>
            </a:pPr>
            <a:endParaRPr lang="en-US" sz="2400" b="1" dirty="0">
              <a:solidFill>
                <a:schemeClr val="tx1"/>
              </a:solidFill>
              <a:latin typeface="Century Gothic" panose="020B0502020202020204" pitchFamily="34" charset="0"/>
              <a:sym typeface="+mn-ea"/>
            </a:endParaRPr>
          </a:p>
          <a:p>
            <a:pPr marL="568325" indent="-568325" algn="just">
              <a:buClr>
                <a:schemeClr val="bg1"/>
              </a:buClr>
              <a:buFont typeface="Wingdings" panose="05000000000000000000" pitchFamily="2" charset="2"/>
              <a:buChar char="q"/>
            </a:pPr>
            <a:r>
              <a:rPr lang="en-US" sz="2400" b="1" dirty="0">
                <a:solidFill>
                  <a:schemeClr val="tx1"/>
                </a:solidFill>
                <a:latin typeface="Century Gothic" panose="020B0502020202020204" pitchFamily="34" charset="0"/>
                <a:sym typeface="+mn-ea"/>
              </a:rPr>
              <a:t>Most commonly used DAC is R/2R method due to high precision. </a:t>
            </a:r>
            <a:endParaRPr lang="en-US" sz="2400" b="1" dirty="0">
              <a:solidFill>
                <a:schemeClr val="tx1"/>
              </a:solidFill>
              <a:latin typeface="Century Gothic" panose="020B0502020202020204" pitchFamily="34" charset="0"/>
            </a:endParaRPr>
          </a:p>
          <a:p>
            <a:pPr marL="568325" indent="-568325" algn="just">
              <a:buClr>
                <a:schemeClr val="bg1"/>
              </a:buClr>
              <a:buFont typeface="Wingdings" panose="05000000000000000000" pitchFamily="2" charset="2"/>
              <a:buChar char="q"/>
            </a:pPr>
            <a:endParaRPr lang="en-US" sz="2400" b="1" dirty="0">
              <a:solidFill>
                <a:schemeClr val="tx1"/>
              </a:solidFill>
              <a:latin typeface="Century Gothic" panose="020B0502020202020204" pitchFamily="34" charset="0"/>
              <a:sym typeface="+mn-ea"/>
            </a:endParaRPr>
          </a:p>
          <a:p>
            <a:pPr marL="568325" indent="-568325" algn="just">
              <a:buClr>
                <a:schemeClr val="bg1"/>
              </a:buClr>
              <a:buFont typeface="Wingdings" panose="05000000000000000000" pitchFamily="2" charset="2"/>
              <a:buChar char="q"/>
            </a:pPr>
            <a:r>
              <a:rPr lang="en-US" sz="2400" b="1" dirty="0">
                <a:solidFill>
                  <a:schemeClr val="tx1"/>
                </a:solidFill>
                <a:latin typeface="Century Gothic" panose="020B0502020202020204" pitchFamily="34" charset="0"/>
                <a:sym typeface="+mn-ea"/>
              </a:rPr>
              <a:t>DAC resolutions (in bits): </a:t>
            </a:r>
            <a:r>
              <a:rPr lang="en-IN" sz="2400" b="1" dirty="0">
                <a:solidFill>
                  <a:schemeClr val="tx1"/>
                </a:solidFill>
                <a:latin typeface="Century Gothic" panose="020B0502020202020204" pitchFamily="34" charset="0"/>
                <a:sym typeface="+mn-ea"/>
              </a:rPr>
              <a:t>8, 10, and 12 bits</a:t>
            </a:r>
            <a:endParaRPr lang="en-IN" sz="2400" b="1" dirty="0">
              <a:solidFill>
                <a:schemeClr val="tx1"/>
              </a:solidFill>
              <a:latin typeface="Century Gothic" panose="020B0502020202020204" pitchFamily="34" charset="0"/>
            </a:endParaRPr>
          </a:p>
          <a:p>
            <a:pPr marL="568325" indent="-568325" algn="just">
              <a:buClr>
                <a:schemeClr val="bg1"/>
              </a:buClr>
              <a:buFont typeface="Wingdings" panose="05000000000000000000" pitchFamily="2" charset="2"/>
              <a:buChar char="q"/>
            </a:pPr>
            <a:endParaRPr lang="en-IN" sz="2400" b="1" dirty="0">
              <a:solidFill>
                <a:schemeClr val="tx1"/>
              </a:solidFill>
              <a:latin typeface="Century Gothic" panose="020B0502020202020204" pitchFamily="34" charset="0"/>
            </a:endParaRPr>
          </a:p>
        </p:txBody>
      </p:sp>
      <p:pic>
        <p:nvPicPr>
          <p:cNvPr id="4098" name="Picture 2" descr="Digital to Analog Converter (DAC) - Types, Working &amp; Applications"/>
          <p:cNvPicPr>
            <a:picLocks noChangeAspect="1" noChangeArrowheads="1"/>
          </p:cNvPicPr>
          <p:nvPr/>
        </p:nvPicPr>
        <p:blipFill rotWithShape="1">
          <a:blip r:embed="rId2">
            <a:extLst>
              <a:ext uri="{28A0092B-C50C-407E-A947-70E740481C1C}">
                <a14:useLocalDpi xmlns:a14="http://schemas.microsoft.com/office/drawing/2010/main" val="0"/>
              </a:ext>
            </a:extLst>
          </a:blip>
          <a:srcRect t="51548"/>
          <a:stretch>
            <a:fillRect/>
          </a:stretch>
        </p:blipFill>
        <p:spPr bwMode="auto">
          <a:xfrm>
            <a:off x="706579" y="4792952"/>
            <a:ext cx="6267427" cy="163514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Researching Analog vs. Digital Signals | 4 of 10 | Middle School Science |  Practice | Alber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3"/>
          <a:stretch>
            <a:fillRect/>
          </a:stretch>
        </p:blipFill>
        <p:spPr>
          <a:xfrm>
            <a:off x="7082795" y="4800431"/>
            <a:ext cx="4568924" cy="162766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charset="0"/>
              <a:buChar char="v"/>
            </a:pPr>
            <a:r>
              <a:rPr lang="en-US"/>
              <a:t>The DAC0808 accepts an 8-bit digital input and converts it into a proportional analog current output.  </a:t>
            </a:r>
          </a:p>
          <a:p>
            <a:pPr>
              <a:buFont typeface="Wingdings" panose="05000000000000000000" charset="0"/>
              <a:buChar char="v"/>
            </a:pPr>
            <a:r>
              <a:rPr lang="en-US"/>
              <a:t>current output range of 0 to 255 times the reference current (Iref) </a:t>
            </a:r>
          </a:p>
          <a:p>
            <a:endParaRPr lang="en-US"/>
          </a:p>
        </p:txBody>
      </p:sp>
      <p:pic>
        <p:nvPicPr>
          <p:cNvPr id="4" name="Picture 3"/>
          <p:cNvPicPr>
            <a:picLocks noChangeAspect="1"/>
          </p:cNvPicPr>
          <p:nvPr/>
        </p:nvPicPr>
        <p:blipFill>
          <a:blip r:embed="rId2"/>
          <a:stretch>
            <a:fillRect/>
          </a:stretch>
        </p:blipFill>
        <p:spPr>
          <a:xfrm>
            <a:off x="3401060" y="3419168"/>
            <a:ext cx="5962015" cy="1614170"/>
          </a:xfrm>
          <a:prstGeom prst="rect">
            <a:avLst/>
          </a:prstGeom>
        </p:spPr>
      </p:pic>
      <p:sp>
        <p:nvSpPr>
          <p:cNvPr id="6" name="Text Box 5"/>
          <p:cNvSpPr txBox="1"/>
          <p:nvPr/>
        </p:nvSpPr>
        <p:spPr>
          <a:xfrm>
            <a:off x="1071880" y="4614545"/>
            <a:ext cx="10032365" cy="1383665"/>
          </a:xfrm>
          <a:prstGeom prst="rect">
            <a:avLst/>
          </a:prstGeom>
          <a:noFill/>
        </p:spPr>
        <p:txBody>
          <a:bodyPr wrap="square" rtlCol="0" anchor="t">
            <a:spAutoFit/>
          </a:bodyPr>
          <a:lstStyle/>
          <a:p>
            <a:pPr marL="285750" indent="-285750">
              <a:buFont typeface="Wingdings" panose="05000000000000000000" charset="0"/>
              <a:buChar char="v"/>
            </a:pPr>
            <a:r>
              <a:rPr lang="en-US" sz="2800"/>
              <a:t>I</a:t>
            </a:r>
            <a:r>
              <a:rPr lang="en-US" sz="2800" baseline="-25000"/>
              <a:t>out</a:t>
            </a:r>
            <a:r>
              <a:rPr lang="en-US" sz="2800"/>
              <a:t> is the output current</a:t>
            </a:r>
          </a:p>
          <a:p>
            <a:pPr marL="285750" indent="-285750">
              <a:buFont typeface="Wingdings" panose="05000000000000000000" charset="0"/>
              <a:buChar char="v"/>
            </a:pPr>
            <a:r>
              <a:rPr lang="en-US" sz="2800"/>
              <a:t>D is the 8-bit digital input (0 to 255),</a:t>
            </a:r>
          </a:p>
          <a:p>
            <a:pPr marL="285750" indent="-285750">
              <a:buFont typeface="Wingdings" panose="05000000000000000000" charset="0"/>
              <a:buChar char="v"/>
            </a:pPr>
            <a:r>
              <a:rPr lang="en-US" sz="2800"/>
              <a:t>I </a:t>
            </a:r>
            <a:r>
              <a:rPr lang="en-US" sz="2800" baseline="-25000"/>
              <a:t>ref</a:t>
            </a:r>
            <a:r>
              <a:rPr lang="en-US" sz="2800"/>
              <a:t>   is the reference current.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inary Nu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445" y="290559"/>
            <a:ext cx="4934711" cy="19886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04918" y="2103695"/>
            <a:ext cx="10381396" cy="4616648"/>
          </a:xfrm>
          <a:prstGeom prst="rect">
            <a:avLst/>
          </a:prstGeom>
        </p:spPr>
        <p:txBody>
          <a:bodyPr wrap="square">
            <a:spAutoFit/>
          </a:bodyPr>
          <a:lstStyle/>
          <a:p>
            <a:pPr algn="just"/>
            <a:r>
              <a:rPr lang="en-US" sz="2000" dirty="0">
                <a:solidFill>
                  <a:schemeClr val="tx1"/>
                </a:solidFill>
                <a:latin typeface="Arial" panose="020B0604020202020204" pitchFamily="34" charset="0"/>
              </a:rPr>
              <a:t>1-&gt;The bit weight is multiplied by the bit value. Since the bit could be either 0 or 1, it means;</a:t>
            </a:r>
          </a:p>
          <a:p>
            <a:pPr algn="ctr"/>
            <a:endParaRPr lang="en-US" sz="2000" dirty="0">
              <a:solidFill>
                <a:schemeClr val="tx1"/>
              </a:solidFill>
              <a:latin typeface="Arial" panose="020B0604020202020204" pitchFamily="34" charset="0"/>
            </a:endParaRPr>
          </a:p>
          <a:p>
            <a:pPr algn="ctr"/>
            <a:r>
              <a:rPr lang="en-US" sz="2000" dirty="0">
                <a:solidFill>
                  <a:schemeClr val="tx1"/>
                </a:solidFill>
                <a:latin typeface="Arial" panose="020B0604020202020204" pitchFamily="34" charset="0"/>
              </a:rPr>
              <a:t>Bit value of 1 x bit weight = 1 x 2</a:t>
            </a:r>
            <a:r>
              <a:rPr lang="en-US" sz="2000" baseline="30000" dirty="0">
                <a:solidFill>
                  <a:schemeClr val="tx1"/>
                </a:solidFill>
                <a:latin typeface="Arial" panose="020B0604020202020204" pitchFamily="34" charset="0"/>
              </a:rPr>
              <a:t>n</a:t>
            </a:r>
            <a:r>
              <a:rPr lang="en-US" sz="2000" dirty="0">
                <a:solidFill>
                  <a:schemeClr val="tx1"/>
                </a:solidFill>
                <a:latin typeface="Arial" panose="020B0604020202020204" pitchFamily="34" charset="0"/>
              </a:rPr>
              <a:t> = 2</a:t>
            </a:r>
            <a:r>
              <a:rPr lang="en-US" sz="2000" baseline="30000" dirty="0">
                <a:solidFill>
                  <a:schemeClr val="tx1"/>
                </a:solidFill>
                <a:latin typeface="Arial" panose="020B0604020202020204" pitchFamily="34" charset="0"/>
              </a:rPr>
              <a:t>n</a:t>
            </a:r>
          </a:p>
          <a:p>
            <a:pPr algn="ctr"/>
            <a:endParaRPr lang="en-US" sz="2000" dirty="0">
              <a:solidFill>
                <a:schemeClr val="tx1"/>
              </a:solidFill>
              <a:latin typeface="Arial" panose="020B0604020202020204" pitchFamily="34" charset="0"/>
            </a:endParaRPr>
          </a:p>
          <a:p>
            <a:pPr algn="ctr"/>
            <a:r>
              <a:rPr lang="en-US" sz="2000" dirty="0">
                <a:solidFill>
                  <a:schemeClr val="tx1"/>
                </a:solidFill>
                <a:latin typeface="Arial" panose="020B0604020202020204" pitchFamily="34" charset="0"/>
              </a:rPr>
              <a:t>Bit value of 0 x bit weight = 0 x 2</a:t>
            </a:r>
            <a:r>
              <a:rPr lang="en-US" sz="2000" baseline="30000" dirty="0">
                <a:solidFill>
                  <a:schemeClr val="tx1"/>
                </a:solidFill>
                <a:latin typeface="Arial" panose="020B0604020202020204" pitchFamily="34" charset="0"/>
              </a:rPr>
              <a:t>(n-1)</a:t>
            </a:r>
            <a:r>
              <a:rPr lang="en-US" sz="2000" dirty="0">
                <a:solidFill>
                  <a:schemeClr val="tx1"/>
                </a:solidFill>
                <a:latin typeface="Arial" panose="020B0604020202020204" pitchFamily="34" charset="0"/>
              </a:rPr>
              <a:t> = 0</a:t>
            </a:r>
          </a:p>
          <a:p>
            <a:pPr algn="ctr"/>
            <a:endParaRPr lang="en-US" sz="2000" dirty="0">
              <a:solidFill>
                <a:schemeClr val="tx1"/>
              </a:solidFill>
              <a:latin typeface="Arial" panose="020B0604020202020204" pitchFamily="34" charset="0"/>
            </a:endParaRPr>
          </a:p>
          <a:p>
            <a:pPr algn="just"/>
            <a:r>
              <a:rPr lang="en-US" sz="2000" dirty="0">
                <a:solidFill>
                  <a:schemeClr val="tx1"/>
                </a:solidFill>
                <a:latin typeface="Arial" panose="020B0604020202020204" pitchFamily="34" charset="0"/>
              </a:rPr>
              <a:t>2-&gt; Now adding the weights of all the bits with its value in a binary number 10011;</a:t>
            </a:r>
          </a:p>
          <a:p>
            <a:pPr algn="ctr"/>
            <a:r>
              <a:rPr lang="en-US" sz="2000" dirty="0">
                <a:solidFill>
                  <a:schemeClr val="tx1"/>
                </a:solidFill>
                <a:latin typeface="Arial" panose="020B0604020202020204" pitchFamily="34" charset="0"/>
              </a:rPr>
              <a:t>1 0011</a:t>
            </a:r>
            <a:r>
              <a:rPr lang="en-US" sz="2000" baseline="-25000" dirty="0">
                <a:solidFill>
                  <a:schemeClr val="tx1"/>
                </a:solidFill>
                <a:latin typeface="Arial" panose="020B0604020202020204" pitchFamily="34" charset="0"/>
              </a:rPr>
              <a:t>2</a:t>
            </a:r>
            <a:r>
              <a:rPr lang="en-US" sz="2000" dirty="0">
                <a:solidFill>
                  <a:schemeClr val="tx1"/>
                </a:solidFill>
                <a:latin typeface="Arial" panose="020B0604020202020204" pitchFamily="34" charset="0"/>
              </a:rPr>
              <a:t> = (1 x 2</a:t>
            </a:r>
            <a:r>
              <a:rPr lang="en-US" sz="2000" baseline="30000" dirty="0">
                <a:solidFill>
                  <a:schemeClr val="tx1"/>
                </a:solidFill>
                <a:latin typeface="Arial" panose="020B0604020202020204" pitchFamily="34" charset="0"/>
              </a:rPr>
              <a:t>4</a:t>
            </a:r>
            <a:r>
              <a:rPr lang="en-US" sz="2000" dirty="0">
                <a:solidFill>
                  <a:schemeClr val="tx1"/>
                </a:solidFill>
                <a:latin typeface="Arial" panose="020B0604020202020204" pitchFamily="34" charset="0"/>
              </a:rPr>
              <a:t>) + (0 x 2</a:t>
            </a:r>
            <a:r>
              <a:rPr lang="en-US" sz="2000" baseline="30000" dirty="0">
                <a:solidFill>
                  <a:schemeClr val="tx1"/>
                </a:solidFill>
                <a:latin typeface="Arial" panose="020B0604020202020204" pitchFamily="34" charset="0"/>
              </a:rPr>
              <a:t>3</a:t>
            </a:r>
            <a:r>
              <a:rPr lang="en-US" sz="2000" dirty="0">
                <a:solidFill>
                  <a:schemeClr val="tx1"/>
                </a:solidFill>
                <a:latin typeface="Arial" panose="020B0604020202020204" pitchFamily="34" charset="0"/>
              </a:rPr>
              <a:t>) + (0 x 2</a:t>
            </a:r>
            <a:r>
              <a:rPr lang="en-US" sz="2000" baseline="30000" dirty="0">
                <a:solidFill>
                  <a:schemeClr val="tx1"/>
                </a:solidFill>
                <a:latin typeface="Arial" panose="020B0604020202020204" pitchFamily="34" charset="0"/>
              </a:rPr>
              <a:t>2</a:t>
            </a:r>
            <a:r>
              <a:rPr lang="en-US" sz="2000" dirty="0">
                <a:solidFill>
                  <a:schemeClr val="tx1"/>
                </a:solidFill>
                <a:latin typeface="Arial" panose="020B0604020202020204" pitchFamily="34" charset="0"/>
              </a:rPr>
              <a:t>) + (1 x 2</a:t>
            </a:r>
            <a:r>
              <a:rPr lang="en-US" sz="2000" baseline="30000" dirty="0">
                <a:solidFill>
                  <a:schemeClr val="tx1"/>
                </a:solidFill>
                <a:latin typeface="Arial" panose="020B0604020202020204" pitchFamily="34" charset="0"/>
              </a:rPr>
              <a:t>1</a:t>
            </a:r>
            <a:r>
              <a:rPr lang="en-US" sz="2000" dirty="0">
                <a:solidFill>
                  <a:schemeClr val="tx1"/>
                </a:solidFill>
                <a:latin typeface="Arial" panose="020B0604020202020204" pitchFamily="34" charset="0"/>
              </a:rPr>
              <a:t>) + (1 x 2</a:t>
            </a:r>
            <a:r>
              <a:rPr lang="en-US" sz="2000" baseline="30000" dirty="0">
                <a:solidFill>
                  <a:schemeClr val="tx1"/>
                </a:solidFill>
                <a:latin typeface="Arial" panose="020B0604020202020204" pitchFamily="34" charset="0"/>
              </a:rPr>
              <a:t>0</a:t>
            </a:r>
            <a:r>
              <a:rPr lang="en-US" sz="2000" dirty="0">
                <a:solidFill>
                  <a:schemeClr val="tx1"/>
                </a:solidFill>
                <a:latin typeface="Arial" panose="020B0604020202020204" pitchFamily="34" charset="0"/>
              </a:rPr>
              <a:t>)</a:t>
            </a:r>
          </a:p>
          <a:p>
            <a:pPr algn="ctr"/>
            <a:endParaRPr lang="en-US" sz="2000" dirty="0">
              <a:solidFill>
                <a:schemeClr val="tx1"/>
              </a:solidFill>
              <a:latin typeface="Arial" panose="020B0604020202020204" pitchFamily="34" charset="0"/>
            </a:endParaRPr>
          </a:p>
          <a:p>
            <a:r>
              <a:rPr lang="en-IN" dirty="0">
                <a:solidFill>
                  <a:schemeClr val="tx1"/>
                </a:solidFill>
              </a:rPr>
              <a:t>                                                               </a:t>
            </a:r>
            <a:r>
              <a:rPr lang="en-IN" b="1" dirty="0">
                <a:solidFill>
                  <a:schemeClr val="tx1"/>
                </a:solidFill>
              </a:rPr>
              <a:t>10011</a:t>
            </a:r>
            <a:r>
              <a:rPr lang="en-IN" b="1" baseline="-25000" dirty="0">
                <a:solidFill>
                  <a:schemeClr val="tx1"/>
                </a:solidFill>
              </a:rPr>
              <a:t>2</a:t>
            </a:r>
            <a:r>
              <a:rPr lang="en-IN" b="1" dirty="0">
                <a:solidFill>
                  <a:schemeClr val="tx1"/>
                </a:solidFill>
              </a:rPr>
              <a:t> = 16 + 0 + 0 + 2 + 1</a:t>
            </a:r>
          </a:p>
          <a:p>
            <a:endParaRPr lang="en-IN" b="1" dirty="0">
              <a:solidFill>
                <a:schemeClr val="tx1"/>
              </a:solidFill>
            </a:endParaRPr>
          </a:p>
          <a:p>
            <a:r>
              <a:rPr lang="en-IN" b="1" dirty="0">
                <a:solidFill>
                  <a:schemeClr val="tx1"/>
                </a:solidFill>
              </a:rPr>
              <a:t>                                                                              10011</a:t>
            </a:r>
            <a:r>
              <a:rPr lang="en-IN" b="1" baseline="-25000" dirty="0">
                <a:solidFill>
                  <a:schemeClr val="tx1"/>
                </a:solidFill>
              </a:rPr>
              <a:t>2 </a:t>
            </a:r>
            <a:r>
              <a:rPr lang="en-IN" b="1" dirty="0">
                <a:solidFill>
                  <a:schemeClr val="tx1"/>
                </a:solidFill>
              </a:rPr>
              <a:t>= 19 </a:t>
            </a:r>
          </a:p>
          <a:p>
            <a:pPr algn="ctr"/>
            <a:endParaRPr lang="en-US" sz="2000" dirty="0">
              <a:solidFill>
                <a:srgbClr val="FF0000"/>
              </a:solidFill>
              <a:latin typeface="Arial" panose="020B0604020202020204" pitchFamily="34" charset="0"/>
            </a:endParaRPr>
          </a:p>
          <a:p>
            <a:pPr algn="ctr"/>
            <a:endParaRPr lang="en-US" sz="2000" b="0" i="0" dirty="0">
              <a:solidFill>
                <a:srgbClr val="FF0000"/>
              </a:solidFill>
              <a:effectLst/>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anose="020E0802020502020306"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21</a:t>
            </a:r>
          </a:p>
        </p:txBody>
      </p:sp>
      <p:sp>
        <p:nvSpPr>
          <p:cNvPr id="15" name="TextBox 14"/>
          <p:cNvSpPr txBox="1"/>
          <p:nvPr/>
        </p:nvSpPr>
        <p:spPr>
          <a:xfrm>
            <a:off x="318648" y="1473488"/>
            <a:ext cx="11499277" cy="4893647"/>
          </a:xfrm>
          <a:prstGeom prst="rect">
            <a:avLst/>
          </a:prstGeom>
          <a:noFill/>
        </p:spPr>
        <p:txBody>
          <a:bodyPr wrap="square" rtlCol="0">
            <a:spAutoFit/>
          </a:bodyPr>
          <a:lstStyle/>
          <a:p>
            <a:pPr marL="568325" indent="-568325" algn="just">
              <a:buClr>
                <a:schemeClr val="bg1"/>
              </a:buClr>
              <a:buFont typeface="Wingdings" panose="05000000000000000000" pitchFamily="2" charset="2"/>
              <a:buChar char="q"/>
            </a:pPr>
            <a:r>
              <a:rPr lang="en-US" sz="2600" b="1" dirty="0">
                <a:solidFill>
                  <a:srgbClr val="0070C0"/>
                </a:solidFill>
                <a:latin typeface="Century Gothic" panose="020B0502020202020204" pitchFamily="34" charset="0"/>
              </a:rPr>
              <a:t>The 8-bit DAC 0808 converts digital data into equivalent </a:t>
            </a:r>
            <a:r>
              <a:rPr lang="en-US" sz="2600" b="1" dirty="0">
                <a:solidFill>
                  <a:schemeClr val="bg1"/>
                </a:solidFill>
                <a:latin typeface="Century Gothic" panose="020B0502020202020204" pitchFamily="34" charset="0"/>
              </a:rPr>
              <a:t>analog Current. </a:t>
            </a:r>
          </a:p>
          <a:p>
            <a:pPr marL="568325" indent="-568325" algn="just">
              <a:buClr>
                <a:schemeClr val="bg1"/>
              </a:buClr>
              <a:buFont typeface="Wingdings" panose="05000000000000000000" pitchFamily="2" charset="2"/>
              <a:buChar char="q"/>
            </a:pPr>
            <a:endParaRPr lang="en-US" sz="2600" b="1" dirty="0">
              <a:solidFill>
                <a:srgbClr val="0070C0"/>
              </a:solidFill>
              <a:latin typeface="Century Gothic" panose="020B0502020202020204" pitchFamily="34" charset="0"/>
            </a:endParaRPr>
          </a:p>
          <a:p>
            <a:pPr marL="568325" indent="-568325" algn="just">
              <a:buClr>
                <a:schemeClr val="bg1"/>
              </a:buClr>
              <a:buFont typeface="Wingdings" panose="05000000000000000000" pitchFamily="2" charset="2"/>
              <a:buChar char="q"/>
            </a:pPr>
            <a:r>
              <a:rPr lang="en-IN" sz="2600" b="1" dirty="0">
                <a:solidFill>
                  <a:srgbClr val="0070C0"/>
                </a:solidFill>
                <a:latin typeface="Century Gothic" panose="020B0502020202020204" pitchFamily="34" charset="0"/>
              </a:rPr>
              <a:t>The total current provided by the </a:t>
            </a:r>
            <a:r>
              <a:rPr lang="en-IN" sz="2600" b="1" dirty="0">
                <a:solidFill>
                  <a:schemeClr val="bg1"/>
                </a:solidFill>
                <a:latin typeface="Century Gothic" panose="020B0502020202020204" pitchFamily="34" charset="0"/>
              </a:rPr>
              <a:t>I</a:t>
            </a:r>
            <a:r>
              <a:rPr lang="en-IN" sz="2600" b="1" baseline="-25000" dirty="0">
                <a:solidFill>
                  <a:schemeClr val="bg1"/>
                </a:solidFill>
                <a:latin typeface="Century Gothic" panose="020B0502020202020204" pitchFamily="34" charset="0"/>
              </a:rPr>
              <a:t>out</a:t>
            </a:r>
            <a:r>
              <a:rPr lang="en-IN" sz="2600" b="1" dirty="0">
                <a:solidFill>
                  <a:srgbClr val="0070C0"/>
                </a:solidFill>
                <a:latin typeface="Century Gothic" panose="020B0502020202020204" pitchFamily="34" charset="0"/>
              </a:rPr>
              <a:t> pin is as follows:</a:t>
            </a:r>
          </a:p>
          <a:p>
            <a:pPr marL="568325" indent="-568325" algn="just">
              <a:buClr>
                <a:schemeClr val="bg1"/>
              </a:buClr>
              <a:buFont typeface="Wingdings" panose="05000000000000000000" pitchFamily="2" charset="2"/>
              <a:buChar char="q"/>
            </a:pPr>
            <a:endParaRPr lang="en-US" sz="2600" b="1" dirty="0">
              <a:solidFill>
                <a:srgbClr val="0070C0"/>
              </a:solidFill>
              <a:latin typeface="Century Gothic" panose="020B0502020202020204" pitchFamily="34" charset="0"/>
            </a:endParaRPr>
          </a:p>
          <a:p>
            <a:pPr marL="568325" indent="-568325" algn="just">
              <a:buClr>
                <a:schemeClr val="bg1"/>
              </a:buClr>
              <a:buFont typeface="Wingdings" panose="05000000000000000000" pitchFamily="2" charset="2"/>
              <a:buChar char="q"/>
            </a:pPr>
            <a:endParaRPr lang="en-US" sz="2600" b="1" dirty="0">
              <a:solidFill>
                <a:srgbClr val="0070C0"/>
              </a:solidFill>
              <a:latin typeface="Century Gothic" panose="020B0502020202020204" pitchFamily="34" charset="0"/>
            </a:endParaRPr>
          </a:p>
          <a:p>
            <a:pPr marL="568325" indent="-568325" algn="just">
              <a:buClr>
                <a:schemeClr val="bg1"/>
              </a:buClr>
              <a:buFont typeface="Wingdings" panose="05000000000000000000" pitchFamily="2" charset="2"/>
              <a:buChar char="q"/>
            </a:pPr>
            <a:endParaRPr lang="en-IN" sz="2600" b="1" dirty="0">
              <a:solidFill>
                <a:srgbClr val="0070C0"/>
              </a:solidFill>
              <a:latin typeface="Century Gothic" panose="020B0502020202020204" pitchFamily="34" charset="0"/>
            </a:endParaRPr>
          </a:p>
          <a:p>
            <a:pPr marL="568325" indent="-568325" algn="just">
              <a:buClr>
                <a:schemeClr val="bg1"/>
              </a:buClr>
              <a:buFont typeface="Wingdings" panose="05000000000000000000" pitchFamily="2" charset="2"/>
              <a:buChar char="q"/>
            </a:pPr>
            <a:endParaRPr lang="en-IN" sz="2600" b="1" dirty="0">
              <a:solidFill>
                <a:srgbClr val="0070C0"/>
              </a:solidFill>
              <a:latin typeface="Century Gothic" panose="020B0502020202020204" pitchFamily="34" charset="0"/>
            </a:endParaRPr>
          </a:p>
          <a:p>
            <a:pPr marL="568325" indent="-568325" algn="just">
              <a:buClr>
                <a:schemeClr val="bg1"/>
              </a:buClr>
              <a:buFont typeface="Wingdings" panose="05000000000000000000" pitchFamily="2" charset="2"/>
              <a:buChar char="q"/>
            </a:pPr>
            <a:r>
              <a:rPr lang="en-IN" sz="2600" b="1" dirty="0">
                <a:solidFill>
                  <a:srgbClr val="0070C0"/>
                </a:solidFill>
                <a:latin typeface="Century Gothic" panose="020B0502020202020204" pitchFamily="34" charset="0"/>
              </a:rPr>
              <a:t>The I</a:t>
            </a:r>
            <a:r>
              <a:rPr lang="en-IN" sz="2600" b="1" baseline="-25000" dirty="0">
                <a:solidFill>
                  <a:srgbClr val="0070C0"/>
                </a:solidFill>
                <a:latin typeface="Century Gothic" panose="020B0502020202020204" pitchFamily="34" charset="0"/>
              </a:rPr>
              <a:t>ref </a:t>
            </a:r>
            <a:r>
              <a:rPr lang="en-IN" sz="2600" b="1" dirty="0">
                <a:solidFill>
                  <a:srgbClr val="0070C0"/>
                </a:solidFill>
                <a:latin typeface="Century Gothic" panose="020B0502020202020204" pitchFamily="34" charset="0"/>
              </a:rPr>
              <a:t>current is generally set to 2.0 mA. </a:t>
            </a:r>
          </a:p>
          <a:p>
            <a:pPr marL="568325" indent="-568325" algn="just">
              <a:buClr>
                <a:schemeClr val="bg1"/>
              </a:buClr>
              <a:buFont typeface="Wingdings" panose="05000000000000000000" pitchFamily="2" charset="2"/>
              <a:buChar char="q"/>
            </a:pPr>
            <a:endParaRPr lang="en-IN" sz="2600" b="1" dirty="0">
              <a:solidFill>
                <a:srgbClr val="0070C0"/>
              </a:solidFill>
              <a:latin typeface="Century Gothic" panose="020B0502020202020204" pitchFamily="34" charset="0"/>
            </a:endParaRPr>
          </a:p>
          <a:p>
            <a:pPr marL="568325" indent="-568325" algn="just">
              <a:buClr>
                <a:schemeClr val="bg1"/>
              </a:buClr>
              <a:buFont typeface="Wingdings" panose="05000000000000000000" pitchFamily="2" charset="2"/>
              <a:buChar char="q"/>
            </a:pPr>
            <a:r>
              <a:rPr lang="en-US" sz="2600" b="1" dirty="0">
                <a:solidFill>
                  <a:srgbClr val="0070C0"/>
                </a:solidFill>
                <a:latin typeface="Century Gothic" panose="020B0502020202020204" pitchFamily="34" charset="0"/>
              </a:rPr>
              <a:t>Hence we require an </a:t>
            </a:r>
            <a:r>
              <a:rPr lang="en-US" sz="2600" b="1" dirty="0">
                <a:latin typeface="Century Gothic" panose="020B0502020202020204" pitchFamily="34" charset="0"/>
              </a:rPr>
              <a:t>I to V converter </a:t>
            </a:r>
            <a:r>
              <a:rPr lang="en-US" sz="2600" b="1" dirty="0">
                <a:solidFill>
                  <a:srgbClr val="0070C0"/>
                </a:solidFill>
                <a:latin typeface="Century Gothic" panose="020B0502020202020204" pitchFamily="34" charset="0"/>
              </a:rPr>
              <a:t>to convert this current into equivalent voltage.</a:t>
            </a:r>
          </a:p>
        </p:txBody>
      </p:sp>
      <p:pic>
        <p:nvPicPr>
          <p:cNvPr id="8" name="Picture 2"/>
          <p:cNvPicPr>
            <a:picLocks noChangeAspect="1" noChangeArrowheads="1"/>
          </p:cNvPicPr>
          <p:nvPr/>
        </p:nvPicPr>
        <p:blipFill>
          <a:blip r:embed="rId2" cstate="print"/>
          <a:srcRect/>
          <a:stretch>
            <a:fillRect/>
          </a:stretch>
        </p:blipFill>
        <p:spPr bwMode="auto">
          <a:xfrm>
            <a:off x="1919596" y="3359667"/>
            <a:ext cx="7906602" cy="109450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A9E4E-6E03-4867-A478-9AA74F27AF0A}"/>
              </a:ext>
            </a:extLst>
          </p:cNvPr>
          <p:cNvSpPr>
            <a:spLocks noGrp="1"/>
          </p:cNvSpPr>
          <p:nvPr>
            <p:ph idx="1"/>
          </p:nvPr>
        </p:nvSpPr>
        <p:spPr>
          <a:xfrm>
            <a:off x="393895" y="323557"/>
            <a:ext cx="11493305" cy="5853406"/>
          </a:xfrm>
        </p:spPr>
        <p:txBody>
          <a:bodyPr>
            <a:normAutofit/>
          </a:bodyPr>
          <a:lstStyle/>
          <a:p>
            <a:pPr>
              <a:lnSpc>
                <a:spcPct val="110000"/>
              </a:lnSpc>
            </a:pPr>
            <a:r>
              <a:rPr lang="en-US" dirty="0"/>
              <a:t>Off the 16 pins, eight are data pins through which data or commands are passed into the LCD registers.</a:t>
            </a:r>
            <a:endParaRPr lang="en-IN" dirty="0"/>
          </a:p>
          <a:p>
            <a:pPr>
              <a:lnSpc>
                <a:spcPct val="110000"/>
              </a:lnSpc>
            </a:pPr>
            <a:r>
              <a:rPr lang="en-US" dirty="0"/>
              <a:t>16x2 LCD is one of the most used display unit.</a:t>
            </a:r>
          </a:p>
          <a:p>
            <a:pPr algn="just">
              <a:lnSpc>
                <a:spcPct val="100000"/>
              </a:lnSpc>
            </a:pPr>
            <a:r>
              <a:rPr lang="en-US" dirty="0"/>
              <a:t>The 16×2 LCD module consists of 2 rows, each with 16 columns, which can, in turn, each display 16 characters. </a:t>
            </a:r>
          </a:p>
          <a:p>
            <a:pPr algn="just">
              <a:lnSpc>
                <a:spcPct val="100000"/>
              </a:lnSpc>
            </a:pPr>
            <a:r>
              <a:rPr lang="en-US" dirty="0"/>
              <a:t>It supports all the ASCII chars and is basically used for displaying the alpha numeric characters.</a:t>
            </a:r>
          </a:p>
          <a:p>
            <a:pPr>
              <a:lnSpc>
                <a:spcPct val="110000"/>
              </a:lnSpc>
            </a:pPr>
            <a:r>
              <a:rPr lang="en-US" dirty="0"/>
              <a:t>Here each character is displayed in a matrix of 5x7 pixels.</a:t>
            </a:r>
          </a:p>
          <a:p>
            <a:pPr>
              <a:lnSpc>
                <a:spcPct val="110000"/>
              </a:lnSpc>
            </a:pPr>
            <a:r>
              <a:rPr lang="en-US" dirty="0"/>
              <a:t>Apart from alpha numeric chars it also provides the provision to display the custom characters by creating the pattern.</a:t>
            </a:r>
          </a:p>
          <a:p>
            <a:endParaRPr lang="en-IN" dirty="0"/>
          </a:p>
        </p:txBody>
      </p:sp>
    </p:spTree>
    <p:extLst>
      <p:ext uri="{BB962C8B-B14F-4D97-AF65-F5344CB8AC3E}">
        <p14:creationId xmlns:p14="http://schemas.microsoft.com/office/powerpoint/2010/main" val="8948755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91494" y="318649"/>
            <a:ext cx="9781309" cy="678872"/>
          </a:xfrm>
          <a:prstGeom prst="roundRect">
            <a:avLst/>
          </a:prstGeom>
        </p:spPr>
        <p:style>
          <a:lnRef idx="1">
            <a:schemeClr val="dk1"/>
          </a:lnRef>
          <a:fillRef idx="3">
            <a:schemeClr val="dk1"/>
          </a:fillRef>
          <a:effectRef idx="2">
            <a:schemeClr val="dk1"/>
          </a:effectRef>
          <a:fontRef idx="minor">
            <a:schemeClr val="lt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400" b="1" dirty="0">
                <a:ln w="11430"/>
                <a:solidFill>
                  <a:srgbClr val="04DA18"/>
                </a:solidFill>
                <a:effectLst>
                  <a:outerShdw blurRad="50800" dist="39000" dir="5460000" algn="tl">
                    <a:srgbClr val="000000">
                      <a:alpha val="38000"/>
                    </a:srgbClr>
                  </a:outerShdw>
                  <a:reflection blurRad="6350" stA="60000" endA="900" endPos="58000" dir="5400000" sy="-100000" algn="bl" rotWithShape="0"/>
                </a:effectLst>
                <a:latin typeface="Berlin Sans FB Demi" panose="020E0802020502020306" pitchFamily="34" charset="0"/>
                <a:cs typeface="Aharoni" pitchFamily="2" charset="-79"/>
              </a:rPr>
              <a:t>DAC INTERFACE</a:t>
            </a:r>
          </a:p>
        </p:txBody>
      </p:sp>
      <p:sp>
        <p:nvSpPr>
          <p:cNvPr id="9" name="Oval 8"/>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9"/>
          <p:cNvSpPr/>
          <p:nvPr/>
        </p:nvSpPr>
        <p:spPr>
          <a:xfrm>
            <a:off x="140031" y="130792"/>
            <a:ext cx="11899570" cy="6457750"/>
          </a:xfrm>
          <a:prstGeom prst="round2SameRect">
            <a:avLst/>
          </a:prstGeom>
          <a:noFill/>
          <a:ln w="28575">
            <a:solidFill>
              <a:schemeClr val="accent1">
                <a:lumMod val="75000"/>
              </a:schemeClr>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ln>
            <a:solidFill>
              <a:schemeClr val="bg1"/>
            </a:solidFill>
          </a:ln>
          <a:effectLst/>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b="1" dirty="0">
                <a:solidFill>
                  <a:schemeClr val="bg1"/>
                </a:solidFill>
              </a:rPr>
              <a:t>25</a:t>
            </a:r>
          </a:p>
        </p:txBody>
      </p:sp>
      <p:pic>
        <p:nvPicPr>
          <p:cNvPr id="8" name="Picture 2" descr="Image result for dac0808 pin descri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276" y="2157982"/>
            <a:ext cx="2456828" cy="33965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3076065" y="1473465"/>
            <a:ext cx="8661575" cy="4844206"/>
          </a:xfrm>
          <a:prstGeom prst="rect">
            <a:avLst/>
          </a:prstGeom>
        </p:spPr>
      </p:pic>
      <p:pic>
        <p:nvPicPr>
          <p:cNvPr id="2" name="Picture 1"/>
          <p:cNvPicPr>
            <a:picLocks noChangeAspect="1"/>
          </p:cNvPicPr>
          <p:nvPr/>
        </p:nvPicPr>
        <p:blipFill>
          <a:blip r:embed="rId4"/>
          <a:stretch>
            <a:fillRect/>
          </a:stretch>
        </p:blipFill>
        <p:spPr>
          <a:xfrm>
            <a:off x="6328398" y="3308308"/>
            <a:ext cx="200025" cy="2571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8E65-6B19-420C-905B-4909A1D5178A}"/>
              </a:ext>
            </a:extLst>
          </p:cNvPr>
          <p:cNvSpPr>
            <a:spLocks noGrp="1"/>
          </p:cNvSpPr>
          <p:nvPr>
            <p:ph type="title"/>
          </p:nvPr>
        </p:nvSpPr>
        <p:spPr>
          <a:xfrm>
            <a:off x="838200" y="0"/>
            <a:ext cx="10515600" cy="1325563"/>
          </a:xfrm>
        </p:spPr>
        <p:txBody>
          <a:bodyPr/>
          <a:lstStyle/>
          <a:p>
            <a:r>
              <a:rPr lang="en-IN" dirty="0"/>
              <a:t>DIGITAL-TO-ANALOG (DAC) CONVERTER</a:t>
            </a:r>
          </a:p>
        </p:txBody>
      </p:sp>
      <p:sp>
        <p:nvSpPr>
          <p:cNvPr id="3" name="Content Placeholder 2">
            <a:extLst>
              <a:ext uri="{FF2B5EF4-FFF2-40B4-BE49-F238E27FC236}">
                <a16:creationId xmlns:a16="http://schemas.microsoft.com/office/drawing/2014/main" id="{551994FF-9626-4CEA-B702-AAA95EED8537}"/>
              </a:ext>
            </a:extLst>
          </p:cNvPr>
          <p:cNvSpPr>
            <a:spLocks noGrp="1"/>
          </p:cNvSpPr>
          <p:nvPr>
            <p:ph idx="1"/>
          </p:nvPr>
        </p:nvSpPr>
        <p:spPr>
          <a:xfrm>
            <a:off x="365761" y="1325562"/>
            <a:ext cx="11479236" cy="5356591"/>
          </a:xfrm>
        </p:spPr>
        <p:txBody>
          <a:bodyPr>
            <a:normAutofit/>
          </a:bodyPr>
          <a:lstStyle/>
          <a:p>
            <a:r>
              <a:rPr lang="en-US" dirty="0"/>
              <a:t>The DAC is a device widely used to convert digital pulses to analog signals. </a:t>
            </a:r>
          </a:p>
          <a:p>
            <a:r>
              <a:rPr lang="en-US" dirty="0"/>
              <a:t>The two method of creating a DAC is binary weighted and R/2R ladder. </a:t>
            </a:r>
          </a:p>
          <a:p>
            <a:r>
              <a:rPr lang="en-US" dirty="0"/>
              <a:t>The Binary Weighted DAC, which contains one resistor or current source for each bit of the DAC connected to a summing point.</a:t>
            </a:r>
          </a:p>
          <a:p>
            <a:r>
              <a:rPr lang="en-US" dirty="0"/>
              <a:t>These precise voltages or currents sum to the correct output value. </a:t>
            </a:r>
          </a:p>
          <a:p>
            <a:r>
              <a:rPr lang="en-US" dirty="0"/>
              <a:t>This is one of the fastest conversion methods but suffers from poor accuracy because of the high precision required for each individual voltage or current.</a:t>
            </a:r>
          </a:p>
          <a:p>
            <a:r>
              <a:rPr lang="en-US" dirty="0"/>
              <a:t>Such high-precision resistors and current-sources are expensive, so this type of converter is usually limited to 8-bit resolution or less.</a:t>
            </a:r>
          </a:p>
          <a:p>
            <a:r>
              <a:rPr lang="en-US" dirty="0"/>
              <a:t>The R-2R ladder DAC, which is a binary weighted DAC that uses a repeating cascaded structure of resistor values R and 2R.</a:t>
            </a:r>
          </a:p>
          <a:p>
            <a:endParaRPr lang="en-IN" dirty="0"/>
          </a:p>
        </p:txBody>
      </p:sp>
    </p:spTree>
    <p:extLst>
      <p:ext uri="{BB962C8B-B14F-4D97-AF65-F5344CB8AC3E}">
        <p14:creationId xmlns:p14="http://schemas.microsoft.com/office/powerpoint/2010/main" val="1861928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94AB7-B6D2-466C-85D9-7E7EAD2C8F3A}"/>
              </a:ext>
            </a:extLst>
          </p:cNvPr>
          <p:cNvSpPr>
            <a:spLocks noGrp="1"/>
          </p:cNvSpPr>
          <p:nvPr>
            <p:ph idx="1"/>
          </p:nvPr>
        </p:nvSpPr>
        <p:spPr>
          <a:xfrm>
            <a:off x="295422" y="295422"/>
            <a:ext cx="11591778" cy="6330461"/>
          </a:xfrm>
        </p:spPr>
        <p:txBody>
          <a:bodyPr>
            <a:normAutofit lnSpcReduction="10000"/>
          </a:bodyPr>
          <a:lstStyle/>
          <a:p>
            <a:r>
              <a:rPr lang="en-US" dirty="0"/>
              <a:t>This improves the precision due to the relative ease of producing equal valued matched resistors (or current sources).</a:t>
            </a:r>
          </a:p>
          <a:p>
            <a:r>
              <a:rPr lang="en-US" dirty="0"/>
              <a:t>However, wide converters perform slowly due to increasingly large RC-constants for each added R-2R link.</a:t>
            </a:r>
          </a:p>
          <a:p>
            <a:r>
              <a:rPr lang="en-US" dirty="0"/>
              <a:t>The first criterion for judging a DAC is its resolution, which is a function of the number of binary inputs.</a:t>
            </a:r>
          </a:p>
          <a:p>
            <a:r>
              <a:rPr lang="en-US" dirty="0"/>
              <a:t>The common ones are 8, 10, and 12 bits.</a:t>
            </a:r>
          </a:p>
          <a:p>
            <a:r>
              <a:rPr lang="en-US" dirty="0"/>
              <a:t>The number of data bit inputs decides the resolution of the DAC since the number of analog output levels is equal to 2n , where n is the number of data bit inputs.</a:t>
            </a:r>
          </a:p>
          <a:p>
            <a:r>
              <a:rPr lang="en-US" dirty="0"/>
              <a:t>Therefore, an 8-input DAC such as the DAC0808 provides 256 discrete voltage (or current) levels of output.</a:t>
            </a:r>
          </a:p>
          <a:p>
            <a:r>
              <a:rPr lang="en-US" dirty="0"/>
              <a:t>Similarly, the 12-bit DAC provides 4096 discrete voltage levels.</a:t>
            </a:r>
          </a:p>
          <a:p>
            <a:r>
              <a:rPr lang="en-US" dirty="0"/>
              <a:t>There also 16-bit DACs, but they are more expensive. </a:t>
            </a:r>
            <a:endParaRPr lang="en-IN" dirty="0"/>
          </a:p>
        </p:txBody>
      </p:sp>
    </p:spTree>
    <p:extLst>
      <p:ext uri="{BB962C8B-B14F-4D97-AF65-F5344CB8AC3E}">
        <p14:creationId xmlns:p14="http://schemas.microsoft.com/office/powerpoint/2010/main" val="3399703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624E-B9A9-442E-A1C9-F8304786FBFD}"/>
              </a:ext>
            </a:extLst>
          </p:cNvPr>
          <p:cNvSpPr>
            <a:spLocks noGrp="1"/>
          </p:cNvSpPr>
          <p:nvPr>
            <p:ph type="title"/>
          </p:nvPr>
        </p:nvSpPr>
        <p:spPr>
          <a:xfrm>
            <a:off x="838200" y="18255"/>
            <a:ext cx="10515600" cy="1325563"/>
          </a:xfrm>
        </p:spPr>
        <p:txBody>
          <a:bodyPr/>
          <a:lstStyle/>
          <a:p>
            <a:r>
              <a:rPr lang="en-IN" dirty="0"/>
              <a:t>DAC0808</a:t>
            </a:r>
          </a:p>
        </p:txBody>
      </p:sp>
      <p:sp>
        <p:nvSpPr>
          <p:cNvPr id="3" name="Content Placeholder 2">
            <a:extLst>
              <a:ext uri="{FF2B5EF4-FFF2-40B4-BE49-F238E27FC236}">
                <a16:creationId xmlns:a16="http://schemas.microsoft.com/office/drawing/2014/main" id="{E5E81C21-549E-4294-999A-86CD1466BD7D}"/>
              </a:ext>
            </a:extLst>
          </p:cNvPr>
          <p:cNvSpPr>
            <a:spLocks noGrp="1"/>
          </p:cNvSpPr>
          <p:nvPr>
            <p:ph idx="1"/>
          </p:nvPr>
        </p:nvSpPr>
        <p:spPr>
          <a:xfrm>
            <a:off x="295423" y="1055076"/>
            <a:ext cx="11718386" cy="5598941"/>
          </a:xfrm>
        </p:spPr>
        <p:txBody>
          <a:bodyPr>
            <a:normAutofit fontScale="92500" lnSpcReduction="10000"/>
          </a:bodyPr>
          <a:lstStyle/>
          <a:p>
            <a:r>
              <a:rPr lang="en-US" dirty="0"/>
              <a:t>The digital inputs are converter to current (</a:t>
            </a:r>
            <a:r>
              <a:rPr lang="en-US" dirty="0" err="1"/>
              <a:t>Iout</a:t>
            </a:r>
            <a:r>
              <a:rPr lang="en-US" dirty="0"/>
              <a:t>), and by connecting a resistor to the </a:t>
            </a:r>
            <a:r>
              <a:rPr lang="en-US" dirty="0" err="1"/>
              <a:t>Iout</a:t>
            </a:r>
            <a:r>
              <a:rPr lang="en-US" dirty="0"/>
              <a:t> pin, we can convert the result to voltage.</a:t>
            </a:r>
          </a:p>
          <a:p>
            <a:r>
              <a:rPr lang="en-US" dirty="0"/>
              <a:t>The total current provided by the </a:t>
            </a:r>
            <a:r>
              <a:rPr lang="en-US" dirty="0" err="1"/>
              <a:t>Iout</a:t>
            </a:r>
            <a:r>
              <a:rPr lang="en-US" dirty="0"/>
              <a:t> pin is a function of the binary numbers at the D0-D7 inputs of the DAC0808 and the reference current (</a:t>
            </a:r>
            <a:r>
              <a:rPr lang="en-US" dirty="0" err="1"/>
              <a:t>Iref</a:t>
            </a:r>
            <a:r>
              <a:rPr lang="en-US" dirty="0"/>
              <a:t>), and is as follows: </a:t>
            </a:r>
          </a:p>
          <a:p>
            <a:endParaRPr lang="en-US" dirty="0"/>
          </a:p>
          <a:p>
            <a:endParaRPr lang="en-US" dirty="0"/>
          </a:p>
          <a:p>
            <a:endParaRPr lang="en-US" dirty="0"/>
          </a:p>
          <a:p>
            <a:r>
              <a:rPr lang="en-US" dirty="0"/>
              <a:t>Usually reference current is 2mA.</a:t>
            </a:r>
          </a:p>
          <a:p>
            <a:r>
              <a:rPr lang="en-US" dirty="0"/>
              <a:t>Ideally we connect the output pin to a resistor, convert this current to voltage, and monitor the output on the scope.</a:t>
            </a:r>
          </a:p>
          <a:p>
            <a:r>
              <a:rPr lang="en-US" dirty="0"/>
              <a:t>But this can cause inaccuracy; hence an </a:t>
            </a:r>
            <a:r>
              <a:rPr lang="en-US" dirty="0" err="1"/>
              <a:t>opamp</a:t>
            </a:r>
            <a:r>
              <a:rPr lang="en-US" dirty="0"/>
              <a:t> is used to convert the output current to voltage.</a:t>
            </a:r>
          </a:p>
          <a:p>
            <a:r>
              <a:rPr lang="en-US" dirty="0"/>
              <a:t>Now assuming that </a:t>
            </a:r>
            <a:r>
              <a:rPr lang="en-US" dirty="0" err="1"/>
              <a:t>Iref</a:t>
            </a:r>
            <a:r>
              <a:rPr lang="en-US" dirty="0"/>
              <a:t> = 2mA, if all the inputs to the DAC are high, the maximum output current is 1.99mA.</a:t>
            </a:r>
            <a:endParaRPr lang="en-IN" dirty="0"/>
          </a:p>
        </p:txBody>
      </p:sp>
      <p:pic>
        <p:nvPicPr>
          <p:cNvPr id="4" name="Picture 3">
            <a:extLst>
              <a:ext uri="{FF2B5EF4-FFF2-40B4-BE49-F238E27FC236}">
                <a16:creationId xmlns:a16="http://schemas.microsoft.com/office/drawing/2014/main" id="{7196BD4B-CECE-477F-B23E-787DB249799D}"/>
              </a:ext>
            </a:extLst>
          </p:cNvPr>
          <p:cNvPicPr>
            <a:picLocks noChangeAspect="1"/>
          </p:cNvPicPr>
          <p:nvPr/>
        </p:nvPicPr>
        <p:blipFill>
          <a:blip r:embed="rId2"/>
          <a:stretch>
            <a:fillRect/>
          </a:stretch>
        </p:blipFill>
        <p:spPr>
          <a:xfrm>
            <a:off x="1694319" y="2757453"/>
            <a:ext cx="8212785" cy="1148024"/>
          </a:xfrm>
          <a:prstGeom prst="rect">
            <a:avLst/>
          </a:prstGeom>
        </p:spPr>
      </p:pic>
    </p:spTree>
    <p:extLst>
      <p:ext uri="{BB962C8B-B14F-4D97-AF65-F5344CB8AC3E}">
        <p14:creationId xmlns:p14="http://schemas.microsoft.com/office/powerpoint/2010/main" val="308637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C66B81-AACB-4C97-A069-B15AEAA2AEDE}"/>
              </a:ext>
            </a:extLst>
          </p:cNvPr>
          <p:cNvPicPr>
            <a:picLocks noGrp="1" noChangeAspect="1"/>
          </p:cNvPicPr>
          <p:nvPr>
            <p:ph idx="1"/>
          </p:nvPr>
        </p:nvPicPr>
        <p:blipFill>
          <a:blip r:embed="rId2"/>
          <a:stretch>
            <a:fillRect/>
          </a:stretch>
        </p:blipFill>
        <p:spPr>
          <a:xfrm>
            <a:off x="182192" y="431960"/>
            <a:ext cx="10964780" cy="4531926"/>
          </a:xfrm>
          <a:prstGeom prst="rect">
            <a:avLst/>
          </a:prstGeom>
        </p:spPr>
      </p:pic>
    </p:spTree>
    <p:extLst>
      <p:ext uri="{BB962C8B-B14F-4D97-AF65-F5344CB8AC3E}">
        <p14:creationId xmlns:p14="http://schemas.microsoft.com/office/powerpoint/2010/main" val="2920165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a sine wave with an 8051 </a:t>
            </a:r>
            <a:r>
              <a:rPr lang="en-US"/>
              <a:t>microcontroller </a:t>
            </a:r>
            <a:endParaRPr lang="en-IN" dirty="0"/>
          </a:p>
        </p:txBody>
      </p:sp>
      <p:sp>
        <p:nvSpPr>
          <p:cNvPr id="3" name="Content Placeholder 2"/>
          <p:cNvSpPr>
            <a:spLocks noGrp="1"/>
          </p:cNvSpPr>
          <p:nvPr>
            <p:ph idx="1"/>
          </p:nvPr>
        </p:nvSpPr>
        <p:spPr/>
        <p:txBody>
          <a:bodyPr>
            <a:normAutofit fontScale="92500" lnSpcReduction="10000"/>
          </a:bodyPr>
          <a:lstStyle/>
          <a:p>
            <a:r>
              <a:rPr lang="en-IN" sz="2400" b="1" dirty="0"/>
              <a:t>Lookup Table</a:t>
            </a:r>
            <a:r>
              <a:rPr lang="en-IN" sz="2400" dirty="0"/>
              <a:t>:  </a:t>
            </a:r>
            <a:r>
              <a:rPr lang="en-US" sz="2400" dirty="0"/>
              <a:t>A sine wave can be represented as a series of discrete values stored in a lookup table. Each value in the table corresponds to the magnitude of the sine wave at a specific point in its cycle</a:t>
            </a:r>
          </a:p>
          <a:p>
            <a:r>
              <a:rPr lang="en-IN" sz="2400" b="1" dirty="0"/>
              <a:t>DAC (Digital-to-Analog Converter)</a:t>
            </a:r>
            <a:r>
              <a:rPr lang="en-IN" sz="2400" dirty="0"/>
              <a:t>:  </a:t>
            </a:r>
            <a:r>
              <a:rPr lang="en-US" sz="2400" dirty="0"/>
              <a:t>The 8051 microcontroller communicates with a DAC to convert the digital values from the lookup table into analog voltages. The DAC's output voltage varies based on the digital input it receives from the microcontroller.</a:t>
            </a:r>
          </a:p>
          <a:p>
            <a:r>
              <a:rPr lang="en-IN" sz="2400" b="1" dirty="0"/>
              <a:t>Timing and Sampling</a:t>
            </a:r>
            <a:r>
              <a:rPr lang="en-IN" sz="2400" dirty="0"/>
              <a:t>: </a:t>
            </a:r>
            <a:r>
              <a:rPr lang="en-US" sz="2400" dirty="0"/>
              <a:t>To generate a continuous sine wave, the microcontroller samples values from the lookup table at regular intervals. The frequency of sampling determines the frequency of the sine wave.</a:t>
            </a:r>
          </a:p>
          <a:p>
            <a:r>
              <a:rPr lang="en-US" sz="2400" b="1" dirty="0"/>
              <a:t>Scaling</a:t>
            </a:r>
            <a:r>
              <a:rPr lang="en-US" sz="2400" dirty="0"/>
              <a:t>: The values in the lookup table need to be scaled to match the input range of the DAC. For example, if the DAC accepts values from 0 to 255 to represent 0V to a maximum voltage (e.g., 5V or 10V), the values in the lookup table must be scaled accordingly.</a:t>
            </a:r>
          </a:p>
          <a:p>
            <a:endParaRPr lang="en-I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 Sine Wave generation  </a:t>
            </a:r>
            <a:endParaRPr lang="en-IN"/>
          </a:p>
        </p:txBody>
      </p:sp>
      <p:sp>
        <p:nvSpPr>
          <p:cNvPr id="3" name="Content Placeholder 2"/>
          <p:cNvSpPr>
            <a:spLocks noGrp="1"/>
          </p:cNvSpPr>
          <p:nvPr>
            <p:ph idx="1"/>
          </p:nvPr>
        </p:nvSpPr>
        <p:spPr>
          <a:xfrm>
            <a:off x="401472" y="1825625"/>
            <a:ext cx="10515600" cy="4351338"/>
          </a:xfrm>
        </p:spPr>
        <p:txBody>
          <a:bodyPr>
            <a:normAutofit lnSpcReduction="10000"/>
          </a:bodyPr>
          <a:lstStyle/>
          <a:p>
            <a:r>
              <a:rPr lang="en-US" dirty="0"/>
              <a:t>Generate a lookup table that contains the magnitude of the sine values for angles between 0° to 360°. </a:t>
            </a:r>
          </a:p>
          <a:p>
            <a:r>
              <a:rPr lang="en-US" dirty="0"/>
              <a:t>The sine function varies from -1 to +1. </a:t>
            </a:r>
          </a:p>
          <a:p>
            <a:endParaRPr lang="en-US" dirty="0"/>
          </a:p>
          <a:p>
            <a:endParaRPr lang="en-US" dirty="0"/>
          </a:p>
          <a:p>
            <a:r>
              <a:rPr lang="en-US" dirty="0"/>
              <a:t>Since the DAC requires integer values, you can scale the sine values to fit within the DAC's input range</a:t>
            </a:r>
          </a:p>
          <a:p>
            <a:r>
              <a:rPr lang="en-US" dirty="0"/>
              <a:t>Consider 30° increments and calculate the values from degree to DAC input</a:t>
            </a:r>
          </a:p>
          <a:p>
            <a:r>
              <a:rPr lang="en-US" dirty="0">
                <a:solidFill>
                  <a:srgbClr val="002060"/>
                </a:solidFill>
              </a:rPr>
              <a:t>Assuming full-scale voltage of 10V for DAC output.</a:t>
            </a:r>
          </a:p>
          <a:p>
            <a:endParaRPr lang="en-IN" dirty="0"/>
          </a:p>
        </p:txBody>
      </p:sp>
      <p:sp>
        <p:nvSpPr>
          <p:cNvPr id="4" name="Rectangle 1"/>
          <p:cNvSpPr>
            <a:spLocks noChangeArrowheads="1"/>
          </p:cNvSpPr>
          <p:nvPr/>
        </p:nvSpPr>
        <p:spPr bwMode="auto">
          <a:xfrm>
            <a:off x="2866030" y="3483171"/>
            <a:ext cx="38759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err="1">
                <a:ln>
                  <a:noFill/>
                </a:ln>
                <a:solidFill>
                  <a:srgbClr val="000000"/>
                </a:solidFill>
                <a:effectLst/>
                <a:latin typeface="inherit"/>
              </a:rPr>
              <a:t>V</a:t>
            </a:r>
            <a:r>
              <a:rPr kumimoji="0" lang="en-US" altLang="en-US" sz="2400" b="0" i="0" u="none" strike="noStrike" cap="none" normalizeH="0" baseline="-30000" dirty="0" err="1">
                <a:ln>
                  <a:noFill/>
                </a:ln>
                <a:solidFill>
                  <a:srgbClr val="000000"/>
                </a:solidFill>
                <a:effectLst/>
                <a:latin typeface="inherit"/>
              </a:rPr>
              <a:t>out</a:t>
            </a:r>
            <a:r>
              <a:rPr kumimoji="0" lang="en-US" altLang="en-US" sz="2400" b="0" i="0" u="none" strike="noStrike" cap="none" normalizeH="0" baseline="0" dirty="0">
                <a:ln>
                  <a:noFill/>
                </a:ln>
                <a:solidFill>
                  <a:srgbClr val="000000"/>
                </a:solidFill>
                <a:effectLst/>
                <a:latin typeface="inherit"/>
              </a:rPr>
              <a:t> = 5V + (5 × </a:t>
            </a:r>
            <a:r>
              <a:rPr kumimoji="0" lang="en-US" altLang="en-US" sz="2400" b="0" i="0" u="none" strike="noStrike" cap="none" normalizeH="0" baseline="0" dirty="0" err="1">
                <a:ln>
                  <a:noFill/>
                </a:ln>
                <a:solidFill>
                  <a:srgbClr val="000000"/>
                </a:solidFill>
                <a:effectLst/>
                <a:latin typeface="inherit"/>
              </a:rPr>
              <a:t>sinθ</a:t>
            </a:r>
            <a:r>
              <a:rPr kumimoji="0" lang="en-US" altLang="en-US" sz="2400" b="0" i="0" u="none" strike="noStrike" cap="none" normalizeH="0" baseline="0" dirty="0">
                <a:ln>
                  <a:noFill/>
                </a:ln>
                <a:solidFill>
                  <a:srgbClr val="000000"/>
                </a:solidFill>
                <a:effectLst/>
                <a:latin typeface="inherit"/>
              </a:rPr>
              <a:t>)</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84553" y="685741"/>
          <a:ext cx="10534205" cy="6183794"/>
        </p:xfrm>
        <a:graphic>
          <a:graphicData uri="http://schemas.openxmlformats.org/drawingml/2006/table">
            <a:tbl>
              <a:tblPr>
                <a:tableStyleId>{2D5ABB26-0587-4C30-8999-92F81FD0307C}</a:tableStyleId>
              </a:tblPr>
              <a:tblGrid>
                <a:gridCol w="1901403">
                  <a:extLst>
                    <a:ext uri="{9D8B030D-6E8A-4147-A177-3AD203B41FA5}">
                      <a16:colId xmlns:a16="http://schemas.microsoft.com/office/drawing/2014/main" val="20000"/>
                    </a:ext>
                  </a:extLst>
                </a:gridCol>
                <a:gridCol w="1792126">
                  <a:extLst>
                    <a:ext uri="{9D8B030D-6E8A-4147-A177-3AD203B41FA5}">
                      <a16:colId xmlns:a16="http://schemas.microsoft.com/office/drawing/2014/main" val="20001"/>
                    </a:ext>
                  </a:extLst>
                </a:gridCol>
                <a:gridCol w="3890225">
                  <a:extLst>
                    <a:ext uri="{9D8B030D-6E8A-4147-A177-3AD203B41FA5}">
                      <a16:colId xmlns:a16="http://schemas.microsoft.com/office/drawing/2014/main" val="20002"/>
                    </a:ext>
                  </a:extLst>
                </a:gridCol>
                <a:gridCol w="2950451">
                  <a:extLst>
                    <a:ext uri="{9D8B030D-6E8A-4147-A177-3AD203B41FA5}">
                      <a16:colId xmlns:a16="http://schemas.microsoft.com/office/drawing/2014/main" val="20003"/>
                    </a:ext>
                  </a:extLst>
                </a:gridCol>
              </a:tblGrid>
              <a:tr h="1223331">
                <a:tc>
                  <a:txBody>
                    <a:bodyPr/>
                    <a:lstStyle/>
                    <a:p>
                      <a:pPr algn="ctr" fontAlgn="t"/>
                      <a:r>
                        <a:rPr lang="en-IN" sz="1800" b="1" dirty="0">
                          <a:effectLst/>
                        </a:rPr>
                        <a:t>Angle(in </a:t>
                      </a:r>
                      <a:r>
                        <a:rPr lang="el-GR" sz="1800" b="1" dirty="0">
                          <a:effectLst/>
                        </a:rPr>
                        <a:t>θ )</a:t>
                      </a:r>
                      <a:endParaRPr lang="el-GR" sz="1800" b="1" dirty="0">
                        <a:effectLst/>
                        <a:latin typeface="inherit"/>
                      </a:endParaRPr>
                    </a:p>
                  </a:txBody>
                  <a:tcPr marL="65532" marR="65532" marT="78639" marB="78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dirty="0">
                          <a:effectLst/>
                        </a:rPr>
                        <a:t>sin</a:t>
                      </a:r>
                      <a:r>
                        <a:rPr lang="el-GR" sz="1800" b="1" dirty="0">
                          <a:effectLst/>
                        </a:rPr>
                        <a:t>θ</a:t>
                      </a:r>
                      <a:endParaRPr lang="el-GR" sz="1800" b="1" dirty="0">
                        <a:effectLst/>
                        <a:latin typeface="inherit"/>
                      </a:endParaRPr>
                    </a:p>
                  </a:txBody>
                  <a:tcPr marL="65532" marR="65532" marT="78639" marB="78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a:effectLst/>
                        </a:rPr>
                        <a:t>V</a:t>
                      </a:r>
                      <a:r>
                        <a:rPr lang="en-IN" sz="1800" b="1" baseline="-25000">
                          <a:effectLst/>
                        </a:rPr>
                        <a:t>out </a:t>
                      </a:r>
                      <a:r>
                        <a:rPr lang="en-IN" sz="1800" b="1">
                          <a:effectLst/>
                        </a:rPr>
                        <a:t>(Voltage Magnitude)</a:t>
                      </a:r>
                      <a:endParaRPr lang="en-IN" sz="1800" b="1">
                        <a:effectLst/>
                        <a:latin typeface="inherit"/>
                      </a:endParaRPr>
                    </a:p>
                  </a:txBody>
                  <a:tcPr marL="65532" marR="65532" marT="78639" marB="78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b="1" dirty="0">
                          <a:effectLst/>
                        </a:rPr>
                        <a:t>Values sent to DAC</a:t>
                      </a:r>
                    </a:p>
                    <a:p>
                      <a:pPr algn="ctr" fontAlgn="t"/>
                      <a:r>
                        <a:rPr lang="en-IN" sz="1800" b="1" dirty="0">
                          <a:effectLst/>
                        </a:rPr>
                        <a:t>= </a:t>
                      </a:r>
                      <a:r>
                        <a:rPr lang="en-IN" sz="1800" b="1" dirty="0" err="1">
                          <a:effectLst/>
                        </a:rPr>
                        <a:t>Vout</a:t>
                      </a:r>
                      <a:r>
                        <a:rPr lang="en-IN" sz="1800" b="1" dirty="0">
                          <a:effectLst/>
                        </a:rPr>
                        <a:t> * 25.6</a:t>
                      </a:r>
                      <a:endParaRPr lang="en-IN" sz="1800" b="1" dirty="0">
                        <a:effectLst/>
                        <a:latin typeface="inherit"/>
                      </a:endParaRPr>
                    </a:p>
                    <a:p>
                      <a:pPr algn="ctr" fontAlgn="t"/>
                      <a:r>
                        <a:rPr lang="en-IN" sz="1800" b="1" dirty="0">
                          <a:solidFill>
                            <a:srgbClr val="C00000"/>
                          </a:solidFill>
                          <a:effectLst/>
                          <a:latin typeface="inherit"/>
                        </a:rPr>
                        <a:t>[Note: 25.6=256/10 (Max volts)]</a:t>
                      </a:r>
                      <a:endParaRPr lang="en-IN" sz="1800" b="1" dirty="0">
                        <a:solidFill>
                          <a:srgbClr val="C00000"/>
                        </a:solidFill>
                        <a:effectLst/>
                      </a:endParaRPr>
                    </a:p>
                  </a:txBody>
                  <a:tcPr marL="65532" marR="65532" marT="78639" marB="786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904">
                <a:tc>
                  <a:txBody>
                    <a:bodyPr/>
                    <a:lstStyle/>
                    <a:p>
                      <a:pPr algn="ctr" fontAlgn="t"/>
                      <a:r>
                        <a:rPr lang="en-IN" sz="1800" dirty="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IN" sz="18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128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904">
                <a:tc>
                  <a:txBody>
                    <a:bodyPr/>
                    <a:lstStyle/>
                    <a:p>
                      <a:pPr algn="ctr" fontAlgn="t"/>
                      <a:r>
                        <a:rPr lang="en-IN" sz="1800">
                          <a:effectLst/>
                        </a:rPr>
                        <a:t>30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7.5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192</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904">
                <a:tc>
                  <a:txBody>
                    <a:bodyPr/>
                    <a:lstStyle/>
                    <a:p>
                      <a:pPr algn="ctr" fontAlgn="t"/>
                      <a:r>
                        <a:rPr lang="en-IN" sz="1800" dirty="0">
                          <a:effectLst/>
                        </a:rPr>
                        <a:t>60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0.866</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9.33</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238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904">
                <a:tc>
                  <a:txBody>
                    <a:bodyPr/>
                    <a:lstStyle/>
                    <a:p>
                      <a:pPr algn="ctr" fontAlgn="t"/>
                      <a:r>
                        <a:rPr lang="en-IN" sz="1800" dirty="0">
                          <a:effectLst/>
                        </a:rPr>
                        <a:t>90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1.0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10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255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904">
                <a:tc>
                  <a:txBody>
                    <a:bodyPr/>
                    <a:lstStyle/>
                    <a:p>
                      <a:pPr algn="ctr" fontAlgn="t"/>
                      <a:r>
                        <a:rPr lang="en-IN" sz="1800">
                          <a:effectLst/>
                        </a:rPr>
                        <a:t>120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0.866</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9.33</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238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904">
                <a:tc>
                  <a:txBody>
                    <a:bodyPr/>
                    <a:lstStyle/>
                    <a:p>
                      <a:pPr algn="ctr" fontAlgn="t"/>
                      <a:r>
                        <a:rPr lang="en-IN" sz="1800">
                          <a:effectLst/>
                        </a:rPr>
                        <a:t>150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7.5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192</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904">
                <a:tc>
                  <a:txBody>
                    <a:bodyPr/>
                    <a:lstStyle/>
                    <a:p>
                      <a:pPr algn="ctr" fontAlgn="t"/>
                      <a:r>
                        <a:rPr lang="en-IN" sz="1800">
                          <a:effectLst/>
                        </a:rPr>
                        <a:t>180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128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904">
                <a:tc>
                  <a:txBody>
                    <a:bodyPr/>
                    <a:lstStyle/>
                    <a:p>
                      <a:pPr algn="ctr" fontAlgn="t"/>
                      <a:r>
                        <a:rPr lang="en-IN" sz="1800">
                          <a:effectLst/>
                        </a:rPr>
                        <a:t>210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2.5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64</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904">
                <a:tc>
                  <a:txBody>
                    <a:bodyPr/>
                    <a:lstStyle/>
                    <a:p>
                      <a:pPr algn="ctr" fontAlgn="t"/>
                      <a:r>
                        <a:rPr lang="en-IN" sz="1800">
                          <a:effectLst/>
                        </a:rPr>
                        <a:t>240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-0.866</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0.669</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17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904">
                <a:tc>
                  <a:txBody>
                    <a:bodyPr/>
                    <a:lstStyle/>
                    <a:p>
                      <a:pPr algn="ctr" fontAlgn="t"/>
                      <a:r>
                        <a:rPr lang="en-IN" sz="1800">
                          <a:effectLst/>
                        </a:rPr>
                        <a:t>270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-1.0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904">
                <a:tc>
                  <a:txBody>
                    <a:bodyPr/>
                    <a:lstStyle/>
                    <a:p>
                      <a:pPr algn="ctr" fontAlgn="t"/>
                      <a:r>
                        <a:rPr lang="en-IN" sz="1800">
                          <a:effectLst/>
                        </a:rPr>
                        <a:t>300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-0.866</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0.669</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17</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904">
                <a:tc>
                  <a:txBody>
                    <a:bodyPr/>
                    <a:lstStyle/>
                    <a:p>
                      <a:pPr algn="ctr" fontAlgn="t"/>
                      <a:r>
                        <a:rPr lang="en-IN" sz="1800">
                          <a:effectLst/>
                        </a:rPr>
                        <a:t>330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2.5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64</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0904">
                <a:tc>
                  <a:txBody>
                    <a:bodyPr/>
                    <a:lstStyle/>
                    <a:p>
                      <a:pPr algn="ctr" fontAlgn="t"/>
                      <a:r>
                        <a:rPr lang="en-IN" sz="1800">
                          <a:effectLst/>
                        </a:rPr>
                        <a:t>360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0</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a:effectLst/>
                        </a:rPr>
                        <a:t>5</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IN" sz="1800" dirty="0">
                          <a:effectLst/>
                        </a:rPr>
                        <a:t>128</a:t>
                      </a:r>
                    </a:p>
                  </a:txBody>
                  <a:tcPr marL="52426" marR="52426" marT="52426" marB="524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5" name="Rectangle 1"/>
          <p:cNvSpPr>
            <a:spLocks noChangeArrowheads="1"/>
          </p:cNvSpPr>
          <p:nvPr/>
        </p:nvSpPr>
        <p:spPr bwMode="auto">
          <a:xfrm>
            <a:off x="5395426" y="1198649"/>
            <a:ext cx="304620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800" b="0" i="0" u="none" strike="noStrike" cap="none" normalizeH="0" baseline="0" dirty="0" err="1">
                <a:ln>
                  <a:noFill/>
                </a:ln>
                <a:solidFill>
                  <a:srgbClr val="000000"/>
                </a:solidFill>
                <a:effectLst/>
                <a:latin typeface="inherit"/>
              </a:rPr>
              <a:t>V</a:t>
            </a:r>
            <a:r>
              <a:rPr kumimoji="0" lang="en-US" altLang="en-US" sz="2800" b="0" i="0" u="none" strike="noStrike" cap="none" normalizeH="0" baseline="-30000" dirty="0" err="1">
                <a:ln>
                  <a:noFill/>
                </a:ln>
                <a:solidFill>
                  <a:srgbClr val="000000"/>
                </a:solidFill>
                <a:effectLst/>
                <a:latin typeface="inherit"/>
              </a:rPr>
              <a:t>out</a:t>
            </a:r>
            <a:r>
              <a:rPr kumimoji="0" lang="en-US" altLang="en-US" sz="2800" b="0" i="0" u="none" strike="noStrike" cap="none" normalizeH="0" baseline="0" dirty="0">
                <a:ln>
                  <a:noFill/>
                </a:ln>
                <a:solidFill>
                  <a:srgbClr val="000000"/>
                </a:solidFill>
                <a:effectLst/>
                <a:latin typeface="inherit"/>
              </a:rPr>
              <a:t> = 5V + (5 × </a:t>
            </a:r>
            <a:r>
              <a:rPr kumimoji="0" lang="en-US" altLang="en-US" sz="2800" b="0" i="0" u="none" strike="noStrike" cap="none" normalizeH="0" baseline="0" dirty="0" err="1">
                <a:ln>
                  <a:noFill/>
                </a:ln>
                <a:solidFill>
                  <a:srgbClr val="000000"/>
                </a:solidFill>
                <a:effectLst/>
                <a:latin typeface="inherit"/>
              </a:rPr>
              <a:t>sinθ</a:t>
            </a:r>
            <a:r>
              <a:rPr kumimoji="0" lang="en-US" altLang="en-US" sz="2800" b="0" i="0" u="none" strike="noStrike" cap="none" normalizeH="0" baseline="0" dirty="0">
                <a:ln>
                  <a:noFill/>
                </a:ln>
                <a:solidFill>
                  <a:srgbClr val="000000"/>
                </a:solidFill>
                <a:effectLst/>
                <a:latin typeface="inherit"/>
              </a:rPr>
              <a:t>)</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8858"/>
            <a:ext cx="10515600" cy="1325563"/>
          </a:xfrm>
        </p:spPr>
        <p:txBody>
          <a:bodyPr>
            <a:normAutofit/>
          </a:bodyPr>
          <a:lstStyle/>
          <a:p>
            <a:r>
              <a:rPr lang="en-US" sz="2800" dirty="0"/>
              <a:t>Generating Sinewave using DAC and 8051</a:t>
            </a:r>
          </a:p>
        </p:txBody>
      </p:sp>
      <p:sp>
        <p:nvSpPr>
          <p:cNvPr id="3" name="Content Placeholder 2"/>
          <p:cNvSpPr>
            <a:spLocks noGrp="1"/>
          </p:cNvSpPr>
          <p:nvPr>
            <p:ph idx="1"/>
          </p:nvPr>
        </p:nvSpPr>
        <p:spPr>
          <a:xfrm>
            <a:off x="736920" y="966705"/>
            <a:ext cx="10515600" cy="4351338"/>
          </a:xfrm>
        </p:spPr>
        <p:txBody>
          <a:bodyPr>
            <a:noAutofit/>
          </a:bodyPr>
          <a:lstStyle/>
          <a:p>
            <a:pPr marL="0" indent="0">
              <a:buNone/>
            </a:pPr>
            <a:r>
              <a:rPr lang="en-IN" sz="2400" dirty="0"/>
              <a:t>#include&lt;reg51.h&gt;</a:t>
            </a:r>
          </a:p>
          <a:p>
            <a:pPr marL="0" indent="0">
              <a:buNone/>
            </a:pPr>
            <a:r>
              <a:rPr lang="en-IN" sz="2400" dirty="0" err="1"/>
              <a:t>sfr</a:t>
            </a:r>
            <a:r>
              <a:rPr lang="en-IN" sz="2400" dirty="0"/>
              <a:t> DAC = 0x80; //Port P0 address</a:t>
            </a:r>
          </a:p>
          <a:p>
            <a:pPr marL="0" indent="0">
              <a:buNone/>
            </a:pPr>
            <a:r>
              <a:rPr lang="en-IN" sz="2400" dirty="0"/>
              <a:t>void main(){</a:t>
            </a:r>
          </a:p>
          <a:p>
            <a:pPr marL="0" indent="0">
              <a:buNone/>
            </a:pPr>
            <a:r>
              <a:rPr lang="en-IN" sz="2400" dirty="0"/>
              <a:t>       </a:t>
            </a:r>
            <a:r>
              <a:rPr lang="en-IN" sz="2400" dirty="0" err="1"/>
              <a:t>int</a:t>
            </a:r>
            <a:r>
              <a:rPr lang="en-IN" sz="2400" dirty="0"/>
              <a:t> </a:t>
            </a:r>
            <a:r>
              <a:rPr lang="en-IN" sz="2400" dirty="0" err="1"/>
              <a:t>sin_value</a:t>
            </a:r>
            <a:r>
              <a:rPr lang="en-IN" sz="2400" dirty="0"/>
              <a:t>[12] = {128,192,238,255,238,192,128,64,17,0,17,64};</a:t>
            </a:r>
          </a:p>
          <a:p>
            <a:pPr marL="0" indent="0">
              <a:buNone/>
            </a:pPr>
            <a:r>
              <a:rPr lang="en-IN" sz="2400" dirty="0"/>
              <a:t>       </a:t>
            </a:r>
            <a:r>
              <a:rPr lang="en-IN" sz="2400" dirty="0" err="1"/>
              <a:t>int</a:t>
            </a:r>
            <a:r>
              <a:rPr lang="en-IN" sz="2400" dirty="0"/>
              <a:t> </a:t>
            </a:r>
            <a:r>
              <a:rPr lang="en-IN" sz="2400" dirty="0" err="1"/>
              <a:t>i</a:t>
            </a:r>
            <a:r>
              <a:rPr lang="en-IN" sz="2400" dirty="0"/>
              <a:t>;</a:t>
            </a:r>
          </a:p>
          <a:p>
            <a:pPr marL="0" indent="0">
              <a:buNone/>
            </a:pPr>
            <a:r>
              <a:rPr lang="en-IN" sz="2400" dirty="0"/>
              <a:t>      while(1){</a:t>
            </a:r>
          </a:p>
          <a:p>
            <a:pPr marL="0" indent="0">
              <a:buNone/>
            </a:pPr>
            <a:r>
              <a:rPr lang="en-IN" sz="2400" dirty="0"/>
              <a:t>      //infinite loop for sine wave</a:t>
            </a:r>
          </a:p>
          <a:p>
            <a:pPr marL="0" indent="0">
              <a:buNone/>
            </a:pPr>
            <a:r>
              <a:rPr lang="en-IN" sz="2400" dirty="0"/>
              <a:t>      for(</a:t>
            </a:r>
            <a:r>
              <a:rPr lang="en-IN" sz="2400" dirty="0" err="1"/>
              <a:t>i</a:t>
            </a:r>
            <a:r>
              <a:rPr lang="en-IN" sz="2400" dirty="0"/>
              <a:t> = 0; </a:t>
            </a:r>
            <a:r>
              <a:rPr lang="en-IN" sz="2400" dirty="0" err="1"/>
              <a:t>i</a:t>
            </a:r>
            <a:r>
              <a:rPr lang="en-IN" sz="2400" dirty="0"/>
              <a:t>&lt;12; </a:t>
            </a:r>
            <a:r>
              <a:rPr lang="en-IN" sz="2400" dirty="0" err="1"/>
              <a:t>i</a:t>
            </a:r>
            <a:r>
              <a:rPr lang="en-IN" sz="2400" dirty="0"/>
              <a:t>++){</a:t>
            </a:r>
          </a:p>
          <a:p>
            <a:pPr marL="0" indent="0">
              <a:buNone/>
            </a:pPr>
            <a:r>
              <a:rPr lang="en-IN" sz="2400" dirty="0"/>
              <a:t>         DAC = </a:t>
            </a:r>
            <a:r>
              <a:rPr lang="en-IN" sz="2400" dirty="0" err="1"/>
              <a:t>sin_value</a:t>
            </a:r>
            <a:r>
              <a:rPr lang="en-IN" sz="2400" dirty="0"/>
              <a:t>[</a:t>
            </a:r>
            <a:r>
              <a:rPr lang="en-IN" sz="2400" dirty="0" err="1"/>
              <a:t>i</a:t>
            </a:r>
            <a:r>
              <a:rPr lang="en-IN" sz="2400" dirty="0"/>
              <a:t>];</a:t>
            </a:r>
          </a:p>
          <a:p>
            <a:pPr marL="0" indent="0">
              <a:buNone/>
            </a:pPr>
            <a:r>
              <a:rPr lang="en-IN" sz="2400" dirty="0"/>
              <a:t>      }</a:t>
            </a:r>
          </a:p>
          <a:p>
            <a:pPr marL="0" indent="0">
              <a:buNone/>
            </a:pPr>
            <a:r>
              <a:rPr lang="en-IN" sz="2400" dirty="0"/>
              <a:t>   }</a:t>
            </a:r>
          </a:p>
          <a:p>
            <a:pPr marL="0" indent="0">
              <a:buNone/>
            </a:pPr>
            <a:r>
              <a:rPr lang="en-IN" sz="2400" dirty="0"/>
              <a:t>}</a:t>
            </a:r>
          </a:p>
          <a:p>
            <a:endParaRPr lang="en-IN"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8616" y="1008301"/>
            <a:ext cx="11273050" cy="5632311"/>
          </a:xfrm>
          <a:prstGeom prst="rect">
            <a:avLst/>
          </a:prstGeom>
        </p:spPr>
        <p:txBody>
          <a:bodyPr wrap="square">
            <a:spAutoFit/>
          </a:bodyPr>
          <a:lstStyle/>
          <a:p>
            <a:r>
              <a:rPr lang="en-IN" sz="2400" dirty="0"/>
              <a:t>#include&lt;reg51.h&gt;</a:t>
            </a:r>
          </a:p>
          <a:p>
            <a:r>
              <a:rPr lang="en-IN" sz="2400" dirty="0" err="1"/>
              <a:t>int</a:t>
            </a:r>
            <a:r>
              <a:rPr lang="en-IN" sz="2400" dirty="0"/>
              <a:t> main()</a:t>
            </a:r>
          </a:p>
          <a:p>
            <a:r>
              <a:rPr lang="en-IN" sz="2400" dirty="0"/>
              <a:t>{</a:t>
            </a:r>
          </a:p>
          <a:p>
            <a:r>
              <a:rPr lang="en-IN" sz="2400" dirty="0" err="1"/>
              <a:t>int</a:t>
            </a:r>
            <a:r>
              <a:rPr lang="en-IN" sz="2400" dirty="0"/>
              <a:t> j;</a:t>
            </a:r>
          </a:p>
          <a:p>
            <a:r>
              <a:rPr lang="en-IN" sz="2400" dirty="0" err="1"/>
              <a:t>int</a:t>
            </a:r>
            <a:r>
              <a:rPr lang="en-IN" sz="2400" dirty="0"/>
              <a:t> c[37]={128,150,172,192,210,226,239,248,254,255,254,248,239,226,210,192,172,150,128,106,84,64,46,30,17,8,2,0,2,8,17,30,46,64,84,106,128};</a:t>
            </a:r>
          </a:p>
          <a:p>
            <a:r>
              <a:rPr lang="en-IN" sz="2400" dirty="0"/>
              <a:t>while(1)</a:t>
            </a:r>
          </a:p>
          <a:p>
            <a:r>
              <a:rPr lang="en-IN" sz="2400" dirty="0"/>
              <a:t>{</a:t>
            </a:r>
          </a:p>
          <a:p>
            <a:r>
              <a:rPr lang="en-IN" sz="2400" dirty="0"/>
              <a:t>for(j=0;j&lt;37;j++)</a:t>
            </a:r>
          </a:p>
          <a:p>
            <a:r>
              <a:rPr lang="en-IN" sz="2400" dirty="0"/>
              <a:t>{</a:t>
            </a:r>
          </a:p>
          <a:p>
            <a:r>
              <a:rPr lang="en-IN" sz="2400" dirty="0"/>
              <a:t>P1=c[j];</a:t>
            </a:r>
          </a:p>
          <a:p>
            <a:r>
              <a:rPr lang="en-IN" sz="2400" dirty="0"/>
              <a:t>}</a:t>
            </a:r>
          </a:p>
          <a:p>
            <a:r>
              <a:rPr lang="en-IN" sz="2400" dirty="0"/>
              <a:t>P1=128;</a:t>
            </a:r>
          </a:p>
          <a:p>
            <a:r>
              <a:rPr lang="en-IN" sz="2400" dirty="0"/>
              <a:t>}} </a:t>
            </a:r>
          </a:p>
        </p:txBody>
      </p:sp>
      <p:sp>
        <p:nvSpPr>
          <p:cNvPr id="5" name="Rectangle 4"/>
          <p:cNvSpPr/>
          <p:nvPr/>
        </p:nvSpPr>
        <p:spPr>
          <a:xfrm>
            <a:off x="181969" y="198861"/>
            <a:ext cx="8509269" cy="954107"/>
          </a:xfrm>
          <a:prstGeom prst="rect">
            <a:avLst/>
          </a:prstGeom>
        </p:spPr>
        <p:txBody>
          <a:bodyPr wrap="square">
            <a:spAutoFit/>
          </a:bodyPr>
          <a:lstStyle/>
          <a:p>
            <a:r>
              <a:rPr lang="en-US" sz="2800" b="1" dirty="0"/>
              <a:t>Sine Wave generation for every 10 degree </a:t>
            </a:r>
            <a:br>
              <a:rPr lang="en-US" sz="2800" b="1" dirty="0"/>
            </a:b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9E5F-473C-4407-AD83-FC29FC0A4850}"/>
              </a:ext>
            </a:extLst>
          </p:cNvPr>
          <p:cNvSpPr>
            <a:spLocks noGrp="1"/>
          </p:cNvSpPr>
          <p:nvPr>
            <p:ph type="title"/>
          </p:nvPr>
        </p:nvSpPr>
        <p:spPr>
          <a:xfrm>
            <a:off x="838200" y="0"/>
            <a:ext cx="10515600" cy="1325563"/>
          </a:xfrm>
        </p:spPr>
        <p:txBody>
          <a:bodyPr/>
          <a:lstStyle/>
          <a:p>
            <a:r>
              <a:rPr lang="en-US" b="1" dirty="0"/>
              <a:t>Pin diagram of an LCD module</a:t>
            </a:r>
            <a:endParaRPr lang="en-IN" dirty="0"/>
          </a:p>
        </p:txBody>
      </p:sp>
      <p:pic>
        <p:nvPicPr>
          <p:cNvPr id="2050" name="Picture 2" descr="LCD(16x2) pin diagram">
            <a:extLst>
              <a:ext uri="{FF2B5EF4-FFF2-40B4-BE49-F238E27FC236}">
                <a16:creationId xmlns:a16="http://schemas.microsoft.com/office/drawing/2014/main" id="{6B07B77F-E02C-4789-A969-D399F64073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178" y="988163"/>
            <a:ext cx="8761662" cy="27243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2A027B7-1005-4EB4-A0F1-C432A58A3551}"/>
              </a:ext>
            </a:extLst>
          </p:cNvPr>
          <p:cNvPicPr>
            <a:picLocks noChangeAspect="1"/>
          </p:cNvPicPr>
          <p:nvPr/>
        </p:nvPicPr>
        <p:blipFill>
          <a:blip r:embed="rId3"/>
          <a:stretch>
            <a:fillRect/>
          </a:stretch>
        </p:blipFill>
        <p:spPr>
          <a:xfrm>
            <a:off x="9348005" y="988163"/>
            <a:ext cx="2503817" cy="3382349"/>
          </a:xfrm>
          <a:prstGeom prst="rect">
            <a:avLst/>
          </a:prstGeom>
        </p:spPr>
      </p:pic>
      <p:pic>
        <p:nvPicPr>
          <p:cNvPr id="6" name="Picture 2" descr="Image result for lcd display">
            <a:extLst>
              <a:ext uri="{FF2B5EF4-FFF2-40B4-BE49-F238E27FC236}">
                <a16:creationId xmlns:a16="http://schemas.microsoft.com/office/drawing/2014/main" id="{399DCD79-CD97-4462-BCB8-F9CBECA5DE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082"/>
          <a:stretch/>
        </p:blipFill>
        <p:spPr bwMode="auto">
          <a:xfrm>
            <a:off x="1668193" y="3712492"/>
            <a:ext cx="6654930" cy="294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10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5063" y="1138882"/>
            <a:ext cx="7944853" cy="5261917"/>
          </a:xfrm>
        </p:spPr>
        <p:txBody>
          <a:bodyPr>
            <a:normAutofit fontScale="77500" lnSpcReduction="20000"/>
          </a:bodyPr>
          <a:lstStyle/>
          <a:p>
            <a:r>
              <a:rPr lang="en-US" b="1" dirty="0"/>
              <a:t>Create a counter variable u</a:t>
            </a:r>
            <a:r>
              <a:rPr lang="en-US" dirty="0"/>
              <a:t>se the counter function or for loop  based counter </a:t>
            </a:r>
          </a:p>
          <a:p>
            <a:r>
              <a:rPr lang="en-US" dirty="0"/>
              <a:t>This counter value is then used to set the state (high or low) of a chosen output pin on the microcontroller. </a:t>
            </a:r>
          </a:p>
          <a:p>
            <a:r>
              <a:rPr lang="en-US" b="1" dirty="0"/>
              <a:t>Output Pin Manipulation:</a:t>
            </a:r>
            <a:r>
              <a:rPr lang="en-US" dirty="0"/>
              <a:t> An output pin on the microcontroller is used to represent the voltage level of the triangle wave.</a:t>
            </a:r>
          </a:p>
          <a:p>
            <a:r>
              <a:rPr lang="en-US" b="1" dirty="0"/>
              <a:t>Counter and Ramp Up:</a:t>
            </a:r>
            <a:r>
              <a:rPr lang="en-US" dirty="0"/>
              <a:t> At each , a counter variable is incremented. This increasing counter value is used to set the output pin to a higher voltage level, creating the rising edge of the triangle wave.</a:t>
            </a:r>
          </a:p>
          <a:p>
            <a:r>
              <a:rPr lang="en-US" b="1" dirty="0"/>
              <a:t>Peak and Ramp Down:</a:t>
            </a:r>
            <a:r>
              <a:rPr lang="en-US" dirty="0"/>
              <a:t> Once the counter reaches a maximum value, a loop begins. Here, the counter is decremented at each step, causing the output voltage to decrease. This loop continues until the counter reaches zero.</a:t>
            </a:r>
          </a:p>
          <a:p>
            <a:r>
              <a:rPr lang="en-US" b="1" dirty="0"/>
              <a:t>Reset and Repeat:</a:t>
            </a:r>
            <a:r>
              <a:rPr lang="en-US" dirty="0"/>
              <a:t> When the counter reaches zero, it's reset back to the maximum value. This triggers the loop again, creating the descending ramp of the triangle wave.</a:t>
            </a:r>
          </a:p>
        </p:txBody>
      </p:sp>
      <p:sp>
        <p:nvSpPr>
          <p:cNvPr id="5" name="Rectangle 2"/>
          <p:cNvSpPr>
            <a:spLocks noGrp="1" noChangeArrowheads="1"/>
          </p:cNvSpPr>
          <p:nvPr>
            <p:ph type="title"/>
          </p:nvPr>
        </p:nvSpPr>
        <p:spPr bwMode="auto">
          <a:xfrm>
            <a:off x="262166" y="134035"/>
            <a:ext cx="116676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r>
              <a:rPr lang="en-US" altLang="en-US" sz="3600" dirty="0">
                <a:latin typeface="Google Sans"/>
              </a:rPr>
              <a:t>T</a:t>
            </a:r>
            <a:r>
              <a:rPr kumimoji="0" lang="en-US" altLang="en-US" sz="3600" b="0" i="0" u="none" strike="noStrike" cap="none" normalizeH="0" baseline="0" dirty="0">
                <a:ln>
                  <a:noFill/>
                </a:ln>
                <a:solidFill>
                  <a:schemeClr val="tx1"/>
                </a:solidFill>
                <a:effectLst/>
                <a:latin typeface="Google Sans"/>
              </a:rPr>
              <a:t>riangle wave generation 8051 microcontroller</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1026" name="Picture 2" descr="Triangle wave - Wikipedia"/>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8529554" y="2770098"/>
            <a:ext cx="3333750" cy="1666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0711" y="716467"/>
            <a:ext cx="10959152" cy="5632311"/>
          </a:xfrm>
          <a:prstGeom prst="rect">
            <a:avLst/>
          </a:prstGeom>
        </p:spPr>
        <p:txBody>
          <a:bodyPr wrap="square">
            <a:spAutoFit/>
          </a:bodyPr>
          <a:lstStyle/>
          <a:p>
            <a:r>
              <a:rPr lang="en-IN" sz="2400" dirty="0"/>
              <a:t>#include&lt;reg51.h&gt;     </a:t>
            </a:r>
          </a:p>
          <a:p>
            <a:r>
              <a:rPr lang="en-IN" sz="2400" dirty="0"/>
              <a:t>void main()</a:t>
            </a:r>
          </a:p>
          <a:p>
            <a:r>
              <a:rPr lang="en-IN" sz="2400" dirty="0"/>
              <a:t>{  	</a:t>
            </a:r>
            <a:r>
              <a:rPr lang="en-IN" sz="2400" dirty="0" err="1"/>
              <a:t>int</a:t>
            </a:r>
            <a:r>
              <a:rPr lang="en-IN" sz="2400" dirty="0"/>
              <a:t> j;</a:t>
            </a:r>
          </a:p>
          <a:p>
            <a:r>
              <a:rPr lang="en-IN" sz="2400" dirty="0"/>
              <a:t>	while(1)</a:t>
            </a:r>
          </a:p>
          <a:p>
            <a:r>
              <a:rPr lang="en-IN" sz="2400" dirty="0"/>
              <a:t>{</a:t>
            </a:r>
          </a:p>
          <a:p>
            <a:r>
              <a:rPr lang="en-IN" sz="2400" dirty="0"/>
              <a:t>	for(j=0;j&lt;256;j++)</a:t>
            </a:r>
          </a:p>
          <a:p>
            <a:r>
              <a:rPr lang="en-IN" sz="2400" dirty="0"/>
              <a:t>{</a:t>
            </a:r>
          </a:p>
          <a:p>
            <a:r>
              <a:rPr lang="en-IN" sz="2400" dirty="0"/>
              <a:t>	P0=j;</a:t>
            </a:r>
          </a:p>
          <a:p>
            <a:r>
              <a:rPr lang="en-IN" sz="2400" dirty="0"/>
              <a:t>}</a:t>
            </a:r>
          </a:p>
          <a:p>
            <a:r>
              <a:rPr lang="en-IN" sz="2400" dirty="0"/>
              <a:t>for(j=255;j&gt;0;j</a:t>
            </a:r>
            <a:r>
              <a:rPr lang="en-IN" sz="2400"/>
              <a:t>=j--)</a:t>
            </a:r>
            <a:endParaRPr lang="en-IN" sz="2400" dirty="0"/>
          </a:p>
          <a:p>
            <a:r>
              <a:rPr lang="en-IN" sz="2400" dirty="0"/>
              <a:t>	{</a:t>
            </a:r>
          </a:p>
          <a:p>
            <a:r>
              <a:rPr lang="en-IN" sz="2400" dirty="0"/>
              <a:t>	P0=j;</a:t>
            </a:r>
          </a:p>
          <a:p>
            <a:r>
              <a:rPr lang="en-IN" sz="2400" dirty="0"/>
              <a:t>	}</a:t>
            </a:r>
          </a:p>
          <a:p>
            <a:r>
              <a:rPr lang="en-IN" sz="2400" dirty="0"/>
              <a:t>	 }</a:t>
            </a:r>
          </a:p>
          <a:p>
            <a:r>
              <a:rPr lang="en-IN" sz="2400" dirty="0"/>
              <a:t>}</a:t>
            </a:r>
          </a:p>
        </p:txBody>
      </p:sp>
      <p:sp>
        <p:nvSpPr>
          <p:cNvPr id="6" name="Rectangle 5"/>
          <p:cNvSpPr/>
          <p:nvPr/>
        </p:nvSpPr>
        <p:spPr>
          <a:xfrm>
            <a:off x="0" y="193247"/>
            <a:ext cx="3406702" cy="523220"/>
          </a:xfrm>
          <a:prstGeom prst="rect">
            <a:avLst/>
          </a:prstGeom>
        </p:spPr>
        <p:txBody>
          <a:bodyPr wrap="none">
            <a:spAutoFit/>
          </a:bodyPr>
          <a:lstStyle/>
          <a:p>
            <a:r>
              <a:rPr lang="en-IN" sz="2800" b="1" i="1" dirty="0">
                <a:solidFill>
                  <a:srgbClr val="292929"/>
                </a:solidFill>
                <a:effectLst/>
                <a:latin typeface="courier"/>
              </a:rPr>
              <a:t>Triangular wave</a:t>
            </a:r>
            <a:endParaRPr lang="en-IN"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Saw-tooth Wave</a:t>
            </a:r>
            <a:br>
              <a:rPr lang="en-IN" dirty="0"/>
            </a:br>
            <a:endParaRPr lang="en-IN" dirty="0"/>
          </a:p>
        </p:txBody>
      </p:sp>
      <p:sp>
        <p:nvSpPr>
          <p:cNvPr id="3" name="Content Placeholder 2"/>
          <p:cNvSpPr>
            <a:spLocks noGrp="1"/>
          </p:cNvSpPr>
          <p:nvPr>
            <p:ph idx="1"/>
          </p:nvPr>
        </p:nvSpPr>
        <p:spPr>
          <a:xfrm>
            <a:off x="381000" y="2292267"/>
            <a:ext cx="10729452" cy="4351338"/>
          </a:xfrm>
        </p:spPr>
        <p:txBody>
          <a:bodyPr>
            <a:normAutofit fontScale="92500" lnSpcReduction="20000"/>
          </a:bodyPr>
          <a:lstStyle/>
          <a:p>
            <a:r>
              <a:rPr lang="en-US" b="1" dirty="0"/>
              <a:t>Create a counter variable</a:t>
            </a:r>
            <a:endParaRPr lang="en-US" dirty="0"/>
          </a:p>
          <a:p>
            <a:r>
              <a:rPr lang="en-US" dirty="0"/>
              <a:t>This counter value is then used to set the state (high or low) of a chosen output pin on the microcontroller to generate the output voltage. </a:t>
            </a:r>
          </a:p>
          <a:p>
            <a:r>
              <a:rPr lang="en-US" b="1" dirty="0"/>
              <a:t>Rising </a:t>
            </a:r>
            <a:r>
              <a:rPr lang="en-US" b="1" dirty="0" err="1"/>
              <a:t>Sawtooth</a:t>
            </a:r>
            <a:r>
              <a:rPr lang="en-US" b="1" dirty="0"/>
              <a:t>:</a:t>
            </a:r>
            <a:r>
              <a:rPr lang="en-US" dirty="0"/>
              <a:t> The counter is incremented at each step. When it reaches a pre-defined maximum value, it resets back to zero. This reset causes the output voltage to drop back down abruptly, creating the characteristic sharp rise and sudden drop of a rising </a:t>
            </a:r>
            <a:r>
              <a:rPr lang="en-US" dirty="0" err="1"/>
              <a:t>sawtooth</a:t>
            </a:r>
            <a:r>
              <a:rPr lang="en-US" dirty="0"/>
              <a:t> wave.</a:t>
            </a:r>
          </a:p>
          <a:p>
            <a:r>
              <a:rPr lang="en-US" b="1" dirty="0"/>
              <a:t>Falling </a:t>
            </a:r>
            <a:r>
              <a:rPr lang="en-US" b="1" dirty="0" err="1"/>
              <a:t>Sawtooth</a:t>
            </a:r>
            <a:r>
              <a:rPr lang="en-US" b="1" dirty="0"/>
              <a:t>:</a:t>
            </a:r>
            <a:r>
              <a:rPr lang="en-US" dirty="0"/>
              <a:t> In this approach, the counter is decremented at each step. When it reaches zero, it's reset to a maximum value. This reset results in the output voltage jumping back up to a higher level, forming the falling edge of a falling </a:t>
            </a:r>
            <a:r>
              <a:rPr lang="en-US" dirty="0" err="1"/>
              <a:t>sawtooth</a:t>
            </a:r>
            <a:r>
              <a:rPr lang="en-US" dirty="0"/>
              <a:t> wave.</a:t>
            </a:r>
          </a:p>
          <a:p>
            <a:r>
              <a:rPr lang="en-US" b="1" dirty="0"/>
              <a:t>Loop</a:t>
            </a:r>
            <a:r>
              <a:rPr lang="en-US" dirty="0"/>
              <a:t>: Repeat the process to continuously generate the sawtooth waveform.</a:t>
            </a:r>
          </a:p>
          <a:p>
            <a:endParaRPr lang="en-IN" dirty="0"/>
          </a:p>
        </p:txBody>
      </p:sp>
      <p:pic>
        <p:nvPicPr>
          <p:cNvPr id="4" name="Picture 2" descr="Sawtooth wave - Wikipedia"/>
          <p:cNvPicPr>
            <a:picLocks noChangeAspect="1" noChangeArrowheads="1"/>
          </p:cNvPicPr>
          <p:nvPr/>
        </p:nvPicPr>
        <p:blipFill rotWithShape="1">
          <a:blip r:embed="rId3">
            <a:extLst>
              <a:ext uri="{28A0092B-C50C-407E-A947-70E740481C1C}">
                <a14:useLocalDpi xmlns:a14="http://schemas.microsoft.com/office/drawing/2010/main" val="0"/>
              </a:ext>
            </a:extLst>
          </a:blip>
          <a:srcRect t="74698" r="15425"/>
          <a:stretch/>
        </p:blipFill>
        <p:spPr bwMode="auto">
          <a:xfrm>
            <a:off x="5750957" y="1027906"/>
            <a:ext cx="5831443" cy="14916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Saw tooth or Ramp Waveform</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#include&lt;reg51.h&gt;</a:t>
            </a:r>
          </a:p>
          <a:p>
            <a:pPr marL="0" indent="0">
              <a:buNone/>
            </a:pPr>
            <a:r>
              <a:rPr lang="en-IN" dirty="0"/>
              <a:t>void main()</a:t>
            </a:r>
          </a:p>
          <a:p>
            <a:pPr marL="0" indent="0">
              <a:buNone/>
            </a:pPr>
            <a:r>
              <a:rPr lang="en-IN" dirty="0"/>
              <a:t>{</a:t>
            </a:r>
          </a:p>
          <a:p>
            <a:pPr marL="0" indent="0">
              <a:buNone/>
            </a:pPr>
            <a:r>
              <a:rPr lang="en-IN" dirty="0" err="1"/>
              <a:t>int</a:t>
            </a:r>
            <a:r>
              <a:rPr lang="en-IN" dirty="0"/>
              <a:t> j;</a:t>
            </a:r>
          </a:p>
          <a:p>
            <a:pPr marL="0" indent="0">
              <a:buNone/>
            </a:pPr>
            <a:r>
              <a:rPr lang="en-IN" dirty="0"/>
              <a:t>while(1)</a:t>
            </a:r>
          </a:p>
          <a:p>
            <a:pPr marL="0" indent="0">
              <a:buNone/>
            </a:pPr>
            <a:r>
              <a:rPr lang="en-IN" dirty="0"/>
              <a:t>{</a:t>
            </a:r>
          </a:p>
          <a:p>
            <a:pPr marL="0" indent="0">
              <a:buNone/>
            </a:pPr>
            <a:r>
              <a:rPr lang="en-IN" dirty="0"/>
              <a:t>for(j=0;j&lt;256;j++)</a:t>
            </a:r>
          </a:p>
          <a:p>
            <a:pPr marL="0" indent="0">
              <a:buNone/>
            </a:pPr>
            <a:r>
              <a:rPr lang="en-IN" dirty="0"/>
              <a:t>{</a:t>
            </a:r>
          </a:p>
          <a:p>
            <a:pPr marL="0" indent="0">
              <a:buNone/>
            </a:pPr>
            <a:r>
              <a:rPr lang="en-IN" dirty="0"/>
              <a:t>P1=j;</a:t>
            </a:r>
          </a:p>
          <a:p>
            <a:pPr marL="0" indent="0">
              <a:buNone/>
            </a:pPr>
            <a:r>
              <a:rPr lang="en-IN"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facing LED with 8051 Microcontroller Circuit Diagram">
            <a:extLst>
              <a:ext uri="{FF2B5EF4-FFF2-40B4-BE49-F238E27FC236}">
                <a16:creationId xmlns:a16="http://schemas.microsoft.com/office/drawing/2014/main" id="{DEB21556-671A-ABF8-4D58-68B35F728B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7035" y="111967"/>
            <a:ext cx="86153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DFD791-D764-3D32-F4A1-13888AAD5A6F}"/>
              </a:ext>
            </a:extLst>
          </p:cNvPr>
          <p:cNvSpPr txBox="1"/>
          <p:nvPr/>
        </p:nvSpPr>
        <p:spPr>
          <a:xfrm>
            <a:off x="109601" y="669084"/>
            <a:ext cx="3902561" cy="707886"/>
          </a:xfrm>
          <a:prstGeom prst="rect">
            <a:avLst/>
          </a:prstGeom>
          <a:noFill/>
        </p:spPr>
        <p:txBody>
          <a:bodyPr wrap="square">
            <a:spAutoFit/>
          </a:bodyPr>
          <a:lstStyle/>
          <a:p>
            <a:r>
              <a:rPr lang="en-US" sz="4000" b="1" dirty="0"/>
              <a:t>LED Interfacing</a:t>
            </a:r>
            <a:endParaRPr lang="en-IN" sz="4000" dirty="0"/>
          </a:p>
        </p:txBody>
      </p:sp>
    </p:spTree>
    <p:extLst>
      <p:ext uri="{BB962C8B-B14F-4D97-AF65-F5344CB8AC3E}">
        <p14:creationId xmlns:p14="http://schemas.microsoft.com/office/powerpoint/2010/main" val="2443785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96E14C-D901-5705-E5DA-2F48BE63DC19}"/>
              </a:ext>
            </a:extLst>
          </p:cNvPr>
          <p:cNvSpPr txBox="1"/>
          <p:nvPr/>
        </p:nvSpPr>
        <p:spPr>
          <a:xfrm>
            <a:off x="268256" y="802633"/>
            <a:ext cx="9528887" cy="5909310"/>
          </a:xfrm>
          <a:prstGeom prst="rect">
            <a:avLst/>
          </a:prstGeom>
          <a:noFill/>
        </p:spPr>
        <p:txBody>
          <a:bodyPr wrap="square">
            <a:spAutoFit/>
          </a:bodyPr>
          <a:lstStyle/>
          <a:p>
            <a:pPr algn="just">
              <a:lnSpc>
                <a:spcPct val="150000"/>
              </a:lnSpc>
            </a:pPr>
            <a:r>
              <a:rPr lang="en-US" b="0" i="0" dirty="0">
                <a:solidFill>
                  <a:srgbClr val="000000"/>
                </a:solidFill>
                <a:effectLst/>
                <a:highlight>
                  <a:srgbClr val="FFFFFF"/>
                </a:highlight>
                <a:latin typeface="Open Sans" panose="020B0606030504020204" pitchFamily="34" charset="0"/>
              </a:rPr>
              <a:t> </a:t>
            </a:r>
            <a:r>
              <a:rPr lang="en-US" sz="2400" b="0" i="0" dirty="0">
                <a:solidFill>
                  <a:srgbClr val="000000"/>
                </a:solidFill>
                <a:effectLst/>
                <a:highlight>
                  <a:srgbClr val="FFFFFF"/>
                </a:highlight>
                <a:latin typeface="Open Sans" panose="020B0606030504020204" pitchFamily="34" charset="0"/>
              </a:rPr>
              <a:t>LED is connected to the AT89C51 microcontroller with the help of a current limiting resistor. The value of this resistor is calculated using the following formula.</a:t>
            </a:r>
          </a:p>
          <a:p>
            <a:pPr algn="just">
              <a:lnSpc>
                <a:spcPct val="150000"/>
              </a:lnSpc>
            </a:pPr>
            <a:endParaRPr lang="en-US" sz="2400" b="0" i="0" dirty="0">
              <a:solidFill>
                <a:srgbClr val="000000"/>
              </a:solidFill>
              <a:effectLst/>
              <a:highlight>
                <a:srgbClr val="FFFFFF"/>
              </a:highlight>
              <a:latin typeface="Open Sans" panose="020B0606030504020204" pitchFamily="34" charset="0"/>
            </a:endParaRPr>
          </a:p>
          <a:p>
            <a:pPr algn="just">
              <a:lnSpc>
                <a:spcPct val="150000"/>
              </a:lnSpc>
            </a:pPr>
            <a:r>
              <a:rPr lang="en-US" sz="2400" b="0" i="0" dirty="0">
                <a:solidFill>
                  <a:srgbClr val="000000"/>
                </a:solidFill>
                <a:effectLst/>
                <a:highlight>
                  <a:srgbClr val="FFFFFF"/>
                </a:highlight>
                <a:latin typeface="Open Sans" panose="020B0606030504020204" pitchFamily="34" charset="0"/>
              </a:rPr>
              <a:t>R= (V-1.7)/10mA, where V is the input voltage.</a:t>
            </a:r>
          </a:p>
          <a:p>
            <a:pPr algn="just">
              <a:lnSpc>
                <a:spcPct val="150000"/>
              </a:lnSpc>
            </a:pPr>
            <a:endParaRPr lang="en-US" sz="2400" b="0" i="0" dirty="0">
              <a:solidFill>
                <a:srgbClr val="34444C"/>
              </a:solidFill>
              <a:effectLst/>
              <a:highlight>
                <a:srgbClr val="FFFFFF"/>
              </a:highlight>
              <a:latin typeface="Open Sans" panose="020B0606030504020204" pitchFamily="34" charset="0"/>
            </a:endParaRPr>
          </a:p>
          <a:p>
            <a:pPr algn="just">
              <a:lnSpc>
                <a:spcPct val="150000"/>
              </a:lnSpc>
            </a:pPr>
            <a:r>
              <a:rPr lang="en-US" sz="2400" b="0" i="0" dirty="0">
                <a:solidFill>
                  <a:srgbClr val="000000"/>
                </a:solidFill>
                <a:effectLst/>
                <a:highlight>
                  <a:srgbClr val="FFFFFF"/>
                </a:highlight>
                <a:latin typeface="Open Sans" panose="020B0606030504020204" pitchFamily="34" charset="0"/>
              </a:rPr>
              <a:t>Generally, microcontrollers output a maximum voltage of 5V. Thus, the value of the resistor calculated for this is 330 Ohms. This resistor can be connected to either the cathode or the anode of the LED.</a:t>
            </a:r>
            <a:endParaRPr lang="en-US" sz="2400" b="0" i="0" dirty="0">
              <a:solidFill>
                <a:srgbClr val="34444C"/>
              </a:solidFill>
              <a:effectLst/>
              <a:highlight>
                <a:srgbClr val="FFFFFF"/>
              </a:highlight>
              <a:latin typeface="Open Sans" panose="020B0606030504020204" pitchFamily="34" charset="0"/>
            </a:endParaRPr>
          </a:p>
          <a:p>
            <a:pPr algn="just"/>
            <a:endParaRPr lang="en-IN" dirty="0"/>
          </a:p>
        </p:txBody>
      </p:sp>
      <p:pic>
        <p:nvPicPr>
          <p:cNvPr id="3074" name="Picture 2" descr="Interfacing LED with 8051 LED Working">
            <a:extLst>
              <a:ext uri="{FF2B5EF4-FFF2-40B4-BE49-F238E27FC236}">
                <a16:creationId xmlns:a16="http://schemas.microsoft.com/office/drawing/2014/main" id="{579E061B-0C23-F528-758D-EC95473FC7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3086" y="1263130"/>
            <a:ext cx="1930658" cy="388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51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498B6-BEDE-D06E-A3DA-2C13C9453613}"/>
              </a:ext>
            </a:extLst>
          </p:cNvPr>
          <p:cNvSpPr txBox="1"/>
          <p:nvPr/>
        </p:nvSpPr>
        <p:spPr>
          <a:xfrm>
            <a:off x="809430" y="1143861"/>
            <a:ext cx="4499683" cy="5632311"/>
          </a:xfrm>
          <a:prstGeom prst="rect">
            <a:avLst/>
          </a:prstGeom>
          <a:noFill/>
        </p:spPr>
        <p:txBody>
          <a:bodyPr wrap="square">
            <a:spAutoFit/>
          </a:bodyPr>
          <a:lstStyle/>
          <a:p>
            <a:endParaRPr lang="en-IN" sz="2400" dirty="0"/>
          </a:p>
          <a:p>
            <a:r>
              <a:rPr lang="en-IN" sz="2400" dirty="0"/>
              <a:t>#include&lt;reg51.h&gt;</a:t>
            </a:r>
          </a:p>
          <a:p>
            <a:r>
              <a:rPr lang="en-IN" sz="2400" dirty="0"/>
              <a:t>#define led P0</a:t>
            </a:r>
          </a:p>
          <a:p>
            <a:r>
              <a:rPr lang="en-IN" sz="2400" dirty="0"/>
              <a:t>unsigned char </a:t>
            </a:r>
            <a:r>
              <a:rPr lang="en-IN" sz="2400" dirty="0" err="1"/>
              <a:t>i</a:t>
            </a:r>
            <a:r>
              <a:rPr lang="en-IN" sz="2400" dirty="0"/>
              <a:t>=0;</a:t>
            </a:r>
          </a:p>
          <a:p>
            <a:r>
              <a:rPr lang="en-IN" sz="2400" dirty="0"/>
              <a:t>void delay (int);</a:t>
            </a:r>
          </a:p>
          <a:p>
            <a:endParaRPr lang="en-IN" sz="2400" dirty="0"/>
          </a:p>
          <a:p>
            <a:r>
              <a:rPr lang="en-IN" sz="2400" dirty="0"/>
              <a:t>void delay (int d)</a:t>
            </a:r>
          </a:p>
          <a:p>
            <a:r>
              <a:rPr lang="en-IN" sz="2400" dirty="0"/>
              <a:t>{</a:t>
            </a:r>
          </a:p>
          <a:p>
            <a:r>
              <a:rPr lang="en-IN" sz="2400" dirty="0"/>
              <a:t>	unsigned char </a:t>
            </a:r>
            <a:r>
              <a:rPr lang="en-IN" sz="2400" dirty="0" err="1"/>
              <a:t>i</a:t>
            </a:r>
            <a:r>
              <a:rPr lang="en-IN" sz="2400" dirty="0"/>
              <a:t>=0;</a:t>
            </a:r>
          </a:p>
          <a:p>
            <a:r>
              <a:rPr lang="en-IN" sz="2400" dirty="0"/>
              <a:t>	for(;d&gt;0;d--)</a:t>
            </a:r>
          </a:p>
          <a:p>
            <a:r>
              <a:rPr lang="en-IN" sz="2400" dirty="0"/>
              <a:t>	{</a:t>
            </a:r>
          </a:p>
          <a:p>
            <a:r>
              <a:rPr lang="en-IN" sz="2400" dirty="0"/>
              <a:t>		for(</a:t>
            </a:r>
            <a:r>
              <a:rPr lang="en-IN" sz="2400" dirty="0" err="1"/>
              <a:t>i</a:t>
            </a:r>
            <a:r>
              <a:rPr lang="en-IN" sz="2400" dirty="0"/>
              <a:t>=250;i&gt;0;i--);</a:t>
            </a:r>
          </a:p>
          <a:p>
            <a:r>
              <a:rPr lang="en-IN" sz="2400" dirty="0"/>
              <a:t>                for(</a:t>
            </a:r>
            <a:r>
              <a:rPr lang="en-IN" sz="2400" dirty="0" err="1"/>
              <a:t>i</a:t>
            </a:r>
            <a:r>
              <a:rPr lang="en-IN" sz="2400" dirty="0"/>
              <a:t>=248;i&gt;0;i--);</a:t>
            </a:r>
          </a:p>
          <a:p>
            <a:r>
              <a:rPr lang="en-IN" sz="2400" dirty="0"/>
              <a:t>	}</a:t>
            </a:r>
          </a:p>
          <a:p>
            <a:r>
              <a:rPr lang="en-IN" sz="2400" dirty="0"/>
              <a:t>}</a:t>
            </a:r>
          </a:p>
        </p:txBody>
      </p:sp>
      <p:sp>
        <p:nvSpPr>
          <p:cNvPr id="6" name="TextBox 5">
            <a:extLst>
              <a:ext uri="{FF2B5EF4-FFF2-40B4-BE49-F238E27FC236}">
                <a16:creationId xmlns:a16="http://schemas.microsoft.com/office/drawing/2014/main" id="{CA5D6E84-A796-1D61-BD71-240D46A56517}"/>
              </a:ext>
            </a:extLst>
          </p:cNvPr>
          <p:cNvSpPr txBox="1"/>
          <p:nvPr/>
        </p:nvSpPr>
        <p:spPr>
          <a:xfrm>
            <a:off x="363894" y="317241"/>
            <a:ext cx="10179698" cy="461665"/>
          </a:xfrm>
          <a:prstGeom prst="rect">
            <a:avLst/>
          </a:prstGeom>
          <a:noFill/>
        </p:spPr>
        <p:txBody>
          <a:bodyPr wrap="square" rtlCol="0">
            <a:spAutoFit/>
          </a:bodyPr>
          <a:lstStyle/>
          <a:p>
            <a:r>
              <a:rPr lang="en-US" sz="2400" dirty="0"/>
              <a:t>LED interfacing code for toggling all the 8-bits and display binary number</a:t>
            </a:r>
            <a:endParaRPr lang="en-IN" sz="2400" dirty="0"/>
          </a:p>
        </p:txBody>
      </p:sp>
    </p:spTree>
    <p:extLst>
      <p:ext uri="{BB962C8B-B14F-4D97-AF65-F5344CB8AC3E}">
        <p14:creationId xmlns:p14="http://schemas.microsoft.com/office/powerpoint/2010/main" val="354252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D575D0-1A17-5287-0FE1-CCB3A01EA1F3}"/>
              </a:ext>
            </a:extLst>
          </p:cNvPr>
          <p:cNvSpPr txBox="1"/>
          <p:nvPr/>
        </p:nvSpPr>
        <p:spPr>
          <a:xfrm>
            <a:off x="846752" y="117693"/>
            <a:ext cx="9811415" cy="6370975"/>
          </a:xfrm>
          <a:prstGeom prst="rect">
            <a:avLst/>
          </a:prstGeom>
          <a:noFill/>
        </p:spPr>
        <p:txBody>
          <a:bodyPr wrap="square">
            <a:spAutoFit/>
          </a:bodyPr>
          <a:lstStyle/>
          <a:p>
            <a:endParaRPr lang="en-IN" sz="2400" dirty="0"/>
          </a:p>
          <a:p>
            <a:r>
              <a:rPr lang="en-IN" sz="2400" dirty="0"/>
              <a:t>void main()</a:t>
            </a:r>
          </a:p>
          <a:p>
            <a:r>
              <a:rPr lang="en-IN" sz="2400" dirty="0"/>
              <a:t>{</a:t>
            </a:r>
          </a:p>
          <a:p>
            <a:r>
              <a:rPr lang="en-IN" sz="2400" dirty="0"/>
              <a:t>	while(1)	//// led blink </a:t>
            </a:r>
          </a:p>
          <a:p>
            <a:r>
              <a:rPr lang="en-IN" sz="2400" dirty="0"/>
              <a:t>	{</a:t>
            </a:r>
          </a:p>
          <a:p>
            <a:r>
              <a:rPr lang="en-IN" sz="2400" dirty="0"/>
              <a:t>		led=0xff;</a:t>
            </a:r>
          </a:p>
          <a:p>
            <a:r>
              <a:rPr lang="en-IN" sz="2400" dirty="0"/>
              <a:t>		delay(1000);</a:t>
            </a:r>
          </a:p>
          <a:p>
            <a:r>
              <a:rPr lang="en-IN" sz="2400" dirty="0"/>
              <a:t>		led=0x00;</a:t>
            </a:r>
          </a:p>
          <a:p>
            <a:r>
              <a:rPr lang="en-IN" sz="2400" dirty="0"/>
              <a:t>		delay(1000);</a:t>
            </a:r>
          </a:p>
          <a:p>
            <a:r>
              <a:rPr lang="en-IN" sz="2400" dirty="0"/>
              <a:t>		++</a:t>
            </a:r>
            <a:r>
              <a:rPr lang="en-IN" sz="2400" dirty="0" err="1"/>
              <a:t>i</a:t>
            </a:r>
            <a:r>
              <a:rPr lang="en-IN" sz="2400" dirty="0"/>
              <a:t>;</a:t>
            </a:r>
          </a:p>
          <a:p>
            <a:r>
              <a:rPr lang="en-IN" sz="2400" dirty="0"/>
              <a:t>		if(</a:t>
            </a:r>
            <a:r>
              <a:rPr lang="en-IN" sz="2400" dirty="0" err="1"/>
              <a:t>i</a:t>
            </a:r>
            <a:r>
              <a:rPr lang="en-IN" sz="2400" dirty="0"/>
              <a:t>==7) // seven times toggling happens</a:t>
            </a:r>
          </a:p>
          <a:p>
            <a:r>
              <a:rPr lang="en-IN" sz="2400" dirty="0"/>
              <a:t>		{</a:t>
            </a:r>
          </a:p>
          <a:p>
            <a:r>
              <a:rPr lang="en-IN" sz="2400" dirty="0"/>
              <a:t>			</a:t>
            </a:r>
            <a:r>
              <a:rPr lang="en-IN" sz="2400" dirty="0" err="1"/>
              <a:t>i</a:t>
            </a:r>
            <a:r>
              <a:rPr lang="en-IN" sz="2400" dirty="0"/>
              <a:t>=0;</a:t>
            </a:r>
          </a:p>
          <a:p>
            <a:r>
              <a:rPr lang="en-IN" sz="2400" dirty="0"/>
              <a:t>			break;</a:t>
            </a:r>
          </a:p>
          <a:p>
            <a:r>
              <a:rPr lang="en-IN" sz="2400" dirty="0"/>
              <a:t>		}</a:t>
            </a:r>
          </a:p>
          <a:p>
            <a:r>
              <a:rPr lang="en-IN" sz="2400" dirty="0"/>
              <a:t>  }</a:t>
            </a:r>
          </a:p>
          <a:p>
            <a:r>
              <a:rPr lang="en-IN" sz="2400" dirty="0"/>
              <a:t>	</a:t>
            </a:r>
          </a:p>
        </p:txBody>
      </p:sp>
    </p:spTree>
    <p:extLst>
      <p:ext uri="{BB962C8B-B14F-4D97-AF65-F5344CB8AC3E}">
        <p14:creationId xmlns:p14="http://schemas.microsoft.com/office/powerpoint/2010/main" val="2720692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984587-6D93-1E52-F864-4622C4EEF5C5}"/>
              </a:ext>
            </a:extLst>
          </p:cNvPr>
          <p:cNvSpPr txBox="1"/>
          <p:nvPr/>
        </p:nvSpPr>
        <p:spPr>
          <a:xfrm>
            <a:off x="1005373" y="779908"/>
            <a:ext cx="10075582" cy="4893647"/>
          </a:xfrm>
          <a:prstGeom prst="rect">
            <a:avLst/>
          </a:prstGeom>
          <a:noFill/>
        </p:spPr>
        <p:txBody>
          <a:bodyPr wrap="square">
            <a:spAutoFit/>
          </a:bodyPr>
          <a:lstStyle/>
          <a:p>
            <a:r>
              <a:rPr lang="en-IN" sz="2400" dirty="0"/>
              <a:t>	while(1)	//// binary equivalent representation of 1byte data</a:t>
            </a:r>
          </a:p>
          <a:p>
            <a:r>
              <a:rPr lang="en-IN" sz="2400" dirty="0"/>
              <a:t>	{</a:t>
            </a:r>
          </a:p>
          <a:p>
            <a:r>
              <a:rPr lang="en-IN" sz="2400" dirty="0"/>
              <a:t>		led=</a:t>
            </a:r>
            <a:r>
              <a:rPr lang="en-IN" sz="2400" dirty="0" err="1"/>
              <a:t>i</a:t>
            </a:r>
            <a:r>
              <a:rPr lang="en-IN" sz="2400" dirty="0"/>
              <a:t>++;</a:t>
            </a:r>
          </a:p>
          <a:p>
            <a:r>
              <a:rPr lang="en-IN" sz="2400" dirty="0"/>
              <a:t>		if(</a:t>
            </a:r>
            <a:r>
              <a:rPr lang="en-IN" sz="2400" dirty="0" err="1"/>
              <a:t>i</a:t>
            </a:r>
            <a:r>
              <a:rPr lang="en-IN" sz="2400" dirty="0"/>
              <a:t>==256)</a:t>
            </a:r>
          </a:p>
          <a:p>
            <a:r>
              <a:rPr lang="en-IN" sz="2400" dirty="0"/>
              <a:t>		{</a:t>
            </a:r>
          </a:p>
          <a:p>
            <a:r>
              <a:rPr lang="en-IN" sz="2400" dirty="0"/>
              <a:t>			</a:t>
            </a:r>
            <a:r>
              <a:rPr lang="en-IN" sz="2400" dirty="0" err="1"/>
              <a:t>i</a:t>
            </a:r>
            <a:r>
              <a:rPr lang="en-IN" sz="2400" dirty="0"/>
              <a:t>=0;</a:t>
            </a:r>
          </a:p>
          <a:p>
            <a:r>
              <a:rPr lang="en-IN" sz="2400" dirty="0"/>
              <a:t>			break;</a:t>
            </a:r>
          </a:p>
          <a:p>
            <a:r>
              <a:rPr lang="en-IN" sz="2400" dirty="0"/>
              <a:t>		}</a:t>
            </a:r>
          </a:p>
          <a:p>
            <a:r>
              <a:rPr lang="en-IN" sz="2400" dirty="0"/>
              <a:t>		delay(500);</a:t>
            </a:r>
          </a:p>
          <a:p>
            <a:r>
              <a:rPr lang="en-IN" sz="2400" dirty="0"/>
              <a:t>	}</a:t>
            </a:r>
          </a:p>
          <a:p>
            <a:r>
              <a:rPr lang="en-IN" sz="2400" dirty="0"/>
              <a:t>		</a:t>
            </a:r>
          </a:p>
          <a:p>
            <a:r>
              <a:rPr lang="en-IN" sz="2400" dirty="0"/>
              <a:t>	while(1);</a:t>
            </a:r>
          </a:p>
          <a:p>
            <a:r>
              <a:rPr lang="en-IN" sz="2400" dirty="0"/>
              <a:t>}</a:t>
            </a:r>
          </a:p>
        </p:txBody>
      </p:sp>
    </p:spTree>
    <p:extLst>
      <p:ext uri="{BB962C8B-B14F-4D97-AF65-F5344CB8AC3E}">
        <p14:creationId xmlns:p14="http://schemas.microsoft.com/office/powerpoint/2010/main" val="4108930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03877B-B4AD-6282-17C1-7936230F4BA3}"/>
              </a:ext>
            </a:extLst>
          </p:cNvPr>
          <p:cNvPicPr>
            <a:picLocks noChangeAspect="1"/>
          </p:cNvPicPr>
          <p:nvPr/>
        </p:nvPicPr>
        <p:blipFill>
          <a:blip r:embed="rId2"/>
          <a:stretch>
            <a:fillRect/>
          </a:stretch>
        </p:blipFill>
        <p:spPr>
          <a:xfrm>
            <a:off x="1258855" y="1209092"/>
            <a:ext cx="9525000" cy="5410200"/>
          </a:xfrm>
          <a:prstGeom prst="rect">
            <a:avLst/>
          </a:prstGeom>
        </p:spPr>
      </p:pic>
      <p:sp>
        <p:nvSpPr>
          <p:cNvPr id="4" name="TextBox 3">
            <a:extLst>
              <a:ext uri="{FF2B5EF4-FFF2-40B4-BE49-F238E27FC236}">
                <a16:creationId xmlns:a16="http://schemas.microsoft.com/office/drawing/2014/main" id="{1D11E400-8BAB-31F5-1E62-F1D1983FBD3B}"/>
              </a:ext>
            </a:extLst>
          </p:cNvPr>
          <p:cNvSpPr txBox="1"/>
          <p:nvPr/>
        </p:nvSpPr>
        <p:spPr>
          <a:xfrm>
            <a:off x="174949" y="399958"/>
            <a:ext cx="10107386" cy="523220"/>
          </a:xfrm>
          <a:prstGeom prst="rect">
            <a:avLst/>
          </a:prstGeom>
          <a:noFill/>
        </p:spPr>
        <p:txBody>
          <a:bodyPr wrap="square">
            <a:spAutoFit/>
          </a:bodyPr>
          <a:lstStyle/>
          <a:p>
            <a:pPr algn="l"/>
            <a:r>
              <a:rPr lang="en-US" sz="2800" b="1" i="0" dirty="0">
                <a:solidFill>
                  <a:srgbClr val="000000"/>
                </a:solidFill>
                <a:effectLst/>
                <a:highlight>
                  <a:srgbClr val="FFFFFF"/>
                </a:highlight>
                <a:latin typeface="Open Sans" panose="020B0606030504020204" pitchFamily="34" charset="0"/>
              </a:rPr>
              <a:t>Interfacing 7 Segment Display to 8051 (Single Digit)</a:t>
            </a:r>
            <a:endParaRPr lang="en-US" sz="2800" b="1" i="0" dirty="0">
              <a:solidFill>
                <a:srgbClr val="34444C"/>
              </a:solidFill>
              <a:effectLst/>
              <a:highlight>
                <a:srgbClr val="FFFFFF"/>
              </a:highlight>
              <a:latin typeface="Open Sans" panose="020B0606030504020204" pitchFamily="34" charset="0"/>
            </a:endParaRPr>
          </a:p>
        </p:txBody>
      </p:sp>
    </p:spTree>
    <p:extLst>
      <p:ext uri="{BB962C8B-B14F-4D97-AF65-F5344CB8AC3E}">
        <p14:creationId xmlns:p14="http://schemas.microsoft.com/office/powerpoint/2010/main" val="281869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280B3F-2002-49DE-9AB2-5BDFCE887150}"/>
              </a:ext>
            </a:extLst>
          </p:cNvPr>
          <p:cNvSpPr>
            <a:spLocks noGrp="1"/>
          </p:cNvSpPr>
          <p:nvPr>
            <p:ph idx="1"/>
          </p:nvPr>
        </p:nvSpPr>
        <p:spPr>
          <a:xfrm>
            <a:off x="379828" y="323557"/>
            <a:ext cx="10973972" cy="5853406"/>
          </a:xfrm>
        </p:spPr>
        <p:txBody>
          <a:bodyPr>
            <a:normAutofit fontScale="77500" lnSpcReduction="20000"/>
          </a:bodyPr>
          <a:lstStyle/>
          <a:p>
            <a:r>
              <a:rPr lang="en-US" b="1" dirty="0"/>
              <a:t>Pin1 (VSS)</a:t>
            </a:r>
            <a:r>
              <a:rPr lang="en-US" dirty="0"/>
              <a:t>: Ground pin of the LCD module. (0V is given to this pin.)</a:t>
            </a:r>
          </a:p>
          <a:p>
            <a:r>
              <a:rPr lang="en-US" b="1" dirty="0"/>
              <a:t>Pin2 (VDD)</a:t>
            </a:r>
            <a:r>
              <a:rPr lang="en-US" dirty="0"/>
              <a:t>: Power to LCD module (+5V supply is given to this pin.)</a:t>
            </a:r>
          </a:p>
          <a:p>
            <a:r>
              <a:rPr lang="en-US" b="1" dirty="0"/>
              <a:t>Pin3 (VEE)</a:t>
            </a:r>
            <a:r>
              <a:rPr lang="en-US" dirty="0"/>
              <a:t>: Contrast adjustment pin. This is done by connecting the ends of a 10K potentiometer to +5V and ground and then connecting the slider pin to the VEE pin. The normal setting is between 0.4V and 0.9V.</a:t>
            </a:r>
          </a:p>
          <a:p>
            <a:r>
              <a:rPr lang="en-US" b="1" dirty="0"/>
              <a:t>Pin4 (RS)</a:t>
            </a:r>
            <a:r>
              <a:rPr lang="en-US" dirty="0"/>
              <a:t>: Register select pin.</a:t>
            </a:r>
          </a:p>
          <a:p>
            <a:pPr lvl="1"/>
            <a:r>
              <a:rPr lang="en-US" dirty="0"/>
              <a:t>The LCD module has two registers, namely, </a:t>
            </a:r>
            <a:r>
              <a:rPr lang="en-US" b="1" dirty="0"/>
              <a:t>command register </a:t>
            </a:r>
            <a:r>
              <a:rPr lang="en-US" dirty="0"/>
              <a:t>and </a:t>
            </a:r>
            <a:r>
              <a:rPr lang="en-US" b="1" dirty="0"/>
              <a:t>data register</a:t>
            </a:r>
            <a:r>
              <a:rPr lang="en-US" dirty="0"/>
              <a:t>.</a:t>
            </a:r>
          </a:p>
          <a:p>
            <a:pPr lvl="1"/>
            <a:r>
              <a:rPr lang="en-US" dirty="0"/>
              <a:t>RS = 1 implies that the data register is selected. RS = 0 implies that the command register is selected.</a:t>
            </a:r>
          </a:p>
          <a:p>
            <a:r>
              <a:rPr lang="en-US" b="1" dirty="0"/>
              <a:t>Pin5 (R/W)</a:t>
            </a:r>
            <a:r>
              <a:rPr lang="en-US" dirty="0"/>
              <a:t>: Read/Write modes.</a:t>
            </a:r>
          </a:p>
          <a:p>
            <a:pPr lvl="1"/>
            <a:r>
              <a:rPr lang="en-US" dirty="0"/>
              <a:t>Logic HIGH at this pin = read mode.</a:t>
            </a:r>
          </a:p>
          <a:p>
            <a:pPr lvl="1"/>
            <a:r>
              <a:rPr lang="en-US" dirty="0"/>
              <a:t>Logic LOW at this pin = write mode.</a:t>
            </a:r>
          </a:p>
          <a:p>
            <a:r>
              <a:rPr lang="en-US" b="1" dirty="0"/>
              <a:t>Pin6(E)</a:t>
            </a:r>
            <a:r>
              <a:rPr lang="en-US" dirty="0"/>
              <a:t>: Enables the LCD module.</a:t>
            </a:r>
          </a:p>
          <a:p>
            <a:pPr lvl="1"/>
            <a:r>
              <a:rPr lang="en-US" dirty="0"/>
              <a:t>A HIGH to LOW pulse at this pin will enable the module.</a:t>
            </a:r>
          </a:p>
          <a:p>
            <a:r>
              <a:rPr lang="en-US" b="1" dirty="0"/>
              <a:t>Pin7 (DB0) to Pin14 (DB7)</a:t>
            </a:r>
            <a:r>
              <a:rPr lang="en-US" dirty="0"/>
              <a:t>: The data pins.</a:t>
            </a:r>
          </a:p>
          <a:p>
            <a:pPr lvl="1"/>
            <a:r>
              <a:rPr lang="en-US" dirty="0"/>
              <a:t>The commands and data are fed to the LCD module through these pins.</a:t>
            </a:r>
          </a:p>
          <a:p>
            <a:pPr lvl="1"/>
            <a:r>
              <a:rPr lang="en-US" dirty="0"/>
              <a:t>They are 8-bit wide and called as </a:t>
            </a:r>
            <a:r>
              <a:rPr lang="en-US" i="1" dirty="0"/>
              <a:t>the 8-bit data bus</a:t>
            </a:r>
            <a:r>
              <a:rPr lang="en-US" dirty="0"/>
              <a:t>.</a:t>
            </a:r>
          </a:p>
          <a:p>
            <a:r>
              <a:rPr lang="en-US" b="1" dirty="0"/>
              <a:t>Pin15(LED+)</a:t>
            </a:r>
            <a:r>
              <a:rPr lang="en-US" dirty="0"/>
              <a:t>: Anode of the back-light LED.</a:t>
            </a:r>
          </a:p>
          <a:p>
            <a:r>
              <a:rPr lang="en-US" b="1" dirty="0"/>
              <a:t>Pin16(LED-)</a:t>
            </a:r>
            <a:r>
              <a:rPr lang="en-US" dirty="0"/>
              <a:t>: Cathode of the back-light LED.</a:t>
            </a:r>
          </a:p>
          <a:p>
            <a:endParaRPr lang="en-IN" dirty="0"/>
          </a:p>
        </p:txBody>
      </p:sp>
    </p:spTree>
    <p:extLst>
      <p:ext uri="{BB962C8B-B14F-4D97-AF65-F5344CB8AC3E}">
        <p14:creationId xmlns:p14="http://schemas.microsoft.com/office/powerpoint/2010/main" val="31448444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8DCABC-3274-9042-CB17-330ACA7959D6}"/>
              </a:ext>
            </a:extLst>
          </p:cNvPr>
          <p:cNvPicPr>
            <a:picLocks noChangeAspect="1"/>
          </p:cNvPicPr>
          <p:nvPr/>
        </p:nvPicPr>
        <p:blipFill>
          <a:blip r:embed="rId2"/>
          <a:stretch>
            <a:fillRect/>
          </a:stretch>
        </p:blipFill>
        <p:spPr>
          <a:xfrm>
            <a:off x="857255" y="1138335"/>
            <a:ext cx="9451122" cy="4898571"/>
          </a:xfrm>
          <a:prstGeom prst="rect">
            <a:avLst/>
          </a:prstGeom>
        </p:spPr>
      </p:pic>
    </p:spTree>
    <p:extLst>
      <p:ext uri="{BB962C8B-B14F-4D97-AF65-F5344CB8AC3E}">
        <p14:creationId xmlns:p14="http://schemas.microsoft.com/office/powerpoint/2010/main" val="1066357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DC2401D-0E11-FA4E-26D9-6AD0EF08EC5E}"/>
              </a:ext>
            </a:extLst>
          </p:cNvPr>
          <p:cNvGraphicFramePr>
            <a:graphicFrameLocks noGrp="1"/>
          </p:cNvGraphicFramePr>
          <p:nvPr>
            <p:extLst>
              <p:ext uri="{D42A27DB-BD31-4B8C-83A1-F6EECF244321}">
                <p14:modId xmlns:p14="http://schemas.microsoft.com/office/powerpoint/2010/main" val="1642145933"/>
              </p:ext>
            </p:extLst>
          </p:nvPr>
        </p:nvGraphicFramePr>
        <p:xfrm>
          <a:off x="1192811" y="1303388"/>
          <a:ext cx="8520360" cy="4413868"/>
        </p:xfrm>
        <a:graphic>
          <a:graphicData uri="http://schemas.openxmlformats.org/drawingml/2006/table">
            <a:tbl>
              <a:tblPr/>
              <a:tblGrid>
                <a:gridCol w="852036">
                  <a:extLst>
                    <a:ext uri="{9D8B030D-6E8A-4147-A177-3AD203B41FA5}">
                      <a16:colId xmlns:a16="http://schemas.microsoft.com/office/drawing/2014/main" val="1783411164"/>
                    </a:ext>
                  </a:extLst>
                </a:gridCol>
                <a:gridCol w="852036">
                  <a:extLst>
                    <a:ext uri="{9D8B030D-6E8A-4147-A177-3AD203B41FA5}">
                      <a16:colId xmlns:a16="http://schemas.microsoft.com/office/drawing/2014/main" val="4162227231"/>
                    </a:ext>
                  </a:extLst>
                </a:gridCol>
                <a:gridCol w="852036">
                  <a:extLst>
                    <a:ext uri="{9D8B030D-6E8A-4147-A177-3AD203B41FA5}">
                      <a16:colId xmlns:a16="http://schemas.microsoft.com/office/drawing/2014/main" val="3000825622"/>
                    </a:ext>
                  </a:extLst>
                </a:gridCol>
                <a:gridCol w="852036">
                  <a:extLst>
                    <a:ext uri="{9D8B030D-6E8A-4147-A177-3AD203B41FA5}">
                      <a16:colId xmlns:a16="http://schemas.microsoft.com/office/drawing/2014/main" val="3824429972"/>
                    </a:ext>
                  </a:extLst>
                </a:gridCol>
                <a:gridCol w="852036">
                  <a:extLst>
                    <a:ext uri="{9D8B030D-6E8A-4147-A177-3AD203B41FA5}">
                      <a16:colId xmlns:a16="http://schemas.microsoft.com/office/drawing/2014/main" val="1554826915"/>
                    </a:ext>
                  </a:extLst>
                </a:gridCol>
                <a:gridCol w="852036">
                  <a:extLst>
                    <a:ext uri="{9D8B030D-6E8A-4147-A177-3AD203B41FA5}">
                      <a16:colId xmlns:a16="http://schemas.microsoft.com/office/drawing/2014/main" val="40893234"/>
                    </a:ext>
                  </a:extLst>
                </a:gridCol>
                <a:gridCol w="852036">
                  <a:extLst>
                    <a:ext uri="{9D8B030D-6E8A-4147-A177-3AD203B41FA5}">
                      <a16:colId xmlns:a16="http://schemas.microsoft.com/office/drawing/2014/main" val="50972183"/>
                    </a:ext>
                  </a:extLst>
                </a:gridCol>
                <a:gridCol w="852036">
                  <a:extLst>
                    <a:ext uri="{9D8B030D-6E8A-4147-A177-3AD203B41FA5}">
                      <a16:colId xmlns:a16="http://schemas.microsoft.com/office/drawing/2014/main" val="2017913231"/>
                    </a:ext>
                  </a:extLst>
                </a:gridCol>
                <a:gridCol w="852036">
                  <a:extLst>
                    <a:ext uri="{9D8B030D-6E8A-4147-A177-3AD203B41FA5}">
                      <a16:colId xmlns:a16="http://schemas.microsoft.com/office/drawing/2014/main" val="4004230237"/>
                    </a:ext>
                  </a:extLst>
                </a:gridCol>
                <a:gridCol w="852036">
                  <a:extLst>
                    <a:ext uri="{9D8B030D-6E8A-4147-A177-3AD203B41FA5}">
                      <a16:colId xmlns:a16="http://schemas.microsoft.com/office/drawing/2014/main" val="2175454320"/>
                    </a:ext>
                  </a:extLst>
                </a:gridCol>
              </a:tblGrid>
              <a:tr h="887166">
                <a:tc>
                  <a:txBody>
                    <a:bodyPr/>
                    <a:lstStyle/>
                    <a:p>
                      <a:pPr algn="l" fontAlgn="ctr" latinLnBrk="0"/>
                      <a:r>
                        <a:rPr lang="en-IN" sz="1800" b="1" cap="all" dirty="0">
                          <a:solidFill>
                            <a:srgbClr val="1F2C60"/>
                          </a:solidFill>
                          <a:effectLst/>
                          <a:highlight>
                            <a:srgbClr val="E6E9F4"/>
                          </a:highlight>
                        </a:rPr>
                        <a:t>DIGIT</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DP</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dirty="0">
                          <a:solidFill>
                            <a:srgbClr val="1F2C60"/>
                          </a:solidFill>
                          <a:effectLst/>
                          <a:highlight>
                            <a:srgbClr val="E6E9F4"/>
                          </a:highlight>
                        </a:rPr>
                        <a:t>G</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F</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E</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D</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C</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B</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A</a:t>
                      </a:r>
                    </a:p>
                  </a:txBody>
                  <a:tcPr marL="147861" marR="147861" marT="63369" marB="63369" anchor="ctr">
                    <a:lnL>
                      <a:noFill/>
                    </a:lnL>
                    <a:lnR>
                      <a:noFill/>
                    </a:lnR>
                    <a:lnT>
                      <a:noFill/>
                    </a:lnT>
                    <a:lnB>
                      <a:noFill/>
                    </a:lnB>
                    <a:solidFill>
                      <a:srgbClr val="E6E9F4"/>
                    </a:solidFill>
                  </a:tcPr>
                </a:tc>
                <a:tc>
                  <a:txBody>
                    <a:bodyPr/>
                    <a:lstStyle/>
                    <a:p>
                      <a:pPr algn="l" fontAlgn="ctr" latinLnBrk="0"/>
                      <a:r>
                        <a:rPr lang="en-IN" sz="1800" b="1" cap="all">
                          <a:solidFill>
                            <a:srgbClr val="1F2C60"/>
                          </a:solidFill>
                          <a:effectLst/>
                          <a:highlight>
                            <a:srgbClr val="E6E9F4"/>
                          </a:highlight>
                        </a:rPr>
                        <a:t>HEX VALUE</a:t>
                      </a:r>
                    </a:p>
                  </a:txBody>
                  <a:tcPr marL="147861" marR="147861" marT="63369" marB="63369" anchor="ctr">
                    <a:lnL>
                      <a:noFill/>
                    </a:lnL>
                    <a:lnR>
                      <a:noFill/>
                    </a:lnR>
                    <a:lnT>
                      <a:noFill/>
                    </a:lnT>
                    <a:lnB>
                      <a:noFill/>
                    </a:lnB>
                    <a:solidFill>
                      <a:srgbClr val="E6E9F4"/>
                    </a:solidFill>
                  </a:tcPr>
                </a:tc>
                <a:extLst>
                  <a:ext uri="{0D108BD9-81ED-4DB2-BD59-A6C34878D82A}">
                    <a16:rowId xmlns:a16="http://schemas.microsoft.com/office/drawing/2014/main" val="3842644552"/>
                  </a:ext>
                </a:extLst>
              </a:tr>
              <a:tr h="346417">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a:noFill/>
                    </a:lnT>
                    <a:lnB w="3810" cap="flat" cmpd="sng" algn="ctr">
                      <a:solidFill>
                        <a:srgbClr val="20A6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a:noFill/>
                    </a:lnT>
                    <a:lnB w="3810" cap="flat" cmpd="sng" algn="ctr">
                      <a:solidFill>
                        <a:srgbClr val="10A7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a:noFill/>
                    </a:lnT>
                    <a:lnB w="3810" cap="flat" cmpd="sng" algn="ctr">
                      <a:solidFill>
                        <a:srgbClr val="B0A6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a:noFill/>
                    </a:lnT>
                    <a:lnB w="3810" cap="flat" cmpd="sng" algn="ctr">
                      <a:solidFill>
                        <a:srgbClr val="F0A8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a:noFill/>
                    </a:lnT>
                    <a:lnB w="3810" cap="flat" cmpd="sng" algn="ctr">
                      <a:solidFill>
                        <a:srgbClr val="10A7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a:noFill/>
                    </a:lnT>
                    <a:lnB w="3810" cap="flat" cmpd="sng" algn="ctr">
                      <a:solidFill>
                        <a:srgbClr val="10A7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a:noFill/>
                    </a:lnT>
                    <a:lnB w="3810" cap="flat" cmpd="sng" algn="ctr">
                      <a:solidFill>
                        <a:srgbClr val="20AC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a:noFill/>
                    </a:lnT>
                    <a:lnB w="3810" cap="flat" cmpd="sng" algn="ctr">
                      <a:solidFill>
                        <a:srgbClr val="D0A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a:noFill/>
                    </a:lnT>
                    <a:lnB w="3810" cap="flat" cmpd="sng" algn="ctr">
                      <a:solidFill>
                        <a:srgbClr val="80A9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0x3f</a:t>
                      </a:r>
                    </a:p>
                  </a:txBody>
                  <a:tcPr marL="147861" marR="147861" marT="21123" marB="21123" anchor="ctr">
                    <a:lnL>
                      <a:noFill/>
                    </a:lnL>
                    <a:lnR>
                      <a:noFill/>
                    </a:lnR>
                    <a:lnT>
                      <a:noFill/>
                    </a:lnT>
                    <a:lnB w="3810" cap="flat" cmpd="sng" algn="ctr">
                      <a:solidFill>
                        <a:srgbClr val="A0AA7A"/>
                      </a:solidFill>
                      <a:prstDash val="solid"/>
                      <a:round/>
                      <a:headEnd type="none" w="med" len="med"/>
                      <a:tailEnd type="none" w="med" len="med"/>
                    </a:lnB>
                    <a:solidFill>
                      <a:srgbClr val="FFFFFF"/>
                    </a:solidFill>
                  </a:tcPr>
                </a:tc>
                <a:extLst>
                  <a:ext uri="{0D108BD9-81ED-4DB2-BD59-A6C34878D82A}">
                    <a16:rowId xmlns:a16="http://schemas.microsoft.com/office/drawing/2014/main" val="2334638742"/>
                  </a:ext>
                </a:extLst>
              </a:tr>
              <a:tr h="346417">
                <a:tc>
                  <a:txBody>
                    <a:bodyPr/>
                    <a:lstStyle/>
                    <a:p>
                      <a:pPr algn="l" fontAlgn="ctr"/>
                      <a:r>
                        <a:rPr lang="en-IN" sz="1800" dirty="0">
                          <a:solidFill>
                            <a:srgbClr val="393939"/>
                          </a:solidFill>
                          <a:effectLst/>
                          <a:highlight>
                            <a:srgbClr val="FFFFFF"/>
                          </a:highlight>
                        </a:rPr>
                        <a:t>1</a:t>
                      </a:r>
                    </a:p>
                  </a:txBody>
                  <a:tcPr marL="147861" marR="147861" marT="21123" marB="21123" anchor="ctr">
                    <a:lnL>
                      <a:noFill/>
                    </a:lnL>
                    <a:lnR>
                      <a:noFill/>
                    </a:lnR>
                    <a:lnT w="3810" cap="flat" cmpd="sng" algn="ctr">
                      <a:solidFill>
                        <a:srgbClr val="20A67A"/>
                      </a:solidFill>
                      <a:prstDash val="solid"/>
                      <a:round/>
                      <a:headEnd type="none" w="med" len="med"/>
                      <a:tailEnd type="none" w="med" len="med"/>
                    </a:lnT>
                    <a:lnB w="3810" cap="flat" cmpd="sng" algn="ctr">
                      <a:solidFill>
                        <a:srgbClr val="60AE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10A77A"/>
                      </a:solidFill>
                      <a:prstDash val="solid"/>
                      <a:round/>
                      <a:headEnd type="none" w="med" len="med"/>
                      <a:tailEnd type="none" w="med" len="med"/>
                    </a:lnT>
                    <a:lnB w="3810" cap="flat" cmpd="sng" algn="ctr">
                      <a:solidFill>
                        <a:srgbClr val="10A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B0A67A"/>
                      </a:solidFill>
                      <a:prstDash val="solid"/>
                      <a:round/>
                      <a:headEnd type="none" w="med" len="med"/>
                      <a:tailEnd type="none" w="med" len="med"/>
                    </a:lnT>
                    <a:lnB w="3810" cap="flat" cmpd="sng" algn="ctr">
                      <a:solidFill>
                        <a:srgbClr val="10A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F0A87A"/>
                      </a:solidFill>
                      <a:prstDash val="solid"/>
                      <a:round/>
                      <a:headEnd type="none" w="med" len="med"/>
                      <a:tailEnd type="none" w="med" len="med"/>
                    </a:lnT>
                    <a:lnB w="3810" cap="flat" cmpd="sng" algn="ctr">
                      <a:solidFill>
                        <a:srgbClr val="70AD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10A77A"/>
                      </a:solidFill>
                      <a:prstDash val="solid"/>
                      <a:round/>
                      <a:headEnd type="none" w="med" len="med"/>
                      <a:tailEnd type="none" w="med" len="med"/>
                    </a:lnT>
                    <a:lnB w="3810" cap="flat" cmpd="sng" algn="ctr">
                      <a:solidFill>
                        <a:srgbClr val="80A9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10A77A"/>
                      </a:solidFill>
                      <a:prstDash val="solid"/>
                      <a:round/>
                      <a:headEnd type="none" w="med" len="med"/>
                      <a:tailEnd type="none" w="med" len="med"/>
                    </a:lnT>
                    <a:lnB w="3810" cap="flat" cmpd="sng" algn="ctr">
                      <a:solidFill>
                        <a:srgbClr val="10A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20AC7A"/>
                      </a:solidFill>
                      <a:prstDash val="solid"/>
                      <a:round/>
                      <a:headEnd type="none" w="med" len="med"/>
                      <a:tailEnd type="none" w="med" len="med"/>
                    </a:lnT>
                    <a:lnB w="3810" cap="flat" cmpd="sng" algn="ctr">
                      <a:solidFill>
                        <a:srgbClr val="80A9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D0AA7A"/>
                      </a:solidFill>
                      <a:prstDash val="solid"/>
                      <a:round/>
                      <a:headEnd type="none" w="med" len="med"/>
                      <a:tailEnd type="none" w="med" len="med"/>
                    </a:lnT>
                    <a:lnB w="3810" cap="flat" cmpd="sng" algn="ctr">
                      <a:solidFill>
                        <a:srgbClr val="00AB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80A97A"/>
                      </a:solidFill>
                      <a:prstDash val="solid"/>
                      <a:round/>
                      <a:headEnd type="none" w="med" len="med"/>
                      <a:tailEnd type="none" w="med" len="med"/>
                    </a:lnT>
                    <a:lnB w="3810" cap="flat" cmpd="sng" algn="ctr">
                      <a:solidFill>
                        <a:srgbClr val="C0AB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0x06</a:t>
                      </a:r>
                    </a:p>
                  </a:txBody>
                  <a:tcPr marL="147861" marR="147861" marT="21123" marB="21123" anchor="ctr">
                    <a:lnL>
                      <a:noFill/>
                    </a:lnL>
                    <a:lnR>
                      <a:noFill/>
                    </a:lnR>
                    <a:lnT w="3810" cap="flat" cmpd="sng" algn="ctr">
                      <a:solidFill>
                        <a:srgbClr val="A0AA7A"/>
                      </a:solidFill>
                      <a:prstDash val="solid"/>
                      <a:round/>
                      <a:headEnd type="none" w="med" len="med"/>
                      <a:tailEnd type="none" w="med" len="med"/>
                    </a:lnT>
                    <a:lnB w="3810" cap="flat" cmpd="sng" algn="ctr">
                      <a:solidFill>
                        <a:srgbClr val="40AD7A"/>
                      </a:solidFill>
                      <a:prstDash val="solid"/>
                      <a:round/>
                      <a:headEnd type="none" w="med" len="med"/>
                      <a:tailEnd type="none" w="med" len="med"/>
                    </a:lnB>
                    <a:solidFill>
                      <a:srgbClr val="FFFFFF"/>
                    </a:solidFill>
                  </a:tcPr>
                </a:tc>
                <a:extLst>
                  <a:ext uri="{0D108BD9-81ED-4DB2-BD59-A6C34878D82A}">
                    <a16:rowId xmlns:a16="http://schemas.microsoft.com/office/drawing/2014/main" val="754595610"/>
                  </a:ext>
                </a:extLst>
              </a:tr>
              <a:tr h="346417">
                <a:tc>
                  <a:txBody>
                    <a:bodyPr/>
                    <a:lstStyle/>
                    <a:p>
                      <a:pPr algn="l" fontAlgn="ctr"/>
                      <a:r>
                        <a:rPr lang="en-IN" sz="1800">
                          <a:solidFill>
                            <a:srgbClr val="393939"/>
                          </a:solidFill>
                          <a:effectLst/>
                          <a:highlight>
                            <a:srgbClr val="FFFFFF"/>
                          </a:highlight>
                        </a:rPr>
                        <a:t>2</a:t>
                      </a:r>
                    </a:p>
                  </a:txBody>
                  <a:tcPr marL="147861" marR="147861" marT="21123" marB="21123" anchor="ctr">
                    <a:lnL>
                      <a:noFill/>
                    </a:lnL>
                    <a:lnR>
                      <a:noFill/>
                    </a:lnR>
                    <a:lnT w="3810" cap="flat" cmpd="sng" algn="ctr">
                      <a:solidFill>
                        <a:srgbClr val="60AE7A"/>
                      </a:solidFill>
                      <a:prstDash val="solid"/>
                      <a:round/>
                      <a:headEnd type="none" w="med" len="med"/>
                      <a:tailEnd type="none" w="med" len="med"/>
                    </a:lnT>
                    <a:lnB w="3810" cap="flat" cmpd="sng" algn="ctr">
                      <a:solidFill>
                        <a:srgbClr val="00AB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10AA7A"/>
                      </a:solidFill>
                      <a:prstDash val="solid"/>
                      <a:round/>
                      <a:headEnd type="none" w="med" len="med"/>
                      <a:tailEnd type="none" w="med" len="med"/>
                    </a:lnT>
                    <a:lnB w="3810" cap="flat" cmpd="sng" algn="ctr">
                      <a:solidFill>
                        <a:srgbClr val="E0AC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10AA7A"/>
                      </a:solidFill>
                      <a:prstDash val="solid"/>
                      <a:round/>
                      <a:headEnd type="none" w="med" len="med"/>
                      <a:tailEnd type="none" w="med" len="med"/>
                    </a:lnT>
                    <a:lnB w="3810" cap="flat" cmpd="sng" algn="ctr">
                      <a:solidFill>
                        <a:srgbClr val="C0AB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70AD7A"/>
                      </a:solidFill>
                      <a:prstDash val="solid"/>
                      <a:round/>
                      <a:headEnd type="none" w="med" len="med"/>
                      <a:tailEnd type="none" w="med" len="med"/>
                    </a:lnT>
                    <a:lnB w="3810" cap="flat" cmpd="sng" algn="ctr">
                      <a:solidFill>
                        <a:srgbClr val="C0AB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80A97A"/>
                      </a:solidFill>
                      <a:prstDash val="solid"/>
                      <a:round/>
                      <a:headEnd type="none" w="med" len="med"/>
                      <a:tailEnd type="none" w="med" len="med"/>
                    </a:lnT>
                    <a:lnB w="3810" cap="flat" cmpd="sng" algn="ctr">
                      <a:solidFill>
                        <a:srgbClr val="E0A9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10AA7A"/>
                      </a:solidFill>
                      <a:prstDash val="solid"/>
                      <a:round/>
                      <a:headEnd type="none" w="med" len="med"/>
                      <a:tailEnd type="none" w="med" len="med"/>
                    </a:lnT>
                    <a:lnB w="3810" cap="flat" cmpd="sng" algn="ctr">
                      <a:solidFill>
                        <a:srgbClr val="10A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80A97A"/>
                      </a:solidFill>
                      <a:prstDash val="solid"/>
                      <a:round/>
                      <a:headEnd type="none" w="med" len="med"/>
                      <a:tailEnd type="none" w="med" len="med"/>
                    </a:lnT>
                    <a:lnB w="3810" cap="flat" cmpd="sng" algn="ctr">
                      <a:solidFill>
                        <a:srgbClr val="40A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00AB7A"/>
                      </a:solidFill>
                      <a:prstDash val="solid"/>
                      <a:round/>
                      <a:headEnd type="none" w="med" len="med"/>
                      <a:tailEnd type="none" w="med" len="med"/>
                    </a:lnT>
                    <a:lnB w="3810" cap="flat" cmpd="sng" algn="ctr">
                      <a:solidFill>
                        <a:srgbClr val="00AB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C0AB7A"/>
                      </a:solidFill>
                      <a:prstDash val="solid"/>
                      <a:round/>
                      <a:headEnd type="none" w="med" len="med"/>
                      <a:tailEnd type="none" w="med" len="med"/>
                    </a:lnT>
                    <a:lnB w="3810" cap="flat" cmpd="sng" algn="ctr">
                      <a:solidFill>
                        <a:srgbClr val="00AB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0x5b</a:t>
                      </a:r>
                    </a:p>
                  </a:txBody>
                  <a:tcPr marL="147861" marR="147861" marT="21123" marB="21123" anchor="ctr">
                    <a:lnL>
                      <a:noFill/>
                    </a:lnL>
                    <a:lnR>
                      <a:noFill/>
                    </a:lnR>
                    <a:lnT w="3810" cap="flat" cmpd="sng" algn="ctr">
                      <a:solidFill>
                        <a:srgbClr val="40AD7A"/>
                      </a:solidFill>
                      <a:prstDash val="solid"/>
                      <a:round/>
                      <a:headEnd type="none" w="med" len="med"/>
                      <a:tailEnd type="none" w="med" len="med"/>
                    </a:lnT>
                    <a:lnB w="3810" cap="flat" cmpd="sng" algn="ctr">
                      <a:solidFill>
                        <a:srgbClr val="50AC7A"/>
                      </a:solidFill>
                      <a:prstDash val="solid"/>
                      <a:round/>
                      <a:headEnd type="none" w="med" len="med"/>
                      <a:tailEnd type="none" w="med" len="med"/>
                    </a:lnB>
                    <a:solidFill>
                      <a:srgbClr val="FFFFFF"/>
                    </a:solidFill>
                  </a:tcPr>
                </a:tc>
                <a:extLst>
                  <a:ext uri="{0D108BD9-81ED-4DB2-BD59-A6C34878D82A}">
                    <a16:rowId xmlns:a16="http://schemas.microsoft.com/office/drawing/2014/main" val="3743498213"/>
                  </a:ext>
                </a:extLst>
              </a:tr>
              <a:tr h="346417">
                <a:tc>
                  <a:txBody>
                    <a:bodyPr/>
                    <a:lstStyle/>
                    <a:p>
                      <a:pPr algn="l" fontAlgn="ctr"/>
                      <a:r>
                        <a:rPr lang="en-IN" sz="1800">
                          <a:solidFill>
                            <a:srgbClr val="393939"/>
                          </a:solidFill>
                          <a:effectLst/>
                          <a:highlight>
                            <a:srgbClr val="FFFFFF"/>
                          </a:highlight>
                        </a:rPr>
                        <a:t>3</a:t>
                      </a:r>
                    </a:p>
                  </a:txBody>
                  <a:tcPr marL="147861" marR="147861" marT="21123" marB="21123" anchor="ctr">
                    <a:lnL>
                      <a:noFill/>
                    </a:lnL>
                    <a:lnR>
                      <a:noFill/>
                    </a:lnR>
                    <a:lnT w="3810" cap="flat" cmpd="sng" algn="ctr">
                      <a:solidFill>
                        <a:srgbClr val="00AB7A"/>
                      </a:solidFill>
                      <a:prstDash val="solid"/>
                      <a:round/>
                      <a:headEnd type="none" w="med" len="med"/>
                      <a:tailEnd type="none" w="med" len="med"/>
                    </a:lnT>
                    <a:lnB w="3810" cap="flat" cmpd="sng" algn="ctr">
                      <a:solidFill>
                        <a:srgbClr val="F0AB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E0AC7A"/>
                      </a:solidFill>
                      <a:prstDash val="solid"/>
                      <a:round/>
                      <a:headEnd type="none" w="med" len="med"/>
                      <a:tailEnd type="none" w="med" len="med"/>
                    </a:lnT>
                    <a:lnB w="3810" cap="flat" cmpd="sng" algn="ctr">
                      <a:solidFill>
                        <a:srgbClr val="20AC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C0AB7A"/>
                      </a:solidFill>
                      <a:prstDash val="solid"/>
                      <a:round/>
                      <a:headEnd type="none" w="med" len="med"/>
                      <a:tailEnd type="none" w="med" len="med"/>
                    </a:lnT>
                    <a:lnB w="3810" cap="flat" cmpd="sng" algn="ctr">
                      <a:solidFill>
                        <a:srgbClr val="50AC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C0AB7A"/>
                      </a:solidFill>
                      <a:prstDash val="solid"/>
                      <a:round/>
                      <a:headEnd type="none" w="med" len="med"/>
                      <a:tailEnd type="none" w="med" len="med"/>
                    </a:lnT>
                    <a:lnB w="3810" cap="flat" cmpd="sng" algn="ctr">
                      <a:solidFill>
                        <a:srgbClr val="E0AC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E0A97A"/>
                      </a:solidFill>
                      <a:prstDash val="solid"/>
                      <a:round/>
                      <a:headEnd type="none" w="med" len="med"/>
                      <a:tailEnd type="none" w="med" len="med"/>
                    </a:lnT>
                    <a:lnB w="3810" cap="flat" cmpd="sng" algn="ctr">
                      <a:solidFill>
                        <a:srgbClr val="10AD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10AA7A"/>
                      </a:solidFill>
                      <a:prstDash val="solid"/>
                      <a:round/>
                      <a:headEnd type="none" w="med" len="med"/>
                      <a:tailEnd type="none" w="med" len="med"/>
                    </a:lnT>
                    <a:lnB w="3810" cap="flat" cmpd="sng" algn="ctr">
                      <a:solidFill>
                        <a:srgbClr val="E0AF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40AA7A"/>
                      </a:solidFill>
                      <a:prstDash val="solid"/>
                      <a:round/>
                      <a:headEnd type="none" w="med" len="med"/>
                      <a:tailEnd type="none" w="med" len="med"/>
                    </a:lnT>
                    <a:lnB w="3810" cap="flat" cmpd="sng" algn="ctr">
                      <a:solidFill>
                        <a:srgbClr val="E0AF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00AB7A"/>
                      </a:solidFill>
                      <a:prstDash val="solid"/>
                      <a:round/>
                      <a:headEnd type="none" w="med" len="med"/>
                      <a:tailEnd type="none" w="med" len="med"/>
                    </a:lnT>
                    <a:lnB w="3810" cap="flat" cmpd="sng" algn="ctr">
                      <a:solidFill>
                        <a:srgbClr val="90B4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00AB7A"/>
                      </a:solidFill>
                      <a:prstDash val="solid"/>
                      <a:round/>
                      <a:headEnd type="none" w="med" len="med"/>
                      <a:tailEnd type="none" w="med" len="med"/>
                    </a:lnT>
                    <a:lnB w="3810" cap="flat" cmpd="sng" algn="ctr">
                      <a:solidFill>
                        <a:srgbClr val="70B0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0x4f</a:t>
                      </a:r>
                    </a:p>
                  </a:txBody>
                  <a:tcPr marL="147861" marR="147861" marT="21123" marB="21123" anchor="ctr">
                    <a:lnL>
                      <a:noFill/>
                    </a:lnL>
                    <a:lnR>
                      <a:noFill/>
                    </a:lnR>
                    <a:lnT w="3810" cap="flat" cmpd="sng" algn="ctr">
                      <a:solidFill>
                        <a:srgbClr val="50AC7A"/>
                      </a:solidFill>
                      <a:prstDash val="solid"/>
                      <a:round/>
                      <a:headEnd type="none" w="med" len="med"/>
                      <a:tailEnd type="none" w="med" len="med"/>
                    </a:lnT>
                    <a:lnB w="3810" cap="flat" cmpd="sng" algn="ctr">
                      <a:solidFill>
                        <a:srgbClr val="00B17A"/>
                      </a:solidFill>
                      <a:prstDash val="solid"/>
                      <a:round/>
                      <a:headEnd type="none" w="med" len="med"/>
                      <a:tailEnd type="none" w="med" len="med"/>
                    </a:lnB>
                    <a:solidFill>
                      <a:srgbClr val="FFFFFF"/>
                    </a:solidFill>
                  </a:tcPr>
                </a:tc>
                <a:extLst>
                  <a:ext uri="{0D108BD9-81ED-4DB2-BD59-A6C34878D82A}">
                    <a16:rowId xmlns:a16="http://schemas.microsoft.com/office/drawing/2014/main" val="1814578019"/>
                  </a:ext>
                </a:extLst>
              </a:tr>
              <a:tr h="346417">
                <a:tc>
                  <a:txBody>
                    <a:bodyPr/>
                    <a:lstStyle/>
                    <a:p>
                      <a:pPr algn="l" fontAlgn="ctr"/>
                      <a:r>
                        <a:rPr lang="en-IN" sz="1800">
                          <a:solidFill>
                            <a:srgbClr val="393939"/>
                          </a:solidFill>
                          <a:effectLst/>
                          <a:highlight>
                            <a:srgbClr val="FFFFFF"/>
                          </a:highlight>
                        </a:rPr>
                        <a:t>4</a:t>
                      </a:r>
                    </a:p>
                  </a:txBody>
                  <a:tcPr marL="147861" marR="147861" marT="21123" marB="21123" anchor="ctr">
                    <a:lnL>
                      <a:noFill/>
                    </a:lnL>
                    <a:lnR>
                      <a:noFill/>
                    </a:lnR>
                    <a:lnT w="3810" cap="flat" cmpd="sng" algn="ctr">
                      <a:solidFill>
                        <a:srgbClr val="F0AB7A"/>
                      </a:solidFill>
                      <a:prstDash val="solid"/>
                      <a:round/>
                      <a:headEnd type="none" w="med" len="med"/>
                      <a:tailEnd type="none" w="med" len="med"/>
                    </a:lnT>
                    <a:lnB w="3810" cap="flat" cmpd="sng" algn="ctr">
                      <a:solidFill>
                        <a:srgbClr val="90B1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20AC7A"/>
                      </a:solidFill>
                      <a:prstDash val="solid"/>
                      <a:round/>
                      <a:headEnd type="none" w="med" len="med"/>
                      <a:tailEnd type="none" w="med" len="med"/>
                    </a:lnT>
                    <a:lnB w="3810" cap="flat" cmpd="sng" algn="ctr">
                      <a:solidFill>
                        <a:srgbClr val="90B4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50AC7A"/>
                      </a:solidFill>
                      <a:prstDash val="solid"/>
                      <a:round/>
                      <a:headEnd type="none" w="med" len="med"/>
                      <a:tailEnd type="none" w="med" len="med"/>
                    </a:lnT>
                    <a:lnB w="3810" cap="flat" cmpd="sng" algn="ctr">
                      <a:solidFill>
                        <a:srgbClr val="F0B1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E0AC7A"/>
                      </a:solidFill>
                      <a:prstDash val="solid"/>
                      <a:round/>
                      <a:headEnd type="none" w="med" len="med"/>
                      <a:tailEnd type="none" w="med" len="med"/>
                    </a:lnT>
                    <a:lnB w="3810" cap="flat" cmpd="sng" algn="ctr">
                      <a:solidFill>
                        <a:srgbClr val="60B1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10AD7A"/>
                      </a:solidFill>
                      <a:prstDash val="solid"/>
                      <a:round/>
                      <a:headEnd type="none" w="med" len="med"/>
                      <a:tailEnd type="none" w="med" len="med"/>
                    </a:lnT>
                    <a:lnB w="3810" cap="flat" cmpd="sng" algn="ctr">
                      <a:solidFill>
                        <a:srgbClr val="30B4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E0AF7A"/>
                      </a:solidFill>
                      <a:prstDash val="solid"/>
                      <a:round/>
                      <a:headEnd type="none" w="med" len="med"/>
                      <a:tailEnd type="none" w="med" len="med"/>
                    </a:lnT>
                    <a:lnB w="3810" cap="flat" cmpd="sng" algn="ctr">
                      <a:solidFill>
                        <a:srgbClr val="C0B4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E0AF7A"/>
                      </a:solidFill>
                      <a:prstDash val="solid"/>
                      <a:round/>
                      <a:headEnd type="none" w="med" len="med"/>
                      <a:tailEnd type="none" w="med" len="med"/>
                    </a:lnT>
                    <a:lnB w="3810" cap="flat" cmpd="sng" algn="ctr">
                      <a:solidFill>
                        <a:srgbClr val="90B1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90B47A"/>
                      </a:solidFill>
                      <a:prstDash val="solid"/>
                      <a:round/>
                      <a:headEnd type="none" w="med" len="med"/>
                      <a:tailEnd type="none" w="med" len="med"/>
                    </a:lnT>
                    <a:lnB w="3810" cap="flat" cmpd="sng" algn="ctr">
                      <a:solidFill>
                        <a:srgbClr val="70B0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70B07A"/>
                      </a:solidFill>
                      <a:prstDash val="solid"/>
                      <a:round/>
                      <a:headEnd type="none" w="med" len="med"/>
                      <a:tailEnd type="none" w="med" len="med"/>
                    </a:lnT>
                    <a:lnB w="3810" cap="flat" cmpd="sng" algn="ctr">
                      <a:solidFill>
                        <a:srgbClr val="C0B1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0x66</a:t>
                      </a:r>
                    </a:p>
                  </a:txBody>
                  <a:tcPr marL="147861" marR="147861" marT="21123" marB="21123" anchor="ctr">
                    <a:lnL>
                      <a:noFill/>
                    </a:lnL>
                    <a:lnR>
                      <a:noFill/>
                    </a:lnR>
                    <a:lnT w="3810" cap="flat" cmpd="sng" algn="ctr">
                      <a:solidFill>
                        <a:srgbClr val="00B17A"/>
                      </a:solidFill>
                      <a:prstDash val="solid"/>
                      <a:round/>
                      <a:headEnd type="none" w="med" len="med"/>
                      <a:tailEnd type="none" w="med" len="med"/>
                    </a:lnT>
                    <a:lnB w="3810" cap="flat" cmpd="sng" algn="ctr">
                      <a:solidFill>
                        <a:srgbClr val="A0B37A"/>
                      </a:solidFill>
                      <a:prstDash val="solid"/>
                      <a:round/>
                      <a:headEnd type="none" w="med" len="med"/>
                      <a:tailEnd type="none" w="med" len="med"/>
                    </a:lnB>
                    <a:solidFill>
                      <a:srgbClr val="FFFFFF"/>
                    </a:solidFill>
                  </a:tcPr>
                </a:tc>
                <a:extLst>
                  <a:ext uri="{0D108BD9-81ED-4DB2-BD59-A6C34878D82A}">
                    <a16:rowId xmlns:a16="http://schemas.microsoft.com/office/drawing/2014/main" val="3567727955"/>
                  </a:ext>
                </a:extLst>
              </a:tr>
              <a:tr h="346417">
                <a:tc>
                  <a:txBody>
                    <a:bodyPr/>
                    <a:lstStyle/>
                    <a:p>
                      <a:pPr algn="l" fontAlgn="ctr"/>
                      <a:r>
                        <a:rPr lang="en-IN" sz="1800">
                          <a:solidFill>
                            <a:srgbClr val="393939"/>
                          </a:solidFill>
                          <a:effectLst/>
                          <a:highlight>
                            <a:srgbClr val="FFFFFF"/>
                          </a:highlight>
                        </a:rPr>
                        <a:t>5</a:t>
                      </a:r>
                    </a:p>
                  </a:txBody>
                  <a:tcPr marL="147861" marR="147861" marT="21123" marB="21123" anchor="ctr">
                    <a:lnL>
                      <a:noFill/>
                    </a:lnL>
                    <a:lnR>
                      <a:noFill/>
                    </a:lnR>
                    <a:lnT w="3810" cap="flat" cmpd="sng" algn="ctr">
                      <a:solidFill>
                        <a:srgbClr val="90B17A"/>
                      </a:solidFill>
                      <a:prstDash val="solid"/>
                      <a:round/>
                      <a:headEnd type="none" w="med" len="med"/>
                      <a:tailEnd type="none" w="med" len="med"/>
                    </a:lnT>
                    <a:lnB w="3810" cap="flat" cmpd="sng" algn="ctr">
                      <a:solidFill>
                        <a:srgbClr val="E0AF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90B47A"/>
                      </a:solidFill>
                      <a:prstDash val="solid"/>
                      <a:round/>
                      <a:headEnd type="none" w="med" len="med"/>
                      <a:tailEnd type="none" w="med" len="med"/>
                    </a:lnT>
                    <a:lnB w="3810" cap="flat" cmpd="sng" algn="ctr">
                      <a:solidFill>
                        <a:srgbClr val="50B5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F0B17A"/>
                      </a:solidFill>
                      <a:prstDash val="solid"/>
                      <a:round/>
                      <a:headEnd type="none" w="med" len="med"/>
                      <a:tailEnd type="none" w="med" len="med"/>
                    </a:lnT>
                    <a:lnB w="3810" cap="flat" cmpd="sng" algn="ctr">
                      <a:solidFill>
                        <a:srgbClr val="F0B1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60B17A"/>
                      </a:solidFill>
                      <a:prstDash val="solid"/>
                      <a:round/>
                      <a:headEnd type="none" w="med" len="med"/>
                      <a:tailEnd type="none" w="med" len="med"/>
                    </a:lnT>
                    <a:lnB w="3810" cap="flat" cmpd="sng" algn="ctr">
                      <a:solidFill>
                        <a:srgbClr val="80AF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30B47A"/>
                      </a:solidFill>
                      <a:prstDash val="solid"/>
                      <a:round/>
                      <a:headEnd type="none" w="med" len="med"/>
                      <a:tailEnd type="none" w="med" len="med"/>
                    </a:lnT>
                    <a:lnB w="3810" cap="flat" cmpd="sng" algn="ctr">
                      <a:solidFill>
                        <a:srgbClr val="B0B2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C0B47A"/>
                      </a:solidFill>
                      <a:prstDash val="solid"/>
                      <a:round/>
                      <a:headEnd type="none" w="med" len="med"/>
                      <a:tailEnd type="none" w="med" len="med"/>
                    </a:lnT>
                    <a:lnB w="3810" cap="flat" cmpd="sng" algn="ctr">
                      <a:solidFill>
                        <a:srgbClr val="50B2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90B17A"/>
                      </a:solidFill>
                      <a:prstDash val="solid"/>
                      <a:round/>
                      <a:headEnd type="none" w="med" len="med"/>
                      <a:tailEnd type="none" w="med" len="med"/>
                    </a:lnT>
                    <a:lnB w="3810" cap="flat" cmpd="sng" algn="ctr">
                      <a:solidFill>
                        <a:srgbClr val="A0B3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70B07A"/>
                      </a:solidFill>
                      <a:prstDash val="solid"/>
                      <a:round/>
                      <a:headEnd type="none" w="med" len="med"/>
                      <a:tailEnd type="none" w="med" len="med"/>
                    </a:lnT>
                    <a:lnB w="3810" cap="flat" cmpd="sng" algn="ctr">
                      <a:solidFill>
                        <a:srgbClr val="B0AF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C0B17A"/>
                      </a:solidFill>
                      <a:prstDash val="solid"/>
                      <a:round/>
                      <a:headEnd type="none" w="med" len="med"/>
                      <a:tailEnd type="none" w="med" len="med"/>
                    </a:lnT>
                    <a:lnB w="3810" cap="flat" cmpd="sng" algn="ctr">
                      <a:solidFill>
                        <a:srgbClr val="10B0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0x6d</a:t>
                      </a:r>
                    </a:p>
                  </a:txBody>
                  <a:tcPr marL="147861" marR="147861" marT="21123" marB="21123" anchor="ctr">
                    <a:lnL>
                      <a:noFill/>
                    </a:lnL>
                    <a:lnR>
                      <a:noFill/>
                    </a:lnR>
                    <a:lnT w="3810" cap="flat" cmpd="sng" algn="ctr">
                      <a:solidFill>
                        <a:srgbClr val="A0B37A"/>
                      </a:solidFill>
                      <a:prstDash val="solid"/>
                      <a:round/>
                      <a:headEnd type="none" w="med" len="med"/>
                      <a:tailEnd type="none" w="med" len="med"/>
                    </a:lnT>
                    <a:lnB w="3810" cap="flat" cmpd="sng" algn="ctr">
                      <a:solidFill>
                        <a:srgbClr val="80B27A"/>
                      </a:solidFill>
                      <a:prstDash val="solid"/>
                      <a:round/>
                      <a:headEnd type="none" w="med" len="med"/>
                      <a:tailEnd type="none" w="med" len="med"/>
                    </a:lnB>
                    <a:solidFill>
                      <a:srgbClr val="FFFFFF"/>
                    </a:solidFill>
                  </a:tcPr>
                </a:tc>
                <a:extLst>
                  <a:ext uri="{0D108BD9-81ED-4DB2-BD59-A6C34878D82A}">
                    <a16:rowId xmlns:a16="http://schemas.microsoft.com/office/drawing/2014/main" val="1622886831"/>
                  </a:ext>
                </a:extLst>
              </a:tr>
              <a:tr h="346417">
                <a:tc>
                  <a:txBody>
                    <a:bodyPr/>
                    <a:lstStyle/>
                    <a:p>
                      <a:pPr algn="l" fontAlgn="ctr"/>
                      <a:r>
                        <a:rPr lang="en-IN" sz="1800">
                          <a:solidFill>
                            <a:srgbClr val="393939"/>
                          </a:solidFill>
                          <a:effectLst/>
                          <a:highlight>
                            <a:srgbClr val="FFFFFF"/>
                          </a:highlight>
                        </a:rPr>
                        <a:t>6</a:t>
                      </a:r>
                    </a:p>
                  </a:txBody>
                  <a:tcPr marL="147861" marR="147861" marT="21123" marB="21123" anchor="ctr">
                    <a:lnL>
                      <a:noFill/>
                    </a:lnL>
                    <a:lnR>
                      <a:noFill/>
                    </a:lnR>
                    <a:lnT w="3810" cap="flat" cmpd="sng" algn="ctr">
                      <a:solidFill>
                        <a:srgbClr val="E0AF7A"/>
                      </a:solidFill>
                      <a:prstDash val="solid"/>
                      <a:round/>
                      <a:headEnd type="none" w="med" len="med"/>
                      <a:tailEnd type="none" w="med" len="med"/>
                    </a:lnT>
                    <a:lnB w="3810" cap="flat" cmpd="sng" algn="ctr">
                      <a:solidFill>
                        <a:srgbClr val="80B2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50B57A"/>
                      </a:solidFill>
                      <a:prstDash val="solid"/>
                      <a:round/>
                      <a:headEnd type="none" w="med" len="med"/>
                      <a:tailEnd type="none" w="med" len="med"/>
                    </a:lnT>
                    <a:lnB w="3810" cap="flat" cmpd="sng" algn="ctr">
                      <a:solidFill>
                        <a:srgbClr val="80B2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1</a:t>
                      </a:r>
                    </a:p>
                  </a:txBody>
                  <a:tcPr marL="147861" marR="147861" marT="21123" marB="21123" anchor="ctr">
                    <a:lnL>
                      <a:noFill/>
                    </a:lnL>
                    <a:lnR>
                      <a:noFill/>
                    </a:lnR>
                    <a:lnT w="3810" cap="flat" cmpd="sng" algn="ctr">
                      <a:solidFill>
                        <a:srgbClr val="F0B17A"/>
                      </a:solidFill>
                      <a:prstDash val="solid"/>
                      <a:round/>
                      <a:headEnd type="none" w="med" len="med"/>
                      <a:tailEnd type="none" w="med" len="med"/>
                    </a:lnT>
                    <a:lnB w="3810" cap="flat" cmpd="sng" algn="ctr">
                      <a:solidFill>
                        <a:srgbClr val="10B3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80AF7A"/>
                      </a:solidFill>
                      <a:prstDash val="solid"/>
                      <a:round/>
                      <a:headEnd type="none" w="med" len="med"/>
                      <a:tailEnd type="none" w="med" len="med"/>
                    </a:lnT>
                    <a:lnB w="3810" cap="flat" cmpd="sng" algn="ctr">
                      <a:solidFill>
                        <a:srgbClr val="10B3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B0B27A"/>
                      </a:solidFill>
                      <a:prstDash val="solid"/>
                      <a:round/>
                      <a:headEnd type="none" w="med" len="med"/>
                      <a:tailEnd type="none" w="med" len="med"/>
                    </a:lnT>
                    <a:lnB w="3810" cap="flat" cmpd="sng" algn="ctr">
                      <a:solidFill>
                        <a:srgbClr val="40B3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50B27A"/>
                      </a:solidFill>
                      <a:prstDash val="solid"/>
                      <a:round/>
                      <a:headEnd type="none" w="med" len="med"/>
                      <a:tailEnd type="none" w="med" len="med"/>
                    </a:lnT>
                    <a:lnB w="3810" cap="flat" cmpd="sng" algn="ctr">
                      <a:solidFill>
                        <a:srgbClr val="A0B3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A0B37A"/>
                      </a:solidFill>
                      <a:prstDash val="solid"/>
                      <a:round/>
                      <a:headEnd type="none" w="med" len="med"/>
                      <a:tailEnd type="none" w="med" len="med"/>
                    </a:lnT>
                    <a:lnB w="3810" cap="flat" cmpd="sng" algn="ctr">
                      <a:solidFill>
                        <a:srgbClr val="00B4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B0AF7A"/>
                      </a:solidFill>
                      <a:prstDash val="solid"/>
                      <a:round/>
                      <a:headEnd type="none" w="med" len="med"/>
                      <a:tailEnd type="none" w="med" len="med"/>
                    </a:lnT>
                    <a:lnB w="3810" cap="flat" cmpd="sng" algn="ctr">
                      <a:solidFill>
                        <a:srgbClr val="B0B8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10B07A"/>
                      </a:solidFill>
                      <a:prstDash val="solid"/>
                      <a:round/>
                      <a:headEnd type="none" w="med" len="med"/>
                      <a:tailEnd type="none" w="med" len="med"/>
                    </a:lnT>
                    <a:lnB w="3810" cap="flat" cmpd="sng" algn="ctr">
                      <a:solidFill>
                        <a:srgbClr val="30B7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0x7d</a:t>
                      </a:r>
                    </a:p>
                  </a:txBody>
                  <a:tcPr marL="147861" marR="147861" marT="21123" marB="21123" anchor="ctr">
                    <a:lnL>
                      <a:noFill/>
                    </a:lnL>
                    <a:lnR>
                      <a:noFill/>
                    </a:lnR>
                    <a:lnT w="3810" cap="flat" cmpd="sng" algn="ctr">
                      <a:solidFill>
                        <a:srgbClr val="80B27A"/>
                      </a:solidFill>
                      <a:prstDash val="solid"/>
                      <a:round/>
                      <a:headEnd type="none" w="med" len="med"/>
                      <a:tailEnd type="none" w="med" len="med"/>
                    </a:lnT>
                    <a:lnB w="3810" cap="flat" cmpd="sng" algn="ctr">
                      <a:solidFill>
                        <a:srgbClr val="B0B87A"/>
                      </a:solidFill>
                      <a:prstDash val="solid"/>
                      <a:round/>
                      <a:headEnd type="none" w="med" len="med"/>
                      <a:tailEnd type="none" w="med" len="med"/>
                    </a:lnB>
                    <a:solidFill>
                      <a:srgbClr val="FFFFFF"/>
                    </a:solidFill>
                  </a:tcPr>
                </a:tc>
                <a:extLst>
                  <a:ext uri="{0D108BD9-81ED-4DB2-BD59-A6C34878D82A}">
                    <a16:rowId xmlns:a16="http://schemas.microsoft.com/office/drawing/2014/main" val="766760598"/>
                  </a:ext>
                </a:extLst>
              </a:tr>
              <a:tr h="346417">
                <a:tc>
                  <a:txBody>
                    <a:bodyPr/>
                    <a:lstStyle/>
                    <a:p>
                      <a:pPr algn="l" fontAlgn="ctr"/>
                      <a:r>
                        <a:rPr lang="en-IN" sz="1800">
                          <a:solidFill>
                            <a:srgbClr val="393939"/>
                          </a:solidFill>
                          <a:effectLst/>
                          <a:highlight>
                            <a:srgbClr val="FFFFFF"/>
                          </a:highlight>
                        </a:rPr>
                        <a:t>7</a:t>
                      </a:r>
                    </a:p>
                  </a:txBody>
                  <a:tcPr marL="147861" marR="147861" marT="21123" marB="21123" anchor="ctr">
                    <a:lnL>
                      <a:noFill/>
                    </a:lnL>
                    <a:lnR>
                      <a:noFill/>
                    </a:lnR>
                    <a:lnT w="3810" cap="flat" cmpd="sng" algn="ctr">
                      <a:solidFill>
                        <a:srgbClr val="80B27A"/>
                      </a:solidFill>
                      <a:prstDash val="solid"/>
                      <a:round/>
                      <a:headEnd type="none" w="med" len="med"/>
                      <a:tailEnd type="none" w="med" len="med"/>
                    </a:lnT>
                    <a:lnB w="3810" cap="flat" cmpd="sng" algn="ctr">
                      <a:solidFill>
                        <a:srgbClr val="30BA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80B27A"/>
                      </a:solidFill>
                      <a:prstDash val="solid"/>
                      <a:round/>
                      <a:headEnd type="none" w="med" len="med"/>
                      <a:tailEnd type="none" w="med" len="med"/>
                    </a:lnT>
                    <a:lnB w="3810" cap="flat" cmpd="sng" algn="ctr">
                      <a:solidFill>
                        <a:srgbClr val="A0B9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10B37A"/>
                      </a:solidFill>
                      <a:prstDash val="solid"/>
                      <a:round/>
                      <a:headEnd type="none" w="med" len="med"/>
                      <a:tailEnd type="none" w="med" len="med"/>
                    </a:lnT>
                    <a:lnB w="3810" cap="flat" cmpd="sng" algn="ctr">
                      <a:solidFill>
                        <a:srgbClr val="40B6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0</a:t>
                      </a:r>
                    </a:p>
                  </a:txBody>
                  <a:tcPr marL="147861" marR="147861" marT="21123" marB="21123" anchor="ctr">
                    <a:lnL>
                      <a:noFill/>
                    </a:lnL>
                    <a:lnR>
                      <a:noFill/>
                    </a:lnR>
                    <a:lnT w="3810" cap="flat" cmpd="sng" algn="ctr">
                      <a:solidFill>
                        <a:srgbClr val="10B37A"/>
                      </a:solidFill>
                      <a:prstDash val="solid"/>
                      <a:round/>
                      <a:headEnd type="none" w="med" len="med"/>
                      <a:tailEnd type="none" w="med" len="med"/>
                    </a:lnT>
                    <a:lnB w="3810" cap="flat" cmpd="sng" algn="ctr">
                      <a:solidFill>
                        <a:srgbClr val="D0B9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40B37A"/>
                      </a:solidFill>
                      <a:prstDash val="solid"/>
                      <a:round/>
                      <a:headEnd type="none" w="med" len="med"/>
                      <a:tailEnd type="none" w="med" len="med"/>
                    </a:lnT>
                    <a:lnB w="3810" cap="flat" cmpd="sng" algn="ctr">
                      <a:solidFill>
                        <a:srgbClr val="90B7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A0B37A"/>
                      </a:solidFill>
                      <a:prstDash val="solid"/>
                      <a:round/>
                      <a:headEnd type="none" w="med" len="med"/>
                      <a:tailEnd type="none" w="med" len="med"/>
                    </a:lnT>
                    <a:lnB w="3810" cap="flat" cmpd="sng" algn="ctr">
                      <a:solidFill>
                        <a:srgbClr val="C0B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00B47A"/>
                      </a:solidFill>
                      <a:prstDash val="solid"/>
                      <a:round/>
                      <a:headEnd type="none" w="med" len="med"/>
                      <a:tailEnd type="none" w="med" len="med"/>
                    </a:lnT>
                    <a:lnB w="3810" cap="flat" cmpd="sng" algn="ctr">
                      <a:solidFill>
                        <a:srgbClr val="D0B6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B0B87A"/>
                      </a:solidFill>
                      <a:prstDash val="solid"/>
                      <a:round/>
                      <a:headEnd type="none" w="med" len="med"/>
                      <a:tailEnd type="none" w="med" len="med"/>
                    </a:lnT>
                    <a:lnB w="3810" cap="flat" cmpd="sng" algn="ctr">
                      <a:solidFill>
                        <a:srgbClr val="80B5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30B77A"/>
                      </a:solidFill>
                      <a:prstDash val="solid"/>
                      <a:round/>
                      <a:headEnd type="none" w="med" len="med"/>
                      <a:tailEnd type="none" w="med" len="med"/>
                    </a:lnT>
                    <a:lnB w="3810" cap="flat" cmpd="sng" algn="ctr">
                      <a:solidFill>
                        <a:srgbClr val="40B6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0x07</a:t>
                      </a:r>
                    </a:p>
                  </a:txBody>
                  <a:tcPr marL="147861" marR="147861" marT="21123" marB="21123" anchor="ctr">
                    <a:lnL>
                      <a:noFill/>
                    </a:lnL>
                    <a:lnR>
                      <a:noFill/>
                    </a:lnR>
                    <a:lnT w="3810" cap="flat" cmpd="sng" algn="ctr">
                      <a:solidFill>
                        <a:srgbClr val="B0B87A"/>
                      </a:solidFill>
                      <a:prstDash val="solid"/>
                      <a:round/>
                      <a:headEnd type="none" w="med" len="med"/>
                      <a:tailEnd type="none" w="med" len="med"/>
                    </a:lnT>
                    <a:lnB w="3810" cap="flat" cmpd="sng" algn="ctr">
                      <a:solidFill>
                        <a:srgbClr val="F0B77A"/>
                      </a:solidFill>
                      <a:prstDash val="solid"/>
                      <a:round/>
                      <a:headEnd type="none" w="med" len="med"/>
                      <a:tailEnd type="none" w="med" len="med"/>
                    </a:lnB>
                    <a:solidFill>
                      <a:srgbClr val="FFFFFF"/>
                    </a:solidFill>
                  </a:tcPr>
                </a:tc>
                <a:extLst>
                  <a:ext uri="{0D108BD9-81ED-4DB2-BD59-A6C34878D82A}">
                    <a16:rowId xmlns:a16="http://schemas.microsoft.com/office/drawing/2014/main" val="3350001108"/>
                  </a:ext>
                </a:extLst>
              </a:tr>
              <a:tr h="346417">
                <a:tc>
                  <a:txBody>
                    <a:bodyPr/>
                    <a:lstStyle/>
                    <a:p>
                      <a:pPr algn="l" fontAlgn="ctr"/>
                      <a:r>
                        <a:rPr lang="en-IN" sz="1800">
                          <a:solidFill>
                            <a:srgbClr val="393939"/>
                          </a:solidFill>
                          <a:effectLst/>
                          <a:highlight>
                            <a:srgbClr val="FFFFFF"/>
                          </a:highlight>
                        </a:rPr>
                        <a:t>8</a:t>
                      </a:r>
                    </a:p>
                  </a:txBody>
                  <a:tcPr marL="147861" marR="147861" marT="21123" marB="21123" anchor="ctr">
                    <a:lnL>
                      <a:noFill/>
                    </a:lnL>
                    <a:lnR>
                      <a:noFill/>
                    </a:lnR>
                    <a:lnT w="3810" cap="flat" cmpd="sng" algn="ctr">
                      <a:solidFill>
                        <a:srgbClr val="30BA7A"/>
                      </a:solidFill>
                      <a:prstDash val="solid"/>
                      <a:round/>
                      <a:headEnd type="none" w="med" len="med"/>
                      <a:tailEnd type="none" w="med" len="med"/>
                    </a:lnT>
                    <a:lnB w="3810" cap="flat" cmpd="sng" algn="ctr">
                      <a:solidFill>
                        <a:srgbClr val="30BA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a:t>
                      </a:r>
                    </a:p>
                  </a:txBody>
                  <a:tcPr marL="147861" marR="147861" marT="21123" marB="21123" anchor="ctr">
                    <a:lnL>
                      <a:noFill/>
                    </a:lnL>
                    <a:lnR>
                      <a:noFill/>
                    </a:lnR>
                    <a:lnT w="3810" cap="flat" cmpd="sng" algn="ctr">
                      <a:solidFill>
                        <a:srgbClr val="A0B97A"/>
                      </a:solidFill>
                      <a:prstDash val="solid"/>
                      <a:round/>
                      <a:headEnd type="none" w="med" len="med"/>
                      <a:tailEnd type="none" w="med" len="med"/>
                    </a:lnT>
                    <a:lnB w="3810" cap="flat" cmpd="sng" algn="ctr">
                      <a:solidFill>
                        <a:srgbClr val="70B6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40B67A"/>
                      </a:solidFill>
                      <a:prstDash val="solid"/>
                      <a:round/>
                      <a:headEnd type="none" w="med" len="med"/>
                      <a:tailEnd type="none" w="med" len="med"/>
                    </a:lnT>
                    <a:lnB w="3810" cap="flat" cmpd="sng" algn="ctr">
                      <a:solidFill>
                        <a:srgbClr val="F0BA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1</a:t>
                      </a:r>
                    </a:p>
                  </a:txBody>
                  <a:tcPr marL="147861" marR="147861" marT="21123" marB="21123" anchor="ctr">
                    <a:lnL>
                      <a:noFill/>
                    </a:lnL>
                    <a:lnR>
                      <a:noFill/>
                    </a:lnR>
                    <a:lnT w="3810" cap="flat" cmpd="sng" algn="ctr">
                      <a:solidFill>
                        <a:srgbClr val="D0B97A"/>
                      </a:solidFill>
                      <a:prstDash val="solid"/>
                      <a:round/>
                      <a:headEnd type="none" w="med" len="med"/>
                      <a:tailEnd type="none" w="med" len="med"/>
                    </a:lnT>
                    <a:lnB w="3810" cap="flat" cmpd="sng" algn="ctr">
                      <a:solidFill>
                        <a:srgbClr val="A0B6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1</a:t>
                      </a:r>
                    </a:p>
                  </a:txBody>
                  <a:tcPr marL="147861" marR="147861" marT="21123" marB="21123" anchor="ctr">
                    <a:lnL>
                      <a:noFill/>
                    </a:lnL>
                    <a:lnR>
                      <a:noFill/>
                    </a:lnR>
                    <a:lnT w="3810" cap="flat" cmpd="sng" algn="ctr">
                      <a:solidFill>
                        <a:srgbClr val="90B77A"/>
                      </a:solidFill>
                      <a:prstDash val="solid"/>
                      <a:round/>
                      <a:headEnd type="none" w="med" len="med"/>
                      <a:tailEnd type="none" w="med" len="med"/>
                    </a:lnT>
                    <a:lnB w="3810" cap="flat" cmpd="sng" algn="ctr">
                      <a:solidFill>
                        <a:srgbClr val="A0B6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1</a:t>
                      </a:r>
                    </a:p>
                  </a:txBody>
                  <a:tcPr marL="147861" marR="147861" marT="21123" marB="21123" anchor="ctr">
                    <a:lnL>
                      <a:noFill/>
                    </a:lnL>
                    <a:lnR>
                      <a:noFill/>
                    </a:lnR>
                    <a:lnT w="3810" cap="flat" cmpd="sng" algn="ctr">
                      <a:solidFill>
                        <a:srgbClr val="C0BA7A"/>
                      </a:solidFill>
                      <a:prstDash val="solid"/>
                      <a:round/>
                      <a:headEnd type="none" w="med" len="med"/>
                      <a:tailEnd type="none" w="med" len="med"/>
                    </a:lnT>
                    <a:lnB w="3810" cap="flat" cmpd="sng" algn="ctr">
                      <a:solidFill>
                        <a:srgbClr val="60BA7A"/>
                      </a:solidFill>
                      <a:prstDash val="solid"/>
                      <a:round/>
                      <a:headEnd type="none" w="med" len="med"/>
                      <a:tailEnd type="none" w="med" len="med"/>
                    </a:lnB>
                    <a:solidFill>
                      <a:srgbClr val="FFFFFF"/>
                    </a:solidFill>
                  </a:tcPr>
                </a:tc>
                <a:tc>
                  <a:txBody>
                    <a:bodyPr/>
                    <a:lstStyle/>
                    <a:p>
                      <a:pPr algn="l" fontAlgn="ctr"/>
                      <a:r>
                        <a:rPr lang="en-IN" sz="1800" dirty="0">
                          <a:solidFill>
                            <a:srgbClr val="393939"/>
                          </a:solidFill>
                          <a:effectLst/>
                          <a:highlight>
                            <a:srgbClr val="FFFFFF"/>
                          </a:highlight>
                        </a:rPr>
                        <a:t>1</a:t>
                      </a:r>
                    </a:p>
                  </a:txBody>
                  <a:tcPr marL="147861" marR="147861" marT="21123" marB="21123" anchor="ctr">
                    <a:lnL>
                      <a:noFill/>
                    </a:lnL>
                    <a:lnR>
                      <a:noFill/>
                    </a:lnR>
                    <a:lnT w="3810" cap="flat" cmpd="sng" algn="ctr">
                      <a:solidFill>
                        <a:srgbClr val="D0B67A"/>
                      </a:solidFill>
                      <a:prstDash val="solid"/>
                      <a:round/>
                      <a:headEnd type="none" w="med" len="med"/>
                      <a:tailEnd type="none" w="med" len="med"/>
                    </a:lnT>
                    <a:lnB w="3810" cap="flat" cmpd="sng" algn="ctr">
                      <a:solidFill>
                        <a:srgbClr val="F0B7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80B57A"/>
                      </a:solidFill>
                      <a:prstDash val="solid"/>
                      <a:round/>
                      <a:headEnd type="none" w="med" len="med"/>
                      <a:tailEnd type="none" w="med" len="med"/>
                    </a:lnT>
                    <a:lnB w="3810" cap="flat" cmpd="sng" algn="ctr">
                      <a:solidFill>
                        <a:srgbClr val="80B8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1</a:t>
                      </a:r>
                    </a:p>
                  </a:txBody>
                  <a:tcPr marL="147861" marR="147861" marT="21123" marB="21123" anchor="ctr">
                    <a:lnL>
                      <a:noFill/>
                    </a:lnL>
                    <a:lnR>
                      <a:noFill/>
                    </a:lnR>
                    <a:lnT w="3810" cap="flat" cmpd="sng" algn="ctr">
                      <a:solidFill>
                        <a:srgbClr val="40B67A"/>
                      </a:solidFill>
                      <a:prstDash val="solid"/>
                      <a:round/>
                      <a:headEnd type="none" w="med" len="med"/>
                      <a:tailEnd type="none" w="med" len="med"/>
                    </a:lnT>
                    <a:lnB w="3810" cap="flat" cmpd="sng" algn="ctr">
                      <a:solidFill>
                        <a:srgbClr val="40B97A"/>
                      </a:solidFill>
                      <a:prstDash val="solid"/>
                      <a:round/>
                      <a:headEnd type="none" w="med" len="med"/>
                      <a:tailEnd type="none" w="med" len="med"/>
                    </a:lnB>
                    <a:solidFill>
                      <a:srgbClr val="FFFFFF"/>
                    </a:solidFill>
                  </a:tcPr>
                </a:tc>
                <a:tc>
                  <a:txBody>
                    <a:bodyPr/>
                    <a:lstStyle/>
                    <a:p>
                      <a:pPr algn="l" fontAlgn="ctr"/>
                      <a:r>
                        <a:rPr lang="en-IN" sz="1800">
                          <a:solidFill>
                            <a:srgbClr val="393939"/>
                          </a:solidFill>
                          <a:effectLst/>
                          <a:highlight>
                            <a:srgbClr val="FFFFFF"/>
                          </a:highlight>
                        </a:rPr>
                        <a:t>0x7f</a:t>
                      </a:r>
                    </a:p>
                  </a:txBody>
                  <a:tcPr marL="147861" marR="147861" marT="21123" marB="21123" anchor="ctr">
                    <a:lnL>
                      <a:noFill/>
                    </a:lnL>
                    <a:lnR>
                      <a:noFill/>
                    </a:lnR>
                    <a:lnT w="3810" cap="flat" cmpd="sng" algn="ctr">
                      <a:solidFill>
                        <a:srgbClr val="F0B77A"/>
                      </a:solidFill>
                      <a:prstDash val="solid"/>
                      <a:round/>
                      <a:headEnd type="none" w="med" len="med"/>
                      <a:tailEnd type="none" w="med" len="med"/>
                    </a:lnT>
                    <a:lnB w="3810" cap="flat" cmpd="sng" algn="ctr">
                      <a:solidFill>
                        <a:srgbClr val="D0B67A"/>
                      </a:solidFill>
                      <a:prstDash val="solid"/>
                      <a:round/>
                      <a:headEnd type="none" w="med" len="med"/>
                      <a:tailEnd type="none" w="med" len="med"/>
                    </a:lnB>
                    <a:solidFill>
                      <a:srgbClr val="FFFFFF"/>
                    </a:solidFill>
                  </a:tcPr>
                </a:tc>
                <a:extLst>
                  <a:ext uri="{0D108BD9-81ED-4DB2-BD59-A6C34878D82A}">
                    <a16:rowId xmlns:a16="http://schemas.microsoft.com/office/drawing/2014/main" val="111672476"/>
                  </a:ext>
                </a:extLst>
              </a:tr>
              <a:tr h="346417">
                <a:tc>
                  <a:txBody>
                    <a:bodyPr/>
                    <a:lstStyle/>
                    <a:p>
                      <a:pPr algn="l" fontAlgn="ctr"/>
                      <a:r>
                        <a:rPr lang="en-IN" sz="1800">
                          <a:effectLst/>
                        </a:rPr>
                        <a:t>9</a:t>
                      </a:r>
                    </a:p>
                  </a:txBody>
                  <a:tcPr marL="147861" marR="147861" marT="21123" marB="21123" anchor="ctr">
                    <a:lnL>
                      <a:noFill/>
                    </a:lnL>
                    <a:lnR>
                      <a:noFill/>
                    </a:lnR>
                    <a:lnT w="3810" cap="flat" cmpd="sng" algn="ctr">
                      <a:solidFill>
                        <a:srgbClr val="30BA7A"/>
                      </a:solidFill>
                      <a:prstDash val="solid"/>
                      <a:round/>
                      <a:headEnd type="none" w="med" len="med"/>
                      <a:tailEnd type="none" w="med" len="med"/>
                    </a:lnT>
                    <a:lnB w="3810" cap="flat" cmpd="sng" algn="ctr">
                      <a:solidFill>
                        <a:srgbClr val="40B97A"/>
                      </a:solidFill>
                      <a:prstDash val="solid"/>
                      <a:round/>
                      <a:headEnd type="none" w="med" len="med"/>
                      <a:tailEnd type="none" w="med" len="med"/>
                    </a:lnB>
                    <a:solidFill>
                      <a:srgbClr val="FFFFFF"/>
                    </a:solidFill>
                  </a:tcPr>
                </a:tc>
                <a:tc>
                  <a:txBody>
                    <a:bodyPr/>
                    <a:lstStyle/>
                    <a:p>
                      <a:pPr algn="l" fontAlgn="ctr"/>
                      <a:r>
                        <a:rPr lang="en-IN" sz="1800">
                          <a:effectLst/>
                        </a:rPr>
                        <a:t>0</a:t>
                      </a:r>
                    </a:p>
                  </a:txBody>
                  <a:tcPr marL="147861" marR="147861" marT="21123" marB="21123" anchor="ctr">
                    <a:lnL>
                      <a:noFill/>
                    </a:lnL>
                    <a:lnR>
                      <a:noFill/>
                    </a:lnR>
                    <a:lnT w="3810" cap="flat" cmpd="sng" algn="ctr">
                      <a:solidFill>
                        <a:srgbClr val="70B67A"/>
                      </a:solidFill>
                      <a:prstDash val="solid"/>
                      <a:round/>
                      <a:headEnd type="none" w="med" len="med"/>
                      <a:tailEnd type="none" w="med" len="med"/>
                    </a:lnT>
                    <a:lnB w="3810" cap="flat" cmpd="sng" algn="ctr">
                      <a:solidFill>
                        <a:srgbClr val="90BA7A"/>
                      </a:solidFill>
                      <a:prstDash val="solid"/>
                      <a:round/>
                      <a:headEnd type="none" w="med" len="med"/>
                      <a:tailEnd type="none" w="med" len="med"/>
                    </a:lnB>
                    <a:solidFill>
                      <a:srgbClr val="FFFFFF"/>
                    </a:solidFill>
                  </a:tcPr>
                </a:tc>
                <a:tc>
                  <a:txBody>
                    <a:bodyPr/>
                    <a:lstStyle/>
                    <a:p>
                      <a:pPr algn="l" fontAlgn="ctr"/>
                      <a:r>
                        <a:rPr lang="en-IN" sz="1800">
                          <a:effectLst/>
                        </a:rPr>
                        <a:t>1</a:t>
                      </a:r>
                    </a:p>
                  </a:txBody>
                  <a:tcPr marL="147861" marR="147861" marT="21123" marB="21123" anchor="ctr">
                    <a:lnL>
                      <a:noFill/>
                    </a:lnL>
                    <a:lnR>
                      <a:noFill/>
                    </a:lnR>
                    <a:lnT w="3810" cap="flat" cmpd="sng" algn="ctr">
                      <a:solidFill>
                        <a:srgbClr val="F0BA7A"/>
                      </a:solidFill>
                      <a:prstDash val="solid"/>
                      <a:round/>
                      <a:headEnd type="none" w="med" len="med"/>
                      <a:tailEnd type="none" w="med" len="med"/>
                    </a:lnT>
                    <a:lnB w="3810" cap="flat" cmpd="sng" algn="ctr">
                      <a:solidFill>
                        <a:srgbClr val="30B77A"/>
                      </a:solidFill>
                      <a:prstDash val="solid"/>
                      <a:round/>
                      <a:headEnd type="none" w="med" len="med"/>
                      <a:tailEnd type="none" w="med" len="med"/>
                    </a:lnB>
                    <a:solidFill>
                      <a:srgbClr val="FFFFFF"/>
                    </a:solidFill>
                  </a:tcPr>
                </a:tc>
                <a:tc>
                  <a:txBody>
                    <a:bodyPr/>
                    <a:lstStyle/>
                    <a:p>
                      <a:pPr algn="l" fontAlgn="ctr"/>
                      <a:r>
                        <a:rPr lang="en-IN" sz="1800">
                          <a:effectLst/>
                        </a:rPr>
                        <a:t>1</a:t>
                      </a:r>
                    </a:p>
                  </a:txBody>
                  <a:tcPr marL="147861" marR="147861" marT="21123" marB="21123" anchor="ctr">
                    <a:lnL>
                      <a:noFill/>
                    </a:lnL>
                    <a:lnR>
                      <a:noFill/>
                    </a:lnR>
                    <a:lnT w="3810" cap="flat" cmpd="sng" algn="ctr">
                      <a:solidFill>
                        <a:srgbClr val="A0B67A"/>
                      </a:solidFill>
                      <a:prstDash val="solid"/>
                      <a:round/>
                      <a:headEnd type="none" w="med" len="med"/>
                      <a:tailEnd type="none" w="med" len="med"/>
                    </a:lnT>
                    <a:lnB w="3810" cap="flat" cmpd="sng" algn="ctr">
                      <a:solidFill>
                        <a:srgbClr val="10B97A"/>
                      </a:solidFill>
                      <a:prstDash val="solid"/>
                      <a:round/>
                      <a:headEnd type="none" w="med" len="med"/>
                      <a:tailEnd type="none" w="med" len="med"/>
                    </a:lnB>
                    <a:solidFill>
                      <a:srgbClr val="FFFFFF"/>
                    </a:solidFill>
                  </a:tcPr>
                </a:tc>
                <a:tc>
                  <a:txBody>
                    <a:bodyPr/>
                    <a:lstStyle/>
                    <a:p>
                      <a:pPr algn="l" fontAlgn="ctr"/>
                      <a:r>
                        <a:rPr lang="en-IN" sz="1800">
                          <a:effectLst/>
                        </a:rPr>
                        <a:t>0</a:t>
                      </a:r>
                    </a:p>
                  </a:txBody>
                  <a:tcPr marL="147861" marR="147861" marT="21123" marB="21123" anchor="ctr">
                    <a:lnL>
                      <a:noFill/>
                    </a:lnL>
                    <a:lnR>
                      <a:noFill/>
                    </a:lnR>
                    <a:lnT w="3810" cap="flat" cmpd="sng" algn="ctr">
                      <a:solidFill>
                        <a:srgbClr val="A0B67A"/>
                      </a:solidFill>
                      <a:prstDash val="solid"/>
                      <a:round/>
                      <a:headEnd type="none" w="med" len="med"/>
                      <a:tailEnd type="none" w="med" len="med"/>
                    </a:lnT>
                    <a:lnB w="3810" cap="flat" cmpd="sng" algn="ctr">
                      <a:solidFill>
                        <a:srgbClr val="80B87A"/>
                      </a:solidFill>
                      <a:prstDash val="solid"/>
                      <a:round/>
                      <a:headEnd type="none" w="med" len="med"/>
                      <a:tailEnd type="none" w="med" len="med"/>
                    </a:lnB>
                    <a:solidFill>
                      <a:srgbClr val="FFFFFF"/>
                    </a:solidFill>
                  </a:tcPr>
                </a:tc>
                <a:tc>
                  <a:txBody>
                    <a:bodyPr/>
                    <a:lstStyle/>
                    <a:p>
                      <a:pPr algn="l" fontAlgn="ctr"/>
                      <a:r>
                        <a:rPr lang="en-IN" sz="1800">
                          <a:effectLst/>
                        </a:rPr>
                        <a:t>0</a:t>
                      </a:r>
                    </a:p>
                  </a:txBody>
                  <a:tcPr marL="147861" marR="147861" marT="21123" marB="21123" anchor="ctr">
                    <a:lnL>
                      <a:noFill/>
                    </a:lnL>
                    <a:lnR>
                      <a:noFill/>
                    </a:lnR>
                    <a:lnT w="3810" cap="flat" cmpd="sng" algn="ctr">
                      <a:solidFill>
                        <a:srgbClr val="60BA7A"/>
                      </a:solidFill>
                      <a:prstDash val="solid"/>
                      <a:round/>
                      <a:headEnd type="none" w="med" len="med"/>
                      <a:tailEnd type="none" w="med" len="med"/>
                    </a:lnT>
                    <a:lnB w="3810" cap="flat" cmpd="sng" algn="ctr">
                      <a:solidFill>
                        <a:srgbClr val="B0B87A"/>
                      </a:solidFill>
                      <a:prstDash val="solid"/>
                      <a:round/>
                      <a:headEnd type="none" w="med" len="med"/>
                      <a:tailEnd type="none" w="med" len="med"/>
                    </a:lnB>
                    <a:solidFill>
                      <a:srgbClr val="FFFFFF"/>
                    </a:solidFill>
                  </a:tcPr>
                </a:tc>
                <a:tc>
                  <a:txBody>
                    <a:bodyPr/>
                    <a:lstStyle/>
                    <a:p>
                      <a:pPr algn="l" fontAlgn="ctr"/>
                      <a:r>
                        <a:rPr lang="en-IN" sz="1800" dirty="0">
                          <a:effectLst/>
                        </a:rPr>
                        <a:t>1</a:t>
                      </a:r>
                    </a:p>
                  </a:txBody>
                  <a:tcPr marL="147861" marR="147861" marT="21123" marB="21123" anchor="ctr">
                    <a:lnL>
                      <a:noFill/>
                    </a:lnL>
                    <a:lnR>
                      <a:noFill/>
                    </a:lnR>
                    <a:lnT w="3810" cap="flat" cmpd="sng" algn="ctr">
                      <a:solidFill>
                        <a:srgbClr val="F0B77A"/>
                      </a:solidFill>
                      <a:prstDash val="solid"/>
                      <a:round/>
                      <a:headEnd type="none" w="med" len="med"/>
                      <a:tailEnd type="none" w="med" len="med"/>
                    </a:lnT>
                    <a:lnB w="3810" cap="flat" cmpd="sng" algn="ctr">
                      <a:solidFill>
                        <a:srgbClr val="40B97A"/>
                      </a:solidFill>
                      <a:prstDash val="solid"/>
                      <a:round/>
                      <a:headEnd type="none" w="med" len="med"/>
                      <a:tailEnd type="none" w="med" len="med"/>
                    </a:lnB>
                    <a:solidFill>
                      <a:srgbClr val="FFFFFF"/>
                    </a:solidFill>
                  </a:tcPr>
                </a:tc>
                <a:tc>
                  <a:txBody>
                    <a:bodyPr/>
                    <a:lstStyle/>
                    <a:p>
                      <a:pPr algn="l" fontAlgn="ctr"/>
                      <a:r>
                        <a:rPr lang="en-IN" sz="1800" dirty="0">
                          <a:effectLst/>
                        </a:rPr>
                        <a:t>1</a:t>
                      </a:r>
                    </a:p>
                  </a:txBody>
                  <a:tcPr marL="147861" marR="147861" marT="21123" marB="21123" anchor="ctr">
                    <a:lnL>
                      <a:noFill/>
                    </a:lnL>
                    <a:lnR>
                      <a:noFill/>
                    </a:lnR>
                    <a:lnT w="3810" cap="flat" cmpd="sng" algn="ctr">
                      <a:solidFill>
                        <a:srgbClr val="80B87A"/>
                      </a:solidFill>
                      <a:prstDash val="solid"/>
                      <a:round/>
                      <a:headEnd type="none" w="med" len="med"/>
                      <a:tailEnd type="none" w="med" len="med"/>
                    </a:lnT>
                    <a:lnB w="3810" cap="flat" cmpd="sng" algn="ctr">
                      <a:solidFill>
                        <a:srgbClr val="40B97A"/>
                      </a:solidFill>
                      <a:prstDash val="solid"/>
                      <a:round/>
                      <a:headEnd type="none" w="med" len="med"/>
                      <a:tailEnd type="none" w="med" len="med"/>
                    </a:lnB>
                    <a:solidFill>
                      <a:srgbClr val="FFFFFF"/>
                    </a:solidFill>
                  </a:tcPr>
                </a:tc>
                <a:tc>
                  <a:txBody>
                    <a:bodyPr/>
                    <a:lstStyle/>
                    <a:p>
                      <a:pPr algn="l" fontAlgn="ctr"/>
                      <a:r>
                        <a:rPr lang="en-IN" sz="1800" dirty="0">
                          <a:effectLst/>
                        </a:rPr>
                        <a:t>1</a:t>
                      </a:r>
                    </a:p>
                  </a:txBody>
                  <a:tcPr marL="147861" marR="147861" marT="21123" marB="21123" anchor="ctr">
                    <a:lnL>
                      <a:noFill/>
                    </a:lnL>
                    <a:lnR>
                      <a:noFill/>
                    </a:lnR>
                    <a:lnT w="3810" cap="flat" cmpd="sng" algn="ctr">
                      <a:solidFill>
                        <a:srgbClr val="40B97A"/>
                      </a:solidFill>
                      <a:prstDash val="solid"/>
                      <a:round/>
                      <a:headEnd type="none" w="med" len="med"/>
                      <a:tailEnd type="none" w="med" len="med"/>
                    </a:lnT>
                    <a:lnB w="3810" cap="flat" cmpd="sng" algn="ctr">
                      <a:solidFill>
                        <a:srgbClr val="90BA7A"/>
                      </a:solidFill>
                      <a:prstDash val="solid"/>
                      <a:round/>
                      <a:headEnd type="none" w="med" len="med"/>
                      <a:tailEnd type="none" w="med" len="med"/>
                    </a:lnB>
                    <a:solidFill>
                      <a:srgbClr val="FFFFFF"/>
                    </a:solidFill>
                  </a:tcPr>
                </a:tc>
                <a:tc>
                  <a:txBody>
                    <a:bodyPr/>
                    <a:lstStyle/>
                    <a:p>
                      <a:pPr algn="l" fontAlgn="ctr"/>
                      <a:r>
                        <a:rPr lang="en-IN" sz="1800" dirty="0">
                          <a:effectLst/>
                        </a:rPr>
                        <a:t>0x67</a:t>
                      </a:r>
                    </a:p>
                  </a:txBody>
                  <a:tcPr marL="147861" marR="147861" marT="21123" marB="21123" anchor="ctr">
                    <a:lnL>
                      <a:noFill/>
                    </a:lnL>
                    <a:lnR>
                      <a:noFill/>
                    </a:lnR>
                    <a:lnT w="3810" cap="flat" cmpd="sng" algn="ctr">
                      <a:solidFill>
                        <a:srgbClr val="D0B67A"/>
                      </a:solidFill>
                      <a:prstDash val="solid"/>
                      <a:round/>
                      <a:headEnd type="none" w="med" len="med"/>
                      <a:tailEnd type="none" w="med" len="med"/>
                    </a:lnT>
                    <a:lnB w="3810" cap="flat" cmpd="sng" algn="ctr">
                      <a:solidFill>
                        <a:srgbClr val="80BB7A"/>
                      </a:solidFill>
                      <a:prstDash val="solid"/>
                      <a:round/>
                      <a:headEnd type="none" w="med" len="med"/>
                      <a:tailEnd type="none" w="med" len="med"/>
                    </a:lnB>
                    <a:solidFill>
                      <a:srgbClr val="FFFFFF"/>
                    </a:solidFill>
                  </a:tcPr>
                </a:tc>
                <a:extLst>
                  <a:ext uri="{0D108BD9-81ED-4DB2-BD59-A6C34878D82A}">
                    <a16:rowId xmlns:a16="http://schemas.microsoft.com/office/drawing/2014/main" val="3373872422"/>
                  </a:ext>
                </a:extLst>
              </a:tr>
            </a:tbl>
          </a:graphicData>
        </a:graphic>
      </p:graphicFrame>
      <p:sp>
        <p:nvSpPr>
          <p:cNvPr id="6" name="TextBox 5">
            <a:extLst>
              <a:ext uri="{FF2B5EF4-FFF2-40B4-BE49-F238E27FC236}">
                <a16:creationId xmlns:a16="http://schemas.microsoft.com/office/drawing/2014/main" id="{339E136E-BE7F-005C-0C90-21A22CE412A9}"/>
              </a:ext>
            </a:extLst>
          </p:cNvPr>
          <p:cNvSpPr txBox="1"/>
          <p:nvPr/>
        </p:nvSpPr>
        <p:spPr>
          <a:xfrm>
            <a:off x="202941" y="345433"/>
            <a:ext cx="11702920" cy="830997"/>
          </a:xfrm>
          <a:prstGeom prst="rect">
            <a:avLst/>
          </a:prstGeom>
          <a:noFill/>
        </p:spPr>
        <p:txBody>
          <a:bodyPr wrap="square">
            <a:spAutoFit/>
          </a:bodyPr>
          <a:lstStyle/>
          <a:p>
            <a:r>
              <a:rPr lang="en-US" sz="2400" b="1" i="0" dirty="0">
                <a:solidFill>
                  <a:srgbClr val="000000"/>
                </a:solidFill>
                <a:effectLst/>
                <a:highlight>
                  <a:srgbClr val="FFFFFF"/>
                </a:highlight>
              </a:rPr>
              <a:t>The below table show you the Hex decimal values what we need to send from PORT2 to Display the digits from 0 to 9.</a:t>
            </a:r>
            <a:endParaRPr lang="en-IN" sz="2400" b="1" dirty="0"/>
          </a:p>
        </p:txBody>
      </p:sp>
    </p:spTree>
    <p:extLst>
      <p:ext uri="{BB962C8B-B14F-4D97-AF65-F5344CB8AC3E}">
        <p14:creationId xmlns:p14="http://schemas.microsoft.com/office/powerpoint/2010/main" val="4104036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A100A1-063F-FFC4-F598-2804DD1F8381}"/>
              </a:ext>
            </a:extLst>
          </p:cNvPr>
          <p:cNvSpPr txBox="1"/>
          <p:nvPr/>
        </p:nvSpPr>
        <p:spPr>
          <a:xfrm>
            <a:off x="307910" y="545183"/>
            <a:ext cx="11131420" cy="4524315"/>
          </a:xfrm>
          <a:prstGeom prst="rect">
            <a:avLst/>
          </a:prstGeom>
          <a:noFill/>
        </p:spPr>
        <p:txBody>
          <a:bodyPr wrap="square">
            <a:spAutoFit/>
          </a:bodyPr>
          <a:lstStyle/>
          <a:p>
            <a:pPr algn="l" fontAlgn="base">
              <a:buFont typeface="+mj-lt"/>
              <a:buAutoNum type="arabicPeriod"/>
            </a:pPr>
            <a:r>
              <a:rPr lang="en-US" sz="2400" b="0" i="0" dirty="0">
                <a:solidFill>
                  <a:srgbClr val="000000"/>
                </a:solidFill>
                <a:effectLst/>
                <a:highlight>
                  <a:srgbClr val="FFFFFF"/>
                </a:highlight>
                <a:latin typeface="Open Sans" panose="020B0606030504020204" pitchFamily="34" charset="0"/>
              </a:rPr>
              <a:t>First initialize all the segment hex values of the digits in an array.</a:t>
            </a:r>
          </a:p>
          <a:p>
            <a:pPr algn="l" fontAlgn="base">
              <a:buFont typeface="+mj-lt"/>
              <a:buAutoNum type="arabicPeriod"/>
            </a:pPr>
            <a:endParaRPr lang="en-US" sz="2400" b="0" i="0" dirty="0">
              <a:solidFill>
                <a:srgbClr val="34444C"/>
              </a:solidFill>
              <a:effectLst/>
              <a:highlight>
                <a:srgbClr val="FFFFFF"/>
              </a:highlight>
              <a:latin typeface="Open Sans" panose="020B0606030504020204" pitchFamily="34" charset="0"/>
            </a:endParaRPr>
          </a:p>
          <a:p>
            <a:pPr algn="ctr"/>
            <a:r>
              <a:rPr lang="en-US" sz="2400" b="0" i="0" dirty="0">
                <a:solidFill>
                  <a:srgbClr val="000000"/>
                </a:solidFill>
                <a:effectLst/>
                <a:highlight>
                  <a:srgbClr val="FFFFFF"/>
                </a:highlight>
                <a:latin typeface="Open Sans" panose="020B0606030504020204" pitchFamily="34" charset="0"/>
              </a:rPr>
              <a:t>unsigned char </a:t>
            </a:r>
            <a:r>
              <a:rPr lang="en-US" sz="2400" b="0" i="0" dirty="0" err="1">
                <a:solidFill>
                  <a:srgbClr val="000000"/>
                </a:solidFill>
                <a:effectLst/>
                <a:highlight>
                  <a:srgbClr val="FFFFFF"/>
                </a:highlight>
                <a:latin typeface="Open Sans" panose="020B0606030504020204" pitchFamily="34" charset="0"/>
              </a:rPr>
              <a:t>arr</a:t>
            </a:r>
            <a:r>
              <a:rPr lang="en-US" sz="2400" b="0" i="0" dirty="0">
                <a:solidFill>
                  <a:srgbClr val="000000"/>
                </a:solidFill>
                <a:effectLst/>
                <a:highlight>
                  <a:srgbClr val="FFFFFF"/>
                </a:highlight>
                <a:latin typeface="Open Sans" panose="020B0606030504020204" pitchFamily="34" charset="0"/>
              </a:rPr>
              <a:t>[10]={0x3f,0x06,0x5b,0x4f,0x66,0x6d,0x7d,0x07,0x7f,0x67};</a:t>
            </a:r>
          </a:p>
          <a:p>
            <a:pPr algn="ctr"/>
            <a:endParaRPr lang="en-US" sz="2400" b="0" i="0" dirty="0">
              <a:solidFill>
                <a:srgbClr val="34444C"/>
              </a:solidFill>
              <a:effectLst/>
              <a:highlight>
                <a:srgbClr val="FFFFFF"/>
              </a:highlight>
              <a:latin typeface="Open Sans" panose="020B0606030504020204" pitchFamily="34" charset="0"/>
            </a:endParaRPr>
          </a:p>
          <a:p>
            <a:pPr algn="l" fontAlgn="base">
              <a:buFont typeface="+mj-lt"/>
              <a:buAutoNum type="arabicPeriod" startAt="2"/>
            </a:pPr>
            <a:r>
              <a:rPr lang="en-US" sz="2400" b="0" i="0" dirty="0">
                <a:solidFill>
                  <a:srgbClr val="000000"/>
                </a:solidFill>
                <a:effectLst/>
                <a:highlight>
                  <a:srgbClr val="FFFFFF"/>
                </a:highlight>
                <a:latin typeface="Open Sans" panose="020B0606030504020204" pitchFamily="34" charset="0"/>
              </a:rPr>
              <a:t>Now take for loop and assign array values to the PORT2 with some time delay.</a:t>
            </a:r>
          </a:p>
          <a:p>
            <a:pPr algn="l" fontAlgn="base">
              <a:buFont typeface="+mj-lt"/>
              <a:buAutoNum type="arabicPeriod" startAt="2"/>
            </a:pPr>
            <a:endParaRPr lang="en-US" sz="2400" b="0" i="0" dirty="0">
              <a:solidFill>
                <a:srgbClr val="34444C"/>
              </a:solidFill>
              <a:effectLst/>
              <a:highlight>
                <a:srgbClr val="FFFFFF"/>
              </a:highlight>
              <a:latin typeface="Open Sans" panose="020B0606030504020204" pitchFamily="34" charset="0"/>
            </a:endParaRPr>
          </a:p>
          <a:p>
            <a:pPr algn="l"/>
            <a:r>
              <a:rPr lang="en-US" sz="2400" b="0" i="0" dirty="0">
                <a:solidFill>
                  <a:srgbClr val="000000"/>
                </a:solidFill>
                <a:effectLst/>
                <a:highlight>
                  <a:srgbClr val="FFFFFF"/>
                </a:highlight>
                <a:latin typeface="Open Sans" panose="020B0606030504020204" pitchFamily="34" charset="0"/>
              </a:rPr>
              <a:t>for (</a:t>
            </a:r>
            <a:r>
              <a:rPr lang="en-US" sz="2400" b="0" i="0" dirty="0" err="1">
                <a:solidFill>
                  <a:srgbClr val="000000"/>
                </a:solidFill>
                <a:effectLst/>
                <a:highlight>
                  <a:srgbClr val="FFFFFF"/>
                </a:highlight>
                <a:latin typeface="Open Sans" panose="020B0606030504020204" pitchFamily="34" charset="0"/>
              </a:rPr>
              <a:t>i</a:t>
            </a:r>
            <a:r>
              <a:rPr lang="en-US" sz="2400" b="0" i="0" dirty="0">
                <a:solidFill>
                  <a:srgbClr val="000000"/>
                </a:solidFill>
                <a:effectLst/>
                <a:highlight>
                  <a:srgbClr val="FFFFFF"/>
                </a:highlight>
                <a:latin typeface="Open Sans" panose="020B0606030504020204" pitchFamily="34" charset="0"/>
              </a:rPr>
              <a:t>=0;i&lt;10;i++)</a:t>
            </a:r>
            <a:endParaRPr lang="en-US" sz="2400" b="0" i="0" dirty="0">
              <a:solidFill>
                <a:srgbClr val="34444C"/>
              </a:solidFill>
              <a:effectLst/>
              <a:highlight>
                <a:srgbClr val="FFFFFF"/>
              </a:highlight>
              <a:latin typeface="Open Sans" panose="020B0606030504020204" pitchFamily="34" charset="0"/>
            </a:endParaRPr>
          </a:p>
          <a:p>
            <a:pPr algn="l"/>
            <a:r>
              <a:rPr lang="en-US" sz="2400" b="0" i="0" dirty="0">
                <a:solidFill>
                  <a:srgbClr val="000000"/>
                </a:solidFill>
                <a:effectLst/>
                <a:highlight>
                  <a:srgbClr val="FFFFFF"/>
                </a:highlight>
                <a:latin typeface="Open Sans" panose="020B0606030504020204" pitchFamily="34" charset="0"/>
              </a:rPr>
              <a:t>                        {</a:t>
            </a:r>
            <a:endParaRPr lang="en-US" sz="2400" b="0" i="0" dirty="0">
              <a:solidFill>
                <a:srgbClr val="34444C"/>
              </a:solidFill>
              <a:effectLst/>
              <a:highlight>
                <a:srgbClr val="FFFFFF"/>
              </a:highlight>
              <a:latin typeface="Open Sans" panose="020B0606030504020204" pitchFamily="34" charset="0"/>
            </a:endParaRPr>
          </a:p>
          <a:p>
            <a:pPr algn="l"/>
            <a:r>
              <a:rPr lang="en-US" sz="2400" b="0" i="0" dirty="0">
                <a:solidFill>
                  <a:srgbClr val="000000"/>
                </a:solidFill>
                <a:effectLst/>
                <a:highlight>
                  <a:srgbClr val="FFFFFF"/>
                </a:highlight>
                <a:latin typeface="Open Sans" panose="020B0606030504020204" pitchFamily="34" charset="0"/>
              </a:rPr>
              <a:t>                                    P2=</a:t>
            </a:r>
            <a:r>
              <a:rPr lang="en-US" sz="2400" b="0" i="0" dirty="0" err="1">
                <a:solidFill>
                  <a:srgbClr val="000000"/>
                </a:solidFill>
                <a:effectLst/>
                <a:highlight>
                  <a:srgbClr val="FFFFFF"/>
                </a:highlight>
                <a:latin typeface="Open Sans" panose="020B0606030504020204" pitchFamily="34" charset="0"/>
              </a:rPr>
              <a:t>arr</a:t>
            </a:r>
            <a:r>
              <a:rPr lang="en-US" sz="2400" b="0" i="0" dirty="0">
                <a:solidFill>
                  <a:srgbClr val="000000"/>
                </a:solidFill>
                <a:effectLst/>
                <a:highlight>
                  <a:srgbClr val="FFFFFF"/>
                </a:highlight>
                <a:latin typeface="Open Sans" panose="020B0606030504020204" pitchFamily="34" charset="0"/>
              </a:rPr>
              <a:t>[</a:t>
            </a:r>
            <a:r>
              <a:rPr lang="en-US" sz="2400" b="0" i="0" dirty="0" err="1">
                <a:solidFill>
                  <a:srgbClr val="000000"/>
                </a:solidFill>
                <a:effectLst/>
                <a:highlight>
                  <a:srgbClr val="FFFFFF"/>
                </a:highlight>
                <a:latin typeface="Open Sans" panose="020B0606030504020204" pitchFamily="34" charset="0"/>
              </a:rPr>
              <a:t>i</a:t>
            </a:r>
            <a:r>
              <a:rPr lang="en-US" sz="2400" b="0" i="0" dirty="0">
                <a:solidFill>
                  <a:srgbClr val="000000"/>
                </a:solidFill>
                <a:effectLst/>
                <a:highlight>
                  <a:srgbClr val="FFFFFF"/>
                </a:highlight>
                <a:latin typeface="Open Sans" panose="020B0606030504020204" pitchFamily="34" charset="0"/>
              </a:rPr>
              <a:t>];</a:t>
            </a:r>
            <a:endParaRPr lang="en-US" sz="2400" b="0" i="0" dirty="0">
              <a:solidFill>
                <a:srgbClr val="34444C"/>
              </a:solidFill>
              <a:effectLst/>
              <a:highlight>
                <a:srgbClr val="FFFFFF"/>
              </a:highlight>
              <a:latin typeface="Open Sans" panose="020B0606030504020204" pitchFamily="34" charset="0"/>
            </a:endParaRPr>
          </a:p>
          <a:p>
            <a:pPr algn="l"/>
            <a:r>
              <a:rPr lang="en-US" sz="2400" b="0" i="0" dirty="0">
                <a:solidFill>
                  <a:srgbClr val="000000"/>
                </a:solidFill>
                <a:effectLst/>
                <a:highlight>
                  <a:srgbClr val="FFFFFF"/>
                </a:highlight>
                <a:latin typeface="Open Sans" panose="020B0606030504020204" pitchFamily="34" charset="0"/>
              </a:rPr>
              <a:t>                                    </a:t>
            </a:r>
            <a:r>
              <a:rPr lang="en-US" sz="2400" b="0" i="0" dirty="0" err="1">
                <a:solidFill>
                  <a:srgbClr val="000000"/>
                </a:solidFill>
                <a:effectLst/>
                <a:highlight>
                  <a:srgbClr val="FFFFFF"/>
                </a:highlight>
                <a:latin typeface="Open Sans" panose="020B0606030504020204" pitchFamily="34" charset="0"/>
              </a:rPr>
              <a:t>delay_ms</a:t>
            </a:r>
            <a:r>
              <a:rPr lang="en-US" sz="2400" b="0" i="0" dirty="0">
                <a:solidFill>
                  <a:srgbClr val="000000"/>
                </a:solidFill>
                <a:effectLst/>
                <a:highlight>
                  <a:srgbClr val="FFFFFF"/>
                </a:highlight>
                <a:latin typeface="Open Sans" panose="020B0606030504020204" pitchFamily="34" charset="0"/>
              </a:rPr>
              <a:t>(500);</a:t>
            </a:r>
            <a:endParaRPr lang="en-US" sz="2400" b="0" i="0" dirty="0">
              <a:solidFill>
                <a:srgbClr val="34444C"/>
              </a:solidFill>
              <a:effectLst/>
              <a:highlight>
                <a:srgbClr val="FFFFFF"/>
              </a:highlight>
              <a:latin typeface="Open Sans" panose="020B0606030504020204" pitchFamily="34" charset="0"/>
            </a:endParaRPr>
          </a:p>
          <a:p>
            <a:pPr algn="l"/>
            <a:r>
              <a:rPr lang="en-US" sz="2400" b="0" i="0" dirty="0">
                <a:solidFill>
                  <a:srgbClr val="000000"/>
                </a:solidFill>
                <a:effectLst/>
                <a:highlight>
                  <a:srgbClr val="FFFFFF"/>
                </a:highlight>
                <a:latin typeface="Open Sans" panose="020B0606030504020204" pitchFamily="34" charset="0"/>
              </a:rPr>
              <a:t>                        }</a:t>
            </a:r>
            <a:endParaRPr lang="en-US" sz="2400" b="0" i="0" dirty="0">
              <a:solidFill>
                <a:srgbClr val="34444C"/>
              </a:solidFill>
              <a:effectLst/>
              <a:highlight>
                <a:srgbClr val="FFFFFF"/>
              </a:highlight>
              <a:latin typeface="Open Sans" panose="020B0606030504020204" pitchFamily="34" charset="0"/>
            </a:endParaRPr>
          </a:p>
        </p:txBody>
      </p:sp>
      <p:sp>
        <p:nvSpPr>
          <p:cNvPr id="7" name="TextBox 6">
            <a:extLst>
              <a:ext uri="{FF2B5EF4-FFF2-40B4-BE49-F238E27FC236}">
                <a16:creationId xmlns:a16="http://schemas.microsoft.com/office/drawing/2014/main" id="{FAD14330-2D26-1735-D1F4-14A3AC3AD087}"/>
              </a:ext>
            </a:extLst>
          </p:cNvPr>
          <p:cNvSpPr txBox="1"/>
          <p:nvPr/>
        </p:nvSpPr>
        <p:spPr>
          <a:xfrm>
            <a:off x="221602" y="5209420"/>
            <a:ext cx="8987712" cy="523220"/>
          </a:xfrm>
          <a:prstGeom prst="rect">
            <a:avLst/>
          </a:prstGeom>
          <a:noFill/>
        </p:spPr>
        <p:txBody>
          <a:bodyPr wrap="square">
            <a:spAutoFit/>
          </a:bodyPr>
          <a:lstStyle/>
          <a:p>
            <a:r>
              <a:rPr lang="en-US" sz="2800" dirty="0">
                <a:solidFill>
                  <a:srgbClr val="C00000"/>
                </a:solidFill>
              </a:rPr>
              <a:t>Task: Interfacing 7 Segment Display to 8051 (4-Digit) </a:t>
            </a:r>
            <a:endParaRPr lang="en-IN" sz="2800" dirty="0">
              <a:solidFill>
                <a:srgbClr val="C00000"/>
              </a:solidFill>
            </a:endParaRPr>
          </a:p>
        </p:txBody>
      </p:sp>
    </p:spTree>
    <p:extLst>
      <p:ext uri="{BB962C8B-B14F-4D97-AF65-F5344CB8AC3E}">
        <p14:creationId xmlns:p14="http://schemas.microsoft.com/office/powerpoint/2010/main" val="210855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75F20-EE8B-4230-A89A-9A4A868E9337}"/>
              </a:ext>
            </a:extLst>
          </p:cNvPr>
          <p:cNvSpPr>
            <a:spLocks noGrp="1"/>
          </p:cNvSpPr>
          <p:nvPr>
            <p:ph idx="1"/>
          </p:nvPr>
        </p:nvSpPr>
        <p:spPr>
          <a:xfrm>
            <a:off x="436098" y="492369"/>
            <a:ext cx="10917702" cy="5684594"/>
          </a:xfrm>
        </p:spPr>
        <p:txBody>
          <a:bodyPr>
            <a:normAutofit fontScale="85000" lnSpcReduction="10000"/>
          </a:bodyPr>
          <a:lstStyle/>
          <a:p>
            <a:pPr algn="just">
              <a:lnSpc>
                <a:spcPct val="150000"/>
              </a:lnSpc>
            </a:pPr>
            <a:r>
              <a:rPr lang="en-US" dirty="0">
                <a:solidFill>
                  <a:srgbClr val="0070C0"/>
                </a:solidFill>
              </a:rPr>
              <a:t>The 16X2 LCD has two built in registers namely data register and command register.  </a:t>
            </a:r>
          </a:p>
          <a:p>
            <a:pPr algn="just">
              <a:lnSpc>
                <a:spcPct val="150000"/>
              </a:lnSpc>
            </a:pPr>
            <a:r>
              <a:rPr lang="en-US" dirty="0">
                <a:solidFill>
                  <a:srgbClr val="C00000"/>
                </a:solidFill>
              </a:rPr>
              <a:t>Command Register </a:t>
            </a:r>
            <a:r>
              <a:rPr lang="en-US" dirty="0">
                <a:solidFill>
                  <a:srgbClr val="0070C0"/>
                </a:solidFill>
              </a:rPr>
              <a:t>- stores the command instructions given to the LCD. A command is an instruction given to LCD to do a predefined task like initializing, clearing the screen, setting the cursor position, controlling display etc.</a:t>
            </a:r>
          </a:p>
          <a:p>
            <a:pPr algn="just">
              <a:lnSpc>
                <a:spcPct val="150000"/>
              </a:lnSpc>
            </a:pPr>
            <a:r>
              <a:rPr lang="en-US" dirty="0">
                <a:solidFill>
                  <a:srgbClr val="C00000"/>
                </a:solidFill>
              </a:rPr>
              <a:t>Data Register </a:t>
            </a:r>
            <a:r>
              <a:rPr lang="en-US" dirty="0">
                <a:solidFill>
                  <a:srgbClr val="0070C0"/>
                </a:solidFill>
              </a:rPr>
              <a:t>- stores the data to be displayed on the LCD. The data is the ASCII value of the character to be displayed on the LCD.</a:t>
            </a:r>
          </a:p>
          <a:p>
            <a:r>
              <a:rPr lang="en-US" dirty="0"/>
              <a:t>For programming LCD follow these steps:</a:t>
            </a:r>
          </a:p>
          <a:p>
            <a:pPr lvl="1"/>
            <a:r>
              <a:rPr lang="en-US" dirty="0"/>
              <a:t>STEP1: Initialization of LCD.</a:t>
            </a:r>
          </a:p>
          <a:p>
            <a:pPr lvl="1"/>
            <a:r>
              <a:rPr lang="en-US" dirty="0"/>
              <a:t>STEP2: Sending command to LCD.</a:t>
            </a:r>
          </a:p>
          <a:p>
            <a:pPr lvl="1"/>
            <a:r>
              <a:rPr lang="en-US" dirty="0"/>
              <a:t>STEP3: Writing the data to LCD.</a:t>
            </a:r>
          </a:p>
          <a:p>
            <a:pPr algn="just">
              <a:lnSpc>
                <a:spcPct val="150000"/>
              </a:lnSpc>
            </a:pPr>
            <a:endParaRPr lang="en-US" dirty="0">
              <a:solidFill>
                <a:srgbClr val="0070C0"/>
              </a:solidFill>
            </a:endParaRPr>
          </a:p>
          <a:p>
            <a:endParaRPr lang="en-US" dirty="0">
              <a:solidFill>
                <a:srgbClr val="0070C0"/>
              </a:solidFill>
            </a:endParaRPr>
          </a:p>
          <a:p>
            <a:endParaRPr lang="en-IN" dirty="0"/>
          </a:p>
        </p:txBody>
      </p:sp>
    </p:spTree>
    <p:extLst>
      <p:ext uri="{BB962C8B-B14F-4D97-AF65-F5344CB8AC3E}">
        <p14:creationId xmlns:p14="http://schemas.microsoft.com/office/powerpoint/2010/main" val="3553326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B5CCB-35D9-4A79-99AC-A9AF6FB7102A}"/>
              </a:ext>
            </a:extLst>
          </p:cNvPr>
          <p:cNvSpPr>
            <a:spLocks noGrp="1"/>
          </p:cNvSpPr>
          <p:nvPr>
            <p:ph idx="1"/>
          </p:nvPr>
        </p:nvSpPr>
        <p:spPr>
          <a:xfrm>
            <a:off x="337625" y="365760"/>
            <a:ext cx="11465169" cy="6344529"/>
          </a:xfrm>
        </p:spPr>
        <p:txBody>
          <a:bodyPr>
            <a:normAutofit fontScale="77500" lnSpcReduction="20000"/>
          </a:bodyPr>
          <a:lstStyle/>
          <a:p>
            <a:r>
              <a:rPr lang="en-US" dirty="0"/>
              <a:t>STEP1: Initialization of LCD.</a:t>
            </a:r>
          </a:p>
          <a:p>
            <a:pPr marL="0" indent="0">
              <a:buNone/>
            </a:pPr>
            <a:endParaRPr lang="en-US" dirty="0"/>
          </a:p>
          <a:p>
            <a:pPr marL="971550" lvl="1" indent="-514350">
              <a:buFont typeface="+mj-lt"/>
              <a:buAutoNum type="arabicPeriod"/>
            </a:pPr>
            <a:r>
              <a:rPr lang="en-US" sz="3300" b="1" dirty="0"/>
              <a:t>38H or 00111000B:</a:t>
            </a:r>
            <a:r>
              <a:rPr lang="en-US" sz="3300" dirty="0"/>
              <a:t> </a:t>
            </a:r>
          </a:p>
          <a:p>
            <a:pPr lvl="2"/>
            <a:r>
              <a:rPr lang="en-US" sz="2800" dirty="0"/>
              <a:t>It is used to interface LCD in an 8-bit mode (use eight pins to communicate).</a:t>
            </a:r>
          </a:p>
          <a:p>
            <a:pPr lvl="2"/>
            <a:r>
              <a:rPr lang="en-US" sz="2800" dirty="0"/>
              <a:t>It selects LCD of two rows and each character of a 5×7 matrix display. </a:t>
            </a:r>
          </a:p>
          <a:p>
            <a:pPr marL="971550" lvl="1" indent="-514350">
              <a:buFont typeface="+mj-lt"/>
              <a:buAutoNum type="arabicPeriod"/>
            </a:pPr>
            <a:r>
              <a:rPr lang="en-US" sz="3300" b="1" dirty="0"/>
              <a:t>28H or 00101000B: </a:t>
            </a:r>
          </a:p>
          <a:p>
            <a:pPr lvl="2"/>
            <a:r>
              <a:rPr lang="en-US" sz="2800" dirty="0"/>
              <a:t>Used to interface LCD in 4-bit mode (only four pins are used to communicate.)</a:t>
            </a:r>
          </a:p>
          <a:p>
            <a:pPr marL="971550" lvl="1" indent="-514350">
              <a:buFont typeface="+mj-lt"/>
              <a:buAutoNum type="arabicPeriod"/>
            </a:pPr>
            <a:r>
              <a:rPr lang="en-US" sz="3300" b="1" dirty="0"/>
              <a:t>0EH or 00001110B:</a:t>
            </a:r>
            <a:r>
              <a:rPr lang="en-US" sz="3300" dirty="0"/>
              <a:t> </a:t>
            </a:r>
          </a:p>
          <a:p>
            <a:pPr lvl="2"/>
            <a:r>
              <a:rPr lang="en-US" sz="2800" dirty="0"/>
              <a:t>This command is used for Display ON and cursor ON function.</a:t>
            </a:r>
          </a:p>
          <a:p>
            <a:pPr marL="971550" lvl="1" indent="-514350">
              <a:buFont typeface="+mj-lt"/>
              <a:buAutoNum type="arabicPeriod"/>
            </a:pPr>
            <a:r>
              <a:rPr lang="en-US" sz="3300" b="1" dirty="0"/>
              <a:t>01H or 00000001B:</a:t>
            </a:r>
            <a:r>
              <a:rPr lang="en-US" sz="3300" dirty="0"/>
              <a:t> </a:t>
            </a:r>
          </a:p>
          <a:p>
            <a:pPr lvl="2"/>
            <a:r>
              <a:rPr lang="en-US" sz="2800" dirty="0"/>
              <a:t>This command is used for the Clear Display function.</a:t>
            </a:r>
          </a:p>
          <a:p>
            <a:pPr marL="971550" lvl="1" indent="-514350">
              <a:buFont typeface="+mj-lt"/>
              <a:buAutoNum type="arabicPeriod"/>
            </a:pPr>
            <a:r>
              <a:rPr lang="en-US" sz="3300" b="1" dirty="0"/>
              <a:t>80H or 10000000B:</a:t>
            </a:r>
            <a:r>
              <a:rPr lang="en-US" sz="3300" dirty="0"/>
              <a:t> </a:t>
            </a:r>
          </a:p>
          <a:p>
            <a:pPr lvl="2"/>
            <a:r>
              <a:rPr lang="en-US" sz="2800" dirty="0"/>
              <a:t>Each row consists of 16 characters, and each character has a unique address depending on the manufacturer. </a:t>
            </a:r>
          </a:p>
          <a:p>
            <a:pPr lvl="2"/>
            <a:r>
              <a:rPr lang="en-US" sz="2800" dirty="0"/>
              <a:t>To display any character in the LCD’s display, the first ASCII value is sent to the address of the first character into the command register. </a:t>
            </a:r>
          </a:p>
          <a:p>
            <a:pPr lvl="2"/>
            <a:r>
              <a:rPr lang="en-US" sz="2800" dirty="0"/>
              <a:t>After this, the cursor automatically increments by one and moves to the next character position.</a:t>
            </a:r>
          </a:p>
          <a:p>
            <a:pPr marL="971550" lvl="1" indent="-514350">
              <a:buFont typeface="+mj-lt"/>
              <a:buAutoNum type="arabicPeriod"/>
            </a:pPr>
            <a:endParaRPr lang="en-US" dirty="0"/>
          </a:p>
          <a:p>
            <a:r>
              <a:rPr lang="en-US" b="1" dirty="0">
                <a:solidFill>
                  <a:schemeClr val="bg1"/>
                </a:solidFill>
                <a:latin typeface="Comic Sans MS" panose="030F0702030302020204" pitchFamily="66" charset="0"/>
              </a:rPr>
              <a:t>SStep1: LCD initialization tep1: LCD initialization</a:t>
            </a:r>
            <a:endParaRPr lang="en-US" dirty="0"/>
          </a:p>
          <a:p>
            <a:endParaRPr lang="en-IN" dirty="0"/>
          </a:p>
        </p:txBody>
      </p:sp>
    </p:spTree>
    <p:extLst>
      <p:ext uri="{BB962C8B-B14F-4D97-AF65-F5344CB8AC3E}">
        <p14:creationId xmlns:p14="http://schemas.microsoft.com/office/powerpoint/2010/main" val="230298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CB5EA1-3C05-49FB-BBB3-17CFD9BB5735}"/>
              </a:ext>
            </a:extLst>
          </p:cNvPr>
          <p:cNvGraphicFramePr>
            <a:graphicFrameLocks noGrp="1"/>
          </p:cNvGraphicFramePr>
          <p:nvPr>
            <p:ph idx="1"/>
            <p:extLst>
              <p:ext uri="{D42A27DB-BD31-4B8C-83A1-F6EECF244321}">
                <p14:modId xmlns:p14="http://schemas.microsoft.com/office/powerpoint/2010/main" val="2162128485"/>
              </p:ext>
            </p:extLst>
          </p:nvPr>
        </p:nvGraphicFramePr>
        <p:xfrm>
          <a:off x="1397391" y="5"/>
          <a:ext cx="9397218" cy="6857995"/>
        </p:xfrm>
        <a:graphic>
          <a:graphicData uri="http://schemas.openxmlformats.org/drawingml/2006/table">
            <a:tbl>
              <a:tblPr/>
              <a:tblGrid>
                <a:gridCol w="2099378">
                  <a:extLst>
                    <a:ext uri="{9D8B030D-6E8A-4147-A177-3AD203B41FA5}">
                      <a16:colId xmlns:a16="http://schemas.microsoft.com/office/drawing/2014/main" val="1214142593"/>
                    </a:ext>
                  </a:extLst>
                </a:gridCol>
                <a:gridCol w="7297840">
                  <a:extLst>
                    <a:ext uri="{9D8B030D-6E8A-4147-A177-3AD203B41FA5}">
                      <a16:colId xmlns:a16="http://schemas.microsoft.com/office/drawing/2014/main" val="1937847110"/>
                    </a:ext>
                  </a:extLst>
                </a:gridCol>
              </a:tblGrid>
              <a:tr h="531199">
                <a:tc>
                  <a:txBody>
                    <a:bodyPr/>
                    <a:lstStyle/>
                    <a:p>
                      <a:pPr algn="ctr"/>
                      <a:r>
                        <a:rPr lang="en-IN" sz="1600" b="1" dirty="0">
                          <a:effectLst/>
                          <a:latin typeface="Times New Roman" panose="02020603050405020304" pitchFamily="18" charset="0"/>
                          <a:cs typeface="Times New Roman" panose="02020603050405020304" pitchFamily="18" charset="0"/>
                        </a:rPr>
                        <a:t>Code (Hex)</a:t>
                      </a:r>
                      <a:endParaRPr lang="en-IN" sz="1600" dirty="0">
                        <a:effectLst/>
                        <a:latin typeface="Times New Roman" panose="02020603050405020304" pitchFamily="18" charset="0"/>
                        <a:cs typeface="Times New Roman" panose="02020603050405020304" pitchFamily="18" charset="0"/>
                      </a:endParaRP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IN" sz="1600" b="1">
                          <a:effectLst/>
                          <a:latin typeface="Times New Roman" panose="02020603050405020304" pitchFamily="18" charset="0"/>
                          <a:cs typeface="Times New Roman" panose="02020603050405020304" pitchFamily="18" charset="0"/>
                        </a:rPr>
                        <a:t>Command to LCD</a:t>
                      </a:r>
                      <a:endParaRPr lang="en-IN" sz="1600">
                        <a:effectLst/>
                        <a:latin typeface="Times New Roman" panose="02020603050405020304" pitchFamily="18" charset="0"/>
                        <a:cs typeface="Times New Roman" panose="02020603050405020304" pitchFamily="18" charset="0"/>
                      </a:endParaRP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43356916"/>
                  </a:ext>
                </a:extLst>
              </a:tr>
              <a:tr h="451914">
                <a:tc>
                  <a:txBody>
                    <a:bodyPr/>
                    <a:lstStyle/>
                    <a:p>
                      <a:pPr algn="ctr"/>
                      <a:r>
                        <a:rPr lang="en-IN" sz="1600" dirty="0">
                          <a:effectLst/>
                          <a:latin typeface="Times New Roman" panose="02020603050405020304" pitchFamily="18" charset="0"/>
                          <a:cs typeface="Times New Roman" panose="02020603050405020304" pitchFamily="18" charset="0"/>
                        </a:rPr>
                        <a:t>0x01</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en-IN" sz="1600" dirty="0">
                          <a:effectLst/>
                          <a:latin typeface="Times New Roman" panose="02020603050405020304" pitchFamily="18" charset="0"/>
                          <a:cs typeface="Times New Roman" panose="02020603050405020304" pitchFamily="18" charset="0"/>
                        </a:rPr>
                        <a:t>Clear the display screen</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3808224045"/>
                  </a:ext>
                </a:extLst>
              </a:tr>
              <a:tr h="451914">
                <a:tc>
                  <a:txBody>
                    <a:bodyPr/>
                    <a:lstStyle/>
                    <a:p>
                      <a:pPr algn="ctr"/>
                      <a:r>
                        <a:rPr lang="en-IN" sz="1600" dirty="0">
                          <a:effectLst/>
                          <a:latin typeface="Times New Roman" panose="02020603050405020304" pitchFamily="18" charset="0"/>
                          <a:cs typeface="Times New Roman" panose="02020603050405020304" pitchFamily="18" charset="0"/>
                        </a:rPr>
                        <a:t>0x06</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Shift the cursor right</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05620384"/>
                  </a:ext>
                </a:extLst>
              </a:tr>
              <a:tr h="451914">
                <a:tc>
                  <a:txBody>
                    <a:bodyPr/>
                    <a:lstStyle/>
                    <a:p>
                      <a:pPr algn="ctr"/>
                      <a:r>
                        <a:rPr lang="en-IN" sz="1600">
                          <a:effectLst/>
                          <a:latin typeface="Times New Roman" panose="02020603050405020304" pitchFamily="18" charset="0"/>
                          <a:cs typeface="Times New Roman" panose="02020603050405020304" pitchFamily="18" charset="0"/>
                        </a:rPr>
                        <a:t>0x0C</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en-IN" sz="1600" dirty="0">
                          <a:effectLst/>
                          <a:latin typeface="Times New Roman" panose="02020603050405020304" pitchFamily="18" charset="0"/>
                          <a:cs typeface="Times New Roman" panose="02020603050405020304" pitchFamily="18" charset="0"/>
                        </a:rPr>
                        <a:t>Display on, cursor off</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4210800720"/>
                  </a:ext>
                </a:extLst>
              </a:tr>
              <a:tr h="451914">
                <a:tc>
                  <a:txBody>
                    <a:bodyPr/>
                    <a:lstStyle/>
                    <a:p>
                      <a:pPr algn="ctr"/>
                      <a:r>
                        <a:rPr lang="en-IN" sz="1600">
                          <a:effectLst/>
                          <a:latin typeface="Times New Roman" panose="02020603050405020304" pitchFamily="18" charset="0"/>
                          <a:cs typeface="Times New Roman" panose="02020603050405020304" pitchFamily="18" charset="0"/>
                        </a:rPr>
                        <a:t>0x0E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Display on, cursor blinking</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62962266"/>
                  </a:ext>
                </a:extLst>
              </a:tr>
              <a:tr h="451914">
                <a:tc>
                  <a:txBody>
                    <a:bodyPr/>
                    <a:lstStyle/>
                    <a:p>
                      <a:pPr algn="ctr"/>
                      <a:r>
                        <a:rPr lang="en-IN" sz="1600">
                          <a:effectLst/>
                          <a:latin typeface="Times New Roman" panose="02020603050405020304" pitchFamily="18" charset="0"/>
                          <a:cs typeface="Times New Roman" panose="02020603050405020304" pitchFamily="18" charset="0"/>
                        </a:rPr>
                        <a:t>0x80</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en-US" sz="1600" dirty="0">
                          <a:effectLst/>
                          <a:latin typeface="Times New Roman" panose="02020603050405020304" pitchFamily="18" charset="0"/>
                          <a:cs typeface="Times New Roman" panose="02020603050405020304" pitchFamily="18" charset="0"/>
                        </a:rPr>
                        <a:t>Force the cursor to the beginning of the 1st line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189471390"/>
                  </a:ext>
                </a:extLst>
              </a:tr>
              <a:tr h="451914">
                <a:tc>
                  <a:txBody>
                    <a:bodyPr/>
                    <a:lstStyle/>
                    <a:p>
                      <a:pPr algn="ctr"/>
                      <a:r>
                        <a:rPr lang="en-IN" sz="1600">
                          <a:effectLst/>
                          <a:latin typeface="Times New Roman" panose="02020603050405020304" pitchFamily="18" charset="0"/>
                          <a:cs typeface="Times New Roman" panose="02020603050405020304" pitchFamily="18" charset="0"/>
                        </a:rPr>
                        <a:t>0xC0</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Force the cursor to the beginning of the 2nd line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30938622"/>
                  </a:ext>
                </a:extLst>
              </a:tr>
              <a:tr h="451914">
                <a:tc>
                  <a:txBody>
                    <a:bodyPr/>
                    <a:lstStyle/>
                    <a:p>
                      <a:pPr algn="ctr"/>
                      <a:r>
                        <a:rPr lang="en-IN" sz="1600">
                          <a:effectLst/>
                          <a:latin typeface="Times New Roman" panose="02020603050405020304" pitchFamily="18" charset="0"/>
                          <a:cs typeface="Times New Roman" panose="02020603050405020304" pitchFamily="18" charset="0"/>
                        </a:rPr>
                        <a:t>0x10</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en-US" sz="1600" dirty="0">
                          <a:effectLst/>
                          <a:latin typeface="Times New Roman" panose="02020603050405020304" pitchFamily="18" charset="0"/>
                          <a:cs typeface="Times New Roman" panose="02020603050405020304" pitchFamily="18" charset="0"/>
                        </a:rPr>
                        <a:t>Shift cursor position to the left</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3457238017"/>
                  </a:ext>
                </a:extLst>
              </a:tr>
              <a:tr h="451914">
                <a:tc>
                  <a:txBody>
                    <a:bodyPr/>
                    <a:lstStyle/>
                    <a:p>
                      <a:pPr algn="ctr"/>
                      <a:r>
                        <a:rPr lang="en-IN" sz="1600">
                          <a:effectLst/>
                          <a:latin typeface="Times New Roman" panose="02020603050405020304" pitchFamily="18" charset="0"/>
                          <a:cs typeface="Times New Roman" panose="02020603050405020304" pitchFamily="18" charset="0"/>
                        </a:rPr>
                        <a:t>0x14</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Shift cursor position to the right</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1382510"/>
                  </a:ext>
                </a:extLst>
              </a:tr>
              <a:tr h="451914">
                <a:tc>
                  <a:txBody>
                    <a:bodyPr/>
                    <a:lstStyle/>
                    <a:p>
                      <a:pPr algn="ctr"/>
                      <a:r>
                        <a:rPr lang="en-IN" sz="1600">
                          <a:effectLst/>
                          <a:latin typeface="Times New Roman" panose="02020603050405020304" pitchFamily="18" charset="0"/>
                          <a:cs typeface="Times New Roman" panose="02020603050405020304" pitchFamily="18" charset="0"/>
                        </a:rPr>
                        <a:t>0x18</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en-US" sz="1600" dirty="0">
                          <a:effectLst/>
                          <a:latin typeface="Times New Roman" panose="02020603050405020304" pitchFamily="18" charset="0"/>
                          <a:cs typeface="Times New Roman" panose="02020603050405020304" pitchFamily="18" charset="0"/>
                        </a:rPr>
                        <a:t>Shift entire display to the left</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2959427732"/>
                  </a:ext>
                </a:extLst>
              </a:tr>
              <a:tr h="451914">
                <a:tc>
                  <a:txBody>
                    <a:bodyPr/>
                    <a:lstStyle/>
                    <a:p>
                      <a:pPr algn="ctr"/>
                      <a:r>
                        <a:rPr lang="en-IN" sz="1600">
                          <a:effectLst/>
                          <a:latin typeface="Times New Roman" panose="02020603050405020304" pitchFamily="18" charset="0"/>
                          <a:cs typeface="Times New Roman" panose="02020603050405020304" pitchFamily="18" charset="0"/>
                        </a:rPr>
                        <a:t>0x1C</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US" sz="1600" dirty="0">
                          <a:effectLst/>
                          <a:latin typeface="Times New Roman" panose="02020603050405020304" pitchFamily="18" charset="0"/>
                          <a:cs typeface="Times New Roman" panose="02020603050405020304" pitchFamily="18" charset="0"/>
                        </a:rPr>
                        <a:t>Shift entire display to the right</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1986520"/>
                  </a:ext>
                </a:extLst>
              </a:tr>
              <a:tr h="451914">
                <a:tc>
                  <a:txBody>
                    <a:bodyPr/>
                    <a:lstStyle/>
                    <a:p>
                      <a:pPr algn="ctr"/>
                      <a:r>
                        <a:rPr lang="en-IN" sz="1600">
                          <a:effectLst/>
                          <a:latin typeface="Times New Roman" panose="02020603050405020304" pitchFamily="18" charset="0"/>
                          <a:cs typeface="Times New Roman" panose="02020603050405020304" pitchFamily="18" charset="0"/>
                        </a:rPr>
                        <a:t>0x38</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fr-FR" sz="1600" dirty="0">
                          <a:effectLst/>
                          <a:latin typeface="Times New Roman" panose="02020603050405020304" pitchFamily="18" charset="0"/>
                          <a:cs typeface="Times New Roman" panose="02020603050405020304" pitchFamily="18" charset="0"/>
                        </a:rPr>
                        <a:t>2 </a:t>
                      </a:r>
                      <a:r>
                        <a:rPr lang="fr-FR" sz="1600" dirty="0" err="1">
                          <a:effectLst/>
                          <a:latin typeface="Times New Roman" panose="02020603050405020304" pitchFamily="18" charset="0"/>
                          <a:cs typeface="Times New Roman" panose="02020603050405020304" pitchFamily="18" charset="0"/>
                        </a:rPr>
                        <a:t>lines</a:t>
                      </a:r>
                      <a:r>
                        <a:rPr lang="fr-FR" sz="1600" dirty="0">
                          <a:effectLst/>
                          <a:latin typeface="Times New Roman" panose="02020603050405020304" pitchFamily="18" charset="0"/>
                          <a:cs typeface="Times New Roman" panose="02020603050405020304" pitchFamily="18" charset="0"/>
                        </a:rPr>
                        <a:t>, 5×8 matrix, 8-bit mode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12378076"/>
                  </a:ext>
                </a:extLst>
              </a:tr>
              <a:tr h="451914">
                <a:tc>
                  <a:txBody>
                    <a:bodyPr/>
                    <a:lstStyle/>
                    <a:p>
                      <a:pPr algn="ctr"/>
                      <a:r>
                        <a:rPr lang="en-IN" sz="1600">
                          <a:effectLst/>
                          <a:latin typeface="Times New Roman" panose="02020603050405020304" pitchFamily="18" charset="0"/>
                          <a:cs typeface="Times New Roman" panose="02020603050405020304" pitchFamily="18" charset="0"/>
                        </a:rPr>
                        <a:t>0x28</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fr-FR" sz="1600" dirty="0">
                          <a:effectLst/>
                          <a:latin typeface="Times New Roman" panose="02020603050405020304" pitchFamily="18" charset="0"/>
                          <a:cs typeface="Times New Roman" panose="02020603050405020304" pitchFamily="18" charset="0"/>
                        </a:rPr>
                        <a:t>2 </a:t>
                      </a:r>
                      <a:r>
                        <a:rPr lang="fr-FR" sz="1600" dirty="0" err="1">
                          <a:effectLst/>
                          <a:latin typeface="Times New Roman" panose="02020603050405020304" pitchFamily="18" charset="0"/>
                          <a:cs typeface="Times New Roman" panose="02020603050405020304" pitchFamily="18" charset="0"/>
                        </a:rPr>
                        <a:t>lines</a:t>
                      </a:r>
                      <a:r>
                        <a:rPr lang="fr-FR" sz="1600" dirty="0">
                          <a:effectLst/>
                          <a:latin typeface="Times New Roman" panose="02020603050405020304" pitchFamily="18" charset="0"/>
                          <a:cs typeface="Times New Roman" panose="02020603050405020304" pitchFamily="18" charset="0"/>
                        </a:rPr>
                        <a:t>, 5×8 matrix, 4-bit mode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47278279"/>
                  </a:ext>
                </a:extLst>
              </a:tr>
              <a:tr h="451914">
                <a:tc>
                  <a:txBody>
                    <a:bodyPr/>
                    <a:lstStyle/>
                    <a:p>
                      <a:pPr algn="ctr"/>
                      <a:r>
                        <a:rPr lang="en-IN" sz="1600">
                          <a:effectLst/>
                          <a:latin typeface="Times New Roman" panose="02020603050405020304" pitchFamily="18" charset="0"/>
                          <a:cs typeface="Times New Roman" panose="02020603050405020304" pitchFamily="18" charset="0"/>
                        </a:rPr>
                        <a:t>0x30</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tc>
                  <a:txBody>
                    <a:bodyPr/>
                    <a:lstStyle/>
                    <a:p>
                      <a:r>
                        <a:rPr lang="en-IN" sz="1600" dirty="0">
                          <a:effectLst/>
                          <a:latin typeface="Times New Roman" panose="02020603050405020304" pitchFamily="18" charset="0"/>
                          <a:cs typeface="Times New Roman" panose="02020603050405020304" pitchFamily="18" charset="0"/>
                        </a:rPr>
                        <a:t>1 line, 8-bit mode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7F7F7"/>
                    </a:solidFill>
                  </a:tcPr>
                </a:tc>
                <a:extLst>
                  <a:ext uri="{0D108BD9-81ED-4DB2-BD59-A6C34878D82A}">
                    <a16:rowId xmlns:a16="http://schemas.microsoft.com/office/drawing/2014/main" val="2010337299"/>
                  </a:ext>
                </a:extLst>
              </a:tr>
              <a:tr h="451914">
                <a:tc>
                  <a:txBody>
                    <a:bodyPr/>
                    <a:lstStyle/>
                    <a:p>
                      <a:pPr algn="ctr"/>
                      <a:r>
                        <a:rPr lang="en-IN" sz="1600">
                          <a:effectLst/>
                          <a:latin typeface="Times New Roman" panose="02020603050405020304" pitchFamily="18" charset="0"/>
                          <a:cs typeface="Times New Roman" panose="02020603050405020304" pitchFamily="18" charset="0"/>
                        </a:rPr>
                        <a:t>0x20</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r>
                        <a:rPr lang="en-IN" sz="1600" dirty="0">
                          <a:effectLst/>
                          <a:latin typeface="Times New Roman" panose="02020603050405020304" pitchFamily="18" charset="0"/>
                          <a:cs typeface="Times New Roman" panose="02020603050405020304" pitchFamily="18" charset="0"/>
                        </a:rPr>
                        <a:t>1 line, 4-bit mode</a:t>
                      </a:r>
                    </a:p>
                  </a:txBody>
                  <a:tcPr marL="7554" marR="7554" marT="3777" marB="3777"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7656178"/>
                  </a:ext>
                </a:extLst>
              </a:tr>
            </a:tbl>
          </a:graphicData>
        </a:graphic>
      </p:graphicFrame>
    </p:spTree>
    <p:extLst>
      <p:ext uri="{BB962C8B-B14F-4D97-AF65-F5344CB8AC3E}">
        <p14:creationId xmlns:p14="http://schemas.microsoft.com/office/powerpoint/2010/main" val="255584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C30828B62F68548B536606B169F73C7" ma:contentTypeVersion="4" ma:contentTypeDescription="Create a new document." ma:contentTypeScope="" ma:versionID="e81a1a7dd6fade02954d078aa3427748">
  <xsd:schema xmlns:xsd="http://www.w3.org/2001/XMLSchema" xmlns:xs="http://www.w3.org/2001/XMLSchema" xmlns:p="http://schemas.microsoft.com/office/2006/metadata/properties" xmlns:ns2="f8b3528e-c29d-4111-b526-c93a7a094c4f" targetNamespace="http://schemas.microsoft.com/office/2006/metadata/properties" ma:root="true" ma:fieldsID="09227fdc07b02cec8d2dcb19b26e5d97" ns2:_="">
    <xsd:import namespace="f8b3528e-c29d-4111-b526-c93a7a094c4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b3528e-c29d-4111-b526-c93a7a094c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EB567B-D85D-434B-94E8-29FBDA2E72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3D1C90-F4C4-47D5-AD6F-AC0633BFF3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b3528e-c29d-4111-b526-c93a7a094c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846735-4A6A-4DB7-A4BA-0C04D4853B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760</TotalTime>
  <Words>5198</Words>
  <Application>Microsoft Office PowerPoint</Application>
  <PresentationFormat>Widescreen</PresentationFormat>
  <Paragraphs>740</Paragraphs>
  <Slides>62</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62</vt:i4>
      </vt:variant>
    </vt:vector>
  </HeadingPairs>
  <TitlesOfParts>
    <vt:vector size="76" baseType="lpstr">
      <vt:lpstr>Arial</vt:lpstr>
      <vt:lpstr>Berlin Sans FB Demi</vt:lpstr>
      <vt:lpstr>Calibri</vt:lpstr>
      <vt:lpstr>Calibri Light</vt:lpstr>
      <vt:lpstr>Century Gothic</vt:lpstr>
      <vt:lpstr>Comic Sans MS</vt:lpstr>
      <vt:lpstr>courier</vt:lpstr>
      <vt:lpstr>Google Sans</vt:lpstr>
      <vt:lpstr>inherit</vt:lpstr>
      <vt:lpstr>Open Sans</vt:lpstr>
      <vt:lpstr>Söhne</vt:lpstr>
      <vt:lpstr>Times New Roman</vt:lpstr>
      <vt:lpstr>Wingdings</vt:lpstr>
      <vt:lpstr>Office Theme</vt:lpstr>
      <vt:lpstr>MODULE 7</vt:lpstr>
      <vt:lpstr>Contents</vt:lpstr>
      <vt:lpstr>16 x 2 LCD interfacing with 8051 8-bit, 4-bit mode</vt:lpstr>
      <vt:lpstr>PowerPoint Presentation</vt:lpstr>
      <vt:lpstr>Pin diagram of an LCD module</vt:lpstr>
      <vt:lpstr>PowerPoint Presentation</vt:lpstr>
      <vt:lpstr>PowerPoint Presentation</vt:lpstr>
      <vt:lpstr>PowerPoint Presentation</vt:lpstr>
      <vt:lpstr>PowerPoint Presentation</vt:lpstr>
      <vt:lpstr>PowerPoint Presentation</vt:lpstr>
      <vt:lpstr>PowerPoint Presentation</vt:lpstr>
      <vt:lpstr>Lab Tasks</vt:lpstr>
      <vt:lpstr>KEYBOARD INTERFACING</vt:lpstr>
      <vt:lpstr>PowerPoint Presentation</vt:lpstr>
      <vt:lpstr>PowerPoint Presentation</vt:lpstr>
      <vt:lpstr>PowerPoint Presentation</vt:lpstr>
      <vt:lpstr>PowerPoint Presentation</vt:lpstr>
      <vt:lpstr>Steps for key press identification </vt:lpstr>
      <vt:lpstr>PowerPoint Presentation</vt:lpstr>
      <vt:lpstr>PowerPoint Presentation</vt:lpstr>
      <vt:lpstr>PowerPoint Presentation</vt:lpstr>
      <vt:lpstr>PowerPoint Presentation</vt:lpstr>
      <vt:lpstr>Keypad interface code</vt:lpstr>
      <vt:lpstr>PowerPoint Presentation</vt:lpstr>
      <vt:lpstr>Keypad interface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DIGITAL-TO-ANALOG (DAC) CONVERTER</vt:lpstr>
      <vt:lpstr>PowerPoint Presentation</vt:lpstr>
      <vt:lpstr>DAC0808</vt:lpstr>
      <vt:lpstr>PowerPoint Presentation</vt:lpstr>
      <vt:lpstr>Generating a sine wave with an 8051 microcontroller </vt:lpstr>
      <vt:lpstr> Sine Wave generation  </vt:lpstr>
      <vt:lpstr>PowerPoint Presentation</vt:lpstr>
      <vt:lpstr>Generating Sinewave using DAC and 8051</vt:lpstr>
      <vt:lpstr>PowerPoint Presentation</vt:lpstr>
      <vt:lpstr>Triangle wave generation 8051 microcontroller</vt:lpstr>
      <vt:lpstr>PowerPoint Presentation</vt:lpstr>
      <vt:lpstr>Saw-tooth Wave </vt:lpstr>
      <vt:lpstr>Saw tooth or Ramp 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Deepa M</dc:creator>
  <cp:lastModifiedBy>Rahul Karthik</cp:lastModifiedBy>
  <cp:revision>46</cp:revision>
  <dcterms:created xsi:type="dcterms:W3CDTF">2024-04-15T07:56:35Z</dcterms:created>
  <dcterms:modified xsi:type="dcterms:W3CDTF">2024-12-03T09:40:41Z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0x0101000C30828B62F68548B536606B169F73C7</vt:lpwstr>
  </property>
</Properties>
</file>