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325" r:id="rId5"/>
    <p:sldId id="329" r:id="rId6"/>
    <p:sldId id="324" r:id="rId7"/>
    <p:sldId id="32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327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71" r:id="rId30"/>
    <p:sldId id="284" r:id="rId31"/>
    <p:sldId id="273" r:id="rId32"/>
    <p:sldId id="285" r:id="rId33"/>
    <p:sldId id="286" r:id="rId34"/>
    <p:sldId id="287" r:id="rId35"/>
    <p:sldId id="288" r:id="rId36"/>
    <p:sldId id="289" r:id="rId37"/>
    <p:sldId id="32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21" r:id="rId61"/>
    <p:sldId id="313" r:id="rId62"/>
    <p:sldId id="319" r:id="rId63"/>
    <p:sldId id="320" r:id="rId64"/>
    <p:sldId id="314" r:id="rId65"/>
    <p:sldId id="315" r:id="rId66"/>
    <p:sldId id="316" r:id="rId67"/>
    <p:sldId id="317" r:id="rId68"/>
    <p:sldId id="318" r:id="rId69"/>
    <p:sldId id="323" r:id="rId70"/>
    <p:sldId id="322" r:id="rId71"/>
    <p:sldId id="27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89F1-A1A3-4497-AAA6-C4B62C7A6065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3A8-ECC1-431A-8DF5-6D5C6776D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7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DB3A8-ECC1-431A-8DF5-6D5C6776D0A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5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9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9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7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1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5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9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9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4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7336-FA07-4AF5-B48E-A0599693604D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B4AC-A250-498D-A17C-85310750E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88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vemq.com/demos/websocket-cli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vemq.com/demos/websocket-clien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880/ui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vemq.com/demos/websocket-client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ves-internet-guide.com/configuring-the-mqtt-publish-no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IoT</a:t>
            </a:r>
            <a:r>
              <a:rPr lang="en-IN" dirty="0" smtClean="0"/>
              <a:t> Automation and Data Transmission through MQTT Broker in Node Red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IN" dirty="0" smtClean="0"/>
              <a:t>Dr.V.Berlin Hency</a:t>
            </a:r>
          </a:p>
          <a:p>
            <a:pPr algn="r"/>
            <a:r>
              <a:rPr lang="en-IN" dirty="0" smtClean="0"/>
              <a:t>Associate Professor</a:t>
            </a:r>
          </a:p>
          <a:p>
            <a:pPr algn="r"/>
            <a:r>
              <a:rPr lang="en-IN" dirty="0" smtClean="0"/>
              <a:t>SENSE</a:t>
            </a:r>
          </a:p>
          <a:p>
            <a:pPr algn="r"/>
            <a:r>
              <a:rPr lang="en-IN" dirty="0" smtClean="0"/>
              <a:t>VIT Chennai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Flag and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Flag/Parameter that the client can set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Clean Session Flag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Time to Live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Clean Session Flag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MQTT clients by default establish a clean session with a broker.</a:t>
            </a:r>
          </a:p>
          <a:p>
            <a:r>
              <a:rPr lang="en-IN" dirty="0" smtClean="0"/>
              <a:t>A clean session is one in which the broker will not remember anything about the client when it is disconnected.</a:t>
            </a:r>
          </a:p>
          <a:p>
            <a:r>
              <a:rPr lang="en-IN" dirty="0" smtClean="0"/>
              <a:t>With a non clean session the broker will remember client subscriptions and may hold undelivered message for the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to Live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mechanism used to determine whether a connection is still alive</a:t>
            </a:r>
          </a:p>
          <a:p>
            <a:r>
              <a:rPr lang="en-IN" dirty="0" smtClean="0"/>
              <a:t>The default interval is 60 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Publishing using the publish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client publishes a message to </a:t>
            </a:r>
            <a:r>
              <a:rPr lang="en-IN" dirty="0" err="1" smtClean="0"/>
              <a:t>boker</a:t>
            </a:r>
            <a:r>
              <a:rPr lang="en-IN" dirty="0" smtClean="0"/>
              <a:t> it needs to send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message </a:t>
            </a:r>
            <a:r>
              <a:rPr lang="en-IN" dirty="0" smtClean="0">
                <a:solidFill>
                  <a:srgbClr val="FF0000"/>
                </a:solidFill>
              </a:rPr>
              <a:t>topic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message </a:t>
            </a:r>
            <a:r>
              <a:rPr lang="en-IN" dirty="0" err="1" smtClean="0">
                <a:solidFill>
                  <a:srgbClr val="FF0000"/>
                </a:solidFill>
              </a:rPr>
              <a:t>QoS</a:t>
            </a:r>
            <a:endParaRPr lang="en-I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Retain flag </a:t>
            </a:r>
            <a:r>
              <a:rPr lang="en-IN" dirty="0" smtClean="0"/>
              <a:t>( Whether the message should be </a:t>
            </a:r>
            <a:r>
              <a:rPr lang="en-IN" dirty="0" err="1" smtClean="0"/>
              <a:t>retained.default</a:t>
            </a:r>
            <a:r>
              <a:rPr lang="en-IN" dirty="0" smtClean="0"/>
              <a:t> : </a:t>
            </a:r>
            <a:r>
              <a:rPr lang="en-IN" dirty="0" err="1" smtClean="0"/>
              <a:t>False,If</a:t>
            </a:r>
            <a:r>
              <a:rPr lang="en-IN" dirty="0" smtClean="0"/>
              <a:t> “True” then last message will be retained)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3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QoS</a:t>
            </a:r>
            <a:r>
              <a:rPr lang="en-IN" dirty="0" smtClean="0"/>
              <a:t> 0- Once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Message delivered once or not ;not guaranteed</a:t>
            </a:r>
          </a:p>
          <a:p>
            <a:r>
              <a:rPr lang="en-IN" dirty="0" err="1" smtClean="0"/>
              <a:t>QoS</a:t>
            </a:r>
            <a:r>
              <a:rPr lang="en-IN" dirty="0" smtClean="0"/>
              <a:t> 1- At least once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Message delivered </a:t>
            </a:r>
            <a:r>
              <a:rPr lang="en-IN" dirty="0" err="1" smtClean="0"/>
              <a:t>atleast</a:t>
            </a:r>
            <a:r>
              <a:rPr lang="en-IN" dirty="0" smtClean="0"/>
              <a:t> once or more times and </a:t>
            </a:r>
            <a:r>
              <a:rPr lang="en-IN" dirty="0" err="1" smtClean="0"/>
              <a:t>quaranteed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message will continue to be resent at regular intervals until the sender receives the </a:t>
            </a:r>
            <a:r>
              <a:rPr lang="en-IN" dirty="0" err="1" smtClean="0"/>
              <a:t>ack</a:t>
            </a:r>
            <a:endParaRPr lang="en-IN" dirty="0" smtClean="0"/>
          </a:p>
          <a:p>
            <a:r>
              <a:rPr lang="en-IN" dirty="0" err="1" smtClean="0"/>
              <a:t>QoS</a:t>
            </a:r>
            <a:r>
              <a:rPr lang="en-IN" dirty="0" smtClean="0"/>
              <a:t> 2 Only Once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Guaranteed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Slow, both receiver and sender sends </a:t>
            </a:r>
            <a:r>
              <a:rPr lang="en-IN" dirty="0" err="1" smtClean="0"/>
              <a:t>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1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 hosting Providers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Cloudmqtt</a:t>
            </a:r>
            <a:endParaRPr lang="en-IN" dirty="0" smtClean="0"/>
          </a:p>
          <a:p>
            <a:r>
              <a:rPr lang="en-IN" dirty="0" err="1" smtClean="0"/>
              <a:t>Flespi</a:t>
            </a:r>
            <a:endParaRPr lang="en-IN" dirty="0" smtClean="0"/>
          </a:p>
          <a:p>
            <a:r>
              <a:rPr lang="en-IN" dirty="0" smtClean="0"/>
              <a:t>Myqtthub.com</a:t>
            </a:r>
          </a:p>
          <a:p>
            <a:r>
              <a:rPr lang="en-IN" dirty="0" err="1" smtClean="0"/>
              <a:t>Beebotte</a:t>
            </a:r>
            <a:endParaRPr lang="en-IN" dirty="0" smtClean="0"/>
          </a:p>
          <a:p>
            <a:r>
              <a:rPr lang="en-IN" dirty="0" err="1" smtClean="0"/>
              <a:t>Mosquitto</a:t>
            </a:r>
            <a:endParaRPr lang="en-IN" dirty="0" smtClean="0"/>
          </a:p>
          <a:p>
            <a:r>
              <a:rPr lang="en-IN" dirty="0" err="1" smtClean="0"/>
              <a:t>HiveMQ</a:t>
            </a:r>
            <a:endParaRPr lang="en-IN" dirty="0" smtClean="0"/>
          </a:p>
          <a:p>
            <a:r>
              <a:rPr lang="en-IN" dirty="0" err="1" smtClean="0"/>
              <a:t>mosca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0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Online Cloud Base MQTT Brokers/Servers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47232"/>
              </p:ext>
            </p:extLst>
          </p:nvPr>
        </p:nvGraphicFramePr>
        <p:xfrm>
          <a:off x="1187624" y="2060848"/>
          <a:ext cx="6408712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662474">
                <a:tc>
                  <a:txBody>
                    <a:bodyPr/>
                    <a:lstStyle/>
                    <a:p>
                      <a:r>
                        <a:rPr lang="en-IN" dirty="0" smtClean="0"/>
                        <a:t>Broker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Broker Address and Port</a:t>
                      </a:r>
                      <a:endParaRPr lang="en-IN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Mosquitto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test.mosquitto.org and  1883</a:t>
                      </a:r>
                      <a:endParaRPr lang="en-IN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HiveMQ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broker.hivemq.com and 1883</a:t>
                      </a:r>
                      <a:endParaRPr lang="en-IN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Mosquitto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iot.eclipse.org</a:t>
                      </a:r>
                      <a:endParaRPr lang="en-IN" dirty="0"/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mosca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test.mosca.io and 1883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Server : broker.mqttdashboard.com</a:t>
            </a:r>
          </a:p>
          <a:p>
            <a:r>
              <a:rPr lang="en-IN" dirty="0" smtClean="0"/>
              <a:t>Port : 1883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Node red MQTT Publish subscribe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Common connection settings for both publish and subscribe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64903"/>
            <a:ext cx="5200650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8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Configuration of MQTT Publish and Subscribe Nodes in node 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 Red Provides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MQTT input – Subscribe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MQTT Output – Publish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2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MQTT</a:t>
            </a:r>
          </a:p>
          <a:p>
            <a:r>
              <a:rPr lang="en-IN" dirty="0" smtClean="0"/>
              <a:t>JSON</a:t>
            </a:r>
          </a:p>
          <a:p>
            <a:r>
              <a:rPr lang="en-IN" dirty="0" smtClean="0"/>
              <a:t>MOTT In node and MQTT Out Node Properties</a:t>
            </a:r>
          </a:p>
          <a:p>
            <a:r>
              <a:rPr lang="en-IN" dirty="0" smtClean="0"/>
              <a:t>Sample flow with MQTT Broker – Debug Monitor</a:t>
            </a:r>
          </a:p>
          <a:p>
            <a:r>
              <a:rPr lang="en-IN" dirty="0" smtClean="0"/>
              <a:t>MQTT publish data in UI interface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9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 Prompt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Cmd</a:t>
            </a:r>
            <a:r>
              <a:rPr lang="en-IN" dirty="0" smtClean="0"/>
              <a:t> (Go to command prompt)</a:t>
            </a:r>
          </a:p>
          <a:p>
            <a:r>
              <a:rPr lang="en-IN" dirty="0" smtClean="0"/>
              <a:t>Node-red –v  (to trigger node red)</a:t>
            </a:r>
          </a:p>
          <a:p>
            <a:r>
              <a:rPr lang="en-IN" dirty="0" smtClean="0">
                <a:hlinkClick r:id="rId2"/>
              </a:rPr>
              <a:t>http://127.0.0.1:1880/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display RFID Reader content to Node Red Debug window using </a:t>
            </a:r>
            <a:r>
              <a:rPr lang="en-IN" dirty="0" err="1" smtClean="0"/>
              <a:t>HiveMQ</a:t>
            </a:r>
            <a:r>
              <a:rPr lang="en-IN" dirty="0" smtClean="0"/>
              <a:t> (MQTT Broker)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Disable previous flow if any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651"/>
            <a:ext cx="8229600" cy="43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1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MQTT in Node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484785"/>
            <a:ext cx="1504950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132856"/>
            <a:ext cx="7239000" cy="350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9723"/>
            <a:ext cx="8229600" cy="43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3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42"/>
            <a:ext cx="13001625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3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125"/>
            <a:ext cx="8229600" cy="441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6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592"/>
            <a:ext cx="8229600" cy="44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745"/>
            <a:ext cx="8229600" cy="441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HiveMq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http://www.hivemq.com/demos/websocket-client/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4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Message Queuing Telemetry Transport Protocol</a:t>
            </a:r>
          </a:p>
          <a:p>
            <a:r>
              <a:rPr lang="en-IN" dirty="0" smtClean="0"/>
              <a:t>Light weight protocol</a:t>
            </a:r>
          </a:p>
          <a:p>
            <a:r>
              <a:rPr lang="en-IN" dirty="0" smtClean="0"/>
              <a:t>Bandwidth efficient</a:t>
            </a:r>
          </a:p>
          <a:p>
            <a:r>
              <a:rPr lang="en-IN" dirty="0" smtClean="0"/>
              <a:t>Little Battery power</a:t>
            </a:r>
          </a:p>
          <a:p>
            <a:r>
              <a:rPr lang="en-IN" dirty="0" smtClean="0"/>
              <a:t>Uses Publish /Subscribe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5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Connect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563"/>
            <a:ext cx="8229600" cy="441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{"</a:t>
            </a:r>
            <a:r>
              <a:rPr lang="en-IN" dirty="0" err="1" smtClean="0"/>
              <a:t>Name":"BERLIN","Organization</a:t>
            </a:r>
            <a:r>
              <a:rPr lang="en-IN" dirty="0" smtClean="0"/>
              <a:t>": "VIT","EmpID":50619}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8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607"/>
            <a:ext cx="8229600" cy="439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7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Insert </a:t>
            </a:r>
            <a:r>
              <a:rPr lang="en-IN" dirty="0" err="1" smtClean="0"/>
              <a:t>json</a:t>
            </a:r>
            <a:r>
              <a:rPr lang="en-IN" dirty="0" smtClean="0"/>
              <a:t> node and debug node and wire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636"/>
            <a:ext cx="8229600" cy="438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7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Publish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592"/>
            <a:ext cx="8229600" cy="44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Output in Node red Debug Window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3485"/>
            <a:ext cx="8229600" cy="419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8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 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Display Bike speed to Node Red Dashboard using </a:t>
            </a:r>
            <a:r>
              <a:rPr lang="en-IN" dirty="0" err="1"/>
              <a:t>HiveMQ</a:t>
            </a:r>
            <a:r>
              <a:rPr lang="en-IN" dirty="0"/>
              <a:t> (MQTT Broker)</a:t>
            </a:r>
          </a:p>
        </p:txBody>
      </p:sp>
    </p:spTree>
    <p:extLst>
      <p:ext uri="{BB962C8B-B14F-4D97-AF65-F5344CB8AC3E}">
        <p14:creationId xmlns:p14="http://schemas.microsoft.com/office/powerpoint/2010/main" val="16529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MQTT in -Speed Sensor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563"/>
            <a:ext cx="8229600" cy="441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665"/>
            <a:ext cx="8229600" cy="437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2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5"/>
            <a:ext cx="7416824" cy="3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25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8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382"/>
            <a:ext cx="8229600" cy="440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9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553"/>
            <a:ext cx="8229600" cy="440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Insert Debug node Slider node gauge node</a:t>
            </a:r>
          </a:p>
          <a:p>
            <a:pPr marL="0" indent="0">
              <a:buNone/>
            </a:pPr>
            <a:r>
              <a:rPr lang="en-IN" dirty="0" smtClean="0"/>
              <a:t>And text input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5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592"/>
            <a:ext cx="8229600" cy="44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5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</a:t>
            </a:r>
            <a:r>
              <a:rPr lang="en-IN" dirty="0" err="1" smtClean="0"/>
              <a:t>Guage</a:t>
            </a:r>
            <a:r>
              <a:rPr lang="en-IN" dirty="0" smtClean="0"/>
              <a:t> node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242"/>
            <a:ext cx="8229600" cy="438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621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0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Slider node</a:t>
            </a:r>
            <a:endParaRPr lang="en-IN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636"/>
            <a:ext cx="8229600" cy="438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8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218"/>
            <a:ext cx="8229600" cy="438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7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Text Input Node</a:t>
            </a:r>
            <a:endParaRPr lang="en-IN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13"/>
            <a:ext cx="8229600" cy="43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0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560840" cy="376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6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315"/>
            <a:ext cx="8229600" cy="44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2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http://www.hivemq.com/demos/websocket-client/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9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Publish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63525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0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http://127.0.0.1:1880/ui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8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8621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0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MQTT Out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Refrigerator automation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Insert 3 inject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Insert one MQTT Out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Insert One Debug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Wire All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6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9578"/>
            <a:ext cx="8229600" cy="440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4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607"/>
            <a:ext cx="8229600" cy="439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651"/>
            <a:ext cx="8229600" cy="43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4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Example</a:t>
            </a:r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05819"/>
            <a:ext cx="74866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1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439"/>
            <a:ext cx="8229600" cy="43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651"/>
            <a:ext cx="8229600" cy="43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Config</a:t>
            </a:r>
            <a:r>
              <a:rPr lang="en-IN" dirty="0" smtClean="0"/>
              <a:t> MQTT Broker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8813" y="-52388"/>
            <a:ext cx="13001626" cy="696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592"/>
            <a:ext cx="8229600" cy="440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3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http://www.hivemq.com/demos/websocket-client/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Connect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745"/>
            <a:ext cx="8229600" cy="441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add New topic subscription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607"/>
            <a:ext cx="8229600" cy="439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0307"/>
            <a:ext cx="8229600" cy="442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458"/>
            <a:ext cx="8229600" cy="437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4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Deploy</a:t>
            </a:r>
          </a:p>
          <a:p>
            <a:r>
              <a:rPr lang="en-IN" dirty="0" smtClean="0"/>
              <a:t>Trigger inject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8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367756"/>
            <a:ext cx="76295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3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9578"/>
            <a:ext cx="8229600" cy="448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3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http://www.steves-internet-guide.com/configuring-the-mqtt-publish-node/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4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JSON-Java script Object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is a language independent lightweight data interchange format</a:t>
            </a:r>
          </a:p>
          <a:p>
            <a:r>
              <a:rPr lang="en-IN" dirty="0" smtClean="0"/>
              <a:t>JSON is text</a:t>
            </a:r>
          </a:p>
          <a:p>
            <a:r>
              <a:rPr lang="en-IN" dirty="0" smtClean="0"/>
              <a:t>We can convert any JavaScript object into JSON and easy to send JSON to the server</a:t>
            </a:r>
          </a:p>
          <a:p>
            <a:r>
              <a:rPr lang="en-IN" dirty="0" smtClean="0"/>
              <a:t>While exchanging data between a browser and a server the data can only be text for easy transmission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5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Connecting to an MQTT Broker to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connect to an MQTT broker or server, need to know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Broker IP address or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port address (Default 1883)</a:t>
            </a:r>
          </a:p>
          <a:p>
            <a:r>
              <a:rPr lang="en-IN" dirty="0" smtClean="0"/>
              <a:t>In addition a client needs to provide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 client name to identify itself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ie</a:t>
            </a:r>
            <a:r>
              <a:rPr lang="en-IN" dirty="0" smtClean="0"/>
              <a:t> each client connection requires a unique client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625</Words>
  <Application>Microsoft Office PowerPoint</Application>
  <PresentationFormat>On-screen Show (4:3)</PresentationFormat>
  <Paragraphs>128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IoT Automation and Data Transmission through MQTT Broker in Node Red</vt:lpstr>
      <vt:lpstr>Objective</vt:lpstr>
      <vt:lpstr>MQTT</vt:lpstr>
      <vt:lpstr>PowerPoint Presentation</vt:lpstr>
      <vt:lpstr>MQTT</vt:lpstr>
      <vt:lpstr>Example</vt:lpstr>
      <vt:lpstr>Application</vt:lpstr>
      <vt:lpstr>JSON-Java script Object Notation</vt:lpstr>
      <vt:lpstr>Connecting to an MQTT Broker to Server</vt:lpstr>
      <vt:lpstr>Flag and Parameter</vt:lpstr>
      <vt:lpstr>Clean Session Flag</vt:lpstr>
      <vt:lpstr>Time to Live</vt:lpstr>
      <vt:lpstr>Publishing using the publish Node</vt:lpstr>
      <vt:lpstr>QoS</vt:lpstr>
      <vt:lpstr>MQTT hosting Providers</vt:lpstr>
      <vt:lpstr>Online Cloud Base MQTT Brokers/Servers</vt:lpstr>
      <vt:lpstr>MQTT Server</vt:lpstr>
      <vt:lpstr>Node red MQTT Publish subscribe nodes</vt:lpstr>
      <vt:lpstr>Configuration of MQTT Publish and Subscribe Nodes in node red</vt:lpstr>
      <vt:lpstr>Command Prompt</vt:lpstr>
      <vt:lpstr>Part A</vt:lpstr>
      <vt:lpstr>To Disable previous flow if any</vt:lpstr>
      <vt:lpstr>Configure MQTT in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HiveMq</vt:lpstr>
      <vt:lpstr>Click Connect</vt:lpstr>
      <vt:lpstr>PowerPoint Presentation</vt:lpstr>
      <vt:lpstr>PowerPoint Presentation</vt:lpstr>
      <vt:lpstr>Insert json node and debug node and wire</vt:lpstr>
      <vt:lpstr>PowerPoint Presentation</vt:lpstr>
      <vt:lpstr>Click Publish</vt:lpstr>
      <vt:lpstr>Output in Node red Debug Window</vt:lpstr>
      <vt:lpstr>PART B</vt:lpstr>
      <vt:lpstr>Configure MQTT in -Speed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Guage node</vt:lpstr>
      <vt:lpstr>PowerPoint Presentation</vt:lpstr>
      <vt:lpstr>Configure Slider node</vt:lpstr>
      <vt:lpstr>PowerPoint Presentation</vt:lpstr>
      <vt:lpstr>Configure Text Input Node</vt:lpstr>
      <vt:lpstr>PowerPoint Presentation</vt:lpstr>
      <vt:lpstr>PowerPoint Presentation</vt:lpstr>
      <vt:lpstr>PowerPoint Presentation</vt:lpstr>
      <vt:lpstr>Click Publish</vt:lpstr>
      <vt:lpstr>PowerPoint Presentation</vt:lpstr>
      <vt:lpstr>PowerPoint Presentation</vt:lpstr>
      <vt:lpstr>MQTT Out Node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 MQTT Broker</vt:lpstr>
      <vt:lpstr>PowerPoint Presentation</vt:lpstr>
      <vt:lpstr>PowerPoint Presentation</vt:lpstr>
      <vt:lpstr>Click Connect</vt:lpstr>
      <vt:lpstr>Click add New topic subscription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vitcc</dc:creator>
  <cp:lastModifiedBy>Admin</cp:lastModifiedBy>
  <cp:revision>125</cp:revision>
  <dcterms:created xsi:type="dcterms:W3CDTF">2020-08-18T05:36:31Z</dcterms:created>
  <dcterms:modified xsi:type="dcterms:W3CDTF">2022-08-23T08:55:49Z</dcterms:modified>
</cp:coreProperties>
</file>