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93" r:id="rId3"/>
    <p:sldId id="291" r:id="rId4"/>
    <p:sldId id="294" r:id="rId5"/>
    <p:sldId id="295" r:id="rId6"/>
    <p:sldId id="262" r:id="rId7"/>
    <p:sldId id="314" r:id="rId8"/>
    <p:sldId id="315" r:id="rId9"/>
    <p:sldId id="264" r:id="rId10"/>
    <p:sldId id="297" r:id="rId11"/>
    <p:sldId id="298" r:id="rId12"/>
    <p:sldId id="299" r:id="rId13"/>
    <p:sldId id="296" r:id="rId14"/>
    <p:sldId id="29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varScale="1">
        <p:scale>
          <a:sx n="65" d="100"/>
          <a:sy n="65" d="100"/>
        </p:scale>
        <p:origin x="-1300" y="-64"/>
      </p:cViewPr>
      <p:guideLst>
        <p:guide orient="horz" pos="2160"/>
        <p:guide pos="2880"/>
      </p:guideLst>
    </p:cSldViewPr>
  </p:slideViewPr>
  <p:outlineViewPr>
    <p:cViewPr>
      <p:scale>
        <a:sx n="33" d="100"/>
        <a:sy n="33" d="100"/>
      </p:scale>
      <p:origin x="0" y="2918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FED10D-C4F8-463C-85E7-481104FA50DD}" type="datetimeFigureOut">
              <a:rPr lang="en-IN" smtClean="0"/>
              <a:t>11-05-2023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1EC6E4-84BC-4817-AD92-8204155ECF50}" type="slidenum">
              <a:rPr lang="en-IN" smtClean="0"/>
              <a:t>‹#›</a:t>
            </a:fld>
            <a:endParaRPr lang="en-IN"/>
          </a:p>
        </p:txBody>
      </p:sp>
    </p:spTree>
    <p:extLst>
      <p:ext uri="{BB962C8B-B14F-4D97-AF65-F5344CB8AC3E}">
        <p14:creationId xmlns:p14="http://schemas.microsoft.com/office/powerpoint/2010/main" val="3548554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C1EC6E4-84BC-4817-AD92-8204155ECF50}" type="slidenum">
              <a:rPr lang="en-IN" smtClean="0"/>
              <a:t>4</a:t>
            </a:fld>
            <a:endParaRPr lang="en-IN"/>
          </a:p>
        </p:txBody>
      </p:sp>
    </p:spTree>
    <p:extLst>
      <p:ext uri="{BB962C8B-B14F-4D97-AF65-F5344CB8AC3E}">
        <p14:creationId xmlns:p14="http://schemas.microsoft.com/office/powerpoint/2010/main" val="4131142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256EBE0-D689-4BE2-9F0A-8F605DB99C95}"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55C367-8191-4500-9164-635FC21A3A98}" type="slidenum">
              <a:rPr lang="en-IN" smtClean="0"/>
              <a:t>‹#›</a:t>
            </a:fld>
            <a:endParaRPr lang="en-IN"/>
          </a:p>
        </p:txBody>
      </p:sp>
    </p:spTree>
    <p:extLst>
      <p:ext uri="{BB962C8B-B14F-4D97-AF65-F5344CB8AC3E}">
        <p14:creationId xmlns:p14="http://schemas.microsoft.com/office/powerpoint/2010/main" val="2446775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256EBE0-D689-4BE2-9F0A-8F605DB99C95}"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55C367-8191-4500-9164-635FC21A3A98}" type="slidenum">
              <a:rPr lang="en-IN" smtClean="0"/>
              <a:t>‹#›</a:t>
            </a:fld>
            <a:endParaRPr lang="en-IN"/>
          </a:p>
        </p:txBody>
      </p:sp>
    </p:spTree>
    <p:extLst>
      <p:ext uri="{BB962C8B-B14F-4D97-AF65-F5344CB8AC3E}">
        <p14:creationId xmlns:p14="http://schemas.microsoft.com/office/powerpoint/2010/main" val="1502621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256EBE0-D689-4BE2-9F0A-8F605DB99C95}"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55C367-8191-4500-9164-635FC21A3A98}" type="slidenum">
              <a:rPr lang="en-IN" smtClean="0"/>
              <a:t>‹#›</a:t>
            </a:fld>
            <a:endParaRPr lang="en-IN"/>
          </a:p>
        </p:txBody>
      </p:sp>
    </p:spTree>
    <p:extLst>
      <p:ext uri="{BB962C8B-B14F-4D97-AF65-F5344CB8AC3E}">
        <p14:creationId xmlns:p14="http://schemas.microsoft.com/office/powerpoint/2010/main" val="1500942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256EBE0-D689-4BE2-9F0A-8F605DB99C95}"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55C367-8191-4500-9164-635FC21A3A98}" type="slidenum">
              <a:rPr lang="en-IN" smtClean="0"/>
              <a:t>‹#›</a:t>
            </a:fld>
            <a:endParaRPr lang="en-IN"/>
          </a:p>
        </p:txBody>
      </p:sp>
    </p:spTree>
    <p:extLst>
      <p:ext uri="{BB962C8B-B14F-4D97-AF65-F5344CB8AC3E}">
        <p14:creationId xmlns:p14="http://schemas.microsoft.com/office/powerpoint/2010/main" val="942058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56EBE0-D689-4BE2-9F0A-8F605DB99C95}"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55C367-8191-4500-9164-635FC21A3A98}" type="slidenum">
              <a:rPr lang="en-IN" smtClean="0"/>
              <a:t>‹#›</a:t>
            </a:fld>
            <a:endParaRPr lang="en-IN"/>
          </a:p>
        </p:txBody>
      </p:sp>
    </p:spTree>
    <p:extLst>
      <p:ext uri="{BB962C8B-B14F-4D97-AF65-F5344CB8AC3E}">
        <p14:creationId xmlns:p14="http://schemas.microsoft.com/office/powerpoint/2010/main" val="2713229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256EBE0-D689-4BE2-9F0A-8F605DB99C95}" type="datetimeFigureOut">
              <a:rPr lang="en-IN" smtClean="0"/>
              <a:t>11-05-2023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55C367-8191-4500-9164-635FC21A3A98}" type="slidenum">
              <a:rPr lang="en-IN" smtClean="0"/>
              <a:t>‹#›</a:t>
            </a:fld>
            <a:endParaRPr lang="en-IN"/>
          </a:p>
        </p:txBody>
      </p:sp>
    </p:spTree>
    <p:extLst>
      <p:ext uri="{BB962C8B-B14F-4D97-AF65-F5344CB8AC3E}">
        <p14:creationId xmlns:p14="http://schemas.microsoft.com/office/powerpoint/2010/main" val="1216770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256EBE0-D689-4BE2-9F0A-8F605DB99C95}" type="datetimeFigureOut">
              <a:rPr lang="en-IN" smtClean="0"/>
              <a:t>11-05-2023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55C367-8191-4500-9164-635FC21A3A98}" type="slidenum">
              <a:rPr lang="en-IN" smtClean="0"/>
              <a:t>‹#›</a:t>
            </a:fld>
            <a:endParaRPr lang="en-IN"/>
          </a:p>
        </p:txBody>
      </p:sp>
    </p:spTree>
    <p:extLst>
      <p:ext uri="{BB962C8B-B14F-4D97-AF65-F5344CB8AC3E}">
        <p14:creationId xmlns:p14="http://schemas.microsoft.com/office/powerpoint/2010/main" val="3263401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256EBE0-D689-4BE2-9F0A-8F605DB99C95}" type="datetimeFigureOut">
              <a:rPr lang="en-IN" smtClean="0"/>
              <a:t>11-05-2023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455C367-8191-4500-9164-635FC21A3A98}" type="slidenum">
              <a:rPr lang="en-IN" smtClean="0"/>
              <a:t>‹#›</a:t>
            </a:fld>
            <a:endParaRPr lang="en-IN"/>
          </a:p>
        </p:txBody>
      </p:sp>
    </p:spTree>
    <p:extLst>
      <p:ext uri="{BB962C8B-B14F-4D97-AF65-F5344CB8AC3E}">
        <p14:creationId xmlns:p14="http://schemas.microsoft.com/office/powerpoint/2010/main" val="555921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56EBE0-D689-4BE2-9F0A-8F605DB99C95}" type="datetimeFigureOut">
              <a:rPr lang="en-IN" smtClean="0"/>
              <a:t>11-05-2023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455C367-8191-4500-9164-635FC21A3A98}" type="slidenum">
              <a:rPr lang="en-IN" smtClean="0"/>
              <a:t>‹#›</a:t>
            </a:fld>
            <a:endParaRPr lang="en-IN"/>
          </a:p>
        </p:txBody>
      </p:sp>
    </p:spTree>
    <p:extLst>
      <p:ext uri="{BB962C8B-B14F-4D97-AF65-F5344CB8AC3E}">
        <p14:creationId xmlns:p14="http://schemas.microsoft.com/office/powerpoint/2010/main" val="2631871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56EBE0-D689-4BE2-9F0A-8F605DB99C95}" type="datetimeFigureOut">
              <a:rPr lang="en-IN" smtClean="0"/>
              <a:t>11-05-2023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55C367-8191-4500-9164-635FC21A3A98}" type="slidenum">
              <a:rPr lang="en-IN" smtClean="0"/>
              <a:t>‹#›</a:t>
            </a:fld>
            <a:endParaRPr lang="en-IN"/>
          </a:p>
        </p:txBody>
      </p:sp>
    </p:spTree>
    <p:extLst>
      <p:ext uri="{BB962C8B-B14F-4D97-AF65-F5344CB8AC3E}">
        <p14:creationId xmlns:p14="http://schemas.microsoft.com/office/powerpoint/2010/main" val="271093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56EBE0-D689-4BE2-9F0A-8F605DB99C95}" type="datetimeFigureOut">
              <a:rPr lang="en-IN" smtClean="0"/>
              <a:t>11-05-2023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55C367-8191-4500-9164-635FC21A3A98}" type="slidenum">
              <a:rPr lang="en-IN" smtClean="0"/>
              <a:t>‹#›</a:t>
            </a:fld>
            <a:endParaRPr lang="en-IN"/>
          </a:p>
        </p:txBody>
      </p:sp>
    </p:spTree>
    <p:extLst>
      <p:ext uri="{BB962C8B-B14F-4D97-AF65-F5344CB8AC3E}">
        <p14:creationId xmlns:p14="http://schemas.microsoft.com/office/powerpoint/2010/main" val="792465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56EBE0-D689-4BE2-9F0A-8F605DB99C95}" type="datetimeFigureOut">
              <a:rPr lang="en-IN" smtClean="0"/>
              <a:t>11-05-2023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55C367-8191-4500-9164-635FC21A3A98}" type="slidenum">
              <a:rPr lang="en-IN" smtClean="0"/>
              <a:t>‹#›</a:t>
            </a:fld>
            <a:endParaRPr lang="en-IN"/>
          </a:p>
        </p:txBody>
      </p:sp>
    </p:spTree>
    <p:extLst>
      <p:ext uri="{BB962C8B-B14F-4D97-AF65-F5344CB8AC3E}">
        <p14:creationId xmlns:p14="http://schemas.microsoft.com/office/powerpoint/2010/main" val="1393829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hyperlink" Target="https://www.postscapes.com/iot-history/" TargetMode="Externa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Internet_of_things" TargetMode="Externa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44824"/>
            <a:ext cx="7772400" cy="864096"/>
          </a:xfrm>
        </p:spPr>
        <p:txBody>
          <a:bodyPr>
            <a:normAutofit/>
          </a:bodyPr>
          <a:lstStyle/>
          <a:p>
            <a:r>
              <a:rPr lang="en-IN" b="1" dirty="0">
                <a:latin typeface="Times New Roman" panose="02020603050405020304" pitchFamily="18" charset="0"/>
                <a:cs typeface="Times New Roman" panose="02020603050405020304" pitchFamily="18" charset="0"/>
              </a:rPr>
              <a:t>ECE 3501 – </a:t>
            </a:r>
            <a:r>
              <a:rPr lang="en-US" b="1" dirty="0" err="1">
                <a:latin typeface="Times New Roman" panose="02020603050405020304" pitchFamily="18" charset="0"/>
                <a:cs typeface="Times New Roman" panose="02020603050405020304" pitchFamily="18" charset="0"/>
              </a:rPr>
              <a:t>IoT</a:t>
            </a:r>
            <a:r>
              <a:rPr lang="en-US" b="1" dirty="0">
                <a:latin typeface="Times New Roman" panose="02020603050405020304" pitchFamily="18" charset="0"/>
                <a:cs typeface="Times New Roman" panose="02020603050405020304" pitchFamily="18" charset="0"/>
              </a:rPr>
              <a:t> Fundamentals </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71600" y="3501008"/>
            <a:ext cx="6400800" cy="1440160"/>
          </a:xfrm>
        </p:spPr>
        <p:txBody>
          <a:bodyPr>
            <a:noAutofit/>
          </a:bodyPr>
          <a:lstStyle/>
          <a:p>
            <a:r>
              <a:rPr lang="en-IN" sz="2400" dirty="0">
                <a:solidFill>
                  <a:schemeClr val="tx1"/>
                </a:solidFill>
                <a:latin typeface="Times New Roman" panose="02020603050405020304" pitchFamily="18" charset="0"/>
                <a:cs typeface="Times New Roman" panose="02020603050405020304" pitchFamily="18" charset="0"/>
              </a:rPr>
              <a:t>Evolution of </a:t>
            </a:r>
            <a:r>
              <a:rPr lang="en-IN" sz="2400" dirty="0" err="1">
                <a:solidFill>
                  <a:schemeClr val="tx1"/>
                </a:solidFill>
                <a:latin typeface="Times New Roman" panose="02020603050405020304" pitchFamily="18" charset="0"/>
                <a:cs typeface="Times New Roman" panose="02020603050405020304" pitchFamily="18" charset="0"/>
              </a:rPr>
              <a:t>IoT</a:t>
            </a:r>
            <a:endParaRPr lang="en-IN" sz="2400" dirty="0">
              <a:solidFill>
                <a:schemeClr val="tx1"/>
              </a:solidFill>
              <a:latin typeface="Times New Roman" panose="02020603050405020304" pitchFamily="18" charset="0"/>
              <a:cs typeface="Times New Roman" panose="02020603050405020304" pitchFamily="18" charset="0"/>
            </a:endParaRPr>
          </a:p>
          <a:p>
            <a:pPr algn="r"/>
            <a:r>
              <a:rPr lang="en-IN" sz="2400" dirty="0">
                <a:solidFill>
                  <a:schemeClr val="tx1"/>
                </a:solidFill>
                <a:latin typeface="Times New Roman" panose="02020603050405020304" pitchFamily="18" charset="0"/>
                <a:cs typeface="Times New Roman" panose="02020603050405020304" pitchFamily="18" charset="0"/>
              </a:rPr>
              <a:t>Dr.V.Berlin Hency</a:t>
            </a:r>
          </a:p>
          <a:p>
            <a:pPr algn="r"/>
            <a:r>
              <a:rPr lang="en-IN" sz="2400" dirty="0">
                <a:solidFill>
                  <a:schemeClr val="tx1"/>
                </a:solidFill>
                <a:latin typeface="Times New Roman" panose="02020603050405020304" pitchFamily="18" charset="0"/>
                <a:cs typeface="Times New Roman" panose="02020603050405020304" pitchFamily="18" charset="0"/>
              </a:rPr>
              <a:t> Professor</a:t>
            </a:r>
          </a:p>
          <a:p>
            <a:pPr algn="r"/>
            <a:r>
              <a:rPr lang="en-IN" sz="2400" dirty="0">
                <a:solidFill>
                  <a:schemeClr val="tx1"/>
                </a:solidFill>
                <a:latin typeface="Times New Roman" panose="02020603050405020304" pitchFamily="18" charset="0"/>
                <a:cs typeface="Times New Roman" panose="02020603050405020304" pitchFamily="18" charset="0"/>
              </a:rPr>
              <a:t>SENSE</a:t>
            </a:r>
          </a:p>
          <a:p>
            <a:pPr algn="r"/>
            <a:r>
              <a:rPr lang="en-IN" sz="2400" dirty="0">
                <a:solidFill>
                  <a:schemeClr val="tx1"/>
                </a:solidFill>
                <a:latin typeface="Times New Roman" panose="02020603050405020304" pitchFamily="18" charset="0"/>
                <a:cs typeface="Times New Roman" panose="02020603050405020304" pitchFamily="18" charset="0"/>
              </a:rPr>
              <a:t>VIT Chennai</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5325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History of </a:t>
            </a:r>
            <a:r>
              <a:rPr lang="en-IN" dirty="0" err="1">
                <a:latin typeface="Times New Roman" panose="02020603050405020304" pitchFamily="18" charset="0"/>
                <a:cs typeface="Times New Roman" panose="02020603050405020304" pitchFamily="18" charset="0"/>
              </a:rPr>
              <a:t>IoT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pPr algn="just"/>
            <a:r>
              <a:rPr lang="en-IN" b="1" dirty="0">
                <a:latin typeface="Times New Roman" panose="02020603050405020304" pitchFamily="18" charset="0"/>
                <a:cs typeface="Times New Roman" panose="02020603050405020304" pitchFamily="18" charset="0"/>
              </a:rPr>
              <a:t>2003-2004: </a:t>
            </a:r>
            <a:r>
              <a:rPr lang="en-IN" dirty="0">
                <a:latin typeface="Times New Roman" panose="02020603050405020304" pitchFamily="18" charset="0"/>
                <a:cs typeface="Times New Roman" panose="02020603050405020304" pitchFamily="18" charset="0"/>
              </a:rPr>
              <a:t>The term is mentioned in main-stream publications like The Guardian, Scientific American and the Boston Globe.</a:t>
            </a:r>
          </a:p>
          <a:p>
            <a:pPr algn="just"/>
            <a:r>
              <a:rPr lang="en-IN" b="1" dirty="0">
                <a:latin typeface="Times New Roman" panose="02020603050405020304" pitchFamily="18" charset="0"/>
                <a:cs typeface="Times New Roman" panose="02020603050405020304" pitchFamily="18" charset="0"/>
              </a:rPr>
              <a:t>2005: </a:t>
            </a:r>
            <a:r>
              <a:rPr lang="en-IN" dirty="0">
                <a:latin typeface="Times New Roman" panose="02020603050405020304" pitchFamily="18" charset="0"/>
                <a:cs typeface="Times New Roman" panose="02020603050405020304" pitchFamily="18" charset="0"/>
              </a:rPr>
              <a:t>The </a:t>
            </a:r>
            <a:r>
              <a:rPr lang="en-IN" dirty="0" err="1">
                <a:latin typeface="Times New Roman" panose="02020603050405020304" pitchFamily="18" charset="0"/>
                <a:cs typeface="Times New Roman" panose="02020603050405020304" pitchFamily="18" charset="0"/>
              </a:rPr>
              <a:t>IoT</a:t>
            </a:r>
            <a:r>
              <a:rPr lang="en-IN" dirty="0">
                <a:latin typeface="Times New Roman" panose="02020603050405020304" pitchFamily="18" charset="0"/>
                <a:cs typeface="Times New Roman" panose="02020603050405020304" pitchFamily="18" charset="0"/>
              </a:rPr>
              <a:t> hit another level when the UN's International Telecommunications Union ITU published its first report on the topic.</a:t>
            </a:r>
          </a:p>
          <a:p>
            <a:pPr algn="just"/>
            <a:r>
              <a:rPr lang="en-IN" b="1" dirty="0">
                <a:latin typeface="Times New Roman" panose="02020603050405020304" pitchFamily="18" charset="0"/>
                <a:cs typeface="Times New Roman" panose="02020603050405020304" pitchFamily="18" charset="0"/>
              </a:rPr>
              <a:t>2008:</a:t>
            </a:r>
            <a:r>
              <a:rPr lang="en-IN" dirty="0">
                <a:latin typeface="Times New Roman" panose="02020603050405020304" pitchFamily="18" charset="0"/>
                <a:cs typeface="Times New Roman" panose="02020603050405020304" pitchFamily="18" charset="0"/>
              </a:rPr>
              <a:t> A group of companies launched the IPSO Alliance to promote the use of Internet Protocol (IP) in networks of "smart objects" and to enable the Internet of Things. The IPSO alliance now boasts over 50 member companies, including Bosch, Cisco, Ericsson, Intel, SAP, Sun, Google and Fujitsu.</a:t>
            </a:r>
          </a:p>
        </p:txBody>
      </p:sp>
    </p:spTree>
    <p:extLst>
      <p:ext uri="{BB962C8B-B14F-4D97-AF65-F5344CB8AC3E}">
        <p14:creationId xmlns:p14="http://schemas.microsoft.com/office/powerpoint/2010/main" val="55770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History of </a:t>
            </a:r>
            <a:r>
              <a:rPr lang="en-IN" dirty="0" err="1">
                <a:latin typeface="Times New Roman" panose="02020603050405020304" pitchFamily="18" charset="0"/>
                <a:cs typeface="Times New Roman" panose="02020603050405020304" pitchFamily="18" charset="0"/>
              </a:rPr>
              <a:t>IoT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2012-13 : IPv6 Deployed, </a:t>
            </a:r>
            <a:r>
              <a:rPr lang="en-IN" dirty="0" err="1">
                <a:latin typeface="Times New Roman" panose="02020603050405020304" pitchFamily="18" charset="0"/>
                <a:cs typeface="Times New Roman" panose="02020603050405020304" pitchFamily="18" charset="0"/>
              </a:rPr>
              <a:t>AllSeen</a:t>
            </a:r>
            <a:r>
              <a:rPr lang="en-IN" dirty="0">
                <a:latin typeface="Times New Roman" panose="02020603050405020304" pitchFamily="18" charset="0"/>
                <a:cs typeface="Times New Roman" panose="02020603050405020304" pitchFamily="18" charset="0"/>
              </a:rPr>
              <a:t>  Alliance launched</a:t>
            </a:r>
          </a:p>
          <a:p>
            <a:r>
              <a:rPr lang="en-IN" dirty="0">
                <a:latin typeface="Times New Roman" panose="02020603050405020304" pitchFamily="18" charset="0"/>
                <a:cs typeface="Times New Roman" panose="02020603050405020304" pitchFamily="18" charset="0"/>
              </a:rPr>
              <a:t>2014 : Alliances formed to promote standardisation</a:t>
            </a:r>
          </a:p>
          <a:p>
            <a:pPr lvl="1">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Thread group</a:t>
            </a:r>
          </a:p>
          <a:p>
            <a:pPr lvl="1">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Open internet consortium</a:t>
            </a:r>
          </a:p>
          <a:p>
            <a:pPr lvl="1">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Industrial Internet consortium</a:t>
            </a:r>
          </a:p>
          <a:p>
            <a:pPr marL="457200" lvl="1" indent="0">
              <a:buNone/>
            </a:pPr>
            <a:endParaRPr lang="en-IN"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857250" lvl="1" indent="-45720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7464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History of </a:t>
            </a:r>
            <a:r>
              <a:rPr lang="en-IN" dirty="0" err="1">
                <a:latin typeface="Times New Roman" panose="02020603050405020304" pitchFamily="18" charset="0"/>
                <a:cs typeface="Times New Roman" panose="02020603050405020304" pitchFamily="18" charset="0"/>
              </a:rPr>
              <a:t>IoT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IN" dirty="0">
                <a:latin typeface="Times New Roman" panose="02020603050405020304" pitchFamily="18" charset="0"/>
                <a:cs typeface="Times New Roman" panose="02020603050405020304" pitchFamily="18" charset="0"/>
              </a:rPr>
              <a:t>2015 : Alliances formed to promote standardisation</a:t>
            </a:r>
          </a:p>
          <a:p>
            <a:pPr lvl="1"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Apple Home Kit</a:t>
            </a:r>
          </a:p>
          <a:p>
            <a:pPr lvl="1" algn="just">
              <a:buFont typeface="Wingdings" panose="05000000000000000000" pitchFamily="2" charset="2"/>
              <a:buChar char="Ø"/>
            </a:pPr>
            <a:r>
              <a:rPr lang="en-IN" dirty="0" err="1">
                <a:latin typeface="Times New Roman" panose="02020603050405020304" pitchFamily="18" charset="0"/>
                <a:cs typeface="Times New Roman" panose="02020603050405020304" pitchFamily="18" charset="0"/>
              </a:rPr>
              <a:t>Lorra</a:t>
            </a:r>
            <a:r>
              <a:rPr lang="en-IN" dirty="0">
                <a:latin typeface="Times New Roman" panose="02020603050405020304" pitchFamily="18" charset="0"/>
                <a:cs typeface="Times New Roman" panose="02020603050405020304" pitchFamily="18" charset="0"/>
              </a:rPr>
              <a:t> Alliance</a:t>
            </a:r>
          </a:p>
          <a:p>
            <a:pPr algn="just"/>
            <a:r>
              <a:rPr lang="en-IN" dirty="0">
                <a:latin typeface="Times New Roman" panose="02020603050405020304" pitchFamily="18" charset="0"/>
                <a:cs typeface="Times New Roman" panose="02020603050405020304" pitchFamily="18" charset="0"/>
              </a:rPr>
              <a:t>2020 :  to address the standardization requirements of Internet of Things (</a:t>
            </a:r>
            <a:r>
              <a:rPr lang="en-IN" dirty="0" err="1">
                <a:latin typeface="Times New Roman" panose="02020603050405020304" pitchFamily="18" charset="0"/>
                <a:cs typeface="Times New Roman" panose="02020603050405020304" pitchFamily="18" charset="0"/>
              </a:rPr>
              <a:t>IoT</a:t>
            </a:r>
            <a:r>
              <a:rPr lang="en-IN" dirty="0">
                <a:latin typeface="Times New Roman" panose="02020603050405020304" pitchFamily="18" charset="0"/>
                <a:cs typeface="Times New Roman" panose="02020603050405020304" pitchFamily="18" charset="0"/>
              </a:rPr>
              <a:t>) technologies, with an initial focus on </a:t>
            </a:r>
            <a:r>
              <a:rPr lang="en-IN" dirty="0" err="1">
                <a:latin typeface="Times New Roman" panose="02020603050405020304" pitchFamily="18" charset="0"/>
                <a:cs typeface="Times New Roman" panose="02020603050405020304" pitchFamily="18" charset="0"/>
              </a:rPr>
              <a:t>IoT</a:t>
            </a:r>
            <a:r>
              <a:rPr lang="en-IN" dirty="0">
                <a:latin typeface="Times New Roman" panose="02020603050405020304" pitchFamily="18" charset="0"/>
                <a:cs typeface="Times New Roman" panose="02020603050405020304" pitchFamily="18" charset="0"/>
              </a:rPr>
              <a:t> applications in smart cities and communities</a:t>
            </a:r>
          </a:p>
        </p:txBody>
      </p:sp>
    </p:spTree>
    <p:extLst>
      <p:ext uri="{BB962C8B-B14F-4D97-AF65-F5344CB8AC3E}">
        <p14:creationId xmlns:p14="http://schemas.microsoft.com/office/powerpoint/2010/main" val="800197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hlinkClick r:id="rId2"/>
              </a:rPr>
              <a:t>https://www.postscapes.com/iot-history/</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Foundation Skills in Internet of Things ( </a:t>
            </a:r>
            <a:r>
              <a:rPr lang="en-IN" dirty="0" err="1">
                <a:latin typeface="Times New Roman" panose="02020603050405020304" pitchFamily="18" charset="0"/>
                <a:cs typeface="Times New Roman" panose="02020603050405020304" pitchFamily="18" charset="0"/>
              </a:rPr>
              <a:t>IoT</a:t>
            </a:r>
            <a:r>
              <a:rPr lang="en-IN" dirty="0">
                <a:latin typeface="Times New Roman" panose="02020603050405020304" pitchFamily="18" charset="0"/>
                <a:cs typeface="Times New Roman" panose="02020603050405020304" pitchFamily="18" charset="0"/>
              </a:rPr>
              <a:t> ) - NASSCOM</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9058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sz="4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229835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IN" sz="2800" dirty="0" err="1">
                <a:latin typeface="Times New Roman" panose="02020603050405020304" pitchFamily="18" charset="0"/>
                <a:cs typeface="Times New Roman" panose="02020603050405020304" pitchFamily="18" charset="0"/>
              </a:rPr>
              <a:t>IoT</a:t>
            </a:r>
            <a:r>
              <a:rPr lang="en-IN" sz="2800" dirty="0">
                <a:latin typeface="Times New Roman" panose="02020603050405020304" pitchFamily="18" charset="0"/>
                <a:cs typeface="Times New Roman" panose="02020603050405020304" pitchFamily="18" charset="0"/>
              </a:rPr>
              <a:t> : expressvpn.com</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23728" y="1920081"/>
            <a:ext cx="5400600"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9759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latin typeface="Times New Roman" panose="02020603050405020304" pitchFamily="18" charset="0"/>
                <a:cs typeface="Times New Roman" panose="02020603050405020304" pitchFamily="18" charset="0"/>
              </a:rPr>
              <a:t>IoT</a:t>
            </a:r>
            <a:r>
              <a:rPr lang="en-IN" dirty="0">
                <a:latin typeface="Times New Roman" panose="02020603050405020304" pitchFamily="18" charset="0"/>
                <a:cs typeface="Times New Roman" panose="02020603050405020304" pitchFamily="18" charset="0"/>
              </a:rPr>
              <a:t> - Definition</a:t>
            </a:r>
          </a:p>
        </p:txBody>
      </p:sp>
      <p:sp>
        <p:nvSpPr>
          <p:cNvPr id="3" name="Content Placeholder 2"/>
          <p:cNvSpPr>
            <a:spLocks noGrp="1"/>
          </p:cNvSpPr>
          <p:nvPr>
            <p:ph idx="1"/>
          </p:nvPr>
        </p:nvSpPr>
        <p:spPr/>
        <p:txBody>
          <a:bodyPr>
            <a:normAutofit fontScale="85000" lnSpcReduction="20000"/>
          </a:bodyPr>
          <a:lstStyle/>
          <a:p>
            <a:pPr marL="342900" lvl="1" indent="-342900" algn="just">
              <a:buFont typeface="Arial" panose="020B0604020202020204" pitchFamily="34" charset="0"/>
              <a:buChar char="•"/>
            </a:pPr>
            <a:r>
              <a:rPr lang="en-IN" i="1" dirty="0">
                <a:latin typeface="Times New Roman" panose="02020603050405020304" pitchFamily="18" charset="0"/>
                <a:cs typeface="Times New Roman" panose="02020603050405020304" pitchFamily="18" charset="0"/>
              </a:rPr>
              <a:t>The Internet of things is a system of interrelated computing devices, mechanical and digital machines provided with unique identifiers and the ability to transfer data over a network without requiring human-to-human or human-to-computer interaction-</a:t>
            </a:r>
            <a:r>
              <a:rPr lang="en-IN" i="1" dirty="0">
                <a:latin typeface="Times New Roman" panose="02020603050405020304" pitchFamily="18" charset="0"/>
                <a:cs typeface="Times New Roman" panose="02020603050405020304" pitchFamily="18" charset="0"/>
                <a:hlinkClick r:id="rId2"/>
              </a:rPr>
              <a:t>Wikipedia</a:t>
            </a:r>
            <a:endParaRPr lang="en-IN" i="1" dirty="0">
              <a:latin typeface="Times New Roman" panose="02020603050405020304" pitchFamily="18" charset="0"/>
              <a:cs typeface="Times New Roman" panose="02020603050405020304" pitchFamily="18" charset="0"/>
            </a:endParaRPr>
          </a:p>
          <a:p>
            <a:pPr marL="0" lvl="1" indent="0" algn="just">
              <a:buNone/>
            </a:pPr>
            <a:endParaRPr lang="en-IN" i="1" dirty="0">
              <a:latin typeface="Times New Roman" panose="02020603050405020304" pitchFamily="18" charset="0"/>
              <a:cs typeface="Times New Roman" panose="02020603050405020304" pitchFamily="18" charset="0"/>
            </a:endParaRPr>
          </a:p>
          <a:p>
            <a:pPr algn="just"/>
            <a:r>
              <a:rPr lang="en-IN" sz="2800" i="1" dirty="0">
                <a:latin typeface="Times New Roman" panose="02020603050405020304" pitchFamily="18" charset="0"/>
                <a:cs typeface="Times New Roman" panose="02020603050405020304" pitchFamily="18" charset="0"/>
              </a:rPr>
              <a:t>The Internet of Things (</a:t>
            </a:r>
            <a:r>
              <a:rPr lang="en-IN" sz="2800" i="1" dirty="0" err="1">
                <a:latin typeface="Times New Roman" panose="02020603050405020304" pitchFamily="18" charset="0"/>
                <a:cs typeface="Times New Roman" panose="02020603050405020304" pitchFamily="18" charset="0"/>
              </a:rPr>
              <a:t>IoT</a:t>
            </a:r>
            <a:r>
              <a:rPr lang="en-IN" sz="2800" i="1" dirty="0">
                <a:latin typeface="Times New Roman" panose="02020603050405020304" pitchFamily="18" charset="0"/>
                <a:cs typeface="Times New Roman" panose="02020603050405020304" pitchFamily="18" charset="0"/>
              </a:rPr>
              <a:t>) is the networking of physical devices ("connected devices" or "smart devices") embedded with electronics, </a:t>
            </a:r>
            <a:r>
              <a:rPr lang="en-IN" sz="2800" i="1" dirty="0" err="1">
                <a:latin typeface="Times New Roman" panose="02020603050405020304" pitchFamily="18" charset="0"/>
                <a:cs typeface="Times New Roman" panose="02020603050405020304" pitchFamily="18" charset="0"/>
              </a:rPr>
              <a:t>softwares</a:t>
            </a:r>
            <a:r>
              <a:rPr lang="en-IN" sz="2800" i="1" dirty="0">
                <a:latin typeface="Times New Roman" panose="02020603050405020304" pitchFamily="18" charset="0"/>
                <a:cs typeface="Times New Roman" panose="02020603050405020304" pitchFamily="18" charset="0"/>
              </a:rPr>
              <a:t>, sensors, actuators and network connectivity that enable these objects to collect and exchange data. </a:t>
            </a:r>
          </a:p>
          <a:p>
            <a:pPr marL="0" indent="0" algn="just">
              <a:buNone/>
            </a:pPr>
            <a:endParaRPr lang="en-IN" i="1" dirty="0">
              <a:latin typeface="Times New Roman" panose="02020603050405020304" pitchFamily="18" charset="0"/>
              <a:cs typeface="Times New Roman" panose="02020603050405020304" pitchFamily="18" charset="0"/>
            </a:endParaRPr>
          </a:p>
          <a:p>
            <a:pPr marL="0" indent="0" algn="just">
              <a:buNone/>
            </a:pPr>
            <a:r>
              <a:rPr lang="en-IN" i="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463903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Thing</a:t>
            </a:r>
          </a:p>
        </p:txBody>
      </p:sp>
      <p:sp>
        <p:nvSpPr>
          <p:cNvPr id="3" name="Content Placeholder 2"/>
          <p:cNvSpPr>
            <a:spLocks noGrp="1"/>
          </p:cNvSpPr>
          <p:nvPr>
            <p:ph idx="1"/>
          </p:nvPr>
        </p:nvSpPr>
        <p:spPr/>
        <p:txBody>
          <a:bodyPr/>
          <a:lstStyle/>
          <a:p>
            <a:pPr algn="just"/>
            <a:r>
              <a:rPr lang="en-IN" dirty="0">
                <a:latin typeface="Times New Roman" panose="02020603050405020304" pitchFamily="18" charset="0"/>
                <a:cs typeface="Times New Roman" panose="02020603050405020304" pitchFamily="18" charset="0"/>
              </a:rPr>
              <a:t>A </a:t>
            </a:r>
            <a:r>
              <a:rPr lang="en-IN" b="1" dirty="0">
                <a:latin typeface="Times New Roman" panose="02020603050405020304" pitchFamily="18" charset="0"/>
                <a:cs typeface="Times New Roman" panose="02020603050405020304" pitchFamily="18" charset="0"/>
              </a:rPr>
              <a:t>thing</a:t>
            </a:r>
            <a:r>
              <a:rPr lang="en-IN" dirty="0">
                <a:latin typeface="Times New Roman" panose="02020603050405020304" pitchFamily="18" charset="0"/>
                <a:cs typeface="Times New Roman" panose="02020603050405020304" pitchFamily="18" charset="0"/>
              </a:rPr>
              <a:t> in the context of the Internet of things is an entity or physical object that has a unique identifier an embedded system and the ability to transfer data over a network.</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596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History of </a:t>
            </a:r>
            <a:r>
              <a:rPr lang="en-IN" dirty="0" err="1">
                <a:latin typeface="Times New Roman" panose="02020603050405020304" pitchFamily="18" charset="0"/>
                <a:cs typeface="Times New Roman" panose="02020603050405020304" pitchFamily="18" charset="0"/>
              </a:rPr>
              <a:t>IoT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algn="just"/>
            <a:r>
              <a:rPr lang="en-IN" dirty="0">
                <a:latin typeface="Times New Roman" panose="02020603050405020304" pitchFamily="18" charset="0"/>
                <a:cs typeface="Times New Roman" panose="02020603050405020304" pitchFamily="18" charset="0"/>
              </a:rPr>
              <a:t>M2M technology in 1980 with wired connection for SCADA (Supervisory control and data acquisition)-factory floor, home, business security system</a:t>
            </a:r>
          </a:p>
          <a:p>
            <a:pPr algn="just"/>
            <a:r>
              <a:rPr lang="en-IN" dirty="0">
                <a:latin typeface="Times New Roman" panose="02020603050405020304" pitchFamily="18" charset="0"/>
                <a:cs typeface="Times New Roman" panose="02020603050405020304" pitchFamily="18" charset="0"/>
              </a:rPr>
              <a:t> M2M wireless Technology in 1990. ADEMCO built radio network for intrusion and smoke detection as budding cellular connectivity was too expensive</a:t>
            </a:r>
          </a:p>
          <a:p>
            <a:pPr algn="just"/>
            <a:r>
              <a:rPr lang="en-IN" dirty="0">
                <a:latin typeface="Times New Roman" panose="02020603050405020304" pitchFamily="18" charset="0"/>
                <a:cs typeface="Times New Roman" panose="02020603050405020304" pitchFamily="18" charset="0"/>
              </a:rPr>
              <a:t>Siemens introduced first cellular module M2M in 1995</a:t>
            </a:r>
          </a:p>
          <a:p>
            <a:pPr algn="just"/>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5486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History of </a:t>
            </a:r>
            <a:r>
              <a:rPr lang="en-IN" dirty="0" err="1">
                <a:latin typeface="Times New Roman" panose="02020603050405020304" pitchFamily="18" charset="0"/>
                <a:cs typeface="Times New Roman" panose="02020603050405020304" pitchFamily="18" charset="0"/>
              </a:rPr>
              <a:t>IoT</a:t>
            </a:r>
            <a:endParaRPr lang="en-IN" dirty="0">
              <a:latin typeface="Times New Roman" panose="02020603050405020304" pitchFamily="18" charset="0"/>
              <a:cs typeface="Times New Roman" panose="02020603050405020304" pitchFamily="18" charset="0"/>
            </a:endParaRP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7584" y="1844824"/>
            <a:ext cx="7056783" cy="3744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9708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RFID</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1720" y="1988840"/>
            <a:ext cx="4668167" cy="36078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2136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548680"/>
            <a:ext cx="8229600" cy="5028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7617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History of </a:t>
            </a:r>
            <a:r>
              <a:rPr lang="en-IN" dirty="0" err="1">
                <a:latin typeface="Times New Roman" panose="02020603050405020304" pitchFamily="18" charset="0"/>
                <a:cs typeface="Times New Roman" panose="02020603050405020304" pitchFamily="18" charset="0"/>
              </a:rPr>
              <a:t>IoT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algn="just"/>
            <a:r>
              <a:rPr lang="en-IN" dirty="0">
                <a:latin typeface="Times New Roman" panose="02020603050405020304" pitchFamily="18" charset="0"/>
                <a:cs typeface="Times New Roman" panose="02020603050405020304" pitchFamily="18" charset="0"/>
              </a:rPr>
              <a:t>“Internet of Things” was coined by Kevin Ashton in 1999 during his work at Procter &amp; Gamble.</a:t>
            </a:r>
          </a:p>
          <a:p>
            <a:pPr algn="just"/>
            <a:r>
              <a:rPr lang="en-IN" dirty="0">
                <a:latin typeface="Times New Roman" panose="02020603050405020304" pitchFamily="18" charset="0"/>
                <a:cs typeface="Times New Roman" panose="02020603050405020304" pitchFamily="18" charset="0"/>
              </a:rPr>
              <a:t>Ashton who was working in supply chain optimization, wanted to attract senior management’s attention to a new exciting technology called RFID. </a:t>
            </a:r>
          </a:p>
          <a:p>
            <a:pPr algn="just"/>
            <a:r>
              <a:rPr lang="en-IN" dirty="0">
                <a:latin typeface="Times New Roman" panose="02020603050405020304" pitchFamily="18" charset="0"/>
                <a:cs typeface="Times New Roman" panose="02020603050405020304" pitchFamily="18" charset="0"/>
              </a:rPr>
              <a:t>Because the internet was the hottest new trend in 1999 and because it somehow made sense, he called his presentation “Internet of Things”.</a:t>
            </a:r>
          </a:p>
        </p:txBody>
      </p:sp>
    </p:spTree>
    <p:extLst>
      <p:ext uri="{BB962C8B-B14F-4D97-AF65-F5344CB8AC3E}">
        <p14:creationId xmlns:p14="http://schemas.microsoft.com/office/powerpoint/2010/main" val="265218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732</TotalTime>
  <Words>244</Words>
  <Application>Microsoft Office PowerPoint</Application>
  <PresentationFormat>On-screen Show (4:3)</PresentationFormat>
  <Paragraphs>49</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ECE 3501 – IoT Fundamentals </vt:lpstr>
      <vt:lpstr>IoT : expressvpn.com </vt:lpstr>
      <vt:lpstr>IoT - Definition</vt:lpstr>
      <vt:lpstr>Thing</vt:lpstr>
      <vt:lpstr>History of IoT</vt:lpstr>
      <vt:lpstr>History of IoT</vt:lpstr>
      <vt:lpstr>RFID</vt:lpstr>
      <vt:lpstr>PowerPoint Presentation</vt:lpstr>
      <vt:lpstr>History of IoT</vt:lpstr>
      <vt:lpstr>History of IoT</vt:lpstr>
      <vt:lpstr>History of IoT</vt:lpstr>
      <vt:lpstr>History of IoT</vt:lpstr>
      <vt:lpstr>References</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vitcc</dc:creator>
  <cp:lastModifiedBy>Rahul Karthik</cp:lastModifiedBy>
  <cp:revision>186</cp:revision>
  <dcterms:created xsi:type="dcterms:W3CDTF">2020-05-22T10:55:01Z</dcterms:created>
  <dcterms:modified xsi:type="dcterms:W3CDTF">2023-05-11T06:51:22Z</dcterms:modified>
</cp:coreProperties>
</file>