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8" r:id="rId2"/>
  </p:sldMasterIdLst>
  <p:notesMasterIdLst>
    <p:notesMasterId r:id="rId37"/>
  </p:notesMasterIdLst>
  <p:sldIdLst>
    <p:sldId id="503" r:id="rId3"/>
    <p:sldId id="636" r:id="rId4"/>
    <p:sldId id="275" r:id="rId5"/>
    <p:sldId id="647" r:id="rId6"/>
    <p:sldId id="638" r:id="rId7"/>
    <p:sldId id="639" r:id="rId8"/>
    <p:sldId id="614" r:id="rId9"/>
    <p:sldId id="615" r:id="rId10"/>
    <p:sldId id="634" r:id="rId11"/>
    <p:sldId id="640" r:id="rId12"/>
    <p:sldId id="648" r:id="rId13"/>
    <p:sldId id="675" r:id="rId14"/>
    <p:sldId id="652" r:id="rId15"/>
    <p:sldId id="676" r:id="rId16"/>
    <p:sldId id="656" r:id="rId17"/>
    <p:sldId id="659" r:id="rId18"/>
    <p:sldId id="661" r:id="rId19"/>
    <p:sldId id="655" r:id="rId20"/>
    <p:sldId id="662" r:id="rId21"/>
    <p:sldId id="653" r:id="rId22"/>
    <p:sldId id="657" r:id="rId23"/>
    <p:sldId id="664" r:id="rId24"/>
    <p:sldId id="668" r:id="rId25"/>
    <p:sldId id="669" r:id="rId26"/>
    <p:sldId id="670" r:id="rId27"/>
    <p:sldId id="667" r:id="rId28"/>
    <p:sldId id="672" r:id="rId29"/>
    <p:sldId id="665" r:id="rId30"/>
    <p:sldId id="674" r:id="rId31"/>
    <p:sldId id="673" r:id="rId32"/>
    <p:sldId id="666" r:id="rId33"/>
    <p:sldId id="649" r:id="rId34"/>
    <p:sldId id="671" r:id="rId35"/>
    <p:sldId id="5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5048E8"/>
    <a:srgbClr val="F177C8"/>
    <a:srgbClr val="35E21E"/>
    <a:srgbClr val="FEFB69"/>
    <a:srgbClr val="58F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D64CEB-04C0-413E-AD82-770799AD9F91}" type="datetimeFigureOut">
              <a:rPr lang="en-US" smtClean="0"/>
              <a:t>5/23/2023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3A805-AD9B-4045-9A1C-5A225F3E8238}" type="slidenum">
              <a:rPr lang="en-US" smtClean="0"/>
              <a:t>‹#›</a:t>
            </a:fld>
            <a:endParaRPr lang="en-US"/>
          </a:p>
        </p:txBody>
      </p:sp>
    </p:spTree>
    <p:extLst>
      <p:ext uri="{BB962C8B-B14F-4D97-AF65-F5344CB8AC3E}">
        <p14:creationId xmlns:p14="http://schemas.microsoft.com/office/powerpoint/2010/main" val="81971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10</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19</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20</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21</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22</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23</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24</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25</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26</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27</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28</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11</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29</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30</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31</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32</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33</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12</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13</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14</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15</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16</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17</a:t>
            </a:fld>
            <a:endParaRPr lang="en-US"/>
          </a:p>
        </p:txBody>
      </p:sp>
    </p:spTree>
    <p:extLst>
      <p:ext uri="{BB962C8B-B14F-4D97-AF65-F5344CB8AC3E}">
        <p14:creationId xmlns:p14="http://schemas.microsoft.com/office/powerpoint/2010/main" val="4233119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24329-FA0E-4827-ADA0-BC8304E9EFC5}" type="slidenum">
              <a:rPr lang="en-US" smtClean="0"/>
              <a:pPr/>
              <a:t>18</a:t>
            </a:fld>
            <a:endParaRPr lang="en-US"/>
          </a:p>
        </p:txBody>
      </p:sp>
    </p:spTree>
    <p:extLst>
      <p:ext uri="{BB962C8B-B14F-4D97-AF65-F5344CB8AC3E}">
        <p14:creationId xmlns:p14="http://schemas.microsoft.com/office/powerpoint/2010/main" val="423311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C9049A-DE5A-404B-9CC6-121E9FE8D2B1}" type="datetime1">
              <a:rPr lang="en-US" smtClean="0"/>
              <a:t>5/23/2023</a:t>
            </a:fld>
            <a:endParaRPr lang="en-IN"/>
          </a:p>
        </p:txBody>
      </p:sp>
      <p:sp>
        <p:nvSpPr>
          <p:cNvPr id="5" name="Footer Placeholder 4"/>
          <p:cNvSpPr>
            <a:spLocks noGrp="1"/>
          </p:cNvSpPr>
          <p:nvPr>
            <p:ph type="ftr" sz="quarter" idx="11"/>
          </p:nvPr>
        </p:nvSpPr>
        <p:spPr/>
        <p:txBody>
          <a:bodyPr/>
          <a:lstStyle/>
          <a:p>
            <a:r>
              <a:rPr lang="en-IN" smtClean="0"/>
              <a:t>VIT CC, IOT BECE351L </a:t>
            </a:r>
            <a:endParaRPr lang="en-IN"/>
          </a:p>
        </p:txBody>
      </p:sp>
      <p:sp>
        <p:nvSpPr>
          <p:cNvPr id="6" name="Slide Number Placeholder 5"/>
          <p:cNvSpPr>
            <a:spLocks noGrp="1"/>
          </p:cNvSpPr>
          <p:nvPr>
            <p:ph type="sldNum" sz="quarter" idx="12"/>
          </p:nvPr>
        </p:nvSpPr>
        <p:spPr/>
        <p:txBody>
          <a:bodyPr/>
          <a:lstStyle/>
          <a:p>
            <a:fld id="{7D70E9F8-50CC-49FD-9EC7-5B465A6497E5}" type="slidenum">
              <a:rPr lang="en-IN" smtClean="0"/>
              <a:t>‹#›</a:t>
            </a:fld>
            <a:endParaRPr lang="en-IN"/>
          </a:p>
        </p:txBody>
      </p:sp>
    </p:spTree>
    <p:extLst>
      <p:ext uri="{BB962C8B-B14F-4D97-AF65-F5344CB8AC3E}">
        <p14:creationId xmlns:p14="http://schemas.microsoft.com/office/powerpoint/2010/main" val="256243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FA8AF-E21E-4E11-8D46-C64D4F68F13B}" type="datetime1">
              <a:rPr lang="en-US" smtClean="0"/>
              <a:t>5/23/2023</a:t>
            </a:fld>
            <a:endParaRPr lang="en-IN"/>
          </a:p>
        </p:txBody>
      </p:sp>
      <p:sp>
        <p:nvSpPr>
          <p:cNvPr id="5" name="Footer Placeholder 4"/>
          <p:cNvSpPr>
            <a:spLocks noGrp="1"/>
          </p:cNvSpPr>
          <p:nvPr>
            <p:ph type="ftr" sz="quarter" idx="11"/>
          </p:nvPr>
        </p:nvSpPr>
        <p:spPr/>
        <p:txBody>
          <a:bodyPr/>
          <a:lstStyle/>
          <a:p>
            <a:r>
              <a:rPr lang="en-IN" smtClean="0"/>
              <a:t>VIT CC, IOT BECE351L </a:t>
            </a:r>
            <a:endParaRPr lang="en-IN"/>
          </a:p>
        </p:txBody>
      </p:sp>
      <p:sp>
        <p:nvSpPr>
          <p:cNvPr id="6" name="Slide Number Placeholder 5"/>
          <p:cNvSpPr>
            <a:spLocks noGrp="1"/>
          </p:cNvSpPr>
          <p:nvPr>
            <p:ph type="sldNum" sz="quarter" idx="12"/>
          </p:nvPr>
        </p:nvSpPr>
        <p:spPr/>
        <p:txBody>
          <a:bodyPr/>
          <a:lstStyle/>
          <a:p>
            <a:fld id="{7D70E9F8-50CC-49FD-9EC7-5B465A6497E5}" type="slidenum">
              <a:rPr lang="en-IN" smtClean="0"/>
              <a:t>‹#›</a:t>
            </a:fld>
            <a:endParaRPr lang="en-IN"/>
          </a:p>
        </p:txBody>
      </p:sp>
    </p:spTree>
    <p:extLst>
      <p:ext uri="{BB962C8B-B14F-4D97-AF65-F5344CB8AC3E}">
        <p14:creationId xmlns:p14="http://schemas.microsoft.com/office/powerpoint/2010/main" val="348751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731713-D53D-4736-A20E-FBBE3A04000E}" type="datetime1">
              <a:rPr lang="en-US" smtClean="0"/>
              <a:t>5/23/2023</a:t>
            </a:fld>
            <a:endParaRPr lang="en-IN"/>
          </a:p>
        </p:txBody>
      </p:sp>
      <p:sp>
        <p:nvSpPr>
          <p:cNvPr id="5" name="Footer Placeholder 4"/>
          <p:cNvSpPr>
            <a:spLocks noGrp="1"/>
          </p:cNvSpPr>
          <p:nvPr>
            <p:ph type="ftr" sz="quarter" idx="11"/>
          </p:nvPr>
        </p:nvSpPr>
        <p:spPr/>
        <p:txBody>
          <a:bodyPr/>
          <a:lstStyle/>
          <a:p>
            <a:r>
              <a:rPr lang="en-IN" smtClean="0"/>
              <a:t>VIT CC, IOT BECE351L </a:t>
            </a:r>
            <a:endParaRPr lang="en-IN"/>
          </a:p>
        </p:txBody>
      </p:sp>
      <p:sp>
        <p:nvSpPr>
          <p:cNvPr id="6" name="Slide Number Placeholder 5"/>
          <p:cNvSpPr>
            <a:spLocks noGrp="1"/>
          </p:cNvSpPr>
          <p:nvPr>
            <p:ph type="sldNum" sz="quarter" idx="12"/>
          </p:nvPr>
        </p:nvSpPr>
        <p:spPr/>
        <p:txBody>
          <a:bodyPr/>
          <a:lstStyle/>
          <a:p>
            <a:fld id="{7D70E9F8-50CC-49FD-9EC7-5B465A6497E5}" type="slidenum">
              <a:rPr lang="en-IN" smtClean="0"/>
              <a:t>‹#›</a:t>
            </a:fld>
            <a:endParaRPr lang="en-IN"/>
          </a:p>
        </p:txBody>
      </p:sp>
    </p:spTree>
    <p:extLst>
      <p:ext uri="{BB962C8B-B14F-4D97-AF65-F5344CB8AC3E}">
        <p14:creationId xmlns:p14="http://schemas.microsoft.com/office/powerpoint/2010/main" val="182392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76A727-FC45-4E2F-8AE7-8CEF47AA7ACB}" type="datetime1">
              <a:rPr lang="en-US" smtClean="0">
                <a:solidFill>
                  <a:prstClr val="black">
                    <a:lumMod val="65000"/>
                    <a:lumOff val="35000"/>
                  </a:prstClr>
                </a:solidFill>
              </a:rPr>
              <a:t>5/23/2023</a:t>
            </a:fld>
            <a:endParaRPr lang="en-IN">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IN" smtClean="0">
                <a:solidFill>
                  <a:prstClr val="black">
                    <a:lumMod val="65000"/>
                    <a:lumOff val="35000"/>
                  </a:prstClr>
                </a:solidFill>
              </a:rPr>
              <a:t>VIT CC, IOT BECE351L </a:t>
            </a:r>
            <a:endParaRPr lang="en-IN">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C74FD3A-FA45-4FB6-93EF-FB555080F508}"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2909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D60084-69D3-4EC1-B71B-98194EC3B4A1}" type="datetime1">
              <a:rPr lang="en-US" smtClean="0">
                <a:solidFill>
                  <a:prstClr val="black">
                    <a:lumMod val="65000"/>
                    <a:lumOff val="35000"/>
                  </a:prstClr>
                </a:solidFill>
              </a:rPr>
              <a:t>5/23/2023</a:t>
            </a:fld>
            <a:endParaRPr lang="en-IN">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IN" smtClean="0">
                <a:solidFill>
                  <a:prstClr val="black">
                    <a:lumMod val="65000"/>
                    <a:lumOff val="35000"/>
                  </a:prstClr>
                </a:solidFill>
              </a:rPr>
              <a:t>VIT CC, IOT BECE351L </a:t>
            </a:r>
            <a:endParaRPr lang="en-IN">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C74FD3A-FA45-4FB6-93EF-FB555080F508}"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33830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831851" y="4552655"/>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621BB0-AA61-4078-A04D-345356F7360C}" type="datetime1">
              <a:rPr lang="en-US" smtClean="0">
                <a:solidFill>
                  <a:prstClr val="black">
                    <a:lumMod val="65000"/>
                    <a:lumOff val="35000"/>
                  </a:prstClr>
                </a:solidFill>
              </a:rPr>
              <a:t>5/23/2023</a:t>
            </a:fld>
            <a:endParaRPr lang="en-IN">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IN" smtClean="0">
                <a:solidFill>
                  <a:prstClr val="black">
                    <a:lumMod val="65000"/>
                    <a:lumOff val="35000"/>
                  </a:prstClr>
                </a:solidFill>
              </a:rPr>
              <a:t>VIT CC, IOT BECE351L </a:t>
            </a:r>
            <a:endParaRPr lang="en-IN">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C74FD3A-FA45-4FB6-93EF-FB555080F508}"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71950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5127" y="1828803"/>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8803"/>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A9BA66-E7C8-4277-B2B4-F7D60C5C3AA2}" type="datetime1">
              <a:rPr lang="en-US" smtClean="0">
                <a:solidFill>
                  <a:prstClr val="black">
                    <a:lumMod val="65000"/>
                    <a:lumOff val="35000"/>
                  </a:prstClr>
                </a:solidFill>
              </a:rPr>
              <a:t>5/23/2023</a:t>
            </a:fld>
            <a:endParaRPr lang="en-IN">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IN" smtClean="0">
                <a:solidFill>
                  <a:prstClr val="black">
                    <a:lumMod val="65000"/>
                    <a:lumOff val="35000"/>
                  </a:prstClr>
                </a:solidFill>
              </a:rPr>
              <a:t>VIT CC, IOT BECE351L </a:t>
            </a:r>
            <a:endParaRPr lang="en-IN">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C74FD3A-FA45-4FB6-93EF-FB555080F508}"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5026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5127" y="2507566"/>
            <a:ext cx="515620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14"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14" y="2507566"/>
            <a:ext cx="51816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A2A8F1-74C5-415A-9DAC-B0A827FBDC05}" type="datetime1">
              <a:rPr lang="en-US" smtClean="0">
                <a:solidFill>
                  <a:prstClr val="black">
                    <a:lumMod val="65000"/>
                    <a:lumOff val="35000"/>
                  </a:prstClr>
                </a:solidFill>
              </a:rPr>
              <a:t>5/23/2023</a:t>
            </a:fld>
            <a:endParaRPr lang="en-IN">
              <a:solidFill>
                <a:prstClr val="black">
                  <a:lumMod val="65000"/>
                  <a:lumOff val="35000"/>
                </a:prstClr>
              </a:solidFill>
            </a:endParaRPr>
          </a:p>
        </p:txBody>
      </p:sp>
      <p:sp>
        <p:nvSpPr>
          <p:cNvPr id="8" name="Footer Placeholder 7"/>
          <p:cNvSpPr>
            <a:spLocks noGrp="1"/>
          </p:cNvSpPr>
          <p:nvPr>
            <p:ph type="ftr" sz="quarter" idx="11"/>
          </p:nvPr>
        </p:nvSpPr>
        <p:spPr/>
        <p:txBody>
          <a:bodyPr/>
          <a:lstStyle/>
          <a:p>
            <a:r>
              <a:rPr lang="en-IN" smtClean="0">
                <a:solidFill>
                  <a:prstClr val="black">
                    <a:lumMod val="65000"/>
                    <a:lumOff val="35000"/>
                  </a:prstClr>
                </a:solidFill>
              </a:rPr>
              <a:t>VIT CC, IOT BECE351L </a:t>
            </a:r>
            <a:endParaRPr lang="en-IN">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4C74FD3A-FA45-4FB6-93EF-FB555080F508}" type="slidenum">
              <a:rPr lang="en-IN" smtClean="0">
                <a:solidFill>
                  <a:prstClr val="black">
                    <a:tint val="75000"/>
                  </a:prstClr>
                </a:solidFill>
              </a:rPr>
              <a:pPr/>
              <a:t>‹#›</a:t>
            </a:fld>
            <a:endParaRPr lang="en-IN">
              <a:solidFill>
                <a:prstClr val="black">
                  <a:tint val="75000"/>
                </a:prstClr>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92966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4AE82BF-9540-4FEB-BF72-A1C24D3AC7D8}" type="datetime1">
              <a:rPr lang="en-US" smtClean="0">
                <a:solidFill>
                  <a:prstClr val="black">
                    <a:lumMod val="65000"/>
                    <a:lumOff val="35000"/>
                  </a:prstClr>
                </a:solidFill>
              </a:rPr>
              <a:t>5/23/2023</a:t>
            </a:fld>
            <a:endParaRPr lang="en-IN">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IN" smtClean="0">
                <a:solidFill>
                  <a:prstClr val="black">
                    <a:lumMod val="65000"/>
                    <a:lumOff val="35000"/>
                  </a:prstClr>
                </a:solidFill>
              </a:rPr>
              <a:t>VIT CC, IOT BECE351L </a:t>
            </a:r>
            <a:endParaRPr lang="en-IN">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4C74FD3A-FA45-4FB6-93EF-FB555080F508}" type="slidenum">
              <a:rPr lang="en-IN" smtClean="0">
                <a:solidFill>
                  <a:prstClr val="black">
                    <a:tint val="75000"/>
                  </a:prstClr>
                </a:solidFill>
              </a:rPr>
              <a:pPr/>
              <a:t>‹#›</a:t>
            </a:fld>
            <a:endParaRPr lang="en-IN">
              <a:solidFill>
                <a:prstClr val="black">
                  <a:tint val="75000"/>
                </a:prstClr>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4253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B4EBE6-0BF7-4ECF-B17A-530AA863E087}" type="datetime1">
              <a:rPr lang="en-US" smtClean="0">
                <a:solidFill>
                  <a:prstClr val="black">
                    <a:lumMod val="65000"/>
                    <a:lumOff val="35000"/>
                  </a:prstClr>
                </a:solidFill>
              </a:rPr>
              <a:t>5/23/2023</a:t>
            </a:fld>
            <a:endParaRPr lang="en-IN">
              <a:solidFill>
                <a:prstClr val="black">
                  <a:lumMod val="65000"/>
                  <a:lumOff val="35000"/>
                </a:prstClr>
              </a:solidFill>
            </a:endParaRPr>
          </a:p>
        </p:txBody>
      </p:sp>
      <p:sp>
        <p:nvSpPr>
          <p:cNvPr id="3" name="Footer Placeholder 2"/>
          <p:cNvSpPr>
            <a:spLocks noGrp="1"/>
          </p:cNvSpPr>
          <p:nvPr>
            <p:ph type="ftr" sz="quarter" idx="11"/>
          </p:nvPr>
        </p:nvSpPr>
        <p:spPr/>
        <p:txBody>
          <a:bodyPr/>
          <a:lstStyle/>
          <a:p>
            <a:r>
              <a:rPr lang="en-IN" smtClean="0">
                <a:solidFill>
                  <a:prstClr val="black">
                    <a:lumMod val="65000"/>
                    <a:lumOff val="35000"/>
                  </a:prstClr>
                </a:solidFill>
              </a:rPr>
              <a:t>VIT CC, IOT BECE351L </a:t>
            </a:r>
            <a:endParaRPr lang="en-IN">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4C74FD3A-FA45-4FB6-93EF-FB555080F508}"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821406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13"/>
            <a:ext cx="3931920" cy="1600197"/>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7916D-188D-4599-BCB2-6EE52BE4584A}" type="datetime1">
              <a:rPr lang="en-US" smtClean="0">
                <a:solidFill>
                  <a:prstClr val="black">
                    <a:lumMod val="65000"/>
                    <a:lumOff val="35000"/>
                  </a:prstClr>
                </a:solidFill>
              </a:rPr>
              <a:t>5/23/2023</a:t>
            </a:fld>
            <a:endParaRPr lang="en-IN">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IN" smtClean="0">
                <a:solidFill>
                  <a:prstClr val="black">
                    <a:lumMod val="65000"/>
                    <a:lumOff val="35000"/>
                  </a:prstClr>
                </a:solidFill>
              </a:rPr>
              <a:t>VIT CC, IOT BECE351L </a:t>
            </a:r>
            <a:endParaRPr lang="en-IN">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C74FD3A-FA45-4FB6-93EF-FB555080F508}"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5833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39238-99D7-43EA-8157-A4815CCDC6FA}" type="datetime1">
              <a:rPr lang="en-US" smtClean="0"/>
              <a:t>5/23/2023</a:t>
            </a:fld>
            <a:endParaRPr lang="en-IN"/>
          </a:p>
        </p:txBody>
      </p:sp>
      <p:sp>
        <p:nvSpPr>
          <p:cNvPr id="5" name="Footer Placeholder 4"/>
          <p:cNvSpPr>
            <a:spLocks noGrp="1"/>
          </p:cNvSpPr>
          <p:nvPr>
            <p:ph type="ftr" sz="quarter" idx="11"/>
          </p:nvPr>
        </p:nvSpPr>
        <p:spPr/>
        <p:txBody>
          <a:bodyPr/>
          <a:lstStyle/>
          <a:p>
            <a:r>
              <a:rPr lang="en-IN" smtClean="0"/>
              <a:t>VIT CC, IOT BECE351L </a:t>
            </a:r>
            <a:endParaRPr lang="en-IN"/>
          </a:p>
        </p:txBody>
      </p:sp>
      <p:sp>
        <p:nvSpPr>
          <p:cNvPr id="6" name="Slide Number Placeholder 5"/>
          <p:cNvSpPr>
            <a:spLocks noGrp="1"/>
          </p:cNvSpPr>
          <p:nvPr>
            <p:ph type="sldNum" sz="quarter" idx="12"/>
          </p:nvPr>
        </p:nvSpPr>
        <p:spPr/>
        <p:txBody>
          <a:bodyPr/>
          <a:lstStyle/>
          <a:p>
            <a:fld id="{7D70E9F8-50CC-49FD-9EC7-5B465A6497E5}" type="slidenum">
              <a:rPr lang="en-IN" smtClean="0"/>
              <a:t>‹#›</a:t>
            </a:fld>
            <a:endParaRPr lang="en-IN"/>
          </a:p>
        </p:txBody>
      </p:sp>
    </p:spTree>
    <p:extLst>
      <p:ext uri="{BB962C8B-B14F-4D97-AF65-F5344CB8AC3E}">
        <p14:creationId xmlns:p14="http://schemas.microsoft.com/office/powerpoint/2010/main" val="2348744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143304-47E9-478C-A9E1-447B26E46322}" type="datetime1">
              <a:rPr lang="en-US" smtClean="0">
                <a:solidFill>
                  <a:prstClr val="black">
                    <a:lumMod val="65000"/>
                    <a:lumOff val="35000"/>
                  </a:prstClr>
                </a:solidFill>
              </a:rPr>
              <a:t>5/23/2023</a:t>
            </a:fld>
            <a:endParaRPr lang="en-IN">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US" smtClean="0">
                <a:solidFill>
                  <a:prstClr val="black">
                    <a:lumMod val="65000"/>
                    <a:lumOff val="35000"/>
                  </a:prstClr>
                </a:solidFill>
              </a:rPr>
              <a:t>VIT CC, IOT BECE351L </a:t>
            </a:r>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C74FD3A-FA45-4FB6-93EF-FB555080F508}"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04340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32679-1B0D-4FFC-8FD2-B771BEC2D180}" type="datetime1">
              <a:rPr lang="en-US" smtClean="0">
                <a:solidFill>
                  <a:prstClr val="black">
                    <a:lumMod val="65000"/>
                    <a:lumOff val="35000"/>
                  </a:prstClr>
                </a:solidFill>
              </a:rPr>
              <a:t>5/23/2023</a:t>
            </a:fld>
            <a:endParaRPr lang="en-IN">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IN" smtClean="0">
                <a:solidFill>
                  <a:prstClr val="black">
                    <a:lumMod val="65000"/>
                    <a:lumOff val="35000"/>
                  </a:prstClr>
                </a:solidFill>
              </a:rPr>
              <a:t>VIT CC, IOT BECE351L </a:t>
            </a:r>
            <a:endParaRPr lang="en-IN">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C74FD3A-FA45-4FB6-93EF-FB555080F508}"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52948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0362"/>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0372"/>
            <a:ext cx="7734300"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5EDB31-46F4-4C8A-8784-AF1CD0E113C5}" type="datetime1">
              <a:rPr lang="en-US" smtClean="0">
                <a:solidFill>
                  <a:prstClr val="black">
                    <a:lumMod val="65000"/>
                    <a:lumOff val="35000"/>
                  </a:prstClr>
                </a:solidFill>
              </a:rPr>
              <a:t>5/23/2023</a:t>
            </a:fld>
            <a:endParaRPr lang="en-IN">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IN" smtClean="0">
                <a:solidFill>
                  <a:prstClr val="black">
                    <a:lumMod val="65000"/>
                    <a:lumOff val="35000"/>
                  </a:prstClr>
                </a:solidFill>
              </a:rPr>
              <a:t>VIT CC, IOT BECE351L </a:t>
            </a:r>
            <a:endParaRPr lang="en-IN">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C74FD3A-FA45-4FB6-93EF-FB555080F508}"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2005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AEA850-2FB2-45BA-B12B-B4BAC83C5AAE}" type="datetime1">
              <a:rPr lang="en-US" smtClean="0"/>
              <a:t>5/23/2023</a:t>
            </a:fld>
            <a:endParaRPr lang="en-IN"/>
          </a:p>
        </p:txBody>
      </p:sp>
      <p:sp>
        <p:nvSpPr>
          <p:cNvPr id="5" name="Footer Placeholder 4"/>
          <p:cNvSpPr>
            <a:spLocks noGrp="1"/>
          </p:cNvSpPr>
          <p:nvPr>
            <p:ph type="ftr" sz="quarter" idx="11"/>
          </p:nvPr>
        </p:nvSpPr>
        <p:spPr/>
        <p:txBody>
          <a:bodyPr/>
          <a:lstStyle/>
          <a:p>
            <a:r>
              <a:rPr lang="en-IN" smtClean="0"/>
              <a:t>VIT CC, IOT BECE351L </a:t>
            </a:r>
            <a:endParaRPr lang="en-IN"/>
          </a:p>
        </p:txBody>
      </p:sp>
      <p:sp>
        <p:nvSpPr>
          <p:cNvPr id="6" name="Slide Number Placeholder 5"/>
          <p:cNvSpPr>
            <a:spLocks noGrp="1"/>
          </p:cNvSpPr>
          <p:nvPr>
            <p:ph type="sldNum" sz="quarter" idx="12"/>
          </p:nvPr>
        </p:nvSpPr>
        <p:spPr/>
        <p:txBody>
          <a:bodyPr/>
          <a:lstStyle/>
          <a:p>
            <a:fld id="{7D70E9F8-50CC-49FD-9EC7-5B465A6497E5}" type="slidenum">
              <a:rPr lang="en-IN" smtClean="0"/>
              <a:t>‹#›</a:t>
            </a:fld>
            <a:endParaRPr lang="en-IN"/>
          </a:p>
        </p:txBody>
      </p:sp>
    </p:spTree>
    <p:extLst>
      <p:ext uri="{BB962C8B-B14F-4D97-AF65-F5344CB8AC3E}">
        <p14:creationId xmlns:p14="http://schemas.microsoft.com/office/powerpoint/2010/main" val="400387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6E116F-8781-420C-BE2F-D3CF659C94D6}" type="datetime1">
              <a:rPr lang="en-US" smtClean="0"/>
              <a:t>5/23/2023</a:t>
            </a:fld>
            <a:endParaRPr lang="en-IN"/>
          </a:p>
        </p:txBody>
      </p:sp>
      <p:sp>
        <p:nvSpPr>
          <p:cNvPr id="6" name="Footer Placeholder 5"/>
          <p:cNvSpPr>
            <a:spLocks noGrp="1"/>
          </p:cNvSpPr>
          <p:nvPr>
            <p:ph type="ftr" sz="quarter" idx="11"/>
          </p:nvPr>
        </p:nvSpPr>
        <p:spPr/>
        <p:txBody>
          <a:bodyPr/>
          <a:lstStyle/>
          <a:p>
            <a:r>
              <a:rPr lang="en-IN" smtClean="0"/>
              <a:t>VIT CC, IOT BECE351L </a:t>
            </a:r>
            <a:endParaRPr lang="en-IN"/>
          </a:p>
        </p:txBody>
      </p:sp>
      <p:sp>
        <p:nvSpPr>
          <p:cNvPr id="7" name="Slide Number Placeholder 6"/>
          <p:cNvSpPr>
            <a:spLocks noGrp="1"/>
          </p:cNvSpPr>
          <p:nvPr>
            <p:ph type="sldNum" sz="quarter" idx="12"/>
          </p:nvPr>
        </p:nvSpPr>
        <p:spPr/>
        <p:txBody>
          <a:bodyPr/>
          <a:lstStyle/>
          <a:p>
            <a:fld id="{7D70E9F8-50CC-49FD-9EC7-5B465A6497E5}" type="slidenum">
              <a:rPr lang="en-IN" smtClean="0"/>
              <a:t>‹#›</a:t>
            </a:fld>
            <a:endParaRPr lang="en-IN"/>
          </a:p>
        </p:txBody>
      </p:sp>
    </p:spTree>
    <p:extLst>
      <p:ext uri="{BB962C8B-B14F-4D97-AF65-F5344CB8AC3E}">
        <p14:creationId xmlns:p14="http://schemas.microsoft.com/office/powerpoint/2010/main" val="283491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02D3DC-601D-4BAC-A3E9-198AA872ACE6}" type="datetime1">
              <a:rPr lang="en-US" smtClean="0"/>
              <a:t>5/23/2023</a:t>
            </a:fld>
            <a:endParaRPr lang="en-IN"/>
          </a:p>
        </p:txBody>
      </p:sp>
      <p:sp>
        <p:nvSpPr>
          <p:cNvPr id="8" name="Footer Placeholder 7"/>
          <p:cNvSpPr>
            <a:spLocks noGrp="1"/>
          </p:cNvSpPr>
          <p:nvPr>
            <p:ph type="ftr" sz="quarter" idx="11"/>
          </p:nvPr>
        </p:nvSpPr>
        <p:spPr/>
        <p:txBody>
          <a:bodyPr/>
          <a:lstStyle/>
          <a:p>
            <a:r>
              <a:rPr lang="en-IN" smtClean="0"/>
              <a:t>VIT CC, IOT BECE351L </a:t>
            </a:r>
            <a:endParaRPr lang="en-IN"/>
          </a:p>
        </p:txBody>
      </p:sp>
      <p:sp>
        <p:nvSpPr>
          <p:cNvPr id="9" name="Slide Number Placeholder 8"/>
          <p:cNvSpPr>
            <a:spLocks noGrp="1"/>
          </p:cNvSpPr>
          <p:nvPr>
            <p:ph type="sldNum" sz="quarter" idx="12"/>
          </p:nvPr>
        </p:nvSpPr>
        <p:spPr/>
        <p:txBody>
          <a:bodyPr/>
          <a:lstStyle/>
          <a:p>
            <a:fld id="{7D70E9F8-50CC-49FD-9EC7-5B465A6497E5}" type="slidenum">
              <a:rPr lang="en-IN" smtClean="0"/>
              <a:t>‹#›</a:t>
            </a:fld>
            <a:endParaRPr lang="en-IN"/>
          </a:p>
        </p:txBody>
      </p:sp>
    </p:spTree>
    <p:extLst>
      <p:ext uri="{BB962C8B-B14F-4D97-AF65-F5344CB8AC3E}">
        <p14:creationId xmlns:p14="http://schemas.microsoft.com/office/powerpoint/2010/main" val="187172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A094B6-2C68-482A-AD08-63189CE2AA48}" type="datetime1">
              <a:rPr lang="en-US" smtClean="0"/>
              <a:t>5/23/2023</a:t>
            </a:fld>
            <a:endParaRPr lang="en-IN"/>
          </a:p>
        </p:txBody>
      </p:sp>
      <p:sp>
        <p:nvSpPr>
          <p:cNvPr id="4" name="Footer Placeholder 3"/>
          <p:cNvSpPr>
            <a:spLocks noGrp="1"/>
          </p:cNvSpPr>
          <p:nvPr>
            <p:ph type="ftr" sz="quarter" idx="11"/>
          </p:nvPr>
        </p:nvSpPr>
        <p:spPr/>
        <p:txBody>
          <a:bodyPr/>
          <a:lstStyle/>
          <a:p>
            <a:r>
              <a:rPr lang="en-IN" smtClean="0"/>
              <a:t>VIT CC, IOT BECE351L </a:t>
            </a:r>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a:t>
            </a:fld>
            <a:endParaRPr lang="en-IN"/>
          </a:p>
        </p:txBody>
      </p:sp>
    </p:spTree>
    <p:extLst>
      <p:ext uri="{BB962C8B-B14F-4D97-AF65-F5344CB8AC3E}">
        <p14:creationId xmlns:p14="http://schemas.microsoft.com/office/powerpoint/2010/main" val="32833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E06FA-680D-497E-A414-3CA7E7010089}" type="datetime1">
              <a:rPr lang="en-US" smtClean="0"/>
              <a:t>5/23/2023</a:t>
            </a:fld>
            <a:endParaRPr lang="en-IN"/>
          </a:p>
        </p:txBody>
      </p:sp>
      <p:sp>
        <p:nvSpPr>
          <p:cNvPr id="3" name="Footer Placeholder 2"/>
          <p:cNvSpPr>
            <a:spLocks noGrp="1"/>
          </p:cNvSpPr>
          <p:nvPr>
            <p:ph type="ftr" sz="quarter" idx="11"/>
          </p:nvPr>
        </p:nvSpPr>
        <p:spPr/>
        <p:txBody>
          <a:bodyPr/>
          <a:lstStyle/>
          <a:p>
            <a:r>
              <a:rPr lang="en-IN" smtClean="0"/>
              <a:t>VIT CC, IOT BECE351L </a:t>
            </a:r>
            <a:endParaRPr lang="en-IN"/>
          </a:p>
        </p:txBody>
      </p:sp>
      <p:sp>
        <p:nvSpPr>
          <p:cNvPr id="4" name="Slide Number Placeholder 3"/>
          <p:cNvSpPr>
            <a:spLocks noGrp="1"/>
          </p:cNvSpPr>
          <p:nvPr>
            <p:ph type="sldNum" sz="quarter" idx="12"/>
          </p:nvPr>
        </p:nvSpPr>
        <p:spPr/>
        <p:txBody>
          <a:bodyPr/>
          <a:lstStyle/>
          <a:p>
            <a:fld id="{7D70E9F8-50CC-49FD-9EC7-5B465A6497E5}" type="slidenum">
              <a:rPr lang="en-IN" smtClean="0"/>
              <a:t>‹#›</a:t>
            </a:fld>
            <a:endParaRPr lang="en-IN"/>
          </a:p>
        </p:txBody>
      </p:sp>
    </p:spTree>
    <p:extLst>
      <p:ext uri="{BB962C8B-B14F-4D97-AF65-F5344CB8AC3E}">
        <p14:creationId xmlns:p14="http://schemas.microsoft.com/office/powerpoint/2010/main" val="244950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29226-1B4A-4843-9F17-50EDC5181F88}" type="datetime1">
              <a:rPr lang="en-US" smtClean="0"/>
              <a:t>5/23/2023</a:t>
            </a:fld>
            <a:endParaRPr lang="en-IN"/>
          </a:p>
        </p:txBody>
      </p:sp>
      <p:sp>
        <p:nvSpPr>
          <p:cNvPr id="6" name="Footer Placeholder 5"/>
          <p:cNvSpPr>
            <a:spLocks noGrp="1"/>
          </p:cNvSpPr>
          <p:nvPr>
            <p:ph type="ftr" sz="quarter" idx="11"/>
          </p:nvPr>
        </p:nvSpPr>
        <p:spPr/>
        <p:txBody>
          <a:bodyPr/>
          <a:lstStyle/>
          <a:p>
            <a:r>
              <a:rPr lang="en-IN" smtClean="0"/>
              <a:t>VIT CC, IOT BECE351L </a:t>
            </a:r>
            <a:endParaRPr lang="en-IN"/>
          </a:p>
        </p:txBody>
      </p:sp>
      <p:sp>
        <p:nvSpPr>
          <p:cNvPr id="7" name="Slide Number Placeholder 6"/>
          <p:cNvSpPr>
            <a:spLocks noGrp="1"/>
          </p:cNvSpPr>
          <p:nvPr>
            <p:ph type="sldNum" sz="quarter" idx="12"/>
          </p:nvPr>
        </p:nvSpPr>
        <p:spPr/>
        <p:txBody>
          <a:bodyPr/>
          <a:lstStyle/>
          <a:p>
            <a:fld id="{7D70E9F8-50CC-49FD-9EC7-5B465A6497E5}" type="slidenum">
              <a:rPr lang="en-IN" smtClean="0"/>
              <a:t>‹#›</a:t>
            </a:fld>
            <a:endParaRPr lang="en-IN"/>
          </a:p>
        </p:txBody>
      </p:sp>
    </p:spTree>
    <p:extLst>
      <p:ext uri="{BB962C8B-B14F-4D97-AF65-F5344CB8AC3E}">
        <p14:creationId xmlns:p14="http://schemas.microsoft.com/office/powerpoint/2010/main" val="187483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3010EF-FCAF-472B-9EA0-D284D947E317}" type="datetime1">
              <a:rPr lang="en-US" smtClean="0"/>
              <a:t>5/23/2023</a:t>
            </a:fld>
            <a:endParaRPr lang="en-IN"/>
          </a:p>
        </p:txBody>
      </p:sp>
      <p:sp>
        <p:nvSpPr>
          <p:cNvPr id="6" name="Footer Placeholder 5"/>
          <p:cNvSpPr>
            <a:spLocks noGrp="1"/>
          </p:cNvSpPr>
          <p:nvPr>
            <p:ph type="ftr" sz="quarter" idx="11"/>
          </p:nvPr>
        </p:nvSpPr>
        <p:spPr/>
        <p:txBody>
          <a:bodyPr/>
          <a:lstStyle/>
          <a:p>
            <a:r>
              <a:rPr lang="en-IN" smtClean="0"/>
              <a:t>VIT CC, IOT BECE351L </a:t>
            </a:r>
            <a:endParaRPr lang="en-IN"/>
          </a:p>
        </p:txBody>
      </p:sp>
      <p:sp>
        <p:nvSpPr>
          <p:cNvPr id="7" name="Slide Number Placeholder 6"/>
          <p:cNvSpPr>
            <a:spLocks noGrp="1"/>
          </p:cNvSpPr>
          <p:nvPr>
            <p:ph type="sldNum" sz="quarter" idx="12"/>
          </p:nvPr>
        </p:nvSpPr>
        <p:spPr/>
        <p:txBody>
          <a:bodyPr/>
          <a:lstStyle/>
          <a:p>
            <a:fld id="{7D70E9F8-50CC-49FD-9EC7-5B465A6497E5}" type="slidenum">
              <a:rPr lang="en-IN" smtClean="0"/>
              <a:t>‹#›</a:t>
            </a:fld>
            <a:endParaRPr lang="en-IN"/>
          </a:p>
        </p:txBody>
      </p:sp>
    </p:spTree>
    <p:extLst>
      <p:ext uri="{BB962C8B-B14F-4D97-AF65-F5344CB8AC3E}">
        <p14:creationId xmlns:p14="http://schemas.microsoft.com/office/powerpoint/2010/main" val="375331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E2B3E-C03B-472B-B1DF-F9B6281B1C6D}" type="datetime1">
              <a:rPr lang="en-US" smtClean="0"/>
              <a:t>5/23/2023</a:t>
            </a:fld>
            <a:endParaRPr lang="en-IN"/>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VIT CC, IOT BECE351L </a:t>
            </a:r>
            <a:endParaRPr lang="en-IN"/>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0E9F8-50CC-49FD-9EC7-5B465A6497E5}" type="slidenum">
              <a:rPr lang="en-IN" smtClean="0"/>
              <a:t>‹#›</a:t>
            </a:fld>
            <a:endParaRPr lang="en-IN"/>
          </a:p>
        </p:txBody>
      </p:sp>
    </p:spTree>
    <p:extLst>
      <p:ext uri="{BB962C8B-B14F-4D97-AF65-F5344CB8AC3E}">
        <p14:creationId xmlns:p14="http://schemas.microsoft.com/office/powerpoint/2010/main" val="3487444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127" y="1828803"/>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72"/>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A8E8069-1B0D-4574-902D-F005370CF0BE}" type="datetime1">
              <a:rPr lang="en-US" smtClean="0">
                <a:solidFill>
                  <a:prstClr val="black">
                    <a:lumMod val="65000"/>
                    <a:lumOff val="35000"/>
                  </a:prstClr>
                </a:solidFill>
              </a:rPr>
              <a:t>5/23/2023</a:t>
            </a:fld>
            <a:endParaRPr lang="en-IN">
              <a:solidFill>
                <a:prstClr val="black">
                  <a:lumMod val="65000"/>
                  <a:lumOff val="35000"/>
                </a:prstClr>
              </a:solidFill>
            </a:endParaRPr>
          </a:p>
        </p:txBody>
      </p:sp>
      <p:sp>
        <p:nvSpPr>
          <p:cNvPr id="5" name="Footer Placeholder 4"/>
          <p:cNvSpPr>
            <a:spLocks noGrp="1"/>
          </p:cNvSpPr>
          <p:nvPr>
            <p:ph type="ftr" sz="quarter" idx="3"/>
          </p:nvPr>
        </p:nvSpPr>
        <p:spPr>
          <a:xfrm>
            <a:off x="4038600" y="6356372"/>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IN" smtClean="0">
                <a:solidFill>
                  <a:prstClr val="black">
                    <a:lumMod val="65000"/>
                    <a:lumOff val="35000"/>
                  </a:prstClr>
                </a:solidFill>
              </a:rPr>
              <a:t>VIT CC, IOT BECE351L </a:t>
            </a:r>
            <a:endParaRPr lang="en-IN">
              <a:solidFill>
                <a:prstClr val="black">
                  <a:lumMod val="65000"/>
                  <a:lumOff val="35000"/>
                </a:prstClr>
              </a:solidFill>
            </a:endParaRPr>
          </a:p>
        </p:txBody>
      </p:sp>
      <p:sp>
        <p:nvSpPr>
          <p:cNvPr id="6" name="Slide Number Placeholder 5"/>
          <p:cNvSpPr>
            <a:spLocks noGrp="1"/>
          </p:cNvSpPr>
          <p:nvPr>
            <p:ph type="sldNum" sz="quarter" idx="4"/>
          </p:nvPr>
        </p:nvSpPr>
        <p:spPr>
          <a:xfrm>
            <a:off x="8617527" y="6356372"/>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C74FD3A-FA45-4FB6-93EF-FB555080F508}"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1576505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hyperlink" Target="mailto:sritama.roy@vit.ac.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 y="435192"/>
            <a:ext cx="12191999" cy="4584747"/>
          </a:xfrm>
          <a:prstGeom prst="rect">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lgn="ctr" eaLnBrk="0" hangingPunct="0">
              <a:defRPr/>
            </a:pPr>
            <a:r>
              <a:rPr lang="en-US" sz="5400" b="1" dirty="0" smtClean="0">
                <a:solidFill>
                  <a:srgbClr val="C00000"/>
                </a:solidFill>
              </a:rPr>
              <a:t>BECE351L</a:t>
            </a:r>
          </a:p>
          <a:p>
            <a:pPr algn="ctr" eaLnBrk="0" hangingPunct="0">
              <a:defRPr/>
            </a:pPr>
            <a:r>
              <a:rPr lang="en-US" sz="6600" b="1" dirty="0" smtClean="0">
                <a:solidFill>
                  <a:srgbClr val="0000FF"/>
                </a:solidFill>
              </a:rPr>
              <a:t>IOT Fundamentals</a:t>
            </a:r>
          </a:p>
          <a:p>
            <a:pPr algn="ctr" eaLnBrk="0" hangingPunct="0">
              <a:defRPr/>
            </a:pPr>
            <a:endParaRPr lang="en-US" sz="5400" b="1" dirty="0" smtClean="0">
              <a:solidFill>
                <a:srgbClr val="00B050"/>
              </a:solidFill>
            </a:endParaRPr>
          </a:p>
          <a:p>
            <a:pPr algn="ctr" eaLnBrk="0" hangingPunct="0">
              <a:defRPr/>
            </a:pPr>
            <a:r>
              <a:rPr lang="en-US" sz="6000" b="1" dirty="0" smtClean="0">
                <a:solidFill>
                  <a:srgbClr val="00B050"/>
                </a:solidFill>
              </a:rPr>
              <a:t>IOT_ETH_M1_01</a:t>
            </a:r>
            <a:endParaRPr lang="en-US" sz="6000" b="1" dirty="0">
              <a:solidFill>
                <a:srgbClr val="00B050"/>
              </a:solidFill>
            </a:endParaRPr>
          </a:p>
        </p:txBody>
      </p:sp>
      <p:sp>
        <p:nvSpPr>
          <p:cNvPr id="6147" name="Rectangle 6"/>
          <p:cNvSpPr>
            <a:spLocks noChangeArrowheads="1"/>
          </p:cNvSpPr>
          <p:nvPr/>
        </p:nvSpPr>
        <p:spPr bwMode="auto">
          <a:xfrm>
            <a:off x="2550785" y="4537325"/>
            <a:ext cx="679927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en-US" sz="2800" b="1" dirty="0">
                <a:solidFill>
                  <a:srgbClr val="0000FF"/>
                </a:solidFill>
              </a:rPr>
              <a:t>Dr. </a:t>
            </a:r>
            <a:r>
              <a:rPr lang="en-US" sz="2800" b="1" dirty="0" err="1" smtClean="0">
                <a:solidFill>
                  <a:srgbClr val="0000FF"/>
                </a:solidFill>
              </a:rPr>
              <a:t>Sritama</a:t>
            </a:r>
            <a:r>
              <a:rPr lang="en-US" sz="2800" b="1" smtClean="0">
                <a:solidFill>
                  <a:srgbClr val="0000FF"/>
                </a:solidFill>
              </a:rPr>
              <a:t> Roy</a:t>
            </a:r>
            <a:endParaRPr lang="en-US" sz="2400" b="1" dirty="0" smtClean="0">
              <a:solidFill>
                <a:srgbClr val="C00000"/>
              </a:solidFill>
            </a:endParaRPr>
          </a:p>
          <a:p>
            <a:pPr algn="ctr" eaLnBrk="0" hangingPunct="0"/>
            <a:r>
              <a:rPr lang="en-US" b="1" dirty="0" smtClean="0">
                <a:solidFill>
                  <a:schemeClr val="tx1">
                    <a:lumMod val="50000"/>
                    <a:lumOff val="50000"/>
                  </a:schemeClr>
                </a:solidFill>
              </a:rPr>
              <a:t>Assistant </a:t>
            </a:r>
            <a:r>
              <a:rPr lang="en-US" b="1" dirty="0">
                <a:solidFill>
                  <a:schemeClr val="tx1">
                    <a:lumMod val="50000"/>
                    <a:lumOff val="50000"/>
                  </a:schemeClr>
                </a:solidFill>
              </a:rPr>
              <a:t>Professor (SG-2)</a:t>
            </a:r>
          </a:p>
          <a:p>
            <a:pPr algn="ctr" eaLnBrk="0" hangingPunct="0"/>
            <a:r>
              <a:rPr lang="en-US" sz="2400" b="1" dirty="0">
                <a:solidFill>
                  <a:srgbClr val="C00000"/>
                </a:solidFill>
              </a:rPr>
              <a:t>SENSE</a:t>
            </a:r>
          </a:p>
          <a:p>
            <a:pPr algn="ctr" eaLnBrk="0" hangingPunct="0"/>
            <a:r>
              <a:rPr lang="en-US" b="1" dirty="0">
                <a:solidFill>
                  <a:schemeClr val="tx1">
                    <a:lumMod val="50000"/>
                    <a:lumOff val="50000"/>
                  </a:schemeClr>
                </a:solidFill>
              </a:rPr>
              <a:t>VIT University</a:t>
            </a:r>
          </a:p>
        </p:txBody>
      </p:sp>
      <p:sp>
        <p:nvSpPr>
          <p:cNvPr id="5" name="Date Placeholder 4"/>
          <p:cNvSpPr>
            <a:spLocks noGrp="1"/>
          </p:cNvSpPr>
          <p:nvPr>
            <p:ph type="dt" sz="half" idx="10"/>
          </p:nvPr>
        </p:nvSpPr>
        <p:spPr/>
        <p:txBody>
          <a:bodyPr/>
          <a:lstStyle/>
          <a:p>
            <a:fld id="{A2987069-C9C1-468F-A41A-0B7C84ED3194}" type="datetime1">
              <a:rPr lang="en-US" smtClean="0"/>
              <a:t>5/23/2023</a:t>
            </a:fld>
            <a:endParaRPr lang="en-IN"/>
          </a:p>
        </p:txBody>
      </p:sp>
      <p:sp>
        <p:nvSpPr>
          <p:cNvPr id="6" name="Footer Placeholder 5"/>
          <p:cNvSpPr>
            <a:spLocks noGrp="1"/>
          </p:cNvSpPr>
          <p:nvPr>
            <p:ph type="ftr" sz="quarter" idx="11"/>
          </p:nvPr>
        </p:nvSpPr>
        <p:spPr/>
        <p:txBody>
          <a:bodyPr/>
          <a:lstStyle/>
          <a:p>
            <a:r>
              <a:rPr lang="en-IN" smtClean="0"/>
              <a:t>VIT CC, IOT BECE351L </a:t>
            </a:r>
            <a:endParaRPr lang="en-IN"/>
          </a:p>
        </p:txBody>
      </p:sp>
      <p:sp>
        <p:nvSpPr>
          <p:cNvPr id="7" name="Slide Number Placeholder 6"/>
          <p:cNvSpPr>
            <a:spLocks noGrp="1"/>
          </p:cNvSpPr>
          <p:nvPr>
            <p:ph type="sldNum" sz="quarter" idx="12"/>
          </p:nvPr>
        </p:nvSpPr>
        <p:spPr/>
        <p:txBody>
          <a:bodyPr/>
          <a:lstStyle/>
          <a:p>
            <a:fld id="{7D70E9F8-50CC-49FD-9EC7-5B465A6497E5}" type="slidenum">
              <a:rPr lang="en-IN" smtClean="0"/>
              <a:t>1</a:t>
            </a:fld>
            <a:endParaRPr lang="en-IN"/>
          </a:p>
        </p:txBody>
      </p:sp>
    </p:spTree>
    <p:extLst>
      <p:ext uri="{BB962C8B-B14F-4D97-AF65-F5344CB8AC3E}">
        <p14:creationId xmlns:p14="http://schemas.microsoft.com/office/powerpoint/2010/main" val="367623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down)">
                                      <p:cBhvr>
                                        <p:cTn id="7" dur="500"/>
                                        <p:tgtEl>
                                          <p:spTgt spid="614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wipe(down)">
                                      <p:cBhvr>
                                        <p:cTn id="10" dur="500"/>
                                        <p:tgtEl>
                                          <p:spTgt spid="6147">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wipe(down)">
                                      <p:cBhvr>
                                        <p:cTn id="13" dur="500"/>
                                        <p:tgtEl>
                                          <p:spTgt spid="6147">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147">
                                            <p:txEl>
                                              <p:pRg st="3" end="3"/>
                                            </p:txEl>
                                          </p:spTgt>
                                        </p:tgtEl>
                                        <p:attrNameLst>
                                          <p:attrName>style.visibility</p:attrName>
                                        </p:attrNameLst>
                                      </p:cBhvr>
                                      <p:to>
                                        <p:strVal val="visible"/>
                                      </p:to>
                                    </p:set>
                                    <p:animEffect transition="in" filter="wipe(down)">
                                      <p:cBhvr>
                                        <p:cTn id="16"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10</a:t>
            </a:fld>
            <a:endParaRPr lang="en-IN"/>
          </a:p>
        </p:txBody>
      </p:sp>
      <p:pic>
        <p:nvPicPr>
          <p:cNvPr id="9" name="Picture 4" descr="https://d3n0h9tb65y8q.cloudfront.net/public_assets/assets/000/001/531/original/IOT.png?1635516393"/>
          <p:cNvPicPr>
            <a:picLocks noChangeAspect="1" noChangeArrowheads="1"/>
          </p:cNvPicPr>
          <p:nvPr/>
        </p:nvPicPr>
        <p:blipFill rotWithShape="1">
          <a:blip r:embed="rId3">
            <a:extLst>
              <a:ext uri="{28A0092B-C50C-407E-A947-70E740481C1C}">
                <a14:useLocalDpi xmlns:a14="http://schemas.microsoft.com/office/drawing/2010/main" val="0"/>
              </a:ext>
            </a:extLst>
          </a:blip>
          <a:srcRect b="7363"/>
          <a:stretch/>
        </p:blipFill>
        <p:spPr bwMode="auto">
          <a:xfrm>
            <a:off x="1116168" y="368189"/>
            <a:ext cx="9763125" cy="504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493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219200" y="142929"/>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IOT Emergence</a:t>
            </a:r>
          </a:p>
        </p:txBody>
      </p:sp>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11</a:t>
            </a:fld>
            <a:endParaRPr lang="en-IN"/>
          </a:p>
        </p:txBody>
      </p:sp>
      <p:pic>
        <p:nvPicPr>
          <p:cNvPr id="7" name="Content Placeholder 5"/>
          <p:cNvPicPr>
            <a:picLocks noChangeAspect="1"/>
          </p:cNvPicPr>
          <p:nvPr/>
        </p:nvPicPr>
        <p:blipFill rotWithShape="1">
          <a:blip r:embed="rId3">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t="2097" b="5975"/>
          <a:stretch/>
        </p:blipFill>
        <p:spPr bwMode="auto">
          <a:xfrm>
            <a:off x="875740" y="725713"/>
            <a:ext cx="10012796" cy="5506239"/>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67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solidFill>
                  <a:prstClr val="black"/>
                </a:solidFill>
                <a:latin typeface="Bodoni MT" pitchFamily="18" charset="0"/>
              </a:rPr>
              <a:t>History of IOT</a:t>
            </a:r>
            <a:endParaRPr lang="en-US" sz="2800" b="1" dirty="0">
              <a:solidFill>
                <a:prstClr val="black"/>
              </a:solidFill>
              <a:latin typeface="Bodoni MT" pitchFamily="18" charset="0"/>
            </a:endParaRPr>
          </a:p>
        </p:txBody>
      </p:sp>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12</a:t>
            </a:fld>
            <a:endParaRPr lang="en-IN"/>
          </a:p>
        </p:txBody>
      </p:sp>
      <p:pic>
        <p:nvPicPr>
          <p:cNvPr id="24578"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t="12897" b="9524"/>
          <a:stretch/>
        </p:blipFill>
        <p:spPr bwMode="auto">
          <a:xfrm>
            <a:off x="6350" y="1108945"/>
            <a:ext cx="12185650" cy="5315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865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solidFill>
                  <a:prstClr val="black"/>
                </a:solidFill>
                <a:latin typeface="Bodoni MT" pitchFamily="18" charset="0"/>
              </a:rPr>
              <a:t>Classification of IOT</a:t>
            </a:r>
            <a:endParaRPr lang="en-US" sz="2800" b="1" dirty="0">
              <a:solidFill>
                <a:prstClr val="black"/>
              </a:solidFill>
              <a:latin typeface="Bodoni MT" pitchFamily="18" charset="0"/>
            </a:endParaRPr>
          </a:p>
        </p:txBody>
      </p:sp>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13</a:t>
            </a:fld>
            <a:endParaRPr lang="en-IN"/>
          </a:p>
        </p:txBody>
      </p:sp>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451" t="2005" r="1945" b="3948"/>
          <a:stretch/>
        </p:blipFill>
        <p:spPr bwMode="auto">
          <a:xfrm>
            <a:off x="1103085" y="1020089"/>
            <a:ext cx="9637486" cy="5275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895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IOT Emergence</a:t>
            </a:r>
          </a:p>
        </p:txBody>
      </p:sp>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14</a:t>
            </a:fld>
            <a:endParaRPr lang="en-IN"/>
          </a:p>
        </p:txBody>
      </p:sp>
      <p:pic>
        <p:nvPicPr>
          <p:cNvPr id="8194" name="Picture 2" descr="https://www.dailynews.lk/sites/default/files/news/2018/04/22/z_pii-How-01.jpg"/>
          <p:cNvPicPr>
            <a:picLocks noChangeAspect="1" noChangeArrowheads="1"/>
          </p:cNvPicPr>
          <p:nvPr/>
        </p:nvPicPr>
        <p:blipFill rotWithShape="1">
          <a:blip r:embed="rId3">
            <a:extLst>
              <a:ext uri="{28A0092B-C50C-407E-A947-70E740481C1C}">
                <a14:useLocalDpi xmlns:a14="http://schemas.microsoft.com/office/drawing/2010/main" val="0"/>
              </a:ext>
            </a:extLst>
          </a:blip>
          <a:srcRect t="19714"/>
          <a:stretch/>
        </p:blipFill>
        <p:spPr bwMode="auto">
          <a:xfrm>
            <a:off x="742681" y="965914"/>
            <a:ext cx="10362157" cy="5293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62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Definition </a:t>
            </a:r>
            <a:r>
              <a:rPr lang="en-US" sz="2800" b="1" dirty="0" smtClean="0">
                <a:solidFill>
                  <a:prstClr val="black"/>
                </a:solidFill>
                <a:latin typeface="Bodoni MT" pitchFamily="18" charset="0"/>
              </a:rPr>
              <a:t> of IOT</a:t>
            </a:r>
            <a:endParaRPr lang="en-US" sz="2800" b="1" dirty="0">
              <a:solidFill>
                <a:prstClr val="black"/>
              </a:solidFill>
              <a:latin typeface="Bodoni MT" pitchFamily="18" charset="0"/>
            </a:endParaRPr>
          </a:p>
        </p:txBody>
      </p:sp>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15</a:t>
            </a:fld>
            <a:endParaRPr lang="en-IN" dirty="0"/>
          </a:p>
        </p:txBody>
      </p:sp>
      <p:sp>
        <p:nvSpPr>
          <p:cNvPr id="8" name="Content Placeholder 2"/>
          <p:cNvSpPr>
            <a:spLocks noGrp="1"/>
          </p:cNvSpPr>
          <p:nvPr>
            <p:ph idx="1"/>
          </p:nvPr>
        </p:nvSpPr>
        <p:spPr>
          <a:xfrm>
            <a:off x="497982" y="1230412"/>
            <a:ext cx="11196036" cy="4525963"/>
          </a:xfrm>
        </p:spPr>
        <p:txBody>
          <a:bodyPr>
            <a:normAutofit/>
          </a:bodyPr>
          <a:lstStyle/>
          <a:p>
            <a:pPr algn="just">
              <a:spcBef>
                <a:spcPct val="0"/>
              </a:spcBef>
            </a:pPr>
            <a:r>
              <a:rPr lang="en-US" altLang="en-US" dirty="0">
                <a:solidFill>
                  <a:schemeClr val="tx1">
                    <a:lumMod val="65000"/>
                    <a:lumOff val="35000"/>
                  </a:schemeClr>
                </a:solidFill>
                <a:latin typeface="Adobe Garamond Pro Bold" pitchFamily="18" charset="0"/>
                <a:ea typeface="휴먼모음T"/>
                <a:cs typeface="휴먼모음T"/>
              </a:rPr>
              <a:t>The Internet of Things (</a:t>
            </a:r>
            <a:r>
              <a:rPr lang="en-US" altLang="en-US" dirty="0" err="1">
                <a:solidFill>
                  <a:schemeClr val="tx1">
                    <a:lumMod val="65000"/>
                    <a:lumOff val="35000"/>
                  </a:schemeClr>
                </a:solidFill>
                <a:latin typeface="Adobe Garamond Pro Bold" pitchFamily="18" charset="0"/>
                <a:ea typeface="휴먼모음T"/>
                <a:cs typeface="휴먼모음T"/>
              </a:rPr>
              <a:t>IoT</a:t>
            </a:r>
            <a:r>
              <a:rPr lang="en-US" altLang="en-US" dirty="0">
                <a:solidFill>
                  <a:schemeClr val="tx1">
                    <a:lumMod val="65000"/>
                    <a:lumOff val="35000"/>
                  </a:schemeClr>
                </a:solidFill>
                <a:latin typeface="Adobe Garamond Pro Bold" pitchFamily="18" charset="0"/>
                <a:ea typeface="휴먼모음T"/>
                <a:cs typeface="휴먼모음T"/>
              </a:rPr>
              <a:t>) is the networking of physical devices ("connected devices" or "smart devices") embedded with electronics, </a:t>
            </a:r>
            <a:r>
              <a:rPr lang="en-US" altLang="en-US" dirty="0" smtClean="0">
                <a:solidFill>
                  <a:schemeClr val="tx1">
                    <a:lumMod val="65000"/>
                    <a:lumOff val="35000"/>
                  </a:schemeClr>
                </a:solidFill>
                <a:latin typeface="Adobe Garamond Pro Bold" pitchFamily="18" charset="0"/>
                <a:ea typeface="휴먼모음T"/>
                <a:cs typeface="휴먼모음T"/>
              </a:rPr>
              <a:t>software's, </a:t>
            </a:r>
            <a:r>
              <a:rPr lang="en-US" altLang="en-US" dirty="0">
                <a:solidFill>
                  <a:schemeClr val="tx1">
                    <a:lumMod val="65000"/>
                    <a:lumOff val="35000"/>
                  </a:schemeClr>
                </a:solidFill>
                <a:latin typeface="Adobe Garamond Pro Bold" pitchFamily="18" charset="0"/>
                <a:ea typeface="휴먼모음T"/>
                <a:cs typeface="휴먼모음T"/>
              </a:rPr>
              <a:t>sensors, actuators and network connectivity that enable these objects to collect and exchange data. </a:t>
            </a:r>
          </a:p>
          <a:p>
            <a:pPr algn="just">
              <a:spcBef>
                <a:spcPct val="0"/>
              </a:spcBef>
            </a:pPr>
            <a:r>
              <a:rPr lang="en-US" altLang="en-US" dirty="0" smtClean="0">
                <a:solidFill>
                  <a:srgbClr val="0070C0"/>
                </a:solidFill>
                <a:latin typeface="Adobe Garamond Pro Bold" pitchFamily="18" charset="0"/>
                <a:ea typeface="휴먼모음T"/>
                <a:cs typeface="휴먼모음T"/>
              </a:rPr>
              <a:t>A </a:t>
            </a:r>
            <a:r>
              <a:rPr lang="en-US" altLang="en-US" dirty="0">
                <a:solidFill>
                  <a:srgbClr val="0070C0"/>
                </a:solidFill>
                <a:latin typeface="Adobe Garamond Pro Bold" pitchFamily="18" charset="0"/>
                <a:ea typeface="휴먼모음T"/>
                <a:cs typeface="휴먼모음T"/>
              </a:rPr>
              <a:t>network of items each embedded with sensors which are connected to the Internet. </a:t>
            </a:r>
            <a:r>
              <a:rPr lang="en-US" altLang="en-US" b="1" dirty="0" smtClean="0">
                <a:solidFill>
                  <a:srgbClr val="C00000"/>
                </a:solidFill>
                <a:latin typeface="Adobe Garamond Pro Bold" pitchFamily="18" charset="0"/>
                <a:ea typeface="휴먼모음T"/>
                <a:cs typeface="휴먼모음T"/>
              </a:rPr>
              <a:t>IEEE</a:t>
            </a:r>
          </a:p>
          <a:p>
            <a:pPr algn="just">
              <a:spcBef>
                <a:spcPct val="0"/>
              </a:spcBef>
            </a:pPr>
            <a:r>
              <a:rPr lang="en-US" altLang="en-US" dirty="0" err="1">
                <a:solidFill>
                  <a:schemeClr val="tx1">
                    <a:lumMod val="65000"/>
                    <a:lumOff val="35000"/>
                  </a:schemeClr>
                </a:solidFill>
                <a:latin typeface="Adobe Garamond Pro Bold" pitchFamily="18" charset="0"/>
                <a:ea typeface="휴먼모음T"/>
                <a:cs typeface="휴먼모음T"/>
              </a:rPr>
              <a:t>IoT</a:t>
            </a:r>
            <a:r>
              <a:rPr lang="en-US" altLang="en-US" dirty="0">
                <a:solidFill>
                  <a:schemeClr val="tx1">
                    <a:lumMod val="65000"/>
                    <a:lumOff val="35000"/>
                  </a:schemeClr>
                </a:solidFill>
                <a:latin typeface="Adobe Garamond Pro Bold" pitchFamily="18" charset="0"/>
                <a:ea typeface="휴먼모음T"/>
                <a:cs typeface="휴먼모음T"/>
              </a:rPr>
              <a:t> is a world-wide network of interconnected objects uniquely addressable, based on standard communication </a:t>
            </a:r>
            <a:r>
              <a:rPr lang="en-US" altLang="en-US" dirty="0" smtClean="0">
                <a:solidFill>
                  <a:schemeClr val="tx1">
                    <a:lumMod val="65000"/>
                    <a:lumOff val="35000"/>
                  </a:schemeClr>
                </a:solidFill>
                <a:latin typeface="Adobe Garamond Pro Bold" pitchFamily="18" charset="0"/>
                <a:ea typeface="휴먼모음T"/>
                <a:cs typeface="휴먼모음T"/>
              </a:rPr>
              <a:t>protocols.</a:t>
            </a:r>
            <a:r>
              <a:rPr lang="en-US" altLang="en-US" b="1" dirty="0">
                <a:solidFill>
                  <a:srgbClr val="0070C0"/>
                </a:solidFill>
                <a:latin typeface="Adobe Garamond Pro Bold" pitchFamily="18" charset="0"/>
                <a:ea typeface="휴먼모음T"/>
                <a:cs typeface="휴먼모음T"/>
              </a:rPr>
              <a:t> </a:t>
            </a:r>
            <a:r>
              <a:rPr lang="en-US" altLang="en-US" b="1" dirty="0">
                <a:solidFill>
                  <a:srgbClr val="C00000"/>
                </a:solidFill>
                <a:latin typeface="Adobe Garamond Pro Bold" pitchFamily="18" charset="0"/>
                <a:ea typeface="휴먼모음T"/>
                <a:cs typeface="휴먼모음T"/>
              </a:rPr>
              <a:t>IETF</a:t>
            </a:r>
            <a:endParaRPr lang="en-US" altLang="en-US" dirty="0">
              <a:solidFill>
                <a:srgbClr val="C00000"/>
              </a:solidFill>
              <a:latin typeface="Adobe Garamond Pro Bold" pitchFamily="18" charset="0"/>
              <a:ea typeface="휴먼모음T"/>
              <a:cs typeface="휴먼모음T"/>
            </a:endParaRPr>
          </a:p>
        </p:txBody>
      </p:sp>
      <p:sp>
        <p:nvSpPr>
          <p:cNvPr id="9" name="AutoShape 2" descr="Image result for ITU"/>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latin typeface="Calibri" pitchFamily="34" charset="0"/>
            </a:endParaRPr>
          </a:p>
        </p:txBody>
      </p:sp>
    </p:spTree>
    <p:extLst>
      <p:ext uri="{BB962C8B-B14F-4D97-AF65-F5344CB8AC3E}">
        <p14:creationId xmlns:p14="http://schemas.microsoft.com/office/powerpoint/2010/main" val="426587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Definition </a:t>
            </a:r>
            <a:r>
              <a:rPr lang="en-US" sz="2800" b="1" dirty="0" smtClean="0">
                <a:solidFill>
                  <a:prstClr val="black"/>
                </a:solidFill>
                <a:latin typeface="Bodoni MT" pitchFamily="18" charset="0"/>
              </a:rPr>
              <a:t> </a:t>
            </a:r>
            <a:r>
              <a:rPr lang="en-US" sz="2800" b="1" dirty="0">
                <a:solidFill>
                  <a:prstClr val="black"/>
                </a:solidFill>
                <a:latin typeface="Bodoni MT" pitchFamily="18" charset="0"/>
              </a:rPr>
              <a:t>of Things</a:t>
            </a:r>
          </a:p>
        </p:txBody>
      </p:sp>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16</a:t>
            </a:fld>
            <a:endParaRPr lang="en-IN" dirty="0"/>
          </a:p>
        </p:txBody>
      </p:sp>
      <p:sp>
        <p:nvSpPr>
          <p:cNvPr id="8" name="Content Placeholder 2"/>
          <p:cNvSpPr>
            <a:spLocks noGrp="1"/>
          </p:cNvSpPr>
          <p:nvPr>
            <p:ph idx="1"/>
          </p:nvPr>
        </p:nvSpPr>
        <p:spPr>
          <a:xfrm>
            <a:off x="989440" y="1552384"/>
            <a:ext cx="10137906" cy="4525963"/>
          </a:xfrm>
        </p:spPr>
        <p:txBody>
          <a:bodyPr>
            <a:normAutofit/>
          </a:bodyPr>
          <a:lstStyle/>
          <a:p>
            <a:pPr algn="just">
              <a:spcBef>
                <a:spcPct val="0"/>
              </a:spcBef>
            </a:pPr>
            <a:r>
              <a:rPr lang="en-US" altLang="en-US" dirty="0">
                <a:solidFill>
                  <a:schemeClr val="tx1">
                    <a:lumMod val="65000"/>
                    <a:lumOff val="35000"/>
                  </a:schemeClr>
                </a:solidFill>
                <a:latin typeface="Adobe Garamond Pro Bold" pitchFamily="18" charset="0"/>
                <a:ea typeface="휴먼모음T"/>
                <a:cs typeface="휴먼모음T"/>
              </a:rPr>
              <a:t>A thing in the context of the Internet of things is an entity or physical object that has a unique identifier an embedded system and the ability to transfer data over a network</a:t>
            </a:r>
            <a:r>
              <a:rPr lang="en-US" altLang="en-US" dirty="0" smtClean="0">
                <a:solidFill>
                  <a:schemeClr val="tx1">
                    <a:lumMod val="65000"/>
                    <a:lumOff val="35000"/>
                  </a:schemeClr>
                </a:solidFill>
                <a:latin typeface="Adobe Garamond Pro Bold" pitchFamily="18" charset="0"/>
                <a:ea typeface="휴먼모음T"/>
                <a:cs typeface="휴먼모음T"/>
              </a:rPr>
              <a:t>. </a:t>
            </a:r>
          </a:p>
          <a:p>
            <a:pPr algn="just">
              <a:spcBef>
                <a:spcPct val="0"/>
              </a:spcBef>
            </a:pPr>
            <a:endParaRPr lang="en-US" altLang="en-US" b="1" dirty="0">
              <a:solidFill>
                <a:srgbClr val="C00000"/>
              </a:solidFill>
              <a:latin typeface="Adobe Garamond Pro Bold" pitchFamily="18" charset="0"/>
              <a:ea typeface="휴먼모음T"/>
              <a:cs typeface="휴먼모음T"/>
            </a:endParaRPr>
          </a:p>
          <a:p>
            <a:pPr marL="0" indent="0" algn="just">
              <a:spcBef>
                <a:spcPct val="0"/>
              </a:spcBef>
              <a:buNone/>
            </a:pPr>
            <a:r>
              <a:rPr lang="en-US" altLang="en-US" dirty="0">
                <a:solidFill>
                  <a:srgbClr val="C00000"/>
                </a:solidFill>
                <a:latin typeface="Adobe Garamond Pro Bold" pitchFamily="18" charset="0"/>
                <a:ea typeface="휴먼모음T"/>
                <a:cs typeface="휴먼모음T"/>
              </a:rPr>
              <a:t>The Things in the Internet of Things</a:t>
            </a:r>
          </a:p>
          <a:p>
            <a:pPr algn="just">
              <a:spcBef>
                <a:spcPct val="0"/>
              </a:spcBef>
            </a:pPr>
            <a:r>
              <a:rPr lang="en-US" altLang="en-US" dirty="0" err="1">
                <a:solidFill>
                  <a:srgbClr val="0070C0"/>
                </a:solidFill>
                <a:latin typeface="Adobe Garamond Pro Bold" pitchFamily="18" charset="0"/>
                <a:ea typeface="휴먼모음T"/>
                <a:cs typeface="휴먼모음T"/>
              </a:rPr>
              <a:t>IoT</a:t>
            </a:r>
            <a:r>
              <a:rPr lang="en-US" altLang="en-US" dirty="0">
                <a:solidFill>
                  <a:srgbClr val="0070C0"/>
                </a:solidFill>
                <a:latin typeface="Adobe Garamond Pro Bold" pitchFamily="18" charset="0"/>
                <a:ea typeface="휴먼모음T"/>
                <a:cs typeface="휴먼모음T"/>
              </a:rPr>
              <a:t>-enabled assets, devices, physical objects, sensors, anything connected the physical world, appliances, endpoints, the list goes on.</a:t>
            </a:r>
          </a:p>
        </p:txBody>
      </p:sp>
      <p:sp>
        <p:nvSpPr>
          <p:cNvPr id="9" name="AutoShape 2" descr="Image result for ITU"/>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latin typeface="Calibri" pitchFamily="34" charset="0"/>
            </a:endParaRPr>
          </a:p>
        </p:txBody>
      </p:sp>
    </p:spTree>
    <p:extLst>
      <p:ext uri="{BB962C8B-B14F-4D97-AF65-F5344CB8AC3E}">
        <p14:creationId xmlns:p14="http://schemas.microsoft.com/office/powerpoint/2010/main" val="37112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17</a:t>
            </a:fld>
            <a:endParaRPr lang="en-IN"/>
          </a:p>
        </p:txBody>
      </p:sp>
      <p:sp>
        <p:nvSpPr>
          <p:cNvPr id="8" name="Content Placeholder 2"/>
          <p:cNvSpPr>
            <a:spLocks noGrp="1"/>
          </p:cNvSpPr>
          <p:nvPr>
            <p:ph idx="1"/>
          </p:nvPr>
        </p:nvSpPr>
        <p:spPr>
          <a:xfrm>
            <a:off x="500666" y="1198696"/>
            <a:ext cx="11190668" cy="4525962"/>
          </a:xfrm>
        </p:spPr>
        <p:txBody>
          <a:bodyPr rtlCol="0">
            <a:noAutofit/>
          </a:bodyPr>
          <a:lstStyle/>
          <a:p>
            <a:pPr algn="just">
              <a:spcBef>
                <a:spcPct val="0"/>
              </a:spcBef>
              <a:defRPr/>
            </a:pPr>
            <a:r>
              <a:rPr lang="en-US" altLang="ko-KR" sz="2800" dirty="0" smtClean="0">
                <a:solidFill>
                  <a:schemeClr val="tx1">
                    <a:lumMod val="65000"/>
                    <a:lumOff val="35000"/>
                  </a:schemeClr>
                </a:solidFill>
                <a:latin typeface="Adobe Garamond Pro Bold" pitchFamily="18" charset="0"/>
                <a:ea typeface="휴먼모음T"/>
                <a:cs typeface="휴먼모음T"/>
              </a:rPr>
              <a:t>M2M </a:t>
            </a:r>
            <a:r>
              <a:rPr lang="en-US" altLang="ko-KR" sz="2800" dirty="0">
                <a:solidFill>
                  <a:schemeClr val="tx1">
                    <a:lumMod val="65000"/>
                    <a:lumOff val="35000"/>
                  </a:schemeClr>
                </a:solidFill>
                <a:latin typeface="Adobe Garamond Pro Bold" pitchFamily="18" charset="0"/>
                <a:ea typeface="휴먼모음T"/>
                <a:cs typeface="휴먼모음T"/>
              </a:rPr>
              <a:t>technology in 1980 with wired connection for SCADA (Supervisory control and data acquisition)-factory floor, home, business security </a:t>
            </a:r>
            <a:r>
              <a:rPr lang="en-US" altLang="ko-KR" sz="2800" dirty="0" smtClean="0">
                <a:solidFill>
                  <a:schemeClr val="tx1">
                    <a:lumMod val="65000"/>
                    <a:lumOff val="35000"/>
                  </a:schemeClr>
                </a:solidFill>
                <a:latin typeface="Adobe Garamond Pro Bold" pitchFamily="18" charset="0"/>
                <a:ea typeface="휴먼모음T"/>
                <a:cs typeface="휴먼모음T"/>
              </a:rPr>
              <a:t>system.</a:t>
            </a:r>
          </a:p>
          <a:p>
            <a:pPr algn="just">
              <a:spcBef>
                <a:spcPct val="0"/>
              </a:spcBef>
              <a:defRPr/>
            </a:pPr>
            <a:endParaRPr lang="en-US" altLang="ko-KR" sz="2800" dirty="0">
              <a:solidFill>
                <a:schemeClr val="tx1">
                  <a:lumMod val="65000"/>
                  <a:lumOff val="35000"/>
                </a:schemeClr>
              </a:solidFill>
              <a:latin typeface="Adobe Garamond Pro Bold" pitchFamily="18" charset="0"/>
              <a:ea typeface="휴먼모음T"/>
              <a:cs typeface="휴먼모음T"/>
            </a:endParaRPr>
          </a:p>
          <a:p>
            <a:pPr algn="just">
              <a:spcBef>
                <a:spcPct val="0"/>
              </a:spcBef>
              <a:defRPr/>
            </a:pPr>
            <a:r>
              <a:rPr lang="en-US" altLang="ko-KR" sz="2800" dirty="0">
                <a:solidFill>
                  <a:srgbClr val="0070C0"/>
                </a:solidFill>
                <a:latin typeface="Adobe Garamond Pro Bold" pitchFamily="18" charset="0"/>
                <a:ea typeface="휴먼모음T"/>
                <a:cs typeface="휴먼모음T"/>
              </a:rPr>
              <a:t> M2M wireless Technology in 1990. ADEMCO built radio network for intrusion and smoke detection as budding cellular connectivity was too </a:t>
            </a:r>
            <a:r>
              <a:rPr lang="en-US" altLang="ko-KR" sz="2800" dirty="0" smtClean="0">
                <a:solidFill>
                  <a:srgbClr val="0070C0"/>
                </a:solidFill>
                <a:latin typeface="Adobe Garamond Pro Bold" pitchFamily="18" charset="0"/>
                <a:ea typeface="휴먼모음T"/>
                <a:cs typeface="휴먼모음T"/>
              </a:rPr>
              <a:t>expensive.</a:t>
            </a:r>
          </a:p>
          <a:p>
            <a:pPr algn="just">
              <a:spcBef>
                <a:spcPct val="0"/>
              </a:spcBef>
              <a:defRPr/>
            </a:pPr>
            <a:endParaRPr lang="en-US" altLang="ko-KR" sz="2800" dirty="0">
              <a:solidFill>
                <a:srgbClr val="0070C0"/>
              </a:solidFill>
              <a:latin typeface="Adobe Garamond Pro Bold" pitchFamily="18" charset="0"/>
              <a:ea typeface="휴먼모음T"/>
              <a:cs typeface="휴먼모음T"/>
            </a:endParaRPr>
          </a:p>
          <a:p>
            <a:pPr algn="just">
              <a:spcBef>
                <a:spcPct val="0"/>
              </a:spcBef>
              <a:defRPr/>
            </a:pPr>
            <a:r>
              <a:rPr lang="en-US" altLang="ko-KR" sz="2800" dirty="0">
                <a:solidFill>
                  <a:schemeClr val="tx1">
                    <a:lumMod val="65000"/>
                    <a:lumOff val="35000"/>
                  </a:schemeClr>
                </a:solidFill>
                <a:latin typeface="Adobe Garamond Pro Bold" pitchFamily="18" charset="0"/>
                <a:ea typeface="휴먼모음T"/>
                <a:cs typeface="휴먼모음T"/>
              </a:rPr>
              <a:t>Siemens introduced first cellular module M2M in </a:t>
            </a:r>
            <a:r>
              <a:rPr lang="en-US" altLang="ko-KR" sz="2800" dirty="0" smtClean="0">
                <a:solidFill>
                  <a:schemeClr val="tx1">
                    <a:lumMod val="65000"/>
                    <a:lumOff val="35000"/>
                  </a:schemeClr>
                </a:solidFill>
                <a:latin typeface="Adobe Garamond Pro Bold" pitchFamily="18" charset="0"/>
                <a:ea typeface="휴먼모음T"/>
                <a:cs typeface="휴먼모음T"/>
              </a:rPr>
              <a:t>1995.</a:t>
            </a:r>
          </a:p>
          <a:p>
            <a:pPr algn="just">
              <a:spcBef>
                <a:spcPct val="0"/>
              </a:spcBef>
              <a:defRPr/>
            </a:pPr>
            <a:endParaRPr lang="en-US" altLang="ko-KR" sz="2800" dirty="0">
              <a:solidFill>
                <a:schemeClr val="tx1">
                  <a:lumMod val="65000"/>
                  <a:lumOff val="35000"/>
                </a:schemeClr>
              </a:solidFill>
              <a:latin typeface="Adobe Garamond Pro Bold" pitchFamily="18" charset="0"/>
              <a:ea typeface="휴먼모음T"/>
              <a:cs typeface="휴먼모음T"/>
            </a:endParaRPr>
          </a:p>
          <a:p>
            <a:pPr algn="just">
              <a:spcBef>
                <a:spcPct val="0"/>
              </a:spcBef>
              <a:defRPr/>
            </a:pPr>
            <a:r>
              <a:rPr lang="en-US" altLang="ko-KR" sz="2800" dirty="0">
                <a:solidFill>
                  <a:srgbClr val="0070C0"/>
                </a:solidFill>
                <a:latin typeface="Adobe Garamond Pro Bold" pitchFamily="18" charset="0"/>
                <a:ea typeface="휴먼모음T"/>
                <a:cs typeface="휴먼모음T"/>
              </a:rPr>
              <a:t>“Internet of Things” was coined by Kevin Ashton in 1999 during his </a:t>
            </a:r>
            <a:r>
              <a:rPr lang="en-US" altLang="ko-KR" sz="2800" dirty="0" smtClean="0">
                <a:solidFill>
                  <a:srgbClr val="0070C0"/>
                </a:solidFill>
                <a:latin typeface="Adobe Garamond Pro Bold" pitchFamily="18" charset="0"/>
                <a:ea typeface="휴먼모음T"/>
                <a:cs typeface="휴먼모음T"/>
              </a:rPr>
              <a:t>work   at </a:t>
            </a:r>
            <a:r>
              <a:rPr lang="en-US" altLang="ko-KR" sz="2800" dirty="0">
                <a:solidFill>
                  <a:srgbClr val="0070C0"/>
                </a:solidFill>
                <a:latin typeface="Adobe Garamond Pro Bold" pitchFamily="18" charset="0"/>
                <a:ea typeface="휴먼모음T"/>
                <a:cs typeface="휴먼모음T"/>
              </a:rPr>
              <a:t>Procter &amp; Gamble</a:t>
            </a:r>
            <a:r>
              <a:rPr lang="en-US" altLang="ko-KR" sz="2800" dirty="0" smtClean="0">
                <a:solidFill>
                  <a:srgbClr val="0070C0"/>
                </a:solidFill>
                <a:latin typeface="Adobe Garamond Pro Bold" pitchFamily="18" charset="0"/>
                <a:ea typeface="휴먼모음T"/>
                <a:cs typeface="휴먼모음T"/>
              </a:rPr>
              <a:t>.</a:t>
            </a:r>
            <a:endParaRPr lang="en-US" sz="2800" dirty="0" smtClean="0"/>
          </a:p>
        </p:txBody>
      </p:sp>
      <p:sp>
        <p:nvSpPr>
          <p:cNvPr id="9" name="AutoShape 2" descr="Image result for ITU"/>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latin typeface="Calibri" pitchFamily="34" charset="0"/>
            </a:endParaRPr>
          </a:p>
        </p:txBody>
      </p:sp>
      <p:sp>
        <p:nvSpPr>
          <p:cNvPr id="13" name="Rounded Rectangle 12"/>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History of </a:t>
            </a:r>
            <a:r>
              <a:rPr lang="en-US" sz="2800" b="1" dirty="0" smtClean="0">
                <a:solidFill>
                  <a:prstClr val="black"/>
                </a:solidFill>
                <a:latin typeface="Bodoni MT" pitchFamily="18" charset="0"/>
              </a:rPr>
              <a:t>IOT</a:t>
            </a:r>
            <a:endParaRPr lang="en-US" sz="2800" b="1" dirty="0">
              <a:solidFill>
                <a:prstClr val="black"/>
              </a:solidFill>
              <a:latin typeface="Bodoni MT" pitchFamily="18" charset="0"/>
            </a:endParaRPr>
          </a:p>
        </p:txBody>
      </p:sp>
    </p:spTree>
    <p:extLst>
      <p:ext uri="{BB962C8B-B14F-4D97-AF65-F5344CB8AC3E}">
        <p14:creationId xmlns:p14="http://schemas.microsoft.com/office/powerpoint/2010/main" val="335851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18</a:t>
            </a:fld>
            <a:endParaRPr lang="en-IN"/>
          </a:p>
        </p:txBody>
      </p:sp>
      <p:sp>
        <p:nvSpPr>
          <p:cNvPr id="8" name="Content Placeholder 2"/>
          <p:cNvSpPr>
            <a:spLocks noGrp="1"/>
          </p:cNvSpPr>
          <p:nvPr>
            <p:ph idx="1"/>
          </p:nvPr>
        </p:nvSpPr>
        <p:spPr>
          <a:xfrm>
            <a:off x="500666" y="1288848"/>
            <a:ext cx="11190668" cy="4525962"/>
          </a:xfrm>
        </p:spPr>
        <p:txBody>
          <a:bodyPr rtlCol="0">
            <a:noAutofit/>
          </a:bodyPr>
          <a:lstStyle/>
          <a:p>
            <a:pPr algn="just">
              <a:spcBef>
                <a:spcPct val="0"/>
              </a:spcBef>
              <a:defRPr/>
            </a:pPr>
            <a:r>
              <a:rPr lang="en-US" altLang="ko-KR" sz="2800" dirty="0">
                <a:solidFill>
                  <a:schemeClr val="tx1">
                    <a:lumMod val="65000"/>
                    <a:lumOff val="35000"/>
                  </a:schemeClr>
                </a:solidFill>
                <a:latin typeface="Adobe Garamond Pro Bold" pitchFamily="18" charset="0"/>
                <a:ea typeface="휴먼모음T"/>
                <a:cs typeface="휴먼모음T"/>
              </a:rPr>
              <a:t>Ashton who was working in supply chain optimization, wanted to attract senior management’s attention to a new exciting technology called RFID.</a:t>
            </a:r>
          </a:p>
          <a:p>
            <a:pPr marL="0" indent="0" algn="just">
              <a:spcBef>
                <a:spcPct val="0"/>
              </a:spcBef>
              <a:buNone/>
              <a:defRPr/>
            </a:pPr>
            <a:endParaRPr lang="en-US" altLang="ko-KR" sz="2800" dirty="0">
              <a:latin typeface="Adobe Garamond Pro Bold" pitchFamily="18" charset="0"/>
              <a:ea typeface="Gulim" panose="020B0600000101010101" pitchFamily="34" charset="-127"/>
            </a:endParaRPr>
          </a:p>
          <a:p>
            <a:pPr algn="just">
              <a:spcBef>
                <a:spcPct val="0"/>
              </a:spcBef>
              <a:defRPr/>
            </a:pPr>
            <a:r>
              <a:rPr lang="en-US" altLang="ko-KR" sz="2800" dirty="0">
                <a:solidFill>
                  <a:srgbClr val="0070C0"/>
                </a:solidFill>
                <a:latin typeface="Adobe Garamond Pro Bold" pitchFamily="18" charset="0"/>
                <a:ea typeface="휴먼모음T"/>
                <a:cs typeface="휴먼모음T"/>
              </a:rPr>
              <a:t>Because the internet was the hottest new trend in 1999 and because it somehow made sense, he called his presentation “Internet of Things</a:t>
            </a:r>
            <a:r>
              <a:rPr lang="en-US" altLang="ko-KR" sz="2800" dirty="0" smtClean="0">
                <a:solidFill>
                  <a:srgbClr val="0070C0"/>
                </a:solidFill>
                <a:latin typeface="Adobe Garamond Pro Bold" pitchFamily="18" charset="0"/>
                <a:ea typeface="휴먼모음T"/>
                <a:cs typeface="휴먼모음T"/>
              </a:rPr>
              <a:t>”.</a:t>
            </a:r>
          </a:p>
          <a:p>
            <a:pPr algn="just">
              <a:spcBef>
                <a:spcPct val="0"/>
              </a:spcBef>
              <a:defRPr/>
            </a:pPr>
            <a:endParaRPr lang="en-US" altLang="ko-KR" sz="2800" dirty="0" smtClean="0">
              <a:solidFill>
                <a:srgbClr val="0070C0"/>
              </a:solidFill>
              <a:latin typeface="Adobe Garamond Pro Bold" pitchFamily="18" charset="0"/>
              <a:ea typeface="휴먼모음T"/>
              <a:cs typeface="휴먼모음T"/>
            </a:endParaRPr>
          </a:p>
          <a:p>
            <a:pPr algn="just">
              <a:spcBef>
                <a:spcPct val="0"/>
              </a:spcBef>
              <a:defRPr/>
            </a:pPr>
            <a:r>
              <a:rPr lang="en-US" altLang="ko-KR" sz="2800" dirty="0">
                <a:solidFill>
                  <a:schemeClr val="tx1">
                    <a:lumMod val="65000"/>
                    <a:lumOff val="35000"/>
                  </a:schemeClr>
                </a:solidFill>
                <a:latin typeface="Adobe Garamond Pro Bold" pitchFamily="18" charset="0"/>
                <a:ea typeface="휴먼모음T"/>
                <a:cs typeface="휴먼모음T"/>
              </a:rPr>
              <a:t>2003-2004: The term is mentioned in main-stream publications like The Guardian, Scientific American and the Boston Globe</a:t>
            </a:r>
            <a:r>
              <a:rPr lang="en-US" altLang="ko-KR" sz="2800" dirty="0" smtClean="0">
                <a:solidFill>
                  <a:schemeClr val="tx1">
                    <a:lumMod val="65000"/>
                    <a:lumOff val="35000"/>
                  </a:schemeClr>
                </a:solidFill>
                <a:latin typeface="Adobe Garamond Pro Bold" pitchFamily="18" charset="0"/>
                <a:ea typeface="휴먼모음T"/>
                <a:cs typeface="휴먼모음T"/>
              </a:rPr>
              <a:t>.</a:t>
            </a:r>
          </a:p>
          <a:p>
            <a:pPr algn="just">
              <a:spcBef>
                <a:spcPct val="0"/>
              </a:spcBef>
              <a:defRPr/>
            </a:pPr>
            <a:endParaRPr lang="en-US" altLang="ko-KR" sz="2800" dirty="0">
              <a:solidFill>
                <a:schemeClr val="tx1">
                  <a:lumMod val="65000"/>
                  <a:lumOff val="35000"/>
                </a:schemeClr>
              </a:solidFill>
              <a:latin typeface="Adobe Garamond Pro Bold" pitchFamily="18" charset="0"/>
              <a:ea typeface="휴먼모음T"/>
              <a:cs typeface="휴먼모음T"/>
            </a:endParaRPr>
          </a:p>
          <a:p>
            <a:pPr algn="just">
              <a:spcBef>
                <a:spcPct val="0"/>
              </a:spcBef>
              <a:defRPr/>
            </a:pPr>
            <a:r>
              <a:rPr lang="en-US" altLang="ko-KR" sz="2800" dirty="0">
                <a:solidFill>
                  <a:srgbClr val="0070C0"/>
                </a:solidFill>
                <a:latin typeface="Adobe Garamond Pro Bold" pitchFamily="18" charset="0"/>
                <a:ea typeface="휴먼모음T"/>
                <a:cs typeface="휴먼모음T"/>
              </a:rPr>
              <a:t>2005: The </a:t>
            </a:r>
            <a:r>
              <a:rPr lang="en-US" altLang="ko-KR" sz="2800" dirty="0" err="1">
                <a:solidFill>
                  <a:srgbClr val="0070C0"/>
                </a:solidFill>
                <a:latin typeface="Adobe Garamond Pro Bold" pitchFamily="18" charset="0"/>
                <a:ea typeface="휴먼모음T"/>
                <a:cs typeface="휴먼모음T"/>
              </a:rPr>
              <a:t>IoT</a:t>
            </a:r>
            <a:r>
              <a:rPr lang="en-US" altLang="ko-KR" sz="2800" dirty="0">
                <a:solidFill>
                  <a:srgbClr val="0070C0"/>
                </a:solidFill>
                <a:latin typeface="Adobe Garamond Pro Bold" pitchFamily="18" charset="0"/>
                <a:ea typeface="휴먼모음T"/>
                <a:cs typeface="휴먼모음T"/>
              </a:rPr>
              <a:t> hit another level when the UN's International Telecommunications Union ITU published its first report on the topic</a:t>
            </a:r>
            <a:r>
              <a:rPr lang="en-US" altLang="ko-KR" sz="2800" dirty="0" smtClean="0">
                <a:solidFill>
                  <a:srgbClr val="0070C0"/>
                </a:solidFill>
                <a:latin typeface="Adobe Garamond Pro Bold" pitchFamily="18" charset="0"/>
                <a:ea typeface="휴먼모음T"/>
                <a:cs typeface="휴먼모음T"/>
              </a:rPr>
              <a:t>.</a:t>
            </a:r>
            <a:endParaRPr lang="en-US" altLang="ko-KR" sz="2800" dirty="0">
              <a:solidFill>
                <a:srgbClr val="0070C0"/>
              </a:solidFill>
              <a:latin typeface="Adobe Garamond Pro Bold" pitchFamily="18" charset="0"/>
              <a:ea typeface="휴먼모음T"/>
              <a:cs typeface="휴먼모음T"/>
            </a:endParaRPr>
          </a:p>
          <a:p>
            <a:pPr algn="just">
              <a:spcBef>
                <a:spcPct val="0"/>
              </a:spcBef>
              <a:defRPr/>
            </a:pPr>
            <a:endParaRPr lang="ko-KR" altLang="en-US" sz="2800" dirty="0" smtClean="0">
              <a:latin typeface="Adobe Garamond Pro Bold" pitchFamily="18" charset="0"/>
              <a:ea typeface="Gulim" panose="020B0600000101010101" pitchFamily="34" charset="-127"/>
            </a:endParaRPr>
          </a:p>
          <a:p>
            <a:pPr eaLnBrk="1" fontAlgn="auto" hangingPunct="1">
              <a:spcAft>
                <a:spcPts val="0"/>
              </a:spcAft>
              <a:defRPr/>
            </a:pPr>
            <a:endParaRPr lang="en-US" sz="2800" dirty="0" smtClean="0"/>
          </a:p>
        </p:txBody>
      </p:sp>
      <p:sp>
        <p:nvSpPr>
          <p:cNvPr id="9" name="AutoShape 2" descr="Image result for ITU"/>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latin typeface="Calibri" pitchFamily="34" charset="0"/>
            </a:endParaRPr>
          </a:p>
        </p:txBody>
      </p:sp>
      <p:sp>
        <p:nvSpPr>
          <p:cNvPr id="13" name="Rounded Rectangle 12"/>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History of </a:t>
            </a:r>
            <a:r>
              <a:rPr lang="en-US" sz="2800" b="1" dirty="0" smtClean="0">
                <a:solidFill>
                  <a:prstClr val="black"/>
                </a:solidFill>
                <a:latin typeface="Bodoni MT" pitchFamily="18" charset="0"/>
              </a:rPr>
              <a:t>IOT</a:t>
            </a:r>
            <a:endParaRPr lang="en-US" sz="2800" b="1" dirty="0">
              <a:solidFill>
                <a:prstClr val="black"/>
              </a:solidFill>
              <a:latin typeface="Bodoni MT" pitchFamily="18" charset="0"/>
            </a:endParaRPr>
          </a:p>
        </p:txBody>
      </p:sp>
    </p:spTree>
    <p:extLst>
      <p:ext uri="{BB962C8B-B14F-4D97-AF65-F5344CB8AC3E}">
        <p14:creationId xmlns:p14="http://schemas.microsoft.com/office/powerpoint/2010/main" val="426587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19</a:t>
            </a:fld>
            <a:endParaRPr lang="en-IN"/>
          </a:p>
        </p:txBody>
      </p:sp>
      <p:sp>
        <p:nvSpPr>
          <p:cNvPr id="8" name="Content Placeholder 2"/>
          <p:cNvSpPr>
            <a:spLocks noGrp="1"/>
          </p:cNvSpPr>
          <p:nvPr>
            <p:ph idx="1"/>
          </p:nvPr>
        </p:nvSpPr>
        <p:spPr>
          <a:xfrm>
            <a:off x="500666" y="1108544"/>
            <a:ext cx="11190668" cy="4525962"/>
          </a:xfrm>
        </p:spPr>
        <p:txBody>
          <a:bodyPr rtlCol="0">
            <a:noAutofit/>
          </a:bodyPr>
          <a:lstStyle/>
          <a:p>
            <a:pPr algn="just">
              <a:spcBef>
                <a:spcPct val="0"/>
              </a:spcBef>
              <a:defRPr/>
            </a:pPr>
            <a:r>
              <a:rPr lang="en-US" altLang="ko-KR" sz="2800" dirty="0" smtClean="0">
                <a:solidFill>
                  <a:schemeClr val="tx1">
                    <a:lumMod val="65000"/>
                    <a:lumOff val="35000"/>
                  </a:schemeClr>
                </a:solidFill>
                <a:latin typeface="Adobe Garamond Pro Bold" pitchFamily="18" charset="0"/>
                <a:ea typeface="휴먼모음T"/>
                <a:cs typeface="휴먼모음T"/>
              </a:rPr>
              <a:t>2008</a:t>
            </a:r>
            <a:r>
              <a:rPr lang="en-US" altLang="ko-KR" sz="2800" dirty="0">
                <a:solidFill>
                  <a:schemeClr val="tx1">
                    <a:lumMod val="65000"/>
                    <a:lumOff val="35000"/>
                  </a:schemeClr>
                </a:solidFill>
                <a:latin typeface="Adobe Garamond Pro Bold" pitchFamily="18" charset="0"/>
                <a:ea typeface="휴먼모음T"/>
                <a:cs typeface="휴먼모음T"/>
              </a:rPr>
              <a:t>: A group of companies launched the IPSO Alliance to promote the use of Internet Protocol (IP) in networks of "smart objects" and to enable the Internet of Things. </a:t>
            </a:r>
            <a:r>
              <a:rPr lang="en-US" altLang="ko-KR" sz="2800" dirty="0" smtClean="0">
                <a:solidFill>
                  <a:srgbClr val="0070C0"/>
                </a:solidFill>
                <a:latin typeface="Adobe Garamond Pro Bold" pitchFamily="18" charset="0"/>
                <a:ea typeface="휴먼모음T"/>
                <a:cs typeface="휴먼모음T"/>
              </a:rPr>
              <a:t>2012-13 </a:t>
            </a:r>
            <a:r>
              <a:rPr lang="en-US" altLang="ko-KR" sz="2800" dirty="0">
                <a:solidFill>
                  <a:srgbClr val="0070C0"/>
                </a:solidFill>
                <a:latin typeface="Adobe Garamond Pro Bold" pitchFamily="18" charset="0"/>
                <a:ea typeface="휴먼모음T"/>
                <a:cs typeface="휴먼모음T"/>
              </a:rPr>
              <a:t>: IPv6 Deployed, All Seen  Alliance launched</a:t>
            </a:r>
          </a:p>
          <a:p>
            <a:pPr algn="just">
              <a:spcBef>
                <a:spcPct val="0"/>
              </a:spcBef>
              <a:defRPr/>
            </a:pPr>
            <a:r>
              <a:rPr lang="en-US" altLang="ko-KR" sz="2800" dirty="0">
                <a:solidFill>
                  <a:schemeClr val="tx1">
                    <a:lumMod val="65000"/>
                    <a:lumOff val="35000"/>
                  </a:schemeClr>
                </a:solidFill>
                <a:latin typeface="Adobe Garamond Pro Bold" pitchFamily="18" charset="0"/>
                <a:ea typeface="휴먼모음T"/>
                <a:cs typeface="휴먼모음T"/>
              </a:rPr>
              <a:t>2014 : Alliances formed to promote </a:t>
            </a:r>
            <a:r>
              <a:rPr lang="en-US" altLang="ko-KR" sz="2800" dirty="0" smtClean="0">
                <a:solidFill>
                  <a:schemeClr val="tx1">
                    <a:lumMod val="65000"/>
                    <a:lumOff val="35000"/>
                  </a:schemeClr>
                </a:solidFill>
                <a:latin typeface="Adobe Garamond Pro Bold" pitchFamily="18" charset="0"/>
                <a:ea typeface="휴먼모음T"/>
                <a:cs typeface="휴먼모음T"/>
              </a:rPr>
              <a:t>standardization</a:t>
            </a:r>
          </a:p>
          <a:p>
            <a:pPr algn="just">
              <a:spcBef>
                <a:spcPct val="0"/>
              </a:spcBef>
              <a:defRPr/>
            </a:pPr>
            <a:endParaRPr lang="en-US" altLang="ko-KR" sz="2800" dirty="0">
              <a:solidFill>
                <a:schemeClr val="tx1">
                  <a:lumMod val="65000"/>
                  <a:lumOff val="35000"/>
                </a:schemeClr>
              </a:solidFill>
              <a:latin typeface="Adobe Garamond Pro Bold" pitchFamily="18" charset="0"/>
              <a:ea typeface="휴먼모음T"/>
              <a:cs typeface="휴먼모음T"/>
            </a:endParaRPr>
          </a:p>
          <a:p>
            <a:pPr algn="just">
              <a:spcBef>
                <a:spcPct val="0"/>
              </a:spcBef>
              <a:defRPr/>
            </a:pPr>
            <a:r>
              <a:rPr lang="en-US" altLang="ko-KR" sz="2800" dirty="0">
                <a:solidFill>
                  <a:srgbClr val="0070C0"/>
                </a:solidFill>
                <a:latin typeface="Adobe Garamond Pro Bold" pitchFamily="18" charset="0"/>
                <a:ea typeface="휴먼모음T"/>
                <a:cs typeface="휴먼모음T"/>
              </a:rPr>
              <a:t>2015 : Alliances formed to promote standardization, Apple Kits</a:t>
            </a:r>
            <a:r>
              <a:rPr lang="en-US" altLang="ko-KR" sz="2800" dirty="0" smtClean="0">
                <a:solidFill>
                  <a:srgbClr val="0070C0"/>
                </a:solidFill>
                <a:latin typeface="Adobe Garamond Pro Bold" pitchFamily="18" charset="0"/>
                <a:ea typeface="휴먼모음T"/>
                <a:cs typeface="휴먼모음T"/>
              </a:rPr>
              <a:t>.</a:t>
            </a:r>
          </a:p>
          <a:p>
            <a:pPr algn="just">
              <a:spcBef>
                <a:spcPct val="0"/>
              </a:spcBef>
              <a:defRPr/>
            </a:pPr>
            <a:endParaRPr lang="en-US" altLang="ko-KR" sz="2800" dirty="0">
              <a:solidFill>
                <a:srgbClr val="0070C0"/>
              </a:solidFill>
              <a:latin typeface="Adobe Garamond Pro Bold" pitchFamily="18" charset="0"/>
              <a:ea typeface="휴먼모음T"/>
              <a:cs typeface="휴먼모음T"/>
            </a:endParaRPr>
          </a:p>
          <a:p>
            <a:pPr algn="just">
              <a:spcBef>
                <a:spcPct val="0"/>
              </a:spcBef>
              <a:defRPr/>
            </a:pPr>
            <a:r>
              <a:rPr lang="en-US" altLang="ko-KR" sz="2800" dirty="0" smtClean="0">
                <a:solidFill>
                  <a:schemeClr val="tx1">
                    <a:lumMod val="65000"/>
                    <a:lumOff val="35000"/>
                  </a:schemeClr>
                </a:solidFill>
                <a:latin typeface="Adobe Garamond Pro Bold" pitchFamily="18" charset="0"/>
                <a:ea typeface="휴먼모음T"/>
                <a:cs typeface="휴먼모음T"/>
              </a:rPr>
              <a:t>2020 </a:t>
            </a:r>
            <a:r>
              <a:rPr lang="en-US" altLang="ko-KR" sz="2800" dirty="0">
                <a:solidFill>
                  <a:schemeClr val="tx1">
                    <a:lumMod val="65000"/>
                    <a:lumOff val="35000"/>
                  </a:schemeClr>
                </a:solidFill>
                <a:latin typeface="Adobe Garamond Pro Bold" pitchFamily="18" charset="0"/>
                <a:ea typeface="휴먼모음T"/>
                <a:cs typeface="휴먼모음T"/>
              </a:rPr>
              <a:t>:  to address the standardization requirements of Internet of Things (</a:t>
            </a:r>
            <a:r>
              <a:rPr lang="en-US" altLang="ko-KR" sz="2800" dirty="0" err="1">
                <a:solidFill>
                  <a:schemeClr val="tx1">
                    <a:lumMod val="65000"/>
                    <a:lumOff val="35000"/>
                  </a:schemeClr>
                </a:solidFill>
                <a:latin typeface="Adobe Garamond Pro Bold" pitchFamily="18" charset="0"/>
                <a:ea typeface="휴먼모음T"/>
                <a:cs typeface="휴먼모음T"/>
              </a:rPr>
              <a:t>IoT</a:t>
            </a:r>
            <a:r>
              <a:rPr lang="en-US" altLang="ko-KR" sz="2800" dirty="0">
                <a:solidFill>
                  <a:schemeClr val="tx1">
                    <a:lumMod val="65000"/>
                    <a:lumOff val="35000"/>
                  </a:schemeClr>
                </a:solidFill>
                <a:latin typeface="Adobe Garamond Pro Bold" pitchFamily="18" charset="0"/>
                <a:ea typeface="휴먼모음T"/>
                <a:cs typeface="휴먼모음T"/>
              </a:rPr>
              <a:t>) technologies, with an initial focus on </a:t>
            </a:r>
            <a:r>
              <a:rPr lang="en-US" altLang="ko-KR" sz="2800" dirty="0" err="1">
                <a:solidFill>
                  <a:schemeClr val="tx1">
                    <a:lumMod val="65000"/>
                    <a:lumOff val="35000"/>
                  </a:schemeClr>
                </a:solidFill>
                <a:latin typeface="Adobe Garamond Pro Bold" pitchFamily="18" charset="0"/>
                <a:ea typeface="휴먼모음T"/>
                <a:cs typeface="휴먼모음T"/>
              </a:rPr>
              <a:t>IoT</a:t>
            </a:r>
            <a:r>
              <a:rPr lang="en-US" altLang="ko-KR" sz="2800" dirty="0">
                <a:solidFill>
                  <a:schemeClr val="tx1">
                    <a:lumMod val="65000"/>
                    <a:lumOff val="35000"/>
                  </a:schemeClr>
                </a:solidFill>
                <a:latin typeface="Adobe Garamond Pro Bold" pitchFamily="18" charset="0"/>
                <a:ea typeface="휴먼모음T"/>
                <a:cs typeface="휴먼모음T"/>
              </a:rPr>
              <a:t> applications in smart cities and </a:t>
            </a:r>
            <a:r>
              <a:rPr lang="en-US" altLang="ko-KR" sz="2800" dirty="0" smtClean="0">
                <a:solidFill>
                  <a:schemeClr val="tx1">
                    <a:lumMod val="65000"/>
                    <a:lumOff val="35000"/>
                  </a:schemeClr>
                </a:solidFill>
                <a:latin typeface="Adobe Garamond Pro Bold" pitchFamily="18" charset="0"/>
                <a:ea typeface="휴먼모음T"/>
                <a:cs typeface="휴먼모음T"/>
              </a:rPr>
              <a:t>communities.</a:t>
            </a:r>
            <a:endParaRPr lang="en-US" altLang="ko-KR" sz="2800" dirty="0">
              <a:solidFill>
                <a:schemeClr val="tx1">
                  <a:lumMod val="65000"/>
                  <a:lumOff val="35000"/>
                </a:schemeClr>
              </a:solidFill>
              <a:latin typeface="Adobe Garamond Pro Bold" pitchFamily="18" charset="0"/>
              <a:ea typeface="휴먼모음T"/>
              <a:cs typeface="휴먼모음T"/>
            </a:endParaRPr>
          </a:p>
          <a:p>
            <a:pPr algn="just">
              <a:spcBef>
                <a:spcPct val="0"/>
              </a:spcBef>
              <a:defRPr/>
            </a:pPr>
            <a:endParaRPr lang="en-US" altLang="ko-KR" sz="2800" dirty="0">
              <a:solidFill>
                <a:schemeClr val="tx1">
                  <a:lumMod val="65000"/>
                  <a:lumOff val="35000"/>
                </a:schemeClr>
              </a:solidFill>
              <a:latin typeface="Adobe Garamond Pro Bold" pitchFamily="18" charset="0"/>
              <a:ea typeface="휴먼모음T"/>
              <a:cs typeface="휴먼모음T"/>
            </a:endParaRPr>
          </a:p>
          <a:p>
            <a:pPr algn="just">
              <a:spcBef>
                <a:spcPct val="0"/>
              </a:spcBef>
              <a:defRPr/>
            </a:pPr>
            <a:endParaRPr lang="en-US" altLang="ko-KR" sz="2800" dirty="0">
              <a:solidFill>
                <a:srgbClr val="0070C0"/>
              </a:solidFill>
              <a:latin typeface="Adobe Garamond Pro Bold" pitchFamily="18" charset="0"/>
              <a:ea typeface="휴먼모음T"/>
              <a:cs typeface="휴먼모음T"/>
            </a:endParaRPr>
          </a:p>
          <a:p>
            <a:pPr algn="just">
              <a:spcBef>
                <a:spcPct val="0"/>
              </a:spcBef>
              <a:defRPr/>
            </a:pPr>
            <a:endParaRPr lang="ko-KR" altLang="en-US" sz="2800" dirty="0" smtClean="0">
              <a:latin typeface="Adobe Garamond Pro Bold" pitchFamily="18" charset="0"/>
              <a:ea typeface="Gulim" panose="020B0600000101010101" pitchFamily="34" charset="-127"/>
            </a:endParaRPr>
          </a:p>
          <a:p>
            <a:pPr eaLnBrk="1" fontAlgn="auto" hangingPunct="1">
              <a:spcAft>
                <a:spcPts val="0"/>
              </a:spcAft>
              <a:defRPr/>
            </a:pPr>
            <a:endParaRPr lang="en-US" sz="2800" dirty="0" smtClean="0"/>
          </a:p>
        </p:txBody>
      </p:sp>
      <p:sp>
        <p:nvSpPr>
          <p:cNvPr id="9" name="AutoShape 2" descr="Image result for ITU"/>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latin typeface="Calibri" pitchFamily="34" charset="0"/>
            </a:endParaRPr>
          </a:p>
        </p:txBody>
      </p:sp>
      <p:sp>
        <p:nvSpPr>
          <p:cNvPr id="13" name="Rounded Rectangle 12"/>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History of </a:t>
            </a:r>
            <a:r>
              <a:rPr lang="en-US" sz="2800" b="1" dirty="0" smtClean="0">
                <a:solidFill>
                  <a:prstClr val="black"/>
                </a:solidFill>
                <a:latin typeface="Bodoni MT" pitchFamily="18" charset="0"/>
              </a:rPr>
              <a:t>IOT</a:t>
            </a:r>
            <a:endParaRPr lang="en-US" sz="2800" b="1" dirty="0">
              <a:solidFill>
                <a:prstClr val="black"/>
              </a:solidFill>
              <a:latin typeface="Bodoni MT" pitchFamily="18" charset="0"/>
            </a:endParaRPr>
          </a:p>
        </p:txBody>
      </p:sp>
    </p:spTree>
    <p:extLst>
      <p:ext uri="{BB962C8B-B14F-4D97-AF65-F5344CB8AC3E}">
        <p14:creationId xmlns:p14="http://schemas.microsoft.com/office/powerpoint/2010/main" val="23911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ctrTitle"/>
          </p:nvPr>
        </p:nvSpPr>
        <p:spPr>
          <a:xfrm>
            <a:off x="468924" y="0"/>
            <a:ext cx="11113476" cy="1012948"/>
          </a:xfrm>
        </p:spPr>
        <p:txBody>
          <a:bodyPr>
            <a:normAutofit/>
          </a:bodyPr>
          <a:lstStyle/>
          <a:p>
            <a:r>
              <a:rPr lang="en-US" sz="3600" b="1" dirty="0" smtClean="0">
                <a:solidFill>
                  <a:srgbClr val="5048E8"/>
                </a:solidFill>
                <a:latin typeface="Times New Roman" pitchFamily="18" charset="0"/>
                <a:cs typeface="Times New Roman" pitchFamily="18" charset="0"/>
              </a:rPr>
              <a:t> </a:t>
            </a:r>
            <a:r>
              <a:rPr lang="en-US" sz="4000" b="1" dirty="0">
                <a:solidFill>
                  <a:srgbClr val="C00000"/>
                </a:solidFill>
                <a:latin typeface="Times New Roman" pitchFamily="18" charset="0"/>
                <a:cs typeface="Times New Roman" pitchFamily="18" charset="0"/>
              </a:rPr>
              <a:t>Course </a:t>
            </a:r>
            <a:r>
              <a:rPr lang="en-US" sz="4000" b="1" dirty="0" smtClean="0">
                <a:solidFill>
                  <a:srgbClr val="C00000"/>
                </a:solidFill>
                <a:latin typeface="Times New Roman" pitchFamily="18" charset="0"/>
                <a:cs typeface="Times New Roman" pitchFamily="18" charset="0"/>
              </a:rPr>
              <a:t>Syllabus</a:t>
            </a:r>
            <a:endParaRPr lang="en-US" sz="3600" b="1" dirty="0">
              <a:solidFill>
                <a:srgbClr val="C0000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68943172"/>
              </p:ext>
            </p:extLst>
          </p:nvPr>
        </p:nvGraphicFramePr>
        <p:xfrm>
          <a:off x="1390918" y="1254787"/>
          <a:ext cx="10191482" cy="4592221"/>
        </p:xfrm>
        <a:graphic>
          <a:graphicData uri="http://schemas.openxmlformats.org/drawingml/2006/table">
            <a:tbl>
              <a:tblPr firstRow="1" bandRow="1">
                <a:tableStyleId>{5C22544A-7EE6-4342-B048-85BDC9FD1C3A}</a:tableStyleId>
              </a:tblPr>
              <a:tblGrid>
                <a:gridCol w="2160831">
                  <a:extLst>
                    <a:ext uri="{9D8B030D-6E8A-4147-A177-3AD203B41FA5}">
                      <a16:colId xmlns:a16="http://schemas.microsoft.com/office/drawing/2014/main" val="20000"/>
                    </a:ext>
                  </a:extLst>
                </a:gridCol>
                <a:gridCol w="6090694">
                  <a:extLst>
                    <a:ext uri="{9D8B030D-6E8A-4147-A177-3AD203B41FA5}">
                      <a16:colId xmlns:a16="http://schemas.microsoft.com/office/drawing/2014/main" val="20001"/>
                    </a:ext>
                  </a:extLst>
                </a:gridCol>
                <a:gridCol w="1939957">
                  <a:extLst>
                    <a:ext uri="{9D8B030D-6E8A-4147-A177-3AD203B41FA5}">
                      <a16:colId xmlns:a16="http://schemas.microsoft.com/office/drawing/2014/main" val="20002"/>
                    </a:ext>
                  </a:extLst>
                </a:gridCol>
              </a:tblGrid>
              <a:tr h="1002885">
                <a:tc>
                  <a:txBody>
                    <a:bodyPr/>
                    <a:lstStyle/>
                    <a:p>
                      <a:pPr marL="457200" marR="0" lvl="1" indent="0" algn="ctr" defTabSz="914400" rtl="0" eaLnBrk="1" fontAlgn="auto" latinLnBrk="0" hangingPunct="1">
                        <a:lnSpc>
                          <a:spcPct val="107000"/>
                        </a:lnSpc>
                        <a:spcBef>
                          <a:spcPts val="0"/>
                        </a:spcBef>
                        <a:spcAft>
                          <a:spcPts val="0"/>
                        </a:spcAft>
                        <a:buClrTx/>
                        <a:buSzTx/>
                        <a:buFontTx/>
                        <a:buNone/>
                        <a:tabLst/>
                        <a:defRPr/>
                      </a:pPr>
                      <a:r>
                        <a:rPr lang="en-US" sz="2800" dirty="0" smtClean="0">
                          <a:effectLst/>
                        </a:rPr>
                        <a:t>Modules</a:t>
                      </a:r>
                      <a:endParaRPr lang="en-IN" sz="280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marL="457200" marR="0" lvl="1" indent="0" algn="ctr" defTabSz="914400" rtl="0" eaLnBrk="1" fontAlgn="auto" latinLnBrk="0" hangingPunct="1">
                        <a:lnSpc>
                          <a:spcPct val="107000"/>
                        </a:lnSpc>
                        <a:spcBef>
                          <a:spcPts val="0"/>
                        </a:spcBef>
                        <a:spcAft>
                          <a:spcPts val="0"/>
                        </a:spcAft>
                        <a:buClrTx/>
                        <a:buSzTx/>
                        <a:buFontTx/>
                        <a:buNone/>
                        <a:tabLst/>
                        <a:defRPr/>
                      </a:pPr>
                      <a:r>
                        <a:rPr lang="en-US" sz="2800" dirty="0" smtClean="0">
                          <a:effectLst/>
                        </a:rPr>
                        <a:t>Module</a:t>
                      </a:r>
                      <a:r>
                        <a:rPr lang="en-US" sz="2800" baseline="0" dirty="0" smtClean="0">
                          <a:effectLst/>
                        </a:rPr>
                        <a:t> Topic</a:t>
                      </a:r>
                      <a:endParaRPr lang="en-IN" sz="280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marL="457200" marR="0" lvl="1" indent="0" algn="ctr" defTabSz="914400" rtl="0" eaLnBrk="1" fontAlgn="auto" latinLnBrk="0" hangingPunct="1">
                        <a:lnSpc>
                          <a:spcPct val="107000"/>
                        </a:lnSpc>
                        <a:spcBef>
                          <a:spcPts val="0"/>
                        </a:spcBef>
                        <a:spcAft>
                          <a:spcPts val="0"/>
                        </a:spcAft>
                        <a:buClrTx/>
                        <a:buSzTx/>
                        <a:buFontTx/>
                        <a:buNone/>
                        <a:tabLst/>
                        <a:defRPr/>
                      </a:pPr>
                      <a:r>
                        <a:rPr lang="en-IN" sz="2800" dirty="0" smtClean="0">
                          <a:effectLst/>
                        </a:rPr>
                        <a:t>Time</a:t>
                      </a:r>
                      <a:endParaRPr lang="en-IN" sz="2800" dirty="0">
                        <a:effectLst/>
                        <a:latin typeface="Calibri" panose="020F0502020204030204" pitchFamily="34" charset="0"/>
                        <a:ea typeface="Calibri" panose="020F0502020204030204" pitchFamily="34" charset="0"/>
                        <a:cs typeface="Shruti"/>
                      </a:endParaRPr>
                    </a:p>
                  </a:txBody>
                  <a:tcPr marL="68580" marR="68580" marT="0" marB="0" anchor="ctr"/>
                </a:tc>
                <a:extLst>
                  <a:ext uri="{0D108BD9-81ED-4DB2-BD59-A6C34878D82A}">
                    <a16:rowId xmlns:a16="http://schemas.microsoft.com/office/drawing/2014/main" val="10000"/>
                  </a:ext>
                </a:extLst>
              </a:tr>
              <a:tr h="577594">
                <a:tc>
                  <a:txBody>
                    <a:bodyPr/>
                    <a:lstStyle/>
                    <a:p>
                      <a:pPr marL="0" algn="ctr" defTabSz="914400" rtl="0" eaLnBrk="1" latinLnBrk="0" hangingPunct="1">
                        <a:lnSpc>
                          <a:spcPct val="107000"/>
                        </a:lnSpc>
                        <a:spcAft>
                          <a:spcPts val="0"/>
                        </a:spcAft>
                      </a:pPr>
                      <a:r>
                        <a:rPr lang="en-US" sz="2200" b="1" kern="1200" dirty="0">
                          <a:solidFill>
                            <a:schemeClr val="dk1"/>
                          </a:solidFill>
                          <a:effectLst/>
                          <a:latin typeface="Times New Roman" panose="02020603050405020304" pitchFamily="18" charset="0"/>
                          <a:ea typeface="Calibri" panose="020F0502020204030204" pitchFamily="34" charset="0"/>
                          <a:cs typeface="Shruti"/>
                        </a:rPr>
                        <a:t>Module:1</a:t>
                      </a:r>
                      <a:endParaRPr lang="en-IN" sz="2200" b="1" kern="1200" dirty="0">
                        <a:solidFill>
                          <a:schemeClr val="dk1"/>
                        </a:solidFill>
                        <a:effectLst/>
                        <a:latin typeface="Times New Roman" panose="02020603050405020304" pitchFamily="18" charset="0"/>
                        <a:ea typeface="Calibri" panose="020F0502020204030204" pitchFamily="34" charset="0"/>
                        <a:cs typeface="Shruti"/>
                      </a:endParaRPr>
                    </a:p>
                  </a:txBody>
                  <a:tcPr marL="68580" marR="68580" marT="0" marB="0" anchor="ctr"/>
                </a:tc>
                <a:tc>
                  <a:txBody>
                    <a:bodyPr/>
                    <a:lstStyle/>
                    <a:p>
                      <a:pPr algn="l">
                        <a:lnSpc>
                          <a:spcPct val="107000"/>
                        </a:lnSpc>
                        <a:spcAft>
                          <a:spcPts val="0"/>
                        </a:spcAft>
                      </a:pPr>
                      <a:r>
                        <a:rPr lang="en-US" sz="2200" b="0" kern="1200" dirty="0" smtClean="0">
                          <a:solidFill>
                            <a:schemeClr val="dk1"/>
                          </a:solidFill>
                          <a:effectLst/>
                          <a:latin typeface="Times New Roman" panose="02020603050405020304" pitchFamily="18" charset="0"/>
                          <a:ea typeface="Calibri" panose="020F0502020204030204" pitchFamily="34" charset="0"/>
                          <a:cs typeface="Shruti"/>
                        </a:rPr>
                        <a:t>Essentials of Internet of Things</a:t>
                      </a:r>
                      <a:endParaRPr lang="en-IN" sz="2200" b="0" kern="1200" dirty="0">
                        <a:solidFill>
                          <a:schemeClr val="dk1"/>
                        </a:solidFill>
                        <a:effectLst/>
                        <a:latin typeface="Times New Roman" panose="02020603050405020304" pitchFamily="18" charset="0"/>
                        <a:ea typeface="Calibri" panose="020F0502020204030204" pitchFamily="34" charset="0"/>
                        <a:cs typeface="Shruti"/>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smtClean="0">
                          <a:effectLst/>
                          <a:latin typeface="Times New Roman" panose="02020603050405020304" pitchFamily="18" charset="0"/>
                          <a:ea typeface="Calibri" panose="020F0502020204030204" pitchFamily="34" charset="0"/>
                          <a:cs typeface="Shruti"/>
                        </a:rPr>
                        <a:t>2 hours</a:t>
                      </a:r>
                      <a:endParaRPr lang="en-IN" sz="2200" dirty="0" smtClean="0">
                        <a:effectLst/>
                        <a:latin typeface="Calibri" panose="020F0502020204030204" pitchFamily="34" charset="0"/>
                        <a:ea typeface="Calibri" panose="020F0502020204030204" pitchFamily="34" charset="0"/>
                        <a:cs typeface="Shruti"/>
                      </a:endParaRPr>
                    </a:p>
                  </a:txBody>
                  <a:tcPr anchor="ctr"/>
                </a:tc>
                <a:extLst>
                  <a:ext uri="{0D108BD9-81ED-4DB2-BD59-A6C34878D82A}">
                    <a16:rowId xmlns:a16="http://schemas.microsoft.com/office/drawing/2014/main" val="10001"/>
                  </a:ext>
                </a:extLst>
              </a:tr>
              <a:tr h="501957">
                <a:tc>
                  <a:txBody>
                    <a:bodyPr/>
                    <a:lstStyle/>
                    <a:p>
                      <a:pPr algn="ctr">
                        <a:lnSpc>
                          <a:spcPct val="107000"/>
                        </a:lnSpc>
                        <a:spcAft>
                          <a:spcPts val="0"/>
                        </a:spcAft>
                      </a:pPr>
                      <a:r>
                        <a:rPr lang="en-US" sz="2200" b="1" dirty="0">
                          <a:effectLst/>
                          <a:latin typeface="Times New Roman" panose="02020603050405020304" pitchFamily="18" charset="0"/>
                          <a:ea typeface="Calibri" panose="020F0502020204030204" pitchFamily="34" charset="0"/>
                          <a:cs typeface="Shruti"/>
                        </a:rPr>
                        <a:t>Module:2</a:t>
                      </a:r>
                      <a:endParaRPr lang="en-IN" sz="220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algn="l">
                        <a:lnSpc>
                          <a:spcPct val="107000"/>
                        </a:lnSpc>
                        <a:spcAft>
                          <a:spcPts val="0"/>
                        </a:spcAft>
                      </a:pPr>
                      <a:r>
                        <a:rPr lang="en-US" sz="2200" b="0" dirty="0" smtClean="0">
                          <a:effectLst/>
                          <a:latin typeface="Times New Roman" panose="02020603050405020304" pitchFamily="18" charset="0"/>
                          <a:ea typeface="Calibri" panose="020F0502020204030204" pitchFamily="34" charset="0"/>
                          <a:cs typeface="Shruti"/>
                        </a:rPr>
                        <a:t>Architecture Reference Model</a:t>
                      </a:r>
                      <a:endParaRPr lang="en-IN" sz="2200" b="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algn="ctr">
                        <a:lnSpc>
                          <a:spcPct val="107000"/>
                        </a:lnSpc>
                        <a:spcAft>
                          <a:spcPts val="0"/>
                        </a:spcAft>
                      </a:pPr>
                      <a:r>
                        <a:rPr lang="en-US" sz="2200" b="1" dirty="0" smtClean="0">
                          <a:effectLst/>
                          <a:latin typeface="Times New Roman" panose="02020603050405020304" pitchFamily="18" charset="0"/>
                          <a:ea typeface="Calibri" panose="020F0502020204030204" pitchFamily="34" charset="0"/>
                          <a:cs typeface="Shruti"/>
                        </a:rPr>
                        <a:t>2 </a:t>
                      </a:r>
                      <a:r>
                        <a:rPr lang="en-US" sz="2200" b="1" dirty="0">
                          <a:effectLst/>
                          <a:latin typeface="Times New Roman" panose="02020603050405020304" pitchFamily="18" charset="0"/>
                          <a:ea typeface="Calibri" panose="020F0502020204030204" pitchFamily="34" charset="0"/>
                          <a:cs typeface="Shruti"/>
                        </a:rPr>
                        <a:t>hours</a:t>
                      </a:r>
                      <a:endParaRPr lang="en-IN" sz="2200" dirty="0">
                        <a:effectLst/>
                        <a:latin typeface="Calibri" panose="020F0502020204030204" pitchFamily="34" charset="0"/>
                        <a:ea typeface="Calibri" panose="020F0502020204030204" pitchFamily="34" charset="0"/>
                        <a:cs typeface="Shruti"/>
                      </a:endParaRPr>
                    </a:p>
                  </a:txBody>
                  <a:tcPr marL="68580" marR="68580" marT="0" marB="0" anchor="ctr"/>
                </a:tc>
                <a:extLst>
                  <a:ext uri="{0D108BD9-81ED-4DB2-BD59-A6C34878D82A}">
                    <a16:rowId xmlns:a16="http://schemas.microsoft.com/office/drawing/2014/main" val="10002"/>
                  </a:ext>
                </a:extLst>
              </a:tr>
              <a:tr h="501957">
                <a:tc>
                  <a:txBody>
                    <a:bodyPr/>
                    <a:lstStyle/>
                    <a:p>
                      <a:pPr algn="ctr">
                        <a:lnSpc>
                          <a:spcPct val="107000"/>
                        </a:lnSpc>
                        <a:spcAft>
                          <a:spcPts val="0"/>
                        </a:spcAft>
                      </a:pPr>
                      <a:r>
                        <a:rPr lang="en-US" sz="2200" b="1" dirty="0">
                          <a:effectLst/>
                          <a:latin typeface="Times New Roman" panose="02020603050405020304" pitchFamily="18" charset="0"/>
                          <a:ea typeface="Calibri" panose="020F0502020204030204" pitchFamily="34" charset="0"/>
                          <a:cs typeface="Shruti"/>
                        </a:rPr>
                        <a:t>Module:3</a:t>
                      </a:r>
                      <a:endParaRPr lang="en-IN" sz="220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algn="l">
                        <a:lnSpc>
                          <a:spcPct val="107000"/>
                        </a:lnSpc>
                        <a:spcAft>
                          <a:spcPts val="0"/>
                        </a:spcAft>
                      </a:pPr>
                      <a:r>
                        <a:rPr lang="en-US" sz="2200" b="0" dirty="0" smtClean="0">
                          <a:effectLst/>
                          <a:latin typeface="Times New Roman" panose="02020603050405020304" pitchFamily="18" charset="0"/>
                          <a:ea typeface="Calibri" panose="020F0502020204030204" pitchFamily="34" charset="0"/>
                          <a:cs typeface="Shruti"/>
                        </a:rPr>
                        <a:t>Protocol Suite</a:t>
                      </a:r>
                      <a:endParaRPr lang="en-IN" sz="2200" b="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algn="ctr">
                        <a:lnSpc>
                          <a:spcPct val="107000"/>
                        </a:lnSpc>
                        <a:spcAft>
                          <a:spcPts val="0"/>
                        </a:spcAft>
                      </a:pPr>
                      <a:r>
                        <a:rPr lang="en-US" sz="2200" b="1" dirty="0" smtClean="0">
                          <a:effectLst/>
                          <a:latin typeface="Times New Roman" panose="02020603050405020304" pitchFamily="18" charset="0"/>
                          <a:ea typeface="Calibri" panose="020F0502020204030204" pitchFamily="34" charset="0"/>
                          <a:cs typeface="Shruti"/>
                        </a:rPr>
                        <a:t>2 </a:t>
                      </a:r>
                      <a:r>
                        <a:rPr lang="en-US" sz="2200" b="1" dirty="0">
                          <a:effectLst/>
                          <a:latin typeface="Times New Roman" panose="02020603050405020304" pitchFamily="18" charset="0"/>
                          <a:ea typeface="Calibri" panose="020F0502020204030204" pitchFamily="34" charset="0"/>
                          <a:cs typeface="Shruti"/>
                        </a:rPr>
                        <a:t>hours</a:t>
                      </a:r>
                      <a:endParaRPr lang="en-IN" sz="2200" dirty="0">
                        <a:effectLst/>
                        <a:latin typeface="Calibri" panose="020F0502020204030204" pitchFamily="34" charset="0"/>
                        <a:ea typeface="Calibri" panose="020F0502020204030204" pitchFamily="34" charset="0"/>
                        <a:cs typeface="Shruti"/>
                      </a:endParaRPr>
                    </a:p>
                  </a:txBody>
                  <a:tcPr marL="68580" marR="68580" marT="0" marB="0" anchor="ctr"/>
                </a:tc>
                <a:extLst>
                  <a:ext uri="{0D108BD9-81ED-4DB2-BD59-A6C34878D82A}">
                    <a16:rowId xmlns:a16="http://schemas.microsoft.com/office/drawing/2014/main" val="10003"/>
                  </a:ext>
                </a:extLst>
              </a:tr>
              <a:tr h="501957">
                <a:tc>
                  <a:txBody>
                    <a:bodyPr/>
                    <a:lstStyle/>
                    <a:p>
                      <a:pPr algn="ctr">
                        <a:lnSpc>
                          <a:spcPct val="107000"/>
                        </a:lnSpc>
                        <a:spcAft>
                          <a:spcPts val="0"/>
                        </a:spcAft>
                      </a:pPr>
                      <a:r>
                        <a:rPr lang="en-US" sz="2200" b="1" dirty="0">
                          <a:effectLst/>
                          <a:latin typeface="Times New Roman" panose="02020603050405020304" pitchFamily="18" charset="0"/>
                          <a:ea typeface="Calibri" panose="020F0502020204030204" pitchFamily="34" charset="0"/>
                          <a:cs typeface="Shruti"/>
                        </a:rPr>
                        <a:t>Module:4</a:t>
                      </a:r>
                      <a:endParaRPr lang="en-IN" sz="220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algn="l">
                        <a:lnSpc>
                          <a:spcPct val="107000"/>
                        </a:lnSpc>
                        <a:spcAft>
                          <a:spcPts val="0"/>
                        </a:spcAft>
                      </a:pPr>
                      <a:r>
                        <a:rPr lang="en-US" sz="2200" b="0" dirty="0" smtClean="0">
                          <a:effectLst/>
                          <a:latin typeface="Times New Roman" panose="02020603050405020304" pitchFamily="18" charset="0"/>
                          <a:ea typeface="Calibri" panose="020F0502020204030204" pitchFamily="34" charset="0"/>
                          <a:cs typeface="Shruti"/>
                        </a:rPr>
                        <a:t>Edge Computing</a:t>
                      </a:r>
                      <a:endParaRPr lang="en-IN" sz="2200" b="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algn="ctr">
                        <a:lnSpc>
                          <a:spcPct val="107000"/>
                        </a:lnSpc>
                        <a:spcAft>
                          <a:spcPts val="0"/>
                        </a:spcAft>
                        <a:tabLst>
                          <a:tab pos="588645" algn="ctr"/>
                          <a:tab pos="1177290" algn="r"/>
                        </a:tabLst>
                      </a:pPr>
                      <a:r>
                        <a:rPr lang="en-US" sz="2200" b="1" dirty="0" smtClean="0">
                          <a:effectLst/>
                          <a:latin typeface="Times New Roman" panose="02020603050405020304" pitchFamily="18" charset="0"/>
                          <a:ea typeface="Calibri" panose="020F0502020204030204" pitchFamily="34" charset="0"/>
                          <a:cs typeface="Shruti"/>
                        </a:rPr>
                        <a:t>2 </a:t>
                      </a:r>
                      <a:r>
                        <a:rPr lang="en-US" sz="2200" b="1" dirty="0">
                          <a:effectLst/>
                          <a:latin typeface="Times New Roman" panose="02020603050405020304" pitchFamily="18" charset="0"/>
                          <a:ea typeface="Calibri" panose="020F0502020204030204" pitchFamily="34" charset="0"/>
                          <a:cs typeface="Shruti"/>
                        </a:rPr>
                        <a:t>hours</a:t>
                      </a:r>
                      <a:endParaRPr lang="en-IN" sz="2200" dirty="0">
                        <a:effectLst/>
                        <a:latin typeface="Calibri" panose="020F0502020204030204" pitchFamily="34" charset="0"/>
                        <a:ea typeface="Calibri" panose="020F0502020204030204" pitchFamily="34" charset="0"/>
                        <a:cs typeface="Shruti"/>
                      </a:endParaRPr>
                    </a:p>
                  </a:txBody>
                  <a:tcPr marL="68580" marR="68580" marT="0" marB="0" anchor="ctr"/>
                </a:tc>
                <a:extLst>
                  <a:ext uri="{0D108BD9-81ED-4DB2-BD59-A6C34878D82A}">
                    <a16:rowId xmlns:a16="http://schemas.microsoft.com/office/drawing/2014/main" val="10004"/>
                  </a:ext>
                </a:extLst>
              </a:tr>
              <a:tr h="501957">
                <a:tc>
                  <a:txBody>
                    <a:bodyPr/>
                    <a:lstStyle/>
                    <a:p>
                      <a:pPr algn="ctr">
                        <a:lnSpc>
                          <a:spcPct val="107000"/>
                        </a:lnSpc>
                        <a:spcAft>
                          <a:spcPts val="0"/>
                        </a:spcAft>
                      </a:pPr>
                      <a:r>
                        <a:rPr lang="en-US" sz="2200" b="1" dirty="0">
                          <a:effectLst/>
                          <a:latin typeface="Times New Roman" panose="02020603050405020304" pitchFamily="18" charset="0"/>
                          <a:ea typeface="Calibri" panose="020F0502020204030204" pitchFamily="34" charset="0"/>
                          <a:cs typeface="Shruti"/>
                        </a:rPr>
                        <a:t>Module:5</a:t>
                      </a:r>
                      <a:endParaRPr lang="en-IN" sz="220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algn="l">
                        <a:lnSpc>
                          <a:spcPct val="107000"/>
                        </a:lnSpc>
                        <a:spcAft>
                          <a:spcPts val="0"/>
                        </a:spcAft>
                      </a:pPr>
                      <a:r>
                        <a:rPr lang="en-US" sz="2200" b="0" dirty="0" smtClean="0">
                          <a:effectLst/>
                          <a:latin typeface="Times New Roman" panose="02020603050405020304" pitchFamily="18" charset="0"/>
                          <a:ea typeface="Calibri" panose="020F0502020204030204" pitchFamily="34" charset="0"/>
                          <a:cs typeface="Shruti"/>
                        </a:rPr>
                        <a:t>Security Engineering</a:t>
                      </a:r>
                      <a:endParaRPr lang="en-IN" sz="2200" b="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algn="ctr">
                        <a:lnSpc>
                          <a:spcPct val="107000"/>
                        </a:lnSpc>
                        <a:spcAft>
                          <a:spcPts val="0"/>
                        </a:spcAft>
                      </a:pPr>
                      <a:r>
                        <a:rPr lang="en-US" sz="2200" b="1" dirty="0" smtClean="0">
                          <a:effectLst/>
                          <a:latin typeface="Times New Roman" panose="02020603050405020304" pitchFamily="18" charset="0"/>
                          <a:ea typeface="Calibri" panose="020F0502020204030204" pitchFamily="34" charset="0"/>
                          <a:cs typeface="Shruti"/>
                        </a:rPr>
                        <a:t>2 </a:t>
                      </a:r>
                      <a:r>
                        <a:rPr lang="en-US" sz="2200" b="1" dirty="0">
                          <a:effectLst/>
                          <a:latin typeface="Times New Roman" panose="02020603050405020304" pitchFamily="18" charset="0"/>
                          <a:ea typeface="Calibri" panose="020F0502020204030204" pitchFamily="34" charset="0"/>
                          <a:cs typeface="Shruti"/>
                        </a:rPr>
                        <a:t>hours</a:t>
                      </a:r>
                      <a:endParaRPr lang="en-IN" sz="2200" dirty="0">
                        <a:effectLst/>
                        <a:latin typeface="Calibri" panose="020F0502020204030204" pitchFamily="34" charset="0"/>
                        <a:ea typeface="Calibri" panose="020F0502020204030204" pitchFamily="34" charset="0"/>
                        <a:cs typeface="Shruti"/>
                      </a:endParaRPr>
                    </a:p>
                  </a:txBody>
                  <a:tcPr marL="68580" marR="68580" marT="0" marB="0" anchor="ctr"/>
                </a:tc>
                <a:extLst>
                  <a:ext uri="{0D108BD9-81ED-4DB2-BD59-A6C34878D82A}">
                    <a16:rowId xmlns:a16="http://schemas.microsoft.com/office/drawing/2014/main" val="10005"/>
                  </a:ext>
                </a:extLst>
              </a:tr>
              <a:tr h="501957">
                <a:tc>
                  <a:txBody>
                    <a:bodyPr/>
                    <a:lstStyle/>
                    <a:p>
                      <a:pPr algn="ctr">
                        <a:lnSpc>
                          <a:spcPct val="107000"/>
                        </a:lnSpc>
                        <a:spcAft>
                          <a:spcPts val="0"/>
                        </a:spcAft>
                      </a:pPr>
                      <a:r>
                        <a:rPr lang="en-US" sz="2200" b="1" dirty="0">
                          <a:effectLst/>
                          <a:latin typeface="Times New Roman" panose="02020603050405020304" pitchFamily="18" charset="0"/>
                          <a:ea typeface="Calibri" panose="020F0502020204030204" pitchFamily="34" charset="0"/>
                          <a:cs typeface="Shruti"/>
                        </a:rPr>
                        <a:t>Module:6</a:t>
                      </a:r>
                      <a:endParaRPr lang="en-IN" sz="220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algn="l">
                        <a:lnSpc>
                          <a:spcPct val="107000"/>
                        </a:lnSpc>
                        <a:spcAft>
                          <a:spcPts val="0"/>
                        </a:spcAft>
                      </a:pPr>
                      <a:r>
                        <a:rPr lang="en-US" sz="2200" b="0" dirty="0" smtClean="0">
                          <a:effectLst/>
                          <a:latin typeface="Times New Roman" panose="02020603050405020304" pitchFamily="18" charset="0"/>
                          <a:ea typeface="Calibri" panose="020F0502020204030204" pitchFamily="34" charset="0"/>
                          <a:cs typeface="Shruti"/>
                        </a:rPr>
                        <a:t>IOT Platforms for Use case Development</a:t>
                      </a:r>
                      <a:endParaRPr lang="en-IN" sz="2200" b="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algn="ctr">
                        <a:lnSpc>
                          <a:spcPct val="107000"/>
                        </a:lnSpc>
                        <a:spcAft>
                          <a:spcPts val="0"/>
                        </a:spcAft>
                      </a:pPr>
                      <a:r>
                        <a:rPr lang="en-US" sz="2200" b="1" dirty="0" smtClean="0">
                          <a:effectLst/>
                          <a:latin typeface="Times New Roman" panose="02020603050405020304" pitchFamily="18" charset="0"/>
                          <a:ea typeface="Calibri" panose="020F0502020204030204" pitchFamily="34" charset="0"/>
                          <a:cs typeface="Shruti"/>
                        </a:rPr>
                        <a:t>2 </a:t>
                      </a:r>
                      <a:r>
                        <a:rPr lang="en-US" sz="2200" b="1" dirty="0">
                          <a:effectLst/>
                          <a:latin typeface="Times New Roman" panose="02020603050405020304" pitchFamily="18" charset="0"/>
                          <a:ea typeface="Calibri" panose="020F0502020204030204" pitchFamily="34" charset="0"/>
                          <a:cs typeface="Shruti"/>
                        </a:rPr>
                        <a:t>hours</a:t>
                      </a:r>
                      <a:endParaRPr lang="en-IN" sz="2200" dirty="0">
                        <a:effectLst/>
                        <a:latin typeface="Calibri" panose="020F0502020204030204" pitchFamily="34" charset="0"/>
                        <a:ea typeface="Calibri" panose="020F0502020204030204" pitchFamily="34" charset="0"/>
                        <a:cs typeface="Shruti"/>
                      </a:endParaRPr>
                    </a:p>
                  </a:txBody>
                  <a:tcPr marL="68580" marR="68580" marT="0" marB="0" anchor="ctr"/>
                </a:tc>
                <a:extLst>
                  <a:ext uri="{0D108BD9-81ED-4DB2-BD59-A6C34878D82A}">
                    <a16:rowId xmlns:a16="http://schemas.microsoft.com/office/drawing/2014/main" val="10006"/>
                  </a:ext>
                </a:extLst>
              </a:tr>
              <a:tr h="501957">
                <a:tc>
                  <a:txBody>
                    <a:bodyPr/>
                    <a:lstStyle/>
                    <a:p>
                      <a:pPr algn="ctr">
                        <a:lnSpc>
                          <a:spcPct val="107000"/>
                        </a:lnSpc>
                        <a:spcAft>
                          <a:spcPts val="0"/>
                        </a:spcAft>
                      </a:pPr>
                      <a:r>
                        <a:rPr lang="en-US" sz="2200" b="1" dirty="0" smtClean="0">
                          <a:effectLst/>
                          <a:latin typeface="Times New Roman" panose="02020603050405020304" pitchFamily="18" charset="0"/>
                          <a:ea typeface="Calibri" panose="020F0502020204030204" pitchFamily="34" charset="0"/>
                          <a:cs typeface="Shruti"/>
                        </a:rPr>
                        <a:t>Module:7</a:t>
                      </a:r>
                      <a:endParaRPr lang="en-IN" sz="220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algn="l">
                        <a:lnSpc>
                          <a:spcPct val="107000"/>
                        </a:lnSpc>
                        <a:spcAft>
                          <a:spcPts val="0"/>
                        </a:spcAft>
                      </a:pPr>
                      <a:r>
                        <a:rPr lang="en-US" sz="2200" b="0" dirty="0" smtClean="0">
                          <a:effectLst/>
                          <a:latin typeface="Times New Roman" panose="02020603050405020304" pitchFamily="18" charset="0"/>
                          <a:ea typeface="Calibri" panose="020F0502020204030204" pitchFamily="34" charset="0"/>
                          <a:cs typeface="Shruti"/>
                        </a:rPr>
                        <a:t>IOT Verticals</a:t>
                      </a:r>
                      <a:endParaRPr lang="en-IN" sz="2200" b="0" dirty="0">
                        <a:effectLst/>
                        <a:latin typeface="Calibri" panose="020F0502020204030204" pitchFamily="34" charset="0"/>
                        <a:ea typeface="Calibri" panose="020F0502020204030204" pitchFamily="34" charset="0"/>
                        <a:cs typeface="Shruti"/>
                      </a:endParaRPr>
                    </a:p>
                  </a:txBody>
                  <a:tcPr marL="68580" marR="68580" marT="0" marB="0" anchor="ctr"/>
                </a:tc>
                <a:tc>
                  <a:txBody>
                    <a:bodyPr/>
                    <a:lstStyle/>
                    <a:p>
                      <a:pPr algn="ctr">
                        <a:lnSpc>
                          <a:spcPct val="107000"/>
                        </a:lnSpc>
                        <a:spcAft>
                          <a:spcPts val="0"/>
                        </a:spcAft>
                      </a:pPr>
                      <a:r>
                        <a:rPr lang="en-US" sz="2200" b="1" dirty="0">
                          <a:effectLst/>
                          <a:latin typeface="Times New Roman" panose="02020603050405020304" pitchFamily="18" charset="0"/>
                          <a:ea typeface="Calibri" panose="020F0502020204030204" pitchFamily="34" charset="0"/>
                          <a:cs typeface="Shruti"/>
                        </a:rPr>
                        <a:t>1</a:t>
                      </a:r>
                      <a:r>
                        <a:rPr lang="en-US" sz="2200" b="1" dirty="0" smtClean="0">
                          <a:effectLst/>
                          <a:latin typeface="Times New Roman" panose="02020603050405020304" pitchFamily="18" charset="0"/>
                          <a:ea typeface="Calibri" panose="020F0502020204030204" pitchFamily="34" charset="0"/>
                          <a:cs typeface="Shruti"/>
                        </a:rPr>
                        <a:t> </a:t>
                      </a:r>
                      <a:r>
                        <a:rPr lang="en-US" sz="2200" b="1" dirty="0">
                          <a:effectLst/>
                          <a:latin typeface="Times New Roman" panose="02020603050405020304" pitchFamily="18" charset="0"/>
                          <a:ea typeface="Calibri" panose="020F0502020204030204" pitchFamily="34" charset="0"/>
                          <a:cs typeface="Shruti"/>
                        </a:rPr>
                        <a:t>hours</a:t>
                      </a:r>
                      <a:endParaRPr lang="en-IN" sz="2200" dirty="0">
                        <a:effectLst/>
                        <a:latin typeface="Calibri" panose="020F0502020204030204" pitchFamily="34" charset="0"/>
                        <a:ea typeface="Calibri" panose="020F0502020204030204" pitchFamily="34" charset="0"/>
                        <a:cs typeface="Shruti"/>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4415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arn(inVertical)">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20</a:t>
            </a:fld>
            <a:endParaRPr lang="en-IN"/>
          </a:p>
        </p:txBody>
      </p:sp>
      <p:sp>
        <p:nvSpPr>
          <p:cNvPr id="7" name="Rounded Rectangle 6"/>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solidFill>
                  <a:prstClr val="black"/>
                </a:solidFill>
                <a:latin typeface="Bodoni MT" pitchFamily="18" charset="0"/>
              </a:rPr>
              <a:t>Characteristics </a:t>
            </a:r>
            <a:r>
              <a:rPr lang="en-US" sz="2800" b="1" dirty="0">
                <a:solidFill>
                  <a:prstClr val="black"/>
                </a:solidFill>
                <a:latin typeface="Bodoni MT" pitchFamily="18" charset="0"/>
              </a:rPr>
              <a:t>of IOT</a:t>
            </a:r>
          </a:p>
        </p:txBody>
      </p:sp>
      <p:pic>
        <p:nvPicPr>
          <p:cNvPr id="7174" name="Picture 6" descr="https://d3n0h9tb65y8q.cloudfront.net/public_assets/assets/000/001/532/original/characteristics_of_IoT.png?1635516529"/>
          <p:cNvPicPr>
            <a:picLocks noChangeAspect="1" noChangeArrowheads="1"/>
          </p:cNvPicPr>
          <p:nvPr/>
        </p:nvPicPr>
        <p:blipFill rotWithShape="1">
          <a:blip r:embed="rId3">
            <a:extLst>
              <a:ext uri="{28A0092B-C50C-407E-A947-70E740481C1C}">
                <a14:useLocalDpi xmlns:a14="http://schemas.microsoft.com/office/drawing/2010/main" val="0"/>
              </a:ext>
            </a:extLst>
          </a:blip>
          <a:srcRect t="2176" b="2396"/>
          <a:stretch/>
        </p:blipFill>
        <p:spPr bwMode="auto">
          <a:xfrm>
            <a:off x="4768133" y="1021975"/>
            <a:ext cx="7107655" cy="4558553"/>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Defining the Internet of Things using 7 characteristics"/>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l="13934" t="19880" r="16152" b="5706"/>
          <a:stretch/>
        </p:blipFill>
        <p:spPr bwMode="auto">
          <a:xfrm>
            <a:off x="147918" y="1062317"/>
            <a:ext cx="5405719" cy="51399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257800" y="5163671"/>
            <a:ext cx="1264024" cy="79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587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21</a:t>
            </a:fld>
            <a:endParaRPr lang="en-IN"/>
          </a:p>
        </p:txBody>
      </p:sp>
      <p:sp>
        <p:nvSpPr>
          <p:cNvPr id="7" name="Rectangle 6"/>
          <p:cNvSpPr/>
          <p:nvPr/>
        </p:nvSpPr>
        <p:spPr>
          <a:xfrm>
            <a:off x="450760" y="1169281"/>
            <a:ext cx="11526591" cy="5262979"/>
          </a:xfrm>
          <a:prstGeom prst="rect">
            <a:avLst/>
          </a:prstGeom>
        </p:spPr>
        <p:txBody>
          <a:bodyPr wrap="square">
            <a:spAutoFit/>
          </a:bodyPr>
          <a:lstStyle/>
          <a:p>
            <a:pPr marL="514350" indent="-514350">
              <a:buFont typeface="+mj-lt"/>
              <a:buAutoNum type="arabicPeriod"/>
            </a:pPr>
            <a:r>
              <a:rPr lang="en-US" sz="2800" b="1" dirty="0">
                <a:solidFill>
                  <a:srgbClr val="0070C0"/>
                </a:solidFill>
                <a:latin typeface="Adobe Garamond Pro Bold" pitchFamily="18" charset="0"/>
                <a:ea typeface="휴먼모음T"/>
                <a:cs typeface="휴먼모음T"/>
              </a:rPr>
              <a:t>The Things in the Internet of Things</a:t>
            </a:r>
          </a:p>
          <a:p>
            <a:r>
              <a:rPr lang="en-US" sz="2800" dirty="0" err="1">
                <a:solidFill>
                  <a:schemeClr val="tx1">
                    <a:lumMod val="65000"/>
                    <a:lumOff val="35000"/>
                  </a:schemeClr>
                </a:solidFill>
                <a:latin typeface="Adobe Garamond Pro Bold" pitchFamily="18" charset="0"/>
                <a:ea typeface="휴먼모음T"/>
                <a:cs typeface="휴먼모음T"/>
              </a:rPr>
              <a:t>IoT</a:t>
            </a:r>
            <a:r>
              <a:rPr lang="en-US" sz="2800" dirty="0">
                <a:solidFill>
                  <a:schemeClr val="tx1">
                    <a:lumMod val="65000"/>
                    <a:lumOff val="35000"/>
                  </a:schemeClr>
                </a:solidFill>
                <a:latin typeface="Adobe Garamond Pro Bold" pitchFamily="18" charset="0"/>
                <a:ea typeface="휴먼모음T"/>
                <a:cs typeface="휴먼모음T"/>
              </a:rPr>
              <a:t>-enabled assets, devices, physical objects, sensors, anything connected the physical world, appliances, endpoints, the list goes on</a:t>
            </a:r>
            <a:r>
              <a:rPr lang="en-US" sz="2800" dirty="0" smtClean="0">
                <a:solidFill>
                  <a:schemeClr val="tx1">
                    <a:lumMod val="65000"/>
                    <a:lumOff val="35000"/>
                  </a:schemeClr>
                </a:solidFill>
                <a:latin typeface="Adobe Garamond Pro Bold" pitchFamily="18" charset="0"/>
                <a:ea typeface="휴먼모음T"/>
                <a:cs typeface="휴먼모음T"/>
              </a:rPr>
              <a:t>.</a:t>
            </a:r>
          </a:p>
          <a:p>
            <a:endParaRPr lang="en-US" sz="2800" dirty="0">
              <a:solidFill>
                <a:schemeClr val="tx1">
                  <a:lumMod val="65000"/>
                  <a:lumOff val="35000"/>
                </a:schemeClr>
              </a:solidFill>
              <a:latin typeface="Adobe Garamond Pro Bold" pitchFamily="18" charset="0"/>
              <a:ea typeface="휴먼모음T"/>
              <a:cs typeface="휴먼모음T"/>
            </a:endParaRPr>
          </a:p>
          <a:p>
            <a:r>
              <a:rPr lang="en-US" sz="2800" b="1" dirty="0" smtClean="0">
                <a:solidFill>
                  <a:srgbClr val="0070C0"/>
                </a:solidFill>
                <a:latin typeface="Adobe Garamond Pro Bold" pitchFamily="18" charset="0"/>
                <a:ea typeface="휴먼모음T"/>
                <a:cs typeface="휴먼모음T"/>
              </a:rPr>
              <a:t>2. The </a:t>
            </a:r>
            <a:r>
              <a:rPr lang="en-US" sz="2800" b="1" dirty="0">
                <a:solidFill>
                  <a:srgbClr val="0070C0"/>
                </a:solidFill>
                <a:latin typeface="Adobe Garamond Pro Bold" pitchFamily="18" charset="0"/>
                <a:ea typeface="휴먼모음T"/>
                <a:cs typeface="휴먼모음T"/>
              </a:rPr>
              <a:t>Internet of Things and Data</a:t>
            </a:r>
          </a:p>
          <a:p>
            <a:r>
              <a:rPr lang="en-US" sz="2800" dirty="0">
                <a:solidFill>
                  <a:schemeClr val="tx1">
                    <a:lumMod val="65000"/>
                    <a:lumOff val="35000"/>
                  </a:schemeClr>
                </a:solidFill>
                <a:latin typeface="Adobe Garamond Pro Bold" pitchFamily="18" charset="0"/>
                <a:ea typeface="휴먼모음T"/>
                <a:cs typeface="휴먼모음T"/>
              </a:rPr>
              <a:t>This is part of that intelligent notion but it also brings us far closer to the essence.</a:t>
            </a:r>
          </a:p>
          <a:p>
            <a:r>
              <a:rPr lang="en-US" sz="2800" b="1" dirty="0" smtClean="0">
                <a:solidFill>
                  <a:srgbClr val="0070C0"/>
                </a:solidFill>
                <a:latin typeface="Adobe Garamond Pro Bold" pitchFamily="18" charset="0"/>
                <a:ea typeface="휴먼모음T"/>
                <a:cs typeface="휴먼모음T"/>
              </a:rPr>
              <a:t>3. Communication </a:t>
            </a:r>
            <a:r>
              <a:rPr lang="en-US" sz="2800" b="1" dirty="0">
                <a:solidFill>
                  <a:srgbClr val="0070C0"/>
                </a:solidFill>
                <a:latin typeface="Adobe Garamond Pro Bold" pitchFamily="18" charset="0"/>
                <a:ea typeface="휴먼모음T"/>
                <a:cs typeface="휴먼모음T"/>
              </a:rPr>
              <a:t>in the Internet of Things</a:t>
            </a:r>
          </a:p>
          <a:p>
            <a:r>
              <a:rPr lang="en-US" sz="2800" dirty="0">
                <a:solidFill>
                  <a:schemeClr val="tx1">
                    <a:lumMod val="65000"/>
                    <a:lumOff val="35000"/>
                  </a:schemeClr>
                </a:solidFill>
                <a:latin typeface="Adobe Garamond Pro Bold" pitchFamily="18" charset="0"/>
                <a:ea typeface="휴먼모음T"/>
                <a:cs typeface="휴먼모음T"/>
              </a:rPr>
              <a:t>Data as such is maybe not without value but it sure is without meaning unless it is used for a purpose and it is turned into meaning, insights, intelligence and actions.</a:t>
            </a:r>
          </a:p>
          <a:p>
            <a:endParaRPr lang="en-US" sz="2800" dirty="0">
              <a:solidFill>
                <a:schemeClr val="tx1">
                  <a:lumMod val="65000"/>
                  <a:lumOff val="35000"/>
                </a:schemeClr>
              </a:solidFill>
              <a:latin typeface="Adobe Garamond Pro Bold" pitchFamily="18" charset="0"/>
              <a:ea typeface="휴먼모음T"/>
              <a:cs typeface="휴먼모음T"/>
            </a:endParaRPr>
          </a:p>
        </p:txBody>
      </p:sp>
      <p:sp>
        <p:nvSpPr>
          <p:cNvPr id="11" name="Rounded Rectangle 10"/>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solidFill>
                  <a:prstClr val="black"/>
                </a:solidFill>
                <a:latin typeface="Bodoni MT" pitchFamily="18" charset="0"/>
              </a:rPr>
              <a:t>Characteristics </a:t>
            </a:r>
            <a:r>
              <a:rPr lang="en-US" sz="2800" b="1" dirty="0">
                <a:solidFill>
                  <a:prstClr val="black"/>
                </a:solidFill>
                <a:latin typeface="Bodoni MT" pitchFamily="18" charset="0"/>
              </a:rPr>
              <a:t>of IOT</a:t>
            </a:r>
          </a:p>
        </p:txBody>
      </p:sp>
    </p:spTree>
    <p:extLst>
      <p:ext uri="{BB962C8B-B14F-4D97-AF65-F5344CB8AC3E}">
        <p14:creationId xmlns:p14="http://schemas.microsoft.com/office/powerpoint/2010/main" val="426587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22</a:t>
            </a:fld>
            <a:endParaRPr lang="en-IN"/>
          </a:p>
        </p:txBody>
      </p:sp>
      <p:sp>
        <p:nvSpPr>
          <p:cNvPr id="7" name="Rectangle 6"/>
          <p:cNvSpPr/>
          <p:nvPr/>
        </p:nvSpPr>
        <p:spPr>
          <a:xfrm>
            <a:off x="450760" y="1169281"/>
            <a:ext cx="11526591" cy="4832092"/>
          </a:xfrm>
          <a:prstGeom prst="rect">
            <a:avLst/>
          </a:prstGeom>
        </p:spPr>
        <p:txBody>
          <a:bodyPr wrap="square">
            <a:spAutoFit/>
          </a:bodyPr>
          <a:lstStyle/>
          <a:p>
            <a:r>
              <a:rPr lang="en-US" sz="2800" b="1" dirty="0" smtClean="0">
                <a:solidFill>
                  <a:srgbClr val="0070C0"/>
                </a:solidFill>
                <a:latin typeface="Adobe Garamond Pro Bold" pitchFamily="18" charset="0"/>
                <a:ea typeface="휴먼모음T"/>
                <a:cs typeface="휴먼모음T"/>
              </a:rPr>
              <a:t>4. Internet </a:t>
            </a:r>
            <a:r>
              <a:rPr lang="en-US" sz="2800" b="1" dirty="0">
                <a:solidFill>
                  <a:srgbClr val="0070C0"/>
                </a:solidFill>
                <a:latin typeface="Adobe Garamond Pro Bold" pitchFamily="18" charset="0"/>
                <a:ea typeface="휴먼모음T"/>
                <a:cs typeface="휴먼모음T"/>
              </a:rPr>
              <a:t>of Things, Intelligence and action</a:t>
            </a:r>
          </a:p>
          <a:p>
            <a:r>
              <a:rPr lang="en-US" sz="2800" dirty="0">
                <a:solidFill>
                  <a:schemeClr val="tx1">
                    <a:lumMod val="65000"/>
                    <a:lumOff val="35000"/>
                  </a:schemeClr>
                </a:solidFill>
                <a:latin typeface="Adobe Garamond Pro Bold" pitchFamily="18" charset="0"/>
                <a:ea typeface="휴먼모음T"/>
                <a:cs typeface="휴먼모음T"/>
              </a:rPr>
              <a:t>We just touched upon this aspect. However, in most definitions we see that intelligence is attributed to just the network(s) and/or the devices</a:t>
            </a:r>
            <a:r>
              <a:rPr lang="en-US" sz="2800" dirty="0" smtClean="0">
                <a:solidFill>
                  <a:schemeClr val="tx1">
                    <a:lumMod val="65000"/>
                    <a:lumOff val="35000"/>
                  </a:schemeClr>
                </a:solidFill>
                <a:latin typeface="Adobe Garamond Pro Bold" pitchFamily="18" charset="0"/>
                <a:ea typeface="휴먼모음T"/>
                <a:cs typeface="휴먼모음T"/>
              </a:rPr>
              <a:t>.</a:t>
            </a:r>
            <a:endParaRPr lang="en-US" sz="2800" dirty="0">
              <a:solidFill>
                <a:schemeClr val="tx1">
                  <a:lumMod val="65000"/>
                  <a:lumOff val="35000"/>
                </a:schemeClr>
              </a:solidFill>
              <a:latin typeface="Adobe Garamond Pro Bold" pitchFamily="18" charset="0"/>
              <a:ea typeface="휴먼모음T"/>
              <a:cs typeface="휴먼모음T"/>
            </a:endParaRPr>
          </a:p>
          <a:p>
            <a:endParaRPr lang="en-US" sz="2800" dirty="0">
              <a:solidFill>
                <a:schemeClr val="tx1">
                  <a:lumMod val="65000"/>
                  <a:lumOff val="35000"/>
                </a:schemeClr>
              </a:solidFill>
              <a:latin typeface="Adobe Garamond Pro Bold" pitchFamily="18" charset="0"/>
              <a:ea typeface="휴먼모음T"/>
              <a:cs typeface="휴먼모음T"/>
            </a:endParaRPr>
          </a:p>
          <a:p>
            <a:r>
              <a:rPr lang="en-US" sz="2800" b="1" dirty="0" smtClean="0">
                <a:solidFill>
                  <a:srgbClr val="0070C0"/>
                </a:solidFill>
                <a:latin typeface="Adobe Garamond Pro Bold" pitchFamily="18" charset="0"/>
                <a:ea typeface="휴먼모음T"/>
                <a:cs typeface="휴먼모음T"/>
              </a:rPr>
              <a:t>5 . </a:t>
            </a:r>
            <a:r>
              <a:rPr lang="en-US" sz="2800" b="1" dirty="0">
                <a:solidFill>
                  <a:srgbClr val="0070C0"/>
                </a:solidFill>
                <a:latin typeface="Adobe Garamond Pro Bold" pitchFamily="18" charset="0"/>
                <a:ea typeface="휴먼모음T"/>
                <a:cs typeface="휴먼모음T"/>
              </a:rPr>
              <a:t>Automation</a:t>
            </a:r>
          </a:p>
          <a:p>
            <a:r>
              <a:rPr lang="en-US" sz="2800" dirty="0" smtClean="0">
                <a:solidFill>
                  <a:schemeClr val="tx1">
                    <a:lumMod val="65000"/>
                    <a:lumOff val="35000"/>
                  </a:schemeClr>
                </a:solidFill>
                <a:latin typeface="Adobe Garamond Pro Bold" pitchFamily="18" charset="0"/>
                <a:ea typeface="휴먼모음T"/>
                <a:cs typeface="휴먼모음T"/>
              </a:rPr>
              <a:t>There </a:t>
            </a:r>
            <a:r>
              <a:rPr lang="en-US" sz="2800" dirty="0">
                <a:solidFill>
                  <a:schemeClr val="tx1">
                    <a:lumMod val="65000"/>
                    <a:lumOff val="35000"/>
                  </a:schemeClr>
                </a:solidFill>
                <a:latin typeface="Adobe Garamond Pro Bold" pitchFamily="18" charset="0"/>
                <a:ea typeface="휴먼모음T"/>
                <a:cs typeface="휴먼모음T"/>
              </a:rPr>
              <a:t>is always a degree of automation, no matter the scope of the project or the type of Internet of Things application</a:t>
            </a:r>
            <a:r>
              <a:rPr lang="en-US" sz="2800" dirty="0" smtClean="0">
                <a:solidFill>
                  <a:schemeClr val="tx1">
                    <a:lumMod val="65000"/>
                    <a:lumOff val="35000"/>
                  </a:schemeClr>
                </a:solidFill>
                <a:latin typeface="Adobe Garamond Pro Bold" pitchFamily="18" charset="0"/>
                <a:ea typeface="휴먼모음T"/>
                <a:cs typeface="휴먼모음T"/>
              </a:rPr>
              <a:t>.</a:t>
            </a:r>
          </a:p>
          <a:p>
            <a:endParaRPr lang="en-US" sz="2800" dirty="0" smtClean="0">
              <a:solidFill>
                <a:schemeClr val="tx1">
                  <a:lumMod val="65000"/>
                  <a:lumOff val="35000"/>
                </a:schemeClr>
              </a:solidFill>
              <a:latin typeface="Adobe Garamond Pro Bold" pitchFamily="18" charset="0"/>
              <a:ea typeface="휴먼모음T"/>
              <a:cs typeface="휴먼모음T"/>
            </a:endParaRPr>
          </a:p>
          <a:p>
            <a:r>
              <a:rPr lang="en-US" sz="2800" b="1" dirty="0" smtClean="0">
                <a:solidFill>
                  <a:srgbClr val="0070C0"/>
                </a:solidFill>
                <a:latin typeface="Adobe Garamond Pro Bold" pitchFamily="18" charset="0"/>
                <a:ea typeface="휴먼모음T"/>
                <a:cs typeface="휴먼모음T"/>
              </a:rPr>
              <a:t>6</a:t>
            </a:r>
            <a:r>
              <a:rPr lang="en-US" sz="2800" b="1" dirty="0">
                <a:solidFill>
                  <a:srgbClr val="0070C0"/>
                </a:solidFill>
                <a:latin typeface="Adobe Garamond Pro Bold" pitchFamily="18" charset="0"/>
                <a:ea typeface="휴먼모음T"/>
                <a:cs typeface="휴먼모음T"/>
              </a:rPr>
              <a:t>. Ecosystem</a:t>
            </a:r>
          </a:p>
          <a:p>
            <a:r>
              <a:rPr lang="en-US" sz="2800" dirty="0" smtClean="0">
                <a:solidFill>
                  <a:schemeClr val="tx1">
                    <a:lumMod val="65000"/>
                    <a:lumOff val="35000"/>
                  </a:schemeClr>
                </a:solidFill>
                <a:latin typeface="Adobe Garamond Pro Bold" pitchFamily="18" charset="0"/>
                <a:ea typeface="휴먼모음T"/>
                <a:cs typeface="휴먼모음T"/>
              </a:rPr>
              <a:t>Meaning </a:t>
            </a:r>
            <a:r>
              <a:rPr lang="en-US" sz="2800" dirty="0">
                <a:solidFill>
                  <a:schemeClr val="tx1">
                    <a:lumMod val="65000"/>
                    <a:lumOff val="35000"/>
                  </a:schemeClr>
                </a:solidFill>
                <a:latin typeface="Adobe Garamond Pro Bold" pitchFamily="18" charset="0"/>
                <a:ea typeface="휴먼모음T"/>
                <a:cs typeface="휴먼모음T"/>
              </a:rPr>
              <a:t>and hyper-connectedness is what we miss in many answers on the questions regarding what the Internet of Things is.</a:t>
            </a:r>
          </a:p>
        </p:txBody>
      </p:sp>
      <p:sp>
        <p:nvSpPr>
          <p:cNvPr id="11" name="Rounded Rectangle 10"/>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solidFill>
                  <a:prstClr val="black"/>
                </a:solidFill>
                <a:latin typeface="Bodoni MT" pitchFamily="18" charset="0"/>
              </a:rPr>
              <a:t>Characteristics </a:t>
            </a:r>
            <a:r>
              <a:rPr lang="en-US" sz="2800" b="1" dirty="0">
                <a:solidFill>
                  <a:prstClr val="black"/>
                </a:solidFill>
                <a:latin typeface="Bodoni MT" pitchFamily="18" charset="0"/>
              </a:rPr>
              <a:t>of IOT</a:t>
            </a:r>
          </a:p>
        </p:txBody>
      </p:sp>
    </p:spTree>
    <p:extLst>
      <p:ext uri="{BB962C8B-B14F-4D97-AF65-F5344CB8AC3E}">
        <p14:creationId xmlns:p14="http://schemas.microsoft.com/office/powerpoint/2010/main" val="2308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23</a:t>
            </a:fld>
            <a:endParaRPr lang="en-IN"/>
          </a:p>
        </p:txBody>
      </p:sp>
      <p:sp>
        <p:nvSpPr>
          <p:cNvPr id="7" name="Rounded Rectangle 6"/>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solidFill>
                  <a:prstClr val="black"/>
                </a:solidFill>
                <a:latin typeface="Bodoni MT" pitchFamily="18" charset="0"/>
              </a:rPr>
              <a:t>Features </a:t>
            </a:r>
            <a:r>
              <a:rPr lang="en-US" sz="2800" b="1" dirty="0">
                <a:solidFill>
                  <a:prstClr val="black"/>
                </a:solidFill>
                <a:latin typeface="Bodoni MT" pitchFamily="18" charset="0"/>
              </a:rPr>
              <a:t>of IOT</a:t>
            </a:r>
          </a:p>
        </p:txBody>
      </p:sp>
      <p:sp>
        <p:nvSpPr>
          <p:cNvPr id="2" name="Rectangle 1"/>
          <p:cNvSpPr/>
          <p:nvPr/>
        </p:nvSpPr>
        <p:spPr>
          <a:xfrm>
            <a:off x="695459" y="853209"/>
            <a:ext cx="10586433" cy="5693866"/>
          </a:xfrm>
          <a:prstGeom prst="rect">
            <a:avLst/>
          </a:prstGeom>
        </p:spPr>
        <p:txBody>
          <a:bodyPr wrap="square">
            <a:spAutoFit/>
          </a:bodyPr>
          <a:lstStyle/>
          <a:p>
            <a:pPr algn="just"/>
            <a:r>
              <a:rPr lang="en-US" sz="2800" b="1" dirty="0">
                <a:solidFill>
                  <a:srgbClr val="0070C0"/>
                </a:solidFill>
                <a:latin typeface="Adobe Garamond Pro Bold" pitchFamily="18" charset="0"/>
                <a:ea typeface="휴먼모음T"/>
                <a:cs typeface="휴먼모음T"/>
              </a:rPr>
              <a:t>Connectivity:</a:t>
            </a:r>
            <a:r>
              <a:rPr lang="en-US" dirty="0"/>
              <a:t> </a:t>
            </a:r>
            <a:endParaRPr lang="en-US" dirty="0" smtClean="0"/>
          </a:p>
          <a:p>
            <a:pPr algn="just"/>
            <a:r>
              <a:rPr lang="en-US" sz="2800" dirty="0" smtClean="0">
                <a:solidFill>
                  <a:schemeClr val="tx1">
                    <a:lumMod val="65000"/>
                    <a:lumOff val="35000"/>
                  </a:schemeClr>
                </a:solidFill>
                <a:latin typeface="Adobe Garamond Pro Bold" pitchFamily="18" charset="0"/>
                <a:ea typeface="휴먼모음T"/>
                <a:cs typeface="휴먼모음T"/>
              </a:rPr>
              <a:t>Connectivity </a:t>
            </a:r>
            <a:r>
              <a:rPr lang="en-US" sz="2800" dirty="0">
                <a:solidFill>
                  <a:schemeClr val="tx1">
                    <a:lumMod val="65000"/>
                    <a:lumOff val="35000"/>
                  </a:schemeClr>
                </a:solidFill>
                <a:latin typeface="Adobe Garamond Pro Bold" pitchFamily="18" charset="0"/>
                <a:ea typeface="휴먼모음T"/>
                <a:cs typeface="휴먼모음T"/>
              </a:rPr>
              <a:t>is the most important aspect of </a:t>
            </a:r>
            <a:r>
              <a:rPr lang="en-US" sz="2800" dirty="0" err="1">
                <a:solidFill>
                  <a:schemeClr val="tx1">
                    <a:lumMod val="65000"/>
                    <a:lumOff val="35000"/>
                  </a:schemeClr>
                </a:solidFill>
                <a:latin typeface="Adobe Garamond Pro Bold" pitchFamily="18" charset="0"/>
                <a:ea typeface="휴먼모음T"/>
                <a:cs typeface="휴먼모음T"/>
              </a:rPr>
              <a:t>IoT</a:t>
            </a:r>
            <a:r>
              <a:rPr lang="en-US" sz="2800" dirty="0">
                <a:solidFill>
                  <a:schemeClr val="tx1">
                    <a:lumMod val="65000"/>
                    <a:lumOff val="35000"/>
                  </a:schemeClr>
                </a:solidFill>
                <a:latin typeface="Adobe Garamond Pro Bold" pitchFamily="18" charset="0"/>
                <a:ea typeface="휴먼모음T"/>
                <a:cs typeface="휴먼모음T"/>
              </a:rPr>
              <a:t>. The </a:t>
            </a:r>
            <a:r>
              <a:rPr lang="en-US" sz="2800" dirty="0" err="1">
                <a:solidFill>
                  <a:schemeClr val="tx1">
                    <a:lumMod val="65000"/>
                    <a:lumOff val="35000"/>
                  </a:schemeClr>
                </a:solidFill>
                <a:latin typeface="Adobe Garamond Pro Bold" pitchFamily="18" charset="0"/>
                <a:ea typeface="휴먼모음T"/>
                <a:cs typeface="휴먼모음T"/>
              </a:rPr>
              <a:t>IoT</a:t>
            </a:r>
            <a:r>
              <a:rPr lang="en-US" sz="2800" dirty="0">
                <a:solidFill>
                  <a:schemeClr val="tx1">
                    <a:lumMod val="65000"/>
                    <a:lumOff val="35000"/>
                  </a:schemeClr>
                </a:solidFill>
                <a:latin typeface="Adobe Garamond Pro Bold" pitchFamily="18" charset="0"/>
                <a:ea typeface="휴먼모음T"/>
                <a:cs typeface="휴먼모음T"/>
              </a:rPr>
              <a:t> ecosystem (i.e. sensors, compute engines, data hubs, etc.) cannot operate properly without seamless communication among the interrelated components or objects. There are many ways to connect </a:t>
            </a:r>
            <a:r>
              <a:rPr lang="en-US" sz="2800" dirty="0" err="1">
                <a:solidFill>
                  <a:schemeClr val="tx1">
                    <a:lumMod val="65000"/>
                    <a:lumOff val="35000"/>
                  </a:schemeClr>
                </a:solidFill>
                <a:latin typeface="Adobe Garamond Pro Bold" pitchFamily="18" charset="0"/>
                <a:ea typeface="휴먼모음T"/>
                <a:cs typeface="휴먼모음T"/>
              </a:rPr>
              <a:t>IoT</a:t>
            </a:r>
            <a:r>
              <a:rPr lang="en-US" sz="2800" dirty="0">
                <a:solidFill>
                  <a:schemeClr val="tx1">
                    <a:lumMod val="65000"/>
                    <a:lumOff val="35000"/>
                  </a:schemeClr>
                </a:solidFill>
                <a:latin typeface="Adobe Garamond Pro Bold" pitchFamily="18" charset="0"/>
                <a:ea typeface="휴먼모음T"/>
                <a:cs typeface="휴먼모음T"/>
              </a:rPr>
              <a:t> devices including radio waves, Bluetooth, Wi-Fi, and Li-Fi</a:t>
            </a:r>
            <a:r>
              <a:rPr lang="en-US" sz="2800" dirty="0" smtClean="0">
                <a:solidFill>
                  <a:schemeClr val="tx1">
                    <a:lumMod val="65000"/>
                    <a:lumOff val="35000"/>
                  </a:schemeClr>
                </a:solidFill>
                <a:latin typeface="Adobe Garamond Pro Bold" pitchFamily="18" charset="0"/>
                <a:ea typeface="휴먼모음T"/>
                <a:cs typeface="휴먼모음T"/>
              </a:rPr>
              <a:t>.</a:t>
            </a:r>
          </a:p>
          <a:p>
            <a:pPr algn="just"/>
            <a:endParaRPr lang="en-US" sz="2800" dirty="0">
              <a:solidFill>
                <a:schemeClr val="tx1">
                  <a:lumMod val="65000"/>
                  <a:lumOff val="35000"/>
                </a:schemeClr>
              </a:solidFill>
              <a:latin typeface="Adobe Garamond Pro Bold" pitchFamily="18" charset="0"/>
              <a:ea typeface="휴먼모음T"/>
              <a:cs typeface="휴먼모음T"/>
            </a:endParaRPr>
          </a:p>
          <a:p>
            <a:pPr algn="just"/>
            <a:r>
              <a:rPr lang="en-US" sz="2800" b="1" dirty="0">
                <a:solidFill>
                  <a:srgbClr val="0070C0"/>
                </a:solidFill>
                <a:latin typeface="Adobe Garamond Pro Bold" pitchFamily="18" charset="0"/>
                <a:ea typeface="휴먼모음T"/>
                <a:cs typeface="휴먼모음T"/>
              </a:rPr>
              <a:t>Analyzing/Sensing:</a:t>
            </a:r>
            <a:r>
              <a:rPr lang="en-US" dirty="0"/>
              <a:t> </a:t>
            </a:r>
            <a:endParaRPr lang="en-US" dirty="0" smtClean="0"/>
          </a:p>
          <a:p>
            <a:pPr algn="just"/>
            <a:r>
              <a:rPr lang="en-US" sz="2800" dirty="0" smtClean="0">
                <a:solidFill>
                  <a:schemeClr val="tx1">
                    <a:lumMod val="65000"/>
                    <a:lumOff val="35000"/>
                  </a:schemeClr>
                </a:solidFill>
                <a:latin typeface="Adobe Garamond Pro Bold" pitchFamily="18" charset="0"/>
                <a:ea typeface="휴먼모음T"/>
                <a:cs typeface="휴먼모음T"/>
              </a:rPr>
              <a:t>Once </a:t>
            </a:r>
            <a:r>
              <a:rPr lang="en-US" sz="2800" dirty="0">
                <a:solidFill>
                  <a:schemeClr val="tx1">
                    <a:lumMod val="65000"/>
                    <a:lumOff val="35000"/>
                  </a:schemeClr>
                </a:solidFill>
                <a:latin typeface="Adobe Garamond Pro Bold" pitchFamily="18" charset="0"/>
                <a:ea typeface="휴먼모음T"/>
                <a:cs typeface="휴먼모음T"/>
              </a:rPr>
              <a:t>all the relevant things are connected, the next step is to analyze data that is being collected and use it to build effective business intelligence. It is very important to extract knowledge from the generated data. A sensor, for example, generates data, but those data won't be of much use unless they are interpreted properly by us</a:t>
            </a:r>
            <a:r>
              <a:rPr lang="en-US" sz="2800" dirty="0" smtClean="0">
                <a:solidFill>
                  <a:schemeClr val="tx1">
                    <a:lumMod val="65000"/>
                    <a:lumOff val="35000"/>
                  </a:schemeClr>
                </a:solidFill>
                <a:latin typeface="Adobe Garamond Pro Bold" pitchFamily="18" charset="0"/>
                <a:ea typeface="휴먼모음T"/>
                <a:cs typeface="휴먼모음T"/>
              </a:rPr>
              <a:t>.</a:t>
            </a:r>
            <a:endParaRPr lang="en-US" dirty="0"/>
          </a:p>
        </p:txBody>
      </p:sp>
    </p:spTree>
    <p:extLst>
      <p:ext uri="{BB962C8B-B14F-4D97-AF65-F5344CB8AC3E}">
        <p14:creationId xmlns:p14="http://schemas.microsoft.com/office/powerpoint/2010/main" val="258281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24</a:t>
            </a:fld>
            <a:endParaRPr lang="en-IN"/>
          </a:p>
        </p:txBody>
      </p:sp>
      <p:sp>
        <p:nvSpPr>
          <p:cNvPr id="7" name="Rounded Rectangle 6"/>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Features</a:t>
            </a:r>
            <a:r>
              <a:rPr lang="en-US" sz="2800" b="1" dirty="0" smtClean="0">
                <a:solidFill>
                  <a:prstClr val="black"/>
                </a:solidFill>
                <a:latin typeface="Bodoni MT" pitchFamily="18" charset="0"/>
              </a:rPr>
              <a:t> </a:t>
            </a:r>
            <a:r>
              <a:rPr lang="en-US" sz="2800" b="1" dirty="0">
                <a:solidFill>
                  <a:prstClr val="black"/>
                </a:solidFill>
                <a:latin typeface="Bodoni MT" pitchFamily="18" charset="0"/>
              </a:rPr>
              <a:t>of IOT</a:t>
            </a:r>
          </a:p>
        </p:txBody>
      </p:sp>
      <p:sp>
        <p:nvSpPr>
          <p:cNvPr id="2" name="Rectangle 1"/>
          <p:cNvSpPr/>
          <p:nvPr/>
        </p:nvSpPr>
        <p:spPr>
          <a:xfrm>
            <a:off x="476518" y="875073"/>
            <a:ext cx="11548056" cy="4832092"/>
          </a:xfrm>
          <a:prstGeom prst="rect">
            <a:avLst/>
          </a:prstGeom>
        </p:spPr>
        <p:txBody>
          <a:bodyPr wrap="square">
            <a:spAutoFit/>
          </a:bodyPr>
          <a:lstStyle/>
          <a:p>
            <a:pPr algn="just"/>
            <a:r>
              <a:rPr lang="en-US" sz="2800" b="1" dirty="0" smtClean="0">
                <a:solidFill>
                  <a:srgbClr val="0070C0"/>
                </a:solidFill>
                <a:latin typeface="Adobe Garamond Pro Bold" pitchFamily="18" charset="0"/>
                <a:ea typeface="휴먼모음T"/>
                <a:cs typeface="휴먼모음T"/>
              </a:rPr>
              <a:t>Active </a:t>
            </a:r>
            <a:r>
              <a:rPr lang="en-US" sz="2800" b="1" dirty="0">
                <a:solidFill>
                  <a:srgbClr val="0070C0"/>
                </a:solidFill>
                <a:latin typeface="Adobe Garamond Pro Bold" pitchFamily="18" charset="0"/>
                <a:ea typeface="휴먼모음T"/>
                <a:cs typeface="휴먼모음T"/>
              </a:rPr>
              <a:t>Engagements: </a:t>
            </a:r>
            <a:endParaRPr lang="en-US" sz="2800" b="1" dirty="0" smtClean="0">
              <a:solidFill>
                <a:srgbClr val="0070C0"/>
              </a:solidFill>
              <a:latin typeface="Adobe Garamond Pro Bold" pitchFamily="18" charset="0"/>
              <a:ea typeface="휴먼모음T"/>
              <a:cs typeface="휴먼모음T"/>
            </a:endParaRPr>
          </a:p>
          <a:p>
            <a:pPr algn="just"/>
            <a:r>
              <a:rPr lang="en-US" sz="2800" dirty="0" smtClean="0">
                <a:solidFill>
                  <a:schemeClr val="tx1">
                    <a:lumMod val="65000"/>
                    <a:lumOff val="35000"/>
                  </a:schemeClr>
                </a:solidFill>
                <a:latin typeface="Adobe Garamond Pro Bold" pitchFamily="18" charset="0"/>
                <a:ea typeface="휴먼모음T"/>
                <a:cs typeface="휴먼모음T"/>
              </a:rPr>
              <a:t>A </a:t>
            </a:r>
            <a:r>
              <a:rPr lang="en-US" sz="2800" dirty="0">
                <a:solidFill>
                  <a:schemeClr val="tx1">
                    <a:lumMod val="65000"/>
                    <a:lumOff val="35000"/>
                  </a:schemeClr>
                </a:solidFill>
                <a:latin typeface="Adobe Garamond Pro Bold" pitchFamily="18" charset="0"/>
                <a:ea typeface="휴먼모음T"/>
                <a:cs typeface="휴먼모음T"/>
              </a:rPr>
              <a:t>lot of today's interactions with connected technology occur via passive engagement. Through </a:t>
            </a:r>
            <a:r>
              <a:rPr lang="en-US" sz="2800" dirty="0" err="1">
                <a:solidFill>
                  <a:schemeClr val="tx1">
                    <a:lumMod val="65000"/>
                    <a:lumOff val="35000"/>
                  </a:schemeClr>
                </a:solidFill>
                <a:latin typeface="Adobe Garamond Pro Bold" pitchFamily="18" charset="0"/>
                <a:ea typeface="휴먼모음T"/>
                <a:cs typeface="휴먼모음T"/>
              </a:rPr>
              <a:t>IoT</a:t>
            </a:r>
            <a:r>
              <a:rPr lang="en-US" sz="2800" dirty="0">
                <a:solidFill>
                  <a:schemeClr val="tx1">
                    <a:lumMod val="65000"/>
                    <a:lumOff val="35000"/>
                  </a:schemeClr>
                </a:solidFill>
                <a:latin typeface="Adobe Garamond Pro Bold" pitchFamily="18" charset="0"/>
                <a:ea typeface="휴먼모음T"/>
                <a:cs typeface="휴먼모음T"/>
              </a:rPr>
              <a:t>, multiple products, cross-platform technologies, and services work together on an active engagement basis. The use of cloud computing in </a:t>
            </a:r>
            <a:r>
              <a:rPr lang="en-US" sz="2800" dirty="0" err="1">
                <a:solidFill>
                  <a:schemeClr val="tx1">
                    <a:lumMod val="65000"/>
                    <a:lumOff val="35000"/>
                  </a:schemeClr>
                </a:solidFill>
                <a:latin typeface="Adobe Garamond Pro Bold" pitchFamily="18" charset="0"/>
                <a:ea typeface="휴먼모음T"/>
                <a:cs typeface="휴먼모음T"/>
              </a:rPr>
              <a:t>blockchain</a:t>
            </a:r>
            <a:r>
              <a:rPr lang="en-US" sz="2800" dirty="0">
                <a:solidFill>
                  <a:schemeClr val="tx1">
                    <a:lumMod val="65000"/>
                    <a:lumOff val="35000"/>
                  </a:schemeClr>
                </a:solidFill>
                <a:latin typeface="Adobe Garamond Pro Bold" pitchFamily="18" charset="0"/>
                <a:ea typeface="휴먼모음T"/>
                <a:cs typeface="휴먼모음T"/>
              </a:rPr>
              <a:t> enables active engagements among </a:t>
            </a:r>
            <a:r>
              <a:rPr lang="en-US" sz="2800" dirty="0" err="1">
                <a:solidFill>
                  <a:schemeClr val="tx1">
                    <a:lumMod val="65000"/>
                    <a:lumOff val="35000"/>
                  </a:schemeClr>
                </a:solidFill>
                <a:latin typeface="Adobe Garamond Pro Bold" pitchFamily="18" charset="0"/>
                <a:ea typeface="휴먼모음T"/>
                <a:cs typeface="휴먼모음T"/>
              </a:rPr>
              <a:t>IoT</a:t>
            </a:r>
            <a:r>
              <a:rPr lang="en-US" sz="2800" dirty="0">
                <a:solidFill>
                  <a:schemeClr val="tx1">
                    <a:lumMod val="65000"/>
                    <a:lumOff val="35000"/>
                  </a:schemeClr>
                </a:solidFill>
                <a:latin typeface="Adobe Garamond Pro Bold" pitchFamily="18" charset="0"/>
                <a:ea typeface="휴먼모음T"/>
                <a:cs typeface="휴먼모음T"/>
              </a:rPr>
              <a:t> components in general</a:t>
            </a:r>
            <a:r>
              <a:rPr lang="en-US" sz="2800" dirty="0" smtClean="0">
                <a:solidFill>
                  <a:schemeClr val="tx1">
                    <a:lumMod val="65000"/>
                    <a:lumOff val="35000"/>
                  </a:schemeClr>
                </a:solidFill>
                <a:latin typeface="Adobe Garamond Pro Bold" pitchFamily="18" charset="0"/>
                <a:ea typeface="휴먼모음T"/>
                <a:cs typeface="휴먼모음T"/>
              </a:rPr>
              <a:t>.</a:t>
            </a:r>
          </a:p>
          <a:p>
            <a:pPr algn="just"/>
            <a:endParaRPr lang="en-US" sz="2800" dirty="0">
              <a:solidFill>
                <a:schemeClr val="tx1">
                  <a:lumMod val="65000"/>
                  <a:lumOff val="35000"/>
                </a:schemeClr>
              </a:solidFill>
              <a:latin typeface="Adobe Garamond Pro Bold" pitchFamily="18" charset="0"/>
              <a:ea typeface="휴먼모음T"/>
              <a:cs typeface="휴먼모음T"/>
            </a:endParaRPr>
          </a:p>
          <a:p>
            <a:pPr algn="just"/>
            <a:r>
              <a:rPr lang="en-US" sz="2800" b="1" dirty="0">
                <a:solidFill>
                  <a:srgbClr val="0070C0"/>
                </a:solidFill>
                <a:latin typeface="Adobe Garamond Pro Bold" pitchFamily="18" charset="0"/>
                <a:ea typeface="휴먼모음T"/>
                <a:cs typeface="휴먼모음T"/>
              </a:rPr>
              <a:t>Scalability:</a:t>
            </a:r>
            <a:r>
              <a:rPr lang="en-US" dirty="0"/>
              <a:t> </a:t>
            </a:r>
            <a:endParaRPr lang="en-US" dirty="0" smtClean="0"/>
          </a:p>
          <a:p>
            <a:pPr algn="just"/>
            <a:r>
              <a:rPr lang="en-US" sz="2800" dirty="0" smtClean="0">
                <a:solidFill>
                  <a:schemeClr val="tx1">
                    <a:lumMod val="65000"/>
                    <a:lumOff val="35000"/>
                  </a:schemeClr>
                </a:solidFill>
                <a:latin typeface="Adobe Garamond Pro Bold" pitchFamily="18" charset="0"/>
                <a:ea typeface="휴먼모음T"/>
                <a:cs typeface="휴먼모음T"/>
              </a:rPr>
              <a:t>Each </a:t>
            </a:r>
            <a:r>
              <a:rPr lang="en-US" sz="2800" dirty="0">
                <a:solidFill>
                  <a:schemeClr val="tx1">
                    <a:lumMod val="65000"/>
                    <a:lumOff val="35000"/>
                  </a:schemeClr>
                </a:solidFill>
                <a:latin typeface="Adobe Garamond Pro Bold" pitchFamily="18" charset="0"/>
                <a:ea typeface="휴먼모음T"/>
                <a:cs typeface="휴먼모음T"/>
              </a:rPr>
              <a:t>day, more and more elements are connecting to the </a:t>
            </a:r>
            <a:r>
              <a:rPr lang="en-US" sz="2800" dirty="0" err="1">
                <a:solidFill>
                  <a:schemeClr val="tx1">
                    <a:lumMod val="65000"/>
                    <a:lumOff val="35000"/>
                  </a:schemeClr>
                </a:solidFill>
                <a:latin typeface="Adobe Garamond Pro Bold" pitchFamily="18" charset="0"/>
                <a:ea typeface="휴먼모음T"/>
                <a:cs typeface="휴먼모음T"/>
              </a:rPr>
              <a:t>IoT</a:t>
            </a:r>
            <a:r>
              <a:rPr lang="en-US" sz="2800" dirty="0">
                <a:solidFill>
                  <a:schemeClr val="tx1">
                    <a:lumMod val="65000"/>
                    <a:lumOff val="35000"/>
                  </a:schemeClr>
                </a:solidFill>
                <a:latin typeface="Adobe Garamond Pro Bold" pitchFamily="18" charset="0"/>
                <a:ea typeface="휴먼모음T"/>
                <a:cs typeface="휴먼모음T"/>
              </a:rPr>
              <a:t> zone. </a:t>
            </a:r>
            <a:r>
              <a:rPr lang="en-US" sz="2800" dirty="0" err="1">
                <a:solidFill>
                  <a:schemeClr val="tx1">
                    <a:lumMod val="65000"/>
                    <a:lumOff val="35000"/>
                  </a:schemeClr>
                </a:solidFill>
                <a:latin typeface="Adobe Garamond Pro Bold" pitchFamily="18" charset="0"/>
                <a:ea typeface="휴먼모음T"/>
                <a:cs typeface="휴먼모음T"/>
              </a:rPr>
              <a:t>IoT</a:t>
            </a:r>
            <a:r>
              <a:rPr lang="en-US" sz="2800" dirty="0">
                <a:solidFill>
                  <a:schemeClr val="tx1">
                    <a:lumMod val="65000"/>
                    <a:lumOff val="35000"/>
                  </a:schemeClr>
                </a:solidFill>
                <a:latin typeface="Adobe Garamond Pro Bold" pitchFamily="18" charset="0"/>
                <a:ea typeface="휴먼모음T"/>
                <a:cs typeface="휴먼모음T"/>
              </a:rPr>
              <a:t> setups should therefore be able to handle massive expansion. The data generated as a result is immense, and it should be handled correctly</a:t>
            </a:r>
            <a:r>
              <a:rPr lang="en-US" sz="2800" dirty="0" smtClean="0">
                <a:solidFill>
                  <a:schemeClr val="tx1">
                    <a:lumMod val="65000"/>
                    <a:lumOff val="35000"/>
                  </a:schemeClr>
                </a:solidFill>
                <a:latin typeface="Adobe Garamond Pro Bold" pitchFamily="18" charset="0"/>
                <a:ea typeface="휴먼모음T"/>
                <a:cs typeface="휴먼모음T"/>
              </a:rPr>
              <a:t>.</a:t>
            </a:r>
            <a:endParaRPr lang="en-US" sz="2800" dirty="0">
              <a:solidFill>
                <a:schemeClr val="tx1">
                  <a:lumMod val="65000"/>
                  <a:lumOff val="35000"/>
                </a:schemeClr>
              </a:solidFill>
              <a:latin typeface="Adobe Garamond Pro Bold" pitchFamily="18" charset="0"/>
              <a:ea typeface="휴먼모음T"/>
              <a:cs typeface="휴먼모음T"/>
            </a:endParaRPr>
          </a:p>
        </p:txBody>
      </p:sp>
    </p:spTree>
    <p:extLst>
      <p:ext uri="{BB962C8B-B14F-4D97-AF65-F5344CB8AC3E}">
        <p14:creationId xmlns:p14="http://schemas.microsoft.com/office/powerpoint/2010/main" val="343368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25</a:t>
            </a:fld>
            <a:endParaRPr lang="en-IN"/>
          </a:p>
        </p:txBody>
      </p:sp>
      <p:sp>
        <p:nvSpPr>
          <p:cNvPr id="7" name="Rounded Rectangle 6"/>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Features</a:t>
            </a:r>
            <a:r>
              <a:rPr lang="en-US" sz="2800" b="1" dirty="0" smtClean="0">
                <a:solidFill>
                  <a:prstClr val="black"/>
                </a:solidFill>
                <a:latin typeface="Bodoni MT" pitchFamily="18" charset="0"/>
              </a:rPr>
              <a:t> </a:t>
            </a:r>
            <a:r>
              <a:rPr lang="en-US" sz="2800" b="1" dirty="0">
                <a:solidFill>
                  <a:prstClr val="black"/>
                </a:solidFill>
                <a:latin typeface="Bodoni MT" pitchFamily="18" charset="0"/>
              </a:rPr>
              <a:t>of IOT</a:t>
            </a:r>
          </a:p>
        </p:txBody>
      </p:sp>
      <p:sp>
        <p:nvSpPr>
          <p:cNvPr id="2" name="Rectangle 1"/>
          <p:cNvSpPr/>
          <p:nvPr/>
        </p:nvSpPr>
        <p:spPr>
          <a:xfrm>
            <a:off x="476518" y="875073"/>
            <a:ext cx="11548056" cy="3108543"/>
          </a:xfrm>
          <a:prstGeom prst="rect">
            <a:avLst/>
          </a:prstGeom>
        </p:spPr>
        <p:txBody>
          <a:bodyPr wrap="square">
            <a:spAutoFit/>
          </a:bodyPr>
          <a:lstStyle/>
          <a:p>
            <a:pPr algn="just"/>
            <a:endParaRPr lang="en-US" sz="2800" dirty="0">
              <a:solidFill>
                <a:schemeClr val="tx1">
                  <a:lumMod val="65000"/>
                  <a:lumOff val="35000"/>
                </a:schemeClr>
              </a:solidFill>
              <a:latin typeface="Adobe Garamond Pro Bold" pitchFamily="18" charset="0"/>
              <a:ea typeface="휴먼모음T"/>
              <a:cs typeface="휴먼모음T"/>
            </a:endParaRPr>
          </a:p>
          <a:p>
            <a:pPr algn="just"/>
            <a:r>
              <a:rPr lang="en-US" sz="2800" b="1" dirty="0">
                <a:solidFill>
                  <a:srgbClr val="0070C0"/>
                </a:solidFill>
                <a:latin typeface="Adobe Garamond Pro Bold" pitchFamily="18" charset="0"/>
                <a:ea typeface="휴먼모음T"/>
                <a:cs typeface="휴먼모음T"/>
              </a:rPr>
              <a:t>Artificial Intelligence:</a:t>
            </a:r>
            <a:r>
              <a:rPr lang="en-US" dirty="0"/>
              <a:t> </a:t>
            </a:r>
            <a:endParaRPr lang="en-US" dirty="0" smtClean="0"/>
          </a:p>
          <a:p>
            <a:pPr algn="just"/>
            <a:r>
              <a:rPr lang="en-US" sz="2800" dirty="0" smtClean="0">
                <a:solidFill>
                  <a:schemeClr val="tx1">
                    <a:lumMod val="65000"/>
                    <a:lumOff val="35000"/>
                  </a:schemeClr>
                </a:solidFill>
                <a:latin typeface="Adobe Garamond Pro Bold" pitchFamily="18" charset="0"/>
                <a:ea typeface="휴먼모음T"/>
                <a:cs typeface="휴먼모음T"/>
              </a:rPr>
              <a:t>The </a:t>
            </a:r>
            <a:r>
              <a:rPr lang="en-US" sz="2800" dirty="0" err="1">
                <a:solidFill>
                  <a:schemeClr val="tx1">
                    <a:lumMod val="65000"/>
                    <a:lumOff val="35000"/>
                  </a:schemeClr>
                </a:solidFill>
                <a:latin typeface="Adobe Garamond Pro Bold" pitchFamily="18" charset="0"/>
                <a:ea typeface="휴먼모음T"/>
                <a:cs typeface="휴먼모음T"/>
              </a:rPr>
              <a:t>IoT</a:t>
            </a:r>
            <a:r>
              <a:rPr lang="en-US" sz="2800" dirty="0">
                <a:solidFill>
                  <a:schemeClr val="tx1">
                    <a:lumMod val="65000"/>
                    <a:lumOff val="35000"/>
                  </a:schemeClr>
                </a:solidFill>
                <a:latin typeface="Adobe Garamond Pro Bold" pitchFamily="18" charset="0"/>
                <a:ea typeface="휴먼모음T"/>
                <a:cs typeface="휴먼모음T"/>
              </a:rPr>
              <a:t> essentially makes things such as mobile phones, wearables, vehicles, etc., smart and enhances life by making use of data collection, artificial intelligence algorithms, and networked technologies. For example, if you have a coffee machine whose beans are going to end, it will order coffee beans from the retailer of your choice.</a:t>
            </a:r>
          </a:p>
        </p:txBody>
      </p:sp>
    </p:spTree>
    <p:extLst>
      <p:ext uri="{BB962C8B-B14F-4D97-AF65-F5344CB8AC3E}">
        <p14:creationId xmlns:p14="http://schemas.microsoft.com/office/powerpoint/2010/main" val="180104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26</a:t>
            </a:fld>
            <a:endParaRPr lang="en-IN"/>
          </a:p>
        </p:txBody>
      </p:sp>
      <p:sp>
        <p:nvSpPr>
          <p:cNvPr id="7" name="Rounded Rectangle 6"/>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Impact of IOT on business and society</a:t>
            </a:r>
          </a:p>
        </p:txBody>
      </p:sp>
      <p:pic>
        <p:nvPicPr>
          <p:cNvPr id="16386" name="Picture 2" descr="https://www.i-scoop.eu/wp-content/uploads/2016/10/Technological-and-social-aspects-related-to-IoT-source-Towards-a-definition-of-the-Internet-of-Things-IoT-IEEE-PDF-opens.gif"/>
          <p:cNvPicPr>
            <a:picLocks noChangeAspect="1" noChangeArrowheads="1"/>
          </p:cNvPicPr>
          <p:nvPr/>
        </p:nvPicPr>
        <p:blipFill rotWithShape="1">
          <a:blip r:embed="rId3">
            <a:extLst>
              <a:ext uri="{28A0092B-C50C-407E-A947-70E740481C1C}">
                <a14:useLocalDpi xmlns:a14="http://schemas.microsoft.com/office/drawing/2010/main" val="0"/>
              </a:ext>
            </a:extLst>
          </a:blip>
          <a:srcRect t="2337" b="7409"/>
          <a:stretch/>
        </p:blipFill>
        <p:spPr bwMode="auto">
          <a:xfrm>
            <a:off x="2151803" y="870465"/>
            <a:ext cx="7352810" cy="602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27</a:t>
            </a:fld>
            <a:endParaRPr lang="en-IN"/>
          </a:p>
        </p:txBody>
      </p:sp>
      <p:sp>
        <p:nvSpPr>
          <p:cNvPr id="7" name="Rounded Rectangle 6"/>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Impact of IOT on </a:t>
            </a:r>
            <a:r>
              <a:rPr lang="en-US" sz="2800" b="1" dirty="0" smtClean="0">
                <a:solidFill>
                  <a:prstClr val="black"/>
                </a:solidFill>
                <a:latin typeface="Bodoni MT" pitchFamily="18" charset="0"/>
              </a:rPr>
              <a:t>business</a:t>
            </a:r>
            <a:endParaRPr lang="en-US" sz="2800" b="1" dirty="0">
              <a:solidFill>
                <a:prstClr val="black"/>
              </a:solidFill>
              <a:latin typeface="Bodoni MT" pitchFamily="18" charset="0"/>
            </a:endParaRPr>
          </a:p>
        </p:txBody>
      </p:sp>
      <p:sp>
        <p:nvSpPr>
          <p:cNvPr id="2" name="Rectangle 1"/>
          <p:cNvSpPr/>
          <p:nvPr/>
        </p:nvSpPr>
        <p:spPr>
          <a:xfrm>
            <a:off x="948744" y="1215396"/>
            <a:ext cx="8723290" cy="4955203"/>
          </a:xfrm>
          <a:prstGeom prst="rect">
            <a:avLst/>
          </a:prstGeom>
        </p:spPr>
        <p:txBody>
          <a:bodyPr wrap="square">
            <a:spAutoFit/>
          </a:bodyPr>
          <a:lstStyle/>
          <a:p>
            <a:pPr marL="514350" indent="-514350">
              <a:buFont typeface="+mj-lt"/>
              <a:buAutoNum type="arabicPeriod"/>
            </a:pPr>
            <a:r>
              <a:rPr lang="en-US" sz="3200" b="1" dirty="0">
                <a:solidFill>
                  <a:srgbClr val="0070C0"/>
                </a:solidFill>
                <a:latin typeface="Adobe Garamond Pro Bold" pitchFamily="18" charset="0"/>
                <a:ea typeface="휴먼모음T"/>
                <a:cs typeface="휴먼모음T"/>
              </a:rPr>
              <a:t>How </a:t>
            </a:r>
            <a:r>
              <a:rPr lang="en-US" sz="3200" b="1" dirty="0" err="1">
                <a:solidFill>
                  <a:srgbClr val="0070C0"/>
                </a:solidFill>
                <a:latin typeface="Adobe Garamond Pro Bold" pitchFamily="18" charset="0"/>
                <a:ea typeface="휴먼모음T"/>
                <a:cs typeface="휴먼모음T"/>
              </a:rPr>
              <a:t>IoT</a:t>
            </a:r>
            <a:r>
              <a:rPr lang="en-US" sz="3200" b="1" dirty="0">
                <a:solidFill>
                  <a:srgbClr val="0070C0"/>
                </a:solidFill>
                <a:latin typeface="Adobe Garamond Pro Bold" pitchFamily="18" charset="0"/>
                <a:ea typeface="휴먼모음T"/>
                <a:cs typeface="휴먼모음T"/>
              </a:rPr>
              <a:t> change the Business World?</a:t>
            </a:r>
            <a:endParaRPr lang="en-US" sz="2800" b="1" dirty="0">
              <a:solidFill>
                <a:srgbClr val="0070C0"/>
              </a:solidFill>
              <a:latin typeface="Adobe Garamond Pro Bold" pitchFamily="18" charset="0"/>
              <a:ea typeface="휴먼모음T"/>
              <a:cs typeface="휴먼모음T"/>
            </a:endParaRPr>
          </a:p>
          <a:p>
            <a:pPr marL="914400" lvl="1" indent="-457200">
              <a:buFont typeface="Arial" panose="020B0604020202020204" pitchFamily="34" charset="0"/>
              <a:buChar char="•"/>
            </a:pPr>
            <a:r>
              <a:rPr lang="en-US" sz="2800" dirty="0">
                <a:solidFill>
                  <a:schemeClr val="tx1">
                    <a:lumMod val="65000"/>
                    <a:lumOff val="35000"/>
                  </a:schemeClr>
                </a:solidFill>
                <a:latin typeface="Adobe Garamond Pro Bold" pitchFamily="18" charset="0"/>
                <a:ea typeface="휴먼모음T"/>
                <a:cs typeface="휴먼모음T"/>
              </a:rPr>
              <a:t>Inventory management</a:t>
            </a:r>
          </a:p>
          <a:p>
            <a:pPr marL="914400" lvl="1" indent="-457200">
              <a:buFont typeface="Arial" panose="020B0604020202020204" pitchFamily="34" charset="0"/>
              <a:buChar char="•"/>
            </a:pPr>
            <a:r>
              <a:rPr lang="en-US" sz="2800" dirty="0">
                <a:solidFill>
                  <a:schemeClr val="tx1">
                    <a:lumMod val="65000"/>
                    <a:lumOff val="35000"/>
                  </a:schemeClr>
                </a:solidFill>
                <a:latin typeface="Adobe Garamond Pro Bold" pitchFamily="18" charset="0"/>
                <a:ea typeface="휴먼모음T"/>
                <a:cs typeface="휴먼모음T"/>
              </a:rPr>
              <a:t>Increased Productivity</a:t>
            </a:r>
          </a:p>
          <a:p>
            <a:pPr marL="914400" lvl="1" indent="-457200">
              <a:buFont typeface="Arial" panose="020B0604020202020204" pitchFamily="34" charset="0"/>
              <a:buChar char="•"/>
            </a:pPr>
            <a:r>
              <a:rPr lang="en-US" sz="2800" dirty="0">
                <a:solidFill>
                  <a:schemeClr val="tx1">
                    <a:lumMod val="65000"/>
                    <a:lumOff val="35000"/>
                  </a:schemeClr>
                </a:solidFill>
                <a:latin typeface="Adobe Garamond Pro Bold" pitchFamily="18" charset="0"/>
                <a:ea typeface="휴먼모음T"/>
                <a:cs typeface="휴먼모음T"/>
              </a:rPr>
              <a:t>Remote working</a:t>
            </a:r>
          </a:p>
          <a:p>
            <a:pPr marL="914400" lvl="1" indent="-457200">
              <a:buFont typeface="Arial" panose="020B0604020202020204" pitchFamily="34" charset="0"/>
              <a:buChar char="•"/>
            </a:pPr>
            <a:r>
              <a:rPr lang="en-US" sz="2800" dirty="0">
                <a:solidFill>
                  <a:schemeClr val="tx1">
                    <a:lumMod val="65000"/>
                    <a:lumOff val="35000"/>
                  </a:schemeClr>
                </a:solidFill>
                <a:latin typeface="Adobe Garamond Pro Bold" pitchFamily="18" charset="0"/>
                <a:ea typeface="휴먼모음T"/>
                <a:cs typeface="휴먼모음T"/>
              </a:rPr>
              <a:t>Data collection and exchange</a:t>
            </a:r>
          </a:p>
          <a:p>
            <a:pPr marL="914400" lvl="1" indent="-457200">
              <a:buFont typeface="Arial" panose="020B0604020202020204" pitchFamily="34" charset="0"/>
              <a:buChar char="•"/>
            </a:pPr>
            <a:r>
              <a:rPr lang="en-US" sz="2800" dirty="0">
                <a:solidFill>
                  <a:schemeClr val="tx1">
                    <a:lumMod val="65000"/>
                    <a:lumOff val="35000"/>
                  </a:schemeClr>
                </a:solidFill>
                <a:latin typeface="Adobe Garamond Pro Bold" pitchFamily="18" charset="0"/>
                <a:ea typeface="휴먼모음T"/>
                <a:cs typeface="휴먼모음T"/>
              </a:rPr>
              <a:t>Customer engagement</a:t>
            </a:r>
          </a:p>
          <a:p>
            <a:pPr marL="914400" lvl="1" indent="-457200">
              <a:buFont typeface="Arial" panose="020B0604020202020204" pitchFamily="34" charset="0"/>
              <a:buChar char="•"/>
            </a:pPr>
            <a:r>
              <a:rPr lang="en-US" sz="2800" dirty="0">
                <a:solidFill>
                  <a:schemeClr val="tx1">
                    <a:lumMod val="65000"/>
                    <a:lumOff val="35000"/>
                  </a:schemeClr>
                </a:solidFill>
                <a:latin typeface="Adobe Garamond Pro Bold" pitchFamily="18" charset="0"/>
                <a:ea typeface="휴먼모음T"/>
                <a:cs typeface="휴먼모음T"/>
              </a:rPr>
              <a:t>Easy Buying process</a:t>
            </a:r>
          </a:p>
          <a:p>
            <a:r>
              <a:rPr lang="en-US" sz="3200" b="1" dirty="0" smtClean="0">
                <a:solidFill>
                  <a:srgbClr val="0070C0"/>
                </a:solidFill>
              </a:rPr>
              <a:t>2. </a:t>
            </a:r>
            <a:r>
              <a:rPr lang="en-US" sz="3200" b="1" dirty="0">
                <a:solidFill>
                  <a:srgbClr val="0070C0"/>
                </a:solidFill>
                <a:latin typeface="Adobe Garamond Pro Bold" pitchFamily="18" charset="0"/>
                <a:ea typeface="휴먼모음T"/>
                <a:cs typeface="휴먼모음T"/>
              </a:rPr>
              <a:t>Some Drawbacks of </a:t>
            </a:r>
            <a:r>
              <a:rPr lang="en-US" sz="3200" b="1" dirty="0" err="1">
                <a:solidFill>
                  <a:srgbClr val="0070C0"/>
                </a:solidFill>
                <a:latin typeface="Adobe Garamond Pro Bold" pitchFamily="18" charset="0"/>
                <a:ea typeface="휴먼모음T"/>
                <a:cs typeface="휴먼모음T"/>
              </a:rPr>
              <a:t>IoT</a:t>
            </a:r>
            <a:endParaRPr lang="en-US" sz="3200" b="1" dirty="0">
              <a:solidFill>
                <a:srgbClr val="0070C0"/>
              </a:solidFill>
              <a:latin typeface="Adobe Garamond Pro Bold" pitchFamily="18" charset="0"/>
              <a:ea typeface="휴먼모음T"/>
              <a:cs typeface="휴먼모음T"/>
            </a:endParaRPr>
          </a:p>
          <a:p>
            <a:pPr marL="914400" lvl="1" indent="-457200">
              <a:buFont typeface="Arial" panose="020B0604020202020204" pitchFamily="34" charset="0"/>
              <a:buChar char="•"/>
            </a:pPr>
            <a:r>
              <a:rPr lang="en-US" sz="2800" dirty="0">
                <a:solidFill>
                  <a:schemeClr val="tx1">
                    <a:lumMod val="65000"/>
                    <a:lumOff val="35000"/>
                  </a:schemeClr>
                </a:solidFill>
                <a:latin typeface="Adobe Garamond Pro Bold" pitchFamily="18" charset="0"/>
                <a:ea typeface="휴먼모음T"/>
                <a:cs typeface="휴먼모음T"/>
              </a:rPr>
              <a:t>Privacy and Security</a:t>
            </a:r>
          </a:p>
          <a:p>
            <a:pPr marL="914400" lvl="1" indent="-457200">
              <a:buFont typeface="Arial" panose="020B0604020202020204" pitchFamily="34" charset="0"/>
              <a:buChar char="•"/>
            </a:pPr>
            <a:r>
              <a:rPr lang="en-US" sz="2800" dirty="0">
                <a:solidFill>
                  <a:schemeClr val="tx1">
                    <a:lumMod val="65000"/>
                    <a:lumOff val="35000"/>
                  </a:schemeClr>
                </a:solidFill>
                <a:latin typeface="Adobe Garamond Pro Bold" pitchFamily="18" charset="0"/>
                <a:ea typeface="휴먼모음T"/>
                <a:cs typeface="휴먼모음T"/>
              </a:rPr>
              <a:t>Complex in Nature </a:t>
            </a:r>
          </a:p>
          <a:p>
            <a:pPr marL="914400" lvl="1" indent="-457200">
              <a:buFont typeface="Arial" panose="020B0604020202020204" pitchFamily="34" charset="0"/>
              <a:buChar char="•"/>
            </a:pPr>
            <a:r>
              <a:rPr lang="en-US" sz="2800" dirty="0" smtClean="0">
                <a:solidFill>
                  <a:schemeClr val="tx1">
                    <a:lumMod val="65000"/>
                    <a:lumOff val="35000"/>
                  </a:schemeClr>
                </a:solidFill>
                <a:latin typeface="Adobe Garamond Pro Bold" pitchFamily="18" charset="0"/>
                <a:ea typeface="휴먼모음T"/>
                <a:cs typeface="휴먼모음T"/>
              </a:rPr>
              <a:t>Dependency</a:t>
            </a:r>
            <a:endParaRPr lang="en-US" sz="2800" dirty="0">
              <a:solidFill>
                <a:schemeClr val="tx1">
                  <a:lumMod val="65000"/>
                  <a:lumOff val="35000"/>
                </a:schemeClr>
              </a:solidFill>
              <a:latin typeface="Adobe Garamond Pro Bold" pitchFamily="18" charset="0"/>
              <a:ea typeface="휴먼모음T"/>
              <a:cs typeface="휴먼모음T"/>
            </a:endParaRPr>
          </a:p>
        </p:txBody>
      </p:sp>
    </p:spTree>
    <p:extLst>
      <p:ext uri="{BB962C8B-B14F-4D97-AF65-F5344CB8AC3E}">
        <p14:creationId xmlns:p14="http://schemas.microsoft.com/office/powerpoint/2010/main" val="265489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28</a:t>
            </a:fld>
            <a:endParaRPr lang="en-IN"/>
          </a:p>
        </p:txBody>
      </p:sp>
      <p:sp>
        <p:nvSpPr>
          <p:cNvPr id="7" name="Rounded Rectangle 6"/>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Impact of IOT on business and society</a:t>
            </a:r>
          </a:p>
        </p:txBody>
      </p:sp>
      <p:pic>
        <p:nvPicPr>
          <p:cNvPr id="8" name="Content Placeholder 3" descr="CcV_SzkUkAAH-hf.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038082" y="1191295"/>
            <a:ext cx="7924800" cy="4879975"/>
          </a:xfrm>
          <a:ln w="28575">
            <a:solidFill>
              <a:srgbClr val="0070C0"/>
            </a:solidFill>
            <a:miter lim="800000"/>
            <a:headEnd/>
            <a:tailEnd/>
          </a:ln>
        </p:spPr>
      </p:pic>
    </p:spTree>
    <p:extLst>
      <p:ext uri="{BB962C8B-B14F-4D97-AF65-F5344CB8AC3E}">
        <p14:creationId xmlns:p14="http://schemas.microsoft.com/office/powerpoint/2010/main" val="125616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dirty="0"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29</a:t>
            </a:fld>
            <a:endParaRPr lang="en-IN"/>
          </a:p>
        </p:txBody>
      </p:sp>
      <p:sp>
        <p:nvSpPr>
          <p:cNvPr id="7" name="Rounded Rectangle 6"/>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Impact of IOT on business and society</a:t>
            </a:r>
          </a:p>
        </p:txBody>
      </p:sp>
      <p:pic>
        <p:nvPicPr>
          <p:cNvPr id="9" name="Content Placeholder 5" descr="Image-1-Global-IoT-Market.jpg"/>
          <p:cNvPicPr>
            <a:picLocks noChangeAspect="1"/>
          </p:cNvPicPr>
          <p:nvPr/>
        </p:nvPicPr>
        <p:blipFill rotWithShape="1">
          <a:blip r:embed="rId3"/>
          <a:srcRect r="1455"/>
          <a:stretch/>
        </p:blipFill>
        <p:spPr>
          <a:xfrm>
            <a:off x="128791" y="1468190"/>
            <a:ext cx="11771290" cy="4211393"/>
          </a:xfrm>
          <a:prstGeom prst="rect">
            <a:avLst/>
          </a:prstGeom>
          <a:ln w="38100" cap="sq">
            <a:solidFill>
              <a:schemeClr val="bg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395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ctrTitle"/>
          </p:nvPr>
        </p:nvSpPr>
        <p:spPr>
          <a:xfrm>
            <a:off x="468924" y="0"/>
            <a:ext cx="11113476" cy="1012948"/>
          </a:xfrm>
        </p:spPr>
        <p:txBody>
          <a:bodyPr>
            <a:normAutofit/>
          </a:bodyPr>
          <a:lstStyle/>
          <a:p>
            <a:r>
              <a:rPr lang="en-US" sz="3600" b="1" dirty="0" smtClean="0">
                <a:solidFill>
                  <a:srgbClr val="5048E8"/>
                </a:solidFill>
                <a:latin typeface="Times New Roman" pitchFamily="18" charset="0"/>
                <a:cs typeface="Times New Roman" pitchFamily="18" charset="0"/>
              </a:rPr>
              <a:t> </a:t>
            </a:r>
            <a:r>
              <a:rPr lang="en-US" sz="4000" b="1" dirty="0">
                <a:solidFill>
                  <a:srgbClr val="C00000"/>
                </a:solidFill>
                <a:latin typeface="Times New Roman" pitchFamily="18" charset="0"/>
                <a:cs typeface="Times New Roman" pitchFamily="18" charset="0"/>
              </a:rPr>
              <a:t>Course Objectives</a:t>
            </a:r>
            <a:endParaRPr lang="en-US" sz="3600" b="1" dirty="0">
              <a:solidFill>
                <a:srgbClr val="C00000"/>
              </a:solidFill>
              <a:latin typeface="Times New Roman" pitchFamily="18" charset="0"/>
              <a:cs typeface="Times New Roman" pitchFamily="18" charset="0"/>
            </a:endParaRPr>
          </a:p>
        </p:txBody>
      </p:sp>
      <p:sp>
        <p:nvSpPr>
          <p:cNvPr id="7174" name="Rectangle 3"/>
          <p:cNvSpPr>
            <a:spLocks noGrp="1" noChangeArrowheads="1"/>
          </p:cNvSpPr>
          <p:nvPr>
            <p:ph type="subTitle" idx="1"/>
          </p:nvPr>
        </p:nvSpPr>
        <p:spPr>
          <a:xfrm>
            <a:off x="609600" y="1605376"/>
            <a:ext cx="11227558" cy="4616795"/>
          </a:xfrm>
        </p:spPr>
        <p:txBody>
          <a:bodyPr>
            <a:noAutofit/>
          </a:bodyPr>
          <a:lstStyle/>
          <a:p>
            <a:pPr marL="457200" indent="-457200" algn="l">
              <a:buClr>
                <a:srgbClr val="FF0000"/>
              </a:buClr>
              <a:buFont typeface="Wingdings" pitchFamily="2" charset="2"/>
              <a:buChar char="ü"/>
            </a:pPr>
            <a:r>
              <a:rPr lang="en-US" sz="2800" b="1" dirty="0" smtClean="0">
                <a:solidFill>
                  <a:schemeClr val="bg1">
                    <a:lumMod val="50000"/>
                  </a:schemeClr>
                </a:solidFill>
                <a:latin typeface="Times New Roman" pitchFamily="18" charset="0"/>
                <a:cs typeface="Times New Roman" pitchFamily="18" charset="0"/>
              </a:rPr>
              <a:t>1</a:t>
            </a:r>
            <a:r>
              <a:rPr lang="en-US" sz="2800" b="1" dirty="0">
                <a:solidFill>
                  <a:schemeClr val="bg1">
                    <a:lumMod val="50000"/>
                  </a:schemeClr>
                </a:solidFill>
                <a:latin typeface="Times New Roman" pitchFamily="18" charset="0"/>
                <a:cs typeface="Times New Roman" pitchFamily="18" charset="0"/>
              </a:rPr>
              <a:t>. To impart knowledge on the infrastructure, communication and </a:t>
            </a:r>
            <a:r>
              <a:rPr lang="en-US" sz="2800" b="1" dirty="0" smtClean="0">
                <a:solidFill>
                  <a:schemeClr val="bg1">
                    <a:lumMod val="50000"/>
                  </a:schemeClr>
                </a:solidFill>
                <a:latin typeface="Times New Roman" pitchFamily="18" charset="0"/>
                <a:cs typeface="Times New Roman" pitchFamily="18" charset="0"/>
              </a:rPr>
              <a:t>networking technologies </a:t>
            </a:r>
            <a:r>
              <a:rPr lang="en-US" sz="2800" b="1" dirty="0">
                <a:solidFill>
                  <a:schemeClr val="bg1">
                    <a:lumMod val="50000"/>
                  </a:schemeClr>
                </a:solidFill>
                <a:latin typeface="Times New Roman" pitchFamily="18" charset="0"/>
                <a:cs typeface="Times New Roman" pitchFamily="18" charset="0"/>
              </a:rPr>
              <a:t>of </a:t>
            </a:r>
            <a:r>
              <a:rPr lang="en-US" sz="2800" b="1" dirty="0" err="1">
                <a:solidFill>
                  <a:schemeClr val="bg1">
                    <a:lumMod val="50000"/>
                  </a:schemeClr>
                </a:solidFill>
                <a:latin typeface="Times New Roman" pitchFamily="18" charset="0"/>
                <a:cs typeface="Times New Roman" pitchFamily="18" charset="0"/>
              </a:rPr>
              <a:t>IoT</a:t>
            </a:r>
            <a:r>
              <a:rPr lang="en-US" sz="2800" b="1" dirty="0">
                <a:solidFill>
                  <a:schemeClr val="bg1">
                    <a:lumMod val="50000"/>
                  </a:schemeClr>
                </a:solidFill>
                <a:latin typeface="Times New Roman" pitchFamily="18" charset="0"/>
                <a:cs typeface="Times New Roman" pitchFamily="18" charset="0"/>
              </a:rPr>
              <a:t>.</a:t>
            </a:r>
          </a:p>
          <a:p>
            <a:pPr marL="457200" indent="-457200" algn="l">
              <a:buClr>
                <a:srgbClr val="FF0000"/>
              </a:buClr>
              <a:buFont typeface="Wingdings" pitchFamily="2" charset="2"/>
              <a:buChar char="ü"/>
            </a:pPr>
            <a:r>
              <a:rPr lang="en-US" sz="2800" b="1" dirty="0">
                <a:solidFill>
                  <a:srgbClr val="0070C0"/>
                </a:solidFill>
                <a:latin typeface="Times New Roman" pitchFamily="18" charset="0"/>
                <a:cs typeface="Times New Roman" pitchFamily="18" charset="0"/>
              </a:rPr>
              <a:t>2. To </a:t>
            </a:r>
            <a:r>
              <a:rPr lang="en-US" sz="2800" b="1" dirty="0" smtClean="0">
                <a:solidFill>
                  <a:srgbClr val="0070C0"/>
                </a:solidFill>
                <a:latin typeface="Times New Roman" pitchFamily="18" charset="0"/>
                <a:cs typeface="Times New Roman" pitchFamily="18" charset="0"/>
              </a:rPr>
              <a:t>analyze, </a:t>
            </a:r>
            <a:r>
              <a:rPr lang="en-US" sz="2800" b="1" dirty="0">
                <a:solidFill>
                  <a:srgbClr val="0070C0"/>
                </a:solidFill>
                <a:latin typeface="Times New Roman" pitchFamily="18" charset="0"/>
                <a:cs typeface="Times New Roman" pitchFamily="18" charset="0"/>
              </a:rPr>
              <a:t>design and develop Industrial </a:t>
            </a:r>
            <a:r>
              <a:rPr lang="en-US" sz="2800" b="1" dirty="0" err="1">
                <a:solidFill>
                  <a:srgbClr val="0070C0"/>
                </a:solidFill>
                <a:latin typeface="Times New Roman" pitchFamily="18" charset="0"/>
                <a:cs typeface="Times New Roman" pitchFamily="18" charset="0"/>
              </a:rPr>
              <a:t>IoT</a:t>
            </a:r>
            <a:r>
              <a:rPr lang="en-US" sz="2800" b="1" dirty="0">
                <a:solidFill>
                  <a:srgbClr val="0070C0"/>
                </a:solidFill>
                <a:latin typeface="Times New Roman" pitchFamily="18" charset="0"/>
                <a:cs typeface="Times New Roman" pitchFamily="18" charset="0"/>
              </a:rPr>
              <a:t> solutions.</a:t>
            </a:r>
          </a:p>
          <a:p>
            <a:pPr marL="457200" indent="-457200" algn="l">
              <a:buClr>
                <a:srgbClr val="FF0000"/>
              </a:buClr>
              <a:buFont typeface="Wingdings" pitchFamily="2" charset="2"/>
              <a:buChar char="ü"/>
            </a:pPr>
            <a:r>
              <a:rPr lang="en-US" sz="2800" b="1" dirty="0">
                <a:solidFill>
                  <a:schemeClr val="bg1">
                    <a:lumMod val="50000"/>
                  </a:schemeClr>
                </a:solidFill>
                <a:latin typeface="Times New Roman" pitchFamily="18" charset="0"/>
                <a:cs typeface="Times New Roman" pitchFamily="18" charset="0"/>
              </a:rPr>
              <a:t>3. To develop </a:t>
            </a:r>
            <a:r>
              <a:rPr lang="en-US" sz="2800" b="1" dirty="0" err="1">
                <a:solidFill>
                  <a:schemeClr val="bg1">
                    <a:lumMod val="50000"/>
                  </a:schemeClr>
                </a:solidFill>
                <a:latin typeface="Times New Roman" pitchFamily="18" charset="0"/>
                <a:cs typeface="Times New Roman" pitchFamily="18" charset="0"/>
              </a:rPr>
              <a:t>IoT</a:t>
            </a:r>
            <a:r>
              <a:rPr lang="en-US" sz="2800" b="1" dirty="0">
                <a:solidFill>
                  <a:schemeClr val="bg1">
                    <a:lumMod val="50000"/>
                  </a:schemeClr>
                </a:solidFill>
                <a:latin typeface="Times New Roman" pitchFamily="18" charset="0"/>
                <a:cs typeface="Times New Roman" pitchFamily="18" charset="0"/>
              </a:rPr>
              <a:t> architecture for use cases under discussion.</a:t>
            </a:r>
            <a:endParaRPr lang="en-US" sz="28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68358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arn(inVertical)">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30</a:t>
            </a:fld>
            <a:endParaRPr lang="en-IN"/>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631" y="1040663"/>
            <a:ext cx="9645464" cy="5421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Impact of IOT on business and society</a:t>
            </a:r>
          </a:p>
        </p:txBody>
      </p:sp>
    </p:spTree>
    <p:extLst>
      <p:ext uri="{BB962C8B-B14F-4D97-AF65-F5344CB8AC3E}">
        <p14:creationId xmlns:p14="http://schemas.microsoft.com/office/powerpoint/2010/main" val="357718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31</a:t>
            </a:fld>
            <a:endParaRPr lang="en-IN"/>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80" y="1140922"/>
            <a:ext cx="9696450" cy="530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Impact of IOT on business and society</a:t>
            </a:r>
          </a:p>
        </p:txBody>
      </p:sp>
    </p:spTree>
    <p:extLst>
      <p:ext uri="{BB962C8B-B14F-4D97-AF65-F5344CB8AC3E}">
        <p14:creationId xmlns:p14="http://schemas.microsoft.com/office/powerpoint/2010/main" val="197383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219200" y="323113"/>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Bodoni MT" pitchFamily="18" charset="0"/>
              </a:rPr>
              <a:t>Impact of IOT on </a:t>
            </a:r>
            <a:r>
              <a:rPr lang="en-US" sz="2800" b="1" dirty="0" smtClean="0">
                <a:solidFill>
                  <a:prstClr val="black"/>
                </a:solidFill>
                <a:latin typeface="Bodoni MT" pitchFamily="18" charset="0"/>
              </a:rPr>
              <a:t>society</a:t>
            </a:r>
            <a:endParaRPr lang="en-US" sz="2800" b="1" dirty="0">
              <a:solidFill>
                <a:prstClr val="black"/>
              </a:solidFill>
              <a:latin typeface="Bodoni MT" pitchFamily="18" charset="0"/>
            </a:endParaRPr>
          </a:p>
        </p:txBody>
      </p:sp>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32</a:t>
            </a:fld>
            <a:endParaRPr lang="en-IN"/>
          </a:p>
        </p:txBody>
      </p:sp>
      <p:sp>
        <p:nvSpPr>
          <p:cNvPr id="3" name="Rectangle 2"/>
          <p:cNvSpPr/>
          <p:nvPr/>
        </p:nvSpPr>
        <p:spPr>
          <a:xfrm>
            <a:off x="382073" y="935023"/>
            <a:ext cx="11427854" cy="5693866"/>
          </a:xfrm>
          <a:prstGeom prst="rect">
            <a:avLst/>
          </a:prstGeom>
        </p:spPr>
        <p:txBody>
          <a:bodyPr wrap="square">
            <a:spAutoFit/>
          </a:bodyPr>
          <a:lstStyle/>
          <a:p>
            <a:pPr marL="285750" indent="-285750">
              <a:buFont typeface="Arial" panose="020B0604020202020204" pitchFamily="34" charset="0"/>
              <a:buChar char="•"/>
            </a:pPr>
            <a:r>
              <a:rPr lang="en-US" sz="2800" dirty="0">
                <a:solidFill>
                  <a:schemeClr val="tx1">
                    <a:lumMod val="65000"/>
                    <a:lumOff val="35000"/>
                  </a:schemeClr>
                </a:solidFill>
                <a:latin typeface="Adobe Garamond Pro Bold" pitchFamily="18" charset="0"/>
                <a:ea typeface="휴먼모음T"/>
                <a:cs typeface="휴먼모음T"/>
              </a:rPr>
              <a:t>Smart homes and offices can save energy costs.</a:t>
            </a:r>
          </a:p>
          <a:p>
            <a:pPr marL="285750" indent="-285750">
              <a:buFont typeface="Arial" panose="020B0604020202020204" pitchFamily="34" charset="0"/>
              <a:buChar char="•"/>
            </a:pPr>
            <a:r>
              <a:rPr lang="en-US" sz="2800" dirty="0">
                <a:solidFill>
                  <a:srgbClr val="0070C0"/>
                </a:solidFill>
                <a:latin typeface="Adobe Garamond Pro Bold" pitchFamily="18" charset="0"/>
                <a:ea typeface="휴먼모음T"/>
                <a:cs typeface="휴먼모음T"/>
              </a:rPr>
              <a:t>Offering better security by constant </a:t>
            </a:r>
            <a:r>
              <a:rPr lang="en-US" sz="2800" dirty="0" smtClean="0">
                <a:solidFill>
                  <a:srgbClr val="0070C0"/>
                </a:solidFill>
                <a:latin typeface="Adobe Garamond Pro Bold" pitchFamily="18" charset="0"/>
                <a:ea typeface="휴먼모음T"/>
                <a:cs typeface="휴먼모음T"/>
              </a:rPr>
              <a:t>surveillance.</a:t>
            </a:r>
            <a:endParaRPr lang="en-US" sz="2800" dirty="0">
              <a:solidFill>
                <a:srgbClr val="0070C0"/>
              </a:solidFill>
              <a:latin typeface="Adobe Garamond Pro Bold" pitchFamily="18" charset="0"/>
              <a:ea typeface="휴먼모음T"/>
              <a:cs typeface="휴먼모음T"/>
            </a:endParaRPr>
          </a:p>
          <a:p>
            <a:pPr marL="285750" indent="-285750">
              <a:buFont typeface="Arial" panose="020B0604020202020204" pitchFamily="34" charset="0"/>
              <a:buChar char="•"/>
            </a:pPr>
            <a:r>
              <a:rPr lang="en-US" sz="2800" dirty="0">
                <a:solidFill>
                  <a:schemeClr val="tx1">
                    <a:lumMod val="65000"/>
                    <a:lumOff val="35000"/>
                  </a:schemeClr>
                </a:solidFill>
                <a:latin typeface="Adobe Garamond Pro Bold" pitchFamily="18" charset="0"/>
                <a:ea typeface="휴먼모음T"/>
                <a:cs typeface="휴먼모음T"/>
              </a:rPr>
              <a:t>Taking active action, such as alerting the local police body in case of a security </a:t>
            </a:r>
            <a:r>
              <a:rPr lang="en-US" sz="2800" dirty="0" smtClean="0">
                <a:solidFill>
                  <a:schemeClr val="tx1">
                    <a:lumMod val="65000"/>
                    <a:lumOff val="35000"/>
                  </a:schemeClr>
                </a:solidFill>
                <a:latin typeface="Adobe Garamond Pro Bold" pitchFamily="18" charset="0"/>
                <a:ea typeface="휴먼모음T"/>
                <a:cs typeface="휴먼모음T"/>
              </a:rPr>
              <a:t>breach.</a:t>
            </a:r>
            <a:endParaRPr lang="en-US" sz="2800" dirty="0">
              <a:solidFill>
                <a:schemeClr val="tx1">
                  <a:lumMod val="65000"/>
                  <a:lumOff val="35000"/>
                </a:schemeClr>
              </a:solidFill>
              <a:latin typeface="Adobe Garamond Pro Bold" pitchFamily="18" charset="0"/>
              <a:ea typeface="휴먼모음T"/>
              <a:cs typeface="휴먼모음T"/>
            </a:endParaRPr>
          </a:p>
          <a:p>
            <a:pPr marL="285750" indent="-285750">
              <a:buFont typeface="Arial" panose="020B0604020202020204" pitchFamily="34" charset="0"/>
              <a:buChar char="•"/>
            </a:pPr>
            <a:r>
              <a:rPr lang="en-US" sz="2800" dirty="0">
                <a:solidFill>
                  <a:srgbClr val="0070C0"/>
                </a:solidFill>
                <a:latin typeface="Adobe Garamond Pro Bold" pitchFamily="18" charset="0"/>
                <a:ea typeface="휴먼모음T"/>
                <a:cs typeface="휴먼모음T"/>
              </a:rPr>
              <a:t>Remote monitoring of patients and providing medication for them is an impact of the Internet of Things on society through improved health </a:t>
            </a:r>
            <a:r>
              <a:rPr lang="en-US" sz="2800" dirty="0" smtClean="0">
                <a:solidFill>
                  <a:srgbClr val="0070C0"/>
                </a:solidFill>
                <a:latin typeface="Adobe Garamond Pro Bold" pitchFamily="18" charset="0"/>
                <a:ea typeface="휴먼모음T"/>
                <a:cs typeface="휴먼모음T"/>
              </a:rPr>
              <a:t>care.</a:t>
            </a:r>
            <a:endParaRPr lang="en-US" sz="2800" dirty="0">
              <a:solidFill>
                <a:srgbClr val="0070C0"/>
              </a:solidFill>
              <a:latin typeface="Adobe Garamond Pro Bold" pitchFamily="18" charset="0"/>
              <a:ea typeface="휴먼모음T"/>
              <a:cs typeface="휴먼모음T"/>
            </a:endParaRPr>
          </a:p>
          <a:p>
            <a:pPr marL="285750" indent="-285750">
              <a:buFont typeface="Arial" panose="020B0604020202020204" pitchFamily="34" charset="0"/>
              <a:buChar char="•"/>
            </a:pPr>
            <a:r>
              <a:rPr lang="en-US" sz="2800" dirty="0">
                <a:solidFill>
                  <a:schemeClr val="tx1">
                    <a:lumMod val="65000"/>
                    <a:lumOff val="35000"/>
                  </a:schemeClr>
                </a:solidFill>
                <a:latin typeface="Adobe Garamond Pro Bold" pitchFamily="18" charset="0"/>
                <a:ea typeface="휴먼모음T"/>
                <a:cs typeface="휴먼모음T"/>
              </a:rPr>
              <a:t>Reminders of daily tasks such as payment of utility </a:t>
            </a:r>
            <a:r>
              <a:rPr lang="en-US" sz="2800" dirty="0" smtClean="0">
                <a:solidFill>
                  <a:schemeClr val="tx1">
                    <a:lumMod val="65000"/>
                    <a:lumOff val="35000"/>
                  </a:schemeClr>
                </a:solidFill>
                <a:latin typeface="Adobe Garamond Pro Bold" pitchFamily="18" charset="0"/>
                <a:ea typeface="휴먼모음T"/>
                <a:cs typeface="휴먼모음T"/>
              </a:rPr>
              <a:t>bills.</a:t>
            </a:r>
            <a:endParaRPr lang="en-US" sz="2800" dirty="0">
              <a:solidFill>
                <a:schemeClr val="tx1">
                  <a:lumMod val="65000"/>
                  <a:lumOff val="35000"/>
                </a:schemeClr>
              </a:solidFill>
              <a:latin typeface="Adobe Garamond Pro Bold" pitchFamily="18" charset="0"/>
              <a:ea typeface="휴먼모음T"/>
              <a:cs typeface="휴먼모음T"/>
            </a:endParaRPr>
          </a:p>
          <a:p>
            <a:pPr marL="285750" indent="-285750">
              <a:buFont typeface="Arial" panose="020B0604020202020204" pitchFamily="34" charset="0"/>
              <a:buChar char="•"/>
            </a:pPr>
            <a:r>
              <a:rPr lang="en-US" sz="2800" dirty="0">
                <a:solidFill>
                  <a:srgbClr val="0070C0"/>
                </a:solidFill>
                <a:latin typeface="Adobe Garamond Pro Bold" pitchFamily="18" charset="0"/>
                <a:ea typeface="휴먼모음T"/>
                <a:cs typeface="휴먼모음T"/>
              </a:rPr>
              <a:t>Smart lighting of streets and auto-sensing as well as control of traffic </a:t>
            </a:r>
            <a:r>
              <a:rPr lang="en-US" sz="2800" dirty="0" smtClean="0">
                <a:solidFill>
                  <a:srgbClr val="0070C0"/>
                </a:solidFill>
                <a:latin typeface="Adobe Garamond Pro Bold" pitchFamily="18" charset="0"/>
                <a:ea typeface="휴먼모음T"/>
                <a:cs typeface="휴먼모음T"/>
              </a:rPr>
              <a:t>signal.</a:t>
            </a:r>
            <a:endParaRPr lang="en-US" sz="2800" dirty="0">
              <a:solidFill>
                <a:srgbClr val="0070C0"/>
              </a:solidFill>
              <a:latin typeface="Adobe Garamond Pro Bold" pitchFamily="18" charset="0"/>
              <a:ea typeface="휴먼모음T"/>
              <a:cs typeface="휴먼모음T"/>
            </a:endParaRPr>
          </a:p>
          <a:p>
            <a:pPr marL="285750" indent="-285750">
              <a:buFont typeface="Arial" panose="020B0604020202020204" pitchFamily="34" charset="0"/>
              <a:buChar char="•"/>
            </a:pPr>
            <a:r>
              <a:rPr lang="en-US" sz="2800" dirty="0">
                <a:solidFill>
                  <a:schemeClr val="tx1">
                    <a:lumMod val="65000"/>
                    <a:lumOff val="35000"/>
                  </a:schemeClr>
                </a:solidFill>
                <a:latin typeface="Adobe Garamond Pro Bold" pitchFamily="18" charset="0"/>
                <a:ea typeface="휴먼모음T"/>
                <a:cs typeface="휴먼모음T"/>
              </a:rPr>
              <a:t>Remote Monitoring of assembly line and production system to </a:t>
            </a:r>
            <a:r>
              <a:rPr lang="en-US" sz="2800" dirty="0" smtClean="0">
                <a:solidFill>
                  <a:schemeClr val="tx1">
                    <a:lumMod val="65000"/>
                    <a:lumOff val="35000"/>
                  </a:schemeClr>
                </a:solidFill>
                <a:latin typeface="Adobe Garamond Pro Bold" pitchFamily="18" charset="0"/>
                <a:ea typeface="휴먼모음T"/>
                <a:cs typeface="휴먼모음T"/>
              </a:rPr>
              <a:t>maximize </a:t>
            </a:r>
            <a:r>
              <a:rPr lang="en-US" sz="2800" dirty="0">
                <a:solidFill>
                  <a:schemeClr val="tx1">
                    <a:lumMod val="65000"/>
                    <a:lumOff val="35000"/>
                  </a:schemeClr>
                </a:solidFill>
                <a:latin typeface="Adobe Garamond Pro Bold" pitchFamily="18" charset="0"/>
                <a:ea typeface="휴먼모음T"/>
                <a:cs typeface="휴먼모음T"/>
              </a:rPr>
              <a:t>efficiency, safety, and reliability in a manufacturing </a:t>
            </a:r>
            <a:r>
              <a:rPr lang="en-US" sz="2800" dirty="0" smtClean="0">
                <a:solidFill>
                  <a:schemeClr val="tx1">
                    <a:lumMod val="65000"/>
                    <a:lumOff val="35000"/>
                  </a:schemeClr>
                </a:solidFill>
                <a:latin typeface="Adobe Garamond Pro Bold" pitchFamily="18" charset="0"/>
                <a:ea typeface="휴먼모음T"/>
                <a:cs typeface="휴먼모음T"/>
              </a:rPr>
              <a:t>firm.</a:t>
            </a:r>
            <a:endParaRPr lang="en-US" sz="2800" dirty="0">
              <a:solidFill>
                <a:schemeClr val="tx1">
                  <a:lumMod val="65000"/>
                  <a:lumOff val="35000"/>
                </a:schemeClr>
              </a:solidFill>
              <a:latin typeface="Adobe Garamond Pro Bold" pitchFamily="18" charset="0"/>
              <a:ea typeface="휴먼모음T"/>
              <a:cs typeface="휴먼모음T"/>
            </a:endParaRPr>
          </a:p>
          <a:p>
            <a:pPr marL="285750" indent="-285750">
              <a:buFont typeface="Arial" panose="020B0604020202020204" pitchFamily="34" charset="0"/>
              <a:buChar char="•"/>
            </a:pPr>
            <a:r>
              <a:rPr lang="en-US" sz="2800" dirty="0">
                <a:solidFill>
                  <a:srgbClr val="0070C0"/>
                </a:solidFill>
                <a:latin typeface="Adobe Garamond Pro Bold" pitchFamily="18" charset="0"/>
                <a:ea typeface="휴먼모음T"/>
                <a:cs typeface="휴먼모음T"/>
              </a:rPr>
              <a:t>Smart automobiles that can provide assistance if required, assist in controlling vehicle speed on the basis of traffic and environmental </a:t>
            </a:r>
            <a:r>
              <a:rPr lang="en-US" sz="2800" dirty="0" smtClean="0">
                <a:solidFill>
                  <a:srgbClr val="0070C0"/>
                </a:solidFill>
                <a:latin typeface="Adobe Garamond Pro Bold" pitchFamily="18" charset="0"/>
                <a:ea typeface="휴먼모음T"/>
                <a:cs typeface="휴먼모음T"/>
              </a:rPr>
              <a:t>conditions.</a:t>
            </a:r>
            <a:endParaRPr lang="en-US" sz="2800" dirty="0">
              <a:solidFill>
                <a:srgbClr val="0070C0"/>
              </a:solidFill>
              <a:latin typeface="Adobe Garamond Pro Bold" pitchFamily="18" charset="0"/>
              <a:ea typeface="휴먼모음T"/>
              <a:cs typeface="휴먼모음T"/>
            </a:endParaRPr>
          </a:p>
        </p:txBody>
      </p:sp>
    </p:spTree>
    <p:extLst>
      <p:ext uri="{BB962C8B-B14F-4D97-AF65-F5344CB8AC3E}">
        <p14:creationId xmlns:p14="http://schemas.microsoft.com/office/powerpoint/2010/main" val="394467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219200" y="361750"/>
            <a:ext cx="97536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solidFill>
                  <a:prstClr val="black"/>
                </a:solidFill>
                <a:latin typeface="Bodoni MT" pitchFamily="18" charset="0"/>
              </a:rPr>
              <a:t>Advantages of IOT</a:t>
            </a:r>
            <a:endParaRPr lang="en-US" sz="2800" b="1" dirty="0">
              <a:solidFill>
                <a:prstClr val="black"/>
              </a:solidFill>
              <a:latin typeface="Bodoni MT" pitchFamily="18" charset="0"/>
            </a:endParaRPr>
          </a:p>
        </p:txBody>
      </p:sp>
      <p:sp>
        <p:nvSpPr>
          <p:cNvPr id="6"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4" name="Date Placeholder 3"/>
          <p:cNvSpPr>
            <a:spLocks noGrp="1"/>
          </p:cNvSpPr>
          <p:nvPr>
            <p:ph type="dt" sz="half" idx="10"/>
          </p:nvPr>
        </p:nvSpPr>
        <p:spPr/>
        <p:txBody>
          <a:bodyPr/>
          <a:lstStyle/>
          <a:p>
            <a:fld id="{C65C3C32-4608-4029-9CAC-3D89D22F1EBB}" type="datetime1">
              <a:rPr lang="en-US" smtClean="0"/>
              <a:t>5/23/2023</a:t>
            </a:fld>
            <a:endParaRPr lang="en-IN"/>
          </a:p>
        </p:txBody>
      </p:sp>
      <p:sp>
        <p:nvSpPr>
          <p:cNvPr id="5" name="Slide Number Placeholder 4"/>
          <p:cNvSpPr>
            <a:spLocks noGrp="1"/>
          </p:cNvSpPr>
          <p:nvPr>
            <p:ph type="sldNum" sz="quarter" idx="12"/>
          </p:nvPr>
        </p:nvSpPr>
        <p:spPr/>
        <p:txBody>
          <a:bodyPr/>
          <a:lstStyle/>
          <a:p>
            <a:fld id="{7D70E9F8-50CC-49FD-9EC7-5B465A6497E5}" type="slidenum">
              <a:rPr lang="en-IN" smtClean="0"/>
              <a:t>33</a:t>
            </a:fld>
            <a:endParaRPr lang="en-IN"/>
          </a:p>
        </p:txBody>
      </p:sp>
      <p:pic>
        <p:nvPicPr>
          <p:cNvPr id="20482" name="Picture 2" descr="https://d3n0h9tb65y8q.cloudfront.net/public_assets/assets/000/001/534/original/advantages_of_IoT.png?1635516689"/>
          <p:cNvPicPr>
            <a:picLocks noChangeAspect="1" noChangeArrowheads="1"/>
          </p:cNvPicPr>
          <p:nvPr/>
        </p:nvPicPr>
        <p:blipFill rotWithShape="1">
          <a:blip r:embed="rId3">
            <a:extLst>
              <a:ext uri="{28A0092B-C50C-407E-A947-70E740481C1C}">
                <a14:useLocalDpi xmlns:a14="http://schemas.microsoft.com/office/drawing/2010/main" val="0"/>
              </a:ext>
            </a:extLst>
          </a:blip>
          <a:srcRect b="5091"/>
          <a:stretch/>
        </p:blipFill>
        <p:spPr bwMode="auto">
          <a:xfrm>
            <a:off x="1732163" y="901796"/>
            <a:ext cx="7640796" cy="518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1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sharpenSoften amount="77000"/>
                    </a14:imgEffect>
                  </a14:imgLayer>
                </a14:imgProps>
              </a:ext>
              <a:ext uri="{28A0092B-C50C-407E-A947-70E740481C1C}">
                <a14:useLocalDpi xmlns:a14="http://schemas.microsoft.com/office/drawing/2010/main" val="0"/>
              </a:ext>
            </a:extLst>
          </a:blip>
          <a:srcRect l="50854" t="38017" r="25525" b="32986"/>
          <a:stretch/>
        </p:blipFill>
        <p:spPr bwMode="auto">
          <a:xfrm>
            <a:off x="4229968" y="1446560"/>
            <a:ext cx="3073400" cy="2121272"/>
          </a:xfrm>
          <a:prstGeom prst="roundRect">
            <a:avLst>
              <a:gd name="adj" fmla="val 8594"/>
            </a:avLst>
          </a:prstGeom>
          <a:solidFill>
            <a:srgbClr val="FFFFFF">
              <a:shade val="85000"/>
            </a:srgbClr>
          </a:solidFill>
          <a:ln>
            <a:noFill/>
          </a:ln>
          <a:effectLst>
            <a:reflection stA="24000" endPos="82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3395579059"/>
              </p:ext>
            </p:extLst>
          </p:nvPr>
        </p:nvGraphicFramePr>
        <p:xfrm>
          <a:off x="7497394" y="4727923"/>
          <a:ext cx="4265512" cy="1706880"/>
        </p:xfrm>
        <a:graphic>
          <a:graphicData uri="http://schemas.openxmlformats.org/drawingml/2006/table">
            <a:tbl>
              <a:tblPr/>
              <a:tblGrid>
                <a:gridCol w="4265512">
                  <a:extLst>
                    <a:ext uri="{9D8B030D-6E8A-4147-A177-3AD203B41FA5}">
                      <a16:colId xmlns:a16="http://schemas.microsoft.com/office/drawing/2014/main" val="20000"/>
                    </a:ext>
                  </a:extLst>
                </a:gridCol>
              </a:tblGrid>
              <a:tr h="0">
                <a:tc>
                  <a:txBody>
                    <a:bodyPr/>
                    <a:lstStyle/>
                    <a:p>
                      <a:pPr algn="l" fontAlgn="t"/>
                      <a:r>
                        <a:rPr lang="it-IT" sz="2000" b="1" i="0" kern="1200" dirty="0">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
                      </a:r>
                      <a:br>
                        <a:rPr lang="it-IT" sz="2000" b="1" i="0" kern="1200" dirty="0">
                          <a:solidFill>
                            <a:schemeClr val="tx1">
                              <a:lumMod val="50000"/>
                              <a:lumOff val="50000"/>
                            </a:schemeClr>
                          </a:solidFill>
                          <a:effectLst/>
                          <a:latin typeface="Times New Roman" panose="02020603050405020304" pitchFamily="18" charset="0"/>
                          <a:ea typeface="+mn-ea"/>
                          <a:cs typeface="Times New Roman" panose="02020603050405020304" pitchFamily="18" charset="0"/>
                        </a:rPr>
                      </a:br>
                      <a:r>
                        <a:rPr lang="it-IT" sz="2000" b="1" i="0" kern="1200" dirty="0">
                          <a:solidFill>
                            <a:srgbClr val="00B0F0"/>
                          </a:solidFill>
                          <a:effectLst/>
                          <a:latin typeface="Times New Roman" panose="02020603050405020304" pitchFamily="18" charset="0"/>
                          <a:ea typeface="+mn-ea"/>
                          <a:cs typeface="Times New Roman" panose="02020603050405020304" pitchFamily="18" charset="0"/>
                        </a:rPr>
                        <a:t>Dr. </a:t>
                      </a:r>
                      <a:r>
                        <a:rPr lang="it-IT" sz="2000" b="1" i="0" kern="1200" dirty="0" smtClean="0">
                          <a:solidFill>
                            <a:srgbClr val="00B0F0"/>
                          </a:solidFill>
                          <a:effectLst/>
                          <a:latin typeface="Times New Roman" panose="02020603050405020304" pitchFamily="18" charset="0"/>
                          <a:ea typeface="+mn-ea"/>
                          <a:cs typeface="Times New Roman" panose="02020603050405020304" pitchFamily="18" charset="0"/>
                        </a:rPr>
                        <a:t>Sritama Roy</a:t>
                      </a:r>
                      <a:r>
                        <a:rPr lang="it-IT" sz="2000" b="1" i="0" kern="1200" dirty="0">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
                      </a:r>
                      <a:br>
                        <a:rPr lang="it-IT" sz="2000" b="1" i="0" kern="1200" dirty="0">
                          <a:solidFill>
                            <a:schemeClr val="tx1">
                              <a:lumMod val="50000"/>
                              <a:lumOff val="50000"/>
                            </a:schemeClr>
                          </a:solidFill>
                          <a:effectLst/>
                          <a:latin typeface="Times New Roman" panose="02020603050405020304" pitchFamily="18" charset="0"/>
                          <a:ea typeface="+mn-ea"/>
                          <a:cs typeface="Times New Roman" panose="02020603050405020304" pitchFamily="18" charset="0"/>
                        </a:rPr>
                      </a:br>
                      <a:r>
                        <a:rPr lang="it-IT" sz="1800" b="0" i="0" kern="1200" dirty="0" smtClean="0">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Assistant Professor (SG-2)</a:t>
                      </a:r>
                    </a:p>
                    <a:p>
                      <a:pPr algn="l" fontAlgn="t"/>
                      <a:r>
                        <a:rPr lang="it-IT" sz="1800" b="0" i="0" kern="1200" dirty="0" smtClean="0">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SENSE, VIT University</a:t>
                      </a:r>
                    </a:p>
                    <a:p>
                      <a:pPr algn="l" fontAlgn="t"/>
                      <a:r>
                        <a:rPr lang="it-IT" sz="1800" b="0" i="0" kern="1200" dirty="0" smtClean="0">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7873842031</a:t>
                      </a:r>
                      <a:endParaRPr lang="it-IT" sz="1800" b="0" i="0" kern="1200" dirty="0" smtClean="0">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t" latinLnBrk="0" hangingPunct="1">
                        <a:lnSpc>
                          <a:spcPct val="100000"/>
                        </a:lnSpc>
                        <a:spcBef>
                          <a:spcPts val="0"/>
                        </a:spcBef>
                        <a:spcAft>
                          <a:spcPts val="0"/>
                        </a:spcAft>
                        <a:buClrTx/>
                        <a:buSzTx/>
                        <a:buFontTx/>
                        <a:buNone/>
                        <a:tabLst/>
                        <a:defRPr/>
                      </a:pPr>
                      <a:r>
                        <a:rPr lang="en-IN" sz="1800" b="0" i="0" kern="1200" dirty="0" smtClean="0">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Email Id : </a:t>
                      </a:r>
                      <a:r>
                        <a:rPr lang="en-IN" sz="1800" b="0" i="0" kern="1200" dirty="0" smtClean="0">
                          <a:solidFill>
                            <a:schemeClr val="tx1">
                              <a:lumMod val="50000"/>
                              <a:lumOff val="50000"/>
                            </a:schemeClr>
                          </a:solidFill>
                          <a:effectLst/>
                          <a:latin typeface="Times New Roman" panose="02020603050405020304" pitchFamily="18" charset="0"/>
                          <a:ea typeface="+mn-ea"/>
                          <a:cs typeface="Times New Roman" panose="02020603050405020304" pitchFamily="18" charset="0"/>
                          <a:hlinkClick r:id="rId4"/>
                        </a:rPr>
                        <a:t>sritama.roy@vit.ac.in</a:t>
                      </a:r>
                      <a:r>
                        <a:rPr lang="en-IN" sz="1800" b="0" i="0" kern="1200" dirty="0" smtClean="0">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 </a:t>
                      </a:r>
                      <a:endParaRPr lang="it-IT" dirty="0">
                        <a:solidFill>
                          <a:schemeClr val="tx1">
                            <a:lumMod val="50000"/>
                            <a:lumOff val="50000"/>
                          </a:schemeClr>
                        </a:solidFill>
                        <a:effectLst/>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5021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ctrTitle"/>
          </p:nvPr>
        </p:nvSpPr>
        <p:spPr>
          <a:xfrm>
            <a:off x="468924" y="0"/>
            <a:ext cx="11113476" cy="1012948"/>
          </a:xfrm>
        </p:spPr>
        <p:txBody>
          <a:bodyPr>
            <a:normAutofit/>
          </a:bodyPr>
          <a:lstStyle/>
          <a:p>
            <a:r>
              <a:rPr lang="en-US" sz="3600" b="1" dirty="0" smtClean="0">
                <a:solidFill>
                  <a:srgbClr val="5048E8"/>
                </a:solidFill>
                <a:latin typeface="Times New Roman" pitchFamily="18" charset="0"/>
                <a:cs typeface="Times New Roman" pitchFamily="18" charset="0"/>
              </a:rPr>
              <a:t> </a:t>
            </a:r>
            <a:r>
              <a:rPr lang="en-US" sz="4000" b="1" dirty="0">
                <a:solidFill>
                  <a:srgbClr val="C00000"/>
                </a:solidFill>
                <a:latin typeface="Times New Roman" pitchFamily="18" charset="0"/>
                <a:cs typeface="Times New Roman" pitchFamily="18" charset="0"/>
              </a:rPr>
              <a:t>Course Outcomes</a:t>
            </a:r>
            <a:endParaRPr lang="en-US" sz="3600" b="1" dirty="0">
              <a:solidFill>
                <a:srgbClr val="C00000"/>
              </a:solidFill>
              <a:latin typeface="Times New Roman" pitchFamily="18" charset="0"/>
              <a:cs typeface="Times New Roman" pitchFamily="18" charset="0"/>
            </a:endParaRPr>
          </a:p>
        </p:txBody>
      </p:sp>
      <p:sp>
        <p:nvSpPr>
          <p:cNvPr id="7174" name="Rectangle 3"/>
          <p:cNvSpPr>
            <a:spLocks noGrp="1" noChangeArrowheads="1"/>
          </p:cNvSpPr>
          <p:nvPr>
            <p:ph type="subTitle" idx="1"/>
          </p:nvPr>
        </p:nvSpPr>
        <p:spPr>
          <a:xfrm>
            <a:off x="661115" y="1540982"/>
            <a:ext cx="11227558" cy="4616795"/>
          </a:xfrm>
        </p:spPr>
        <p:txBody>
          <a:bodyPr>
            <a:noAutofit/>
          </a:bodyPr>
          <a:lstStyle/>
          <a:p>
            <a:pPr marL="457200" indent="-457200" algn="l">
              <a:buClr>
                <a:srgbClr val="FF0000"/>
              </a:buClr>
              <a:buFont typeface="Wingdings" pitchFamily="2" charset="2"/>
              <a:buChar char="ü"/>
            </a:pPr>
            <a:r>
              <a:rPr lang="en-US" sz="2400" b="1" dirty="0" smtClean="0">
                <a:solidFill>
                  <a:schemeClr val="bg1">
                    <a:lumMod val="50000"/>
                  </a:schemeClr>
                </a:solidFill>
                <a:latin typeface="Times New Roman" pitchFamily="18" charset="0"/>
                <a:cs typeface="Times New Roman" pitchFamily="18" charset="0"/>
              </a:rPr>
              <a:t>1</a:t>
            </a:r>
            <a:r>
              <a:rPr lang="en-US" sz="2400" b="1" dirty="0">
                <a:solidFill>
                  <a:schemeClr val="bg1">
                    <a:lumMod val="50000"/>
                  </a:schemeClr>
                </a:solidFill>
                <a:latin typeface="Times New Roman" pitchFamily="18" charset="0"/>
                <a:cs typeface="Times New Roman" pitchFamily="18" charset="0"/>
              </a:rPr>
              <a:t>. To focus on the technologies that enable </a:t>
            </a:r>
            <a:r>
              <a:rPr lang="en-US" sz="2400" b="1" dirty="0" err="1">
                <a:solidFill>
                  <a:schemeClr val="bg1">
                    <a:lumMod val="50000"/>
                  </a:schemeClr>
                </a:solidFill>
                <a:latin typeface="Times New Roman" pitchFamily="18" charset="0"/>
                <a:cs typeface="Times New Roman" pitchFamily="18" charset="0"/>
              </a:rPr>
              <a:t>IoT</a:t>
            </a:r>
            <a:r>
              <a:rPr lang="en-US" sz="2400" b="1" dirty="0">
                <a:solidFill>
                  <a:schemeClr val="bg1">
                    <a:lumMod val="50000"/>
                  </a:schemeClr>
                </a:solidFill>
                <a:latin typeface="Times New Roman" pitchFamily="18" charset="0"/>
                <a:cs typeface="Times New Roman" pitchFamily="18" charset="0"/>
              </a:rPr>
              <a:t> and to interpret the </a:t>
            </a:r>
            <a:r>
              <a:rPr lang="en-US" sz="2400" b="1" dirty="0" smtClean="0">
                <a:solidFill>
                  <a:schemeClr val="bg1">
                    <a:lumMod val="50000"/>
                  </a:schemeClr>
                </a:solidFill>
                <a:latin typeface="Times New Roman" pitchFamily="18" charset="0"/>
                <a:cs typeface="Times New Roman" pitchFamily="18" charset="0"/>
              </a:rPr>
              <a:t>different components </a:t>
            </a:r>
            <a:r>
              <a:rPr lang="en-US" sz="2400" b="1" dirty="0">
                <a:solidFill>
                  <a:schemeClr val="bg1">
                    <a:lumMod val="50000"/>
                  </a:schemeClr>
                </a:solidFill>
                <a:latin typeface="Times New Roman" pitchFamily="18" charset="0"/>
                <a:cs typeface="Times New Roman" pitchFamily="18" charset="0"/>
              </a:rPr>
              <a:t>in </a:t>
            </a:r>
            <a:r>
              <a:rPr lang="en-US" sz="2400" b="1" dirty="0" err="1">
                <a:solidFill>
                  <a:schemeClr val="bg1">
                    <a:lumMod val="50000"/>
                  </a:schemeClr>
                </a:solidFill>
                <a:latin typeface="Times New Roman" pitchFamily="18" charset="0"/>
                <a:cs typeface="Times New Roman" pitchFamily="18" charset="0"/>
              </a:rPr>
              <a:t>IoT</a:t>
            </a:r>
            <a:r>
              <a:rPr lang="en-US" sz="2400" b="1" dirty="0">
                <a:solidFill>
                  <a:schemeClr val="bg1">
                    <a:lumMod val="50000"/>
                  </a:schemeClr>
                </a:solidFill>
                <a:latin typeface="Times New Roman" pitchFamily="18" charset="0"/>
                <a:cs typeface="Times New Roman" pitchFamily="18" charset="0"/>
              </a:rPr>
              <a:t> architecture.</a:t>
            </a:r>
          </a:p>
          <a:p>
            <a:pPr marL="457200" indent="-457200" algn="l">
              <a:buClr>
                <a:srgbClr val="FF0000"/>
              </a:buClr>
              <a:buFont typeface="Wingdings" pitchFamily="2" charset="2"/>
              <a:buChar char="ü"/>
            </a:pPr>
            <a:r>
              <a:rPr lang="en-US" sz="2400" b="1" dirty="0">
                <a:solidFill>
                  <a:srgbClr val="0070C0"/>
                </a:solidFill>
                <a:latin typeface="Times New Roman" pitchFamily="18" charset="0"/>
                <a:cs typeface="Times New Roman" pitchFamily="18" charset="0"/>
              </a:rPr>
              <a:t>2. Comprehend the concepts of edge computing and edge enabled solutions for</a:t>
            </a:r>
          </a:p>
          <a:p>
            <a:pPr marL="457200" indent="-457200" algn="l">
              <a:buClr>
                <a:srgbClr val="FF0000"/>
              </a:buClr>
              <a:buFont typeface="Wingdings" pitchFamily="2" charset="2"/>
              <a:buChar char="ü"/>
            </a:pPr>
            <a:r>
              <a:rPr lang="en-US" sz="2400" b="1" dirty="0">
                <a:solidFill>
                  <a:srgbClr val="0070C0"/>
                </a:solidFill>
                <a:latin typeface="Times New Roman" pitchFamily="18" charset="0"/>
                <a:cs typeface="Times New Roman" pitchFamily="18" charset="0"/>
              </a:rPr>
              <a:t>real-time industrial applications.</a:t>
            </a:r>
          </a:p>
          <a:p>
            <a:pPr marL="457200" indent="-457200" algn="l">
              <a:buClr>
                <a:srgbClr val="FF0000"/>
              </a:buClr>
              <a:buFont typeface="Wingdings" pitchFamily="2" charset="2"/>
              <a:buChar char="ü"/>
            </a:pPr>
            <a:r>
              <a:rPr lang="en-US" sz="2400" b="1" dirty="0">
                <a:solidFill>
                  <a:schemeClr val="bg1">
                    <a:lumMod val="50000"/>
                  </a:schemeClr>
                </a:solidFill>
                <a:latin typeface="Times New Roman" pitchFamily="18" charset="0"/>
                <a:cs typeface="Times New Roman" pitchFamily="18" charset="0"/>
              </a:rPr>
              <a:t>3. Envision the </a:t>
            </a:r>
            <a:r>
              <a:rPr lang="en-US" sz="2400" b="1" dirty="0" err="1">
                <a:solidFill>
                  <a:schemeClr val="bg1">
                    <a:lumMod val="50000"/>
                  </a:schemeClr>
                </a:solidFill>
                <a:latin typeface="Times New Roman" pitchFamily="18" charset="0"/>
                <a:cs typeface="Times New Roman" pitchFamily="18" charset="0"/>
              </a:rPr>
              <a:t>IoT</a:t>
            </a:r>
            <a:r>
              <a:rPr lang="en-US" sz="2400" b="1" dirty="0">
                <a:solidFill>
                  <a:schemeClr val="bg1">
                    <a:lumMod val="50000"/>
                  </a:schemeClr>
                </a:solidFill>
                <a:latin typeface="Times New Roman" pitchFamily="18" charset="0"/>
                <a:cs typeface="Times New Roman" pitchFamily="18" charset="0"/>
              </a:rPr>
              <a:t> architecture models and the protocol stack for the design and</a:t>
            </a:r>
          </a:p>
          <a:p>
            <a:pPr algn="l">
              <a:buClr>
                <a:srgbClr val="FF0000"/>
              </a:buClr>
            </a:pPr>
            <a:r>
              <a:rPr lang="en-US" sz="2400" b="1" dirty="0" smtClean="0">
                <a:solidFill>
                  <a:schemeClr val="bg1">
                    <a:lumMod val="50000"/>
                  </a:schemeClr>
                </a:solidFill>
                <a:latin typeface="Times New Roman" pitchFamily="18" charset="0"/>
                <a:cs typeface="Times New Roman" pitchFamily="18" charset="0"/>
              </a:rPr>
              <a:t>      development </a:t>
            </a:r>
            <a:r>
              <a:rPr lang="en-US" sz="2400" b="1" dirty="0">
                <a:solidFill>
                  <a:schemeClr val="bg1">
                    <a:lumMod val="50000"/>
                  </a:schemeClr>
                </a:solidFill>
                <a:latin typeface="Times New Roman" pitchFamily="18" charset="0"/>
                <a:cs typeface="Times New Roman" pitchFamily="18" charset="0"/>
              </a:rPr>
              <a:t>of </a:t>
            </a:r>
            <a:r>
              <a:rPr lang="en-US" sz="2400" b="1" dirty="0" err="1">
                <a:solidFill>
                  <a:schemeClr val="bg1">
                    <a:lumMod val="50000"/>
                  </a:schemeClr>
                </a:solidFill>
                <a:latin typeface="Times New Roman" pitchFamily="18" charset="0"/>
                <a:cs typeface="Times New Roman" pitchFamily="18" charset="0"/>
              </a:rPr>
              <a:t>IoT</a:t>
            </a:r>
            <a:r>
              <a:rPr lang="en-US" sz="2400" b="1" dirty="0">
                <a:solidFill>
                  <a:schemeClr val="bg1">
                    <a:lumMod val="50000"/>
                  </a:schemeClr>
                </a:solidFill>
                <a:latin typeface="Times New Roman" pitchFamily="18" charset="0"/>
                <a:cs typeface="Times New Roman" pitchFamily="18" charset="0"/>
              </a:rPr>
              <a:t> applications on different platforms.</a:t>
            </a:r>
          </a:p>
          <a:p>
            <a:pPr marL="457200" indent="-457200" algn="l">
              <a:buClr>
                <a:srgbClr val="FF0000"/>
              </a:buClr>
              <a:buFont typeface="Wingdings" pitchFamily="2" charset="2"/>
              <a:buChar char="ü"/>
            </a:pPr>
            <a:r>
              <a:rPr lang="en-US" sz="2400" b="1" dirty="0">
                <a:solidFill>
                  <a:srgbClr val="0070C0"/>
                </a:solidFill>
                <a:latin typeface="Times New Roman" pitchFamily="18" charset="0"/>
                <a:cs typeface="Times New Roman" pitchFamily="18" charset="0"/>
              </a:rPr>
              <a:t>4. Interpret the security threats and to design a resilient </a:t>
            </a:r>
            <a:r>
              <a:rPr lang="en-US" sz="2400" b="1" dirty="0" err="1">
                <a:solidFill>
                  <a:srgbClr val="0070C0"/>
                </a:solidFill>
                <a:latin typeface="Times New Roman" pitchFamily="18" charset="0"/>
                <a:cs typeface="Times New Roman" pitchFamily="18" charset="0"/>
              </a:rPr>
              <a:t>IoT</a:t>
            </a:r>
            <a:r>
              <a:rPr lang="en-US" sz="2400" b="1" dirty="0">
                <a:solidFill>
                  <a:srgbClr val="0070C0"/>
                </a:solidFill>
                <a:latin typeface="Times New Roman" pitchFamily="18" charset="0"/>
                <a:cs typeface="Times New Roman" pitchFamily="18" charset="0"/>
              </a:rPr>
              <a:t> Architecture.</a:t>
            </a:r>
          </a:p>
          <a:p>
            <a:pPr marL="457200" indent="-457200" algn="l">
              <a:buClr>
                <a:srgbClr val="FF0000"/>
              </a:buClr>
              <a:buFont typeface="Wingdings" pitchFamily="2" charset="2"/>
              <a:buChar char="ü"/>
            </a:pPr>
            <a:r>
              <a:rPr lang="en-US" sz="2400" b="1" dirty="0">
                <a:solidFill>
                  <a:schemeClr val="bg1">
                    <a:lumMod val="50000"/>
                  </a:schemeClr>
                </a:solidFill>
                <a:latin typeface="Times New Roman" pitchFamily="18" charset="0"/>
                <a:cs typeface="Times New Roman" pitchFamily="18" charset="0"/>
              </a:rPr>
              <a:t>5. Program the controller and sensors as part of </a:t>
            </a:r>
            <a:r>
              <a:rPr lang="en-US" sz="2400" b="1" dirty="0" err="1" smtClean="0">
                <a:solidFill>
                  <a:schemeClr val="bg1">
                    <a:lumMod val="50000"/>
                  </a:schemeClr>
                </a:solidFill>
                <a:latin typeface="Times New Roman" pitchFamily="18" charset="0"/>
                <a:cs typeface="Times New Roman" pitchFamily="18" charset="0"/>
              </a:rPr>
              <a:t>IoT</a:t>
            </a:r>
            <a:r>
              <a:rPr lang="en-US" sz="2400" b="1" dirty="0" smtClean="0">
                <a:solidFill>
                  <a:schemeClr val="bg1">
                    <a:lumMod val="50000"/>
                  </a:schemeClr>
                </a:solidFill>
                <a:latin typeface="Times New Roman" pitchFamily="18" charset="0"/>
                <a:cs typeface="Times New Roman" pitchFamily="18" charset="0"/>
              </a:rPr>
              <a:t>.</a:t>
            </a:r>
            <a:endParaRPr lang="en-US" sz="2400" b="1" dirty="0">
              <a:solidFill>
                <a:schemeClr val="bg1">
                  <a:lumMod val="50000"/>
                </a:schemeClr>
              </a:solidFill>
              <a:latin typeface="Times New Roman" pitchFamily="18" charset="0"/>
              <a:cs typeface="Times New Roman" pitchFamily="18" charset="0"/>
            </a:endParaRPr>
          </a:p>
          <a:p>
            <a:pPr marL="457200" indent="-457200" algn="l">
              <a:buClr>
                <a:srgbClr val="FF0000"/>
              </a:buClr>
              <a:buFont typeface="Wingdings" pitchFamily="2" charset="2"/>
              <a:buChar char="ü"/>
            </a:pPr>
            <a:r>
              <a:rPr lang="en-US" sz="2400" b="1" dirty="0">
                <a:solidFill>
                  <a:srgbClr val="0070C0"/>
                </a:solidFill>
                <a:latin typeface="Times New Roman" pitchFamily="18" charset="0"/>
                <a:cs typeface="Times New Roman" pitchFamily="18" charset="0"/>
              </a:rPr>
              <a:t>6. Assess different Internet of Things technologies and their </a:t>
            </a:r>
            <a:r>
              <a:rPr lang="en-US" sz="2400" b="1" dirty="0" smtClean="0">
                <a:solidFill>
                  <a:srgbClr val="0070C0"/>
                </a:solidFill>
                <a:latin typeface="Times New Roman" pitchFamily="18" charset="0"/>
                <a:cs typeface="Times New Roman" pitchFamily="18" charset="0"/>
              </a:rPr>
              <a:t>applications.</a:t>
            </a:r>
            <a:endParaRPr lang="en-US" sz="2400" b="1" dirty="0">
              <a:solidFill>
                <a:srgbClr val="0070C0"/>
              </a:solidFill>
              <a:latin typeface="Times New Roman" pitchFamily="18" charset="0"/>
              <a:cs typeface="Times New Roman" pitchFamily="18" charset="0"/>
            </a:endParaRPr>
          </a:p>
          <a:p>
            <a:pPr marL="457200" indent="-457200" algn="l">
              <a:buClr>
                <a:srgbClr val="FF0000"/>
              </a:buClr>
              <a:buFont typeface="Wingdings" pitchFamily="2" charset="2"/>
              <a:buChar char="ü"/>
            </a:pPr>
            <a:r>
              <a:rPr lang="en-US" sz="2400" b="1" dirty="0">
                <a:solidFill>
                  <a:schemeClr val="bg1">
                    <a:lumMod val="50000"/>
                  </a:schemeClr>
                </a:solidFill>
                <a:latin typeface="Times New Roman" pitchFamily="18" charset="0"/>
                <a:cs typeface="Times New Roman" pitchFamily="18" charset="0"/>
              </a:rPr>
              <a:t>7. To apply the concepts of Internet of Things in the real world scenarios</a:t>
            </a:r>
            <a:endParaRPr lang="en-US"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2973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arn(inVertical)">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1942" y="2415656"/>
            <a:ext cx="2347415" cy="723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a:spLocks noGrp="1"/>
          </p:cNvSpPr>
          <p:nvPr>
            <p:ph idx="1"/>
          </p:nvPr>
        </p:nvSpPr>
        <p:spPr>
          <a:xfrm>
            <a:off x="609600" y="1569920"/>
            <a:ext cx="10972800" cy="3645802"/>
          </a:xfrm>
        </p:spPr>
        <p:txBody>
          <a:bodyPr>
            <a:noAutofit/>
          </a:bodyPr>
          <a:lstStyle/>
          <a:p>
            <a:pPr marL="0" indent="0" algn="just">
              <a:buClr>
                <a:srgbClr val="F79646">
                  <a:lumMod val="75000"/>
                </a:srgbClr>
              </a:buClr>
              <a:buNone/>
            </a:pPr>
            <a:r>
              <a:rPr lang="en-US" sz="2400" b="1" dirty="0" smtClean="0">
                <a:solidFill>
                  <a:srgbClr val="0070C0"/>
                </a:solidFill>
                <a:latin typeface="Times New Roman" panose="02020603050405020304" pitchFamily="18" charset="0"/>
                <a:cs typeface="Times New Roman" panose="02020603050405020304" pitchFamily="18" charset="0"/>
              </a:rPr>
              <a:t>1</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Arshdeep</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Bahga</a:t>
            </a:r>
            <a:r>
              <a:rPr lang="en-US" sz="2400" b="1" dirty="0">
                <a:solidFill>
                  <a:srgbClr val="0070C0"/>
                </a:solidFill>
                <a:latin typeface="Times New Roman" panose="02020603050405020304" pitchFamily="18" charset="0"/>
                <a:cs typeface="Times New Roman" panose="02020603050405020304" pitchFamily="18" charset="0"/>
              </a:rPr>
              <a:t>, Vijay </a:t>
            </a:r>
            <a:r>
              <a:rPr lang="en-US" sz="2400" b="1" dirty="0" err="1">
                <a:solidFill>
                  <a:srgbClr val="0070C0"/>
                </a:solidFill>
                <a:latin typeface="Times New Roman" panose="02020603050405020304" pitchFamily="18" charset="0"/>
                <a:cs typeface="Times New Roman" panose="02020603050405020304" pitchFamily="18" charset="0"/>
              </a:rPr>
              <a:t>Madisetti</a:t>
            </a:r>
            <a:r>
              <a:rPr lang="en-US" sz="2400" b="1" dirty="0">
                <a:solidFill>
                  <a:srgbClr val="0070C0"/>
                </a:solidFill>
                <a:latin typeface="Times New Roman" panose="02020603050405020304" pitchFamily="18" charset="0"/>
                <a:cs typeface="Times New Roman" panose="02020603050405020304" pitchFamily="18" charset="0"/>
              </a:rPr>
              <a:t>, “Internet of Things: A hands-on </a:t>
            </a:r>
            <a:r>
              <a:rPr lang="en-US" sz="2400" b="1" dirty="0" err="1">
                <a:solidFill>
                  <a:srgbClr val="0070C0"/>
                </a:solidFill>
                <a:latin typeface="Times New Roman" panose="02020603050405020304" pitchFamily="18" charset="0"/>
                <a:cs typeface="Times New Roman" panose="02020603050405020304" pitchFamily="18" charset="0"/>
              </a:rPr>
              <a:t>Approach</a:t>
            </a:r>
            <a:r>
              <a:rPr lang="en-US" sz="2400" b="1" dirty="0" err="1" smtClean="0">
                <a:solidFill>
                  <a:srgbClr val="0070C0"/>
                </a:solidFill>
                <a:latin typeface="Times New Roman" panose="02020603050405020304" pitchFamily="18" charset="0"/>
                <a:cs typeface="Times New Roman" panose="02020603050405020304" pitchFamily="18" charset="0"/>
              </a:rPr>
              <a:t>”,University</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Press, 2015</a:t>
            </a:r>
            <a:r>
              <a:rPr lang="en-US" sz="2400" b="1" dirty="0" smtClean="0">
                <a:solidFill>
                  <a:srgbClr val="0070C0"/>
                </a:solidFill>
                <a:latin typeface="Times New Roman" panose="02020603050405020304" pitchFamily="18" charset="0"/>
                <a:cs typeface="Times New Roman" panose="02020603050405020304" pitchFamily="18" charset="0"/>
              </a:rPr>
              <a:t>.</a:t>
            </a:r>
          </a:p>
          <a:p>
            <a:pPr marL="514350" indent="-514350" algn="just">
              <a:buClr>
                <a:srgbClr val="F79646">
                  <a:lumMod val="75000"/>
                </a:srgbClr>
              </a:buClr>
              <a:buFont typeface="+mj-lt"/>
              <a:buAutoNum type="arabicPeriod"/>
            </a:pPr>
            <a:endParaRPr lang="en-US" sz="2400" b="1" dirty="0">
              <a:solidFill>
                <a:srgbClr val="0070C0"/>
              </a:solidFill>
              <a:latin typeface="Times New Roman" panose="02020603050405020304" pitchFamily="18" charset="0"/>
              <a:cs typeface="Times New Roman" panose="02020603050405020304" pitchFamily="18" charset="0"/>
            </a:endParaRPr>
          </a:p>
          <a:p>
            <a:pPr marL="0" indent="0" algn="just">
              <a:buClr>
                <a:srgbClr val="F79646">
                  <a:lumMod val="75000"/>
                </a:srgbClr>
              </a:buClr>
              <a:buNone/>
            </a:pP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2. Ammar </a:t>
            </a:r>
            <a:r>
              <a:rPr lang="en-US" sz="2400" b="1" dirty="0" err="1">
                <a:solidFill>
                  <a:schemeClr val="tx1">
                    <a:lumMod val="50000"/>
                    <a:lumOff val="50000"/>
                  </a:schemeClr>
                </a:solidFill>
                <a:latin typeface="Times New Roman" panose="02020603050405020304" pitchFamily="18" charset="0"/>
                <a:cs typeface="Times New Roman" panose="02020603050405020304" pitchFamily="18" charset="0"/>
              </a:rPr>
              <a:t>Rayes,Samer</a:t>
            </a: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 Salam, “ Internet of Things from Hype to Reality- A road </a:t>
            </a: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to Digitization</a:t>
            </a: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 Second Edition, Springer, ISBN 978-3-319-99515-1</a:t>
            </a: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a:t>
            </a:r>
          </a:p>
          <a:p>
            <a:pPr marL="0" indent="0" algn="just">
              <a:buClr>
                <a:srgbClr val="F79646">
                  <a:lumMod val="75000"/>
                </a:srgbClr>
              </a:buClr>
              <a:buNone/>
            </a:pP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a:p>
            <a:pPr marL="0" indent="0" algn="just">
              <a:buClr>
                <a:srgbClr val="F79646">
                  <a:lumMod val="75000"/>
                </a:srgbClr>
              </a:buClr>
              <a:buNone/>
            </a:pPr>
            <a:r>
              <a:rPr lang="en-US" sz="2400" b="1" dirty="0">
                <a:solidFill>
                  <a:srgbClr val="0070C0"/>
                </a:solidFill>
                <a:latin typeface="Times New Roman" panose="02020603050405020304" pitchFamily="18" charset="0"/>
                <a:cs typeface="Times New Roman" panose="02020603050405020304" pitchFamily="18" charset="0"/>
              </a:rPr>
              <a:t>3. </a:t>
            </a:r>
            <a:r>
              <a:rPr lang="en-US" sz="2400" b="1" dirty="0" err="1">
                <a:solidFill>
                  <a:srgbClr val="0070C0"/>
                </a:solidFill>
                <a:latin typeface="Times New Roman" panose="02020603050405020304" pitchFamily="18" charset="0"/>
                <a:cs typeface="Times New Roman" panose="02020603050405020304" pitchFamily="18" charset="0"/>
              </a:rPr>
              <a:t>Rajkumar</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Buyya</a:t>
            </a:r>
            <a:r>
              <a:rPr lang="en-US" sz="2400" b="1" dirty="0" smtClean="0">
                <a:solidFill>
                  <a:srgbClr val="0070C0"/>
                </a:solidFill>
                <a:latin typeface="Times New Roman" panose="02020603050405020304" pitchFamily="18" charset="0"/>
                <a:cs typeface="Times New Roman" panose="02020603050405020304" pitchFamily="18" charset="0"/>
              </a:rPr>
              <a:t>, Amir </a:t>
            </a:r>
            <a:r>
              <a:rPr lang="en-US" sz="2400" b="1" dirty="0" err="1">
                <a:solidFill>
                  <a:srgbClr val="0070C0"/>
                </a:solidFill>
                <a:latin typeface="Times New Roman" panose="02020603050405020304" pitchFamily="18" charset="0"/>
                <a:cs typeface="Times New Roman" panose="02020603050405020304" pitchFamily="18" charset="0"/>
              </a:rPr>
              <a:t>Vahid</a:t>
            </a:r>
            <a:r>
              <a:rPr lang="en-US" sz="2400" b="1" dirty="0">
                <a:solidFill>
                  <a:srgbClr val="0070C0"/>
                </a:solidFill>
                <a:latin typeface="Times New Roman" panose="02020603050405020304" pitchFamily="18" charset="0"/>
                <a:cs typeface="Times New Roman" panose="02020603050405020304" pitchFamily="18" charset="0"/>
              </a:rPr>
              <a:t> “ Internet of Things Principles and Paradigms”,</a:t>
            </a:r>
          </a:p>
          <a:p>
            <a:pPr marL="0" indent="0" algn="just">
              <a:buClr>
                <a:srgbClr val="F79646">
                  <a:lumMod val="75000"/>
                </a:srgbClr>
              </a:buClr>
              <a:buNone/>
            </a:pPr>
            <a:r>
              <a:rPr lang="en-US" sz="2400" b="1" dirty="0">
                <a:solidFill>
                  <a:srgbClr val="0070C0"/>
                </a:solidFill>
                <a:latin typeface="Times New Roman" panose="02020603050405020304" pitchFamily="18" charset="0"/>
                <a:cs typeface="Times New Roman" panose="02020603050405020304" pitchFamily="18" charset="0"/>
              </a:rPr>
              <a:t>Elsevier, 2016.</a:t>
            </a:r>
          </a:p>
          <a:p>
            <a:pPr marL="465138" indent="-465138" algn="just">
              <a:buClr>
                <a:srgbClr val="F79646">
                  <a:lumMod val="75000"/>
                </a:srgbClr>
              </a:buClr>
              <a:buFont typeface="Wingdings" pitchFamily="2" charset="2"/>
              <a:buChar char="q"/>
            </a:pPr>
            <a:endParaRPr lang="en-US" sz="2800" b="1" dirty="0">
              <a:solidFill>
                <a:schemeClr val="tx1">
                  <a:lumMod val="50000"/>
                  <a:lumOff val="50000"/>
                </a:schemeClr>
              </a:solidFill>
              <a:latin typeface="Maiandra GD" pitchFamily="34" charset="0"/>
              <a:cs typeface="Narkisim" pitchFamily="34" charset="-79"/>
            </a:endParaRPr>
          </a:p>
        </p:txBody>
      </p:sp>
      <p:sp>
        <p:nvSpPr>
          <p:cNvPr id="3" name="Date Placeholder 2"/>
          <p:cNvSpPr>
            <a:spLocks noGrp="1"/>
          </p:cNvSpPr>
          <p:nvPr>
            <p:ph type="dt" sz="half" idx="10"/>
          </p:nvPr>
        </p:nvSpPr>
        <p:spPr/>
        <p:txBody>
          <a:bodyPr/>
          <a:lstStyle/>
          <a:p>
            <a:fld id="{967FFB60-29AD-49A0-BF60-57F4779A9B08}" type="datetime1">
              <a:rPr lang="en-US" smtClean="0"/>
              <a:t>5/23/2023</a:t>
            </a:fld>
            <a:endParaRPr lang="en-IN"/>
          </a:p>
        </p:txBody>
      </p:sp>
      <p:sp>
        <p:nvSpPr>
          <p:cNvPr id="9" name="Title 1"/>
          <p:cNvSpPr txBox="1">
            <a:spLocks/>
          </p:cNvSpPr>
          <p:nvPr/>
        </p:nvSpPr>
        <p:spPr>
          <a:xfrm>
            <a:off x="609600" y="424764"/>
            <a:ext cx="10972800" cy="792162"/>
          </a:xfrm>
          <a:prstGeom prst="rect">
            <a:avLst/>
          </a:prstGeom>
        </p:spPr>
        <p:txBody>
          <a:bodyPr vert="horz" lIns="91440" tIns="45720" rIns="91440" bIns="45720" rtlCol="0"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rgbClr val="C00000"/>
                </a:solidFill>
                <a:latin typeface="Times New Roman" pitchFamily="18" charset="0"/>
                <a:cs typeface="Times New Roman" pitchFamily="18" charset="0"/>
              </a:rPr>
              <a:t>Text </a:t>
            </a:r>
            <a:r>
              <a:rPr lang="en-US" sz="4000" b="1" dirty="0" smtClean="0">
                <a:solidFill>
                  <a:srgbClr val="C00000"/>
                </a:solidFill>
                <a:latin typeface="Times New Roman" pitchFamily="18" charset="0"/>
                <a:cs typeface="Times New Roman" pitchFamily="18" charset="0"/>
              </a:rPr>
              <a:t>Books</a:t>
            </a:r>
            <a:endParaRPr lang="en-US" sz="4000" b="1" dirty="0">
              <a:solidFill>
                <a:srgbClr val="C00000"/>
              </a:solidFill>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r>
              <a:rPr lang="en-IN" smtClean="0"/>
              <a:t>VIT CC, IOT BECE351L </a:t>
            </a:r>
            <a:endParaRPr lang="en-IN"/>
          </a:p>
        </p:txBody>
      </p:sp>
      <p:sp>
        <p:nvSpPr>
          <p:cNvPr id="10" name="Slide Number Placeholder 9"/>
          <p:cNvSpPr>
            <a:spLocks noGrp="1"/>
          </p:cNvSpPr>
          <p:nvPr>
            <p:ph type="sldNum" sz="quarter" idx="12"/>
          </p:nvPr>
        </p:nvSpPr>
        <p:spPr/>
        <p:txBody>
          <a:bodyPr/>
          <a:lstStyle/>
          <a:p>
            <a:fld id="{7D70E9F8-50CC-49FD-9EC7-5B465A6497E5}" type="slidenum">
              <a:rPr lang="en-IN" smtClean="0"/>
              <a:t>5</a:t>
            </a:fld>
            <a:endParaRPr lang="en-IN"/>
          </a:p>
        </p:txBody>
      </p:sp>
    </p:spTree>
    <p:extLst>
      <p:ext uri="{BB962C8B-B14F-4D97-AF65-F5344CB8AC3E}">
        <p14:creationId xmlns:p14="http://schemas.microsoft.com/office/powerpoint/2010/main" val="381522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animEffect transition="in" filter="barn(inVertical)">
                                      <p:cBhvr>
                                        <p:cTn id="14" dur="500"/>
                                        <p:tgtEl>
                                          <p:spTgt spid="5">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barn(inVertical)">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barn(inVertical)">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barn(inVertical)">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1942" y="2415656"/>
            <a:ext cx="2347415" cy="723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a:spLocks noGrp="1"/>
          </p:cNvSpPr>
          <p:nvPr>
            <p:ph idx="1"/>
          </p:nvPr>
        </p:nvSpPr>
        <p:spPr>
          <a:xfrm>
            <a:off x="609600" y="1569920"/>
            <a:ext cx="10972800" cy="3138135"/>
          </a:xfrm>
        </p:spPr>
        <p:txBody>
          <a:bodyPr>
            <a:noAutofit/>
          </a:bodyPr>
          <a:lstStyle/>
          <a:p>
            <a:pPr marL="514350" indent="-514350" algn="just">
              <a:buClr>
                <a:srgbClr val="F79646">
                  <a:lumMod val="75000"/>
                </a:srgbClr>
              </a:buClr>
              <a:buFont typeface="+mj-lt"/>
              <a:buAutoNum type="arabicPeriod"/>
            </a:pPr>
            <a:r>
              <a:rPr lang="en-US" sz="2400" b="1" dirty="0" smtClean="0">
                <a:solidFill>
                  <a:srgbClr val="0070C0"/>
                </a:solidFill>
                <a:latin typeface="Times New Roman" panose="02020603050405020304" pitchFamily="18" charset="0"/>
                <a:cs typeface="Times New Roman" panose="02020603050405020304" pitchFamily="18" charset="0"/>
              </a:rPr>
              <a:t>Brian </a:t>
            </a:r>
            <a:r>
              <a:rPr lang="en-US" sz="2400" b="1" dirty="0">
                <a:solidFill>
                  <a:srgbClr val="0070C0"/>
                </a:solidFill>
                <a:latin typeface="Times New Roman" panose="02020603050405020304" pitchFamily="18" charset="0"/>
                <a:cs typeface="Times New Roman" panose="02020603050405020304" pitchFamily="18" charset="0"/>
              </a:rPr>
              <a:t>Russell, Drew Van “Practical Internet of Things Security “</a:t>
            </a:r>
            <a:r>
              <a:rPr lang="en-US" sz="2400" b="1" dirty="0" err="1">
                <a:solidFill>
                  <a:srgbClr val="0070C0"/>
                </a:solidFill>
                <a:latin typeface="Times New Roman" panose="02020603050405020304" pitchFamily="18" charset="0"/>
                <a:cs typeface="Times New Roman" panose="02020603050405020304" pitchFamily="18" charset="0"/>
              </a:rPr>
              <a:t>Packt</a:t>
            </a:r>
            <a:r>
              <a:rPr lang="en-US" sz="2400" b="1" dirty="0">
                <a:solidFill>
                  <a:srgbClr val="0070C0"/>
                </a:solidFill>
                <a:latin typeface="Times New Roman" panose="02020603050405020304" pitchFamily="18" charset="0"/>
                <a:cs typeface="Times New Roman" panose="02020603050405020304" pitchFamily="18" charset="0"/>
              </a:rPr>
              <a:t> Publishing</a:t>
            </a:r>
            <a:r>
              <a:rPr lang="en-US" sz="2400" b="1" dirty="0" smtClean="0">
                <a:solidFill>
                  <a:srgbClr val="0070C0"/>
                </a:solidFill>
                <a:latin typeface="Times New Roman" panose="02020603050405020304" pitchFamily="18" charset="0"/>
                <a:cs typeface="Times New Roman" panose="02020603050405020304" pitchFamily="18" charset="0"/>
              </a:rPr>
              <a:t>, ISBN </a:t>
            </a:r>
            <a:r>
              <a:rPr lang="en-US" sz="2400" b="1" dirty="0">
                <a:solidFill>
                  <a:srgbClr val="0070C0"/>
                </a:solidFill>
                <a:latin typeface="Times New Roman" panose="02020603050405020304" pitchFamily="18" charset="0"/>
                <a:cs typeface="Times New Roman" panose="02020603050405020304" pitchFamily="18" charset="0"/>
              </a:rPr>
              <a:t>978-1-78588-963-9 ,2016</a:t>
            </a:r>
            <a:r>
              <a:rPr lang="en-US" sz="2400" b="1" dirty="0" smtClean="0">
                <a:solidFill>
                  <a:srgbClr val="0070C0"/>
                </a:solidFill>
                <a:latin typeface="Times New Roman" panose="02020603050405020304" pitchFamily="18" charset="0"/>
                <a:cs typeface="Times New Roman" panose="02020603050405020304" pitchFamily="18" charset="0"/>
              </a:rPr>
              <a:t>.</a:t>
            </a:r>
          </a:p>
          <a:p>
            <a:pPr marL="514350" indent="-514350" algn="just">
              <a:buClr>
                <a:srgbClr val="F79646">
                  <a:lumMod val="75000"/>
                </a:srgbClr>
              </a:buClr>
              <a:buFont typeface="+mj-lt"/>
              <a:buAutoNum type="arabicPeriod"/>
            </a:pPr>
            <a:endParaRPr lang="en-US" sz="2400" b="1" dirty="0">
              <a:solidFill>
                <a:srgbClr val="0070C0"/>
              </a:solidFill>
              <a:latin typeface="Times New Roman" panose="02020603050405020304" pitchFamily="18" charset="0"/>
              <a:cs typeface="Times New Roman" panose="02020603050405020304" pitchFamily="18" charset="0"/>
            </a:endParaRPr>
          </a:p>
          <a:p>
            <a:pPr marL="514350" indent="-514350" algn="just">
              <a:buClr>
                <a:srgbClr val="F79646">
                  <a:lumMod val="75000"/>
                </a:srgbClr>
              </a:buClr>
              <a:buFont typeface="+mj-lt"/>
              <a:buAutoNum type="arabicPeriod"/>
            </a:pP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Adrian </a:t>
            </a: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McEwen &amp; Hakim </a:t>
            </a:r>
            <a:r>
              <a:rPr lang="en-US" sz="2400" b="1" dirty="0" err="1">
                <a:solidFill>
                  <a:schemeClr val="tx1">
                    <a:lumMod val="50000"/>
                    <a:lumOff val="50000"/>
                  </a:schemeClr>
                </a:solidFill>
                <a:latin typeface="Times New Roman" panose="02020603050405020304" pitchFamily="18" charset="0"/>
                <a:cs typeface="Times New Roman" panose="02020603050405020304" pitchFamily="18" charset="0"/>
              </a:rPr>
              <a:t>Cassimally</a:t>
            </a: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 “Designing the Internet of Things”, Wiley, 2017 , Second Edition.</a:t>
            </a:r>
          </a:p>
        </p:txBody>
      </p:sp>
      <p:sp>
        <p:nvSpPr>
          <p:cNvPr id="3" name="Date Placeholder 2"/>
          <p:cNvSpPr>
            <a:spLocks noGrp="1"/>
          </p:cNvSpPr>
          <p:nvPr>
            <p:ph type="dt" sz="half" idx="10"/>
          </p:nvPr>
        </p:nvSpPr>
        <p:spPr/>
        <p:txBody>
          <a:bodyPr/>
          <a:lstStyle/>
          <a:p>
            <a:fld id="{E13C2617-5DA4-4A5E-B09C-AF6480BE5327}" type="datetime1">
              <a:rPr lang="en-US" smtClean="0"/>
              <a:t>5/23/2023</a:t>
            </a:fld>
            <a:endParaRPr lang="en-IN"/>
          </a:p>
        </p:txBody>
      </p:sp>
      <p:sp>
        <p:nvSpPr>
          <p:cNvPr id="9" name="Title 1"/>
          <p:cNvSpPr txBox="1">
            <a:spLocks/>
          </p:cNvSpPr>
          <p:nvPr/>
        </p:nvSpPr>
        <p:spPr>
          <a:xfrm>
            <a:off x="609600" y="273221"/>
            <a:ext cx="10972800" cy="792162"/>
          </a:xfrm>
          <a:prstGeom prst="rect">
            <a:avLst/>
          </a:prstGeom>
        </p:spPr>
        <p:txBody>
          <a:bodyPr vert="horz" lIns="91440" tIns="45720" rIns="91440" bIns="45720" rtlCol="0"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rgbClr val="C00000"/>
                </a:solidFill>
                <a:latin typeface="Times New Roman" pitchFamily="18" charset="0"/>
                <a:cs typeface="Times New Roman" pitchFamily="18" charset="0"/>
              </a:rPr>
              <a:t>Reference Books</a:t>
            </a:r>
            <a:endParaRPr lang="en-US" sz="4000" b="1" dirty="0">
              <a:solidFill>
                <a:srgbClr val="C00000"/>
              </a:solidFill>
              <a:latin typeface="Times New Roman" pitchFamily="18" charset="0"/>
              <a:cs typeface="Times New Roman" pitchFamily="18" charset="0"/>
            </a:endParaRPr>
          </a:p>
        </p:txBody>
      </p:sp>
      <p:sp>
        <p:nvSpPr>
          <p:cNvPr id="8" name="Rectangle 5"/>
          <p:cNvSpPr>
            <a:spLocks noGrp="1" noChangeArrowheads="1"/>
          </p:cNvSpPr>
          <p:nvPr>
            <p:ph type="ftr" sz="quarter" idx="11"/>
          </p:nvPr>
        </p:nvSpPr>
        <p:spPr>
          <a:xfrm>
            <a:off x="4165600" y="6356355"/>
            <a:ext cx="3860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US" smtClean="0">
                <a:solidFill>
                  <a:srgbClr val="000000"/>
                </a:solidFill>
              </a:rPr>
              <a:t>VIT CC, IOT BECE351L </a:t>
            </a:r>
            <a:endParaRPr lang="en-US" b="1" dirty="0">
              <a:solidFill>
                <a:srgbClr val="C00000"/>
              </a:solidFill>
            </a:endParaRPr>
          </a:p>
        </p:txBody>
      </p:sp>
      <p:sp>
        <p:nvSpPr>
          <p:cNvPr id="6" name="Slide Number Placeholder 5"/>
          <p:cNvSpPr>
            <a:spLocks noGrp="1"/>
          </p:cNvSpPr>
          <p:nvPr>
            <p:ph type="sldNum" sz="quarter" idx="12"/>
          </p:nvPr>
        </p:nvSpPr>
        <p:spPr/>
        <p:txBody>
          <a:bodyPr/>
          <a:lstStyle/>
          <a:p>
            <a:fld id="{7D70E9F8-50CC-49FD-9EC7-5B465A6497E5}" type="slidenum">
              <a:rPr lang="en-IN" smtClean="0"/>
              <a:t>6</a:t>
            </a:fld>
            <a:endParaRPr lang="en-IN"/>
          </a:p>
        </p:txBody>
      </p:sp>
    </p:spTree>
    <p:extLst>
      <p:ext uri="{BB962C8B-B14F-4D97-AF65-F5344CB8AC3E}">
        <p14:creationId xmlns:p14="http://schemas.microsoft.com/office/powerpoint/2010/main" val="305249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0"/>
            <a:ext cx="12192000" cy="6858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lgn="ctr" eaLnBrk="0" hangingPunct="0">
              <a:defRPr/>
            </a:pPr>
            <a:endParaRPr lang="en-US" sz="5400" b="1" dirty="0" smtClean="0">
              <a:solidFill>
                <a:srgbClr val="0000FF"/>
              </a:solidFill>
            </a:endParaRPr>
          </a:p>
          <a:p>
            <a:pPr algn="ctr" eaLnBrk="0" hangingPunct="0">
              <a:defRPr/>
            </a:pPr>
            <a:endParaRPr lang="en-US" sz="5400" b="1" dirty="0">
              <a:solidFill>
                <a:srgbClr val="0000FF"/>
              </a:solidFill>
            </a:endParaRPr>
          </a:p>
          <a:p>
            <a:pPr algn="ctr" eaLnBrk="0" hangingPunct="0">
              <a:defRPr/>
            </a:pPr>
            <a:r>
              <a:rPr lang="en-US" sz="5400" b="1" dirty="0" smtClean="0">
                <a:solidFill>
                  <a:srgbClr val="C00000"/>
                </a:solidFill>
                <a:latin typeface="Arial Black" panose="020B0A04020102020204" pitchFamily="34" charset="0"/>
              </a:rPr>
              <a:t>Module:1</a:t>
            </a:r>
            <a:endParaRPr lang="en-US" sz="5400" b="1" dirty="0">
              <a:solidFill>
                <a:srgbClr val="C00000"/>
              </a:solidFill>
              <a:latin typeface="Arial Black" panose="020B0A04020102020204" pitchFamily="34" charset="0"/>
            </a:endParaRPr>
          </a:p>
        </p:txBody>
      </p:sp>
      <p:sp>
        <p:nvSpPr>
          <p:cNvPr id="6148" name="TextBox 10"/>
          <p:cNvSpPr txBox="1">
            <a:spLocks noChangeArrowheads="1"/>
          </p:cNvSpPr>
          <p:nvPr/>
        </p:nvSpPr>
        <p:spPr bwMode="auto">
          <a:xfrm>
            <a:off x="1187808" y="3030199"/>
            <a:ext cx="957893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sz="4800" b="1" dirty="0">
                <a:solidFill>
                  <a:srgbClr val="0070C0"/>
                </a:solidFill>
                <a:latin typeface="Times New Roman" panose="02020603050405020304" pitchFamily="18" charset="0"/>
                <a:cs typeface="Times New Roman" panose="02020603050405020304" pitchFamily="18" charset="0"/>
              </a:rPr>
              <a:t>Essentials of Internet of Things</a:t>
            </a:r>
          </a:p>
        </p:txBody>
      </p:sp>
      <p:sp>
        <p:nvSpPr>
          <p:cNvPr id="5" name="Date Placeholder 4"/>
          <p:cNvSpPr>
            <a:spLocks noGrp="1"/>
          </p:cNvSpPr>
          <p:nvPr>
            <p:ph type="dt" sz="half" idx="10"/>
          </p:nvPr>
        </p:nvSpPr>
        <p:spPr/>
        <p:txBody>
          <a:bodyPr/>
          <a:lstStyle/>
          <a:p>
            <a:fld id="{E015E80B-07E8-4749-ADBA-0BE7A9BAAB00}" type="datetime1">
              <a:rPr lang="en-US" smtClean="0"/>
              <a:t>5/23/2023</a:t>
            </a:fld>
            <a:endParaRPr lang="en-IN"/>
          </a:p>
        </p:txBody>
      </p:sp>
      <p:sp>
        <p:nvSpPr>
          <p:cNvPr id="6" name="Footer Placeholder 5"/>
          <p:cNvSpPr>
            <a:spLocks noGrp="1"/>
          </p:cNvSpPr>
          <p:nvPr>
            <p:ph type="ftr" sz="quarter" idx="11"/>
          </p:nvPr>
        </p:nvSpPr>
        <p:spPr/>
        <p:txBody>
          <a:bodyPr/>
          <a:lstStyle/>
          <a:p>
            <a:r>
              <a:rPr lang="en-IN" smtClean="0"/>
              <a:t>VIT CC, IOT BECE351L </a:t>
            </a:r>
            <a:endParaRPr lang="en-IN"/>
          </a:p>
        </p:txBody>
      </p:sp>
      <p:sp>
        <p:nvSpPr>
          <p:cNvPr id="7" name="Slide Number Placeholder 6"/>
          <p:cNvSpPr>
            <a:spLocks noGrp="1"/>
          </p:cNvSpPr>
          <p:nvPr>
            <p:ph type="sldNum" sz="quarter" idx="12"/>
          </p:nvPr>
        </p:nvSpPr>
        <p:spPr/>
        <p:txBody>
          <a:bodyPr/>
          <a:lstStyle/>
          <a:p>
            <a:fld id="{7D70E9F8-50CC-49FD-9EC7-5B465A6497E5}" type="slidenum">
              <a:rPr lang="en-IN" smtClean="0"/>
              <a:t>7</a:t>
            </a:fld>
            <a:endParaRPr lang="en-IN"/>
          </a:p>
        </p:txBody>
      </p:sp>
    </p:spTree>
    <p:extLst>
      <p:ext uri="{BB962C8B-B14F-4D97-AF65-F5344CB8AC3E}">
        <p14:creationId xmlns:p14="http://schemas.microsoft.com/office/powerpoint/2010/main" val="352944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1000"/>
                                        <p:tgtEl>
                                          <p:spTgt spid="10">
                                            <p:txEl>
                                              <p:pRg st="2" end="2"/>
                                            </p:txEl>
                                          </p:spTgt>
                                        </p:tgtEl>
                                      </p:cBhvr>
                                    </p:animEffect>
                                    <p:anim calcmode="lin" valueType="num">
                                      <p:cBhvr>
                                        <p:cTn id="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48"/>
                                        </p:tgtEl>
                                        <p:attrNameLst>
                                          <p:attrName>style.visibility</p:attrName>
                                        </p:attrNameLst>
                                      </p:cBhvr>
                                      <p:to>
                                        <p:strVal val="visible"/>
                                      </p:to>
                                    </p:set>
                                    <p:animEffect transition="in" filter="fade">
                                      <p:cBhvr>
                                        <p:cTn id="14" dur="1000"/>
                                        <p:tgtEl>
                                          <p:spTgt spid="6148"/>
                                        </p:tgtEl>
                                      </p:cBhvr>
                                    </p:animEffect>
                                    <p:anim calcmode="lin" valueType="num">
                                      <p:cBhvr>
                                        <p:cTn id="15" dur="1000" fill="hold"/>
                                        <p:tgtEl>
                                          <p:spTgt spid="6148"/>
                                        </p:tgtEl>
                                        <p:attrNameLst>
                                          <p:attrName>ppt_x</p:attrName>
                                        </p:attrNameLst>
                                      </p:cBhvr>
                                      <p:tavLst>
                                        <p:tav tm="0">
                                          <p:val>
                                            <p:strVal val="#ppt_x"/>
                                          </p:val>
                                        </p:tav>
                                        <p:tav tm="100000">
                                          <p:val>
                                            <p:strVal val="#ppt_x"/>
                                          </p:val>
                                        </p:tav>
                                      </p:tavLst>
                                    </p:anim>
                                    <p:anim calcmode="lin" valueType="num">
                                      <p:cBhvr>
                                        <p:cTn id="16"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ctrTitle"/>
          </p:nvPr>
        </p:nvSpPr>
        <p:spPr>
          <a:xfrm>
            <a:off x="503746" y="899530"/>
            <a:ext cx="11113476" cy="1012948"/>
          </a:xfrm>
        </p:spPr>
        <p:txBody>
          <a:bodyPr>
            <a:noAutofit/>
          </a:bodyPr>
          <a:lstStyle/>
          <a:p>
            <a:r>
              <a:rPr lang="en-US" b="1" dirty="0">
                <a:solidFill>
                  <a:srgbClr val="C00000"/>
                </a:solidFill>
                <a:latin typeface="Times New Roman" panose="02020603050405020304" pitchFamily="18" charset="0"/>
                <a:ea typeface="+mn-ea"/>
                <a:cs typeface="Times New Roman" panose="02020603050405020304" pitchFamily="18" charset="0"/>
              </a:rPr>
              <a:t>Module: 1</a:t>
            </a:r>
            <a:br>
              <a:rPr lang="en-US" b="1" dirty="0">
                <a:solidFill>
                  <a:srgbClr val="C00000"/>
                </a:solidFill>
                <a:latin typeface="Times New Roman" panose="02020603050405020304" pitchFamily="18" charset="0"/>
                <a:ea typeface="+mn-ea"/>
                <a:cs typeface="Times New Roman" panose="02020603050405020304" pitchFamily="18" charset="0"/>
              </a:rPr>
            </a:br>
            <a:r>
              <a:rPr lang="en-US" sz="3600" b="1" dirty="0" smtClean="0">
                <a:solidFill>
                  <a:srgbClr val="5048E8"/>
                </a:solidFill>
                <a:latin typeface="Times New Roman" pitchFamily="18" charset="0"/>
                <a:cs typeface="Times New Roman" pitchFamily="18" charset="0"/>
              </a:rPr>
              <a:t> </a:t>
            </a:r>
            <a:r>
              <a:rPr lang="en-US" sz="3600" b="1" dirty="0">
                <a:solidFill>
                  <a:schemeClr val="accent3">
                    <a:lumMod val="50000"/>
                  </a:schemeClr>
                </a:solidFill>
                <a:latin typeface="Times New Roman" panose="02020603050405020304" pitchFamily="18" charset="0"/>
                <a:ea typeface="+mn-ea"/>
                <a:cs typeface="Times New Roman" panose="02020603050405020304" pitchFamily="18" charset="0"/>
              </a:rPr>
              <a:t>Essentials of Internet of </a:t>
            </a:r>
            <a:r>
              <a:rPr lang="en-US" sz="3600" b="1" dirty="0" smtClean="0">
                <a:solidFill>
                  <a:schemeClr val="accent3">
                    <a:lumMod val="50000"/>
                  </a:schemeClr>
                </a:solidFill>
                <a:latin typeface="Times New Roman" panose="02020603050405020304" pitchFamily="18" charset="0"/>
                <a:ea typeface="+mn-ea"/>
                <a:cs typeface="Times New Roman" panose="02020603050405020304" pitchFamily="18" charset="0"/>
              </a:rPr>
              <a:t>Things</a:t>
            </a:r>
            <a:r>
              <a:rPr lang="en-US" sz="3600" b="1" dirty="0">
                <a:solidFill>
                  <a:schemeClr val="tx1">
                    <a:lumMod val="50000"/>
                    <a:lumOff val="50000"/>
                  </a:schemeClr>
                </a:solidFill>
                <a:latin typeface="Times New Roman" panose="02020603050405020304" pitchFamily="18" charset="0"/>
                <a:ea typeface="+mn-ea"/>
                <a:cs typeface="Times New Roman" panose="02020603050405020304" pitchFamily="18" charset="0"/>
              </a:rPr>
              <a:t/>
            </a:r>
            <a:br>
              <a:rPr lang="en-US" sz="3600" b="1" dirty="0">
                <a:solidFill>
                  <a:schemeClr val="tx1">
                    <a:lumMod val="50000"/>
                    <a:lumOff val="50000"/>
                  </a:schemeClr>
                </a:solidFill>
                <a:latin typeface="Times New Roman" panose="02020603050405020304" pitchFamily="18" charset="0"/>
                <a:ea typeface="+mn-ea"/>
                <a:cs typeface="Times New Roman" panose="02020603050405020304" pitchFamily="18" charset="0"/>
              </a:rPr>
            </a:br>
            <a:r>
              <a:rPr lang="en-US" sz="3600" b="1" dirty="0">
                <a:solidFill>
                  <a:schemeClr val="tx1">
                    <a:lumMod val="50000"/>
                    <a:lumOff val="50000"/>
                  </a:schemeClr>
                </a:solidFill>
                <a:latin typeface="Times New Roman" panose="02020603050405020304" pitchFamily="18" charset="0"/>
                <a:ea typeface="+mn-ea"/>
                <a:cs typeface="Times New Roman" panose="02020603050405020304" pitchFamily="18" charset="0"/>
              </a:rPr>
              <a:t/>
            </a:r>
            <a:br>
              <a:rPr lang="en-US" sz="3600" b="1" dirty="0">
                <a:solidFill>
                  <a:schemeClr val="tx1">
                    <a:lumMod val="50000"/>
                    <a:lumOff val="50000"/>
                  </a:schemeClr>
                </a:solidFill>
                <a:latin typeface="Times New Roman" panose="02020603050405020304" pitchFamily="18" charset="0"/>
                <a:ea typeface="+mn-ea"/>
                <a:cs typeface="Times New Roman" panose="02020603050405020304" pitchFamily="18" charset="0"/>
              </a:rPr>
            </a:br>
            <a:endParaRPr lang="en-US" sz="4800" b="1" dirty="0">
              <a:solidFill>
                <a:schemeClr val="tx1">
                  <a:lumMod val="50000"/>
                  <a:lumOff val="50000"/>
                </a:schemeClr>
              </a:solidFill>
              <a:latin typeface="Times New Roman" panose="02020603050405020304" pitchFamily="18" charset="0"/>
              <a:ea typeface="+mn-ea"/>
              <a:cs typeface="Times New Roman" panose="02020603050405020304" pitchFamily="18" charset="0"/>
            </a:endParaRPr>
          </a:p>
        </p:txBody>
      </p:sp>
      <p:sp>
        <p:nvSpPr>
          <p:cNvPr id="7" name="Rectangle 6"/>
          <p:cNvSpPr/>
          <p:nvPr/>
        </p:nvSpPr>
        <p:spPr>
          <a:xfrm>
            <a:off x="850006" y="2144849"/>
            <a:ext cx="11341994" cy="3253968"/>
          </a:xfrm>
          <a:prstGeom prst="rect">
            <a:avLst/>
          </a:prstGeom>
        </p:spPr>
        <p:txBody>
          <a:bodyPr wrap="square">
            <a:spAutoFit/>
          </a:bodyPr>
          <a:lstStyle/>
          <a:p>
            <a:pPr marL="342900" lvl="0" indent="-342900">
              <a:lnSpc>
                <a:spcPct val="107000"/>
              </a:lnSpc>
              <a:spcAft>
                <a:spcPts val="0"/>
              </a:spcAft>
              <a:buFont typeface="+mj-lt"/>
              <a:buAutoNum type="arabicPeriod"/>
            </a:pPr>
            <a:r>
              <a:rPr lang="en-US" sz="3200" b="1" dirty="0" smtClean="0">
                <a:solidFill>
                  <a:srgbClr val="0070C0"/>
                </a:solidFill>
                <a:latin typeface="Times New Roman" pitchFamily="18" charset="0"/>
                <a:cs typeface="Times New Roman" pitchFamily="18" charset="0"/>
              </a:rPr>
              <a:t>IOT Emergence</a:t>
            </a:r>
            <a:r>
              <a:rPr lang="en-US" sz="3200" b="1" dirty="0">
                <a:solidFill>
                  <a:srgbClr val="0070C0"/>
                </a:solidFill>
                <a:latin typeface="Times New Roman" pitchFamily="18" charset="0"/>
                <a:cs typeface="Times New Roman" pitchFamily="18" charset="0"/>
              </a:rPr>
              <a:t>.</a:t>
            </a:r>
          </a:p>
          <a:p>
            <a:pPr marL="342900" lvl="0" indent="-342900">
              <a:lnSpc>
                <a:spcPct val="107000"/>
              </a:lnSpc>
              <a:spcAft>
                <a:spcPts val="0"/>
              </a:spcAft>
              <a:buFont typeface="+mj-lt"/>
              <a:buAutoNum type="arabicPeriod"/>
            </a:pPr>
            <a:r>
              <a:rPr lang="en-US" sz="3200" b="1" dirty="0" smtClean="0">
                <a:solidFill>
                  <a:schemeClr val="bg1">
                    <a:lumMod val="50000"/>
                  </a:schemeClr>
                </a:solidFill>
                <a:latin typeface="Times New Roman" pitchFamily="18" charset="0"/>
                <a:cs typeface="Times New Roman" pitchFamily="18" charset="0"/>
              </a:rPr>
              <a:t>Definition </a:t>
            </a:r>
            <a:r>
              <a:rPr lang="en-US" sz="3200" b="1" dirty="0">
                <a:solidFill>
                  <a:schemeClr val="bg1">
                    <a:lumMod val="50000"/>
                  </a:schemeClr>
                </a:solidFill>
                <a:latin typeface="Times New Roman" pitchFamily="18" charset="0"/>
                <a:cs typeface="Times New Roman" pitchFamily="18" charset="0"/>
              </a:rPr>
              <a:t>and Characteristics of </a:t>
            </a:r>
            <a:r>
              <a:rPr lang="en-US" sz="3200" b="1" dirty="0" smtClean="0">
                <a:solidFill>
                  <a:schemeClr val="bg1">
                    <a:lumMod val="50000"/>
                  </a:schemeClr>
                </a:solidFill>
                <a:latin typeface="Times New Roman" pitchFamily="18" charset="0"/>
                <a:cs typeface="Times New Roman" pitchFamily="18" charset="0"/>
              </a:rPr>
              <a:t>IOT</a:t>
            </a:r>
            <a:r>
              <a:rPr lang="en-US" sz="3200" b="1" dirty="0">
                <a:solidFill>
                  <a:schemeClr val="bg1">
                    <a:lumMod val="50000"/>
                  </a:schemeClr>
                </a:solidFill>
                <a:latin typeface="Times New Roman" pitchFamily="18" charset="0"/>
                <a:cs typeface="Times New Roman" pitchFamily="18" charset="0"/>
              </a:rPr>
              <a:t>.</a:t>
            </a:r>
            <a:endParaRPr lang="en-US" sz="3200" b="1" dirty="0" smtClean="0">
              <a:solidFill>
                <a:schemeClr val="bg1">
                  <a:lumMod val="50000"/>
                </a:schemeClr>
              </a:solidFill>
              <a:latin typeface="Times New Roman" pitchFamily="18" charset="0"/>
              <a:cs typeface="Times New Roman" pitchFamily="18" charset="0"/>
            </a:endParaRPr>
          </a:p>
          <a:p>
            <a:pPr marL="342900" indent="-342900">
              <a:lnSpc>
                <a:spcPct val="107000"/>
              </a:lnSpc>
              <a:buFont typeface="+mj-lt"/>
              <a:buAutoNum type="arabicPeriod"/>
            </a:pPr>
            <a:r>
              <a:rPr lang="en-US" sz="3200" b="1" dirty="0">
                <a:solidFill>
                  <a:srgbClr val="0070C0"/>
                </a:solidFill>
                <a:latin typeface="Times New Roman" pitchFamily="18" charset="0"/>
                <a:cs typeface="Times New Roman" pitchFamily="18" charset="0"/>
              </a:rPr>
              <a:t>Impact of </a:t>
            </a:r>
            <a:r>
              <a:rPr lang="en-US" sz="3200" b="1" dirty="0" smtClean="0">
                <a:solidFill>
                  <a:srgbClr val="0070C0"/>
                </a:solidFill>
                <a:latin typeface="Times New Roman" pitchFamily="18" charset="0"/>
                <a:cs typeface="Times New Roman" pitchFamily="18" charset="0"/>
              </a:rPr>
              <a:t>IOT </a:t>
            </a:r>
            <a:r>
              <a:rPr lang="en-US" sz="3200" b="1" dirty="0">
                <a:solidFill>
                  <a:srgbClr val="0070C0"/>
                </a:solidFill>
                <a:latin typeface="Times New Roman" pitchFamily="18" charset="0"/>
                <a:cs typeface="Times New Roman" pitchFamily="18" charset="0"/>
              </a:rPr>
              <a:t>on business and </a:t>
            </a:r>
            <a:r>
              <a:rPr lang="en-US" sz="3200" b="1" dirty="0" smtClean="0">
                <a:solidFill>
                  <a:srgbClr val="0070C0"/>
                </a:solidFill>
                <a:latin typeface="Times New Roman" pitchFamily="18" charset="0"/>
                <a:cs typeface="Times New Roman" pitchFamily="18" charset="0"/>
              </a:rPr>
              <a:t>society</a:t>
            </a:r>
            <a:r>
              <a:rPr lang="en-US" sz="3200" b="1" dirty="0">
                <a:solidFill>
                  <a:srgbClr val="0070C0"/>
                </a:solidFill>
                <a:latin typeface="Times New Roman" pitchFamily="18" charset="0"/>
                <a:cs typeface="Times New Roman" pitchFamily="18" charset="0"/>
              </a:rPr>
              <a:t>.</a:t>
            </a:r>
          </a:p>
          <a:p>
            <a:pPr marL="342900" lvl="0" indent="-342900">
              <a:lnSpc>
                <a:spcPct val="107000"/>
              </a:lnSpc>
              <a:spcAft>
                <a:spcPts val="0"/>
              </a:spcAft>
              <a:buFont typeface="+mj-lt"/>
              <a:buAutoNum type="arabicPeriod"/>
            </a:pPr>
            <a:r>
              <a:rPr lang="en-US" sz="3200" b="1" dirty="0" smtClean="0">
                <a:solidFill>
                  <a:schemeClr val="bg1">
                    <a:lumMod val="75000"/>
                  </a:schemeClr>
                </a:solidFill>
                <a:latin typeface="Times New Roman" pitchFamily="18" charset="0"/>
                <a:cs typeface="Times New Roman" pitchFamily="18" charset="0"/>
              </a:rPr>
              <a:t>IOT </a:t>
            </a:r>
            <a:r>
              <a:rPr lang="en-US" sz="3200" b="1" dirty="0">
                <a:solidFill>
                  <a:schemeClr val="bg1">
                    <a:lumMod val="75000"/>
                  </a:schemeClr>
                </a:solidFill>
                <a:latin typeface="Times New Roman" pitchFamily="18" charset="0"/>
                <a:cs typeface="Times New Roman" pitchFamily="18" charset="0"/>
              </a:rPr>
              <a:t>product development life </a:t>
            </a:r>
            <a:r>
              <a:rPr lang="en-US" sz="3200" b="1" dirty="0" smtClean="0">
                <a:solidFill>
                  <a:schemeClr val="bg1">
                    <a:lumMod val="75000"/>
                  </a:schemeClr>
                </a:solidFill>
                <a:latin typeface="Times New Roman" pitchFamily="18" charset="0"/>
                <a:cs typeface="Times New Roman" pitchFamily="18" charset="0"/>
              </a:rPr>
              <a:t>cycle. </a:t>
            </a:r>
          </a:p>
          <a:p>
            <a:pPr marL="342900" lvl="0" indent="-342900">
              <a:lnSpc>
                <a:spcPct val="107000"/>
              </a:lnSpc>
              <a:spcAft>
                <a:spcPts val="0"/>
              </a:spcAft>
              <a:buFont typeface="+mj-lt"/>
              <a:buAutoNum type="arabicPeriod"/>
            </a:pPr>
            <a:r>
              <a:rPr lang="en-US" sz="3200" b="1" dirty="0" smtClean="0">
                <a:solidFill>
                  <a:schemeClr val="bg1">
                    <a:lumMod val="75000"/>
                  </a:schemeClr>
                </a:solidFill>
                <a:latin typeface="Times New Roman" pitchFamily="18" charset="0"/>
                <a:cs typeface="Times New Roman" pitchFamily="18" charset="0"/>
              </a:rPr>
              <a:t>IOT </a:t>
            </a:r>
            <a:r>
              <a:rPr lang="en-US" sz="3200" b="1" dirty="0">
                <a:solidFill>
                  <a:schemeClr val="bg1">
                    <a:lumMod val="75000"/>
                  </a:schemeClr>
                </a:solidFill>
                <a:latin typeface="Times New Roman" pitchFamily="18" charset="0"/>
                <a:cs typeface="Times New Roman" pitchFamily="18" charset="0"/>
              </a:rPr>
              <a:t>enabling </a:t>
            </a:r>
            <a:r>
              <a:rPr lang="en-US" sz="3200" b="1" dirty="0" smtClean="0">
                <a:solidFill>
                  <a:schemeClr val="bg1">
                    <a:lumMod val="75000"/>
                  </a:schemeClr>
                </a:solidFill>
                <a:latin typeface="Times New Roman" pitchFamily="18" charset="0"/>
                <a:cs typeface="Times New Roman" pitchFamily="18" charset="0"/>
              </a:rPr>
              <a:t>Technologies</a:t>
            </a:r>
            <a:r>
              <a:rPr lang="en-US" sz="3200" b="1" dirty="0">
                <a:solidFill>
                  <a:schemeClr val="bg1">
                    <a:lumMod val="75000"/>
                  </a:schemeClr>
                </a:solidFill>
                <a:latin typeface="Times New Roman" pitchFamily="18" charset="0"/>
                <a:cs typeface="Times New Roman" pitchFamily="18" charset="0"/>
              </a:rPr>
              <a:t>.</a:t>
            </a:r>
          </a:p>
          <a:p>
            <a:pPr marL="342900" lvl="0" indent="-342900">
              <a:lnSpc>
                <a:spcPct val="107000"/>
              </a:lnSpc>
              <a:spcAft>
                <a:spcPts val="0"/>
              </a:spcAft>
              <a:buFont typeface="+mj-lt"/>
              <a:buAutoNum type="arabicPeriod"/>
            </a:pPr>
            <a:r>
              <a:rPr lang="en-US" sz="3200" b="1" dirty="0" smtClean="0">
                <a:solidFill>
                  <a:schemeClr val="bg1">
                    <a:lumMod val="75000"/>
                  </a:schemeClr>
                </a:solidFill>
                <a:latin typeface="Times New Roman" pitchFamily="18" charset="0"/>
                <a:cs typeface="Times New Roman" pitchFamily="18" charset="0"/>
              </a:rPr>
              <a:t>Applications</a:t>
            </a:r>
            <a:r>
              <a:rPr lang="en-US" sz="3200" b="1" dirty="0">
                <a:solidFill>
                  <a:schemeClr val="bg1">
                    <a:lumMod val="75000"/>
                  </a:schemeClr>
                </a:solidFill>
                <a:latin typeface="Times New Roman" pitchFamily="18" charset="0"/>
                <a:cs typeface="Times New Roman" pitchFamily="18" charset="0"/>
              </a:rPr>
              <a:t>.</a:t>
            </a:r>
            <a:endParaRPr lang="en-IN" sz="3200" b="1" dirty="0">
              <a:solidFill>
                <a:schemeClr val="bg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05488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arn(inVertical)">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907763" y="1851338"/>
            <a:ext cx="6807200" cy="28956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dirty="0">
                <a:solidFill>
                  <a:prstClr val="black"/>
                </a:solidFill>
                <a:latin typeface="Bodoni MT" pitchFamily="18" charset="0"/>
              </a:rPr>
              <a:t>Essentials of Internet of Things</a:t>
            </a:r>
          </a:p>
        </p:txBody>
      </p:sp>
      <p:sp>
        <p:nvSpPr>
          <p:cNvPr id="5" name="Date Placeholder 4"/>
          <p:cNvSpPr>
            <a:spLocks noGrp="1"/>
          </p:cNvSpPr>
          <p:nvPr>
            <p:ph type="dt" sz="half" idx="10"/>
          </p:nvPr>
        </p:nvSpPr>
        <p:spPr/>
        <p:txBody>
          <a:bodyPr/>
          <a:lstStyle/>
          <a:p>
            <a:fld id="{17125720-E6F4-44DB-8C71-7EF709BC5375}" type="datetime1">
              <a:rPr lang="en-US" smtClean="0"/>
              <a:t>5/23/2023</a:t>
            </a:fld>
            <a:endParaRPr lang="en-IN"/>
          </a:p>
        </p:txBody>
      </p:sp>
      <p:sp>
        <p:nvSpPr>
          <p:cNvPr id="6" name="Footer Placeholder 5"/>
          <p:cNvSpPr>
            <a:spLocks noGrp="1"/>
          </p:cNvSpPr>
          <p:nvPr>
            <p:ph type="ftr" sz="quarter" idx="11"/>
          </p:nvPr>
        </p:nvSpPr>
        <p:spPr/>
        <p:txBody>
          <a:bodyPr/>
          <a:lstStyle/>
          <a:p>
            <a:r>
              <a:rPr lang="en-IN" smtClean="0"/>
              <a:t>VIT CC, IOT BECE351L </a:t>
            </a:r>
            <a:endParaRPr lang="en-IN"/>
          </a:p>
        </p:txBody>
      </p:sp>
      <p:sp>
        <p:nvSpPr>
          <p:cNvPr id="7" name="Slide Number Placeholder 6"/>
          <p:cNvSpPr>
            <a:spLocks noGrp="1"/>
          </p:cNvSpPr>
          <p:nvPr>
            <p:ph type="sldNum" sz="quarter" idx="12"/>
          </p:nvPr>
        </p:nvSpPr>
        <p:spPr/>
        <p:txBody>
          <a:bodyPr/>
          <a:lstStyle/>
          <a:p>
            <a:fld id="{7D70E9F8-50CC-49FD-9EC7-5B465A6497E5}" type="slidenum">
              <a:rPr lang="en-IN" smtClean="0"/>
              <a:t>9</a:t>
            </a:fld>
            <a:endParaRPr lang="en-IN"/>
          </a:p>
        </p:txBody>
      </p:sp>
    </p:spTree>
    <p:extLst>
      <p:ext uri="{BB962C8B-B14F-4D97-AF65-F5344CB8AC3E}">
        <p14:creationId xmlns:p14="http://schemas.microsoft.com/office/powerpoint/2010/main" val="76646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25517</TotalTime>
  <Words>1426</Words>
  <Application>Microsoft Office PowerPoint</Application>
  <PresentationFormat>Widescreen</PresentationFormat>
  <Paragraphs>282</Paragraphs>
  <Slides>34</Slides>
  <Notes>24</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34</vt:i4>
      </vt:variant>
    </vt:vector>
  </HeadingPairs>
  <TitlesOfParts>
    <vt:vector size="51" baseType="lpstr">
      <vt:lpstr>Adobe Garamond Pro Bold</vt:lpstr>
      <vt:lpstr>Arial</vt:lpstr>
      <vt:lpstr>Arial Black</vt:lpstr>
      <vt:lpstr>Bodoni MT</vt:lpstr>
      <vt:lpstr>Calibri</vt:lpstr>
      <vt:lpstr>Calibri Light</vt:lpstr>
      <vt:lpstr>Gulim</vt:lpstr>
      <vt:lpstr>Maiandra GD</vt:lpstr>
      <vt:lpstr>휴먼모음T</vt:lpstr>
      <vt:lpstr>Narkisim</vt:lpstr>
      <vt:lpstr>Shruti</vt:lpstr>
      <vt:lpstr>Times New Roman</vt:lpstr>
      <vt:lpstr>Verdana</vt:lpstr>
      <vt:lpstr>Wingdings</vt:lpstr>
      <vt:lpstr>Wingdings 2</vt:lpstr>
      <vt:lpstr>Office Theme</vt:lpstr>
      <vt:lpstr>HDOfficeLightV0</vt:lpstr>
      <vt:lpstr>PowerPoint Presentation</vt:lpstr>
      <vt:lpstr> Course Syllabus</vt:lpstr>
      <vt:lpstr> Course Objectives</vt:lpstr>
      <vt:lpstr> Course Outcomes</vt:lpstr>
      <vt:lpstr>PowerPoint Presentation</vt:lpstr>
      <vt:lpstr>PowerPoint Presentation</vt:lpstr>
      <vt:lpstr>PowerPoint Presentation</vt:lpstr>
      <vt:lpstr>Module: 1  Essentials of Internet of Things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User</cp:lastModifiedBy>
  <cp:revision>812</cp:revision>
  <dcterms:created xsi:type="dcterms:W3CDTF">2020-02-10T01:07:55Z</dcterms:created>
  <dcterms:modified xsi:type="dcterms:W3CDTF">2023-05-23T05:28:19Z</dcterms:modified>
</cp:coreProperties>
</file>